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92" r:id="rId3"/>
    <p:sldId id="283" r:id="rId4"/>
    <p:sldId id="286" r:id="rId5"/>
    <p:sldId id="284" r:id="rId6"/>
    <p:sldId id="256" r:id="rId7"/>
    <p:sldId id="257" r:id="rId8"/>
    <p:sldId id="258" r:id="rId9"/>
    <p:sldId id="259" r:id="rId10"/>
    <p:sldId id="267" r:id="rId11"/>
    <p:sldId id="262" r:id="rId12"/>
    <p:sldId id="260" r:id="rId13"/>
    <p:sldId id="261" r:id="rId14"/>
    <p:sldId id="282" r:id="rId15"/>
    <p:sldId id="263" r:id="rId16"/>
    <p:sldId id="288" r:id="rId17"/>
    <p:sldId id="264" r:id="rId18"/>
    <p:sldId id="266" r:id="rId19"/>
    <p:sldId id="268" r:id="rId20"/>
    <p:sldId id="269" r:id="rId21"/>
    <p:sldId id="270" r:id="rId22"/>
    <p:sldId id="271" r:id="rId23"/>
    <p:sldId id="265" r:id="rId24"/>
    <p:sldId id="273" r:id="rId25"/>
    <p:sldId id="276" r:id="rId26"/>
    <p:sldId id="287" r:id="rId27"/>
    <p:sldId id="277" r:id="rId28"/>
    <p:sldId id="281" r:id="rId29"/>
    <p:sldId id="278" r:id="rId30"/>
    <p:sldId id="280" r:id="rId31"/>
    <p:sldId id="285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ACA"/>
    <a:srgbClr val="E3A370"/>
    <a:srgbClr val="BE844A"/>
    <a:srgbClr val="3333FF"/>
    <a:srgbClr val="FF7518"/>
    <a:srgbClr val="ED181E"/>
    <a:srgbClr val="73738C"/>
    <a:srgbClr val="FF9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3" autoAdjust="0"/>
    <p:restoredTop sz="88247" autoAdjust="0"/>
  </p:normalViewPr>
  <p:slideViewPr>
    <p:cSldViewPr snapToGrid="0">
      <p:cViewPr varScale="1">
        <p:scale>
          <a:sx n="46" d="100"/>
          <a:sy n="46" d="100"/>
        </p:scale>
        <p:origin x="-828" y="-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1B0B12-F971-7F43-A2E6-0C5945B6FB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15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227DB2-25A7-5747-8066-D7B07EC56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71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F26BA15C-45B4-864F-8B4E-A8F699262048}" type="slidenum">
              <a:rPr lang="da-DK" sz="1200" i="0">
                <a:solidFill>
                  <a:prstClr val="black"/>
                </a:solidFill>
                <a:latin typeface="Times New Roman" charset="0"/>
              </a:rPr>
              <a:pPr eaLnBrk="1" hangingPunct="1"/>
              <a:t>1</a:t>
            </a:fld>
            <a:endParaRPr lang="da-DK" sz="1200" i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85800"/>
            <a:ext cx="3149600" cy="23622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3353141"/>
            <a:ext cx="5029635" cy="51050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0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19EE8-2414-5C42-977D-37B5E188B4FC}" type="slidenum">
              <a:rPr lang="en-US"/>
              <a:pPr/>
              <a:t>10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4397B-C5C4-B24D-B2C8-08DA8893C29C}" type="slidenum">
              <a:rPr lang="en-US"/>
              <a:pPr/>
              <a:t>11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0AE3B-F074-CA4B-AC2C-59BB99E8850F}" type="slidenum">
              <a:rPr lang="en-US"/>
              <a:pPr/>
              <a:t>12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EEB59-1082-584E-85EE-FCCA5FEF476E}" type="slidenum">
              <a:rPr lang="en-US"/>
              <a:pPr/>
              <a:t>13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388EE-5F5A-464D-A0F1-901EBED83ABB}" type="slidenum">
              <a:rPr lang="en-US"/>
              <a:pPr/>
              <a:t>14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E4DC2-EEE1-734B-A3A1-3A49C3F16324}" type="slidenum">
              <a:rPr lang="en-US"/>
              <a:pPr/>
              <a:t>15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6503C-EC64-0044-B895-51D735AB7CC2}" type="slidenum">
              <a:rPr lang="en-US"/>
              <a:pPr/>
              <a:t>16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BFAB2-424B-B049-A6AF-7CAD4C165E9D}" type="slidenum">
              <a:rPr lang="en-US"/>
              <a:pPr/>
              <a:t>17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BD66B-1DA7-5241-AF31-222FC7C72398}" type="slidenum">
              <a:rPr lang="en-US"/>
              <a:pPr/>
              <a:t>18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9CE5A-71B9-C448-BA06-B452B283AD82}" type="slidenum">
              <a:rPr lang="en-US"/>
              <a:pPr/>
              <a:t>19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A5B48-50B9-3F4D-92A1-EC0326F636EA}" type="slidenum">
              <a:rPr lang="en-US"/>
              <a:pPr/>
              <a:t>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D655D-F260-FB42-BA12-DE5A013D06ED}" type="slidenum">
              <a:rPr lang="en-US"/>
              <a:pPr/>
              <a:t>20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B9FB2-70A4-294E-81B4-00E2D78761E9}" type="slidenum">
              <a:rPr lang="en-US"/>
              <a:pPr/>
              <a:t>21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9D77A-35F8-BA45-B840-67C4A750ECB3}" type="slidenum">
              <a:rPr lang="en-US"/>
              <a:pPr/>
              <a:t>22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4FBE3-2D5C-BA4E-BBB4-38B3BC1CCBCA}" type="slidenum">
              <a:rPr lang="en-US"/>
              <a:pPr/>
              <a:t>23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77CB9-1870-0742-BD4F-07D6DAC5EEAF}" type="slidenum">
              <a:rPr lang="en-US"/>
              <a:pPr/>
              <a:t>24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67F97-A418-2446-A46F-4FC46AD02C63}" type="slidenum">
              <a:rPr lang="en-US"/>
              <a:pPr/>
              <a:t>25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BD86A-62C2-5549-9B70-A1F64E8C5ED6}" type="slidenum">
              <a:rPr lang="en-US"/>
              <a:pPr/>
              <a:t>26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F824B-0417-E946-BB60-1058B58AE7B0}" type="slidenum">
              <a:rPr lang="en-US"/>
              <a:pPr/>
              <a:t>27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9FD88-062D-9F46-85F1-C1B8C03FD918}" type="slidenum">
              <a:rPr lang="en-US"/>
              <a:pPr/>
              <a:t>28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5FFD6-670C-414A-A38E-167F6DF898B9}" type="slidenum">
              <a:rPr lang="en-US"/>
              <a:pPr/>
              <a:t>29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9576F-77B3-E046-AE15-26B1DD245B15}" type="slidenum">
              <a:rPr lang="en-US"/>
              <a:pPr/>
              <a:t>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5AC3F-96AE-F24E-8C70-0233B4953D28}" type="slidenum">
              <a:rPr lang="en-US"/>
              <a:pPr/>
              <a:t>30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165F8-23F3-DD46-8559-DE1F4AD2FAB8}" type="slidenum">
              <a:rPr lang="en-US"/>
              <a:pPr/>
              <a:t>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174A5-4DAE-C747-AD36-F220AB7003AF}" type="slidenum">
              <a:rPr lang="en-US"/>
              <a:pPr/>
              <a:t>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B63E1-7DC6-8A4F-9C04-E0DD476F9A9C}" type="slidenum">
              <a:rPr lang="en-US"/>
              <a:pPr/>
              <a:t>6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5F646-8517-9A46-81E8-CCAFE03E7498}" type="slidenum">
              <a:rPr lang="en-US"/>
              <a:pPr/>
              <a:t>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DEEFF-38D7-3C41-954A-E655B251C704}" type="slidenum">
              <a:rPr lang="en-US"/>
              <a:pPr/>
              <a:t>8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AE5A2-1A04-E545-A699-3E3667F61A4E}" type="slidenum">
              <a:rPr lang="en-US"/>
              <a:pPr/>
              <a:t>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3C3E8-3AA3-3F41-8DFF-EB721F7CF9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3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FA5D7-1DE7-DB46-88F0-6BF59D10E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4313" y="122238"/>
            <a:ext cx="1958975" cy="597376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2238"/>
            <a:ext cx="5726113" cy="59737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552F1-D144-6A47-8DA0-D40075EF5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 sz="3900">
              <a:solidFill>
                <a:srgbClr val="C51538"/>
              </a:solidFill>
              <a:latin typeface="Impact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 eaLnBrk="1" hangingPunct="1"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 eaLnBrk="1" hangingPunct="1"/>
            <a:fld id="{CBC9FAA6-BDC5-3C45-A4D0-632AF396609E}" type="slidenum">
              <a:rPr lang="da-DK" smtClean="0">
                <a:solidFill>
                  <a:srgbClr val="6C7070"/>
                </a:solidFill>
                <a:cs typeface="Times New Roman" charset="0"/>
              </a:rPr>
              <a:pPr eaLnBrk="1" hangingPunct="1"/>
              <a:t>‹#›</a:t>
            </a:fld>
            <a:endParaRPr lang="da-DK" smtClean="0">
              <a:solidFill>
                <a:srgbClr val="6C707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62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2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76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228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70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062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247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78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C2BC-CA1E-1B49-9C00-5B928EFCA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4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2559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288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128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15089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0F1F3-F69D-B846-929C-54B9AFB9F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5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555C1-0C31-914C-B2FF-B722BBFC2B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7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DC480-6E39-AE4A-B9C1-CF44362557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0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7A84F-65F8-7044-A299-32EFEEAE5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7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3744E-B09B-C24C-9963-4EB865EC97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1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79C64-D158-454C-B05C-210200E724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6E741-B51E-B840-846A-C20106465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0888" y="1222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054C81E0-6A50-894A-B456-51FDD625F9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Verdana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Verdana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Verdana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Verdan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Verdan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Verdan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Verdan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07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ＭＳ Ｐゴシック" charset="0"/>
          <a:cs typeface="ＭＳ Ｐゴシック" charset="0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pitchFamily="1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pitchFamily="1" charset="-128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rgbClr val="4B4F55"/>
          </a:solidFill>
          <a:latin typeface="+mn-lt"/>
          <a:ea typeface="ＭＳ Ｐゴシック" pitchFamily="1" charset="-128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1" charset="-128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8764" y="1995055"/>
            <a:ext cx="8537732" cy="1371600"/>
          </a:xfrm>
          <a:noFill/>
        </p:spPr>
        <p:txBody>
          <a:bodyPr/>
          <a:lstStyle/>
          <a:p>
            <a:pPr eaLnBrk="1" hangingPunct="1"/>
            <a:r>
              <a:rPr lang="en-GB" sz="4800" dirty="0" smtClean="0">
                <a:latin typeface="+mn-lt"/>
              </a:rPr>
              <a:t>DNA replication, the cell cycle </a:t>
            </a:r>
            <a:r>
              <a:rPr lang="en-GB" sz="4800" dirty="0" smtClean="0">
                <a:latin typeface="+mn-lt"/>
              </a:rPr>
              <a:t>and mitosis</a:t>
            </a:r>
            <a:endParaRPr lang="en-GB" sz="4800" dirty="0">
              <a:latin typeface="+mn-lt"/>
            </a:endParaRP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03073"/>
            <a:ext cx="7543800" cy="415636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latin typeface="Arial" charset="0"/>
              </a:rPr>
              <a:t>Birgit </a:t>
            </a:r>
            <a:r>
              <a:rPr lang="en-US" sz="2400" dirty="0" err="1" smtClean="0">
                <a:latin typeface="Arial" charset="0"/>
              </a:rPr>
              <a:t>Leitinger</a:t>
            </a:r>
            <a:r>
              <a:rPr lang="en-US" sz="2400" dirty="0" smtClean="0">
                <a:latin typeface="Arial" charset="0"/>
              </a:rPr>
              <a:t>       </a:t>
            </a:r>
            <a:r>
              <a:rPr lang="en-US" sz="2400" dirty="0" smtClean="0">
                <a:latin typeface="Arial" charset="0"/>
              </a:rPr>
              <a:t>              </a:t>
            </a:r>
            <a:r>
              <a:rPr lang="en-US" sz="2400" dirty="0" smtClean="0">
                <a:latin typeface="Arial" charset="0"/>
              </a:rPr>
              <a:t>b.leitinger@imperial.ac.uk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838200" y="46482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i="0" dirty="0" smtClean="0">
                <a:solidFill>
                  <a:srgbClr val="4B4F55"/>
                </a:solidFill>
                <a:latin typeface="Arial" charset="0"/>
              </a:rPr>
              <a:t>Course code (MBBS) : Nucleic Acids 2</a:t>
            </a:r>
          </a:p>
          <a:p>
            <a:pPr eaLnBrk="1" hangingPunct="1">
              <a:spcBef>
                <a:spcPct val="20000"/>
              </a:spcBef>
            </a:pPr>
            <a:r>
              <a:rPr lang="en-US" i="0" dirty="0" smtClean="0">
                <a:solidFill>
                  <a:srgbClr val="4B4F55"/>
                </a:solidFill>
                <a:latin typeface="Arial" charset="0"/>
              </a:rPr>
              <a:t>Course code (BMS) : NAGE-L2</a:t>
            </a:r>
          </a:p>
          <a:p>
            <a:pPr eaLnBrk="1" hangingPunct="1">
              <a:spcBef>
                <a:spcPct val="20000"/>
              </a:spcBef>
            </a:pPr>
            <a:endParaRPr lang="en-US" i="0" dirty="0" smtClean="0">
              <a:solidFill>
                <a:srgbClr val="4B4F5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8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8900"/>
            <a:ext cx="7772400" cy="1143000"/>
          </a:xfrm>
        </p:spPr>
        <p:txBody>
          <a:bodyPr/>
          <a:lstStyle/>
          <a:p>
            <a:r>
              <a:rPr lang="en-US"/>
              <a:t>DNA Synthesis</a:t>
            </a:r>
          </a:p>
        </p:txBody>
      </p:sp>
      <p:sp>
        <p:nvSpPr>
          <p:cNvPr id="8279" name="Text Box 87"/>
          <p:cNvSpPr txBox="1">
            <a:spLocks noChangeArrowheads="1"/>
          </p:cNvSpPr>
          <p:nvPr/>
        </p:nvSpPr>
        <p:spPr bwMode="auto">
          <a:xfrm>
            <a:off x="730250" y="1163638"/>
            <a:ext cx="355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/>
              <a:t>DNA polymerases require:</a:t>
            </a:r>
          </a:p>
        </p:txBody>
      </p:sp>
      <p:sp>
        <p:nvSpPr>
          <p:cNvPr id="8285" name="Text Box 93"/>
          <p:cNvSpPr txBox="1">
            <a:spLocks noChangeArrowheads="1"/>
          </p:cNvSpPr>
          <p:nvPr/>
        </p:nvSpPr>
        <p:spPr bwMode="auto">
          <a:xfrm>
            <a:off x="741363" y="2586038"/>
            <a:ext cx="7485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DNA polymerases cannot start a new chain from scratch!</a:t>
            </a:r>
          </a:p>
        </p:txBody>
      </p:sp>
      <p:grpSp>
        <p:nvGrpSpPr>
          <p:cNvPr id="8305" name="Group 113"/>
          <p:cNvGrpSpPr>
            <a:grpSpLocks/>
          </p:cNvGrpSpPr>
          <p:nvPr/>
        </p:nvGrpSpPr>
        <p:grpSpPr bwMode="auto">
          <a:xfrm>
            <a:off x="755650" y="1466850"/>
            <a:ext cx="6892925" cy="5018088"/>
            <a:chOff x="476" y="924"/>
            <a:chExt cx="4342" cy="3161"/>
          </a:xfrm>
        </p:grpSpPr>
        <p:grpSp>
          <p:nvGrpSpPr>
            <p:cNvPr id="8298" name="Group 106"/>
            <p:cNvGrpSpPr>
              <a:grpSpLocks/>
            </p:cNvGrpSpPr>
            <p:nvPr/>
          </p:nvGrpSpPr>
          <p:grpSpPr bwMode="auto">
            <a:xfrm>
              <a:off x="476" y="3064"/>
              <a:ext cx="4342" cy="1021"/>
              <a:chOff x="476" y="3064"/>
              <a:chExt cx="4342" cy="1021"/>
            </a:xfrm>
          </p:grpSpPr>
          <p:grpSp>
            <p:nvGrpSpPr>
              <p:cNvPr id="8196" name="Group 4"/>
              <p:cNvGrpSpPr>
                <a:grpSpLocks/>
              </p:cNvGrpSpPr>
              <p:nvPr/>
            </p:nvGrpSpPr>
            <p:grpSpPr bwMode="auto">
              <a:xfrm>
                <a:off x="1474" y="3064"/>
                <a:ext cx="499" cy="408"/>
                <a:chOff x="4195" y="1616"/>
                <a:chExt cx="499" cy="408"/>
              </a:xfrm>
            </p:grpSpPr>
            <p:sp>
              <p:nvSpPr>
                <p:cNvPr id="8197" name="Rectangle 5"/>
                <p:cNvSpPr>
                  <a:spLocks noChangeArrowheads="1"/>
                </p:cNvSpPr>
                <p:nvPr/>
              </p:nvSpPr>
              <p:spPr bwMode="auto">
                <a:xfrm>
                  <a:off x="4422" y="1616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8" name="AutoShape 6"/>
                <p:cNvSpPr>
                  <a:spLocks noChangeArrowheads="1"/>
                </p:cNvSpPr>
                <p:nvPr/>
              </p:nvSpPr>
              <p:spPr bwMode="auto">
                <a:xfrm flipH="1">
                  <a:off x="4195" y="1888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92" y="1661"/>
                  <a:ext cx="20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A</a:t>
                  </a:r>
                </a:p>
              </p:txBody>
            </p:sp>
          </p:grpSp>
          <p:grpSp>
            <p:nvGrpSpPr>
              <p:cNvPr id="8200" name="Group 8"/>
              <p:cNvGrpSpPr>
                <a:grpSpLocks/>
              </p:cNvGrpSpPr>
              <p:nvPr/>
            </p:nvGrpSpPr>
            <p:grpSpPr bwMode="auto">
              <a:xfrm>
                <a:off x="748" y="3064"/>
                <a:ext cx="499" cy="408"/>
                <a:chOff x="2744" y="1661"/>
                <a:chExt cx="499" cy="408"/>
              </a:xfrm>
            </p:grpSpPr>
            <p:sp>
              <p:nvSpPr>
                <p:cNvPr id="8201" name="AutoShape 9"/>
                <p:cNvSpPr>
                  <a:spLocks noChangeArrowheads="1"/>
                </p:cNvSpPr>
                <p:nvPr/>
              </p:nvSpPr>
              <p:spPr bwMode="auto">
                <a:xfrm flipH="1">
                  <a:off x="2744" y="1933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2" name="Rectangle 10"/>
                <p:cNvSpPr>
                  <a:spLocks noChangeArrowheads="1"/>
                </p:cNvSpPr>
                <p:nvPr/>
              </p:nvSpPr>
              <p:spPr bwMode="auto">
                <a:xfrm>
                  <a:off x="2971" y="1661"/>
                  <a:ext cx="136" cy="27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30" y="1706"/>
                  <a:ext cx="21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G</a:t>
                  </a:r>
                </a:p>
              </p:txBody>
            </p:sp>
          </p:grpSp>
          <p:grpSp>
            <p:nvGrpSpPr>
              <p:cNvPr id="8204" name="Group 12"/>
              <p:cNvGrpSpPr>
                <a:grpSpLocks/>
              </p:cNvGrpSpPr>
              <p:nvPr/>
            </p:nvGrpSpPr>
            <p:grpSpPr bwMode="auto">
              <a:xfrm>
                <a:off x="3288" y="3149"/>
                <a:ext cx="499" cy="323"/>
                <a:chOff x="3424" y="2018"/>
                <a:chExt cx="499" cy="323"/>
              </a:xfrm>
            </p:grpSpPr>
            <p:sp>
              <p:nvSpPr>
                <p:cNvPr id="8205" name="AutoShape 13"/>
                <p:cNvSpPr>
                  <a:spLocks noChangeArrowheads="1"/>
                </p:cNvSpPr>
                <p:nvPr/>
              </p:nvSpPr>
              <p:spPr bwMode="auto">
                <a:xfrm flipH="1">
                  <a:off x="3424" y="2205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6" name="Rectangle 14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136" cy="18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624" y="2018"/>
                  <a:ext cx="19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T</a:t>
                  </a:r>
                </a:p>
              </p:txBody>
            </p:sp>
          </p:grpSp>
          <p:grpSp>
            <p:nvGrpSpPr>
              <p:cNvPr id="8225" name="Group 33"/>
              <p:cNvGrpSpPr>
                <a:grpSpLocks/>
              </p:cNvGrpSpPr>
              <p:nvPr/>
            </p:nvGrpSpPr>
            <p:grpSpPr bwMode="auto">
              <a:xfrm>
                <a:off x="2200" y="3139"/>
                <a:ext cx="499" cy="333"/>
                <a:chOff x="1791" y="1782"/>
                <a:chExt cx="499" cy="333"/>
              </a:xfrm>
            </p:grpSpPr>
            <p:sp>
              <p:nvSpPr>
                <p:cNvPr id="8226" name="AutoShape 34"/>
                <p:cNvSpPr>
                  <a:spLocks noChangeArrowheads="1"/>
                </p:cNvSpPr>
                <p:nvPr/>
              </p:nvSpPr>
              <p:spPr bwMode="auto">
                <a:xfrm flipH="1">
                  <a:off x="1791" y="1979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7" name="Rectangle 35"/>
                <p:cNvSpPr>
                  <a:spLocks noChangeArrowheads="1"/>
                </p:cNvSpPr>
                <p:nvPr/>
              </p:nvSpPr>
              <p:spPr bwMode="auto">
                <a:xfrm>
                  <a:off x="2018" y="1797"/>
                  <a:ext cx="136" cy="182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985" y="1782"/>
                  <a:ext cx="20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C</a:t>
                  </a:r>
                </a:p>
              </p:txBody>
            </p:sp>
          </p:grpSp>
          <p:grpSp>
            <p:nvGrpSpPr>
              <p:cNvPr id="8229" name="Group 37"/>
              <p:cNvGrpSpPr>
                <a:grpSpLocks/>
              </p:cNvGrpSpPr>
              <p:nvPr/>
            </p:nvGrpSpPr>
            <p:grpSpPr bwMode="auto">
              <a:xfrm>
                <a:off x="1837" y="3064"/>
                <a:ext cx="499" cy="408"/>
                <a:chOff x="4195" y="1616"/>
                <a:chExt cx="499" cy="408"/>
              </a:xfrm>
            </p:grpSpPr>
            <p:sp>
              <p:nvSpPr>
                <p:cNvPr id="8230" name="Rectangle 38"/>
                <p:cNvSpPr>
                  <a:spLocks noChangeArrowheads="1"/>
                </p:cNvSpPr>
                <p:nvPr/>
              </p:nvSpPr>
              <p:spPr bwMode="auto">
                <a:xfrm>
                  <a:off x="4422" y="1616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1" name="AutoShape 39"/>
                <p:cNvSpPr>
                  <a:spLocks noChangeArrowheads="1"/>
                </p:cNvSpPr>
                <p:nvPr/>
              </p:nvSpPr>
              <p:spPr bwMode="auto">
                <a:xfrm flipH="1">
                  <a:off x="4195" y="1888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392" y="1661"/>
                  <a:ext cx="20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A</a:t>
                  </a:r>
                </a:p>
              </p:txBody>
            </p:sp>
          </p:grpSp>
          <p:grpSp>
            <p:nvGrpSpPr>
              <p:cNvPr id="8233" name="Group 41"/>
              <p:cNvGrpSpPr>
                <a:grpSpLocks/>
              </p:cNvGrpSpPr>
              <p:nvPr/>
            </p:nvGrpSpPr>
            <p:grpSpPr bwMode="auto">
              <a:xfrm>
                <a:off x="2562" y="3064"/>
                <a:ext cx="499" cy="408"/>
                <a:chOff x="2744" y="1661"/>
                <a:chExt cx="499" cy="408"/>
              </a:xfrm>
            </p:grpSpPr>
            <p:sp>
              <p:nvSpPr>
                <p:cNvPr id="8234" name="AutoShape 42"/>
                <p:cNvSpPr>
                  <a:spLocks noChangeArrowheads="1"/>
                </p:cNvSpPr>
                <p:nvPr/>
              </p:nvSpPr>
              <p:spPr bwMode="auto">
                <a:xfrm flipH="1">
                  <a:off x="2744" y="1933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5" name="Rectangle 43"/>
                <p:cNvSpPr>
                  <a:spLocks noChangeArrowheads="1"/>
                </p:cNvSpPr>
                <p:nvPr/>
              </p:nvSpPr>
              <p:spPr bwMode="auto">
                <a:xfrm>
                  <a:off x="2971" y="1661"/>
                  <a:ext cx="136" cy="27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30" y="1706"/>
                  <a:ext cx="21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G</a:t>
                  </a:r>
                </a:p>
              </p:txBody>
            </p:sp>
          </p:grpSp>
          <p:grpSp>
            <p:nvGrpSpPr>
              <p:cNvPr id="8237" name="Group 45"/>
              <p:cNvGrpSpPr>
                <a:grpSpLocks/>
              </p:cNvGrpSpPr>
              <p:nvPr/>
            </p:nvGrpSpPr>
            <p:grpSpPr bwMode="auto">
              <a:xfrm>
                <a:off x="1111" y="3148"/>
                <a:ext cx="499" cy="323"/>
                <a:chOff x="3424" y="2018"/>
                <a:chExt cx="499" cy="323"/>
              </a:xfrm>
            </p:grpSpPr>
            <p:sp>
              <p:nvSpPr>
                <p:cNvPr id="8238" name="AutoShape 46"/>
                <p:cNvSpPr>
                  <a:spLocks noChangeArrowheads="1"/>
                </p:cNvSpPr>
                <p:nvPr/>
              </p:nvSpPr>
              <p:spPr bwMode="auto">
                <a:xfrm flipH="1">
                  <a:off x="3424" y="2205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9" name="Rectangle 47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136" cy="18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624" y="2018"/>
                  <a:ext cx="19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T</a:t>
                  </a:r>
                </a:p>
              </p:txBody>
            </p:sp>
          </p:grpSp>
          <p:grpSp>
            <p:nvGrpSpPr>
              <p:cNvPr id="8241" name="Group 49"/>
              <p:cNvGrpSpPr>
                <a:grpSpLocks/>
              </p:cNvGrpSpPr>
              <p:nvPr/>
            </p:nvGrpSpPr>
            <p:grpSpPr bwMode="auto">
              <a:xfrm>
                <a:off x="3651" y="3139"/>
                <a:ext cx="499" cy="333"/>
                <a:chOff x="1791" y="1782"/>
                <a:chExt cx="499" cy="333"/>
              </a:xfrm>
            </p:grpSpPr>
            <p:sp>
              <p:nvSpPr>
                <p:cNvPr id="8242" name="AutoShape 50"/>
                <p:cNvSpPr>
                  <a:spLocks noChangeArrowheads="1"/>
                </p:cNvSpPr>
                <p:nvPr/>
              </p:nvSpPr>
              <p:spPr bwMode="auto">
                <a:xfrm flipH="1">
                  <a:off x="1791" y="1979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3" name="Rectangle 51"/>
                <p:cNvSpPr>
                  <a:spLocks noChangeArrowheads="1"/>
                </p:cNvSpPr>
                <p:nvPr/>
              </p:nvSpPr>
              <p:spPr bwMode="auto">
                <a:xfrm>
                  <a:off x="2018" y="1797"/>
                  <a:ext cx="136" cy="182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985" y="1782"/>
                  <a:ext cx="20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C</a:t>
                  </a:r>
                </a:p>
              </p:txBody>
            </p:sp>
          </p:grpSp>
          <p:grpSp>
            <p:nvGrpSpPr>
              <p:cNvPr id="8245" name="Group 53"/>
              <p:cNvGrpSpPr>
                <a:grpSpLocks/>
              </p:cNvGrpSpPr>
              <p:nvPr/>
            </p:nvGrpSpPr>
            <p:grpSpPr bwMode="auto">
              <a:xfrm>
                <a:off x="4014" y="3064"/>
                <a:ext cx="499" cy="408"/>
                <a:chOff x="4195" y="1616"/>
                <a:chExt cx="499" cy="408"/>
              </a:xfrm>
            </p:grpSpPr>
            <p:sp>
              <p:nvSpPr>
                <p:cNvPr id="8246" name="Rectangle 54"/>
                <p:cNvSpPr>
                  <a:spLocks noChangeArrowheads="1"/>
                </p:cNvSpPr>
                <p:nvPr/>
              </p:nvSpPr>
              <p:spPr bwMode="auto">
                <a:xfrm>
                  <a:off x="4422" y="1616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7" name="AutoShape 55"/>
                <p:cNvSpPr>
                  <a:spLocks noChangeArrowheads="1"/>
                </p:cNvSpPr>
                <p:nvPr/>
              </p:nvSpPr>
              <p:spPr bwMode="auto">
                <a:xfrm flipH="1">
                  <a:off x="4195" y="1888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4392" y="1661"/>
                  <a:ext cx="20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A</a:t>
                  </a:r>
                </a:p>
              </p:txBody>
            </p:sp>
          </p:grpSp>
          <p:grpSp>
            <p:nvGrpSpPr>
              <p:cNvPr id="8249" name="Group 57"/>
              <p:cNvGrpSpPr>
                <a:grpSpLocks/>
              </p:cNvGrpSpPr>
              <p:nvPr/>
            </p:nvGrpSpPr>
            <p:grpSpPr bwMode="auto">
              <a:xfrm>
                <a:off x="2925" y="3064"/>
                <a:ext cx="499" cy="408"/>
                <a:chOff x="2744" y="1661"/>
                <a:chExt cx="499" cy="408"/>
              </a:xfrm>
            </p:grpSpPr>
            <p:sp>
              <p:nvSpPr>
                <p:cNvPr id="8250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2744" y="1933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51" name="Rectangle 59"/>
                <p:cNvSpPr>
                  <a:spLocks noChangeArrowheads="1"/>
                </p:cNvSpPr>
                <p:nvPr/>
              </p:nvSpPr>
              <p:spPr bwMode="auto">
                <a:xfrm>
                  <a:off x="2971" y="1661"/>
                  <a:ext cx="136" cy="27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52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930" y="1706"/>
                  <a:ext cx="21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G</a:t>
                  </a:r>
                </a:p>
              </p:txBody>
            </p:sp>
          </p:grpSp>
          <p:sp>
            <p:nvSpPr>
              <p:cNvPr id="8274" name="Text Box 82"/>
              <p:cNvSpPr txBox="1">
                <a:spLocks noChangeArrowheads="1"/>
              </p:cNvSpPr>
              <p:nvPr/>
            </p:nvSpPr>
            <p:spPr bwMode="auto">
              <a:xfrm>
                <a:off x="476" y="3291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800">
                    <a:latin typeface="Comic Sans MS" charset="0"/>
                  </a:rPr>
                  <a:t>3'</a:t>
                </a:r>
              </a:p>
            </p:txBody>
          </p:sp>
          <p:sp>
            <p:nvSpPr>
              <p:cNvPr id="8277" name="Line 85"/>
              <p:cNvSpPr>
                <a:spLocks noChangeShapeType="1"/>
              </p:cNvSpPr>
              <p:nvPr/>
            </p:nvSpPr>
            <p:spPr bwMode="auto">
              <a:xfrm flipH="1" flipV="1">
                <a:off x="2381" y="3522"/>
                <a:ext cx="45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8" name="Text Box 86"/>
              <p:cNvSpPr txBox="1">
                <a:spLocks noChangeArrowheads="1"/>
              </p:cNvSpPr>
              <p:nvPr/>
            </p:nvSpPr>
            <p:spPr bwMode="auto">
              <a:xfrm>
                <a:off x="1771" y="3854"/>
                <a:ext cx="1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800"/>
                  <a:t>template strand</a:t>
                </a:r>
              </a:p>
            </p:txBody>
          </p:sp>
          <p:sp>
            <p:nvSpPr>
              <p:cNvPr id="8282" name="Text Box 90"/>
              <p:cNvSpPr txBox="1">
                <a:spLocks noChangeArrowheads="1"/>
              </p:cNvSpPr>
              <p:nvPr/>
            </p:nvSpPr>
            <p:spPr bwMode="auto">
              <a:xfrm>
                <a:off x="4558" y="3295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800">
                    <a:latin typeface="Comic Sans MS" charset="0"/>
                  </a:rPr>
                  <a:t>5'</a:t>
                </a:r>
              </a:p>
            </p:txBody>
          </p:sp>
        </p:grpSp>
        <p:sp>
          <p:nvSpPr>
            <p:cNvPr id="8301" name="Rectangle 109"/>
            <p:cNvSpPr>
              <a:spLocks noChangeArrowheads="1"/>
            </p:cNvSpPr>
            <p:nvPr/>
          </p:nvSpPr>
          <p:spPr bwMode="auto">
            <a:xfrm>
              <a:off x="966" y="924"/>
              <a:ext cx="16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FF"/>
                </a:buClr>
                <a:buFontTx/>
                <a:buChar char="•"/>
              </a:pPr>
              <a:r>
                <a:rPr lang="en-GB"/>
                <a:t> a template strand</a:t>
              </a:r>
              <a:endParaRPr lang="en-US"/>
            </a:p>
          </p:txBody>
        </p:sp>
      </p:grpSp>
      <p:grpSp>
        <p:nvGrpSpPr>
          <p:cNvPr id="8306" name="Group 114"/>
          <p:cNvGrpSpPr>
            <a:grpSpLocks/>
          </p:cNvGrpSpPr>
          <p:nvPr/>
        </p:nvGrpSpPr>
        <p:grpSpPr bwMode="auto">
          <a:xfrm>
            <a:off x="919163" y="1784350"/>
            <a:ext cx="4275137" cy="3214688"/>
            <a:chOff x="579" y="1124"/>
            <a:chExt cx="2693" cy="2025"/>
          </a:xfrm>
        </p:grpSpPr>
        <p:grpSp>
          <p:nvGrpSpPr>
            <p:cNvPr id="8299" name="Group 107"/>
            <p:cNvGrpSpPr>
              <a:grpSpLocks/>
            </p:cNvGrpSpPr>
            <p:nvPr/>
          </p:nvGrpSpPr>
          <p:grpSpPr bwMode="auto">
            <a:xfrm>
              <a:off x="579" y="2175"/>
              <a:ext cx="1847" cy="974"/>
              <a:chOff x="579" y="2175"/>
              <a:chExt cx="1847" cy="974"/>
            </a:xfrm>
          </p:grpSpPr>
          <p:sp>
            <p:nvSpPr>
              <p:cNvPr id="8209" name="Rectangle 17"/>
              <p:cNvSpPr>
                <a:spLocks noChangeArrowheads="1"/>
              </p:cNvSpPr>
              <p:nvPr/>
            </p:nvSpPr>
            <p:spPr bwMode="auto">
              <a:xfrm>
                <a:off x="975" y="2876"/>
                <a:ext cx="136" cy="18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AutoShape 18"/>
              <p:cNvSpPr>
                <a:spLocks noChangeArrowheads="1"/>
              </p:cNvSpPr>
              <p:nvPr/>
            </p:nvSpPr>
            <p:spPr bwMode="auto">
              <a:xfrm>
                <a:off x="839" y="2740"/>
                <a:ext cx="499" cy="136"/>
              </a:xfrm>
              <a:prstGeom prst="chevron">
                <a:avLst>
                  <a:gd name="adj" fmla="val 91728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Text Box 19"/>
              <p:cNvSpPr txBox="1">
                <a:spLocks noChangeArrowheads="1"/>
              </p:cNvSpPr>
              <p:nvPr/>
            </p:nvSpPr>
            <p:spPr bwMode="auto">
              <a:xfrm>
                <a:off x="941" y="2852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600">
                    <a:latin typeface="Arial" charset="0"/>
                  </a:rPr>
                  <a:t>C</a:t>
                </a:r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/>
            </p:nvSpPr>
            <p:spPr bwMode="auto">
              <a:xfrm>
                <a:off x="1339" y="2877"/>
                <a:ext cx="136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AutoShape 23"/>
              <p:cNvSpPr>
                <a:spLocks noChangeArrowheads="1"/>
              </p:cNvSpPr>
              <p:nvPr/>
            </p:nvSpPr>
            <p:spPr bwMode="auto">
              <a:xfrm>
                <a:off x="1202" y="2741"/>
                <a:ext cx="499" cy="136"/>
              </a:xfrm>
              <a:prstGeom prst="chevron">
                <a:avLst>
                  <a:gd name="adj" fmla="val 91728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Text Box 24"/>
              <p:cNvSpPr txBox="1">
                <a:spLocks noChangeArrowheads="1"/>
              </p:cNvSpPr>
              <p:nvPr/>
            </p:nvSpPr>
            <p:spPr bwMode="auto">
              <a:xfrm>
                <a:off x="1304" y="291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600">
                    <a:latin typeface="Arial" charset="0"/>
                  </a:rPr>
                  <a:t>A</a:t>
                </a:r>
              </a:p>
            </p:txBody>
          </p:sp>
          <p:sp>
            <p:nvSpPr>
              <p:cNvPr id="8222" name="Rectangle 30"/>
              <p:cNvSpPr>
                <a:spLocks noChangeArrowheads="1"/>
              </p:cNvSpPr>
              <p:nvPr/>
            </p:nvSpPr>
            <p:spPr bwMode="auto">
              <a:xfrm>
                <a:off x="2063" y="2877"/>
                <a:ext cx="136" cy="18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auto">
              <a:xfrm>
                <a:off x="1927" y="2741"/>
                <a:ext cx="499" cy="136"/>
              </a:xfrm>
              <a:prstGeom prst="chevron">
                <a:avLst>
                  <a:gd name="adj" fmla="val 91728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Text Box 32"/>
              <p:cNvSpPr txBox="1">
                <a:spLocks noChangeArrowheads="1"/>
              </p:cNvSpPr>
              <p:nvPr/>
            </p:nvSpPr>
            <p:spPr bwMode="auto">
              <a:xfrm>
                <a:off x="2036" y="2865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600">
                    <a:latin typeface="Arial" charset="0"/>
                  </a:rPr>
                  <a:t>T</a:t>
                </a:r>
              </a:p>
            </p:txBody>
          </p:sp>
          <p:sp>
            <p:nvSpPr>
              <p:cNvPr id="8267" name="Rectangle 75"/>
              <p:cNvSpPr>
                <a:spLocks noChangeArrowheads="1"/>
              </p:cNvSpPr>
              <p:nvPr/>
            </p:nvSpPr>
            <p:spPr bwMode="auto">
              <a:xfrm>
                <a:off x="1701" y="2877"/>
                <a:ext cx="136" cy="18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AutoShape 76"/>
              <p:cNvSpPr>
                <a:spLocks noChangeArrowheads="1"/>
              </p:cNvSpPr>
              <p:nvPr/>
            </p:nvSpPr>
            <p:spPr bwMode="auto">
              <a:xfrm>
                <a:off x="1565" y="2741"/>
                <a:ext cx="499" cy="136"/>
              </a:xfrm>
              <a:prstGeom prst="chevron">
                <a:avLst>
                  <a:gd name="adj" fmla="val 91728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9" name="Text Box 77"/>
              <p:cNvSpPr txBox="1">
                <a:spLocks noChangeArrowheads="1"/>
              </p:cNvSpPr>
              <p:nvPr/>
            </p:nvSpPr>
            <p:spPr bwMode="auto">
              <a:xfrm>
                <a:off x="1674" y="2865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600">
                    <a:latin typeface="Arial" charset="0"/>
                  </a:rPr>
                  <a:t>T</a:t>
                </a:r>
              </a:p>
            </p:txBody>
          </p:sp>
          <p:sp>
            <p:nvSpPr>
              <p:cNvPr id="8275" name="Text Box 83"/>
              <p:cNvSpPr txBox="1">
                <a:spLocks noChangeArrowheads="1"/>
              </p:cNvSpPr>
              <p:nvPr/>
            </p:nvSpPr>
            <p:spPr bwMode="auto">
              <a:xfrm>
                <a:off x="579" y="2701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800">
                    <a:latin typeface="Comic Sans MS" charset="0"/>
                  </a:rPr>
                  <a:t>5'</a:t>
                </a:r>
              </a:p>
            </p:txBody>
          </p:sp>
          <p:sp>
            <p:nvSpPr>
              <p:cNvPr id="8280" name="Line 88"/>
              <p:cNvSpPr>
                <a:spLocks noChangeShapeType="1"/>
              </p:cNvSpPr>
              <p:nvPr/>
            </p:nvSpPr>
            <p:spPr bwMode="auto">
              <a:xfrm>
                <a:off x="1292" y="2388"/>
                <a:ext cx="227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1" name="Text Box 89"/>
              <p:cNvSpPr txBox="1">
                <a:spLocks noChangeArrowheads="1"/>
              </p:cNvSpPr>
              <p:nvPr/>
            </p:nvSpPr>
            <p:spPr bwMode="auto">
              <a:xfrm>
                <a:off x="1004" y="2175"/>
                <a:ext cx="59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GB" sz="1800"/>
                  <a:t>primer</a:t>
                </a:r>
              </a:p>
            </p:txBody>
          </p:sp>
        </p:grpSp>
        <p:sp>
          <p:nvSpPr>
            <p:cNvPr id="8302" name="Text Box 110"/>
            <p:cNvSpPr txBox="1">
              <a:spLocks noChangeArrowheads="1"/>
            </p:cNvSpPr>
            <p:nvPr/>
          </p:nvSpPr>
          <p:spPr bwMode="auto">
            <a:xfrm>
              <a:off x="966" y="1124"/>
              <a:ext cx="23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FF"/>
                </a:buClr>
                <a:buFontTx/>
                <a:buChar char="•"/>
              </a:pPr>
              <a:r>
                <a:rPr lang="en-GB"/>
                <a:t> an oligonucleotide primer</a:t>
              </a:r>
              <a:endParaRPr lang="en-US"/>
            </a:p>
          </p:txBody>
        </p:sp>
      </p:grpSp>
      <p:grpSp>
        <p:nvGrpSpPr>
          <p:cNvPr id="8307" name="Group 115"/>
          <p:cNvGrpSpPr>
            <a:grpSpLocks/>
          </p:cNvGrpSpPr>
          <p:nvPr/>
        </p:nvGrpSpPr>
        <p:grpSpPr bwMode="auto">
          <a:xfrm>
            <a:off x="1533525" y="2076450"/>
            <a:ext cx="6916738" cy="2643188"/>
            <a:chOff x="966" y="1308"/>
            <a:chExt cx="4357" cy="1665"/>
          </a:xfrm>
        </p:grpSpPr>
        <p:grpSp>
          <p:nvGrpSpPr>
            <p:cNvPr id="8300" name="Group 108"/>
            <p:cNvGrpSpPr>
              <a:grpSpLocks/>
            </p:cNvGrpSpPr>
            <p:nvPr/>
          </p:nvGrpSpPr>
          <p:grpSpPr bwMode="auto">
            <a:xfrm>
              <a:off x="2472" y="2079"/>
              <a:ext cx="2767" cy="894"/>
              <a:chOff x="2472" y="2079"/>
              <a:chExt cx="2767" cy="894"/>
            </a:xfrm>
          </p:grpSpPr>
          <p:grpSp>
            <p:nvGrpSpPr>
              <p:cNvPr id="8292" name="Group 100"/>
              <p:cNvGrpSpPr>
                <a:grpSpLocks/>
              </p:cNvGrpSpPr>
              <p:nvPr/>
            </p:nvGrpSpPr>
            <p:grpSpPr bwMode="auto">
              <a:xfrm>
                <a:off x="4166" y="2085"/>
                <a:ext cx="499" cy="408"/>
                <a:chOff x="4166" y="1975"/>
                <a:chExt cx="499" cy="408"/>
              </a:xfrm>
            </p:grpSpPr>
            <p:sp>
              <p:nvSpPr>
                <p:cNvPr id="8218" name="Rectangle 26"/>
                <p:cNvSpPr>
                  <a:spLocks noChangeArrowheads="1"/>
                </p:cNvSpPr>
                <p:nvPr/>
              </p:nvSpPr>
              <p:spPr bwMode="auto">
                <a:xfrm>
                  <a:off x="4303" y="2111"/>
                  <a:ext cx="136" cy="27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9" name="AutoShape 27"/>
                <p:cNvSpPr>
                  <a:spLocks noChangeArrowheads="1"/>
                </p:cNvSpPr>
                <p:nvPr/>
              </p:nvSpPr>
              <p:spPr bwMode="auto">
                <a:xfrm>
                  <a:off x="4166" y="1975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263" y="2156"/>
                  <a:ext cx="21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G</a:t>
                  </a:r>
                </a:p>
              </p:txBody>
            </p:sp>
          </p:grpSp>
          <p:grpSp>
            <p:nvGrpSpPr>
              <p:cNvPr id="8293" name="Group 101"/>
              <p:cNvGrpSpPr>
                <a:grpSpLocks/>
              </p:cNvGrpSpPr>
              <p:nvPr/>
            </p:nvGrpSpPr>
            <p:grpSpPr bwMode="auto">
              <a:xfrm>
                <a:off x="3592" y="2262"/>
                <a:ext cx="499" cy="324"/>
                <a:chOff x="3592" y="2152"/>
                <a:chExt cx="499" cy="324"/>
              </a:xfrm>
            </p:grpSpPr>
            <p:sp>
              <p:nvSpPr>
                <p:cNvPr id="8254" name="Rectangle 62"/>
                <p:cNvSpPr>
                  <a:spLocks noChangeArrowheads="1"/>
                </p:cNvSpPr>
                <p:nvPr/>
              </p:nvSpPr>
              <p:spPr bwMode="auto">
                <a:xfrm>
                  <a:off x="3728" y="2288"/>
                  <a:ext cx="136" cy="182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55" name="AutoShape 63"/>
                <p:cNvSpPr>
                  <a:spLocks noChangeArrowheads="1"/>
                </p:cNvSpPr>
                <p:nvPr/>
              </p:nvSpPr>
              <p:spPr bwMode="auto">
                <a:xfrm>
                  <a:off x="3592" y="2152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5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694" y="2264"/>
                  <a:ext cx="20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C</a:t>
                  </a:r>
                </a:p>
              </p:txBody>
            </p:sp>
          </p:grpSp>
          <p:grpSp>
            <p:nvGrpSpPr>
              <p:cNvPr id="8288" name="Group 96"/>
              <p:cNvGrpSpPr>
                <a:grpSpLocks/>
              </p:cNvGrpSpPr>
              <p:nvPr/>
            </p:nvGrpSpPr>
            <p:grpSpPr bwMode="auto">
              <a:xfrm>
                <a:off x="3027" y="2079"/>
                <a:ext cx="499" cy="408"/>
                <a:chOff x="3027" y="1969"/>
                <a:chExt cx="499" cy="408"/>
              </a:xfrm>
            </p:grpSpPr>
            <p:grpSp>
              <p:nvGrpSpPr>
                <p:cNvPr id="8287" name="Group 95"/>
                <p:cNvGrpSpPr>
                  <a:grpSpLocks/>
                </p:cNvGrpSpPr>
                <p:nvPr/>
              </p:nvGrpSpPr>
              <p:grpSpPr bwMode="auto">
                <a:xfrm>
                  <a:off x="3027" y="1969"/>
                  <a:ext cx="499" cy="408"/>
                  <a:chOff x="3027" y="1969"/>
                  <a:chExt cx="499" cy="408"/>
                </a:xfrm>
              </p:grpSpPr>
              <p:sp>
                <p:nvSpPr>
                  <p:cNvPr id="8259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164" y="2105"/>
                    <a:ext cx="136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60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3027" y="1969"/>
                    <a:ext cx="499" cy="136"/>
                  </a:xfrm>
                  <a:prstGeom prst="chevron">
                    <a:avLst>
                      <a:gd name="adj" fmla="val 91728"/>
                    </a:avLst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6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129" y="2138"/>
                  <a:ext cx="20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A</a:t>
                  </a:r>
                </a:p>
              </p:txBody>
            </p:sp>
          </p:grpSp>
          <p:grpSp>
            <p:nvGrpSpPr>
              <p:cNvPr id="8294" name="Group 102"/>
              <p:cNvGrpSpPr>
                <a:grpSpLocks/>
              </p:cNvGrpSpPr>
              <p:nvPr/>
            </p:nvGrpSpPr>
            <p:grpSpPr bwMode="auto">
              <a:xfrm>
                <a:off x="2472" y="2565"/>
                <a:ext cx="499" cy="408"/>
                <a:chOff x="2472" y="2565"/>
                <a:chExt cx="499" cy="408"/>
              </a:xfrm>
            </p:grpSpPr>
            <p:sp>
              <p:nvSpPr>
                <p:cNvPr id="8263" name="Rectangle 71"/>
                <p:cNvSpPr>
                  <a:spLocks noChangeArrowheads="1"/>
                </p:cNvSpPr>
                <p:nvPr/>
              </p:nvSpPr>
              <p:spPr bwMode="auto">
                <a:xfrm>
                  <a:off x="2609" y="2701"/>
                  <a:ext cx="136" cy="27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64" name="AutoShape 72"/>
                <p:cNvSpPr>
                  <a:spLocks noChangeArrowheads="1"/>
                </p:cNvSpPr>
                <p:nvPr/>
              </p:nvSpPr>
              <p:spPr bwMode="auto">
                <a:xfrm>
                  <a:off x="2472" y="2565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6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569" y="2746"/>
                  <a:ext cx="21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G</a:t>
                  </a:r>
                </a:p>
              </p:txBody>
            </p:sp>
          </p:grpSp>
          <p:grpSp>
            <p:nvGrpSpPr>
              <p:cNvPr id="8291" name="Group 99"/>
              <p:cNvGrpSpPr>
                <a:grpSpLocks/>
              </p:cNvGrpSpPr>
              <p:nvPr/>
            </p:nvGrpSpPr>
            <p:grpSpPr bwMode="auto">
              <a:xfrm>
                <a:off x="4740" y="2271"/>
                <a:ext cx="499" cy="324"/>
                <a:chOff x="4740" y="2161"/>
                <a:chExt cx="499" cy="324"/>
              </a:xfrm>
            </p:grpSpPr>
            <p:sp>
              <p:nvSpPr>
                <p:cNvPr id="8271" name="Rectangle 79"/>
                <p:cNvSpPr>
                  <a:spLocks noChangeArrowheads="1"/>
                </p:cNvSpPr>
                <p:nvPr/>
              </p:nvSpPr>
              <p:spPr bwMode="auto">
                <a:xfrm>
                  <a:off x="4876" y="2297"/>
                  <a:ext cx="136" cy="182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72" name="AutoShape 80"/>
                <p:cNvSpPr>
                  <a:spLocks noChangeArrowheads="1"/>
                </p:cNvSpPr>
                <p:nvPr/>
              </p:nvSpPr>
              <p:spPr bwMode="auto">
                <a:xfrm>
                  <a:off x="4740" y="2161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7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4842" y="2273"/>
                  <a:ext cx="20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GB" sz="1600">
                      <a:latin typeface="Arial" charset="0"/>
                    </a:rPr>
                    <a:t>C</a:t>
                  </a:r>
                </a:p>
              </p:txBody>
            </p:sp>
          </p:grpSp>
          <p:sp>
            <p:nvSpPr>
              <p:cNvPr id="8283" name="Text Box 91"/>
              <p:cNvSpPr txBox="1">
                <a:spLocks noChangeArrowheads="1"/>
              </p:cNvSpPr>
              <p:nvPr/>
            </p:nvSpPr>
            <p:spPr bwMode="auto">
              <a:xfrm>
                <a:off x="3158" y="2610"/>
                <a:ext cx="13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incoming dNTP</a:t>
                </a:r>
              </a:p>
            </p:txBody>
          </p:sp>
          <p:sp>
            <p:nvSpPr>
              <p:cNvPr id="8284" name="Line 92"/>
              <p:cNvSpPr>
                <a:spLocks noChangeShapeType="1"/>
              </p:cNvSpPr>
              <p:nvPr/>
            </p:nvSpPr>
            <p:spPr bwMode="auto">
              <a:xfrm flipH="1" flipV="1">
                <a:off x="2861" y="2794"/>
                <a:ext cx="253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04" name="Text Box 112"/>
            <p:cNvSpPr txBox="1">
              <a:spLocks noChangeArrowheads="1"/>
            </p:cNvSpPr>
            <p:nvPr/>
          </p:nvSpPr>
          <p:spPr bwMode="auto">
            <a:xfrm>
              <a:off x="966" y="1308"/>
              <a:ext cx="4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FF"/>
                </a:buClr>
                <a:buFontTx/>
                <a:buChar char="•"/>
              </a:pPr>
              <a:r>
                <a:rPr lang="en-GB"/>
                <a:t> a supply of deoxynucleotide triphosphates (dNTPs)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88900"/>
            <a:ext cx="7772400" cy="1143000"/>
          </a:xfrm>
        </p:spPr>
        <p:txBody>
          <a:bodyPr/>
          <a:lstStyle/>
          <a:p>
            <a:r>
              <a:rPr lang="en-US"/>
              <a:t>Enzyme reaction</a:t>
            </a:r>
          </a:p>
        </p:txBody>
      </p:sp>
      <p:sp>
        <p:nvSpPr>
          <p:cNvPr id="6390" name="Rectangle 246"/>
          <p:cNvSpPr>
            <a:spLocks noChangeArrowheads="1"/>
          </p:cNvSpPr>
          <p:nvPr/>
        </p:nvSpPr>
        <p:spPr bwMode="auto">
          <a:xfrm>
            <a:off x="5672138" y="4360863"/>
            <a:ext cx="138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Arial" charset="0"/>
              </a:rPr>
              <a:t>O</a:t>
            </a:r>
            <a:endParaRPr lang="en-US">
              <a:latin typeface="Comic Sans MS" charset="0"/>
            </a:endParaRPr>
          </a:p>
        </p:txBody>
      </p:sp>
      <p:sp>
        <p:nvSpPr>
          <p:cNvPr id="6396" name="Rectangle 252"/>
          <p:cNvSpPr>
            <a:spLocks noChangeArrowheads="1"/>
          </p:cNvSpPr>
          <p:nvPr/>
        </p:nvSpPr>
        <p:spPr bwMode="auto">
          <a:xfrm>
            <a:off x="4768850" y="1927225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P</a:t>
            </a:r>
            <a:endParaRPr lang="en-US">
              <a:latin typeface="Comic Sans MS" charset="0"/>
            </a:endParaRPr>
          </a:p>
        </p:txBody>
      </p:sp>
      <p:sp>
        <p:nvSpPr>
          <p:cNvPr id="6397" name="Rectangle 253"/>
          <p:cNvSpPr>
            <a:spLocks noChangeArrowheads="1"/>
          </p:cNvSpPr>
          <p:nvPr/>
        </p:nvSpPr>
        <p:spPr bwMode="auto">
          <a:xfrm>
            <a:off x="4457700" y="1927225"/>
            <a:ext cx="1381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O</a:t>
            </a:r>
            <a:endParaRPr lang="en-US">
              <a:latin typeface="Comic Sans MS" charset="0"/>
            </a:endParaRPr>
          </a:p>
        </p:txBody>
      </p:sp>
      <p:sp>
        <p:nvSpPr>
          <p:cNvPr id="6398" name="Rectangle 254"/>
          <p:cNvSpPr>
            <a:spLocks noChangeArrowheads="1"/>
          </p:cNvSpPr>
          <p:nvPr/>
        </p:nvSpPr>
        <p:spPr bwMode="auto">
          <a:xfrm>
            <a:off x="5051425" y="1927225"/>
            <a:ext cx="1381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O</a:t>
            </a:r>
            <a:endParaRPr lang="en-US">
              <a:latin typeface="Comic Sans MS" charset="0"/>
            </a:endParaRPr>
          </a:p>
        </p:txBody>
      </p:sp>
      <p:sp>
        <p:nvSpPr>
          <p:cNvPr id="6399" name="Rectangle 255"/>
          <p:cNvSpPr>
            <a:spLocks noChangeArrowheads="1"/>
          </p:cNvSpPr>
          <p:nvPr/>
        </p:nvSpPr>
        <p:spPr bwMode="auto">
          <a:xfrm>
            <a:off x="4749800" y="1585913"/>
            <a:ext cx="1381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O</a:t>
            </a:r>
            <a:endParaRPr lang="en-US">
              <a:latin typeface="Comic Sans MS" charset="0"/>
            </a:endParaRPr>
          </a:p>
        </p:txBody>
      </p:sp>
      <p:sp>
        <p:nvSpPr>
          <p:cNvPr id="6613" name="Text Box 469"/>
          <p:cNvSpPr txBox="1">
            <a:spLocks noChangeArrowheads="1"/>
          </p:cNvSpPr>
          <p:nvPr/>
        </p:nvSpPr>
        <p:spPr bwMode="auto">
          <a:xfrm>
            <a:off x="8477250" y="1063625"/>
            <a:ext cx="414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rgbClr val="3333FF"/>
                </a:solidFill>
              </a:rPr>
              <a:t>5'</a:t>
            </a:r>
          </a:p>
        </p:txBody>
      </p:sp>
      <p:sp>
        <p:nvSpPr>
          <p:cNvPr id="6615" name="Text Box 471"/>
          <p:cNvSpPr txBox="1">
            <a:spLocks noChangeArrowheads="1"/>
          </p:cNvSpPr>
          <p:nvPr/>
        </p:nvSpPr>
        <p:spPr bwMode="auto">
          <a:xfrm>
            <a:off x="8478838" y="5222875"/>
            <a:ext cx="414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rgbClr val="3333FF"/>
                </a:solidFill>
              </a:rPr>
              <a:t>3'</a:t>
            </a:r>
          </a:p>
        </p:txBody>
      </p:sp>
      <p:grpSp>
        <p:nvGrpSpPr>
          <p:cNvPr id="6688" name="Group 544"/>
          <p:cNvGrpSpPr>
            <a:grpSpLocks/>
          </p:cNvGrpSpPr>
          <p:nvPr/>
        </p:nvGrpSpPr>
        <p:grpSpPr bwMode="auto">
          <a:xfrm>
            <a:off x="4600575" y="914400"/>
            <a:ext cx="3232150" cy="4816475"/>
            <a:chOff x="2106" y="568"/>
            <a:chExt cx="2036" cy="3034"/>
          </a:xfrm>
        </p:grpSpPr>
        <p:grpSp>
          <p:nvGrpSpPr>
            <p:cNvPr id="6635" name="Group 491"/>
            <p:cNvGrpSpPr>
              <a:grpSpLocks/>
            </p:cNvGrpSpPr>
            <p:nvPr/>
          </p:nvGrpSpPr>
          <p:grpSpPr bwMode="auto">
            <a:xfrm>
              <a:off x="2106" y="568"/>
              <a:ext cx="2036" cy="3034"/>
              <a:chOff x="2106" y="568"/>
              <a:chExt cx="2036" cy="3034"/>
            </a:xfrm>
          </p:grpSpPr>
          <p:sp>
            <p:nvSpPr>
              <p:cNvPr id="6606" name="Text Box 462"/>
              <p:cNvSpPr txBox="1">
                <a:spLocks noChangeArrowheads="1"/>
              </p:cNvSpPr>
              <p:nvPr/>
            </p:nvSpPr>
            <p:spPr bwMode="auto">
              <a:xfrm>
                <a:off x="2280" y="1441"/>
                <a:ext cx="20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solidFill>
                      <a:srgbClr val="FF0000"/>
                    </a:solidFill>
                    <a:latin typeface="Arial" charset="0"/>
                  </a:rPr>
                  <a:t>5'</a:t>
                </a:r>
              </a:p>
            </p:txBody>
          </p:sp>
          <p:sp>
            <p:nvSpPr>
              <p:cNvPr id="6608" name="Text Box 464"/>
              <p:cNvSpPr txBox="1">
                <a:spLocks noChangeArrowheads="1"/>
              </p:cNvSpPr>
              <p:nvPr/>
            </p:nvSpPr>
            <p:spPr bwMode="auto">
              <a:xfrm>
                <a:off x="2485" y="1756"/>
                <a:ext cx="20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solidFill>
                      <a:srgbClr val="FF0000"/>
                    </a:solidFill>
                    <a:latin typeface="Arial" charset="0"/>
                  </a:rPr>
                  <a:t>3'</a:t>
                </a:r>
              </a:p>
            </p:txBody>
          </p:sp>
          <p:sp>
            <p:nvSpPr>
              <p:cNvPr id="6609" name="Text Box 465"/>
              <p:cNvSpPr txBox="1">
                <a:spLocks noChangeArrowheads="1"/>
              </p:cNvSpPr>
              <p:nvPr/>
            </p:nvSpPr>
            <p:spPr bwMode="auto">
              <a:xfrm>
                <a:off x="2785" y="2628"/>
                <a:ext cx="20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solidFill>
                      <a:srgbClr val="FF0000"/>
                    </a:solidFill>
                    <a:latin typeface="Arial" charset="0"/>
                  </a:rPr>
                  <a:t>3'</a:t>
                </a:r>
              </a:p>
            </p:txBody>
          </p:sp>
          <p:sp>
            <p:nvSpPr>
              <p:cNvPr id="6610" name="Text Box 466"/>
              <p:cNvSpPr txBox="1">
                <a:spLocks noChangeArrowheads="1"/>
              </p:cNvSpPr>
              <p:nvPr/>
            </p:nvSpPr>
            <p:spPr bwMode="auto">
              <a:xfrm>
                <a:off x="2577" y="2330"/>
                <a:ext cx="20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>
                    <a:solidFill>
                      <a:srgbClr val="FF0000"/>
                    </a:solidFill>
                    <a:latin typeface="Arial" charset="0"/>
                  </a:rPr>
                  <a:t>5'</a:t>
                </a:r>
              </a:p>
            </p:txBody>
          </p:sp>
          <p:grpSp>
            <p:nvGrpSpPr>
              <p:cNvPr id="6634" name="Group 490"/>
              <p:cNvGrpSpPr>
                <a:grpSpLocks/>
              </p:cNvGrpSpPr>
              <p:nvPr/>
            </p:nvGrpSpPr>
            <p:grpSpPr bwMode="auto">
              <a:xfrm>
                <a:off x="2106" y="568"/>
                <a:ext cx="2036" cy="3034"/>
                <a:chOff x="2106" y="568"/>
                <a:chExt cx="2036" cy="3034"/>
              </a:xfrm>
            </p:grpSpPr>
            <p:grpSp>
              <p:nvGrpSpPr>
                <p:cNvPr id="6633" name="Group 489"/>
                <p:cNvGrpSpPr>
                  <a:grpSpLocks/>
                </p:cNvGrpSpPr>
                <p:nvPr/>
              </p:nvGrpSpPr>
              <p:grpSpPr bwMode="auto">
                <a:xfrm>
                  <a:off x="2106" y="568"/>
                  <a:ext cx="2036" cy="3034"/>
                  <a:chOff x="2106" y="568"/>
                  <a:chExt cx="2036" cy="3034"/>
                </a:xfrm>
              </p:grpSpPr>
              <p:sp>
                <p:nvSpPr>
                  <p:cNvPr id="6406" name="Freeform 262"/>
                  <p:cNvSpPr>
                    <a:spLocks/>
                  </p:cNvSpPr>
                  <p:nvPr/>
                </p:nvSpPr>
                <p:spPr bwMode="auto">
                  <a:xfrm>
                    <a:off x="3446" y="1013"/>
                    <a:ext cx="1" cy="147"/>
                  </a:xfrm>
                  <a:custGeom>
                    <a:avLst/>
                    <a:gdLst>
                      <a:gd name="T0" fmla="*/ 0 h 147"/>
                      <a:gd name="T1" fmla="*/ 147 h 147"/>
                      <a:gd name="T2" fmla="*/ 0 h 147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47">
                        <a:moveTo>
                          <a:pt x="0" y="0"/>
                        </a:moveTo>
                        <a:lnTo>
                          <a:pt x="0" y="1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07" name="Freeform 263"/>
                  <p:cNvSpPr>
                    <a:spLocks/>
                  </p:cNvSpPr>
                  <p:nvPr/>
                </p:nvSpPr>
                <p:spPr bwMode="auto">
                  <a:xfrm>
                    <a:off x="3342" y="1160"/>
                    <a:ext cx="104" cy="74"/>
                  </a:xfrm>
                  <a:custGeom>
                    <a:avLst/>
                    <a:gdLst>
                      <a:gd name="T0" fmla="*/ 104 w 104"/>
                      <a:gd name="T1" fmla="*/ 0 h 74"/>
                      <a:gd name="T2" fmla="*/ 0 w 104"/>
                      <a:gd name="T3" fmla="*/ 74 h 74"/>
                      <a:gd name="T4" fmla="*/ 104 w 104"/>
                      <a:gd name="T5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4" h="74">
                        <a:moveTo>
                          <a:pt x="104" y="0"/>
                        </a:moveTo>
                        <a:lnTo>
                          <a:pt x="0" y="74"/>
                        </a:lnTo>
                        <a:lnTo>
                          <a:pt x="10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08" name="Freeform 264"/>
                  <p:cNvSpPr>
                    <a:spLocks/>
                  </p:cNvSpPr>
                  <p:nvPr/>
                </p:nvSpPr>
                <p:spPr bwMode="auto">
                  <a:xfrm>
                    <a:off x="3342" y="1160"/>
                    <a:ext cx="104" cy="74"/>
                  </a:xfrm>
                  <a:custGeom>
                    <a:avLst/>
                    <a:gdLst>
                      <a:gd name="T0" fmla="*/ 104 w 104"/>
                      <a:gd name="T1" fmla="*/ 0 h 74"/>
                      <a:gd name="T2" fmla="*/ 104 w 104"/>
                      <a:gd name="T3" fmla="*/ 6 h 74"/>
                      <a:gd name="T4" fmla="*/ 0 w 104"/>
                      <a:gd name="T5" fmla="*/ 74 h 74"/>
                      <a:gd name="T6" fmla="*/ 0 w 104"/>
                      <a:gd name="T7" fmla="*/ 67 h 74"/>
                      <a:gd name="T8" fmla="*/ 104 w 104"/>
                      <a:gd name="T9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4" h="74">
                        <a:moveTo>
                          <a:pt x="104" y="0"/>
                        </a:moveTo>
                        <a:lnTo>
                          <a:pt x="104" y="6"/>
                        </a:lnTo>
                        <a:lnTo>
                          <a:pt x="0" y="74"/>
                        </a:lnTo>
                        <a:lnTo>
                          <a:pt x="0" y="67"/>
                        </a:lnTo>
                        <a:lnTo>
                          <a:pt x="10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09" name="Freeform 265"/>
                  <p:cNvSpPr>
                    <a:spLocks/>
                  </p:cNvSpPr>
                  <p:nvPr/>
                </p:nvSpPr>
                <p:spPr bwMode="auto">
                  <a:xfrm>
                    <a:off x="3331" y="1148"/>
                    <a:ext cx="92" cy="61"/>
                  </a:xfrm>
                  <a:custGeom>
                    <a:avLst/>
                    <a:gdLst>
                      <a:gd name="T0" fmla="*/ 0 w 92"/>
                      <a:gd name="T1" fmla="*/ 61 h 61"/>
                      <a:gd name="T2" fmla="*/ 92 w 92"/>
                      <a:gd name="T3" fmla="*/ 0 h 61"/>
                      <a:gd name="T4" fmla="*/ 0 w 92"/>
                      <a:gd name="T5" fmla="*/ 6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2" h="61">
                        <a:moveTo>
                          <a:pt x="0" y="61"/>
                        </a:moveTo>
                        <a:lnTo>
                          <a:pt x="92" y="0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10" name="Freeform 266"/>
                  <p:cNvSpPr>
                    <a:spLocks/>
                  </p:cNvSpPr>
                  <p:nvPr/>
                </p:nvSpPr>
                <p:spPr bwMode="auto">
                  <a:xfrm>
                    <a:off x="3331" y="1142"/>
                    <a:ext cx="92" cy="67"/>
                  </a:xfrm>
                  <a:custGeom>
                    <a:avLst/>
                    <a:gdLst>
                      <a:gd name="T0" fmla="*/ 0 w 92"/>
                      <a:gd name="T1" fmla="*/ 67 h 67"/>
                      <a:gd name="T2" fmla="*/ 0 w 92"/>
                      <a:gd name="T3" fmla="*/ 61 h 67"/>
                      <a:gd name="T4" fmla="*/ 92 w 92"/>
                      <a:gd name="T5" fmla="*/ 0 h 67"/>
                      <a:gd name="T6" fmla="*/ 92 w 92"/>
                      <a:gd name="T7" fmla="*/ 6 h 67"/>
                      <a:gd name="T8" fmla="*/ 0 w 92"/>
                      <a:gd name="T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67">
                        <a:moveTo>
                          <a:pt x="0" y="67"/>
                        </a:moveTo>
                        <a:lnTo>
                          <a:pt x="0" y="61"/>
                        </a:lnTo>
                        <a:lnTo>
                          <a:pt x="92" y="0"/>
                        </a:lnTo>
                        <a:lnTo>
                          <a:pt x="92" y="6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11" name="Freeform 267"/>
                  <p:cNvSpPr>
                    <a:spLocks/>
                  </p:cNvSpPr>
                  <p:nvPr/>
                </p:nvSpPr>
                <p:spPr bwMode="auto">
                  <a:xfrm>
                    <a:off x="3124" y="1160"/>
                    <a:ext cx="109" cy="80"/>
                  </a:xfrm>
                  <a:custGeom>
                    <a:avLst/>
                    <a:gdLst>
                      <a:gd name="T0" fmla="*/ 109 w 109"/>
                      <a:gd name="T1" fmla="*/ 80 h 80"/>
                      <a:gd name="T2" fmla="*/ 0 w 109"/>
                      <a:gd name="T3" fmla="*/ 0 h 80"/>
                      <a:gd name="T4" fmla="*/ 109 w 109"/>
                      <a:gd name="T5" fmla="*/ 8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9" h="80">
                        <a:moveTo>
                          <a:pt x="109" y="80"/>
                        </a:moveTo>
                        <a:lnTo>
                          <a:pt x="0" y="0"/>
                        </a:lnTo>
                        <a:lnTo>
                          <a:pt x="109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12" name="Freeform 268"/>
                  <p:cNvSpPr>
                    <a:spLocks/>
                  </p:cNvSpPr>
                  <p:nvPr/>
                </p:nvSpPr>
                <p:spPr bwMode="auto">
                  <a:xfrm>
                    <a:off x="3118" y="1160"/>
                    <a:ext cx="115" cy="80"/>
                  </a:xfrm>
                  <a:custGeom>
                    <a:avLst/>
                    <a:gdLst>
                      <a:gd name="T0" fmla="*/ 115 w 115"/>
                      <a:gd name="T1" fmla="*/ 74 h 80"/>
                      <a:gd name="T2" fmla="*/ 115 w 115"/>
                      <a:gd name="T3" fmla="*/ 80 h 80"/>
                      <a:gd name="T4" fmla="*/ 0 w 115"/>
                      <a:gd name="T5" fmla="*/ 6 h 80"/>
                      <a:gd name="T6" fmla="*/ 6 w 115"/>
                      <a:gd name="T7" fmla="*/ 0 h 80"/>
                      <a:gd name="T8" fmla="*/ 115 w 115"/>
                      <a:gd name="T9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80">
                        <a:moveTo>
                          <a:pt x="115" y="74"/>
                        </a:moveTo>
                        <a:lnTo>
                          <a:pt x="115" y="80"/>
                        </a:lnTo>
                        <a:lnTo>
                          <a:pt x="0" y="6"/>
                        </a:lnTo>
                        <a:lnTo>
                          <a:pt x="6" y="0"/>
                        </a:lnTo>
                        <a:lnTo>
                          <a:pt x="115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13" name="Freeform 269"/>
                  <p:cNvSpPr>
                    <a:spLocks/>
                  </p:cNvSpPr>
                  <p:nvPr/>
                </p:nvSpPr>
                <p:spPr bwMode="auto">
                  <a:xfrm>
                    <a:off x="3118" y="951"/>
                    <a:ext cx="1" cy="209"/>
                  </a:xfrm>
                  <a:custGeom>
                    <a:avLst/>
                    <a:gdLst>
                      <a:gd name="T0" fmla="*/ 0 h 209"/>
                      <a:gd name="T1" fmla="*/ 209 h 209"/>
                      <a:gd name="T2" fmla="*/ 0 h 209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09">
                        <a:moveTo>
                          <a:pt x="0" y="0"/>
                        </a:moveTo>
                        <a:lnTo>
                          <a:pt x="0" y="2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14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3440" y="1013"/>
                    <a:ext cx="1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1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118" y="945"/>
                    <a:ext cx="1" cy="20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16" name="Freeform 272"/>
                  <p:cNvSpPr>
                    <a:spLocks/>
                  </p:cNvSpPr>
                  <p:nvPr/>
                </p:nvSpPr>
                <p:spPr bwMode="auto">
                  <a:xfrm>
                    <a:off x="3141" y="964"/>
                    <a:ext cx="1" cy="184"/>
                  </a:xfrm>
                  <a:custGeom>
                    <a:avLst/>
                    <a:gdLst>
                      <a:gd name="T0" fmla="*/ 0 h 184"/>
                      <a:gd name="T1" fmla="*/ 184 h 184"/>
                      <a:gd name="T2" fmla="*/ 0 h 184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84">
                        <a:moveTo>
                          <a:pt x="0" y="0"/>
                        </a:moveTo>
                        <a:lnTo>
                          <a:pt x="0" y="1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17" name="Freeform 273"/>
                  <p:cNvSpPr>
                    <a:spLocks/>
                  </p:cNvSpPr>
                  <p:nvPr/>
                </p:nvSpPr>
                <p:spPr bwMode="auto">
                  <a:xfrm>
                    <a:off x="3124" y="841"/>
                    <a:ext cx="155" cy="104"/>
                  </a:xfrm>
                  <a:custGeom>
                    <a:avLst/>
                    <a:gdLst>
                      <a:gd name="T0" fmla="*/ 0 w 155"/>
                      <a:gd name="T1" fmla="*/ 104 h 104"/>
                      <a:gd name="T2" fmla="*/ 155 w 155"/>
                      <a:gd name="T3" fmla="*/ 0 h 104"/>
                      <a:gd name="T4" fmla="*/ 0 w 155"/>
                      <a:gd name="T5" fmla="*/ 104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" h="104">
                        <a:moveTo>
                          <a:pt x="0" y="104"/>
                        </a:moveTo>
                        <a:lnTo>
                          <a:pt x="155" y="0"/>
                        </a:lnTo>
                        <a:lnTo>
                          <a:pt x="0" y="10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18" name="Freeform 274"/>
                  <p:cNvSpPr>
                    <a:spLocks/>
                  </p:cNvSpPr>
                  <p:nvPr/>
                </p:nvSpPr>
                <p:spPr bwMode="auto">
                  <a:xfrm>
                    <a:off x="3118" y="841"/>
                    <a:ext cx="167" cy="110"/>
                  </a:xfrm>
                  <a:custGeom>
                    <a:avLst/>
                    <a:gdLst>
                      <a:gd name="T0" fmla="*/ 6 w 167"/>
                      <a:gd name="T1" fmla="*/ 110 h 110"/>
                      <a:gd name="T2" fmla="*/ 0 w 167"/>
                      <a:gd name="T3" fmla="*/ 104 h 110"/>
                      <a:gd name="T4" fmla="*/ 161 w 167"/>
                      <a:gd name="T5" fmla="*/ 0 h 110"/>
                      <a:gd name="T6" fmla="*/ 167 w 167"/>
                      <a:gd name="T7" fmla="*/ 6 h 110"/>
                      <a:gd name="T8" fmla="*/ 6 w 167"/>
                      <a:gd name="T9" fmla="*/ 11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7" h="110">
                        <a:moveTo>
                          <a:pt x="6" y="110"/>
                        </a:moveTo>
                        <a:lnTo>
                          <a:pt x="0" y="104"/>
                        </a:lnTo>
                        <a:lnTo>
                          <a:pt x="161" y="0"/>
                        </a:lnTo>
                        <a:lnTo>
                          <a:pt x="167" y="6"/>
                        </a:lnTo>
                        <a:lnTo>
                          <a:pt x="6" y="1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19" name="Freeform 275"/>
                  <p:cNvSpPr>
                    <a:spLocks/>
                  </p:cNvSpPr>
                  <p:nvPr/>
                </p:nvSpPr>
                <p:spPr bwMode="auto">
                  <a:xfrm>
                    <a:off x="3285" y="841"/>
                    <a:ext cx="109" cy="74"/>
                  </a:xfrm>
                  <a:custGeom>
                    <a:avLst/>
                    <a:gdLst>
                      <a:gd name="T0" fmla="*/ 109 w 109"/>
                      <a:gd name="T1" fmla="*/ 74 h 74"/>
                      <a:gd name="T2" fmla="*/ 0 w 109"/>
                      <a:gd name="T3" fmla="*/ 0 h 74"/>
                      <a:gd name="T4" fmla="*/ 109 w 109"/>
                      <a:gd name="T5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9" h="74">
                        <a:moveTo>
                          <a:pt x="109" y="74"/>
                        </a:moveTo>
                        <a:lnTo>
                          <a:pt x="0" y="0"/>
                        </a:lnTo>
                        <a:lnTo>
                          <a:pt x="109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20" name="Freeform 276"/>
                  <p:cNvSpPr>
                    <a:spLocks/>
                  </p:cNvSpPr>
                  <p:nvPr/>
                </p:nvSpPr>
                <p:spPr bwMode="auto">
                  <a:xfrm>
                    <a:off x="3285" y="841"/>
                    <a:ext cx="115" cy="80"/>
                  </a:xfrm>
                  <a:custGeom>
                    <a:avLst/>
                    <a:gdLst>
                      <a:gd name="T0" fmla="*/ 115 w 115"/>
                      <a:gd name="T1" fmla="*/ 74 h 80"/>
                      <a:gd name="T2" fmla="*/ 109 w 115"/>
                      <a:gd name="T3" fmla="*/ 80 h 80"/>
                      <a:gd name="T4" fmla="*/ 0 w 115"/>
                      <a:gd name="T5" fmla="*/ 6 h 80"/>
                      <a:gd name="T6" fmla="*/ 0 w 115"/>
                      <a:gd name="T7" fmla="*/ 0 h 80"/>
                      <a:gd name="T8" fmla="*/ 115 w 115"/>
                      <a:gd name="T9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80">
                        <a:moveTo>
                          <a:pt x="115" y="74"/>
                        </a:moveTo>
                        <a:lnTo>
                          <a:pt x="109" y="80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115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21" name="Freeform 277"/>
                  <p:cNvSpPr>
                    <a:spLocks/>
                  </p:cNvSpPr>
                  <p:nvPr/>
                </p:nvSpPr>
                <p:spPr bwMode="auto">
                  <a:xfrm>
                    <a:off x="3285" y="872"/>
                    <a:ext cx="103" cy="67"/>
                  </a:xfrm>
                  <a:custGeom>
                    <a:avLst/>
                    <a:gdLst>
                      <a:gd name="T0" fmla="*/ 0 w 103"/>
                      <a:gd name="T1" fmla="*/ 0 h 67"/>
                      <a:gd name="T2" fmla="*/ 103 w 103"/>
                      <a:gd name="T3" fmla="*/ 67 h 67"/>
                      <a:gd name="T4" fmla="*/ 0 w 103"/>
                      <a:gd name="T5" fmla="*/ 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3" h="67">
                        <a:moveTo>
                          <a:pt x="0" y="0"/>
                        </a:moveTo>
                        <a:lnTo>
                          <a:pt x="103" y="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22" name="Freeform 278"/>
                  <p:cNvSpPr>
                    <a:spLocks/>
                  </p:cNvSpPr>
                  <p:nvPr/>
                </p:nvSpPr>
                <p:spPr bwMode="auto">
                  <a:xfrm>
                    <a:off x="3279" y="865"/>
                    <a:ext cx="109" cy="74"/>
                  </a:xfrm>
                  <a:custGeom>
                    <a:avLst/>
                    <a:gdLst>
                      <a:gd name="T0" fmla="*/ 0 w 109"/>
                      <a:gd name="T1" fmla="*/ 7 h 74"/>
                      <a:gd name="T2" fmla="*/ 6 w 109"/>
                      <a:gd name="T3" fmla="*/ 0 h 74"/>
                      <a:gd name="T4" fmla="*/ 109 w 109"/>
                      <a:gd name="T5" fmla="*/ 68 h 74"/>
                      <a:gd name="T6" fmla="*/ 104 w 109"/>
                      <a:gd name="T7" fmla="*/ 74 h 74"/>
                      <a:gd name="T8" fmla="*/ 0 w 109"/>
                      <a:gd name="T9" fmla="*/ 7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" h="74">
                        <a:moveTo>
                          <a:pt x="0" y="7"/>
                        </a:moveTo>
                        <a:lnTo>
                          <a:pt x="6" y="0"/>
                        </a:lnTo>
                        <a:lnTo>
                          <a:pt x="109" y="68"/>
                        </a:lnTo>
                        <a:lnTo>
                          <a:pt x="104" y="74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23" name="Freeform 279"/>
                  <p:cNvSpPr>
                    <a:spLocks/>
                  </p:cNvSpPr>
                  <p:nvPr/>
                </p:nvSpPr>
                <p:spPr bwMode="auto">
                  <a:xfrm>
                    <a:off x="3003" y="1160"/>
                    <a:ext cx="115" cy="43"/>
                  </a:xfrm>
                  <a:custGeom>
                    <a:avLst/>
                    <a:gdLst>
                      <a:gd name="T0" fmla="*/ 115 w 115"/>
                      <a:gd name="T1" fmla="*/ 0 h 43"/>
                      <a:gd name="T2" fmla="*/ 0 w 115"/>
                      <a:gd name="T3" fmla="*/ 43 h 43"/>
                      <a:gd name="T4" fmla="*/ 115 w 115"/>
                      <a:gd name="T5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5" h="43">
                        <a:moveTo>
                          <a:pt x="115" y="0"/>
                        </a:moveTo>
                        <a:lnTo>
                          <a:pt x="0" y="43"/>
                        </a:lnTo>
                        <a:lnTo>
                          <a:pt x="1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2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3141" y="957"/>
                    <a:ext cx="1" cy="1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25" name="Line 2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03" y="1160"/>
                    <a:ext cx="109" cy="4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26" name="Freeform 282"/>
                  <p:cNvSpPr>
                    <a:spLocks/>
                  </p:cNvSpPr>
                  <p:nvPr/>
                </p:nvSpPr>
                <p:spPr bwMode="auto">
                  <a:xfrm>
                    <a:off x="2830" y="1056"/>
                    <a:ext cx="75" cy="116"/>
                  </a:xfrm>
                  <a:custGeom>
                    <a:avLst/>
                    <a:gdLst>
                      <a:gd name="T0" fmla="*/ 75 w 75"/>
                      <a:gd name="T1" fmla="*/ 116 h 116"/>
                      <a:gd name="T2" fmla="*/ 0 w 75"/>
                      <a:gd name="T3" fmla="*/ 0 h 116"/>
                      <a:gd name="T4" fmla="*/ 75 w 75"/>
                      <a:gd name="T5" fmla="*/ 116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5" h="116">
                        <a:moveTo>
                          <a:pt x="75" y="116"/>
                        </a:moveTo>
                        <a:lnTo>
                          <a:pt x="0" y="0"/>
                        </a:lnTo>
                        <a:lnTo>
                          <a:pt x="75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27" name="Freeform 283"/>
                  <p:cNvSpPr>
                    <a:spLocks/>
                  </p:cNvSpPr>
                  <p:nvPr/>
                </p:nvSpPr>
                <p:spPr bwMode="auto">
                  <a:xfrm>
                    <a:off x="2825" y="1056"/>
                    <a:ext cx="80" cy="122"/>
                  </a:xfrm>
                  <a:custGeom>
                    <a:avLst/>
                    <a:gdLst>
                      <a:gd name="T0" fmla="*/ 80 w 80"/>
                      <a:gd name="T1" fmla="*/ 116 h 122"/>
                      <a:gd name="T2" fmla="*/ 74 w 80"/>
                      <a:gd name="T3" fmla="*/ 122 h 122"/>
                      <a:gd name="T4" fmla="*/ 0 w 80"/>
                      <a:gd name="T5" fmla="*/ 0 h 122"/>
                      <a:gd name="T6" fmla="*/ 5 w 80"/>
                      <a:gd name="T7" fmla="*/ 0 h 122"/>
                      <a:gd name="T8" fmla="*/ 80 w 80"/>
                      <a:gd name="T9" fmla="*/ 116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122">
                        <a:moveTo>
                          <a:pt x="80" y="116"/>
                        </a:moveTo>
                        <a:lnTo>
                          <a:pt x="74" y="122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80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28" name="Freeform 284"/>
                  <p:cNvSpPr>
                    <a:spLocks/>
                  </p:cNvSpPr>
                  <p:nvPr/>
                </p:nvSpPr>
                <p:spPr bwMode="auto">
                  <a:xfrm>
                    <a:off x="2830" y="939"/>
                    <a:ext cx="69" cy="117"/>
                  </a:xfrm>
                  <a:custGeom>
                    <a:avLst/>
                    <a:gdLst>
                      <a:gd name="T0" fmla="*/ 0 w 69"/>
                      <a:gd name="T1" fmla="*/ 117 h 117"/>
                      <a:gd name="T2" fmla="*/ 69 w 69"/>
                      <a:gd name="T3" fmla="*/ 0 h 117"/>
                      <a:gd name="T4" fmla="*/ 0 w 69"/>
                      <a:gd name="T5" fmla="*/ 117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9" h="117">
                        <a:moveTo>
                          <a:pt x="0" y="117"/>
                        </a:moveTo>
                        <a:lnTo>
                          <a:pt x="69" y="0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29" name="Freeform 285"/>
                  <p:cNvSpPr>
                    <a:spLocks/>
                  </p:cNvSpPr>
                  <p:nvPr/>
                </p:nvSpPr>
                <p:spPr bwMode="auto">
                  <a:xfrm>
                    <a:off x="2825" y="939"/>
                    <a:ext cx="80" cy="117"/>
                  </a:xfrm>
                  <a:custGeom>
                    <a:avLst/>
                    <a:gdLst>
                      <a:gd name="T0" fmla="*/ 5 w 80"/>
                      <a:gd name="T1" fmla="*/ 117 h 117"/>
                      <a:gd name="T2" fmla="*/ 0 w 80"/>
                      <a:gd name="T3" fmla="*/ 117 h 117"/>
                      <a:gd name="T4" fmla="*/ 74 w 80"/>
                      <a:gd name="T5" fmla="*/ 0 h 117"/>
                      <a:gd name="T6" fmla="*/ 80 w 80"/>
                      <a:gd name="T7" fmla="*/ 6 h 117"/>
                      <a:gd name="T8" fmla="*/ 5 w 80"/>
                      <a:gd name="T9" fmla="*/ 117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117">
                        <a:moveTo>
                          <a:pt x="5" y="117"/>
                        </a:moveTo>
                        <a:lnTo>
                          <a:pt x="0" y="117"/>
                        </a:lnTo>
                        <a:lnTo>
                          <a:pt x="74" y="0"/>
                        </a:lnTo>
                        <a:lnTo>
                          <a:pt x="80" y="6"/>
                        </a:lnTo>
                        <a:lnTo>
                          <a:pt x="5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30" name="Freeform 286"/>
                  <p:cNvSpPr>
                    <a:spLocks/>
                  </p:cNvSpPr>
                  <p:nvPr/>
                </p:nvSpPr>
                <p:spPr bwMode="auto">
                  <a:xfrm>
                    <a:off x="2859" y="957"/>
                    <a:ext cx="63" cy="99"/>
                  </a:xfrm>
                  <a:custGeom>
                    <a:avLst/>
                    <a:gdLst>
                      <a:gd name="T0" fmla="*/ 63 w 63"/>
                      <a:gd name="T1" fmla="*/ 0 h 99"/>
                      <a:gd name="T2" fmla="*/ 0 w 63"/>
                      <a:gd name="T3" fmla="*/ 99 h 99"/>
                      <a:gd name="T4" fmla="*/ 63 w 63"/>
                      <a:gd name="T5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3" h="99">
                        <a:moveTo>
                          <a:pt x="63" y="0"/>
                        </a:moveTo>
                        <a:lnTo>
                          <a:pt x="0" y="99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31" name="Freeform 287"/>
                  <p:cNvSpPr>
                    <a:spLocks/>
                  </p:cNvSpPr>
                  <p:nvPr/>
                </p:nvSpPr>
                <p:spPr bwMode="auto">
                  <a:xfrm>
                    <a:off x="2853" y="951"/>
                    <a:ext cx="69" cy="105"/>
                  </a:xfrm>
                  <a:custGeom>
                    <a:avLst/>
                    <a:gdLst>
                      <a:gd name="T0" fmla="*/ 64 w 69"/>
                      <a:gd name="T1" fmla="*/ 0 h 105"/>
                      <a:gd name="T2" fmla="*/ 69 w 69"/>
                      <a:gd name="T3" fmla="*/ 6 h 105"/>
                      <a:gd name="T4" fmla="*/ 6 w 69"/>
                      <a:gd name="T5" fmla="*/ 105 h 105"/>
                      <a:gd name="T6" fmla="*/ 0 w 69"/>
                      <a:gd name="T7" fmla="*/ 105 h 105"/>
                      <a:gd name="T8" fmla="*/ 64 w 69"/>
                      <a:gd name="T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05">
                        <a:moveTo>
                          <a:pt x="64" y="0"/>
                        </a:moveTo>
                        <a:lnTo>
                          <a:pt x="69" y="6"/>
                        </a:lnTo>
                        <a:lnTo>
                          <a:pt x="6" y="105"/>
                        </a:lnTo>
                        <a:lnTo>
                          <a:pt x="0" y="105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32" name="Freeform 288"/>
                  <p:cNvSpPr>
                    <a:spLocks/>
                  </p:cNvSpPr>
                  <p:nvPr/>
                </p:nvSpPr>
                <p:spPr bwMode="auto">
                  <a:xfrm>
                    <a:off x="3003" y="902"/>
                    <a:ext cx="115" cy="43"/>
                  </a:xfrm>
                  <a:custGeom>
                    <a:avLst/>
                    <a:gdLst>
                      <a:gd name="T0" fmla="*/ 0 w 115"/>
                      <a:gd name="T1" fmla="*/ 0 h 43"/>
                      <a:gd name="T2" fmla="*/ 115 w 115"/>
                      <a:gd name="T3" fmla="*/ 43 h 43"/>
                      <a:gd name="T4" fmla="*/ 0 w 115"/>
                      <a:gd name="T5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5" h="43">
                        <a:moveTo>
                          <a:pt x="0" y="0"/>
                        </a:moveTo>
                        <a:lnTo>
                          <a:pt x="115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33" name="Freeform 289"/>
                  <p:cNvSpPr>
                    <a:spLocks/>
                  </p:cNvSpPr>
                  <p:nvPr/>
                </p:nvSpPr>
                <p:spPr bwMode="auto">
                  <a:xfrm>
                    <a:off x="3285" y="694"/>
                    <a:ext cx="1" cy="147"/>
                  </a:xfrm>
                  <a:custGeom>
                    <a:avLst/>
                    <a:gdLst>
                      <a:gd name="T0" fmla="*/ 0 h 147"/>
                      <a:gd name="T1" fmla="*/ 147 h 147"/>
                      <a:gd name="T2" fmla="*/ 0 h 147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47">
                        <a:moveTo>
                          <a:pt x="0" y="0"/>
                        </a:moveTo>
                        <a:lnTo>
                          <a:pt x="0" y="1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3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3003" y="902"/>
                    <a:ext cx="109" cy="4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35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3279" y="688"/>
                    <a:ext cx="1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36" name="Freeform 292"/>
                  <p:cNvSpPr>
                    <a:spLocks/>
                  </p:cNvSpPr>
                  <p:nvPr/>
                </p:nvSpPr>
                <p:spPr bwMode="auto">
                  <a:xfrm>
                    <a:off x="2537" y="1780"/>
                    <a:ext cx="293" cy="1"/>
                  </a:xfrm>
                  <a:custGeom>
                    <a:avLst/>
                    <a:gdLst>
                      <a:gd name="T0" fmla="*/ 293 w 293"/>
                      <a:gd name="T1" fmla="*/ 0 w 293"/>
                      <a:gd name="T2" fmla="*/ 293 w 29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93">
                        <a:moveTo>
                          <a:pt x="293" y="0"/>
                        </a:moveTo>
                        <a:lnTo>
                          <a:pt x="0" y="0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37" name="Freeform 293"/>
                  <p:cNvSpPr>
                    <a:spLocks/>
                  </p:cNvSpPr>
                  <p:nvPr/>
                </p:nvSpPr>
                <p:spPr bwMode="auto">
                  <a:xfrm>
                    <a:off x="2526" y="1761"/>
                    <a:ext cx="316" cy="31"/>
                  </a:xfrm>
                  <a:custGeom>
                    <a:avLst/>
                    <a:gdLst>
                      <a:gd name="T0" fmla="*/ 299 w 316"/>
                      <a:gd name="T1" fmla="*/ 0 h 31"/>
                      <a:gd name="T2" fmla="*/ 316 w 316"/>
                      <a:gd name="T3" fmla="*/ 19 h 31"/>
                      <a:gd name="T4" fmla="*/ 310 w 316"/>
                      <a:gd name="T5" fmla="*/ 31 h 31"/>
                      <a:gd name="T6" fmla="*/ 5 w 316"/>
                      <a:gd name="T7" fmla="*/ 31 h 31"/>
                      <a:gd name="T8" fmla="*/ 0 w 316"/>
                      <a:gd name="T9" fmla="*/ 19 h 31"/>
                      <a:gd name="T10" fmla="*/ 11 w 316"/>
                      <a:gd name="T11" fmla="*/ 0 h 31"/>
                      <a:gd name="T12" fmla="*/ 299 w 316"/>
                      <a:gd name="T13" fmla="*/ 0 h 31"/>
                      <a:gd name="T14" fmla="*/ 299 w 316"/>
                      <a:gd name="T15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6" h="31">
                        <a:moveTo>
                          <a:pt x="299" y="0"/>
                        </a:moveTo>
                        <a:lnTo>
                          <a:pt x="316" y="19"/>
                        </a:lnTo>
                        <a:lnTo>
                          <a:pt x="310" y="31"/>
                        </a:lnTo>
                        <a:lnTo>
                          <a:pt x="5" y="31"/>
                        </a:lnTo>
                        <a:lnTo>
                          <a:pt x="0" y="19"/>
                        </a:lnTo>
                        <a:lnTo>
                          <a:pt x="11" y="0"/>
                        </a:lnTo>
                        <a:lnTo>
                          <a:pt x="299" y="0"/>
                        </a:lnTo>
                        <a:lnTo>
                          <a:pt x="29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38" name="Freeform 294"/>
                  <p:cNvSpPr>
                    <a:spLocks/>
                  </p:cNvSpPr>
                  <p:nvPr/>
                </p:nvSpPr>
                <p:spPr bwMode="auto">
                  <a:xfrm>
                    <a:off x="2836" y="1651"/>
                    <a:ext cx="98" cy="135"/>
                  </a:xfrm>
                  <a:custGeom>
                    <a:avLst/>
                    <a:gdLst>
                      <a:gd name="T0" fmla="*/ 98 w 98"/>
                      <a:gd name="T1" fmla="*/ 0 h 135"/>
                      <a:gd name="T2" fmla="*/ 0 w 98"/>
                      <a:gd name="T3" fmla="*/ 135 h 135"/>
                      <a:gd name="T4" fmla="*/ 98 w 98"/>
                      <a:gd name="T5" fmla="*/ 0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8" h="135">
                        <a:moveTo>
                          <a:pt x="98" y="0"/>
                        </a:moveTo>
                        <a:lnTo>
                          <a:pt x="0" y="135"/>
                        </a:lnTo>
                        <a:lnTo>
                          <a:pt x="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39" name="Line 2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1" y="1773"/>
                    <a:ext cx="2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40" name="Line 2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30" y="1651"/>
                    <a:ext cx="104" cy="1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41" name="Freeform 297"/>
                  <p:cNvSpPr>
                    <a:spLocks/>
                  </p:cNvSpPr>
                  <p:nvPr/>
                </p:nvSpPr>
                <p:spPr bwMode="auto">
                  <a:xfrm>
                    <a:off x="2825" y="1651"/>
                    <a:ext cx="115" cy="159"/>
                  </a:xfrm>
                  <a:custGeom>
                    <a:avLst/>
                    <a:gdLst>
                      <a:gd name="T0" fmla="*/ 103 w 115"/>
                      <a:gd name="T1" fmla="*/ 0 h 159"/>
                      <a:gd name="T2" fmla="*/ 115 w 115"/>
                      <a:gd name="T3" fmla="*/ 0 h 159"/>
                      <a:gd name="T4" fmla="*/ 115 w 115"/>
                      <a:gd name="T5" fmla="*/ 0 h 159"/>
                      <a:gd name="T6" fmla="*/ 23 w 115"/>
                      <a:gd name="T7" fmla="*/ 159 h 159"/>
                      <a:gd name="T8" fmla="*/ 17 w 115"/>
                      <a:gd name="T9" fmla="*/ 129 h 159"/>
                      <a:gd name="T10" fmla="*/ 0 w 115"/>
                      <a:gd name="T11" fmla="*/ 110 h 159"/>
                      <a:gd name="T12" fmla="*/ 103 w 115"/>
                      <a:gd name="T13" fmla="*/ 0 h 159"/>
                      <a:gd name="T14" fmla="*/ 103 w 115"/>
                      <a:gd name="T15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5" h="159">
                        <a:moveTo>
                          <a:pt x="103" y="0"/>
                        </a:moveTo>
                        <a:lnTo>
                          <a:pt x="115" y="0"/>
                        </a:lnTo>
                        <a:lnTo>
                          <a:pt x="115" y="0"/>
                        </a:lnTo>
                        <a:lnTo>
                          <a:pt x="23" y="159"/>
                        </a:lnTo>
                        <a:lnTo>
                          <a:pt x="17" y="129"/>
                        </a:lnTo>
                        <a:lnTo>
                          <a:pt x="0" y="110"/>
                        </a:lnTo>
                        <a:lnTo>
                          <a:pt x="103" y="0"/>
                        </a:lnTo>
                        <a:lnTo>
                          <a:pt x="10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42" name="Freeform 298"/>
                  <p:cNvSpPr>
                    <a:spLocks/>
                  </p:cNvSpPr>
                  <p:nvPr/>
                </p:nvSpPr>
                <p:spPr bwMode="auto">
                  <a:xfrm>
                    <a:off x="2750" y="1565"/>
                    <a:ext cx="184" cy="86"/>
                  </a:xfrm>
                  <a:custGeom>
                    <a:avLst/>
                    <a:gdLst>
                      <a:gd name="T0" fmla="*/ 0 w 184"/>
                      <a:gd name="T1" fmla="*/ 0 h 86"/>
                      <a:gd name="T2" fmla="*/ 184 w 184"/>
                      <a:gd name="T3" fmla="*/ 86 h 86"/>
                      <a:gd name="T4" fmla="*/ 0 w 184"/>
                      <a:gd name="T5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4" h="86">
                        <a:moveTo>
                          <a:pt x="0" y="0"/>
                        </a:moveTo>
                        <a:lnTo>
                          <a:pt x="184" y="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43" name="Freeform 299"/>
                  <p:cNvSpPr>
                    <a:spLocks/>
                  </p:cNvSpPr>
                  <p:nvPr/>
                </p:nvSpPr>
                <p:spPr bwMode="auto">
                  <a:xfrm>
                    <a:off x="2750" y="1559"/>
                    <a:ext cx="184" cy="98"/>
                  </a:xfrm>
                  <a:custGeom>
                    <a:avLst/>
                    <a:gdLst>
                      <a:gd name="T0" fmla="*/ 0 w 184"/>
                      <a:gd name="T1" fmla="*/ 6 h 98"/>
                      <a:gd name="T2" fmla="*/ 0 w 184"/>
                      <a:gd name="T3" fmla="*/ 0 h 98"/>
                      <a:gd name="T4" fmla="*/ 184 w 184"/>
                      <a:gd name="T5" fmla="*/ 92 h 98"/>
                      <a:gd name="T6" fmla="*/ 184 w 184"/>
                      <a:gd name="T7" fmla="*/ 98 h 98"/>
                      <a:gd name="T8" fmla="*/ 0 w 184"/>
                      <a:gd name="T9" fmla="*/ 6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4" h="98">
                        <a:moveTo>
                          <a:pt x="0" y="6"/>
                        </a:moveTo>
                        <a:lnTo>
                          <a:pt x="0" y="0"/>
                        </a:lnTo>
                        <a:lnTo>
                          <a:pt x="184" y="92"/>
                        </a:lnTo>
                        <a:lnTo>
                          <a:pt x="184" y="9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44" name="Freeform 300"/>
                  <p:cNvSpPr>
                    <a:spLocks/>
                  </p:cNvSpPr>
                  <p:nvPr/>
                </p:nvSpPr>
                <p:spPr bwMode="auto">
                  <a:xfrm>
                    <a:off x="2434" y="1559"/>
                    <a:ext cx="212" cy="92"/>
                  </a:xfrm>
                  <a:custGeom>
                    <a:avLst/>
                    <a:gdLst>
                      <a:gd name="T0" fmla="*/ 0 w 212"/>
                      <a:gd name="T1" fmla="*/ 92 h 92"/>
                      <a:gd name="T2" fmla="*/ 212 w 212"/>
                      <a:gd name="T3" fmla="*/ 0 h 92"/>
                      <a:gd name="T4" fmla="*/ 0 w 212"/>
                      <a:gd name="T5" fmla="*/ 92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2" h="92">
                        <a:moveTo>
                          <a:pt x="0" y="92"/>
                        </a:moveTo>
                        <a:lnTo>
                          <a:pt x="212" y="0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45" name="Freeform 301"/>
                  <p:cNvSpPr>
                    <a:spLocks/>
                  </p:cNvSpPr>
                  <p:nvPr/>
                </p:nvSpPr>
                <p:spPr bwMode="auto">
                  <a:xfrm>
                    <a:off x="2434" y="1559"/>
                    <a:ext cx="212" cy="98"/>
                  </a:xfrm>
                  <a:custGeom>
                    <a:avLst/>
                    <a:gdLst>
                      <a:gd name="T0" fmla="*/ 0 w 212"/>
                      <a:gd name="T1" fmla="*/ 98 h 98"/>
                      <a:gd name="T2" fmla="*/ 0 w 212"/>
                      <a:gd name="T3" fmla="*/ 92 h 98"/>
                      <a:gd name="T4" fmla="*/ 207 w 212"/>
                      <a:gd name="T5" fmla="*/ 0 h 98"/>
                      <a:gd name="T6" fmla="*/ 212 w 212"/>
                      <a:gd name="T7" fmla="*/ 6 h 98"/>
                      <a:gd name="T8" fmla="*/ 0 w 212"/>
                      <a:gd name="T9" fmla="*/ 9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2" h="98">
                        <a:moveTo>
                          <a:pt x="0" y="98"/>
                        </a:moveTo>
                        <a:lnTo>
                          <a:pt x="0" y="92"/>
                        </a:lnTo>
                        <a:lnTo>
                          <a:pt x="207" y="0"/>
                        </a:lnTo>
                        <a:lnTo>
                          <a:pt x="212" y="6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46" name="Freeform 302"/>
                  <p:cNvSpPr>
                    <a:spLocks/>
                  </p:cNvSpPr>
                  <p:nvPr/>
                </p:nvSpPr>
                <p:spPr bwMode="auto">
                  <a:xfrm>
                    <a:off x="2428" y="1651"/>
                    <a:ext cx="103" cy="135"/>
                  </a:xfrm>
                  <a:custGeom>
                    <a:avLst/>
                    <a:gdLst>
                      <a:gd name="T0" fmla="*/ 103 w 103"/>
                      <a:gd name="T1" fmla="*/ 135 h 135"/>
                      <a:gd name="T2" fmla="*/ 0 w 103"/>
                      <a:gd name="T3" fmla="*/ 0 h 135"/>
                      <a:gd name="T4" fmla="*/ 103 w 103"/>
                      <a:gd name="T5" fmla="*/ 135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3" h="135">
                        <a:moveTo>
                          <a:pt x="103" y="135"/>
                        </a:moveTo>
                        <a:lnTo>
                          <a:pt x="0" y="0"/>
                        </a:lnTo>
                        <a:lnTo>
                          <a:pt x="103" y="1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47" name="Freeform 303"/>
                  <p:cNvSpPr>
                    <a:spLocks/>
                  </p:cNvSpPr>
                  <p:nvPr/>
                </p:nvSpPr>
                <p:spPr bwMode="auto">
                  <a:xfrm>
                    <a:off x="2422" y="1651"/>
                    <a:ext cx="115" cy="159"/>
                  </a:xfrm>
                  <a:custGeom>
                    <a:avLst/>
                    <a:gdLst>
                      <a:gd name="T0" fmla="*/ 0 w 115"/>
                      <a:gd name="T1" fmla="*/ 0 h 159"/>
                      <a:gd name="T2" fmla="*/ 6 w 115"/>
                      <a:gd name="T3" fmla="*/ 0 h 159"/>
                      <a:gd name="T4" fmla="*/ 12 w 115"/>
                      <a:gd name="T5" fmla="*/ 0 h 159"/>
                      <a:gd name="T6" fmla="*/ 115 w 115"/>
                      <a:gd name="T7" fmla="*/ 110 h 159"/>
                      <a:gd name="T8" fmla="*/ 104 w 115"/>
                      <a:gd name="T9" fmla="*/ 129 h 159"/>
                      <a:gd name="T10" fmla="*/ 98 w 115"/>
                      <a:gd name="T11" fmla="*/ 159 h 159"/>
                      <a:gd name="T12" fmla="*/ 0 w 115"/>
                      <a:gd name="T13" fmla="*/ 0 h 159"/>
                      <a:gd name="T14" fmla="*/ 0 w 115"/>
                      <a:gd name="T15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5" h="159">
                        <a:moveTo>
                          <a:pt x="0" y="0"/>
                        </a:moveTo>
                        <a:lnTo>
                          <a:pt x="6" y="0"/>
                        </a:lnTo>
                        <a:lnTo>
                          <a:pt x="12" y="0"/>
                        </a:lnTo>
                        <a:lnTo>
                          <a:pt x="115" y="110"/>
                        </a:lnTo>
                        <a:lnTo>
                          <a:pt x="104" y="129"/>
                        </a:lnTo>
                        <a:lnTo>
                          <a:pt x="98" y="15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48" name="Freeform 304"/>
                  <p:cNvSpPr>
                    <a:spLocks/>
                  </p:cNvSpPr>
                  <p:nvPr/>
                </p:nvSpPr>
                <p:spPr bwMode="auto">
                  <a:xfrm>
                    <a:off x="2842" y="1804"/>
                    <a:ext cx="1" cy="55"/>
                  </a:xfrm>
                  <a:custGeom>
                    <a:avLst/>
                    <a:gdLst>
                      <a:gd name="T0" fmla="*/ 55 h 55"/>
                      <a:gd name="T1" fmla="*/ 0 h 55"/>
                      <a:gd name="T2" fmla="*/ 55 h 55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55">
                        <a:moveTo>
                          <a:pt x="0" y="55"/>
                        </a:moveTo>
                        <a:lnTo>
                          <a:pt x="0" y="0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49" name="Line 3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28" y="1651"/>
                    <a:ext cx="98" cy="1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0" name="Line 3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2" y="1798"/>
                    <a:ext cx="1" cy="6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1" name="Freeform 307"/>
                  <p:cNvSpPr>
                    <a:spLocks/>
                  </p:cNvSpPr>
                  <p:nvPr/>
                </p:nvSpPr>
                <p:spPr bwMode="auto">
                  <a:xfrm>
                    <a:off x="2428" y="1479"/>
                    <a:ext cx="1" cy="172"/>
                  </a:xfrm>
                  <a:custGeom>
                    <a:avLst/>
                    <a:gdLst>
                      <a:gd name="T0" fmla="*/ 0 h 172"/>
                      <a:gd name="T1" fmla="*/ 172 h 172"/>
                      <a:gd name="T2" fmla="*/ 0 h 17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72">
                        <a:moveTo>
                          <a:pt x="0" y="0"/>
                        </a:moveTo>
                        <a:lnTo>
                          <a:pt x="0" y="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2" name="Freeform 308"/>
                  <p:cNvSpPr>
                    <a:spLocks/>
                  </p:cNvSpPr>
                  <p:nvPr/>
                </p:nvSpPr>
                <p:spPr bwMode="auto">
                  <a:xfrm>
                    <a:off x="2940" y="1295"/>
                    <a:ext cx="1" cy="356"/>
                  </a:xfrm>
                  <a:custGeom>
                    <a:avLst/>
                    <a:gdLst>
                      <a:gd name="T0" fmla="*/ 0 h 356"/>
                      <a:gd name="T1" fmla="*/ 356 h 356"/>
                      <a:gd name="T2" fmla="*/ 0 h 35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56">
                        <a:moveTo>
                          <a:pt x="0" y="0"/>
                        </a:moveTo>
                        <a:lnTo>
                          <a:pt x="0" y="3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2428" y="1479"/>
                    <a:ext cx="1" cy="17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4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2934" y="1295"/>
                    <a:ext cx="1" cy="3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5" name="Freeform 311"/>
                  <p:cNvSpPr>
                    <a:spLocks/>
                  </p:cNvSpPr>
                  <p:nvPr/>
                </p:nvSpPr>
                <p:spPr bwMode="auto">
                  <a:xfrm>
                    <a:off x="2301" y="1479"/>
                    <a:ext cx="127" cy="1"/>
                  </a:xfrm>
                  <a:custGeom>
                    <a:avLst/>
                    <a:gdLst>
                      <a:gd name="T0" fmla="*/ 0 w 127"/>
                      <a:gd name="T1" fmla="*/ 127 w 127"/>
                      <a:gd name="T2" fmla="*/ 0 w 12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7">
                        <a:moveTo>
                          <a:pt x="0" y="0"/>
                        </a:moveTo>
                        <a:lnTo>
                          <a:pt x="1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6" name="Freeform 312"/>
                  <p:cNvSpPr>
                    <a:spLocks/>
                  </p:cNvSpPr>
                  <p:nvPr/>
                </p:nvSpPr>
                <p:spPr bwMode="auto">
                  <a:xfrm>
                    <a:off x="3066" y="1786"/>
                    <a:ext cx="1" cy="214"/>
                  </a:xfrm>
                  <a:custGeom>
                    <a:avLst/>
                    <a:gdLst>
                      <a:gd name="T0" fmla="*/ 214 h 214"/>
                      <a:gd name="T1" fmla="*/ 0 h 214"/>
                      <a:gd name="T2" fmla="*/ 214 h 214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14">
                        <a:moveTo>
                          <a:pt x="0" y="214"/>
                        </a:moveTo>
                        <a:lnTo>
                          <a:pt x="0" y="0"/>
                        </a:lnTo>
                        <a:lnTo>
                          <a:pt x="0" y="2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2296" y="1479"/>
                    <a:ext cx="13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8" name="Line 3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6" y="1780"/>
                    <a:ext cx="1" cy="2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9" name="Freeform 315"/>
                  <p:cNvSpPr>
                    <a:spLocks/>
                  </p:cNvSpPr>
                  <p:nvPr/>
                </p:nvSpPr>
                <p:spPr bwMode="auto">
                  <a:xfrm>
                    <a:off x="3089" y="1798"/>
                    <a:ext cx="1" cy="190"/>
                  </a:xfrm>
                  <a:custGeom>
                    <a:avLst/>
                    <a:gdLst>
                      <a:gd name="T0" fmla="*/ 190 h 190"/>
                      <a:gd name="T1" fmla="*/ 0 h 190"/>
                      <a:gd name="T2" fmla="*/ 190 h 190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90">
                        <a:moveTo>
                          <a:pt x="0" y="190"/>
                        </a:moveTo>
                        <a:lnTo>
                          <a:pt x="0" y="0"/>
                        </a:lnTo>
                        <a:lnTo>
                          <a:pt x="0" y="1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0" name="Freeform 316"/>
                  <p:cNvSpPr>
                    <a:spLocks/>
                  </p:cNvSpPr>
                  <p:nvPr/>
                </p:nvSpPr>
                <p:spPr bwMode="auto">
                  <a:xfrm>
                    <a:off x="3394" y="1853"/>
                    <a:ext cx="1" cy="147"/>
                  </a:xfrm>
                  <a:custGeom>
                    <a:avLst/>
                    <a:gdLst>
                      <a:gd name="T0" fmla="*/ 0 h 147"/>
                      <a:gd name="T1" fmla="*/ 147 h 147"/>
                      <a:gd name="T2" fmla="*/ 0 h 147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47">
                        <a:moveTo>
                          <a:pt x="0" y="0"/>
                        </a:moveTo>
                        <a:lnTo>
                          <a:pt x="0" y="1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1" name="Line 3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89" y="1798"/>
                    <a:ext cx="1" cy="18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2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3394" y="1853"/>
                    <a:ext cx="1" cy="14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3" name="Freeform 319"/>
                  <p:cNvSpPr>
                    <a:spLocks/>
                  </p:cNvSpPr>
                  <p:nvPr/>
                </p:nvSpPr>
                <p:spPr bwMode="auto">
                  <a:xfrm>
                    <a:off x="3233" y="1681"/>
                    <a:ext cx="115" cy="74"/>
                  </a:xfrm>
                  <a:custGeom>
                    <a:avLst/>
                    <a:gdLst>
                      <a:gd name="T0" fmla="*/ 115 w 115"/>
                      <a:gd name="T1" fmla="*/ 74 h 74"/>
                      <a:gd name="T2" fmla="*/ 0 w 115"/>
                      <a:gd name="T3" fmla="*/ 0 h 74"/>
                      <a:gd name="T4" fmla="*/ 115 w 115"/>
                      <a:gd name="T5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5" h="74">
                        <a:moveTo>
                          <a:pt x="115" y="74"/>
                        </a:moveTo>
                        <a:lnTo>
                          <a:pt x="0" y="0"/>
                        </a:lnTo>
                        <a:lnTo>
                          <a:pt x="115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4" name="Freeform 320"/>
                  <p:cNvSpPr>
                    <a:spLocks/>
                  </p:cNvSpPr>
                  <p:nvPr/>
                </p:nvSpPr>
                <p:spPr bwMode="auto">
                  <a:xfrm>
                    <a:off x="3233" y="1675"/>
                    <a:ext cx="115" cy="80"/>
                  </a:xfrm>
                  <a:custGeom>
                    <a:avLst/>
                    <a:gdLst>
                      <a:gd name="T0" fmla="*/ 115 w 115"/>
                      <a:gd name="T1" fmla="*/ 74 h 80"/>
                      <a:gd name="T2" fmla="*/ 109 w 115"/>
                      <a:gd name="T3" fmla="*/ 80 h 80"/>
                      <a:gd name="T4" fmla="*/ 0 w 115"/>
                      <a:gd name="T5" fmla="*/ 6 h 80"/>
                      <a:gd name="T6" fmla="*/ 0 w 115"/>
                      <a:gd name="T7" fmla="*/ 0 h 80"/>
                      <a:gd name="T8" fmla="*/ 115 w 115"/>
                      <a:gd name="T9" fmla="*/ 74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5" h="80">
                        <a:moveTo>
                          <a:pt x="115" y="74"/>
                        </a:moveTo>
                        <a:lnTo>
                          <a:pt x="109" y="80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115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5" name="Freeform 321"/>
                  <p:cNvSpPr>
                    <a:spLocks/>
                  </p:cNvSpPr>
                  <p:nvPr/>
                </p:nvSpPr>
                <p:spPr bwMode="auto">
                  <a:xfrm>
                    <a:off x="3233" y="1712"/>
                    <a:ext cx="104" cy="68"/>
                  </a:xfrm>
                  <a:custGeom>
                    <a:avLst/>
                    <a:gdLst>
                      <a:gd name="T0" fmla="*/ 0 w 104"/>
                      <a:gd name="T1" fmla="*/ 0 h 68"/>
                      <a:gd name="T2" fmla="*/ 104 w 104"/>
                      <a:gd name="T3" fmla="*/ 68 h 68"/>
                      <a:gd name="T4" fmla="*/ 0 w 104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4" h="68">
                        <a:moveTo>
                          <a:pt x="0" y="0"/>
                        </a:moveTo>
                        <a:lnTo>
                          <a:pt x="104" y="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6" name="Freeform 322"/>
                  <p:cNvSpPr>
                    <a:spLocks/>
                  </p:cNvSpPr>
                  <p:nvPr/>
                </p:nvSpPr>
                <p:spPr bwMode="auto">
                  <a:xfrm>
                    <a:off x="3227" y="1706"/>
                    <a:ext cx="110" cy="74"/>
                  </a:xfrm>
                  <a:custGeom>
                    <a:avLst/>
                    <a:gdLst>
                      <a:gd name="T0" fmla="*/ 0 w 110"/>
                      <a:gd name="T1" fmla="*/ 6 h 74"/>
                      <a:gd name="T2" fmla="*/ 6 w 110"/>
                      <a:gd name="T3" fmla="*/ 0 h 74"/>
                      <a:gd name="T4" fmla="*/ 110 w 110"/>
                      <a:gd name="T5" fmla="*/ 67 h 74"/>
                      <a:gd name="T6" fmla="*/ 110 w 110"/>
                      <a:gd name="T7" fmla="*/ 74 h 74"/>
                      <a:gd name="T8" fmla="*/ 0 w 110"/>
                      <a:gd name="T9" fmla="*/ 6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74">
                        <a:moveTo>
                          <a:pt x="0" y="6"/>
                        </a:moveTo>
                        <a:lnTo>
                          <a:pt x="6" y="0"/>
                        </a:lnTo>
                        <a:lnTo>
                          <a:pt x="110" y="67"/>
                        </a:lnTo>
                        <a:lnTo>
                          <a:pt x="110" y="7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7" name="Freeform 323"/>
                  <p:cNvSpPr>
                    <a:spLocks/>
                  </p:cNvSpPr>
                  <p:nvPr/>
                </p:nvSpPr>
                <p:spPr bwMode="auto">
                  <a:xfrm>
                    <a:off x="3066" y="1681"/>
                    <a:ext cx="167" cy="105"/>
                  </a:xfrm>
                  <a:custGeom>
                    <a:avLst/>
                    <a:gdLst>
                      <a:gd name="T0" fmla="*/ 0 w 167"/>
                      <a:gd name="T1" fmla="*/ 105 h 105"/>
                      <a:gd name="T2" fmla="*/ 167 w 167"/>
                      <a:gd name="T3" fmla="*/ 0 h 105"/>
                      <a:gd name="T4" fmla="*/ 0 w 167"/>
                      <a:gd name="T5" fmla="*/ 105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67" h="105">
                        <a:moveTo>
                          <a:pt x="0" y="105"/>
                        </a:moveTo>
                        <a:lnTo>
                          <a:pt x="167" y="0"/>
                        </a:lnTo>
                        <a:lnTo>
                          <a:pt x="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8" name="Freeform 324"/>
                  <p:cNvSpPr>
                    <a:spLocks/>
                  </p:cNvSpPr>
                  <p:nvPr/>
                </p:nvSpPr>
                <p:spPr bwMode="auto">
                  <a:xfrm>
                    <a:off x="3066" y="1675"/>
                    <a:ext cx="167" cy="117"/>
                  </a:xfrm>
                  <a:custGeom>
                    <a:avLst/>
                    <a:gdLst>
                      <a:gd name="T0" fmla="*/ 6 w 167"/>
                      <a:gd name="T1" fmla="*/ 117 h 117"/>
                      <a:gd name="T2" fmla="*/ 0 w 167"/>
                      <a:gd name="T3" fmla="*/ 111 h 117"/>
                      <a:gd name="T4" fmla="*/ 161 w 167"/>
                      <a:gd name="T5" fmla="*/ 0 h 117"/>
                      <a:gd name="T6" fmla="*/ 167 w 167"/>
                      <a:gd name="T7" fmla="*/ 6 h 117"/>
                      <a:gd name="T8" fmla="*/ 6 w 167"/>
                      <a:gd name="T9" fmla="*/ 117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7" h="117">
                        <a:moveTo>
                          <a:pt x="6" y="117"/>
                        </a:moveTo>
                        <a:lnTo>
                          <a:pt x="0" y="111"/>
                        </a:lnTo>
                        <a:lnTo>
                          <a:pt x="161" y="0"/>
                        </a:lnTo>
                        <a:lnTo>
                          <a:pt x="167" y="6"/>
                        </a:lnTo>
                        <a:lnTo>
                          <a:pt x="6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69" name="Freeform 325"/>
                  <p:cNvSpPr>
                    <a:spLocks/>
                  </p:cNvSpPr>
                  <p:nvPr/>
                </p:nvSpPr>
                <p:spPr bwMode="auto">
                  <a:xfrm>
                    <a:off x="3233" y="1546"/>
                    <a:ext cx="1" cy="129"/>
                  </a:xfrm>
                  <a:custGeom>
                    <a:avLst/>
                    <a:gdLst>
                      <a:gd name="T0" fmla="*/ 129 h 129"/>
                      <a:gd name="T1" fmla="*/ 0 h 129"/>
                      <a:gd name="T2" fmla="*/ 129 h 129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29">
                        <a:moveTo>
                          <a:pt x="0" y="129"/>
                        </a:moveTo>
                        <a:lnTo>
                          <a:pt x="0" y="0"/>
                        </a:lnTo>
                        <a:lnTo>
                          <a:pt x="0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0" name="Freeform 326"/>
                  <p:cNvSpPr>
                    <a:spLocks/>
                  </p:cNvSpPr>
                  <p:nvPr/>
                </p:nvSpPr>
                <p:spPr bwMode="auto">
                  <a:xfrm>
                    <a:off x="3394" y="1988"/>
                    <a:ext cx="127" cy="80"/>
                  </a:xfrm>
                  <a:custGeom>
                    <a:avLst/>
                    <a:gdLst>
                      <a:gd name="T0" fmla="*/ 127 w 127"/>
                      <a:gd name="T1" fmla="*/ 80 h 80"/>
                      <a:gd name="T2" fmla="*/ 0 w 127"/>
                      <a:gd name="T3" fmla="*/ 0 h 80"/>
                      <a:gd name="T4" fmla="*/ 127 w 127"/>
                      <a:gd name="T5" fmla="*/ 8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7" h="80">
                        <a:moveTo>
                          <a:pt x="127" y="80"/>
                        </a:moveTo>
                        <a:lnTo>
                          <a:pt x="0" y="0"/>
                        </a:lnTo>
                        <a:lnTo>
                          <a:pt x="127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1" name="Freeform 327"/>
                  <p:cNvSpPr>
                    <a:spLocks/>
                  </p:cNvSpPr>
                  <p:nvPr/>
                </p:nvSpPr>
                <p:spPr bwMode="auto">
                  <a:xfrm>
                    <a:off x="3394" y="1982"/>
                    <a:ext cx="127" cy="86"/>
                  </a:xfrm>
                  <a:custGeom>
                    <a:avLst/>
                    <a:gdLst>
                      <a:gd name="T0" fmla="*/ 127 w 127"/>
                      <a:gd name="T1" fmla="*/ 80 h 86"/>
                      <a:gd name="T2" fmla="*/ 121 w 127"/>
                      <a:gd name="T3" fmla="*/ 86 h 86"/>
                      <a:gd name="T4" fmla="*/ 0 w 127"/>
                      <a:gd name="T5" fmla="*/ 6 h 86"/>
                      <a:gd name="T6" fmla="*/ 0 w 127"/>
                      <a:gd name="T7" fmla="*/ 0 h 86"/>
                      <a:gd name="T8" fmla="*/ 127 w 127"/>
                      <a:gd name="T9" fmla="*/ 8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7" h="86">
                        <a:moveTo>
                          <a:pt x="127" y="80"/>
                        </a:moveTo>
                        <a:lnTo>
                          <a:pt x="121" y="86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127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2" name="Freeform 328"/>
                  <p:cNvSpPr>
                    <a:spLocks/>
                  </p:cNvSpPr>
                  <p:nvPr/>
                </p:nvSpPr>
                <p:spPr bwMode="auto">
                  <a:xfrm>
                    <a:off x="3383" y="2007"/>
                    <a:ext cx="126" cy="79"/>
                  </a:xfrm>
                  <a:custGeom>
                    <a:avLst/>
                    <a:gdLst>
                      <a:gd name="T0" fmla="*/ 126 w 126"/>
                      <a:gd name="T1" fmla="*/ 79 h 79"/>
                      <a:gd name="T2" fmla="*/ 0 w 126"/>
                      <a:gd name="T3" fmla="*/ 0 h 79"/>
                      <a:gd name="T4" fmla="*/ 126 w 126"/>
                      <a:gd name="T5" fmla="*/ 79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6" h="79">
                        <a:moveTo>
                          <a:pt x="126" y="79"/>
                        </a:moveTo>
                        <a:lnTo>
                          <a:pt x="0" y="0"/>
                        </a:lnTo>
                        <a:lnTo>
                          <a:pt x="126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3" name="Freeform 329"/>
                  <p:cNvSpPr>
                    <a:spLocks/>
                  </p:cNvSpPr>
                  <p:nvPr/>
                </p:nvSpPr>
                <p:spPr bwMode="auto">
                  <a:xfrm>
                    <a:off x="3383" y="2007"/>
                    <a:ext cx="126" cy="85"/>
                  </a:xfrm>
                  <a:custGeom>
                    <a:avLst/>
                    <a:gdLst>
                      <a:gd name="T0" fmla="*/ 126 w 126"/>
                      <a:gd name="T1" fmla="*/ 79 h 85"/>
                      <a:gd name="T2" fmla="*/ 120 w 126"/>
                      <a:gd name="T3" fmla="*/ 85 h 85"/>
                      <a:gd name="T4" fmla="*/ 0 w 126"/>
                      <a:gd name="T5" fmla="*/ 6 h 85"/>
                      <a:gd name="T6" fmla="*/ 0 w 126"/>
                      <a:gd name="T7" fmla="*/ 0 h 85"/>
                      <a:gd name="T8" fmla="*/ 126 w 126"/>
                      <a:gd name="T9" fmla="*/ 79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" h="85">
                        <a:moveTo>
                          <a:pt x="126" y="79"/>
                        </a:moveTo>
                        <a:lnTo>
                          <a:pt x="120" y="85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126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4" name="Freeform 330"/>
                  <p:cNvSpPr>
                    <a:spLocks/>
                  </p:cNvSpPr>
                  <p:nvPr/>
                </p:nvSpPr>
                <p:spPr bwMode="auto">
                  <a:xfrm>
                    <a:off x="2825" y="2657"/>
                    <a:ext cx="299" cy="1"/>
                  </a:xfrm>
                  <a:custGeom>
                    <a:avLst/>
                    <a:gdLst>
                      <a:gd name="T0" fmla="*/ 299 w 299"/>
                      <a:gd name="T1" fmla="*/ 0 w 299"/>
                      <a:gd name="T2" fmla="*/ 299 w 29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99">
                        <a:moveTo>
                          <a:pt x="299" y="0"/>
                        </a:moveTo>
                        <a:lnTo>
                          <a:pt x="0" y="0"/>
                        </a:lnTo>
                        <a:lnTo>
                          <a:pt x="29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5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7" y="1546"/>
                    <a:ext cx="1" cy="1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6" name="Line 3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25" y="2651"/>
                    <a:ext cx="29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7" name="Freeform 333"/>
                  <p:cNvSpPr>
                    <a:spLocks/>
                  </p:cNvSpPr>
                  <p:nvPr/>
                </p:nvSpPr>
                <p:spPr bwMode="auto">
                  <a:xfrm>
                    <a:off x="2819" y="2638"/>
                    <a:ext cx="316" cy="31"/>
                  </a:xfrm>
                  <a:custGeom>
                    <a:avLst/>
                    <a:gdLst>
                      <a:gd name="T0" fmla="*/ 299 w 316"/>
                      <a:gd name="T1" fmla="*/ 0 h 31"/>
                      <a:gd name="T2" fmla="*/ 316 w 316"/>
                      <a:gd name="T3" fmla="*/ 19 h 31"/>
                      <a:gd name="T4" fmla="*/ 310 w 316"/>
                      <a:gd name="T5" fmla="*/ 31 h 31"/>
                      <a:gd name="T6" fmla="*/ 0 w 316"/>
                      <a:gd name="T7" fmla="*/ 31 h 31"/>
                      <a:gd name="T8" fmla="*/ 0 w 316"/>
                      <a:gd name="T9" fmla="*/ 19 h 31"/>
                      <a:gd name="T10" fmla="*/ 11 w 316"/>
                      <a:gd name="T11" fmla="*/ 0 h 31"/>
                      <a:gd name="T12" fmla="*/ 299 w 316"/>
                      <a:gd name="T13" fmla="*/ 0 h 31"/>
                      <a:gd name="T14" fmla="*/ 299 w 316"/>
                      <a:gd name="T15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6" h="31">
                        <a:moveTo>
                          <a:pt x="299" y="0"/>
                        </a:moveTo>
                        <a:lnTo>
                          <a:pt x="316" y="19"/>
                        </a:lnTo>
                        <a:lnTo>
                          <a:pt x="310" y="31"/>
                        </a:lnTo>
                        <a:lnTo>
                          <a:pt x="0" y="31"/>
                        </a:lnTo>
                        <a:lnTo>
                          <a:pt x="0" y="19"/>
                        </a:lnTo>
                        <a:lnTo>
                          <a:pt x="11" y="0"/>
                        </a:lnTo>
                        <a:lnTo>
                          <a:pt x="299" y="0"/>
                        </a:lnTo>
                        <a:lnTo>
                          <a:pt x="29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8" name="Freeform 334"/>
                  <p:cNvSpPr>
                    <a:spLocks/>
                  </p:cNvSpPr>
                  <p:nvPr/>
                </p:nvSpPr>
                <p:spPr bwMode="auto">
                  <a:xfrm>
                    <a:off x="3129" y="2534"/>
                    <a:ext cx="98" cy="129"/>
                  </a:xfrm>
                  <a:custGeom>
                    <a:avLst/>
                    <a:gdLst>
                      <a:gd name="T0" fmla="*/ 98 w 98"/>
                      <a:gd name="T1" fmla="*/ 0 h 129"/>
                      <a:gd name="T2" fmla="*/ 0 w 98"/>
                      <a:gd name="T3" fmla="*/ 129 h 129"/>
                      <a:gd name="T4" fmla="*/ 98 w 98"/>
                      <a:gd name="T5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8" h="129">
                        <a:moveTo>
                          <a:pt x="98" y="0"/>
                        </a:moveTo>
                        <a:lnTo>
                          <a:pt x="0" y="129"/>
                        </a:lnTo>
                        <a:lnTo>
                          <a:pt x="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79" name="Freeform 335"/>
                  <p:cNvSpPr>
                    <a:spLocks/>
                  </p:cNvSpPr>
                  <p:nvPr/>
                </p:nvSpPr>
                <p:spPr bwMode="auto">
                  <a:xfrm>
                    <a:off x="3118" y="2528"/>
                    <a:ext cx="115" cy="160"/>
                  </a:xfrm>
                  <a:custGeom>
                    <a:avLst/>
                    <a:gdLst>
                      <a:gd name="T0" fmla="*/ 104 w 115"/>
                      <a:gd name="T1" fmla="*/ 6 h 160"/>
                      <a:gd name="T2" fmla="*/ 109 w 115"/>
                      <a:gd name="T3" fmla="*/ 0 h 160"/>
                      <a:gd name="T4" fmla="*/ 115 w 115"/>
                      <a:gd name="T5" fmla="*/ 6 h 160"/>
                      <a:gd name="T6" fmla="*/ 17 w 115"/>
                      <a:gd name="T7" fmla="*/ 160 h 160"/>
                      <a:gd name="T8" fmla="*/ 17 w 115"/>
                      <a:gd name="T9" fmla="*/ 129 h 160"/>
                      <a:gd name="T10" fmla="*/ 0 w 115"/>
                      <a:gd name="T11" fmla="*/ 110 h 160"/>
                      <a:gd name="T12" fmla="*/ 104 w 115"/>
                      <a:gd name="T13" fmla="*/ 6 h 160"/>
                      <a:gd name="T14" fmla="*/ 104 w 115"/>
                      <a:gd name="T15" fmla="*/ 6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5" h="160">
                        <a:moveTo>
                          <a:pt x="104" y="6"/>
                        </a:moveTo>
                        <a:lnTo>
                          <a:pt x="109" y="0"/>
                        </a:lnTo>
                        <a:lnTo>
                          <a:pt x="115" y="6"/>
                        </a:lnTo>
                        <a:lnTo>
                          <a:pt x="17" y="160"/>
                        </a:lnTo>
                        <a:lnTo>
                          <a:pt x="17" y="129"/>
                        </a:lnTo>
                        <a:lnTo>
                          <a:pt x="0" y="110"/>
                        </a:lnTo>
                        <a:lnTo>
                          <a:pt x="104" y="6"/>
                        </a:lnTo>
                        <a:lnTo>
                          <a:pt x="104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80" name="Freeform 336"/>
                  <p:cNvSpPr>
                    <a:spLocks/>
                  </p:cNvSpPr>
                  <p:nvPr/>
                </p:nvSpPr>
                <p:spPr bwMode="auto">
                  <a:xfrm>
                    <a:off x="3043" y="2442"/>
                    <a:ext cx="184" cy="92"/>
                  </a:xfrm>
                  <a:custGeom>
                    <a:avLst/>
                    <a:gdLst>
                      <a:gd name="T0" fmla="*/ 0 w 184"/>
                      <a:gd name="T1" fmla="*/ 0 h 92"/>
                      <a:gd name="T2" fmla="*/ 184 w 184"/>
                      <a:gd name="T3" fmla="*/ 92 h 92"/>
                      <a:gd name="T4" fmla="*/ 0 w 184"/>
                      <a:gd name="T5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84" h="92">
                        <a:moveTo>
                          <a:pt x="0" y="0"/>
                        </a:moveTo>
                        <a:lnTo>
                          <a:pt x="184" y="9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81" name="Freeform 337"/>
                  <p:cNvSpPr>
                    <a:spLocks/>
                  </p:cNvSpPr>
                  <p:nvPr/>
                </p:nvSpPr>
                <p:spPr bwMode="auto">
                  <a:xfrm>
                    <a:off x="3043" y="2442"/>
                    <a:ext cx="184" cy="92"/>
                  </a:xfrm>
                  <a:custGeom>
                    <a:avLst/>
                    <a:gdLst>
                      <a:gd name="T0" fmla="*/ 0 w 184"/>
                      <a:gd name="T1" fmla="*/ 6 h 92"/>
                      <a:gd name="T2" fmla="*/ 0 w 184"/>
                      <a:gd name="T3" fmla="*/ 0 h 92"/>
                      <a:gd name="T4" fmla="*/ 184 w 184"/>
                      <a:gd name="T5" fmla="*/ 86 h 92"/>
                      <a:gd name="T6" fmla="*/ 184 w 184"/>
                      <a:gd name="T7" fmla="*/ 92 h 92"/>
                      <a:gd name="T8" fmla="*/ 0 w 184"/>
                      <a:gd name="T9" fmla="*/ 6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4" h="92">
                        <a:moveTo>
                          <a:pt x="0" y="6"/>
                        </a:moveTo>
                        <a:lnTo>
                          <a:pt x="0" y="0"/>
                        </a:lnTo>
                        <a:lnTo>
                          <a:pt x="184" y="86"/>
                        </a:lnTo>
                        <a:lnTo>
                          <a:pt x="184" y="9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82" name="Freeform 338"/>
                  <p:cNvSpPr>
                    <a:spLocks/>
                  </p:cNvSpPr>
                  <p:nvPr/>
                </p:nvSpPr>
                <p:spPr bwMode="auto">
                  <a:xfrm>
                    <a:off x="2727" y="2442"/>
                    <a:ext cx="207" cy="92"/>
                  </a:xfrm>
                  <a:custGeom>
                    <a:avLst/>
                    <a:gdLst>
                      <a:gd name="T0" fmla="*/ 0 w 207"/>
                      <a:gd name="T1" fmla="*/ 92 h 92"/>
                      <a:gd name="T2" fmla="*/ 207 w 207"/>
                      <a:gd name="T3" fmla="*/ 0 h 92"/>
                      <a:gd name="T4" fmla="*/ 0 w 207"/>
                      <a:gd name="T5" fmla="*/ 92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7" h="92">
                        <a:moveTo>
                          <a:pt x="0" y="92"/>
                        </a:moveTo>
                        <a:lnTo>
                          <a:pt x="207" y="0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83" name="Freeform 339"/>
                  <p:cNvSpPr>
                    <a:spLocks/>
                  </p:cNvSpPr>
                  <p:nvPr/>
                </p:nvSpPr>
                <p:spPr bwMode="auto">
                  <a:xfrm>
                    <a:off x="2727" y="2436"/>
                    <a:ext cx="213" cy="98"/>
                  </a:xfrm>
                  <a:custGeom>
                    <a:avLst/>
                    <a:gdLst>
                      <a:gd name="T0" fmla="*/ 0 w 213"/>
                      <a:gd name="T1" fmla="*/ 98 h 98"/>
                      <a:gd name="T2" fmla="*/ 0 w 213"/>
                      <a:gd name="T3" fmla="*/ 92 h 98"/>
                      <a:gd name="T4" fmla="*/ 207 w 213"/>
                      <a:gd name="T5" fmla="*/ 0 h 98"/>
                      <a:gd name="T6" fmla="*/ 213 w 213"/>
                      <a:gd name="T7" fmla="*/ 6 h 98"/>
                      <a:gd name="T8" fmla="*/ 0 w 213"/>
                      <a:gd name="T9" fmla="*/ 9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3" h="98">
                        <a:moveTo>
                          <a:pt x="0" y="98"/>
                        </a:moveTo>
                        <a:lnTo>
                          <a:pt x="0" y="92"/>
                        </a:lnTo>
                        <a:lnTo>
                          <a:pt x="207" y="0"/>
                        </a:lnTo>
                        <a:lnTo>
                          <a:pt x="213" y="6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84" name="Freeform 340"/>
                  <p:cNvSpPr>
                    <a:spLocks/>
                  </p:cNvSpPr>
                  <p:nvPr/>
                </p:nvSpPr>
                <p:spPr bwMode="auto">
                  <a:xfrm>
                    <a:off x="2721" y="2534"/>
                    <a:ext cx="98" cy="129"/>
                  </a:xfrm>
                  <a:custGeom>
                    <a:avLst/>
                    <a:gdLst>
                      <a:gd name="T0" fmla="*/ 98 w 98"/>
                      <a:gd name="T1" fmla="*/ 129 h 129"/>
                      <a:gd name="T2" fmla="*/ 0 w 98"/>
                      <a:gd name="T3" fmla="*/ 0 h 129"/>
                      <a:gd name="T4" fmla="*/ 98 w 98"/>
                      <a:gd name="T5" fmla="*/ 129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8" h="129">
                        <a:moveTo>
                          <a:pt x="98" y="129"/>
                        </a:moveTo>
                        <a:lnTo>
                          <a:pt x="0" y="0"/>
                        </a:lnTo>
                        <a:lnTo>
                          <a:pt x="98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85" name="Line 3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24" y="2528"/>
                    <a:ext cx="103" cy="1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86" name="Line 3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15" y="2528"/>
                    <a:ext cx="104" cy="1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87" name="Freeform 343"/>
                  <p:cNvSpPr>
                    <a:spLocks/>
                  </p:cNvSpPr>
                  <p:nvPr/>
                </p:nvSpPr>
                <p:spPr bwMode="auto">
                  <a:xfrm>
                    <a:off x="2715" y="2528"/>
                    <a:ext cx="115" cy="160"/>
                  </a:xfrm>
                  <a:custGeom>
                    <a:avLst/>
                    <a:gdLst>
                      <a:gd name="T0" fmla="*/ 0 w 115"/>
                      <a:gd name="T1" fmla="*/ 6 h 160"/>
                      <a:gd name="T2" fmla="*/ 6 w 115"/>
                      <a:gd name="T3" fmla="*/ 0 h 160"/>
                      <a:gd name="T4" fmla="*/ 12 w 115"/>
                      <a:gd name="T5" fmla="*/ 6 h 160"/>
                      <a:gd name="T6" fmla="*/ 115 w 115"/>
                      <a:gd name="T7" fmla="*/ 110 h 160"/>
                      <a:gd name="T8" fmla="*/ 104 w 115"/>
                      <a:gd name="T9" fmla="*/ 129 h 160"/>
                      <a:gd name="T10" fmla="*/ 98 w 115"/>
                      <a:gd name="T11" fmla="*/ 160 h 160"/>
                      <a:gd name="T12" fmla="*/ 0 w 115"/>
                      <a:gd name="T13" fmla="*/ 6 h 160"/>
                      <a:gd name="T14" fmla="*/ 0 w 115"/>
                      <a:gd name="T15" fmla="*/ 6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5" h="160">
                        <a:moveTo>
                          <a:pt x="0" y="6"/>
                        </a:moveTo>
                        <a:lnTo>
                          <a:pt x="6" y="0"/>
                        </a:lnTo>
                        <a:lnTo>
                          <a:pt x="12" y="6"/>
                        </a:lnTo>
                        <a:lnTo>
                          <a:pt x="115" y="110"/>
                        </a:lnTo>
                        <a:lnTo>
                          <a:pt x="104" y="129"/>
                        </a:lnTo>
                        <a:lnTo>
                          <a:pt x="98" y="16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88" name="Freeform 344"/>
                  <p:cNvSpPr>
                    <a:spLocks/>
                  </p:cNvSpPr>
                  <p:nvPr/>
                </p:nvSpPr>
                <p:spPr bwMode="auto">
                  <a:xfrm>
                    <a:off x="3135" y="2681"/>
                    <a:ext cx="1" cy="56"/>
                  </a:xfrm>
                  <a:custGeom>
                    <a:avLst/>
                    <a:gdLst>
                      <a:gd name="T0" fmla="*/ 56 h 56"/>
                      <a:gd name="T1" fmla="*/ 0 h 56"/>
                      <a:gd name="T2" fmla="*/ 56 h 5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56">
                        <a:moveTo>
                          <a:pt x="0" y="56"/>
                        </a:moveTo>
                        <a:lnTo>
                          <a:pt x="0" y="0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89" name="Freeform 345"/>
                  <p:cNvSpPr>
                    <a:spLocks/>
                  </p:cNvSpPr>
                  <p:nvPr/>
                </p:nvSpPr>
                <p:spPr bwMode="auto">
                  <a:xfrm>
                    <a:off x="2819" y="2681"/>
                    <a:ext cx="1" cy="56"/>
                  </a:xfrm>
                  <a:custGeom>
                    <a:avLst/>
                    <a:gdLst>
                      <a:gd name="T0" fmla="*/ 0 h 56"/>
                      <a:gd name="T1" fmla="*/ 56 h 56"/>
                      <a:gd name="T2" fmla="*/ 0 h 5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56">
                        <a:moveTo>
                          <a:pt x="0" y="0"/>
                        </a:move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90" name="Line 3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31" y="2673"/>
                    <a:ext cx="1" cy="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9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2813" y="2681"/>
                    <a:ext cx="1" cy="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92" name="Freeform 348"/>
                  <p:cNvSpPr>
                    <a:spLocks/>
                  </p:cNvSpPr>
                  <p:nvPr/>
                </p:nvSpPr>
                <p:spPr bwMode="auto">
                  <a:xfrm>
                    <a:off x="2721" y="2362"/>
                    <a:ext cx="1" cy="172"/>
                  </a:xfrm>
                  <a:custGeom>
                    <a:avLst/>
                    <a:gdLst>
                      <a:gd name="T0" fmla="*/ 0 h 172"/>
                      <a:gd name="T1" fmla="*/ 172 h 172"/>
                      <a:gd name="T2" fmla="*/ 0 h 17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72">
                        <a:moveTo>
                          <a:pt x="0" y="0"/>
                        </a:moveTo>
                        <a:lnTo>
                          <a:pt x="0" y="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93" name="Freeform 349"/>
                  <p:cNvSpPr>
                    <a:spLocks/>
                  </p:cNvSpPr>
                  <p:nvPr/>
                </p:nvSpPr>
                <p:spPr bwMode="auto">
                  <a:xfrm>
                    <a:off x="3233" y="2178"/>
                    <a:ext cx="1" cy="356"/>
                  </a:xfrm>
                  <a:custGeom>
                    <a:avLst/>
                    <a:gdLst>
                      <a:gd name="T0" fmla="*/ 0 h 356"/>
                      <a:gd name="T1" fmla="*/ 356 h 356"/>
                      <a:gd name="T2" fmla="*/ 0 h 35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56">
                        <a:moveTo>
                          <a:pt x="0" y="0"/>
                        </a:moveTo>
                        <a:lnTo>
                          <a:pt x="0" y="3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9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2721" y="2356"/>
                    <a:ext cx="1" cy="17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95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3227" y="2172"/>
                    <a:ext cx="1" cy="3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96" name="Freeform 352"/>
                  <p:cNvSpPr>
                    <a:spLocks/>
                  </p:cNvSpPr>
                  <p:nvPr/>
                </p:nvSpPr>
                <p:spPr bwMode="auto">
                  <a:xfrm>
                    <a:off x="2589" y="2362"/>
                    <a:ext cx="132" cy="1"/>
                  </a:xfrm>
                  <a:custGeom>
                    <a:avLst/>
                    <a:gdLst>
                      <a:gd name="T0" fmla="*/ 0 w 132"/>
                      <a:gd name="T1" fmla="*/ 132 w 132"/>
                      <a:gd name="T2" fmla="*/ 0 w 13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32">
                        <a:moveTo>
                          <a:pt x="0" y="0"/>
                        </a:moveTo>
                        <a:lnTo>
                          <a:pt x="1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97" name="Freeform 353"/>
                  <p:cNvSpPr>
                    <a:spLocks/>
                  </p:cNvSpPr>
                  <p:nvPr/>
                </p:nvSpPr>
                <p:spPr bwMode="auto">
                  <a:xfrm>
                    <a:off x="3066" y="2000"/>
                    <a:ext cx="115" cy="74"/>
                  </a:xfrm>
                  <a:custGeom>
                    <a:avLst/>
                    <a:gdLst>
                      <a:gd name="T0" fmla="*/ 115 w 115"/>
                      <a:gd name="T1" fmla="*/ 74 h 74"/>
                      <a:gd name="T2" fmla="*/ 0 w 115"/>
                      <a:gd name="T3" fmla="*/ 0 h 74"/>
                      <a:gd name="T4" fmla="*/ 115 w 115"/>
                      <a:gd name="T5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5" h="74">
                        <a:moveTo>
                          <a:pt x="115" y="74"/>
                        </a:moveTo>
                        <a:lnTo>
                          <a:pt x="0" y="0"/>
                        </a:lnTo>
                        <a:lnTo>
                          <a:pt x="115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98" name="Freeform 354"/>
                  <p:cNvSpPr>
                    <a:spLocks/>
                  </p:cNvSpPr>
                  <p:nvPr/>
                </p:nvSpPr>
                <p:spPr bwMode="auto">
                  <a:xfrm>
                    <a:off x="3066" y="1994"/>
                    <a:ext cx="121" cy="86"/>
                  </a:xfrm>
                  <a:custGeom>
                    <a:avLst/>
                    <a:gdLst>
                      <a:gd name="T0" fmla="*/ 121 w 121"/>
                      <a:gd name="T1" fmla="*/ 80 h 86"/>
                      <a:gd name="T2" fmla="*/ 115 w 121"/>
                      <a:gd name="T3" fmla="*/ 86 h 86"/>
                      <a:gd name="T4" fmla="*/ 0 w 121"/>
                      <a:gd name="T5" fmla="*/ 6 h 86"/>
                      <a:gd name="T6" fmla="*/ 6 w 121"/>
                      <a:gd name="T7" fmla="*/ 0 h 86"/>
                      <a:gd name="T8" fmla="*/ 121 w 121"/>
                      <a:gd name="T9" fmla="*/ 8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1" h="86">
                        <a:moveTo>
                          <a:pt x="121" y="80"/>
                        </a:moveTo>
                        <a:lnTo>
                          <a:pt x="115" y="86"/>
                        </a:lnTo>
                        <a:lnTo>
                          <a:pt x="0" y="6"/>
                        </a:lnTo>
                        <a:lnTo>
                          <a:pt x="6" y="0"/>
                        </a:lnTo>
                        <a:lnTo>
                          <a:pt x="121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99" name="Freeform 355"/>
                  <p:cNvSpPr>
                    <a:spLocks/>
                  </p:cNvSpPr>
                  <p:nvPr/>
                </p:nvSpPr>
                <p:spPr bwMode="auto">
                  <a:xfrm>
                    <a:off x="3296" y="2000"/>
                    <a:ext cx="98" cy="74"/>
                  </a:xfrm>
                  <a:custGeom>
                    <a:avLst/>
                    <a:gdLst>
                      <a:gd name="T0" fmla="*/ 98 w 98"/>
                      <a:gd name="T1" fmla="*/ 0 h 74"/>
                      <a:gd name="T2" fmla="*/ 0 w 98"/>
                      <a:gd name="T3" fmla="*/ 74 h 74"/>
                      <a:gd name="T4" fmla="*/ 98 w 98"/>
                      <a:gd name="T5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8" h="74">
                        <a:moveTo>
                          <a:pt x="98" y="0"/>
                        </a:moveTo>
                        <a:lnTo>
                          <a:pt x="0" y="74"/>
                        </a:lnTo>
                        <a:lnTo>
                          <a:pt x="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00" name="Freeform 356"/>
                  <p:cNvSpPr>
                    <a:spLocks/>
                  </p:cNvSpPr>
                  <p:nvPr/>
                </p:nvSpPr>
                <p:spPr bwMode="auto">
                  <a:xfrm>
                    <a:off x="3291" y="1994"/>
                    <a:ext cx="103" cy="80"/>
                  </a:xfrm>
                  <a:custGeom>
                    <a:avLst/>
                    <a:gdLst>
                      <a:gd name="T0" fmla="*/ 103 w 103"/>
                      <a:gd name="T1" fmla="*/ 0 h 80"/>
                      <a:gd name="T2" fmla="*/ 103 w 103"/>
                      <a:gd name="T3" fmla="*/ 6 h 80"/>
                      <a:gd name="T4" fmla="*/ 5 w 103"/>
                      <a:gd name="T5" fmla="*/ 80 h 80"/>
                      <a:gd name="T6" fmla="*/ 0 w 103"/>
                      <a:gd name="T7" fmla="*/ 74 h 80"/>
                      <a:gd name="T8" fmla="*/ 103 w 103"/>
                      <a:gd name="T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3" h="80">
                        <a:moveTo>
                          <a:pt x="103" y="0"/>
                        </a:moveTo>
                        <a:lnTo>
                          <a:pt x="103" y="6"/>
                        </a:lnTo>
                        <a:lnTo>
                          <a:pt x="5" y="80"/>
                        </a:lnTo>
                        <a:lnTo>
                          <a:pt x="0" y="74"/>
                        </a:lnTo>
                        <a:lnTo>
                          <a:pt x="10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01" name="Freeform 357"/>
                  <p:cNvSpPr>
                    <a:spLocks/>
                  </p:cNvSpPr>
                  <p:nvPr/>
                </p:nvSpPr>
                <p:spPr bwMode="auto">
                  <a:xfrm>
                    <a:off x="4027" y="2755"/>
                    <a:ext cx="1" cy="147"/>
                  </a:xfrm>
                  <a:custGeom>
                    <a:avLst/>
                    <a:gdLst>
                      <a:gd name="T0" fmla="*/ 147 h 147"/>
                      <a:gd name="T1" fmla="*/ 0 h 147"/>
                      <a:gd name="T2" fmla="*/ 147 h 147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47">
                        <a:moveTo>
                          <a:pt x="0" y="147"/>
                        </a:moveTo>
                        <a:lnTo>
                          <a:pt x="0" y="0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02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2589" y="2356"/>
                    <a:ext cx="13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04" name="Freeform 360"/>
                  <p:cNvSpPr>
                    <a:spLocks/>
                  </p:cNvSpPr>
                  <p:nvPr/>
                </p:nvSpPr>
                <p:spPr bwMode="auto">
                  <a:xfrm>
                    <a:off x="3923" y="2902"/>
                    <a:ext cx="104" cy="68"/>
                  </a:xfrm>
                  <a:custGeom>
                    <a:avLst/>
                    <a:gdLst>
                      <a:gd name="T0" fmla="*/ 0 w 104"/>
                      <a:gd name="T1" fmla="*/ 68 h 68"/>
                      <a:gd name="T2" fmla="*/ 104 w 104"/>
                      <a:gd name="T3" fmla="*/ 0 h 68"/>
                      <a:gd name="T4" fmla="*/ 0 w 104"/>
                      <a:gd name="T5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4" h="68">
                        <a:moveTo>
                          <a:pt x="0" y="68"/>
                        </a:moveTo>
                        <a:lnTo>
                          <a:pt x="104" y="0"/>
                        </a:lnTo>
                        <a:lnTo>
                          <a:pt x="0" y="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06" name="Freeform 362"/>
                  <p:cNvSpPr>
                    <a:spLocks/>
                  </p:cNvSpPr>
                  <p:nvPr/>
                </p:nvSpPr>
                <p:spPr bwMode="auto">
                  <a:xfrm>
                    <a:off x="3912" y="2890"/>
                    <a:ext cx="92" cy="61"/>
                  </a:xfrm>
                  <a:custGeom>
                    <a:avLst/>
                    <a:gdLst>
                      <a:gd name="T0" fmla="*/ 0 w 92"/>
                      <a:gd name="T1" fmla="*/ 61 h 61"/>
                      <a:gd name="T2" fmla="*/ 92 w 92"/>
                      <a:gd name="T3" fmla="*/ 0 h 61"/>
                      <a:gd name="T4" fmla="*/ 0 w 92"/>
                      <a:gd name="T5" fmla="*/ 6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2" h="61">
                        <a:moveTo>
                          <a:pt x="0" y="61"/>
                        </a:moveTo>
                        <a:lnTo>
                          <a:pt x="92" y="0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08" name="Freeform 364"/>
                  <p:cNvSpPr>
                    <a:spLocks/>
                  </p:cNvSpPr>
                  <p:nvPr/>
                </p:nvSpPr>
                <p:spPr bwMode="auto">
                  <a:xfrm>
                    <a:off x="3699" y="2902"/>
                    <a:ext cx="115" cy="74"/>
                  </a:xfrm>
                  <a:custGeom>
                    <a:avLst/>
                    <a:gdLst>
                      <a:gd name="T0" fmla="*/ 115 w 115"/>
                      <a:gd name="T1" fmla="*/ 74 h 74"/>
                      <a:gd name="T2" fmla="*/ 0 w 115"/>
                      <a:gd name="T3" fmla="*/ 0 h 74"/>
                      <a:gd name="T4" fmla="*/ 115 w 115"/>
                      <a:gd name="T5" fmla="*/ 7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5" h="74">
                        <a:moveTo>
                          <a:pt x="115" y="74"/>
                        </a:moveTo>
                        <a:lnTo>
                          <a:pt x="0" y="0"/>
                        </a:lnTo>
                        <a:lnTo>
                          <a:pt x="115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10" name="Freeform 366"/>
                  <p:cNvSpPr>
                    <a:spLocks/>
                  </p:cNvSpPr>
                  <p:nvPr/>
                </p:nvSpPr>
                <p:spPr bwMode="auto">
                  <a:xfrm>
                    <a:off x="3699" y="2694"/>
                    <a:ext cx="1" cy="208"/>
                  </a:xfrm>
                  <a:custGeom>
                    <a:avLst/>
                    <a:gdLst>
                      <a:gd name="T0" fmla="*/ 0 h 208"/>
                      <a:gd name="T1" fmla="*/ 208 h 208"/>
                      <a:gd name="T2" fmla="*/ 0 h 208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08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11" name="Freeform 367"/>
                  <p:cNvSpPr>
                    <a:spLocks/>
                  </p:cNvSpPr>
                  <p:nvPr/>
                </p:nvSpPr>
                <p:spPr bwMode="auto">
                  <a:xfrm>
                    <a:off x="3722" y="2706"/>
                    <a:ext cx="1" cy="184"/>
                  </a:xfrm>
                  <a:custGeom>
                    <a:avLst/>
                    <a:gdLst>
                      <a:gd name="T0" fmla="*/ 0 h 184"/>
                      <a:gd name="T1" fmla="*/ 184 h 184"/>
                      <a:gd name="T2" fmla="*/ 0 h 184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84">
                        <a:moveTo>
                          <a:pt x="0" y="0"/>
                        </a:moveTo>
                        <a:lnTo>
                          <a:pt x="0" y="1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14" name="Freeform 370"/>
                  <p:cNvSpPr>
                    <a:spLocks/>
                  </p:cNvSpPr>
                  <p:nvPr/>
                </p:nvSpPr>
                <p:spPr bwMode="auto">
                  <a:xfrm>
                    <a:off x="3699" y="2583"/>
                    <a:ext cx="167" cy="105"/>
                  </a:xfrm>
                  <a:custGeom>
                    <a:avLst/>
                    <a:gdLst>
                      <a:gd name="T0" fmla="*/ 0 w 167"/>
                      <a:gd name="T1" fmla="*/ 105 h 105"/>
                      <a:gd name="T2" fmla="*/ 167 w 167"/>
                      <a:gd name="T3" fmla="*/ 0 h 105"/>
                      <a:gd name="T4" fmla="*/ 0 w 167"/>
                      <a:gd name="T5" fmla="*/ 105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67" h="105">
                        <a:moveTo>
                          <a:pt x="0" y="105"/>
                        </a:moveTo>
                        <a:lnTo>
                          <a:pt x="167" y="0"/>
                        </a:lnTo>
                        <a:lnTo>
                          <a:pt x="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16" name="Freeform 372"/>
                  <p:cNvSpPr>
                    <a:spLocks/>
                  </p:cNvSpPr>
                  <p:nvPr/>
                </p:nvSpPr>
                <p:spPr bwMode="auto">
                  <a:xfrm>
                    <a:off x="3866" y="2583"/>
                    <a:ext cx="109" cy="74"/>
                  </a:xfrm>
                  <a:custGeom>
                    <a:avLst/>
                    <a:gdLst>
                      <a:gd name="T0" fmla="*/ 0 w 109"/>
                      <a:gd name="T1" fmla="*/ 0 h 74"/>
                      <a:gd name="T2" fmla="*/ 109 w 109"/>
                      <a:gd name="T3" fmla="*/ 74 h 74"/>
                      <a:gd name="T4" fmla="*/ 0 w 109"/>
                      <a:gd name="T5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9" h="74">
                        <a:moveTo>
                          <a:pt x="0" y="0"/>
                        </a:moveTo>
                        <a:lnTo>
                          <a:pt x="109" y="7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18" name="Freeform 374"/>
                  <p:cNvSpPr>
                    <a:spLocks/>
                  </p:cNvSpPr>
                  <p:nvPr/>
                </p:nvSpPr>
                <p:spPr bwMode="auto">
                  <a:xfrm>
                    <a:off x="3411" y="2681"/>
                    <a:ext cx="69" cy="117"/>
                  </a:xfrm>
                  <a:custGeom>
                    <a:avLst/>
                    <a:gdLst>
                      <a:gd name="T0" fmla="*/ 0 w 69"/>
                      <a:gd name="T1" fmla="*/ 117 h 117"/>
                      <a:gd name="T2" fmla="*/ 69 w 69"/>
                      <a:gd name="T3" fmla="*/ 0 h 117"/>
                      <a:gd name="T4" fmla="*/ 0 w 69"/>
                      <a:gd name="T5" fmla="*/ 117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9" h="117">
                        <a:moveTo>
                          <a:pt x="0" y="117"/>
                        </a:moveTo>
                        <a:lnTo>
                          <a:pt x="69" y="0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20" name="Freeform 376"/>
                  <p:cNvSpPr>
                    <a:spLocks/>
                  </p:cNvSpPr>
                  <p:nvPr/>
                </p:nvSpPr>
                <p:spPr bwMode="auto">
                  <a:xfrm>
                    <a:off x="3440" y="2694"/>
                    <a:ext cx="63" cy="104"/>
                  </a:xfrm>
                  <a:custGeom>
                    <a:avLst/>
                    <a:gdLst>
                      <a:gd name="T0" fmla="*/ 63 w 63"/>
                      <a:gd name="T1" fmla="*/ 0 h 104"/>
                      <a:gd name="T2" fmla="*/ 0 w 63"/>
                      <a:gd name="T3" fmla="*/ 104 h 104"/>
                      <a:gd name="T4" fmla="*/ 63 w 63"/>
                      <a:gd name="T5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3" h="104">
                        <a:moveTo>
                          <a:pt x="63" y="0"/>
                        </a:moveTo>
                        <a:lnTo>
                          <a:pt x="0" y="104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22" name="Freeform 378"/>
                  <p:cNvSpPr>
                    <a:spLocks/>
                  </p:cNvSpPr>
                  <p:nvPr/>
                </p:nvSpPr>
                <p:spPr bwMode="auto">
                  <a:xfrm>
                    <a:off x="3584" y="2645"/>
                    <a:ext cx="115" cy="43"/>
                  </a:xfrm>
                  <a:custGeom>
                    <a:avLst/>
                    <a:gdLst>
                      <a:gd name="T0" fmla="*/ 0 w 115"/>
                      <a:gd name="T1" fmla="*/ 0 h 43"/>
                      <a:gd name="T2" fmla="*/ 115 w 115"/>
                      <a:gd name="T3" fmla="*/ 43 h 43"/>
                      <a:gd name="T4" fmla="*/ 0 w 115"/>
                      <a:gd name="T5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5" h="43">
                        <a:moveTo>
                          <a:pt x="0" y="0"/>
                        </a:moveTo>
                        <a:lnTo>
                          <a:pt x="115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23" name="Freeform 379"/>
                  <p:cNvSpPr>
                    <a:spLocks/>
                  </p:cNvSpPr>
                  <p:nvPr/>
                </p:nvSpPr>
                <p:spPr bwMode="auto">
                  <a:xfrm>
                    <a:off x="3854" y="2436"/>
                    <a:ext cx="1" cy="153"/>
                  </a:xfrm>
                  <a:custGeom>
                    <a:avLst/>
                    <a:gdLst>
                      <a:gd name="T0" fmla="*/ 0 h 153"/>
                      <a:gd name="T1" fmla="*/ 153 h 153"/>
                      <a:gd name="T2" fmla="*/ 0 h 15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53">
                        <a:moveTo>
                          <a:pt x="0" y="0"/>
                        </a:moveTo>
                        <a:lnTo>
                          <a:pt x="0" y="1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26" name="Freeform 382"/>
                  <p:cNvSpPr>
                    <a:spLocks/>
                  </p:cNvSpPr>
                  <p:nvPr/>
                </p:nvSpPr>
                <p:spPr bwMode="auto">
                  <a:xfrm>
                    <a:off x="3877" y="2436"/>
                    <a:ext cx="1" cy="153"/>
                  </a:xfrm>
                  <a:custGeom>
                    <a:avLst/>
                    <a:gdLst>
                      <a:gd name="T0" fmla="*/ 0 h 153"/>
                      <a:gd name="T1" fmla="*/ 153 h 153"/>
                      <a:gd name="T2" fmla="*/ 0 h 15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53">
                        <a:moveTo>
                          <a:pt x="0" y="0"/>
                        </a:moveTo>
                        <a:lnTo>
                          <a:pt x="0" y="1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27" name="Freeform 383"/>
                  <p:cNvSpPr>
                    <a:spLocks/>
                  </p:cNvSpPr>
                  <p:nvPr/>
                </p:nvSpPr>
                <p:spPr bwMode="auto">
                  <a:xfrm>
                    <a:off x="4027" y="2902"/>
                    <a:ext cx="115" cy="74"/>
                  </a:xfrm>
                  <a:custGeom>
                    <a:avLst/>
                    <a:gdLst>
                      <a:gd name="T0" fmla="*/ 0 w 115"/>
                      <a:gd name="T1" fmla="*/ 0 h 74"/>
                      <a:gd name="T2" fmla="*/ 115 w 115"/>
                      <a:gd name="T3" fmla="*/ 74 h 74"/>
                      <a:gd name="T4" fmla="*/ 0 w 115"/>
                      <a:gd name="T5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5" h="74">
                        <a:moveTo>
                          <a:pt x="0" y="0"/>
                        </a:moveTo>
                        <a:lnTo>
                          <a:pt x="115" y="7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29" name="Freeform 385"/>
                  <p:cNvSpPr>
                    <a:spLocks/>
                  </p:cNvSpPr>
                  <p:nvPr/>
                </p:nvSpPr>
                <p:spPr bwMode="auto">
                  <a:xfrm>
                    <a:off x="3118" y="3516"/>
                    <a:ext cx="293" cy="1"/>
                  </a:xfrm>
                  <a:custGeom>
                    <a:avLst/>
                    <a:gdLst>
                      <a:gd name="T0" fmla="*/ 293 w 293"/>
                      <a:gd name="T1" fmla="*/ 0 w 293"/>
                      <a:gd name="T2" fmla="*/ 293 w 29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93">
                        <a:moveTo>
                          <a:pt x="293" y="0"/>
                        </a:moveTo>
                        <a:lnTo>
                          <a:pt x="0" y="0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35" name="Freeform 391"/>
                  <p:cNvSpPr>
                    <a:spLocks/>
                  </p:cNvSpPr>
                  <p:nvPr/>
                </p:nvSpPr>
                <p:spPr bwMode="auto">
                  <a:xfrm>
                    <a:off x="3325" y="3313"/>
                    <a:ext cx="190" cy="80"/>
                  </a:xfrm>
                  <a:custGeom>
                    <a:avLst/>
                    <a:gdLst>
                      <a:gd name="T0" fmla="*/ 0 w 190"/>
                      <a:gd name="T1" fmla="*/ 0 h 80"/>
                      <a:gd name="T2" fmla="*/ 190 w 190"/>
                      <a:gd name="T3" fmla="*/ 80 h 80"/>
                      <a:gd name="T4" fmla="*/ 0 w 190"/>
                      <a:gd name="T5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0" h="80">
                        <a:moveTo>
                          <a:pt x="0" y="0"/>
                        </a:moveTo>
                        <a:lnTo>
                          <a:pt x="190" y="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37" name="Freeform 393"/>
                  <p:cNvSpPr>
                    <a:spLocks/>
                  </p:cNvSpPr>
                  <p:nvPr/>
                </p:nvSpPr>
                <p:spPr bwMode="auto">
                  <a:xfrm>
                    <a:off x="3014" y="3307"/>
                    <a:ext cx="202" cy="86"/>
                  </a:xfrm>
                  <a:custGeom>
                    <a:avLst/>
                    <a:gdLst>
                      <a:gd name="T0" fmla="*/ 0 w 202"/>
                      <a:gd name="T1" fmla="*/ 86 h 86"/>
                      <a:gd name="T2" fmla="*/ 202 w 202"/>
                      <a:gd name="T3" fmla="*/ 0 h 86"/>
                      <a:gd name="T4" fmla="*/ 0 w 202"/>
                      <a:gd name="T5" fmla="*/ 8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2" h="86">
                        <a:moveTo>
                          <a:pt x="0" y="86"/>
                        </a:moveTo>
                        <a:lnTo>
                          <a:pt x="202" y="0"/>
                        </a:lnTo>
                        <a:lnTo>
                          <a:pt x="0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39" name="Freeform 395"/>
                  <p:cNvSpPr>
                    <a:spLocks/>
                  </p:cNvSpPr>
                  <p:nvPr/>
                </p:nvSpPr>
                <p:spPr bwMode="auto">
                  <a:xfrm>
                    <a:off x="3009" y="3393"/>
                    <a:ext cx="103" cy="129"/>
                  </a:xfrm>
                  <a:custGeom>
                    <a:avLst/>
                    <a:gdLst>
                      <a:gd name="T0" fmla="*/ 103 w 103"/>
                      <a:gd name="T1" fmla="*/ 129 h 129"/>
                      <a:gd name="T2" fmla="*/ 0 w 103"/>
                      <a:gd name="T3" fmla="*/ 0 h 129"/>
                      <a:gd name="T4" fmla="*/ 103 w 103"/>
                      <a:gd name="T5" fmla="*/ 129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3" h="129">
                        <a:moveTo>
                          <a:pt x="103" y="129"/>
                        </a:moveTo>
                        <a:lnTo>
                          <a:pt x="0" y="0"/>
                        </a:lnTo>
                        <a:lnTo>
                          <a:pt x="103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43" name="Freeform 399"/>
                  <p:cNvSpPr>
                    <a:spLocks/>
                  </p:cNvSpPr>
                  <p:nvPr/>
                </p:nvSpPr>
                <p:spPr bwMode="auto">
                  <a:xfrm>
                    <a:off x="3423" y="3546"/>
                    <a:ext cx="1" cy="56"/>
                  </a:xfrm>
                  <a:custGeom>
                    <a:avLst/>
                    <a:gdLst>
                      <a:gd name="T0" fmla="*/ 56 h 56"/>
                      <a:gd name="T1" fmla="*/ 0 h 56"/>
                      <a:gd name="T2" fmla="*/ 56 h 5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56">
                        <a:moveTo>
                          <a:pt x="0" y="56"/>
                        </a:moveTo>
                        <a:lnTo>
                          <a:pt x="0" y="0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44" name="Freeform 400"/>
                  <p:cNvSpPr>
                    <a:spLocks/>
                  </p:cNvSpPr>
                  <p:nvPr/>
                </p:nvSpPr>
                <p:spPr bwMode="auto">
                  <a:xfrm>
                    <a:off x="3009" y="3221"/>
                    <a:ext cx="1" cy="172"/>
                  </a:xfrm>
                  <a:custGeom>
                    <a:avLst/>
                    <a:gdLst>
                      <a:gd name="T0" fmla="*/ 0 h 172"/>
                      <a:gd name="T1" fmla="*/ 172 h 172"/>
                      <a:gd name="T2" fmla="*/ 0 h 172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72">
                        <a:moveTo>
                          <a:pt x="0" y="0"/>
                        </a:moveTo>
                        <a:lnTo>
                          <a:pt x="0" y="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47" name="Freeform 403"/>
                  <p:cNvSpPr>
                    <a:spLocks/>
                  </p:cNvSpPr>
                  <p:nvPr/>
                </p:nvSpPr>
                <p:spPr bwMode="auto">
                  <a:xfrm>
                    <a:off x="3521" y="3037"/>
                    <a:ext cx="1" cy="356"/>
                  </a:xfrm>
                  <a:custGeom>
                    <a:avLst/>
                    <a:gdLst>
                      <a:gd name="T0" fmla="*/ 0 h 356"/>
                      <a:gd name="T1" fmla="*/ 356 h 356"/>
                      <a:gd name="T2" fmla="*/ 0 h 35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356">
                        <a:moveTo>
                          <a:pt x="0" y="0"/>
                        </a:moveTo>
                        <a:lnTo>
                          <a:pt x="0" y="3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48" name="Freeform 404"/>
                  <p:cNvSpPr>
                    <a:spLocks/>
                  </p:cNvSpPr>
                  <p:nvPr/>
                </p:nvSpPr>
                <p:spPr bwMode="auto">
                  <a:xfrm>
                    <a:off x="3584" y="2902"/>
                    <a:ext cx="115" cy="43"/>
                  </a:xfrm>
                  <a:custGeom>
                    <a:avLst/>
                    <a:gdLst>
                      <a:gd name="T0" fmla="*/ 115 w 115"/>
                      <a:gd name="T1" fmla="*/ 0 h 43"/>
                      <a:gd name="T2" fmla="*/ 0 w 115"/>
                      <a:gd name="T3" fmla="*/ 43 h 43"/>
                      <a:gd name="T4" fmla="*/ 115 w 115"/>
                      <a:gd name="T5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5" h="43">
                        <a:moveTo>
                          <a:pt x="115" y="0"/>
                        </a:moveTo>
                        <a:lnTo>
                          <a:pt x="0" y="43"/>
                        </a:lnTo>
                        <a:lnTo>
                          <a:pt x="1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51" name="Freeform 407"/>
                  <p:cNvSpPr>
                    <a:spLocks/>
                  </p:cNvSpPr>
                  <p:nvPr/>
                </p:nvSpPr>
                <p:spPr bwMode="auto">
                  <a:xfrm>
                    <a:off x="3411" y="2798"/>
                    <a:ext cx="75" cy="117"/>
                  </a:xfrm>
                  <a:custGeom>
                    <a:avLst/>
                    <a:gdLst>
                      <a:gd name="T0" fmla="*/ 75 w 75"/>
                      <a:gd name="T1" fmla="*/ 117 h 117"/>
                      <a:gd name="T2" fmla="*/ 0 w 75"/>
                      <a:gd name="T3" fmla="*/ 0 h 117"/>
                      <a:gd name="T4" fmla="*/ 75 w 75"/>
                      <a:gd name="T5" fmla="*/ 117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5" h="117">
                        <a:moveTo>
                          <a:pt x="75" y="117"/>
                        </a:moveTo>
                        <a:lnTo>
                          <a:pt x="0" y="0"/>
                        </a:lnTo>
                        <a:lnTo>
                          <a:pt x="75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53" name="Freeform 409"/>
                  <p:cNvSpPr>
                    <a:spLocks/>
                  </p:cNvSpPr>
                  <p:nvPr/>
                </p:nvSpPr>
                <p:spPr bwMode="auto">
                  <a:xfrm>
                    <a:off x="3106" y="3546"/>
                    <a:ext cx="1" cy="49"/>
                  </a:xfrm>
                  <a:custGeom>
                    <a:avLst/>
                    <a:gdLst>
                      <a:gd name="T0" fmla="*/ 0 h 49"/>
                      <a:gd name="T1" fmla="*/ 49 h 49"/>
                      <a:gd name="T2" fmla="*/ 0 h 49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49">
                        <a:moveTo>
                          <a:pt x="0" y="0"/>
                        </a:moveTo>
                        <a:lnTo>
                          <a:pt x="0" y="4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54" name="Freeform 410"/>
                  <p:cNvSpPr>
                    <a:spLocks/>
                  </p:cNvSpPr>
                  <p:nvPr/>
                </p:nvSpPr>
                <p:spPr bwMode="auto">
                  <a:xfrm>
                    <a:off x="2882" y="3221"/>
                    <a:ext cx="127" cy="1"/>
                  </a:xfrm>
                  <a:custGeom>
                    <a:avLst/>
                    <a:gdLst>
                      <a:gd name="T0" fmla="*/ 0 w 127"/>
                      <a:gd name="T1" fmla="*/ 127 w 127"/>
                      <a:gd name="T2" fmla="*/ 0 w 12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7">
                        <a:moveTo>
                          <a:pt x="0" y="0"/>
                        </a:moveTo>
                        <a:lnTo>
                          <a:pt x="1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57" name="Freeform 413"/>
                  <p:cNvSpPr>
                    <a:spLocks/>
                  </p:cNvSpPr>
                  <p:nvPr/>
                </p:nvSpPr>
                <p:spPr bwMode="auto">
                  <a:xfrm>
                    <a:off x="2819" y="3074"/>
                    <a:ext cx="1" cy="86"/>
                  </a:xfrm>
                  <a:custGeom>
                    <a:avLst/>
                    <a:gdLst>
                      <a:gd name="T0" fmla="*/ 0 h 86"/>
                      <a:gd name="T1" fmla="*/ 86 h 86"/>
                      <a:gd name="T2" fmla="*/ 0 h 8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86">
                        <a:moveTo>
                          <a:pt x="0" y="0"/>
                        </a:moveTo>
                        <a:lnTo>
                          <a:pt x="0" y="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58" name="Freeform 414"/>
                  <p:cNvSpPr>
                    <a:spLocks/>
                  </p:cNvSpPr>
                  <p:nvPr/>
                </p:nvSpPr>
                <p:spPr bwMode="auto">
                  <a:xfrm>
                    <a:off x="2692" y="3019"/>
                    <a:ext cx="92" cy="1"/>
                  </a:xfrm>
                  <a:custGeom>
                    <a:avLst/>
                    <a:gdLst>
                      <a:gd name="T0" fmla="*/ 0 w 92"/>
                      <a:gd name="T1" fmla="*/ 92 w 92"/>
                      <a:gd name="T2" fmla="*/ 0 w 9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">
                        <a:moveTo>
                          <a:pt x="0" y="0"/>
                        </a:moveTo>
                        <a:lnTo>
                          <a:pt x="9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61" name="Freeform 417"/>
                  <p:cNvSpPr>
                    <a:spLocks/>
                  </p:cNvSpPr>
                  <p:nvPr/>
                </p:nvSpPr>
                <p:spPr bwMode="auto">
                  <a:xfrm>
                    <a:off x="2692" y="2994"/>
                    <a:ext cx="92" cy="1"/>
                  </a:xfrm>
                  <a:custGeom>
                    <a:avLst/>
                    <a:gdLst>
                      <a:gd name="T0" fmla="*/ 0 w 92"/>
                      <a:gd name="T1" fmla="*/ 92 w 92"/>
                      <a:gd name="T2" fmla="*/ 0 w 9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">
                        <a:moveTo>
                          <a:pt x="0" y="0"/>
                        </a:moveTo>
                        <a:lnTo>
                          <a:pt x="9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62" name="Freeform 418"/>
                  <p:cNvSpPr>
                    <a:spLocks/>
                  </p:cNvSpPr>
                  <p:nvPr/>
                </p:nvSpPr>
                <p:spPr bwMode="auto">
                  <a:xfrm>
                    <a:off x="2876" y="3007"/>
                    <a:ext cx="87" cy="1"/>
                  </a:xfrm>
                  <a:custGeom>
                    <a:avLst/>
                    <a:gdLst>
                      <a:gd name="T0" fmla="*/ 87 w 87"/>
                      <a:gd name="T1" fmla="*/ 0 w 87"/>
                      <a:gd name="T2" fmla="*/ 87 w 8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7">
                        <a:moveTo>
                          <a:pt x="87" y="0"/>
                        </a:moveTo>
                        <a:lnTo>
                          <a:pt x="0" y="0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65" name="Freeform 421"/>
                  <p:cNvSpPr>
                    <a:spLocks/>
                  </p:cNvSpPr>
                  <p:nvPr/>
                </p:nvSpPr>
                <p:spPr bwMode="auto">
                  <a:xfrm>
                    <a:off x="2819" y="2872"/>
                    <a:ext cx="1" cy="73"/>
                  </a:xfrm>
                  <a:custGeom>
                    <a:avLst/>
                    <a:gdLst>
                      <a:gd name="T0" fmla="*/ 0 h 73"/>
                      <a:gd name="T1" fmla="*/ 73 h 73"/>
                      <a:gd name="T2" fmla="*/ 0 h 7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73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66" name="Freeform 422"/>
                  <p:cNvSpPr>
                    <a:spLocks/>
                  </p:cNvSpPr>
                  <p:nvPr/>
                </p:nvSpPr>
                <p:spPr bwMode="auto">
                  <a:xfrm>
                    <a:off x="2244" y="1338"/>
                    <a:ext cx="1" cy="80"/>
                  </a:xfrm>
                  <a:custGeom>
                    <a:avLst/>
                    <a:gdLst>
                      <a:gd name="T0" fmla="*/ 0 h 80"/>
                      <a:gd name="T1" fmla="*/ 80 h 80"/>
                      <a:gd name="T2" fmla="*/ 0 h 80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80">
                        <a:moveTo>
                          <a:pt x="0" y="0"/>
                        </a:moveTo>
                        <a:lnTo>
                          <a:pt x="0" y="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68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2238" y="1332"/>
                    <a:ext cx="1" cy="8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69" name="Freeform 425"/>
                  <p:cNvSpPr>
                    <a:spLocks/>
                  </p:cNvSpPr>
                  <p:nvPr/>
                </p:nvSpPr>
                <p:spPr bwMode="auto">
                  <a:xfrm>
                    <a:off x="2112" y="1283"/>
                    <a:ext cx="92" cy="1"/>
                  </a:xfrm>
                  <a:custGeom>
                    <a:avLst/>
                    <a:gdLst>
                      <a:gd name="T0" fmla="*/ 0 w 92"/>
                      <a:gd name="T1" fmla="*/ 92 w 92"/>
                      <a:gd name="T2" fmla="*/ 0 w 9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">
                        <a:moveTo>
                          <a:pt x="0" y="0"/>
                        </a:moveTo>
                        <a:lnTo>
                          <a:pt x="9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70" name="Freeform 426"/>
                  <p:cNvSpPr>
                    <a:spLocks/>
                  </p:cNvSpPr>
                  <p:nvPr/>
                </p:nvSpPr>
                <p:spPr bwMode="auto">
                  <a:xfrm>
                    <a:off x="2112" y="1258"/>
                    <a:ext cx="92" cy="1"/>
                  </a:xfrm>
                  <a:custGeom>
                    <a:avLst/>
                    <a:gdLst>
                      <a:gd name="T0" fmla="*/ 0 w 92"/>
                      <a:gd name="T1" fmla="*/ 92 w 92"/>
                      <a:gd name="T2" fmla="*/ 0 w 9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">
                        <a:moveTo>
                          <a:pt x="0" y="0"/>
                        </a:moveTo>
                        <a:lnTo>
                          <a:pt x="9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71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2106" y="1277"/>
                    <a:ext cx="9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72" name="Line 428"/>
                  <p:cNvSpPr>
                    <a:spLocks noChangeShapeType="1"/>
                  </p:cNvSpPr>
                  <p:nvPr/>
                </p:nvSpPr>
                <p:spPr bwMode="auto">
                  <a:xfrm>
                    <a:off x="2106" y="1252"/>
                    <a:ext cx="9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73" name="Freeform 429"/>
                  <p:cNvSpPr>
                    <a:spLocks/>
                  </p:cNvSpPr>
                  <p:nvPr/>
                </p:nvSpPr>
                <p:spPr bwMode="auto">
                  <a:xfrm>
                    <a:off x="2296" y="1270"/>
                    <a:ext cx="86" cy="1"/>
                  </a:xfrm>
                  <a:custGeom>
                    <a:avLst/>
                    <a:gdLst>
                      <a:gd name="T0" fmla="*/ 86 w 86"/>
                      <a:gd name="T1" fmla="*/ 0 w 86"/>
                      <a:gd name="T2" fmla="*/ 86 w 8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6">
                        <a:moveTo>
                          <a:pt x="86" y="0"/>
                        </a:moveTo>
                        <a:lnTo>
                          <a:pt x="0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74" name="Freeform 430"/>
                  <p:cNvSpPr>
                    <a:spLocks/>
                  </p:cNvSpPr>
                  <p:nvPr/>
                </p:nvSpPr>
                <p:spPr bwMode="auto">
                  <a:xfrm>
                    <a:off x="2244" y="1123"/>
                    <a:ext cx="1" cy="86"/>
                  </a:xfrm>
                  <a:custGeom>
                    <a:avLst/>
                    <a:gdLst>
                      <a:gd name="T0" fmla="*/ 0 h 86"/>
                      <a:gd name="T1" fmla="*/ 86 h 86"/>
                      <a:gd name="T2" fmla="*/ 0 h 8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86">
                        <a:moveTo>
                          <a:pt x="0" y="0"/>
                        </a:moveTo>
                        <a:lnTo>
                          <a:pt x="0" y="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75" name="Line 4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90" y="1264"/>
                    <a:ext cx="86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76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2238" y="1117"/>
                    <a:ext cx="1" cy="8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77" name="Freeform 433"/>
                  <p:cNvSpPr>
                    <a:spLocks/>
                  </p:cNvSpPr>
                  <p:nvPr/>
                </p:nvSpPr>
                <p:spPr bwMode="auto">
                  <a:xfrm>
                    <a:off x="2244" y="841"/>
                    <a:ext cx="1" cy="153"/>
                  </a:xfrm>
                  <a:custGeom>
                    <a:avLst/>
                    <a:gdLst>
                      <a:gd name="T0" fmla="*/ 0 h 153"/>
                      <a:gd name="T1" fmla="*/ 153 h 153"/>
                      <a:gd name="T2" fmla="*/ 0 h 153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53">
                        <a:moveTo>
                          <a:pt x="0" y="0"/>
                        </a:moveTo>
                        <a:lnTo>
                          <a:pt x="0" y="1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78" name="Freeform 434"/>
                  <p:cNvSpPr>
                    <a:spLocks/>
                  </p:cNvSpPr>
                  <p:nvPr/>
                </p:nvSpPr>
                <p:spPr bwMode="auto">
                  <a:xfrm>
                    <a:off x="2531" y="2215"/>
                    <a:ext cx="1" cy="86"/>
                  </a:xfrm>
                  <a:custGeom>
                    <a:avLst/>
                    <a:gdLst>
                      <a:gd name="T0" fmla="*/ 0 h 86"/>
                      <a:gd name="T1" fmla="*/ 86 h 86"/>
                      <a:gd name="T2" fmla="*/ 0 h 8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86">
                        <a:moveTo>
                          <a:pt x="0" y="0"/>
                        </a:moveTo>
                        <a:lnTo>
                          <a:pt x="0" y="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79" name="Line 435"/>
                  <p:cNvSpPr>
                    <a:spLocks noChangeShapeType="1"/>
                  </p:cNvSpPr>
                  <p:nvPr/>
                </p:nvSpPr>
                <p:spPr bwMode="auto">
                  <a:xfrm>
                    <a:off x="2238" y="835"/>
                    <a:ext cx="1" cy="15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8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2531" y="2215"/>
                    <a:ext cx="1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81" name="Freeform 437"/>
                  <p:cNvSpPr>
                    <a:spLocks/>
                  </p:cNvSpPr>
                  <p:nvPr/>
                </p:nvSpPr>
                <p:spPr bwMode="auto">
                  <a:xfrm>
                    <a:off x="2399" y="2160"/>
                    <a:ext cx="92" cy="1"/>
                  </a:xfrm>
                  <a:custGeom>
                    <a:avLst/>
                    <a:gdLst>
                      <a:gd name="T0" fmla="*/ 0 w 92"/>
                      <a:gd name="T1" fmla="*/ 92 w 92"/>
                      <a:gd name="T2" fmla="*/ 0 w 9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">
                        <a:moveTo>
                          <a:pt x="0" y="0"/>
                        </a:moveTo>
                        <a:lnTo>
                          <a:pt x="9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82" name="Freeform 438"/>
                  <p:cNvSpPr>
                    <a:spLocks/>
                  </p:cNvSpPr>
                  <p:nvPr/>
                </p:nvSpPr>
                <p:spPr bwMode="auto">
                  <a:xfrm>
                    <a:off x="2399" y="2135"/>
                    <a:ext cx="92" cy="1"/>
                  </a:xfrm>
                  <a:custGeom>
                    <a:avLst/>
                    <a:gdLst>
                      <a:gd name="T0" fmla="*/ 0 w 92"/>
                      <a:gd name="T1" fmla="*/ 92 w 92"/>
                      <a:gd name="T2" fmla="*/ 0 w 9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">
                        <a:moveTo>
                          <a:pt x="0" y="0"/>
                        </a:moveTo>
                        <a:lnTo>
                          <a:pt x="9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8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2399" y="2160"/>
                    <a:ext cx="9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8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2399" y="2129"/>
                    <a:ext cx="9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85" name="Freeform 441"/>
                  <p:cNvSpPr>
                    <a:spLocks/>
                  </p:cNvSpPr>
                  <p:nvPr/>
                </p:nvSpPr>
                <p:spPr bwMode="auto">
                  <a:xfrm>
                    <a:off x="2589" y="2148"/>
                    <a:ext cx="80" cy="1"/>
                  </a:xfrm>
                  <a:custGeom>
                    <a:avLst/>
                    <a:gdLst>
                      <a:gd name="T0" fmla="*/ 80 w 80"/>
                      <a:gd name="T1" fmla="*/ 0 w 80"/>
                      <a:gd name="T2" fmla="*/ 80 w 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0">
                        <a:moveTo>
                          <a:pt x="80" y="0"/>
                        </a:moveTo>
                        <a:lnTo>
                          <a:pt x="0" y="0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86" name="Freeform 442"/>
                  <p:cNvSpPr>
                    <a:spLocks/>
                  </p:cNvSpPr>
                  <p:nvPr/>
                </p:nvSpPr>
                <p:spPr bwMode="auto">
                  <a:xfrm>
                    <a:off x="2531" y="2000"/>
                    <a:ext cx="1" cy="86"/>
                  </a:xfrm>
                  <a:custGeom>
                    <a:avLst/>
                    <a:gdLst>
                      <a:gd name="T0" fmla="*/ 0 h 86"/>
                      <a:gd name="T1" fmla="*/ 86 h 86"/>
                      <a:gd name="T2" fmla="*/ 0 h 8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86">
                        <a:moveTo>
                          <a:pt x="0" y="0"/>
                        </a:moveTo>
                        <a:lnTo>
                          <a:pt x="0" y="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87" name="Line 4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83" y="2142"/>
                    <a:ext cx="86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88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2531" y="2000"/>
                    <a:ext cx="1" cy="8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89" name="Freeform 445"/>
                  <p:cNvSpPr>
                    <a:spLocks/>
                  </p:cNvSpPr>
                  <p:nvPr/>
                </p:nvSpPr>
                <p:spPr bwMode="auto">
                  <a:xfrm>
                    <a:off x="2526" y="1804"/>
                    <a:ext cx="5" cy="68"/>
                  </a:xfrm>
                  <a:custGeom>
                    <a:avLst/>
                    <a:gdLst>
                      <a:gd name="T0" fmla="*/ 0 w 5"/>
                      <a:gd name="T1" fmla="*/ 0 h 68"/>
                      <a:gd name="T2" fmla="*/ 5 w 5"/>
                      <a:gd name="T3" fmla="*/ 68 h 68"/>
                      <a:gd name="T4" fmla="*/ 0 w 5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68">
                        <a:moveTo>
                          <a:pt x="0" y="0"/>
                        </a:moveTo>
                        <a:lnTo>
                          <a:pt x="5" y="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90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2526" y="1798"/>
                    <a:ext cx="1" cy="6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91" name="Rectangle 447"/>
                  <p:cNvSpPr>
                    <a:spLocks noChangeArrowheads="1"/>
                  </p:cNvSpPr>
                  <p:nvPr/>
                </p:nvSpPr>
                <p:spPr bwMode="auto">
                  <a:xfrm>
                    <a:off x="3414" y="887"/>
                    <a:ext cx="81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N</a:t>
                    </a:r>
                    <a:endParaRPr lang="en-US">
                      <a:latin typeface="Comic Sans MS" charset="0"/>
                    </a:endParaRPr>
                  </a:p>
                </p:txBody>
              </p:sp>
              <p:sp>
                <p:nvSpPr>
                  <p:cNvPr id="6592" name="Rectangle 448"/>
                  <p:cNvSpPr>
                    <a:spLocks noChangeArrowheads="1"/>
                  </p:cNvSpPr>
                  <p:nvPr/>
                </p:nvSpPr>
                <p:spPr bwMode="auto">
                  <a:xfrm>
                    <a:off x="3253" y="1212"/>
                    <a:ext cx="81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N</a:t>
                    </a:r>
                    <a:endParaRPr lang="en-US">
                      <a:latin typeface="Comic Sans MS" charset="0"/>
                    </a:endParaRPr>
                  </a:p>
                </p:txBody>
              </p:sp>
              <p:sp>
                <p:nvSpPr>
                  <p:cNvPr id="6593" name="Rectangle 449"/>
                  <p:cNvSpPr>
                    <a:spLocks noChangeArrowheads="1"/>
                  </p:cNvSpPr>
                  <p:nvPr/>
                </p:nvSpPr>
                <p:spPr bwMode="auto">
                  <a:xfrm>
                    <a:off x="2908" y="1169"/>
                    <a:ext cx="81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N</a:t>
                    </a:r>
                    <a:endParaRPr lang="en-US">
                      <a:latin typeface="Comic Sans MS" charset="0"/>
                    </a:endParaRPr>
                  </a:p>
                </p:txBody>
              </p:sp>
              <p:sp>
                <p:nvSpPr>
                  <p:cNvPr id="6594" name="Rectangle 450"/>
                  <p:cNvSpPr>
                    <a:spLocks noChangeArrowheads="1"/>
                  </p:cNvSpPr>
                  <p:nvPr/>
                </p:nvSpPr>
                <p:spPr bwMode="auto">
                  <a:xfrm>
                    <a:off x="2908" y="819"/>
                    <a:ext cx="81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N</a:t>
                    </a:r>
                    <a:endParaRPr lang="en-US">
                      <a:latin typeface="Comic Sans MS" charset="0"/>
                    </a:endParaRPr>
                  </a:p>
                </p:txBody>
              </p:sp>
              <p:sp>
                <p:nvSpPr>
                  <p:cNvPr id="6595" name="Rectangle 451"/>
                  <p:cNvSpPr>
                    <a:spLocks noChangeArrowheads="1"/>
                  </p:cNvSpPr>
                  <p:nvPr/>
                </p:nvSpPr>
                <p:spPr bwMode="auto">
                  <a:xfrm>
                    <a:off x="3253" y="568"/>
                    <a:ext cx="81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N</a:t>
                    </a:r>
                    <a:endParaRPr lang="en-US">
                      <a:latin typeface="Comic Sans MS" charset="0"/>
                    </a:endParaRPr>
                  </a:p>
                </p:txBody>
              </p:sp>
              <p:sp>
                <p:nvSpPr>
                  <p:cNvPr id="6596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3322" y="568"/>
                    <a:ext cx="81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H</a:t>
                    </a:r>
                    <a:endParaRPr lang="en-US">
                      <a:latin typeface="Comic Sans MS" charset="0"/>
                    </a:endParaRPr>
                  </a:p>
                </p:txBody>
              </p:sp>
              <p:sp>
                <p:nvSpPr>
                  <p:cNvPr id="6597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3402" y="610"/>
                    <a:ext cx="49" cy="1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100">
                        <a:solidFill>
                          <a:srgbClr val="000000"/>
                        </a:solidFill>
                        <a:latin typeface="Arial" charset="0"/>
                      </a:rPr>
                      <a:t>2</a:t>
                    </a:r>
                    <a:endParaRPr lang="en-US">
                      <a:latin typeface="Comic Sans MS" charset="0"/>
                    </a:endParaRPr>
                  </a:p>
                </p:txBody>
              </p:sp>
              <p:sp>
                <p:nvSpPr>
                  <p:cNvPr id="6598" name="Rectangle 454"/>
                  <p:cNvSpPr>
                    <a:spLocks noChangeArrowheads="1"/>
                  </p:cNvSpPr>
                  <p:nvPr/>
                </p:nvSpPr>
                <p:spPr bwMode="auto">
                  <a:xfrm>
                    <a:off x="2655" y="1476"/>
                    <a:ext cx="87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O</a:t>
                    </a:r>
                    <a:endParaRPr lang="en-US">
                      <a:latin typeface="Comic Sans MS" charset="0"/>
                    </a:endParaRPr>
                  </a:p>
                </p:txBody>
              </p:sp>
              <p:sp>
                <p:nvSpPr>
                  <p:cNvPr id="6599" name="Rectangle 455"/>
                  <p:cNvSpPr>
                    <a:spLocks noChangeArrowheads="1"/>
                  </p:cNvSpPr>
                  <p:nvPr/>
                </p:nvSpPr>
                <p:spPr bwMode="auto">
                  <a:xfrm>
                    <a:off x="2810" y="1862"/>
                    <a:ext cx="81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H</a:t>
                    </a:r>
                    <a:endParaRPr lang="en-US">
                      <a:latin typeface="Comic Sans MS" charset="0"/>
                    </a:endParaRPr>
                  </a:p>
                </p:txBody>
              </p:sp>
              <p:sp>
                <p:nvSpPr>
                  <p:cNvPr id="6600" name="Rectangle 45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1420"/>
                    <a:ext cx="87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O</a:t>
                    </a:r>
                    <a:endParaRPr lang="en-US">
                      <a:latin typeface="Comic Sans MS" charset="0"/>
                    </a:endParaRPr>
                  </a:p>
                </p:txBody>
              </p:sp>
              <p:sp>
                <p:nvSpPr>
                  <p:cNvPr id="6601" name="Rectangle 457"/>
                  <p:cNvSpPr>
                    <a:spLocks noChangeArrowheads="1"/>
                  </p:cNvSpPr>
                  <p:nvPr/>
                </p:nvSpPr>
                <p:spPr bwMode="auto">
                  <a:xfrm>
                    <a:off x="3362" y="1727"/>
                    <a:ext cx="81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N</a:t>
                    </a:r>
                    <a:endParaRPr lang="en-US">
                      <a:latin typeface="Comic Sans MS" charset="0"/>
                    </a:endParaRPr>
                  </a:p>
                </p:txBody>
              </p:sp>
              <p:sp>
                <p:nvSpPr>
                  <p:cNvPr id="6602" name="Rectangle 458"/>
                  <p:cNvSpPr>
                    <a:spLocks noChangeArrowheads="1"/>
                  </p:cNvSpPr>
                  <p:nvPr/>
                </p:nvSpPr>
                <p:spPr bwMode="auto">
                  <a:xfrm>
                    <a:off x="3201" y="1420"/>
                    <a:ext cx="81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N</a:t>
                    </a:r>
                    <a:endParaRPr lang="en-US">
                      <a:latin typeface="Comic Sans MS" charset="0"/>
                    </a:endParaRPr>
                  </a:p>
                </p:txBody>
              </p:sp>
              <p:sp>
                <p:nvSpPr>
                  <p:cNvPr id="6603" name="Rectangle 459"/>
                  <p:cNvSpPr>
                    <a:spLocks noChangeArrowheads="1"/>
                  </p:cNvSpPr>
                  <p:nvPr/>
                </p:nvSpPr>
                <p:spPr bwMode="auto">
                  <a:xfrm>
                    <a:off x="3276" y="1420"/>
                    <a:ext cx="81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H</a:t>
                    </a:r>
                    <a:endParaRPr lang="en-US">
                      <a:latin typeface="Comic Sans MS" charset="0"/>
                    </a:endParaRPr>
                  </a:p>
                </p:txBody>
              </p:sp>
              <p:sp>
                <p:nvSpPr>
                  <p:cNvPr id="6604" name="Rectangle 460"/>
                  <p:cNvSpPr>
                    <a:spLocks noChangeArrowheads="1"/>
                  </p:cNvSpPr>
                  <p:nvPr/>
                </p:nvSpPr>
                <p:spPr bwMode="auto">
                  <a:xfrm>
                    <a:off x="3350" y="1463"/>
                    <a:ext cx="49" cy="1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100">
                        <a:solidFill>
                          <a:srgbClr val="000000"/>
                        </a:solidFill>
                        <a:latin typeface="Arial" charset="0"/>
                      </a:rPr>
                      <a:t>2</a:t>
                    </a:r>
                    <a:endParaRPr lang="en-US">
                      <a:latin typeface="Comic Sans MS" charset="0"/>
                    </a:endParaRPr>
                  </a:p>
                </p:txBody>
              </p:sp>
              <p:sp>
                <p:nvSpPr>
                  <p:cNvPr id="6605" name="Rectangle 461"/>
                  <p:cNvSpPr>
                    <a:spLocks noChangeArrowheads="1"/>
                  </p:cNvSpPr>
                  <p:nvPr/>
                </p:nvSpPr>
                <p:spPr bwMode="auto">
                  <a:xfrm>
                    <a:off x="3517" y="2046"/>
                    <a:ext cx="87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O</a:t>
                    </a:r>
                  </a:p>
                </p:txBody>
              </p:sp>
            </p:grpSp>
            <p:sp>
              <p:nvSpPr>
                <p:cNvPr id="6377" name="Rectangle 233"/>
                <p:cNvSpPr>
                  <a:spLocks noChangeArrowheads="1"/>
                </p:cNvSpPr>
                <p:nvPr/>
              </p:nvSpPr>
              <p:spPr bwMode="auto">
                <a:xfrm>
                  <a:off x="2948" y="2359"/>
                  <a:ext cx="8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US">
                    <a:latin typeface="Comic Sans MS" charset="0"/>
                  </a:endParaRPr>
                </a:p>
              </p:txBody>
            </p:sp>
            <p:sp>
              <p:nvSpPr>
                <p:cNvPr id="6380" name="Rectangle 236"/>
                <p:cNvSpPr>
                  <a:spLocks noChangeArrowheads="1"/>
                </p:cNvSpPr>
                <p:nvPr/>
              </p:nvSpPr>
              <p:spPr bwMode="auto">
                <a:xfrm>
                  <a:off x="3201" y="2046"/>
                  <a:ext cx="81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N</a:t>
                  </a:r>
                  <a:endParaRPr lang="en-US">
                    <a:latin typeface="Comic Sans MS" charset="0"/>
                  </a:endParaRPr>
                </a:p>
              </p:txBody>
            </p:sp>
            <p:sp>
              <p:nvSpPr>
                <p:cNvPr id="6391" name="Rectangle 247"/>
                <p:cNvSpPr>
                  <a:spLocks noChangeArrowheads="1"/>
                </p:cNvSpPr>
                <p:nvPr/>
              </p:nvSpPr>
              <p:spPr bwMode="auto">
                <a:xfrm>
                  <a:off x="2493" y="2304"/>
                  <a:ext cx="8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US">
                    <a:latin typeface="Comic Sans MS" charset="0"/>
                  </a:endParaRPr>
                </a:p>
              </p:txBody>
            </p:sp>
            <p:sp>
              <p:nvSpPr>
                <p:cNvPr id="6400" name="Rectangle 256"/>
                <p:cNvSpPr>
                  <a:spLocks noChangeArrowheads="1"/>
                </p:cNvSpPr>
                <p:nvPr/>
              </p:nvSpPr>
              <p:spPr bwMode="auto">
                <a:xfrm>
                  <a:off x="2499" y="2089"/>
                  <a:ext cx="75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en-US">
                    <a:latin typeface="Comic Sans MS" charset="0"/>
                  </a:endParaRPr>
                </a:p>
              </p:txBody>
            </p:sp>
            <p:sp>
              <p:nvSpPr>
                <p:cNvPr id="6401" name="Rectangle 257"/>
                <p:cNvSpPr>
                  <a:spLocks noChangeArrowheads="1"/>
                </p:cNvSpPr>
                <p:nvPr/>
              </p:nvSpPr>
              <p:spPr bwMode="auto">
                <a:xfrm>
                  <a:off x="2304" y="2089"/>
                  <a:ext cx="8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US">
                    <a:latin typeface="Comic Sans MS" charset="0"/>
                  </a:endParaRPr>
                </a:p>
              </p:txBody>
            </p:sp>
            <p:sp>
              <p:nvSpPr>
                <p:cNvPr id="6402" name="Rectangle 258"/>
                <p:cNvSpPr>
                  <a:spLocks noChangeArrowheads="1"/>
                </p:cNvSpPr>
                <p:nvPr/>
              </p:nvSpPr>
              <p:spPr bwMode="auto">
                <a:xfrm>
                  <a:off x="2683" y="2089"/>
                  <a:ext cx="8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US">
                    <a:latin typeface="Comic Sans MS" charset="0"/>
                  </a:endParaRPr>
                </a:p>
              </p:txBody>
            </p:sp>
            <p:sp>
              <p:nvSpPr>
                <p:cNvPr id="6403" name="Rectangle 259"/>
                <p:cNvSpPr>
                  <a:spLocks noChangeArrowheads="1"/>
                </p:cNvSpPr>
                <p:nvPr/>
              </p:nvSpPr>
              <p:spPr bwMode="auto">
                <a:xfrm>
                  <a:off x="2493" y="1874"/>
                  <a:ext cx="8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US">
                    <a:latin typeface="Comic Sans MS" charset="0"/>
                  </a:endParaRPr>
                </a:p>
              </p:txBody>
            </p:sp>
            <p:sp>
              <p:nvSpPr>
                <p:cNvPr id="6625" name="Rectangle 481"/>
                <p:cNvSpPr>
                  <a:spLocks noChangeArrowheads="1"/>
                </p:cNvSpPr>
                <p:nvPr/>
              </p:nvSpPr>
              <p:spPr bwMode="auto">
                <a:xfrm>
                  <a:off x="2812" y="2713"/>
                  <a:ext cx="19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3333FF"/>
                      </a:solidFill>
                      <a:latin typeface="Arial" charset="0"/>
                    </a:rPr>
                    <a:t>H</a:t>
                  </a:r>
                </a:p>
              </p:txBody>
            </p:sp>
          </p:grpSp>
        </p:grpSp>
        <p:sp>
          <p:nvSpPr>
            <p:cNvPr id="6622" name="Rectangle 478"/>
            <p:cNvSpPr>
              <a:spLocks noChangeArrowheads="1"/>
            </p:cNvSpPr>
            <p:nvPr/>
          </p:nvSpPr>
          <p:spPr bwMode="auto">
            <a:xfrm>
              <a:off x="3040" y="2709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</a:p>
          </p:txBody>
        </p:sp>
      </p:grpSp>
      <p:grpSp>
        <p:nvGrpSpPr>
          <p:cNvPr id="6680" name="Group 536"/>
          <p:cNvGrpSpPr>
            <a:grpSpLocks/>
          </p:cNvGrpSpPr>
          <p:nvPr/>
        </p:nvGrpSpPr>
        <p:grpSpPr bwMode="auto">
          <a:xfrm>
            <a:off x="3886200" y="3998913"/>
            <a:ext cx="4646613" cy="2359025"/>
            <a:chOff x="2464" y="2679"/>
            <a:chExt cx="2927" cy="1486"/>
          </a:xfrm>
        </p:grpSpPr>
        <p:grpSp>
          <p:nvGrpSpPr>
            <p:cNvPr id="6679" name="Group 535"/>
            <p:cNvGrpSpPr>
              <a:grpSpLocks/>
            </p:cNvGrpSpPr>
            <p:nvPr/>
          </p:nvGrpSpPr>
          <p:grpSpPr bwMode="auto">
            <a:xfrm>
              <a:off x="2464" y="2679"/>
              <a:ext cx="2927" cy="1486"/>
              <a:chOff x="2464" y="2679"/>
              <a:chExt cx="2927" cy="1486"/>
            </a:xfrm>
          </p:grpSpPr>
          <p:grpSp>
            <p:nvGrpSpPr>
              <p:cNvPr id="6641" name="Group 497"/>
              <p:cNvGrpSpPr>
                <a:grpSpLocks/>
              </p:cNvGrpSpPr>
              <p:nvPr/>
            </p:nvGrpSpPr>
            <p:grpSpPr bwMode="auto">
              <a:xfrm>
                <a:off x="3509" y="3352"/>
                <a:ext cx="383" cy="562"/>
                <a:chOff x="3509" y="3352"/>
                <a:chExt cx="383" cy="562"/>
              </a:xfrm>
            </p:grpSpPr>
            <p:sp>
              <p:nvSpPr>
                <p:cNvPr id="6392" name="Rectangle 248"/>
                <p:cNvSpPr>
                  <a:spLocks noChangeArrowheads="1"/>
                </p:cNvSpPr>
                <p:nvPr/>
              </p:nvSpPr>
              <p:spPr bwMode="auto">
                <a:xfrm>
                  <a:off x="3805" y="3567"/>
                  <a:ext cx="8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US">
                    <a:latin typeface="Comic Sans MS" charset="0"/>
                  </a:endParaRPr>
                </a:p>
              </p:txBody>
            </p:sp>
            <p:sp>
              <p:nvSpPr>
                <p:cNvPr id="6559" name="Line 41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550" y="3582"/>
                  <a:ext cx="1" cy="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4" name="Line 420"/>
                <p:cNvSpPr>
                  <a:spLocks noChangeShapeType="1"/>
                </p:cNvSpPr>
                <p:nvPr/>
              </p:nvSpPr>
              <p:spPr bwMode="auto">
                <a:xfrm flipH="1">
                  <a:off x="3699" y="3623"/>
                  <a:ext cx="8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7" name="Line 423"/>
                <p:cNvSpPr>
                  <a:spLocks noChangeShapeType="1"/>
                </p:cNvSpPr>
                <p:nvPr/>
              </p:nvSpPr>
              <p:spPr bwMode="auto">
                <a:xfrm>
                  <a:off x="3643" y="3701"/>
                  <a:ext cx="1" cy="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3" name="Rectangle 249"/>
                <p:cNvSpPr>
                  <a:spLocks noChangeArrowheads="1"/>
                </p:cNvSpPr>
                <p:nvPr/>
              </p:nvSpPr>
              <p:spPr bwMode="auto">
                <a:xfrm>
                  <a:off x="3610" y="3564"/>
                  <a:ext cx="75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en-US">
                    <a:latin typeface="Comic Sans MS" charset="0"/>
                  </a:endParaRPr>
                </a:p>
              </p:txBody>
            </p:sp>
            <p:sp>
              <p:nvSpPr>
                <p:cNvPr id="6394" name="Rectangle 250"/>
                <p:cNvSpPr>
                  <a:spLocks noChangeArrowheads="1"/>
                </p:cNvSpPr>
                <p:nvPr/>
              </p:nvSpPr>
              <p:spPr bwMode="auto">
                <a:xfrm>
                  <a:off x="3604" y="3352"/>
                  <a:ext cx="8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US">
                    <a:latin typeface="Comic Sans MS" charset="0"/>
                  </a:endParaRPr>
                </a:p>
              </p:txBody>
            </p:sp>
            <p:sp>
              <p:nvSpPr>
                <p:cNvPr id="6395" name="Rectangle 251"/>
                <p:cNvSpPr>
                  <a:spLocks noChangeArrowheads="1"/>
                </p:cNvSpPr>
                <p:nvPr/>
              </p:nvSpPr>
              <p:spPr bwMode="auto">
                <a:xfrm>
                  <a:off x="3604" y="3768"/>
                  <a:ext cx="8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US">
                    <a:latin typeface="Comic Sans MS" charset="0"/>
                  </a:endParaRPr>
                </a:p>
              </p:txBody>
            </p:sp>
            <p:grpSp>
              <p:nvGrpSpPr>
                <p:cNvPr id="6640" name="Group 496"/>
                <p:cNvGrpSpPr>
                  <a:grpSpLocks/>
                </p:cNvGrpSpPr>
                <p:nvPr/>
              </p:nvGrpSpPr>
              <p:grpSpPr bwMode="auto">
                <a:xfrm>
                  <a:off x="3635" y="3476"/>
                  <a:ext cx="25" cy="92"/>
                  <a:chOff x="3615" y="3476"/>
                  <a:chExt cx="25" cy="92"/>
                </a:xfrm>
              </p:grpSpPr>
              <p:sp>
                <p:nvSpPr>
                  <p:cNvPr id="6560" name="Line 416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3570" y="3521"/>
                    <a:ext cx="92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63" name="Line 41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594" y="3521"/>
                    <a:ext cx="9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24" name="Rectangle 480"/>
                <p:cNvSpPr>
                  <a:spLocks noChangeArrowheads="1"/>
                </p:cNvSpPr>
                <p:nvPr/>
              </p:nvSpPr>
              <p:spPr bwMode="auto">
                <a:xfrm>
                  <a:off x="3699" y="3780"/>
                  <a:ext cx="3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-</a:t>
                  </a:r>
                  <a:endParaRPr lang="en-US">
                    <a:latin typeface="Comic Sans MS" charset="0"/>
                  </a:endParaRPr>
                </a:p>
              </p:txBody>
            </p:sp>
          </p:grpSp>
          <p:grpSp>
            <p:nvGrpSpPr>
              <p:cNvPr id="6670" name="Group 526"/>
              <p:cNvGrpSpPr>
                <a:grpSpLocks/>
              </p:cNvGrpSpPr>
              <p:nvPr/>
            </p:nvGrpSpPr>
            <p:grpSpPr bwMode="auto">
              <a:xfrm>
                <a:off x="2464" y="3352"/>
                <a:ext cx="1020" cy="562"/>
                <a:chOff x="2464" y="3352"/>
                <a:chExt cx="1020" cy="562"/>
              </a:xfrm>
            </p:grpSpPr>
            <p:grpSp>
              <p:nvGrpSpPr>
                <p:cNvPr id="6669" name="Group 525"/>
                <p:cNvGrpSpPr>
                  <a:grpSpLocks/>
                </p:cNvGrpSpPr>
                <p:nvPr/>
              </p:nvGrpSpPr>
              <p:grpSpPr bwMode="auto">
                <a:xfrm>
                  <a:off x="3101" y="3352"/>
                  <a:ext cx="383" cy="562"/>
                  <a:chOff x="3101" y="3352"/>
                  <a:chExt cx="383" cy="562"/>
                </a:xfrm>
              </p:grpSpPr>
              <p:sp>
                <p:nvSpPr>
                  <p:cNvPr id="6643" name="Rectangle 499"/>
                  <p:cNvSpPr>
                    <a:spLocks noChangeArrowheads="1"/>
                  </p:cNvSpPr>
                  <p:nvPr/>
                </p:nvSpPr>
                <p:spPr bwMode="auto">
                  <a:xfrm>
                    <a:off x="3397" y="3567"/>
                    <a:ext cx="87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3333FF"/>
                        </a:solidFill>
                        <a:latin typeface="Arial" charset="0"/>
                      </a:rPr>
                      <a:t>O</a:t>
                    </a:r>
                    <a:endParaRPr lang="en-US">
                      <a:solidFill>
                        <a:srgbClr val="3333FF"/>
                      </a:solidFill>
                      <a:latin typeface="Comic Sans MS" charset="0"/>
                    </a:endParaRPr>
                  </a:p>
                </p:txBody>
              </p:sp>
              <p:sp>
                <p:nvSpPr>
                  <p:cNvPr id="6644" name="Line 500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3142" y="3582"/>
                    <a:ext cx="1" cy="84"/>
                  </a:xfrm>
                  <a:prstGeom prst="line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45" name="Line 5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91" y="3623"/>
                    <a:ext cx="86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4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3235" y="3701"/>
                    <a:ext cx="1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47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3202" y="3564"/>
                    <a:ext cx="75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3333FF"/>
                        </a:solidFill>
                        <a:latin typeface="Arial" charset="0"/>
                      </a:rPr>
                      <a:t>P</a:t>
                    </a:r>
                    <a:endParaRPr lang="en-US">
                      <a:solidFill>
                        <a:srgbClr val="3333FF"/>
                      </a:solidFill>
                      <a:latin typeface="Comic Sans MS" charset="0"/>
                    </a:endParaRPr>
                  </a:p>
                </p:txBody>
              </p:sp>
              <p:sp>
                <p:nvSpPr>
                  <p:cNvPr id="6648" name="Rectangle 504"/>
                  <p:cNvSpPr>
                    <a:spLocks noChangeArrowheads="1"/>
                  </p:cNvSpPr>
                  <p:nvPr/>
                </p:nvSpPr>
                <p:spPr bwMode="auto">
                  <a:xfrm>
                    <a:off x="3196" y="3352"/>
                    <a:ext cx="87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3333FF"/>
                        </a:solidFill>
                        <a:latin typeface="Arial" charset="0"/>
                      </a:rPr>
                      <a:t>O</a:t>
                    </a:r>
                    <a:endParaRPr lang="en-US">
                      <a:solidFill>
                        <a:srgbClr val="3333FF"/>
                      </a:solidFill>
                      <a:latin typeface="Comic Sans MS" charset="0"/>
                    </a:endParaRPr>
                  </a:p>
                </p:txBody>
              </p:sp>
              <p:sp>
                <p:nvSpPr>
                  <p:cNvPr id="6649" name="Rectangle 505"/>
                  <p:cNvSpPr>
                    <a:spLocks noChangeArrowheads="1"/>
                  </p:cNvSpPr>
                  <p:nvPr/>
                </p:nvSpPr>
                <p:spPr bwMode="auto">
                  <a:xfrm>
                    <a:off x="3196" y="3768"/>
                    <a:ext cx="87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3333FF"/>
                        </a:solidFill>
                        <a:latin typeface="Arial" charset="0"/>
                      </a:rPr>
                      <a:t>O</a:t>
                    </a:r>
                    <a:endParaRPr lang="en-US">
                      <a:solidFill>
                        <a:srgbClr val="3333FF"/>
                      </a:solidFill>
                      <a:latin typeface="Comic Sans MS" charset="0"/>
                    </a:endParaRPr>
                  </a:p>
                </p:txBody>
              </p:sp>
              <p:grpSp>
                <p:nvGrpSpPr>
                  <p:cNvPr id="6650" name="Group 506"/>
                  <p:cNvGrpSpPr>
                    <a:grpSpLocks/>
                  </p:cNvGrpSpPr>
                  <p:nvPr/>
                </p:nvGrpSpPr>
                <p:grpSpPr bwMode="auto">
                  <a:xfrm>
                    <a:off x="3227" y="3476"/>
                    <a:ext cx="25" cy="92"/>
                    <a:chOff x="3615" y="3476"/>
                    <a:chExt cx="25" cy="92"/>
                  </a:xfrm>
                </p:grpSpPr>
                <p:sp>
                  <p:nvSpPr>
                    <p:cNvPr id="6651" name="Line 5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3570" y="3521"/>
                      <a:ext cx="92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52" name="Line 50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594" y="3521"/>
                      <a:ext cx="9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653" name="Rectangle 509"/>
                  <p:cNvSpPr>
                    <a:spLocks noChangeArrowheads="1"/>
                  </p:cNvSpPr>
                  <p:nvPr/>
                </p:nvSpPr>
                <p:spPr bwMode="auto">
                  <a:xfrm>
                    <a:off x="3291" y="3780"/>
                    <a:ext cx="37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3333FF"/>
                        </a:solidFill>
                        <a:latin typeface="Arial" charset="0"/>
                      </a:rPr>
                      <a:t>-</a:t>
                    </a:r>
                    <a:endParaRPr lang="en-US">
                      <a:solidFill>
                        <a:srgbClr val="3333FF"/>
                      </a:solidFill>
                      <a:latin typeface="Comic Sans MS" charset="0"/>
                    </a:endParaRPr>
                  </a:p>
                </p:txBody>
              </p:sp>
            </p:grpSp>
            <p:grpSp>
              <p:nvGrpSpPr>
                <p:cNvPr id="6668" name="Group 524"/>
                <p:cNvGrpSpPr>
                  <a:grpSpLocks/>
                </p:cNvGrpSpPr>
                <p:nvPr/>
              </p:nvGrpSpPr>
              <p:grpSpPr bwMode="auto">
                <a:xfrm>
                  <a:off x="2693" y="3352"/>
                  <a:ext cx="383" cy="562"/>
                  <a:chOff x="2693" y="3352"/>
                  <a:chExt cx="383" cy="562"/>
                </a:xfrm>
              </p:grpSpPr>
              <p:sp>
                <p:nvSpPr>
                  <p:cNvPr id="6655" name="Rectangle 511"/>
                  <p:cNvSpPr>
                    <a:spLocks noChangeArrowheads="1"/>
                  </p:cNvSpPr>
                  <p:nvPr/>
                </p:nvSpPr>
                <p:spPr bwMode="auto">
                  <a:xfrm>
                    <a:off x="2989" y="3567"/>
                    <a:ext cx="87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3333FF"/>
                        </a:solidFill>
                        <a:latin typeface="Arial" charset="0"/>
                      </a:rPr>
                      <a:t>O</a:t>
                    </a:r>
                    <a:endParaRPr lang="en-US">
                      <a:solidFill>
                        <a:srgbClr val="3333FF"/>
                      </a:solidFill>
                      <a:latin typeface="Comic Sans MS" charset="0"/>
                    </a:endParaRPr>
                  </a:p>
                </p:txBody>
              </p:sp>
              <p:sp>
                <p:nvSpPr>
                  <p:cNvPr id="6656" name="Line 512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2734" y="3582"/>
                    <a:ext cx="1" cy="84"/>
                  </a:xfrm>
                  <a:prstGeom prst="line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57" name="Line 5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3" y="3623"/>
                    <a:ext cx="86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58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2827" y="3701"/>
                    <a:ext cx="1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59" name="Rectangle 515"/>
                  <p:cNvSpPr>
                    <a:spLocks noChangeArrowheads="1"/>
                  </p:cNvSpPr>
                  <p:nvPr/>
                </p:nvSpPr>
                <p:spPr bwMode="auto">
                  <a:xfrm>
                    <a:off x="2794" y="3564"/>
                    <a:ext cx="75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3333FF"/>
                        </a:solidFill>
                        <a:latin typeface="Arial" charset="0"/>
                      </a:rPr>
                      <a:t>P</a:t>
                    </a:r>
                    <a:endParaRPr lang="en-US">
                      <a:solidFill>
                        <a:srgbClr val="3333FF"/>
                      </a:solidFill>
                      <a:latin typeface="Comic Sans MS" charset="0"/>
                    </a:endParaRPr>
                  </a:p>
                </p:txBody>
              </p:sp>
              <p:sp>
                <p:nvSpPr>
                  <p:cNvPr id="6660" name="Rectangle 516"/>
                  <p:cNvSpPr>
                    <a:spLocks noChangeArrowheads="1"/>
                  </p:cNvSpPr>
                  <p:nvPr/>
                </p:nvSpPr>
                <p:spPr bwMode="auto">
                  <a:xfrm>
                    <a:off x="2788" y="3352"/>
                    <a:ext cx="87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3333FF"/>
                        </a:solidFill>
                        <a:latin typeface="Arial" charset="0"/>
                      </a:rPr>
                      <a:t>O</a:t>
                    </a:r>
                    <a:endParaRPr lang="en-US">
                      <a:solidFill>
                        <a:srgbClr val="3333FF"/>
                      </a:solidFill>
                      <a:latin typeface="Comic Sans MS" charset="0"/>
                    </a:endParaRPr>
                  </a:p>
                </p:txBody>
              </p:sp>
              <p:sp>
                <p:nvSpPr>
                  <p:cNvPr id="6661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2788" y="3768"/>
                    <a:ext cx="87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3333FF"/>
                        </a:solidFill>
                        <a:latin typeface="Arial" charset="0"/>
                      </a:rPr>
                      <a:t>O</a:t>
                    </a:r>
                    <a:endParaRPr lang="en-US">
                      <a:solidFill>
                        <a:srgbClr val="3333FF"/>
                      </a:solidFill>
                      <a:latin typeface="Comic Sans MS" charset="0"/>
                    </a:endParaRPr>
                  </a:p>
                </p:txBody>
              </p:sp>
              <p:grpSp>
                <p:nvGrpSpPr>
                  <p:cNvPr id="6662" name="Group 518"/>
                  <p:cNvGrpSpPr>
                    <a:grpSpLocks/>
                  </p:cNvGrpSpPr>
                  <p:nvPr/>
                </p:nvGrpSpPr>
                <p:grpSpPr bwMode="auto">
                  <a:xfrm>
                    <a:off x="2819" y="3476"/>
                    <a:ext cx="25" cy="92"/>
                    <a:chOff x="3615" y="3476"/>
                    <a:chExt cx="25" cy="92"/>
                  </a:xfrm>
                </p:grpSpPr>
                <p:sp>
                  <p:nvSpPr>
                    <p:cNvPr id="6663" name="Line 519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3570" y="3521"/>
                      <a:ext cx="92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64" name="Line 52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594" y="3521"/>
                      <a:ext cx="9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665" name="Rectangle 521"/>
                  <p:cNvSpPr>
                    <a:spLocks noChangeArrowheads="1"/>
                  </p:cNvSpPr>
                  <p:nvPr/>
                </p:nvSpPr>
                <p:spPr bwMode="auto">
                  <a:xfrm>
                    <a:off x="2883" y="3780"/>
                    <a:ext cx="37" cy="1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3333FF"/>
                        </a:solidFill>
                        <a:latin typeface="Arial" charset="0"/>
                      </a:rPr>
                      <a:t>-</a:t>
                    </a:r>
                    <a:endParaRPr lang="en-US">
                      <a:solidFill>
                        <a:srgbClr val="3333FF"/>
                      </a:solidFill>
                      <a:latin typeface="Comic Sans MS" charset="0"/>
                    </a:endParaRPr>
                  </a:p>
                </p:txBody>
              </p:sp>
            </p:grpSp>
            <p:sp>
              <p:nvSpPr>
                <p:cNvPr id="6666" name="Rectangle 522"/>
                <p:cNvSpPr>
                  <a:spLocks noChangeArrowheads="1"/>
                </p:cNvSpPr>
                <p:nvPr/>
              </p:nvSpPr>
              <p:spPr bwMode="auto">
                <a:xfrm>
                  <a:off x="2524" y="3529"/>
                  <a:ext cx="203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3333FF"/>
                      </a:solidFill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6667" name="Rectangle 523"/>
                <p:cNvSpPr>
                  <a:spLocks noChangeArrowheads="1"/>
                </p:cNvSpPr>
                <p:nvPr/>
              </p:nvSpPr>
              <p:spPr bwMode="auto">
                <a:xfrm>
                  <a:off x="2464" y="3521"/>
                  <a:ext cx="153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3333FF"/>
                      </a:solidFill>
                      <a:latin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678" name="Group 534"/>
              <p:cNvGrpSpPr>
                <a:grpSpLocks/>
              </p:cNvGrpSpPr>
              <p:nvPr/>
            </p:nvGrpSpPr>
            <p:grpSpPr bwMode="auto">
              <a:xfrm>
                <a:off x="3873" y="2679"/>
                <a:ext cx="1518" cy="1486"/>
                <a:chOff x="3873" y="2679"/>
                <a:chExt cx="1518" cy="1486"/>
              </a:xfrm>
            </p:grpSpPr>
            <p:grpSp>
              <p:nvGrpSpPr>
                <p:cNvPr id="6674" name="Group 530"/>
                <p:cNvGrpSpPr>
                  <a:grpSpLocks/>
                </p:cNvGrpSpPr>
                <p:nvPr/>
              </p:nvGrpSpPr>
              <p:grpSpPr bwMode="auto">
                <a:xfrm>
                  <a:off x="3873" y="2834"/>
                  <a:ext cx="1518" cy="1331"/>
                  <a:chOff x="3873" y="2834"/>
                  <a:chExt cx="1518" cy="1331"/>
                </a:xfrm>
              </p:grpSpPr>
              <p:grpSp>
                <p:nvGrpSpPr>
                  <p:cNvPr id="6620" name="Group 476"/>
                  <p:cNvGrpSpPr>
                    <a:grpSpLocks/>
                  </p:cNvGrpSpPr>
                  <p:nvPr/>
                </p:nvGrpSpPr>
                <p:grpSpPr bwMode="auto">
                  <a:xfrm>
                    <a:off x="3873" y="2834"/>
                    <a:ext cx="1518" cy="1243"/>
                    <a:chOff x="3749" y="2786"/>
                    <a:chExt cx="1518" cy="1243"/>
                  </a:xfrm>
                </p:grpSpPr>
                <p:grpSp>
                  <p:nvGrpSpPr>
                    <p:cNvPr id="6619" name="Group 4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9" y="2786"/>
                      <a:ext cx="1518" cy="1243"/>
                      <a:chOff x="3749" y="2786"/>
                      <a:chExt cx="1518" cy="1243"/>
                    </a:xfrm>
                  </p:grpSpPr>
                  <p:sp>
                    <p:nvSpPr>
                      <p:cNvPr id="6534" name="Freeform 3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06" y="3749"/>
                        <a:ext cx="115" cy="160"/>
                      </a:xfrm>
                      <a:custGeom>
                        <a:avLst/>
                        <a:gdLst>
                          <a:gd name="T0" fmla="*/ 103 w 115"/>
                          <a:gd name="T1" fmla="*/ 0 h 160"/>
                          <a:gd name="T2" fmla="*/ 115 w 115"/>
                          <a:gd name="T3" fmla="*/ 0 h 160"/>
                          <a:gd name="T4" fmla="*/ 115 w 115"/>
                          <a:gd name="T5" fmla="*/ 0 h 160"/>
                          <a:gd name="T6" fmla="*/ 23 w 115"/>
                          <a:gd name="T7" fmla="*/ 160 h 160"/>
                          <a:gd name="T8" fmla="*/ 17 w 115"/>
                          <a:gd name="T9" fmla="*/ 123 h 160"/>
                          <a:gd name="T10" fmla="*/ 0 w 115"/>
                          <a:gd name="T11" fmla="*/ 110 h 160"/>
                          <a:gd name="T12" fmla="*/ 103 w 115"/>
                          <a:gd name="T13" fmla="*/ 0 h 160"/>
                          <a:gd name="T14" fmla="*/ 103 w 115"/>
                          <a:gd name="T15" fmla="*/ 0 h 1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15" h="160">
                            <a:moveTo>
                              <a:pt x="103" y="0"/>
                            </a:moveTo>
                            <a:lnTo>
                              <a:pt x="115" y="0"/>
                            </a:lnTo>
                            <a:lnTo>
                              <a:pt x="115" y="0"/>
                            </a:lnTo>
                            <a:lnTo>
                              <a:pt x="23" y="160"/>
                            </a:lnTo>
                            <a:lnTo>
                              <a:pt x="17" y="123"/>
                            </a:lnTo>
                            <a:lnTo>
                              <a:pt x="0" y="110"/>
                            </a:lnTo>
                            <a:lnTo>
                              <a:pt x="103" y="0"/>
                            </a:lnTo>
                            <a:lnTo>
                              <a:pt x="10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6618" name="Group 4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49" y="2786"/>
                        <a:ext cx="1518" cy="1243"/>
                        <a:chOff x="3749" y="2786"/>
                        <a:chExt cx="1518" cy="1243"/>
                      </a:xfrm>
                    </p:grpSpPr>
                    <p:grpSp>
                      <p:nvGrpSpPr>
                        <p:cNvPr id="6616" name="Group 4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49" y="2786"/>
                          <a:ext cx="1505" cy="1243"/>
                          <a:chOff x="3749" y="2786"/>
                          <a:chExt cx="1505" cy="1243"/>
                        </a:xfrm>
                      </p:grpSpPr>
                      <p:sp>
                        <p:nvSpPr>
                          <p:cNvPr id="6378" name="Rectangle 2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30" y="3580"/>
                            <a:ext cx="87" cy="1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0" tIns="0" rIns="0" bIns="0">
                            <a:spAutoFit/>
                          </a:bodyPr>
                          <a:lstStyle/>
                          <a:p>
                            <a:r>
                              <a:rPr lang="en-US" sz="1400">
                                <a:solidFill>
                                  <a:srgbClr val="000000"/>
                                </a:solidFill>
                                <a:latin typeface="Arial" charset="0"/>
                              </a:rPr>
                              <a:t>O</a:t>
                            </a:r>
                            <a:endParaRPr lang="en-US">
                              <a:latin typeface="Comic Sans MS" charset="0"/>
                            </a:endParaRPr>
                          </a:p>
                        </p:txBody>
                      </p:sp>
                      <p:sp>
                        <p:nvSpPr>
                          <p:cNvPr id="6381" name="Rectangle 2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95" y="2985"/>
                            <a:ext cx="81" cy="1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0" tIns="0" rIns="0" bIns="0">
                            <a:spAutoFit/>
                          </a:bodyPr>
                          <a:lstStyle/>
                          <a:p>
                            <a:r>
                              <a:rPr lang="en-US" sz="1400">
                                <a:solidFill>
                                  <a:srgbClr val="000000"/>
                                </a:solidFill>
                                <a:latin typeface="Arial" charset="0"/>
                              </a:rPr>
                              <a:t>N</a:t>
                            </a:r>
                            <a:endParaRPr lang="en-US">
                              <a:latin typeface="Comic Sans MS" charset="0"/>
                            </a:endParaRPr>
                          </a:p>
                        </p:txBody>
                      </p:sp>
                      <p:sp>
                        <p:nvSpPr>
                          <p:cNvPr id="6382" name="Rectangle 2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969" y="2985"/>
                            <a:ext cx="81" cy="1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0" tIns="0" rIns="0" bIns="0">
                            <a:spAutoFit/>
                          </a:bodyPr>
                          <a:lstStyle/>
                          <a:p>
                            <a:r>
                              <a:rPr lang="en-US" sz="1400">
                                <a:solidFill>
                                  <a:srgbClr val="000000"/>
                                </a:solidFill>
                                <a:latin typeface="Arial" charset="0"/>
                              </a:rPr>
                              <a:t>H</a:t>
                            </a:r>
                            <a:endParaRPr lang="en-US">
                              <a:latin typeface="Comic Sans MS" charset="0"/>
                            </a:endParaRPr>
                          </a:p>
                        </p:txBody>
                      </p:sp>
                      <p:sp>
                        <p:nvSpPr>
                          <p:cNvPr id="6383" name="Rectangle 2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28" y="3304"/>
                            <a:ext cx="81" cy="1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0" tIns="0" rIns="0" bIns="0">
                            <a:spAutoFit/>
                          </a:bodyPr>
                          <a:lstStyle/>
                          <a:p>
                            <a:r>
                              <a:rPr lang="en-US" sz="1400">
                                <a:solidFill>
                                  <a:srgbClr val="000000"/>
                                </a:solidFill>
                                <a:latin typeface="Arial" charset="0"/>
                              </a:rPr>
                              <a:t>N</a:t>
                            </a:r>
                            <a:endParaRPr lang="en-US">
                              <a:latin typeface="Comic Sans MS" charset="0"/>
                            </a:endParaRPr>
                          </a:p>
                        </p:txBody>
                      </p:sp>
                      <p:sp>
                        <p:nvSpPr>
                          <p:cNvPr id="6384" name="Rectangle 2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88" y="2918"/>
                            <a:ext cx="81" cy="1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0" tIns="0" rIns="0" bIns="0">
                            <a:spAutoFit/>
                          </a:bodyPr>
                          <a:lstStyle/>
                          <a:p>
                            <a:r>
                              <a:rPr lang="en-US" sz="1400">
                                <a:solidFill>
                                  <a:srgbClr val="000000"/>
                                </a:solidFill>
                                <a:latin typeface="Arial" charset="0"/>
                              </a:rPr>
                              <a:t>N</a:t>
                            </a:r>
                            <a:endParaRPr lang="en-US">
                              <a:latin typeface="Comic Sans MS" charset="0"/>
                            </a:endParaRPr>
                          </a:p>
                        </p:txBody>
                      </p:sp>
                      <p:sp>
                        <p:nvSpPr>
                          <p:cNvPr id="6385" name="Rectangle 2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6" y="3304"/>
                            <a:ext cx="81" cy="1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0" tIns="0" rIns="0" bIns="0">
                            <a:spAutoFit/>
                          </a:bodyPr>
                          <a:lstStyle/>
                          <a:p>
                            <a:r>
                              <a:rPr lang="en-US" sz="1400">
                                <a:solidFill>
                                  <a:srgbClr val="000000"/>
                                </a:solidFill>
                                <a:latin typeface="Arial" charset="0"/>
                              </a:rPr>
                              <a:t>N</a:t>
                            </a:r>
                            <a:endParaRPr lang="en-US">
                              <a:latin typeface="Comic Sans MS" charset="0"/>
                            </a:endParaRPr>
                          </a:p>
                        </p:txBody>
                      </p:sp>
                      <p:sp>
                        <p:nvSpPr>
                          <p:cNvPr id="6386" name="Rectangle 2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05" y="3347"/>
                            <a:ext cx="49" cy="1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0" tIns="0" rIns="0" bIns="0">
                            <a:spAutoFit/>
                          </a:bodyPr>
                          <a:lstStyle/>
                          <a:p>
                            <a:r>
                              <a:rPr lang="en-US" sz="1100">
                                <a:solidFill>
                                  <a:srgbClr val="000000"/>
                                </a:solidFill>
                                <a:latin typeface="Arial" charset="0"/>
                              </a:rPr>
                              <a:t>2</a:t>
                            </a:r>
                            <a:endParaRPr lang="en-US">
                              <a:latin typeface="Comic Sans MS" charset="0"/>
                            </a:endParaRPr>
                          </a:p>
                        </p:txBody>
                      </p:sp>
                      <p:sp>
                        <p:nvSpPr>
                          <p:cNvPr id="6387" name="Rectangle 2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88" y="3261"/>
                            <a:ext cx="81" cy="1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lIns="0" tIns="0" rIns="0" bIns="0">
                            <a:spAutoFit/>
                          </a:bodyPr>
                          <a:lstStyle/>
                          <a:p>
                            <a:r>
                              <a:rPr lang="en-US" sz="1400">
                                <a:solidFill>
                                  <a:srgbClr val="000000"/>
                                </a:solidFill>
                                <a:latin typeface="Arial" charset="0"/>
                              </a:rPr>
                              <a:t>N</a:t>
                            </a:r>
                            <a:endParaRPr lang="en-US">
                              <a:latin typeface="Comic Sans MS" charset="0"/>
                            </a:endParaRPr>
                          </a:p>
                        </p:txBody>
                      </p:sp>
                      <p:sp>
                        <p:nvSpPr>
                          <p:cNvPr id="6503" name="Line 3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921" y="3111"/>
                            <a:ext cx="1" cy="14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05" name="Freeform 3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23" y="3258"/>
                            <a:ext cx="104" cy="74"/>
                          </a:xfrm>
                          <a:custGeom>
                            <a:avLst/>
                            <a:gdLst>
                              <a:gd name="T0" fmla="*/ 0 w 104"/>
                              <a:gd name="T1" fmla="*/ 74 h 74"/>
                              <a:gd name="T2" fmla="*/ 0 w 104"/>
                              <a:gd name="T3" fmla="*/ 68 h 74"/>
                              <a:gd name="T4" fmla="*/ 98 w 104"/>
                              <a:gd name="T5" fmla="*/ 0 h 74"/>
                              <a:gd name="T6" fmla="*/ 104 w 104"/>
                              <a:gd name="T7" fmla="*/ 6 h 74"/>
                              <a:gd name="T8" fmla="*/ 0 w 104"/>
                              <a:gd name="T9" fmla="*/ 74 h 7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04" h="74">
                                <a:moveTo>
                                  <a:pt x="0" y="74"/>
                                </a:moveTo>
                                <a:lnTo>
                                  <a:pt x="0" y="68"/>
                                </a:lnTo>
                                <a:lnTo>
                                  <a:pt x="98" y="0"/>
                                </a:lnTo>
                                <a:lnTo>
                                  <a:pt x="104" y="6"/>
                                </a:lnTo>
                                <a:lnTo>
                                  <a:pt x="0" y="7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07" name="Freeform 3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12" y="3240"/>
                            <a:ext cx="92" cy="67"/>
                          </a:xfrm>
                          <a:custGeom>
                            <a:avLst/>
                            <a:gdLst>
                              <a:gd name="T0" fmla="*/ 0 w 92"/>
                              <a:gd name="T1" fmla="*/ 67 h 67"/>
                              <a:gd name="T2" fmla="*/ 0 w 92"/>
                              <a:gd name="T3" fmla="*/ 61 h 67"/>
                              <a:gd name="T4" fmla="*/ 92 w 92"/>
                              <a:gd name="T5" fmla="*/ 0 h 67"/>
                              <a:gd name="T6" fmla="*/ 92 w 92"/>
                              <a:gd name="T7" fmla="*/ 6 h 67"/>
                              <a:gd name="T8" fmla="*/ 0 w 92"/>
                              <a:gd name="T9" fmla="*/ 67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92" h="67">
                                <a:moveTo>
                                  <a:pt x="0" y="67"/>
                                </a:moveTo>
                                <a:lnTo>
                                  <a:pt x="0" y="61"/>
                                </a:lnTo>
                                <a:lnTo>
                                  <a:pt x="92" y="0"/>
                                </a:lnTo>
                                <a:lnTo>
                                  <a:pt x="92" y="6"/>
                                </a:lnTo>
                                <a:lnTo>
                                  <a:pt x="0" y="6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09" name="Freeform 3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99" y="3258"/>
                            <a:ext cx="115" cy="80"/>
                          </a:xfrm>
                          <a:custGeom>
                            <a:avLst/>
                            <a:gdLst>
                              <a:gd name="T0" fmla="*/ 115 w 115"/>
                              <a:gd name="T1" fmla="*/ 74 h 80"/>
                              <a:gd name="T2" fmla="*/ 115 w 115"/>
                              <a:gd name="T3" fmla="*/ 80 h 80"/>
                              <a:gd name="T4" fmla="*/ 0 w 115"/>
                              <a:gd name="T5" fmla="*/ 6 h 80"/>
                              <a:gd name="T6" fmla="*/ 6 w 115"/>
                              <a:gd name="T7" fmla="*/ 0 h 80"/>
                              <a:gd name="T8" fmla="*/ 115 w 115"/>
                              <a:gd name="T9" fmla="*/ 74 h 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15" h="80">
                                <a:moveTo>
                                  <a:pt x="115" y="74"/>
                                </a:moveTo>
                                <a:lnTo>
                                  <a:pt x="115" y="80"/>
                                </a:lnTo>
                                <a:lnTo>
                                  <a:pt x="0" y="6"/>
                                </a:lnTo>
                                <a:lnTo>
                                  <a:pt x="6" y="0"/>
                                </a:lnTo>
                                <a:lnTo>
                                  <a:pt x="115" y="7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12" name="Line 3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599" y="3044"/>
                            <a:ext cx="1" cy="20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13" name="Line 3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622" y="3056"/>
                            <a:ext cx="1" cy="18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15" name="Freeform 3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99" y="2933"/>
                            <a:ext cx="167" cy="117"/>
                          </a:xfrm>
                          <a:custGeom>
                            <a:avLst/>
                            <a:gdLst>
                              <a:gd name="T0" fmla="*/ 6 w 167"/>
                              <a:gd name="T1" fmla="*/ 117 h 117"/>
                              <a:gd name="T2" fmla="*/ 0 w 167"/>
                              <a:gd name="T3" fmla="*/ 111 h 117"/>
                              <a:gd name="T4" fmla="*/ 161 w 167"/>
                              <a:gd name="T5" fmla="*/ 0 h 117"/>
                              <a:gd name="T6" fmla="*/ 167 w 167"/>
                              <a:gd name="T7" fmla="*/ 6 h 117"/>
                              <a:gd name="T8" fmla="*/ 6 w 167"/>
                              <a:gd name="T9" fmla="*/ 117 h 11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67" h="117">
                                <a:moveTo>
                                  <a:pt x="6" y="117"/>
                                </a:moveTo>
                                <a:lnTo>
                                  <a:pt x="0" y="111"/>
                                </a:lnTo>
                                <a:lnTo>
                                  <a:pt x="161" y="0"/>
                                </a:lnTo>
                                <a:lnTo>
                                  <a:pt x="167" y="6"/>
                                </a:lnTo>
                                <a:lnTo>
                                  <a:pt x="6" y="1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17" name="Freeform 3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60" y="2933"/>
                            <a:ext cx="121" cy="86"/>
                          </a:xfrm>
                          <a:custGeom>
                            <a:avLst/>
                            <a:gdLst>
                              <a:gd name="T0" fmla="*/ 0 w 121"/>
                              <a:gd name="T1" fmla="*/ 6 h 86"/>
                              <a:gd name="T2" fmla="*/ 6 w 121"/>
                              <a:gd name="T3" fmla="*/ 0 h 86"/>
                              <a:gd name="T4" fmla="*/ 121 w 121"/>
                              <a:gd name="T5" fmla="*/ 74 h 86"/>
                              <a:gd name="T6" fmla="*/ 115 w 121"/>
                              <a:gd name="T7" fmla="*/ 86 h 86"/>
                              <a:gd name="T8" fmla="*/ 0 w 121"/>
                              <a:gd name="T9" fmla="*/ 6 h 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21" h="86">
                                <a:moveTo>
                                  <a:pt x="0" y="6"/>
                                </a:moveTo>
                                <a:lnTo>
                                  <a:pt x="6" y="0"/>
                                </a:lnTo>
                                <a:lnTo>
                                  <a:pt x="121" y="74"/>
                                </a:lnTo>
                                <a:lnTo>
                                  <a:pt x="115" y="86"/>
                                </a:lnTo>
                                <a:lnTo>
                                  <a:pt x="0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19" name="Freeform 3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06" y="3037"/>
                            <a:ext cx="80" cy="117"/>
                          </a:xfrm>
                          <a:custGeom>
                            <a:avLst/>
                            <a:gdLst>
                              <a:gd name="T0" fmla="*/ 5 w 80"/>
                              <a:gd name="T1" fmla="*/ 117 h 117"/>
                              <a:gd name="T2" fmla="*/ 0 w 80"/>
                              <a:gd name="T3" fmla="*/ 111 h 117"/>
                              <a:gd name="T4" fmla="*/ 74 w 80"/>
                              <a:gd name="T5" fmla="*/ 0 h 117"/>
                              <a:gd name="T6" fmla="*/ 80 w 80"/>
                              <a:gd name="T7" fmla="*/ 0 h 117"/>
                              <a:gd name="T8" fmla="*/ 5 w 80"/>
                              <a:gd name="T9" fmla="*/ 117 h 11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0" h="117">
                                <a:moveTo>
                                  <a:pt x="5" y="117"/>
                                </a:moveTo>
                                <a:lnTo>
                                  <a:pt x="0" y="111"/>
                                </a:lnTo>
                                <a:lnTo>
                                  <a:pt x="74" y="0"/>
                                </a:lnTo>
                                <a:lnTo>
                                  <a:pt x="80" y="0"/>
                                </a:lnTo>
                                <a:lnTo>
                                  <a:pt x="5" y="1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21" name="Freeform 3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34" y="3050"/>
                            <a:ext cx="69" cy="104"/>
                          </a:xfrm>
                          <a:custGeom>
                            <a:avLst/>
                            <a:gdLst>
                              <a:gd name="T0" fmla="*/ 64 w 69"/>
                              <a:gd name="T1" fmla="*/ 0 h 104"/>
                              <a:gd name="T2" fmla="*/ 69 w 69"/>
                              <a:gd name="T3" fmla="*/ 6 h 104"/>
                              <a:gd name="T4" fmla="*/ 6 w 69"/>
                              <a:gd name="T5" fmla="*/ 104 h 104"/>
                              <a:gd name="T6" fmla="*/ 0 w 69"/>
                              <a:gd name="T7" fmla="*/ 98 h 104"/>
                              <a:gd name="T8" fmla="*/ 64 w 69"/>
                              <a:gd name="T9" fmla="*/ 0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69" h="104">
                                <a:moveTo>
                                  <a:pt x="64" y="0"/>
                                </a:moveTo>
                                <a:lnTo>
                                  <a:pt x="69" y="6"/>
                                </a:lnTo>
                                <a:lnTo>
                                  <a:pt x="6" y="104"/>
                                </a:lnTo>
                                <a:lnTo>
                                  <a:pt x="0" y="98"/>
                                </a:lnTo>
                                <a:lnTo>
                                  <a:pt x="6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24" name="Line 3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84" y="3001"/>
                            <a:ext cx="109" cy="43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25" name="Line 3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48" y="2786"/>
                            <a:ext cx="1" cy="153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28" name="Freeform 3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3258"/>
                            <a:ext cx="115" cy="80"/>
                          </a:xfrm>
                          <a:custGeom>
                            <a:avLst/>
                            <a:gdLst>
                              <a:gd name="T0" fmla="*/ 0 w 115"/>
                              <a:gd name="T1" fmla="*/ 6 h 80"/>
                              <a:gd name="T2" fmla="*/ 5 w 115"/>
                              <a:gd name="T3" fmla="*/ 0 h 80"/>
                              <a:gd name="T4" fmla="*/ 115 w 115"/>
                              <a:gd name="T5" fmla="*/ 74 h 80"/>
                              <a:gd name="T6" fmla="*/ 115 w 115"/>
                              <a:gd name="T7" fmla="*/ 80 h 80"/>
                              <a:gd name="T8" fmla="*/ 0 w 115"/>
                              <a:gd name="T9" fmla="*/ 6 h 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15" h="80">
                                <a:moveTo>
                                  <a:pt x="0" y="6"/>
                                </a:moveTo>
                                <a:lnTo>
                                  <a:pt x="5" y="0"/>
                                </a:lnTo>
                                <a:lnTo>
                                  <a:pt x="115" y="74"/>
                                </a:lnTo>
                                <a:lnTo>
                                  <a:pt x="115" y="80"/>
                                </a:lnTo>
                                <a:lnTo>
                                  <a:pt x="0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30" name="Line 3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71" y="2786"/>
                            <a:ext cx="1" cy="153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32" name="Freeform 3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06" y="3859"/>
                            <a:ext cx="317" cy="31"/>
                          </a:xfrm>
                          <a:custGeom>
                            <a:avLst/>
                            <a:gdLst>
                              <a:gd name="T0" fmla="*/ 300 w 317"/>
                              <a:gd name="T1" fmla="*/ 0 h 31"/>
                              <a:gd name="T2" fmla="*/ 317 w 317"/>
                              <a:gd name="T3" fmla="*/ 13 h 31"/>
                              <a:gd name="T4" fmla="*/ 311 w 317"/>
                              <a:gd name="T5" fmla="*/ 31 h 31"/>
                              <a:gd name="T6" fmla="*/ 6 w 317"/>
                              <a:gd name="T7" fmla="*/ 31 h 31"/>
                              <a:gd name="T8" fmla="*/ 0 w 317"/>
                              <a:gd name="T9" fmla="*/ 13 h 31"/>
                              <a:gd name="T10" fmla="*/ 18 w 317"/>
                              <a:gd name="T11" fmla="*/ 0 h 31"/>
                              <a:gd name="T12" fmla="*/ 300 w 317"/>
                              <a:gd name="T13" fmla="*/ 0 h 31"/>
                              <a:gd name="T14" fmla="*/ 300 w 317"/>
                              <a:gd name="T15" fmla="*/ 0 h 3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317" h="31">
                                <a:moveTo>
                                  <a:pt x="300" y="0"/>
                                </a:moveTo>
                                <a:lnTo>
                                  <a:pt x="317" y="13"/>
                                </a:lnTo>
                                <a:lnTo>
                                  <a:pt x="311" y="31"/>
                                </a:lnTo>
                                <a:lnTo>
                                  <a:pt x="6" y="31"/>
                                </a:lnTo>
                                <a:lnTo>
                                  <a:pt x="0" y="13"/>
                                </a:lnTo>
                                <a:lnTo>
                                  <a:pt x="18" y="0"/>
                                </a:lnTo>
                                <a:lnTo>
                                  <a:pt x="300" y="0"/>
                                </a:lnTo>
                                <a:lnTo>
                                  <a:pt x="30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36" name="Freeform 3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19" y="3663"/>
                            <a:ext cx="196" cy="86"/>
                          </a:xfrm>
                          <a:custGeom>
                            <a:avLst/>
                            <a:gdLst>
                              <a:gd name="T0" fmla="*/ 0 w 196"/>
                              <a:gd name="T1" fmla="*/ 6 h 86"/>
                              <a:gd name="T2" fmla="*/ 6 w 196"/>
                              <a:gd name="T3" fmla="*/ 0 h 86"/>
                              <a:gd name="T4" fmla="*/ 196 w 196"/>
                              <a:gd name="T5" fmla="*/ 80 h 86"/>
                              <a:gd name="T6" fmla="*/ 196 w 196"/>
                              <a:gd name="T7" fmla="*/ 86 h 86"/>
                              <a:gd name="T8" fmla="*/ 0 w 196"/>
                              <a:gd name="T9" fmla="*/ 6 h 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96" h="86">
                                <a:moveTo>
                                  <a:pt x="0" y="6"/>
                                </a:moveTo>
                                <a:lnTo>
                                  <a:pt x="6" y="0"/>
                                </a:lnTo>
                                <a:lnTo>
                                  <a:pt x="196" y="80"/>
                                </a:lnTo>
                                <a:lnTo>
                                  <a:pt x="196" y="86"/>
                                </a:lnTo>
                                <a:lnTo>
                                  <a:pt x="0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38" name="Freeform 3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14" y="3663"/>
                            <a:ext cx="202" cy="86"/>
                          </a:xfrm>
                          <a:custGeom>
                            <a:avLst/>
                            <a:gdLst>
                              <a:gd name="T0" fmla="*/ 0 w 202"/>
                              <a:gd name="T1" fmla="*/ 86 h 86"/>
                              <a:gd name="T2" fmla="*/ 0 w 202"/>
                              <a:gd name="T3" fmla="*/ 80 h 86"/>
                              <a:gd name="T4" fmla="*/ 202 w 202"/>
                              <a:gd name="T5" fmla="*/ 0 h 86"/>
                              <a:gd name="T6" fmla="*/ 202 w 202"/>
                              <a:gd name="T7" fmla="*/ 6 h 86"/>
                              <a:gd name="T8" fmla="*/ 0 w 202"/>
                              <a:gd name="T9" fmla="*/ 86 h 8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202" h="86">
                                <a:moveTo>
                                  <a:pt x="0" y="86"/>
                                </a:moveTo>
                                <a:lnTo>
                                  <a:pt x="0" y="80"/>
                                </a:lnTo>
                                <a:lnTo>
                                  <a:pt x="202" y="0"/>
                                </a:lnTo>
                                <a:lnTo>
                                  <a:pt x="202" y="6"/>
                                </a:lnTo>
                                <a:lnTo>
                                  <a:pt x="0" y="8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40" name="Line 3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311" y="3749"/>
                            <a:ext cx="104" cy="12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41" name="Line 3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3909" y="3749"/>
                            <a:ext cx="97" cy="12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45" name="Line 4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323" y="3896"/>
                            <a:ext cx="1" cy="55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49" name="Line 4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421" y="3387"/>
                            <a:ext cx="1" cy="3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50" name="Line 4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484" y="3258"/>
                            <a:ext cx="109" cy="43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52" name="Freeform 4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06" y="3148"/>
                            <a:ext cx="80" cy="123"/>
                          </a:xfrm>
                          <a:custGeom>
                            <a:avLst/>
                            <a:gdLst>
                              <a:gd name="T0" fmla="*/ 80 w 80"/>
                              <a:gd name="T1" fmla="*/ 123 h 123"/>
                              <a:gd name="T2" fmla="*/ 74 w 80"/>
                              <a:gd name="T3" fmla="*/ 123 h 123"/>
                              <a:gd name="T4" fmla="*/ 0 w 80"/>
                              <a:gd name="T5" fmla="*/ 6 h 123"/>
                              <a:gd name="T6" fmla="*/ 5 w 80"/>
                              <a:gd name="T7" fmla="*/ 0 h 123"/>
                              <a:gd name="T8" fmla="*/ 80 w 80"/>
                              <a:gd name="T9" fmla="*/ 123 h 12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0" h="123">
                                <a:moveTo>
                                  <a:pt x="80" y="123"/>
                                </a:moveTo>
                                <a:lnTo>
                                  <a:pt x="74" y="123"/>
                                </a:lnTo>
                                <a:lnTo>
                                  <a:pt x="0" y="6"/>
                                </a:lnTo>
                                <a:lnTo>
                                  <a:pt x="5" y="0"/>
                                </a:lnTo>
                                <a:lnTo>
                                  <a:pt x="80" y="1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555" name="Line 4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06" y="3896"/>
                            <a:ext cx="1" cy="55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607" name="Text Box 46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76" y="3837"/>
                            <a:ext cx="200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 eaLnBrk="1" hangingPunct="1"/>
                            <a:r>
                              <a:rPr lang="en-GB" sz="1400">
                                <a:solidFill>
                                  <a:srgbClr val="FF0000"/>
                                </a:solidFill>
                                <a:latin typeface="Arial" charset="0"/>
                              </a:rPr>
                              <a:t>3'</a:t>
                            </a:r>
                          </a:p>
                        </p:txBody>
                      </p:sp>
                      <p:sp>
                        <p:nvSpPr>
                          <p:cNvPr id="6611" name="Text Box 46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49" y="3547"/>
                            <a:ext cx="200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 eaLnBrk="1" hangingPunct="1"/>
                            <a:r>
                              <a:rPr lang="en-GB" sz="1400">
                                <a:solidFill>
                                  <a:srgbClr val="FF0000"/>
                                </a:solidFill>
                                <a:latin typeface="Arial" charset="0"/>
                              </a:rPr>
                              <a:t>5'</a:t>
                            </a:r>
                          </a:p>
                        </p:txBody>
                      </p:sp>
                    </p:grpSp>
                    <p:sp>
                      <p:nvSpPr>
                        <p:cNvPr id="6617" name="Text Box 47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70" y="3275"/>
                          <a:ext cx="19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sz="1400">
                              <a:solidFill>
                                <a:srgbClr val="000000"/>
                              </a:solidFill>
                              <a:latin typeface="Arial" charset="0"/>
                            </a:rPr>
                            <a:t>H</a:t>
                          </a:r>
                        </a:p>
                      </p:txBody>
                    </p:sp>
                  </p:grpSp>
                </p:grpSp>
                <p:sp>
                  <p:nvSpPr>
                    <p:cNvPr id="6531" name="Line 3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12" y="3872"/>
                      <a:ext cx="299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33" name="Freeform 389"/>
                    <p:cNvSpPr>
                      <a:spLocks/>
                    </p:cNvSpPr>
                    <p:nvPr/>
                  </p:nvSpPr>
                  <p:spPr bwMode="auto">
                    <a:xfrm>
                      <a:off x="4317" y="3749"/>
                      <a:ext cx="98" cy="129"/>
                    </a:xfrm>
                    <a:custGeom>
                      <a:avLst/>
                      <a:gdLst>
                        <a:gd name="T0" fmla="*/ 98 w 98"/>
                        <a:gd name="T1" fmla="*/ 0 h 129"/>
                        <a:gd name="T2" fmla="*/ 0 w 98"/>
                        <a:gd name="T3" fmla="*/ 129 h 129"/>
                        <a:gd name="T4" fmla="*/ 98 w 98"/>
                        <a:gd name="T5" fmla="*/ 0 h 1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98" h="129">
                          <a:moveTo>
                            <a:pt x="98" y="0"/>
                          </a:moveTo>
                          <a:lnTo>
                            <a:pt x="0" y="129"/>
                          </a:lnTo>
                          <a:lnTo>
                            <a:pt x="9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42" name="Freeform 398"/>
                    <p:cNvSpPr>
                      <a:spLocks/>
                    </p:cNvSpPr>
                    <p:nvPr/>
                  </p:nvSpPr>
                  <p:spPr bwMode="auto">
                    <a:xfrm>
                      <a:off x="3903" y="3749"/>
                      <a:ext cx="121" cy="153"/>
                    </a:xfrm>
                    <a:custGeom>
                      <a:avLst/>
                      <a:gdLst>
                        <a:gd name="T0" fmla="*/ 0 w 121"/>
                        <a:gd name="T1" fmla="*/ 0 h 153"/>
                        <a:gd name="T2" fmla="*/ 6 w 121"/>
                        <a:gd name="T3" fmla="*/ 0 h 153"/>
                        <a:gd name="T4" fmla="*/ 11 w 121"/>
                        <a:gd name="T5" fmla="*/ 0 h 153"/>
                        <a:gd name="T6" fmla="*/ 121 w 121"/>
                        <a:gd name="T7" fmla="*/ 110 h 153"/>
                        <a:gd name="T8" fmla="*/ 103 w 121"/>
                        <a:gd name="T9" fmla="*/ 123 h 153"/>
                        <a:gd name="T10" fmla="*/ 98 w 121"/>
                        <a:gd name="T11" fmla="*/ 153 h 153"/>
                        <a:gd name="T12" fmla="*/ 0 w 121"/>
                        <a:gd name="T13" fmla="*/ 0 h 153"/>
                        <a:gd name="T14" fmla="*/ 0 w 121"/>
                        <a:gd name="T15" fmla="*/ 0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21" h="153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1" y="0"/>
                          </a:lnTo>
                          <a:lnTo>
                            <a:pt x="121" y="110"/>
                          </a:lnTo>
                          <a:lnTo>
                            <a:pt x="103" y="123"/>
                          </a:lnTo>
                          <a:lnTo>
                            <a:pt x="98" y="15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672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112" y="3973"/>
                    <a:ext cx="197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Arial" charset="0"/>
                      </a:rPr>
                      <a:t>H</a:t>
                    </a:r>
                  </a:p>
                </p:txBody>
              </p:sp>
              <p:sp>
                <p:nvSpPr>
                  <p:cNvPr id="6673" name="Rectangle 529"/>
                  <p:cNvSpPr>
                    <a:spLocks noChangeArrowheads="1"/>
                  </p:cNvSpPr>
                  <p:nvPr/>
                </p:nvSpPr>
                <p:spPr bwMode="auto">
                  <a:xfrm>
                    <a:off x="4352" y="3969"/>
                    <a:ext cx="197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Arial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6677" name="Text Box 533"/>
                <p:cNvSpPr txBox="1">
                  <a:spLocks noChangeArrowheads="1"/>
                </p:cNvSpPr>
                <p:nvPr/>
              </p:nvSpPr>
              <p:spPr bwMode="auto">
                <a:xfrm>
                  <a:off x="4782" y="2679"/>
                  <a:ext cx="203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Arial" charset="0"/>
                    </a:rPr>
                    <a:t>O</a:t>
                  </a:r>
                </a:p>
              </p:txBody>
            </p:sp>
          </p:grpSp>
        </p:grpSp>
        <p:sp>
          <p:nvSpPr>
            <p:cNvPr id="6546" name="Line 402"/>
            <p:cNvSpPr>
              <a:spLocks noChangeShapeType="1"/>
            </p:cNvSpPr>
            <p:nvPr/>
          </p:nvSpPr>
          <p:spPr bwMode="auto">
            <a:xfrm>
              <a:off x="4033" y="3625"/>
              <a:ext cx="1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" name="Line 412"/>
            <p:cNvSpPr>
              <a:spLocks noChangeShapeType="1"/>
            </p:cNvSpPr>
            <p:nvPr/>
          </p:nvSpPr>
          <p:spPr bwMode="auto">
            <a:xfrm flipV="1">
              <a:off x="3900" y="3623"/>
              <a:ext cx="1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1" name="Rectangle 527"/>
            <p:cNvSpPr>
              <a:spLocks noChangeArrowheads="1"/>
            </p:cNvSpPr>
            <p:nvPr/>
          </p:nvSpPr>
          <p:spPr bwMode="auto">
            <a:xfrm>
              <a:off x="4024" y="3969"/>
              <a:ext cx="20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O</a:t>
              </a:r>
            </a:p>
          </p:txBody>
        </p:sp>
      </p:grpSp>
      <p:grpSp>
        <p:nvGrpSpPr>
          <p:cNvPr id="6685" name="Group 541"/>
          <p:cNvGrpSpPr>
            <a:grpSpLocks/>
          </p:cNvGrpSpPr>
          <p:nvPr/>
        </p:nvGrpSpPr>
        <p:grpSpPr bwMode="auto">
          <a:xfrm>
            <a:off x="5156200" y="4483100"/>
            <a:ext cx="520700" cy="857250"/>
            <a:chOff x="2456" y="2816"/>
            <a:chExt cx="328" cy="540"/>
          </a:xfrm>
        </p:grpSpPr>
        <p:sp>
          <p:nvSpPr>
            <p:cNvPr id="6683" name="Freeform 539"/>
            <p:cNvSpPr>
              <a:spLocks/>
            </p:cNvSpPr>
            <p:nvPr/>
          </p:nvSpPr>
          <p:spPr bwMode="auto">
            <a:xfrm>
              <a:off x="2456" y="2816"/>
              <a:ext cx="296" cy="512"/>
            </a:xfrm>
            <a:custGeom>
              <a:avLst/>
              <a:gdLst>
                <a:gd name="T0" fmla="*/ 296 w 296"/>
                <a:gd name="T1" fmla="*/ 0 h 512"/>
                <a:gd name="T2" fmla="*/ 56 w 296"/>
                <a:gd name="T3" fmla="*/ 128 h 512"/>
                <a:gd name="T4" fmla="*/ 16 w 296"/>
                <a:gd name="T5" fmla="*/ 368 h 512"/>
                <a:gd name="T6" fmla="*/ 152 w 296"/>
                <a:gd name="T7" fmla="*/ 488 h 512"/>
                <a:gd name="T8" fmla="*/ 272 w 296"/>
                <a:gd name="T9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512">
                  <a:moveTo>
                    <a:pt x="296" y="0"/>
                  </a:moveTo>
                  <a:cubicBezTo>
                    <a:pt x="199" y="33"/>
                    <a:pt x="103" y="67"/>
                    <a:pt x="56" y="128"/>
                  </a:cubicBezTo>
                  <a:cubicBezTo>
                    <a:pt x="9" y="189"/>
                    <a:pt x="0" y="308"/>
                    <a:pt x="16" y="368"/>
                  </a:cubicBezTo>
                  <a:cubicBezTo>
                    <a:pt x="32" y="428"/>
                    <a:pt x="109" y="464"/>
                    <a:pt x="152" y="488"/>
                  </a:cubicBezTo>
                  <a:cubicBezTo>
                    <a:pt x="195" y="512"/>
                    <a:pt x="251" y="511"/>
                    <a:pt x="272" y="512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4" name="Line 540"/>
            <p:cNvSpPr>
              <a:spLocks noChangeShapeType="1"/>
            </p:cNvSpPr>
            <p:nvPr/>
          </p:nvSpPr>
          <p:spPr bwMode="auto">
            <a:xfrm rot="367735">
              <a:off x="2664" y="3324"/>
              <a:ext cx="120" cy="32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89" name="AutoShape 545"/>
          <p:cNvSpPr>
            <a:spLocks noChangeArrowheads="1"/>
          </p:cNvSpPr>
          <p:nvPr/>
        </p:nvSpPr>
        <p:spPr bwMode="auto">
          <a:xfrm>
            <a:off x="8534400" y="1625600"/>
            <a:ext cx="342900" cy="3416300"/>
          </a:xfrm>
          <a:prstGeom prst="downArrow">
            <a:avLst>
              <a:gd name="adj1" fmla="val 50000"/>
              <a:gd name="adj2" fmla="val 249074"/>
            </a:avLst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1" name="Text Box 547"/>
          <p:cNvSpPr txBox="1">
            <a:spLocks noChangeArrowheads="1"/>
          </p:cNvSpPr>
          <p:nvPr/>
        </p:nvSpPr>
        <p:spPr bwMode="auto">
          <a:xfrm>
            <a:off x="238125" y="1755775"/>
            <a:ext cx="407511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DNA polymerases add dNTPs to the 3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end of a DNA molecule.</a:t>
            </a:r>
          </a:p>
          <a:p>
            <a:endParaRPr lang="en-US"/>
          </a:p>
          <a:p>
            <a:r>
              <a:rPr lang="en-US"/>
              <a:t>DNA (and RNA) synthesis occurs in 5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to 3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direction.</a:t>
            </a:r>
          </a:p>
          <a:p>
            <a:endParaRPr lang="en-US"/>
          </a:p>
          <a:p>
            <a:r>
              <a:rPr lang="en-US"/>
              <a:t>Energy is released by hydrolysis of the triphosphate. This drives the reaction.</a:t>
            </a:r>
          </a:p>
          <a:p>
            <a:endParaRPr lang="en-US"/>
          </a:p>
        </p:txBody>
      </p:sp>
      <p:sp>
        <p:nvSpPr>
          <p:cNvPr id="6692" name="Line 548"/>
          <p:cNvSpPr>
            <a:spLocks noChangeShapeType="1"/>
          </p:cNvSpPr>
          <p:nvPr/>
        </p:nvSpPr>
        <p:spPr bwMode="auto">
          <a:xfrm>
            <a:off x="5619750" y="2482850"/>
            <a:ext cx="292100" cy="158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3" name="Line 549"/>
          <p:cNvSpPr>
            <a:spLocks noChangeShapeType="1"/>
          </p:cNvSpPr>
          <p:nvPr/>
        </p:nvSpPr>
        <p:spPr bwMode="auto">
          <a:xfrm>
            <a:off x="6096000" y="3886200"/>
            <a:ext cx="2921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4" name="Line 550"/>
          <p:cNvSpPr>
            <a:spLocks noChangeShapeType="1"/>
          </p:cNvSpPr>
          <p:nvPr/>
        </p:nvSpPr>
        <p:spPr bwMode="auto">
          <a:xfrm flipV="1">
            <a:off x="5111750" y="2495550"/>
            <a:ext cx="33655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5" name="Line 551"/>
          <p:cNvSpPr>
            <a:spLocks noChangeShapeType="1"/>
          </p:cNvSpPr>
          <p:nvPr/>
        </p:nvSpPr>
        <p:spPr bwMode="auto">
          <a:xfrm flipV="1">
            <a:off x="5562600" y="3892550"/>
            <a:ext cx="33655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6" name="Line 552"/>
          <p:cNvSpPr>
            <a:spLocks noChangeShapeType="1"/>
          </p:cNvSpPr>
          <p:nvPr/>
        </p:nvSpPr>
        <p:spPr bwMode="auto">
          <a:xfrm flipV="1">
            <a:off x="5746750" y="1492250"/>
            <a:ext cx="1206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99" name="Group 555"/>
          <p:cNvGrpSpPr>
            <a:grpSpLocks/>
          </p:cNvGrpSpPr>
          <p:nvPr/>
        </p:nvGrpSpPr>
        <p:grpSpPr bwMode="auto">
          <a:xfrm>
            <a:off x="314325" y="4064000"/>
            <a:ext cx="5794375" cy="2308225"/>
            <a:chOff x="198" y="2560"/>
            <a:chExt cx="3650" cy="1454"/>
          </a:xfrm>
        </p:grpSpPr>
        <p:sp>
          <p:nvSpPr>
            <p:cNvPr id="6697" name="Oval 553"/>
            <p:cNvSpPr>
              <a:spLocks noChangeArrowheads="1"/>
            </p:cNvSpPr>
            <p:nvPr/>
          </p:nvSpPr>
          <p:spPr bwMode="auto">
            <a:xfrm>
              <a:off x="3504" y="2560"/>
              <a:ext cx="344" cy="40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8" name="Text Box 554"/>
            <p:cNvSpPr txBox="1">
              <a:spLocks noChangeArrowheads="1"/>
            </p:cNvSpPr>
            <p:nvPr/>
          </p:nvSpPr>
          <p:spPr bwMode="auto">
            <a:xfrm>
              <a:off x="198" y="3380"/>
              <a:ext cx="239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A free 3</a:t>
              </a:r>
              <a:r>
                <a:rPr lang="ja-JP" altLang="en-US">
                  <a:latin typeface="Arial"/>
                </a:rPr>
                <a:t>’</a:t>
              </a:r>
              <a:r>
                <a:rPr lang="en-US"/>
                <a:t> hydoxyl group is required.</a:t>
              </a:r>
            </a:p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85725" y="152400"/>
            <a:ext cx="9229725" cy="1143000"/>
          </a:xfrm>
        </p:spPr>
        <p:txBody>
          <a:bodyPr/>
          <a:lstStyle/>
          <a:p>
            <a:r>
              <a:rPr lang="en-US"/>
              <a:t>Drugs used as chain terminators I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33708" y="5122863"/>
            <a:ext cx="27237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 dirty="0" err="1" smtClean="0"/>
              <a:t>dideoxycytidine</a:t>
            </a:r>
            <a:r>
              <a:rPr lang="en-GB" sz="1800" dirty="0" smtClean="0"/>
              <a:t> </a:t>
            </a:r>
            <a:r>
              <a:rPr lang="en-GB" sz="1800" dirty="0"/>
              <a:t>(</a:t>
            </a:r>
            <a:r>
              <a:rPr lang="en-GB" sz="1800" dirty="0" err="1"/>
              <a:t>ddC</a:t>
            </a:r>
            <a:r>
              <a:rPr lang="en-GB" sz="1800" dirty="0"/>
              <a:t>)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219700" y="5087938"/>
            <a:ext cx="266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/>
              <a:t>azidothymidine (AZT)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300663" y="556736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/>
              <a:t>Drug for HIV (Zidovudine)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309688" y="5532438"/>
            <a:ext cx="314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 dirty="0"/>
              <a:t>Drug for HIV (</a:t>
            </a:r>
            <a:r>
              <a:rPr lang="en-GB" sz="1800" dirty="0" err="1"/>
              <a:t>zalcitabine</a:t>
            </a:r>
            <a:r>
              <a:rPr lang="en-GB" sz="1800" dirty="0"/>
              <a:t>)</a:t>
            </a:r>
          </a:p>
        </p:txBody>
      </p:sp>
      <p:grpSp>
        <p:nvGrpSpPr>
          <p:cNvPr id="7247" name="Group 79"/>
          <p:cNvGrpSpPr>
            <a:grpSpLocks/>
          </p:cNvGrpSpPr>
          <p:nvPr/>
        </p:nvGrpSpPr>
        <p:grpSpPr bwMode="auto">
          <a:xfrm>
            <a:off x="1717675" y="1893888"/>
            <a:ext cx="2147888" cy="2814637"/>
            <a:chOff x="207" y="977"/>
            <a:chExt cx="1353" cy="1773"/>
          </a:xfrm>
        </p:grpSpPr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660" y="2500"/>
              <a:ext cx="341" cy="1"/>
            </a:xfrm>
            <a:custGeom>
              <a:avLst/>
              <a:gdLst>
                <a:gd name="T0" fmla="*/ 341 w 341"/>
                <a:gd name="T1" fmla="*/ 0 w 341"/>
                <a:gd name="T2" fmla="*/ 341 w 3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41">
                  <a:moveTo>
                    <a:pt x="341" y="0"/>
                  </a:moveTo>
                  <a:lnTo>
                    <a:pt x="0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646" y="2486"/>
              <a:ext cx="369" cy="36"/>
            </a:xfrm>
            <a:custGeom>
              <a:avLst/>
              <a:gdLst>
                <a:gd name="T0" fmla="*/ 349 w 369"/>
                <a:gd name="T1" fmla="*/ 0 h 36"/>
                <a:gd name="T2" fmla="*/ 369 w 369"/>
                <a:gd name="T3" fmla="*/ 14 h 36"/>
                <a:gd name="T4" fmla="*/ 362 w 369"/>
                <a:gd name="T5" fmla="*/ 36 h 36"/>
                <a:gd name="T6" fmla="*/ 7 w 369"/>
                <a:gd name="T7" fmla="*/ 36 h 36"/>
                <a:gd name="T8" fmla="*/ 0 w 369"/>
                <a:gd name="T9" fmla="*/ 14 h 36"/>
                <a:gd name="T10" fmla="*/ 20 w 369"/>
                <a:gd name="T11" fmla="*/ 0 h 36"/>
                <a:gd name="T12" fmla="*/ 349 w 369"/>
                <a:gd name="T13" fmla="*/ 0 h 36"/>
                <a:gd name="T14" fmla="*/ 349 w 36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6">
                  <a:moveTo>
                    <a:pt x="349" y="0"/>
                  </a:moveTo>
                  <a:lnTo>
                    <a:pt x="369" y="14"/>
                  </a:lnTo>
                  <a:lnTo>
                    <a:pt x="362" y="36"/>
                  </a:lnTo>
                  <a:lnTo>
                    <a:pt x="7" y="36"/>
                  </a:lnTo>
                  <a:lnTo>
                    <a:pt x="0" y="14"/>
                  </a:lnTo>
                  <a:lnTo>
                    <a:pt x="20" y="0"/>
                  </a:lnTo>
                  <a:lnTo>
                    <a:pt x="349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auto">
            <a:xfrm>
              <a:off x="539" y="2256"/>
              <a:ext cx="235" cy="101"/>
            </a:xfrm>
            <a:custGeom>
              <a:avLst/>
              <a:gdLst>
                <a:gd name="T0" fmla="*/ 0 w 235"/>
                <a:gd name="T1" fmla="*/ 101 h 101"/>
                <a:gd name="T2" fmla="*/ 235 w 235"/>
                <a:gd name="T3" fmla="*/ 0 h 101"/>
                <a:gd name="T4" fmla="*/ 0 w 235"/>
                <a:gd name="T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5" h="101">
                  <a:moveTo>
                    <a:pt x="0" y="101"/>
                  </a:moveTo>
                  <a:lnTo>
                    <a:pt x="235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39" y="2249"/>
              <a:ext cx="235" cy="108"/>
            </a:xfrm>
            <a:custGeom>
              <a:avLst/>
              <a:gdLst>
                <a:gd name="T0" fmla="*/ 0 w 235"/>
                <a:gd name="T1" fmla="*/ 108 h 108"/>
                <a:gd name="T2" fmla="*/ 0 w 235"/>
                <a:gd name="T3" fmla="*/ 101 h 108"/>
                <a:gd name="T4" fmla="*/ 235 w 235"/>
                <a:gd name="T5" fmla="*/ 0 h 108"/>
                <a:gd name="T6" fmla="*/ 235 w 235"/>
                <a:gd name="T7" fmla="*/ 15 h 108"/>
                <a:gd name="T8" fmla="*/ 0 w 235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08">
                  <a:moveTo>
                    <a:pt x="0" y="108"/>
                  </a:moveTo>
                  <a:lnTo>
                    <a:pt x="0" y="101"/>
                  </a:lnTo>
                  <a:lnTo>
                    <a:pt x="235" y="0"/>
                  </a:lnTo>
                  <a:lnTo>
                    <a:pt x="235" y="15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532" y="2357"/>
              <a:ext cx="121" cy="150"/>
            </a:xfrm>
            <a:custGeom>
              <a:avLst/>
              <a:gdLst>
                <a:gd name="T0" fmla="*/ 121 w 121"/>
                <a:gd name="T1" fmla="*/ 150 h 150"/>
                <a:gd name="T2" fmla="*/ 0 w 121"/>
                <a:gd name="T3" fmla="*/ 0 h 150"/>
                <a:gd name="T4" fmla="*/ 121 w 121"/>
                <a:gd name="T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150">
                  <a:moveTo>
                    <a:pt x="121" y="150"/>
                  </a:moveTo>
                  <a:lnTo>
                    <a:pt x="0" y="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 flipH="1">
              <a:off x="653" y="2500"/>
              <a:ext cx="34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 flipH="1" flipV="1">
              <a:off x="532" y="2357"/>
              <a:ext cx="114" cy="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526" y="2357"/>
              <a:ext cx="140" cy="179"/>
            </a:xfrm>
            <a:custGeom>
              <a:avLst/>
              <a:gdLst>
                <a:gd name="T0" fmla="*/ 0 w 140"/>
                <a:gd name="T1" fmla="*/ 0 h 179"/>
                <a:gd name="T2" fmla="*/ 6 w 140"/>
                <a:gd name="T3" fmla="*/ 0 h 179"/>
                <a:gd name="T4" fmla="*/ 13 w 140"/>
                <a:gd name="T5" fmla="*/ 0 h 179"/>
                <a:gd name="T6" fmla="*/ 140 w 140"/>
                <a:gd name="T7" fmla="*/ 129 h 179"/>
                <a:gd name="T8" fmla="*/ 120 w 140"/>
                <a:gd name="T9" fmla="*/ 143 h 179"/>
                <a:gd name="T10" fmla="*/ 114 w 140"/>
                <a:gd name="T11" fmla="*/ 179 h 179"/>
                <a:gd name="T12" fmla="*/ 0 w 140"/>
                <a:gd name="T13" fmla="*/ 0 h 179"/>
                <a:gd name="T14" fmla="*/ 0 w 140"/>
                <a:gd name="T1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79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40" y="129"/>
                  </a:lnTo>
                  <a:lnTo>
                    <a:pt x="120" y="143"/>
                  </a:lnTo>
                  <a:lnTo>
                    <a:pt x="114" y="1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1022" y="2536"/>
              <a:ext cx="1" cy="64"/>
            </a:xfrm>
            <a:custGeom>
              <a:avLst/>
              <a:gdLst>
                <a:gd name="T0" fmla="*/ 64 h 64"/>
                <a:gd name="T1" fmla="*/ 0 h 64"/>
                <a:gd name="T2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653" y="2536"/>
              <a:ext cx="1" cy="64"/>
            </a:xfrm>
            <a:custGeom>
              <a:avLst/>
              <a:gdLst>
                <a:gd name="T0" fmla="*/ 0 h 64"/>
                <a:gd name="T1" fmla="*/ 64 h 64"/>
                <a:gd name="T2" fmla="*/ 0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4">
                  <a:moveTo>
                    <a:pt x="0" y="0"/>
                  </a:move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 flipV="1">
              <a:off x="1015" y="2529"/>
              <a:ext cx="1" cy="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>
              <a:off x="646" y="2529"/>
              <a:ext cx="1" cy="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532" y="2156"/>
              <a:ext cx="1" cy="201"/>
            </a:xfrm>
            <a:custGeom>
              <a:avLst/>
              <a:gdLst>
                <a:gd name="T0" fmla="*/ 201 h 201"/>
                <a:gd name="T1" fmla="*/ 0 h 201"/>
                <a:gd name="T2" fmla="*/ 201 h 20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1">
                  <a:moveTo>
                    <a:pt x="0" y="201"/>
                  </a:moveTo>
                  <a:lnTo>
                    <a:pt x="0" y="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405" y="2070"/>
              <a:ext cx="127" cy="86"/>
            </a:xfrm>
            <a:custGeom>
              <a:avLst/>
              <a:gdLst>
                <a:gd name="T0" fmla="*/ 0 w 127"/>
                <a:gd name="T1" fmla="*/ 0 h 86"/>
                <a:gd name="T2" fmla="*/ 127 w 127"/>
                <a:gd name="T3" fmla="*/ 86 h 86"/>
                <a:gd name="T4" fmla="*/ 0 w 127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6">
                  <a:moveTo>
                    <a:pt x="0" y="0"/>
                  </a:moveTo>
                  <a:lnTo>
                    <a:pt x="127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398" y="2063"/>
              <a:ext cx="141" cy="100"/>
            </a:xfrm>
            <a:custGeom>
              <a:avLst/>
              <a:gdLst>
                <a:gd name="T0" fmla="*/ 0 w 141"/>
                <a:gd name="T1" fmla="*/ 14 h 100"/>
                <a:gd name="T2" fmla="*/ 7 w 141"/>
                <a:gd name="T3" fmla="*/ 0 h 100"/>
                <a:gd name="T4" fmla="*/ 141 w 141"/>
                <a:gd name="T5" fmla="*/ 93 h 100"/>
                <a:gd name="T6" fmla="*/ 134 w 141"/>
                <a:gd name="T7" fmla="*/ 100 h 100"/>
                <a:gd name="T8" fmla="*/ 0 w 141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0">
                  <a:moveTo>
                    <a:pt x="0" y="14"/>
                  </a:moveTo>
                  <a:lnTo>
                    <a:pt x="7" y="0"/>
                  </a:lnTo>
                  <a:lnTo>
                    <a:pt x="141" y="93"/>
                  </a:lnTo>
                  <a:lnTo>
                    <a:pt x="134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941" y="1404"/>
              <a:ext cx="1" cy="251"/>
            </a:xfrm>
            <a:custGeom>
              <a:avLst/>
              <a:gdLst>
                <a:gd name="T0" fmla="*/ 251 h 251"/>
                <a:gd name="T1" fmla="*/ 0 h 251"/>
                <a:gd name="T2" fmla="*/ 251 h 2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1">
                  <a:moveTo>
                    <a:pt x="0" y="251"/>
                  </a:moveTo>
                  <a:lnTo>
                    <a:pt x="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 flipV="1">
              <a:off x="532" y="2156"/>
              <a:ext cx="1" cy="19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 flipV="1">
              <a:off x="934" y="1397"/>
              <a:ext cx="1" cy="2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/>
            </p:cNvSpPr>
            <p:nvPr/>
          </p:nvSpPr>
          <p:spPr bwMode="auto">
            <a:xfrm>
              <a:off x="961" y="1418"/>
              <a:ext cx="1" cy="215"/>
            </a:xfrm>
            <a:custGeom>
              <a:avLst/>
              <a:gdLst>
                <a:gd name="T0" fmla="*/ 215 h 215"/>
                <a:gd name="T1" fmla="*/ 0 h 215"/>
                <a:gd name="T2" fmla="*/ 215 h 2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5">
                  <a:moveTo>
                    <a:pt x="0" y="215"/>
                  </a:moveTo>
                  <a:lnTo>
                    <a:pt x="0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941" y="1655"/>
              <a:ext cx="127" cy="86"/>
            </a:xfrm>
            <a:custGeom>
              <a:avLst/>
              <a:gdLst>
                <a:gd name="T0" fmla="*/ 127 w 127"/>
                <a:gd name="T1" fmla="*/ 86 h 86"/>
                <a:gd name="T2" fmla="*/ 0 w 127"/>
                <a:gd name="T3" fmla="*/ 0 h 86"/>
                <a:gd name="T4" fmla="*/ 127 w 127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6">
                  <a:moveTo>
                    <a:pt x="127" y="86"/>
                  </a:moveTo>
                  <a:lnTo>
                    <a:pt x="0" y="0"/>
                  </a:lnTo>
                  <a:lnTo>
                    <a:pt x="127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934" y="1647"/>
              <a:ext cx="141" cy="101"/>
            </a:xfrm>
            <a:custGeom>
              <a:avLst/>
              <a:gdLst>
                <a:gd name="T0" fmla="*/ 141 w 141"/>
                <a:gd name="T1" fmla="*/ 94 h 101"/>
                <a:gd name="T2" fmla="*/ 134 w 141"/>
                <a:gd name="T3" fmla="*/ 101 h 101"/>
                <a:gd name="T4" fmla="*/ 0 w 141"/>
                <a:gd name="T5" fmla="*/ 8 h 101"/>
                <a:gd name="T6" fmla="*/ 7 w 141"/>
                <a:gd name="T7" fmla="*/ 0 h 101"/>
                <a:gd name="T8" fmla="*/ 141 w 141"/>
                <a:gd name="T9" fmla="*/ 9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1">
                  <a:moveTo>
                    <a:pt x="141" y="94"/>
                  </a:moveTo>
                  <a:lnTo>
                    <a:pt x="134" y="101"/>
                  </a:lnTo>
                  <a:lnTo>
                    <a:pt x="0" y="8"/>
                  </a:lnTo>
                  <a:lnTo>
                    <a:pt x="7" y="0"/>
                  </a:lnTo>
                  <a:lnTo>
                    <a:pt x="141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>
              <a:off x="1196" y="1655"/>
              <a:ext cx="120" cy="78"/>
            </a:xfrm>
            <a:custGeom>
              <a:avLst/>
              <a:gdLst>
                <a:gd name="T0" fmla="*/ 120 w 120"/>
                <a:gd name="T1" fmla="*/ 0 h 78"/>
                <a:gd name="T2" fmla="*/ 0 w 120"/>
                <a:gd name="T3" fmla="*/ 78 h 78"/>
                <a:gd name="T4" fmla="*/ 120 w 120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78">
                  <a:moveTo>
                    <a:pt x="120" y="0"/>
                  </a:moveTo>
                  <a:lnTo>
                    <a:pt x="0" y="7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1196" y="1647"/>
              <a:ext cx="127" cy="86"/>
            </a:xfrm>
            <a:custGeom>
              <a:avLst/>
              <a:gdLst>
                <a:gd name="T0" fmla="*/ 120 w 127"/>
                <a:gd name="T1" fmla="*/ 0 h 86"/>
                <a:gd name="T2" fmla="*/ 127 w 127"/>
                <a:gd name="T3" fmla="*/ 8 h 86"/>
                <a:gd name="T4" fmla="*/ 6 w 127"/>
                <a:gd name="T5" fmla="*/ 86 h 86"/>
                <a:gd name="T6" fmla="*/ 0 w 127"/>
                <a:gd name="T7" fmla="*/ 79 h 86"/>
                <a:gd name="T8" fmla="*/ 120 w 127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6">
                  <a:moveTo>
                    <a:pt x="120" y="0"/>
                  </a:moveTo>
                  <a:lnTo>
                    <a:pt x="127" y="8"/>
                  </a:lnTo>
                  <a:lnTo>
                    <a:pt x="6" y="86"/>
                  </a:lnTo>
                  <a:lnTo>
                    <a:pt x="0" y="7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1316" y="1483"/>
              <a:ext cx="1" cy="172"/>
            </a:xfrm>
            <a:custGeom>
              <a:avLst/>
              <a:gdLst>
                <a:gd name="T0" fmla="*/ 0 h 172"/>
                <a:gd name="T1" fmla="*/ 172 h 172"/>
                <a:gd name="T2" fmla="*/ 0 h 1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2">
                  <a:moveTo>
                    <a:pt x="0" y="0"/>
                  </a:move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47"/>
            <p:cNvSpPr>
              <a:spLocks noChangeShapeType="1"/>
            </p:cNvSpPr>
            <p:nvPr/>
          </p:nvSpPr>
          <p:spPr bwMode="auto">
            <a:xfrm flipV="1">
              <a:off x="961" y="1418"/>
              <a:ext cx="1" cy="2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Line 48"/>
            <p:cNvSpPr>
              <a:spLocks noChangeShapeType="1"/>
            </p:cNvSpPr>
            <p:nvPr/>
          </p:nvSpPr>
          <p:spPr bwMode="auto">
            <a:xfrm>
              <a:off x="1316" y="1475"/>
              <a:ext cx="1" cy="1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1129" y="1282"/>
              <a:ext cx="134" cy="86"/>
            </a:xfrm>
            <a:custGeom>
              <a:avLst/>
              <a:gdLst>
                <a:gd name="T0" fmla="*/ 134 w 134"/>
                <a:gd name="T1" fmla="*/ 86 h 86"/>
                <a:gd name="T2" fmla="*/ 0 w 134"/>
                <a:gd name="T3" fmla="*/ 0 h 86"/>
                <a:gd name="T4" fmla="*/ 134 w 134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86">
                  <a:moveTo>
                    <a:pt x="134" y="86"/>
                  </a:moveTo>
                  <a:lnTo>
                    <a:pt x="0" y="0"/>
                  </a:lnTo>
                  <a:lnTo>
                    <a:pt x="13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1129" y="1275"/>
              <a:ext cx="134" cy="93"/>
            </a:xfrm>
            <a:custGeom>
              <a:avLst/>
              <a:gdLst>
                <a:gd name="T0" fmla="*/ 134 w 134"/>
                <a:gd name="T1" fmla="*/ 86 h 93"/>
                <a:gd name="T2" fmla="*/ 134 w 134"/>
                <a:gd name="T3" fmla="*/ 93 h 93"/>
                <a:gd name="T4" fmla="*/ 0 w 134"/>
                <a:gd name="T5" fmla="*/ 7 h 93"/>
                <a:gd name="T6" fmla="*/ 6 w 134"/>
                <a:gd name="T7" fmla="*/ 0 h 93"/>
                <a:gd name="T8" fmla="*/ 134 w 134"/>
                <a:gd name="T9" fmla="*/ 8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93">
                  <a:moveTo>
                    <a:pt x="134" y="86"/>
                  </a:moveTo>
                  <a:lnTo>
                    <a:pt x="134" y="93"/>
                  </a:lnTo>
                  <a:lnTo>
                    <a:pt x="0" y="7"/>
                  </a:lnTo>
                  <a:lnTo>
                    <a:pt x="6" y="0"/>
                  </a:lnTo>
                  <a:lnTo>
                    <a:pt x="13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1129" y="1311"/>
              <a:ext cx="120" cy="78"/>
            </a:xfrm>
            <a:custGeom>
              <a:avLst/>
              <a:gdLst>
                <a:gd name="T0" fmla="*/ 0 w 120"/>
                <a:gd name="T1" fmla="*/ 0 h 78"/>
                <a:gd name="T2" fmla="*/ 120 w 120"/>
                <a:gd name="T3" fmla="*/ 78 h 78"/>
                <a:gd name="T4" fmla="*/ 0 w 120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78">
                  <a:moveTo>
                    <a:pt x="0" y="0"/>
                  </a:moveTo>
                  <a:lnTo>
                    <a:pt x="12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1129" y="1311"/>
              <a:ext cx="120" cy="86"/>
            </a:xfrm>
            <a:custGeom>
              <a:avLst/>
              <a:gdLst>
                <a:gd name="T0" fmla="*/ 0 w 120"/>
                <a:gd name="T1" fmla="*/ 7 h 86"/>
                <a:gd name="T2" fmla="*/ 0 w 120"/>
                <a:gd name="T3" fmla="*/ 0 h 86"/>
                <a:gd name="T4" fmla="*/ 120 w 120"/>
                <a:gd name="T5" fmla="*/ 78 h 86"/>
                <a:gd name="T6" fmla="*/ 120 w 120"/>
                <a:gd name="T7" fmla="*/ 86 h 86"/>
                <a:gd name="T8" fmla="*/ 0 w 120"/>
                <a:gd name="T9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6">
                  <a:moveTo>
                    <a:pt x="0" y="7"/>
                  </a:moveTo>
                  <a:lnTo>
                    <a:pt x="0" y="0"/>
                  </a:lnTo>
                  <a:lnTo>
                    <a:pt x="120" y="78"/>
                  </a:lnTo>
                  <a:lnTo>
                    <a:pt x="120" y="8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941" y="1282"/>
              <a:ext cx="188" cy="122"/>
            </a:xfrm>
            <a:custGeom>
              <a:avLst/>
              <a:gdLst>
                <a:gd name="T0" fmla="*/ 0 w 188"/>
                <a:gd name="T1" fmla="*/ 122 h 122"/>
                <a:gd name="T2" fmla="*/ 188 w 188"/>
                <a:gd name="T3" fmla="*/ 0 h 122"/>
                <a:gd name="T4" fmla="*/ 0 w 188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122">
                  <a:moveTo>
                    <a:pt x="0" y="122"/>
                  </a:moveTo>
                  <a:lnTo>
                    <a:pt x="188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934" y="1275"/>
              <a:ext cx="195" cy="129"/>
            </a:xfrm>
            <a:custGeom>
              <a:avLst/>
              <a:gdLst>
                <a:gd name="T0" fmla="*/ 7 w 195"/>
                <a:gd name="T1" fmla="*/ 129 h 129"/>
                <a:gd name="T2" fmla="*/ 0 w 195"/>
                <a:gd name="T3" fmla="*/ 122 h 129"/>
                <a:gd name="T4" fmla="*/ 188 w 195"/>
                <a:gd name="T5" fmla="*/ 0 h 129"/>
                <a:gd name="T6" fmla="*/ 195 w 195"/>
                <a:gd name="T7" fmla="*/ 7 h 129"/>
                <a:gd name="T8" fmla="*/ 7 w 195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29">
                  <a:moveTo>
                    <a:pt x="7" y="129"/>
                  </a:moveTo>
                  <a:lnTo>
                    <a:pt x="0" y="122"/>
                  </a:lnTo>
                  <a:lnTo>
                    <a:pt x="188" y="0"/>
                  </a:lnTo>
                  <a:lnTo>
                    <a:pt x="195" y="7"/>
                  </a:lnTo>
                  <a:lnTo>
                    <a:pt x="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1129" y="1124"/>
              <a:ext cx="1" cy="151"/>
            </a:xfrm>
            <a:custGeom>
              <a:avLst/>
              <a:gdLst>
                <a:gd name="T0" fmla="*/ 151 h 151"/>
                <a:gd name="T1" fmla="*/ 0 h 151"/>
                <a:gd name="T2" fmla="*/ 151 h 1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1">
                  <a:moveTo>
                    <a:pt x="0" y="151"/>
                  </a:moveTo>
                  <a:lnTo>
                    <a:pt x="0" y="0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1129" y="1855"/>
              <a:ext cx="1" cy="502"/>
            </a:xfrm>
            <a:custGeom>
              <a:avLst/>
              <a:gdLst>
                <a:gd name="T0" fmla="*/ 0 h 502"/>
                <a:gd name="T1" fmla="*/ 502 h 502"/>
                <a:gd name="T2" fmla="*/ 0 h 50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02">
                  <a:moveTo>
                    <a:pt x="0" y="0"/>
                  </a:moveTo>
                  <a:lnTo>
                    <a:pt x="0" y="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Line 57"/>
            <p:cNvSpPr>
              <a:spLocks noChangeShapeType="1"/>
            </p:cNvSpPr>
            <p:nvPr/>
          </p:nvSpPr>
          <p:spPr bwMode="auto">
            <a:xfrm flipV="1">
              <a:off x="1122" y="1117"/>
              <a:ext cx="1" cy="15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Line 58"/>
            <p:cNvSpPr>
              <a:spLocks noChangeShapeType="1"/>
            </p:cNvSpPr>
            <p:nvPr/>
          </p:nvSpPr>
          <p:spPr bwMode="auto">
            <a:xfrm>
              <a:off x="1122" y="1855"/>
              <a:ext cx="7" cy="49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1316" y="1633"/>
              <a:ext cx="148" cy="100"/>
            </a:xfrm>
            <a:custGeom>
              <a:avLst/>
              <a:gdLst>
                <a:gd name="T0" fmla="*/ 148 w 148"/>
                <a:gd name="T1" fmla="*/ 100 h 100"/>
                <a:gd name="T2" fmla="*/ 0 w 148"/>
                <a:gd name="T3" fmla="*/ 0 h 100"/>
                <a:gd name="T4" fmla="*/ 148 w 148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100">
                  <a:moveTo>
                    <a:pt x="148" y="100"/>
                  </a:moveTo>
                  <a:lnTo>
                    <a:pt x="0" y="0"/>
                  </a:lnTo>
                  <a:lnTo>
                    <a:pt x="148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1316" y="1633"/>
              <a:ext cx="148" cy="100"/>
            </a:xfrm>
            <a:custGeom>
              <a:avLst/>
              <a:gdLst>
                <a:gd name="T0" fmla="*/ 148 w 148"/>
                <a:gd name="T1" fmla="*/ 93 h 100"/>
                <a:gd name="T2" fmla="*/ 141 w 148"/>
                <a:gd name="T3" fmla="*/ 100 h 100"/>
                <a:gd name="T4" fmla="*/ 0 w 148"/>
                <a:gd name="T5" fmla="*/ 7 h 100"/>
                <a:gd name="T6" fmla="*/ 7 w 148"/>
                <a:gd name="T7" fmla="*/ 0 h 100"/>
                <a:gd name="T8" fmla="*/ 148 w 148"/>
                <a:gd name="T9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0">
                  <a:moveTo>
                    <a:pt x="148" y="93"/>
                  </a:moveTo>
                  <a:lnTo>
                    <a:pt x="141" y="100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8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1303" y="1662"/>
              <a:ext cx="147" cy="93"/>
            </a:xfrm>
            <a:custGeom>
              <a:avLst/>
              <a:gdLst>
                <a:gd name="T0" fmla="*/ 147 w 147"/>
                <a:gd name="T1" fmla="*/ 93 h 93"/>
                <a:gd name="T2" fmla="*/ 0 w 147"/>
                <a:gd name="T3" fmla="*/ 0 h 93"/>
                <a:gd name="T4" fmla="*/ 147 w 147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93">
                  <a:moveTo>
                    <a:pt x="147" y="93"/>
                  </a:moveTo>
                  <a:lnTo>
                    <a:pt x="0" y="0"/>
                  </a:lnTo>
                  <a:lnTo>
                    <a:pt x="14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1303" y="1655"/>
              <a:ext cx="147" cy="107"/>
            </a:xfrm>
            <a:custGeom>
              <a:avLst/>
              <a:gdLst>
                <a:gd name="T0" fmla="*/ 147 w 147"/>
                <a:gd name="T1" fmla="*/ 100 h 107"/>
                <a:gd name="T2" fmla="*/ 147 w 147"/>
                <a:gd name="T3" fmla="*/ 107 h 107"/>
                <a:gd name="T4" fmla="*/ 0 w 147"/>
                <a:gd name="T5" fmla="*/ 7 h 107"/>
                <a:gd name="T6" fmla="*/ 0 w 147"/>
                <a:gd name="T7" fmla="*/ 0 h 107"/>
                <a:gd name="T8" fmla="*/ 147 w 147"/>
                <a:gd name="T9" fmla="*/ 10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07">
                  <a:moveTo>
                    <a:pt x="147" y="100"/>
                  </a:moveTo>
                  <a:lnTo>
                    <a:pt x="147" y="10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1008" y="2357"/>
              <a:ext cx="114" cy="150"/>
            </a:xfrm>
            <a:custGeom>
              <a:avLst/>
              <a:gdLst>
                <a:gd name="T0" fmla="*/ 114 w 114"/>
                <a:gd name="T1" fmla="*/ 0 h 150"/>
                <a:gd name="T2" fmla="*/ 0 w 114"/>
                <a:gd name="T3" fmla="*/ 150 h 150"/>
                <a:gd name="T4" fmla="*/ 114 w 114"/>
                <a:gd name="T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50">
                  <a:moveTo>
                    <a:pt x="114" y="0"/>
                  </a:moveTo>
                  <a:lnTo>
                    <a:pt x="0" y="15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995" y="2357"/>
              <a:ext cx="134" cy="186"/>
            </a:xfrm>
            <a:custGeom>
              <a:avLst/>
              <a:gdLst>
                <a:gd name="T0" fmla="*/ 120 w 134"/>
                <a:gd name="T1" fmla="*/ 0 h 186"/>
                <a:gd name="T2" fmla="*/ 134 w 134"/>
                <a:gd name="T3" fmla="*/ 0 h 186"/>
                <a:gd name="T4" fmla="*/ 134 w 134"/>
                <a:gd name="T5" fmla="*/ 0 h 186"/>
                <a:gd name="T6" fmla="*/ 27 w 134"/>
                <a:gd name="T7" fmla="*/ 186 h 186"/>
                <a:gd name="T8" fmla="*/ 20 w 134"/>
                <a:gd name="T9" fmla="*/ 143 h 186"/>
                <a:gd name="T10" fmla="*/ 0 w 134"/>
                <a:gd name="T11" fmla="*/ 129 h 186"/>
                <a:gd name="T12" fmla="*/ 120 w 134"/>
                <a:gd name="T13" fmla="*/ 0 h 186"/>
                <a:gd name="T14" fmla="*/ 120 w 134"/>
                <a:gd name="T1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6">
                  <a:moveTo>
                    <a:pt x="120" y="0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27" y="186"/>
                  </a:lnTo>
                  <a:lnTo>
                    <a:pt x="20" y="143"/>
                  </a:lnTo>
                  <a:lnTo>
                    <a:pt x="0" y="129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901" y="2264"/>
              <a:ext cx="221" cy="93"/>
            </a:xfrm>
            <a:custGeom>
              <a:avLst/>
              <a:gdLst>
                <a:gd name="T0" fmla="*/ 0 w 221"/>
                <a:gd name="T1" fmla="*/ 0 h 93"/>
                <a:gd name="T2" fmla="*/ 221 w 221"/>
                <a:gd name="T3" fmla="*/ 93 h 93"/>
                <a:gd name="T4" fmla="*/ 0 w 221"/>
                <a:gd name="T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93">
                  <a:moveTo>
                    <a:pt x="0" y="0"/>
                  </a:moveTo>
                  <a:lnTo>
                    <a:pt x="221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901" y="2256"/>
              <a:ext cx="221" cy="101"/>
            </a:xfrm>
            <a:custGeom>
              <a:avLst/>
              <a:gdLst>
                <a:gd name="T0" fmla="*/ 0 w 221"/>
                <a:gd name="T1" fmla="*/ 8 h 101"/>
                <a:gd name="T2" fmla="*/ 0 w 221"/>
                <a:gd name="T3" fmla="*/ 0 h 101"/>
                <a:gd name="T4" fmla="*/ 221 w 221"/>
                <a:gd name="T5" fmla="*/ 94 h 101"/>
                <a:gd name="T6" fmla="*/ 221 w 221"/>
                <a:gd name="T7" fmla="*/ 101 h 101"/>
                <a:gd name="T8" fmla="*/ 0 w 221"/>
                <a:gd name="T9" fmla="*/ 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01">
                  <a:moveTo>
                    <a:pt x="0" y="8"/>
                  </a:moveTo>
                  <a:lnTo>
                    <a:pt x="0" y="0"/>
                  </a:lnTo>
                  <a:lnTo>
                    <a:pt x="221" y="94"/>
                  </a:lnTo>
                  <a:lnTo>
                    <a:pt x="221" y="10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Line 67"/>
            <p:cNvSpPr>
              <a:spLocks noChangeShapeType="1"/>
            </p:cNvSpPr>
            <p:nvPr/>
          </p:nvSpPr>
          <p:spPr bwMode="auto">
            <a:xfrm flipH="1">
              <a:off x="1008" y="2357"/>
              <a:ext cx="114" cy="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Rectangle 68"/>
            <p:cNvSpPr>
              <a:spLocks noChangeArrowheads="1"/>
            </p:cNvSpPr>
            <p:nvPr/>
          </p:nvSpPr>
          <p:spPr bwMode="auto">
            <a:xfrm>
              <a:off x="790" y="2159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GB"/>
            </a:p>
          </p:txBody>
        </p:sp>
        <p:sp>
          <p:nvSpPr>
            <p:cNvPr id="7237" name="Rectangle 69"/>
            <p:cNvSpPr>
              <a:spLocks noChangeArrowheads="1"/>
            </p:cNvSpPr>
            <p:nvPr/>
          </p:nvSpPr>
          <p:spPr bwMode="auto">
            <a:xfrm>
              <a:off x="977" y="2596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GB"/>
            </a:p>
          </p:txBody>
        </p:sp>
        <p:sp>
          <p:nvSpPr>
            <p:cNvPr id="7238" name="Rectangle 70"/>
            <p:cNvSpPr>
              <a:spLocks noChangeArrowheads="1"/>
            </p:cNvSpPr>
            <p:nvPr/>
          </p:nvSpPr>
          <p:spPr bwMode="auto">
            <a:xfrm>
              <a:off x="609" y="2596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ED181E"/>
                  </a:solidFill>
                  <a:latin typeface="Arial" charset="0"/>
                </a:rPr>
                <a:t>H</a:t>
              </a:r>
              <a:endParaRPr lang="en-GB">
                <a:solidFill>
                  <a:srgbClr val="ED181E"/>
                </a:solidFill>
              </a:endParaRPr>
            </a:p>
          </p:txBody>
        </p:sp>
        <p:sp>
          <p:nvSpPr>
            <p:cNvPr id="7239" name="Rectangle 71"/>
            <p:cNvSpPr>
              <a:spLocks noChangeArrowheads="1"/>
            </p:cNvSpPr>
            <p:nvPr/>
          </p:nvSpPr>
          <p:spPr bwMode="auto">
            <a:xfrm>
              <a:off x="207" y="1958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GB"/>
            </a:p>
          </p:txBody>
        </p:sp>
        <p:sp>
          <p:nvSpPr>
            <p:cNvPr id="7240" name="Rectangle 72"/>
            <p:cNvSpPr>
              <a:spLocks noChangeArrowheads="1"/>
            </p:cNvSpPr>
            <p:nvPr/>
          </p:nvSpPr>
          <p:spPr bwMode="auto">
            <a:xfrm>
              <a:off x="294" y="1958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GB"/>
            </a:p>
          </p:txBody>
        </p:sp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1091" y="1708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GB"/>
            </a:p>
          </p:txBody>
        </p:sp>
        <p:sp>
          <p:nvSpPr>
            <p:cNvPr id="7242" name="Rectangle 74"/>
            <p:cNvSpPr>
              <a:spLocks noChangeArrowheads="1"/>
            </p:cNvSpPr>
            <p:nvPr/>
          </p:nvSpPr>
          <p:spPr bwMode="auto">
            <a:xfrm>
              <a:off x="1279" y="1335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GB"/>
            </a:p>
          </p:txBody>
        </p:sp>
        <p:sp>
          <p:nvSpPr>
            <p:cNvPr id="7243" name="Rectangle 75"/>
            <p:cNvSpPr>
              <a:spLocks noChangeArrowheads="1"/>
            </p:cNvSpPr>
            <p:nvPr/>
          </p:nvSpPr>
          <p:spPr bwMode="auto">
            <a:xfrm>
              <a:off x="1091" y="977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GB"/>
            </a:p>
          </p:txBody>
        </p:sp>
        <p:sp>
          <p:nvSpPr>
            <p:cNvPr id="7244" name="Rectangle 76"/>
            <p:cNvSpPr>
              <a:spLocks noChangeArrowheads="1"/>
            </p:cNvSpPr>
            <p:nvPr/>
          </p:nvSpPr>
          <p:spPr bwMode="auto">
            <a:xfrm>
              <a:off x="1178" y="977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GB"/>
            </a:p>
          </p:txBody>
        </p:sp>
        <p:sp>
          <p:nvSpPr>
            <p:cNvPr id="7245" name="Rectangle 77"/>
            <p:cNvSpPr>
              <a:spLocks noChangeArrowheads="1"/>
            </p:cNvSpPr>
            <p:nvPr/>
          </p:nvSpPr>
          <p:spPr bwMode="auto">
            <a:xfrm>
              <a:off x="1266" y="1027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GB"/>
            </a:p>
          </p:txBody>
        </p:sp>
        <p:sp>
          <p:nvSpPr>
            <p:cNvPr id="7246" name="Rectangle 78"/>
            <p:cNvSpPr>
              <a:spLocks noChangeArrowheads="1"/>
            </p:cNvSpPr>
            <p:nvPr/>
          </p:nvSpPr>
          <p:spPr bwMode="auto">
            <a:xfrm>
              <a:off x="1460" y="1708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GB"/>
            </a:p>
          </p:txBody>
        </p:sp>
      </p:grpSp>
      <p:grpSp>
        <p:nvGrpSpPr>
          <p:cNvPr id="7328" name="Group 160"/>
          <p:cNvGrpSpPr>
            <a:grpSpLocks/>
          </p:cNvGrpSpPr>
          <p:nvPr/>
        </p:nvGrpSpPr>
        <p:grpSpPr bwMode="auto">
          <a:xfrm>
            <a:off x="5443538" y="1824038"/>
            <a:ext cx="2147887" cy="2855912"/>
            <a:chOff x="2021" y="930"/>
            <a:chExt cx="1353" cy="1799"/>
          </a:xfrm>
        </p:grpSpPr>
        <p:sp>
          <p:nvSpPr>
            <p:cNvPr id="7267" name="Freeform 99"/>
            <p:cNvSpPr>
              <a:spLocks/>
            </p:cNvSpPr>
            <p:nvPr/>
          </p:nvSpPr>
          <p:spPr bwMode="auto">
            <a:xfrm>
              <a:off x="2474" y="2458"/>
              <a:ext cx="341" cy="1"/>
            </a:xfrm>
            <a:custGeom>
              <a:avLst/>
              <a:gdLst>
                <a:gd name="T0" fmla="*/ 341 w 341"/>
                <a:gd name="T1" fmla="*/ 0 w 341"/>
                <a:gd name="T2" fmla="*/ 341 w 3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41">
                  <a:moveTo>
                    <a:pt x="341" y="0"/>
                  </a:moveTo>
                  <a:lnTo>
                    <a:pt x="0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8" name="Freeform 100"/>
            <p:cNvSpPr>
              <a:spLocks/>
            </p:cNvSpPr>
            <p:nvPr/>
          </p:nvSpPr>
          <p:spPr bwMode="auto">
            <a:xfrm>
              <a:off x="2460" y="2436"/>
              <a:ext cx="369" cy="36"/>
            </a:xfrm>
            <a:custGeom>
              <a:avLst/>
              <a:gdLst>
                <a:gd name="T0" fmla="*/ 349 w 369"/>
                <a:gd name="T1" fmla="*/ 0 h 36"/>
                <a:gd name="T2" fmla="*/ 369 w 369"/>
                <a:gd name="T3" fmla="*/ 22 h 36"/>
                <a:gd name="T4" fmla="*/ 362 w 369"/>
                <a:gd name="T5" fmla="*/ 36 h 36"/>
                <a:gd name="T6" fmla="*/ 7 w 369"/>
                <a:gd name="T7" fmla="*/ 36 h 36"/>
                <a:gd name="T8" fmla="*/ 0 w 369"/>
                <a:gd name="T9" fmla="*/ 22 h 36"/>
                <a:gd name="T10" fmla="*/ 14 w 369"/>
                <a:gd name="T11" fmla="*/ 0 h 36"/>
                <a:gd name="T12" fmla="*/ 349 w 369"/>
                <a:gd name="T13" fmla="*/ 0 h 36"/>
                <a:gd name="T14" fmla="*/ 349 w 36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6">
                  <a:moveTo>
                    <a:pt x="349" y="0"/>
                  </a:moveTo>
                  <a:lnTo>
                    <a:pt x="369" y="22"/>
                  </a:lnTo>
                  <a:lnTo>
                    <a:pt x="362" y="36"/>
                  </a:lnTo>
                  <a:lnTo>
                    <a:pt x="7" y="36"/>
                  </a:lnTo>
                  <a:lnTo>
                    <a:pt x="0" y="22"/>
                  </a:lnTo>
                  <a:lnTo>
                    <a:pt x="14" y="0"/>
                  </a:lnTo>
                  <a:lnTo>
                    <a:pt x="349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9" name="Freeform 101"/>
            <p:cNvSpPr>
              <a:spLocks/>
            </p:cNvSpPr>
            <p:nvPr/>
          </p:nvSpPr>
          <p:spPr bwMode="auto">
            <a:xfrm>
              <a:off x="2353" y="2215"/>
              <a:ext cx="235" cy="93"/>
            </a:xfrm>
            <a:custGeom>
              <a:avLst/>
              <a:gdLst>
                <a:gd name="T0" fmla="*/ 0 w 235"/>
                <a:gd name="T1" fmla="*/ 93 h 93"/>
                <a:gd name="T2" fmla="*/ 235 w 235"/>
                <a:gd name="T3" fmla="*/ 0 h 93"/>
                <a:gd name="T4" fmla="*/ 0 w 235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5" h="93">
                  <a:moveTo>
                    <a:pt x="0" y="93"/>
                  </a:moveTo>
                  <a:lnTo>
                    <a:pt x="235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0" name="Freeform 102"/>
            <p:cNvSpPr>
              <a:spLocks/>
            </p:cNvSpPr>
            <p:nvPr/>
          </p:nvSpPr>
          <p:spPr bwMode="auto">
            <a:xfrm>
              <a:off x="2353" y="2208"/>
              <a:ext cx="235" cy="107"/>
            </a:xfrm>
            <a:custGeom>
              <a:avLst/>
              <a:gdLst>
                <a:gd name="T0" fmla="*/ 7 w 235"/>
                <a:gd name="T1" fmla="*/ 107 h 107"/>
                <a:gd name="T2" fmla="*/ 0 w 235"/>
                <a:gd name="T3" fmla="*/ 100 h 107"/>
                <a:gd name="T4" fmla="*/ 235 w 235"/>
                <a:gd name="T5" fmla="*/ 0 h 107"/>
                <a:gd name="T6" fmla="*/ 235 w 235"/>
                <a:gd name="T7" fmla="*/ 7 h 107"/>
                <a:gd name="T8" fmla="*/ 7 w 235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07">
                  <a:moveTo>
                    <a:pt x="7" y="107"/>
                  </a:moveTo>
                  <a:lnTo>
                    <a:pt x="0" y="100"/>
                  </a:lnTo>
                  <a:lnTo>
                    <a:pt x="235" y="0"/>
                  </a:lnTo>
                  <a:lnTo>
                    <a:pt x="235" y="7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" name="Freeform 103"/>
            <p:cNvSpPr>
              <a:spLocks/>
            </p:cNvSpPr>
            <p:nvPr/>
          </p:nvSpPr>
          <p:spPr bwMode="auto">
            <a:xfrm>
              <a:off x="2346" y="2315"/>
              <a:ext cx="121" cy="150"/>
            </a:xfrm>
            <a:custGeom>
              <a:avLst/>
              <a:gdLst>
                <a:gd name="T0" fmla="*/ 121 w 121"/>
                <a:gd name="T1" fmla="*/ 150 h 150"/>
                <a:gd name="T2" fmla="*/ 0 w 121"/>
                <a:gd name="T3" fmla="*/ 0 h 150"/>
                <a:gd name="T4" fmla="*/ 121 w 121"/>
                <a:gd name="T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150">
                  <a:moveTo>
                    <a:pt x="121" y="150"/>
                  </a:moveTo>
                  <a:lnTo>
                    <a:pt x="0" y="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Line 104"/>
            <p:cNvSpPr>
              <a:spLocks noChangeShapeType="1"/>
            </p:cNvSpPr>
            <p:nvPr/>
          </p:nvSpPr>
          <p:spPr bwMode="auto">
            <a:xfrm flipH="1">
              <a:off x="2467" y="2451"/>
              <a:ext cx="34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" name="Line 105"/>
            <p:cNvSpPr>
              <a:spLocks noChangeShapeType="1"/>
            </p:cNvSpPr>
            <p:nvPr/>
          </p:nvSpPr>
          <p:spPr bwMode="auto">
            <a:xfrm flipH="1" flipV="1">
              <a:off x="2346" y="2308"/>
              <a:ext cx="114" cy="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" name="Freeform 106"/>
            <p:cNvSpPr>
              <a:spLocks/>
            </p:cNvSpPr>
            <p:nvPr/>
          </p:nvSpPr>
          <p:spPr bwMode="auto">
            <a:xfrm>
              <a:off x="2340" y="2308"/>
              <a:ext cx="134" cy="185"/>
            </a:xfrm>
            <a:custGeom>
              <a:avLst/>
              <a:gdLst>
                <a:gd name="T0" fmla="*/ 0 w 134"/>
                <a:gd name="T1" fmla="*/ 0 h 185"/>
                <a:gd name="T2" fmla="*/ 6 w 134"/>
                <a:gd name="T3" fmla="*/ 0 h 185"/>
                <a:gd name="T4" fmla="*/ 13 w 134"/>
                <a:gd name="T5" fmla="*/ 7 h 185"/>
                <a:gd name="T6" fmla="*/ 134 w 134"/>
                <a:gd name="T7" fmla="*/ 128 h 185"/>
                <a:gd name="T8" fmla="*/ 120 w 134"/>
                <a:gd name="T9" fmla="*/ 150 h 185"/>
                <a:gd name="T10" fmla="*/ 114 w 134"/>
                <a:gd name="T11" fmla="*/ 185 h 185"/>
                <a:gd name="T12" fmla="*/ 0 w 134"/>
                <a:gd name="T13" fmla="*/ 0 h 185"/>
                <a:gd name="T14" fmla="*/ 0 w 134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5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4" y="128"/>
                  </a:lnTo>
                  <a:lnTo>
                    <a:pt x="120" y="150"/>
                  </a:lnTo>
                  <a:lnTo>
                    <a:pt x="114" y="1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" name="Freeform 107"/>
            <p:cNvSpPr>
              <a:spLocks/>
            </p:cNvSpPr>
            <p:nvPr/>
          </p:nvSpPr>
          <p:spPr bwMode="auto">
            <a:xfrm>
              <a:off x="2829" y="2486"/>
              <a:ext cx="1" cy="65"/>
            </a:xfrm>
            <a:custGeom>
              <a:avLst/>
              <a:gdLst>
                <a:gd name="T0" fmla="*/ 65 h 65"/>
                <a:gd name="T1" fmla="*/ 0 h 65"/>
                <a:gd name="T2" fmla="*/ 65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5">
                  <a:moveTo>
                    <a:pt x="0" y="65"/>
                  </a:move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Freeform 108"/>
            <p:cNvSpPr>
              <a:spLocks/>
            </p:cNvSpPr>
            <p:nvPr/>
          </p:nvSpPr>
          <p:spPr bwMode="auto">
            <a:xfrm>
              <a:off x="2460" y="2486"/>
              <a:ext cx="1" cy="65"/>
            </a:xfrm>
            <a:custGeom>
              <a:avLst/>
              <a:gdLst>
                <a:gd name="T0" fmla="*/ 0 h 65"/>
                <a:gd name="T1" fmla="*/ 65 h 65"/>
                <a:gd name="T2" fmla="*/ 0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5">
                  <a:moveTo>
                    <a:pt x="0" y="0"/>
                  </a:move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Line 109"/>
            <p:cNvSpPr>
              <a:spLocks noChangeShapeType="1"/>
            </p:cNvSpPr>
            <p:nvPr/>
          </p:nvSpPr>
          <p:spPr bwMode="auto">
            <a:xfrm flipV="1">
              <a:off x="2829" y="2479"/>
              <a:ext cx="1" cy="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" name="Line 110"/>
            <p:cNvSpPr>
              <a:spLocks noChangeShapeType="1"/>
            </p:cNvSpPr>
            <p:nvPr/>
          </p:nvSpPr>
          <p:spPr bwMode="auto">
            <a:xfrm>
              <a:off x="2460" y="2479"/>
              <a:ext cx="1" cy="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Freeform 111"/>
            <p:cNvSpPr>
              <a:spLocks/>
            </p:cNvSpPr>
            <p:nvPr/>
          </p:nvSpPr>
          <p:spPr bwMode="auto">
            <a:xfrm>
              <a:off x="2346" y="2115"/>
              <a:ext cx="1" cy="193"/>
            </a:xfrm>
            <a:custGeom>
              <a:avLst/>
              <a:gdLst>
                <a:gd name="T0" fmla="*/ 193 h 193"/>
                <a:gd name="T1" fmla="*/ 0 h 193"/>
                <a:gd name="T2" fmla="*/ 193 h 19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3">
                  <a:moveTo>
                    <a:pt x="0" y="193"/>
                  </a:move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0" name="Freeform 112"/>
            <p:cNvSpPr>
              <a:spLocks/>
            </p:cNvSpPr>
            <p:nvPr/>
          </p:nvSpPr>
          <p:spPr bwMode="auto">
            <a:xfrm>
              <a:off x="2219" y="2022"/>
              <a:ext cx="127" cy="93"/>
            </a:xfrm>
            <a:custGeom>
              <a:avLst/>
              <a:gdLst>
                <a:gd name="T0" fmla="*/ 0 w 127"/>
                <a:gd name="T1" fmla="*/ 0 h 93"/>
                <a:gd name="T2" fmla="*/ 127 w 127"/>
                <a:gd name="T3" fmla="*/ 93 h 93"/>
                <a:gd name="T4" fmla="*/ 0 w 127"/>
                <a:gd name="T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93">
                  <a:moveTo>
                    <a:pt x="0" y="0"/>
                  </a:moveTo>
                  <a:lnTo>
                    <a:pt x="127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1" name="Freeform 113"/>
            <p:cNvSpPr>
              <a:spLocks/>
            </p:cNvSpPr>
            <p:nvPr/>
          </p:nvSpPr>
          <p:spPr bwMode="auto">
            <a:xfrm>
              <a:off x="2212" y="2022"/>
              <a:ext cx="141" cy="93"/>
            </a:xfrm>
            <a:custGeom>
              <a:avLst/>
              <a:gdLst>
                <a:gd name="T0" fmla="*/ 0 w 141"/>
                <a:gd name="T1" fmla="*/ 7 h 93"/>
                <a:gd name="T2" fmla="*/ 7 w 141"/>
                <a:gd name="T3" fmla="*/ 0 h 93"/>
                <a:gd name="T4" fmla="*/ 141 w 141"/>
                <a:gd name="T5" fmla="*/ 85 h 93"/>
                <a:gd name="T6" fmla="*/ 134 w 141"/>
                <a:gd name="T7" fmla="*/ 93 h 93"/>
                <a:gd name="T8" fmla="*/ 0 w 141"/>
                <a:gd name="T9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93">
                  <a:moveTo>
                    <a:pt x="0" y="7"/>
                  </a:moveTo>
                  <a:lnTo>
                    <a:pt x="7" y="0"/>
                  </a:lnTo>
                  <a:lnTo>
                    <a:pt x="141" y="85"/>
                  </a:lnTo>
                  <a:lnTo>
                    <a:pt x="134" y="9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" name="Freeform 114"/>
            <p:cNvSpPr>
              <a:spLocks/>
            </p:cNvSpPr>
            <p:nvPr/>
          </p:nvSpPr>
          <p:spPr bwMode="auto">
            <a:xfrm>
              <a:off x="2748" y="1364"/>
              <a:ext cx="1" cy="243"/>
            </a:xfrm>
            <a:custGeom>
              <a:avLst/>
              <a:gdLst>
                <a:gd name="T0" fmla="*/ 243 h 243"/>
                <a:gd name="T1" fmla="*/ 0 h 243"/>
                <a:gd name="T2" fmla="*/ 243 h 2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3">
                  <a:moveTo>
                    <a:pt x="0" y="243"/>
                  </a:moveTo>
                  <a:lnTo>
                    <a:pt x="0" y="0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" name="Line 115"/>
            <p:cNvSpPr>
              <a:spLocks noChangeShapeType="1"/>
            </p:cNvSpPr>
            <p:nvPr/>
          </p:nvSpPr>
          <p:spPr bwMode="auto">
            <a:xfrm flipV="1">
              <a:off x="2346" y="2107"/>
              <a:ext cx="1" cy="20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" name="Line 116"/>
            <p:cNvSpPr>
              <a:spLocks noChangeShapeType="1"/>
            </p:cNvSpPr>
            <p:nvPr/>
          </p:nvSpPr>
          <p:spPr bwMode="auto">
            <a:xfrm flipV="1">
              <a:off x="2748" y="1357"/>
              <a:ext cx="1" cy="2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" name="Freeform 117"/>
            <p:cNvSpPr>
              <a:spLocks/>
            </p:cNvSpPr>
            <p:nvPr/>
          </p:nvSpPr>
          <p:spPr bwMode="auto">
            <a:xfrm>
              <a:off x="2775" y="1378"/>
              <a:ext cx="1" cy="215"/>
            </a:xfrm>
            <a:custGeom>
              <a:avLst/>
              <a:gdLst>
                <a:gd name="T0" fmla="*/ 215 h 215"/>
                <a:gd name="T1" fmla="*/ 0 h 215"/>
                <a:gd name="T2" fmla="*/ 215 h 2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5">
                  <a:moveTo>
                    <a:pt x="0" y="215"/>
                  </a:moveTo>
                  <a:lnTo>
                    <a:pt x="0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" name="Freeform 118"/>
            <p:cNvSpPr>
              <a:spLocks/>
            </p:cNvSpPr>
            <p:nvPr/>
          </p:nvSpPr>
          <p:spPr bwMode="auto">
            <a:xfrm>
              <a:off x="2748" y="1607"/>
              <a:ext cx="134" cy="93"/>
            </a:xfrm>
            <a:custGeom>
              <a:avLst/>
              <a:gdLst>
                <a:gd name="T0" fmla="*/ 134 w 134"/>
                <a:gd name="T1" fmla="*/ 93 h 93"/>
                <a:gd name="T2" fmla="*/ 0 w 134"/>
                <a:gd name="T3" fmla="*/ 0 h 93"/>
                <a:gd name="T4" fmla="*/ 134 w 134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93">
                  <a:moveTo>
                    <a:pt x="134" y="93"/>
                  </a:moveTo>
                  <a:lnTo>
                    <a:pt x="0" y="0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Freeform 119"/>
            <p:cNvSpPr>
              <a:spLocks/>
            </p:cNvSpPr>
            <p:nvPr/>
          </p:nvSpPr>
          <p:spPr bwMode="auto">
            <a:xfrm>
              <a:off x="2748" y="1607"/>
              <a:ext cx="141" cy="93"/>
            </a:xfrm>
            <a:custGeom>
              <a:avLst/>
              <a:gdLst>
                <a:gd name="T0" fmla="*/ 141 w 141"/>
                <a:gd name="T1" fmla="*/ 86 h 93"/>
                <a:gd name="T2" fmla="*/ 134 w 141"/>
                <a:gd name="T3" fmla="*/ 93 h 93"/>
                <a:gd name="T4" fmla="*/ 0 w 141"/>
                <a:gd name="T5" fmla="*/ 7 h 93"/>
                <a:gd name="T6" fmla="*/ 7 w 141"/>
                <a:gd name="T7" fmla="*/ 0 h 93"/>
                <a:gd name="T8" fmla="*/ 141 w 141"/>
                <a:gd name="T9" fmla="*/ 8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93">
                  <a:moveTo>
                    <a:pt x="141" y="86"/>
                  </a:moveTo>
                  <a:lnTo>
                    <a:pt x="134" y="93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1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Freeform 120"/>
            <p:cNvSpPr>
              <a:spLocks/>
            </p:cNvSpPr>
            <p:nvPr/>
          </p:nvSpPr>
          <p:spPr bwMode="auto">
            <a:xfrm>
              <a:off x="3010" y="1607"/>
              <a:ext cx="120" cy="79"/>
            </a:xfrm>
            <a:custGeom>
              <a:avLst/>
              <a:gdLst>
                <a:gd name="T0" fmla="*/ 120 w 120"/>
                <a:gd name="T1" fmla="*/ 0 h 79"/>
                <a:gd name="T2" fmla="*/ 0 w 120"/>
                <a:gd name="T3" fmla="*/ 79 h 79"/>
                <a:gd name="T4" fmla="*/ 120 w 120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79">
                  <a:moveTo>
                    <a:pt x="120" y="0"/>
                  </a:moveTo>
                  <a:lnTo>
                    <a:pt x="0" y="7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" name="Freeform 121"/>
            <p:cNvSpPr>
              <a:spLocks/>
            </p:cNvSpPr>
            <p:nvPr/>
          </p:nvSpPr>
          <p:spPr bwMode="auto">
            <a:xfrm>
              <a:off x="3010" y="1607"/>
              <a:ext cx="120" cy="86"/>
            </a:xfrm>
            <a:custGeom>
              <a:avLst/>
              <a:gdLst>
                <a:gd name="T0" fmla="*/ 120 w 120"/>
                <a:gd name="T1" fmla="*/ 0 h 86"/>
                <a:gd name="T2" fmla="*/ 120 w 120"/>
                <a:gd name="T3" fmla="*/ 7 h 86"/>
                <a:gd name="T4" fmla="*/ 6 w 120"/>
                <a:gd name="T5" fmla="*/ 86 h 86"/>
                <a:gd name="T6" fmla="*/ 0 w 120"/>
                <a:gd name="T7" fmla="*/ 79 h 86"/>
                <a:gd name="T8" fmla="*/ 120 w 12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6">
                  <a:moveTo>
                    <a:pt x="120" y="0"/>
                  </a:moveTo>
                  <a:lnTo>
                    <a:pt x="120" y="7"/>
                  </a:lnTo>
                  <a:lnTo>
                    <a:pt x="6" y="86"/>
                  </a:lnTo>
                  <a:lnTo>
                    <a:pt x="0" y="7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" name="Freeform 122"/>
            <p:cNvSpPr>
              <a:spLocks/>
            </p:cNvSpPr>
            <p:nvPr/>
          </p:nvSpPr>
          <p:spPr bwMode="auto">
            <a:xfrm>
              <a:off x="3130" y="1435"/>
              <a:ext cx="1" cy="172"/>
            </a:xfrm>
            <a:custGeom>
              <a:avLst/>
              <a:gdLst>
                <a:gd name="T0" fmla="*/ 0 h 172"/>
                <a:gd name="T1" fmla="*/ 172 h 172"/>
                <a:gd name="T2" fmla="*/ 0 h 1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2">
                  <a:moveTo>
                    <a:pt x="0" y="0"/>
                  </a:move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Line 123"/>
            <p:cNvSpPr>
              <a:spLocks noChangeShapeType="1"/>
            </p:cNvSpPr>
            <p:nvPr/>
          </p:nvSpPr>
          <p:spPr bwMode="auto">
            <a:xfrm flipV="1">
              <a:off x="2775" y="1371"/>
              <a:ext cx="1" cy="2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Line 124"/>
            <p:cNvSpPr>
              <a:spLocks noChangeShapeType="1"/>
            </p:cNvSpPr>
            <p:nvPr/>
          </p:nvSpPr>
          <p:spPr bwMode="auto">
            <a:xfrm>
              <a:off x="3130" y="1435"/>
              <a:ext cx="1" cy="1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3" name="Freeform 125"/>
            <p:cNvSpPr>
              <a:spLocks/>
            </p:cNvSpPr>
            <p:nvPr/>
          </p:nvSpPr>
          <p:spPr bwMode="auto">
            <a:xfrm>
              <a:off x="2943" y="1235"/>
              <a:ext cx="127" cy="86"/>
            </a:xfrm>
            <a:custGeom>
              <a:avLst/>
              <a:gdLst>
                <a:gd name="T0" fmla="*/ 0 w 127"/>
                <a:gd name="T1" fmla="*/ 0 h 86"/>
                <a:gd name="T2" fmla="*/ 127 w 127"/>
                <a:gd name="T3" fmla="*/ 86 h 86"/>
                <a:gd name="T4" fmla="*/ 0 w 127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6">
                  <a:moveTo>
                    <a:pt x="0" y="0"/>
                  </a:moveTo>
                  <a:lnTo>
                    <a:pt x="127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4" name="Freeform 126"/>
            <p:cNvSpPr>
              <a:spLocks/>
            </p:cNvSpPr>
            <p:nvPr/>
          </p:nvSpPr>
          <p:spPr bwMode="auto">
            <a:xfrm>
              <a:off x="2936" y="1228"/>
              <a:ext cx="141" cy="100"/>
            </a:xfrm>
            <a:custGeom>
              <a:avLst/>
              <a:gdLst>
                <a:gd name="T0" fmla="*/ 0 w 141"/>
                <a:gd name="T1" fmla="*/ 7 h 100"/>
                <a:gd name="T2" fmla="*/ 7 w 141"/>
                <a:gd name="T3" fmla="*/ 0 h 100"/>
                <a:gd name="T4" fmla="*/ 141 w 141"/>
                <a:gd name="T5" fmla="*/ 86 h 100"/>
                <a:gd name="T6" fmla="*/ 134 w 141"/>
                <a:gd name="T7" fmla="*/ 100 h 100"/>
                <a:gd name="T8" fmla="*/ 0 w 141"/>
                <a:gd name="T9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0">
                  <a:moveTo>
                    <a:pt x="0" y="7"/>
                  </a:moveTo>
                  <a:lnTo>
                    <a:pt x="7" y="0"/>
                  </a:lnTo>
                  <a:lnTo>
                    <a:pt x="141" y="86"/>
                  </a:lnTo>
                  <a:lnTo>
                    <a:pt x="134" y="10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5" name="Freeform 127"/>
            <p:cNvSpPr>
              <a:spLocks/>
            </p:cNvSpPr>
            <p:nvPr/>
          </p:nvSpPr>
          <p:spPr bwMode="auto">
            <a:xfrm>
              <a:off x="2755" y="1235"/>
              <a:ext cx="188" cy="122"/>
            </a:xfrm>
            <a:custGeom>
              <a:avLst/>
              <a:gdLst>
                <a:gd name="T0" fmla="*/ 0 w 188"/>
                <a:gd name="T1" fmla="*/ 122 h 122"/>
                <a:gd name="T2" fmla="*/ 188 w 188"/>
                <a:gd name="T3" fmla="*/ 0 h 122"/>
                <a:gd name="T4" fmla="*/ 0 w 188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122">
                  <a:moveTo>
                    <a:pt x="0" y="122"/>
                  </a:moveTo>
                  <a:lnTo>
                    <a:pt x="188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6" name="Freeform 128"/>
            <p:cNvSpPr>
              <a:spLocks/>
            </p:cNvSpPr>
            <p:nvPr/>
          </p:nvSpPr>
          <p:spPr bwMode="auto">
            <a:xfrm>
              <a:off x="2748" y="1228"/>
              <a:ext cx="195" cy="136"/>
            </a:xfrm>
            <a:custGeom>
              <a:avLst/>
              <a:gdLst>
                <a:gd name="T0" fmla="*/ 7 w 195"/>
                <a:gd name="T1" fmla="*/ 136 h 136"/>
                <a:gd name="T2" fmla="*/ 0 w 195"/>
                <a:gd name="T3" fmla="*/ 129 h 136"/>
                <a:gd name="T4" fmla="*/ 188 w 195"/>
                <a:gd name="T5" fmla="*/ 0 h 136"/>
                <a:gd name="T6" fmla="*/ 195 w 195"/>
                <a:gd name="T7" fmla="*/ 7 h 136"/>
                <a:gd name="T8" fmla="*/ 7 w 195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36">
                  <a:moveTo>
                    <a:pt x="7" y="136"/>
                  </a:moveTo>
                  <a:lnTo>
                    <a:pt x="0" y="129"/>
                  </a:lnTo>
                  <a:lnTo>
                    <a:pt x="188" y="0"/>
                  </a:lnTo>
                  <a:lnTo>
                    <a:pt x="195" y="7"/>
                  </a:lnTo>
                  <a:lnTo>
                    <a:pt x="7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7" name="Freeform 129"/>
            <p:cNvSpPr>
              <a:spLocks/>
            </p:cNvSpPr>
            <p:nvPr/>
          </p:nvSpPr>
          <p:spPr bwMode="auto">
            <a:xfrm>
              <a:off x="2929" y="1078"/>
              <a:ext cx="1" cy="164"/>
            </a:xfrm>
            <a:custGeom>
              <a:avLst/>
              <a:gdLst>
                <a:gd name="T0" fmla="*/ 0 h 164"/>
                <a:gd name="T1" fmla="*/ 164 h 164"/>
                <a:gd name="T2" fmla="*/ 0 h 1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4">
                  <a:moveTo>
                    <a:pt x="0" y="0"/>
                  </a:move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8" name="Freeform 130"/>
            <p:cNvSpPr>
              <a:spLocks/>
            </p:cNvSpPr>
            <p:nvPr/>
          </p:nvSpPr>
          <p:spPr bwMode="auto">
            <a:xfrm>
              <a:off x="2949" y="1078"/>
              <a:ext cx="1" cy="164"/>
            </a:xfrm>
            <a:custGeom>
              <a:avLst/>
              <a:gdLst>
                <a:gd name="T0" fmla="*/ 0 h 164"/>
                <a:gd name="T1" fmla="*/ 164 h 164"/>
                <a:gd name="T2" fmla="*/ 0 h 1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4">
                  <a:moveTo>
                    <a:pt x="0" y="0"/>
                  </a:move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9" name="Line 131"/>
            <p:cNvSpPr>
              <a:spLocks noChangeShapeType="1"/>
            </p:cNvSpPr>
            <p:nvPr/>
          </p:nvSpPr>
          <p:spPr bwMode="auto">
            <a:xfrm>
              <a:off x="2923" y="1078"/>
              <a:ext cx="1" cy="1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0" name="Line 132"/>
            <p:cNvSpPr>
              <a:spLocks noChangeShapeType="1"/>
            </p:cNvSpPr>
            <p:nvPr/>
          </p:nvSpPr>
          <p:spPr bwMode="auto">
            <a:xfrm>
              <a:off x="2949" y="1078"/>
              <a:ext cx="1" cy="1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1" name="Freeform 133"/>
            <p:cNvSpPr>
              <a:spLocks/>
            </p:cNvSpPr>
            <p:nvPr/>
          </p:nvSpPr>
          <p:spPr bwMode="auto">
            <a:xfrm>
              <a:off x="2943" y="1814"/>
              <a:ext cx="1" cy="494"/>
            </a:xfrm>
            <a:custGeom>
              <a:avLst/>
              <a:gdLst>
                <a:gd name="T0" fmla="*/ 0 h 494"/>
                <a:gd name="T1" fmla="*/ 494 h 494"/>
                <a:gd name="T2" fmla="*/ 0 h 4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94">
                  <a:moveTo>
                    <a:pt x="0" y="0"/>
                  </a:moveTo>
                  <a:lnTo>
                    <a:pt x="0" y="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2" name="Freeform 134"/>
            <p:cNvSpPr>
              <a:spLocks/>
            </p:cNvSpPr>
            <p:nvPr/>
          </p:nvSpPr>
          <p:spPr bwMode="auto">
            <a:xfrm>
              <a:off x="3130" y="1593"/>
              <a:ext cx="148" cy="93"/>
            </a:xfrm>
            <a:custGeom>
              <a:avLst/>
              <a:gdLst>
                <a:gd name="T0" fmla="*/ 148 w 148"/>
                <a:gd name="T1" fmla="*/ 93 h 93"/>
                <a:gd name="T2" fmla="*/ 0 w 148"/>
                <a:gd name="T3" fmla="*/ 0 h 93"/>
                <a:gd name="T4" fmla="*/ 148 w 148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93">
                  <a:moveTo>
                    <a:pt x="148" y="93"/>
                  </a:moveTo>
                  <a:lnTo>
                    <a:pt x="0" y="0"/>
                  </a:lnTo>
                  <a:lnTo>
                    <a:pt x="148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3" name="Freeform 135"/>
            <p:cNvSpPr>
              <a:spLocks/>
            </p:cNvSpPr>
            <p:nvPr/>
          </p:nvSpPr>
          <p:spPr bwMode="auto">
            <a:xfrm>
              <a:off x="3130" y="1586"/>
              <a:ext cx="148" cy="107"/>
            </a:xfrm>
            <a:custGeom>
              <a:avLst/>
              <a:gdLst>
                <a:gd name="T0" fmla="*/ 148 w 148"/>
                <a:gd name="T1" fmla="*/ 100 h 107"/>
                <a:gd name="T2" fmla="*/ 141 w 148"/>
                <a:gd name="T3" fmla="*/ 107 h 107"/>
                <a:gd name="T4" fmla="*/ 0 w 148"/>
                <a:gd name="T5" fmla="*/ 7 h 107"/>
                <a:gd name="T6" fmla="*/ 0 w 148"/>
                <a:gd name="T7" fmla="*/ 0 h 107"/>
                <a:gd name="T8" fmla="*/ 148 w 148"/>
                <a:gd name="T9" fmla="*/ 10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148" y="100"/>
                  </a:moveTo>
                  <a:lnTo>
                    <a:pt x="141" y="10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8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4" name="Freeform 136"/>
            <p:cNvSpPr>
              <a:spLocks/>
            </p:cNvSpPr>
            <p:nvPr/>
          </p:nvSpPr>
          <p:spPr bwMode="auto">
            <a:xfrm>
              <a:off x="3117" y="1614"/>
              <a:ext cx="147" cy="100"/>
            </a:xfrm>
            <a:custGeom>
              <a:avLst/>
              <a:gdLst>
                <a:gd name="T0" fmla="*/ 147 w 147"/>
                <a:gd name="T1" fmla="*/ 100 h 100"/>
                <a:gd name="T2" fmla="*/ 0 w 147"/>
                <a:gd name="T3" fmla="*/ 0 h 100"/>
                <a:gd name="T4" fmla="*/ 147 w 147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00">
                  <a:moveTo>
                    <a:pt x="147" y="100"/>
                  </a:moveTo>
                  <a:lnTo>
                    <a:pt x="0" y="0"/>
                  </a:lnTo>
                  <a:lnTo>
                    <a:pt x="14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5" name="Freeform 137"/>
            <p:cNvSpPr>
              <a:spLocks/>
            </p:cNvSpPr>
            <p:nvPr/>
          </p:nvSpPr>
          <p:spPr bwMode="auto">
            <a:xfrm>
              <a:off x="3117" y="1614"/>
              <a:ext cx="147" cy="100"/>
            </a:xfrm>
            <a:custGeom>
              <a:avLst/>
              <a:gdLst>
                <a:gd name="T0" fmla="*/ 147 w 147"/>
                <a:gd name="T1" fmla="*/ 93 h 100"/>
                <a:gd name="T2" fmla="*/ 141 w 147"/>
                <a:gd name="T3" fmla="*/ 100 h 100"/>
                <a:gd name="T4" fmla="*/ 0 w 147"/>
                <a:gd name="T5" fmla="*/ 7 h 100"/>
                <a:gd name="T6" fmla="*/ 0 w 147"/>
                <a:gd name="T7" fmla="*/ 0 h 100"/>
                <a:gd name="T8" fmla="*/ 147 w 147"/>
                <a:gd name="T9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00">
                  <a:moveTo>
                    <a:pt x="147" y="93"/>
                  </a:moveTo>
                  <a:lnTo>
                    <a:pt x="141" y="100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6" name="Freeform 138"/>
            <p:cNvSpPr>
              <a:spLocks/>
            </p:cNvSpPr>
            <p:nvPr/>
          </p:nvSpPr>
          <p:spPr bwMode="auto">
            <a:xfrm>
              <a:off x="2621" y="1271"/>
              <a:ext cx="127" cy="86"/>
            </a:xfrm>
            <a:custGeom>
              <a:avLst/>
              <a:gdLst>
                <a:gd name="T0" fmla="*/ 0 w 127"/>
                <a:gd name="T1" fmla="*/ 0 h 86"/>
                <a:gd name="T2" fmla="*/ 127 w 127"/>
                <a:gd name="T3" fmla="*/ 86 h 86"/>
                <a:gd name="T4" fmla="*/ 0 w 127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6">
                  <a:moveTo>
                    <a:pt x="0" y="0"/>
                  </a:moveTo>
                  <a:lnTo>
                    <a:pt x="127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7" name="Freeform 139"/>
            <p:cNvSpPr>
              <a:spLocks/>
            </p:cNvSpPr>
            <p:nvPr/>
          </p:nvSpPr>
          <p:spPr bwMode="auto">
            <a:xfrm>
              <a:off x="2614" y="1264"/>
              <a:ext cx="134" cy="100"/>
            </a:xfrm>
            <a:custGeom>
              <a:avLst/>
              <a:gdLst>
                <a:gd name="T0" fmla="*/ 0 w 134"/>
                <a:gd name="T1" fmla="*/ 14 h 100"/>
                <a:gd name="T2" fmla="*/ 7 w 134"/>
                <a:gd name="T3" fmla="*/ 0 h 100"/>
                <a:gd name="T4" fmla="*/ 134 w 134"/>
                <a:gd name="T5" fmla="*/ 93 h 100"/>
                <a:gd name="T6" fmla="*/ 134 w 134"/>
                <a:gd name="T7" fmla="*/ 100 h 100"/>
                <a:gd name="T8" fmla="*/ 0 w 134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00">
                  <a:moveTo>
                    <a:pt x="0" y="14"/>
                  </a:moveTo>
                  <a:lnTo>
                    <a:pt x="7" y="0"/>
                  </a:lnTo>
                  <a:lnTo>
                    <a:pt x="134" y="93"/>
                  </a:lnTo>
                  <a:lnTo>
                    <a:pt x="134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8" name="Freeform 140"/>
            <p:cNvSpPr>
              <a:spLocks/>
            </p:cNvSpPr>
            <p:nvPr/>
          </p:nvSpPr>
          <p:spPr bwMode="auto">
            <a:xfrm>
              <a:off x="2822" y="2315"/>
              <a:ext cx="114" cy="150"/>
            </a:xfrm>
            <a:custGeom>
              <a:avLst/>
              <a:gdLst>
                <a:gd name="T0" fmla="*/ 114 w 114"/>
                <a:gd name="T1" fmla="*/ 0 h 150"/>
                <a:gd name="T2" fmla="*/ 0 w 114"/>
                <a:gd name="T3" fmla="*/ 150 h 150"/>
                <a:gd name="T4" fmla="*/ 114 w 114"/>
                <a:gd name="T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50">
                  <a:moveTo>
                    <a:pt x="114" y="0"/>
                  </a:moveTo>
                  <a:lnTo>
                    <a:pt x="0" y="15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9" name="Line 141"/>
            <p:cNvSpPr>
              <a:spLocks noChangeShapeType="1"/>
            </p:cNvSpPr>
            <p:nvPr/>
          </p:nvSpPr>
          <p:spPr bwMode="auto">
            <a:xfrm>
              <a:off x="2936" y="1807"/>
              <a:ext cx="7" cy="50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0" name="Line 142"/>
            <p:cNvSpPr>
              <a:spLocks noChangeShapeType="1"/>
            </p:cNvSpPr>
            <p:nvPr/>
          </p:nvSpPr>
          <p:spPr bwMode="auto">
            <a:xfrm flipH="1">
              <a:off x="2822" y="2308"/>
              <a:ext cx="114" cy="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1" name="Freeform 143"/>
            <p:cNvSpPr>
              <a:spLocks/>
            </p:cNvSpPr>
            <p:nvPr/>
          </p:nvSpPr>
          <p:spPr bwMode="auto">
            <a:xfrm>
              <a:off x="2809" y="2308"/>
              <a:ext cx="134" cy="185"/>
            </a:xfrm>
            <a:custGeom>
              <a:avLst/>
              <a:gdLst>
                <a:gd name="T0" fmla="*/ 120 w 134"/>
                <a:gd name="T1" fmla="*/ 7 h 185"/>
                <a:gd name="T2" fmla="*/ 134 w 134"/>
                <a:gd name="T3" fmla="*/ 0 h 185"/>
                <a:gd name="T4" fmla="*/ 134 w 134"/>
                <a:gd name="T5" fmla="*/ 0 h 185"/>
                <a:gd name="T6" fmla="*/ 27 w 134"/>
                <a:gd name="T7" fmla="*/ 185 h 185"/>
                <a:gd name="T8" fmla="*/ 20 w 134"/>
                <a:gd name="T9" fmla="*/ 150 h 185"/>
                <a:gd name="T10" fmla="*/ 0 w 134"/>
                <a:gd name="T11" fmla="*/ 128 h 185"/>
                <a:gd name="T12" fmla="*/ 120 w 134"/>
                <a:gd name="T13" fmla="*/ 7 h 185"/>
                <a:gd name="T14" fmla="*/ 120 w 134"/>
                <a:gd name="T15" fmla="*/ 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5">
                  <a:moveTo>
                    <a:pt x="120" y="7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27" y="185"/>
                  </a:lnTo>
                  <a:lnTo>
                    <a:pt x="20" y="150"/>
                  </a:lnTo>
                  <a:lnTo>
                    <a:pt x="0" y="128"/>
                  </a:lnTo>
                  <a:lnTo>
                    <a:pt x="120" y="7"/>
                  </a:lnTo>
                  <a:lnTo>
                    <a:pt x="1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2" name="Freeform 144"/>
            <p:cNvSpPr>
              <a:spLocks/>
            </p:cNvSpPr>
            <p:nvPr/>
          </p:nvSpPr>
          <p:spPr bwMode="auto">
            <a:xfrm>
              <a:off x="2715" y="2215"/>
              <a:ext cx="221" cy="93"/>
            </a:xfrm>
            <a:custGeom>
              <a:avLst/>
              <a:gdLst>
                <a:gd name="T0" fmla="*/ 0 w 221"/>
                <a:gd name="T1" fmla="*/ 0 h 93"/>
                <a:gd name="T2" fmla="*/ 221 w 221"/>
                <a:gd name="T3" fmla="*/ 93 h 93"/>
                <a:gd name="T4" fmla="*/ 0 w 221"/>
                <a:gd name="T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93">
                  <a:moveTo>
                    <a:pt x="0" y="0"/>
                  </a:moveTo>
                  <a:lnTo>
                    <a:pt x="221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3" name="Freeform 145"/>
            <p:cNvSpPr>
              <a:spLocks/>
            </p:cNvSpPr>
            <p:nvPr/>
          </p:nvSpPr>
          <p:spPr bwMode="auto">
            <a:xfrm>
              <a:off x="2708" y="2215"/>
              <a:ext cx="228" cy="100"/>
            </a:xfrm>
            <a:custGeom>
              <a:avLst/>
              <a:gdLst>
                <a:gd name="T0" fmla="*/ 0 w 228"/>
                <a:gd name="T1" fmla="*/ 7 h 100"/>
                <a:gd name="T2" fmla="*/ 7 w 228"/>
                <a:gd name="T3" fmla="*/ 0 h 100"/>
                <a:gd name="T4" fmla="*/ 228 w 228"/>
                <a:gd name="T5" fmla="*/ 93 h 100"/>
                <a:gd name="T6" fmla="*/ 228 w 228"/>
                <a:gd name="T7" fmla="*/ 100 h 100"/>
                <a:gd name="T8" fmla="*/ 0 w 228"/>
                <a:gd name="T9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00">
                  <a:moveTo>
                    <a:pt x="0" y="7"/>
                  </a:moveTo>
                  <a:lnTo>
                    <a:pt x="7" y="0"/>
                  </a:lnTo>
                  <a:lnTo>
                    <a:pt x="228" y="93"/>
                  </a:lnTo>
                  <a:lnTo>
                    <a:pt x="228" y="10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4" name="Rectangle 146"/>
            <p:cNvSpPr>
              <a:spLocks noChangeArrowheads="1"/>
            </p:cNvSpPr>
            <p:nvPr/>
          </p:nvSpPr>
          <p:spPr bwMode="auto">
            <a:xfrm>
              <a:off x="2604" y="2117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GB"/>
            </a:p>
          </p:txBody>
        </p:sp>
        <p:sp>
          <p:nvSpPr>
            <p:cNvPr id="7315" name="Rectangle 147"/>
            <p:cNvSpPr>
              <a:spLocks noChangeArrowheads="1"/>
            </p:cNvSpPr>
            <p:nvPr/>
          </p:nvSpPr>
          <p:spPr bwMode="auto">
            <a:xfrm>
              <a:off x="2791" y="2553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GB"/>
            </a:p>
          </p:txBody>
        </p:sp>
        <p:sp>
          <p:nvSpPr>
            <p:cNvPr id="7316" name="Rectangle 148"/>
            <p:cNvSpPr>
              <a:spLocks noChangeArrowheads="1"/>
            </p:cNvSpPr>
            <p:nvPr/>
          </p:nvSpPr>
          <p:spPr bwMode="auto">
            <a:xfrm>
              <a:off x="2423" y="2553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ED181E"/>
                  </a:solidFill>
                  <a:latin typeface="Arial" charset="0"/>
                </a:rPr>
                <a:t>N</a:t>
              </a:r>
              <a:endParaRPr lang="en-GB">
                <a:solidFill>
                  <a:srgbClr val="ED181E"/>
                </a:solidFill>
              </a:endParaRPr>
            </a:p>
          </p:txBody>
        </p:sp>
        <p:sp>
          <p:nvSpPr>
            <p:cNvPr id="7317" name="Rectangle 149"/>
            <p:cNvSpPr>
              <a:spLocks noChangeArrowheads="1"/>
            </p:cNvSpPr>
            <p:nvPr/>
          </p:nvSpPr>
          <p:spPr bwMode="auto">
            <a:xfrm>
              <a:off x="2510" y="2604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ED181E"/>
                  </a:solidFill>
                  <a:latin typeface="Arial" charset="0"/>
                </a:rPr>
                <a:t>3</a:t>
              </a:r>
              <a:endParaRPr lang="en-GB"/>
            </a:p>
          </p:txBody>
        </p:sp>
        <p:sp>
          <p:nvSpPr>
            <p:cNvPr id="7318" name="Rectangle 150"/>
            <p:cNvSpPr>
              <a:spLocks noChangeArrowheads="1"/>
            </p:cNvSpPr>
            <p:nvPr/>
          </p:nvSpPr>
          <p:spPr bwMode="auto">
            <a:xfrm>
              <a:off x="2021" y="1917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GB"/>
            </a:p>
          </p:txBody>
        </p:sp>
        <p:sp>
          <p:nvSpPr>
            <p:cNvPr id="7319" name="Rectangle 151"/>
            <p:cNvSpPr>
              <a:spLocks noChangeArrowheads="1"/>
            </p:cNvSpPr>
            <p:nvPr/>
          </p:nvSpPr>
          <p:spPr bwMode="auto">
            <a:xfrm>
              <a:off x="2108" y="1917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GB"/>
            </a:p>
          </p:txBody>
        </p:sp>
        <p:sp>
          <p:nvSpPr>
            <p:cNvPr id="7320" name="Rectangle 152"/>
            <p:cNvSpPr>
              <a:spLocks noChangeArrowheads="1"/>
            </p:cNvSpPr>
            <p:nvPr/>
          </p:nvSpPr>
          <p:spPr bwMode="auto">
            <a:xfrm>
              <a:off x="2905" y="1660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GB"/>
            </a:p>
          </p:txBody>
        </p:sp>
        <p:sp>
          <p:nvSpPr>
            <p:cNvPr id="7321" name="Rectangle 153"/>
            <p:cNvSpPr>
              <a:spLocks noChangeArrowheads="1"/>
            </p:cNvSpPr>
            <p:nvPr/>
          </p:nvSpPr>
          <p:spPr bwMode="auto">
            <a:xfrm>
              <a:off x="3093" y="1288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GB"/>
            </a:p>
          </p:txBody>
        </p:sp>
        <p:sp>
          <p:nvSpPr>
            <p:cNvPr id="7322" name="Rectangle 154"/>
            <p:cNvSpPr>
              <a:spLocks noChangeArrowheads="1"/>
            </p:cNvSpPr>
            <p:nvPr/>
          </p:nvSpPr>
          <p:spPr bwMode="auto">
            <a:xfrm>
              <a:off x="3180" y="1288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GB"/>
            </a:p>
          </p:txBody>
        </p:sp>
        <p:sp>
          <p:nvSpPr>
            <p:cNvPr id="7323" name="Rectangle 155"/>
            <p:cNvSpPr>
              <a:spLocks noChangeArrowheads="1"/>
            </p:cNvSpPr>
            <p:nvPr/>
          </p:nvSpPr>
          <p:spPr bwMode="auto">
            <a:xfrm>
              <a:off x="2899" y="930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GB"/>
            </a:p>
          </p:txBody>
        </p:sp>
        <p:sp>
          <p:nvSpPr>
            <p:cNvPr id="7324" name="Rectangle 156"/>
            <p:cNvSpPr>
              <a:spLocks noChangeArrowheads="1"/>
            </p:cNvSpPr>
            <p:nvPr/>
          </p:nvSpPr>
          <p:spPr bwMode="auto">
            <a:xfrm>
              <a:off x="3274" y="1660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GB"/>
            </a:p>
          </p:txBody>
        </p:sp>
        <p:sp>
          <p:nvSpPr>
            <p:cNvPr id="7325" name="Rectangle 157"/>
            <p:cNvSpPr>
              <a:spLocks noChangeArrowheads="1"/>
            </p:cNvSpPr>
            <p:nvPr/>
          </p:nvSpPr>
          <p:spPr bwMode="auto">
            <a:xfrm>
              <a:off x="2376" y="1159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GB"/>
            </a:p>
          </p:txBody>
        </p:sp>
        <p:sp>
          <p:nvSpPr>
            <p:cNvPr id="7326" name="Rectangle 158"/>
            <p:cNvSpPr>
              <a:spLocks noChangeArrowheads="1"/>
            </p:cNvSpPr>
            <p:nvPr/>
          </p:nvSpPr>
          <p:spPr bwMode="auto">
            <a:xfrm>
              <a:off x="2463" y="1217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GB"/>
            </a:p>
          </p:txBody>
        </p:sp>
        <p:sp>
          <p:nvSpPr>
            <p:cNvPr id="7327" name="Rectangle 159"/>
            <p:cNvSpPr>
              <a:spLocks noChangeArrowheads="1"/>
            </p:cNvSpPr>
            <p:nvPr/>
          </p:nvSpPr>
          <p:spPr bwMode="auto">
            <a:xfrm>
              <a:off x="2517" y="1159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GB"/>
            </a:p>
          </p:txBody>
        </p:sp>
      </p:grpSp>
      <p:sp>
        <p:nvSpPr>
          <p:cNvPr id="7396" name="Text Box 228"/>
          <p:cNvSpPr txBox="1">
            <a:spLocks noChangeArrowheads="1"/>
          </p:cNvSpPr>
          <p:nvPr/>
        </p:nvSpPr>
        <p:spPr bwMode="auto">
          <a:xfrm>
            <a:off x="3632200" y="1530350"/>
            <a:ext cx="2643188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Nucleoside analogs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98" name="Group 126"/>
          <p:cNvGrpSpPr>
            <a:grpSpLocks/>
          </p:cNvGrpSpPr>
          <p:nvPr/>
        </p:nvGrpSpPr>
        <p:grpSpPr bwMode="auto">
          <a:xfrm>
            <a:off x="4210050" y="2355850"/>
            <a:ext cx="3409950" cy="2303463"/>
            <a:chOff x="3057" y="1386"/>
            <a:chExt cx="2148" cy="1451"/>
          </a:xfrm>
        </p:grpSpPr>
        <p:grpSp>
          <p:nvGrpSpPr>
            <p:cNvPr id="28778" name="Group 106"/>
            <p:cNvGrpSpPr>
              <a:grpSpLocks/>
            </p:cNvGrpSpPr>
            <p:nvPr/>
          </p:nvGrpSpPr>
          <p:grpSpPr bwMode="auto">
            <a:xfrm>
              <a:off x="4382" y="2703"/>
              <a:ext cx="161" cy="134"/>
              <a:chOff x="4382" y="2703"/>
              <a:chExt cx="161" cy="134"/>
            </a:xfrm>
          </p:grpSpPr>
          <p:sp>
            <p:nvSpPr>
              <p:cNvPr id="28759" name="Rectangle 87"/>
              <p:cNvSpPr>
                <a:spLocks noChangeArrowheads="1"/>
              </p:cNvSpPr>
              <p:nvPr/>
            </p:nvSpPr>
            <p:spPr bwMode="auto">
              <a:xfrm>
                <a:off x="4382" y="2703"/>
                <a:ext cx="8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28760" name="Rectangle 88"/>
              <p:cNvSpPr>
                <a:spLocks noChangeArrowheads="1"/>
              </p:cNvSpPr>
              <p:nvPr/>
            </p:nvSpPr>
            <p:spPr bwMode="auto">
              <a:xfrm>
                <a:off x="4462" y="2703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US" sz="1400">
                  <a:latin typeface="Arial" charset="0"/>
                </a:endParaRPr>
              </a:p>
            </p:txBody>
          </p:sp>
        </p:grpSp>
        <p:grpSp>
          <p:nvGrpSpPr>
            <p:cNvPr id="28797" name="Group 125"/>
            <p:cNvGrpSpPr>
              <a:grpSpLocks/>
            </p:cNvGrpSpPr>
            <p:nvPr/>
          </p:nvGrpSpPr>
          <p:grpSpPr bwMode="auto">
            <a:xfrm>
              <a:off x="3057" y="1386"/>
              <a:ext cx="2148" cy="1320"/>
              <a:chOff x="3057" y="1386"/>
              <a:chExt cx="2148" cy="1320"/>
            </a:xfrm>
          </p:grpSpPr>
          <p:grpSp>
            <p:nvGrpSpPr>
              <p:cNvPr id="28796" name="Group 124"/>
              <p:cNvGrpSpPr>
                <a:grpSpLocks/>
              </p:cNvGrpSpPr>
              <p:nvPr/>
            </p:nvGrpSpPr>
            <p:grpSpPr bwMode="auto">
              <a:xfrm>
                <a:off x="3057" y="1386"/>
                <a:ext cx="2148" cy="1320"/>
                <a:chOff x="3057" y="1386"/>
                <a:chExt cx="2148" cy="1320"/>
              </a:xfrm>
            </p:grpSpPr>
            <p:grpSp>
              <p:nvGrpSpPr>
                <p:cNvPr id="28795" name="Group 123"/>
                <p:cNvGrpSpPr>
                  <a:grpSpLocks/>
                </p:cNvGrpSpPr>
                <p:nvPr/>
              </p:nvGrpSpPr>
              <p:grpSpPr bwMode="auto">
                <a:xfrm>
                  <a:off x="3057" y="1386"/>
                  <a:ext cx="2148" cy="1320"/>
                  <a:chOff x="3057" y="1386"/>
                  <a:chExt cx="2148" cy="1320"/>
                </a:xfrm>
              </p:grpSpPr>
              <p:grpSp>
                <p:nvGrpSpPr>
                  <p:cNvPr id="28794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3057" y="1386"/>
                    <a:ext cx="2148" cy="1320"/>
                    <a:chOff x="3057" y="1386"/>
                    <a:chExt cx="2148" cy="1320"/>
                  </a:xfrm>
                </p:grpSpPr>
                <p:sp>
                  <p:nvSpPr>
                    <p:cNvPr id="28676" name="Freeform 4"/>
                    <p:cNvSpPr>
                      <a:spLocks/>
                    </p:cNvSpPr>
                    <p:nvPr/>
                  </p:nvSpPr>
                  <p:spPr bwMode="auto">
                    <a:xfrm>
                      <a:off x="4667" y="1751"/>
                      <a:ext cx="1" cy="214"/>
                    </a:xfrm>
                    <a:custGeom>
                      <a:avLst/>
                      <a:gdLst>
                        <a:gd name="T0" fmla="*/ 214 h 214"/>
                        <a:gd name="T1" fmla="*/ 0 h 214"/>
                        <a:gd name="T2" fmla="*/ 214 h 214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214">
                          <a:moveTo>
                            <a:pt x="0" y="214"/>
                          </a:moveTo>
                          <a:lnTo>
                            <a:pt x="0" y="0"/>
                          </a:lnTo>
                          <a:lnTo>
                            <a:pt x="0" y="21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77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4690" y="1763"/>
                      <a:ext cx="1" cy="184"/>
                    </a:xfrm>
                    <a:custGeom>
                      <a:avLst/>
                      <a:gdLst>
                        <a:gd name="T0" fmla="*/ 184 h 184"/>
                        <a:gd name="T1" fmla="*/ 0 h 184"/>
                        <a:gd name="T2" fmla="*/ 184 h 184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184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0" y="1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78" name="Line 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67" y="1744"/>
                      <a:ext cx="1" cy="21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79" name="Line 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90" y="1763"/>
                      <a:ext cx="1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80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4995" y="1818"/>
                      <a:ext cx="1" cy="147"/>
                    </a:xfrm>
                    <a:custGeom>
                      <a:avLst/>
                      <a:gdLst>
                        <a:gd name="T0" fmla="*/ 0 h 147"/>
                        <a:gd name="T1" fmla="*/ 147 h 147"/>
                        <a:gd name="T2" fmla="*/ 0 h 147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147">
                          <a:moveTo>
                            <a:pt x="0" y="0"/>
                          </a:moveTo>
                          <a:lnTo>
                            <a:pt x="0" y="14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81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4834" y="1646"/>
                      <a:ext cx="115" cy="74"/>
                    </a:xfrm>
                    <a:custGeom>
                      <a:avLst/>
                      <a:gdLst>
                        <a:gd name="T0" fmla="*/ 115 w 115"/>
                        <a:gd name="T1" fmla="*/ 74 h 74"/>
                        <a:gd name="T2" fmla="*/ 0 w 115"/>
                        <a:gd name="T3" fmla="*/ 0 h 74"/>
                        <a:gd name="T4" fmla="*/ 115 w 115"/>
                        <a:gd name="T5" fmla="*/ 74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15" h="74">
                          <a:moveTo>
                            <a:pt x="115" y="74"/>
                          </a:moveTo>
                          <a:lnTo>
                            <a:pt x="0" y="0"/>
                          </a:lnTo>
                          <a:lnTo>
                            <a:pt x="115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8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4834" y="1640"/>
                      <a:ext cx="115" cy="80"/>
                    </a:xfrm>
                    <a:custGeom>
                      <a:avLst/>
                      <a:gdLst>
                        <a:gd name="T0" fmla="*/ 115 w 115"/>
                        <a:gd name="T1" fmla="*/ 74 h 80"/>
                        <a:gd name="T2" fmla="*/ 109 w 115"/>
                        <a:gd name="T3" fmla="*/ 80 h 80"/>
                        <a:gd name="T4" fmla="*/ 0 w 115"/>
                        <a:gd name="T5" fmla="*/ 6 h 80"/>
                        <a:gd name="T6" fmla="*/ 5 w 115"/>
                        <a:gd name="T7" fmla="*/ 0 h 80"/>
                        <a:gd name="T8" fmla="*/ 115 w 115"/>
                        <a:gd name="T9" fmla="*/ 74 h 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5" h="80">
                          <a:moveTo>
                            <a:pt x="115" y="74"/>
                          </a:moveTo>
                          <a:lnTo>
                            <a:pt x="109" y="80"/>
                          </a:lnTo>
                          <a:lnTo>
                            <a:pt x="0" y="6"/>
                          </a:lnTo>
                          <a:lnTo>
                            <a:pt x="5" y="0"/>
                          </a:lnTo>
                          <a:lnTo>
                            <a:pt x="115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8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4834" y="1671"/>
                      <a:ext cx="103" cy="73"/>
                    </a:xfrm>
                    <a:custGeom>
                      <a:avLst/>
                      <a:gdLst>
                        <a:gd name="T0" fmla="*/ 0 w 103"/>
                        <a:gd name="T1" fmla="*/ 0 h 73"/>
                        <a:gd name="T2" fmla="*/ 103 w 103"/>
                        <a:gd name="T3" fmla="*/ 73 h 73"/>
                        <a:gd name="T4" fmla="*/ 0 w 103"/>
                        <a:gd name="T5" fmla="*/ 0 h 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03" h="73">
                          <a:moveTo>
                            <a:pt x="0" y="0"/>
                          </a:moveTo>
                          <a:lnTo>
                            <a:pt x="103" y="7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84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4834" y="1671"/>
                      <a:ext cx="103" cy="73"/>
                    </a:xfrm>
                    <a:custGeom>
                      <a:avLst/>
                      <a:gdLst>
                        <a:gd name="T0" fmla="*/ 0 w 103"/>
                        <a:gd name="T1" fmla="*/ 6 h 73"/>
                        <a:gd name="T2" fmla="*/ 0 w 103"/>
                        <a:gd name="T3" fmla="*/ 0 h 73"/>
                        <a:gd name="T4" fmla="*/ 103 w 103"/>
                        <a:gd name="T5" fmla="*/ 67 h 73"/>
                        <a:gd name="T6" fmla="*/ 103 w 103"/>
                        <a:gd name="T7" fmla="*/ 73 h 73"/>
                        <a:gd name="T8" fmla="*/ 0 w 103"/>
                        <a:gd name="T9" fmla="*/ 6 h 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3" h="73">
                          <a:moveTo>
                            <a:pt x="0" y="6"/>
                          </a:moveTo>
                          <a:lnTo>
                            <a:pt x="0" y="0"/>
                          </a:lnTo>
                          <a:lnTo>
                            <a:pt x="103" y="67"/>
                          </a:lnTo>
                          <a:lnTo>
                            <a:pt x="103" y="73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85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667" y="1646"/>
                      <a:ext cx="167" cy="105"/>
                    </a:xfrm>
                    <a:custGeom>
                      <a:avLst/>
                      <a:gdLst>
                        <a:gd name="T0" fmla="*/ 0 w 167"/>
                        <a:gd name="T1" fmla="*/ 105 h 105"/>
                        <a:gd name="T2" fmla="*/ 167 w 167"/>
                        <a:gd name="T3" fmla="*/ 0 h 105"/>
                        <a:gd name="T4" fmla="*/ 0 w 167"/>
                        <a:gd name="T5" fmla="*/ 105 h 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67" h="105">
                          <a:moveTo>
                            <a:pt x="0" y="105"/>
                          </a:moveTo>
                          <a:lnTo>
                            <a:pt x="167" y="0"/>
                          </a:lnTo>
                          <a:lnTo>
                            <a:pt x="0" y="10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86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4667" y="1640"/>
                      <a:ext cx="167" cy="117"/>
                    </a:xfrm>
                    <a:custGeom>
                      <a:avLst/>
                      <a:gdLst>
                        <a:gd name="T0" fmla="*/ 6 w 167"/>
                        <a:gd name="T1" fmla="*/ 117 h 117"/>
                        <a:gd name="T2" fmla="*/ 0 w 167"/>
                        <a:gd name="T3" fmla="*/ 104 h 117"/>
                        <a:gd name="T4" fmla="*/ 161 w 167"/>
                        <a:gd name="T5" fmla="*/ 0 h 117"/>
                        <a:gd name="T6" fmla="*/ 167 w 167"/>
                        <a:gd name="T7" fmla="*/ 6 h 117"/>
                        <a:gd name="T8" fmla="*/ 6 w 167"/>
                        <a:gd name="T9" fmla="*/ 117 h 1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7" h="117">
                          <a:moveTo>
                            <a:pt x="6" y="117"/>
                          </a:moveTo>
                          <a:lnTo>
                            <a:pt x="0" y="104"/>
                          </a:lnTo>
                          <a:lnTo>
                            <a:pt x="161" y="0"/>
                          </a:lnTo>
                          <a:lnTo>
                            <a:pt x="167" y="6"/>
                          </a:lnTo>
                          <a:lnTo>
                            <a:pt x="6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87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834" y="1512"/>
                      <a:ext cx="1" cy="128"/>
                    </a:xfrm>
                    <a:custGeom>
                      <a:avLst/>
                      <a:gdLst>
                        <a:gd name="T0" fmla="*/ 128 h 128"/>
                        <a:gd name="T1" fmla="*/ 0 h 128"/>
                        <a:gd name="T2" fmla="*/ 128 h 128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128">
                          <a:moveTo>
                            <a:pt x="0" y="128"/>
                          </a:moveTo>
                          <a:lnTo>
                            <a:pt x="0" y="0"/>
                          </a:lnTo>
                          <a:lnTo>
                            <a:pt x="0" y="1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88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95" y="1818"/>
                      <a:ext cx="1" cy="14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89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28" y="1505"/>
                      <a:ext cx="1" cy="1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0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4995" y="1947"/>
                      <a:ext cx="126" cy="85"/>
                    </a:xfrm>
                    <a:custGeom>
                      <a:avLst/>
                      <a:gdLst>
                        <a:gd name="T0" fmla="*/ 126 w 126"/>
                        <a:gd name="T1" fmla="*/ 85 h 85"/>
                        <a:gd name="T2" fmla="*/ 0 w 126"/>
                        <a:gd name="T3" fmla="*/ 0 h 85"/>
                        <a:gd name="T4" fmla="*/ 126 w 126"/>
                        <a:gd name="T5" fmla="*/ 85 h 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26" h="85">
                          <a:moveTo>
                            <a:pt x="126" y="85"/>
                          </a:moveTo>
                          <a:lnTo>
                            <a:pt x="0" y="0"/>
                          </a:lnTo>
                          <a:lnTo>
                            <a:pt x="126" y="8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1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4995" y="1947"/>
                      <a:ext cx="126" cy="85"/>
                    </a:xfrm>
                    <a:custGeom>
                      <a:avLst/>
                      <a:gdLst>
                        <a:gd name="T0" fmla="*/ 126 w 126"/>
                        <a:gd name="T1" fmla="*/ 79 h 85"/>
                        <a:gd name="T2" fmla="*/ 120 w 126"/>
                        <a:gd name="T3" fmla="*/ 85 h 85"/>
                        <a:gd name="T4" fmla="*/ 0 w 126"/>
                        <a:gd name="T5" fmla="*/ 6 h 85"/>
                        <a:gd name="T6" fmla="*/ 5 w 126"/>
                        <a:gd name="T7" fmla="*/ 0 h 85"/>
                        <a:gd name="T8" fmla="*/ 126 w 126"/>
                        <a:gd name="T9" fmla="*/ 79 h 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6" h="85">
                          <a:moveTo>
                            <a:pt x="126" y="79"/>
                          </a:moveTo>
                          <a:lnTo>
                            <a:pt x="120" y="85"/>
                          </a:lnTo>
                          <a:lnTo>
                            <a:pt x="0" y="6"/>
                          </a:lnTo>
                          <a:lnTo>
                            <a:pt x="5" y="0"/>
                          </a:lnTo>
                          <a:lnTo>
                            <a:pt x="126" y="7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2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4983" y="1971"/>
                      <a:ext cx="127" cy="80"/>
                    </a:xfrm>
                    <a:custGeom>
                      <a:avLst/>
                      <a:gdLst>
                        <a:gd name="T0" fmla="*/ 127 w 127"/>
                        <a:gd name="T1" fmla="*/ 80 h 80"/>
                        <a:gd name="T2" fmla="*/ 0 w 127"/>
                        <a:gd name="T3" fmla="*/ 0 h 80"/>
                        <a:gd name="T4" fmla="*/ 127 w 127"/>
                        <a:gd name="T5" fmla="*/ 80 h 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27" h="80">
                          <a:moveTo>
                            <a:pt x="127" y="80"/>
                          </a:moveTo>
                          <a:lnTo>
                            <a:pt x="0" y="0"/>
                          </a:lnTo>
                          <a:lnTo>
                            <a:pt x="127" y="8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3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4983" y="1971"/>
                      <a:ext cx="127" cy="86"/>
                    </a:xfrm>
                    <a:custGeom>
                      <a:avLst/>
                      <a:gdLst>
                        <a:gd name="T0" fmla="*/ 127 w 127"/>
                        <a:gd name="T1" fmla="*/ 80 h 86"/>
                        <a:gd name="T2" fmla="*/ 121 w 127"/>
                        <a:gd name="T3" fmla="*/ 86 h 86"/>
                        <a:gd name="T4" fmla="*/ 0 w 127"/>
                        <a:gd name="T5" fmla="*/ 6 h 86"/>
                        <a:gd name="T6" fmla="*/ 0 w 127"/>
                        <a:gd name="T7" fmla="*/ 0 h 86"/>
                        <a:gd name="T8" fmla="*/ 127 w 127"/>
                        <a:gd name="T9" fmla="*/ 80 h 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7" h="86">
                          <a:moveTo>
                            <a:pt x="127" y="80"/>
                          </a:moveTo>
                          <a:lnTo>
                            <a:pt x="121" y="86"/>
                          </a:lnTo>
                          <a:lnTo>
                            <a:pt x="0" y="6"/>
                          </a:lnTo>
                          <a:lnTo>
                            <a:pt x="0" y="0"/>
                          </a:lnTo>
                          <a:lnTo>
                            <a:pt x="127" y="8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4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4425" y="2621"/>
                      <a:ext cx="299" cy="1"/>
                    </a:xfrm>
                    <a:custGeom>
                      <a:avLst/>
                      <a:gdLst>
                        <a:gd name="T0" fmla="*/ 299 w 299"/>
                        <a:gd name="T1" fmla="*/ 0 w 299"/>
                        <a:gd name="T2" fmla="*/ 299 w 299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299">
                          <a:moveTo>
                            <a:pt x="299" y="0"/>
                          </a:moveTo>
                          <a:lnTo>
                            <a:pt x="0" y="0"/>
                          </a:lnTo>
                          <a:lnTo>
                            <a:pt x="29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5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4420" y="2602"/>
                      <a:ext cx="316" cy="31"/>
                    </a:xfrm>
                    <a:custGeom>
                      <a:avLst/>
                      <a:gdLst>
                        <a:gd name="T0" fmla="*/ 299 w 316"/>
                        <a:gd name="T1" fmla="*/ 0 h 31"/>
                        <a:gd name="T2" fmla="*/ 316 w 316"/>
                        <a:gd name="T3" fmla="*/ 19 h 31"/>
                        <a:gd name="T4" fmla="*/ 310 w 316"/>
                        <a:gd name="T5" fmla="*/ 31 h 31"/>
                        <a:gd name="T6" fmla="*/ 0 w 316"/>
                        <a:gd name="T7" fmla="*/ 31 h 31"/>
                        <a:gd name="T8" fmla="*/ 0 w 316"/>
                        <a:gd name="T9" fmla="*/ 19 h 31"/>
                        <a:gd name="T10" fmla="*/ 11 w 316"/>
                        <a:gd name="T11" fmla="*/ 0 h 31"/>
                        <a:gd name="T12" fmla="*/ 299 w 316"/>
                        <a:gd name="T13" fmla="*/ 0 h 31"/>
                        <a:gd name="T14" fmla="*/ 299 w 316"/>
                        <a:gd name="T15" fmla="*/ 0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16" h="31">
                          <a:moveTo>
                            <a:pt x="299" y="0"/>
                          </a:moveTo>
                          <a:lnTo>
                            <a:pt x="316" y="19"/>
                          </a:lnTo>
                          <a:lnTo>
                            <a:pt x="310" y="31"/>
                          </a:lnTo>
                          <a:lnTo>
                            <a:pt x="0" y="31"/>
                          </a:lnTo>
                          <a:lnTo>
                            <a:pt x="0" y="19"/>
                          </a:lnTo>
                          <a:lnTo>
                            <a:pt x="11" y="0"/>
                          </a:lnTo>
                          <a:lnTo>
                            <a:pt x="299" y="0"/>
                          </a:lnTo>
                          <a:lnTo>
                            <a:pt x="29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6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4730" y="2498"/>
                      <a:ext cx="98" cy="129"/>
                    </a:xfrm>
                    <a:custGeom>
                      <a:avLst/>
                      <a:gdLst>
                        <a:gd name="T0" fmla="*/ 98 w 98"/>
                        <a:gd name="T1" fmla="*/ 0 h 129"/>
                        <a:gd name="T2" fmla="*/ 0 w 98"/>
                        <a:gd name="T3" fmla="*/ 129 h 129"/>
                        <a:gd name="T4" fmla="*/ 98 w 98"/>
                        <a:gd name="T5" fmla="*/ 0 h 1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98" h="129">
                          <a:moveTo>
                            <a:pt x="98" y="0"/>
                          </a:moveTo>
                          <a:lnTo>
                            <a:pt x="0" y="129"/>
                          </a:lnTo>
                          <a:lnTo>
                            <a:pt x="9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7" name="Line 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425" y="2614"/>
                      <a:ext cx="29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8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24" y="2492"/>
                      <a:ext cx="104" cy="12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99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4719" y="2492"/>
                      <a:ext cx="115" cy="159"/>
                    </a:xfrm>
                    <a:custGeom>
                      <a:avLst/>
                      <a:gdLst>
                        <a:gd name="T0" fmla="*/ 103 w 115"/>
                        <a:gd name="T1" fmla="*/ 6 h 159"/>
                        <a:gd name="T2" fmla="*/ 109 w 115"/>
                        <a:gd name="T3" fmla="*/ 0 h 159"/>
                        <a:gd name="T4" fmla="*/ 115 w 115"/>
                        <a:gd name="T5" fmla="*/ 6 h 159"/>
                        <a:gd name="T6" fmla="*/ 17 w 115"/>
                        <a:gd name="T7" fmla="*/ 159 h 159"/>
                        <a:gd name="T8" fmla="*/ 17 w 115"/>
                        <a:gd name="T9" fmla="*/ 129 h 159"/>
                        <a:gd name="T10" fmla="*/ 0 w 115"/>
                        <a:gd name="T11" fmla="*/ 110 h 159"/>
                        <a:gd name="T12" fmla="*/ 103 w 115"/>
                        <a:gd name="T13" fmla="*/ 6 h 159"/>
                        <a:gd name="T14" fmla="*/ 103 w 115"/>
                        <a:gd name="T15" fmla="*/ 6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5" h="159">
                          <a:moveTo>
                            <a:pt x="103" y="6"/>
                          </a:moveTo>
                          <a:lnTo>
                            <a:pt x="109" y="0"/>
                          </a:lnTo>
                          <a:lnTo>
                            <a:pt x="115" y="6"/>
                          </a:lnTo>
                          <a:lnTo>
                            <a:pt x="17" y="159"/>
                          </a:lnTo>
                          <a:lnTo>
                            <a:pt x="17" y="129"/>
                          </a:lnTo>
                          <a:lnTo>
                            <a:pt x="0" y="110"/>
                          </a:lnTo>
                          <a:lnTo>
                            <a:pt x="103" y="6"/>
                          </a:lnTo>
                          <a:lnTo>
                            <a:pt x="103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0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644" y="2406"/>
                      <a:ext cx="184" cy="92"/>
                    </a:xfrm>
                    <a:custGeom>
                      <a:avLst/>
                      <a:gdLst>
                        <a:gd name="T0" fmla="*/ 0 w 184"/>
                        <a:gd name="T1" fmla="*/ 0 h 92"/>
                        <a:gd name="T2" fmla="*/ 184 w 184"/>
                        <a:gd name="T3" fmla="*/ 92 h 92"/>
                        <a:gd name="T4" fmla="*/ 0 w 184"/>
                        <a:gd name="T5" fmla="*/ 0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84" h="92">
                          <a:moveTo>
                            <a:pt x="0" y="0"/>
                          </a:moveTo>
                          <a:lnTo>
                            <a:pt x="184" y="9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2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328" y="2406"/>
                      <a:ext cx="207" cy="92"/>
                    </a:xfrm>
                    <a:custGeom>
                      <a:avLst/>
                      <a:gdLst>
                        <a:gd name="T0" fmla="*/ 0 w 207"/>
                        <a:gd name="T1" fmla="*/ 92 h 92"/>
                        <a:gd name="T2" fmla="*/ 207 w 207"/>
                        <a:gd name="T3" fmla="*/ 0 h 92"/>
                        <a:gd name="T4" fmla="*/ 0 w 207"/>
                        <a:gd name="T5" fmla="*/ 92 h 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07" h="92">
                          <a:moveTo>
                            <a:pt x="0" y="92"/>
                          </a:moveTo>
                          <a:lnTo>
                            <a:pt x="207" y="0"/>
                          </a:lnTo>
                          <a:lnTo>
                            <a:pt x="0" y="9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3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328" y="2328"/>
                      <a:ext cx="196" cy="170"/>
                    </a:xfrm>
                    <a:custGeom>
                      <a:avLst/>
                      <a:gdLst>
                        <a:gd name="T0" fmla="*/ 0 w 212"/>
                        <a:gd name="T1" fmla="*/ 98 h 98"/>
                        <a:gd name="T2" fmla="*/ 0 w 212"/>
                        <a:gd name="T3" fmla="*/ 92 h 98"/>
                        <a:gd name="T4" fmla="*/ 207 w 212"/>
                        <a:gd name="T5" fmla="*/ 0 h 98"/>
                        <a:gd name="T6" fmla="*/ 212 w 212"/>
                        <a:gd name="T7" fmla="*/ 6 h 98"/>
                        <a:gd name="T8" fmla="*/ 0 w 212"/>
                        <a:gd name="T9" fmla="*/ 98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2" h="98">
                          <a:moveTo>
                            <a:pt x="0" y="98"/>
                          </a:moveTo>
                          <a:lnTo>
                            <a:pt x="0" y="92"/>
                          </a:lnTo>
                          <a:lnTo>
                            <a:pt x="207" y="0"/>
                          </a:lnTo>
                          <a:lnTo>
                            <a:pt x="212" y="6"/>
                          </a:lnTo>
                          <a:lnTo>
                            <a:pt x="0" y="9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4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4322" y="2498"/>
                      <a:ext cx="98" cy="129"/>
                    </a:xfrm>
                    <a:custGeom>
                      <a:avLst/>
                      <a:gdLst>
                        <a:gd name="T0" fmla="*/ 98 w 98"/>
                        <a:gd name="T1" fmla="*/ 129 h 129"/>
                        <a:gd name="T2" fmla="*/ 0 w 98"/>
                        <a:gd name="T3" fmla="*/ 0 h 129"/>
                        <a:gd name="T4" fmla="*/ 98 w 98"/>
                        <a:gd name="T5" fmla="*/ 129 h 1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98" h="129">
                          <a:moveTo>
                            <a:pt x="98" y="129"/>
                          </a:moveTo>
                          <a:lnTo>
                            <a:pt x="0" y="0"/>
                          </a:lnTo>
                          <a:lnTo>
                            <a:pt x="98" y="12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5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4316" y="2492"/>
                      <a:ext cx="115" cy="159"/>
                    </a:xfrm>
                    <a:custGeom>
                      <a:avLst/>
                      <a:gdLst>
                        <a:gd name="T0" fmla="*/ 0 w 115"/>
                        <a:gd name="T1" fmla="*/ 6 h 159"/>
                        <a:gd name="T2" fmla="*/ 6 w 115"/>
                        <a:gd name="T3" fmla="*/ 0 h 159"/>
                        <a:gd name="T4" fmla="*/ 12 w 115"/>
                        <a:gd name="T5" fmla="*/ 6 h 159"/>
                        <a:gd name="T6" fmla="*/ 115 w 115"/>
                        <a:gd name="T7" fmla="*/ 110 h 159"/>
                        <a:gd name="T8" fmla="*/ 104 w 115"/>
                        <a:gd name="T9" fmla="*/ 129 h 159"/>
                        <a:gd name="T10" fmla="*/ 98 w 115"/>
                        <a:gd name="T11" fmla="*/ 159 h 159"/>
                        <a:gd name="T12" fmla="*/ 0 w 115"/>
                        <a:gd name="T13" fmla="*/ 6 h 159"/>
                        <a:gd name="T14" fmla="*/ 0 w 115"/>
                        <a:gd name="T15" fmla="*/ 6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5" h="159">
                          <a:moveTo>
                            <a:pt x="0" y="6"/>
                          </a:moveTo>
                          <a:lnTo>
                            <a:pt x="6" y="0"/>
                          </a:lnTo>
                          <a:lnTo>
                            <a:pt x="12" y="6"/>
                          </a:lnTo>
                          <a:lnTo>
                            <a:pt x="115" y="110"/>
                          </a:lnTo>
                          <a:lnTo>
                            <a:pt x="104" y="129"/>
                          </a:lnTo>
                          <a:lnTo>
                            <a:pt x="98" y="159"/>
                          </a:lnTo>
                          <a:lnTo>
                            <a:pt x="0" y="6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6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4736" y="2645"/>
                      <a:ext cx="1" cy="61"/>
                    </a:xfrm>
                    <a:custGeom>
                      <a:avLst/>
                      <a:gdLst>
                        <a:gd name="T0" fmla="*/ 61 h 61"/>
                        <a:gd name="T1" fmla="*/ 0 h 61"/>
                        <a:gd name="T2" fmla="*/ 61 h 61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61">
                          <a:moveTo>
                            <a:pt x="0" y="61"/>
                          </a:moveTo>
                          <a:lnTo>
                            <a:pt x="0" y="0"/>
                          </a:lnTo>
                          <a:lnTo>
                            <a:pt x="0" y="6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7" name="Line 3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316" y="2492"/>
                      <a:ext cx="104" cy="12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8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28" y="2505"/>
                      <a:ext cx="1" cy="9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09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4420" y="2645"/>
                      <a:ext cx="1" cy="55"/>
                    </a:xfrm>
                    <a:custGeom>
                      <a:avLst/>
                      <a:gdLst>
                        <a:gd name="T0" fmla="*/ 0 h 55"/>
                        <a:gd name="T1" fmla="*/ 55 h 55"/>
                        <a:gd name="T2" fmla="*/ 0 h 55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55">
                          <a:moveTo>
                            <a:pt x="0" y="0"/>
                          </a:move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0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322" y="2326"/>
                      <a:ext cx="1" cy="172"/>
                    </a:xfrm>
                    <a:custGeom>
                      <a:avLst/>
                      <a:gdLst>
                        <a:gd name="T0" fmla="*/ 0 h 172"/>
                        <a:gd name="T1" fmla="*/ 172 h 172"/>
                        <a:gd name="T2" fmla="*/ 0 h 172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172">
                          <a:moveTo>
                            <a:pt x="0" y="0"/>
                          </a:moveTo>
                          <a:lnTo>
                            <a:pt x="0" y="17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1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0" y="2645"/>
                      <a:ext cx="1" cy="5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2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2" y="2320"/>
                      <a:ext cx="1" cy="17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3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834" y="2143"/>
                      <a:ext cx="1" cy="355"/>
                    </a:xfrm>
                    <a:custGeom>
                      <a:avLst/>
                      <a:gdLst>
                        <a:gd name="T0" fmla="*/ 0 h 355"/>
                        <a:gd name="T1" fmla="*/ 355 h 355"/>
                        <a:gd name="T2" fmla="*/ 0 h 355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355">
                          <a:moveTo>
                            <a:pt x="0" y="0"/>
                          </a:moveTo>
                          <a:lnTo>
                            <a:pt x="0" y="3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4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190" y="2326"/>
                      <a:ext cx="132" cy="1"/>
                    </a:xfrm>
                    <a:custGeom>
                      <a:avLst/>
                      <a:gdLst>
                        <a:gd name="T0" fmla="*/ 0 w 132"/>
                        <a:gd name="T1" fmla="*/ 132 w 132"/>
                        <a:gd name="T2" fmla="*/ 0 w 132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132">
                          <a:moveTo>
                            <a:pt x="0" y="0"/>
                          </a:moveTo>
                          <a:lnTo>
                            <a:pt x="13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5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28" y="2137"/>
                      <a:ext cx="1" cy="35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7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000" y="2326"/>
                      <a:ext cx="86" cy="1"/>
                    </a:xfrm>
                    <a:custGeom>
                      <a:avLst/>
                      <a:gdLst>
                        <a:gd name="T0" fmla="*/ 0 w 86"/>
                        <a:gd name="T1" fmla="*/ 86 w 86"/>
                        <a:gd name="T2" fmla="*/ 0 w 86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86">
                          <a:moveTo>
                            <a:pt x="0" y="0"/>
                          </a:moveTo>
                          <a:lnTo>
                            <a:pt x="8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8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816" y="2326"/>
                      <a:ext cx="86" cy="1"/>
                    </a:xfrm>
                    <a:custGeom>
                      <a:avLst/>
                      <a:gdLst>
                        <a:gd name="T0" fmla="*/ 0 w 86"/>
                        <a:gd name="T1" fmla="*/ 86 w 86"/>
                        <a:gd name="T2" fmla="*/ 0 w 86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86">
                          <a:moveTo>
                            <a:pt x="0" y="0"/>
                          </a:moveTo>
                          <a:lnTo>
                            <a:pt x="8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942" y="2394"/>
                      <a:ext cx="1" cy="86"/>
                    </a:xfrm>
                    <a:custGeom>
                      <a:avLst/>
                      <a:gdLst>
                        <a:gd name="T0" fmla="*/ 86 h 86"/>
                        <a:gd name="T1" fmla="*/ 0 h 86"/>
                        <a:gd name="T2" fmla="*/ 86 h 86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86">
                          <a:moveTo>
                            <a:pt x="0" y="86"/>
                          </a:moveTo>
                          <a:lnTo>
                            <a:pt x="0" y="0"/>
                          </a:lnTo>
                          <a:lnTo>
                            <a:pt x="0" y="8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931" y="2179"/>
                      <a:ext cx="1" cy="86"/>
                    </a:xfrm>
                    <a:custGeom>
                      <a:avLst/>
                      <a:gdLst>
                        <a:gd name="T0" fmla="*/ 0 h 86"/>
                        <a:gd name="T1" fmla="*/ 86 h 86"/>
                        <a:gd name="T2" fmla="*/ 0 h 86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86">
                          <a:moveTo>
                            <a:pt x="0" y="0"/>
                          </a:moveTo>
                          <a:lnTo>
                            <a:pt x="0" y="8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5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954" y="2179"/>
                      <a:ext cx="1" cy="86"/>
                    </a:xfrm>
                    <a:custGeom>
                      <a:avLst/>
                      <a:gdLst>
                        <a:gd name="T0" fmla="*/ 0 h 86"/>
                        <a:gd name="T1" fmla="*/ 86 h 86"/>
                        <a:gd name="T2" fmla="*/ 0 h 86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86">
                          <a:moveTo>
                            <a:pt x="0" y="0"/>
                          </a:moveTo>
                          <a:lnTo>
                            <a:pt x="0" y="8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6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667" y="1965"/>
                      <a:ext cx="115" cy="73"/>
                    </a:xfrm>
                    <a:custGeom>
                      <a:avLst/>
                      <a:gdLst>
                        <a:gd name="T0" fmla="*/ 115 w 115"/>
                        <a:gd name="T1" fmla="*/ 73 h 73"/>
                        <a:gd name="T2" fmla="*/ 0 w 115"/>
                        <a:gd name="T3" fmla="*/ 0 h 73"/>
                        <a:gd name="T4" fmla="*/ 115 w 115"/>
                        <a:gd name="T5" fmla="*/ 73 h 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15" h="73">
                          <a:moveTo>
                            <a:pt x="115" y="73"/>
                          </a:moveTo>
                          <a:lnTo>
                            <a:pt x="0" y="0"/>
                          </a:lnTo>
                          <a:lnTo>
                            <a:pt x="115" y="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7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667" y="1959"/>
                      <a:ext cx="121" cy="86"/>
                    </a:xfrm>
                    <a:custGeom>
                      <a:avLst/>
                      <a:gdLst>
                        <a:gd name="T0" fmla="*/ 121 w 121"/>
                        <a:gd name="T1" fmla="*/ 79 h 86"/>
                        <a:gd name="T2" fmla="*/ 115 w 121"/>
                        <a:gd name="T3" fmla="*/ 86 h 86"/>
                        <a:gd name="T4" fmla="*/ 0 w 121"/>
                        <a:gd name="T5" fmla="*/ 6 h 86"/>
                        <a:gd name="T6" fmla="*/ 6 w 121"/>
                        <a:gd name="T7" fmla="*/ 0 h 86"/>
                        <a:gd name="T8" fmla="*/ 121 w 121"/>
                        <a:gd name="T9" fmla="*/ 79 h 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1" h="86">
                          <a:moveTo>
                            <a:pt x="121" y="79"/>
                          </a:moveTo>
                          <a:lnTo>
                            <a:pt x="115" y="86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lnTo>
                            <a:pt x="121" y="7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8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897" y="1965"/>
                      <a:ext cx="98" cy="73"/>
                    </a:xfrm>
                    <a:custGeom>
                      <a:avLst/>
                      <a:gdLst>
                        <a:gd name="T0" fmla="*/ 98 w 98"/>
                        <a:gd name="T1" fmla="*/ 0 h 73"/>
                        <a:gd name="T2" fmla="*/ 0 w 98"/>
                        <a:gd name="T3" fmla="*/ 73 h 73"/>
                        <a:gd name="T4" fmla="*/ 98 w 98"/>
                        <a:gd name="T5" fmla="*/ 0 h 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98" h="73">
                          <a:moveTo>
                            <a:pt x="98" y="0"/>
                          </a:moveTo>
                          <a:lnTo>
                            <a:pt x="0" y="73"/>
                          </a:lnTo>
                          <a:lnTo>
                            <a:pt x="9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9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4891" y="1959"/>
                      <a:ext cx="109" cy="79"/>
                    </a:xfrm>
                    <a:custGeom>
                      <a:avLst/>
                      <a:gdLst>
                        <a:gd name="T0" fmla="*/ 104 w 109"/>
                        <a:gd name="T1" fmla="*/ 0 h 79"/>
                        <a:gd name="T2" fmla="*/ 109 w 109"/>
                        <a:gd name="T3" fmla="*/ 6 h 79"/>
                        <a:gd name="T4" fmla="*/ 6 w 109"/>
                        <a:gd name="T5" fmla="*/ 79 h 79"/>
                        <a:gd name="T6" fmla="*/ 0 w 109"/>
                        <a:gd name="T7" fmla="*/ 73 h 79"/>
                        <a:gd name="T8" fmla="*/ 104 w 109"/>
                        <a:gd name="T9" fmla="*/ 0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9" h="79">
                          <a:moveTo>
                            <a:pt x="104" y="0"/>
                          </a:moveTo>
                          <a:lnTo>
                            <a:pt x="109" y="6"/>
                          </a:lnTo>
                          <a:lnTo>
                            <a:pt x="6" y="79"/>
                          </a:lnTo>
                          <a:lnTo>
                            <a:pt x="0" y="73"/>
                          </a:lnTo>
                          <a:lnTo>
                            <a:pt x="10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30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3620" y="2326"/>
                      <a:ext cx="87" cy="1"/>
                    </a:xfrm>
                    <a:custGeom>
                      <a:avLst/>
                      <a:gdLst>
                        <a:gd name="T0" fmla="*/ 0 w 87"/>
                        <a:gd name="T1" fmla="*/ 87 w 87"/>
                        <a:gd name="T2" fmla="*/ 0 w 87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87">
                          <a:moveTo>
                            <a:pt x="0" y="0"/>
                          </a:moveTo>
                          <a:lnTo>
                            <a:pt x="8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33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3436" y="2326"/>
                      <a:ext cx="92" cy="1"/>
                    </a:xfrm>
                    <a:custGeom>
                      <a:avLst/>
                      <a:gdLst>
                        <a:gd name="T0" fmla="*/ 0 w 92"/>
                        <a:gd name="T1" fmla="*/ 92 w 92"/>
                        <a:gd name="T2" fmla="*/ 0 w 92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92">
                          <a:moveTo>
                            <a:pt x="0" y="0"/>
                          </a:moveTo>
                          <a:lnTo>
                            <a:pt x="9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34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3247" y="2326"/>
                      <a:ext cx="86" cy="1"/>
                    </a:xfrm>
                    <a:custGeom>
                      <a:avLst/>
                      <a:gdLst>
                        <a:gd name="T0" fmla="*/ 0 w 86"/>
                        <a:gd name="T1" fmla="*/ 86 w 86"/>
                        <a:gd name="T2" fmla="*/ 0 w 86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86">
                          <a:moveTo>
                            <a:pt x="0" y="0"/>
                          </a:moveTo>
                          <a:lnTo>
                            <a:pt x="8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37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3057" y="2326"/>
                      <a:ext cx="98" cy="1"/>
                    </a:xfrm>
                    <a:custGeom>
                      <a:avLst/>
                      <a:gdLst>
                        <a:gd name="T0" fmla="*/ 0 w 98"/>
                        <a:gd name="T1" fmla="*/ 98 w 98"/>
                        <a:gd name="T2" fmla="*/ 0 w 98"/>
                      </a:gdLst>
                      <a:ahLst/>
                      <a:cxnLst>
                        <a:cxn ang="0">
                          <a:pos x="T0" y="0"/>
                        </a:cxn>
                        <a:cxn ang="0">
                          <a:pos x="T1" y="0"/>
                        </a:cxn>
                        <a:cxn ang="0">
                          <a:pos x="T2" y="0"/>
                        </a:cxn>
                      </a:cxnLst>
                      <a:rect l="0" t="0" r="r" b="b"/>
                      <a:pathLst>
                        <a:path w="98">
                          <a:moveTo>
                            <a:pt x="0" y="0"/>
                          </a:moveTo>
                          <a:lnTo>
                            <a:pt x="9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38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3183" y="2179"/>
                      <a:ext cx="1" cy="86"/>
                    </a:xfrm>
                    <a:custGeom>
                      <a:avLst/>
                      <a:gdLst>
                        <a:gd name="T0" fmla="*/ 0 h 86"/>
                        <a:gd name="T1" fmla="*/ 86 h 86"/>
                        <a:gd name="T2" fmla="*/ 0 h 86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86">
                          <a:moveTo>
                            <a:pt x="0" y="0"/>
                          </a:moveTo>
                          <a:lnTo>
                            <a:pt x="0" y="8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1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3201" y="2179"/>
                      <a:ext cx="1" cy="86"/>
                    </a:xfrm>
                    <a:custGeom>
                      <a:avLst/>
                      <a:gdLst>
                        <a:gd name="T0" fmla="*/ 0 h 86"/>
                        <a:gd name="T1" fmla="*/ 86 h 86"/>
                        <a:gd name="T2" fmla="*/ 0 h 86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86">
                          <a:moveTo>
                            <a:pt x="0" y="0"/>
                          </a:moveTo>
                          <a:lnTo>
                            <a:pt x="0" y="8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2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3557" y="2179"/>
                      <a:ext cx="1" cy="86"/>
                    </a:xfrm>
                    <a:custGeom>
                      <a:avLst/>
                      <a:gdLst>
                        <a:gd name="T0" fmla="*/ 0 h 86"/>
                        <a:gd name="T1" fmla="*/ 86 h 86"/>
                        <a:gd name="T2" fmla="*/ 0 h 86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86">
                          <a:moveTo>
                            <a:pt x="0" y="0"/>
                          </a:moveTo>
                          <a:lnTo>
                            <a:pt x="0" y="8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5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3580" y="2179"/>
                      <a:ext cx="1" cy="86"/>
                    </a:xfrm>
                    <a:custGeom>
                      <a:avLst/>
                      <a:gdLst>
                        <a:gd name="T0" fmla="*/ 0 h 86"/>
                        <a:gd name="T1" fmla="*/ 86 h 86"/>
                        <a:gd name="T2" fmla="*/ 0 h 86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86">
                          <a:moveTo>
                            <a:pt x="0" y="0"/>
                          </a:moveTo>
                          <a:lnTo>
                            <a:pt x="0" y="8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6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3195" y="2394"/>
                      <a:ext cx="1" cy="86"/>
                    </a:xfrm>
                    <a:custGeom>
                      <a:avLst/>
                      <a:gdLst>
                        <a:gd name="T0" fmla="*/ 86 h 86"/>
                        <a:gd name="T1" fmla="*/ 0 h 86"/>
                        <a:gd name="T2" fmla="*/ 86 h 86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86">
                          <a:moveTo>
                            <a:pt x="0" y="86"/>
                          </a:moveTo>
                          <a:lnTo>
                            <a:pt x="0" y="0"/>
                          </a:lnTo>
                          <a:lnTo>
                            <a:pt x="0" y="8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49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3569" y="2394"/>
                      <a:ext cx="1" cy="86"/>
                    </a:xfrm>
                    <a:custGeom>
                      <a:avLst/>
                      <a:gdLst>
                        <a:gd name="T0" fmla="*/ 86 h 86"/>
                        <a:gd name="T1" fmla="*/ 0 h 86"/>
                        <a:gd name="T2" fmla="*/ 86 h 86"/>
                      </a:gdLst>
                      <a:ahLst/>
                      <a:cxnLst>
                        <a:cxn ang="0">
                          <a:pos x="0" y="T0"/>
                        </a:cxn>
                        <a:cxn ang="0">
                          <a:pos x="0" y="T1"/>
                        </a:cxn>
                        <a:cxn ang="0">
                          <a:pos x="0" y="T2"/>
                        </a:cxn>
                      </a:cxnLst>
                      <a:rect l="0" t="0" r="r" b="b"/>
                      <a:pathLst>
                        <a:path h="86">
                          <a:moveTo>
                            <a:pt x="0" y="86"/>
                          </a:moveTo>
                          <a:lnTo>
                            <a:pt x="0" y="0"/>
                          </a:lnTo>
                          <a:lnTo>
                            <a:pt x="0" y="8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51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2" y="1692"/>
                      <a:ext cx="81" cy="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Arial" charset="0"/>
                        </a:rPr>
                        <a:t>N</a:t>
                      </a:r>
                      <a:endParaRPr lang="en-US" sz="1400">
                        <a:latin typeface="Arial" charset="0"/>
                      </a:endParaRPr>
                    </a:p>
                  </p:txBody>
                </p:sp>
                <p:sp>
                  <p:nvSpPr>
                    <p:cNvPr id="28752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1" y="1386"/>
                      <a:ext cx="81" cy="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Arial" charset="0"/>
                        </a:rPr>
                        <a:t>N</a:t>
                      </a:r>
                      <a:endParaRPr lang="en-US" sz="1400">
                        <a:latin typeface="Arial" charset="0"/>
                      </a:endParaRPr>
                    </a:p>
                  </p:txBody>
                </p:sp>
                <p:sp>
                  <p:nvSpPr>
                    <p:cNvPr id="28753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6" y="1386"/>
                      <a:ext cx="81" cy="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Arial" charset="0"/>
                        </a:rPr>
                        <a:t>H</a:t>
                      </a:r>
                      <a:endParaRPr lang="en-US" sz="1400">
                        <a:latin typeface="Arial" charset="0"/>
                      </a:endParaRPr>
                    </a:p>
                  </p:txBody>
                </p:sp>
                <p:sp>
                  <p:nvSpPr>
                    <p:cNvPr id="28754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1" y="1428"/>
                      <a:ext cx="49" cy="1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latin typeface="Arial" charset="0"/>
                        </a:rPr>
                        <a:t>2</a:t>
                      </a:r>
                      <a:endParaRPr lang="en-US" sz="1400">
                        <a:latin typeface="Arial" charset="0"/>
                      </a:endParaRPr>
                    </a:p>
                  </p:txBody>
                </p:sp>
                <p:sp>
                  <p:nvSpPr>
                    <p:cNvPr id="2875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8" y="2011"/>
                      <a:ext cx="87" cy="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Arial" charset="0"/>
                        </a:rPr>
                        <a:t>O</a:t>
                      </a:r>
                      <a:endParaRPr lang="en-US" sz="1400">
                        <a:latin typeface="Arial" charset="0"/>
                      </a:endParaRPr>
                    </a:p>
                  </p:txBody>
                </p:sp>
                <p:sp>
                  <p:nvSpPr>
                    <p:cNvPr id="28756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1" y="2011"/>
                      <a:ext cx="81" cy="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Arial" charset="0"/>
                        </a:rPr>
                        <a:t>N</a:t>
                      </a:r>
                      <a:endParaRPr lang="en-US" sz="1400">
                        <a:latin typeface="Arial" charset="0"/>
                      </a:endParaRPr>
                    </a:p>
                  </p:txBody>
                </p:sp>
                <p:sp>
                  <p:nvSpPr>
                    <p:cNvPr id="28757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8" y="2231"/>
                      <a:ext cx="87" cy="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Arial" charset="0"/>
                        </a:rPr>
                        <a:t>O</a:t>
                      </a:r>
                      <a:endParaRPr lang="en-US" sz="140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2877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4626" y="2383"/>
                    <a:ext cx="161" cy="134"/>
                    <a:chOff x="4382" y="2703"/>
                    <a:chExt cx="161" cy="134"/>
                  </a:xfrm>
                </p:grpSpPr>
                <p:sp>
                  <p:nvSpPr>
                    <p:cNvPr id="28780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2" y="2703"/>
                      <a:ext cx="87" cy="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ED181E"/>
                          </a:solidFill>
                          <a:latin typeface="Arial" charset="0"/>
                        </a:rPr>
                        <a:t>O</a:t>
                      </a:r>
                    </a:p>
                  </p:txBody>
                </p:sp>
                <p:sp>
                  <p:nvSpPr>
                    <p:cNvPr id="28781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2" y="2703"/>
                      <a:ext cx="81" cy="1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ED181E"/>
                          </a:solidFill>
                          <a:latin typeface="Arial" charset="0"/>
                        </a:rPr>
                        <a:t>H</a:t>
                      </a:r>
                      <a:endParaRPr lang="en-US" sz="1400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8782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30" y="2175"/>
                    <a:ext cx="197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C</a:t>
                    </a:r>
                    <a:endParaRPr lang="en-GB" sz="14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8787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4384" y="2089"/>
                    <a:ext cx="197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H</a:t>
                    </a:r>
                    <a:endParaRPr lang="en-GB" sz="14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8788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121"/>
                    <a:ext cx="197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H</a:t>
                    </a:r>
                    <a:endParaRPr lang="en-GB" sz="14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8789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192" y="1929"/>
                    <a:ext cx="284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Arial" charset="0"/>
                      </a:rPr>
                      <a:t>OH</a:t>
                    </a:r>
                    <a:endParaRPr lang="en-GB" sz="14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8790" name="Line 118"/>
                <p:cNvSpPr>
                  <a:spLocks noChangeShapeType="1"/>
                </p:cNvSpPr>
                <p:nvPr/>
              </p:nvSpPr>
              <p:spPr bwMode="auto">
                <a:xfrm>
                  <a:off x="4288" y="2120"/>
                  <a:ext cx="24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1" name="Line 119"/>
                <p:cNvSpPr>
                  <a:spLocks noChangeShapeType="1"/>
                </p:cNvSpPr>
                <p:nvPr/>
              </p:nvSpPr>
              <p:spPr bwMode="auto">
                <a:xfrm>
                  <a:off x="4192" y="2232"/>
                  <a:ext cx="88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93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4384" y="2208"/>
                  <a:ext cx="48" cy="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785" name="Line 113"/>
              <p:cNvSpPr>
                <a:spLocks noChangeShapeType="1"/>
              </p:cNvSpPr>
              <p:nvPr/>
            </p:nvSpPr>
            <p:spPr bwMode="auto">
              <a:xfrm>
                <a:off x="4648" y="2328"/>
                <a:ext cx="88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6" name="Line 114"/>
              <p:cNvSpPr>
                <a:spLocks noChangeShapeType="1"/>
              </p:cNvSpPr>
              <p:nvPr/>
            </p:nvSpPr>
            <p:spPr bwMode="auto">
              <a:xfrm>
                <a:off x="4788" y="2444"/>
                <a:ext cx="4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872" name="Group 200"/>
          <p:cNvGrpSpPr>
            <a:grpSpLocks/>
          </p:cNvGrpSpPr>
          <p:nvPr/>
        </p:nvGrpSpPr>
        <p:grpSpPr bwMode="auto">
          <a:xfrm>
            <a:off x="922338" y="1828800"/>
            <a:ext cx="3276600" cy="3549650"/>
            <a:chOff x="3696" y="1040"/>
            <a:chExt cx="2064" cy="2236"/>
          </a:xfrm>
        </p:grpSpPr>
        <p:grpSp>
          <p:nvGrpSpPr>
            <p:cNvPr id="28799" name="Group 127"/>
            <p:cNvGrpSpPr>
              <a:grpSpLocks/>
            </p:cNvGrpSpPr>
            <p:nvPr/>
          </p:nvGrpSpPr>
          <p:grpSpPr bwMode="auto">
            <a:xfrm>
              <a:off x="3745" y="1203"/>
              <a:ext cx="1895" cy="1561"/>
              <a:chOff x="3745" y="1203"/>
              <a:chExt cx="1895" cy="1561"/>
            </a:xfrm>
          </p:grpSpPr>
          <p:sp>
            <p:nvSpPr>
              <p:cNvPr id="28800" name="Freeform 128"/>
              <p:cNvSpPr>
                <a:spLocks/>
              </p:cNvSpPr>
              <p:nvPr/>
            </p:nvSpPr>
            <p:spPr bwMode="auto">
              <a:xfrm>
                <a:off x="5257" y="1721"/>
                <a:ext cx="1" cy="172"/>
              </a:xfrm>
              <a:custGeom>
                <a:avLst/>
                <a:gdLst>
                  <a:gd name="T0" fmla="*/ 172 h 172"/>
                  <a:gd name="T1" fmla="*/ 0 h 172"/>
                  <a:gd name="T2" fmla="*/ 172 h 17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72">
                    <a:moveTo>
                      <a:pt x="0" y="172"/>
                    </a:moveTo>
                    <a:lnTo>
                      <a:pt x="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" name="Freeform 129"/>
              <p:cNvSpPr>
                <a:spLocks/>
              </p:cNvSpPr>
              <p:nvPr/>
            </p:nvSpPr>
            <p:spPr bwMode="auto">
              <a:xfrm>
                <a:off x="5137" y="1900"/>
                <a:ext cx="120" cy="78"/>
              </a:xfrm>
              <a:custGeom>
                <a:avLst/>
                <a:gdLst>
                  <a:gd name="T0" fmla="*/ 0 w 120"/>
                  <a:gd name="T1" fmla="*/ 78 h 78"/>
                  <a:gd name="T2" fmla="*/ 120 w 120"/>
                  <a:gd name="T3" fmla="*/ 0 h 78"/>
                  <a:gd name="T4" fmla="*/ 0 w 120"/>
                  <a:gd name="T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78">
                    <a:moveTo>
                      <a:pt x="0" y="78"/>
                    </a:moveTo>
                    <a:lnTo>
                      <a:pt x="12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" name="Freeform 130"/>
              <p:cNvSpPr>
                <a:spLocks/>
              </p:cNvSpPr>
              <p:nvPr/>
            </p:nvSpPr>
            <p:spPr bwMode="auto">
              <a:xfrm>
                <a:off x="5137" y="1893"/>
                <a:ext cx="120" cy="85"/>
              </a:xfrm>
              <a:custGeom>
                <a:avLst/>
                <a:gdLst>
                  <a:gd name="T0" fmla="*/ 0 w 120"/>
                  <a:gd name="T1" fmla="*/ 85 h 85"/>
                  <a:gd name="T2" fmla="*/ 0 w 120"/>
                  <a:gd name="T3" fmla="*/ 78 h 85"/>
                  <a:gd name="T4" fmla="*/ 114 w 120"/>
                  <a:gd name="T5" fmla="*/ 0 h 85"/>
                  <a:gd name="T6" fmla="*/ 120 w 120"/>
                  <a:gd name="T7" fmla="*/ 7 h 85"/>
                  <a:gd name="T8" fmla="*/ 0 w 120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85">
                    <a:moveTo>
                      <a:pt x="0" y="85"/>
                    </a:moveTo>
                    <a:lnTo>
                      <a:pt x="0" y="78"/>
                    </a:lnTo>
                    <a:lnTo>
                      <a:pt x="114" y="0"/>
                    </a:lnTo>
                    <a:lnTo>
                      <a:pt x="120" y="7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" name="Freeform 131"/>
              <p:cNvSpPr>
                <a:spLocks/>
              </p:cNvSpPr>
              <p:nvPr/>
            </p:nvSpPr>
            <p:spPr bwMode="auto">
              <a:xfrm>
                <a:off x="5123" y="1878"/>
                <a:ext cx="108" cy="72"/>
              </a:xfrm>
              <a:custGeom>
                <a:avLst/>
                <a:gdLst>
                  <a:gd name="T0" fmla="*/ 0 w 108"/>
                  <a:gd name="T1" fmla="*/ 72 h 72"/>
                  <a:gd name="T2" fmla="*/ 108 w 108"/>
                  <a:gd name="T3" fmla="*/ 0 h 72"/>
                  <a:gd name="T4" fmla="*/ 0 w 108"/>
                  <a:gd name="T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2">
                    <a:moveTo>
                      <a:pt x="0" y="72"/>
                    </a:moveTo>
                    <a:lnTo>
                      <a:pt x="108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" name="Freeform 132"/>
              <p:cNvSpPr>
                <a:spLocks/>
              </p:cNvSpPr>
              <p:nvPr/>
            </p:nvSpPr>
            <p:spPr bwMode="auto">
              <a:xfrm>
                <a:off x="5123" y="1878"/>
                <a:ext cx="108" cy="79"/>
              </a:xfrm>
              <a:custGeom>
                <a:avLst/>
                <a:gdLst>
                  <a:gd name="T0" fmla="*/ 0 w 108"/>
                  <a:gd name="T1" fmla="*/ 79 h 79"/>
                  <a:gd name="T2" fmla="*/ 0 w 108"/>
                  <a:gd name="T3" fmla="*/ 72 h 79"/>
                  <a:gd name="T4" fmla="*/ 108 w 108"/>
                  <a:gd name="T5" fmla="*/ 0 h 79"/>
                  <a:gd name="T6" fmla="*/ 108 w 108"/>
                  <a:gd name="T7" fmla="*/ 8 h 79"/>
                  <a:gd name="T8" fmla="*/ 0 w 108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9">
                    <a:moveTo>
                      <a:pt x="0" y="79"/>
                    </a:moveTo>
                    <a:lnTo>
                      <a:pt x="0" y="72"/>
                    </a:lnTo>
                    <a:lnTo>
                      <a:pt x="108" y="0"/>
                    </a:lnTo>
                    <a:lnTo>
                      <a:pt x="108" y="8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" name="Freeform 133"/>
              <p:cNvSpPr>
                <a:spLocks/>
              </p:cNvSpPr>
              <p:nvPr/>
            </p:nvSpPr>
            <p:spPr bwMode="auto">
              <a:xfrm>
                <a:off x="4875" y="1900"/>
                <a:ext cx="134" cy="86"/>
              </a:xfrm>
              <a:custGeom>
                <a:avLst/>
                <a:gdLst>
                  <a:gd name="T0" fmla="*/ 134 w 134"/>
                  <a:gd name="T1" fmla="*/ 86 h 86"/>
                  <a:gd name="T2" fmla="*/ 0 w 134"/>
                  <a:gd name="T3" fmla="*/ 0 h 86"/>
                  <a:gd name="T4" fmla="*/ 134 w 134"/>
                  <a:gd name="T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86">
                    <a:moveTo>
                      <a:pt x="134" y="86"/>
                    </a:moveTo>
                    <a:lnTo>
                      <a:pt x="0" y="0"/>
                    </a:lnTo>
                    <a:lnTo>
                      <a:pt x="134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" name="Freeform 134"/>
              <p:cNvSpPr>
                <a:spLocks/>
              </p:cNvSpPr>
              <p:nvPr/>
            </p:nvSpPr>
            <p:spPr bwMode="auto">
              <a:xfrm>
                <a:off x="4875" y="1893"/>
                <a:ext cx="134" cy="93"/>
              </a:xfrm>
              <a:custGeom>
                <a:avLst/>
                <a:gdLst>
                  <a:gd name="T0" fmla="*/ 134 w 134"/>
                  <a:gd name="T1" fmla="*/ 85 h 93"/>
                  <a:gd name="T2" fmla="*/ 134 w 134"/>
                  <a:gd name="T3" fmla="*/ 93 h 93"/>
                  <a:gd name="T4" fmla="*/ 0 w 134"/>
                  <a:gd name="T5" fmla="*/ 7 h 93"/>
                  <a:gd name="T6" fmla="*/ 7 w 134"/>
                  <a:gd name="T7" fmla="*/ 0 h 93"/>
                  <a:gd name="T8" fmla="*/ 134 w 134"/>
                  <a:gd name="T9" fmla="*/ 8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93">
                    <a:moveTo>
                      <a:pt x="134" y="85"/>
                    </a:moveTo>
                    <a:lnTo>
                      <a:pt x="134" y="93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34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" name="Freeform 135"/>
              <p:cNvSpPr>
                <a:spLocks/>
              </p:cNvSpPr>
              <p:nvPr/>
            </p:nvSpPr>
            <p:spPr bwMode="auto">
              <a:xfrm>
                <a:off x="4875" y="1650"/>
                <a:ext cx="1" cy="243"/>
              </a:xfrm>
              <a:custGeom>
                <a:avLst/>
                <a:gdLst>
                  <a:gd name="T0" fmla="*/ 0 h 243"/>
                  <a:gd name="T1" fmla="*/ 243 h 243"/>
                  <a:gd name="T2" fmla="*/ 0 h 2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3">
                    <a:moveTo>
                      <a:pt x="0" y="0"/>
                    </a:moveTo>
                    <a:lnTo>
                      <a:pt x="0" y="2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8" name="Line 136"/>
              <p:cNvSpPr>
                <a:spLocks noChangeShapeType="1"/>
              </p:cNvSpPr>
              <p:nvPr/>
            </p:nvSpPr>
            <p:spPr bwMode="auto">
              <a:xfrm flipV="1">
                <a:off x="5251" y="1721"/>
                <a:ext cx="1" cy="17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9" name="Line 137"/>
              <p:cNvSpPr>
                <a:spLocks noChangeShapeType="1"/>
              </p:cNvSpPr>
              <p:nvPr/>
            </p:nvSpPr>
            <p:spPr bwMode="auto">
              <a:xfrm>
                <a:off x="4875" y="1650"/>
                <a:ext cx="1" cy="24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0" name="Freeform 138"/>
              <p:cNvSpPr>
                <a:spLocks/>
              </p:cNvSpPr>
              <p:nvPr/>
            </p:nvSpPr>
            <p:spPr bwMode="auto">
              <a:xfrm>
                <a:off x="4902" y="1664"/>
                <a:ext cx="1" cy="214"/>
              </a:xfrm>
              <a:custGeom>
                <a:avLst/>
                <a:gdLst>
                  <a:gd name="T0" fmla="*/ 0 h 214"/>
                  <a:gd name="T1" fmla="*/ 214 h 214"/>
                  <a:gd name="T2" fmla="*/ 0 h 2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14">
                    <a:moveTo>
                      <a:pt x="0" y="0"/>
                    </a:moveTo>
                    <a:lnTo>
                      <a:pt x="0" y="2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1" name="Freeform 139"/>
              <p:cNvSpPr>
                <a:spLocks/>
              </p:cNvSpPr>
              <p:nvPr/>
            </p:nvSpPr>
            <p:spPr bwMode="auto">
              <a:xfrm>
                <a:off x="4875" y="1521"/>
                <a:ext cx="195" cy="122"/>
              </a:xfrm>
              <a:custGeom>
                <a:avLst/>
                <a:gdLst>
                  <a:gd name="T0" fmla="*/ 0 w 195"/>
                  <a:gd name="T1" fmla="*/ 122 h 122"/>
                  <a:gd name="T2" fmla="*/ 195 w 195"/>
                  <a:gd name="T3" fmla="*/ 0 h 122"/>
                  <a:gd name="T4" fmla="*/ 0 w 195"/>
                  <a:gd name="T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" h="122">
                    <a:moveTo>
                      <a:pt x="0" y="122"/>
                    </a:moveTo>
                    <a:lnTo>
                      <a:pt x="195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2" name="Freeform 140"/>
              <p:cNvSpPr>
                <a:spLocks/>
              </p:cNvSpPr>
              <p:nvPr/>
            </p:nvSpPr>
            <p:spPr bwMode="auto">
              <a:xfrm>
                <a:off x="4875" y="1521"/>
                <a:ext cx="195" cy="129"/>
              </a:xfrm>
              <a:custGeom>
                <a:avLst/>
                <a:gdLst>
                  <a:gd name="T0" fmla="*/ 7 w 195"/>
                  <a:gd name="T1" fmla="*/ 129 h 129"/>
                  <a:gd name="T2" fmla="*/ 0 w 195"/>
                  <a:gd name="T3" fmla="*/ 122 h 129"/>
                  <a:gd name="T4" fmla="*/ 188 w 195"/>
                  <a:gd name="T5" fmla="*/ 0 h 129"/>
                  <a:gd name="T6" fmla="*/ 195 w 195"/>
                  <a:gd name="T7" fmla="*/ 7 h 129"/>
                  <a:gd name="T8" fmla="*/ 7 w 195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29">
                    <a:moveTo>
                      <a:pt x="7" y="129"/>
                    </a:moveTo>
                    <a:lnTo>
                      <a:pt x="0" y="122"/>
                    </a:lnTo>
                    <a:lnTo>
                      <a:pt x="188" y="0"/>
                    </a:lnTo>
                    <a:lnTo>
                      <a:pt x="195" y="7"/>
                    </a:lnTo>
                    <a:lnTo>
                      <a:pt x="7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3" name="Freeform 141"/>
              <p:cNvSpPr>
                <a:spLocks/>
              </p:cNvSpPr>
              <p:nvPr/>
            </p:nvSpPr>
            <p:spPr bwMode="auto">
              <a:xfrm>
                <a:off x="5070" y="1521"/>
                <a:ext cx="134" cy="86"/>
              </a:xfrm>
              <a:custGeom>
                <a:avLst/>
                <a:gdLst>
                  <a:gd name="T0" fmla="*/ 0 w 134"/>
                  <a:gd name="T1" fmla="*/ 0 h 86"/>
                  <a:gd name="T2" fmla="*/ 134 w 134"/>
                  <a:gd name="T3" fmla="*/ 86 h 86"/>
                  <a:gd name="T4" fmla="*/ 0 w 134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86">
                    <a:moveTo>
                      <a:pt x="0" y="0"/>
                    </a:moveTo>
                    <a:lnTo>
                      <a:pt x="134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4" name="Freeform 142"/>
              <p:cNvSpPr>
                <a:spLocks/>
              </p:cNvSpPr>
              <p:nvPr/>
            </p:nvSpPr>
            <p:spPr bwMode="auto">
              <a:xfrm>
                <a:off x="5063" y="1521"/>
                <a:ext cx="141" cy="93"/>
              </a:xfrm>
              <a:custGeom>
                <a:avLst/>
                <a:gdLst>
                  <a:gd name="T0" fmla="*/ 0 w 141"/>
                  <a:gd name="T1" fmla="*/ 7 h 93"/>
                  <a:gd name="T2" fmla="*/ 7 w 141"/>
                  <a:gd name="T3" fmla="*/ 0 h 93"/>
                  <a:gd name="T4" fmla="*/ 141 w 141"/>
                  <a:gd name="T5" fmla="*/ 86 h 93"/>
                  <a:gd name="T6" fmla="*/ 134 w 141"/>
                  <a:gd name="T7" fmla="*/ 93 h 93"/>
                  <a:gd name="T8" fmla="*/ 0 w 141"/>
                  <a:gd name="T9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93">
                    <a:moveTo>
                      <a:pt x="0" y="7"/>
                    </a:moveTo>
                    <a:lnTo>
                      <a:pt x="7" y="0"/>
                    </a:lnTo>
                    <a:lnTo>
                      <a:pt x="141" y="86"/>
                    </a:lnTo>
                    <a:lnTo>
                      <a:pt x="134" y="9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5" name="Freeform 143"/>
              <p:cNvSpPr>
                <a:spLocks/>
              </p:cNvSpPr>
              <p:nvPr/>
            </p:nvSpPr>
            <p:spPr bwMode="auto">
              <a:xfrm>
                <a:off x="4540" y="1636"/>
                <a:ext cx="87" cy="135"/>
              </a:xfrm>
              <a:custGeom>
                <a:avLst/>
                <a:gdLst>
                  <a:gd name="T0" fmla="*/ 0 w 87"/>
                  <a:gd name="T1" fmla="*/ 135 h 135"/>
                  <a:gd name="T2" fmla="*/ 87 w 87"/>
                  <a:gd name="T3" fmla="*/ 0 h 135"/>
                  <a:gd name="T4" fmla="*/ 0 w 87"/>
                  <a:gd name="T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135">
                    <a:moveTo>
                      <a:pt x="0" y="135"/>
                    </a:moveTo>
                    <a:lnTo>
                      <a:pt x="8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6" name="Freeform 144"/>
              <p:cNvSpPr>
                <a:spLocks/>
              </p:cNvSpPr>
              <p:nvPr/>
            </p:nvSpPr>
            <p:spPr bwMode="auto">
              <a:xfrm>
                <a:off x="4540" y="1636"/>
                <a:ext cx="87" cy="135"/>
              </a:xfrm>
              <a:custGeom>
                <a:avLst/>
                <a:gdLst>
                  <a:gd name="T0" fmla="*/ 0 w 87"/>
                  <a:gd name="T1" fmla="*/ 135 h 135"/>
                  <a:gd name="T2" fmla="*/ 0 w 87"/>
                  <a:gd name="T3" fmla="*/ 135 h 135"/>
                  <a:gd name="T4" fmla="*/ 80 w 87"/>
                  <a:gd name="T5" fmla="*/ 0 h 135"/>
                  <a:gd name="T6" fmla="*/ 87 w 87"/>
                  <a:gd name="T7" fmla="*/ 7 h 135"/>
                  <a:gd name="T8" fmla="*/ 0 w 87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35">
                    <a:moveTo>
                      <a:pt x="0" y="135"/>
                    </a:moveTo>
                    <a:lnTo>
                      <a:pt x="0" y="135"/>
                    </a:lnTo>
                    <a:lnTo>
                      <a:pt x="80" y="0"/>
                    </a:lnTo>
                    <a:lnTo>
                      <a:pt x="87" y="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7" name="Freeform 145"/>
              <p:cNvSpPr>
                <a:spLocks/>
              </p:cNvSpPr>
              <p:nvPr/>
            </p:nvSpPr>
            <p:spPr bwMode="auto">
              <a:xfrm>
                <a:off x="4573" y="1657"/>
                <a:ext cx="74" cy="114"/>
              </a:xfrm>
              <a:custGeom>
                <a:avLst/>
                <a:gdLst>
                  <a:gd name="T0" fmla="*/ 74 w 74"/>
                  <a:gd name="T1" fmla="*/ 0 h 114"/>
                  <a:gd name="T2" fmla="*/ 0 w 74"/>
                  <a:gd name="T3" fmla="*/ 114 h 114"/>
                  <a:gd name="T4" fmla="*/ 74 w 74"/>
                  <a:gd name="T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114">
                    <a:moveTo>
                      <a:pt x="74" y="0"/>
                    </a:moveTo>
                    <a:lnTo>
                      <a:pt x="0" y="11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8" name="Freeform 146"/>
              <p:cNvSpPr>
                <a:spLocks/>
              </p:cNvSpPr>
              <p:nvPr/>
            </p:nvSpPr>
            <p:spPr bwMode="auto">
              <a:xfrm>
                <a:off x="4567" y="1657"/>
                <a:ext cx="80" cy="114"/>
              </a:xfrm>
              <a:custGeom>
                <a:avLst/>
                <a:gdLst>
                  <a:gd name="T0" fmla="*/ 74 w 80"/>
                  <a:gd name="T1" fmla="*/ 0 h 114"/>
                  <a:gd name="T2" fmla="*/ 80 w 80"/>
                  <a:gd name="T3" fmla="*/ 0 h 114"/>
                  <a:gd name="T4" fmla="*/ 6 w 80"/>
                  <a:gd name="T5" fmla="*/ 114 h 114"/>
                  <a:gd name="T6" fmla="*/ 0 w 80"/>
                  <a:gd name="T7" fmla="*/ 114 h 114"/>
                  <a:gd name="T8" fmla="*/ 74 w 80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14">
                    <a:moveTo>
                      <a:pt x="74" y="0"/>
                    </a:moveTo>
                    <a:lnTo>
                      <a:pt x="80" y="0"/>
                    </a:lnTo>
                    <a:lnTo>
                      <a:pt x="6" y="114"/>
                    </a:lnTo>
                    <a:lnTo>
                      <a:pt x="0" y="11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9" name="Freeform 147"/>
              <p:cNvSpPr>
                <a:spLocks/>
              </p:cNvSpPr>
              <p:nvPr/>
            </p:nvSpPr>
            <p:spPr bwMode="auto">
              <a:xfrm>
                <a:off x="4741" y="1600"/>
                <a:ext cx="134" cy="43"/>
              </a:xfrm>
              <a:custGeom>
                <a:avLst/>
                <a:gdLst>
                  <a:gd name="T0" fmla="*/ 0 w 134"/>
                  <a:gd name="T1" fmla="*/ 0 h 43"/>
                  <a:gd name="T2" fmla="*/ 134 w 134"/>
                  <a:gd name="T3" fmla="*/ 43 h 43"/>
                  <a:gd name="T4" fmla="*/ 0 w 134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43">
                    <a:moveTo>
                      <a:pt x="0" y="0"/>
                    </a:moveTo>
                    <a:lnTo>
                      <a:pt x="13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0" name="Line 148"/>
              <p:cNvSpPr>
                <a:spLocks noChangeShapeType="1"/>
              </p:cNvSpPr>
              <p:nvPr/>
            </p:nvSpPr>
            <p:spPr bwMode="auto">
              <a:xfrm>
                <a:off x="4902" y="1664"/>
                <a:ext cx="1" cy="2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1" name="Line 149"/>
              <p:cNvSpPr>
                <a:spLocks noChangeShapeType="1"/>
              </p:cNvSpPr>
              <p:nvPr/>
            </p:nvSpPr>
            <p:spPr bwMode="auto">
              <a:xfrm>
                <a:off x="4734" y="1593"/>
                <a:ext cx="134" cy="5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2" name="Freeform 150"/>
              <p:cNvSpPr>
                <a:spLocks/>
              </p:cNvSpPr>
              <p:nvPr/>
            </p:nvSpPr>
            <p:spPr bwMode="auto">
              <a:xfrm>
                <a:off x="5056" y="1350"/>
                <a:ext cx="1" cy="178"/>
              </a:xfrm>
              <a:custGeom>
                <a:avLst/>
                <a:gdLst>
                  <a:gd name="T0" fmla="*/ 0 h 178"/>
                  <a:gd name="T1" fmla="*/ 178 h 178"/>
                  <a:gd name="T2" fmla="*/ 0 h 1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78">
                    <a:moveTo>
                      <a:pt x="0" y="0"/>
                    </a:move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3" name="Freeform 151"/>
              <p:cNvSpPr>
                <a:spLocks/>
              </p:cNvSpPr>
              <p:nvPr/>
            </p:nvSpPr>
            <p:spPr bwMode="auto">
              <a:xfrm>
                <a:off x="5076" y="1350"/>
                <a:ext cx="1" cy="178"/>
              </a:xfrm>
              <a:custGeom>
                <a:avLst/>
                <a:gdLst>
                  <a:gd name="T0" fmla="*/ 0 h 178"/>
                  <a:gd name="T1" fmla="*/ 178 h 178"/>
                  <a:gd name="T2" fmla="*/ 0 h 1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78">
                    <a:moveTo>
                      <a:pt x="0" y="0"/>
                    </a:moveTo>
                    <a:lnTo>
                      <a:pt x="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4" name="Line 152"/>
              <p:cNvSpPr>
                <a:spLocks noChangeShapeType="1"/>
              </p:cNvSpPr>
              <p:nvPr/>
            </p:nvSpPr>
            <p:spPr bwMode="auto">
              <a:xfrm>
                <a:off x="5050" y="1350"/>
                <a:ext cx="1" cy="17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5" name="Line 153"/>
              <p:cNvSpPr>
                <a:spLocks noChangeShapeType="1"/>
              </p:cNvSpPr>
              <p:nvPr/>
            </p:nvSpPr>
            <p:spPr bwMode="auto">
              <a:xfrm>
                <a:off x="5076" y="1350"/>
                <a:ext cx="1" cy="17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6" name="Freeform 154"/>
              <p:cNvSpPr>
                <a:spLocks/>
              </p:cNvSpPr>
              <p:nvPr/>
            </p:nvSpPr>
            <p:spPr bwMode="auto">
              <a:xfrm>
                <a:off x="5257" y="1900"/>
                <a:ext cx="134" cy="86"/>
              </a:xfrm>
              <a:custGeom>
                <a:avLst/>
                <a:gdLst>
                  <a:gd name="T0" fmla="*/ 0 w 134"/>
                  <a:gd name="T1" fmla="*/ 0 h 86"/>
                  <a:gd name="T2" fmla="*/ 134 w 134"/>
                  <a:gd name="T3" fmla="*/ 86 h 86"/>
                  <a:gd name="T4" fmla="*/ 0 w 134"/>
                  <a:gd name="T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86">
                    <a:moveTo>
                      <a:pt x="0" y="0"/>
                    </a:moveTo>
                    <a:lnTo>
                      <a:pt x="134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7" name="Freeform 155"/>
              <p:cNvSpPr>
                <a:spLocks/>
              </p:cNvSpPr>
              <p:nvPr/>
            </p:nvSpPr>
            <p:spPr bwMode="auto">
              <a:xfrm>
                <a:off x="5257" y="1893"/>
                <a:ext cx="134" cy="93"/>
              </a:xfrm>
              <a:custGeom>
                <a:avLst/>
                <a:gdLst>
                  <a:gd name="T0" fmla="*/ 0 w 134"/>
                  <a:gd name="T1" fmla="*/ 7 h 93"/>
                  <a:gd name="T2" fmla="*/ 7 w 134"/>
                  <a:gd name="T3" fmla="*/ 0 h 93"/>
                  <a:gd name="T4" fmla="*/ 134 w 134"/>
                  <a:gd name="T5" fmla="*/ 85 h 93"/>
                  <a:gd name="T6" fmla="*/ 134 w 134"/>
                  <a:gd name="T7" fmla="*/ 93 h 93"/>
                  <a:gd name="T8" fmla="*/ 0 w 134"/>
                  <a:gd name="T9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93">
                    <a:moveTo>
                      <a:pt x="0" y="7"/>
                    </a:moveTo>
                    <a:lnTo>
                      <a:pt x="7" y="0"/>
                    </a:lnTo>
                    <a:lnTo>
                      <a:pt x="134" y="85"/>
                    </a:lnTo>
                    <a:lnTo>
                      <a:pt x="134" y="9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8" name="Freeform 156"/>
              <p:cNvSpPr>
                <a:spLocks/>
              </p:cNvSpPr>
              <p:nvPr/>
            </p:nvSpPr>
            <p:spPr bwMode="auto">
              <a:xfrm>
                <a:off x="4439" y="2371"/>
                <a:ext cx="222" cy="100"/>
              </a:xfrm>
              <a:custGeom>
                <a:avLst/>
                <a:gdLst>
                  <a:gd name="T0" fmla="*/ 0 w 222"/>
                  <a:gd name="T1" fmla="*/ 0 h 100"/>
                  <a:gd name="T2" fmla="*/ 222 w 222"/>
                  <a:gd name="T3" fmla="*/ 100 h 100"/>
                  <a:gd name="T4" fmla="*/ 0 w 222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2" h="100">
                    <a:moveTo>
                      <a:pt x="0" y="0"/>
                    </a:moveTo>
                    <a:lnTo>
                      <a:pt x="222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9" name="Freeform 157"/>
              <p:cNvSpPr>
                <a:spLocks/>
              </p:cNvSpPr>
              <p:nvPr/>
            </p:nvSpPr>
            <p:spPr bwMode="auto">
              <a:xfrm>
                <a:off x="4433" y="2371"/>
                <a:ext cx="228" cy="100"/>
              </a:xfrm>
              <a:custGeom>
                <a:avLst/>
                <a:gdLst>
                  <a:gd name="T0" fmla="*/ 0 w 228"/>
                  <a:gd name="T1" fmla="*/ 7 h 100"/>
                  <a:gd name="T2" fmla="*/ 6 w 228"/>
                  <a:gd name="T3" fmla="*/ 0 h 100"/>
                  <a:gd name="T4" fmla="*/ 228 w 228"/>
                  <a:gd name="T5" fmla="*/ 93 h 100"/>
                  <a:gd name="T6" fmla="*/ 228 w 228"/>
                  <a:gd name="T7" fmla="*/ 100 h 100"/>
                  <a:gd name="T8" fmla="*/ 0 w 228"/>
                  <a:gd name="T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100">
                    <a:moveTo>
                      <a:pt x="0" y="7"/>
                    </a:moveTo>
                    <a:lnTo>
                      <a:pt x="6" y="0"/>
                    </a:lnTo>
                    <a:lnTo>
                      <a:pt x="228" y="93"/>
                    </a:lnTo>
                    <a:lnTo>
                      <a:pt x="228" y="10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0" name="Freeform 158"/>
              <p:cNvSpPr>
                <a:spLocks/>
              </p:cNvSpPr>
              <p:nvPr/>
            </p:nvSpPr>
            <p:spPr bwMode="auto">
              <a:xfrm>
                <a:off x="4077" y="2371"/>
                <a:ext cx="235" cy="100"/>
              </a:xfrm>
              <a:custGeom>
                <a:avLst/>
                <a:gdLst>
                  <a:gd name="T0" fmla="*/ 0 w 235"/>
                  <a:gd name="T1" fmla="*/ 100 h 100"/>
                  <a:gd name="T2" fmla="*/ 235 w 235"/>
                  <a:gd name="T3" fmla="*/ 0 h 100"/>
                  <a:gd name="T4" fmla="*/ 0 w 235"/>
                  <a:gd name="T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5" h="100">
                    <a:moveTo>
                      <a:pt x="0" y="100"/>
                    </a:moveTo>
                    <a:lnTo>
                      <a:pt x="235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1" name="Freeform 159"/>
              <p:cNvSpPr>
                <a:spLocks/>
              </p:cNvSpPr>
              <p:nvPr/>
            </p:nvSpPr>
            <p:spPr bwMode="auto">
              <a:xfrm>
                <a:off x="4077" y="2364"/>
                <a:ext cx="235" cy="107"/>
              </a:xfrm>
              <a:custGeom>
                <a:avLst/>
                <a:gdLst>
                  <a:gd name="T0" fmla="*/ 7 w 235"/>
                  <a:gd name="T1" fmla="*/ 107 h 107"/>
                  <a:gd name="T2" fmla="*/ 0 w 235"/>
                  <a:gd name="T3" fmla="*/ 100 h 107"/>
                  <a:gd name="T4" fmla="*/ 235 w 235"/>
                  <a:gd name="T5" fmla="*/ 0 h 107"/>
                  <a:gd name="T6" fmla="*/ 235 w 235"/>
                  <a:gd name="T7" fmla="*/ 7 h 107"/>
                  <a:gd name="T8" fmla="*/ 7 w 235"/>
                  <a:gd name="T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07">
                    <a:moveTo>
                      <a:pt x="7" y="107"/>
                    </a:moveTo>
                    <a:lnTo>
                      <a:pt x="0" y="100"/>
                    </a:lnTo>
                    <a:lnTo>
                      <a:pt x="235" y="0"/>
                    </a:lnTo>
                    <a:lnTo>
                      <a:pt x="235" y="7"/>
                    </a:lnTo>
                    <a:lnTo>
                      <a:pt x="7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2" name="Freeform 160"/>
              <p:cNvSpPr>
                <a:spLocks/>
              </p:cNvSpPr>
              <p:nvPr/>
            </p:nvSpPr>
            <p:spPr bwMode="auto">
              <a:xfrm>
                <a:off x="4667" y="2478"/>
                <a:ext cx="1" cy="136"/>
              </a:xfrm>
              <a:custGeom>
                <a:avLst/>
                <a:gdLst>
                  <a:gd name="T0" fmla="*/ 0 h 136"/>
                  <a:gd name="T1" fmla="*/ 136 h 136"/>
                  <a:gd name="T2" fmla="*/ 0 h 1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6">
                    <a:moveTo>
                      <a:pt x="0" y="0"/>
                    </a:move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3" name="Freeform 161"/>
              <p:cNvSpPr>
                <a:spLocks/>
              </p:cNvSpPr>
              <p:nvPr/>
            </p:nvSpPr>
            <p:spPr bwMode="auto">
              <a:xfrm>
                <a:off x="4077" y="2271"/>
                <a:ext cx="1" cy="193"/>
              </a:xfrm>
              <a:custGeom>
                <a:avLst/>
                <a:gdLst>
                  <a:gd name="T0" fmla="*/ 193 h 193"/>
                  <a:gd name="T1" fmla="*/ 0 h 193"/>
                  <a:gd name="T2" fmla="*/ 193 h 19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3">
                    <a:moveTo>
                      <a:pt x="0" y="193"/>
                    </a:moveTo>
                    <a:lnTo>
                      <a:pt x="0" y="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4" name="Line 162"/>
              <p:cNvSpPr>
                <a:spLocks noChangeShapeType="1"/>
              </p:cNvSpPr>
              <p:nvPr/>
            </p:nvSpPr>
            <p:spPr bwMode="auto">
              <a:xfrm>
                <a:off x="4667" y="2471"/>
                <a:ext cx="1" cy="13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5" name="Line 163"/>
              <p:cNvSpPr>
                <a:spLocks noChangeShapeType="1"/>
              </p:cNvSpPr>
              <p:nvPr/>
            </p:nvSpPr>
            <p:spPr bwMode="auto">
              <a:xfrm flipV="1">
                <a:off x="4071" y="2264"/>
                <a:ext cx="1" cy="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6" name="Freeform 164"/>
              <p:cNvSpPr>
                <a:spLocks/>
              </p:cNvSpPr>
              <p:nvPr/>
            </p:nvSpPr>
            <p:spPr bwMode="auto">
              <a:xfrm>
                <a:off x="4077" y="2478"/>
                <a:ext cx="1" cy="136"/>
              </a:xfrm>
              <a:custGeom>
                <a:avLst/>
                <a:gdLst>
                  <a:gd name="T0" fmla="*/ 136 h 136"/>
                  <a:gd name="T1" fmla="*/ 0 h 136"/>
                  <a:gd name="T2" fmla="*/ 136 h 1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6">
                    <a:moveTo>
                      <a:pt x="0" y="136"/>
                    </a:moveTo>
                    <a:lnTo>
                      <a:pt x="0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7" name="Freeform 165"/>
              <p:cNvSpPr>
                <a:spLocks/>
              </p:cNvSpPr>
              <p:nvPr/>
            </p:nvSpPr>
            <p:spPr bwMode="auto">
              <a:xfrm>
                <a:off x="4667" y="2050"/>
                <a:ext cx="1" cy="414"/>
              </a:xfrm>
              <a:custGeom>
                <a:avLst/>
                <a:gdLst>
                  <a:gd name="T0" fmla="*/ 0 h 414"/>
                  <a:gd name="T1" fmla="*/ 414 h 414"/>
                  <a:gd name="T2" fmla="*/ 0 h 4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4">
                    <a:moveTo>
                      <a:pt x="0" y="0"/>
                    </a:moveTo>
                    <a:lnTo>
                      <a:pt x="0" y="4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8" name="Line 166"/>
              <p:cNvSpPr>
                <a:spLocks noChangeShapeType="1"/>
              </p:cNvSpPr>
              <p:nvPr/>
            </p:nvSpPr>
            <p:spPr bwMode="auto">
              <a:xfrm flipV="1">
                <a:off x="4071" y="2471"/>
                <a:ext cx="1" cy="13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9" name="Line 167"/>
              <p:cNvSpPr>
                <a:spLocks noChangeShapeType="1"/>
              </p:cNvSpPr>
              <p:nvPr/>
            </p:nvSpPr>
            <p:spPr bwMode="auto">
              <a:xfrm>
                <a:off x="4667" y="2050"/>
                <a:ext cx="1" cy="4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0" name="Freeform 168"/>
              <p:cNvSpPr>
                <a:spLocks/>
              </p:cNvSpPr>
              <p:nvPr/>
            </p:nvSpPr>
            <p:spPr bwMode="auto">
              <a:xfrm>
                <a:off x="3943" y="2186"/>
                <a:ext cx="134" cy="85"/>
              </a:xfrm>
              <a:custGeom>
                <a:avLst/>
                <a:gdLst>
                  <a:gd name="T0" fmla="*/ 0 w 134"/>
                  <a:gd name="T1" fmla="*/ 0 h 85"/>
                  <a:gd name="T2" fmla="*/ 134 w 134"/>
                  <a:gd name="T3" fmla="*/ 85 h 85"/>
                  <a:gd name="T4" fmla="*/ 0 w 134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85">
                    <a:moveTo>
                      <a:pt x="0" y="0"/>
                    </a:moveTo>
                    <a:lnTo>
                      <a:pt x="134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1" name="Freeform 169"/>
              <p:cNvSpPr>
                <a:spLocks/>
              </p:cNvSpPr>
              <p:nvPr/>
            </p:nvSpPr>
            <p:spPr bwMode="auto">
              <a:xfrm>
                <a:off x="3936" y="2178"/>
                <a:ext cx="141" cy="93"/>
              </a:xfrm>
              <a:custGeom>
                <a:avLst/>
                <a:gdLst>
                  <a:gd name="T0" fmla="*/ 0 w 141"/>
                  <a:gd name="T1" fmla="*/ 8 h 93"/>
                  <a:gd name="T2" fmla="*/ 7 w 141"/>
                  <a:gd name="T3" fmla="*/ 0 h 93"/>
                  <a:gd name="T4" fmla="*/ 141 w 141"/>
                  <a:gd name="T5" fmla="*/ 86 h 93"/>
                  <a:gd name="T6" fmla="*/ 135 w 141"/>
                  <a:gd name="T7" fmla="*/ 93 h 93"/>
                  <a:gd name="T8" fmla="*/ 0 w 141"/>
                  <a:gd name="T9" fmla="*/ 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93">
                    <a:moveTo>
                      <a:pt x="0" y="8"/>
                    </a:moveTo>
                    <a:lnTo>
                      <a:pt x="7" y="0"/>
                    </a:lnTo>
                    <a:lnTo>
                      <a:pt x="141" y="86"/>
                    </a:lnTo>
                    <a:lnTo>
                      <a:pt x="135" y="9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2" name="Freeform 170"/>
              <p:cNvSpPr>
                <a:spLocks/>
              </p:cNvSpPr>
              <p:nvPr/>
            </p:nvSpPr>
            <p:spPr bwMode="auto">
              <a:xfrm>
                <a:off x="4741" y="1900"/>
                <a:ext cx="134" cy="50"/>
              </a:xfrm>
              <a:custGeom>
                <a:avLst/>
                <a:gdLst>
                  <a:gd name="T0" fmla="*/ 134 w 134"/>
                  <a:gd name="T1" fmla="*/ 0 h 50"/>
                  <a:gd name="T2" fmla="*/ 0 w 134"/>
                  <a:gd name="T3" fmla="*/ 50 h 50"/>
                  <a:gd name="T4" fmla="*/ 134 w 134"/>
                  <a:gd name="T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50">
                    <a:moveTo>
                      <a:pt x="134" y="0"/>
                    </a:moveTo>
                    <a:lnTo>
                      <a:pt x="0" y="5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3" name="Freeform 171"/>
              <p:cNvSpPr>
                <a:spLocks/>
              </p:cNvSpPr>
              <p:nvPr/>
            </p:nvSpPr>
            <p:spPr bwMode="auto">
              <a:xfrm>
                <a:off x="4540" y="1771"/>
                <a:ext cx="87" cy="136"/>
              </a:xfrm>
              <a:custGeom>
                <a:avLst/>
                <a:gdLst>
                  <a:gd name="T0" fmla="*/ 87 w 87"/>
                  <a:gd name="T1" fmla="*/ 136 h 136"/>
                  <a:gd name="T2" fmla="*/ 0 w 87"/>
                  <a:gd name="T3" fmla="*/ 0 h 136"/>
                  <a:gd name="T4" fmla="*/ 87 w 87"/>
                  <a:gd name="T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136">
                    <a:moveTo>
                      <a:pt x="87" y="136"/>
                    </a:moveTo>
                    <a:lnTo>
                      <a:pt x="0" y="0"/>
                    </a:lnTo>
                    <a:lnTo>
                      <a:pt x="87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4" name="Freeform 172"/>
              <p:cNvSpPr>
                <a:spLocks/>
              </p:cNvSpPr>
              <p:nvPr/>
            </p:nvSpPr>
            <p:spPr bwMode="auto">
              <a:xfrm>
                <a:off x="4540" y="1771"/>
                <a:ext cx="87" cy="143"/>
              </a:xfrm>
              <a:custGeom>
                <a:avLst/>
                <a:gdLst>
                  <a:gd name="T0" fmla="*/ 87 w 87"/>
                  <a:gd name="T1" fmla="*/ 136 h 143"/>
                  <a:gd name="T2" fmla="*/ 80 w 87"/>
                  <a:gd name="T3" fmla="*/ 143 h 143"/>
                  <a:gd name="T4" fmla="*/ 0 w 87"/>
                  <a:gd name="T5" fmla="*/ 0 h 143"/>
                  <a:gd name="T6" fmla="*/ 0 w 87"/>
                  <a:gd name="T7" fmla="*/ 0 h 143"/>
                  <a:gd name="T8" fmla="*/ 87 w 87"/>
                  <a:gd name="T9" fmla="*/ 13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43">
                    <a:moveTo>
                      <a:pt x="87" y="136"/>
                    </a:moveTo>
                    <a:lnTo>
                      <a:pt x="80" y="14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7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5" name="Freeform 173"/>
              <p:cNvSpPr>
                <a:spLocks/>
              </p:cNvSpPr>
              <p:nvPr/>
            </p:nvSpPr>
            <p:spPr bwMode="auto">
              <a:xfrm>
                <a:off x="4077" y="2478"/>
                <a:ext cx="101" cy="115"/>
              </a:xfrm>
              <a:custGeom>
                <a:avLst/>
                <a:gdLst>
                  <a:gd name="T0" fmla="*/ 0 w 101"/>
                  <a:gd name="T1" fmla="*/ 0 h 115"/>
                  <a:gd name="T2" fmla="*/ 101 w 101"/>
                  <a:gd name="T3" fmla="*/ 115 h 115"/>
                  <a:gd name="T4" fmla="*/ 0 w 101"/>
                  <a:gd name="T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" h="115">
                    <a:moveTo>
                      <a:pt x="0" y="0"/>
                    </a:moveTo>
                    <a:lnTo>
                      <a:pt x="101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6" name="Freeform 174"/>
              <p:cNvSpPr>
                <a:spLocks/>
              </p:cNvSpPr>
              <p:nvPr/>
            </p:nvSpPr>
            <p:spPr bwMode="auto">
              <a:xfrm>
                <a:off x="4077" y="2471"/>
                <a:ext cx="108" cy="122"/>
              </a:xfrm>
              <a:custGeom>
                <a:avLst/>
                <a:gdLst>
                  <a:gd name="T0" fmla="*/ 0 w 108"/>
                  <a:gd name="T1" fmla="*/ 7 h 122"/>
                  <a:gd name="T2" fmla="*/ 7 w 108"/>
                  <a:gd name="T3" fmla="*/ 0 h 122"/>
                  <a:gd name="T4" fmla="*/ 108 w 108"/>
                  <a:gd name="T5" fmla="*/ 115 h 122"/>
                  <a:gd name="T6" fmla="*/ 101 w 108"/>
                  <a:gd name="T7" fmla="*/ 122 h 122"/>
                  <a:gd name="T8" fmla="*/ 0 w 108"/>
                  <a:gd name="T9" fmla="*/ 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22">
                    <a:moveTo>
                      <a:pt x="0" y="7"/>
                    </a:moveTo>
                    <a:lnTo>
                      <a:pt x="7" y="0"/>
                    </a:lnTo>
                    <a:lnTo>
                      <a:pt x="108" y="115"/>
                    </a:lnTo>
                    <a:lnTo>
                      <a:pt x="101" y="12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7" name="Freeform 175"/>
              <p:cNvSpPr>
                <a:spLocks/>
              </p:cNvSpPr>
              <p:nvPr/>
            </p:nvSpPr>
            <p:spPr bwMode="auto">
              <a:xfrm>
                <a:off x="4573" y="2478"/>
                <a:ext cx="88" cy="100"/>
              </a:xfrm>
              <a:custGeom>
                <a:avLst/>
                <a:gdLst>
                  <a:gd name="T0" fmla="*/ 0 w 88"/>
                  <a:gd name="T1" fmla="*/ 100 h 100"/>
                  <a:gd name="T2" fmla="*/ 88 w 88"/>
                  <a:gd name="T3" fmla="*/ 0 h 100"/>
                  <a:gd name="T4" fmla="*/ 0 w 88"/>
                  <a:gd name="T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100">
                    <a:moveTo>
                      <a:pt x="0" y="100"/>
                    </a:moveTo>
                    <a:lnTo>
                      <a:pt x="88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8" name="Freeform 176"/>
              <p:cNvSpPr>
                <a:spLocks/>
              </p:cNvSpPr>
              <p:nvPr/>
            </p:nvSpPr>
            <p:spPr bwMode="auto">
              <a:xfrm>
                <a:off x="4567" y="2471"/>
                <a:ext cx="100" cy="115"/>
              </a:xfrm>
              <a:custGeom>
                <a:avLst/>
                <a:gdLst>
                  <a:gd name="T0" fmla="*/ 6 w 100"/>
                  <a:gd name="T1" fmla="*/ 115 h 115"/>
                  <a:gd name="T2" fmla="*/ 0 w 100"/>
                  <a:gd name="T3" fmla="*/ 107 h 115"/>
                  <a:gd name="T4" fmla="*/ 94 w 100"/>
                  <a:gd name="T5" fmla="*/ 0 h 115"/>
                  <a:gd name="T6" fmla="*/ 100 w 100"/>
                  <a:gd name="T7" fmla="*/ 7 h 115"/>
                  <a:gd name="T8" fmla="*/ 6 w 100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15">
                    <a:moveTo>
                      <a:pt x="6" y="115"/>
                    </a:moveTo>
                    <a:lnTo>
                      <a:pt x="0" y="107"/>
                    </a:lnTo>
                    <a:lnTo>
                      <a:pt x="94" y="0"/>
                    </a:lnTo>
                    <a:lnTo>
                      <a:pt x="100" y="7"/>
                    </a:lnTo>
                    <a:lnTo>
                      <a:pt x="6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9" name="Line 177"/>
              <p:cNvSpPr>
                <a:spLocks noChangeShapeType="1"/>
              </p:cNvSpPr>
              <p:nvPr/>
            </p:nvSpPr>
            <p:spPr bwMode="auto">
              <a:xfrm flipH="1">
                <a:off x="4734" y="1893"/>
                <a:ext cx="134" cy="5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0" name="Rectangle 178"/>
              <p:cNvSpPr>
                <a:spLocks noChangeArrowheads="1"/>
              </p:cNvSpPr>
              <p:nvPr/>
            </p:nvSpPr>
            <p:spPr bwMode="auto">
              <a:xfrm>
                <a:off x="5220" y="1575"/>
                <a:ext cx="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GB"/>
              </a:p>
            </p:txBody>
          </p:sp>
          <p:sp>
            <p:nvSpPr>
              <p:cNvPr id="28851" name="Rectangle 179"/>
              <p:cNvSpPr>
                <a:spLocks noChangeArrowheads="1"/>
              </p:cNvSpPr>
              <p:nvPr/>
            </p:nvSpPr>
            <p:spPr bwMode="auto">
              <a:xfrm>
                <a:off x="5307" y="1575"/>
                <a:ext cx="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GB"/>
              </a:p>
            </p:txBody>
          </p:sp>
          <p:sp>
            <p:nvSpPr>
              <p:cNvPr id="28852" name="Rectangle 180"/>
              <p:cNvSpPr>
                <a:spLocks noChangeArrowheads="1"/>
              </p:cNvSpPr>
              <p:nvPr/>
            </p:nvSpPr>
            <p:spPr bwMode="auto">
              <a:xfrm>
                <a:off x="5032" y="1953"/>
                <a:ext cx="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GB"/>
              </a:p>
            </p:txBody>
          </p:sp>
          <p:sp>
            <p:nvSpPr>
              <p:cNvPr id="28853" name="Rectangle 181"/>
              <p:cNvSpPr>
                <a:spLocks noChangeArrowheads="1"/>
              </p:cNvSpPr>
              <p:nvPr/>
            </p:nvSpPr>
            <p:spPr bwMode="auto">
              <a:xfrm>
                <a:off x="4630" y="1503"/>
                <a:ext cx="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GB"/>
              </a:p>
            </p:txBody>
          </p:sp>
          <p:sp>
            <p:nvSpPr>
              <p:cNvPr id="28854" name="Rectangle 182"/>
              <p:cNvSpPr>
                <a:spLocks noChangeArrowheads="1"/>
              </p:cNvSpPr>
              <p:nvPr/>
            </p:nvSpPr>
            <p:spPr bwMode="auto">
              <a:xfrm>
                <a:off x="5019" y="1203"/>
                <a:ext cx="10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en-GB"/>
              </a:p>
            </p:txBody>
          </p:sp>
          <p:sp>
            <p:nvSpPr>
              <p:cNvPr id="28855" name="Rectangle 183"/>
              <p:cNvSpPr>
                <a:spLocks noChangeArrowheads="1"/>
              </p:cNvSpPr>
              <p:nvPr/>
            </p:nvSpPr>
            <p:spPr bwMode="auto">
              <a:xfrm>
                <a:off x="5408" y="1953"/>
                <a:ext cx="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GB"/>
              </a:p>
            </p:txBody>
          </p:sp>
          <p:sp>
            <p:nvSpPr>
              <p:cNvPr id="28856" name="Rectangle 184"/>
              <p:cNvSpPr>
                <a:spLocks noChangeArrowheads="1"/>
              </p:cNvSpPr>
              <p:nvPr/>
            </p:nvSpPr>
            <p:spPr bwMode="auto">
              <a:xfrm>
                <a:off x="5495" y="1953"/>
                <a:ext cx="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GB"/>
              </a:p>
            </p:txBody>
          </p:sp>
          <p:sp>
            <p:nvSpPr>
              <p:cNvPr id="28857" name="Rectangle 185"/>
              <p:cNvSpPr>
                <a:spLocks noChangeArrowheads="1"/>
              </p:cNvSpPr>
              <p:nvPr/>
            </p:nvSpPr>
            <p:spPr bwMode="auto">
              <a:xfrm>
                <a:off x="5582" y="2003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GB"/>
              </a:p>
            </p:txBody>
          </p:sp>
          <p:sp>
            <p:nvSpPr>
              <p:cNvPr id="28858" name="Rectangle 186"/>
              <p:cNvSpPr>
                <a:spLocks noChangeArrowheads="1"/>
              </p:cNvSpPr>
              <p:nvPr/>
            </p:nvSpPr>
            <p:spPr bwMode="auto">
              <a:xfrm>
                <a:off x="4630" y="1903"/>
                <a:ext cx="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GB"/>
              </a:p>
            </p:txBody>
          </p:sp>
          <p:sp>
            <p:nvSpPr>
              <p:cNvPr id="28859" name="Rectangle 187"/>
              <p:cNvSpPr>
                <a:spLocks noChangeArrowheads="1"/>
              </p:cNvSpPr>
              <p:nvPr/>
            </p:nvSpPr>
            <p:spPr bwMode="auto">
              <a:xfrm>
                <a:off x="4328" y="2275"/>
                <a:ext cx="10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en-GB"/>
              </a:p>
            </p:txBody>
          </p:sp>
          <p:sp>
            <p:nvSpPr>
              <p:cNvPr id="28860" name="Rectangle 188"/>
              <p:cNvSpPr>
                <a:spLocks noChangeArrowheads="1"/>
              </p:cNvSpPr>
              <p:nvPr/>
            </p:nvSpPr>
            <p:spPr bwMode="auto">
              <a:xfrm>
                <a:off x="4630" y="2610"/>
                <a:ext cx="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GB"/>
              </a:p>
            </p:txBody>
          </p:sp>
          <p:sp>
            <p:nvSpPr>
              <p:cNvPr id="28861" name="Rectangle 189"/>
              <p:cNvSpPr>
                <a:spLocks noChangeArrowheads="1"/>
              </p:cNvSpPr>
              <p:nvPr/>
            </p:nvSpPr>
            <p:spPr bwMode="auto">
              <a:xfrm>
                <a:off x="4033" y="2610"/>
                <a:ext cx="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GB"/>
              </a:p>
            </p:txBody>
          </p:sp>
          <p:sp>
            <p:nvSpPr>
              <p:cNvPr id="28862" name="Rectangle 190"/>
              <p:cNvSpPr>
                <a:spLocks noChangeArrowheads="1"/>
              </p:cNvSpPr>
              <p:nvPr/>
            </p:nvSpPr>
            <p:spPr bwMode="auto">
              <a:xfrm>
                <a:off x="3745" y="2075"/>
                <a:ext cx="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GB"/>
              </a:p>
            </p:txBody>
          </p:sp>
          <p:sp>
            <p:nvSpPr>
              <p:cNvPr id="28863" name="Rectangle 191"/>
              <p:cNvSpPr>
                <a:spLocks noChangeArrowheads="1"/>
              </p:cNvSpPr>
              <p:nvPr/>
            </p:nvSpPr>
            <p:spPr bwMode="auto">
              <a:xfrm>
                <a:off x="3832" y="2075"/>
                <a:ext cx="10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en-GB"/>
              </a:p>
            </p:txBody>
          </p:sp>
          <p:sp>
            <p:nvSpPr>
              <p:cNvPr id="28864" name="Rectangle 192"/>
              <p:cNvSpPr>
                <a:spLocks noChangeArrowheads="1"/>
              </p:cNvSpPr>
              <p:nvPr/>
            </p:nvSpPr>
            <p:spPr bwMode="auto">
              <a:xfrm>
                <a:off x="4194" y="2575"/>
                <a:ext cx="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GB"/>
              </a:p>
            </p:txBody>
          </p:sp>
          <p:sp>
            <p:nvSpPr>
              <p:cNvPr id="28865" name="Rectangle 193"/>
              <p:cNvSpPr>
                <a:spLocks noChangeArrowheads="1"/>
              </p:cNvSpPr>
              <p:nvPr/>
            </p:nvSpPr>
            <p:spPr bwMode="auto">
              <a:xfrm>
                <a:off x="4476" y="2575"/>
                <a:ext cx="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GB"/>
              </a:p>
            </p:txBody>
          </p:sp>
        </p:grpSp>
        <p:sp>
          <p:nvSpPr>
            <p:cNvPr id="28866" name="Text Box 194"/>
            <p:cNvSpPr txBox="1">
              <a:spLocks noChangeArrowheads="1"/>
            </p:cNvSpPr>
            <p:nvPr/>
          </p:nvSpPr>
          <p:spPr bwMode="auto">
            <a:xfrm>
              <a:off x="4055" y="2818"/>
              <a:ext cx="7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/>
                <a:t>Acyclovir</a:t>
              </a:r>
            </a:p>
          </p:txBody>
        </p:sp>
        <p:sp>
          <p:nvSpPr>
            <p:cNvPr id="28867" name="Line 195"/>
            <p:cNvSpPr>
              <a:spLocks noChangeShapeType="1"/>
            </p:cNvSpPr>
            <p:nvPr/>
          </p:nvSpPr>
          <p:spPr bwMode="auto">
            <a:xfrm>
              <a:off x="4241" y="1344"/>
              <a:ext cx="272" cy="2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8" name="Text Box 196"/>
            <p:cNvSpPr txBox="1">
              <a:spLocks noChangeArrowheads="1"/>
            </p:cNvSpPr>
            <p:nvPr/>
          </p:nvSpPr>
          <p:spPr bwMode="auto">
            <a:xfrm>
              <a:off x="3696" y="1040"/>
              <a:ext cx="10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/>
                <a:t>guanine base</a:t>
              </a:r>
              <a:endParaRPr lang="en-GB" sz="1800">
                <a:latin typeface="Comic Sans MS" charset="0"/>
              </a:endParaRPr>
            </a:p>
          </p:txBody>
        </p:sp>
        <p:sp>
          <p:nvSpPr>
            <p:cNvPr id="28869" name="Text Box 197"/>
            <p:cNvSpPr txBox="1">
              <a:spLocks noChangeArrowheads="1"/>
            </p:cNvSpPr>
            <p:nvPr/>
          </p:nvSpPr>
          <p:spPr bwMode="auto">
            <a:xfrm>
              <a:off x="4100" y="3045"/>
              <a:ext cx="1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/>
                <a:t>Drug for Herpes</a:t>
              </a:r>
            </a:p>
          </p:txBody>
        </p:sp>
        <p:sp>
          <p:nvSpPr>
            <p:cNvPr id="28870" name="Text Box 198"/>
            <p:cNvSpPr txBox="1">
              <a:spLocks noChangeArrowheads="1"/>
            </p:cNvSpPr>
            <p:nvPr/>
          </p:nvSpPr>
          <p:spPr bwMode="auto">
            <a:xfrm>
              <a:off x="4852" y="2205"/>
              <a:ext cx="90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sz="1600">
                  <a:solidFill>
                    <a:srgbClr val="3333FF"/>
                  </a:solidFill>
                </a:rPr>
                <a:t>Drawn to show relationship to ribose</a:t>
              </a:r>
            </a:p>
          </p:txBody>
        </p:sp>
      </p:grpSp>
      <p:sp>
        <p:nvSpPr>
          <p:cNvPr id="28871" name="Text Box 199"/>
          <p:cNvSpPr txBox="1">
            <a:spLocks noChangeArrowheads="1"/>
          </p:cNvSpPr>
          <p:nvPr/>
        </p:nvSpPr>
        <p:spPr bwMode="auto">
          <a:xfrm>
            <a:off x="5226050" y="4765675"/>
            <a:ext cx="3221038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1800"/>
              <a:t>Cytosine arabinose</a:t>
            </a:r>
          </a:p>
          <a:p>
            <a:pPr>
              <a:lnSpc>
                <a:spcPct val="120000"/>
              </a:lnSpc>
            </a:pPr>
            <a:r>
              <a:rPr lang="en-GB" sz="1800"/>
              <a:t>Used in Chemotherapy</a:t>
            </a:r>
          </a:p>
          <a:p>
            <a:pPr>
              <a:lnSpc>
                <a:spcPct val="120000"/>
              </a:lnSpc>
            </a:pPr>
            <a:endParaRPr lang="en-GB" sz="1800"/>
          </a:p>
        </p:txBody>
      </p:sp>
      <p:sp>
        <p:nvSpPr>
          <p:cNvPr id="28877" name="Text Box 205"/>
          <p:cNvSpPr txBox="1">
            <a:spLocks noChangeArrowheads="1"/>
          </p:cNvSpPr>
          <p:nvPr/>
        </p:nvSpPr>
        <p:spPr bwMode="auto">
          <a:xfrm>
            <a:off x="3632200" y="1466850"/>
            <a:ext cx="2643188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Nucleoside analogs</a:t>
            </a:r>
          </a:p>
        </p:txBody>
      </p:sp>
      <p:sp>
        <p:nvSpPr>
          <p:cNvPr id="28881" name="Rectangle 209"/>
          <p:cNvSpPr>
            <a:spLocks noGrp="1" noChangeArrowheads="1"/>
          </p:cNvSpPr>
          <p:nvPr>
            <p:ph type="title"/>
          </p:nvPr>
        </p:nvSpPr>
        <p:spPr>
          <a:xfrm>
            <a:off x="204788" y="122238"/>
            <a:ext cx="8750300" cy="1143000"/>
          </a:xfrm>
          <a:noFill/>
          <a:ln/>
        </p:spPr>
        <p:txBody>
          <a:bodyPr/>
          <a:lstStyle/>
          <a:p>
            <a:r>
              <a:rPr lang="en-US"/>
              <a:t>Drugs used as chain terminators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1744663"/>
            <a:ext cx="35591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/>
              <a:t>Replication begins at discrete</a:t>
            </a:r>
          </a:p>
          <a:p>
            <a:pPr eaLnBrk="1" hangingPunct="1"/>
            <a:r>
              <a:rPr lang="en-GB" sz="1800"/>
              <a:t>points on the DNA molecule</a:t>
            </a:r>
          </a:p>
          <a:p>
            <a:pPr eaLnBrk="1" hangingPunct="1"/>
            <a:r>
              <a:rPr lang="en-GB" sz="1800"/>
              <a:t>called </a:t>
            </a:r>
            <a:r>
              <a:rPr lang="en-GB" sz="1800">
                <a:solidFill>
                  <a:srgbClr val="5B87F2"/>
                </a:solidFill>
              </a:rPr>
              <a:t>origin of replication</a:t>
            </a:r>
            <a:r>
              <a:rPr lang="en-GB" sz="1800"/>
              <a:t>.</a:t>
            </a:r>
            <a:endParaRPr lang="en-US" sz="1800"/>
          </a:p>
        </p:txBody>
      </p: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533400" y="381000"/>
            <a:ext cx="8408988" cy="6248400"/>
            <a:chOff x="336" y="240"/>
            <a:chExt cx="5297" cy="3936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240"/>
              <a:ext cx="1995" cy="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336" y="1867"/>
              <a:ext cx="2275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/>
                <a:t>The site of DNA synthesis is called a </a:t>
              </a:r>
              <a:r>
                <a:rPr lang="en-GB" sz="1800">
                  <a:solidFill>
                    <a:srgbClr val="00CC00"/>
                  </a:solidFill>
                </a:rPr>
                <a:t>replication fork</a:t>
              </a:r>
              <a:r>
                <a:rPr lang="en-GB" sz="1800"/>
                <a:t>: the fork moves along during the</a:t>
              </a:r>
            </a:p>
            <a:p>
              <a:pPr eaLnBrk="1" hangingPunct="1"/>
              <a:r>
                <a:rPr lang="en-GB" sz="1800"/>
                <a:t>process. </a:t>
              </a:r>
              <a:endParaRPr lang="en-US" sz="1800"/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2704" y="2097"/>
              <a:ext cx="115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00CC00"/>
                  </a:solidFill>
                  <a:latin typeface="Arial" charset="0"/>
                </a:rPr>
                <a:t>replication fork</a:t>
              </a:r>
              <a:endParaRPr lang="en-US" sz="1800" b="1">
                <a:solidFill>
                  <a:srgbClr val="00CC00"/>
                </a:solidFill>
                <a:latin typeface="Arial" charset="0"/>
              </a:endParaRP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4740" y="2140"/>
              <a:ext cx="7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GB" sz="1800" b="1">
                  <a:solidFill>
                    <a:srgbClr val="FF3300"/>
                  </a:solidFill>
                  <a:latin typeface="Arial" charset="0"/>
                </a:rPr>
                <a:t>template </a:t>
              </a:r>
            </a:p>
            <a:p>
              <a:pPr algn="r" eaLnBrk="1" hangingPunct="1"/>
              <a:r>
                <a:rPr lang="en-GB" sz="1800" b="1">
                  <a:solidFill>
                    <a:srgbClr val="FF3300"/>
                  </a:solidFill>
                  <a:latin typeface="Arial" charset="0"/>
                </a:rPr>
                <a:t>strand</a:t>
              </a:r>
              <a:endParaRPr lang="en-US" sz="1800" b="1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4736" y="2969"/>
              <a:ext cx="8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 b="1">
                  <a:solidFill>
                    <a:srgbClr val="0066FF"/>
                  </a:solidFill>
                  <a:latin typeface="Arial" charset="0"/>
                </a:rPr>
                <a:t>new strand</a:t>
              </a:r>
              <a:endParaRPr lang="en-US" sz="1800" b="1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336" y="2875"/>
              <a:ext cx="235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sz="1800"/>
                <a:t>The two daughter molecules </a:t>
              </a:r>
            </a:p>
            <a:p>
              <a:pPr eaLnBrk="1" hangingPunct="1"/>
              <a:r>
                <a:rPr lang="en-GB" sz="1800"/>
                <a:t>are identical, each containing an </a:t>
              </a:r>
              <a:r>
                <a:rPr lang="en-GB" sz="1800">
                  <a:solidFill>
                    <a:srgbClr val="FF3300"/>
                  </a:solidFill>
                </a:rPr>
                <a:t>old </a:t>
              </a:r>
              <a:r>
                <a:rPr lang="en-GB" sz="1800"/>
                <a:t>and a </a:t>
              </a:r>
              <a:r>
                <a:rPr lang="en-GB" sz="1800">
                  <a:solidFill>
                    <a:srgbClr val="0066FF"/>
                  </a:solidFill>
                </a:rPr>
                <a:t>new strand</a:t>
              </a:r>
              <a:r>
                <a:rPr lang="en-GB" sz="1800"/>
                <a:t>. </a:t>
              </a:r>
              <a:endParaRPr lang="en-US" sz="1800"/>
            </a:p>
          </p:txBody>
        </p:sp>
        <p:grpSp>
          <p:nvGrpSpPr>
            <p:cNvPr id="9226" name="Group 10"/>
            <p:cNvGrpSpPr>
              <a:grpSpLocks/>
            </p:cNvGrpSpPr>
            <p:nvPr/>
          </p:nvGrpSpPr>
          <p:grpSpPr bwMode="auto">
            <a:xfrm>
              <a:off x="4608" y="768"/>
              <a:ext cx="1025" cy="1152"/>
              <a:chOff x="4512" y="768"/>
              <a:chExt cx="1025" cy="1152"/>
            </a:xfrm>
          </p:grpSpPr>
          <p:sp>
            <p:nvSpPr>
              <p:cNvPr id="9227" name="AutoShape 11"/>
              <p:cNvSpPr>
                <a:spLocks noChangeArrowheads="1"/>
              </p:cNvSpPr>
              <p:nvPr/>
            </p:nvSpPr>
            <p:spPr bwMode="auto">
              <a:xfrm flipV="1">
                <a:off x="4512" y="768"/>
                <a:ext cx="240" cy="1152"/>
              </a:xfrm>
              <a:prstGeom prst="downArrow">
                <a:avLst>
                  <a:gd name="adj1" fmla="val 50000"/>
                  <a:gd name="adj2" fmla="val 12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" name="Text Box 12"/>
              <p:cNvSpPr txBox="1">
                <a:spLocks noChangeArrowheads="1"/>
              </p:cNvSpPr>
              <p:nvPr/>
            </p:nvSpPr>
            <p:spPr bwMode="auto">
              <a:xfrm>
                <a:off x="4752" y="890"/>
                <a:ext cx="785" cy="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600">
                    <a:latin typeface="Arial" charset="0"/>
                  </a:rPr>
                  <a:t>Replication </a:t>
                </a:r>
              </a:p>
              <a:p>
                <a:pPr eaLnBrk="1" hangingPunct="1"/>
                <a:r>
                  <a:rPr lang="en-GB" sz="1600">
                    <a:latin typeface="Arial" charset="0"/>
                  </a:rPr>
                  <a:t>proceeds </a:t>
                </a:r>
              </a:p>
              <a:p>
                <a:pPr eaLnBrk="1" hangingPunct="1"/>
                <a:r>
                  <a:rPr lang="en-GB" sz="1600">
                    <a:latin typeface="Arial" charset="0"/>
                  </a:rPr>
                  <a:t>in this </a:t>
                </a:r>
              </a:p>
              <a:p>
                <a:pPr eaLnBrk="1" hangingPunct="1"/>
                <a:r>
                  <a:rPr lang="en-GB" sz="1600">
                    <a:latin typeface="Arial" charset="0"/>
                  </a:rPr>
                  <a:t>direction:</a:t>
                </a:r>
              </a:p>
              <a:p>
                <a:pPr eaLnBrk="1" hangingPunct="1"/>
                <a:r>
                  <a:rPr lang="en-GB" sz="1600">
                    <a:latin typeface="Arial" charset="0"/>
                  </a:rPr>
                  <a:t>movement </a:t>
                </a:r>
              </a:p>
              <a:p>
                <a:pPr eaLnBrk="1" hangingPunct="1"/>
                <a:r>
                  <a:rPr lang="en-GB" sz="1600">
                    <a:latin typeface="Arial" charset="0"/>
                  </a:rPr>
                  <a:t>of the fork</a:t>
                </a:r>
                <a:endParaRPr lang="en-US" sz="1600">
                  <a:latin typeface="Arial" charset="0"/>
                </a:endParaRPr>
              </a:p>
            </p:txBody>
          </p:sp>
        </p:grp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596900" y="101600"/>
            <a:ext cx="7772400" cy="1143000"/>
          </a:xfrm>
        </p:spPr>
        <p:txBody>
          <a:bodyPr/>
          <a:lstStyle/>
          <a:p>
            <a:r>
              <a:rPr lang="en-US"/>
              <a:t>The replication fork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625600"/>
            <a:ext cx="66802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Asymmetry of replication fork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733425" y="5226050"/>
            <a:ext cx="794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The templates for the two new daughter strands have </a:t>
            </a:r>
            <a:r>
              <a:rPr lang="en-US" sz="1800">
                <a:solidFill>
                  <a:srgbClr val="ED181E"/>
                </a:solidFill>
              </a:rPr>
              <a:t>opposite orientations</a:t>
            </a:r>
            <a:r>
              <a:rPr lang="en-US" sz="1800"/>
              <a:t>: 3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 to 5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 and 5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 to 3</a:t>
            </a:r>
            <a:r>
              <a:rPr lang="ja-JP" altLang="en-US" sz="1800">
                <a:latin typeface="Arial"/>
              </a:rPr>
              <a:t>’</a:t>
            </a:r>
            <a:endParaRPr lang="en-US" sz="1800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279525" y="4133850"/>
            <a:ext cx="312896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Direction of replication fork movement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724025" y="1835150"/>
            <a:ext cx="187166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Parental DNA helix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962525" y="2482850"/>
            <a:ext cx="241776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Newly synthesised strands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1127125" y="2482850"/>
            <a:ext cx="4111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5</a:t>
            </a:r>
            <a:r>
              <a:rPr lang="ja-JP" altLang="en-US" sz="1600">
                <a:latin typeface="Arial" charset="0"/>
              </a:rPr>
              <a:t>’</a:t>
            </a:r>
            <a:endParaRPr lang="en-US" sz="1600">
              <a:latin typeface="Arial" charset="0"/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7477125" y="2038350"/>
            <a:ext cx="4111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ED181E"/>
                </a:solidFill>
                <a:latin typeface="Arial" charset="0"/>
              </a:rPr>
              <a:t>5</a:t>
            </a:r>
            <a:r>
              <a:rPr lang="ja-JP" altLang="en-US" sz="1600">
                <a:solidFill>
                  <a:srgbClr val="ED181E"/>
                </a:solidFill>
                <a:latin typeface="Arial" charset="0"/>
              </a:rPr>
              <a:t>’</a:t>
            </a:r>
            <a:endParaRPr lang="en-US" sz="1600">
              <a:solidFill>
                <a:srgbClr val="ED181E"/>
              </a:solidFill>
              <a:latin typeface="Arial" charset="0"/>
            </a:endParaRP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7477125" y="3524250"/>
            <a:ext cx="4111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5</a:t>
            </a:r>
            <a:r>
              <a:rPr lang="ja-JP" altLang="en-US" sz="1600">
                <a:latin typeface="Arial" charset="0"/>
              </a:rPr>
              <a:t>’</a:t>
            </a:r>
            <a:endParaRPr lang="en-US" sz="1600">
              <a:latin typeface="Arial" charset="0"/>
            </a:endParaRP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1127125" y="2774950"/>
            <a:ext cx="4111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3</a:t>
            </a:r>
            <a:r>
              <a:rPr lang="ja-JP" altLang="en-US" sz="1600">
                <a:latin typeface="Arial" charset="0"/>
              </a:rPr>
              <a:t>’</a:t>
            </a:r>
            <a:endParaRPr lang="en-US" sz="1600">
              <a:latin typeface="Arial" charset="0"/>
            </a:endParaRP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7477125" y="1708150"/>
            <a:ext cx="4111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3</a:t>
            </a:r>
            <a:r>
              <a:rPr lang="ja-JP" altLang="en-US" sz="1600">
                <a:latin typeface="Arial" charset="0"/>
              </a:rPr>
              <a:t>’</a:t>
            </a:r>
            <a:endParaRPr lang="en-US" sz="1600">
              <a:latin typeface="Arial" charset="0"/>
            </a:endParaRP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4695825" y="2038350"/>
            <a:ext cx="4111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ED181E"/>
                </a:solidFill>
                <a:latin typeface="Arial" charset="0"/>
              </a:rPr>
              <a:t>3</a:t>
            </a:r>
            <a:r>
              <a:rPr lang="ja-JP" altLang="en-US" sz="1600">
                <a:solidFill>
                  <a:srgbClr val="ED181E"/>
                </a:solidFill>
                <a:latin typeface="Arial" charset="0"/>
              </a:rPr>
              <a:t>’</a:t>
            </a:r>
            <a:endParaRPr lang="en-US" sz="1600">
              <a:latin typeface="Arial" charset="0"/>
            </a:endParaRP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7477125" y="3194050"/>
            <a:ext cx="4111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3333FF"/>
                </a:solidFill>
                <a:latin typeface="Arial" charset="0"/>
              </a:rPr>
              <a:t>3</a:t>
            </a:r>
            <a:r>
              <a:rPr lang="ja-JP" altLang="en-US" sz="1600">
                <a:solidFill>
                  <a:srgbClr val="3333FF"/>
                </a:solidFill>
                <a:latin typeface="Arial" charset="0"/>
              </a:rPr>
              <a:t>’</a:t>
            </a:r>
            <a:endParaRPr lang="en-US" sz="16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4708525" y="3232150"/>
            <a:ext cx="4111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3333FF"/>
                </a:solidFill>
                <a:latin typeface="Arial" charset="0"/>
              </a:rPr>
              <a:t>5</a:t>
            </a:r>
            <a:r>
              <a:rPr lang="ja-JP" altLang="en-US" sz="1600">
                <a:solidFill>
                  <a:srgbClr val="3333FF"/>
                </a:solidFill>
                <a:latin typeface="Arial" charset="0"/>
              </a:rPr>
              <a:t>’</a:t>
            </a:r>
            <a:endParaRPr lang="en-US" sz="16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5105400" y="3327400"/>
            <a:ext cx="2336800" cy="13970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123825"/>
            <a:ext cx="7772400" cy="1143000"/>
          </a:xfrm>
        </p:spPr>
        <p:txBody>
          <a:bodyPr/>
          <a:lstStyle/>
          <a:p>
            <a:r>
              <a:rPr lang="en-US"/>
              <a:t>Leading and lagging strands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749300" y="2679700"/>
            <a:ext cx="3060700" cy="0"/>
          </a:xfrm>
          <a:prstGeom prst="line">
            <a:avLst/>
          </a:prstGeom>
          <a:noFill/>
          <a:ln w="101600">
            <a:solidFill>
              <a:srgbClr val="FF9D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749300" y="3060700"/>
            <a:ext cx="3060700" cy="0"/>
          </a:xfrm>
          <a:prstGeom prst="line">
            <a:avLst/>
          </a:prstGeom>
          <a:noFill/>
          <a:ln w="101600">
            <a:solidFill>
              <a:srgbClr val="FF9D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797300" y="3048000"/>
            <a:ext cx="2413000" cy="1447800"/>
          </a:xfrm>
          <a:prstGeom prst="line">
            <a:avLst/>
          </a:prstGeom>
          <a:noFill/>
          <a:ln w="101600">
            <a:solidFill>
              <a:srgbClr val="FF9D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0825" y="2479675"/>
            <a:ext cx="414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  <a:r>
              <a:rPr lang="ja-JP" altLang="en-US">
                <a:latin typeface="Arial"/>
              </a:rPr>
              <a:t>’</a:t>
            </a:r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38125" y="2898775"/>
            <a:ext cx="414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  <a:r>
              <a:rPr lang="ja-JP" altLang="en-US">
                <a:latin typeface="Arial"/>
              </a:rPr>
              <a:t>’</a:t>
            </a:r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346825" y="904875"/>
            <a:ext cx="414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  <a:r>
              <a:rPr lang="ja-JP" altLang="en-US">
                <a:latin typeface="Arial"/>
              </a:rPr>
              <a:t>’</a:t>
            </a:r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3784600" y="1244600"/>
            <a:ext cx="2413000" cy="1447800"/>
          </a:xfrm>
          <a:prstGeom prst="line">
            <a:avLst/>
          </a:prstGeom>
          <a:noFill/>
          <a:ln w="101600">
            <a:solidFill>
              <a:srgbClr val="FF9D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308725" y="4460875"/>
            <a:ext cx="414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  <a:r>
              <a:rPr lang="ja-JP" altLang="en-US">
                <a:latin typeface="Arial"/>
              </a:rPr>
              <a:t>’</a:t>
            </a:r>
            <a:endParaRPr lang="en-US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93763" y="5070475"/>
            <a:ext cx="68532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The replication fork is asymmetric. Both strands are synthesised in a 5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-3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 direction. The leading strand is synthesised continuously, whereas the lagging strand is synthesised in short pieces termed Okazaki fragments.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1500188" y="1463675"/>
            <a:ext cx="21701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Replication fork</a:t>
            </a:r>
          </a:p>
          <a:p>
            <a:r>
              <a:rPr lang="en-US">
                <a:solidFill>
                  <a:schemeClr val="folHlink"/>
                </a:solidFill>
              </a:rPr>
              <a:t>movement</a:t>
            </a:r>
          </a:p>
        </p:txBody>
      </p:sp>
      <p:grpSp>
        <p:nvGrpSpPr>
          <p:cNvPr id="10283" name="Group 43"/>
          <p:cNvGrpSpPr>
            <a:grpSpLocks/>
          </p:cNvGrpSpPr>
          <p:nvPr/>
        </p:nvGrpSpPr>
        <p:grpSpPr bwMode="auto">
          <a:xfrm>
            <a:off x="4213225" y="1209675"/>
            <a:ext cx="4489450" cy="1641475"/>
            <a:chOff x="2654" y="762"/>
            <a:chExt cx="2828" cy="1034"/>
          </a:xfrm>
        </p:grpSpPr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4158" y="986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ED181E"/>
                  </a:solidFill>
                </a:rPr>
                <a:t>Leading strand</a:t>
              </a:r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4054" y="762"/>
              <a:ext cx="2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ED181E"/>
                  </a:solidFill>
                </a:rPr>
                <a:t>5</a:t>
              </a:r>
              <a:r>
                <a:rPr lang="ja-JP" altLang="en-US">
                  <a:solidFill>
                    <a:srgbClr val="ED181E"/>
                  </a:solidFill>
                  <a:latin typeface="Arial"/>
                </a:rPr>
                <a:t>’</a:t>
              </a:r>
              <a:endParaRPr lang="en-US">
                <a:solidFill>
                  <a:srgbClr val="ED181E"/>
                </a:solidFill>
              </a:endParaRPr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2654" y="1546"/>
              <a:ext cx="2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ED181E"/>
                  </a:solidFill>
                </a:rPr>
                <a:t>3</a:t>
              </a:r>
              <a:r>
                <a:rPr lang="ja-JP" altLang="en-US">
                  <a:solidFill>
                    <a:srgbClr val="ED181E"/>
                  </a:solidFill>
                  <a:latin typeface="Arial"/>
                </a:rPr>
                <a:t>’</a:t>
              </a:r>
              <a:endParaRPr lang="en-US">
                <a:solidFill>
                  <a:srgbClr val="ED181E"/>
                </a:solidFill>
              </a:endParaRPr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 rot="10400689" flipV="1">
              <a:off x="2878" y="1007"/>
              <a:ext cx="1146" cy="545"/>
            </a:xfrm>
            <a:prstGeom prst="line">
              <a:avLst/>
            </a:prstGeom>
            <a:noFill/>
            <a:ln w="82550">
              <a:solidFill>
                <a:srgbClr val="ED181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84" name="Group 44"/>
          <p:cNvGrpSpPr>
            <a:grpSpLocks/>
          </p:cNvGrpSpPr>
          <p:nvPr/>
        </p:nvGrpSpPr>
        <p:grpSpPr bwMode="auto">
          <a:xfrm>
            <a:off x="3857625" y="2644775"/>
            <a:ext cx="4687888" cy="1908175"/>
            <a:chOff x="2430" y="1666"/>
            <a:chExt cx="2953" cy="1202"/>
          </a:xfrm>
        </p:grpSpPr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3350" y="1954"/>
              <a:ext cx="14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3333FF"/>
                  </a:solidFill>
                </a:rPr>
                <a:t>Okazaki fragments</a:t>
              </a:r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4054" y="2430"/>
              <a:ext cx="1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3333FF"/>
                  </a:solidFill>
                </a:rPr>
                <a:t>Lagging strand</a:t>
              </a:r>
            </a:p>
          </p:txBody>
        </p:sp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3966" y="2618"/>
              <a:ext cx="2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FF"/>
                  </a:solidFill>
                </a:rPr>
                <a:t>3</a:t>
              </a:r>
              <a:r>
                <a:rPr lang="ja-JP" altLang="en-US">
                  <a:solidFill>
                    <a:srgbClr val="3333FF"/>
                  </a:solidFill>
                  <a:latin typeface="Arial"/>
                </a:rPr>
                <a:t>’</a:t>
              </a:r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10273" name="Text Box 33"/>
            <p:cNvSpPr txBox="1">
              <a:spLocks noChangeArrowheads="1"/>
            </p:cNvSpPr>
            <p:nvPr/>
          </p:nvSpPr>
          <p:spPr bwMode="auto">
            <a:xfrm>
              <a:off x="2430" y="1666"/>
              <a:ext cx="2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FF"/>
                  </a:solidFill>
                </a:rPr>
                <a:t>5</a:t>
              </a:r>
              <a:r>
                <a:rPr lang="ja-JP" altLang="en-US">
                  <a:solidFill>
                    <a:srgbClr val="3333FF"/>
                  </a:solidFill>
                  <a:latin typeface="Arial"/>
                </a:rPr>
                <a:t>’</a:t>
              </a:r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 rot="-11199311" flipH="1" flipV="1">
              <a:off x="3609" y="2434"/>
              <a:ext cx="320" cy="264"/>
            </a:xfrm>
            <a:prstGeom prst="line">
              <a:avLst/>
            </a:prstGeom>
            <a:noFill/>
            <a:ln w="8255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81" name="Line 41"/>
          <p:cNvSpPr>
            <a:spLocks noChangeShapeType="1"/>
          </p:cNvSpPr>
          <p:nvPr/>
        </p:nvSpPr>
        <p:spPr bwMode="auto">
          <a:xfrm rot="-11199311" flipH="1" flipV="1">
            <a:off x="5030788" y="3419475"/>
            <a:ext cx="508000" cy="419100"/>
          </a:xfrm>
          <a:prstGeom prst="line">
            <a:avLst/>
          </a:prstGeom>
          <a:noFill/>
          <a:ln w="825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rot="-11199311" flipH="1" flipV="1">
            <a:off x="4383088" y="3013075"/>
            <a:ext cx="508000" cy="419100"/>
          </a:xfrm>
          <a:prstGeom prst="line">
            <a:avLst/>
          </a:prstGeom>
          <a:noFill/>
          <a:ln w="825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AutoShape 45"/>
          <p:cNvSpPr>
            <a:spLocks noChangeArrowheads="1"/>
          </p:cNvSpPr>
          <p:nvPr/>
        </p:nvSpPr>
        <p:spPr bwMode="auto">
          <a:xfrm>
            <a:off x="3022600" y="1866900"/>
            <a:ext cx="533400" cy="6350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" grpId="0" animBg="1"/>
      <p:bldP spid="102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79425" y="1336675"/>
            <a:ext cx="8293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RNA primes the synthesis of new DNA. A specialised RNA polymerase called </a:t>
            </a:r>
            <a:r>
              <a:rPr lang="en-US" sz="1800">
                <a:solidFill>
                  <a:srgbClr val="ED181E"/>
                </a:solidFill>
              </a:rPr>
              <a:t>DNA primase</a:t>
            </a:r>
            <a:r>
              <a:rPr lang="en-US" sz="1800"/>
              <a:t> synthesises a short RNA fragment (~ 5 nucleotides). The RNA primer is only transient and removed at a later stage of replication.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27000"/>
            <a:ext cx="7772400" cy="1143000"/>
          </a:xfrm>
        </p:spPr>
        <p:txBody>
          <a:bodyPr/>
          <a:lstStyle/>
          <a:p>
            <a:r>
              <a:rPr lang="en-US"/>
              <a:t>RNA primer starts new chain</a:t>
            </a:r>
          </a:p>
        </p:txBody>
      </p:sp>
      <p:grpSp>
        <p:nvGrpSpPr>
          <p:cNvPr id="12326" name="Group 38"/>
          <p:cNvGrpSpPr>
            <a:grpSpLocks/>
          </p:cNvGrpSpPr>
          <p:nvPr/>
        </p:nvGrpSpPr>
        <p:grpSpPr bwMode="auto">
          <a:xfrm>
            <a:off x="1914525" y="2492375"/>
            <a:ext cx="4902200" cy="654050"/>
            <a:chOff x="1046" y="1826"/>
            <a:chExt cx="3088" cy="412"/>
          </a:xfrm>
        </p:grpSpPr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1272" y="2064"/>
              <a:ext cx="2592" cy="112"/>
            </a:xfrm>
            <a:prstGeom prst="rect">
              <a:avLst/>
            </a:prstGeom>
            <a:solidFill>
              <a:srgbClr val="FF9D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1046" y="2026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3902" y="2010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5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2198" y="1826"/>
              <a:ext cx="10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DNA template</a:t>
              </a:r>
            </a:p>
          </p:txBody>
        </p:sp>
      </p:grpSp>
      <p:grpSp>
        <p:nvGrpSpPr>
          <p:cNvPr id="12336" name="Group 48"/>
          <p:cNvGrpSpPr>
            <a:grpSpLocks/>
          </p:cNvGrpSpPr>
          <p:nvPr/>
        </p:nvGrpSpPr>
        <p:grpSpPr bwMode="auto">
          <a:xfrm>
            <a:off x="1914525" y="3127375"/>
            <a:ext cx="4914900" cy="1517650"/>
            <a:chOff x="1206" y="1970"/>
            <a:chExt cx="3096" cy="956"/>
          </a:xfrm>
        </p:grpSpPr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2720" y="2008"/>
              <a:ext cx="0" cy="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830" y="1970"/>
              <a:ext cx="6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Primase</a:t>
              </a:r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1424" y="2384"/>
              <a:ext cx="2592" cy="112"/>
            </a:xfrm>
            <a:prstGeom prst="rect">
              <a:avLst/>
            </a:prstGeom>
            <a:solidFill>
              <a:srgbClr val="FF9D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496" y="2600"/>
              <a:ext cx="720" cy="11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1430" y="2714"/>
              <a:ext cx="8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RNA primer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1206" y="2354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>
              <a:off x="2206" y="2546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4070" y="2282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5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>
              <a:off x="1286" y="2546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5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</p:grp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479425" y="5937250"/>
            <a:ext cx="8405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For the synthesis pf the leading strand, an RNA primer is needed only to start replication at a replication origin.</a:t>
            </a:r>
          </a:p>
        </p:txBody>
      </p:sp>
      <p:grpSp>
        <p:nvGrpSpPr>
          <p:cNvPr id="12337" name="Group 49"/>
          <p:cNvGrpSpPr>
            <a:grpSpLocks/>
          </p:cNvGrpSpPr>
          <p:nvPr/>
        </p:nvGrpSpPr>
        <p:grpSpPr bwMode="auto">
          <a:xfrm>
            <a:off x="1914525" y="4279900"/>
            <a:ext cx="4914900" cy="1546225"/>
            <a:chOff x="1206" y="2696"/>
            <a:chExt cx="3096" cy="974"/>
          </a:xfrm>
        </p:grpSpPr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1424" y="3072"/>
              <a:ext cx="2592" cy="112"/>
            </a:xfrm>
            <a:prstGeom prst="rect">
              <a:avLst/>
            </a:prstGeom>
            <a:solidFill>
              <a:srgbClr val="FF9D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1496" y="3304"/>
              <a:ext cx="720" cy="11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2216" y="3304"/>
              <a:ext cx="1174" cy="113"/>
            </a:xfrm>
            <a:prstGeom prst="rect">
              <a:avLst/>
            </a:prstGeom>
            <a:solidFill>
              <a:srgbClr val="ED181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>
              <a:off x="2720" y="2696"/>
              <a:ext cx="0" cy="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2782" y="2722"/>
              <a:ext cx="1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DNA polymerase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1206" y="3042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3566" y="3250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4070" y="2994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5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>
              <a:off x="1286" y="3266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5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2462" y="3458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new DNA</a:t>
              </a:r>
            </a:p>
          </p:txBody>
        </p:sp>
        <p:sp>
          <p:nvSpPr>
            <p:cNvPr id="12330" name="Line 42"/>
            <p:cNvSpPr>
              <a:spLocks noChangeShapeType="1"/>
            </p:cNvSpPr>
            <p:nvPr/>
          </p:nvSpPr>
          <p:spPr bwMode="auto">
            <a:xfrm>
              <a:off x="3224" y="3352"/>
              <a:ext cx="344" cy="0"/>
            </a:xfrm>
            <a:prstGeom prst="line">
              <a:avLst/>
            </a:prstGeom>
            <a:noFill/>
            <a:ln w="107950">
              <a:solidFill>
                <a:srgbClr val="ED181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-114300"/>
            <a:ext cx="7772400" cy="1143000"/>
          </a:xfrm>
        </p:spPr>
        <p:txBody>
          <a:bodyPr/>
          <a:lstStyle/>
          <a:p>
            <a:r>
              <a:rPr lang="en-US"/>
              <a:t>Synthesis of lagging strand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14400" y="1828800"/>
            <a:ext cx="5192713" cy="139700"/>
          </a:xfrm>
          <a:prstGeom prst="rect">
            <a:avLst/>
          </a:prstGeom>
          <a:solidFill>
            <a:srgbClr val="FF9D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18225" y="1755775"/>
            <a:ext cx="368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  <a:r>
              <a:rPr lang="ja-JP" altLang="en-US" sz="1600">
                <a:latin typeface="Arial"/>
              </a:rPr>
              <a:t>’</a:t>
            </a:r>
            <a:endParaRPr lang="en-US" sz="16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17525" y="1755775"/>
            <a:ext cx="368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5</a:t>
            </a:r>
            <a:r>
              <a:rPr lang="ja-JP" altLang="en-US" sz="1600">
                <a:latin typeface="Arial"/>
              </a:rPr>
              <a:t>’</a:t>
            </a:r>
            <a:endParaRPr lang="en-US" sz="1600"/>
          </a:p>
        </p:txBody>
      </p: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914400" y="1612900"/>
            <a:ext cx="1663700" cy="144463"/>
            <a:chOff x="576" y="968"/>
            <a:chExt cx="1048" cy="113"/>
          </a:xfrm>
        </p:grpSpPr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1288" y="968"/>
              <a:ext cx="336" cy="11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576" y="968"/>
              <a:ext cx="721" cy="113"/>
            </a:xfrm>
            <a:prstGeom prst="rect">
              <a:avLst/>
            </a:prstGeom>
            <a:solidFill>
              <a:srgbClr val="ED181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003425" y="1158875"/>
            <a:ext cx="136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333FF"/>
                </a:solidFill>
              </a:rPr>
              <a:t>RNA primer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30225" y="1425575"/>
            <a:ext cx="368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  <a:r>
              <a:rPr lang="ja-JP" altLang="en-US" sz="1600">
                <a:latin typeface="Arial"/>
              </a:rPr>
              <a:t>’</a:t>
            </a:r>
            <a:endParaRPr lang="en-US" sz="160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33425" y="815975"/>
            <a:ext cx="199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ED181E"/>
                </a:solidFill>
              </a:rPr>
              <a:t>Okazaki fragment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1409700" y="1143000"/>
            <a:ext cx="0" cy="317500"/>
          </a:xfrm>
          <a:prstGeom prst="line">
            <a:avLst/>
          </a:prstGeom>
          <a:noFill/>
          <a:ln w="9525">
            <a:solidFill>
              <a:srgbClr val="ED181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016500" y="1612900"/>
            <a:ext cx="533400" cy="14446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4826000" y="1676400"/>
            <a:ext cx="190500" cy="0"/>
          </a:xfrm>
          <a:prstGeom prst="line">
            <a:avLst/>
          </a:prstGeom>
          <a:noFill/>
          <a:ln w="41275">
            <a:solidFill>
              <a:srgbClr val="3333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536825" y="1425575"/>
            <a:ext cx="368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5</a:t>
            </a:r>
            <a:r>
              <a:rPr lang="ja-JP" altLang="en-US" sz="1600">
                <a:latin typeface="Arial"/>
              </a:rPr>
              <a:t>’</a:t>
            </a:r>
            <a:endParaRPr lang="en-US" sz="1600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735638" y="1171575"/>
            <a:ext cx="34083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3333FF"/>
                </a:solidFill>
              </a:rPr>
              <a:t>New RNA primer made by primase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4479925" y="1450975"/>
            <a:ext cx="368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  <a:r>
              <a:rPr lang="ja-JP" altLang="en-US" sz="1600">
                <a:latin typeface="Arial"/>
              </a:rPr>
              <a:t>’</a:t>
            </a:r>
            <a:endParaRPr lang="en-US" sz="1600"/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5508625" y="1438275"/>
            <a:ext cx="368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5</a:t>
            </a:r>
            <a:r>
              <a:rPr lang="ja-JP" altLang="en-US" sz="1600">
                <a:latin typeface="Arial"/>
              </a:rPr>
              <a:t>’</a:t>
            </a:r>
            <a:endParaRPr lang="en-US" sz="1600"/>
          </a:p>
        </p:txBody>
      </p:sp>
      <p:grpSp>
        <p:nvGrpSpPr>
          <p:cNvPr id="14418" name="Group 82"/>
          <p:cNvGrpSpPr>
            <a:grpSpLocks/>
          </p:cNvGrpSpPr>
          <p:nvPr/>
        </p:nvGrpSpPr>
        <p:grpSpPr bwMode="auto">
          <a:xfrm>
            <a:off x="517525" y="2095500"/>
            <a:ext cx="8639175" cy="1177925"/>
            <a:chOff x="326" y="1320"/>
            <a:chExt cx="5442" cy="742"/>
          </a:xfrm>
        </p:grpSpPr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576" y="1888"/>
              <a:ext cx="3271" cy="88"/>
            </a:xfrm>
            <a:prstGeom prst="rect">
              <a:avLst/>
            </a:prstGeom>
            <a:solidFill>
              <a:srgbClr val="FF9D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1288" y="1736"/>
              <a:ext cx="336" cy="9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576" y="1736"/>
              <a:ext cx="721" cy="91"/>
            </a:xfrm>
            <a:prstGeom prst="rect">
              <a:avLst/>
            </a:prstGeom>
            <a:solidFill>
              <a:srgbClr val="ED181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3160" y="1744"/>
              <a:ext cx="336" cy="9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2448" y="1744"/>
              <a:ext cx="721" cy="91"/>
            </a:xfrm>
            <a:prstGeom prst="rect">
              <a:avLst/>
            </a:prstGeom>
            <a:solidFill>
              <a:srgbClr val="ED181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 flipH="1">
              <a:off x="2328" y="1784"/>
              <a:ext cx="120" cy="0"/>
            </a:xfrm>
            <a:prstGeom prst="line">
              <a:avLst/>
            </a:prstGeom>
            <a:noFill/>
            <a:ln w="41275">
              <a:solidFill>
                <a:srgbClr val="ED181E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Line 48"/>
            <p:cNvSpPr>
              <a:spLocks noChangeShapeType="1"/>
            </p:cNvSpPr>
            <p:nvPr/>
          </p:nvSpPr>
          <p:spPr bwMode="auto">
            <a:xfrm>
              <a:off x="2008" y="1320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Text Box 50"/>
            <p:cNvSpPr txBox="1">
              <a:spLocks noChangeArrowheads="1"/>
            </p:cNvSpPr>
            <p:nvPr/>
          </p:nvSpPr>
          <p:spPr bwMode="auto">
            <a:xfrm>
              <a:off x="3613" y="1386"/>
              <a:ext cx="215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ED181E"/>
                  </a:solidFill>
                </a:rPr>
                <a:t>DNA polymerase adds to RNA primer, starting new Okazaki fragment </a:t>
              </a:r>
            </a:p>
          </p:txBody>
        </p:sp>
        <p:sp>
          <p:nvSpPr>
            <p:cNvPr id="14393" name="Text Box 57"/>
            <p:cNvSpPr txBox="1">
              <a:spLocks noChangeArrowheads="1"/>
            </p:cNvSpPr>
            <p:nvPr/>
          </p:nvSpPr>
          <p:spPr bwMode="auto">
            <a:xfrm>
              <a:off x="326" y="1834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5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4394" name="Text Box 58"/>
            <p:cNvSpPr txBox="1">
              <a:spLocks noChangeArrowheads="1"/>
            </p:cNvSpPr>
            <p:nvPr/>
          </p:nvSpPr>
          <p:spPr bwMode="auto">
            <a:xfrm>
              <a:off x="334" y="1626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4401" name="Text Box 65"/>
            <p:cNvSpPr txBox="1">
              <a:spLocks noChangeArrowheads="1"/>
            </p:cNvSpPr>
            <p:nvPr/>
          </p:nvSpPr>
          <p:spPr bwMode="auto">
            <a:xfrm>
              <a:off x="1638" y="1642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5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4402" name="Text Box 66"/>
            <p:cNvSpPr txBox="1">
              <a:spLocks noChangeArrowheads="1"/>
            </p:cNvSpPr>
            <p:nvPr/>
          </p:nvSpPr>
          <p:spPr bwMode="auto">
            <a:xfrm>
              <a:off x="3470" y="1650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5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4403" name="Text Box 67"/>
            <p:cNvSpPr txBox="1">
              <a:spLocks noChangeArrowheads="1"/>
            </p:cNvSpPr>
            <p:nvPr/>
          </p:nvSpPr>
          <p:spPr bwMode="auto">
            <a:xfrm>
              <a:off x="2054" y="1650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4407" name="Text Box 71"/>
            <p:cNvSpPr txBox="1">
              <a:spLocks noChangeArrowheads="1"/>
            </p:cNvSpPr>
            <p:nvPr/>
          </p:nvSpPr>
          <p:spPr bwMode="auto">
            <a:xfrm>
              <a:off x="3854" y="1850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</p:grpSp>
      <p:grpSp>
        <p:nvGrpSpPr>
          <p:cNvPr id="14423" name="Group 87"/>
          <p:cNvGrpSpPr>
            <a:grpSpLocks/>
          </p:cNvGrpSpPr>
          <p:nvPr/>
        </p:nvGrpSpPr>
        <p:grpSpPr bwMode="auto">
          <a:xfrm>
            <a:off x="530225" y="3263900"/>
            <a:ext cx="8626475" cy="1216025"/>
            <a:chOff x="334" y="2056"/>
            <a:chExt cx="5434" cy="76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576" y="2640"/>
              <a:ext cx="3271" cy="88"/>
            </a:xfrm>
            <a:prstGeom prst="rect">
              <a:avLst/>
            </a:prstGeom>
            <a:solidFill>
              <a:srgbClr val="FF9D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77" name="Group 41"/>
            <p:cNvGrpSpPr>
              <a:grpSpLocks/>
            </p:cNvGrpSpPr>
            <p:nvPr/>
          </p:nvGrpSpPr>
          <p:grpSpPr bwMode="auto">
            <a:xfrm>
              <a:off x="576" y="2496"/>
              <a:ext cx="1048" cy="91"/>
              <a:chOff x="624" y="2448"/>
              <a:chExt cx="1048" cy="113"/>
            </a:xfrm>
          </p:grpSpPr>
          <p:sp>
            <p:nvSpPr>
              <p:cNvPr id="14369" name="Rectangle 33"/>
              <p:cNvSpPr>
                <a:spLocks noChangeArrowheads="1"/>
              </p:cNvSpPr>
              <p:nvPr/>
            </p:nvSpPr>
            <p:spPr bwMode="auto">
              <a:xfrm>
                <a:off x="1336" y="2448"/>
                <a:ext cx="336" cy="113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Rectangle 34"/>
              <p:cNvSpPr>
                <a:spLocks noChangeArrowheads="1"/>
              </p:cNvSpPr>
              <p:nvPr/>
            </p:nvSpPr>
            <p:spPr bwMode="auto">
              <a:xfrm>
                <a:off x="624" y="2448"/>
                <a:ext cx="721" cy="113"/>
              </a:xfrm>
              <a:prstGeom prst="rect">
                <a:avLst/>
              </a:prstGeom>
              <a:solidFill>
                <a:srgbClr val="ED18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3160" y="2496"/>
              <a:ext cx="336" cy="9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1664" y="2496"/>
              <a:ext cx="1519" cy="91"/>
            </a:xfrm>
            <a:prstGeom prst="rect">
              <a:avLst/>
            </a:prstGeom>
            <a:solidFill>
              <a:srgbClr val="ED181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Line 51"/>
            <p:cNvSpPr>
              <a:spLocks noChangeShapeType="1"/>
            </p:cNvSpPr>
            <p:nvPr/>
          </p:nvSpPr>
          <p:spPr bwMode="auto">
            <a:xfrm>
              <a:off x="2016" y="2056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Text Box 54"/>
            <p:cNvSpPr txBox="1">
              <a:spLocks noChangeArrowheads="1"/>
            </p:cNvSpPr>
            <p:nvPr/>
          </p:nvSpPr>
          <p:spPr bwMode="auto">
            <a:xfrm>
              <a:off x="3613" y="2186"/>
              <a:ext cx="215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ED181E"/>
                  </a:solidFill>
                </a:rPr>
                <a:t>DNA polymerase finishes DNA fragment</a:t>
              </a:r>
            </a:p>
          </p:txBody>
        </p:sp>
        <p:sp>
          <p:nvSpPr>
            <p:cNvPr id="14395" name="Text Box 59"/>
            <p:cNvSpPr txBox="1">
              <a:spLocks noChangeArrowheads="1"/>
            </p:cNvSpPr>
            <p:nvPr/>
          </p:nvSpPr>
          <p:spPr bwMode="auto">
            <a:xfrm>
              <a:off x="334" y="2610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5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4396" name="Text Box 60"/>
            <p:cNvSpPr txBox="1">
              <a:spLocks noChangeArrowheads="1"/>
            </p:cNvSpPr>
            <p:nvPr/>
          </p:nvSpPr>
          <p:spPr bwMode="auto">
            <a:xfrm>
              <a:off x="342" y="2402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4404" name="Text Box 68"/>
            <p:cNvSpPr txBox="1">
              <a:spLocks noChangeArrowheads="1"/>
            </p:cNvSpPr>
            <p:nvPr/>
          </p:nvSpPr>
          <p:spPr bwMode="auto">
            <a:xfrm>
              <a:off x="3470" y="2378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5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  <p:sp>
          <p:nvSpPr>
            <p:cNvPr id="14408" name="Text Box 72"/>
            <p:cNvSpPr txBox="1">
              <a:spLocks noChangeArrowheads="1"/>
            </p:cNvSpPr>
            <p:nvPr/>
          </p:nvSpPr>
          <p:spPr bwMode="auto">
            <a:xfrm>
              <a:off x="3862" y="2594"/>
              <a:ext cx="2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  <a:r>
                <a:rPr lang="ja-JP" altLang="en-US" sz="1600">
                  <a:latin typeface="Arial"/>
                </a:rPr>
                <a:t>’</a:t>
              </a:r>
              <a:endParaRPr lang="en-US" sz="1600"/>
            </a:p>
          </p:txBody>
        </p:sp>
      </p:grpSp>
      <p:grpSp>
        <p:nvGrpSpPr>
          <p:cNvPr id="14420" name="Group 84"/>
          <p:cNvGrpSpPr>
            <a:grpSpLocks/>
          </p:cNvGrpSpPr>
          <p:nvPr/>
        </p:nvGrpSpPr>
        <p:grpSpPr bwMode="auto">
          <a:xfrm>
            <a:off x="504825" y="4483100"/>
            <a:ext cx="8262938" cy="1139825"/>
            <a:chOff x="318" y="2824"/>
            <a:chExt cx="5205" cy="718"/>
          </a:xfrm>
        </p:grpSpPr>
        <p:grpSp>
          <p:nvGrpSpPr>
            <p:cNvPr id="14419" name="Group 83"/>
            <p:cNvGrpSpPr>
              <a:grpSpLocks/>
            </p:cNvGrpSpPr>
            <p:nvPr/>
          </p:nvGrpSpPr>
          <p:grpSpPr bwMode="auto">
            <a:xfrm>
              <a:off x="318" y="2824"/>
              <a:ext cx="5205" cy="718"/>
              <a:chOff x="318" y="2824"/>
              <a:chExt cx="5205" cy="718"/>
            </a:xfrm>
          </p:grpSpPr>
          <p:sp>
            <p:nvSpPr>
              <p:cNvPr id="14371" name="Rectangle 35"/>
              <p:cNvSpPr>
                <a:spLocks noChangeArrowheads="1"/>
              </p:cNvSpPr>
              <p:nvPr/>
            </p:nvSpPr>
            <p:spPr bwMode="auto">
              <a:xfrm>
                <a:off x="576" y="3376"/>
                <a:ext cx="3271" cy="88"/>
              </a:xfrm>
              <a:prstGeom prst="rect">
                <a:avLst/>
              </a:prstGeom>
              <a:solidFill>
                <a:srgbClr val="FF9D1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3" name="Rectangle 37"/>
              <p:cNvSpPr>
                <a:spLocks noChangeArrowheads="1"/>
              </p:cNvSpPr>
              <p:nvPr/>
            </p:nvSpPr>
            <p:spPr bwMode="auto">
              <a:xfrm>
                <a:off x="584" y="3232"/>
                <a:ext cx="721" cy="91"/>
              </a:xfrm>
              <a:prstGeom prst="rect">
                <a:avLst/>
              </a:prstGeom>
              <a:solidFill>
                <a:srgbClr val="ED18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2" name="Rectangle 46"/>
              <p:cNvSpPr>
                <a:spLocks noChangeArrowheads="1"/>
              </p:cNvSpPr>
              <p:nvPr/>
            </p:nvSpPr>
            <p:spPr bwMode="auto">
              <a:xfrm>
                <a:off x="1352" y="3232"/>
                <a:ext cx="1972" cy="91"/>
              </a:xfrm>
              <a:prstGeom prst="rect">
                <a:avLst/>
              </a:prstGeom>
              <a:solidFill>
                <a:srgbClr val="ED18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8" name="Line 52"/>
              <p:cNvSpPr>
                <a:spLocks noChangeShapeType="1"/>
              </p:cNvSpPr>
              <p:nvPr/>
            </p:nvSpPr>
            <p:spPr bwMode="auto">
              <a:xfrm>
                <a:off x="2016" y="2824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1" name="Text Box 55"/>
              <p:cNvSpPr txBox="1">
                <a:spLocks noChangeArrowheads="1"/>
              </p:cNvSpPr>
              <p:nvPr/>
            </p:nvSpPr>
            <p:spPr bwMode="auto">
              <a:xfrm>
                <a:off x="3613" y="2850"/>
                <a:ext cx="191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600">
                    <a:solidFill>
                      <a:srgbClr val="3333FF"/>
                    </a:solidFill>
                  </a:rPr>
                  <a:t>old RNA primer erased and replaced by DNA</a:t>
                </a:r>
              </a:p>
            </p:txBody>
          </p:sp>
          <p:sp>
            <p:nvSpPr>
              <p:cNvPr id="14397" name="Text Box 61"/>
              <p:cNvSpPr txBox="1">
                <a:spLocks noChangeArrowheads="1"/>
              </p:cNvSpPr>
              <p:nvPr/>
            </p:nvSpPr>
            <p:spPr bwMode="auto">
              <a:xfrm>
                <a:off x="318" y="3330"/>
                <a:ext cx="2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5</a:t>
                </a:r>
                <a:r>
                  <a:rPr lang="ja-JP" altLang="en-US" sz="1600">
                    <a:latin typeface="Arial"/>
                  </a:rPr>
                  <a:t>’</a:t>
                </a:r>
                <a:endParaRPr lang="en-US" sz="1600"/>
              </a:p>
            </p:txBody>
          </p:sp>
          <p:sp>
            <p:nvSpPr>
              <p:cNvPr id="14398" name="Text Box 62"/>
              <p:cNvSpPr txBox="1">
                <a:spLocks noChangeArrowheads="1"/>
              </p:cNvSpPr>
              <p:nvPr/>
            </p:nvSpPr>
            <p:spPr bwMode="auto">
              <a:xfrm>
                <a:off x="326" y="3122"/>
                <a:ext cx="2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3</a:t>
                </a:r>
                <a:r>
                  <a:rPr lang="ja-JP" altLang="en-US" sz="1600">
                    <a:latin typeface="Arial"/>
                  </a:rPr>
                  <a:t>’</a:t>
                </a:r>
                <a:endParaRPr lang="en-US" sz="1600"/>
              </a:p>
            </p:txBody>
          </p:sp>
          <p:sp>
            <p:nvSpPr>
              <p:cNvPr id="14405" name="Text Box 69"/>
              <p:cNvSpPr txBox="1">
                <a:spLocks noChangeArrowheads="1"/>
              </p:cNvSpPr>
              <p:nvPr/>
            </p:nvSpPr>
            <p:spPr bwMode="auto">
              <a:xfrm>
                <a:off x="3478" y="3154"/>
                <a:ext cx="2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5</a:t>
                </a:r>
                <a:r>
                  <a:rPr lang="ja-JP" altLang="en-US" sz="1600">
                    <a:latin typeface="Arial"/>
                  </a:rPr>
                  <a:t>’</a:t>
                </a:r>
                <a:endParaRPr lang="en-US" sz="1600"/>
              </a:p>
            </p:txBody>
          </p:sp>
          <p:sp>
            <p:nvSpPr>
              <p:cNvPr id="14409" name="Text Box 73"/>
              <p:cNvSpPr txBox="1">
                <a:spLocks noChangeArrowheads="1"/>
              </p:cNvSpPr>
              <p:nvPr/>
            </p:nvSpPr>
            <p:spPr bwMode="auto">
              <a:xfrm>
                <a:off x="3862" y="3306"/>
                <a:ext cx="2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3</a:t>
                </a:r>
                <a:r>
                  <a:rPr lang="ja-JP" altLang="en-US" sz="1600">
                    <a:latin typeface="Arial"/>
                  </a:rPr>
                  <a:t>’</a:t>
                </a:r>
                <a:endParaRPr lang="en-US" sz="1600"/>
              </a:p>
            </p:txBody>
          </p:sp>
        </p:grp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3160" y="3233"/>
              <a:ext cx="336" cy="9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22" name="Group 86"/>
          <p:cNvGrpSpPr>
            <a:grpSpLocks/>
          </p:cNvGrpSpPr>
          <p:nvPr/>
        </p:nvGrpSpPr>
        <p:grpSpPr bwMode="auto">
          <a:xfrm>
            <a:off x="504825" y="5626100"/>
            <a:ext cx="8651875" cy="1012825"/>
            <a:chOff x="318" y="3544"/>
            <a:chExt cx="5450" cy="638"/>
          </a:xfrm>
        </p:grpSpPr>
        <p:grpSp>
          <p:nvGrpSpPr>
            <p:cNvPr id="14421" name="Group 85"/>
            <p:cNvGrpSpPr>
              <a:grpSpLocks/>
            </p:cNvGrpSpPr>
            <p:nvPr/>
          </p:nvGrpSpPr>
          <p:grpSpPr bwMode="auto">
            <a:xfrm>
              <a:off x="318" y="3544"/>
              <a:ext cx="5450" cy="638"/>
              <a:chOff x="318" y="3544"/>
              <a:chExt cx="5450" cy="638"/>
            </a:xfrm>
          </p:grpSpPr>
          <p:sp>
            <p:nvSpPr>
              <p:cNvPr id="14374" name="Rectangle 38"/>
              <p:cNvSpPr>
                <a:spLocks noChangeArrowheads="1"/>
              </p:cNvSpPr>
              <p:nvPr/>
            </p:nvSpPr>
            <p:spPr bwMode="auto">
              <a:xfrm>
                <a:off x="576" y="4016"/>
                <a:ext cx="3271" cy="88"/>
              </a:xfrm>
              <a:prstGeom prst="rect">
                <a:avLst/>
              </a:prstGeom>
              <a:solidFill>
                <a:srgbClr val="FF9D1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Rectangle 40"/>
              <p:cNvSpPr>
                <a:spLocks noChangeArrowheads="1"/>
              </p:cNvSpPr>
              <p:nvPr/>
            </p:nvSpPr>
            <p:spPr bwMode="auto">
              <a:xfrm>
                <a:off x="576" y="3872"/>
                <a:ext cx="2788" cy="91"/>
              </a:xfrm>
              <a:prstGeom prst="rect">
                <a:avLst/>
              </a:prstGeom>
              <a:solidFill>
                <a:srgbClr val="ED181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9" name="Line 53"/>
              <p:cNvSpPr>
                <a:spLocks noChangeShapeType="1"/>
              </p:cNvSpPr>
              <p:nvPr/>
            </p:nvSpPr>
            <p:spPr bwMode="auto">
              <a:xfrm>
                <a:off x="2048" y="3544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2" name="Text Box 56"/>
              <p:cNvSpPr txBox="1">
                <a:spLocks noChangeArrowheads="1"/>
              </p:cNvSpPr>
              <p:nvPr/>
            </p:nvSpPr>
            <p:spPr bwMode="auto">
              <a:xfrm>
                <a:off x="3613" y="3567"/>
                <a:ext cx="2155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600">
                    <a:solidFill>
                      <a:srgbClr val="ED181E"/>
                    </a:solidFill>
                  </a:rPr>
                  <a:t>DNA ligase joins new Okazaki fragment to growing chain</a:t>
                </a:r>
              </a:p>
            </p:txBody>
          </p:sp>
          <p:sp>
            <p:nvSpPr>
              <p:cNvPr id="14399" name="Text Box 63"/>
              <p:cNvSpPr txBox="1">
                <a:spLocks noChangeArrowheads="1"/>
              </p:cNvSpPr>
              <p:nvPr/>
            </p:nvSpPr>
            <p:spPr bwMode="auto">
              <a:xfrm>
                <a:off x="318" y="3970"/>
                <a:ext cx="2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5</a:t>
                </a:r>
                <a:r>
                  <a:rPr lang="ja-JP" altLang="en-US" sz="1600">
                    <a:latin typeface="Arial"/>
                  </a:rPr>
                  <a:t>’</a:t>
                </a:r>
                <a:endParaRPr lang="en-US" sz="1600"/>
              </a:p>
            </p:txBody>
          </p:sp>
          <p:sp>
            <p:nvSpPr>
              <p:cNvPr id="14400" name="Text Box 64"/>
              <p:cNvSpPr txBox="1">
                <a:spLocks noChangeArrowheads="1"/>
              </p:cNvSpPr>
              <p:nvPr/>
            </p:nvSpPr>
            <p:spPr bwMode="auto">
              <a:xfrm>
                <a:off x="326" y="3762"/>
                <a:ext cx="2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3</a:t>
                </a:r>
                <a:r>
                  <a:rPr lang="ja-JP" altLang="en-US" sz="1600">
                    <a:latin typeface="Arial"/>
                  </a:rPr>
                  <a:t>’</a:t>
                </a:r>
                <a:endParaRPr lang="en-US" sz="1600"/>
              </a:p>
            </p:txBody>
          </p:sp>
          <p:sp>
            <p:nvSpPr>
              <p:cNvPr id="14406" name="Text Box 70"/>
              <p:cNvSpPr txBox="1">
                <a:spLocks noChangeArrowheads="1"/>
              </p:cNvSpPr>
              <p:nvPr/>
            </p:nvSpPr>
            <p:spPr bwMode="auto">
              <a:xfrm>
                <a:off x="3470" y="3786"/>
                <a:ext cx="2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5</a:t>
                </a:r>
                <a:r>
                  <a:rPr lang="ja-JP" altLang="en-US" sz="1600">
                    <a:latin typeface="Arial"/>
                  </a:rPr>
                  <a:t>’</a:t>
                </a:r>
                <a:endParaRPr lang="en-US" sz="1600"/>
              </a:p>
            </p:txBody>
          </p:sp>
          <p:sp>
            <p:nvSpPr>
              <p:cNvPr id="14410" name="Text Box 74"/>
              <p:cNvSpPr txBox="1">
                <a:spLocks noChangeArrowheads="1"/>
              </p:cNvSpPr>
              <p:nvPr/>
            </p:nvSpPr>
            <p:spPr bwMode="auto">
              <a:xfrm>
                <a:off x="3862" y="3962"/>
                <a:ext cx="2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3</a:t>
                </a:r>
                <a:r>
                  <a:rPr lang="ja-JP" altLang="en-US" sz="1600">
                    <a:latin typeface="Arial"/>
                  </a:rPr>
                  <a:t>’</a:t>
                </a:r>
                <a:endParaRPr lang="en-US" sz="1600"/>
              </a:p>
            </p:txBody>
          </p:sp>
        </p:grp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3160" y="3872"/>
              <a:ext cx="336" cy="9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11" name="Text Box 75"/>
          <p:cNvSpPr txBox="1">
            <a:spLocks noChangeArrowheads="1"/>
          </p:cNvSpPr>
          <p:nvPr/>
        </p:nvSpPr>
        <p:spPr bwMode="auto">
          <a:xfrm>
            <a:off x="6473825" y="1746250"/>
            <a:ext cx="2681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Lagging strand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991225" y="2124075"/>
            <a:ext cx="199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ED181E"/>
                </a:solidFill>
              </a:rPr>
              <a:t>Okazaki fragment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594100" y="1298575"/>
            <a:ext cx="48783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b="1">
                <a:latin typeface="Courier New" charset="0"/>
              </a:rPr>
              <a:t>5’ A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A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T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C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G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A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A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C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A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C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C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G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T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A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C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C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G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T 3’</a:t>
            </a:r>
          </a:p>
          <a:p>
            <a:pPr eaLnBrk="1" hangingPunct="1">
              <a:lnSpc>
                <a:spcPct val="80000"/>
              </a:lnSpc>
            </a:pPr>
            <a:r>
              <a:rPr lang="en-GB" b="1">
                <a:latin typeface="Courier New" charset="0"/>
              </a:rPr>
              <a:t>   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</a:t>
            </a:r>
            <a:r>
              <a:rPr lang="en-GB" sz="800" b="1">
                <a:latin typeface="Courier New" charset="0"/>
              </a:rPr>
              <a:t> </a:t>
            </a:r>
            <a:r>
              <a:rPr lang="en-GB" b="1">
                <a:latin typeface="Courier New" charset="0"/>
              </a:rPr>
              <a:t>|  </a:t>
            </a:r>
          </a:p>
          <a:p>
            <a:pPr eaLnBrk="1" hangingPunct="1">
              <a:lnSpc>
                <a:spcPct val="80000"/>
              </a:lnSpc>
            </a:pPr>
            <a:r>
              <a:rPr lang="en-GB" b="1">
                <a:latin typeface="Courier New" charset="0"/>
              </a:rPr>
              <a:t>3’ </a:t>
            </a:r>
            <a:r>
              <a:rPr lang="en-GB" b="1">
                <a:solidFill>
                  <a:srgbClr val="ED181E"/>
                </a:solidFill>
                <a:latin typeface="Courier New" charset="0"/>
              </a:rPr>
              <a:t>T</a:t>
            </a:r>
            <a:r>
              <a:rPr lang="en-GB" sz="800" b="1">
                <a:solidFill>
                  <a:srgbClr val="ED181E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ED181E"/>
                </a:solidFill>
                <a:latin typeface="Courier New" charset="0"/>
              </a:rPr>
              <a:t>T</a:t>
            </a:r>
            <a:r>
              <a:rPr lang="en-GB" sz="800" b="1">
                <a:solidFill>
                  <a:srgbClr val="ED181E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ED181E"/>
                </a:solidFill>
                <a:latin typeface="Courier New" charset="0"/>
              </a:rPr>
              <a:t>A</a:t>
            </a:r>
            <a:r>
              <a:rPr lang="en-GB" sz="800" b="1">
                <a:solidFill>
                  <a:srgbClr val="ED181E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3333FF"/>
                </a:solidFill>
                <a:latin typeface="Courier New" charset="0"/>
              </a:rPr>
              <a:t>G</a:t>
            </a:r>
            <a:r>
              <a:rPr lang="en-GB" sz="800" b="1">
                <a:solidFill>
                  <a:srgbClr val="3333FF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3333FF"/>
                </a:solidFill>
                <a:latin typeface="Courier New" charset="0"/>
              </a:rPr>
              <a:t>C</a:t>
            </a:r>
            <a:r>
              <a:rPr lang="en-GB" sz="800" b="1">
                <a:solidFill>
                  <a:srgbClr val="3333FF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3333FF"/>
                </a:solidFill>
                <a:latin typeface="Courier New" charset="0"/>
              </a:rPr>
              <a:t>U</a:t>
            </a:r>
            <a:r>
              <a:rPr lang="en-GB" sz="800" b="1">
                <a:solidFill>
                  <a:srgbClr val="3333FF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3333FF"/>
                </a:solidFill>
                <a:latin typeface="Courier New" charset="0"/>
              </a:rPr>
              <a:t>U</a:t>
            </a:r>
            <a:r>
              <a:rPr lang="en-GB" sz="800" b="1">
                <a:solidFill>
                  <a:srgbClr val="3333FF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3333FF"/>
                </a:solidFill>
                <a:latin typeface="Courier New" charset="0"/>
              </a:rPr>
              <a:t>G</a:t>
            </a:r>
            <a:r>
              <a:rPr lang="en-GB" sz="800" b="1">
                <a:solidFill>
                  <a:srgbClr val="3333FF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3333FF"/>
                </a:solidFill>
                <a:latin typeface="Courier New" charset="0"/>
              </a:rPr>
              <a:t>U</a:t>
            </a:r>
            <a:r>
              <a:rPr lang="en-GB" sz="800" b="1">
                <a:solidFill>
                  <a:srgbClr val="3333FF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ED181E"/>
                </a:solidFill>
                <a:latin typeface="Courier New" charset="0"/>
              </a:rPr>
              <a:t>G</a:t>
            </a:r>
            <a:r>
              <a:rPr lang="en-GB" sz="800" b="1">
                <a:solidFill>
                  <a:srgbClr val="ED181E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ED181E"/>
                </a:solidFill>
                <a:latin typeface="Courier New" charset="0"/>
              </a:rPr>
              <a:t>G</a:t>
            </a:r>
            <a:r>
              <a:rPr lang="en-GB" sz="800" b="1">
                <a:solidFill>
                  <a:srgbClr val="ED181E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ED181E"/>
                </a:solidFill>
                <a:latin typeface="Courier New" charset="0"/>
              </a:rPr>
              <a:t>C</a:t>
            </a:r>
            <a:r>
              <a:rPr lang="en-GB" sz="800" b="1">
                <a:solidFill>
                  <a:srgbClr val="ED181E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ED181E"/>
                </a:solidFill>
                <a:latin typeface="Courier New" charset="0"/>
              </a:rPr>
              <a:t>A</a:t>
            </a:r>
            <a:r>
              <a:rPr lang="en-GB" sz="800" b="1">
                <a:solidFill>
                  <a:srgbClr val="ED181E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ED181E"/>
                </a:solidFill>
                <a:latin typeface="Courier New" charset="0"/>
              </a:rPr>
              <a:t>T</a:t>
            </a:r>
            <a:r>
              <a:rPr lang="en-GB" sz="800" b="1">
                <a:solidFill>
                  <a:srgbClr val="ED181E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ED181E"/>
                </a:solidFill>
                <a:latin typeface="Courier New" charset="0"/>
              </a:rPr>
              <a:t>G</a:t>
            </a:r>
            <a:r>
              <a:rPr lang="en-GB" sz="800" b="1">
                <a:solidFill>
                  <a:srgbClr val="ED181E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ED181E"/>
                </a:solidFill>
                <a:latin typeface="Courier New" charset="0"/>
              </a:rPr>
              <a:t>G</a:t>
            </a:r>
            <a:r>
              <a:rPr lang="en-GB" sz="800" b="1">
                <a:solidFill>
                  <a:srgbClr val="ED181E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ED181E"/>
                </a:solidFill>
                <a:latin typeface="Courier New" charset="0"/>
              </a:rPr>
              <a:t>C</a:t>
            </a:r>
            <a:r>
              <a:rPr lang="en-GB" sz="800" b="1">
                <a:solidFill>
                  <a:srgbClr val="ED181E"/>
                </a:solidFill>
                <a:latin typeface="Courier New" charset="0"/>
              </a:rPr>
              <a:t> </a:t>
            </a:r>
            <a:r>
              <a:rPr lang="en-GB" b="1">
                <a:solidFill>
                  <a:srgbClr val="ED181E"/>
                </a:solidFill>
                <a:latin typeface="Courier New" charset="0"/>
              </a:rPr>
              <a:t>A</a:t>
            </a:r>
            <a:r>
              <a:rPr lang="en-GB" b="1">
                <a:latin typeface="Courier New" charset="0"/>
              </a:rPr>
              <a:t> 5’</a:t>
            </a:r>
            <a:endParaRPr lang="en-US" b="1">
              <a:latin typeface="Courier New" charset="0"/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089400" y="12319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4089400" y="2146300"/>
            <a:ext cx="1841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50800"/>
            <a:ext cx="7772400" cy="1143000"/>
          </a:xfrm>
        </p:spPr>
        <p:txBody>
          <a:bodyPr/>
          <a:lstStyle/>
          <a:p>
            <a:r>
              <a:rPr lang="en-US"/>
              <a:t>Joining of Okazaki fragments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25" y="2124075"/>
            <a:ext cx="136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333FF"/>
                </a:solidFill>
              </a:rPr>
              <a:t>RNA primer</a:t>
            </a:r>
          </a:p>
        </p:txBody>
      </p:sp>
      <p:grpSp>
        <p:nvGrpSpPr>
          <p:cNvPr id="15418" name="Group 58"/>
          <p:cNvGrpSpPr>
            <a:grpSpLocks/>
          </p:cNvGrpSpPr>
          <p:nvPr/>
        </p:nvGrpSpPr>
        <p:grpSpPr bwMode="auto">
          <a:xfrm>
            <a:off x="479425" y="1971675"/>
            <a:ext cx="7993063" cy="2835275"/>
            <a:chOff x="302" y="1242"/>
            <a:chExt cx="5035" cy="1786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>
              <a:off x="2768" y="2832"/>
              <a:ext cx="168" cy="168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17" name="Group 57"/>
            <p:cNvGrpSpPr>
              <a:grpSpLocks/>
            </p:cNvGrpSpPr>
            <p:nvPr/>
          </p:nvGrpSpPr>
          <p:grpSpPr bwMode="auto">
            <a:xfrm>
              <a:off x="302" y="1242"/>
              <a:ext cx="5035" cy="1786"/>
              <a:chOff x="302" y="1242"/>
              <a:chExt cx="5035" cy="1786"/>
            </a:xfrm>
          </p:grpSpPr>
          <p:sp>
            <p:nvSpPr>
              <p:cNvPr id="15372" name="Text Box 12"/>
              <p:cNvSpPr txBox="1">
                <a:spLocks noChangeArrowheads="1"/>
              </p:cNvSpPr>
              <p:nvPr/>
            </p:nvSpPr>
            <p:spPr bwMode="auto">
              <a:xfrm>
                <a:off x="302" y="1242"/>
                <a:ext cx="1943" cy="1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800"/>
                  <a:t>A special</a:t>
                </a:r>
                <a:r>
                  <a:rPr lang="en-US" sz="1800">
                    <a:solidFill>
                      <a:srgbClr val="ED181E"/>
                    </a:solidFill>
                  </a:rPr>
                  <a:t> </a:t>
                </a:r>
                <a:r>
                  <a:rPr lang="en-US" sz="1800">
                    <a:solidFill>
                      <a:srgbClr val="3333FF"/>
                    </a:solidFill>
                  </a:rPr>
                  <a:t>ribonuclease</a:t>
                </a:r>
                <a:r>
                  <a:rPr lang="en-US" sz="1800">
                    <a:solidFill>
                      <a:srgbClr val="ED181E"/>
                    </a:solidFill>
                  </a:rPr>
                  <a:t> </a:t>
                </a:r>
                <a:r>
                  <a:rPr lang="en-US" sz="1800"/>
                  <a:t>removes RNA primer using a 5</a:t>
                </a:r>
                <a:r>
                  <a:rPr lang="ja-JP" altLang="en-US" sz="1800">
                    <a:latin typeface="Arial"/>
                  </a:rPr>
                  <a:t>’</a:t>
                </a:r>
                <a:r>
                  <a:rPr lang="en-US" sz="1800"/>
                  <a:t> to 3</a:t>
                </a:r>
                <a:r>
                  <a:rPr lang="ja-JP" altLang="en-US" sz="1800">
                    <a:latin typeface="Arial"/>
                  </a:rPr>
                  <a:t>’</a:t>
                </a:r>
                <a:r>
                  <a:rPr lang="en-US" sz="1800"/>
                  <a:t> exonuclease activity. </a:t>
                </a:r>
              </a:p>
              <a:p>
                <a:endParaRPr lang="en-US" sz="1800"/>
              </a:p>
              <a:p>
                <a:r>
                  <a:rPr lang="en-US" sz="1800"/>
                  <a:t>A</a:t>
                </a:r>
                <a:r>
                  <a:rPr lang="en-US" sz="1800">
                    <a:solidFill>
                      <a:srgbClr val="ED181E"/>
                    </a:solidFill>
                  </a:rPr>
                  <a:t> repair DNA polymerase</a:t>
                </a:r>
                <a:r>
                  <a:rPr lang="en-US" sz="1800"/>
                  <a:t> then replaces RNA with DNA.</a:t>
                </a:r>
              </a:p>
            </p:txBody>
          </p:sp>
          <p:grpSp>
            <p:nvGrpSpPr>
              <p:cNvPr id="15411" name="Group 51"/>
              <p:cNvGrpSpPr>
                <a:grpSpLocks/>
              </p:cNvGrpSpPr>
              <p:nvPr/>
            </p:nvGrpSpPr>
            <p:grpSpPr bwMode="auto">
              <a:xfrm>
                <a:off x="2264" y="1720"/>
                <a:ext cx="3073" cy="1308"/>
                <a:chOff x="2264" y="1720"/>
                <a:chExt cx="3073" cy="1308"/>
              </a:xfrm>
            </p:grpSpPr>
            <p:sp>
              <p:nvSpPr>
                <p:cNvPr id="15371" name="Line 11"/>
                <p:cNvSpPr>
                  <a:spLocks noChangeShapeType="1"/>
                </p:cNvSpPr>
                <p:nvPr/>
              </p:nvSpPr>
              <p:spPr bwMode="auto">
                <a:xfrm>
                  <a:off x="3864" y="1720"/>
                  <a:ext cx="0" cy="26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264" y="2186"/>
                  <a:ext cx="3073" cy="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lnSpc>
                      <a:spcPct val="80000"/>
                    </a:lnSpc>
                  </a:pPr>
                  <a:r>
                    <a:rPr lang="en-GB" b="1">
                      <a:latin typeface="Courier New" charset="0"/>
                    </a:rPr>
                    <a:t>5’ A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A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T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C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G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A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A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C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A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C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C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G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T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A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C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C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G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T 3’</a:t>
                  </a:r>
                </a:p>
                <a:p>
                  <a:pPr eaLnBrk="1" hangingPunct="1">
                    <a:lnSpc>
                      <a:spcPct val="80000"/>
                    </a:lnSpc>
                  </a:pPr>
                  <a:r>
                    <a:rPr lang="en-GB" b="1">
                      <a:latin typeface="Courier New" charset="0"/>
                    </a:rPr>
                    <a:t>   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</a:t>
                  </a:r>
                  <a:r>
                    <a:rPr lang="en-GB" sz="800" b="1">
                      <a:latin typeface="Courier New" charset="0"/>
                    </a:rPr>
                    <a:t> </a:t>
                  </a:r>
                  <a:r>
                    <a:rPr lang="en-GB" b="1">
                      <a:latin typeface="Courier New" charset="0"/>
                    </a:rPr>
                    <a:t>|  </a:t>
                  </a:r>
                </a:p>
                <a:p>
                  <a:pPr eaLnBrk="1" hangingPunct="1">
                    <a:lnSpc>
                      <a:spcPct val="80000"/>
                    </a:lnSpc>
                  </a:pPr>
                  <a:r>
                    <a:rPr lang="en-GB" b="1">
                      <a:latin typeface="Courier New" charset="0"/>
                    </a:rPr>
                    <a:t>3’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T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T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A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G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C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T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T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G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T</a:t>
                  </a:r>
                  <a:r>
                    <a:rPr lang="en-GB" sz="800" b="1">
                      <a:solidFill>
                        <a:srgbClr val="3333FF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G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G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C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A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T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G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G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C</a:t>
                  </a:r>
                  <a:r>
                    <a:rPr lang="en-GB" sz="800" b="1">
                      <a:solidFill>
                        <a:srgbClr val="ED181E"/>
                      </a:solidFill>
                      <a:latin typeface="Courier New" charset="0"/>
                    </a:rPr>
                    <a:t> </a:t>
                  </a:r>
                  <a:r>
                    <a:rPr lang="en-GB" b="1">
                      <a:solidFill>
                        <a:srgbClr val="ED181E"/>
                      </a:solidFill>
                      <a:latin typeface="Courier New" charset="0"/>
                    </a:rPr>
                    <a:t>A</a:t>
                  </a:r>
                  <a:r>
                    <a:rPr lang="en-GB" b="1">
                      <a:latin typeface="Courier New" charset="0"/>
                    </a:rPr>
                    <a:t> 5’</a:t>
                  </a:r>
                  <a:endParaRPr lang="en-US" b="1">
                    <a:latin typeface="Courier New" charset="0"/>
                  </a:endParaRPr>
                </a:p>
              </p:txBody>
            </p:sp>
            <p:sp>
              <p:nvSpPr>
                <p:cNvPr id="15375" name="Line 15"/>
                <p:cNvSpPr>
                  <a:spLocks noChangeShapeType="1"/>
                </p:cNvSpPr>
                <p:nvPr/>
              </p:nvSpPr>
              <p:spPr bwMode="auto">
                <a:xfrm>
                  <a:off x="2576" y="2144"/>
                  <a:ext cx="244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576" y="2712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7" name="Line 17"/>
                <p:cNvSpPr>
                  <a:spLocks noChangeShapeType="1"/>
                </p:cNvSpPr>
                <p:nvPr/>
              </p:nvSpPr>
              <p:spPr bwMode="auto">
                <a:xfrm>
                  <a:off x="3052" y="2704"/>
                  <a:ext cx="1956" cy="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102" y="2806"/>
                  <a:ext cx="30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latin typeface="Arial" charset="0"/>
                    </a:rPr>
                    <a:t>OH</a:t>
                  </a:r>
                </a:p>
              </p:txBody>
            </p:sp>
            <p:sp>
              <p:nvSpPr>
                <p:cNvPr id="15380" name="Line 20"/>
                <p:cNvSpPr>
                  <a:spLocks noChangeShapeType="1"/>
                </p:cNvSpPr>
                <p:nvPr/>
              </p:nvSpPr>
              <p:spPr bwMode="auto">
                <a:xfrm>
                  <a:off x="3060" y="2704"/>
                  <a:ext cx="88" cy="12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904" y="2704"/>
                  <a:ext cx="88" cy="12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60" y="2816"/>
                  <a:ext cx="20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latin typeface="Arial" charset="0"/>
                    </a:rPr>
                    <a:t>P</a:t>
                  </a:r>
                </a:p>
              </p:txBody>
            </p:sp>
          </p:grpSp>
        </p:grpSp>
      </p:grpSp>
      <p:grpSp>
        <p:nvGrpSpPr>
          <p:cNvPr id="15415" name="Group 55"/>
          <p:cNvGrpSpPr>
            <a:grpSpLocks/>
          </p:cNvGrpSpPr>
          <p:nvPr/>
        </p:nvGrpSpPr>
        <p:grpSpPr bwMode="auto">
          <a:xfrm>
            <a:off x="441325" y="4625975"/>
            <a:ext cx="8031163" cy="1901825"/>
            <a:chOff x="278" y="2914"/>
            <a:chExt cx="5059" cy="1198"/>
          </a:xfrm>
        </p:grpSpPr>
        <p:grpSp>
          <p:nvGrpSpPr>
            <p:cNvPr id="15412" name="Group 52"/>
            <p:cNvGrpSpPr>
              <a:grpSpLocks/>
            </p:cNvGrpSpPr>
            <p:nvPr/>
          </p:nvGrpSpPr>
          <p:grpSpPr bwMode="auto">
            <a:xfrm>
              <a:off x="2264" y="3128"/>
              <a:ext cx="3073" cy="984"/>
              <a:chOff x="2264" y="3128"/>
              <a:chExt cx="3073" cy="984"/>
            </a:xfrm>
          </p:grpSpPr>
          <p:sp>
            <p:nvSpPr>
              <p:cNvPr id="15397" name="Line 37"/>
              <p:cNvSpPr>
                <a:spLocks noChangeShapeType="1"/>
              </p:cNvSpPr>
              <p:nvPr/>
            </p:nvSpPr>
            <p:spPr bwMode="auto">
              <a:xfrm>
                <a:off x="2576" y="3544"/>
                <a:ext cx="24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0" name="Text Box 40"/>
              <p:cNvSpPr txBox="1">
                <a:spLocks noChangeArrowheads="1"/>
              </p:cNvSpPr>
              <p:nvPr/>
            </p:nvSpPr>
            <p:spPr bwMode="auto">
              <a:xfrm>
                <a:off x="2264" y="3586"/>
                <a:ext cx="3073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GB" b="1">
                    <a:latin typeface="Courier New" charset="0"/>
                  </a:rPr>
                  <a:t>5’ A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A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T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C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G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A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A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C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A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C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C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G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T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A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C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C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G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T 3’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GB" b="1">
                    <a:latin typeface="Courier New" charset="0"/>
                  </a:rPr>
                  <a:t>   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</a:t>
                </a:r>
                <a:r>
                  <a:rPr lang="en-GB" sz="800" b="1">
                    <a:latin typeface="Courier New" charset="0"/>
                  </a:rPr>
                  <a:t> </a:t>
                </a:r>
                <a:r>
                  <a:rPr lang="en-GB" b="1">
                    <a:latin typeface="Courier New" charset="0"/>
                  </a:rPr>
                  <a:t>| 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GB" b="1">
                    <a:latin typeface="Courier New" charset="0"/>
                  </a:rPr>
                  <a:t>3’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T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T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A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G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C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T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T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G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T</a:t>
                </a:r>
                <a:r>
                  <a:rPr lang="en-GB" sz="800" b="1">
                    <a:solidFill>
                      <a:srgbClr val="3333FF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G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G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C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A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T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G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G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C</a:t>
                </a:r>
                <a:r>
                  <a:rPr lang="en-GB" sz="800" b="1">
                    <a:solidFill>
                      <a:srgbClr val="ED181E"/>
                    </a:solidFill>
                    <a:latin typeface="Courier New" charset="0"/>
                  </a:rPr>
                  <a:t> </a:t>
                </a:r>
                <a:r>
                  <a:rPr lang="en-GB" b="1">
                    <a:solidFill>
                      <a:srgbClr val="ED181E"/>
                    </a:solidFill>
                    <a:latin typeface="Courier New" charset="0"/>
                  </a:rPr>
                  <a:t>A</a:t>
                </a:r>
                <a:r>
                  <a:rPr lang="en-GB" b="1">
                    <a:latin typeface="Courier New" charset="0"/>
                  </a:rPr>
                  <a:t> 5’</a:t>
                </a:r>
                <a:endParaRPr lang="en-US" b="1">
                  <a:latin typeface="Courier New" charset="0"/>
                </a:endParaRPr>
              </a:p>
            </p:txBody>
          </p:sp>
          <p:sp>
            <p:nvSpPr>
              <p:cNvPr id="15401" name="Line 41"/>
              <p:cNvSpPr>
                <a:spLocks noChangeShapeType="1"/>
              </p:cNvSpPr>
              <p:nvPr/>
            </p:nvSpPr>
            <p:spPr bwMode="auto">
              <a:xfrm>
                <a:off x="3864" y="3128"/>
                <a:ext cx="0" cy="2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2" name="Line 42"/>
              <p:cNvSpPr>
                <a:spLocks noChangeShapeType="1"/>
              </p:cNvSpPr>
              <p:nvPr/>
            </p:nvSpPr>
            <p:spPr bwMode="auto">
              <a:xfrm>
                <a:off x="2576" y="4112"/>
                <a:ext cx="24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05" name="Text Box 45"/>
            <p:cNvSpPr txBox="1">
              <a:spLocks noChangeArrowheads="1"/>
            </p:cNvSpPr>
            <p:nvPr/>
          </p:nvSpPr>
          <p:spPr bwMode="auto">
            <a:xfrm>
              <a:off x="278" y="2914"/>
              <a:ext cx="1943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ED181E"/>
                  </a:solidFill>
                </a:rPr>
                <a:t>DNA ligase</a:t>
              </a:r>
              <a:r>
                <a:rPr lang="en-US" sz="1800"/>
                <a:t> joins the two fragments together using ATP. This makes the DNA strand continuous.</a:t>
              </a:r>
            </a:p>
          </p:txBody>
        </p:sp>
      </p:grpSp>
      <p:grpSp>
        <p:nvGrpSpPr>
          <p:cNvPr id="15410" name="Group 50"/>
          <p:cNvGrpSpPr>
            <a:grpSpLocks/>
          </p:cNvGrpSpPr>
          <p:nvPr/>
        </p:nvGrpSpPr>
        <p:grpSpPr bwMode="auto">
          <a:xfrm>
            <a:off x="6057900" y="2133600"/>
            <a:ext cx="1892300" cy="12700"/>
            <a:chOff x="3816" y="1344"/>
            <a:chExt cx="1192" cy="8"/>
          </a:xfrm>
        </p:grpSpPr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 flipV="1">
              <a:off x="3824" y="1352"/>
              <a:ext cx="11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Line 48"/>
            <p:cNvSpPr>
              <a:spLocks noChangeShapeType="1"/>
            </p:cNvSpPr>
            <p:nvPr/>
          </p:nvSpPr>
          <p:spPr bwMode="auto">
            <a:xfrm flipH="1">
              <a:off x="3816" y="1344"/>
              <a:ext cx="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1030"/>
          <p:cNvSpPr>
            <a:spLocks noGrp="1" noChangeArrowheads="1"/>
          </p:cNvSpPr>
          <p:nvPr>
            <p:ph type="title"/>
          </p:nvPr>
        </p:nvSpPr>
        <p:spPr>
          <a:xfrm>
            <a:off x="715963" y="250825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Nucleic acids and gene expression</a:t>
            </a:r>
          </a:p>
        </p:txBody>
      </p:sp>
      <p:sp>
        <p:nvSpPr>
          <p:cNvPr id="35847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647700" y="1876425"/>
            <a:ext cx="7772400" cy="4114800"/>
          </a:xfrm>
          <a:noFill/>
          <a:ln/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000"/>
              <a:t>Nucleic acids and chromosomes</a:t>
            </a:r>
            <a:endParaRPr lang="en-US" sz="2000">
              <a:solidFill>
                <a:srgbClr val="EF1F1D"/>
              </a:solidFill>
            </a:endParaRPr>
          </a:p>
          <a:p>
            <a:pPr marL="533400" indent="-533400">
              <a:buFontTx/>
              <a:buAutoNum type="arabicPeriod"/>
            </a:pPr>
            <a:r>
              <a:rPr lang="en-US" sz="2000">
                <a:solidFill>
                  <a:srgbClr val="EF1F1D"/>
                </a:solidFill>
              </a:rPr>
              <a:t>DNA replication, the cell cycle and mitosis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Gene organisation and transcription I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Gene organisation and transcription II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Protein translation and translational modification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Analysis of nucleic acids</a:t>
            </a:r>
          </a:p>
          <a:p>
            <a:pPr marL="533400" indent="-533400">
              <a:buFontTx/>
              <a:buAutoNum type="arabicPeriod"/>
            </a:pPr>
            <a:endParaRPr lang="en-US" sz="2000"/>
          </a:p>
          <a:p>
            <a:pPr marL="533400" indent="-533400">
              <a:buFontTx/>
              <a:buAutoNum type="arabicPeriod"/>
            </a:pPr>
            <a:endParaRPr lang="en-US" sz="2000"/>
          </a:p>
          <a:p>
            <a:pPr marL="533400" indent="-533400">
              <a:buFontTx/>
              <a:buNone/>
            </a:pPr>
            <a:r>
              <a:rPr lang="en-US" sz="2000"/>
              <a:t>Birgit Leitinger (b.leitinger@imperial.ac.uk)</a:t>
            </a:r>
          </a:p>
          <a:p>
            <a:pPr marL="533400" indent="-533400">
              <a:buFontTx/>
              <a:buAutoNum type="arabicPeriod"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6" name="Picture 42" descr="figure_06_1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684213"/>
            <a:ext cx="7883525" cy="50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Replication fork proteins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344488" y="5784850"/>
            <a:ext cx="84439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DNA replication is performed by a group proteins that work together with DNA polymerase and primase, forming a multi-enzyme protein machine.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88900"/>
            <a:ext cx="7772400" cy="1143000"/>
          </a:xfrm>
        </p:spPr>
        <p:txBody>
          <a:bodyPr/>
          <a:lstStyle/>
          <a:p>
            <a:r>
              <a:rPr lang="en-US"/>
              <a:t>The replication complex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54025" y="5222875"/>
            <a:ext cx="80200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Coordination between leading and lagging strands. Most of the proteins involved in DNA replication are held together as a large multi-enzyme complex. The looping of the template for the lagging strand enables a both daughter strands to be synthesised in a coordinated manner. </a:t>
            </a: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H="1">
            <a:off x="3613150" y="2076450"/>
            <a:ext cx="184150" cy="236538"/>
          </a:xfrm>
          <a:prstGeom prst="line">
            <a:avLst/>
          </a:prstGeom>
          <a:noFill/>
          <a:ln w="15875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H="1" flipV="1">
            <a:off x="2292350" y="1981200"/>
            <a:ext cx="673100" cy="133350"/>
          </a:xfrm>
          <a:prstGeom prst="line">
            <a:avLst/>
          </a:prstGeom>
          <a:noFill/>
          <a:ln w="15875">
            <a:solidFill>
              <a:srgbClr val="FF9D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3429000" y="3536950"/>
            <a:ext cx="101600" cy="439738"/>
          </a:xfrm>
          <a:prstGeom prst="line">
            <a:avLst/>
          </a:prstGeom>
          <a:noFill/>
          <a:ln w="15875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5187950" y="3651250"/>
            <a:ext cx="31750" cy="134938"/>
          </a:xfrm>
          <a:prstGeom prst="line">
            <a:avLst/>
          </a:prstGeom>
          <a:noFill/>
          <a:ln w="15875">
            <a:solidFill>
              <a:srgbClr val="ED1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H="1">
            <a:off x="4946650" y="3302000"/>
            <a:ext cx="165100" cy="95250"/>
          </a:xfrm>
          <a:prstGeom prst="line">
            <a:avLst/>
          </a:prstGeom>
          <a:noFill/>
          <a:ln w="15875">
            <a:solidFill>
              <a:srgbClr val="FF9D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rot="-2744875">
            <a:off x="4055270" y="3186906"/>
            <a:ext cx="207962" cy="111125"/>
          </a:xfrm>
          <a:prstGeom prst="line">
            <a:avLst/>
          </a:prstGeom>
          <a:noFill/>
          <a:ln w="44450">
            <a:solidFill>
              <a:srgbClr val="ED181E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3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6163"/>
            <a:ext cx="5942013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1143000"/>
          </a:xfrm>
        </p:spPr>
        <p:txBody>
          <a:bodyPr/>
          <a:lstStyle/>
          <a:p>
            <a:r>
              <a:rPr lang="en-US"/>
              <a:t>Proofreading mechanism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1625" y="1476375"/>
            <a:ext cx="390525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The high fidelity of DNA replication requires a proof-reading mechanism to ensure no mistakes are made. Mutations (changes in DNA sequence) are very dangerous to the organism. Any errors in replication cannot be repaired. </a:t>
            </a:r>
          </a:p>
          <a:p>
            <a:endParaRPr lang="en-US" sz="1600"/>
          </a:p>
          <a:p>
            <a:r>
              <a:rPr lang="en-US" sz="1600"/>
              <a:t>DNA replication has an error frequency of about 1 change per 10</a:t>
            </a:r>
            <a:r>
              <a:rPr lang="en-US" sz="1600" baseline="30000"/>
              <a:t>9</a:t>
            </a:r>
            <a:r>
              <a:rPr lang="en-US" sz="1600"/>
              <a:t> base pairs. </a:t>
            </a:r>
          </a:p>
          <a:p>
            <a:endParaRPr lang="en-US" sz="1600"/>
          </a:p>
          <a:p>
            <a:r>
              <a:rPr lang="en-US" sz="1600"/>
              <a:t>Before a new nucleotide is added, the previous nucleotide is checked for correct base-pairing. </a:t>
            </a:r>
          </a:p>
          <a:p>
            <a:endParaRPr lang="en-US" sz="1600"/>
          </a:p>
          <a:p>
            <a:r>
              <a:rPr lang="en-US" sz="1600"/>
              <a:t>Any incorrect bases are removed by 3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 to 5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 exonuclease activity of DNA polymerase. A new, correct nucleotide is then added.</a:t>
            </a:r>
          </a:p>
          <a:p>
            <a:endParaRPr lang="en-US" sz="1600"/>
          </a:p>
        </p:txBody>
      </p: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4337050" y="1768475"/>
            <a:ext cx="4629150" cy="3949700"/>
            <a:chOff x="2732" y="1114"/>
            <a:chExt cx="2916" cy="2488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" y="1912"/>
              <a:ext cx="1981" cy="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269" name="Group 5"/>
            <p:cNvGrpSpPr>
              <a:grpSpLocks/>
            </p:cNvGrpSpPr>
            <p:nvPr/>
          </p:nvGrpSpPr>
          <p:grpSpPr bwMode="auto">
            <a:xfrm>
              <a:off x="2998" y="1921"/>
              <a:ext cx="912" cy="404"/>
              <a:chOff x="576" y="2385"/>
              <a:chExt cx="912" cy="404"/>
            </a:xfrm>
          </p:grpSpPr>
          <p:sp>
            <p:nvSpPr>
              <p:cNvPr id="11270" name="Text Box 6"/>
              <p:cNvSpPr txBox="1">
                <a:spLocks noChangeArrowheads="1"/>
              </p:cNvSpPr>
              <p:nvPr/>
            </p:nvSpPr>
            <p:spPr bwMode="auto">
              <a:xfrm>
                <a:off x="576" y="2385"/>
                <a:ext cx="7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>
                    <a:solidFill>
                      <a:srgbClr val="FF3300"/>
                    </a:solidFill>
                    <a:latin typeface="Arial" charset="0"/>
                  </a:rPr>
                  <a:t>incoming </a:t>
                </a:r>
              </a:p>
              <a:p>
                <a:pPr eaLnBrk="1" hangingPunct="1"/>
                <a:r>
                  <a:rPr lang="en-GB" sz="1800">
                    <a:solidFill>
                      <a:srgbClr val="FF3300"/>
                    </a:solidFill>
                    <a:latin typeface="Arial" charset="0"/>
                  </a:rPr>
                  <a:t>NTP</a:t>
                </a:r>
                <a:endParaRPr lang="en-US" sz="1800">
                  <a:solidFill>
                    <a:srgbClr val="FF3300"/>
                  </a:solidFill>
                  <a:latin typeface="Arial" charset="0"/>
                </a:endParaRPr>
              </a:p>
            </p:txBody>
          </p:sp>
          <p:sp>
            <p:nvSpPr>
              <p:cNvPr id="11271" name="Line 7"/>
              <p:cNvSpPr>
                <a:spLocks noChangeShapeType="1"/>
              </p:cNvSpPr>
              <p:nvPr/>
            </p:nvSpPr>
            <p:spPr bwMode="auto">
              <a:xfrm flipV="1">
                <a:off x="1056" y="2544"/>
                <a:ext cx="432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2732" y="2488"/>
              <a:ext cx="7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latin typeface="Arial" charset="0"/>
                </a:rPr>
                <a:t>template </a:t>
              </a:r>
            </a:p>
            <a:p>
              <a:pPr eaLnBrk="1" hangingPunct="1"/>
              <a:r>
                <a:rPr lang="en-GB" sz="1800">
                  <a:latin typeface="Arial" charset="0"/>
                </a:rPr>
                <a:t>strand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5124" y="224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solidFill>
                    <a:srgbClr val="FF3300"/>
                  </a:solidFill>
                  <a:latin typeface="Arial" charset="0"/>
                </a:rPr>
                <a:t>primer</a:t>
              </a:r>
              <a:endParaRPr lang="en-US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2912" y="3352"/>
              <a:ext cx="13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>
                  <a:latin typeface="Arial" charset="0"/>
                </a:rPr>
                <a:t>DNA polymerase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11275" name="Group 11"/>
            <p:cNvGrpSpPr>
              <a:grpSpLocks/>
            </p:cNvGrpSpPr>
            <p:nvPr/>
          </p:nvGrpSpPr>
          <p:grpSpPr bwMode="auto">
            <a:xfrm>
              <a:off x="3754" y="1114"/>
              <a:ext cx="1749" cy="1566"/>
              <a:chOff x="3674" y="1506"/>
              <a:chExt cx="1749" cy="1566"/>
            </a:xfrm>
          </p:grpSpPr>
          <p:sp>
            <p:nvSpPr>
              <p:cNvPr id="11276" name="Text Box 12"/>
              <p:cNvSpPr txBox="1">
                <a:spLocks noChangeArrowheads="1"/>
              </p:cNvSpPr>
              <p:nvPr/>
            </p:nvSpPr>
            <p:spPr bwMode="auto">
              <a:xfrm>
                <a:off x="3674" y="1506"/>
                <a:ext cx="1749" cy="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GB" sz="1800">
                    <a:solidFill>
                      <a:srgbClr val="0066FF"/>
                    </a:solidFill>
                    <a:latin typeface="Arial" charset="0"/>
                  </a:rPr>
                  <a:t>proof-reading: check that </a:t>
                </a:r>
              </a:p>
              <a:p>
                <a:pPr algn="r" eaLnBrk="1" hangingPunct="1"/>
                <a:r>
                  <a:rPr lang="en-GB" sz="1800">
                    <a:solidFill>
                      <a:srgbClr val="0066FF"/>
                    </a:solidFill>
                    <a:latin typeface="Arial" charset="0"/>
                  </a:rPr>
                  <a:t>this base pair is correct,</a:t>
                </a:r>
              </a:p>
              <a:p>
                <a:pPr algn="r" eaLnBrk="1" hangingPunct="1"/>
                <a:r>
                  <a:rPr lang="en-GB" sz="1800">
                    <a:solidFill>
                      <a:srgbClr val="0066FF"/>
                    </a:solidFill>
                    <a:latin typeface="Arial" charset="0"/>
                  </a:rPr>
                  <a:t>before adding the new </a:t>
                </a:r>
              </a:p>
              <a:p>
                <a:pPr algn="r" eaLnBrk="1" hangingPunct="1"/>
                <a:r>
                  <a:rPr lang="en-GB" sz="1800">
                    <a:solidFill>
                      <a:srgbClr val="0066FF"/>
                    </a:solidFill>
                    <a:latin typeface="Arial" charset="0"/>
                  </a:rPr>
                  <a:t>nucleotide</a:t>
                </a:r>
                <a:endParaRPr lang="en-US" sz="1800">
                  <a:solidFill>
                    <a:srgbClr val="0066FF"/>
                  </a:solidFill>
                  <a:latin typeface="Arial" charset="0"/>
                </a:endParaRPr>
              </a:p>
            </p:txBody>
          </p:sp>
          <p:sp>
            <p:nvSpPr>
              <p:cNvPr id="11277" name="Line 13"/>
              <p:cNvSpPr>
                <a:spLocks noChangeShapeType="1"/>
              </p:cNvSpPr>
              <p:nvPr/>
            </p:nvSpPr>
            <p:spPr bwMode="auto">
              <a:xfrm flipH="1">
                <a:off x="4128" y="2112"/>
                <a:ext cx="480" cy="96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0"/>
            <a:ext cx="8953500" cy="1143000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Replication of the </a:t>
            </a:r>
            <a:r>
              <a:rPr lang="en-US" i="1">
                <a:latin typeface="Trebuchet MS" charset="0"/>
              </a:rPr>
              <a:t>E.coli</a:t>
            </a:r>
            <a:r>
              <a:rPr lang="en-US">
                <a:latin typeface="Trebuchet MS" charset="0"/>
              </a:rPr>
              <a:t> chromosome</a:t>
            </a:r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5125" y="1031875"/>
            <a:ext cx="79470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In </a:t>
            </a:r>
            <a:r>
              <a:rPr lang="en-US" sz="1600" i="1"/>
              <a:t>E.coli</a:t>
            </a:r>
            <a:r>
              <a:rPr lang="en-US" sz="1600"/>
              <a:t>, replication starts at a unique origin, OriC. Two replication forks proceed simultaneously in opposite directions. The two forks meet at the other side of the circular chromosome.</a:t>
            </a:r>
          </a:p>
        </p:txBody>
      </p:sp>
      <p:grpSp>
        <p:nvGrpSpPr>
          <p:cNvPr id="19506" name="Group 50"/>
          <p:cNvGrpSpPr>
            <a:grpSpLocks/>
          </p:cNvGrpSpPr>
          <p:nvPr/>
        </p:nvGrpSpPr>
        <p:grpSpPr bwMode="auto">
          <a:xfrm>
            <a:off x="1330325" y="1622425"/>
            <a:ext cx="7348538" cy="4737100"/>
            <a:chOff x="838" y="1022"/>
            <a:chExt cx="4629" cy="2984"/>
          </a:xfrm>
        </p:grpSpPr>
        <p:grpSp>
          <p:nvGrpSpPr>
            <p:cNvPr id="19493" name="Group 37"/>
            <p:cNvGrpSpPr>
              <a:grpSpLocks/>
            </p:cNvGrpSpPr>
            <p:nvPr/>
          </p:nvGrpSpPr>
          <p:grpSpPr bwMode="auto">
            <a:xfrm>
              <a:off x="1090" y="1248"/>
              <a:ext cx="1048" cy="1224"/>
              <a:chOff x="888" y="1248"/>
              <a:chExt cx="1048" cy="1224"/>
            </a:xfrm>
          </p:grpSpPr>
          <p:sp>
            <p:nvSpPr>
              <p:cNvPr id="19461" name="Oval 5"/>
              <p:cNvSpPr>
                <a:spLocks noChangeAspect="1" noChangeArrowheads="1"/>
              </p:cNvSpPr>
              <p:nvPr/>
            </p:nvSpPr>
            <p:spPr bwMode="auto">
              <a:xfrm>
                <a:off x="936" y="1288"/>
                <a:ext cx="959" cy="1141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2" name="Oval 6"/>
              <p:cNvSpPr>
                <a:spLocks noChangeArrowheads="1"/>
              </p:cNvSpPr>
              <p:nvPr/>
            </p:nvSpPr>
            <p:spPr bwMode="auto">
              <a:xfrm>
                <a:off x="888" y="1248"/>
                <a:ext cx="1048" cy="1224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94" name="Group 38"/>
            <p:cNvGrpSpPr>
              <a:grpSpLocks/>
            </p:cNvGrpSpPr>
            <p:nvPr/>
          </p:nvGrpSpPr>
          <p:grpSpPr bwMode="auto">
            <a:xfrm>
              <a:off x="3072" y="1248"/>
              <a:ext cx="1048" cy="1224"/>
              <a:chOff x="3072" y="1248"/>
              <a:chExt cx="1048" cy="1224"/>
            </a:xfrm>
          </p:grpSpPr>
          <p:sp>
            <p:nvSpPr>
              <p:cNvPr id="19463" name="Oval 7"/>
              <p:cNvSpPr>
                <a:spLocks noChangeArrowheads="1"/>
              </p:cNvSpPr>
              <p:nvPr/>
            </p:nvSpPr>
            <p:spPr bwMode="auto">
              <a:xfrm>
                <a:off x="3072" y="1248"/>
                <a:ext cx="1048" cy="1224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9" name="Freeform 13"/>
              <p:cNvSpPr>
                <a:spLocks/>
              </p:cNvSpPr>
              <p:nvPr/>
            </p:nvSpPr>
            <p:spPr bwMode="auto">
              <a:xfrm>
                <a:off x="3103" y="1375"/>
                <a:ext cx="971" cy="1066"/>
              </a:xfrm>
              <a:custGeom>
                <a:avLst/>
                <a:gdLst>
                  <a:gd name="T0" fmla="*/ 241 w 971"/>
                  <a:gd name="T1" fmla="*/ 9 h 1066"/>
                  <a:gd name="T2" fmla="*/ 161 w 971"/>
                  <a:gd name="T3" fmla="*/ 69 h 1066"/>
                  <a:gd name="T4" fmla="*/ 117 w 971"/>
                  <a:gd name="T5" fmla="*/ 125 h 1066"/>
                  <a:gd name="T6" fmla="*/ 81 w 971"/>
                  <a:gd name="T7" fmla="*/ 193 h 1066"/>
                  <a:gd name="T8" fmla="*/ 37 w 971"/>
                  <a:gd name="T9" fmla="*/ 285 h 1066"/>
                  <a:gd name="T10" fmla="*/ 13 w 971"/>
                  <a:gd name="T11" fmla="*/ 389 h 1066"/>
                  <a:gd name="T12" fmla="*/ 5 w 971"/>
                  <a:gd name="T13" fmla="*/ 469 h 1066"/>
                  <a:gd name="T14" fmla="*/ 5 w 971"/>
                  <a:gd name="T15" fmla="*/ 549 h 1066"/>
                  <a:gd name="T16" fmla="*/ 33 w 971"/>
                  <a:gd name="T17" fmla="*/ 661 h 1066"/>
                  <a:gd name="T18" fmla="*/ 77 w 971"/>
                  <a:gd name="T19" fmla="*/ 769 h 1066"/>
                  <a:gd name="T20" fmla="*/ 149 w 971"/>
                  <a:gd name="T21" fmla="*/ 897 h 1066"/>
                  <a:gd name="T22" fmla="*/ 229 w 971"/>
                  <a:gd name="T23" fmla="*/ 965 h 1066"/>
                  <a:gd name="T24" fmla="*/ 305 w 971"/>
                  <a:gd name="T25" fmla="*/ 1017 h 1066"/>
                  <a:gd name="T26" fmla="*/ 509 w 971"/>
                  <a:gd name="T27" fmla="*/ 1065 h 1066"/>
                  <a:gd name="T28" fmla="*/ 649 w 971"/>
                  <a:gd name="T29" fmla="*/ 1025 h 1066"/>
                  <a:gd name="T30" fmla="*/ 741 w 971"/>
                  <a:gd name="T31" fmla="*/ 977 h 1066"/>
                  <a:gd name="T32" fmla="*/ 817 w 971"/>
                  <a:gd name="T33" fmla="*/ 897 h 1066"/>
                  <a:gd name="T34" fmla="*/ 909 w 971"/>
                  <a:gd name="T35" fmla="*/ 769 h 1066"/>
                  <a:gd name="T36" fmla="*/ 949 w 971"/>
                  <a:gd name="T37" fmla="*/ 649 h 1066"/>
                  <a:gd name="T38" fmla="*/ 969 w 971"/>
                  <a:gd name="T39" fmla="*/ 521 h 1066"/>
                  <a:gd name="T40" fmla="*/ 961 w 971"/>
                  <a:gd name="T41" fmla="*/ 389 h 1066"/>
                  <a:gd name="T42" fmla="*/ 949 w 971"/>
                  <a:gd name="T43" fmla="*/ 325 h 1066"/>
                  <a:gd name="T44" fmla="*/ 905 w 971"/>
                  <a:gd name="T45" fmla="*/ 213 h 1066"/>
                  <a:gd name="T46" fmla="*/ 853 w 971"/>
                  <a:gd name="T47" fmla="*/ 129 h 1066"/>
                  <a:gd name="T48" fmla="*/ 797 w 971"/>
                  <a:gd name="T49" fmla="*/ 61 h 1066"/>
                  <a:gd name="T50" fmla="*/ 745 w 971"/>
                  <a:gd name="T51" fmla="*/ 13 h 1066"/>
                  <a:gd name="T52" fmla="*/ 701 w 971"/>
                  <a:gd name="T53" fmla="*/ 13 h 1066"/>
                  <a:gd name="T54" fmla="*/ 673 w 971"/>
                  <a:gd name="T55" fmla="*/ 37 h 1066"/>
                  <a:gd name="T56" fmla="*/ 637 w 971"/>
                  <a:gd name="T57" fmla="*/ 57 h 1066"/>
                  <a:gd name="T58" fmla="*/ 597 w 971"/>
                  <a:gd name="T59" fmla="*/ 77 h 1066"/>
                  <a:gd name="T60" fmla="*/ 533 w 971"/>
                  <a:gd name="T61" fmla="*/ 93 h 1066"/>
                  <a:gd name="T62" fmla="*/ 425 w 971"/>
                  <a:gd name="T63" fmla="*/ 85 h 1066"/>
                  <a:gd name="T64" fmla="*/ 357 w 971"/>
                  <a:gd name="T65" fmla="*/ 65 h 1066"/>
                  <a:gd name="T66" fmla="*/ 305 w 971"/>
                  <a:gd name="T67" fmla="*/ 29 h 1066"/>
                  <a:gd name="T68" fmla="*/ 285 w 971"/>
                  <a:gd name="T69" fmla="*/ 13 h 1066"/>
                  <a:gd name="T70" fmla="*/ 241 w 971"/>
                  <a:gd name="T71" fmla="*/ 9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1" h="1066">
                    <a:moveTo>
                      <a:pt x="241" y="9"/>
                    </a:moveTo>
                    <a:cubicBezTo>
                      <a:pt x="220" y="18"/>
                      <a:pt x="182" y="50"/>
                      <a:pt x="161" y="69"/>
                    </a:cubicBezTo>
                    <a:cubicBezTo>
                      <a:pt x="140" y="88"/>
                      <a:pt x="130" y="104"/>
                      <a:pt x="117" y="125"/>
                    </a:cubicBezTo>
                    <a:cubicBezTo>
                      <a:pt x="104" y="146"/>
                      <a:pt x="94" y="166"/>
                      <a:pt x="81" y="193"/>
                    </a:cubicBezTo>
                    <a:cubicBezTo>
                      <a:pt x="68" y="220"/>
                      <a:pt x="48" y="252"/>
                      <a:pt x="37" y="285"/>
                    </a:cubicBezTo>
                    <a:cubicBezTo>
                      <a:pt x="26" y="318"/>
                      <a:pt x="18" y="358"/>
                      <a:pt x="13" y="389"/>
                    </a:cubicBezTo>
                    <a:cubicBezTo>
                      <a:pt x="8" y="420"/>
                      <a:pt x="6" y="442"/>
                      <a:pt x="5" y="469"/>
                    </a:cubicBezTo>
                    <a:cubicBezTo>
                      <a:pt x="4" y="496"/>
                      <a:pt x="0" y="517"/>
                      <a:pt x="5" y="549"/>
                    </a:cubicBezTo>
                    <a:cubicBezTo>
                      <a:pt x="10" y="581"/>
                      <a:pt x="21" y="624"/>
                      <a:pt x="33" y="661"/>
                    </a:cubicBezTo>
                    <a:cubicBezTo>
                      <a:pt x="45" y="698"/>
                      <a:pt x="58" y="730"/>
                      <a:pt x="77" y="769"/>
                    </a:cubicBezTo>
                    <a:cubicBezTo>
                      <a:pt x="96" y="808"/>
                      <a:pt x="124" y="864"/>
                      <a:pt x="149" y="897"/>
                    </a:cubicBezTo>
                    <a:cubicBezTo>
                      <a:pt x="174" y="930"/>
                      <a:pt x="203" y="945"/>
                      <a:pt x="229" y="965"/>
                    </a:cubicBezTo>
                    <a:cubicBezTo>
                      <a:pt x="255" y="985"/>
                      <a:pt x="258" y="1000"/>
                      <a:pt x="305" y="1017"/>
                    </a:cubicBezTo>
                    <a:cubicBezTo>
                      <a:pt x="352" y="1034"/>
                      <a:pt x="452" y="1064"/>
                      <a:pt x="509" y="1065"/>
                    </a:cubicBezTo>
                    <a:cubicBezTo>
                      <a:pt x="566" y="1066"/>
                      <a:pt x="610" y="1040"/>
                      <a:pt x="649" y="1025"/>
                    </a:cubicBezTo>
                    <a:cubicBezTo>
                      <a:pt x="688" y="1010"/>
                      <a:pt x="713" y="998"/>
                      <a:pt x="741" y="977"/>
                    </a:cubicBezTo>
                    <a:cubicBezTo>
                      <a:pt x="769" y="956"/>
                      <a:pt x="789" y="932"/>
                      <a:pt x="817" y="897"/>
                    </a:cubicBezTo>
                    <a:cubicBezTo>
                      <a:pt x="845" y="862"/>
                      <a:pt x="887" y="810"/>
                      <a:pt x="909" y="769"/>
                    </a:cubicBezTo>
                    <a:cubicBezTo>
                      <a:pt x="931" y="728"/>
                      <a:pt x="939" y="690"/>
                      <a:pt x="949" y="649"/>
                    </a:cubicBezTo>
                    <a:cubicBezTo>
                      <a:pt x="959" y="608"/>
                      <a:pt x="967" y="564"/>
                      <a:pt x="969" y="521"/>
                    </a:cubicBezTo>
                    <a:cubicBezTo>
                      <a:pt x="971" y="478"/>
                      <a:pt x="964" y="422"/>
                      <a:pt x="961" y="389"/>
                    </a:cubicBezTo>
                    <a:cubicBezTo>
                      <a:pt x="958" y="356"/>
                      <a:pt x="958" y="354"/>
                      <a:pt x="949" y="325"/>
                    </a:cubicBezTo>
                    <a:cubicBezTo>
                      <a:pt x="940" y="296"/>
                      <a:pt x="921" y="246"/>
                      <a:pt x="905" y="213"/>
                    </a:cubicBezTo>
                    <a:cubicBezTo>
                      <a:pt x="889" y="180"/>
                      <a:pt x="871" y="154"/>
                      <a:pt x="853" y="129"/>
                    </a:cubicBezTo>
                    <a:cubicBezTo>
                      <a:pt x="835" y="104"/>
                      <a:pt x="815" y="80"/>
                      <a:pt x="797" y="61"/>
                    </a:cubicBezTo>
                    <a:cubicBezTo>
                      <a:pt x="779" y="42"/>
                      <a:pt x="761" y="21"/>
                      <a:pt x="745" y="13"/>
                    </a:cubicBezTo>
                    <a:cubicBezTo>
                      <a:pt x="729" y="5"/>
                      <a:pt x="713" y="9"/>
                      <a:pt x="701" y="13"/>
                    </a:cubicBezTo>
                    <a:cubicBezTo>
                      <a:pt x="689" y="17"/>
                      <a:pt x="684" y="30"/>
                      <a:pt x="673" y="37"/>
                    </a:cubicBezTo>
                    <a:cubicBezTo>
                      <a:pt x="662" y="44"/>
                      <a:pt x="650" y="50"/>
                      <a:pt x="637" y="57"/>
                    </a:cubicBezTo>
                    <a:cubicBezTo>
                      <a:pt x="624" y="64"/>
                      <a:pt x="614" y="71"/>
                      <a:pt x="597" y="77"/>
                    </a:cubicBezTo>
                    <a:cubicBezTo>
                      <a:pt x="580" y="83"/>
                      <a:pt x="562" y="92"/>
                      <a:pt x="533" y="93"/>
                    </a:cubicBezTo>
                    <a:cubicBezTo>
                      <a:pt x="504" y="94"/>
                      <a:pt x="454" y="90"/>
                      <a:pt x="425" y="85"/>
                    </a:cubicBezTo>
                    <a:cubicBezTo>
                      <a:pt x="396" y="80"/>
                      <a:pt x="377" y="74"/>
                      <a:pt x="357" y="65"/>
                    </a:cubicBezTo>
                    <a:cubicBezTo>
                      <a:pt x="337" y="56"/>
                      <a:pt x="317" y="38"/>
                      <a:pt x="305" y="29"/>
                    </a:cubicBezTo>
                    <a:cubicBezTo>
                      <a:pt x="293" y="20"/>
                      <a:pt x="294" y="16"/>
                      <a:pt x="285" y="13"/>
                    </a:cubicBezTo>
                    <a:cubicBezTo>
                      <a:pt x="276" y="10"/>
                      <a:pt x="262" y="0"/>
                      <a:pt x="241" y="9"/>
                    </a:cubicBezTo>
                    <a:close/>
                  </a:path>
                </a:pathLst>
              </a:cu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0" name="Freeform 14"/>
              <p:cNvSpPr>
                <a:spLocks/>
              </p:cNvSpPr>
              <p:nvPr/>
            </p:nvSpPr>
            <p:spPr bwMode="auto">
              <a:xfrm>
                <a:off x="3424" y="1368"/>
                <a:ext cx="340" cy="65"/>
              </a:xfrm>
              <a:custGeom>
                <a:avLst/>
                <a:gdLst>
                  <a:gd name="T0" fmla="*/ 0 w 340"/>
                  <a:gd name="T1" fmla="*/ 0 h 65"/>
                  <a:gd name="T2" fmla="*/ 88 w 340"/>
                  <a:gd name="T3" fmla="*/ 52 h 65"/>
                  <a:gd name="T4" fmla="*/ 208 w 340"/>
                  <a:gd name="T5" fmla="*/ 64 h 65"/>
                  <a:gd name="T6" fmla="*/ 296 w 340"/>
                  <a:gd name="T7" fmla="*/ 44 h 65"/>
                  <a:gd name="T8" fmla="*/ 340 w 340"/>
                  <a:gd name="T9" fmla="*/ 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65">
                    <a:moveTo>
                      <a:pt x="0" y="0"/>
                    </a:moveTo>
                    <a:cubicBezTo>
                      <a:pt x="26" y="20"/>
                      <a:pt x="53" y="41"/>
                      <a:pt x="88" y="52"/>
                    </a:cubicBezTo>
                    <a:cubicBezTo>
                      <a:pt x="123" y="63"/>
                      <a:pt x="173" y="65"/>
                      <a:pt x="208" y="64"/>
                    </a:cubicBezTo>
                    <a:cubicBezTo>
                      <a:pt x="243" y="63"/>
                      <a:pt x="274" y="53"/>
                      <a:pt x="296" y="44"/>
                    </a:cubicBezTo>
                    <a:cubicBezTo>
                      <a:pt x="318" y="35"/>
                      <a:pt x="332" y="14"/>
                      <a:pt x="340" y="8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1" name="Freeform 15"/>
              <p:cNvSpPr>
                <a:spLocks/>
              </p:cNvSpPr>
              <p:nvPr/>
            </p:nvSpPr>
            <p:spPr bwMode="auto">
              <a:xfrm>
                <a:off x="3412" y="1286"/>
                <a:ext cx="360" cy="58"/>
              </a:xfrm>
              <a:custGeom>
                <a:avLst/>
                <a:gdLst>
                  <a:gd name="T0" fmla="*/ 0 w 360"/>
                  <a:gd name="T1" fmla="*/ 50 h 58"/>
                  <a:gd name="T2" fmla="*/ 80 w 360"/>
                  <a:gd name="T3" fmla="*/ 18 h 58"/>
                  <a:gd name="T4" fmla="*/ 164 w 360"/>
                  <a:gd name="T5" fmla="*/ 2 h 58"/>
                  <a:gd name="T6" fmla="*/ 244 w 360"/>
                  <a:gd name="T7" fmla="*/ 6 h 58"/>
                  <a:gd name="T8" fmla="*/ 324 w 360"/>
                  <a:gd name="T9" fmla="*/ 26 h 58"/>
                  <a:gd name="T10" fmla="*/ 360 w 360"/>
                  <a:gd name="T1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" h="58">
                    <a:moveTo>
                      <a:pt x="0" y="50"/>
                    </a:moveTo>
                    <a:cubicBezTo>
                      <a:pt x="26" y="38"/>
                      <a:pt x="53" y="26"/>
                      <a:pt x="80" y="18"/>
                    </a:cubicBezTo>
                    <a:cubicBezTo>
                      <a:pt x="107" y="10"/>
                      <a:pt x="137" y="4"/>
                      <a:pt x="164" y="2"/>
                    </a:cubicBezTo>
                    <a:cubicBezTo>
                      <a:pt x="191" y="0"/>
                      <a:pt x="217" y="2"/>
                      <a:pt x="244" y="6"/>
                    </a:cubicBezTo>
                    <a:cubicBezTo>
                      <a:pt x="271" y="10"/>
                      <a:pt x="305" y="17"/>
                      <a:pt x="324" y="26"/>
                    </a:cubicBezTo>
                    <a:cubicBezTo>
                      <a:pt x="343" y="35"/>
                      <a:pt x="351" y="46"/>
                      <a:pt x="360" y="58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3410" y="1022"/>
              <a:ext cx="4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Ori C</a:t>
              </a:r>
            </a:p>
          </p:txBody>
        </p:sp>
        <p:grpSp>
          <p:nvGrpSpPr>
            <p:cNvPr id="19489" name="Group 33"/>
            <p:cNvGrpSpPr>
              <a:grpSpLocks/>
            </p:cNvGrpSpPr>
            <p:nvPr/>
          </p:nvGrpSpPr>
          <p:grpSpPr bwMode="auto">
            <a:xfrm>
              <a:off x="2112" y="2720"/>
              <a:ext cx="1048" cy="1224"/>
              <a:chOff x="1512" y="2592"/>
              <a:chExt cx="1048" cy="1224"/>
            </a:xfrm>
          </p:grpSpPr>
          <p:sp>
            <p:nvSpPr>
              <p:cNvPr id="19464" name="Oval 8"/>
              <p:cNvSpPr>
                <a:spLocks noChangeArrowheads="1"/>
              </p:cNvSpPr>
              <p:nvPr/>
            </p:nvSpPr>
            <p:spPr bwMode="auto">
              <a:xfrm>
                <a:off x="1512" y="2592"/>
                <a:ext cx="1048" cy="1224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83" name="Group 27"/>
              <p:cNvGrpSpPr>
                <a:grpSpLocks/>
              </p:cNvGrpSpPr>
              <p:nvPr/>
            </p:nvGrpSpPr>
            <p:grpSpPr bwMode="auto">
              <a:xfrm>
                <a:off x="1555" y="2990"/>
                <a:ext cx="962" cy="787"/>
                <a:chOff x="1555" y="2990"/>
                <a:chExt cx="962" cy="787"/>
              </a:xfrm>
            </p:grpSpPr>
            <p:sp>
              <p:nvSpPr>
                <p:cNvPr id="19477" name="Freeform 21"/>
                <p:cNvSpPr>
                  <a:spLocks/>
                </p:cNvSpPr>
                <p:nvPr/>
              </p:nvSpPr>
              <p:spPr bwMode="auto">
                <a:xfrm>
                  <a:off x="1555" y="3012"/>
                  <a:ext cx="962" cy="765"/>
                </a:xfrm>
                <a:custGeom>
                  <a:avLst/>
                  <a:gdLst>
                    <a:gd name="T0" fmla="*/ 25 w 962"/>
                    <a:gd name="T1" fmla="*/ 0 h 765"/>
                    <a:gd name="T2" fmla="*/ 9 w 962"/>
                    <a:gd name="T3" fmla="*/ 84 h 765"/>
                    <a:gd name="T4" fmla="*/ 1 w 962"/>
                    <a:gd name="T5" fmla="*/ 160 h 765"/>
                    <a:gd name="T6" fmla="*/ 5 w 962"/>
                    <a:gd name="T7" fmla="*/ 236 h 765"/>
                    <a:gd name="T8" fmla="*/ 13 w 962"/>
                    <a:gd name="T9" fmla="*/ 312 h 765"/>
                    <a:gd name="T10" fmla="*/ 41 w 962"/>
                    <a:gd name="T11" fmla="*/ 432 h 765"/>
                    <a:gd name="T12" fmla="*/ 77 w 962"/>
                    <a:gd name="T13" fmla="*/ 496 h 765"/>
                    <a:gd name="T14" fmla="*/ 117 w 962"/>
                    <a:gd name="T15" fmla="*/ 576 h 765"/>
                    <a:gd name="T16" fmla="*/ 201 w 962"/>
                    <a:gd name="T17" fmla="*/ 648 h 765"/>
                    <a:gd name="T18" fmla="*/ 269 w 962"/>
                    <a:gd name="T19" fmla="*/ 692 h 765"/>
                    <a:gd name="T20" fmla="*/ 349 w 962"/>
                    <a:gd name="T21" fmla="*/ 736 h 765"/>
                    <a:gd name="T22" fmla="*/ 437 w 962"/>
                    <a:gd name="T23" fmla="*/ 760 h 765"/>
                    <a:gd name="T24" fmla="*/ 521 w 962"/>
                    <a:gd name="T25" fmla="*/ 760 h 765"/>
                    <a:gd name="T26" fmla="*/ 609 w 962"/>
                    <a:gd name="T27" fmla="*/ 732 h 765"/>
                    <a:gd name="T28" fmla="*/ 701 w 962"/>
                    <a:gd name="T29" fmla="*/ 696 h 765"/>
                    <a:gd name="T30" fmla="*/ 777 w 962"/>
                    <a:gd name="T31" fmla="*/ 632 h 765"/>
                    <a:gd name="T32" fmla="*/ 865 w 962"/>
                    <a:gd name="T33" fmla="*/ 540 h 765"/>
                    <a:gd name="T34" fmla="*/ 897 w 962"/>
                    <a:gd name="T35" fmla="*/ 468 h 765"/>
                    <a:gd name="T36" fmla="*/ 925 w 962"/>
                    <a:gd name="T37" fmla="*/ 412 h 765"/>
                    <a:gd name="T38" fmla="*/ 945 w 962"/>
                    <a:gd name="T39" fmla="*/ 348 h 765"/>
                    <a:gd name="T40" fmla="*/ 953 w 962"/>
                    <a:gd name="T41" fmla="*/ 292 h 765"/>
                    <a:gd name="T42" fmla="*/ 961 w 962"/>
                    <a:gd name="T43" fmla="*/ 224 h 765"/>
                    <a:gd name="T44" fmla="*/ 957 w 962"/>
                    <a:gd name="T45" fmla="*/ 148 h 765"/>
                    <a:gd name="T46" fmla="*/ 949 w 962"/>
                    <a:gd name="T47" fmla="*/ 96 h 765"/>
                    <a:gd name="T48" fmla="*/ 945 w 962"/>
                    <a:gd name="T49" fmla="*/ 40 h 765"/>
                    <a:gd name="T50" fmla="*/ 933 w 962"/>
                    <a:gd name="T51" fmla="*/ 4 h 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62" h="765">
                      <a:moveTo>
                        <a:pt x="25" y="0"/>
                      </a:moveTo>
                      <a:cubicBezTo>
                        <a:pt x="19" y="28"/>
                        <a:pt x="13" y="57"/>
                        <a:pt x="9" y="84"/>
                      </a:cubicBezTo>
                      <a:cubicBezTo>
                        <a:pt x="5" y="111"/>
                        <a:pt x="2" y="135"/>
                        <a:pt x="1" y="160"/>
                      </a:cubicBezTo>
                      <a:cubicBezTo>
                        <a:pt x="0" y="185"/>
                        <a:pt x="3" y="211"/>
                        <a:pt x="5" y="236"/>
                      </a:cubicBezTo>
                      <a:cubicBezTo>
                        <a:pt x="7" y="261"/>
                        <a:pt x="7" y="279"/>
                        <a:pt x="13" y="312"/>
                      </a:cubicBezTo>
                      <a:cubicBezTo>
                        <a:pt x="19" y="345"/>
                        <a:pt x="30" y="401"/>
                        <a:pt x="41" y="432"/>
                      </a:cubicBezTo>
                      <a:cubicBezTo>
                        <a:pt x="52" y="463"/>
                        <a:pt x="64" y="472"/>
                        <a:pt x="77" y="496"/>
                      </a:cubicBezTo>
                      <a:cubicBezTo>
                        <a:pt x="90" y="520"/>
                        <a:pt x="96" y="551"/>
                        <a:pt x="117" y="576"/>
                      </a:cubicBezTo>
                      <a:cubicBezTo>
                        <a:pt x="138" y="601"/>
                        <a:pt x="176" y="629"/>
                        <a:pt x="201" y="648"/>
                      </a:cubicBezTo>
                      <a:cubicBezTo>
                        <a:pt x="226" y="667"/>
                        <a:pt x="244" y="677"/>
                        <a:pt x="269" y="692"/>
                      </a:cubicBezTo>
                      <a:cubicBezTo>
                        <a:pt x="294" y="707"/>
                        <a:pt x="321" y="725"/>
                        <a:pt x="349" y="736"/>
                      </a:cubicBezTo>
                      <a:cubicBezTo>
                        <a:pt x="377" y="747"/>
                        <a:pt x="408" y="756"/>
                        <a:pt x="437" y="760"/>
                      </a:cubicBezTo>
                      <a:cubicBezTo>
                        <a:pt x="466" y="764"/>
                        <a:pt x="492" y="765"/>
                        <a:pt x="521" y="760"/>
                      </a:cubicBezTo>
                      <a:cubicBezTo>
                        <a:pt x="550" y="755"/>
                        <a:pt x="579" y="743"/>
                        <a:pt x="609" y="732"/>
                      </a:cubicBezTo>
                      <a:cubicBezTo>
                        <a:pt x="639" y="721"/>
                        <a:pt x="673" y="713"/>
                        <a:pt x="701" y="696"/>
                      </a:cubicBezTo>
                      <a:cubicBezTo>
                        <a:pt x="729" y="679"/>
                        <a:pt x="750" y="658"/>
                        <a:pt x="777" y="632"/>
                      </a:cubicBezTo>
                      <a:cubicBezTo>
                        <a:pt x="804" y="606"/>
                        <a:pt x="845" y="567"/>
                        <a:pt x="865" y="540"/>
                      </a:cubicBezTo>
                      <a:cubicBezTo>
                        <a:pt x="885" y="513"/>
                        <a:pt x="887" y="489"/>
                        <a:pt x="897" y="468"/>
                      </a:cubicBezTo>
                      <a:cubicBezTo>
                        <a:pt x="907" y="447"/>
                        <a:pt x="917" y="432"/>
                        <a:pt x="925" y="412"/>
                      </a:cubicBezTo>
                      <a:cubicBezTo>
                        <a:pt x="933" y="392"/>
                        <a:pt x="940" y="368"/>
                        <a:pt x="945" y="348"/>
                      </a:cubicBezTo>
                      <a:cubicBezTo>
                        <a:pt x="950" y="328"/>
                        <a:pt x="950" y="313"/>
                        <a:pt x="953" y="292"/>
                      </a:cubicBezTo>
                      <a:cubicBezTo>
                        <a:pt x="956" y="271"/>
                        <a:pt x="960" y="248"/>
                        <a:pt x="961" y="224"/>
                      </a:cubicBezTo>
                      <a:cubicBezTo>
                        <a:pt x="962" y="200"/>
                        <a:pt x="959" y="169"/>
                        <a:pt x="957" y="148"/>
                      </a:cubicBezTo>
                      <a:cubicBezTo>
                        <a:pt x="955" y="127"/>
                        <a:pt x="951" y="114"/>
                        <a:pt x="949" y="96"/>
                      </a:cubicBezTo>
                      <a:cubicBezTo>
                        <a:pt x="947" y="78"/>
                        <a:pt x="948" y="55"/>
                        <a:pt x="945" y="40"/>
                      </a:cubicBezTo>
                      <a:cubicBezTo>
                        <a:pt x="942" y="25"/>
                        <a:pt x="936" y="13"/>
                        <a:pt x="933" y="4"/>
                      </a:cubicBezTo>
                    </a:path>
                  </a:pathLst>
                </a:cu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9" name="Freeform 23"/>
                <p:cNvSpPr>
                  <a:spLocks/>
                </p:cNvSpPr>
                <p:nvPr/>
              </p:nvSpPr>
              <p:spPr bwMode="auto">
                <a:xfrm>
                  <a:off x="2192" y="2994"/>
                  <a:ext cx="292" cy="242"/>
                </a:xfrm>
                <a:custGeom>
                  <a:avLst/>
                  <a:gdLst>
                    <a:gd name="T0" fmla="*/ 292 w 292"/>
                    <a:gd name="T1" fmla="*/ 14 h 242"/>
                    <a:gd name="T2" fmla="*/ 256 w 292"/>
                    <a:gd name="T3" fmla="*/ 2 h 242"/>
                    <a:gd name="T4" fmla="*/ 224 w 292"/>
                    <a:gd name="T5" fmla="*/ 2 h 242"/>
                    <a:gd name="T6" fmla="*/ 196 w 292"/>
                    <a:gd name="T7" fmla="*/ 10 h 242"/>
                    <a:gd name="T8" fmla="*/ 176 w 292"/>
                    <a:gd name="T9" fmla="*/ 50 h 242"/>
                    <a:gd name="T10" fmla="*/ 160 w 292"/>
                    <a:gd name="T11" fmla="*/ 90 h 242"/>
                    <a:gd name="T12" fmla="*/ 148 w 292"/>
                    <a:gd name="T13" fmla="*/ 118 h 242"/>
                    <a:gd name="T14" fmla="*/ 132 w 292"/>
                    <a:gd name="T15" fmla="*/ 138 h 242"/>
                    <a:gd name="T16" fmla="*/ 112 w 292"/>
                    <a:gd name="T17" fmla="*/ 162 h 242"/>
                    <a:gd name="T18" fmla="*/ 80 w 292"/>
                    <a:gd name="T19" fmla="*/ 194 h 242"/>
                    <a:gd name="T20" fmla="*/ 32 w 292"/>
                    <a:gd name="T21" fmla="*/ 222 h 242"/>
                    <a:gd name="T22" fmla="*/ 0 w 292"/>
                    <a:gd name="T23" fmla="*/ 242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2" h="242">
                      <a:moveTo>
                        <a:pt x="292" y="14"/>
                      </a:moveTo>
                      <a:cubicBezTo>
                        <a:pt x="279" y="9"/>
                        <a:pt x="267" y="4"/>
                        <a:pt x="256" y="2"/>
                      </a:cubicBezTo>
                      <a:cubicBezTo>
                        <a:pt x="245" y="0"/>
                        <a:pt x="234" y="1"/>
                        <a:pt x="224" y="2"/>
                      </a:cubicBezTo>
                      <a:cubicBezTo>
                        <a:pt x="214" y="3"/>
                        <a:pt x="204" y="2"/>
                        <a:pt x="196" y="10"/>
                      </a:cubicBezTo>
                      <a:cubicBezTo>
                        <a:pt x="188" y="18"/>
                        <a:pt x="182" y="37"/>
                        <a:pt x="176" y="50"/>
                      </a:cubicBezTo>
                      <a:cubicBezTo>
                        <a:pt x="170" y="63"/>
                        <a:pt x="165" y="79"/>
                        <a:pt x="160" y="90"/>
                      </a:cubicBezTo>
                      <a:cubicBezTo>
                        <a:pt x="155" y="101"/>
                        <a:pt x="153" y="110"/>
                        <a:pt x="148" y="118"/>
                      </a:cubicBezTo>
                      <a:cubicBezTo>
                        <a:pt x="143" y="126"/>
                        <a:pt x="138" y="131"/>
                        <a:pt x="132" y="138"/>
                      </a:cubicBezTo>
                      <a:cubicBezTo>
                        <a:pt x="126" y="145"/>
                        <a:pt x="121" y="153"/>
                        <a:pt x="112" y="162"/>
                      </a:cubicBezTo>
                      <a:cubicBezTo>
                        <a:pt x="103" y="171"/>
                        <a:pt x="93" y="184"/>
                        <a:pt x="80" y="194"/>
                      </a:cubicBezTo>
                      <a:cubicBezTo>
                        <a:pt x="67" y="204"/>
                        <a:pt x="45" y="214"/>
                        <a:pt x="32" y="222"/>
                      </a:cubicBezTo>
                      <a:cubicBezTo>
                        <a:pt x="19" y="230"/>
                        <a:pt x="9" y="236"/>
                        <a:pt x="0" y="242"/>
                      </a:cubicBezTo>
                    </a:path>
                  </a:pathLst>
                </a:cu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0" name="Freeform 24"/>
                <p:cNvSpPr>
                  <a:spLocks/>
                </p:cNvSpPr>
                <p:nvPr/>
              </p:nvSpPr>
              <p:spPr bwMode="auto">
                <a:xfrm>
                  <a:off x="1592" y="2990"/>
                  <a:ext cx="600" cy="283"/>
                </a:xfrm>
                <a:custGeom>
                  <a:avLst/>
                  <a:gdLst>
                    <a:gd name="T0" fmla="*/ 600 w 600"/>
                    <a:gd name="T1" fmla="*/ 246 h 283"/>
                    <a:gd name="T2" fmla="*/ 528 w 600"/>
                    <a:gd name="T3" fmla="*/ 270 h 283"/>
                    <a:gd name="T4" fmla="*/ 444 w 600"/>
                    <a:gd name="T5" fmla="*/ 282 h 283"/>
                    <a:gd name="T6" fmla="*/ 400 w 600"/>
                    <a:gd name="T7" fmla="*/ 278 h 283"/>
                    <a:gd name="T8" fmla="*/ 352 w 600"/>
                    <a:gd name="T9" fmla="*/ 270 h 283"/>
                    <a:gd name="T10" fmla="*/ 292 w 600"/>
                    <a:gd name="T11" fmla="*/ 250 h 283"/>
                    <a:gd name="T12" fmla="*/ 244 w 600"/>
                    <a:gd name="T13" fmla="*/ 230 h 283"/>
                    <a:gd name="T14" fmla="*/ 208 w 600"/>
                    <a:gd name="T15" fmla="*/ 206 h 283"/>
                    <a:gd name="T16" fmla="*/ 184 w 600"/>
                    <a:gd name="T17" fmla="*/ 182 h 283"/>
                    <a:gd name="T18" fmla="*/ 160 w 600"/>
                    <a:gd name="T19" fmla="*/ 158 h 283"/>
                    <a:gd name="T20" fmla="*/ 132 w 600"/>
                    <a:gd name="T21" fmla="*/ 114 h 283"/>
                    <a:gd name="T22" fmla="*/ 116 w 600"/>
                    <a:gd name="T23" fmla="*/ 66 h 283"/>
                    <a:gd name="T24" fmla="*/ 108 w 600"/>
                    <a:gd name="T25" fmla="*/ 42 h 283"/>
                    <a:gd name="T26" fmla="*/ 80 w 600"/>
                    <a:gd name="T27" fmla="*/ 14 h 283"/>
                    <a:gd name="T28" fmla="*/ 48 w 600"/>
                    <a:gd name="T29" fmla="*/ 6 h 283"/>
                    <a:gd name="T30" fmla="*/ 24 w 600"/>
                    <a:gd name="T31" fmla="*/ 6 h 283"/>
                    <a:gd name="T32" fmla="*/ 0 w 600"/>
                    <a:gd name="T33" fmla="*/ 2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0" h="283">
                      <a:moveTo>
                        <a:pt x="600" y="246"/>
                      </a:moveTo>
                      <a:cubicBezTo>
                        <a:pt x="577" y="255"/>
                        <a:pt x="554" y="264"/>
                        <a:pt x="528" y="270"/>
                      </a:cubicBezTo>
                      <a:cubicBezTo>
                        <a:pt x="502" y="276"/>
                        <a:pt x="465" y="281"/>
                        <a:pt x="444" y="282"/>
                      </a:cubicBezTo>
                      <a:cubicBezTo>
                        <a:pt x="423" y="283"/>
                        <a:pt x="415" y="280"/>
                        <a:pt x="400" y="278"/>
                      </a:cubicBezTo>
                      <a:cubicBezTo>
                        <a:pt x="385" y="276"/>
                        <a:pt x="370" y="275"/>
                        <a:pt x="352" y="270"/>
                      </a:cubicBezTo>
                      <a:cubicBezTo>
                        <a:pt x="334" y="265"/>
                        <a:pt x="310" y="257"/>
                        <a:pt x="292" y="250"/>
                      </a:cubicBezTo>
                      <a:cubicBezTo>
                        <a:pt x="274" y="243"/>
                        <a:pt x="258" y="237"/>
                        <a:pt x="244" y="230"/>
                      </a:cubicBezTo>
                      <a:cubicBezTo>
                        <a:pt x="230" y="223"/>
                        <a:pt x="218" y="214"/>
                        <a:pt x="208" y="206"/>
                      </a:cubicBezTo>
                      <a:cubicBezTo>
                        <a:pt x="198" y="198"/>
                        <a:pt x="192" y="190"/>
                        <a:pt x="184" y="182"/>
                      </a:cubicBezTo>
                      <a:cubicBezTo>
                        <a:pt x="176" y="174"/>
                        <a:pt x="169" y="169"/>
                        <a:pt x="160" y="158"/>
                      </a:cubicBezTo>
                      <a:cubicBezTo>
                        <a:pt x="151" y="147"/>
                        <a:pt x="139" y="129"/>
                        <a:pt x="132" y="114"/>
                      </a:cubicBezTo>
                      <a:cubicBezTo>
                        <a:pt x="125" y="99"/>
                        <a:pt x="120" y="78"/>
                        <a:pt x="116" y="66"/>
                      </a:cubicBezTo>
                      <a:cubicBezTo>
                        <a:pt x="112" y="54"/>
                        <a:pt x="114" y="51"/>
                        <a:pt x="108" y="42"/>
                      </a:cubicBezTo>
                      <a:cubicBezTo>
                        <a:pt x="102" y="33"/>
                        <a:pt x="90" y="20"/>
                        <a:pt x="80" y="14"/>
                      </a:cubicBezTo>
                      <a:cubicBezTo>
                        <a:pt x="70" y="8"/>
                        <a:pt x="57" y="7"/>
                        <a:pt x="48" y="6"/>
                      </a:cubicBezTo>
                      <a:cubicBezTo>
                        <a:pt x="39" y="5"/>
                        <a:pt x="32" y="7"/>
                        <a:pt x="24" y="6"/>
                      </a:cubicBezTo>
                      <a:cubicBezTo>
                        <a:pt x="16" y="5"/>
                        <a:pt x="7" y="0"/>
                        <a:pt x="0" y="2"/>
                      </a:cubicBezTo>
                    </a:path>
                  </a:pathLst>
                </a:cu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1" name="Freeform 25"/>
                <p:cNvSpPr>
                  <a:spLocks/>
                </p:cNvSpPr>
                <p:nvPr/>
              </p:nvSpPr>
              <p:spPr bwMode="auto">
                <a:xfrm>
                  <a:off x="1576" y="2992"/>
                  <a:ext cx="20" cy="28"/>
                </a:xfrm>
                <a:custGeom>
                  <a:avLst/>
                  <a:gdLst>
                    <a:gd name="T0" fmla="*/ 20 w 20"/>
                    <a:gd name="T1" fmla="*/ 0 h 28"/>
                    <a:gd name="T2" fmla="*/ 0 w 20"/>
                    <a:gd name="T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8">
                      <a:moveTo>
                        <a:pt x="20" y="0"/>
                      </a:moveTo>
                      <a:cubicBezTo>
                        <a:pt x="12" y="10"/>
                        <a:pt x="4" y="21"/>
                        <a:pt x="0" y="28"/>
                      </a:cubicBezTo>
                    </a:path>
                  </a:pathLst>
                </a:cu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2" name="Freeform 26"/>
                <p:cNvSpPr>
                  <a:spLocks/>
                </p:cNvSpPr>
                <p:nvPr/>
              </p:nvSpPr>
              <p:spPr bwMode="auto">
                <a:xfrm>
                  <a:off x="2480" y="3000"/>
                  <a:ext cx="16" cy="32"/>
                </a:xfrm>
                <a:custGeom>
                  <a:avLst/>
                  <a:gdLst>
                    <a:gd name="T0" fmla="*/ 0 w 16"/>
                    <a:gd name="T1" fmla="*/ 0 h 32"/>
                    <a:gd name="T2" fmla="*/ 16 w 16"/>
                    <a:gd name="T3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6" h="32">
                      <a:moveTo>
                        <a:pt x="0" y="0"/>
                      </a:moveTo>
                      <a:cubicBezTo>
                        <a:pt x="0" y="0"/>
                        <a:pt x="8" y="16"/>
                        <a:pt x="16" y="32"/>
                      </a:cubicBezTo>
                    </a:path>
                  </a:pathLst>
                </a:cu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487" name="Freeform 31"/>
              <p:cNvSpPr>
                <a:spLocks/>
              </p:cNvSpPr>
              <p:nvPr/>
            </p:nvSpPr>
            <p:spPr bwMode="auto">
              <a:xfrm>
                <a:off x="1716" y="2976"/>
                <a:ext cx="624" cy="254"/>
              </a:xfrm>
              <a:custGeom>
                <a:avLst/>
                <a:gdLst>
                  <a:gd name="T0" fmla="*/ 0 w 624"/>
                  <a:gd name="T1" fmla="*/ 0 h 254"/>
                  <a:gd name="T2" fmla="*/ 20 w 624"/>
                  <a:gd name="T3" fmla="*/ 60 h 254"/>
                  <a:gd name="T4" fmla="*/ 44 w 624"/>
                  <a:gd name="T5" fmla="*/ 100 h 254"/>
                  <a:gd name="T6" fmla="*/ 76 w 624"/>
                  <a:gd name="T7" fmla="*/ 152 h 254"/>
                  <a:gd name="T8" fmla="*/ 120 w 624"/>
                  <a:gd name="T9" fmla="*/ 188 h 254"/>
                  <a:gd name="T10" fmla="*/ 164 w 624"/>
                  <a:gd name="T11" fmla="*/ 208 h 254"/>
                  <a:gd name="T12" fmla="*/ 212 w 624"/>
                  <a:gd name="T13" fmla="*/ 236 h 254"/>
                  <a:gd name="T14" fmla="*/ 272 w 624"/>
                  <a:gd name="T15" fmla="*/ 248 h 254"/>
                  <a:gd name="T16" fmla="*/ 332 w 624"/>
                  <a:gd name="T17" fmla="*/ 252 h 254"/>
                  <a:gd name="T18" fmla="*/ 396 w 624"/>
                  <a:gd name="T19" fmla="*/ 236 h 254"/>
                  <a:gd name="T20" fmla="*/ 476 w 624"/>
                  <a:gd name="T21" fmla="*/ 216 h 254"/>
                  <a:gd name="T22" fmla="*/ 516 w 624"/>
                  <a:gd name="T23" fmla="*/ 188 h 254"/>
                  <a:gd name="T24" fmla="*/ 540 w 624"/>
                  <a:gd name="T25" fmla="*/ 168 h 254"/>
                  <a:gd name="T26" fmla="*/ 564 w 624"/>
                  <a:gd name="T27" fmla="*/ 144 h 254"/>
                  <a:gd name="T28" fmla="*/ 588 w 624"/>
                  <a:gd name="T29" fmla="*/ 112 h 254"/>
                  <a:gd name="T30" fmla="*/ 600 w 624"/>
                  <a:gd name="T31" fmla="*/ 84 h 254"/>
                  <a:gd name="T32" fmla="*/ 608 w 624"/>
                  <a:gd name="T33" fmla="*/ 60 h 254"/>
                  <a:gd name="T34" fmla="*/ 624 w 624"/>
                  <a:gd name="T35" fmla="*/ 2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4" h="254">
                    <a:moveTo>
                      <a:pt x="0" y="0"/>
                    </a:moveTo>
                    <a:cubicBezTo>
                      <a:pt x="6" y="21"/>
                      <a:pt x="13" y="43"/>
                      <a:pt x="20" y="60"/>
                    </a:cubicBezTo>
                    <a:cubicBezTo>
                      <a:pt x="27" y="77"/>
                      <a:pt x="35" y="85"/>
                      <a:pt x="44" y="100"/>
                    </a:cubicBezTo>
                    <a:cubicBezTo>
                      <a:pt x="53" y="115"/>
                      <a:pt x="63" y="137"/>
                      <a:pt x="76" y="152"/>
                    </a:cubicBezTo>
                    <a:cubicBezTo>
                      <a:pt x="89" y="167"/>
                      <a:pt x="105" y="179"/>
                      <a:pt x="120" y="188"/>
                    </a:cubicBezTo>
                    <a:cubicBezTo>
                      <a:pt x="135" y="197"/>
                      <a:pt x="149" y="200"/>
                      <a:pt x="164" y="208"/>
                    </a:cubicBezTo>
                    <a:cubicBezTo>
                      <a:pt x="179" y="216"/>
                      <a:pt x="194" y="229"/>
                      <a:pt x="212" y="236"/>
                    </a:cubicBezTo>
                    <a:cubicBezTo>
                      <a:pt x="230" y="243"/>
                      <a:pt x="252" y="245"/>
                      <a:pt x="272" y="248"/>
                    </a:cubicBezTo>
                    <a:cubicBezTo>
                      <a:pt x="292" y="251"/>
                      <a:pt x="311" y="254"/>
                      <a:pt x="332" y="252"/>
                    </a:cubicBezTo>
                    <a:cubicBezTo>
                      <a:pt x="353" y="250"/>
                      <a:pt x="372" y="242"/>
                      <a:pt x="396" y="236"/>
                    </a:cubicBezTo>
                    <a:cubicBezTo>
                      <a:pt x="420" y="230"/>
                      <a:pt x="456" y="224"/>
                      <a:pt x="476" y="216"/>
                    </a:cubicBezTo>
                    <a:cubicBezTo>
                      <a:pt x="496" y="208"/>
                      <a:pt x="505" y="196"/>
                      <a:pt x="516" y="188"/>
                    </a:cubicBezTo>
                    <a:cubicBezTo>
                      <a:pt x="527" y="180"/>
                      <a:pt x="532" y="175"/>
                      <a:pt x="540" y="168"/>
                    </a:cubicBezTo>
                    <a:cubicBezTo>
                      <a:pt x="548" y="161"/>
                      <a:pt x="556" y="153"/>
                      <a:pt x="564" y="144"/>
                    </a:cubicBezTo>
                    <a:cubicBezTo>
                      <a:pt x="572" y="135"/>
                      <a:pt x="582" y="122"/>
                      <a:pt x="588" y="112"/>
                    </a:cubicBezTo>
                    <a:cubicBezTo>
                      <a:pt x="594" y="102"/>
                      <a:pt x="597" y="93"/>
                      <a:pt x="600" y="84"/>
                    </a:cubicBezTo>
                    <a:cubicBezTo>
                      <a:pt x="603" y="75"/>
                      <a:pt x="604" y="71"/>
                      <a:pt x="608" y="60"/>
                    </a:cubicBezTo>
                    <a:cubicBezTo>
                      <a:pt x="612" y="49"/>
                      <a:pt x="621" y="27"/>
                      <a:pt x="624" y="20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Freeform 32"/>
              <p:cNvSpPr>
                <a:spLocks/>
              </p:cNvSpPr>
              <p:nvPr/>
            </p:nvSpPr>
            <p:spPr bwMode="auto">
              <a:xfrm>
                <a:off x="1668" y="2635"/>
                <a:ext cx="752" cy="221"/>
              </a:xfrm>
              <a:custGeom>
                <a:avLst/>
                <a:gdLst>
                  <a:gd name="T0" fmla="*/ 0 w 752"/>
                  <a:gd name="T1" fmla="*/ 217 h 221"/>
                  <a:gd name="T2" fmla="*/ 52 w 752"/>
                  <a:gd name="T3" fmla="*/ 137 h 221"/>
                  <a:gd name="T4" fmla="*/ 104 w 752"/>
                  <a:gd name="T5" fmla="*/ 101 h 221"/>
                  <a:gd name="T6" fmla="*/ 148 w 752"/>
                  <a:gd name="T7" fmla="*/ 65 h 221"/>
                  <a:gd name="T8" fmla="*/ 212 w 752"/>
                  <a:gd name="T9" fmla="*/ 37 h 221"/>
                  <a:gd name="T10" fmla="*/ 280 w 752"/>
                  <a:gd name="T11" fmla="*/ 9 h 221"/>
                  <a:gd name="T12" fmla="*/ 344 w 752"/>
                  <a:gd name="T13" fmla="*/ 5 h 221"/>
                  <a:gd name="T14" fmla="*/ 396 w 752"/>
                  <a:gd name="T15" fmla="*/ 1 h 221"/>
                  <a:gd name="T16" fmla="*/ 452 w 752"/>
                  <a:gd name="T17" fmla="*/ 13 h 221"/>
                  <a:gd name="T18" fmla="*/ 512 w 752"/>
                  <a:gd name="T19" fmla="*/ 33 h 221"/>
                  <a:gd name="T20" fmla="*/ 580 w 752"/>
                  <a:gd name="T21" fmla="*/ 57 h 221"/>
                  <a:gd name="T22" fmla="*/ 636 w 752"/>
                  <a:gd name="T23" fmla="*/ 101 h 221"/>
                  <a:gd name="T24" fmla="*/ 672 w 752"/>
                  <a:gd name="T25" fmla="*/ 137 h 221"/>
                  <a:gd name="T26" fmla="*/ 704 w 752"/>
                  <a:gd name="T27" fmla="*/ 169 h 221"/>
                  <a:gd name="T28" fmla="*/ 728 w 752"/>
                  <a:gd name="T29" fmla="*/ 197 h 221"/>
                  <a:gd name="T30" fmla="*/ 752 w 752"/>
                  <a:gd name="T31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2" h="221">
                    <a:moveTo>
                      <a:pt x="0" y="217"/>
                    </a:moveTo>
                    <a:cubicBezTo>
                      <a:pt x="17" y="186"/>
                      <a:pt x="35" y="156"/>
                      <a:pt x="52" y="137"/>
                    </a:cubicBezTo>
                    <a:cubicBezTo>
                      <a:pt x="69" y="118"/>
                      <a:pt x="88" y="113"/>
                      <a:pt x="104" y="101"/>
                    </a:cubicBezTo>
                    <a:cubicBezTo>
                      <a:pt x="120" y="89"/>
                      <a:pt x="130" y="76"/>
                      <a:pt x="148" y="65"/>
                    </a:cubicBezTo>
                    <a:cubicBezTo>
                      <a:pt x="166" y="54"/>
                      <a:pt x="190" y="46"/>
                      <a:pt x="212" y="37"/>
                    </a:cubicBezTo>
                    <a:cubicBezTo>
                      <a:pt x="234" y="28"/>
                      <a:pt x="258" y="14"/>
                      <a:pt x="280" y="9"/>
                    </a:cubicBezTo>
                    <a:cubicBezTo>
                      <a:pt x="302" y="4"/>
                      <a:pt x="325" y="6"/>
                      <a:pt x="344" y="5"/>
                    </a:cubicBezTo>
                    <a:cubicBezTo>
                      <a:pt x="363" y="4"/>
                      <a:pt x="378" y="0"/>
                      <a:pt x="396" y="1"/>
                    </a:cubicBezTo>
                    <a:cubicBezTo>
                      <a:pt x="414" y="2"/>
                      <a:pt x="433" y="8"/>
                      <a:pt x="452" y="13"/>
                    </a:cubicBezTo>
                    <a:cubicBezTo>
                      <a:pt x="471" y="18"/>
                      <a:pt x="491" y="26"/>
                      <a:pt x="512" y="33"/>
                    </a:cubicBezTo>
                    <a:cubicBezTo>
                      <a:pt x="533" y="40"/>
                      <a:pt x="559" y="46"/>
                      <a:pt x="580" y="57"/>
                    </a:cubicBezTo>
                    <a:cubicBezTo>
                      <a:pt x="601" y="68"/>
                      <a:pt x="621" y="88"/>
                      <a:pt x="636" y="101"/>
                    </a:cubicBezTo>
                    <a:cubicBezTo>
                      <a:pt x="651" y="114"/>
                      <a:pt x="661" y="126"/>
                      <a:pt x="672" y="137"/>
                    </a:cubicBezTo>
                    <a:cubicBezTo>
                      <a:pt x="683" y="148"/>
                      <a:pt x="695" y="159"/>
                      <a:pt x="704" y="169"/>
                    </a:cubicBezTo>
                    <a:cubicBezTo>
                      <a:pt x="713" y="179"/>
                      <a:pt x="720" y="188"/>
                      <a:pt x="728" y="197"/>
                    </a:cubicBezTo>
                    <a:cubicBezTo>
                      <a:pt x="736" y="206"/>
                      <a:pt x="748" y="216"/>
                      <a:pt x="752" y="221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90" name="Text Box 34"/>
            <p:cNvSpPr txBox="1">
              <a:spLocks noChangeArrowheads="1"/>
            </p:cNvSpPr>
            <p:nvPr/>
          </p:nvSpPr>
          <p:spPr bwMode="auto">
            <a:xfrm>
              <a:off x="838" y="2522"/>
              <a:ext cx="13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/>
                <a:t>E.coli</a:t>
              </a:r>
              <a:r>
                <a:rPr lang="en-US" sz="1600"/>
                <a:t> chromosome</a:t>
              </a:r>
            </a:p>
          </p:txBody>
        </p:sp>
        <p:sp>
          <p:nvSpPr>
            <p:cNvPr id="19491" name="Text Box 35"/>
            <p:cNvSpPr txBox="1">
              <a:spLocks noChangeArrowheads="1"/>
            </p:cNvSpPr>
            <p:nvPr/>
          </p:nvSpPr>
          <p:spPr bwMode="auto">
            <a:xfrm>
              <a:off x="3310" y="2586"/>
              <a:ext cx="21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Inititiation of replication at OriC</a:t>
              </a:r>
            </a:p>
          </p:txBody>
        </p:sp>
        <p:sp>
          <p:nvSpPr>
            <p:cNvPr id="19492" name="Text Box 36"/>
            <p:cNvSpPr txBox="1">
              <a:spLocks noChangeArrowheads="1"/>
            </p:cNvSpPr>
            <p:nvPr/>
          </p:nvSpPr>
          <p:spPr bwMode="auto">
            <a:xfrm>
              <a:off x="3262" y="3794"/>
              <a:ext cx="16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Bi-directional replication</a:t>
              </a:r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>
              <a:off x="2400" y="1899"/>
              <a:ext cx="3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 flipH="1">
              <a:off x="4084" y="1580"/>
              <a:ext cx="332" cy="132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Text Box 41"/>
            <p:cNvSpPr txBox="1">
              <a:spLocks noChangeArrowheads="1"/>
            </p:cNvSpPr>
            <p:nvPr/>
          </p:nvSpPr>
          <p:spPr bwMode="auto">
            <a:xfrm>
              <a:off x="4446" y="1446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Parental DNA</a:t>
              </a:r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flipH="1">
              <a:off x="3760" y="1176"/>
              <a:ext cx="332" cy="132"/>
            </a:xfrm>
            <a:prstGeom prst="line">
              <a:avLst/>
            </a:prstGeom>
            <a:noFill/>
            <a:ln w="25400">
              <a:solidFill>
                <a:srgbClr val="ED181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Text Box 43"/>
            <p:cNvSpPr txBox="1">
              <a:spLocks noChangeArrowheads="1"/>
            </p:cNvSpPr>
            <p:nvPr/>
          </p:nvSpPr>
          <p:spPr bwMode="auto">
            <a:xfrm>
              <a:off x="4230" y="1050"/>
              <a:ext cx="6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ED181E"/>
                  </a:solidFill>
                </a:rPr>
                <a:t>New DNA</a:t>
              </a:r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rot="-13874300">
              <a:off x="2960" y="2595"/>
              <a:ext cx="3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rot="1052905">
              <a:off x="3120" y="3056"/>
              <a:ext cx="112" cy="120"/>
            </a:xfrm>
            <a:prstGeom prst="line">
              <a:avLst/>
            </a:prstGeom>
            <a:noFill/>
            <a:ln w="25400">
              <a:solidFill>
                <a:srgbClr val="2F8B2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rot="20547095" flipH="1">
              <a:off x="2040" y="3056"/>
              <a:ext cx="112" cy="120"/>
            </a:xfrm>
            <a:prstGeom prst="line">
              <a:avLst/>
            </a:prstGeom>
            <a:noFill/>
            <a:ln w="25400">
              <a:solidFill>
                <a:srgbClr val="2F8B2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Text Box 48"/>
            <p:cNvSpPr txBox="1">
              <a:spLocks noChangeArrowheads="1"/>
            </p:cNvSpPr>
            <p:nvPr/>
          </p:nvSpPr>
          <p:spPr bwMode="auto">
            <a:xfrm>
              <a:off x="3262" y="2962"/>
              <a:ext cx="9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2F8B20"/>
                  </a:solidFill>
                </a:rPr>
                <a:t>Replication fork</a:t>
              </a:r>
            </a:p>
          </p:txBody>
        </p:sp>
        <p:sp>
          <p:nvSpPr>
            <p:cNvPr id="19505" name="Text Box 49"/>
            <p:cNvSpPr txBox="1">
              <a:spLocks noChangeArrowheads="1"/>
            </p:cNvSpPr>
            <p:nvPr/>
          </p:nvSpPr>
          <p:spPr bwMode="auto">
            <a:xfrm>
              <a:off x="1058" y="2962"/>
              <a:ext cx="9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2F8B20"/>
                  </a:solidFill>
                </a:rPr>
                <a:t>Replication fork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31850" y="1031875"/>
            <a:ext cx="76136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Eukaryotic chromosomes are linear and very long. </a:t>
            </a:r>
            <a:r>
              <a:rPr lang="en-US" sz="1600">
                <a:solidFill>
                  <a:srgbClr val="ED181E"/>
                </a:solidFill>
              </a:rPr>
              <a:t>Multiple replication origins</a:t>
            </a:r>
            <a:r>
              <a:rPr lang="en-US" sz="1600"/>
              <a:t> are distributed at intervals of about 100 kilobase pairs. Each replication origin gives bi-directional replication forks. Replication is finished when all the forks have met. </a:t>
            </a:r>
          </a:p>
        </p:txBody>
      </p:sp>
      <p:grpSp>
        <p:nvGrpSpPr>
          <p:cNvPr id="22668" name="Group 140"/>
          <p:cNvGrpSpPr>
            <a:grpSpLocks noChangeAspect="1"/>
          </p:cNvGrpSpPr>
          <p:nvPr/>
        </p:nvGrpSpPr>
        <p:grpSpPr bwMode="auto">
          <a:xfrm>
            <a:off x="1257300" y="2365375"/>
            <a:ext cx="6629400" cy="125413"/>
            <a:chOff x="716" y="1709"/>
            <a:chExt cx="4656" cy="88"/>
          </a:xfrm>
        </p:grpSpPr>
        <p:sp>
          <p:nvSpPr>
            <p:cNvPr id="22533" name="Line 5"/>
            <p:cNvSpPr>
              <a:spLocks noChangeAspect="1" noChangeShapeType="1"/>
            </p:cNvSpPr>
            <p:nvPr/>
          </p:nvSpPr>
          <p:spPr bwMode="auto">
            <a:xfrm flipV="1">
              <a:off x="716" y="1797"/>
              <a:ext cx="4656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7" name="Line 79"/>
            <p:cNvSpPr>
              <a:spLocks noChangeAspect="1" noChangeShapeType="1"/>
            </p:cNvSpPr>
            <p:nvPr/>
          </p:nvSpPr>
          <p:spPr bwMode="auto">
            <a:xfrm flipV="1">
              <a:off x="716" y="1709"/>
              <a:ext cx="4656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73" name="Group 145"/>
          <p:cNvGrpSpPr>
            <a:grpSpLocks/>
          </p:cNvGrpSpPr>
          <p:nvPr/>
        </p:nvGrpSpPr>
        <p:grpSpPr bwMode="auto">
          <a:xfrm>
            <a:off x="1235075" y="2671763"/>
            <a:ext cx="6672263" cy="930275"/>
            <a:chOff x="778" y="1683"/>
            <a:chExt cx="4203" cy="586"/>
          </a:xfrm>
        </p:grpSpPr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2902" y="1683"/>
              <a:ext cx="0" cy="2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63" name="Group 135"/>
            <p:cNvGrpSpPr>
              <a:grpSpLocks noChangeAspect="1"/>
            </p:cNvGrpSpPr>
            <p:nvPr/>
          </p:nvGrpSpPr>
          <p:grpSpPr bwMode="auto">
            <a:xfrm>
              <a:off x="778" y="1963"/>
              <a:ext cx="4203" cy="306"/>
              <a:chOff x="716" y="2147"/>
              <a:chExt cx="4680" cy="341"/>
            </a:xfrm>
          </p:grpSpPr>
          <p:grpSp>
            <p:nvGrpSpPr>
              <p:cNvPr id="22576" name="Group 48"/>
              <p:cNvGrpSpPr>
                <a:grpSpLocks noChangeAspect="1"/>
              </p:cNvGrpSpPr>
              <p:nvPr/>
            </p:nvGrpSpPr>
            <p:grpSpPr bwMode="auto">
              <a:xfrm>
                <a:off x="716" y="2147"/>
                <a:ext cx="4680" cy="137"/>
                <a:chOff x="716" y="2147"/>
                <a:chExt cx="4680" cy="137"/>
              </a:xfrm>
            </p:grpSpPr>
            <p:sp>
              <p:nvSpPr>
                <p:cNvPr id="22535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716" y="228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557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1000" y="2147"/>
                  <a:ext cx="1092" cy="137"/>
                  <a:chOff x="1000" y="2147"/>
                  <a:chExt cx="1092" cy="137"/>
                </a:xfrm>
              </p:grpSpPr>
              <p:sp>
                <p:nvSpPr>
                  <p:cNvPr id="22541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4" y="2280"/>
                    <a:ext cx="16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44" name="Group 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00" y="2147"/>
                    <a:ext cx="468" cy="129"/>
                    <a:chOff x="1000" y="2147"/>
                    <a:chExt cx="468" cy="129"/>
                  </a:xfrm>
                </p:grpSpPr>
                <p:sp>
                  <p:nvSpPr>
                    <p:cNvPr id="22542" name="Freeform 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2147"/>
                      <a:ext cx="460" cy="125"/>
                    </a:xfrm>
                    <a:custGeom>
                      <a:avLst/>
                      <a:gdLst>
                        <a:gd name="T0" fmla="*/ 0 w 460"/>
                        <a:gd name="T1" fmla="*/ 125 h 125"/>
                        <a:gd name="T2" fmla="*/ 16 w 460"/>
                        <a:gd name="T3" fmla="*/ 93 h 125"/>
                        <a:gd name="T4" fmla="*/ 52 w 460"/>
                        <a:gd name="T5" fmla="*/ 61 h 125"/>
                        <a:gd name="T6" fmla="*/ 80 w 460"/>
                        <a:gd name="T7" fmla="*/ 41 h 125"/>
                        <a:gd name="T8" fmla="*/ 112 w 460"/>
                        <a:gd name="T9" fmla="*/ 29 h 125"/>
                        <a:gd name="T10" fmla="*/ 148 w 460"/>
                        <a:gd name="T11" fmla="*/ 17 h 125"/>
                        <a:gd name="T12" fmla="*/ 172 w 460"/>
                        <a:gd name="T13" fmla="*/ 13 h 125"/>
                        <a:gd name="T14" fmla="*/ 228 w 460"/>
                        <a:gd name="T15" fmla="*/ 1 h 125"/>
                        <a:gd name="T16" fmla="*/ 264 w 460"/>
                        <a:gd name="T17" fmla="*/ 9 h 125"/>
                        <a:gd name="T18" fmla="*/ 300 w 460"/>
                        <a:gd name="T19" fmla="*/ 13 h 125"/>
                        <a:gd name="T20" fmla="*/ 344 w 460"/>
                        <a:gd name="T21" fmla="*/ 21 h 125"/>
                        <a:gd name="T22" fmla="*/ 376 w 460"/>
                        <a:gd name="T23" fmla="*/ 33 h 125"/>
                        <a:gd name="T24" fmla="*/ 408 w 460"/>
                        <a:gd name="T25" fmla="*/ 53 h 125"/>
                        <a:gd name="T26" fmla="*/ 428 w 460"/>
                        <a:gd name="T27" fmla="*/ 69 h 125"/>
                        <a:gd name="T28" fmla="*/ 448 w 460"/>
                        <a:gd name="T29" fmla="*/ 89 h 125"/>
                        <a:gd name="T30" fmla="*/ 460 w 460"/>
                        <a:gd name="T31" fmla="*/ 113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60" h="125">
                          <a:moveTo>
                            <a:pt x="0" y="125"/>
                          </a:moveTo>
                          <a:cubicBezTo>
                            <a:pt x="3" y="114"/>
                            <a:pt x="7" y="104"/>
                            <a:pt x="16" y="93"/>
                          </a:cubicBezTo>
                          <a:cubicBezTo>
                            <a:pt x="25" y="82"/>
                            <a:pt x="41" y="70"/>
                            <a:pt x="52" y="61"/>
                          </a:cubicBezTo>
                          <a:cubicBezTo>
                            <a:pt x="63" y="52"/>
                            <a:pt x="70" y="46"/>
                            <a:pt x="80" y="41"/>
                          </a:cubicBezTo>
                          <a:cubicBezTo>
                            <a:pt x="90" y="36"/>
                            <a:pt x="101" y="33"/>
                            <a:pt x="112" y="29"/>
                          </a:cubicBezTo>
                          <a:cubicBezTo>
                            <a:pt x="123" y="25"/>
                            <a:pt x="138" y="20"/>
                            <a:pt x="148" y="17"/>
                          </a:cubicBezTo>
                          <a:cubicBezTo>
                            <a:pt x="158" y="14"/>
                            <a:pt x="159" y="16"/>
                            <a:pt x="172" y="13"/>
                          </a:cubicBezTo>
                          <a:cubicBezTo>
                            <a:pt x="185" y="10"/>
                            <a:pt x="213" y="2"/>
                            <a:pt x="228" y="1"/>
                          </a:cubicBezTo>
                          <a:cubicBezTo>
                            <a:pt x="243" y="0"/>
                            <a:pt x="252" y="7"/>
                            <a:pt x="264" y="9"/>
                          </a:cubicBezTo>
                          <a:cubicBezTo>
                            <a:pt x="276" y="11"/>
                            <a:pt x="287" y="11"/>
                            <a:pt x="300" y="13"/>
                          </a:cubicBezTo>
                          <a:cubicBezTo>
                            <a:pt x="313" y="15"/>
                            <a:pt x="331" y="18"/>
                            <a:pt x="344" y="21"/>
                          </a:cubicBezTo>
                          <a:cubicBezTo>
                            <a:pt x="357" y="24"/>
                            <a:pt x="365" y="28"/>
                            <a:pt x="376" y="33"/>
                          </a:cubicBezTo>
                          <a:cubicBezTo>
                            <a:pt x="387" y="38"/>
                            <a:pt x="399" y="47"/>
                            <a:pt x="408" y="53"/>
                          </a:cubicBezTo>
                          <a:cubicBezTo>
                            <a:pt x="417" y="59"/>
                            <a:pt x="421" y="63"/>
                            <a:pt x="428" y="69"/>
                          </a:cubicBezTo>
                          <a:cubicBezTo>
                            <a:pt x="435" y="75"/>
                            <a:pt x="443" y="82"/>
                            <a:pt x="448" y="89"/>
                          </a:cubicBezTo>
                          <a:cubicBezTo>
                            <a:pt x="453" y="96"/>
                            <a:pt x="457" y="106"/>
                            <a:pt x="460" y="113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43" name="Freeform 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56" y="2252"/>
                      <a:ext cx="12" cy="24"/>
                    </a:xfrm>
                    <a:custGeom>
                      <a:avLst/>
                      <a:gdLst>
                        <a:gd name="T0" fmla="*/ 0 w 12"/>
                        <a:gd name="T1" fmla="*/ 0 h 24"/>
                        <a:gd name="T2" fmla="*/ 12 w 12"/>
                        <a:gd name="T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0" y="0"/>
                          </a:moveTo>
                          <a:cubicBezTo>
                            <a:pt x="0" y="0"/>
                            <a:pt x="6" y="12"/>
                            <a:pt x="12" y="2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45" name="Group 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24" y="2155"/>
                    <a:ext cx="468" cy="129"/>
                    <a:chOff x="1000" y="2147"/>
                    <a:chExt cx="468" cy="129"/>
                  </a:xfrm>
                </p:grpSpPr>
                <p:sp>
                  <p:nvSpPr>
                    <p:cNvPr id="22546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2147"/>
                      <a:ext cx="460" cy="125"/>
                    </a:xfrm>
                    <a:custGeom>
                      <a:avLst/>
                      <a:gdLst>
                        <a:gd name="T0" fmla="*/ 0 w 460"/>
                        <a:gd name="T1" fmla="*/ 125 h 125"/>
                        <a:gd name="T2" fmla="*/ 16 w 460"/>
                        <a:gd name="T3" fmla="*/ 93 h 125"/>
                        <a:gd name="T4" fmla="*/ 52 w 460"/>
                        <a:gd name="T5" fmla="*/ 61 h 125"/>
                        <a:gd name="T6" fmla="*/ 80 w 460"/>
                        <a:gd name="T7" fmla="*/ 41 h 125"/>
                        <a:gd name="T8" fmla="*/ 112 w 460"/>
                        <a:gd name="T9" fmla="*/ 29 h 125"/>
                        <a:gd name="T10" fmla="*/ 148 w 460"/>
                        <a:gd name="T11" fmla="*/ 17 h 125"/>
                        <a:gd name="T12" fmla="*/ 172 w 460"/>
                        <a:gd name="T13" fmla="*/ 13 h 125"/>
                        <a:gd name="T14" fmla="*/ 228 w 460"/>
                        <a:gd name="T15" fmla="*/ 1 h 125"/>
                        <a:gd name="T16" fmla="*/ 264 w 460"/>
                        <a:gd name="T17" fmla="*/ 9 h 125"/>
                        <a:gd name="T18" fmla="*/ 300 w 460"/>
                        <a:gd name="T19" fmla="*/ 13 h 125"/>
                        <a:gd name="T20" fmla="*/ 344 w 460"/>
                        <a:gd name="T21" fmla="*/ 21 h 125"/>
                        <a:gd name="T22" fmla="*/ 376 w 460"/>
                        <a:gd name="T23" fmla="*/ 33 h 125"/>
                        <a:gd name="T24" fmla="*/ 408 w 460"/>
                        <a:gd name="T25" fmla="*/ 53 h 125"/>
                        <a:gd name="T26" fmla="*/ 428 w 460"/>
                        <a:gd name="T27" fmla="*/ 69 h 125"/>
                        <a:gd name="T28" fmla="*/ 448 w 460"/>
                        <a:gd name="T29" fmla="*/ 89 h 125"/>
                        <a:gd name="T30" fmla="*/ 460 w 460"/>
                        <a:gd name="T31" fmla="*/ 113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60" h="125">
                          <a:moveTo>
                            <a:pt x="0" y="125"/>
                          </a:moveTo>
                          <a:cubicBezTo>
                            <a:pt x="3" y="114"/>
                            <a:pt x="7" y="104"/>
                            <a:pt x="16" y="93"/>
                          </a:cubicBezTo>
                          <a:cubicBezTo>
                            <a:pt x="25" y="82"/>
                            <a:pt x="41" y="70"/>
                            <a:pt x="52" y="61"/>
                          </a:cubicBezTo>
                          <a:cubicBezTo>
                            <a:pt x="63" y="52"/>
                            <a:pt x="70" y="46"/>
                            <a:pt x="80" y="41"/>
                          </a:cubicBezTo>
                          <a:cubicBezTo>
                            <a:pt x="90" y="36"/>
                            <a:pt x="101" y="33"/>
                            <a:pt x="112" y="29"/>
                          </a:cubicBezTo>
                          <a:cubicBezTo>
                            <a:pt x="123" y="25"/>
                            <a:pt x="138" y="20"/>
                            <a:pt x="148" y="17"/>
                          </a:cubicBezTo>
                          <a:cubicBezTo>
                            <a:pt x="158" y="14"/>
                            <a:pt x="159" y="16"/>
                            <a:pt x="172" y="13"/>
                          </a:cubicBezTo>
                          <a:cubicBezTo>
                            <a:pt x="185" y="10"/>
                            <a:pt x="213" y="2"/>
                            <a:pt x="228" y="1"/>
                          </a:cubicBezTo>
                          <a:cubicBezTo>
                            <a:pt x="243" y="0"/>
                            <a:pt x="252" y="7"/>
                            <a:pt x="264" y="9"/>
                          </a:cubicBezTo>
                          <a:cubicBezTo>
                            <a:pt x="276" y="11"/>
                            <a:pt x="287" y="11"/>
                            <a:pt x="300" y="13"/>
                          </a:cubicBezTo>
                          <a:cubicBezTo>
                            <a:pt x="313" y="15"/>
                            <a:pt x="331" y="18"/>
                            <a:pt x="344" y="21"/>
                          </a:cubicBezTo>
                          <a:cubicBezTo>
                            <a:pt x="357" y="24"/>
                            <a:pt x="365" y="28"/>
                            <a:pt x="376" y="33"/>
                          </a:cubicBezTo>
                          <a:cubicBezTo>
                            <a:pt x="387" y="38"/>
                            <a:pt x="399" y="47"/>
                            <a:pt x="408" y="53"/>
                          </a:cubicBezTo>
                          <a:cubicBezTo>
                            <a:pt x="417" y="59"/>
                            <a:pt x="421" y="63"/>
                            <a:pt x="428" y="69"/>
                          </a:cubicBezTo>
                          <a:cubicBezTo>
                            <a:pt x="435" y="75"/>
                            <a:pt x="443" y="82"/>
                            <a:pt x="448" y="89"/>
                          </a:cubicBezTo>
                          <a:cubicBezTo>
                            <a:pt x="453" y="96"/>
                            <a:pt x="457" y="106"/>
                            <a:pt x="460" y="113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47" name="Freeform 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56" y="2252"/>
                      <a:ext cx="12" cy="24"/>
                    </a:xfrm>
                    <a:custGeom>
                      <a:avLst/>
                      <a:gdLst>
                        <a:gd name="T0" fmla="*/ 0 w 12"/>
                        <a:gd name="T1" fmla="*/ 0 h 24"/>
                        <a:gd name="T2" fmla="*/ 12 w 12"/>
                        <a:gd name="T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0" y="0"/>
                          </a:moveTo>
                          <a:cubicBezTo>
                            <a:pt x="0" y="0"/>
                            <a:pt x="6" y="12"/>
                            <a:pt x="12" y="2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2548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2088" y="2280"/>
                  <a:ext cx="456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9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5108" y="228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558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2540" y="2147"/>
                  <a:ext cx="1092" cy="137"/>
                  <a:chOff x="1000" y="2147"/>
                  <a:chExt cx="1092" cy="137"/>
                </a:xfrm>
              </p:grpSpPr>
              <p:sp>
                <p:nvSpPr>
                  <p:cNvPr id="22559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4" y="2280"/>
                    <a:ext cx="16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60" name="Group 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00" y="2147"/>
                    <a:ext cx="468" cy="129"/>
                    <a:chOff x="1000" y="2147"/>
                    <a:chExt cx="468" cy="129"/>
                  </a:xfrm>
                </p:grpSpPr>
                <p:sp>
                  <p:nvSpPr>
                    <p:cNvPr id="22561" name="Freeform 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2147"/>
                      <a:ext cx="460" cy="125"/>
                    </a:xfrm>
                    <a:custGeom>
                      <a:avLst/>
                      <a:gdLst>
                        <a:gd name="T0" fmla="*/ 0 w 460"/>
                        <a:gd name="T1" fmla="*/ 125 h 125"/>
                        <a:gd name="T2" fmla="*/ 16 w 460"/>
                        <a:gd name="T3" fmla="*/ 93 h 125"/>
                        <a:gd name="T4" fmla="*/ 52 w 460"/>
                        <a:gd name="T5" fmla="*/ 61 h 125"/>
                        <a:gd name="T6" fmla="*/ 80 w 460"/>
                        <a:gd name="T7" fmla="*/ 41 h 125"/>
                        <a:gd name="T8" fmla="*/ 112 w 460"/>
                        <a:gd name="T9" fmla="*/ 29 h 125"/>
                        <a:gd name="T10" fmla="*/ 148 w 460"/>
                        <a:gd name="T11" fmla="*/ 17 h 125"/>
                        <a:gd name="T12" fmla="*/ 172 w 460"/>
                        <a:gd name="T13" fmla="*/ 13 h 125"/>
                        <a:gd name="T14" fmla="*/ 228 w 460"/>
                        <a:gd name="T15" fmla="*/ 1 h 125"/>
                        <a:gd name="T16" fmla="*/ 264 w 460"/>
                        <a:gd name="T17" fmla="*/ 9 h 125"/>
                        <a:gd name="T18" fmla="*/ 300 w 460"/>
                        <a:gd name="T19" fmla="*/ 13 h 125"/>
                        <a:gd name="T20" fmla="*/ 344 w 460"/>
                        <a:gd name="T21" fmla="*/ 21 h 125"/>
                        <a:gd name="T22" fmla="*/ 376 w 460"/>
                        <a:gd name="T23" fmla="*/ 33 h 125"/>
                        <a:gd name="T24" fmla="*/ 408 w 460"/>
                        <a:gd name="T25" fmla="*/ 53 h 125"/>
                        <a:gd name="T26" fmla="*/ 428 w 460"/>
                        <a:gd name="T27" fmla="*/ 69 h 125"/>
                        <a:gd name="T28" fmla="*/ 448 w 460"/>
                        <a:gd name="T29" fmla="*/ 89 h 125"/>
                        <a:gd name="T30" fmla="*/ 460 w 460"/>
                        <a:gd name="T31" fmla="*/ 113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60" h="125">
                          <a:moveTo>
                            <a:pt x="0" y="125"/>
                          </a:moveTo>
                          <a:cubicBezTo>
                            <a:pt x="3" y="114"/>
                            <a:pt x="7" y="104"/>
                            <a:pt x="16" y="93"/>
                          </a:cubicBezTo>
                          <a:cubicBezTo>
                            <a:pt x="25" y="82"/>
                            <a:pt x="41" y="70"/>
                            <a:pt x="52" y="61"/>
                          </a:cubicBezTo>
                          <a:cubicBezTo>
                            <a:pt x="63" y="52"/>
                            <a:pt x="70" y="46"/>
                            <a:pt x="80" y="41"/>
                          </a:cubicBezTo>
                          <a:cubicBezTo>
                            <a:pt x="90" y="36"/>
                            <a:pt x="101" y="33"/>
                            <a:pt x="112" y="29"/>
                          </a:cubicBezTo>
                          <a:cubicBezTo>
                            <a:pt x="123" y="25"/>
                            <a:pt x="138" y="20"/>
                            <a:pt x="148" y="17"/>
                          </a:cubicBezTo>
                          <a:cubicBezTo>
                            <a:pt x="158" y="14"/>
                            <a:pt x="159" y="16"/>
                            <a:pt x="172" y="13"/>
                          </a:cubicBezTo>
                          <a:cubicBezTo>
                            <a:pt x="185" y="10"/>
                            <a:pt x="213" y="2"/>
                            <a:pt x="228" y="1"/>
                          </a:cubicBezTo>
                          <a:cubicBezTo>
                            <a:pt x="243" y="0"/>
                            <a:pt x="252" y="7"/>
                            <a:pt x="264" y="9"/>
                          </a:cubicBezTo>
                          <a:cubicBezTo>
                            <a:pt x="276" y="11"/>
                            <a:pt x="287" y="11"/>
                            <a:pt x="300" y="13"/>
                          </a:cubicBezTo>
                          <a:cubicBezTo>
                            <a:pt x="313" y="15"/>
                            <a:pt x="331" y="18"/>
                            <a:pt x="344" y="21"/>
                          </a:cubicBezTo>
                          <a:cubicBezTo>
                            <a:pt x="357" y="24"/>
                            <a:pt x="365" y="28"/>
                            <a:pt x="376" y="33"/>
                          </a:cubicBezTo>
                          <a:cubicBezTo>
                            <a:pt x="387" y="38"/>
                            <a:pt x="399" y="47"/>
                            <a:pt x="408" y="53"/>
                          </a:cubicBezTo>
                          <a:cubicBezTo>
                            <a:pt x="417" y="59"/>
                            <a:pt x="421" y="63"/>
                            <a:pt x="428" y="69"/>
                          </a:cubicBezTo>
                          <a:cubicBezTo>
                            <a:pt x="435" y="75"/>
                            <a:pt x="443" y="82"/>
                            <a:pt x="448" y="89"/>
                          </a:cubicBezTo>
                          <a:cubicBezTo>
                            <a:pt x="453" y="96"/>
                            <a:pt x="457" y="106"/>
                            <a:pt x="460" y="113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2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56" y="2252"/>
                      <a:ext cx="12" cy="24"/>
                    </a:xfrm>
                    <a:custGeom>
                      <a:avLst/>
                      <a:gdLst>
                        <a:gd name="T0" fmla="*/ 0 w 12"/>
                        <a:gd name="T1" fmla="*/ 0 h 24"/>
                        <a:gd name="T2" fmla="*/ 12 w 12"/>
                        <a:gd name="T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0" y="0"/>
                          </a:moveTo>
                          <a:cubicBezTo>
                            <a:pt x="0" y="0"/>
                            <a:pt x="6" y="12"/>
                            <a:pt x="12" y="2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63" name="Group 3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24" y="2155"/>
                    <a:ext cx="468" cy="129"/>
                    <a:chOff x="1000" y="2147"/>
                    <a:chExt cx="468" cy="129"/>
                  </a:xfrm>
                </p:grpSpPr>
                <p:sp>
                  <p:nvSpPr>
                    <p:cNvPr id="22564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2147"/>
                      <a:ext cx="460" cy="125"/>
                    </a:xfrm>
                    <a:custGeom>
                      <a:avLst/>
                      <a:gdLst>
                        <a:gd name="T0" fmla="*/ 0 w 460"/>
                        <a:gd name="T1" fmla="*/ 125 h 125"/>
                        <a:gd name="T2" fmla="*/ 16 w 460"/>
                        <a:gd name="T3" fmla="*/ 93 h 125"/>
                        <a:gd name="T4" fmla="*/ 52 w 460"/>
                        <a:gd name="T5" fmla="*/ 61 h 125"/>
                        <a:gd name="T6" fmla="*/ 80 w 460"/>
                        <a:gd name="T7" fmla="*/ 41 h 125"/>
                        <a:gd name="T8" fmla="*/ 112 w 460"/>
                        <a:gd name="T9" fmla="*/ 29 h 125"/>
                        <a:gd name="T10" fmla="*/ 148 w 460"/>
                        <a:gd name="T11" fmla="*/ 17 h 125"/>
                        <a:gd name="T12" fmla="*/ 172 w 460"/>
                        <a:gd name="T13" fmla="*/ 13 h 125"/>
                        <a:gd name="T14" fmla="*/ 228 w 460"/>
                        <a:gd name="T15" fmla="*/ 1 h 125"/>
                        <a:gd name="T16" fmla="*/ 264 w 460"/>
                        <a:gd name="T17" fmla="*/ 9 h 125"/>
                        <a:gd name="T18" fmla="*/ 300 w 460"/>
                        <a:gd name="T19" fmla="*/ 13 h 125"/>
                        <a:gd name="T20" fmla="*/ 344 w 460"/>
                        <a:gd name="T21" fmla="*/ 21 h 125"/>
                        <a:gd name="T22" fmla="*/ 376 w 460"/>
                        <a:gd name="T23" fmla="*/ 33 h 125"/>
                        <a:gd name="T24" fmla="*/ 408 w 460"/>
                        <a:gd name="T25" fmla="*/ 53 h 125"/>
                        <a:gd name="T26" fmla="*/ 428 w 460"/>
                        <a:gd name="T27" fmla="*/ 69 h 125"/>
                        <a:gd name="T28" fmla="*/ 448 w 460"/>
                        <a:gd name="T29" fmla="*/ 89 h 125"/>
                        <a:gd name="T30" fmla="*/ 460 w 460"/>
                        <a:gd name="T31" fmla="*/ 113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60" h="125">
                          <a:moveTo>
                            <a:pt x="0" y="125"/>
                          </a:moveTo>
                          <a:cubicBezTo>
                            <a:pt x="3" y="114"/>
                            <a:pt x="7" y="104"/>
                            <a:pt x="16" y="93"/>
                          </a:cubicBezTo>
                          <a:cubicBezTo>
                            <a:pt x="25" y="82"/>
                            <a:pt x="41" y="70"/>
                            <a:pt x="52" y="61"/>
                          </a:cubicBezTo>
                          <a:cubicBezTo>
                            <a:pt x="63" y="52"/>
                            <a:pt x="70" y="46"/>
                            <a:pt x="80" y="41"/>
                          </a:cubicBezTo>
                          <a:cubicBezTo>
                            <a:pt x="90" y="36"/>
                            <a:pt x="101" y="33"/>
                            <a:pt x="112" y="29"/>
                          </a:cubicBezTo>
                          <a:cubicBezTo>
                            <a:pt x="123" y="25"/>
                            <a:pt x="138" y="20"/>
                            <a:pt x="148" y="17"/>
                          </a:cubicBezTo>
                          <a:cubicBezTo>
                            <a:pt x="158" y="14"/>
                            <a:pt x="159" y="16"/>
                            <a:pt x="172" y="13"/>
                          </a:cubicBezTo>
                          <a:cubicBezTo>
                            <a:pt x="185" y="10"/>
                            <a:pt x="213" y="2"/>
                            <a:pt x="228" y="1"/>
                          </a:cubicBezTo>
                          <a:cubicBezTo>
                            <a:pt x="243" y="0"/>
                            <a:pt x="252" y="7"/>
                            <a:pt x="264" y="9"/>
                          </a:cubicBezTo>
                          <a:cubicBezTo>
                            <a:pt x="276" y="11"/>
                            <a:pt x="287" y="11"/>
                            <a:pt x="300" y="13"/>
                          </a:cubicBezTo>
                          <a:cubicBezTo>
                            <a:pt x="313" y="15"/>
                            <a:pt x="331" y="18"/>
                            <a:pt x="344" y="21"/>
                          </a:cubicBezTo>
                          <a:cubicBezTo>
                            <a:pt x="357" y="24"/>
                            <a:pt x="365" y="28"/>
                            <a:pt x="376" y="33"/>
                          </a:cubicBezTo>
                          <a:cubicBezTo>
                            <a:pt x="387" y="38"/>
                            <a:pt x="399" y="47"/>
                            <a:pt x="408" y="53"/>
                          </a:cubicBezTo>
                          <a:cubicBezTo>
                            <a:pt x="417" y="59"/>
                            <a:pt x="421" y="63"/>
                            <a:pt x="428" y="69"/>
                          </a:cubicBezTo>
                          <a:cubicBezTo>
                            <a:pt x="435" y="75"/>
                            <a:pt x="443" y="82"/>
                            <a:pt x="448" y="89"/>
                          </a:cubicBezTo>
                          <a:cubicBezTo>
                            <a:pt x="453" y="96"/>
                            <a:pt x="457" y="106"/>
                            <a:pt x="460" y="113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5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56" y="2252"/>
                      <a:ext cx="12" cy="24"/>
                    </a:xfrm>
                    <a:custGeom>
                      <a:avLst/>
                      <a:gdLst>
                        <a:gd name="T0" fmla="*/ 0 w 12"/>
                        <a:gd name="T1" fmla="*/ 0 h 24"/>
                        <a:gd name="T2" fmla="*/ 12 w 12"/>
                        <a:gd name="T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0" y="0"/>
                          </a:moveTo>
                          <a:cubicBezTo>
                            <a:pt x="0" y="0"/>
                            <a:pt x="6" y="12"/>
                            <a:pt x="12" y="2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566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4008" y="2147"/>
                  <a:ext cx="1092" cy="137"/>
                  <a:chOff x="1000" y="2147"/>
                  <a:chExt cx="1092" cy="137"/>
                </a:xfrm>
              </p:grpSpPr>
              <p:sp>
                <p:nvSpPr>
                  <p:cNvPr id="22567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4" y="2280"/>
                    <a:ext cx="16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68" name="Group 4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00" y="2147"/>
                    <a:ext cx="468" cy="129"/>
                    <a:chOff x="1000" y="2147"/>
                    <a:chExt cx="468" cy="129"/>
                  </a:xfrm>
                </p:grpSpPr>
                <p:sp>
                  <p:nvSpPr>
                    <p:cNvPr id="22569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2147"/>
                      <a:ext cx="460" cy="125"/>
                    </a:xfrm>
                    <a:custGeom>
                      <a:avLst/>
                      <a:gdLst>
                        <a:gd name="T0" fmla="*/ 0 w 460"/>
                        <a:gd name="T1" fmla="*/ 125 h 125"/>
                        <a:gd name="T2" fmla="*/ 16 w 460"/>
                        <a:gd name="T3" fmla="*/ 93 h 125"/>
                        <a:gd name="T4" fmla="*/ 52 w 460"/>
                        <a:gd name="T5" fmla="*/ 61 h 125"/>
                        <a:gd name="T6" fmla="*/ 80 w 460"/>
                        <a:gd name="T7" fmla="*/ 41 h 125"/>
                        <a:gd name="T8" fmla="*/ 112 w 460"/>
                        <a:gd name="T9" fmla="*/ 29 h 125"/>
                        <a:gd name="T10" fmla="*/ 148 w 460"/>
                        <a:gd name="T11" fmla="*/ 17 h 125"/>
                        <a:gd name="T12" fmla="*/ 172 w 460"/>
                        <a:gd name="T13" fmla="*/ 13 h 125"/>
                        <a:gd name="T14" fmla="*/ 228 w 460"/>
                        <a:gd name="T15" fmla="*/ 1 h 125"/>
                        <a:gd name="T16" fmla="*/ 264 w 460"/>
                        <a:gd name="T17" fmla="*/ 9 h 125"/>
                        <a:gd name="T18" fmla="*/ 300 w 460"/>
                        <a:gd name="T19" fmla="*/ 13 h 125"/>
                        <a:gd name="T20" fmla="*/ 344 w 460"/>
                        <a:gd name="T21" fmla="*/ 21 h 125"/>
                        <a:gd name="T22" fmla="*/ 376 w 460"/>
                        <a:gd name="T23" fmla="*/ 33 h 125"/>
                        <a:gd name="T24" fmla="*/ 408 w 460"/>
                        <a:gd name="T25" fmla="*/ 53 h 125"/>
                        <a:gd name="T26" fmla="*/ 428 w 460"/>
                        <a:gd name="T27" fmla="*/ 69 h 125"/>
                        <a:gd name="T28" fmla="*/ 448 w 460"/>
                        <a:gd name="T29" fmla="*/ 89 h 125"/>
                        <a:gd name="T30" fmla="*/ 460 w 460"/>
                        <a:gd name="T31" fmla="*/ 113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60" h="125">
                          <a:moveTo>
                            <a:pt x="0" y="125"/>
                          </a:moveTo>
                          <a:cubicBezTo>
                            <a:pt x="3" y="114"/>
                            <a:pt x="7" y="104"/>
                            <a:pt x="16" y="93"/>
                          </a:cubicBezTo>
                          <a:cubicBezTo>
                            <a:pt x="25" y="82"/>
                            <a:pt x="41" y="70"/>
                            <a:pt x="52" y="61"/>
                          </a:cubicBezTo>
                          <a:cubicBezTo>
                            <a:pt x="63" y="52"/>
                            <a:pt x="70" y="46"/>
                            <a:pt x="80" y="41"/>
                          </a:cubicBezTo>
                          <a:cubicBezTo>
                            <a:pt x="90" y="36"/>
                            <a:pt x="101" y="33"/>
                            <a:pt x="112" y="29"/>
                          </a:cubicBezTo>
                          <a:cubicBezTo>
                            <a:pt x="123" y="25"/>
                            <a:pt x="138" y="20"/>
                            <a:pt x="148" y="17"/>
                          </a:cubicBezTo>
                          <a:cubicBezTo>
                            <a:pt x="158" y="14"/>
                            <a:pt x="159" y="16"/>
                            <a:pt x="172" y="13"/>
                          </a:cubicBezTo>
                          <a:cubicBezTo>
                            <a:pt x="185" y="10"/>
                            <a:pt x="213" y="2"/>
                            <a:pt x="228" y="1"/>
                          </a:cubicBezTo>
                          <a:cubicBezTo>
                            <a:pt x="243" y="0"/>
                            <a:pt x="252" y="7"/>
                            <a:pt x="264" y="9"/>
                          </a:cubicBezTo>
                          <a:cubicBezTo>
                            <a:pt x="276" y="11"/>
                            <a:pt x="287" y="11"/>
                            <a:pt x="300" y="13"/>
                          </a:cubicBezTo>
                          <a:cubicBezTo>
                            <a:pt x="313" y="15"/>
                            <a:pt x="331" y="18"/>
                            <a:pt x="344" y="21"/>
                          </a:cubicBezTo>
                          <a:cubicBezTo>
                            <a:pt x="357" y="24"/>
                            <a:pt x="365" y="28"/>
                            <a:pt x="376" y="33"/>
                          </a:cubicBezTo>
                          <a:cubicBezTo>
                            <a:pt x="387" y="38"/>
                            <a:pt x="399" y="47"/>
                            <a:pt x="408" y="53"/>
                          </a:cubicBezTo>
                          <a:cubicBezTo>
                            <a:pt x="417" y="59"/>
                            <a:pt x="421" y="63"/>
                            <a:pt x="428" y="69"/>
                          </a:cubicBezTo>
                          <a:cubicBezTo>
                            <a:pt x="435" y="75"/>
                            <a:pt x="443" y="82"/>
                            <a:pt x="448" y="89"/>
                          </a:cubicBezTo>
                          <a:cubicBezTo>
                            <a:pt x="453" y="96"/>
                            <a:pt x="457" y="106"/>
                            <a:pt x="460" y="113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0" name="Freeform 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56" y="2252"/>
                      <a:ext cx="12" cy="24"/>
                    </a:xfrm>
                    <a:custGeom>
                      <a:avLst/>
                      <a:gdLst>
                        <a:gd name="T0" fmla="*/ 0 w 12"/>
                        <a:gd name="T1" fmla="*/ 0 h 24"/>
                        <a:gd name="T2" fmla="*/ 12 w 12"/>
                        <a:gd name="T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0" y="0"/>
                          </a:moveTo>
                          <a:cubicBezTo>
                            <a:pt x="0" y="0"/>
                            <a:pt x="6" y="12"/>
                            <a:pt x="12" y="2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71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24" y="2155"/>
                    <a:ext cx="468" cy="129"/>
                    <a:chOff x="1000" y="2147"/>
                    <a:chExt cx="468" cy="129"/>
                  </a:xfrm>
                </p:grpSpPr>
                <p:sp>
                  <p:nvSpPr>
                    <p:cNvPr id="22572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2147"/>
                      <a:ext cx="460" cy="125"/>
                    </a:xfrm>
                    <a:custGeom>
                      <a:avLst/>
                      <a:gdLst>
                        <a:gd name="T0" fmla="*/ 0 w 460"/>
                        <a:gd name="T1" fmla="*/ 125 h 125"/>
                        <a:gd name="T2" fmla="*/ 16 w 460"/>
                        <a:gd name="T3" fmla="*/ 93 h 125"/>
                        <a:gd name="T4" fmla="*/ 52 w 460"/>
                        <a:gd name="T5" fmla="*/ 61 h 125"/>
                        <a:gd name="T6" fmla="*/ 80 w 460"/>
                        <a:gd name="T7" fmla="*/ 41 h 125"/>
                        <a:gd name="T8" fmla="*/ 112 w 460"/>
                        <a:gd name="T9" fmla="*/ 29 h 125"/>
                        <a:gd name="T10" fmla="*/ 148 w 460"/>
                        <a:gd name="T11" fmla="*/ 17 h 125"/>
                        <a:gd name="T12" fmla="*/ 172 w 460"/>
                        <a:gd name="T13" fmla="*/ 13 h 125"/>
                        <a:gd name="T14" fmla="*/ 228 w 460"/>
                        <a:gd name="T15" fmla="*/ 1 h 125"/>
                        <a:gd name="T16" fmla="*/ 264 w 460"/>
                        <a:gd name="T17" fmla="*/ 9 h 125"/>
                        <a:gd name="T18" fmla="*/ 300 w 460"/>
                        <a:gd name="T19" fmla="*/ 13 h 125"/>
                        <a:gd name="T20" fmla="*/ 344 w 460"/>
                        <a:gd name="T21" fmla="*/ 21 h 125"/>
                        <a:gd name="T22" fmla="*/ 376 w 460"/>
                        <a:gd name="T23" fmla="*/ 33 h 125"/>
                        <a:gd name="T24" fmla="*/ 408 w 460"/>
                        <a:gd name="T25" fmla="*/ 53 h 125"/>
                        <a:gd name="T26" fmla="*/ 428 w 460"/>
                        <a:gd name="T27" fmla="*/ 69 h 125"/>
                        <a:gd name="T28" fmla="*/ 448 w 460"/>
                        <a:gd name="T29" fmla="*/ 89 h 125"/>
                        <a:gd name="T30" fmla="*/ 460 w 460"/>
                        <a:gd name="T31" fmla="*/ 113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60" h="125">
                          <a:moveTo>
                            <a:pt x="0" y="125"/>
                          </a:moveTo>
                          <a:cubicBezTo>
                            <a:pt x="3" y="114"/>
                            <a:pt x="7" y="104"/>
                            <a:pt x="16" y="93"/>
                          </a:cubicBezTo>
                          <a:cubicBezTo>
                            <a:pt x="25" y="82"/>
                            <a:pt x="41" y="70"/>
                            <a:pt x="52" y="61"/>
                          </a:cubicBezTo>
                          <a:cubicBezTo>
                            <a:pt x="63" y="52"/>
                            <a:pt x="70" y="46"/>
                            <a:pt x="80" y="41"/>
                          </a:cubicBezTo>
                          <a:cubicBezTo>
                            <a:pt x="90" y="36"/>
                            <a:pt x="101" y="33"/>
                            <a:pt x="112" y="29"/>
                          </a:cubicBezTo>
                          <a:cubicBezTo>
                            <a:pt x="123" y="25"/>
                            <a:pt x="138" y="20"/>
                            <a:pt x="148" y="17"/>
                          </a:cubicBezTo>
                          <a:cubicBezTo>
                            <a:pt x="158" y="14"/>
                            <a:pt x="159" y="16"/>
                            <a:pt x="172" y="13"/>
                          </a:cubicBezTo>
                          <a:cubicBezTo>
                            <a:pt x="185" y="10"/>
                            <a:pt x="213" y="2"/>
                            <a:pt x="228" y="1"/>
                          </a:cubicBezTo>
                          <a:cubicBezTo>
                            <a:pt x="243" y="0"/>
                            <a:pt x="252" y="7"/>
                            <a:pt x="264" y="9"/>
                          </a:cubicBezTo>
                          <a:cubicBezTo>
                            <a:pt x="276" y="11"/>
                            <a:pt x="287" y="11"/>
                            <a:pt x="300" y="13"/>
                          </a:cubicBezTo>
                          <a:cubicBezTo>
                            <a:pt x="313" y="15"/>
                            <a:pt x="331" y="18"/>
                            <a:pt x="344" y="21"/>
                          </a:cubicBezTo>
                          <a:cubicBezTo>
                            <a:pt x="357" y="24"/>
                            <a:pt x="365" y="28"/>
                            <a:pt x="376" y="33"/>
                          </a:cubicBezTo>
                          <a:cubicBezTo>
                            <a:pt x="387" y="38"/>
                            <a:pt x="399" y="47"/>
                            <a:pt x="408" y="53"/>
                          </a:cubicBezTo>
                          <a:cubicBezTo>
                            <a:pt x="417" y="59"/>
                            <a:pt x="421" y="63"/>
                            <a:pt x="428" y="69"/>
                          </a:cubicBezTo>
                          <a:cubicBezTo>
                            <a:pt x="435" y="75"/>
                            <a:pt x="443" y="82"/>
                            <a:pt x="448" y="89"/>
                          </a:cubicBezTo>
                          <a:cubicBezTo>
                            <a:pt x="453" y="96"/>
                            <a:pt x="457" y="106"/>
                            <a:pt x="460" y="113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3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56" y="2252"/>
                      <a:ext cx="12" cy="24"/>
                    </a:xfrm>
                    <a:custGeom>
                      <a:avLst/>
                      <a:gdLst>
                        <a:gd name="T0" fmla="*/ 0 w 12"/>
                        <a:gd name="T1" fmla="*/ 0 h 24"/>
                        <a:gd name="T2" fmla="*/ 12 w 12"/>
                        <a:gd name="T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0" y="0"/>
                          </a:moveTo>
                          <a:cubicBezTo>
                            <a:pt x="0" y="0"/>
                            <a:pt x="6" y="12"/>
                            <a:pt x="12" y="2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2575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3632" y="2280"/>
                  <a:ext cx="384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577" name="Group 49"/>
              <p:cNvGrpSpPr>
                <a:grpSpLocks noChangeAspect="1"/>
              </p:cNvGrpSpPr>
              <p:nvPr/>
            </p:nvGrpSpPr>
            <p:grpSpPr bwMode="auto">
              <a:xfrm flipV="1">
                <a:off x="716" y="2351"/>
                <a:ext cx="4680" cy="137"/>
                <a:chOff x="716" y="2147"/>
                <a:chExt cx="4680" cy="137"/>
              </a:xfrm>
            </p:grpSpPr>
            <p:sp>
              <p:nvSpPr>
                <p:cNvPr id="22578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716" y="228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579" name="Group 51"/>
                <p:cNvGrpSpPr>
                  <a:grpSpLocks noChangeAspect="1"/>
                </p:cNvGrpSpPr>
                <p:nvPr/>
              </p:nvGrpSpPr>
              <p:grpSpPr bwMode="auto">
                <a:xfrm>
                  <a:off x="1000" y="2147"/>
                  <a:ext cx="1092" cy="137"/>
                  <a:chOff x="1000" y="2147"/>
                  <a:chExt cx="1092" cy="137"/>
                </a:xfrm>
              </p:grpSpPr>
              <p:sp>
                <p:nvSpPr>
                  <p:cNvPr id="22580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4" y="2280"/>
                    <a:ext cx="16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81" name="Group 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00" y="2147"/>
                    <a:ext cx="468" cy="129"/>
                    <a:chOff x="1000" y="2147"/>
                    <a:chExt cx="468" cy="129"/>
                  </a:xfrm>
                </p:grpSpPr>
                <p:sp>
                  <p:nvSpPr>
                    <p:cNvPr id="22582" name="Freeform 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2147"/>
                      <a:ext cx="460" cy="125"/>
                    </a:xfrm>
                    <a:custGeom>
                      <a:avLst/>
                      <a:gdLst>
                        <a:gd name="T0" fmla="*/ 0 w 460"/>
                        <a:gd name="T1" fmla="*/ 125 h 125"/>
                        <a:gd name="T2" fmla="*/ 16 w 460"/>
                        <a:gd name="T3" fmla="*/ 93 h 125"/>
                        <a:gd name="T4" fmla="*/ 52 w 460"/>
                        <a:gd name="T5" fmla="*/ 61 h 125"/>
                        <a:gd name="T6" fmla="*/ 80 w 460"/>
                        <a:gd name="T7" fmla="*/ 41 h 125"/>
                        <a:gd name="T8" fmla="*/ 112 w 460"/>
                        <a:gd name="T9" fmla="*/ 29 h 125"/>
                        <a:gd name="T10" fmla="*/ 148 w 460"/>
                        <a:gd name="T11" fmla="*/ 17 h 125"/>
                        <a:gd name="T12" fmla="*/ 172 w 460"/>
                        <a:gd name="T13" fmla="*/ 13 h 125"/>
                        <a:gd name="T14" fmla="*/ 228 w 460"/>
                        <a:gd name="T15" fmla="*/ 1 h 125"/>
                        <a:gd name="T16" fmla="*/ 264 w 460"/>
                        <a:gd name="T17" fmla="*/ 9 h 125"/>
                        <a:gd name="T18" fmla="*/ 300 w 460"/>
                        <a:gd name="T19" fmla="*/ 13 h 125"/>
                        <a:gd name="T20" fmla="*/ 344 w 460"/>
                        <a:gd name="T21" fmla="*/ 21 h 125"/>
                        <a:gd name="T22" fmla="*/ 376 w 460"/>
                        <a:gd name="T23" fmla="*/ 33 h 125"/>
                        <a:gd name="T24" fmla="*/ 408 w 460"/>
                        <a:gd name="T25" fmla="*/ 53 h 125"/>
                        <a:gd name="T26" fmla="*/ 428 w 460"/>
                        <a:gd name="T27" fmla="*/ 69 h 125"/>
                        <a:gd name="T28" fmla="*/ 448 w 460"/>
                        <a:gd name="T29" fmla="*/ 89 h 125"/>
                        <a:gd name="T30" fmla="*/ 460 w 460"/>
                        <a:gd name="T31" fmla="*/ 113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60" h="125">
                          <a:moveTo>
                            <a:pt x="0" y="125"/>
                          </a:moveTo>
                          <a:cubicBezTo>
                            <a:pt x="3" y="114"/>
                            <a:pt x="7" y="104"/>
                            <a:pt x="16" y="93"/>
                          </a:cubicBezTo>
                          <a:cubicBezTo>
                            <a:pt x="25" y="82"/>
                            <a:pt x="41" y="70"/>
                            <a:pt x="52" y="61"/>
                          </a:cubicBezTo>
                          <a:cubicBezTo>
                            <a:pt x="63" y="52"/>
                            <a:pt x="70" y="46"/>
                            <a:pt x="80" y="41"/>
                          </a:cubicBezTo>
                          <a:cubicBezTo>
                            <a:pt x="90" y="36"/>
                            <a:pt x="101" y="33"/>
                            <a:pt x="112" y="29"/>
                          </a:cubicBezTo>
                          <a:cubicBezTo>
                            <a:pt x="123" y="25"/>
                            <a:pt x="138" y="20"/>
                            <a:pt x="148" y="17"/>
                          </a:cubicBezTo>
                          <a:cubicBezTo>
                            <a:pt x="158" y="14"/>
                            <a:pt x="159" y="16"/>
                            <a:pt x="172" y="13"/>
                          </a:cubicBezTo>
                          <a:cubicBezTo>
                            <a:pt x="185" y="10"/>
                            <a:pt x="213" y="2"/>
                            <a:pt x="228" y="1"/>
                          </a:cubicBezTo>
                          <a:cubicBezTo>
                            <a:pt x="243" y="0"/>
                            <a:pt x="252" y="7"/>
                            <a:pt x="264" y="9"/>
                          </a:cubicBezTo>
                          <a:cubicBezTo>
                            <a:pt x="276" y="11"/>
                            <a:pt x="287" y="11"/>
                            <a:pt x="300" y="13"/>
                          </a:cubicBezTo>
                          <a:cubicBezTo>
                            <a:pt x="313" y="15"/>
                            <a:pt x="331" y="18"/>
                            <a:pt x="344" y="21"/>
                          </a:cubicBezTo>
                          <a:cubicBezTo>
                            <a:pt x="357" y="24"/>
                            <a:pt x="365" y="28"/>
                            <a:pt x="376" y="33"/>
                          </a:cubicBezTo>
                          <a:cubicBezTo>
                            <a:pt x="387" y="38"/>
                            <a:pt x="399" y="47"/>
                            <a:pt x="408" y="53"/>
                          </a:cubicBezTo>
                          <a:cubicBezTo>
                            <a:pt x="417" y="59"/>
                            <a:pt x="421" y="63"/>
                            <a:pt x="428" y="69"/>
                          </a:cubicBezTo>
                          <a:cubicBezTo>
                            <a:pt x="435" y="75"/>
                            <a:pt x="443" y="82"/>
                            <a:pt x="448" y="89"/>
                          </a:cubicBezTo>
                          <a:cubicBezTo>
                            <a:pt x="453" y="96"/>
                            <a:pt x="457" y="106"/>
                            <a:pt x="460" y="113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3" name="Freeform 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56" y="2252"/>
                      <a:ext cx="12" cy="24"/>
                    </a:xfrm>
                    <a:custGeom>
                      <a:avLst/>
                      <a:gdLst>
                        <a:gd name="T0" fmla="*/ 0 w 12"/>
                        <a:gd name="T1" fmla="*/ 0 h 24"/>
                        <a:gd name="T2" fmla="*/ 12 w 12"/>
                        <a:gd name="T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0" y="0"/>
                          </a:moveTo>
                          <a:cubicBezTo>
                            <a:pt x="0" y="0"/>
                            <a:pt x="6" y="12"/>
                            <a:pt x="12" y="2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84" name="Group 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24" y="2155"/>
                    <a:ext cx="468" cy="129"/>
                    <a:chOff x="1000" y="2147"/>
                    <a:chExt cx="468" cy="129"/>
                  </a:xfrm>
                </p:grpSpPr>
                <p:sp>
                  <p:nvSpPr>
                    <p:cNvPr id="22585" name="Freeform 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2147"/>
                      <a:ext cx="460" cy="125"/>
                    </a:xfrm>
                    <a:custGeom>
                      <a:avLst/>
                      <a:gdLst>
                        <a:gd name="T0" fmla="*/ 0 w 460"/>
                        <a:gd name="T1" fmla="*/ 125 h 125"/>
                        <a:gd name="T2" fmla="*/ 16 w 460"/>
                        <a:gd name="T3" fmla="*/ 93 h 125"/>
                        <a:gd name="T4" fmla="*/ 52 w 460"/>
                        <a:gd name="T5" fmla="*/ 61 h 125"/>
                        <a:gd name="T6" fmla="*/ 80 w 460"/>
                        <a:gd name="T7" fmla="*/ 41 h 125"/>
                        <a:gd name="T8" fmla="*/ 112 w 460"/>
                        <a:gd name="T9" fmla="*/ 29 h 125"/>
                        <a:gd name="T10" fmla="*/ 148 w 460"/>
                        <a:gd name="T11" fmla="*/ 17 h 125"/>
                        <a:gd name="T12" fmla="*/ 172 w 460"/>
                        <a:gd name="T13" fmla="*/ 13 h 125"/>
                        <a:gd name="T14" fmla="*/ 228 w 460"/>
                        <a:gd name="T15" fmla="*/ 1 h 125"/>
                        <a:gd name="T16" fmla="*/ 264 w 460"/>
                        <a:gd name="T17" fmla="*/ 9 h 125"/>
                        <a:gd name="T18" fmla="*/ 300 w 460"/>
                        <a:gd name="T19" fmla="*/ 13 h 125"/>
                        <a:gd name="T20" fmla="*/ 344 w 460"/>
                        <a:gd name="T21" fmla="*/ 21 h 125"/>
                        <a:gd name="T22" fmla="*/ 376 w 460"/>
                        <a:gd name="T23" fmla="*/ 33 h 125"/>
                        <a:gd name="T24" fmla="*/ 408 w 460"/>
                        <a:gd name="T25" fmla="*/ 53 h 125"/>
                        <a:gd name="T26" fmla="*/ 428 w 460"/>
                        <a:gd name="T27" fmla="*/ 69 h 125"/>
                        <a:gd name="T28" fmla="*/ 448 w 460"/>
                        <a:gd name="T29" fmla="*/ 89 h 125"/>
                        <a:gd name="T30" fmla="*/ 460 w 460"/>
                        <a:gd name="T31" fmla="*/ 113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60" h="125">
                          <a:moveTo>
                            <a:pt x="0" y="125"/>
                          </a:moveTo>
                          <a:cubicBezTo>
                            <a:pt x="3" y="114"/>
                            <a:pt x="7" y="104"/>
                            <a:pt x="16" y="93"/>
                          </a:cubicBezTo>
                          <a:cubicBezTo>
                            <a:pt x="25" y="82"/>
                            <a:pt x="41" y="70"/>
                            <a:pt x="52" y="61"/>
                          </a:cubicBezTo>
                          <a:cubicBezTo>
                            <a:pt x="63" y="52"/>
                            <a:pt x="70" y="46"/>
                            <a:pt x="80" y="41"/>
                          </a:cubicBezTo>
                          <a:cubicBezTo>
                            <a:pt x="90" y="36"/>
                            <a:pt x="101" y="33"/>
                            <a:pt x="112" y="29"/>
                          </a:cubicBezTo>
                          <a:cubicBezTo>
                            <a:pt x="123" y="25"/>
                            <a:pt x="138" y="20"/>
                            <a:pt x="148" y="17"/>
                          </a:cubicBezTo>
                          <a:cubicBezTo>
                            <a:pt x="158" y="14"/>
                            <a:pt x="159" y="16"/>
                            <a:pt x="172" y="13"/>
                          </a:cubicBezTo>
                          <a:cubicBezTo>
                            <a:pt x="185" y="10"/>
                            <a:pt x="213" y="2"/>
                            <a:pt x="228" y="1"/>
                          </a:cubicBezTo>
                          <a:cubicBezTo>
                            <a:pt x="243" y="0"/>
                            <a:pt x="252" y="7"/>
                            <a:pt x="264" y="9"/>
                          </a:cubicBezTo>
                          <a:cubicBezTo>
                            <a:pt x="276" y="11"/>
                            <a:pt x="287" y="11"/>
                            <a:pt x="300" y="13"/>
                          </a:cubicBezTo>
                          <a:cubicBezTo>
                            <a:pt x="313" y="15"/>
                            <a:pt x="331" y="18"/>
                            <a:pt x="344" y="21"/>
                          </a:cubicBezTo>
                          <a:cubicBezTo>
                            <a:pt x="357" y="24"/>
                            <a:pt x="365" y="28"/>
                            <a:pt x="376" y="33"/>
                          </a:cubicBezTo>
                          <a:cubicBezTo>
                            <a:pt x="387" y="38"/>
                            <a:pt x="399" y="47"/>
                            <a:pt x="408" y="53"/>
                          </a:cubicBezTo>
                          <a:cubicBezTo>
                            <a:pt x="417" y="59"/>
                            <a:pt x="421" y="63"/>
                            <a:pt x="428" y="69"/>
                          </a:cubicBezTo>
                          <a:cubicBezTo>
                            <a:pt x="435" y="75"/>
                            <a:pt x="443" y="82"/>
                            <a:pt x="448" y="89"/>
                          </a:cubicBezTo>
                          <a:cubicBezTo>
                            <a:pt x="453" y="96"/>
                            <a:pt x="457" y="106"/>
                            <a:pt x="460" y="113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6" name="Freeform 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56" y="2252"/>
                      <a:ext cx="12" cy="24"/>
                    </a:xfrm>
                    <a:custGeom>
                      <a:avLst/>
                      <a:gdLst>
                        <a:gd name="T0" fmla="*/ 0 w 12"/>
                        <a:gd name="T1" fmla="*/ 0 h 24"/>
                        <a:gd name="T2" fmla="*/ 12 w 12"/>
                        <a:gd name="T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0" y="0"/>
                          </a:moveTo>
                          <a:cubicBezTo>
                            <a:pt x="0" y="0"/>
                            <a:pt x="6" y="12"/>
                            <a:pt x="12" y="2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2587" name="Line 59"/>
                <p:cNvSpPr>
                  <a:spLocks noChangeAspect="1" noChangeShapeType="1"/>
                </p:cNvSpPr>
                <p:nvPr/>
              </p:nvSpPr>
              <p:spPr bwMode="auto">
                <a:xfrm>
                  <a:off x="2088" y="2280"/>
                  <a:ext cx="456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8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5108" y="228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589" name="Group 61"/>
                <p:cNvGrpSpPr>
                  <a:grpSpLocks noChangeAspect="1"/>
                </p:cNvGrpSpPr>
                <p:nvPr/>
              </p:nvGrpSpPr>
              <p:grpSpPr bwMode="auto">
                <a:xfrm>
                  <a:off x="2540" y="2147"/>
                  <a:ext cx="1092" cy="137"/>
                  <a:chOff x="1000" y="2147"/>
                  <a:chExt cx="1092" cy="137"/>
                </a:xfrm>
              </p:grpSpPr>
              <p:sp>
                <p:nvSpPr>
                  <p:cNvPr id="22590" name="Line 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4" y="2280"/>
                    <a:ext cx="16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91" name="Group 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00" y="2147"/>
                    <a:ext cx="468" cy="129"/>
                    <a:chOff x="1000" y="2147"/>
                    <a:chExt cx="468" cy="129"/>
                  </a:xfrm>
                </p:grpSpPr>
                <p:sp>
                  <p:nvSpPr>
                    <p:cNvPr id="22592" name="Freeform 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2147"/>
                      <a:ext cx="460" cy="125"/>
                    </a:xfrm>
                    <a:custGeom>
                      <a:avLst/>
                      <a:gdLst>
                        <a:gd name="T0" fmla="*/ 0 w 460"/>
                        <a:gd name="T1" fmla="*/ 125 h 125"/>
                        <a:gd name="T2" fmla="*/ 16 w 460"/>
                        <a:gd name="T3" fmla="*/ 93 h 125"/>
                        <a:gd name="T4" fmla="*/ 52 w 460"/>
                        <a:gd name="T5" fmla="*/ 61 h 125"/>
                        <a:gd name="T6" fmla="*/ 80 w 460"/>
                        <a:gd name="T7" fmla="*/ 41 h 125"/>
                        <a:gd name="T8" fmla="*/ 112 w 460"/>
                        <a:gd name="T9" fmla="*/ 29 h 125"/>
                        <a:gd name="T10" fmla="*/ 148 w 460"/>
                        <a:gd name="T11" fmla="*/ 17 h 125"/>
                        <a:gd name="T12" fmla="*/ 172 w 460"/>
                        <a:gd name="T13" fmla="*/ 13 h 125"/>
                        <a:gd name="T14" fmla="*/ 228 w 460"/>
                        <a:gd name="T15" fmla="*/ 1 h 125"/>
                        <a:gd name="T16" fmla="*/ 264 w 460"/>
                        <a:gd name="T17" fmla="*/ 9 h 125"/>
                        <a:gd name="T18" fmla="*/ 300 w 460"/>
                        <a:gd name="T19" fmla="*/ 13 h 125"/>
                        <a:gd name="T20" fmla="*/ 344 w 460"/>
                        <a:gd name="T21" fmla="*/ 21 h 125"/>
                        <a:gd name="T22" fmla="*/ 376 w 460"/>
                        <a:gd name="T23" fmla="*/ 33 h 125"/>
                        <a:gd name="T24" fmla="*/ 408 w 460"/>
                        <a:gd name="T25" fmla="*/ 53 h 125"/>
                        <a:gd name="T26" fmla="*/ 428 w 460"/>
                        <a:gd name="T27" fmla="*/ 69 h 125"/>
                        <a:gd name="T28" fmla="*/ 448 w 460"/>
                        <a:gd name="T29" fmla="*/ 89 h 125"/>
                        <a:gd name="T30" fmla="*/ 460 w 460"/>
                        <a:gd name="T31" fmla="*/ 113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60" h="125">
                          <a:moveTo>
                            <a:pt x="0" y="125"/>
                          </a:moveTo>
                          <a:cubicBezTo>
                            <a:pt x="3" y="114"/>
                            <a:pt x="7" y="104"/>
                            <a:pt x="16" y="93"/>
                          </a:cubicBezTo>
                          <a:cubicBezTo>
                            <a:pt x="25" y="82"/>
                            <a:pt x="41" y="70"/>
                            <a:pt x="52" y="61"/>
                          </a:cubicBezTo>
                          <a:cubicBezTo>
                            <a:pt x="63" y="52"/>
                            <a:pt x="70" y="46"/>
                            <a:pt x="80" y="41"/>
                          </a:cubicBezTo>
                          <a:cubicBezTo>
                            <a:pt x="90" y="36"/>
                            <a:pt x="101" y="33"/>
                            <a:pt x="112" y="29"/>
                          </a:cubicBezTo>
                          <a:cubicBezTo>
                            <a:pt x="123" y="25"/>
                            <a:pt x="138" y="20"/>
                            <a:pt x="148" y="17"/>
                          </a:cubicBezTo>
                          <a:cubicBezTo>
                            <a:pt x="158" y="14"/>
                            <a:pt x="159" y="16"/>
                            <a:pt x="172" y="13"/>
                          </a:cubicBezTo>
                          <a:cubicBezTo>
                            <a:pt x="185" y="10"/>
                            <a:pt x="213" y="2"/>
                            <a:pt x="228" y="1"/>
                          </a:cubicBezTo>
                          <a:cubicBezTo>
                            <a:pt x="243" y="0"/>
                            <a:pt x="252" y="7"/>
                            <a:pt x="264" y="9"/>
                          </a:cubicBezTo>
                          <a:cubicBezTo>
                            <a:pt x="276" y="11"/>
                            <a:pt x="287" y="11"/>
                            <a:pt x="300" y="13"/>
                          </a:cubicBezTo>
                          <a:cubicBezTo>
                            <a:pt x="313" y="15"/>
                            <a:pt x="331" y="18"/>
                            <a:pt x="344" y="21"/>
                          </a:cubicBezTo>
                          <a:cubicBezTo>
                            <a:pt x="357" y="24"/>
                            <a:pt x="365" y="28"/>
                            <a:pt x="376" y="33"/>
                          </a:cubicBezTo>
                          <a:cubicBezTo>
                            <a:pt x="387" y="38"/>
                            <a:pt x="399" y="47"/>
                            <a:pt x="408" y="53"/>
                          </a:cubicBezTo>
                          <a:cubicBezTo>
                            <a:pt x="417" y="59"/>
                            <a:pt x="421" y="63"/>
                            <a:pt x="428" y="69"/>
                          </a:cubicBezTo>
                          <a:cubicBezTo>
                            <a:pt x="435" y="75"/>
                            <a:pt x="443" y="82"/>
                            <a:pt x="448" y="89"/>
                          </a:cubicBezTo>
                          <a:cubicBezTo>
                            <a:pt x="453" y="96"/>
                            <a:pt x="457" y="106"/>
                            <a:pt x="460" y="113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93" name="Freeform 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56" y="2252"/>
                      <a:ext cx="12" cy="24"/>
                    </a:xfrm>
                    <a:custGeom>
                      <a:avLst/>
                      <a:gdLst>
                        <a:gd name="T0" fmla="*/ 0 w 12"/>
                        <a:gd name="T1" fmla="*/ 0 h 24"/>
                        <a:gd name="T2" fmla="*/ 12 w 12"/>
                        <a:gd name="T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0" y="0"/>
                          </a:moveTo>
                          <a:cubicBezTo>
                            <a:pt x="0" y="0"/>
                            <a:pt x="6" y="12"/>
                            <a:pt x="12" y="2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94" name="Group 6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24" y="2155"/>
                    <a:ext cx="468" cy="129"/>
                    <a:chOff x="1000" y="2147"/>
                    <a:chExt cx="468" cy="129"/>
                  </a:xfrm>
                </p:grpSpPr>
                <p:sp>
                  <p:nvSpPr>
                    <p:cNvPr id="22595" name="Freeform 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2147"/>
                      <a:ext cx="460" cy="125"/>
                    </a:xfrm>
                    <a:custGeom>
                      <a:avLst/>
                      <a:gdLst>
                        <a:gd name="T0" fmla="*/ 0 w 460"/>
                        <a:gd name="T1" fmla="*/ 125 h 125"/>
                        <a:gd name="T2" fmla="*/ 16 w 460"/>
                        <a:gd name="T3" fmla="*/ 93 h 125"/>
                        <a:gd name="T4" fmla="*/ 52 w 460"/>
                        <a:gd name="T5" fmla="*/ 61 h 125"/>
                        <a:gd name="T6" fmla="*/ 80 w 460"/>
                        <a:gd name="T7" fmla="*/ 41 h 125"/>
                        <a:gd name="T8" fmla="*/ 112 w 460"/>
                        <a:gd name="T9" fmla="*/ 29 h 125"/>
                        <a:gd name="T10" fmla="*/ 148 w 460"/>
                        <a:gd name="T11" fmla="*/ 17 h 125"/>
                        <a:gd name="T12" fmla="*/ 172 w 460"/>
                        <a:gd name="T13" fmla="*/ 13 h 125"/>
                        <a:gd name="T14" fmla="*/ 228 w 460"/>
                        <a:gd name="T15" fmla="*/ 1 h 125"/>
                        <a:gd name="T16" fmla="*/ 264 w 460"/>
                        <a:gd name="T17" fmla="*/ 9 h 125"/>
                        <a:gd name="T18" fmla="*/ 300 w 460"/>
                        <a:gd name="T19" fmla="*/ 13 h 125"/>
                        <a:gd name="T20" fmla="*/ 344 w 460"/>
                        <a:gd name="T21" fmla="*/ 21 h 125"/>
                        <a:gd name="T22" fmla="*/ 376 w 460"/>
                        <a:gd name="T23" fmla="*/ 33 h 125"/>
                        <a:gd name="T24" fmla="*/ 408 w 460"/>
                        <a:gd name="T25" fmla="*/ 53 h 125"/>
                        <a:gd name="T26" fmla="*/ 428 w 460"/>
                        <a:gd name="T27" fmla="*/ 69 h 125"/>
                        <a:gd name="T28" fmla="*/ 448 w 460"/>
                        <a:gd name="T29" fmla="*/ 89 h 125"/>
                        <a:gd name="T30" fmla="*/ 460 w 460"/>
                        <a:gd name="T31" fmla="*/ 113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60" h="125">
                          <a:moveTo>
                            <a:pt x="0" y="125"/>
                          </a:moveTo>
                          <a:cubicBezTo>
                            <a:pt x="3" y="114"/>
                            <a:pt x="7" y="104"/>
                            <a:pt x="16" y="93"/>
                          </a:cubicBezTo>
                          <a:cubicBezTo>
                            <a:pt x="25" y="82"/>
                            <a:pt x="41" y="70"/>
                            <a:pt x="52" y="61"/>
                          </a:cubicBezTo>
                          <a:cubicBezTo>
                            <a:pt x="63" y="52"/>
                            <a:pt x="70" y="46"/>
                            <a:pt x="80" y="41"/>
                          </a:cubicBezTo>
                          <a:cubicBezTo>
                            <a:pt x="90" y="36"/>
                            <a:pt x="101" y="33"/>
                            <a:pt x="112" y="29"/>
                          </a:cubicBezTo>
                          <a:cubicBezTo>
                            <a:pt x="123" y="25"/>
                            <a:pt x="138" y="20"/>
                            <a:pt x="148" y="17"/>
                          </a:cubicBezTo>
                          <a:cubicBezTo>
                            <a:pt x="158" y="14"/>
                            <a:pt x="159" y="16"/>
                            <a:pt x="172" y="13"/>
                          </a:cubicBezTo>
                          <a:cubicBezTo>
                            <a:pt x="185" y="10"/>
                            <a:pt x="213" y="2"/>
                            <a:pt x="228" y="1"/>
                          </a:cubicBezTo>
                          <a:cubicBezTo>
                            <a:pt x="243" y="0"/>
                            <a:pt x="252" y="7"/>
                            <a:pt x="264" y="9"/>
                          </a:cubicBezTo>
                          <a:cubicBezTo>
                            <a:pt x="276" y="11"/>
                            <a:pt x="287" y="11"/>
                            <a:pt x="300" y="13"/>
                          </a:cubicBezTo>
                          <a:cubicBezTo>
                            <a:pt x="313" y="15"/>
                            <a:pt x="331" y="18"/>
                            <a:pt x="344" y="21"/>
                          </a:cubicBezTo>
                          <a:cubicBezTo>
                            <a:pt x="357" y="24"/>
                            <a:pt x="365" y="28"/>
                            <a:pt x="376" y="33"/>
                          </a:cubicBezTo>
                          <a:cubicBezTo>
                            <a:pt x="387" y="38"/>
                            <a:pt x="399" y="47"/>
                            <a:pt x="408" y="53"/>
                          </a:cubicBezTo>
                          <a:cubicBezTo>
                            <a:pt x="417" y="59"/>
                            <a:pt x="421" y="63"/>
                            <a:pt x="428" y="69"/>
                          </a:cubicBezTo>
                          <a:cubicBezTo>
                            <a:pt x="435" y="75"/>
                            <a:pt x="443" y="82"/>
                            <a:pt x="448" y="89"/>
                          </a:cubicBezTo>
                          <a:cubicBezTo>
                            <a:pt x="453" y="96"/>
                            <a:pt x="457" y="106"/>
                            <a:pt x="460" y="113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96" name="Freeform 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56" y="2252"/>
                      <a:ext cx="12" cy="24"/>
                    </a:xfrm>
                    <a:custGeom>
                      <a:avLst/>
                      <a:gdLst>
                        <a:gd name="T0" fmla="*/ 0 w 12"/>
                        <a:gd name="T1" fmla="*/ 0 h 24"/>
                        <a:gd name="T2" fmla="*/ 12 w 12"/>
                        <a:gd name="T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0" y="0"/>
                          </a:moveTo>
                          <a:cubicBezTo>
                            <a:pt x="0" y="0"/>
                            <a:pt x="6" y="12"/>
                            <a:pt x="12" y="2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597" name="Group 69"/>
                <p:cNvGrpSpPr>
                  <a:grpSpLocks noChangeAspect="1"/>
                </p:cNvGrpSpPr>
                <p:nvPr/>
              </p:nvGrpSpPr>
              <p:grpSpPr bwMode="auto">
                <a:xfrm>
                  <a:off x="4008" y="2147"/>
                  <a:ext cx="1092" cy="137"/>
                  <a:chOff x="1000" y="2147"/>
                  <a:chExt cx="1092" cy="137"/>
                </a:xfrm>
              </p:grpSpPr>
              <p:sp>
                <p:nvSpPr>
                  <p:cNvPr id="22598" name="Line 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4" y="2280"/>
                    <a:ext cx="16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99" name="Group 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00" y="2147"/>
                    <a:ext cx="468" cy="129"/>
                    <a:chOff x="1000" y="2147"/>
                    <a:chExt cx="468" cy="129"/>
                  </a:xfrm>
                </p:grpSpPr>
                <p:sp>
                  <p:nvSpPr>
                    <p:cNvPr id="22600" name="Freeform 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2147"/>
                      <a:ext cx="460" cy="125"/>
                    </a:xfrm>
                    <a:custGeom>
                      <a:avLst/>
                      <a:gdLst>
                        <a:gd name="T0" fmla="*/ 0 w 460"/>
                        <a:gd name="T1" fmla="*/ 125 h 125"/>
                        <a:gd name="T2" fmla="*/ 16 w 460"/>
                        <a:gd name="T3" fmla="*/ 93 h 125"/>
                        <a:gd name="T4" fmla="*/ 52 w 460"/>
                        <a:gd name="T5" fmla="*/ 61 h 125"/>
                        <a:gd name="T6" fmla="*/ 80 w 460"/>
                        <a:gd name="T7" fmla="*/ 41 h 125"/>
                        <a:gd name="T8" fmla="*/ 112 w 460"/>
                        <a:gd name="T9" fmla="*/ 29 h 125"/>
                        <a:gd name="T10" fmla="*/ 148 w 460"/>
                        <a:gd name="T11" fmla="*/ 17 h 125"/>
                        <a:gd name="T12" fmla="*/ 172 w 460"/>
                        <a:gd name="T13" fmla="*/ 13 h 125"/>
                        <a:gd name="T14" fmla="*/ 228 w 460"/>
                        <a:gd name="T15" fmla="*/ 1 h 125"/>
                        <a:gd name="T16" fmla="*/ 264 w 460"/>
                        <a:gd name="T17" fmla="*/ 9 h 125"/>
                        <a:gd name="T18" fmla="*/ 300 w 460"/>
                        <a:gd name="T19" fmla="*/ 13 h 125"/>
                        <a:gd name="T20" fmla="*/ 344 w 460"/>
                        <a:gd name="T21" fmla="*/ 21 h 125"/>
                        <a:gd name="T22" fmla="*/ 376 w 460"/>
                        <a:gd name="T23" fmla="*/ 33 h 125"/>
                        <a:gd name="T24" fmla="*/ 408 w 460"/>
                        <a:gd name="T25" fmla="*/ 53 h 125"/>
                        <a:gd name="T26" fmla="*/ 428 w 460"/>
                        <a:gd name="T27" fmla="*/ 69 h 125"/>
                        <a:gd name="T28" fmla="*/ 448 w 460"/>
                        <a:gd name="T29" fmla="*/ 89 h 125"/>
                        <a:gd name="T30" fmla="*/ 460 w 460"/>
                        <a:gd name="T31" fmla="*/ 113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60" h="125">
                          <a:moveTo>
                            <a:pt x="0" y="125"/>
                          </a:moveTo>
                          <a:cubicBezTo>
                            <a:pt x="3" y="114"/>
                            <a:pt x="7" y="104"/>
                            <a:pt x="16" y="93"/>
                          </a:cubicBezTo>
                          <a:cubicBezTo>
                            <a:pt x="25" y="82"/>
                            <a:pt x="41" y="70"/>
                            <a:pt x="52" y="61"/>
                          </a:cubicBezTo>
                          <a:cubicBezTo>
                            <a:pt x="63" y="52"/>
                            <a:pt x="70" y="46"/>
                            <a:pt x="80" y="41"/>
                          </a:cubicBezTo>
                          <a:cubicBezTo>
                            <a:pt x="90" y="36"/>
                            <a:pt x="101" y="33"/>
                            <a:pt x="112" y="29"/>
                          </a:cubicBezTo>
                          <a:cubicBezTo>
                            <a:pt x="123" y="25"/>
                            <a:pt x="138" y="20"/>
                            <a:pt x="148" y="17"/>
                          </a:cubicBezTo>
                          <a:cubicBezTo>
                            <a:pt x="158" y="14"/>
                            <a:pt x="159" y="16"/>
                            <a:pt x="172" y="13"/>
                          </a:cubicBezTo>
                          <a:cubicBezTo>
                            <a:pt x="185" y="10"/>
                            <a:pt x="213" y="2"/>
                            <a:pt x="228" y="1"/>
                          </a:cubicBezTo>
                          <a:cubicBezTo>
                            <a:pt x="243" y="0"/>
                            <a:pt x="252" y="7"/>
                            <a:pt x="264" y="9"/>
                          </a:cubicBezTo>
                          <a:cubicBezTo>
                            <a:pt x="276" y="11"/>
                            <a:pt x="287" y="11"/>
                            <a:pt x="300" y="13"/>
                          </a:cubicBezTo>
                          <a:cubicBezTo>
                            <a:pt x="313" y="15"/>
                            <a:pt x="331" y="18"/>
                            <a:pt x="344" y="21"/>
                          </a:cubicBezTo>
                          <a:cubicBezTo>
                            <a:pt x="357" y="24"/>
                            <a:pt x="365" y="28"/>
                            <a:pt x="376" y="33"/>
                          </a:cubicBezTo>
                          <a:cubicBezTo>
                            <a:pt x="387" y="38"/>
                            <a:pt x="399" y="47"/>
                            <a:pt x="408" y="53"/>
                          </a:cubicBezTo>
                          <a:cubicBezTo>
                            <a:pt x="417" y="59"/>
                            <a:pt x="421" y="63"/>
                            <a:pt x="428" y="69"/>
                          </a:cubicBezTo>
                          <a:cubicBezTo>
                            <a:pt x="435" y="75"/>
                            <a:pt x="443" y="82"/>
                            <a:pt x="448" y="89"/>
                          </a:cubicBezTo>
                          <a:cubicBezTo>
                            <a:pt x="453" y="96"/>
                            <a:pt x="457" y="106"/>
                            <a:pt x="460" y="113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01" name="Freeform 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56" y="2252"/>
                      <a:ext cx="12" cy="24"/>
                    </a:xfrm>
                    <a:custGeom>
                      <a:avLst/>
                      <a:gdLst>
                        <a:gd name="T0" fmla="*/ 0 w 12"/>
                        <a:gd name="T1" fmla="*/ 0 h 24"/>
                        <a:gd name="T2" fmla="*/ 12 w 12"/>
                        <a:gd name="T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0" y="0"/>
                          </a:moveTo>
                          <a:cubicBezTo>
                            <a:pt x="0" y="0"/>
                            <a:pt x="6" y="12"/>
                            <a:pt x="12" y="2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02" name="Group 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24" y="2155"/>
                    <a:ext cx="468" cy="129"/>
                    <a:chOff x="1000" y="2147"/>
                    <a:chExt cx="468" cy="129"/>
                  </a:xfrm>
                </p:grpSpPr>
                <p:sp>
                  <p:nvSpPr>
                    <p:cNvPr id="22603" name="Freeform 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2147"/>
                      <a:ext cx="460" cy="125"/>
                    </a:xfrm>
                    <a:custGeom>
                      <a:avLst/>
                      <a:gdLst>
                        <a:gd name="T0" fmla="*/ 0 w 460"/>
                        <a:gd name="T1" fmla="*/ 125 h 125"/>
                        <a:gd name="T2" fmla="*/ 16 w 460"/>
                        <a:gd name="T3" fmla="*/ 93 h 125"/>
                        <a:gd name="T4" fmla="*/ 52 w 460"/>
                        <a:gd name="T5" fmla="*/ 61 h 125"/>
                        <a:gd name="T6" fmla="*/ 80 w 460"/>
                        <a:gd name="T7" fmla="*/ 41 h 125"/>
                        <a:gd name="T8" fmla="*/ 112 w 460"/>
                        <a:gd name="T9" fmla="*/ 29 h 125"/>
                        <a:gd name="T10" fmla="*/ 148 w 460"/>
                        <a:gd name="T11" fmla="*/ 17 h 125"/>
                        <a:gd name="T12" fmla="*/ 172 w 460"/>
                        <a:gd name="T13" fmla="*/ 13 h 125"/>
                        <a:gd name="T14" fmla="*/ 228 w 460"/>
                        <a:gd name="T15" fmla="*/ 1 h 125"/>
                        <a:gd name="T16" fmla="*/ 264 w 460"/>
                        <a:gd name="T17" fmla="*/ 9 h 125"/>
                        <a:gd name="T18" fmla="*/ 300 w 460"/>
                        <a:gd name="T19" fmla="*/ 13 h 125"/>
                        <a:gd name="T20" fmla="*/ 344 w 460"/>
                        <a:gd name="T21" fmla="*/ 21 h 125"/>
                        <a:gd name="T22" fmla="*/ 376 w 460"/>
                        <a:gd name="T23" fmla="*/ 33 h 125"/>
                        <a:gd name="T24" fmla="*/ 408 w 460"/>
                        <a:gd name="T25" fmla="*/ 53 h 125"/>
                        <a:gd name="T26" fmla="*/ 428 w 460"/>
                        <a:gd name="T27" fmla="*/ 69 h 125"/>
                        <a:gd name="T28" fmla="*/ 448 w 460"/>
                        <a:gd name="T29" fmla="*/ 89 h 125"/>
                        <a:gd name="T30" fmla="*/ 460 w 460"/>
                        <a:gd name="T31" fmla="*/ 113 h 1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60" h="125">
                          <a:moveTo>
                            <a:pt x="0" y="125"/>
                          </a:moveTo>
                          <a:cubicBezTo>
                            <a:pt x="3" y="114"/>
                            <a:pt x="7" y="104"/>
                            <a:pt x="16" y="93"/>
                          </a:cubicBezTo>
                          <a:cubicBezTo>
                            <a:pt x="25" y="82"/>
                            <a:pt x="41" y="70"/>
                            <a:pt x="52" y="61"/>
                          </a:cubicBezTo>
                          <a:cubicBezTo>
                            <a:pt x="63" y="52"/>
                            <a:pt x="70" y="46"/>
                            <a:pt x="80" y="41"/>
                          </a:cubicBezTo>
                          <a:cubicBezTo>
                            <a:pt x="90" y="36"/>
                            <a:pt x="101" y="33"/>
                            <a:pt x="112" y="29"/>
                          </a:cubicBezTo>
                          <a:cubicBezTo>
                            <a:pt x="123" y="25"/>
                            <a:pt x="138" y="20"/>
                            <a:pt x="148" y="17"/>
                          </a:cubicBezTo>
                          <a:cubicBezTo>
                            <a:pt x="158" y="14"/>
                            <a:pt x="159" y="16"/>
                            <a:pt x="172" y="13"/>
                          </a:cubicBezTo>
                          <a:cubicBezTo>
                            <a:pt x="185" y="10"/>
                            <a:pt x="213" y="2"/>
                            <a:pt x="228" y="1"/>
                          </a:cubicBezTo>
                          <a:cubicBezTo>
                            <a:pt x="243" y="0"/>
                            <a:pt x="252" y="7"/>
                            <a:pt x="264" y="9"/>
                          </a:cubicBezTo>
                          <a:cubicBezTo>
                            <a:pt x="276" y="11"/>
                            <a:pt x="287" y="11"/>
                            <a:pt x="300" y="13"/>
                          </a:cubicBezTo>
                          <a:cubicBezTo>
                            <a:pt x="313" y="15"/>
                            <a:pt x="331" y="18"/>
                            <a:pt x="344" y="21"/>
                          </a:cubicBezTo>
                          <a:cubicBezTo>
                            <a:pt x="357" y="24"/>
                            <a:pt x="365" y="28"/>
                            <a:pt x="376" y="33"/>
                          </a:cubicBezTo>
                          <a:cubicBezTo>
                            <a:pt x="387" y="38"/>
                            <a:pt x="399" y="47"/>
                            <a:pt x="408" y="53"/>
                          </a:cubicBezTo>
                          <a:cubicBezTo>
                            <a:pt x="417" y="59"/>
                            <a:pt x="421" y="63"/>
                            <a:pt x="428" y="69"/>
                          </a:cubicBezTo>
                          <a:cubicBezTo>
                            <a:pt x="435" y="75"/>
                            <a:pt x="443" y="82"/>
                            <a:pt x="448" y="89"/>
                          </a:cubicBezTo>
                          <a:cubicBezTo>
                            <a:pt x="453" y="96"/>
                            <a:pt x="457" y="106"/>
                            <a:pt x="460" y="113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04" name="Freeform 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56" y="2252"/>
                      <a:ext cx="12" cy="24"/>
                    </a:xfrm>
                    <a:custGeom>
                      <a:avLst/>
                      <a:gdLst>
                        <a:gd name="T0" fmla="*/ 0 w 12"/>
                        <a:gd name="T1" fmla="*/ 0 h 24"/>
                        <a:gd name="T2" fmla="*/ 12 w 12"/>
                        <a:gd name="T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0" y="0"/>
                          </a:moveTo>
                          <a:cubicBezTo>
                            <a:pt x="0" y="0"/>
                            <a:pt x="6" y="12"/>
                            <a:pt x="12" y="24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2605" name="Line 77"/>
                <p:cNvSpPr>
                  <a:spLocks noChangeAspect="1" noChangeShapeType="1"/>
                </p:cNvSpPr>
                <p:nvPr/>
              </p:nvSpPr>
              <p:spPr bwMode="auto">
                <a:xfrm>
                  <a:off x="3632" y="2280"/>
                  <a:ext cx="384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643" name="Freeform 115"/>
              <p:cNvSpPr>
                <a:spLocks noChangeAspect="1"/>
              </p:cNvSpPr>
              <p:nvPr/>
            </p:nvSpPr>
            <p:spPr bwMode="auto">
              <a:xfrm>
                <a:off x="1052" y="2187"/>
                <a:ext cx="372" cy="101"/>
              </a:xfrm>
              <a:custGeom>
                <a:avLst/>
                <a:gdLst>
                  <a:gd name="T0" fmla="*/ 0 w 372"/>
                  <a:gd name="T1" fmla="*/ 101 h 101"/>
                  <a:gd name="T2" fmla="*/ 28 w 372"/>
                  <a:gd name="T3" fmla="*/ 61 h 101"/>
                  <a:gd name="T4" fmla="*/ 68 w 372"/>
                  <a:gd name="T5" fmla="*/ 29 h 101"/>
                  <a:gd name="T6" fmla="*/ 104 w 372"/>
                  <a:gd name="T7" fmla="*/ 17 h 101"/>
                  <a:gd name="T8" fmla="*/ 132 w 372"/>
                  <a:gd name="T9" fmla="*/ 9 h 101"/>
                  <a:gd name="T10" fmla="*/ 156 w 372"/>
                  <a:gd name="T11" fmla="*/ 5 h 101"/>
                  <a:gd name="T12" fmla="*/ 184 w 372"/>
                  <a:gd name="T13" fmla="*/ 1 h 101"/>
                  <a:gd name="T14" fmla="*/ 236 w 372"/>
                  <a:gd name="T15" fmla="*/ 9 h 101"/>
                  <a:gd name="T16" fmla="*/ 280 w 372"/>
                  <a:gd name="T17" fmla="*/ 21 h 101"/>
                  <a:gd name="T18" fmla="*/ 316 w 372"/>
                  <a:gd name="T19" fmla="*/ 41 h 101"/>
                  <a:gd name="T20" fmla="*/ 356 w 372"/>
                  <a:gd name="T21" fmla="*/ 69 h 101"/>
                  <a:gd name="T22" fmla="*/ 372 w 372"/>
                  <a:gd name="T23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2" h="101">
                    <a:moveTo>
                      <a:pt x="0" y="101"/>
                    </a:moveTo>
                    <a:cubicBezTo>
                      <a:pt x="8" y="87"/>
                      <a:pt x="17" y="73"/>
                      <a:pt x="28" y="61"/>
                    </a:cubicBezTo>
                    <a:cubicBezTo>
                      <a:pt x="39" y="49"/>
                      <a:pt x="55" y="36"/>
                      <a:pt x="68" y="29"/>
                    </a:cubicBezTo>
                    <a:cubicBezTo>
                      <a:pt x="81" y="22"/>
                      <a:pt x="93" y="20"/>
                      <a:pt x="104" y="17"/>
                    </a:cubicBezTo>
                    <a:cubicBezTo>
                      <a:pt x="115" y="14"/>
                      <a:pt x="123" y="11"/>
                      <a:pt x="132" y="9"/>
                    </a:cubicBezTo>
                    <a:cubicBezTo>
                      <a:pt x="141" y="7"/>
                      <a:pt x="147" y="6"/>
                      <a:pt x="156" y="5"/>
                    </a:cubicBezTo>
                    <a:cubicBezTo>
                      <a:pt x="165" y="4"/>
                      <a:pt x="171" y="0"/>
                      <a:pt x="184" y="1"/>
                    </a:cubicBezTo>
                    <a:cubicBezTo>
                      <a:pt x="197" y="2"/>
                      <a:pt x="220" y="6"/>
                      <a:pt x="236" y="9"/>
                    </a:cubicBezTo>
                    <a:cubicBezTo>
                      <a:pt x="252" y="12"/>
                      <a:pt x="267" y="16"/>
                      <a:pt x="280" y="21"/>
                    </a:cubicBezTo>
                    <a:cubicBezTo>
                      <a:pt x="293" y="26"/>
                      <a:pt x="304" y="33"/>
                      <a:pt x="316" y="41"/>
                    </a:cubicBezTo>
                    <a:cubicBezTo>
                      <a:pt x="328" y="49"/>
                      <a:pt x="347" y="60"/>
                      <a:pt x="356" y="69"/>
                    </a:cubicBezTo>
                    <a:cubicBezTo>
                      <a:pt x="365" y="78"/>
                      <a:pt x="369" y="91"/>
                      <a:pt x="372" y="97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4" name="Freeform 116"/>
              <p:cNvSpPr>
                <a:spLocks noChangeAspect="1"/>
              </p:cNvSpPr>
              <p:nvPr/>
            </p:nvSpPr>
            <p:spPr bwMode="auto">
              <a:xfrm>
                <a:off x="1676" y="2191"/>
                <a:ext cx="372" cy="101"/>
              </a:xfrm>
              <a:custGeom>
                <a:avLst/>
                <a:gdLst>
                  <a:gd name="T0" fmla="*/ 0 w 372"/>
                  <a:gd name="T1" fmla="*/ 101 h 101"/>
                  <a:gd name="T2" fmla="*/ 28 w 372"/>
                  <a:gd name="T3" fmla="*/ 61 h 101"/>
                  <a:gd name="T4" fmla="*/ 68 w 372"/>
                  <a:gd name="T5" fmla="*/ 29 h 101"/>
                  <a:gd name="T6" fmla="*/ 104 w 372"/>
                  <a:gd name="T7" fmla="*/ 17 h 101"/>
                  <a:gd name="T8" fmla="*/ 132 w 372"/>
                  <a:gd name="T9" fmla="*/ 9 h 101"/>
                  <a:gd name="T10" fmla="*/ 156 w 372"/>
                  <a:gd name="T11" fmla="*/ 5 h 101"/>
                  <a:gd name="T12" fmla="*/ 184 w 372"/>
                  <a:gd name="T13" fmla="*/ 1 h 101"/>
                  <a:gd name="T14" fmla="*/ 236 w 372"/>
                  <a:gd name="T15" fmla="*/ 9 h 101"/>
                  <a:gd name="T16" fmla="*/ 280 w 372"/>
                  <a:gd name="T17" fmla="*/ 21 h 101"/>
                  <a:gd name="T18" fmla="*/ 316 w 372"/>
                  <a:gd name="T19" fmla="*/ 41 h 101"/>
                  <a:gd name="T20" fmla="*/ 356 w 372"/>
                  <a:gd name="T21" fmla="*/ 69 h 101"/>
                  <a:gd name="T22" fmla="*/ 372 w 372"/>
                  <a:gd name="T23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2" h="101">
                    <a:moveTo>
                      <a:pt x="0" y="101"/>
                    </a:moveTo>
                    <a:cubicBezTo>
                      <a:pt x="8" y="87"/>
                      <a:pt x="17" y="73"/>
                      <a:pt x="28" y="61"/>
                    </a:cubicBezTo>
                    <a:cubicBezTo>
                      <a:pt x="39" y="49"/>
                      <a:pt x="55" y="36"/>
                      <a:pt x="68" y="29"/>
                    </a:cubicBezTo>
                    <a:cubicBezTo>
                      <a:pt x="81" y="22"/>
                      <a:pt x="93" y="20"/>
                      <a:pt x="104" y="17"/>
                    </a:cubicBezTo>
                    <a:cubicBezTo>
                      <a:pt x="115" y="14"/>
                      <a:pt x="123" y="11"/>
                      <a:pt x="132" y="9"/>
                    </a:cubicBezTo>
                    <a:cubicBezTo>
                      <a:pt x="141" y="7"/>
                      <a:pt x="147" y="6"/>
                      <a:pt x="156" y="5"/>
                    </a:cubicBezTo>
                    <a:cubicBezTo>
                      <a:pt x="165" y="4"/>
                      <a:pt x="171" y="0"/>
                      <a:pt x="184" y="1"/>
                    </a:cubicBezTo>
                    <a:cubicBezTo>
                      <a:pt x="197" y="2"/>
                      <a:pt x="220" y="6"/>
                      <a:pt x="236" y="9"/>
                    </a:cubicBezTo>
                    <a:cubicBezTo>
                      <a:pt x="252" y="12"/>
                      <a:pt x="267" y="16"/>
                      <a:pt x="280" y="21"/>
                    </a:cubicBezTo>
                    <a:cubicBezTo>
                      <a:pt x="293" y="26"/>
                      <a:pt x="304" y="33"/>
                      <a:pt x="316" y="41"/>
                    </a:cubicBezTo>
                    <a:cubicBezTo>
                      <a:pt x="328" y="49"/>
                      <a:pt x="347" y="60"/>
                      <a:pt x="356" y="69"/>
                    </a:cubicBezTo>
                    <a:cubicBezTo>
                      <a:pt x="365" y="78"/>
                      <a:pt x="369" y="91"/>
                      <a:pt x="372" y="97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5" name="Freeform 117"/>
              <p:cNvSpPr>
                <a:spLocks noChangeAspect="1"/>
              </p:cNvSpPr>
              <p:nvPr/>
            </p:nvSpPr>
            <p:spPr bwMode="auto">
              <a:xfrm>
                <a:off x="2596" y="2191"/>
                <a:ext cx="372" cy="101"/>
              </a:xfrm>
              <a:custGeom>
                <a:avLst/>
                <a:gdLst>
                  <a:gd name="T0" fmla="*/ 0 w 372"/>
                  <a:gd name="T1" fmla="*/ 101 h 101"/>
                  <a:gd name="T2" fmla="*/ 28 w 372"/>
                  <a:gd name="T3" fmla="*/ 61 h 101"/>
                  <a:gd name="T4" fmla="*/ 68 w 372"/>
                  <a:gd name="T5" fmla="*/ 29 h 101"/>
                  <a:gd name="T6" fmla="*/ 104 w 372"/>
                  <a:gd name="T7" fmla="*/ 17 h 101"/>
                  <a:gd name="T8" fmla="*/ 132 w 372"/>
                  <a:gd name="T9" fmla="*/ 9 h 101"/>
                  <a:gd name="T10" fmla="*/ 156 w 372"/>
                  <a:gd name="T11" fmla="*/ 5 h 101"/>
                  <a:gd name="T12" fmla="*/ 184 w 372"/>
                  <a:gd name="T13" fmla="*/ 1 h 101"/>
                  <a:gd name="T14" fmla="*/ 236 w 372"/>
                  <a:gd name="T15" fmla="*/ 9 h 101"/>
                  <a:gd name="T16" fmla="*/ 280 w 372"/>
                  <a:gd name="T17" fmla="*/ 21 h 101"/>
                  <a:gd name="T18" fmla="*/ 316 w 372"/>
                  <a:gd name="T19" fmla="*/ 41 h 101"/>
                  <a:gd name="T20" fmla="*/ 356 w 372"/>
                  <a:gd name="T21" fmla="*/ 69 h 101"/>
                  <a:gd name="T22" fmla="*/ 372 w 372"/>
                  <a:gd name="T23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2" h="101">
                    <a:moveTo>
                      <a:pt x="0" y="101"/>
                    </a:moveTo>
                    <a:cubicBezTo>
                      <a:pt x="8" y="87"/>
                      <a:pt x="17" y="73"/>
                      <a:pt x="28" y="61"/>
                    </a:cubicBezTo>
                    <a:cubicBezTo>
                      <a:pt x="39" y="49"/>
                      <a:pt x="55" y="36"/>
                      <a:pt x="68" y="29"/>
                    </a:cubicBezTo>
                    <a:cubicBezTo>
                      <a:pt x="81" y="22"/>
                      <a:pt x="93" y="20"/>
                      <a:pt x="104" y="17"/>
                    </a:cubicBezTo>
                    <a:cubicBezTo>
                      <a:pt x="115" y="14"/>
                      <a:pt x="123" y="11"/>
                      <a:pt x="132" y="9"/>
                    </a:cubicBezTo>
                    <a:cubicBezTo>
                      <a:pt x="141" y="7"/>
                      <a:pt x="147" y="6"/>
                      <a:pt x="156" y="5"/>
                    </a:cubicBezTo>
                    <a:cubicBezTo>
                      <a:pt x="165" y="4"/>
                      <a:pt x="171" y="0"/>
                      <a:pt x="184" y="1"/>
                    </a:cubicBezTo>
                    <a:cubicBezTo>
                      <a:pt x="197" y="2"/>
                      <a:pt x="220" y="6"/>
                      <a:pt x="236" y="9"/>
                    </a:cubicBezTo>
                    <a:cubicBezTo>
                      <a:pt x="252" y="12"/>
                      <a:pt x="267" y="16"/>
                      <a:pt x="280" y="21"/>
                    </a:cubicBezTo>
                    <a:cubicBezTo>
                      <a:pt x="293" y="26"/>
                      <a:pt x="304" y="33"/>
                      <a:pt x="316" y="41"/>
                    </a:cubicBezTo>
                    <a:cubicBezTo>
                      <a:pt x="328" y="49"/>
                      <a:pt x="347" y="60"/>
                      <a:pt x="356" y="69"/>
                    </a:cubicBezTo>
                    <a:cubicBezTo>
                      <a:pt x="365" y="78"/>
                      <a:pt x="369" y="91"/>
                      <a:pt x="372" y="97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6" name="Freeform 118"/>
              <p:cNvSpPr>
                <a:spLocks noChangeAspect="1"/>
              </p:cNvSpPr>
              <p:nvPr/>
            </p:nvSpPr>
            <p:spPr bwMode="auto">
              <a:xfrm>
                <a:off x="3212" y="2191"/>
                <a:ext cx="372" cy="101"/>
              </a:xfrm>
              <a:custGeom>
                <a:avLst/>
                <a:gdLst>
                  <a:gd name="T0" fmla="*/ 0 w 372"/>
                  <a:gd name="T1" fmla="*/ 101 h 101"/>
                  <a:gd name="T2" fmla="*/ 28 w 372"/>
                  <a:gd name="T3" fmla="*/ 61 h 101"/>
                  <a:gd name="T4" fmla="*/ 68 w 372"/>
                  <a:gd name="T5" fmla="*/ 29 h 101"/>
                  <a:gd name="T6" fmla="*/ 104 w 372"/>
                  <a:gd name="T7" fmla="*/ 17 h 101"/>
                  <a:gd name="T8" fmla="*/ 132 w 372"/>
                  <a:gd name="T9" fmla="*/ 9 h 101"/>
                  <a:gd name="T10" fmla="*/ 156 w 372"/>
                  <a:gd name="T11" fmla="*/ 5 h 101"/>
                  <a:gd name="T12" fmla="*/ 184 w 372"/>
                  <a:gd name="T13" fmla="*/ 1 h 101"/>
                  <a:gd name="T14" fmla="*/ 236 w 372"/>
                  <a:gd name="T15" fmla="*/ 9 h 101"/>
                  <a:gd name="T16" fmla="*/ 280 w 372"/>
                  <a:gd name="T17" fmla="*/ 21 h 101"/>
                  <a:gd name="T18" fmla="*/ 316 w 372"/>
                  <a:gd name="T19" fmla="*/ 41 h 101"/>
                  <a:gd name="T20" fmla="*/ 356 w 372"/>
                  <a:gd name="T21" fmla="*/ 69 h 101"/>
                  <a:gd name="T22" fmla="*/ 372 w 372"/>
                  <a:gd name="T23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2" h="101">
                    <a:moveTo>
                      <a:pt x="0" y="101"/>
                    </a:moveTo>
                    <a:cubicBezTo>
                      <a:pt x="8" y="87"/>
                      <a:pt x="17" y="73"/>
                      <a:pt x="28" y="61"/>
                    </a:cubicBezTo>
                    <a:cubicBezTo>
                      <a:pt x="39" y="49"/>
                      <a:pt x="55" y="36"/>
                      <a:pt x="68" y="29"/>
                    </a:cubicBezTo>
                    <a:cubicBezTo>
                      <a:pt x="81" y="22"/>
                      <a:pt x="93" y="20"/>
                      <a:pt x="104" y="17"/>
                    </a:cubicBezTo>
                    <a:cubicBezTo>
                      <a:pt x="115" y="14"/>
                      <a:pt x="123" y="11"/>
                      <a:pt x="132" y="9"/>
                    </a:cubicBezTo>
                    <a:cubicBezTo>
                      <a:pt x="141" y="7"/>
                      <a:pt x="147" y="6"/>
                      <a:pt x="156" y="5"/>
                    </a:cubicBezTo>
                    <a:cubicBezTo>
                      <a:pt x="165" y="4"/>
                      <a:pt x="171" y="0"/>
                      <a:pt x="184" y="1"/>
                    </a:cubicBezTo>
                    <a:cubicBezTo>
                      <a:pt x="197" y="2"/>
                      <a:pt x="220" y="6"/>
                      <a:pt x="236" y="9"/>
                    </a:cubicBezTo>
                    <a:cubicBezTo>
                      <a:pt x="252" y="12"/>
                      <a:pt x="267" y="16"/>
                      <a:pt x="280" y="21"/>
                    </a:cubicBezTo>
                    <a:cubicBezTo>
                      <a:pt x="293" y="26"/>
                      <a:pt x="304" y="33"/>
                      <a:pt x="316" y="41"/>
                    </a:cubicBezTo>
                    <a:cubicBezTo>
                      <a:pt x="328" y="49"/>
                      <a:pt x="347" y="60"/>
                      <a:pt x="356" y="69"/>
                    </a:cubicBezTo>
                    <a:cubicBezTo>
                      <a:pt x="365" y="78"/>
                      <a:pt x="369" y="91"/>
                      <a:pt x="372" y="97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7" name="Freeform 119"/>
              <p:cNvSpPr>
                <a:spLocks noChangeAspect="1"/>
              </p:cNvSpPr>
              <p:nvPr/>
            </p:nvSpPr>
            <p:spPr bwMode="auto">
              <a:xfrm>
                <a:off x="4052" y="2191"/>
                <a:ext cx="372" cy="101"/>
              </a:xfrm>
              <a:custGeom>
                <a:avLst/>
                <a:gdLst>
                  <a:gd name="T0" fmla="*/ 0 w 372"/>
                  <a:gd name="T1" fmla="*/ 101 h 101"/>
                  <a:gd name="T2" fmla="*/ 28 w 372"/>
                  <a:gd name="T3" fmla="*/ 61 h 101"/>
                  <a:gd name="T4" fmla="*/ 68 w 372"/>
                  <a:gd name="T5" fmla="*/ 29 h 101"/>
                  <a:gd name="T6" fmla="*/ 104 w 372"/>
                  <a:gd name="T7" fmla="*/ 17 h 101"/>
                  <a:gd name="T8" fmla="*/ 132 w 372"/>
                  <a:gd name="T9" fmla="*/ 9 h 101"/>
                  <a:gd name="T10" fmla="*/ 156 w 372"/>
                  <a:gd name="T11" fmla="*/ 5 h 101"/>
                  <a:gd name="T12" fmla="*/ 184 w 372"/>
                  <a:gd name="T13" fmla="*/ 1 h 101"/>
                  <a:gd name="T14" fmla="*/ 236 w 372"/>
                  <a:gd name="T15" fmla="*/ 9 h 101"/>
                  <a:gd name="T16" fmla="*/ 280 w 372"/>
                  <a:gd name="T17" fmla="*/ 21 h 101"/>
                  <a:gd name="T18" fmla="*/ 316 w 372"/>
                  <a:gd name="T19" fmla="*/ 41 h 101"/>
                  <a:gd name="T20" fmla="*/ 356 w 372"/>
                  <a:gd name="T21" fmla="*/ 69 h 101"/>
                  <a:gd name="T22" fmla="*/ 372 w 372"/>
                  <a:gd name="T23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2" h="101">
                    <a:moveTo>
                      <a:pt x="0" y="101"/>
                    </a:moveTo>
                    <a:cubicBezTo>
                      <a:pt x="8" y="87"/>
                      <a:pt x="17" y="73"/>
                      <a:pt x="28" y="61"/>
                    </a:cubicBezTo>
                    <a:cubicBezTo>
                      <a:pt x="39" y="49"/>
                      <a:pt x="55" y="36"/>
                      <a:pt x="68" y="29"/>
                    </a:cubicBezTo>
                    <a:cubicBezTo>
                      <a:pt x="81" y="22"/>
                      <a:pt x="93" y="20"/>
                      <a:pt x="104" y="17"/>
                    </a:cubicBezTo>
                    <a:cubicBezTo>
                      <a:pt x="115" y="14"/>
                      <a:pt x="123" y="11"/>
                      <a:pt x="132" y="9"/>
                    </a:cubicBezTo>
                    <a:cubicBezTo>
                      <a:pt x="141" y="7"/>
                      <a:pt x="147" y="6"/>
                      <a:pt x="156" y="5"/>
                    </a:cubicBezTo>
                    <a:cubicBezTo>
                      <a:pt x="165" y="4"/>
                      <a:pt x="171" y="0"/>
                      <a:pt x="184" y="1"/>
                    </a:cubicBezTo>
                    <a:cubicBezTo>
                      <a:pt x="197" y="2"/>
                      <a:pt x="220" y="6"/>
                      <a:pt x="236" y="9"/>
                    </a:cubicBezTo>
                    <a:cubicBezTo>
                      <a:pt x="252" y="12"/>
                      <a:pt x="267" y="16"/>
                      <a:pt x="280" y="21"/>
                    </a:cubicBezTo>
                    <a:cubicBezTo>
                      <a:pt x="293" y="26"/>
                      <a:pt x="304" y="33"/>
                      <a:pt x="316" y="41"/>
                    </a:cubicBezTo>
                    <a:cubicBezTo>
                      <a:pt x="328" y="49"/>
                      <a:pt x="347" y="60"/>
                      <a:pt x="356" y="69"/>
                    </a:cubicBezTo>
                    <a:cubicBezTo>
                      <a:pt x="365" y="78"/>
                      <a:pt x="369" y="91"/>
                      <a:pt x="372" y="97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8" name="Freeform 120"/>
              <p:cNvSpPr>
                <a:spLocks noChangeAspect="1"/>
              </p:cNvSpPr>
              <p:nvPr/>
            </p:nvSpPr>
            <p:spPr bwMode="auto">
              <a:xfrm>
                <a:off x="4684" y="2191"/>
                <a:ext cx="372" cy="101"/>
              </a:xfrm>
              <a:custGeom>
                <a:avLst/>
                <a:gdLst>
                  <a:gd name="T0" fmla="*/ 0 w 372"/>
                  <a:gd name="T1" fmla="*/ 101 h 101"/>
                  <a:gd name="T2" fmla="*/ 28 w 372"/>
                  <a:gd name="T3" fmla="*/ 61 h 101"/>
                  <a:gd name="T4" fmla="*/ 68 w 372"/>
                  <a:gd name="T5" fmla="*/ 29 h 101"/>
                  <a:gd name="T6" fmla="*/ 104 w 372"/>
                  <a:gd name="T7" fmla="*/ 17 h 101"/>
                  <a:gd name="T8" fmla="*/ 132 w 372"/>
                  <a:gd name="T9" fmla="*/ 9 h 101"/>
                  <a:gd name="T10" fmla="*/ 156 w 372"/>
                  <a:gd name="T11" fmla="*/ 5 h 101"/>
                  <a:gd name="T12" fmla="*/ 184 w 372"/>
                  <a:gd name="T13" fmla="*/ 1 h 101"/>
                  <a:gd name="T14" fmla="*/ 236 w 372"/>
                  <a:gd name="T15" fmla="*/ 9 h 101"/>
                  <a:gd name="T16" fmla="*/ 280 w 372"/>
                  <a:gd name="T17" fmla="*/ 21 h 101"/>
                  <a:gd name="T18" fmla="*/ 316 w 372"/>
                  <a:gd name="T19" fmla="*/ 41 h 101"/>
                  <a:gd name="T20" fmla="*/ 356 w 372"/>
                  <a:gd name="T21" fmla="*/ 69 h 101"/>
                  <a:gd name="T22" fmla="*/ 372 w 372"/>
                  <a:gd name="T23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2" h="101">
                    <a:moveTo>
                      <a:pt x="0" y="101"/>
                    </a:moveTo>
                    <a:cubicBezTo>
                      <a:pt x="8" y="87"/>
                      <a:pt x="17" y="73"/>
                      <a:pt x="28" y="61"/>
                    </a:cubicBezTo>
                    <a:cubicBezTo>
                      <a:pt x="39" y="49"/>
                      <a:pt x="55" y="36"/>
                      <a:pt x="68" y="29"/>
                    </a:cubicBezTo>
                    <a:cubicBezTo>
                      <a:pt x="81" y="22"/>
                      <a:pt x="93" y="20"/>
                      <a:pt x="104" y="17"/>
                    </a:cubicBezTo>
                    <a:cubicBezTo>
                      <a:pt x="115" y="14"/>
                      <a:pt x="123" y="11"/>
                      <a:pt x="132" y="9"/>
                    </a:cubicBezTo>
                    <a:cubicBezTo>
                      <a:pt x="141" y="7"/>
                      <a:pt x="147" y="6"/>
                      <a:pt x="156" y="5"/>
                    </a:cubicBezTo>
                    <a:cubicBezTo>
                      <a:pt x="165" y="4"/>
                      <a:pt x="171" y="0"/>
                      <a:pt x="184" y="1"/>
                    </a:cubicBezTo>
                    <a:cubicBezTo>
                      <a:pt x="197" y="2"/>
                      <a:pt x="220" y="6"/>
                      <a:pt x="236" y="9"/>
                    </a:cubicBezTo>
                    <a:cubicBezTo>
                      <a:pt x="252" y="12"/>
                      <a:pt x="267" y="16"/>
                      <a:pt x="280" y="21"/>
                    </a:cubicBezTo>
                    <a:cubicBezTo>
                      <a:pt x="293" y="26"/>
                      <a:pt x="304" y="33"/>
                      <a:pt x="316" y="41"/>
                    </a:cubicBezTo>
                    <a:cubicBezTo>
                      <a:pt x="328" y="49"/>
                      <a:pt x="347" y="60"/>
                      <a:pt x="356" y="69"/>
                    </a:cubicBezTo>
                    <a:cubicBezTo>
                      <a:pt x="365" y="78"/>
                      <a:pt x="369" y="91"/>
                      <a:pt x="372" y="97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9" name="Freeform 121"/>
              <p:cNvSpPr>
                <a:spLocks noChangeAspect="1"/>
              </p:cNvSpPr>
              <p:nvPr/>
            </p:nvSpPr>
            <p:spPr bwMode="auto">
              <a:xfrm flipV="1">
                <a:off x="1052" y="2351"/>
                <a:ext cx="372" cy="101"/>
              </a:xfrm>
              <a:custGeom>
                <a:avLst/>
                <a:gdLst>
                  <a:gd name="T0" fmla="*/ 0 w 372"/>
                  <a:gd name="T1" fmla="*/ 101 h 101"/>
                  <a:gd name="T2" fmla="*/ 28 w 372"/>
                  <a:gd name="T3" fmla="*/ 61 h 101"/>
                  <a:gd name="T4" fmla="*/ 68 w 372"/>
                  <a:gd name="T5" fmla="*/ 29 h 101"/>
                  <a:gd name="T6" fmla="*/ 104 w 372"/>
                  <a:gd name="T7" fmla="*/ 17 h 101"/>
                  <a:gd name="T8" fmla="*/ 132 w 372"/>
                  <a:gd name="T9" fmla="*/ 9 h 101"/>
                  <a:gd name="T10" fmla="*/ 156 w 372"/>
                  <a:gd name="T11" fmla="*/ 5 h 101"/>
                  <a:gd name="T12" fmla="*/ 184 w 372"/>
                  <a:gd name="T13" fmla="*/ 1 h 101"/>
                  <a:gd name="T14" fmla="*/ 236 w 372"/>
                  <a:gd name="T15" fmla="*/ 9 h 101"/>
                  <a:gd name="T16" fmla="*/ 280 w 372"/>
                  <a:gd name="T17" fmla="*/ 21 h 101"/>
                  <a:gd name="T18" fmla="*/ 316 w 372"/>
                  <a:gd name="T19" fmla="*/ 41 h 101"/>
                  <a:gd name="T20" fmla="*/ 356 w 372"/>
                  <a:gd name="T21" fmla="*/ 69 h 101"/>
                  <a:gd name="T22" fmla="*/ 372 w 372"/>
                  <a:gd name="T23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2" h="101">
                    <a:moveTo>
                      <a:pt x="0" y="101"/>
                    </a:moveTo>
                    <a:cubicBezTo>
                      <a:pt x="8" y="87"/>
                      <a:pt x="17" y="73"/>
                      <a:pt x="28" y="61"/>
                    </a:cubicBezTo>
                    <a:cubicBezTo>
                      <a:pt x="39" y="49"/>
                      <a:pt x="55" y="36"/>
                      <a:pt x="68" y="29"/>
                    </a:cubicBezTo>
                    <a:cubicBezTo>
                      <a:pt x="81" y="22"/>
                      <a:pt x="93" y="20"/>
                      <a:pt x="104" y="17"/>
                    </a:cubicBezTo>
                    <a:cubicBezTo>
                      <a:pt x="115" y="14"/>
                      <a:pt x="123" y="11"/>
                      <a:pt x="132" y="9"/>
                    </a:cubicBezTo>
                    <a:cubicBezTo>
                      <a:pt x="141" y="7"/>
                      <a:pt x="147" y="6"/>
                      <a:pt x="156" y="5"/>
                    </a:cubicBezTo>
                    <a:cubicBezTo>
                      <a:pt x="165" y="4"/>
                      <a:pt x="171" y="0"/>
                      <a:pt x="184" y="1"/>
                    </a:cubicBezTo>
                    <a:cubicBezTo>
                      <a:pt x="197" y="2"/>
                      <a:pt x="220" y="6"/>
                      <a:pt x="236" y="9"/>
                    </a:cubicBezTo>
                    <a:cubicBezTo>
                      <a:pt x="252" y="12"/>
                      <a:pt x="267" y="16"/>
                      <a:pt x="280" y="21"/>
                    </a:cubicBezTo>
                    <a:cubicBezTo>
                      <a:pt x="293" y="26"/>
                      <a:pt x="304" y="33"/>
                      <a:pt x="316" y="41"/>
                    </a:cubicBezTo>
                    <a:cubicBezTo>
                      <a:pt x="328" y="49"/>
                      <a:pt x="347" y="60"/>
                      <a:pt x="356" y="69"/>
                    </a:cubicBezTo>
                    <a:cubicBezTo>
                      <a:pt x="365" y="78"/>
                      <a:pt x="369" y="91"/>
                      <a:pt x="372" y="97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0" name="Freeform 122"/>
              <p:cNvSpPr>
                <a:spLocks noChangeAspect="1"/>
              </p:cNvSpPr>
              <p:nvPr/>
            </p:nvSpPr>
            <p:spPr bwMode="auto">
              <a:xfrm flipV="1">
                <a:off x="1676" y="2343"/>
                <a:ext cx="372" cy="101"/>
              </a:xfrm>
              <a:custGeom>
                <a:avLst/>
                <a:gdLst>
                  <a:gd name="T0" fmla="*/ 0 w 372"/>
                  <a:gd name="T1" fmla="*/ 101 h 101"/>
                  <a:gd name="T2" fmla="*/ 28 w 372"/>
                  <a:gd name="T3" fmla="*/ 61 h 101"/>
                  <a:gd name="T4" fmla="*/ 68 w 372"/>
                  <a:gd name="T5" fmla="*/ 29 h 101"/>
                  <a:gd name="T6" fmla="*/ 104 w 372"/>
                  <a:gd name="T7" fmla="*/ 17 h 101"/>
                  <a:gd name="T8" fmla="*/ 132 w 372"/>
                  <a:gd name="T9" fmla="*/ 9 h 101"/>
                  <a:gd name="T10" fmla="*/ 156 w 372"/>
                  <a:gd name="T11" fmla="*/ 5 h 101"/>
                  <a:gd name="T12" fmla="*/ 184 w 372"/>
                  <a:gd name="T13" fmla="*/ 1 h 101"/>
                  <a:gd name="T14" fmla="*/ 236 w 372"/>
                  <a:gd name="T15" fmla="*/ 9 h 101"/>
                  <a:gd name="T16" fmla="*/ 280 w 372"/>
                  <a:gd name="T17" fmla="*/ 21 h 101"/>
                  <a:gd name="T18" fmla="*/ 316 w 372"/>
                  <a:gd name="T19" fmla="*/ 41 h 101"/>
                  <a:gd name="T20" fmla="*/ 356 w 372"/>
                  <a:gd name="T21" fmla="*/ 69 h 101"/>
                  <a:gd name="T22" fmla="*/ 372 w 372"/>
                  <a:gd name="T23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2" h="101">
                    <a:moveTo>
                      <a:pt x="0" y="101"/>
                    </a:moveTo>
                    <a:cubicBezTo>
                      <a:pt x="8" y="87"/>
                      <a:pt x="17" y="73"/>
                      <a:pt x="28" y="61"/>
                    </a:cubicBezTo>
                    <a:cubicBezTo>
                      <a:pt x="39" y="49"/>
                      <a:pt x="55" y="36"/>
                      <a:pt x="68" y="29"/>
                    </a:cubicBezTo>
                    <a:cubicBezTo>
                      <a:pt x="81" y="22"/>
                      <a:pt x="93" y="20"/>
                      <a:pt x="104" y="17"/>
                    </a:cubicBezTo>
                    <a:cubicBezTo>
                      <a:pt x="115" y="14"/>
                      <a:pt x="123" y="11"/>
                      <a:pt x="132" y="9"/>
                    </a:cubicBezTo>
                    <a:cubicBezTo>
                      <a:pt x="141" y="7"/>
                      <a:pt x="147" y="6"/>
                      <a:pt x="156" y="5"/>
                    </a:cubicBezTo>
                    <a:cubicBezTo>
                      <a:pt x="165" y="4"/>
                      <a:pt x="171" y="0"/>
                      <a:pt x="184" y="1"/>
                    </a:cubicBezTo>
                    <a:cubicBezTo>
                      <a:pt x="197" y="2"/>
                      <a:pt x="220" y="6"/>
                      <a:pt x="236" y="9"/>
                    </a:cubicBezTo>
                    <a:cubicBezTo>
                      <a:pt x="252" y="12"/>
                      <a:pt x="267" y="16"/>
                      <a:pt x="280" y="21"/>
                    </a:cubicBezTo>
                    <a:cubicBezTo>
                      <a:pt x="293" y="26"/>
                      <a:pt x="304" y="33"/>
                      <a:pt x="316" y="41"/>
                    </a:cubicBezTo>
                    <a:cubicBezTo>
                      <a:pt x="328" y="49"/>
                      <a:pt x="347" y="60"/>
                      <a:pt x="356" y="69"/>
                    </a:cubicBezTo>
                    <a:cubicBezTo>
                      <a:pt x="365" y="78"/>
                      <a:pt x="369" y="91"/>
                      <a:pt x="372" y="97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1" name="Freeform 123"/>
              <p:cNvSpPr>
                <a:spLocks noChangeAspect="1"/>
              </p:cNvSpPr>
              <p:nvPr/>
            </p:nvSpPr>
            <p:spPr bwMode="auto">
              <a:xfrm flipV="1">
                <a:off x="2596" y="2343"/>
                <a:ext cx="372" cy="101"/>
              </a:xfrm>
              <a:custGeom>
                <a:avLst/>
                <a:gdLst>
                  <a:gd name="T0" fmla="*/ 0 w 372"/>
                  <a:gd name="T1" fmla="*/ 101 h 101"/>
                  <a:gd name="T2" fmla="*/ 28 w 372"/>
                  <a:gd name="T3" fmla="*/ 61 h 101"/>
                  <a:gd name="T4" fmla="*/ 68 w 372"/>
                  <a:gd name="T5" fmla="*/ 29 h 101"/>
                  <a:gd name="T6" fmla="*/ 104 w 372"/>
                  <a:gd name="T7" fmla="*/ 17 h 101"/>
                  <a:gd name="T8" fmla="*/ 132 w 372"/>
                  <a:gd name="T9" fmla="*/ 9 h 101"/>
                  <a:gd name="T10" fmla="*/ 156 w 372"/>
                  <a:gd name="T11" fmla="*/ 5 h 101"/>
                  <a:gd name="T12" fmla="*/ 184 w 372"/>
                  <a:gd name="T13" fmla="*/ 1 h 101"/>
                  <a:gd name="T14" fmla="*/ 236 w 372"/>
                  <a:gd name="T15" fmla="*/ 9 h 101"/>
                  <a:gd name="T16" fmla="*/ 280 w 372"/>
                  <a:gd name="T17" fmla="*/ 21 h 101"/>
                  <a:gd name="T18" fmla="*/ 316 w 372"/>
                  <a:gd name="T19" fmla="*/ 41 h 101"/>
                  <a:gd name="T20" fmla="*/ 356 w 372"/>
                  <a:gd name="T21" fmla="*/ 69 h 101"/>
                  <a:gd name="T22" fmla="*/ 372 w 372"/>
                  <a:gd name="T23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2" h="101">
                    <a:moveTo>
                      <a:pt x="0" y="101"/>
                    </a:moveTo>
                    <a:cubicBezTo>
                      <a:pt x="8" y="87"/>
                      <a:pt x="17" y="73"/>
                      <a:pt x="28" y="61"/>
                    </a:cubicBezTo>
                    <a:cubicBezTo>
                      <a:pt x="39" y="49"/>
                      <a:pt x="55" y="36"/>
                      <a:pt x="68" y="29"/>
                    </a:cubicBezTo>
                    <a:cubicBezTo>
                      <a:pt x="81" y="22"/>
                      <a:pt x="93" y="20"/>
                      <a:pt x="104" y="17"/>
                    </a:cubicBezTo>
                    <a:cubicBezTo>
                      <a:pt x="115" y="14"/>
                      <a:pt x="123" y="11"/>
                      <a:pt x="132" y="9"/>
                    </a:cubicBezTo>
                    <a:cubicBezTo>
                      <a:pt x="141" y="7"/>
                      <a:pt x="147" y="6"/>
                      <a:pt x="156" y="5"/>
                    </a:cubicBezTo>
                    <a:cubicBezTo>
                      <a:pt x="165" y="4"/>
                      <a:pt x="171" y="0"/>
                      <a:pt x="184" y="1"/>
                    </a:cubicBezTo>
                    <a:cubicBezTo>
                      <a:pt x="197" y="2"/>
                      <a:pt x="220" y="6"/>
                      <a:pt x="236" y="9"/>
                    </a:cubicBezTo>
                    <a:cubicBezTo>
                      <a:pt x="252" y="12"/>
                      <a:pt x="267" y="16"/>
                      <a:pt x="280" y="21"/>
                    </a:cubicBezTo>
                    <a:cubicBezTo>
                      <a:pt x="293" y="26"/>
                      <a:pt x="304" y="33"/>
                      <a:pt x="316" y="41"/>
                    </a:cubicBezTo>
                    <a:cubicBezTo>
                      <a:pt x="328" y="49"/>
                      <a:pt x="347" y="60"/>
                      <a:pt x="356" y="69"/>
                    </a:cubicBezTo>
                    <a:cubicBezTo>
                      <a:pt x="365" y="78"/>
                      <a:pt x="369" y="91"/>
                      <a:pt x="372" y="97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2" name="Freeform 124"/>
              <p:cNvSpPr>
                <a:spLocks noChangeAspect="1"/>
              </p:cNvSpPr>
              <p:nvPr/>
            </p:nvSpPr>
            <p:spPr bwMode="auto">
              <a:xfrm flipV="1">
                <a:off x="3212" y="2343"/>
                <a:ext cx="372" cy="101"/>
              </a:xfrm>
              <a:custGeom>
                <a:avLst/>
                <a:gdLst>
                  <a:gd name="T0" fmla="*/ 0 w 372"/>
                  <a:gd name="T1" fmla="*/ 101 h 101"/>
                  <a:gd name="T2" fmla="*/ 28 w 372"/>
                  <a:gd name="T3" fmla="*/ 61 h 101"/>
                  <a:gd name="T4" fmla="*/ 68 w 372"/>
                  <a:gd name="T5" fmla="*/ 29 h 101"/>
                  <a:gd name="T6" fmla="*/ 104 w 372"/>
                  <a:gd name="T7" fmla="*/ 17 h 101"/>
                  <a:gd name="T8" fmla="*/ 132 w 372"/>
                  <a:gd name="T9" fmla="*/ 9 h 101"/>
                  <a:gd name="T10" fmla="*/ 156 w 372"/>
                  <a:gd name="T11" fmla="*/ 5 h 101"/>
                  <a:gd name="T12" fmla="*/ 184 w 372"/>
                  <a:gd name="T13" fmla="*/ 1 h 101"/>
                  <a:gd name="T14" fmla="*/ 236 w 372"/>
                  <a:gd name="T15" fmla="*/ 9 h 101"/>
                  <a:gd name="T16" fmla="*/ 280 w 372"/>
                  <a:gd name="T17" fmla="*/ 21 h 101"/>
                  <a:gd name="T18" fmla="*/ 316 w 372"/>
                  <a:gd name="T19" fmla="*/ 41 h 101"/>
                  <a:gd name="T20" fmla="*/ 356 w 372"/>
                  <a:gd name="T21" fmla="*/ 69 h 101"/>
                  <a:gd name="T22" fmla="*/ 372 w 372"/>
                  <a:gd name="T23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2" h="101">
                    <a:moveTo>
                      <a:pt x="0" y="101"/>
                    </a:moveTo>
                    <a:cubicBezTo>
                      <a:pt x="8" y="87"/>
                      <a:pt x="17" y="73"/>
                      <a:pt x="28" y="61"/>
                    </a:cubicBezTo>
                    <a:cubicBezTo>
                      <a:pt x="39" y="49"/>
                      <a:pt x="55" y="36"/>
                      <a:pt x="68" y="29"/>
                    </a:cubicBezTo>
                    <a:cubicBezTo>
                      <a:pt x="81" y="22"/>
                      <a:pt x="93" y="20"/>
                      <a:pt x="104" y="17"/>
                    </a:cubicBezTo>
                    <a:cubicBezTo>
                      <a:pt x="115" y="14"/>
                      <a:pt x="123" y="11"/>
                      <a:pt x="132" y="9"/>
                    </a:cubicBezTo>
                    <a:cubicBezTo>
                      <a:pt x="141" y="7"/>
                      <a:pt x="147" y="6"/>
                      <a:pt x="156" y="5"/>
                    </a:cubicBezTo>
                    <a:cubicBezTo>
                      <a:pt x="165" y="4"/>
                      <a:pt x="171" y="0"/>
                      <a:pt x="184" y="1"/>
                    </a:cubicBezTo>
                    <a:cubicBezTo>
                      <a:pt x="197" y="2"/>
                      <a:pt x="220" y="6"/>
                      <a:pt x="236" y="9"/>
                    </a:cubicBezTo>
                    <a:cubicBezTo>
                      <a:pt x="252" y="12"/>
                      <a:pt x="267" y="16"/>
                      <a:pt x="280" y="21"/>
                    </a:cubicBezTo>
                    <a:cubicBezTo>
                      <a:pt x="293" y="26"/>
                      <a:pt x="304" y="33"/>
                      <a:pt x="316" y="41"/>
                    </a:cubicBezTo>
                    <a:cubicBezTo>
                      <a:pt x="328" y="49"/>
                      <a:pt x="347" y="60"/>
                      <a:pt x="356" y="69"/>
                    </a:cubicBezTo>
                    <a:cubicBezTo>
                      <a:pt x="365" y="78"/>
                      <a:pt x="369" y="91"/>
                      <a:pt x="372" y="97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3" name="Freeform 125"/>
              <p:cNvSpPr>
                <a:spLocks noChangeAspect="1"/>
              </p:cNvSpPr>
              <p:nvPr/>
            </p:nvSpPr>
            <p:spPr bwMode="auto">
              <a:xfrm flipV="1">
                <a:off x="4052" y="2343"/>
                <a:ext cx="372" cy="101"/>
              </a:xfrm>
              <a:custGeom>
                <a:avLst/>
                <a:gdLst>
                  <a:gd name="T0" fmla="*/ 0 w 372"/>
                  <a:gd name="T1" fmla="*/ 101 h 101"/>
                  <a:gd name="T2" fmla="*/ 28 w 372"/>
                  <a:gd name="T3" fmla="*/ 61 h 101"/>
                  <a:gd name="T4" fmla="*/ 68 w 372"/>
                  <a:gd name="T5" fmla="*/ 29 h 101"/>
                  <a:gd name="T6" fmla="*/ 104 w 372"/>
                  <a:gd name="T7" fmla="*/ 17 h 101"/>
                  <a:gd name="T8" fmla="*/ 132 w 372"/>
                  <a:gd name="T9" fmla="*/ 9 h 101"/>
                  <a:gd name="T10" fmla="*/ 156 w 372"/>
                  <a:gd name="T11" fmla="*/ 5 h 101"/>
                  <a:gd name="T12" fmla="*/ 184 w 372"/>
                  <a:gd name="T13" fmla="*/ 1 h 101"/>
                  <a:gd name="T14" fmla="*/ 236 w 372"/>
                  <a:gd name="T15" fmla="*/ 9 h 101"/>
                  <a:gd name="T16" fmla="*/ 280 w 372"/>
                  <a:gd name="T17" fmla="*/ 21 h 101"/>
                  <a:gd name="T18" fmla="*/ 316 w 372"/>
                  <a:gd name="T19" fmla="*/ 41 h 101"/>
                  <a:gd name="T20" fmla="*/ 356 w 372"/>
                  <a:gd name="T21" fmla="*/ 69 h 101"/>
                  <a:gd name="T22" fmla="*/ 372 w 372"/>
                  <a:gd name="T23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2" h="101">
                    <a:moveTo>
                      <a:pt x="0" y="101"/>
                    </a:moveTo>
                    <a:cubicBezTo>
                      <a:pt x="8" y="87"/>
                      <a:pt x="17" y="73"/>
                      <a:pt x="28" y="61"/>
                    </a:cubicBezTo>
                    <a:cubicBezTo>
                      <a:pt x="39" y="49"/>
                      <a:pt x="55" y="36"/>
                      <a:pt x="68" y="29"/>
                    </a:cubicBezTo>
                    <a:cubicBezTo>
                      <a:pt x="81" y="22"/>
                      <a:pt x="93" y="20"/>
                      <a:pt x="104" y="17"/>
                    </a:cubicBezTo>
                    <a:cubicBezTo>
                      <a:pt x="115" y="14"/>
                      <a:pt x="123" y="11"/>
                      <a:pt x="132" y="9"/>
                    </a:cubicBezTo>
                    <a:cubicBezTo>
                      <a:pt x="141" y="7"/>
                      <a:pt x="147" y="6"/>
                      <a:pt x="156" y="5"/>
                    </a:cubicBezTo>
                    <a:cubicBezTo>
                      <a:pt x="165" y="4"/>
                      <a:pt x="171" y="0"/>
                      <a:pt x="184" y="1"/>
                    </a:cubicBezTo>
                    <a:cubicBezTo>
                      <a:pt x="197" y="2"/>
                      <a:pt x="220" y="6"/>
                      <a:pt x="236" y="9"/>
                    </a:cubicBezTo>
                    <a:cubicBezTo>
                      <a:pt x="252" y="12"/>
                      <a:pt x="267" y="16"/>
                      <a:pt x="280" y="21"/>
                    </a:cubicBezTo>
                    <a:cubicBezTo>
                      <a:pt x="293" y="26"/>
                      <a:pt x="304" y="33"/>
                      <a:pt x="316" y="41"/>
                    </a:cubicBezTo>
                    <a:cubicBezTo>
                      <a:pt x="328" y="49"/>
                      <a:pt x="347" y="60"/>
                      <a:pt x="356" y="69"/>
                    </a:cubicBezTo>
                    <a:cubicBezTo>
                      <a:pt x="365" y="78"/>
                      <a:pt x="369" y="91"/>
                      <a:pt x="372" y="97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4" name="Freeform 126"/>
              <p:cNvSpPr>
                <a:spLocks noChangeAspect="1"/>
              </p:cNvSpPr>
              <p:nvPr/>
            </p:nvSpPr>
            <p:spPr bwMode="auto">
              <a:xfrm flipV="1">
                <a:off x="4684" y="2343"/>
                <a:ext cx="372" cy="101"/>
              </a:xfrm>
              <a:custGeom>
                <a:avLst/>
                <a:gdLst>
                  <a:gd name="T0" fmla="*/ 0 w 372"/>
                  <a:gd name="T1" fmla="*/ 101 h 101"/>
                  <a:gd name="T2" fmla="*/ 28 w 372"/>
                  <a:gd name="T3" fmla="*/ 61 h 101"/>
                  <a:gd name="T4" fmla="*/ 68 w 372"/>
                  <a:gd name="T5" fmla="*/ 29 h 101"/>
                  <a:gd name="T6" fmla="*/ 104 w 372"/>
                  <a:gd name="T7" fmla="*/ 17 h 101"/>
                  <a:gd name="T8" fmla="*/ 132 w 372"/>
                  <a:gd name="T9" fmla="*/ 9 h 101"/>
                  <a:gd name="T10" fmla="*/ 156 w 372"/>
                  <a:gd name="T11" fmla="*/ 5 h 101"/>
                  <a:gd name="T12" fmla="*/ 184 w 372"/>
                  <a:gd name="T13" fmla="*/ 1 h 101"/>
                  <a:gd name="T14" fmla="*/ 236 w 372"/>
                  <a:gd name="T15" fmla="*/ 9 h 101"/>
                  <a:gd name="T16" fmla="*/ 280 w 372"/>
                  <a:gd name="T17" fmla="*/ 21 h 101"/>
                  <a:gd name="T18" fmla="*/ 316 w 372"/>
                  <a:gd name="T19" fmla="*/ 41 h 101"/>
                  <a:gd name="T20" fmla="*/ 356 w 372"/>
                  <a:gd name="T21" fmla="*/ 69 h 101"/>
                  <a:gd name="T22" fmla="*/ 372 w 372"/>
                  <a:gd name="T23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2" h="101">
                    <a:moveTo>
                      <a:pt x="0" y="101"/>
                    </a:moveTo>
                    <a:cubicBezTo>
                      <a:pt x="8" y="87"/>
                      <a:pt x="17" y="73"/>
                      <a:pt x="28" y="61"/>
                    </a:cubicBezTo>
                    <a:cubicBezTo>
                      <a:pt x="39" y="49"/>
                      <a:pt x="55" y="36"/>
                      <a:pt x="68" y="29"/>
                    </a:cubicBezTo>
                    <a:cubicBezTo>
                      <a:pt x="81" y="22"/>
                      <a:pt x="93" y="20"/>
                      <a:pt x="104" y="17"/>
                    </a:cubicBezTo>
                    <a:cubicBezTo>
                      <a:pt x="115" y="14"/>
                      <a:pt x="123" y="11"/>
                      <a:pt x="132" y="9"/>
                    </a:cubicBezTo>
                    <a:cubicBezTo>
                      <a:pt x="141" y="7"/>
                      <a:pt x="147" y="6"/>
                      <a:pt x="156" y="5"/>
                    </a:cubicBezTo>
                    <a:cubicBezTo>
                      <a:pt x="165" y="4"/>
                      <a:pt x="171" y="0"/>
                      <a:pt x="184" y="1"/>
                    </a:cubicBezTo>
                    <a:cubicBezTo>
                      <a:pt x="197" y="2"/>
                      <a:pt x="220" y="6"/>
                      <a:pt x="236" y="9"/>
                    </a:cubicBezTo>
                    <a:cubicBezTo>
                      <a:pt x="252" y="12"/>
                      <a:pt x="267" y="16"/>
                      <a:pt x="280" y="21"/>
                    </a:cubicBezTo>
                    <a:cubicBezTo>
                      <a:pt x="293" y="26"/>
                      <a:pt x="304" y="33"/>
                      <a:pt x="316" y="41"/>
                    </a:cubicBezTo>
                    <a:cubicBezTo>
                      <a:pt x="328" y="49"/>
                      <a:pt x="347" y="60"/>
                      <a:pt x="356" y="69"/>
                    </a:cubicBezTo>
                    <a:cubicBezTo>
                      <a:pt x="365" y="78"/>
                      <a:pt x="369" y="91"/>
                      <a:pt x="372" y="97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674" name="Group 146"/>
          <p:cNvGrpSpPr>
            <a:grpSpLocks/>
          </p:cNvGrpSpPr>
          <p:nvPr/>
        </p:nvGrpSpPr>
        <p:grpSpPr bwMode="auto">
          <a:xfrm>
            <a:off x="1216025" y="3713163"/>
            <a:ext cx="6710363" cy="1258887"/>
            <a:chOff x="766" y="2339"/>
            <a:chExt cx="4227" cy="793"/>
          </a:xfrm>
        </p:grpSpPr>
        <p:sp>
          <p:nvSpPr>
            <p:cNvPr id="22606" name="Line 78"/>
            <p:cNvSpPr>
              <a:spLocks noChangeShapeType="1"/>
            </p:cNvSpPr>
            <p:nvPr/>
          </p:nvSpPr>
          <p:spPr bwMode="auto">
            <a:xfrm>
              <a:off x="2902" y="2339"/>
              <a:ext cx="0" cy="2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64" name="Group 136"/>
            <p:cNvGrpSpPr>
              <a:grpSpLocks noChangeAspect="1"/>
            </p:cNvGrpSpPr>
            <p:nvPr/>
          </p:nvGrpSpPr>
          <p:grpSpPr bwMode="auto">
            <a:xfrm>
              <a:off x="766" y="2683"/>
              <a:ext cx="4227" cy="449"/>
              <a:chOff x="688" y="2843"/>
              <a:chExt cx="4716" cy="501"/>
            </a:xfrm>
          </p:grpSpPr>
          <p:grpSp>
            <p:nvGrpSpPr>
              <p:cNvPr id="22627" name="Group 99"/>
              <p:cNvGrpSpPr>
                <a:grpSpLocks noChangeAspect="1"/>
              </p:cNvGrpSpPr>
              <p:nvPr/>
            </p:nvGrpSpPr>
            <p:grpSpPr bwMode="auto">
              <a:xfrm>
                <a:off x="688" y="2843"/>
                <a:ext cx="4716" cy="205"/>
                <a:chOff x="688" y="2539"/>
                <a:chExt cx="4716" cy="205"/>
              </a:xfrm>
            </p:grpSpPr>
            <p:sp>
              <p:nvSpPr>
                <p:cNvPr id="22613" name="Line 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88" y="27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6" name="Line 88"/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740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618" name="Group 90"/>
                <p:cNvGrpSpPr>
                  <a:grpSpLocks noChangeAspect="1"/>
                </p:cNvGrpSpPr>
                <p:nvPr/>
              </p:nvGrpSpPr>
              <p:grpSpPr bwMode="auto">
                <a:xfrm>
                  <a:off x="980" y="2539"/>
                  <a:ext cx="1124" cy="205"/>
                  <a:chOff x="1008" y="2539"/>
                  <a:chExt cx="1124" cy="205"/>
                </a:xfrm>
              </p:grpSpPr>
              <p:sp>
                <p:nvSpPr>
                  <p:cNvPr id="22615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1008" y="2539"/>
                    <a:ext cx="1112" cy="197"/>
                  </a:xfrm>
                  <a:custGeom>
                    <a:avLst/>
                    <a:gdLst>
                      <a:gd name="T0" fmla="*/ 0 w 1112"/>
                      <a:gd name="T1" fmla="*/ 197 h 197"/>
                      <a:gd name="T2" fmla="*/ 12 w 1112"/>
                      <a:gd name="T3" fmla="*/ 161 h 197"/>
                      <a:gd name="T4" fmla="*/ 44 w 1112"/>
                      <a:gd name="T5" fmla="*/ 117 h 197"/>
                      <a:gd name="T6" fmla="*/ 76 w 1112"/>
                      <a:gd name="T7" fmla="*/ 93 h 197"/>
                      <a:gd name="T8" fmla="*/ 116 w 1112"/>
                      <a:gd name="T9" fmla="*/ 73 h 197"/>
                      <a:gd name="T10" fmla="*/ 172 w 1112"/>
                      <a:gd name="T11" fmla="*/ 61 h 197"/>
                      <a:gd name="T12" fmla="*/ 212 w 1112"/>
                      <a:gd name="T13" fmla="*/ 45 h 197"/>
                      <a:gd name="T14" fmla="*/ 272 w 1112"/>
                      <a:gd name="T15" fmla="*/ 29 h 197"/>
                      <a:gd name="T16" fmla="*/ 328 w 1112"/>
                      <a:gd name="T17" fmla="*/ 21 h 197"/>
                      <a:gd name="T18" fmla="*/ 372 w 1112"/>
                      <a:gd name="T19" fmla="*/ 13 h 197"/>
                      <a:gd name="T20" fmla="*/ 420 w 1112"/>
                      <a:gd name="T21" fmla="*/ 5 h 197"/>
                      <a:gd name="T22" fmla="*/ 516 w 1112"/>
                      <a:gd name="T23" fmla="*/ 1 h 197"/>
                      <a:gd name="T24" fmla="*/ 544 w 1112"/>
                      <a:gd name="T25" fmla="*/ 1 h 197"/>
                      <a:gd name="T26" fmla="*/ 596 w 1112"/>
                      <a:gd name="T27" fmla="*/ 5 h 197"/>
                      <a:gd name="T28" fmla="*/ 636 w 1112"/>
                      <a:gd name="T29" fmla="*/ 5 h 197"/>
                      <a:gd name="T30" fmla="*/ 684 w 1112"/>
                      <a:gd name="T31" fmla="*/ 9 h 197"/>
                      <a:gd name="T32" fmla="*/ 732 w 1112"/>
                      <a:gd name="T33" fmla="*/ 13 h 197"/>
                      <a:gd name="T34" fmla="*/ 796 w 1112"/>
                      <a:gd name="T35" fmla="*/ 25 h 197"/>
                      <a:gd name="T36" fmla="*/ 868 w 1112"/>
                      <a:gd name="T37" fmla="*/ 37 h 197"/>
                      <a:gd name="T38" fmla="*/ 932 w 1112"/>
                      <a:gd name="T39" fmla="*/ 57 h 197"/>
                      <a:gd name="T40" fmla="*/ 1004 w 1112"/>
                      <a:gd name="T41" fmla="*/ 81 h 197"/>
                      <a:gd name="T42" fmla="*/ 1036 w 1112"/>
                      <a:gd name="T43" fmla="*/ 101 h 197"/>
                      <a:gd name="T44" fmla="*/ 1064 w 1112"/>
                      <a:gd name="T45" fmla="*/ 125 h 197"/>
                      <a:gd name="T46" fmla="*/ 1092 w 1112"/>
                      <a:gd name="T47" fmla="*/ 153 h 197"/>
                      <a:gd name="T48" fmla="*/ 1112 w 1112"/>
                      <a:gd name="T49" fmla="*/ 181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112" h="197">
                        <a:moveTo>
                          <a:pt x="0" y="197"/>
                        </a:moveTo>
                        <a:cubicBezTo>
                          <a:pt x="2" y="185"/>
                          <a:pt x="5" y="174"/>
                          <a:pt x="12" y="161"/>
                        </a:cubicBezTo>
                        <a:cubicBezTo>
                          <a:pt x="19" y="148"/>
                          <a:pt x="33" y="128"/>
                          <a:pt x="44" y="117"/>
                        </a:cubicBezTo>
                        <a:cubicBezTo>
                          <a:pt x="55" y="106"/>
                          <a:pt x="64" y="100"/>
                          <a:pt x="76" y="93"/>
                        </a:cubicBezTo>
                        <a:cubicBezTo>
                          <a:pt x="88" y="86"/>
                          <a:pt x="100" y="78"/>
                          <a:pt x="116" y="73"/>
                        </a:cubicBezTo>
                        <a:cubicBezTo>
                          <a:pt x="132" y="68"/>
                          <a:pt x="156" y="66"/>
                          <a:pt x="172" y="61"/>
                        </a:cubicBezTo>
                        <a:cubicBezTo>
                          <a:pt x="188" y="56"/>
                          <a:pt x="195" y="50"/>
                          <a:pt x="212" y="45"/>
                        </a:cubicBezTo>
                        <a:cubicBezTo>
                          <a:pt x="229" y="40"/>
                          <a:pt x="253" y="33"/>
                          <a:pt x="272" y="29"/>
                        </a:cubicBezTo>
                        <a:cubicBezTo>
                          <a:pt x="291" y="25"/>
                          <a:pt x="311" y="24"/>
                          <a:pt x="328" y="21"/>
                        </a:cubicBezTo>
                        <a:cubicBezTo>
                          <a:pt x="345" y="18"/>
                          <a:pt x="357" y="16"/>
                          <a:pt x="372" y="13"/>
                        </a:cubicBezTo>
                        <a:cubicBezTo>
                          <a:pt x="387" y="10"/>
                          <a:pt x="396" y="7"/>
                          <a:pt x="420" y="5"/>
                        </a:cubicBezTo>
                        <a:cubicBezTo>
                          <a:pt x="444" y="3"/>
                          <a:pt x="495" y="2"/>
                          <a:pt x="516" y="1"/>
                        </a:cubicBezTo>
                        <a:cubicBezTo>
                          <a:pt x="537" y="0"/>
                          <a:pt x="531" y="0"/>
                          <a:pt x="544" y="1"/>
                        </a:cubicBezTo>
                        <a:cubicBezTo>
                          <a:pt x="557" y="2"/>
                          <a:pt x="581" y="4"/>
                          <a:pt x="596" y="5"/>
                        </a:cubicBezTo>
                        <a:cubicBezTo>
                          <a:pt x="611" y="6"/>
                          <a:pt x="621" y="4"/>
                          <a:pt x="636" y="5"/>
                        </a:cubicBezTo>
                        <a:cubicBezTo>
                          <a:pt x="651" y="6"/>
                          <a:pt x="668" y="8"/>
                          <a:pt x="684" y="9"/>
                        </a:cubicBezTo>
                        <a:cubicBezTo>
                          <a:pt x="700" y="10"/>
                          <a:pt x="713" y="10"/>
                          <a:pt x="732" y="13"/>
                        </a:cubicBezTo>
                        <a:cubicBezTo>
                          <a:pt x="751" y="16"/>
                          <a:pt x="773" y="21"/>
                          <a:pt x="796" y="25"/>
                        </a:cubicBezTo>
                        <a:cubicBezTo>
                          <a:pt x="819" y="29"/>
                          <a:pt x="845" y="32"/>
                          <a:pt x="868" y="37"/>
                        </a:cubicBezTo>
                        <a:cubicBezTo>
                          <a:pt x="891" y="42"/>
                          <a:pt x="909" y="50"/>
                          <a:pt x="932" y="57"/>
                        </a:cubicBezTo>
                        <a:cubicBezTo>
                          <a:pt x="955" y="64"/>
                          <a:pt x="987" y="74"/>
                          <a:pt x="1004" y="81"/>
                        </a:cubicBezTo>
                        <a:cubicBezTo>
                          <a:pt x="1021" y="88"/>
                          <a:pt x="1026" y="94"/>
                          <a:pt x="1036" y="101"/>
                        </a:cubicBezTo>
                        <a:cubicBezTo>
                          <a:pt x="1046" y="108"/>
                          <a:pt x="1055" y="116"/>
                          <a:pt x="1064" y="125"/>
                        </a:cubicBezTo>
                        <a:cubicBezTo>
                          <a:pt x="1073" y="134"/>
                          <a:pt x="1084" y="144"/>
                          <a:pt x="1092" y="153"/>
                        </a:cubicBezTo>
                        <a:cubicBezTo>
                          <a:pt x="1100" y="162"/>
                          <a:pt x="1109" y="176"/>
                          <a:pt x="1112" y="181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17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2120" y="2716"/>
                    <a:ext cx="12" cy="28"/>
                  </a:xfrm>
                  <a:custGeom>
                    <a:avLst/>
                    <a:gdLst>
                      <a:gd name="T0" fmla="*/ 0 w 12"/>
                      <a:gd name="T1" fmla="*/ 0 h 28"/>
                      <a:gd name="T2" fmla="*/ 12 w 12"/>
                      <a:gd name="T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2" h="28">
                        <a:moveTo>
                          <a:pt x="0" y="0"/>
                        </a:moveTo>
                        <a:cubicBezTo>
                          <a:pt x="0" y="0"/>
                          <a:pt x="6" y="14"/>
                          <a:pt x="12" y="28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19" name="Group 91"/>
                <p:cNvGrpSpPr>
                  <a:grpSpLocks noChangeAspect="1"/>
                </p:cNvGrpSpPr>
                <p:nvPr/>
              </p:nvGrpSpPr>
              <p:grpSpPr bwMode="auto">
                <a:xfrm>
                  <a:off x="2524" y="2539"/>
                  <a:ext cx="1124" cy="205"/>
                  <a:chOff x="1008" y="2539"/>
                  <a:chExt cx="1124" cy="205"/>
                </a:xfrm>
              </p:grpSpPr>
              <p:sp>
                <p:nvSpPr>
                  <p:cNvPr id="22620" name="Freeform 92"/>
                  <p:cNvSpPr>
                    <a:spLocks noChangeAspect="1"/>
                  </p:cNvSpPr>
                  <p:nvPr/>
                </p:nvSpPr>
                <p:spPr bwMode="auto">
                  <a:xfrm>
                    <a:off x="1008" y="2539"/>
                    <a:ext cx="1112" cy="197"/>
                  </a:xfrm>
                  <a:custGeom>
                    <a:avLst/>
                    <a:gdLst>
                      <a:gd name="T0" fmla="*/ 0 w 1112"/>
                      <a:gd name="T1" fmla="*/ 197 h 197"/>
                      <a:gd name="T2" fmla="*/ 12 w 1112"/>
                      <a:gd name="T3" fmla="*/ 161 h 197"/>
                      <a:gd name="T4" fmla="*/ 44 w 1112"/>
                      <a:gd name="T5" fmla="*/ 117 h 197"/>
                      <a:gd name="T6" fmla="*/ 76 w 1112"/>
                      <a:gd name="T7" fmla="*/ 93 h 197"/>
                      <a:gd name="T8" fmla="*/ 116 w 1112"/>
                      <a:gd name="T9" fmla="*/ 73 h 197"/>
                      <a:gd name="T10" fmla="*/ 172 w 1112"/>
                      <a:gd name="T11" fmla="*/ 61 h 197"/>
                      <a:gd name="T12" fmla="*/ 212 w 1112"/>
                      <a:gd name="T13" fmla="*/ 45 h 197"/>
                      <a:gd name="T14" fmla="*/ 272 w 1112"/>
                      <a:gd name="T15" fmla="*/ 29 h 197"/>
                      <a:gd name="T16" fmla="*/ 328 w 1112"/>
                      <a:gd name="T17" fmla="*/ 21 h 197"/>
                      <a:gd name="T18" fmla="*/ 372 w 1112"/>
                      <a:gd name="T19" fmla="*/ 13 h 197"/>
                      <a:gd name="T20" fmla="*/ 420 w 1112"/>
                      <a:gd name="T21" fmla="*/ 5 h 197"/>
                      <a:gd name="T22" fmla="*/ 516 w 1112"/>
                      <a:gd name="T23" fmla="*/ 1 h 197"/>
                      <a:gd name="T24" fmla="*/ 544 w 1112"/>
                      <a:gd name="T25" fmla="*/ 1 h 197"/>
                      <a:gd name="T26" fmla="*/ 596 w 1112"/>
                      <a:gd name="T27" fmla="*/ 5 h 197"/>
                      <a:gd name="T28" fmla="*/ 636 w 1112"/>
                      <a:gd name="T29" fmla="*/ 5 h 197"/>
                      <a:gd name="T30" fmla="*/ 684 w 1112"/>
                      <a:gd name="T31" fmla="*/ 9 h 197"/>
                      <a:gd name="T32" fmla="*/ 732 w 1112"/>
                      <a:gd name="T33" fmla="*/ 13 h 197"/>
                      <a:gd name="T34" fmla="*/ 796 w 1112"/>
                      <a:gd name="T35" fmla="*/ 25 h 197"/>
                      <a:gd name="T36" fmla="*/ 868 w 1112"/>
                      <a:gd name="T37" fmla="*/ 37 h 197"/>
                      <a:gd name="T38" fmla="*/ 932 w 1112"/>
                      <a:gd name="T39" fmla="*/ 57 h 197"/>
                      <a:gd name="T40" fmla="*/ 1004 w 1112"/>
                      <a:gd name="T41" fmla="*/ 81 h 197"/>
                      <a:gd name="T42" fmla="*/ 1036 w 1112"/>
                      <a:gd name="T43" fmla="*/ 101 h 197"/>
                      <a:gd name="T44" fmla="*/ 1064 w 1112"/>
                      <a:gd name="T45" fmla="*/ 125 h 197"/>
                      <a:gd name="T46" fmla="*/ 1092 w 1112"/>
                      <a:gd name="T47" fmla="*/ 153 h 197"/>
                      <a:gd name="T48" fmla="*/ 1112 w 1112"/>
                      <a:gd name="T49" fmla="*/ 181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112" h="197">
                        <a:moveTo>
                          <a:pt x="0" y="197"/>
                        </a:moveTo>
                        <a:cubicBezTo>
                          <a:pt x="2" y="185"/>
                          <a:pt x="5" y="174"/>
                          <a:pt x="12" y="161"/>
                        </a:cubicBezTo>
                        <a:cubicBezTo>
                          <a:pt x="19" y="148"/>
                          <a:pt x="33" y="128"/>
                          <a:pt x="44" y="117"/>
                        </a:cubicBezTo>
                        <a:cubicBezTo>
                          <a:pt x="55" y="106"/>
                          <a:pt x="64" y="100"/>
                          <a:pt x="76" y="93"/>
                        </a:cubicBezTo>
                        <a:cubicBezTo>
                          <a:pt x="88" y="86"/>
                          <a:pt x="100" y="78"/>
                          <a:pt x="116" y="73"/>
                        </a:cubicBezTo>
                        <a:cubicBezTo>
                          <a:pt x="132" y="68"/>
                          <a:pt x="156" y="66"/>
                          <a:pt x="172" y="61"/>
                        </a:cubicBezTo>
                        <a:cubicBezTo>
                          <a:pt x="188" y="56"/>
                          <a:pt x="195" y="50"/>
                          <a:pt x="212" y="45"/>
                        </a:cubicBezTo>
                        <a:cubicBezTo>
                          <a:pt x="229" y="40"/>
                          <a:pt x="253" y="33"/>
                          <a:pt x="272" y="29"/>
                        </a:cubicBezTo>
                        <a:cubicBezTo>
                          <a:pt x="291" y="25"/>
                          <a:pt x="311" y="24"/>
                          <a:pt x="328" y="21"/>
                        </a:cubicBezTo>
                        <a:cubicBezTo>
                          <a:pt x="345" y="18"/>
                          <a:pt x="357" y="16"/>
                          <a:pt x="372" y="13"/>
                        </a:cubicBezTo>
                        <a:cubicBezTo>
                          <a:pt x="387" y="10"/>
                          <a:pt x="396" y="7"/>
                          <a:pt x="420" y="5"/>
                        </a:cubicBezTo>
                        <a:cubicBezTo>
                          <a:pt x="444" y="3"/>
                          <a:pt x="495" y="2"/>
                          <a:pt x="516" y="1"/>
                        </a:cubicBezTo>
                        <a:cubicBezTo>
                          <a:pt x="537" y="0"/>
                          <a:pt x="531" y="0"/>
                          <a:pt x="544" y="1"/>
                        </a:cubicBezTo>
                        <a:cubicBezTo>
                          <a:pt x="557" y="2"/>
                          <a:pt x="581" y="4"/>
                          <a:pt x="596" y="5"/>
                        </a:cubicBezTo>
                        <a:cubicBezTo>
                          <a:pt x="611" y="6"/>
                          <a:pt x="621" y="4"/>
                          <a:pt x="636" y="5"/>
                        </a:cubicBezTo>
                        <a:cubicBezTo>
                          <a:pt x="651" y="6"/>
                          <a:pt x="668" y="8"/>
                          <a:pt x="684" y="9"/>
                        </a:cubicBezTo>
                        <a:cubicBezTo>
                          <a:pt x="700" y="10"/>
                          <a:pt x="713" y="10"/>
                          <a:pt x="732" y="13"/>
                        </a:cubicBezTo>
                        <a:cubicBezTo>
                          <a:pt x="751" y="16"/>
                          <a:pt x="773" y="21"/>
                          <a:pt x="796" y="25"/>
                        </a:cubicBezTo>
                        <a:cubicBezTo>
                          <a:pt x="819" y="29"/>
                          <a:pt x="845" y="32"/>
                          <a:pt x="868" y="37"/>
                        </a:cubicBezTo>
                        <a:cubicBezTo>
                          <a:pt x="891" y="42"/>
                          <a:pt x="909" y="50"/>
                          <a:pt x="932" y="57"/>
                        </a:cubicBezTo>
                        <a:cubicBezTo>
                          <a:pt x="955" y="64"/>
                          <a:pt x="987" y="74"/>
                          <a:pt x="1004" y="81"/>
                        </a:cubicBezTo>
                        <a:cubicBezTo>
                          <a:pt x="1021" y="88"/>
                          <a:pt x="1026" y="94"/>
                          <a:pt x="1036" y="101"/>
                        </a:cubicBezTo>
                        <a:cubicBezTo>
                          <a:pt x="1046" y="108"/>
                          <a:pt x="1055" y="116"/>
                          <a:pt x="1064" y="125"/>
                        </a:cubicBezTo>
                        <a:cubicBezTo>
                          <a:pt x="1073" y="134"/>
                          <a:pt x="1084" y="144"/>
                          <a:pt x="1092" y="153"/>
                        </a:cubicBezTo>
                        <a:cubicBezTo>
                          <a:pt x="1100" y="162"/>
                          <a:pt x="1109" y="176"/>
                          <a:pt x="1112" y="181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1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2120" y="2716"/>
                    <a:ext cx="12" cy="28"/>
                  </a:xfrm>
                  <a:custGeom>
                    <a:avLst/>
                    <a:gdLst>
                      <a:gd name="T0" fmla="*/ 0 w 12"/>
                      <a:gd name="T1" fmla="*/ 0 h 28"/>
                      <a:gd name="T2" fmla="*/ 12 w 12"/>
                      <a:gd name="T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2" h="28">
                        <a:moveTo>
                          <a:pt x="0" y="0"/>
                        </a:moveTo>
                        <a:cubicBezTo>
                          <a:pt x="0" y="0"/>
                          <a:pt x="6" y="14"/>
                          <a:pt x="12" y="28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22" name="Line 94"/>
                <p:cNvSpPr>
                  <a:spLocks noChangeAspect="1" noChangeShapeType="1"/>
                </p:cNvSpPr>
                <p:nvPr/>
              </p:nvSpPr>
              <p:spPr bwMode="auto">
                <a:xfrm>
                  <a:off x="3652" y="2740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623" name="Group 95"/>
                <p:cNvGrpSpPr>
                  <a:grpSpLocks noChangeAspect="1"/>
                </p:cNvGrpSpPr>
                <p:nvPr/>
              </p:nvGrpSpPr>
              <p:grpSpPr bwMode="auto">
                <a:xfrm>
                  <a:off x="4060" y="2539"/>
                  <a:ext cx="1032" cy="205"/>
                  <a:chOff x="1008" y="2539"/>
                  <a:chExt cx="1124" cy="205"/>
                </a:xfrm>
              </p:grpSpPr>
              <p:sp>
                <p:nvSpPr>
                  <p:cNvPr id="22624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1008" y="2539"/>
                    <a:ext cx="1112" cy="197"/>
                  </a:xfrm>
                  <a:custGeom>
                    <a:avLst/>
                    <a:gdLst>
                      <a:gd name="T0" fmla="*/ 0 w 1112"/>
                      <a:gd name="T1" fmla="*/ 197 h 197"/>
                      <a:gd name="T2" fmla="*/ 12 w 1112"/>
                      <a:gd name="T3" fmla="*/ 161 h 197"/>
                      <a:gd name="T4" fmla="*/ 44 w 1112"/>
                      <a:gd name="T5" fmla="*/ 117 h 197"/>
                      <a:gd name="T6" fmla="*/ 76 w 1112"/>
                      <a:gd name="T7" fmla="*/ 93 h 197"/>
                      <a:gd name="T8" fmla="*/ 116 w 1112"/>
                      <a:gd name="T9" fmla="*/ 73 h 197"/>
                      <a:gd name="T10" fmla="*/ 172 w 1112"/>
                      <a:gd name="T11" fmla="*/ 61 h 197"/>
                      <a:gd name="T12" fmla="*/ 212 w 1112"/>
                      <a:gd name="T13" fmla="*/ 45 h 197"/>
                      <a:gd name="T14" fmla="*/ 272 w 1112"/>
                      <a:gd name="T15" fmla="*/ 29 h 197"/>
                      <a:gd name="T16" fmla="*/ 328 w 1112"/>
                      <a:gd name="T17" fmla="*/ 21 h 197"/>
                      <a:gd name="T18" fmla="*/ 372 w 1112"/>
                      <a:gd name="T19" fmla="*/ 13 h 197"/>
                      <a:gd name="T20" fmla="*/ 420 w 1112"/>
                      <a:gd name="T21" fmla="*/ 5 h 197"/>
                      <a:gd name="T22" fmla="*/ 516 w 1112"/>
                      <a:gd name="T23" fmla="*/ 1 h 197"/>
                      <a:gd name="T24" fmla="*/ 544 w 1112"/>
                      <a:gd name="T25" fmla="*/ 1 h 197"/>
                      <a:gd name="T26" fmla="*/ 596 w 1112"/>
                      <a:gd name="T27" fmla="*/ 5 h 197"/>
                      <a:gd name="T28" fmla="*/ 636 w 1112"/>
                      <a:gd name="T29" fmla="*/ 5 h 197"/>
                      <a:gd name="T30" fmla="*/ 684 w 1112"/>
                      <a:gd name="T31" fmla="*/ 9 h 197"/>
                      <a:gd name="T32" fmla="*/ 732 w 1112"/>
                      <a:gd name="T33" fmla="*/ 13 h 197"/>
                      <a:gd name="T34" fmla="*/ 796 w 1112"/>
                      <a:gd name="T35" fmla="*/ 25 h 197"/>
                      <a:gd name="T36" fmla="*/ 868 w 1112"/>
                      <a:gd name="T37" fmla="*/ 37 h 197"/>
                      <a:gd name="T38" fmla="*/ 932 w 1112"/>
                      <a:gd name="T39" fmla="*/ 57 h 197"/>
                      <a:gd name="T40" fmla="*/ 1004 w 1112"/>
                      <a:gd name="T41" fmla="*/ 81 h 197"/>
                      <a:gd name="T42" fmla="*/ 1036 w 1112"/>
                      <a:gd name="T43" fmla="*/ 101 h 197"/>
                      <a:gd name="T44" fmla="*/ 1064 w 1112"/>
                      <a:gd name="T45" fmla="*/ 125 h 197"/>
                      <a:gd name="T46" fmla="*/ 1092 w 1112"/>
                      <a:gd name="T47" fmla="*/ 153 h 197"/>
                      <a:gd name="T48" fmla="*/ 1112 w 1112"/>
                      <a:gd name="T49" fmla="*/ 181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112" h="197">
                        <a:moveTo>
                          <a:pt x="0" y="197"/>
                        </a:moveTo>
                        <a:cubicBezTo>
                          <a:pt x="2" y="185"/>
                          <a:pt x="5" y="174"/>
                          <a:pt x="12" y="161"/>
                        </a:cubicBezTo>
                        <a:cubicBezTo>
                          <a:pt x="19" y="148"/>
                          <a:pt x="33" y="128"/>
                          <a:pt x="44" y="117"/>
                        </a:cubicBezTo>
                        <a:cubicBezTo>
                          <a:pt x="55" y="106"/>
                          <a:pt x="64" y="100"/>
                          <a:pt x="76" y="93"/>
                        </a:cubicBezTo>
                        <a:cubicBezTo>
                          <a:pt x="88" y="86"/>
                          <a:pt x="100" y="78"/>
                          <a:pt x="116" y="73"/>
                        </a:cubicBezTo>
                        <a:cubicBezTo>
                          <a:pt x="132" y="68"/>
                          <a:pt x="156" y="66"/>
                          <a:pt x="172" y="61"/>
                        </a:cubicBezTo>
                        <a:cubicBezTo>
                          <a:pt x="188" y="56"/>
                          <a:pt x="195" y="50"/>
                          <a:pt x="212" y="45"/>
                        </a:cubicBezTo>
                        <a:cubicBezTo>
                          <a:pt x="229" y="40"/>
                          <a:pt x="253" y="33"/>
                          <a:pt x="272" y="29"/>
                        </a:cubicBezTo>
                        <a:cubicBezTo>
                          <a:pt x="291" y="25"/>
                          <a:pt x="311" y="24"/>
                          <a:pt x="328" y="21"/>
                        </a:cubicBezTo>
                        <a:cubicBezTo>
                          <a:pt x="345" y="18"/>
                          <a:pt x="357" y="16"/>
                          <a:pt x="372" y="13"/>
                        </a:cubicBezTo>
                        <a:cubicBezTo>
                          <a:pt x="387" y="10"/>
                          <a:pt x="396" y="7"/>
                          <a:pt x="420" y="5"/>
                        </a:cubicBezTo>
                        <a:cubicBezTo>
                          <a:pt x="444" y="3"/>
                          <a:pt x="495" y="2"/>
                          <a:pt x="516" y="1"/>
                        </a:cubicBezTo>
                        <a:cubicBezTo>
                          <a:pt x="537" y="0"/>
                          <a:pt x="531" y="0"/>
                          <a:pt x="544" y="1"/>
                        </a:cubicBezTo>
                        <a:cubicBezTo>
                          <a:pt x="557" y="2"/>
                          <a:pt x="581" y="4"/>
                          <a:pt x="596" y="5"/>
                        </a:cubicBezTo>
                        <a:cubicBezTo>
                          <a:pt x="611" y="6"/>
                          <a:pt x="621" y="4"/>
                          <a:pt x="636" y="5"/>
                        </a:cubicBezTo>
                        <a:cubicBezTo>
                          <a:pt x="651" y="6"/>
                          <a:pt x="668" y="8"/>
                          <a:pt x="684" y="9"/>
                        </a:cubicBezTo>
                        <a:cubicBezTo>
                          <a:pt x="700" y="10"/>
                          <a:pt x="713" y="10"/>
                          <a:pt x="732" y="13"/>
                        </a:cubicBezTo>
                        <a:cubicBezTo>
                          <a:pt x="751" y="16"/>
                          <a:pt x="773" y="21"/>
                          <a:pt x="796" y="25"/>
                        </a:cubicBezTo>
                        <a:cubicBezTo>
                          <a:pt x="819" y="29"/>
                          <a:pt x="845" y="32"/>
                          <a:pt x="868" y="37"/>
                        </a:cubicBezTo>
                        <a:cubicBezTo>
                          <a:pt x="891" y="42"/>
                          <a:pt x="909" y="50"/>
                          <a:pt x="932" y="57"/>
                        </a:cubicBezTo>
                        <a:cubicBezTo>
                          <a:pt x="955" y="64"/>
                          <a:pt x="987" y="74"/>
                          <a:pt x="1004" y="81"/>
                        </a:cubicBezTo>
                        <a:cubicBezTo>
                          <a:pt x="1021" y="88"/>
                          <a:pt x="1026" y="94"/>
                          <a:pt x="1036" y="101"/>
                        </a:cubicBezTo>
                        <a:cubicBezTo>
                          <a:pt x="1046" y="108"/>
                          <a:pt x="1055" y="116"/>
                          <a:pt x="1064" y="125"/>
                        </a:cubicBezTo>
                        <a:cubicBezTo>
                          <a:pt x="1073" y="134"/>
                          <a:pt x="1084" y="144"/>
                          <a:pt x="1092" y="153"/>
                        </a:cubicBezTo>
                        <a:cubicBezTo>
                          <a:pt x="1100" y="162"/>
                          <a:pt x="1109" y="176"/>
                          <a:pt x="1112" y="181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25" name="Freeform 97"/>
                  <p:cNvSpPr>
                    <a:spLocks noChangeAspect="1"/>
                  </p:cNvSpPr>
                  <p:nvPr/>
                </p:nvSpPr>
                <p:spPr bwMode="auto">
                  <a:xfrm>
                    <a:off x="2120" y="2716"/>
                    <a:ext cx="12" cy="28"/>
                  </a:xfrm>
                  <a:custGeom>
                    <a:avLst/>
                    <a:gdLst>
                      <a:gd name="T0" fmla="*/ 0 w 12"/>
                      <a:gd name="T1" fmla="*/ 0 h 28"/>
                      <a:gd name="T2" fmla="*/ 12 w 12"/>
                      <a:gd name="T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2" h="28">
                        <a:moveTo>
                          <a:pt x="0" y="0"/>
                        </a:moveTo>
                        <a:cubicBezTo>
                          <a:pt x="0" y="0"/>
                          <a:pt x="6" y="14"/>
                          <a:pt x="12" y="28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26" name="Line 9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100" y="2740"/>
                  <a:ext cx="304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28" name="Group 100"/>
              <p:cNvGrpSpPr>
                <a:grpSpLocks noChangeAspect="1"/>
              </p:cNvGrpSpPr>
              <p:nvPr/>
            </p:nvGrpSpPr>
            <p:grpSpPr bwMode="auto">
              <a:xfrm flipV="1">
                <a:off x="688" y="3139"/>
                <a:ext cx="4716" cy="205"/>
                <a:chOff x="688" y="2539"/>
                <a:chExt cx="4716" cy="205"/>
              </a:xfrm>
            </p:grpSpPr>
            <p:sp>
              <p:nvSpPr>
                <p:cNvPr id="22629" name="Line 10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88" y="274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0" name="Line 102"/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740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631" name="Group 103"/>
                <p:cNvGrpSpPr>
                  <a:grpSpLocks noChangeAspect="1"/>
                </p:cNvGrpSpPr>
                <p:nvPr/>
              </p:nvGrpSpPr>
              <p:grpSpPr bwMode="auto">
                <a:xfrm>
                  <a:off x="980" y="2539"/>
                  <a:ext cx="1124" cy="205"/>
                  <a:chOff x="1008" y="2539"/>
                  <a:chExt cx="1124" cy="205"/>
                </a:xfrm>
              </p:grpSpPr>
              <p:sp>
                <p:nvSpPr>
                  <p:cNvPr id="22632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1008" y="2539"/>
                    <a:ext cx="1112" cy="197"/>
                  </a:xfrm>
                  <a:custGeom>
                    <a:avLst/>
                    <a:gdLst>
                      <a:gd name="T0" fmla="*/ 0 w 1112"/>
                      <a:gd name="T1" fmla="*/ 197 h 197"/>
                      <a:gd name="T2" fmla="*/ 12 w 1112"/>
                      <a:gd name="T3" fmla="*/ 161 h 197"/>
                      <a:gd name="T4" fmla="*/ 44 w 1112"/>
                      <a:gd name="T5" fmla="*/ 117 h 197"/>
                      <a:gd name="T6" fmla="*/ 76 w 1112"/>
                      <a:gd name="T7" fmla="*/ 93 h 197"/>
                      <a:gd name="T8" fmla="*/ 116 w 1112"/>
                      <a:gd name="T9" fmla="*/ 73 h 197"/>
                      <a:gd name="T10" fmla="*/ 172 w 1112"/>
                      <a:gd name="T11" fmla="*/ 61 h 197"/>
                      <a:gd name="T12" fmla="*/ 212 w 1112"/>
                      <a:gd name="T13" fmla="*/ 45 h 197"/>
                      <a:gd name="T14" fmla="*/ 272 w 1112"/>
                      <a:gd name="T15" fmla="*/ 29 h 197"/>
                      <a:gd name="T16" fmla="*/ 328 w 1112"/>
                      <a:gd name="T17" fmla="*/ 21 h 197"/>
                      <a:gd name="T18" fmla="*/ 372 w 1112"/>
                      <a:gd name="T19" fmla="*/ 13 h 197"/>
                      <a:gd name="T20" fmla="*/ 420 w 1112"/>
                      <a:gd name="T21" fmla="*/ 5 h 197"/>
                      <a:gd name="T22" fmla="*/ 516 w 1112"/>
                      <a:gd name="T23" fmla="*/ 1 h 197"/>
                      <a:gd name="T24" fmla="*/ 544 w 1112"/>
                      <a:gd name="T25" fmla="*/ 1 h 197"/>
                      <a:gd name="T26" fmla="*/ 596 w 1112"/>
                      <a:gd name="T27" fmla="*/ 5 h 197"/>
                      <a:gd name="T28" fmla="*/ 636 w 1112"/>
                      <a:gd name="T29" fmla="*/ 5 h 197"/>
                      <a:gd name="T30" fmla="*/ 684 w 1112"/>
                      <a:gd name="T31" fmla="*/ 9 h 197"/>
                      <a:gd name="T32" fmla="*/ 732 w 1112"/>
                      <a:gd name="T33" fmla="*/ 13 h 197"/>
                      <a:gd name="T34" fmla="*/ 796 w 1112"/>
                      <a:gd name="T35" fmla="*/ 25 h 197"/>
                      <a:gd name="T36" fmla="*/ 868 w 1112"/>
                      <a:gd name="T37" fmla="*/ 37 h 197"/>
                      <a:gd name="T38" fmla="*/ 932 w 1112"/>
                      <a:gd name="T39" fmla="*/ 57 h 197"/>
                      <a:gd name="T40" fmla="*/ 1004 w 1112"/>
                      <a:gd name="T41" fmla="*/ 81 h 197"/>
                      <a:gd name="T42" fmla="*/ 1036 w 1112"/>
                      <a:gd name="T43" fmla="*/ 101 h 197"/>
                      <a:gd name="T44" fmla="*/ 1064 w 1112"/>
                      <a:gd name="T45" fmla="*/ 125 h 197"/>
                      <a:gd name="T46" fmla="*/ 1092 w 1112"/>
                      <a:gd name="T47" fmla="*/ 153 h 197"/>
                      <a:gd name="T48" fmla="*/ 1112 w 1112"/>
                      <a:gd name="T49" fmla="*/ 181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112" h="197">
                        <a:moveTo>
                          <a:pt x="0" y="197"/>
                        </a:moveTo>
                        <a:cubicBezTo>
                          <a:pt x="2" y="185"/>
                          <a:pt x="5" y="174"/>
                          <a:pt x="12" y="161"/>
                        </a:cubicBezTo>
                        <a:cubicBezTo>
                          <a:pt x="19" y="148"/>
                          <a:pt x="33" y="128"/>
                          <a:pt x="44" y="117"/>
                        </a:cubicBezTo>
                        <a:cubicBezTo>
                          <a:pt x="55" y="106"/>
                          <a:pt x="64" y="100"/>
                          <a:pt x="76" y="93"/>
                        </a:cubicBezTo>
                        <a:cubicBezTo>
                          <a:pt x="88" y="86"/>
                          <a:pt x="100" y="78"/>
                          <a:pt x="116" y="73"/>
                        </a:cubicBezTo>
                        <a:cubicBezTo>
                          <a:pt x="132" y="68"/>
                          <a:pt x="156" y="66"/>
                          <a:pt x="172" y="61"/>
                        </a:cubicBezTo>
                        <a:cubicBezTo>
                          <a:pt x="188" y="56"/>
                          <a:pt x="195" y="50"/>
                          <a:pt x="212" y="45"/>
                        </a:cubicBezTo>
                        <a:cubicBezTo>
                          <a:pt x="229" y="40"/>
                          <a:pt x="253" y="33"/>
                          <a:pt x="272" y="29"/>
                        </a:cubicBezTo>
                        <a:cubicBezTo>
                          <a:pt x="291" y="25"/>
                          <a:pt x="311" y="24"/>
                          <a:pt x="328" y="21"/>
                        </a:cubicBezTo>
                        <a:cubicBezTo>
                          <a:pt x="345" y="18"/>
                          <a:pt x="357" y="16"/>
                          <a:pt x="372" y="13"/>
                        </a:cubicBezTo>
                        <a:cubicBezTo>
                          <a:pt x="387" y="10"/>
                          <a:pt x="396" y="7"/>
                          <a:pt x="420" y="5"/>
                        </a:cubicBezTo>
                        <a:cubicBezTo>
                          <a:pt x="444" y="3"/>
                          <a:pt x="495" y="2"/>
                          <a:pt x="516" y="1"/>
                        </a:cubicBezTo>
                        <a:cubicBezTo>
                          <a:pt x="537" y="0"/>
                          <a:pt x="531" y="0"/>
                          <a:pt x="544" y="1"/>
                        </a:cubicBezTo>
                        <a:cubicBezTo>
                          <a:pt x="557" y="2"/>
                          <a:pt x="581" y="4"/>
                          <a:pt x="596" y="5"/>
                        </a:cubicBezTo>
                        <a:cubicBezTo>
                          <a:pt x="611" y="6"/>
                          <a:pt x="621" y="4"/>
                          <a:pt x="636" y="5"/>
                        </a:cubicBezTo>
                        <a:cubicBezTo>
                          <a:pt x="651" y="6"/>
                          <a:pt x="668" y="8"/>
                          <a:pt x="684" y="9"/>
                        </a:cubicBezTo>
                        <a:cubicBezTo>
                          <a:pt x="700" y="10"/>
                          <a:pt x="713" y="10"/>
                          <a:pt x="732" y="13"/>
                        </a:cubicBezTo>
                        <a:cubicBezTo>
                          <a:pt x="751" y="16"/>
                          <a:pt x="773" y="21"/>
                          <a:pt x="796" y="25"/>
                        </a:cubicBezTo>
                        <a:cubicBezTo>
                          <a:pt x="819" y="29"/>
                          <a:pt x="845" y="32"/>
                          <a:pt x="868" y="37"/>
                        </a:cubicBezTo>
                        <a:cubicBezTo>
                          <a:pt x="891" y="42"/>
                          <a:pt x="909" y="50"/>
                          <a:pt x="932" y="57"/>
                        </a:cubicBezTo>
                        <a:cubicBezTo>
                          <a:pt x="955" y="64"/>
                          <a:pt x="987" y="74"/>
                          <a:pt x="1004" y="81"/>
                        </a:cubicBezTo>
                        <a:cubicBezTo>
                          <a:pt x="1021" y="88"/>
                          <a:pt x="1026" y="94"/>
                          <a:pt x="1036" y="101"/>
                        </a:cubicBezTo>
                        <a:cubicBezTo>
                          <a:pt x="1046" y="108"/>
                          <a:pt x="1055" y="116"/>
                          <a:pt x="1064" y="125"/>
                        </a:cubicBezTo>
                        <a:cubicBezTo>
                          <a:pt x="1073" y="134"/>
                          <a:pt x="1084" y="144"/>
                          <a:pt x="1092" y="153"/>
                        </a:cubicBezTo>
                        <a:cubicBezTo>
                          <a:pt x="1100" y="162"/>
                          <a:pt x="1109" y="176"/>
                          <a:pt x="1112" y="181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3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2120" y="2716"/>
                    <a:ext cx="12" cy="28"/>
                  </a:xfrm>
                  <a:custGeom>
                    <a:avLst/>
                    <a:gdLst>
                      <a:gd name="T0" fmla="*/ 0 w 12"/>
                      <a:gd name="T1" fmla="*/ 0 h 28"/>
                      <a:gd name="T2" fmla="*/ 12 w 12"/>
                      <a:gd name="T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2" h="28">
                        <a:moveTo>
                          <a:pt x="0" y="0"/>
                        </a:moveTo>
                        <a:cubicBezTo>
                          <a:pt x="0" y="0"/>
                          <a:pt x="6" y="14"/>
                          <a:pt x="12" y="28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4" name="Group 106"/>
                <p:cNvGrpSpPr>
                  <a:grpSpLocks noChangeAspect="1"/>
                </p:cNvGrpSpPr>
                <p:nvPr/>
              </p:nvGrpSpPr>
              <p:grpSpPr bwMode="auto">
                <a:xfrm>
                  <a:off x="2524" y="2539"/>
                  <a:ext cx="1124" cy="205"/>
                  <a:chOff x="1008" y="2539"/>
                  <a:chExt cx="1124" cy="205"/>
                </a:xfrm>
              </p:grpSpPr>
              <p:sp>
                <p:nvSpPr>
                  <p:cNvPr id="22635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1008" y="2539"/>
                    <a:ext cx="1112" cy="197"/>
                  </a:xfrm>
                  <a:custGeom>
                    <a:avLst/>
                    <a:gdLst>
                      <a:gd name="T0" fmla="*/ 0 w 1112"/>
                      <a:gd name="T1" fmla="*/ 197 h 197"/>
                      <a:gd name="T2" fmla="*/ 12 w 1112"/>
                      <a:gd name="T3" fmla="*/ 161 h 197"/>
                      <a:gd name="T4" fmla="*/ 44 w 1112"/>
                      <a:gd name="T5" fmla="*/ 117 h 197"/>
                      <a:gd name="T6" fmla="*/ 76 w 1112"/>
                      <a:gd name="T7" fmla="*/ 93 h 197"/>
                      <a:gd name="T8" fmla="*/ 116 w 1112"/>
                      <a:gd name="T9" fmla="*/ 73 h 197"/>
                      <a:gd name="T10" fmla="*/ 172 w 1112"/>
                      <a:gd name="T11" fmla="*/ 61 h 197"/>
                      <a:gd name="T12" fmla="*/ 212 w 1112"/>
                      <a:gd name="T13" fmla="*/ 45 h 197"/>
                      <a:gd name="T14" fmla="*/ 272 w 1112"/>
                      <a:gd name="T15" fmla="*/ 29 h 197"/>
                      <a:gd name="T16" fmla="*/ 328 w 1112"/>
                      <a:gd name="T17" fmla="*/ 21 h 197"/>
                      <a:gd name="T18" fmla="*/ 372 w 1112"/>
                      <a:gd name="T19" fmla="*/ 13 h 197"/>
                      <a:gd name="T20" fmla="*/ 420 w 1112"/>
                      <a:gd name="T21" fmla="*/ 5 h 197"/>
                      <a:gd name="T22" fmla="*/ 516 w 1112"/>
                      <a:gd name="T23" fmla="*/ 1 h 197"/>
                      <a:gd name="T24" fmla="*/ 544 w 1112"/>
                      <a:gd name="T25" fmla="*/ 1 h 197"/>
                      <a:gd name="T26" fmla="*/ 596 w 1112"/>
                      <a:gd name="T27" fmla="*/ 5 h 197"/>
                      <a:gd name="T28" fmla="*/ 636 w 1112"/>
                      <a:gd name="T29" fmla="*/ 5 h 197"/>
                      <a:gd name="T30" fmla="*/ 684 w 1112"/>
                      <a:gd name="T31" fmla="*/ 9 h 197"/>
                      <a:gd name="T32" fmla="*/ 732 w 1112"/>
                      <a:gd name="T33" fmla="*/ 13 h 197"/>
                      <a:gd name="T34" fmla="*/ 796 w 1112"/>
                      <a:gd name="T35" fmla="*/ 25 h 197"/>
                      <a:gd name="T36" fmla="*/ 868 w 1112"/>
                      <a:gd name="T37" fmla="*/ 37 h 197"/>
                      <a:gd name="T38" fmla="*/ 932 w 1112"/>
                      <a:gd name="T39" fmla="*/ 57 h 197"/>
                      <a:gd name="T40" fmla="*/ 1004 w 1112"/>
                      <a:gd name="T41" fmla="*/ 81 h 197"/>
                      <a:gd name="T42" fmla="*/ 1036 w 1112"/>
                      <a:gd name="T43" fmla="*/ 101 h 197"/>
                      <a:gd name="T44" fmla="*/ 1064 w 1112"/>
                      <a:gd name="T45" fmla="*/ 125 h 197"/>
                      <a:gd name="T46" fmla="*/ 1092 w 1112"/>
                      <a:gd name="T47" fmla="*/ 153 h 197"/>
                      <a:gd name="T48" fmla="*/ 1112 w 1112"/>
                      <a:gd name="T49" fmla="*/ 181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112" h="197">
                        <a:moveTo>
                          <a:pt x="0" y="197"/>
                        </a:moveTo>
                        <a:cubicBezTo>
                          <a:pt x="2" y="185"/>
                          <a:pt x="5" y="174"/>
                          <a:pt x="12" y="161"/>
                        </a:cubicBezTo>
                        <a:cubicBezTo>
                          <a:pt x="19" y="148"/>
                          <a:pt x="33" y="128"/>
                          <a:pt x="44" y="117"/>
                        </a:cubicBezTo>
                        <a:cubicBezTo>
                          <a:pt x="55" y="106"/>
                          <a:pt x="64" y="100"/>
                          <a:pt x="76" y="93"/>
                        </a:cubicBezTo>
                        <a:cubicBezTo>
                          <a:pt x="88" y="86"/>
                          <a:pt x="100" y="78"/>
                          <a:pt x="116" y="73"/>
                        </a:cubicBezTo>
                        <a:cubicBezTo>
                          <a:pt x="132" y="68"/>
                          <a:pt x="156" y="66"/>
                          <a:pt x="172" y="61"/>
                        </a:cubicBezTo>
                        <a:cubicBezTo>
                          <a:pt x="188" y="56"/>
                          <a:pt x="195" y="50"/>
                          <a:pt x="212" y="45"/>
                        </a:cubicBezTo>
                        <a:cubicBezTo>
                          <a:pt x="229" y="40"/>
                          <a:pt x="253" y="33"/>
                          <a:pt x="272" y="29"/>
                        </a:cubicBezTo>
                        <a:cubicBezTo>
                          <a:pt x="291" y="25"/>
                          <a:pt x="311" y="24"/>
                          <a:pt x="328" y="21"/>
                        </a:cubicBezTo>
                        <a:cubicBezTo>
                          <a:pt x="345" y="18"/>
                          <a:pt x="357" y="16"/>
                          <a:pt x="372" y="13"/>
                        </a:cubicBezTo>
                        <a:cubicBezTo>
                          <a:pt x="387" y="10"/>
                          <a:pt x="396" y="7"/>
                          <a:pt x="420" y="5"/>
                        </a:cubicBezTo>
                        <a:cubicBezTo>
                          <a:pt x="444" y="3"/>
                          <a:pt x="495" y="2"/>
                          <a:pt x="516" y="1"/>
                        </a:cubicBezTo>
                        <a:cubicBezTo>
                          <a:pt x="537" y="0"/>
                          <a:pt x="531" y="0"/>
                          <a:pt x="544" y="1"/>
                        </a:cubicBezTo>
                        <a:cubicBezTo>
                          <a:pt x="557" y="2"/>
                          <a:pt x="581" y="4"/>
                          <a:pt x="596" y="5"/>
                        </a:cubicBezTo>
                        <a:cubicBezTo>
                          <a:pt x="611" y="6"/>
                          <a:pt x="621" y="4"/>
                          <a:pt x="636" y="5"/>
                        </a:cubicBezTo>
                        <a:cubicBezTo>
                          <a:pt x="651" y="6"/>
                          <a:pt x="668" y="8"/>
                          <a:pt x="684" y="9"/>
                        </a:cubicBezTo>
                        <a:cubicBezTo>
                          <a:pt x="700" y="10"/>
                          <a:pt x="713" y="10"/>
                          <a:pt x="732" y="13"/>
                        </a:cubicBezTo>
                        <a:cubicBezTo>
                          <a:pt x="751" y="16"/>
                          <a:pt x="773" y="21"/>
                          <a:pt x="796" y="25"/>
                        </a:cubicBezTo>
                        <a:cubicBezTo>
                          <a:pt x="819" y="29"/>
                          <a:pt x="845" y="32"/>
                          <a:pt x="868" y="37"/>
                        </a:cubicBezTo>
                        <a:cubicBezTo>
                          <a:pt x="891" y="42"/>
                          <a:pt x="909" y="50"/>
                          <a:pt x="932" y="57"/>
                        </a:cubicBezTo>
                        <a:cubicBezTo>
                          <a:pt x="955" y="64"/>
                          <a:pt x="987" y="74"/>
                          <a:pt x="1004" y="81"/>
                        </a:cubicBezTo>
                        <a:cubicBezTo>
                          <a:pt x="1021" y="88"/>
                          <a:pt x="1026" y="94"/>
                          <a:pt x="1036" y="101"/>
                        </a:cubicBezTo>
                        <a:cubicBezTo>
                          <a:pt x="1046" y="108"/>
                          <a:pt x="1055" y="116"/>
                          <a:pt x="1064" y="125"/>
                        </a:cubicBezTo>
                        <a:cubicBezTo>
                          <a:pt x="1073" y="134"/>
                          <a:pt x="1084" y="144"/>
                          <a:pt x="1092" y="153"/>
                        </a:cubicBezTo>
                        <a:cubicBezTo>
                          <a:pt x="1100" y="162"/>
                          <a:pt x="1109" y="176"/>
                          <a:pt x="1112" y="181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36" name="Freeform 108"/>
                  <p:cNvSpPr>
                    <a:spLocks noChangeAspect="1"/>
                  </p:cNvSpPr>
                  <p:nvPr/>
                </p:nvSpPr>
                <p:spPr bwMode="auto">
                  <a:xfrm>
                    <a:off x="2120" y="2716"/>
                    <a:ext cx="12" cy="28"/>
                  </a:xfrm>
                  <a:custGeom>
                    <a:avLst/>
                    <a:gdLst>
                      <a:gd name="T0" fmla="*/ 0 w 12"/>
                      <a:gd name="T1" fmla="*/ 0 h 28"/>
                      <a:gd name="T2" fmla="*/ 12 w 12"/>
                      <a:gd name="T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2" h="28">
                        <a:moveTo>
                          <a:pt x="0" y="0"/>
                        </a:moveTo>
                        <a:cubicBezTo>
                          <a:pt x="0" y="0"/>
                          <a:pt x="6" y="14"/>
                          <a:pt x="12" y="28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37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3652" y="2740"/>
                  <a:ext cx="416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638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4060" y="2539"/>
                  <a:ext cx="1032" cy="205"/>
                  <a:chOff x="1008" y="2539"/>
                  <a:chExt cx="1124" cy="205"/>
                </a:xfrm>
              </p:grpSpPr>
              <p:sp>
                <p:nvSpPr>
                  <p:cNvPr id="22639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1008" y="2539"/>
                    <a:ext cx="1112" cy="197"/>
                  </a:xfrm>
                  <a:custGeom>
                    <a:avLst/>
                    <a:gdLst>
                      <a:gd name="T0" fmla="*/ 0 w 1112"/>
                      <a:gd name="T1" fmla="*/ 197 h 197"/>
                      <a:gd name="T2" fmla="*/ 12 w 1112"/>
                      <a:gd name="T3" fmla="*/ 161 h 197"/>
                      <a:gd name="T4" fmla="*/ 44 w 1112"/>
                      <a:gd name="T5" fmla="*/ 117 h 197"/>
                      <a:gd name="T6" fmla="*/ 76 w 1112"/>
                      <a:gd name="T7" fmla="*/ 93 h 197"/>
                      <a:gd name="T8" fmla="*/ 116 w 1112"/>
                      <a:gd name="T9" fmla="*/ 73 h 197"/>
                      <a:gd name="T10" fmla="*/ 172 w 1112"/>
                      <a:gd name="T11" fmla="*/ 61 h 197"/>
                      <a:gd name="T12" fmla="*/ 212 w 1112"/>
                      <a:gd name="T13" fmla="*/ 45 h 197"/>
                      <a:gd name="T14" fmla="*/ 272 w 1112"/>
                      <a:gd name="T15" fmla="*/ 29 h 197"/>
                      <a:gd name="T16" fmla="*/ 328 w 1112"/>
                      <a:gd name="T17" fmla="*/ 21 h 197"/>
                      <a:gd name="T18" fmla="*/ 372 w 1112"/>
                      <a:gd name="T19" fmla="*/ 13 h 197"/>
                      <a:gd name="T20" fmla="*/ 420 w 1112"/>
                      <a:gd name="T21" fmla="*/ 5 h 197"/>
                      <a:gd name="T22" fmla="*/ 516 w 1112"/>
                      <a:gd name="T23" fmla="*/ 1 h 197"/>
                      <a:gd name="T24" fmla="*/ 544 w 1112"/>
                      <a:gd name="T25" fmla="*/ 1 h 197"/>
                      <a:gd name="T26" fmla="*/ 596 w 1112"/>
                      <a:gd name="T27" fmla="*/ 5 h 197"/>
                      <a:gd name="T28" fmla="*/ 636 w 1112"/>
                      <a:gd name="T29" fmla="*/ 5 h 197"/>
                      <a:gd name="T30" fmla="*/ 684 w 1112"/>
                      <a:gd name="T31" fmla="*/ 9 h 197"/>
                      <a:gd name="T32" fmla="*/ 732 w 1112"/>
                      <a:gd name="T33" fmla="*/ 13 h 197"/>
                      <a:gd name="T34" fmla="*/ 796 w 1112"/>
                      <a:gd name="T35" fmla="*/ 25 h 197"/>
                      <a:gd name="T36" fmla="*/ 868 w 1112"/>
                      <a:gd name="T37" fmla="*/ 37 h 197"/>
                      <a:gd name="T38" fmla="*/ 932 w 1112"/>
                      <a:gd name="T39" fmla="*/ 57 h 197"/>
                      <a:gd name="T40" fmla="*/ 1004 w 1112"/>
                      <a:gd name="T41" fmla="*/ 81 h 197"/>
                      <a:gd name="T42" fmla="*/ 1036 w 1112"/>
                      <a:gd name="T43" fmla="*/ 101 h 197"/>
                      <a:gd name="T44" fmla="*/ 1064 w 1112"/>
                      <a:gd name="T45" fmla="*/ 125 h 197"/>
                      <a:gd name="T46" fmla="*/ 1092 w 1112"/>
                      <a:gd name="T47" fmla="*/ 153 h 197"/>
                      <a:gd name="T48" fmla="*/ 1112 w 1112"/>
                      <a:gd name="T49" fmla="*/ 181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112" h="197">
                        <a:moveTo>
                          <a:pt x="0" y="197"/>
                        </a:moveTo>
                        <a:cubicBezTo>
                          <a:pt x="2" y="185"/>
                          <a:pt x="5" y="174"/>
                          <a:pt x="12" y="161"/>
                        </a:cubicBezTo>
                        <a:cubicBezTo>
                          <a:pt x="19" y="148"/>
                          <a:pt x="33" y="128"/>
                          <a:pt x="44" y="117"/>
                        </a:cubicBezTo>
                        <a:cubicBezTo>
                          <a:pt x="55" y="106"/>
                          <a:pt x="64" y="100"/>
                          <a:pt x="76" y="93"/>
                        </a:cubicBezTo>
                        <a:cubicBezTo>
                          <a:pt x="88" y="86"/>
                          <a:pt x="100" y="78"/>
                          <a:pt x="116" y="73"/>
                        </a:cubicBezTo>
                        <a:cubicBezTo>
                          <a:pt x="132" y="68"/>
                          <a:pt x="156" y="66"/>
                          <a:pt x="172" y="61"/>
                        </a:cubicBezTo>
                        <a:cubicBezTo>
                          <a:pt x="188" y="56"/>
                          <a:pt x="195" y="50"/>
                          <a:pt x="212" y="45"/>
                        </a:cubicBezTo>
                        <a:cubicBezTo>
                          <a:pt x="229" y="40"/>
                          <a:pt x="253" y="33"/>
                          <a:pt x="272" y="29"/>
                        </a:cubicBezTo>
                        <a:cubicBezTo>
                          <a:pt x="291" y="25"/>
                          <a:pt x="311" y="24"/>
                          <a:pt x="328" y="21"/>
                        </a:cubicBezTo>
                        <a:cubicBezTo>
                          <a:pt x="345" y="18"/>
                          <a:pt x="357" y="16"/>
                          <a:pt x="372" y="13"/>
                        </a:cubicBezTo>
                        <a:cubicBezTo>
                          <a:pt x="387" y="10"/>
                          <a:pt x="396" y="7"/>
                          <a:pt x="420" y="5"/>
                        </a:cubicBezTo>
                        <a:cubicBezTo>
                          <a:pt x="444" y="3"/>
                          <a:pt x="495" y="2"/>
                          <a:pt x="516" y="1"/>
                        </a:cubicBezTo>
                        <a:cubicBezTo>
                          <a:pt x="537" y="0"/>
                          <a:pt x="531" y="0"/>
                          <a:pt x="544" y="1"/>
                        </a:cubicBezTo>
                        <a:cubicBezTo>
                          <a:pt x="557" y="2"/>
                          <a:pt x="581" y="4"/>
                          <a:pt x="596" y="5"/>
                        </a:cubicBezTo>
                        <a:cubicBezTo>
                          <a:pt x="611" y="6"/>
                          <a:pt x="621" y="4"/>
                          <a:pt x="636" y="5"/>
                        </a:cubicBezTo>
                        <a:cubicBezTo>
                          <a:pt x="651" y="6"/>
                          <a:pt x="668" y="8"/>
                          <a:pt x="684" y="9"/>
                        </a:cubicBezTo>
                        <a:cubicBezTo>
                          <a:pt x="700" y="10"/>
                          <a:pt x="713" y="10"/>
                          <a:pt x="732" y="13"/>
                        </a:cubicBezTo>
                        <a:cubicBezTo>
                          <a:pt x="751" y="16"/>
                          <a:pt x="773" y="21"/>
                          <a:pt x="796" y="25"/>
                        </a:cubicBezTo>
                        <a:cubicBezTo>
                          <a:pt x="819" y="29"/>
                          <a:pt x="845" y="32"/>
                          <a:pt x="868" y="37"/>
                        </a:cubicBezTo>
                        <a:cubicBezTo>
                          <a:pt x="891" y="42"/>
                          <a:pt x="909" y="50"/>
                          <a:pt x="932" y="57"/>
                        </a:cubicBezTo>
                        <a:cubicBezTo>
                          <a:pt x="955" y="64"/>
                          <a:pt x="987" y="74"/>
                          <a:pt x="1004" y="81"/>
                        </a:cubicBezTo>
                        <a:cubicBezTo>
                          <a:pt x="1021" y="88"/>
                          <a:pt x="1026" y="94"/>
                          <a:pt x="1036" y="101"/>
                        </a:cubicBezTo>
                        <a:cubicBezTo>
                          <a:pt x="1046" y="108"/>
                          <a:pt x="1055" y="116"/>
                          <a:pt x="1064" y="125"/>
                        </a:cubicBezTo>
                        <a:cubicBezTo>
                          <a:pt x="1073" y="134"/>
                          <a:pt x="1084" y="144"/>
                          <a:pt x="1092" y="153"/>
                        </a:cubicBezTo>
                        <a:cubicBezTo>
                          <a:pt x="1100" y="162"/>
                          <a:pt x="1109" y="176"/>
                          <a:pt x="1112" y="181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0" name="Freeform 112"/>
                  <p:cNvSpPr>
                    <a:spLocks noChangeAspect="1"/>
                  </p:cNvSpPr>
                  <p:nvPr/>
                </p:nvSpPr>
                <p:spPr bwMode="auto">
                  <a:xfrm>
                    <a:off x="2120" y="2716"/>
                    <a:ext cx="12" cy="28"/>
                  </a:xfrm>
                  <a:custGeom>
                    <a:avLst/>
                    <a:gdLst>
                      <a:gd name="T0" fmla="*/ 0 w 12"/>
                      <a:gd name="T1" fmla="*/ 0 h 28"/>
                      <a:gd name="T2" fmla="*/ 12 w 12"/>
                      <a:gd name="T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2" h="28">
                        <a:moveTo>
                          <a:pt x="0" y="0"/>
                        </a:moveTo>
                        <a:cubicBezTo>
                          <a:pt x="0" y="0"/>
                          <a:pt x="6" y="14"/>
                          <a:pt x="12" y="28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41" name="Line 1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100" y="2740"/>
                  <a:ext cx="304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656" name="Freeform 128"/>
              <p:cNvSpPr>
                <a:spLocks noChangeAspect="1"/>
              </p:cNvSpPr>
              <p:nvPr/>
            </p:nvSpPr>
            <p:spPr bwMode="auto">
              <a:xfrm>
                <a:off x="1032" y="2903"/>
                <a:ext cx="1028" cy="153"/>
              </a:xfrm>
              <a:custGeom>
                <a:avLst/>
                <a:gdLst>
                  <a:gd name="T0" fmla="*/ 0 w 1028"/>
                  <a:gd name="T1" fmla="*/ 133 h 153"/>
                  <a:gd name="T2" fmla="*/ 56 w 1028"/>
                  <a:gd name="T3" fmla="*/ 93 h 153"/>
                  <a:gd name="T4" fmla="*/ 108 w 1028"/>
                  <a:gd name="T5" fmla="*/ 65 h 153"/>
                  <a:gd name="T6" fmla="*/ 176 w 1028"/>
                  <a:gd name="T7" fmla="*/ 45 h 153"/>
                  <a:gd name="T8" fmla="*/ 240 w 1028"/>
                  <a:gd name="T9" fmla="*/ 25 h 153"/>
                  <a:gd name="T10" fmla="*/ 348 w 1028"/>
                  <a:gd name="T11" fmla="*/ 9 h 153"/>
                  <a:gd name="T12" fmla="*/ 408 w 1028"/>
                  <a:gd name="T13" fmla="*/ 5 h 153"/>
                  <a:gd name="T14" fmla="*/ 472 w 1028"/>
                  <a:gd name="T15" fmla="*/ 5 h 153"/>
                  <a:gd name="T16" fmla="*/ 540 w 1028"/>
                  <a:gd name="T17" fmla="*/ 1 h 153"/>
                  <a:gd name="T18" fmla="*/ 616 w 1028"/>
                  <a:gd name="T19" fmla="*/ 9 h 153"/>
                  <a:gd name="T20" fmla="*/ 696 w 1028"/>
                  <a:gd name="T21" fmla="*/ 13 h 153"/>
                  <a:gd name="T22" fmla="*/ 772 w 1028"/>
                  <a:gd name="T23" fmla="*/ 29 h 153"/>
                  <a:gd name="T24" fmla="*/ 836 w 1028"/>
                  <a:gd name="T25" fmla="*/ 49 h 153"/>
                  <a:gd name="T26" fmla="*/ 904 w 1028"/>
                  <a:gd name="T27" fmla="*/ 65 h 153"/>
                  <a:gd name="T28" fmla="*/ 952 w 1028"/>
                  <a:gd name="T29" fmla="*/ 93 h 153"/>
                  <a:gd name="T30" fmla="*/ 1008 w 1028"/>
                  <a:gd name="T31" fmla="*/ 125 h 153"/>
                  <a:gd name="T32" fmla="*/ 1028 w 1028"/>
                  <a:gd name="T33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8" h="153">
                    <a:moveTo>
                      <a:pt x="0" y="133"/>
                    </a:moveTo>
                    <a:cubicBezTo>
                      <a:pt x="19" y="118"/>
                      <a:pt x="38" y="104"/>
                      <a:pt x="56" y="93"/>
                    </a:cubicBezTo>
                    <a:cubicBezTo>
                      <a:pt x="74" y="82"/>
                      <a:pt x="88" y="73"/>
                      <a:pt x="108" y="65"/>
                    </a:cubicBezTo>
                    <a:cubicBezTo>
                      <a:pt x="128" y="57"/>
                      <a:pt x="154" y="52"/>
                      <a:pt x="176" y="45"/>
                    </a:cubicBezTo>
                    <a:cubicBezTo>
                      <a:pt x="198" y="38"/>
                      <a:pt x="211" y="31"/>
                      <a:pt x="240" y="25"/>
                    </a:cubicBezTo>
                    <a:cubicBezTo>
                      <a:pt x="269" y="19"/>
                      <a:pt x="320" y="12"/>
                      <a:pt x="348" y="9"/>
                    </a:cubicBezTo>
                    <a:cubicBezTo>
                      <a:pt x="376" y="6"/>
                      <a:pt x="387" y="6"/>
                      <a:pt x="408" y="5"/>
                    </a:cubicBezTo>
                    <a:cubicBezTo>
                      <a:pt x="429" y="4"/>
                      <a:pt x="450" y="6"/>
                      <a:pt x="472" y="5"/>
                    </a:cubicBezTo>
                    <a:cubicBezTo>
                      <a:pt x="494" y="4"/>
                      <a:pt x="516" y="0"/>
                      <a:pt x="540" y="1"/>
                    </a:cubicBezTo>
                    <a:cubicBezTo>
                      <a:pt x="564" y="2"/>
                      <a:pt x="590" y="7"/>
                      <a:pt x="616" y="9"/>
                    </a:cubicBezTo>
                    <a:cubicBezTo>
                      <a:pt x="642" y="11"/>
                      <a:pt x="670" y="10"/>
                      <a:pt x="696" y="13"/>
                    </a:cubicBezTo>
                    <a:cubicBezTo>
                      <a:pt x="722" y="16"/>
                      <a:pt x="749" y="23"/>
                      <a:pt x="772" y="29"/>
                    </a:cubicBezTo>
                    <a:cubicBezTo>
                      <a:pt x="795" y="35"/>
                      <a:pt x="814" y="43"/>
                      <a:pt x="836" y="49"/>
                    </a:cubicBezTo>
                    <a:cubicBezTo>
                      <a:pt x="858" y="55"/>
                      <a:pt x="885" y="58"/>
                      <a:pt x="904" y="65"/>
                    </a:cubicBezTo>
                    <a:cubicBezTo>
                      <a:pt x="923" y="72"/>
                      <a:pt x="935" y="83"/>
                      <a:pt x="952" y="93"/>
                    </a:cubicBezTo>
                    <a:cubicBezTo>
                      <a:pt x="969" y="103"/>
                      <a:pt x="995" y="115"/>
                      <a:pt x="1008" y="125"/>
                    </a:cubicBezTo>
                    <a:cubicBezTo>
                      <a:pt x="1021" y="135"/>
                      <a:pt x="1024" y="144"/>
                      <a:pt x="1028" y="153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7" name="Freeform 129"/>
              <p:cNvSpPr>
                <a:spLocks noChangeAspect="1"/>
              </p:cNvSpPr>
              <p:nvPr/>
            </p:nvSpPr>
            <p:spPr bwMode="auto">
              <a:xfrm flipV="1">
                <a:off x="1032" y="3139"/>
                <a:ext cx="1028" cy="153"/>
              </a:xfrm>
              <a:custGeom>
                <a:avLst/>
                <a:gdLst>
                  <a:gd name="T0" fmla="*/ 0 w 1028"/>
                  <a:gd name="T1" fmla="*/ 133 h 153"/>
                  <a:gd name="T2" fmla="*/ 56 w 1028"/>
                  <a:gd name="T3" fmla="*/ 93 h 153"/>
                  <a:gd name="T4" fmla="*/ 108 w 1028"/>
                  <a:gd name="T5" fmla="*/ 65 h 153"/>
                  <a:gd name="T6" fmla="*/ 176 w 1028"/>
                  <a:gd name="T7" fmla="*/ 45 h 153"/>
                  <a:gd name="T8" fmla="*/ 240 w 1028"/>
                  <a:gd name="T9" fmla="*/ 25 h 153"/>
                  <a:gd name="T10" fmla="*/ 348 w 1028"/>
                  <a:gd name="T11" fmla="*/ 9 h 153"/>
                  <a:gd name="T12" fmla="*/ 408 w 1028"/>
                  <a:gd name="T13" fmla="*/ 5 h 153"/>
                  <a:gd name="T14" fmla="*/ 472 w 1028"/>
                  <a:gd name="T15" fmla="*/ 5 h 153"/>
                  <a:gd name="T16" fmla="*/ 540 w 1028"/>
                  <a:gd name="T17" fmla="*/ 1 h 153"/>
                  <a:gd name="T18" fmla="*/ 616 w 1028"/>
                  <a:gd name="T19" fmla="*/ 9 h 153"/>
                  <a:gd name="T20" fmla="*/ 696 w 1028"/>
                  <a:gd name="T21" fmla="*/ 13 h 153"/>
                  <a:gd name="T22" fmla="*/ 772 w 1028"/>
                  <a:gd name="T23" fmla="*/ 29 h 153"/>
                  <a:gd name="T24" fmla="*/ 836 w 1028"/>
                  <a:gd name="T25" fmla="*/ 49 h 153"/>
                  <a:gd name="T26" fmla="*/ 904 w 1028"/>
                  <a:gd name="T27" fmla="*/ 65 h 153"/>
                  <a:gd name="T28" fmla="*/ 952 w 1028"/>
                  <a:gd name="T29" fmla="*/ 93 h 153"/>
                  <a:gd name="T30" fmla="*/ 1008 w 1028"/>
                  <a:gd name="T31" fmla="*/ 125 h 153"/>
                  <a:gd name="T32" fmla="*/ 1028 w 1028"/>
                  <a:gd name="T33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8" h="153">
                    <a:moveTo>
                      <a:pt x="0" y="133"/>
                    </a:moveTo>
                    <a:cubicBezTo>
                      <a:pt x="19" y="118"/>
                      <a:pt x="38" y="104"/>
                      <a:pt x="56" y="93"/>
                    </a:cubicBezTo>
                    <a:cubicBezTo>
                      <a:pt x="74" y="82"/>
                      <a:pt x="88" y="73"/>
                      <a:pt x="108" y="65"/>
                    </a:cubicBezTo>
                    <a:cubicBezTo>
                      <a:pt x="128" y="57"/>
                      <a:pt x="154" y="52"/>
                      <a:pt x="176" y="45"/>
                    </a:cubicBezTo>
                    <a:cubicBezTo>
                      <a:pt x="198" y="38"/>
                      <a:pt x="211" y="31"/>
                      <a:pt x="240" y="25"/>
                    </a:cubicBezTo>
                    <a:cubicBezTo>
                      <a:pt x="269" y="19"/>
                      <a:pt x="320" y="12"/>
                      <a:pt x="348" y="9"/>
                    </a:cubicBezTo>
                    <a:cubicBezTo>
                      <a:pt x="376" y="6"/>
                      <a:pt x="387" y="6"/>
                      <a:pt x="408" y="5"/>
                    </a:cubicBezTo>
                    <a:cubicBezTo>
                      <a:pt x="429" y="4"/>
                      <a:pt x="450" y="6"/>
                      <a:pt x="472" y="5"/>
                    </a:cubicBezTo>
                    <a:cubicBezTo>
                      <a:pt x="494" y="4"/>
                      <a:pt x="516" y="0"/>
                      <a:pt x="540" y="1"/>
                    </a:cubicBezTo>
                    <a:cubicBezTo>
                      <a:pt x="564" y="2"/>
                      <a:pt x="590" y="7"/>
                      <a:pt x="616" y="9"/>
                    </a:cubicBezTo>
                    <a:cubicBezTo>
                      <a:pt x="642" y="11"/>
                      <a:pt x="670" y="10"/>
                      <a:pt x="696" y="13"/>
                    </a:cubicBezTo>
                    <a:cubicBezTo>
                      <a:pt x="722" y="16"/>
                      <a:pt x="749" y="23"/>
                      <a:pt x="772" y="29"/>
                    </a:cubicBezTo>
                    <a:cubicBezTo>
                      <a:pt x="795" y="35"/>
                      <a:pt x="814" y="43"/>
                      <a:pt x="836" y="49"/>
                    </a:cubicBezTo>
                    <a:cubicBezTo>
                      <a:pt x="858" y="55"/>
                      <a:pt x="885" y="58"/>
                      <a:pt x="904" y="65"/>
                    </a:cubicBezTo>
                    <a:cubicBezTo>
                      <a:pt x="923" y="72"/>
                      <a:pt x="935" y="83"/>
                      <a:pt x="952" y="93"/>
                    </a:cubicBezTo>
                    <a:cubicBezTo>
                      <a:pt x="969" y="103"/>
                      <a:pt x="995" y="115"/>
                      <a:pt x="1008" y="125"/>
                    </a:cubicBezTo>
                    <a:cubicBezTo>
                      <a:pt x="1021" y="135"/>
                      <a:pt x="1024" y="144"/>
                      <a:pt x="1028" y="153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8" name="Freeform 130"/>
              <p:cNvSpPr>
                <a:spLocks noChangeAspect="1"/>
              </p:cNvSpPr>
              <p:nvPr/>
            </p:nvSpPr>
            <p:spPr bwMode="auto">
              <a:xfrm>
                <a:off x="2576" y="2903"/>
                <a:ext cx="1028" cy="153"/>
              </a:xfrm>
              <a:custGeom>
                <a:avLst/>
                <a:gdLst>
                  <a:gd name="T0" fmla="*/ 0 w 1028"/>
                  <a:gd name="T1" fmla="*/ 133 h 153"/>
                  <a:gd name="T2" fmla="*/ 56 w 1028"/>
                  <a:gd name="T3" fmla="*/ 93 h 153"/>
                  <a:gd name="T4" fmla="*/ 108 w 1028"/>
                  <a:gd name="T5" fmla="*/ 65 h 153"/>
                  <a:gd name="T6" fmla="*/ 176 w 1028"/>
                  <a:gd name="T7" fmla="*/ 45 h 153"/>
                  <a:gd name="T8" fmla="*/ 240 w 1028"/>
                  <a:gd name="T9" fmla="*/ 25 h 153"/>
                  <a:gd name="T10" fmla="*/ 348 w 1028"/>
                  <a:gd name="T11" fmla="*/ 9 h 153"/>
                  <a:gd name="T12" fmla="*/ 408 w 1028"/>
                  <a:gd name="T13" fmla="*/ 5 h 153"/>
                  <a:gd name="T14" fmla="*/ 472 w 1028"/>
                  <a:gd name="T15" fmla="*/ 5 h 153"/>
                  <a:gd name="T16" fmla="*/ 540 w 1028"/>
                  <a:gd name="T17" fmla="*/ 1 h 153"/>
                  <a:gd name="T18" fmla="*/ 616 w 1028"/>
                  <a:gd name="T19" fmla="*/ 9 h 153"/>
                  <a:gd name="T20" fmla="*/ 696 w 1028"/>
                  <a:gd name="T21" fmla="*/ 13 h 153"/>
                  <a:gd name="T22" fmla="*/ 772 w 1028"/>
                  <a:gd name="T23" fmla="*/ 29 h 153"/>
                  <a:gd name="T24" fmla="*/ 836 w 1028"/>
                  <a:gd name="T25" fmla="*/ 49 h 153"/>
                  <a:gd name="T26" fmla="*/ 904 w 1028"/>
                  <a:gd name="T27" fmla="*/ 65 h 153"/>
                  <a:gd name="T28" fmla="*/ 952 w 1028"/>
                  <a:gd name="T29" fmla="*/ 93 h 153"/>
                  <a:gd name="T30" fmla="*/ 1008 w 1028"/>
                  <a:gd name="T31" fmla="*/ 125 h 153"/>
                  <a:gd name="T32" fmla="*/ 1028 w 1028"/>
                  <a:gd name="T33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8" h="153">
                    <a:moveTo>
                      <a:pt x="0" y="133"/>
                    </a:moveTo>
                    <a:cubicBezTo>
                      <a:pt x="19" y="118"/>
                      <a:pt x="38" y="104"/>
                      <a:pt x="56" y="93"/>
                    </a:cubicBezTo>
                    <a:cubicBezTo>
                      <a:pt x="74" y="82"/>
                      <a:pt x="88" y="73"/>
                      <a:pt x="108" y="65"/>
                    </a:cubicBezTo>
                    <a:cubicBezTo>
                      <a:pt x="128" y="57"/>
                      <a:pt x="154" y="52"/>
                      <a:pt x="176" y="45"/>
                    </a:cubicBezTo>
                    <a:cubicBezTo>
                      <a:pt x="198" y="38"/>
                      <a:pt x="211" y="31"/>
                      <a:pt x="240" y="25"/>
                    </a:cubicBezTo>
                    <a:cubicBezTo>
                      <a:pt x="269" y="19"/>
                      <a:pt x="320" y="12"/>
                      <a:pt x="348" y="9"/>
                    </a:cubicBezTo>
                    <a:cubicBezTo>
                      <a:pt x="376" y="6"/>
                      <a:pt x="387" y="6"/>
                      <a:pt x="408" y="5"/>
                    </a:cubicBezTo>
                    <a:cubicBezTo>
                      <a:pt x="429" y="4"/>
                      <a:pt x="450" y="6"/>
                      <a:pt x="472" y="5"/>
                    </a:cubicBezTo>
                    <a:cubicBezTo>
                      <a:pt x="494" y="4"/>
                      <a:pt x="516" y="0"/>
                      <a:pt x="540" y="1"/>
                    </a:cubicBezTo>
                    <a:cubicBezTo>
                      <a:pt x="564" y="2"/>
                      <a:pt x="590" y="7"/>
                      <a:pt x="616" y="9"/>
                    </a:cubicBezTo>
                    <a:cubicBezTo>
                      <a:pt x="642" y="11"/>
                      <a:pt x="670" y="10"/>
                      <a:pt x="696" y="13"/>
                    </a:cubicBezTo>
                    <a:cubicBezTo>
                      <a:pt x="722" y="16"/>
                      <a:pt x="749" y="23"/>
                      <a:pt x="772" y="29"/>
                    </a:cubicBezTo>
                    <a:cubicBezTo>
                      <a:pt x="795" y="35"/>
                      <a:pt x="814" y="43"/>
                      <a:pt x="836" y="49"/>
                    </a:cubicBezTo>
                    <a:cubicBezTo>
                      <a:pt x="858" y="55"/>
                      <a:pt x="885" y="58"/>
                      <a:pt x="904" y="65"/>
                    </a:cubicBezTo>
                    <a:cubicBezTo>
                      <a:pt x="923" y="72"/>
                      <a:pt x="935" y="83"/>
                      <a:pt x="952" y="93"/>
                    </a:cubicBezTo>
                    <a:cubicBezTo>
                      <a:pt x="969" y="103"/>
                      <a:pt x="995" y="115"/>
                      <a:pt x="1008" y="125"/>
                    </a:cubicBezTo>
                    <a:cubicBezTo>
                      <a:pt x="1021" y="135"/>
                      <a:pt x="1024" y="144"/>
                      <a:pt x="1028" y="153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9" name="Freeform 131"/>
              <p:cNvSpPr>
                <a:spLocks noChangeAspect="1"/>
              </p:cNvSpPr>
              <p:nvPr/>
            </p:nvSpPr>
            <p:spPr bwMode="auto">
              <a:xfrm flipV="1">
                <a:off x="2576" y="3139"/>
                <a:ext cx="1028" cy="153"/>
              </a:xfrm>
              <a:custGeom>
                <a:avLst/>
                <a:gdLst>
                  <a:gd name="T0" fmla="*/ 0 w 1028"/>
                  <a:gd name="T1" fmla="*/ 133 h 153"/>
                  <a:gd name="T2" fmla="*/ 56 w 1028"/>
                  <a:gd name="T3" fmla="*/ 93 h 153"/>
                  <a:gd name="T4" fmla="*/ 108 w 1028"/>
                  <a:gd name="T5" fmla="*/ 65 h 153"/>
                  <a:gd name="T6" fmla="*/ 176 w 1028"/>
                  <a:gd name="T7" fmla="*/ 45 h 153"/>
                  <a:gd name="T8" fmla="*/ 240 w 1028"/>
                  <a:gd name="T9" fmla="*/ 25 h 153"/>
                  <a:gd name="T10" fmla="*/ 348 w 1028"/>
                  <a:gd name="T11" fmla="*/ 9 h 153"/>
                  <a:gd name="T12" fmla="*/ 408 w 1028"/>
                  <a:gd name="T13" fmla="*/ 5 h 153"/>
                  <a:gd name="T14" fmla="*/ 472 w 1028"/>
                  <a:gd name="T15" fmla="*/ 5 h 153"/>
                  <a:gd name="T16" fmla="*/ 540 w 1028"/>
                  <a:gd name="T17" fmla="*/ 1 h 153"/>
                  <a:gd name="T18" fmla="*/ 616 w 1028"/>
                  <a:gd name="T19" fmla="*/ 9 h 153"/>
                  <a:gd name="T20" fmla="*/ 696 w 1028"/>
                  <a:gd name="T21" fmla="*/ 13 h 153"/>
                  <a:gd name="T22" fmla="*/ 772 w 1028"/>
                  <a:gd name="T23" fmla="*/ 29 h 153"/>
                  <a:gd name="T24" fmla="*/ 836 w 1028"/>
                  <a:gd name="T25" fmla="*/ 49 h 153"/>
                  <a:gd name="T26" fmla="*/ 904 w 1028"/>
                  <a:gd name="T27" fmla="*/ 65 h 153"/>
                  <a:gd name="T28" fmla="*/ 952 w 1028"/>
                  <a:gd name="T29" fmla="*/ 93 h 153"/>
                  <a:gd name="T30" fmla="*/ 1008 w 1028"/>
                  <a:gd name="T31" fmla="*/ 125 h 153"/>
                  <a:gd name="T32" fmla="*/ 1028 w 1028"/>
                  <a:gd name="T33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8" h="153">
                    <a:moveTo>
                      <a:pt x="0" y="133"/>
                    </a:moveTo>
                    <a:cubicBezTo>
                      <a:pt x="19" y="118"/>
                      <a:pt x="38" y="104"/>
                      <a:pt x="56" y="93"/>
                    </a:cubicBezTo>
                    <a:cubicBezTo>
                      <a:pt x="74" y="82"/>
                      <a:pt x="88" y="73"/>
                      <a:pt x="108" y="65"/>
                    </a:cubicBezTo>
                    <a:cubicBezTo>
                      <a:pt x="128" y="57"/>
                      <a:pt x="154" y="52"/>
                      <a:pt x="176" y="45"/>
                    </a:cubicBezTo>
                    <a:cubicBezTo>
                      <a:pt x="198" y="38"/>
                      <a:pt x="211" y="31"/>
                      <a:pt x="240" y="25"/>
                    </a:cubicBezTo>
                    <a:cubicBezTo>
                      <a:pt x="269" y="19"/>
                      <a:pt x="320" y="12"/>
                      <a:pt x="348" y="9"/>
                    </a:cubicBezTo>
                    <a:cubicBezTo>
                      <a:pt x="376" y="6"/>
                      <a:pt x="387" y="6"/>
                      <a:pt x="408" y="5"/>
                    </a:cubicBezTo>
                    <a:cubicBezTo>
                      <a:pt x="429" y="4"/>
                      <a:pt x="450" y="6"/>
                      <a:pt x="472" y="5"/>
                    </a:cubicBezTo>
                    <a:cubicBezTo>
                      <a:pt x="494" y="4"/>
                      <a:pt x="516" y="0"/>
                      <a:pt x="540" y="1"/>
                    </a:cubicBezTo>
                    <a:cubicBezTo>
                      <a:pt x="564" y="2"/>
                      <a:pt x="590" y="7"/>
                      <a:pt x="616" y="9"/>
                    </a:cubicBezTo>
                    <a:cubicBezTo>
                      <a:pt x="642" y="11"/>
                      <a:pt x="670" y="10"/>
                      <a:pt x="696" y="13"/>
                    </a:cubicBezTo>
                    <a:cubicBezTo>
                      <a:pt x="722" y="16"/>
                      <a:pt x="749" y="23"/>
                      <a:pt x="772" y="29"/>
                    </a:cubicBezTo>
                    <a:cubicBezTo>
                      <a:pt x="795" y="35"/>
                      <a:pt x="814" y="43"/>
                      <a:pt x="836" y="49"/>
                    </a:cubicBezTo>
                    <a:cubicBezTo>
                      <a:pt x="858" y="55"/>
                      <a:pt x="885" y="58"/>
                      <a:pt x="904" y="65"/>
                    </a:cubicBezTo>
                    <a:cubicBezTo>
                      <a:pt x="923" y="72"/>
                      <a:pt x="935" y="83"/>
                      <a:pt x="952" y="93"/>
                    </a:cubicBezTo>
                    <a:cubicBezTo>
                      <a:pt x="969" y="103"/>
                      <a:pt x="995" y="115"/>
                      <a:pt x="1008" y="125"/>
                    </a:cubicBezTo>
                    <a:cubicBezTo>
                      <a:pt x="1021" y="135"/>
                      <a:pt x="1024" y="144"/>
                      <a:pt x="1028" y="153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1" name="Freeform 133"/>
              <p:cNvSpPr>
                <a:spLocks noChangeAspect="1"/>
              </p:cNvSpPr>
              <p:nvPr/>
            </p:nvSpPr>
            <p:spPr bwMode="auto">
              <a:xfrm>
                <a:off x="4128" y="2903"/>
                <a:ext cx="916" cy="157"/>
              </a:xfrm>
              <a:custGeom>
                <a:avLst/>
                <a:gdLst>
                  <a:gd name="T0" fmla="*/ 0 w 916"/>
                  <a:gd name="T1" fmla="*/ 133 h 157"/>
                  <a:gd name="T2" fmla="*/ 56 w 916"/>
                  <a:gd name="T3" fmla="*/ 85 h 157"/>
                  <a:gd name="T4" fmla="*/ 128 w 916"/>
                  <a:gd name="T5" fmla="*/ 57 h 157"/>
                  <a:gd name="T6" fmla="*/ 220 w 916"/>
                  <a:gd name="T7" fmla="*/ 25 h 157"/>
                  <a:gd name="T8" fmla="*/ 300 w 916"/>
                  <a:gd name="T9" fmla="*/ 9 h 157"/>
                  <a:gd name="T10" fmla="*/ 360 w 916"/>
                  <a:gd name="T11" fmla="*/ 1 h 157"/>
                  <a:gd name="T12" fmla="*/ 412 w 916"/>
                  <a:gd name="T13" fmla="*/ 1 h 157"/>
                  <a:gd name="T14" fmla="*/ 492 w 916"/>
                  <a:gd name="T15" fmla="*/ 5 h 157"/>
                  <a:gd name="T16" fmla="*/ 580 w 916"/>
                  <a:gd name="T17" fmla="*/ 9 h 157"/>
                  <a:gd name="T18" fmla="*/ 696 w 916"/>
                  <a:gd name="T19" fmla="*/ 29 h 157"/>
                  <a:gd name="T20" fmla="*/ 760 w 916"/>
                  <a:gd name="T21" fmla="*/ 53 h 157"/>
                  <a:gd name="T22" fmla="*/ 824 w 916"/>
                  <a:gd name="T23" fmla="*/ 77 h 157"/>
                  <a:gd name="T24" fmla="*/ 868 w 916"/>
                  <a:gd name="T25" fmla="*/ 113 h 157"/>
                  <a:gd name="T26" fmla="*/ 892 w 916"/>
                  <a:gd name="T27" fmla="*/ 133 h 157"/>
                  <a:gd name="T28" fmla="*/ 916 w 916"/>
                  <a:gd name="T2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6" h="157">
                    <a:moveTo>
                      <a:pt x="0" y="133"/>
                    </a:moveTo>
                    <a:cubicBezTo>
                      <a:pt x="17" y="115"/>
                      <a:pt x="35" y="98"/>
                      <a:pt x="56" y="85"/>
                    </a:cubicBezTo>
                    <a:cubicBezTo>
                      <a:pt x="77" y="72"/>
                      <a:pt x="101" y="67"/>
                      <a:pt x="128" y="57"/>
                    </a:cubicBezTo>
                    <a:cubicBezTo>
                      <a:pt x="155" y="47"/>
                      <a:pt x="191" y="33"/>
                      <a:pt x="220" y="25"/>
                    </a:cubicBezTo>
                    <a:cubicBezTo>
                      <a:pt x="249" y="17"/>
                      <a:pt x="277" y="13"/>
                      <a:pt x="300" y="9"/>
                    </a:cubicBezTo>
                    <a:cubicBezTo>
                      <a:pt x="323" y="5"/>
                      <a:pt x="341" y="2"/>
                      <a:pt x="360" y="1"/>
                    </a:cubicBezTo>
                    <a:cubicBezTo>
                      <a:pt x="379" y="0"/>
                      <a:pt x="390" y="0"/>
                      <a:pt x="412" y="1"/>
                    </a:cubicBezTo>
                    <a:cubicBezTo>
                      <a:pt x="434" y="2"/>
                      <a:pt x="464" y="4"/>
                      <a:pt x="492" y="5"/>
                    </a:cubicBezTo>
                    <a:cubicBezTo>
                      <a:pt x="520" y="6"/>
                      <a:pt x="546" y="5"/>
                      <a:pt x="580" y="9"/>
                    </a:cubicBezTo>
                    <a:cubicBezTo>
                      <a:pt x="614" y="13"/>
                      <a:pt x="666" y="22"/>
                      <a:pt x="696" y="29"/>
                    </a:cubicBezTo>
                    <a:cubicBezTo>
                      <a:pt x="726" y="36"/>
                      <a:pt x="739" y="45"/>
                      <a:pt x="760" y="53"/>
                    </a:cubicBezTo>
                    <a:cubicBezTo>
                      <a:pt x="781" y="61"/>
                      <a:pt x="806" y="67"/>
                      <a:pt x="824" y="77"/>
                    </a:cubicBezTo>
                    <a:cubicBezTo>
                      <a:pt x="842" y="87"/>
                      <a:pt x="857" y="104"/>
                      <a:pt x="868" y="113"/>
                    </a:cubicBezTo>
                    <a:cubicBezTo>
                      <a:pt x="879" y="122"/>
                      <a:pt x="884" y="126"/>
                      <a:pt x="892" y="133"/>
                    </a:cubicBezTo>
                    <a:cubicBezTo>
                      <a:pt x="900" y="140"/>
                      <a:pt x="908" y="148"/>
                      <a:pt x="916" y="157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2" name="Freeform 134"/>
              <p:cNvSpPr>
                <a:spLocks noChangeAspect="1"/>
              </p:cNvSpPr>
              <p:nvPr/>
            </p:nvSpPr>
            <p:spPr bwMode="auto">
              <a:xfrm flipV="1">
                <a:off x="4128" y="3127"/>
                <a:ext cx="916" cy="157"/>
              </a:xfrm>
              <a:custGeom>
                <a:avLst/>
                <a:gdLst>
                  <a:gd name="T0" fmla="*/ 0 w 916"/>
                  <a:gd name="T1" fmla="*/ 133 h 157"/>
                  <a:gd name="T2" fmla="*/ 56 w 916"/>
                  <a:gd name="T3" fmla="*/ 85 h 157"/>
                  <a:gd name="T4" fmla="*/ 128 w 916"/>
                  <a:gd name="T5" fmla="*/ 57 h 157"/>
                  <a:gd name="T6" fmla="*/ 220 w 916"/>
                  <a:gd name="T7" fmla="*/ 25 h 157"/>
                  <a:gd name="T8" fmla="*/ 300 w 916"/>
                  <a:gd name="T9" fmla="*/ 9 h 157"/>
                  <a:gd name="T10" fmla="*/ 360 w 916"/>
                  <a:gd name="T11" fmla="*/ 1 h 157"/>
                  <a:gd name="T12" fmla="*/ 412 w 916"/>
                  <a:gd name="T13" fmla="*/ 1 h 157"/>
                  <a:gd name="T14" fmla="*/ 492 w 916"/>
                  <a:gd name="T15" fmla="*/ 5 h 157"/>
                  <a:gd name="T16" fmla="*/ 580 w 916"/>
                  <a:gd name="T17" fmla="*/ 9 h 157"/>
                  <a:gd name="T18" fmla="*/ 696 w 916"/>
                  <a:gd name="T19" fmla="*/ 29 h 157"/>
                  <a:gd name="T20" fmla="*/ 760 w 916"/>
                  <a:gd name="T21" fmla="*/ 53 h 157"/>
                  <a:gd name="T22" fmla="*/ 824 w 916"/>
                  <a:gd name="T23" fmla="*/ 77 h 157"/>
                  <a:gd name="T24" fmla="*/ 868 w 916"/>
                  <a:gd name="T25" fmla="*/ 113 h 157"/>
                  <a:gd name="T26" fmla="*/ 892 w 916"/>
                  <a:gd name="T27" fmla="*/ 133 h 157"/>
                  <a:gd name="T28" fmla="*/ 916 w 916"/>
                  <a:gd name="T2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6" h="157">
                    <a:moveTo>
                      <a:pt x="0" y="133"/>
                    </a:moveTo>
                    <a:cubicBezTo>
                      <a:pt x="17" y="115"/>
                      <a:pt x="35" y="98"/>
                      <a:pt x="56" y="85"/>
                    </a:cubicBezTo>
                    <a:cubicBezTo>
                      <a:pt x="77" y="72"/>
                      <a:pt x="101" y="67"/>
                      <a:pt x="128" y="57"/>
                    </a:cubicBezTo>
                    <a:cubicBezTo>
                      <a:pt x="155" y="47"/>
                      <a:pt x="191" y="33"/>
                      <a:pt x="220" y="25"/>
                    </a:cubicBezTo>
                    <a:cubicBezTo>
                      <a:pt x="249" y="17"/>
                      <a:pt x="277" y="13"/>
                      <a:pt x="300" y="9"/>
                    </a:cubicBezTo>
                    <a:cubicBezTo>
                      <a:pt x="323" y="5"/>
                      <a:pt x="341" y="2"/>
                      <a:pt x="360" y="1"/>
                    </a:cubicBezTo>
                    <a:cubicBezTo>
                      <a:pt x="379" y="0"/>
                      <a:pt x="390" y="0"/>
                      <a:pt x="412" y="1"/>
                    </a:cubicBezTo>
                    <a:cubicBezTo>
                      <a:pt x="434" y="2"/>
                      <a:pt x="464" y="4"/>
                      <a:pt x="492" y="5"/>
                    </a:cubicBezTo>
                    <a:cubicBezTo>
                      <a:pt x="520" y="6"/>
                      <a:pt x="546" y="5"/>
                      <a:pt x="580" y="9"/>
                    </a:cubicBezTo>
                    <a:cubicBezTo>
                      <a:pt x="614" y="13"/>
                      <a:pt x="666" y="22"/>
                      <a:pt x="696" y="29"/>
                    </a:cubicBezTo>
                    <a:cubicBezTo>
                      <a:pt x="726" y="36"/>
                      <a:pt x="739" y="45"/>
                      <a:pt x="760" y="53"/>
                    </a:cubicBezTo>
                    <a:cubicBezTo>
                      <a:pt x="781" y="61"/>
                      <a:pt x="806" y="67"/>
                      <a:pt x="824" y="77"/>
                    </a:cubicBezTo>
                    <a:cubicBezTo>
                      <a:pt x="842" y="87"/>
                      <a:pt x="857" y="104"/>
                      <a:pt x="868" y="113"/>
                    </a:cubicBezTo>
                    <a:cubicBezTo>
                      <a:pt x="879" y="122"/>
                      <a:pt x="884" y="126"/>
                      <a:pt x="892" y="133"/>
                    </a:cubicBezTo>
                    <a:cubicBezTo>
                      <a:pt x="900" y="140"/>
                      <a:pt x="908" y="148"/>
                      <a:pt x="916" y="157"/>
                    </a:cubicBezTo>
                  </a:path>
                </a:pathLst>
              </a:cu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675" name="Group 147"/>
          <p:cNvGrpSpPr>
            <a:grpSpLocks/>
          </p:cNvGrpSpPr>
          <p:nvPr/>
        </p:nvGrpSpPr>
        <p:grpSpPr bwMode="auto">
          <a:xfrm>
            <a:off x="1204913" y="5237163"/>
            <a:ext cx="6732587" cy="1203325"/>
            <a:chOff x="759" y="3299"/>
            <a:chExt cx="4241" cy="758"/>
          </a:xfrm>
        </p:grpSpPr>
        <p:grpSp>
          <p:nvGrpSpPr>
            <p:cNvPr id="22667" name="Group 139"/>
            <p:cNvGrpSpPr>
              <a:grpSpLocks noChangeAspect="1"/>
            </p:cNvGrpSpPr>
            <p:nvPr/>
          </p:nvGrpSpPr>
          <p:grpSpPr bwMode="auto">
            <a:xfrm>
              <a:off x="759" y="3667"/>
              <a:ext cx="4241" cy="80"/>
              <a:chOff x="756" y="3557"/>
              <a:chExt cx="4656" cy="88"/>
            </a:xfrm>
          </p:grpSpPr>
          <p:sp>
            <p:nvSpPr>
              <p:cNvPr id="22609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756" y="3557"/>
                <a:ext cx="4656" cy="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0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756" y="3645"/>
                <a:ext cx="4656" cy="0"/>
              </a:xfrm>
              <a:prstGeom prst="line">
                <a:avLst/>
              </a:pr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12" name="Text Box 84"/>
            <p:cNvSpPr txBox="1">
              <a:spLocks noChangeArrowheads="1"/>
            </p:cNvSpPr>
            <p:nvPr/>
          </p:nvSpPr>
          <p:spPr bwMode="auto">
            <a:xfrm>
              <a:off x="2767" y="3721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+</a:t>
              </a:r>
            </a:p>
          </p:txBody>
        </p:sp>
        <p:sp>
          <p:nvSpPr>
            <p:cNvPr id="22669" name="Line 141"/>
            <p:cNvSpPr>
              <a:spLocks noChangeShapeType="1"/>
            </p:cNvSpPr>
            <p:nvPr/>
          </p:nvSpPr>
          <p:spPr bwMode="auto">
            <a:xfrm>
              <a:off x="2902" y="3299"/>
              <a:ext cx="0" cy="2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70" name="Group 142"/>
            <p:cNvGrpSpPr>
              <a:grpSpLocks noChangeAspect="1"/>
            </p:cNvGrpSpPr>
            <p:nvPr/>
          </p:nvGrpSpPr>
          <p:grpSpPr bwMode="auto">
            <a:xfrm flipV="1">
              <a:off x="759" y="3977"/>
              <a:ext cx="4241" cy="80"/>
              <a:chOff x="756" y="3557"/>
              <a:chExt cx="4656" cy="88"/>
            </a:xfrm>
          </p:grpSpPr>
          <p:sp>
            <p:nvSpPr>
              <p:cNvPr id="22671" name="Line 143"/>
              <p:cNvSpPr>
                <a:spLocks noChangeAspect="1" noChangeShapeType="1"/>
              </p:cNvSpPr>
              <p:nvPr/>
            </p:nvSpPr>
            <p:spPr bwMode="auto">
              <a:xfrm flipV="1">
                <a:off x="756" y="3557"/>
                <a:ext cx="4656" cy="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2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756" y="3645"/>
                <a:ext cx="4656" cy="0"/>
              </a:xfrm>
              <a:prstGeom prst="line">
                <a:avLst/>
              </a:prstGeom>
              <a:noFill/>
              <a:ln w="25400">
                <a:solidFill>
                  <a:srgbClr val="ED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677" name="Rectangle 149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296400" cy="1143000"/>
          </a:xfrm>
          <a:noFill/>
          <a:ln/>
        </p:spPr>
        <p:txBody>
          <a:bodyPr/>
          <a:lstStyle/>
          <a:p>
            <a:r>
              <a:rPr lang="en-US"/>
              <a:t>Replication of eukaryotic genome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Eukaryotic replication forks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65200"/>
            <a:ext cx="79248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200525" y="4851400"/>
            <a:ext cx="2149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DNA replication in fly embryo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/>
              <a:t>The cell cycle</a:t>
            </a: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6118225" y="44608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23586" name="Group 34"/>
          <p:cNvGrpSpPr>
            <a:grpSpLocks/>
          </p:cNvGrpSpPr>
          <p:nvPr/>
        </p:nvGrpSpPr>
        <p:grpSpPr bwMode="auto">
          <a:xfrm>
            <a:off x="120650" y="1627188"/>
            <a:ext cx="4524375" cy="5059362"/>
            <a:chOff x="241" y="761"/>
            <a:chExt cx="2850" cy="3187"/>
          </a:xfrm>
        </p:grpSpPr>
        <p:grpSp>
          <p:nvGrpSpPr>
            <p:cNvPr id="23585" name="Group 33"/>
            <p:cNvGrpSpPr>
              <a:grpSpLocks/>
            </p:cNvGrpSpPr>
            <p:nvPr/>
          </p:nvGrpSpPr>
          <p:grpSpPr bwMode="auto">
            <a:xfrm>
              <a:off x="241" y="761"/>
              <a:ext cx="2850" cy="3187"/>
              <a:chOff x="241" y="761"/>
              <a:chExt cx="2850" cy="3187"/>
            </a:xfrm>
          </p:grpSpPr>
          <p:grpSp>
            <p:nvGrpSpPr>
              <p:cNvPr id="23584" name="Group 32"/>
              <p:cNvGrpSpPr>
                <a:grpSpLocks/>
              </p:cNvGrpSpPr>
              <p:nvPr/>
            </p:nvGrpSpPr>
            <p:grpSpPr bwMode="auto">
              <a:xfrm>
                <a:off x="241" y="761"/>
                <a:ext cx="2850" cy="3187"/>
                <a:chOff x="849" y="793"/>
                <a:chExt cx="2850" cy="3187"/>
              </a:xfrm>
            </p:grpSpPr>
            <p:grpSp>
              <p:nvGrpSpPr>
                <p:cNvPr id="23581" name="Group 29"/>
                <p:cNvGrpSpPr>
                  <a:grpSpLocks/>
                </p:cNvGrpSpPr>
                <p:nvPr/>
              </p:nvGrpSpPr>
              <p:grpSpPr bwMode="auto">
                <a:xfrm>
                  <a:off x="849" y="793"/>
                  <a:ext cx="2850" cy="3187"/>
                  <a:chOff x="849" y="793"/>
                  <a:chExt cx="2850" cy="3187"/>
                </a:xfrm>
              </p:grpSpPr>
              <p:pic>
                <p:nvPicPr>
                  <p:cNvPr id="23574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9" y="793"/>
                    <a:ext cx="2850" cy="318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3578" name="AutoShape 26"/>
                  <p:cNvSpPr>
                    <a:spLocks noChangeArrowheads="1"/>
                  </p:cNvSpPr>
                  <p:nvPr/>
                </p:nvSpPr>
                <p:spPr bwMode="auto">
                  <a:xfrm rot="4096954">
                    <a:off x="2376" y="2147"/>
                    <a:ext cx="92" cy="96"/>
                  </a:xfrm>
                  <a:prstGeom prst="flowChartExtra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8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12" y="2140"/>
                    <a:ext cx="0" cy="7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56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326" y="1402"/>
                  <a:ext cx="230" cy="21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2F8B2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sz="1600"/>
                    <a:t>M</a:t>
                  </a:r>
                </a:p>
              </p:txBody>
            </p:sp>
            <p:sp>
              <p:nvSpPr>
                <p:cNvPr id="2356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290" y="2278"/>
                  <a:ext cx="303" cy="21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3333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sz="1600"/>
                    <a:t>G1</a:t>
                  </a:r>
                </a:p>
              </p:txBody>
            </p:sp>
            <p:sp>
              <p:nvSpPr>
                <p:cNvPr id="235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726" y="3006"/>
                  <a:ext cx="210" cy="21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EF1F1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sz="1600"/>
                    <a:t>S</a:t>
                  </a:r>
                </a:p>
              </p:txBody>
            </p:sp>
            <p:sp>
              <p:nvSpPr>
                <p:cNvPr id="2357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30" y="1718"/>
                  <a:ext cx="303" cy="21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sz="1600"/>
                    <a:t>G2</a:t>
                  </a:r>
                </a:p>
              </p:txBody>
            </p:sp>
            <p:sp>
              <p:nvSpPr>
                <p:cNvPr id="2357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110" y="2966"/>
                  <a:ext cx="732" cy="19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sz="1400"/>
                    <a:t>Interphase</a:t>
                  </a:r>
                </a:p>
              </p:txBody>
            </p:sp>
          </p:grpSp>
          <p:sp>
            <p:nvSpPr>
              <p:cNvPr id="23575" name="Text Box 23"/>
              <p:cNvSpPr txBox="1">
                <a:spLocks noChangeArrowheads="1"/>
              </p:cNvSpPr>
              <p:nvPr/>
            </p:nvSpPr>
            <p:spPr bwMode="auto">
              <a:xfrm>
                <a:off x="1667" y="2322"/>
                <a:ext cx="475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400"/>
                  <a:t>24 hrs</a:t>
                </a:r>
              </a:p>
            </p:txBody>
          </p:sp>
        </p:grpSp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1611" y="1862"/>
              <a:ext cx="564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F8B2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400"/>
                <a:t>Division</a:t>
              </a:r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>
              <a:off x="1895" y="1786"/>
              <a:ext cx="0" cy="112"/>
            </a:xfrm>
            <a:prstGeom prst="line">
              <a:avLst/>
            </a:prstGeom>
            <a:noFill/>
            <a:ln w="63500">
              <a:solidFill>
                <a:srgbClr val="2F8B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4751388" y="1901825"/>
            <a:ext cx="4392612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>
                <a:solidFill>
                  <a:srgbClr val="2F8B20"/>
                </a:solidFill>
              </a:rPr>
              <a:t>M phase:</a:t>
            </a:r>
            <a:r>
              <a:rPr lang="en-GB"/>
              <a:t> </a:t>
            </a:r>
            <a:r>
              <a:rPr lang="en-GB" b="1">
                <a:solidFill>
                  <a:srgbClr val="0A8A1E"/>
                </a:solidFill>
              </a:rPr>
              <a:t>M</a:t>
            </a:r>
            <a:r>
              <a:rPr lang="en-GB"/>
              <a:t>itosis; cell division; 1hr</a:t>
            </a:r>
          </a:p>
          <a:p>
            <a:pPr>
              <a:lnSpc>
                <a:spcPct val="80000"/>
              </a:lnSpc>
            </a:pPr>
            <a:endParaRPr lang="en-GB"/>
          </a:p>
          <a:p>
            <a:r>
              <a:rPr lang="en-GB" b="1">
                <a:solidFill>
                  <a:srgbClr val="3333FF"/>
                </a:solidFill>
              </a:rPr>
              <a:t>G1 phase:</a:t>
            </a:r>
            <a:r>
              <a:rPr lang="en-GB"/>
              <a:t> </a:t>
            </a:r>
            <a:r>
              <a:rPr lang="en-GB" b="1">
                <a:solidFill>
                  <a:srgbClr val="3333FF"/>
                </a:solidFill>
              </a:rPr>
              <a:t>G</a:t>
            </a:r>
            <a:r>
              <a:rPr lang="en-GB"/>
              <a:t>ap phase 1 (prior to DNA syntesis); 10 hrs</a:t>
            </a:r>
          </a:p>
          <a:p>
            <a:pPr>
              <a:lnSpc>
                <a:spcPct val="80000"/>
              </a:lnSpc>
            </a:pPr>
            <a:endParaRPr lang="en-GB"/>
          </a:p>
          <a:p>
            <a:r>
              <a:rPr lang="en-GB" b="1">
                <a:solidFill>
                  <a:srgbClr val="EF1F1D"/>
                </a:solidFill>
              </a:rPr>
              <a:t>S phase:</a:t>
            </a:r>
            <a:r>
              <a:rPr lang="en-GB"/>
              <a:t> period of DNA </a:t>
            </a:r>
            <a:r>
              <a:rPr lang="en-GB" b="1">
                <a:solidFill>
                  <a:srgbClr val="ED181E"/>
                </a:solidFill>
              </a:rPr>
              <a:t>s</a:t>
            </a:r>
            <a:r>
              <a:rPr lang="en-GB"/>
              <a:t>ynthesis (replication); 9hrs</a:t>
            </a:r>
          </a:p>
          <a:p>
            <a:pPr>
              <a:lnSpc>
                <a:spcPct val="80000"/>
              </a:lnSpc>
            </a:pPr>
            <a:endParaRPr lang="en-GB"/>
          </a:p>
          <a:p>
            <a:r>
              <a:rPr lang="en-GB" b="1">
                <a:solidFill>
                  <a:srgbClr val="FF7518"/>
                </a:solidFill>
              </a:rPr>
              <a:t>G2 phase:</a:t>
            </a:r>
            <a:r>
              <a:rPr lang="en-GB"/>
              <a:t> </a:t>
            </a:r>
            <a:r>
              <a:rPr lang="en-GB" b="1">
                <a:solidFill>
                  <a:srgbClr val="FF7518"/>
                </a:solidFill>
              </a:rPr>
              <a:t>G</a:t>
            </a:r>
            <a:r>
              <a:rPr lang="en-GB"/>
              <a:t>ap phase 2 (between DNA synthesis and mitosis); 4 hrs</a:t>
            </a:r>
          </a:p>
          <a:p>
            <a:pPr>
              <a:lnSpc>
                <a:spcPct val="80000"/>
              </a:lnSpc>
            </a:pPr>
            <a:endParaRPr lang="en-GB"/>
          </a:p>
          <a:p>
            <a:r>
              <a:rPr lang="en-GB" b="1">
                <a:solidFill>
                  <a:srgbClr val="3333FF"/>
                </a:solidFill>
              </a:rPr>
              <a:t>G0:</a:t>
            </a:r>
            <a:r>
              <a:rPr lang="en-GB"/>
              <a:t> cells which have stopped dividing</a:t>
            </a:r>
          </a:p>
        </p:txBody>
      </p:sp>
      <p:sp>
        <p:nvSpPr>
          <p:cNvPr id="23587" name="AutoShape 35"/>
          <p:cNvSpPr>
            <a:spLocks noChangeArrowheads="1"/>
          </p:cNvSpPr>
          <p:nvPr/>
        </p:nvSpPr>
        <p:spPr bwMode="auto">
          <a:xfrm rot="7671855">
            <a:off x="3744118" y="5384007"/>
            <a:ext cx="373063" cy="558800"/>
          </a:xfrm>
          <a:prstGeom prst="upArrow">
            <a:avLst>
              <a:gd name="adj1" fmla="val 50000"/>
              <a:gd name="adj2" fmla="val 37447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4124325" y="5811838"/>
            <a:ext cx="481013" cy="34607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G0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322263" y="1141413"/>
            <a:ext cx="451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G1, G0, S, and G2 are Interphase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01600"/>
            <a:ext cx="8242300" cy="1143000"/>
          </a:xfrm>
        </p:spPr>
        <p:txBody>
          <a:bodyPr/>
          <a:lstStyle/>
          <a:p>
            <a:r>
              <a:rPr lang="en-US"/>
              <a:t>Chromosomes during cell cycle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66725" y="2098675"/>
            <a:ext cx="84613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6263" indent="-5762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8588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493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Verdana" charset="0"/>
              </a:rPr>
              <a:t>G1:</a:t>
            </a:r>
            <a:r>
              <a:rPr lang="en-US" sz="2000">
                <a:latin typeface="Verdana" charset="0"/>
              </a:rPr>
              <a:t> DNA of each chromosome present as a single linear double helix of DNA</a:t>
            </a:r>
          </a:p>
          <a:p>
            <a:endParaRPr lang="en-US" sz="2000">
              <a:latin typeface="Verdana" charset="0"/>
            </a:endParaRPr>
          </a:p>
          <a:p>
            <a:r>
              <a:rPr lang="en-US" sz="2000" b="1">
                <a:solidFill>
                  <a:srgbClr val="EF1F1D"/>
                </a:solidFill>
                <a:latin typeface="Verdana" charset="0"/>
              </a:rPr>
              <a:t>S phase:</a:t>
            </a:r>
            <a:r>
              <a:rPr lang="en-US" sz="2000">
                <a:latin typeface="Verdana" charset="0"/>
              </a:rPr>
              <a:t> the DNA is replicated</a:t>
            </a:r>
          </a:p>
          <a:p>
            <a:endParaRPr lang="en-US" sz="2000">
              <a:latin typeface="Verdana" charset="0"/>
            </a:endParaRPr>
          </a:p>
          <a:p>
            <a:r>
              <a:rPr lang="en-US" sz="2000" b="1">
                <a:solidFill>
                  <a:srgbClr val="FF7518"/>
                </a:solidFill>
                <a:latin typeface="Verdana" charset="0"/>
              </a:rPr>
              <a:t>G2:</a:t>
            </a:r>
            <a:r>
              <a:rPr lang="en-US" sz="2000">
                <a:latin typeface="Verdana" charset="0"/>
              </a:rPr>
              <a:t> each chromosome has two identical sister chromatids</a:t>
            </a:r>
          </a:p>
          <a:p>
            <a:endParaRPr lang="en-US" sz="2000">
              <a:latin typeface="Verdana" charset="0"/>
            </a:endParaRPr>
          </a:p>
          <a:p>
            <a:r>
              <a:rPr lang="en-US" sz="2000" b="1">
                <a:solidFill>
                  <a:srgbClr val="2F8B20"/>
                </a:solidFill>
                <a:latin typeface="Verdana" charset="0"/>
              </a:rPr>
              <a:t>Mitosis:</a:t>
            </a:r>
            <a:r>
              <a:rPr lang="en-US" sz="2000">
                <a:latin typeface="Verdana" charset="0"/>
              </a:rPr>
              <a:t> the two chromatids separate to the daughter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88900"/>
            <a:ext cx="7772400" cy="1143000"/>
          </a:xfrm>
        </p:spPr>
        <p:txBody>
          <a:bodyPr/>
          <a:lstStyle/>
          <a:p>
            <a:r>
              <a:rPr lang="en-US"/>
              <a:t>Stages of mitosis I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079500"/>
            <a:ext cx="168751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11225" y="3151188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Interphase (G2)</a:t>
            </a:r>
          </a:p>
        </p:txBody>
      </p:sp>
      <p:grpSp>
        <p:nvGrpSpPr>
          <p:cNvPr id="24706" name="Group 130"/>
          <p:cNvGrpSpPr>
            <a:grpSpLocks noChangeAspect="1"/>
          </p:cNvGrpSpPr>
          <p:nvPr/>
        </p:nvGrpSpPr>
        <p:grpSpPr bwMode="auto">
          <a:xfrm>
            <a:off x="774700" y="3695700"/>
            <a:ext cx="2038350" cy="1774825"/>
            <a:chOff x="560" y="2656"/>
            <a:chExt cx="1424" cy="1240"/>
          </a:xfrm>
        </p:grpSpPr>
        <p:sp>
          <p:nvSpPr>
            <p:cNvPr id="24585" name="Oval 9"/>
            <p:cNvSpPr>
              <a:spLocks noChangeAspect="1" noChangeArrowheads="1"/>
            </p:cNvSpPr>
            <p:nvPr/>
          </p:nvSpPr>
          <p:spPr bwMode="auto">
            <a:xfrm>
              <a:off x="560" y="2656"/>
              <a:ext cx="1424" cy="1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Oval 10"/>
            <p:cNvSpPr>
              <a:spLocks noChangeAspect="1" noChangeArrowheads="1"/>
            </p:cNvSpPr>
            <p:nvPr/>
          </p:nvSpPr>
          <p:spPr bwMode="auto">
            <a:xfrm>
              <a:off x="1096" y="2960"/>
              <a:ext cx="576" cy="552"/>
            </a:xfrm>
            <a:prstGeom prst="ellipse">
              <a:avLst/>
            </a:prstGeom>
            <a:solidFill>
              <a:srgbClr val="E3A37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6" name="Freeform 70"/>
            <p:cNvSpPr>
              <a:spLocks noChangeAspect="1"/>
            </p:cNvSpPr>
            <p:nvPr/>
          </p:nvSpPr>
          <p:spPr bwMode="auto">
            <a:xfrm>
              <a:off x="1160" y="3094"/>
              <a:ext cx="416" cy="346"/>
            </a:xfrm>
            <a:custGeom>
              <a:avLst/>
              <a:gdLst>
                <a:gd name="T0" fmla="*/ 368 w 416"/>
                <a:gd name="T1" fmla="*/ 50 h 346"/>
                <a:gd name="T2" fmla="*/ 360 w 416"/>
                <a:gd name="T3" fmla="*/ 10 h 346"/>
                <a:gd name="T4" fmla="*/ 248 w 416"/>
                <a:gd name="T5" fmla="*/ 34 h 346"/>
                <a:gd name="T6" fmla="*/ 256 w 416"/>
                <a:gd name="T7" fmla="*/ 90 h 346"/>
                <a:gd name="T8" fmla="*/ 264 w 416"/>
                <a:gd name="T9" fmla="*/ 162 h 346"/>
                <a:gd name="T10" fmla="*/ 240 w 416"/>
                <a:gd name="T11" fmla="*/ 170 h 346"/>
                <a:gd name="T12" fmla="*/ 216 w 416"/>
                <a:gd name="T13" fmla="*/ 186 h 346"/>
                <a:gd name="T14" fmla="*/ 8 w 416"/>
                <a:gd name="T15" fmla="*/ 194 h 346"/>
                <a:gd name="T16" fmla="*/ 64 w 416"/>
                <a:gd name="T17" fmla="*/ 242 h 346"/>
                <a:gd name="T18" fmla="*/ 40 w 416"/>
                <a:gd name="T19" fmla="*/ 226 h 346"/>
                <a:gd name="T20" fmla="*/ 0 w 416"/>
                <a:gd name="T21" fmla="*/ 162 h 346"/>
                <a:gd name="T22" fmla="*/ 160 w 416"/>
                <a:gd name="T23" fmla="*/ 50 h 346"/>
                <a:gd name="T24" fmla="*/ 144 w 416"/>
                <a:gd name="T25" fmla="*/ 178 h 346"/>
                <a:gd name="T26" fmla="*/ 136 w 416"/>
                <a:gd name="T27" fmla="*/ 210 h 346"/>
                <a:gd name="T28" fmla="*/ 312 w 416"/>
                <a:gd name="T29" fmla="*/ 330 h 346"/>
                <a:gd name="T30" fmla="*/ 384 w 416"/>
                <a:gd name="T31" fmla="*/ 322 h 346"/>
                <a:gd name="T32" fmla="*/ 416 w 416"/>
                <a:gd name="T33" fmla="*/ 218 h 346"/>
                <a:gd name="T34" fmla="*/ 352 w 416"/>
                <a:gd name="T35" fmla="*/ 138 h 346"/>
                <a:gd name="T36" fmla="*/ 304 w 416"/>
                <a:gd name="T37" fmla="*/ 194 h 346"/>
                <a:gd name="T38" fmla="*/ 232 w 416"/>
                <a:gd name="T39" fmla="*/ 346 h 346"/>
                <a:gd name="T40" fmla="*/ 136 w 416"/>
                <a:gd name="T41" fmla="*/ 290 h 346"/>
                <a:gd name="T42" fmla="*/ 168 w 416"/>
                <a:gd name="T43" fmla="*/ 218 h 346"/>
                <a:gd name="T44" fmla="*/ 368 w 416"/>
                <a:gd name="T45" fmla="*/ 146 h 346"/>
                <a:gd name="T46" fmla="*/ 376 w 416"/>
                <a:gd name="T47" fmla="*/ 114 h 346"/>
                <a:gd name="T48" fmla="*/ 280 w 416"/>
                <a:gd name="T49" fmla="*/ 106 h 346"/>
                <a:gd name="T50" fmla="*/ 176 w 416"/>
                <a:gd name="T51" fmla="*/ 202 h 346"/>
                <a:gd name="T52" fmla="*/ 128 w 416"/>
                <a:gd name="T53" fmla="*/ 274 h 346"/>
                <a:gd name="T54" fmla="*/ 32 w 416"/>
                <a:gd name="T55" fmla="*/ 218 h 346"/>
                <a:gd name="T56" fmla="*/ 16 w 416"/>
                <a:gd name="T57" fmla="*/ 162 h 346"/>
                <a:gd name="T58" fmla="*/ 72 w 416"/>
                <a:gd name="T59" fmla="*/ 82 h 346"/>
                <a:gd name="T60" fmla="*/ 144 w 416"/>
                <a:gd name="T61" fmla="*/ 50 h 346"/>
                <a:gd name="T62" fmla="*/ 184 w 416"/>
                <a:gd name="T63" fmla="*/ 4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6" h="346">
                  <a:moveTo>
                    <a:pt x="368" y="50"/>
                  </a:moveTo>
                  <a:cubicBezTo>
                    <a:pt x="365" y="36"/>
                    <a:pt x="372" y="16"/>
                    <a:pt x="360" y="10"/>
                  </a:cubicBezTo>
                  <a:cubicBezTo>
                    <a:pt x="340" y="0"/>
                    <a:pt x="271" y="28"/>
                    <a:pt x="248" y="34"/>
                  </a:cubicBezTo>
                  <a:cubicBezTo>
                    <a:pt x="250" y="52"/>
                    <a:pt x="251" y="71"/>
                    <a:pt x="256" y="90"/>
                  </a:cubicBezTo>
                  <a:cubicBezTo>
                    <a:pt x="264" y="122"/>
                    <a:pt x="289" y="123"/>
                    <a:pt x="264" y="162"/>
                  </a:cubicBezTo>
                  <a:cubicBezTo>
                    <a:pt x="259" y="169"/>
                    <a:pt x="247" y="166"/>
                    <a:pt x="240" y="170"/>
                  </a:cubicBezTo>
                  <a:cubicBezTo>
                    <a:pt x="231" y="174"/>
                    <a:pt x="224" y="180"/>
                    <a:pt x="216" y="186"/>
                  </a:cubicBezTo>
                  <a:cubicBezTo>
                    <a:pt x="122" y="178"/>
                    <a:pt x="89" y="159"/>
                    <a:pt x="8" y="194"/>
                  </a:cubicBezTo>
                  <a:cubicBezTo>
                    <a:pt x="9" y="195"/>
                    <a:pt x="64" y="233"/>
                    <a:pt x="64" y="242"/>
                  </a:cubicBezTo>
                  <a:cubicBezTo>
                    <a:pt x="64" y="251"/>
                    <a:pt x="46" y="232"/>
                    <a:pt x="40" y="226"/>
                  </a:cubicBezTo>
                  <a:cubicBezTo>
                    <a:pt x="19" y="205"/>
                    <a:pt x="12" y="187"/>
                    <a:pt x="0" y="162"/>
                  </a:cubicBezTo>
                  <a:cubicBezTo>
                    <a:pt x="17" y="93"/>
                    <a:pt x="96" y="71"/>
                    <a:pt x="160" y="50"/>
                  </a:cubicBezTo>
                  <a:cubicBezTo>
                    <a:pt x="197" y="105"/>
                    <a:pt x="181" y="121"/>
                    <a:pt x="144" y="178"/>
                  </a:cubicBezTo>
                  <a:cubicBezTo>
                    <a:pt x="141" y="188"/>
                    <a:pt x="134" y="199"/>
                    <a:pt x="136" y="210"/>
                  </a:cubicBezTo>
                  <a:cubicBezTo>
                    <a:pt x="143" y="268"/>
                    <a:pt x="267" y="300"/>
                    <a:pt x="312" y="330"/>
                  </a:cubicBezTo>
                  <a:cubicBezTo>
                    <a:pt x="336" y="327"/>
                    <a:pt x="365" y="337"/>
                    <a:pt x="384" y="322"/>
                  </a:cubicBezTo>
                  <a:cubicBezTo>
                    <a:pt x="392" y="314"/>
                    <a:pt x="410" y="241"/>
                    <a:pt x="416" y="218"/>
                  </a:cubicBezTo>
                  <a:cubicBezTo>
                    <a:pt x="403" y="179"/>
                    <a:pt x="390" y="150"/>
                    <a:pt x="352" y="138"/>
                  </a:cubicBezTo>
                  <a:cubicBezTo>
                    <a:pt x="337" y="152"/>
                    <a:pt x="313" y="172"/>
                    <a:pt x="304" y="194"/>
                  </a:cubicBezTo>
                  <a:cubicBezTo>
                    <a:pt x="272" y="267"/>
                    <a:pt x="304" y="291"/>
                    <a:pt x="232" y="346"/>
                  </a:cubicBezTo>
                  <a:cubicBezTo>
                    <a:pt x="182" y="333"/>
                    <a:pt x="151" y="337"/>
                    <a:pt x="136" y="290"/>
                  </a:cubicBezTo>
                  <a:cubicBezTo>
                    <a:pt x="140" y="275"/>
                    <a:pt x="159" y="228"/>
                    <a:pt x="168" y="218"/>
                  </a:cubicBezTo>
                  <a:cubicBezTo>
                    <a:pt x="215" y="160"/>
                    <a:pt x="303" y="167"/>
                    <a:pt x="368" y="146"/>
                  </a:cubicBezTo>
                  <a:cubicBezTo>
                    <a:pt x="370" y="135"/>
                    <a:pt x="382" y="123"/>
                    <a:pt x="376" y="114"/>
                  </a:cubicBezTo>
                  <a:cubicBezTo>
                    <a:pt x="356" y="85"/>
                    <a:pt x="299" y="103"/>
                    <a:pt x="280" y="106"/>
                  </a:cubicBezTo>
                  <a:cubicBezTo>
                    <a:pt x="232" y="121"/>
                    <a:pt x="202" y="161"/>
                    <a:pt x="176" y="202"/>
                  </a:cubicBezTo>
                  <a:cubicBezTo>
                    <a:pt x="166" y="239"/>
                    <a:pt x="159" y="252"/>
                    <a:pt x="128" y="274"/>
                  </a:cubicBezTo>
                  <a:cubicBezTo>
                    <a:pt x="85" y="259"/>
                    <a:pt x="56" y="255"/>
                    <a:pt x="32" y="218"/>
                  </a:cubicBezTo>
                  <a:cubicBezTo>
                    <a:pt x="27" y="199"/>
                    <a:pt x="12" y="181"/>
                    <a:pt x="16" y="162"/>
                  </a:cubicBezTo>
                  <a:cubicBezTo>
                    <a:pt x="19" y="141"/>
                    <a:pt x="58" y="93"/>
                    <a:pt x="72" y="82"/>
                  </a:cubicBezTo>
                  <a:cubicBezTo>
                    <a:pt x="92" y="64"/>
                    <a:pt x="117" y="55"/>
                    <a:pt x="144" y="50"/>
                  </a:cubicBezTo>
                  <a:cubicBezTo>
                    <a:pt x="157" y="47"/>
                    <a:pt x="184" y="42"/>
                    <a:pt x="184" y="42"/>
                  </a:cubicBezTo>
                </a:path>
              </a:pathLst>
            </a:custGeom>
            <a:noFill/>
            <a:ln w="9525">
              <a:solidFill>
                <a:srgbClr val="EF1F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7" name="Freeform 71"/>
            <p:cNvSpPr>
              <a:spLocks noChangeAspect="1"/>
            </p:cNvSpPr>
            <p:nvPr/>
          </p:nvSpPr>
          <p:spPr bwMode="auto">
            <a:xfrm>
              <a:off x="1208" y="3036"/>
              <a:ext cx="368" cy="451"/>
            </a:xfrm>
            <a:custGeom>
              <a:avLst/>
              <a:gdLst>
                <a:gd name="T0" fmla="*/ 256 w 368"/>
                <a:gd name="T1" fmla="*/ 20 h 451"/>
                <a:gd name="T2" fmla="*/ 72 w 368"/>
                <a:gd name="T3" fmla="*/ 20 h 451"/>
                <a:gd name="T4" fmla="*/ 136 w 368"/>
                <a:gd name="T5" fmla="*/ 76 h 451"/>
                <a:gd name="T6" fmla="*/ 272 w 368"/>
                <a:gd name="T7" fmla="*/ 180 h 451"/>
                <a:gd name="T8" fmla="*/ 128 w 368"/>
                <a:gd name="T9" fmla="*/ 220 h 451"/>
                <a:gd name="T10" fmla="*/ 224 w 368"/>
                <a:gd name="T11" fmla="*/ 388 h 451"/>
                <a:gd name="T12" fmla="*/ 104 w 368"/>
                <a:gd name="T13" fmla="*/ 436 h 451"/>
                <a:gd name="T14" fmla="*/ 48 w 368"/>
                <a:gd name="T15" fmla="*/ 388 h 451"/>
                <a:gd name="T16" fmla="*/ 144 w 368"/>
                <a:gd name="T17" fmla="*/ 268 h 451"/>
                <a:gd name="T18" fmla="*/ 192 w 368"/>
                <a:gd name="T19" fmla="*/ 212 h 451"/>
                <a:gd name="T20" fmla="*/ 328 w 368"/>
                <a:gd name="T21" fmla="*/ 300 h 451"/>
                <a:gd name="T22" fmla="*/ 160 w 368"/>
                <a:gd name="T23" fmla="*/ 300 h 451"/>
                <a:gd name="T24" fmla="*/ 168 w 368"/>
                <a:gd name="T25" fmla="*/ 204 h 451"/>
                <a:gd name="T26" fmla="*/ 72 w 368"/>
                <a:gd name="T27" fmla="*/ 116 h 451"/>
                <a:gd name="T28" fmla="*/ 0 w 368"/>
                <a:gd name="T29" fmla="*/ 148 h 451"/>
                <a:gd name="T30" fmla="*/ 240 w 368"/>
                <a:gd name="T31" fmla="*/ 332 h 451"/>
                <a:gd name="T32" fmla="*/ 368 w 368"/>
                <a:gd name="T33" fmla="*/ 196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8" h="451">
                  <a:moveTo>
                    <a:pt x="256" y="20"/>
                  </a:moveTo>
                  <a:cubicBezTo>
                    <a:pt x="183" y="12"/>
                    <a:pt x="140" y="0"/>
                    <a:pt x="72" y="20"/>
                  </a:cubicBezTo>
                  <a:cubicBezTo>
                    <a:pt x="93" y="38"/>
                    <a:pt x="113" y="59"/>
                    <a:pt x="136" y="76"/>
                  </a:cubicBezTo>
                  <a:cubicBezTo>
                    <a:pt x="185" y="112"/>
                    <a:pt x="237" y="128"/>
                    <a:pt x="272" y="180"/>
                  </a:cubicBezTo>
                  <a:cubicBezTo>
                    <a:pt x="227" y="213"/>
                    <a:pt x="181" y="211"/>
                    <a:pt x="128" y="220"/>
                  </a:cubicBezTo>
                  <a:cubicBezTo>
                    <a:pt x="146" y="283"/>
                    <a:pt x="186" y="332"/>
                    <a:pt x="224" y="388"/>
                  </a:cubicBezTo>
                  <a:cubicBezTo>
                    <a:pt x="192" y="451"/>
                    <a:pt x="176" y="444"/>
                    <a:pt x="104" y="436"/>
                  </a:cubicBezTo>
                  <a:cubicBezTo>
                    <a:pt x="102" y="434"/>
                    <a:pt x="48" y="396"/>
                    <a:pt x="48" y="388"/>
                  </a:cubicBezTo>
                  <a:cubicBezTo>
                    <a:pt x="48" y="287"/>
                    <a:pt x="103" y="321"/>
                    <a:pt x="144" y="268"/>
                  </a:cubicBezTo>
                  <a:cubicBezTo>
                    <a:pt x="174" y="226"/>
                    <a:pt x="158" y="245"/>
                    <a:pt x="192" y="212"/>
                  </a:cubicBezTo>
                  <a:cubicBezTo>
                    <a:pt x="288" y="229"/>
                    <a:pt x="306" y="212"/>
                    <a:pt x="328" y="300"/>
                  </a:cubicBezTo>
                  <a:cubicBezTo>
                    <a:pt x="304" y="370"/>
                    <a:pt x="210" y="333"/>
                    <a:pt x="160" y="300"/>
                  </a:cubicBezTo>
                  <a:cubicBezTo>
                    <a:pt x="150" y="263"/>
                    <a:pt x="156" y="239"/>
                    <a:pt x="168" y="204"/>
                  </a:cubicBezTo>
                  <a:cubicBezTo>
                    <a:pt x="145" y="166"/>
                    <a:pt x="126" y="122"/>
                    <a:pt x="72" y="116"/>
                  </a:cubicBezTo>
                  <a:cubicBezTo>
                    <a:pt x="45" y="113"/>
                    <a:pt x="24" y="137"/>
                    <a:pt x="0" y="148"/>
                  </a:cubicBezTo>
                  <a:cubicBezTo>
                    <a:pt x="80" y="209"/>
                    <a:pt x="140" y="318"/>
                    <a:pt x="240" y="332"/>
                  </a:cubicBezTo>
                  <a:cubicBezTo>
                    <a:pt x="301" y="340"/>
                    <a:pt x="368" y="196"/>
                    <a:pt x="368" y="196"/>
                  </a:cubicBezTo>
                </a:path>
              </a:pathLst>
            </a:cu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Freeform 72"/>
            <p:cNvSpPr>
              <a:spLocks noChangeAspect="1"/>
            </p:cNvSpPr>
            <p:nvPr/>
          </p:nvSpPr>
          <p:spPr bwMode="auto">
            <a:xfrm>
              <a:off x="1176" y="3009"/>
              <a:ext cx="423" cy="455"/>
            </a:xfrm>
            <a:custGeom>
              <a:avLst/>
              <a:gdLst>
                <a:gd name="T0" fmla="*/ 16 w 423"/>
                <a:gd name="T1" fmla="*/ 47 h 455"/>
                <a:gd name="T2" fmla="*/ 48 w 423"/>
                <a:gd name="T3" fmla="*/ 87 h 455"/>
                <a:gd name="T4" fmla="*/ 0 w 423"/>
                <a:gd name="T5" fmla="*/ 231 h 455"/>
                <a:gd name="T6" fmla="*/ 96 w 423"/>
                <a:gd name="T7" fmla="*/ 311 h 455"/>
                <a:gd name="T8" fmla="*/ 96 w 423"/>
                <a:gd name="T9" fmla="*/ 167 h 455"/>
                <a:gd name="T10" fmla="*/ 56 w 423"/>
                <a:gd name="T11" fmla="*/ 215 h 455"/>
                <a:gd name="T12" fmla="*/ 200 w 423"/>
                <a:gd name="T13" fmla="*/ 383 h 455"/>
                <a:gd name="T14" fmla="*/ 264 w 423"/>
                <a:gd name="T15" fmla="*/ 455 h 455"/>
                <a:gd name="T16" fmla="*/ 304 w 423"/>
                <a:gd name="T17" fmla="*/ 447 h 455"/>
                <a:gd name="T18" fmla="*/ 328 w 423"/>
                <a:gd name="T19" fmla="*/ 391 h 455"/>
                <a:gd name="T20" fmla="*/ 368 w 423"/>
                <a:gd name="T21" fmla="*/ 247 h 455"/>
                <a:gd name="T22" fmla="*/ 288 w 423"/>
                <a:gd name="T23" fmla="*/ 183 h 455"/>
                <a:gd name="T24" fmla="*/ 312 w 423"/>
                <a:gd name="T25" fmla="*/ 255 h 455"/>
                <a:gd name="T26" fmla="*/ 360 w 423"/>
                <a:gd name="T27" fmla="*/ 319 h 455"/>
                <a:gd name="T28" fmla="*/ 168 w 423"/>
                <a:gd name="T29" fmla="*/ 351 h 455"/>
                <a:gd name="T30" fmla="*/ 120 w 423"/>
                <a:gd name="T31" fmla="*/ 335 h 455"/>
                <a:gd name="T32" fmla="*/ 56 w 423"/>
                <a:gd name="T33" fmla="*/ 303 h 455"/>
                <a:gd name="T34" fmla="*/ 88 w 423"/>
                <a:gd name="T35" fmla="*/ 199 h 455"/>
                <a:gd name="T36" fmla="*/ 136 w 423"/>
                <a:gd name="T37" fmla="*/ 175 h 455"/>
                <a:gd name="T38" fmla="*/ 224 w 423"/>
                <a:gd name="T39" fmla="*/ 119 h 455"/>
                <a:gd name="T40" fmla="*/ 312 w 423"/>
                <a:gd name="T41" fmla="*/ 87 h 455"/>
                <a:gd name="T42" fmla="*/ 304 w 423"/>
                <a:gd name="T43" fmla="*/ 47 h 455"/>
                <a:gd name="T44" fmla="*/ 232 w 423"/>
                <a:gd name="T45" fmla="*/ 71 h 455"/>
                <a:gd name="T46" fmla="*/ 288 w 423"/>
                <a:gd name="T47" fmla="*/ 111 h 455"/>
                <a:gd name="T48" fmla="*/ 344 w 423"/>
                <a:gd name="T49" fmla="*/ 127 h 455"/>
                <a:gd name="T50" fmla="*/ 392 w 423"/>
                <a:gd name="T51" fmla="*/ 135 h 455"/>
                <a:gd name="T52" fmla="*/ 416 w 423"/>
                <a:gd name="T53" fmla="*/ 18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3" h="455">
                  <a:moveTo>
                    <a:pt x="16" y="47"/>
                  </a:moveTo>
                  <a:cubicBezTo>
                    <a:pt x="26" y="60"/>
                    <a:pt x="40" y="71"/>
                    <a:pt x="48" y="87"/>
                  </a:cubicBezTo>
                  <a:cubicBezTo>
                    <a:pt x="84" y="160"/>
                    <a:pt x="40" y="177"/>
                    <a:pt x="0" y="231"/>
                  </a:cubicBezTo>
                  <a:cubicBezTo>
                    <a:pt x="46" y="262"/>
                    <a:pt x="37" y="296"/>
                    <a:pt x="96" y="311"/>
                  </a:cubicBezTo>
                  <a:cubicBezTo>
                    <a:pt x="144" y="224"/>
                    <a:pt x="150" y="239"/>
                    <a:pt x="96" y="167"/>
                  </a:cubicBezTo>
                  <a:cubicBezTo>
                    <a:pt x="92" y="170"/>
                    <a:pt x="54" y="205"/>
                    <a:pt x="56" y="215"/>
                  </a:cubicBezTo>
                  <a:cubicBezTo>
                    <a:pt x="71" y="330"/>
                    <a:pt x="122" y="331"/>
                    <a:pt x="200" y="383"/>
                  </a:cubicBezTo>
                  <a:cubicBezTo>
                    <a:pt x="239" y="442"/>
                    <a:pt x="216" y="419"/>
                    <a:pt x="264" y="455"/>
                  </a:cubicBezTo>
                  <a:cubicBezTo>
                    <a:pt x="277" y="452"/>
                    <a:pt x="292" y="453"/>
                    <a:pt x="304" y="447"/>
                  </a:cubicBezTo>
                  <a:cubicBezTo>
                    <a:pt x="320" y="437"/>
                    <a:pt x="323" y="405"/>
                    <a:pt x="328" y="391"/>
                  </a:cubicBezTo>
                  <a:cubicBezTo>
                    <a:pt x="341" y="343"/>
                    <a:pt x="355" y="295"/>
                    <a:pt x="368" y="247"/>
                  </a:cubicBezTo>
                  <a:cubicBezTo>
                    <a:pt x="359" y="175"/>
                    <a:pt x="368" y="156"/>
                    <a:pt x="288" y="183"/>
                  </a:cubicBezTo>
                  <a:cubicBezTo>
                    <a:pt x="296" y="207"/>
                    <a:pt x="299" y="233"/>
                    <a:pt x="312" y="255"/>
                  </a:cubicBezTo>
                  <a:cubicBezTo>
                    <a:pt x="385" y="383"/>
                    <a:pt x="333" y="240"/>
                    <a:pt x="360" y="319"/>
                  </a:cubicBezTo>
                  <a:cubicBezTo>
                    <a:pt x="276" y="360"/>
                    <a:pt x="263" y="359"/>
                    <a:pt x="168" y="351"/>
                  </a:cubicBezTo>
                  <a:cubicBezTo>
                    <a:pt x="152" y="345"/>
                    <a:pt x="135" y="341"/>
                    <a:pt x="120" y="335"/>
                  </a:cubicBezTo>
                  <a:cubicBezTo>
                    <a:pt x="98" y="325"/>
                    <a:pt x="56" y="303"/>
                    <a:pt x="56" y="303"/>
                  </a:cubicBezTo>
                  <a:cubicBezTo>
                    <a:pt x="60" y="268"/>
                    <a:pt x="61" y="225"/>
                    <a:pt x="88" y="199"/>
                  </a:cubicBezTo>
                  <a:cubicBezTo>
                    <a:pt x="115" y="171"/>
                    <a:pt x="105" y="192"/>
                    <a:pt x="136" y="175"/>
                  </a:cubicBezTo>
                  <a:cubicBezTo>
                    <a:pt x="166" y="157"/>
                    <a:pt x="190" y="127"/>
                    <a:pt x="224" y="119"/>
                  </a:cubicBezTo>
                  <a:cubicBezTo>
                    <a:pt x="256" y="110"/>
                    <a:pt x="281" y="102"/>
                    <a:pt x="312" y="87"/>
                  </a:cubicBezTo>
                  <a:cubicBezTo>
                    <a:pt x="322" y="72"/>
                    <a:pt x="373" y="0"/>
                    <a:pt x="304" y="47"/>
                  </a:cubicBezTo>
                  <a:cubicBezTo>
                    <a:pt x="265" y="34"/>
                    <a:pt x="246" y="27"/>
                    <a:pt x="232" y="71"/>
                  </a:cubicBezTo>
                  <a:cubicBezTo>
                    <a:pt x="251" y="83"/>
                    <a:pt x="267" y="100"/>
                    <a:pt x="288" y="111"/>
                  </a:cubicBezTo>
                  <a:cubicBezTo>
                    <a:pt x="305" y="119"/>
                    <a:pt x="325" y="120"/>
                    <a:pt x="344" y="127"/>
                  </a:cubicBezTo>
                  <a:cubicBezTo>
                    <a:pt x="363" y="120"/>
                    <a:pt x="375" y="109"/>
                    <a:pt x="392" y="135"/>
                  </a:cubicBezTo>
                  <a:cubicBezTo>
                    <a:pt x="423" y="185"/>
                    <a:pt x="388" y="183"/>
                    <a:pt x="416" y="183"/>
                  </a:cubicBezTo>
                </a:path>
              </a:pathLst>
            </a:custGeom>
            <a:noFill/>
            <a:ln w="9525">
              <a:solidFill>
                <a:srgbClr val="2F8B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710" name="Text Box 134"/>
          <p:cNvSpPr txBox="1">
            <a:spLocks noChangeArrowheads="1"/>
          </p:cNvSpPr>
          <p:nvPr/>
        </p:nvSpPr>
        <p:spPr bwMode="auto">
          <a:xfrm>
            <a:off x="606425" y="5819775"/>
            <a:ext cx="2433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Chromosomes not visible</a:t>
            </a:r>
          </a:p>
        </p:txBody>
      </p:sp>
      <p:grpSp>
        <p:nvGrpSpPr>
          <p:cNvPr id="24717" name="Group 141"/>
          <p:cNvGrpSpPr>
            <a:grpSpLocks/>
          </p:cNvGrpSpPr>
          <p:nvPr/>
        </p:nvGrpSpPr>
        <p:grpSpPr bwMode="auto">
          <a:xfrm>
            <a:off x="3238500" y="1079500"/>
            <a:ext cx="2541588" cy="5457825"/>
            <a:chOff x="2040" y="680"/>
            <a:chExt cx="1601" cy="3438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" y="680"/>
              <a:ext cx="1061" cy="1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2247" y="1985"/>
              <a:ext cx="11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Late prophase</a:t>
              </a:r>
            </a:p>
          </p:txBody>
        </p:sp>
        <p:grpSp>
          <p:nvGrpSpPr>
            <p:cNvPr id="24707" name="Group 131"/>
            <p:cNvGrpSpPr>
              <a:grpSpLocks noChangeAspect="1"/>
            </p:cNvGrpSpPr>
            <p:nvPr/>
          </p:nvGrpSpPr>
          <p:grpSpPr bwMode="auto">
            <a:xfrm>
              <a:off x="2176" y="2424"/>
              <a:ext cx="1284" cy="1118"/>
              <a:chOff x="2184" y="2664"/>
              <a:chExt cx="1424" cy="1240"/>
            </a:xfrm>
          </p:grpSpPr>
          <p:sp>
            <p:nvSpPr>
              <p:cNvPr id="24587" name="Oval 11"/>
              <p:cNvSpPr>
                <a:spLocks noChangeAspect="1" noChangeArrowheads="1"/>
              </p:cNvSpPr>
              <p:nvPr/>
            </p:nvSpPr>
            <p:spPr bwMode="auto">
              <a:xfrm>
                <a:off x="2184" y="2664"/>
                <a:ext cx="1424" cy="1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5"/>
              <p:cNvSpPr>
                <a:spLocks noChangeAspect="1" noChangeArrowheads="1"/>
              </p:cNvSpPr>
              <p:nvPr/>
            </p:nvSpPr>
            <p:spPr bwMode="auto">
              <a:xfrm>
                <a:off x="2732" y="2924"/>
                <a:ext cx="600" cy="584"/>
              </a:xfrm>
              <a:prstGeom prst="ellipse">
                <a:avLst/>
              </a:prstGeom>
              <a:solidFill>
                <a:srgbClr val="E3A3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43" name="Group 67"/>
              <p:cNvGrpSpPr>
                <a:grpSpLocks noChangeAspect="1"/>
              </p:cNvGrpSpPr>
              <p:nvPr/>
            </p:nvGrpSpPr>
            <p:grpSpPr bwMode="auto">
              <a:xfrm>
                <a:off x="2861" y="3026"/>
                <a:ext cx="297" cy="104"/>
                <a:chOff x="2861" y="3050"/>
                <a:chExt cx="297" cy="104"/>
              </a:xfrm>
            </p:grpSpPr>
            <p:sp>
              <p:nvSpPr>
                <p:cNvPr id="24592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936" y="3082"/>
                  <a:ext cx="43" cy="45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595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2862" y="3118"/>
                  <a:ext cx="72" cy="29"/>
                  <a:chOff x="2862" y="3118"/>
                  <a:chExt cx="72" cy="29"/>
                </a:xfrm>
              </p:grpSpPr>
              <p:sp>
                <p:nvSpPr>
                  <p:cNvPr id="24593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2872" y="3118"/>
                    <a:ext cx="62" cy="16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94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2" y="3120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0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2861" y="3064"/>
                  <a:ext cx="73" cy="28"/>
                  <a:chOff x="2861" y="3064"/>
                  <a:chExt cx="73" cy="28"/>
                </a:xfrm>
              </p:grpSpPr>
              <p:sp>
                <p:nvSpPr>
                  <p:cNvPr id="24597" name="Freeform 21"/>
                  <p:cNvSpPr>
                    <a:spLocks noChangeAspect="1"/>
                  </p:cNvSpPr>
                  <p:nvPr/>
                </p:nvSpPr>
                <p:spPr bwMode="auto">
                  <a:xfrm rot="21529780" flipV="1">
                    <a:off x="2872" y="3076"/>
                    <a:ext cx="62" cy="16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98" name="Oval 22"/>
                  <p:cNvSpPr>
                    <a:spLocks noChangeAspect="1" noChangeArrowheads="1"/>
                  </p:cNvSpPr>
                  <p:nvPr/>
                </p:nvSpPr>
                <p:spPr bwMode="auto">
                  <a:xfrm rot="21529780" flipV="1">
                    <a:off x="2861" y="3064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02" name="Group 26"/>
                <p:cNvGrpSpPr>
                  <a:grpSpLocks noChangeAspect="1"/>
                </p:cNvGrpSpPr>
                <p:nvPr/>
              </p:nvGrpSpPr>
              <p:grpSpPr bwMode="auto">
                <a:xfrm rot="682381" flipH="1">
                  <a:off x="2984" y="3050"/>
                  <a:ext cx="172" cy="54"/>
                  <a:chOff x="2950" y="3174"/>
                  <a:chExt cx="172" cy="54"/>
                </a:xfrm>
              </p:grpSpPr>
              <p:sp>
                <p:nvSpPr>
                  <p:cNvPr id="24600" name="Freeform 24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968" y="3187"/>
                    <a:ext cx="154" cy="41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01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0" y="3174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03" name="Group 27"/>
                <p:cNvGrpSpPr>
                  <a:grpSpLocks noChangeAspect="1"/>
                </p:cNvGrpSpPr>
                <p:nvPr/>
              </p:nvGrpSpPr>
              <p:grpSpPr bwMode="auto">
                <a:xfrm rot="-682381" flipH="1" flipV="1">
                  <a:off x="2986" y="3100"/>
                  <a:ext cx="172" cy="54"/>
                  <a:chOff x="2950" y="3174"/>
                  <a:chExt cx="172" cy="54"/>
                </a:xfrm>
              </p:grpSpPr>
              <p:sp>
                <p:nvSpPr>
                  <p:cNvPr id="24604" name="Freeform 28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968" y="3187"/>
                    <a:ext cx="154" cy="41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05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0" y="3174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705" name="Group 129"/>
              <p:cNvGrpSpPr>
                <a:grpSpLocks noChangeAspect="1"/>
              </p:cNvGrpSpPr>
              <p:nvPr/>
            </p:nvGrpSpPr>
            <p:grpSpPr bwMode="auto">
              <a:xfrm>
                <a:off x="2804" y="3187"/>
                <a:ext cx="357" cy="89"/>
                <a:chOff x="2804" y="3187"/>
                <a:chExt cx="357" cy="89"/>
              </a:xfrm>
            </p:grpSpPr>
            <p:grpSp>
              <p:nvGrpSpPr>
                <p:cNvPr id="24642" name="Group 66"/>
                <p:cNvGrpSpPr>
                  <a:grpSpLocks noChangeAspect="1"/>
                </p:cNvGrpSpPr>
                <p:nvPr/>
              </p:nvGrpSpPr>
              <p:grpSpPr bwMode="auto">
                <a:xfrm>
                  <a:off x="2804" y="3187"/>
                  <a:ext cx="357" cy="89"/>
                  <a:chOff x="2804" y="3163"/>
                  <a:chExt cx="357" cy="89"/>
                </a:xfrm>
              </p:grpSpPr>
              <p:sp>
                <p:nvSpPr>
                  <p:cNvPr id="24606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38" y="3184"/>
                    <a:ext cx="43" cy="45"/>
                  </a:xfrm>
                  <a:prstGeom prst="ellipse">
                    <a:avLst/>
                  </a:prstGeom>
                  <a:solidFill>
                    <a:srgbClr val="2F8B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461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804" y="3170"/>
                    <a:ext cx="130" cy="29"/>
                    <a:chOff x="2804" y="3170"/>
                    <a:chExt cx="130" cy="29"/>
                  </a:xfrm>
                </p:grpSpPr>
                <p:sp>
                  <p:nvSpPr>
                    <p:cNvPr id="24607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18" y="3180"/>
                      <a:ext cx="116" cy="14"/>
                    </a:xfrm>
                    <a:custGeom>
                      <a:avLst/>
                      <a:gdLst>
                        <a:gd name="T0" fmla="*/ 116 w 116"/>
                        <a:gd name="T1" fmla="*/ 14 h 14"/>
                        <a:gd name="T2" fmla="*/ 68 w 116"/>
                        <a:gd name="T3" fmla="*/ 0 h 14"/>
                        <a:gd name="T4" fmla="*/ 0 w 116"/>
                        <a:gd name="T5" fmla="*/ 2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16" h="14">
                          <a:moveTo>
                            <a:pt x="116" y="14"/>
                          </a:moveTo>
                          <a:cubicBezTo>
                            <a:pt x="100" y="8"/>
                            <a:pt x="84" y="2"/>
                            <a:pt x="68" y="0"/>
                          </a:cubicBezTo>
                          <a:cubicBezTo>
                            <a:pt x="9" y="2"/>
                            <a:pt x="32" y="2"/>
                            <a:pt x="0" y="2"/>
                          </a:cubicBezTo>
                        </a:path>
                      </a:pathLst>
                    </a:custGeom>
                    <a:noFill/>
                    <a:ln w="47625">
                      <a:solidFill>
                        <a:srgbClr val="2F8B2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08" name="Oval 3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1529780" flipV="1">
                      <a:off x="2804" y="3170"/>
                      <a:ext cx="29" cy="29"/>
                    </a:xfrm>
                    <a:prstGeom prst="ellipse">
                      <a:avLst/>
                    </a:prstGeom>
                    <a:solidFill>
                      <a:srgbClr val="2F8B2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2F8B2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612" name="Freeform 36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820" y="3227"/>
                    <a:ext cx="116" cy="13"/>
                  </a:xfrm>
                  <a:custGeom>
                    <a:avLst/>
                    <a:gdLst>
                      <a:gd name="T0" fmla="*/ 116 w 116"/>
                      <a:gd name="T1" fmla="*/ 14 h 14"/>
                      <a:gd name="T2" fmla="*/ 68 w 116"/>
                      <a:gd name="T3" fmla="*/ 0 h 14"/>
                      <a:gd name="T4" fmla="*/ 0 w 116"/>
                      <a:gd name="T5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6" h="14">
                        <a:moveTo>
                          <a:pt x="116" y="14"/>
                        </a:moveTo>
                        <a:cubicBezTo>
                          <a:pt x="100" y="8"/>
                          <a:pt x="84" y="2"/>
                          <a:pt x="68" y="0"/>
                        </a:cubicBezTo>
                        <a:cubicBezTo>
                          <a:pt x="9" y="2"/>
                          <a:pt x="32" y="2"/>
                          <a:pt x="0" y="2"/>
                        </a:cubicBezTo>
                      </a:path>
                    </a:pathLst>
                  </a:custGeom>
                  <a:noFill/>
                  <a:ln w="47625">
                    <a:solidFill>
                      <a:srgbClr val="2F8B2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4640" name="Group 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86" y="3163"/>
                    <a:ext cx="175" cy="41"/>
                    <a:chOff x="2990" y="3181"/>
                    <a:chExt cx="175" cy="41"/>
                  </a:xfrm>
                </p:grpSpPr>
                <p:sp>
                  <p:nvSpPr>
                    <p:cNvPr id="24622" name="Freeform 46"/>
                    <p:cNvSpPr>
                      <a:spLocks noChangeAspect="1"/>
                    </p:cNvSpPr>
                    <p:nvPr/>
                  </p:nvSpPr>
                  <p:spPr bwMode="auto">
                    <a:xfrm rot="682381" flipH="1" flipV="1">
                      <a:off x="2990" y="3181"/>
                      <a:ext cx="154" cy="41"/>
                    </a:xfrm>
                    <a:custGeom>
                      <a:avLst/>
                      <a:gdLst>
                        <a:gd name="T0" fmla="*/ 62 w 62"/>
                        <a:gd name="T1" fmla="*/ 0 h 16"/>
                        <a:gd name="T2" fmla="*/ 0 w 62"/>
                        <a:gd name="T3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62" h="16">
                          <a:moveTo>
                            <a:pt x="62" y="0"/>
                          </a:moveTo>
                          <a:cubicBezTo>
                            <a:pt x="39" y="7"/>
                            <a:pt x="24" y="16"/>
                            <a:pt x="0" y="16"/>
                          </a:cubicBezTo>
                        </a:path>
                      </a:pathLst>
                    </a:custGeom>
                    <a:noFill/>
                    <a:ln w="47625">
                      <a:solidFill>
                        <a:srgbClr val="2F8B2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23" name="Oval 4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682381" flipH="1">
                      <a:off x="3138" y="3184"/>
                      <a:ext cx="27" cy="27"/>
                    </a:xfrm>
                    <a:prstGeom prst="ellipse">
                      <a:avLst/>
                    </a:prstGeom>
                    <a:solidFill>
                      <a:srgbClr val="2F8B2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41" name="Group 6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84" y="3211"/>
                    <a:ext cx="175" cy="41"/>
                    <a:chOff x="2990" y="3223"/>
                    <a:chExt cx="175" cy="41"/>
                  </a:xfrm>
                </p:grpSpPr>
                <p:sp>
                  <p:nvSpPr>
                    <p:cNvPr id="24625" name="Freeform 49"/>
                    <p:cNvSpPr>
                      <a:spLocks noChangeAspect="1"/>
                    </p:cNvSpPr>
                    <p:nvPr/>
                  </p:nvSpPr>
                  <p:spPr bwMode="auto">
                    <a:xfrm rot="20917619" flipH="1">
                      <a:off x="2990" y="3223"/>
                      <a:ext cx="154" cy="41"/>
                    </a:xfrm>
                    <a:custGeom>
                      <a:avLst/>
                      <a:gdLst>
                        <a:gd name="T0" fmla="*/ 62 w 62"/>
                        <a:gd name="T1" fmla="*/ 0 h 16"/>
                        <a:gd name="T2" fmla="*/ 0 w 62"/>
                        <a:gd name="T3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62" h="16">
                          <a:moveTo>
                            <a:pt x="62" y="0"/>
                          </a:moveTo>
                          <a:cubicBezTo>
                            <a:pt x="39" y="7"/>
                            <a:pt x="24" y="16"/>
                            <a:pt x="0" y="16"/>
                          </a:cubicBezTo>
                        </a:path>
                      </a:pathLst>
                    </a:custGeom>
                    <a:noFill/>
                    <a:ln w="47625">
                      <a:solidFill>
                        <a:srgbClr val="2F8B2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26" name="Oval 5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682381" flipH="1" flipV="1">
                      <a:off x="3138" y="3234"/>
                      <a:ext cx="27" cy="27"/>
                    </a:xfrm>
                    <a:prstGeom prst="ellipse">
                      <a:avLst/>
                    </a:prstGeom>
                    <a:solidFill>
                      <a:srgbClr val="2F8B2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4613" name="Oval 37"/>
                <p:cNvSpPr>
                  <a:spLocks noChangeAspect="1" noChangeArrowheads="1"/>
                </p:cNvSpPr>
                <p:nvPr/>
              </p:nvSpPr>
              <p:spPr bwMode="auto">
                <a:xfrm rot="70220">
                  <a:off x="2806" y="3249"/>
                  <a:ext cx="29" cy="27"/>
                </a:xfrm>
                <a:prstGeom prst="ellipse">
                  <a:avLst/>
                </a:prstGeom>
                <a:solidFill>
                  <a:srgbClr val="2F8B2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2F8B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45" name="Group 69"/>
              <p:cNvGrpSpPr>
                <a:grpSpLocks noChangeAspect="1"/>
              </p:cNvGrpSpPr>
              <p:nvPr/>
            </p:nvGrpSpPr>
            <p:grpSpPr bwMode="auto">
              <a:xfrm>
                <a:off x="2852" y="3324"/>
                <a:ext cx="313" cy="170"/>
                <a:chOff x="2852" y="3292"/>
                <a:chExt cx="313" cy="170"/>
              </a:xfrm>
            </p:grpSpPr>
            <p:sp>
              <p:nvSpPr>
                <p:cNvPr id="24627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958" y="3328"/>
                  <a:ext cx="43" cy="45"/>
                </a:xfrm>
                <a:prstGeom prst="ellipse">
                  <a:avLst/>
                </a:prstGeom>
                <a:solidFill>
                  <a:srgbClr val="EF1F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2F8B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GB">
                    <a:solidFill>
                      <a:srgbClr val="EF1F1D"/>
                    </a:solidFill>
                  </a:endParaRPr>
                </a:p>
              </p:txBody>
            </p:sp>
            <p:grpSp>
              <p:nvGrpSpPr>
                <p:cNvPr id="24644" name="Group 68"/>
                <p:cNvGrpSpPr>
                  <a:grpSpLocks noChangeAspect="1"/>
                </p:cNvGrpSpPr>
                <p:nvPr/>
              </p:nvGrpSpPr>
              <p:grpSpPr bwMode="auto">
                <a:xfrm>
                  <a:off x="2852" y="3323"/>
                  <a:ext cx="104" cy="30"/>
                  <a:chOff x="2852" y="3323"/>
                  <a:chExt cx="104" cy="30"/>
                </a:xfrm>
              </p:grpSpPr>
              <p:sp>
                <p:nvSpPr>
                  <p:cNvPr id="24628" name="Freeform 52"/>
                  <p:cNvSpPr>
                    <a:spLocks noChangeAspect="1"/>
                  </p:cNvSpPr>
                  <p:nvPr/>
                </p:nvSpPr>
                <p:spPr bwMode="auto">
                  <a:xfrm rot="507677">
                    <a:off x="2874" y="3323"/>
                    <a:ext cx="82" cy="23"/>
                  </a:xfrm>
                  <a:custGeom>
                    <a:avLst/>
                    <a:gdLst>
                      <a:gd name="T0" fmla="*/ 82 w 82"/>
                      <a:gd name="T1" fmla="*/ 7 h 23"/>
                      <a:gd name="T2" fmla="*/ 0 w 82"/>
                      <a:gd name="T3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2" h="23">
                        <a:moveTo>
                          <a:pt x="82" y="7"/>
                        </a:moveTo>
                        <a:cubicBezTo>
                          <a:pt x="55" y="0"/>
                          <a:pt x="20" y="2"/>
                          <a:pt x="0" y="23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29" name="Oval 53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2852" y="3326"/>
                    <a:ext cx="29" cy="27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1" name="Group 55"/>
                <p:cNvGrpSpPr>
                  <a:grpSpLocks noChangeAspect="1"/>
                </p:cNvGrpSpPr>
                <p:nvPr/>
              </p:nvGrpSpPr>
              <p:grpSpPr bwMode="auto">
                <a:xfrm rot="20999724" flipV="1">
                  <a:off x="2856" y="3361"/>
                  <a:ext cx="104" cy="30"/>
                  <a:chOff x="2852" y="3323"/>
                  <a:chExt cx="104" cy="30"/>
                </a:xfrm>
              </p:grpSpPr>
              <p:sp>
                <p:nvSpPr>
                  <p:cNvPr id="24632" name="Freeform 56"/>
                  <p:cNvSpPr>
                    <a:spLocks noChangeAspect="1"/>
                  </p:cNvSpPr>
                  <p:nvPr/>
                </p:nvSpPr>
                <p:spPr bwMode="auto">
                  <a:xfrm rot="507677">
                    <a:off x="2874" y="3323"/>
                    <a:ext cx="82" cy="23"/>
                  </a:xfrm>
                  <a:custGeom>
                    <a:avLst/>
                    <a:gdLst>
                      <a:gd name="T0" fmla="*/ 82 w 82"/>
                      <a:gd name="T1" fmla="*/ 7 h 23"/>
                      <a:gd name="T2" fmla="*/ 0 w 82"/>
                      <a:gd name="T3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2" h="23">
                        <a:moveTo>
                          <a:pt x="82" y="7"/>
                        </a:moveTo>
                        <a:cubicBezTo>
                          <a:pt x="55" y="0"/>
                          <a:pt x="20" y="2"/>
                          <a:pt x="0" y="23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3" name="Oval 57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2852" y="3326"/>
                    <a:ext cx="29" cy="27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6" name="Group 60"/>
                <p:cNvGrpSpPr>
                  <a:grpSpLocks noChangeAspect="1"/>
                </p:cNvGrpSpPr>
                <p:nvPr/>
              </p:nvGrpSpPr>
              <p:grpSpPr bwMode="auto">
                <a:xfrm rot="-1822247">
                  <a:off x="3018" y="3292"/>
                  <a:ext cx="147" cy="102"/>
                  <a:chOff x="3004" y="3342"/>
                  <a:chExt cx="147" cy="102"/>
                </a:xfrm>
              </p:grpSpPr>
              <p:sp>
                <p:nvSpPr>
                  <p:cNvPr id="24634" name="Freeform 58"/>
                  <p:cNvSpPr>
                    <a:spLocks noChangeAspect="1"/>
                  </p:cNvSpPr>
                  <p:nvPr/>
                </p:nvSpPr>
                <p:spPr bwMode="auto">
                  <a:xfrm>
                    <a:off x="3004" y="3342"/>
                    <a:ext cx="126" cy="82"/>
                  </a:xfrm>
                  <a:custGeom>
                    <a:avLst/>
                    <a:gdLst>
                      <a:gd name="T0" fmla="*/ 0 w 126"/>
                      <a:gd name="T1" fmla="*/ 0 h 82"/>
                      <a:gd name="T2" fmla="*/ 32 w 126"/>
                      <a:gd name="T3" fmla="*/ 8 h 82"/>
                      <a:gd name="T4" fmla="*/ 104 w 126"/>
                      <a:gd name="T5" fmla="*/ 44 h 82"/>
                      <a:gd name="T6" fmla="*/ 118 w 126"/>
                      <a:gd name="T7" fmla="*/ 68 h 82"/>
                      <a:gd name="T8" fmla="*/ 126 w 126"/>
                      <a:gd name="T9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" h="82">
                        <a:moveTo>
                          <a:pt x="0" y="0"/>
                        </a:moveTo>
                        <a:cubicBezTo>
                          <a:pt x="10" y="2"/>
                          <a:pt x="21" y="5"/>
                          <a:pt x="32" y="8"/>
                        </a:cubicBezTo>
                        <a:cubicBezTo>
                          <a:pt x="56" y="20"/>
                          <a:pt x="85" y="21"/>
                          <a:pt x="104" y="44"/>
                        </a:cubicBezTo>
                        <a:cubicBezTo>
                          <a:pt x="108" y="49"/>
                          <a:pt x="115" y="62"/>
                          <a:pt x="118" y="68"/>
                        </a:cubicBezTo>
                        <a:cubicBezTo>
                          <a:pt x="120" y="72"/>
                          <a:pt x="126" y="82"/>
                          <a:pt x="126" y="82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5" name="Oval 59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3119" y="3414"/>
                    <a:ext cx="32" cy="30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7" name="Group 61"/>
                <p:cNvGrpSpPr>
                  <a:grpSpLocks noChangeAspect="1"/>
                </p:cNvGrpSpPr>
                <p:nvPr/>
              </p:nvGrpSpPr>
              <p:grpSpPr bwMode="auto">
                <a:xfrm rot="2919695" flipV="1">
                  <a:off x="3016" y="3338"/>
                  <a:ext cx="147" cy="102"/>
                  <a:chOff x="3004" y="3342"/>
                  <a:chExt cx="147" cy="102"/>
                </a:xfrm>
              </p:grpSpPr>
              <p:sp>
                <p:nvSpPr>
                  <p:cNvPr id="24638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3004" y="3342"/>
                    <a:ext cx="126" cy="82"/>
                  </a:xfrm>
                  <a:custGeom>
                    <a:avLst/>
                    <a:gdLst>
                      <a:gd name="T0" fmla="*/ 0 w 126"/>
                      <a:gd name="T1" fmla="*/ 0 h 82"/>
                      <a:gd name="T2" fmla="*/ 32 w 126"/>
                      <a:gd name="T3" fmla="*/ 8 h 82"/>
                      <a:gd name="T4" fmla="*/ 104 w 126"/>
                      <a:gd name="T5" fmla="*/ 44 h 82"/>
                      <a:gd name="T6" fmla="*/ 118 w 126"/>
                      <a:gd name="T7" fmla="*/ 68 h 82"/>
                      <a:gd name="T8" fmla="*/ 126 w 126"/>
                      <a:gd name="T9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" h="82">
                        <a:moveTo>
                          <a:pt x="0" y="0"/>
                        </a:moveTo>
                        <a:cubicBezTo>
                          <a:pt x="10" y="2"/>
                          <a:pt x="21" y="5"/>
                          <a:pt x="32" y="8"/>
                        </a:cubicBezTo>
                        <a:cubicBezTo>
                          <a:pt x="56" y="20"/>
                          <a:pt x="85" y="21"/>
                          <a:pt x="104" y="44"/>
                        </a:cubicBezTo>
                        <a:cubicBezTo>
                          <a:pt x="108" y="49"/>
                          <a:pt x="115" y="62"/>
                          <a:pt x="118" y="68"/>
                        </a:cubicBezTo>
                        <a:cubicBezTo>
                          <a:pt x="120" y="72"/>
                          <a:pt x="126" y="82"/>
                          <a:pt x="126" y="82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9" name="Oval 63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3119" y="3414"/>
                    <a:ext cx="32" cy="30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711" name="Text Box 135"/>
            <p:cNvSpPr txBox="1">
              <a:spLocks noChangeArrowheads="1"/>
            </p:cNvSpPr>
            <p:nvPr/>
          </p:nvSpPr>
          <p:spPr bwMode="auto">
            <a:xfrm>
              <a:off x="2040" y="3658"/>
              <a:ext cx="1601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/>
                <a:t>Condensed chromosomes, </a:t>
              </a:r>
            </a:p>
            <a:p>
              <a:r>
                <a:rPr lang="en-US" sz="1400"/>
                <a:t>each contains two sister chromatids</a:t>
              </a:r>
            </a:p>
          </p:txBody>
        </p:sp>
      </p:grpSp>
      <p:grpSp>
        <p:nvGrpSpPr>
          <p:cNvPr id="24716" name="Group 140"/>
          <p:cNvGrpSpPr>
            <a:grpSpLocks/>
          </p:cNvGrpSpPr>
          <p:nvPr/>
        </p:nvGrpSpPr>
        <p:grpSpPr bwMode="auto">
          <a:xfrm>
            <a:off x="5927725" y="1079500"/>
            <a:ext cx="3216275" cy="5445125"/>
            <a:chOff x="3734" y="680"/>
            <a:chExt cx="2026" cy="3430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" y="680"/>
              <a:ext cx="1063" cy="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3910" y="1985"/>
              <a:ext cx="8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Metaphase</a:t>
              </a:r>
            </a:p>
          </p:txBody>
        </p:sp>
        <p:grpSp>
          <p:nvGrpSpPr>
            <p:cNvPr id="24709" name="Group 133"/>
            <p:cNvGrpSpPr>
              <a:grpSpLocks noChangeAspect="1"/>
            </p:cNvGrpSpPr>
            <p:nvPr/>
          </p:nvGrpSpPr>
          <p:grpSpPr bwMode="auto">
            <a:xfrm rot="-5400000" flipH="1" flipV="1">
              <a:off x="3768" y="2434"/>
              <a:ext cx="1284" cy="1118"/>
              <a:chOff x="3856" y="2656"/>
              <a:chExt cx="1424" cy="1240"/>
            </a:xfrm>
          </p:grpSpPr>
          <p:sp>
            <p:nvSpPr>
              <p:cNvPr id="24589" name="Oval 13"/>
              <p:cNvSpPr>
                <a:spLocks noChangeAspect="1" noChangeArrowheads="1"/>
              </p:cNvSpPr>
              <p:nvPr/>
            </p:nvSpPr>
            <p:spPr bwMode="auto">
              <a:xfrm>
                <a:off x="3856" y="2656"/>
                <a:ext cx="1424" cy="1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9" name="Arc 113"/>
              <p:cNvSpPr>
                <a:spLocks noChangeAspect="1"/>
              </p:cNvSpPr>
              <p:nvPr/>
            </p:nvSpPr>
            <p:spPr bwMode="auto">
              <a:xfrm rot="17231377" flipH="1">
                <a:off x="4087" y="3166"/>
                <a:ext cx="292" cy="6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0" name="Arc 114"/>
              <p:cNvSpPr>
                <a:spLocks noChangeAspect="1"/>
              </p:cNvSpPr>
              <p:nvPr/>
            </p:nvSpPr>
            <p:spPr bwMode="auto">
              <a:xfrm rot="5120884" flipH="1" flipV="1">
                <a:off x="4150" y="2645"/>
                <a:ext cx="292" cy="6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1" name="Freeform 115"/>
              <p:cNvSpPr>
                <a:spLocks noChangeAspect="1"/>
              </p:cNvSpPr>
              <p:nvPr/>
            </p:nvSpPr>
            <p:spPr bwMode="auto">
              <a:xfrm>
                <a:off x="4016" y="2956"/>
                <a:ext cx="440" cy="188"/>
              </a:xfrm>
              <a:custGeom>
                <a:avLst/>
                <a:gdLst>
                  <a:gd name="T0" fmla="*/ 0 w 472"/>
                  <a:gd name="T1" fmla="*/ 188 h 188"/>
                  <a:gd name="T2" fmla="*/ 76 w 472"/>
                  <a:gd name="T3" fmla="*/ 108 h 188"/>
                  <a:gd name="T4" fmla="*/ 176 w 472"/>
                  <a:gd name="T5" fmla="*/ 56 h 188"/>
                  <a:gd name="T6" fmla="*/ 292 w 472"/>
                  <a:gd name="T7" fmla="*/ 20 h 188"/>
                  <a:gd name="T8" fmla="*/ 420 w 472"/>
                  <a:gd name="T9" fmla="*/ 4 h 188"/>
                  <a:gd name="T10" fmla="*/ 472 w 472"/>
                  <a:gd name="T1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" h="188">
                    <a:moveTo>
                      <a:pt x="0" y="188"/>
                    </a:moveTo>
                    <a:cubicBezTo>
                      <a:pt x="23" y="159"/>
                      <a:pt x="47" y="130"/>
                      <a:pt x="76" y="108"/>
                    </a:cubicBezTo>
                    <a:cubicBezTo>
                      <a:pt x="105" y="86"/>
                      <a:pt x="140" y="71"/>
                      <a:pt x="176" y="56"/>
                    </a:cubicBezTo>
                    <a:cubicBezTo>
                      <a:pt x="212" y="41"/>
                      <a:pt x="251" y="29"/>
                      <a:pt x="292" y="20"/>
                    </a:cubicBezTo>
                    <a:cubicBezTo>
                      <a:pt x="333" y="11"/>
                      <a:pt x="390" y="7"/>
                      <a:pt x="420" y="4"/>
                    </a:cubicBezTo>
                    <a:cubicBezTo>
                      <a:pt x="450" y="1"/>
                      <a:pt x="461" y="0"/>
                      <a:pt x="472" y="0"/>
                    </a:cubicBezTo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2" name="Freeform 116"/>
              <p:cNvSpPr>
                <a:spLocks noChangeAspect="1"/>
              </p:cNvSpPr>
              <p:nvPr/>
            </p:nvSpPr>
            <p:spPr bwMode="auto">
              <a:xfrm rot="160654" flipV="1">
                <a:off x="4047" y="3278"/>
                <a:ext cx="404" cy="188"/>
              </a:xfrm>
              <a:custGeom>
                <a:avLst/>
                <a:gdLst>
                  <a:gd name="T0" fmla="*/ 0 w 472"/>
                  <a:gd name="T1" fmla="*/ 188 h 188"/>
                  <a:gd name="T2" fmla="*/ 76 w 472"/>
                  <a:gd name="T3" fmla="*/ 108 h 188"/>
                  <a:gd name="T4" fmla="*/ 176 w 472"/>
                  <a:gd name="T5" fmla="*/ 56 h 188"/>
                  <a:gd name="T6" fmla="*/ 292 w 472"/>
                  <a:gd name="T7" fmla="*/ 20 h 188"/>
                  <a:gd name="T8" fmla="*/ 420 w 472"/>
                  <a:gd name="T9" fmla="*/ 4 h 188"/>
                  <a:gd name="T10" fmla="*/ 472 w 472"/>
                  <a:gd name="T1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" h="188">
                    <a:moveTo>
                      <a:pt x="0" y="188"/>
                    </a:moveTo>
                    <a:cubicBezTo>
                      <a:pt x="23" y="159"/>
                      <a:pt x="47" y="130"/>
                      <a:pt x="76" y="108"/>
                    </a:cubicBezTo>
                    <a:cubicBezTo>
                      <a:pt x="105" y="86"/>
                      <a:pt x="140" y="71"/>
                      <a:pt x="176" y="56"/>
                    </a:cubicBezTo>
                    <a:cubicBezTo>
                      <a:pt x="212" y="41"/>
                      <a:pt x="251" y="29"/>
                      <a:pt x="292" y="20"/>
                    </a:cubicBezTo>
                    <a:cubicBezTo>
                      <a:pt x="333" y="11"/>
                      <a:pt x="390" y="7"/>
                      <a:pt x="420" y="4"/>
                    </a:cubicBezTo>
                    <a:cubicBezTo>
                      <a:pt x="450" y="1"/>
                      <a:pt x="461" y="0"/>
                      <a:pt x="472" y="0"/>
                    </a:cubicBezTo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3" name="Freeform 117"/>
              <p:cNvSpPr>
                <a:spLocks noChangeAspect="1"/>
              </p:cNvSpPr>
              <p:nvPr/>
            </p:nvSpPr>
            <p:spPr bwMode="auto">
              <a:xfrm>
                <a:off x="4080" y="3025"/>
                <a:ext cx="996" cy="171"/>
              </a:xfrm>
              <a:custGeom>
                <a:avLst/>
                <a:gdLst>
                  <a:gd name="T0" fmla="*/ 0 w 1052"/>
                  <a:gd name="T1" fmla="*/ 135 h 171"/>
                  <a:gd name="T2" fmla="*/ 52 w 1052"/>
                  <a:gd name="T3" fmla="*/ 83 h 171"/>
                  <a:gd name="T4" fmla="*/ 148 w 1052"/>
                  <a:gd name="T5" fmla="*/ 55 h 171"/>
                  <a:gd name="T6" fmla="*/ 252 w 1052"/>
                  <a:gd name="T7" fmla="*/ 31 h 171"/>
                  <a:gd name="T8" fmla="*/ 372 w 1052"/>
                  <a:gd name="T9" fmla="*/ 15 h 171"/>
                  <a:gd name="T10" fmla="*/ 444 w 1052"/>
                  <a:gd name="T11" fmla="*/ 15 h 171"/>
                  <a:gd name="T12" fmla="*/ 616 w 1052"/>
                  <a:gd name="T13" fmla="*/ 7 h 171"/>
                  <a:gd name="T14" fmla="*/ 840 w 1052"/>
                  <a:gd name="T15" fmla="*/ 55 h 171"/>
                  <a:gd name="T16" fmla="*/ 964 w 1052"/>
                  <a:gd name="T17" fmla="*/ 119 h 171"/>
                  <a:gd name="T18" fmla="*/ 1052 w 1052"/>
                  <a:gd name="T19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2" h="171">
                    <a:moveTo>
                      <a:pt x="0" y="135"/>
                    </a:moveTo>
                    <a:cubicBezTo>
                      <a:pt x="13" y="115"/>
                      <a:pt x="27" y="96"/>
                      <a:pt x="52" y="83"/>
                    </a:cubicBezTo>
                    <a:cubicBezTo>
                      <a:pt x="77" y="70"/>
                      <a:pt x="115" y="64"/>
                      <a:pt x="148" y="55"/>
                    </a:cubicBezTo>
                    <a:cubicBezTo>
                      <a:pt x="181" y="46"/>
                      <a:pt x="215" y="38"/>
                      <a:pt x="252" y="31"/>
                    </a:cubicBezTo>
                    <a:cubicBezTo>
                      <a:pt x="289" y="24"/>
                      <a:pt x="340" y="18"/>
                      <a:pt x="372" y="15"/>
                    </a:cubicBezTo>
                    <a:cubicBezTo>
                      <a:pt x="404" y="12"/>
                      <a:pt x="403" y="16"/>
                      <a:pt x="444" y="15"/>
                    </a:cubicBezTo>
                    <a:cubicBezTo>
                      <a:pt x="485" y="14"/>
                      <a:pt x="550" y="0"/>
                      <a:pt x="616" y="7"/>
                    </a:cubicBezTo>
                    <a:cubicBezTo>
                      <a:pt x="682" y="14"/>
                      <a:pt x="782" y="36"/>
                      <a:pt x="840" y="55"/>
                    </a:cubicBezTo>
                    <a:cubicBezTo>
                      <a:pt x="898" y="74"/>
                      <a:pt x="929" y="100"/>
                      <a:pt x="964" y="119"/>
                    </a:cubicBezTo>
                    <a:cubicBezTo>
                      <a:pt x="999" y="138"/>
                      <a:pt x="1025" y="154"/>
                      <a:pt x="1052" y="171"/>
                    </a:cubicBezTo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4" name="Arc 118"/>
              <p:cNvSpPr>
                <a:spLocks noChangeAspect="1"/>
              </p:cNvSpPr>
              <p:nvPr/>
            </p:nvSpPr>
            <p:spPr bwMode="auto">
              <a:xfrm rot="22504003">
                <a:off x="4667" y="2892"/>
                <a:ext cx="513" cy="1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5" name="Arc 119"/>
              <p:cNvSpPr>
                <a:spLocks noChangeAspect="1"/>
              </p:cNvSpPr>
              <p:nvPr/>
            </p:nvSpPr>
            <p:spPr bwMode="auto">
              <a:xfrm rot="4368623">
                <a:off x="4763" y="3207"/>
                <a:ext cx="248" cy="6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7" name="Freeform 121"/>
              <p:cNvSpPr>
                <a:spLocks noChangeAspect="1"/>
              </p:cNvSpPr>
              <p:nvPr/>
            </p:nvSpPr>
            <p:spPr bwMode="auto">
              <a:xfrm>
                <a:off x="3992" y="3284"/>
                <a:ext cx="1116" cy="321"/>
              </a:xfrm>
              <a:custGeom>
                <a:avLst/>
                <a:gdLst>
                  <a:gd name="T0" fmla="*/ 1116 w 1116"/>
                  <a:gd name="T1" fmla="*/ 0 h 321"/>
                  <a:gd name="T2" fmla="*/ 1080 w 1116"/>
                  <a:gd name="T3" fmla="*/ 88 h 321"/>
                  <a:gd name="T4" fmla="*/ 1044 w 1116"/>
                  <a:gd name="T5" fmla="*/ 140 h 321"/>
                  <a:gd name="T6" fmla="*/ 976 w 1116"/>
                  <a:gd name="T7" fmla="*/ 204 h 321"/>
                  <a:gd name="T8" fmla="*/ 896 w 1116"/>
                  <a:gd name="T9" fmla="*/ 268 h 321"/>
                  <a:gd name="T10" fmla="*/ 776 w 1116"/>
                  <a:gd name="T11" fmla="*/ 304 h 321"/>
                  <a:gd name="T12" fmla="*/ 660 w 1116"/>
                  <a:gd name="T13" fmla="*/ 320 h 321"/>
                  <a:gd name="T14" fmla="*/ 560 w 1116"/>
                  <a:gd name="T15" fmla="*/ 312 h 321"/>
                  <a:gd name="T16" fmla="*/ 476 w 1116"/>
                  <a:gd name="T17" fmla="*/ 312 h 321"/>
                  <a:gd name="T18" fmla="*/ 348 w 1116"/>
                  <a:gd name="T19" fmla="*/ 284 h 321"/>
                  <a:gd name="T20" fmla="*/ 228 w 1116"/>
                  <a:gd name="T21" fmla="*/ 232 h 321"/>
                  <a:gd name="T22" fmla="*/ 108 w 1116"/>
                  <a:gd name="T23" fmla="*/ 152 h 321"/>
                  <a:gd name="T24" fmla="*/ 24 w 1116"/>
                  <a:gd name="T25" fmla="*/ 68 h 321"/>
                  <a:gd name="T26" fmla="*/ 0 w 1116"/>
                  <a:gd name="T27" fmla="*/ 1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6" h="321">
                    <a:moveTo>
                      <a:pt x="1116" y="0"/>
                    </a:moveTo>
                    <a:cubicBezTo>
                      <a:pt x="1104" y="32"/>
                      <a:pt x="1092" y="65"/>
                      <a:pt x="1080" y="88"/>
                    </a:cubicBezTo>
                    <a:cubicBezTo>
                      <a:pt x="1068" y="111"/>
                      <a:pt x="1061" y="121"/>
                      <a:pt x="1044" y="140"/>
                    </a:cubicBezTo>
                    <a:cubicBezTo>
                      <a:pt x="1027" y="159"/>
                      <a:pt x="1001" y="183"/>
                      <a:pt x="976" y="204"/>
                    </a:cubicBezTo>
                    <a:cubicBezTo>
                      <a:pt x="951" y="225"/>
                      <a:pt x="929" y="251"/>
                      <a:pt x="896" y="268"/>
                    </a:cubicBezTo>
                    <a:cubicBezTo>
                      <a:pt x="863" y="285"/>
                      <a:pt x="815" y="295"/>
                      <a:pt x="776" y="304"/>
                    </a:cubicBezTo>
                    <a:cubicBezTo>
                      <a:pt x="737" y="313"/>
                      <a:pt x="696" y="319"/>
                      <a:pt x="660" y="320"/>
                    </a:cubicBezTo>
                    <a:cubicBezTo>
                      <a:pt x="624" y="321"/>
                      <a:pt x="591" y="313"/>
                      <a:pt x="560" y="312"/>
                    </a:cubicBezTo>
                    <a:cubicBezTo>
                      <a:pt x="529" y="311"/>
                      <a:pt x="511" y="317"/>
                      <a:pt x="476" y="312"/>
                    </a:cubicBezTo>
                    <a:cubicBezTo>
                      <a:pt x="441" y="307"/>
                      <a:pt x="389" y="297"/>
                      <a:pt x="348" y="284"/>
                    </a:cubicBezTo>
                    <a:cubicBezTo>
                      <a:pt x="307" y="271"/>
                      <a:pt x="268" y="254"/>
                      <a:pt x="228" y="232"/>
                    </a:cubicBezTo>
                    <a:cubicBezTo>
                      <a:pt x="188" y="210"/>
                      <a:pt x="142" y="179"/>
                      <a:pt x="108" y="152"/>
                    </a:cubicBezTo>
                    <a:cubicBezTo>
                      <a:pt x="74" y="125"/>
                      <a:pt x="42" y="90"/>
                      <a:pt x="24" y="68"/>
                    </a:cubicBezTo>
                    <a:cubicBezTo>
                      <a:pt x="6" y="46"/>
                      <a:pt x="3" y="31"/>
                      <a:pt x="0" y="16"/>
                    </a:cubicBezTo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8" name="Freeform 122"/>
              <p:cNvSpPr>
                <a:spLocks noChangeAspect="1"/>
              </p:cNvSpPr>
              <p:nvPr/>
            </p:nvSpPr>
            <p:spPr bwMode="auto">
              <a:xfrm>
                <a:off x="4624" y="2941"/>
                <a:ext cx="508" cy="215"/>
              </a:xfrm>
              <a:custGeom>
                <a:avLst/>
                <a:gdLst>
                  <a:gd name="T0" fmla="*/ 0 w 508"/>
                  <a:gd name="T1" fmla="*/ 3 h 215"/>
                  <a:gd name="T2" fmla="*/ 152 w 508"/>
                  <a:gd name="T3" fmla="*/ 11 h 215"/>
                  <a:gd name="T4" fmla="*/ 296 w 508"/>
                  <a:gd name="T5" fmla="*/ 67 h 215"/>
                  <a:gd name="T6" fmla="*/ 408 w 508"/>
                  <a:gd name="T7" fmla="*/ 127 h 215"/>
                  <a:gd name="T8" fmla="*/ 508 w 508"/>
                  <a:gd name="T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215">
                    <a:moveTo>
                      <a:pt x="0" y="3"/>
                    </a:moveTo>
                    <a:cubicBezTo>
                      <a:pt x="51" y="1"/>
                      <a:pt x="103" y="0"/>
                      <a:pt x="152" y="11"/>
                    </a:cubicBezTo>
                    <a:cubicBezTo>
                      <a:pt x="201" y="22"/>
                      <a:pt x="253" y="48"/>
                      <a:pt x="296" y="67"/>
                    </a:cubicBezTo>
                    <a:cubicBezTo>
                      <a:pt x="339" y="86"/>
                      <a:pt x="373" y="102"/>
                      <a:pt x="408" y="127"/>
                    </a:cubicBezTo>
                    <a:cubicBezTo>
                      <a:pt x="443" y="152"/>
                      <a:pt x="475" y="183"/>
                      <a:pt x="508" y="215"/>
                    </a:cubicBezTo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9" name="Freeform 123"/>
              <p:cNvSpPr>
                <a:spLocks noChangeAspect="1"/>
              </p:cNvSpPr>
              <p:nvPr/>
            </p:nvSpPr>
            <p:spPr bwMode="auto">
              <a:xfrm rot="-236748">
                <a:off x="4640" y="3300"/>
                <a:ext cx="412" cy="192"/>
              </a:xfrm>
              <a:custGeom>
                <a:avLst/>
                <a:gdLst>
                  <a:gd name="T0" fmla="*/ 0 w 412"/>
                  <a:gd name="T1" fmla="*/ 176 h 192"/>
                  <a:gd name="T2" fmla="*/ 108 w 412"/>
                  <a:gd name="T3" fmla="*/ 188 h 192"/>
                  <a:gd name="T4" fmla="*/ 220 w 412"/>
                  <a:gd name="T5" fmla="*/ 152 h 192"/>
                  <a:gd name="T6" fmla="*/ 308 w 412"/>
                  <a:gd name="T7" fmla="*/ 104 h 192"/>
                  <a:gd name="T8" fmla="*/ 380 w 412"/>
                  <a:gd name="T9" fmla="*/ 40 h 192"/>
                  <a:gd name="T10" fmla="*/ 412 w 412"/>
                  <a:gd name="T1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2" h="192">
                    <a:moveTo>
                      <a:pt x="0" y="176"/>
                    </a:moveTo>
                    <a:cubicBezTo>
                      <a:pt x="35" y="184"/>
                      <a:pt x="71" y="192"/>
                      <a:pt x="108" y="188"/>
                    </a:cubicBezTo>
                    <a:cubicBezTo>
                      <a:pt x="145" y="184"/>
                      <a:pt x="187" y="166"/>
                      <a:pt x="220" y="152"/>
                    </a:cubicBezTo>
                    <a:cubicBezTo>
                      <a:pt x="253" y="138"/>
                      <a:pt x="281" y="123"/>
                      <a:pt x="308" y="104"/>
                    </a:cubicBezTo>
                    <a:cubicBezTo>
                      <a:pt x="335" y="85"/>
                      <a:pt x="363" y="57"/>
                      <a:pt x="380" y="40"/>
                    </a:cubicBezTo>
                    <a:cubicBezTo>
                      <a:pt x="397" y="23"/>
                      <a:pt x="406" y="9"/>
                      <a:pt x="412" y="0"/>
                    </a:cubicBezTo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0" name="Freeform 124"/>
              <p:cNvSpPr>
                <a:spLocks noChangeAspect="1"/>
              </p:cNvSpPr>
              <p:nvPr/>
            </p:nvSpPr>
            <p:spPr bwMode="auto">
              <a:xfrm>
                <a:off x="4104" y="3153"/>
                <a:ext cx="468" cy="63"/>
              </a:xfrm>
              <a:custGeom>
                <a:avLst/>
                <a:gdLst>
                  <a:gd name="T0" fmla="*/ 0 w 468"/>
                  <a:gd name="T1" fmla="*/ 63 h 63"/>
                  <a:gd name="T2" fmla="*/ 140 w 468"/>
                  <a:gd name="T3" fmla="*/ 11 h 63"/>
                  <a:gd name="T4" fmla="*/ 248 w 468"/>
                  <a:gd name="T5" fmla="*/ 3 h 63"/>
                  <a:gd name="T6" fmla="*/ 376 w 468"/>
                  <a:gd name="T7" fmla="*/ 27 h 63"/>
                  <a:gd name="T8" fmla="*/ 468 w 468"/>
                  <a:gd name="T9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3">
                    <a:moveTo>
                      <a:pt x="0" y="63"/>
                    </a:moveTo>
                    <a:cubicBezTo>
                      <a:pt x="49" y="42"/>
                      <a:pt x="99" y="21"/>
                      <a:pt x="140" y="11"/>
                    </a:cubicBezTo>
                    <a:cubicBezTo>
                      <a:pt x="181" y="1"/>
                      <a:pt x="209" y="0"/>
                      <a:pt x="248" y="3"/>
                    </a:cubicBezTo>
                    <a:cubicBezTo>
                      <a:pt x="287" y="6"/>
                      <a:pt x="339" y="18"/>
                      <a:pt x="376" y="27"/>
                    </a:cubicBezTo>
                    <a:cubicBezTo>
                      <a:pt x="413" y="36"/>
                      <a:pt x="440" y="45"/>
                      <a:pt x="468" y="55"/>
                    </a:cubicBezTo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1" name="Freeform 125"/>
              <p:cNvSpPr>
                <a:spLocks noChangeAspect="1"/>
              </p:cNvSpPr>
              <p:nvPr/>
            </p:nvSpPr>
            <p:spPr bwMode="auto">
              <a:xfrm>
                <a:off x="4132" y="3288"/>
                <a:ext cx="348" cy="106"/>
              </a:xfrm>
              <a:custGeom>
                <a:avLst/>
                <a:gdLst>
                  <a:gd name="T0" fmla="*/ 0 w 348"/>
                  <a:gd name="T1" fmla="*/ 0 h 106"/>
                  <a:gd name="T2" fmla="*/ 132 w 348"/>
                  <a:gd name="T3" fmla="*/ 60 h 106"/>
                  <a:gd name="T4" fmla="*/ 220 w 348"/>
                  <a:gd name="T5" fmla="*/ 84 h 106"/>
                  <a:gd name="T6" fmla="*/ 300 w 348"/>
                  <a:gd name="T7" fmla="*/ 104 h 106"/>
                  <a:gd name="T8" fmla="*/ 348 w 348"/>
                  <a:gd name="T9" fmla="*/ 9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06">
                    <a:moveTo>
                      <a:pt x="0" y="0"/>
                    </a:moveTo>
                    <a:cubicBezTo>
                      <a:pt x="47" y="23"/>
                      <a:pt x="95" y="46"/>
                      <a:pt x="132" y="60"/>
                    </a:cubicBezTo>
                    <a:cubicBezTo>
                      <a:pt x="169" y="74"/>
                      <a:pt x="192" y="77"/>
                      <a:pt x="220" y="84"/>
                    </a:cubicBezTo>
                    <a:cubicBezTo>
                      <a:pt x="248" y="91"/>
                      <a:pt x="279" y="102"/>
                      <a:pt x="300" y="104"/>
                    </a:cubicBezTo>
                    <a:cubicBezTo>
                      <a:pt x="321" y="106"/>
                      <a:pt x="334" y="101"/>
                      <a:pt x="348" y="96"/>
                    </a:cubicBezTo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2" name="Freeform 126"/>
              <p:cNvSpPr>
                <a:spLocks noChangeAspect="1"/>
              </p:cNvSpPr>
              <p:nvPr/>
            </p:nvSpPr>
            <p:spPr bwMode="auto">
              <a:xfrm>
                <a:off x="4148" y="3248"/>
                <a:ext cx="916" cy="33"/>
              </a:xfrm>
              <a:custGeom>
                <a:avLst/>
                <a:gdLst>
                  <a:gd name="T0" fmla="*/ 0 w 916"/>
                  <a:gd name="T1" fmla="*/ 0 h 33"/>
                  <a:gd name="T2" fmla="*/ 172 w 916"/>
                  <a:gd name="T3" fmla="*/ 24 h 33"/>
                  <a:gd name="T4" fmla="*/ 236 w 916"/>
                  <a:gd name="T5" fmla="*/ 24 h 33"/>
                  <a:gd name="T6" fmla="*/ 328 w 916"/>
                  <a:gd name="T7" fmla="*/ 28 h 33"/>
                  <a:gd name="T8" fmla="*/ 444 w 916"/>
                  <a:gd name="T9" fmla="*/ 32 h 33"/>
                  <a:gd name="T10" fmla="*/ 528 w 916"/>
                  <a:gd name="T11" fmla="*/ 32 h 33"/>
                  <a:gd name="T12" fmla="*/ 600 w 916"/>
                  <a:gd name="T13" fmla="*/ 24 h 33"/>
                  <a:gd name="T14" fmla="*/ 680 w 916"/>
                  <a:gd name="T15" fmla="*/ 24 h 33"/>
                  <a:gd name="T16" fmla="*/ 760 w 916"/>
                  <a:gd name="T17" fmla="*/ 16 h 33"/>
                  <a:gd name="T18" fmla="*/ 808 w 916"/>
                  <a:gd name="T19" fmla="*/ 16 h 33"/>
                  <a:gd name="T20" fmla="*/ 856 w 916"/>
                  <a:gd name="T21" fmla="*/ 8 h 33"/>
                  <a:gd name="T22" fmla="*/ 916 w 916"/>
                  <a:gd name="T23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6" h="33">
                    <a:moveTo>
                      <a:pt x="0" y="0"/>
                    </a:moveTo>
                    <a:cubicBezTo>
                      <a:pt x="66" y="10"/>
                      <a:pt x="133" y="20"/>
                      <a:pt x="172" y="24"/>
                    </a:cubicBezTo>
                    <a:cubicBezTo>
                      <a:pt x="211" y="28"/>
                      <a:pt x="210" y="23"/>
                      <a:pt x="236" y="24"/>
                    </a:cubicBezTo>
                    <a:cubicBezTo>
                      <a:pt x="262" y="25"/>
                      <a:pt x="293" y="27"/>
                      <a:pt x="328" y="28"/>
                    </a:cubicBezTo>
                    <a:cubicBezTo>
                      <a:pt x="363" y="29"/>
                      <a:pt x="411" y="31"/>
                      <a:pt x="444" y="32"/>
                    </a:cubicBezTo>
                    <a:cubicBezTo>
                      <a:pt x="477" y="33"/>
                      <a:pt x="502" y="33"/>
                      <a:pt x="528" y="32"/>
                    </a:cubicBezTo>
                    <a:cubicBezTo>
                      <a:pt x="554" y="31"/>
                      <a:pt x="575" y="25"/>
                      <a:pt x="600" y="24"/>
                    </a:cubicBezTo>
                    <a:cubicBezTo>
                      <a:pt x="625" y="23"/>
                      <a:pt x="653" y="25"/>
                      <a:pt x="680" y="24"/>
                    </a:cubicBezTo>
                    <a:cubicBezTo>
                      <a:pt x="707" y="23"/>
                      <a:pt x="739" y="17"/>
                      <a:pt x="760" y="16"/>
                    </a:cubicBezTo>
                    <a:cubicBezTo>
                      <a:pt x="781" y="15"/>
                      <a:pt x="792" y="17"/>
                      <a:pt x="808" y="16"/>
                    </a:cubicBezTo>
                    <a:cubicBezTo>
                      <a:pt x="824" y="15"/>
                      <a:pt x="838" y="10"/>
                      <a:pt x="856" y="8"/>
                    </a:cubicBezTo>
                    <a:cubicBezTo>
                      <a:pt x="874" y="6"/>
                      <a:pt x="895" y="5"/>
                      <a:pt x="916" y="4"/>
                    </a:cubicBezTo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3" name="Freeform 127"/>
              <p:cNvSpPr>
                <a:spLocks noChangeAspect="1"/>
              </p:cNvSpPr>
              <p:nvPr/>
            </p:nvSpPr>
            <p:spPr bwMode="auto">
              <a:xfrm>
                <a:off x="4724" y="3191"/>
                <a:ext cx="276" cy="17"/>
              </a:xfrm>
              <a:custGeom>
                <a:avLst/>
                <a:gdLst>
                  <a:gd name="T0" fmla="*/ 0 w 276"/>
                  <a:gd name="T1" fmla="*/ 5 h 17"/>
                  <a:gd name="T2" fmla="*/ 156 w 276"/>
                  <a:gd name="T3" fmla="*/ 1 h 17"/>
                  <a:gd name="T4" fmla="*/ 248 w 276"/>
                  <a:gd name="T5" fmla="*/ 13 h 17"/>
                  <a:gd name="T6" fmla="*/ 276 w 276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6" h="17">
                    <a:moveTo>
                      <a:pt x="0" y="5"/>
                    </a:moveTo>
                    <a:cubicBezTo>
                      <a:pt x="57" y="2"/>
                      <a:pt x="115" y="0"/>
                      <a:pt x="156" y="1"/>
                    </a:cubicBezTo>
                    <a:cubicBezTo>
                      <a:pt x="197" y="2"/>
                      <a:pt x="228" y="10"/>
                      <a:pt x="248" y="13"/>
                    </a:cubicBezTo>
                    <a:cubicBezTo>
                      <a:pt x="268" y="16"/>
                      <a:pt x="272" y="16"/>
                      <a:pt x="276" y="17"/>
                    </a:cubicBezTo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4" name="Freeform 128"/>
              <p:cNvSpPr>
                <a:spLocks noChangeAspect="1"/>
              </p:cNvSpPr>
              <p:nvPr/>
            </p:nvSpPr>
            <p:spPr bwMode="auto">
              <a:xfrm>
                <a:off x="4728" y="3324"/>
                <a:ext cx="224" cy="68"/>
              </a:xfrm>
              <a:custGeom>
                <a:avLst/>
                <a:gdLst>
                  <a:gd name="T0" fmla="*/ 0 w 224"/>
                  <a:gd name="T1" fmla="*/ 68 h 68"/>
                  <a:gd name="T2" fmla="*/ 148 w 224"/>
                  <a:gd name="T3" fmla="*/ 24 h 68"/>
                  <a:gd name="T4" fmla="*/ 224 w 224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4" h="68">
                    <a:moveTo>
                      <a:pt x="0" y="68"/>
                    </a:moveTo>
                    <a:cubicBezTo>
                      <a:pt x="55" y="51"/>
                      <a:pt x="111" y="35"/>
                      <a:pt x="148" y="24"/>
                    </a:cubicBezTo>
                    <a:cubicBezTo>
                      <a:pt x="185" y="13"/>
                      <a:pt x="204" y="6"/>
                      <a:pt x="224" y="0"/>
                    </a:cubicBezTo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49" name="Group 73"/>
              <p:cNvGrpSpPr>
                <a:grpSpLocks noChangeAspect="1"/>
              </p:cNvGrpSpPr>
              <p:nvPr/>
            </p:nvGrpSpPr>
            <p:grpSpPr bwMode="auto">
              <a:xfrm rot="-5400000">
                <a:off x="4393" y="2934"/>
                <a:ext cx="297" cy="104"/>
                <a:chOff x="2861" y="3050"/>
                <a:chExt cx="297" cy="104"/>
              </a:xfrm>
            </p:grpSpPr>
            <p:sp>
              <p:nvSpPr>
                <p:cNvPr id="24650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936" y="3082"/>
                  <a:ext cx="43" cy="45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651" name="Group 75"/>
                <p:cNvGrpSpPr>
                  <a:grpSpLocks noChangeAspect="1"/>
                </p:cNvGrpSpPr>
                <p:nvPr/>
              </p:nvGrpSpPr>
              <p:grpSpPr bwMode="auto">
                <a:xfrm>
                  <a:off x="2862" y="3118"/>
                  <a:ext cx="72" cy="29"/>
                  <a:chOff x="2862" y="3118"/>
                  <a:chExt cx="72" cy="29"/>
                </a:xfrm>
              </p:grpSpPr>
              <p:sp>
                <p:nvSpPr>
                  <p:cNvPr id="24652" name="Freeform 76"/>
                  <p:cNvSpPr>
                    <a:spLocks noChangeAspect="1"/>
                  </p:cNvSpPr>
                  <p:nvPr/>
                </p:nvSpPr>
                <p:spPr bwMode="auto">
                  <a:xfrm>
                    <a:off x="2872" y="3118"/>
                    <a:ext cx="62" cy="16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3" name="Oval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62" y="3120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4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2861" y="3064"/>
                  <a:ext cx="73" cy="28"/>
                  <a:chOff x="2861" y="3064"/>
                  <a:chExt cx="73" cy="28"/>
                </a:xfrm>
              </p:grpSpPr>
              <p:sp>
                <p:nvSpPr>
                  <p:cNvPr id="24655" name="Freeform 79"/>
                  <p:cNvSpPr>
                    <a:spLocks noChangeAspect="1"/>
                  </p:cNvSpPr>
                  <p:nvPr/>
                </p:nvSpPr>
                <p:spPr bwMode="auto">
                  <a:xfrm rot="21529780" flipV="1">
                    <a:off x="2872" y="3076"/>
                    <a:ext cx="62" cy="16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6" name="Oval 80"/>
                  <p:cNvSpPr>
                    <a:spLocks noChangeAspect="1" noChangeArrowheads="1"/>
                  </p:cNvSpPr>
                  <p:nvPr/>
                </p:nvSpPr>
                <p:spPr bwMode="auto">
                  <a:xfrm rot="21529780" flipV="1">
                    <a:off x="2861" y="3064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7" name="Group 81"/>
                <p:cNvGrpSpPr>
                  <a:grpSpLocks noChangeAspect="1"/>
                </p:cNvGrpSpPr>
                <p:nvPr/>
              </p:nvGrpSpPr>
              <p:grpSpPr bwMode="auto">
                <a:xfrm rot="682381" flipH="1">
                  <a:off x="2984" y="3050"/>
                  <a:ext cx="172" cy="54"/>
                  <a:chOff x="2950" y="3174"/>
                  <a:chExt cx="172" cy="54"/>
                </a:xfrm>
              </p:grpSpPr>
              <p:sp>
                <p:nvSpPr>
                  <p:cNvPr id="24658" name="Freeform 8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968" y="3187"/>
                    <a:ext cx="154" cy="41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9" name="Oval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0" y="3174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60" name="Group 84"/>
                <p:cNvGrpSpPr>
                  <a:grpSpLocks noChangeAspect="1"/>
                </p:cNvGrpSpPr>
                <p:nvPr/>
              </p:nvGrpSpPr>
              <p:grpSpPr bwMode="auto">
                <a:xfrm rot="-682381" flipH="1" flipV="1">
                  <a:off x="2986" y="3100"/>
                  <a:ext cx="172" cy="54"/>
                  <a:chOff x="2950" y="3174"/>
                  <a:chExt cx="172" cy="54"/>
                </a:xfrm>
              </p:grpSpPr>
              <p:sp>
                <p:nvSpPr>
                  <p:cNvPr id="24661" name="Freeform 8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968" y="3187"/>
                    <a:ext cx="154" cy="41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2" name="Oval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0" y="3174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663" name="Group 87"/>
              <p:cNvGrpSpPr>
                <a:grpSpLocks noChangeAspect="1"/>
              </p:cNvGrpSpPr>
              <p:nvPr/>
            </p:nvGrpSpPr>
            <p:grpSpPr bwMode="auto">
              <a:xfrm rot="-5400000">
                <a:off x="4468" y="3215"/>
                <a:ext cx="357" cy="89"/>
                <a:chOff x="2804" y="3163"/>
                <a:chExt cx="357" cy="89"/>
              </a:xfrm>
            </p:grpSpPr>
            <p:sp>
              <p:nvSpPr>
                <p:cNvPr id="24664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2938" y="3184"/>
                  <a:ext cx="43" cy="45"/>
                </a:xfrm>
                <a:prstGeom prst="ellipse">
                  <a:avLst/>
                </a:prstGeom>
                <a:solidFill>
                  <a:srgbClr val="2F8B2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2F8B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665" name="Group 89"/>
                <p:cNvGrpSpPr>
                  <a:grpSpLocks noChangeAspect="1"/>
                </p:cNvGrpSpPr>
                <p:nvPr/>
              </p:nvGrpSpPr>
              <p:grpSpPr bwMode="auto">
                <a:xfrm>
                  <a:off x="2804" y="3170"/>
                  <a:ext cx="130" cy="29"/>
                  <a:chOff x="2804" y="3170"/>
                  <a:chExt cx="130" cy="29"/>
                </a:xfrm>
              </p:grpSpPr>
              <p:sp>
                <p:nvSpPr>
                  <p:cNvPr id="24666" name="Freeform 90"/>
                  <p:cNvSpPr>
                    <a:spLocks noChangeAspect="1"/>
                  </p:cNvSpPr>
                  <p:nvPr/>
                </p:nvSpPr>
                <p:spPr bwMode="auto">
                  <a:xfrm>
                    <a:off x="2818" y="3180"/>
                    <a:ext cx="116" cy="14"/>
                  </a:xfrm>
                  <a:custGeom>
                    <a:avLst/>
                    <a:gdLst>
                      <a:gd name="T0" fmla="*/ 116 w 116"/>
                      <a:gd name="T1" fmla="*/ 14 h 14"/>
                      <a:gd name="T2" fmla="*/ 68 w 116"/>
                      <a:gd name="T3" fmla="*/ 0 h 14"/>
                      <a:gd name="T4" fmla="*/ 0 w 116"/>
                      <a:gd name="T5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6" h="14">
                        <a:moveTo>
                          <a:pt x="116" y="14"/>
                        </a:moveTo>
                        <a:cubicBezTo>
                          <a:pt x="100" y="8"/>
                          <a:pt x="84" y="2"/>
                          <a:pt x="68" y="0"/>
                        </a:cubicBezTo>
                        <a:cubicBezTo>
                          <a:pt x="9" y="2"/>
                          <a:pt x="32" y="2"/>
                          <a:pt x="0" y="2"/>
                        </a:cubicBezTo>
                      </a:path>
                    </a:pathLst>
                  </a:custGeom>
                  <a:noFill/>
                  <a:ln w="47625">
                    <a:solidFill>
                      <a:srgbClr val="2F8B2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7" name="Oval 91"/>
                  <p:cNvSpPr>
                    <a:spLocks noChangeAspect="1" noChangeArrowheads="1"/>
                  </p:cNvSpPr>
                  <p:nvPr/>
                </p:nvSpPr>
                <p:spPr bwMode="auto">
                  <a:xfrm rot="21529780" flipV="1">
                    <a:off x="2804" y="3170"/>
                    <a:ext cx="29" cy="29"/>
                  </a:xfrm>
                  <a:prstGeom prst="ellipse">
                    <a:avLst/>
                  </a:prstGeom>
                  <a:solidFill>
                    <a:srgbClr val="2F8B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68" name="Freeform 92"/>
                <p:cNvSpPr>
                  <a:spLocks noChangeAspect="1"/>
                </p:cNvSpPr>
                <p:nvPr/>
              </p:nvSpPr>
              <p:spPr bwMode="auto">
                <a:xfrm flipV="1">
                  <a:off x="2820" y="3227"/>
                  <a:ext cx="116" cy="13"/>
                </a:xfrm>
                <a:custGeom>
                  <a:avLst/>
                  <a:gdLst>
                    <a:gd name="T0" fmla="*/ 116 w 116"/>
                    <a:gd name="T1" fmla="*/ 14 h 14"/>
                    <a:gd name="T2" fmla="*/ 68 w 116"/>
                    <a:gd name="T3" fmla="*/ 0 h 14"/>
                    <a:gd name="T4" fmla="*/ 0 w 116"/>
                    <a:gd name="T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6" h="14">
                      <a:moveTo>
                        <a:pt x="116" y="14"/>
                      </a:moveTo>
                      <a:cubicBezTo>
                        <a:pt x="100" y="8"/>
                        <a:pt x="84" y="2"/>
                        <a:pt x="68" y="0"/>
                      </a:cubicBezTo>
                      <a:cubicBezTo>
                        <a:pt x="9" y="2"/>
                        <a:pt x="32" y="2"/>
                        <a:pt x="0" y="2"/>
                      </a:cubicBezTo>
                    </a:path>
                  </a:pathLst>
                </a:custGeom>
                <a:noFill/>
                <a:ln w="47625">
                  <a:solidFill>
                    <a:srgbClr val="2F8B2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669" name="Group 93"/>
                <p:cNvGrpSpPr>
                  <a:grpSpLocks noChangeAspect="1"/>
                </p:cNvGrpSpPr>
                <p:nvPr/>
              </p:nvGrpSpPr>
              <p:grpSpPr bwMode="auto">
                <a:xfrm>
                  <a:off x="2986" y="3163"/>
                  <a:ext cx="175" cy="41"/>
                  <a:chOff x="2990" y="3181"/>
                  <a:chExt cx="175" cy="41"/>
                </a:xfrm>
              </p:grpSpPr>
              <p:sp>
                <p:nvSpPr>
                  <p:cNvPr id="24670" name="Freeform 94"/>
                  <p:cNvSpPr>
                    <a:spLocks noChangeAspect="1"/>
                  </p:cNvSpPr>
                  <p:nvPr/>
                </p:nvSpPr>
                <p:spPr bwMode="auto">
                  <a:xfrm rot="682381" flipH="1" flipV="1">
                    <a:off x="2990" y="3181"/>
                    <a:ext cx="154" cy="41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2F8B2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1" name="Oval 95"/>
                  <p:cNvSpPr>
                    <a:spLocks noChangeAspect="1" noChangeArrowheads="1"/>
                  </p:cNvSpPr>
                  <p:nvPr/>
                </p:nvSpPr>
                <p:spPr bwMode="auto">
                  <a:xfrm rot="682381" flipH="1">
                    <a:off x="3138" y="3184"/>
                    <a:ext cx="27" cy="27"/>
                  </a:xfrm>
                  <a:prstGeom prst="ellipse">
                    <a:avLst/>
                  </a:prstGeom>
                  <a:solidFill>
                    <a:srgbClr val="2F8B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72" name="Group 96"/>
                <p:cNvGrpSpPr>
                  <a:grpSpLocks noChangeAspect="1"/>
                </p:cNvGrpSpPr>
                <p:nvPr/>
              </p:nvGrpSpPr>
              <p:grpSpPr bwMode="auto">
                <a:xfrm>
                  <a:off x="2984" y="3211"/>
                  <a:ext cx="175" cy="41"/>
                  <a:chOff x="2990" y="3223"/>
                  <a:chExt cx="175" cy="41"/>
                </a:xfrm>
              </p:grpSpPr>
              <p:sp>
                <p:nvSpPr>
                  <p:cNvPr id="24673" name="Freeform 97"/>
                  <p:cNvSpPr>
                    <a:spLocks noChangeAspect="1"/>
                  </p:cNvSpPr>
                  <p:nvPr/>
                </p:nvSpPr>
                <p:spPr bwMode="auto">
                  <a:xfrm rot="20917619" flipH="1">
                    <a:off x="2990" y="3223"/>
                    <a:ext cx="154" cy="41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2F8B2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4" name="Oval 98"/>
                  <p:cNvSpPr>
                    <a:spLocks noChangeAspect="1" noChangeArrowheads="1"/>
                  </p:cNvSpPr>
                  <p:nvPr/>
                </p:nvSpPr>
                <p:spPr bwMode="auto">
                  <a:xfrm rot="-682381" flipH="1" flipV="1">
                    <a:off x="3138" y="3234"/>
                    <a:ext cx="27" cy="27"/>
                  </a:xfrm>
                  <a:prstGeom prst="ellipse">
                    <a:avLst/>
                  </a:prstGeom>
                  <a:solidFill>
                    <a:srgbClr val="2F8B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675" name="Group 99"/>
              <p:cNvGrpSpPr>
                <a:grpSpLocks noChangeAspect="1"/>
              </p:cNvGrpSpPr>
              <p:nvPr/>
            </p:nvGrpSpPr>
            <p:grpSpPr bwMode="auto">
              <a:xfrm rot="-5400000">
                <a:off x="4396" y="3480"/>
                <a:ext cx="313" cy="170"/>
                <a:chOff x="2852" y="3292"/>
                <a:chExt cx="313" cy="170"/>
              </a:xfrm>
            </p:grpSpPr>
            <p:sp>
              <p:nvSpPr>
                <p:cNvPr id="24676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2958" y="3328"/>
                  <a:ext cx="43" cy="45"/>
                </a:xfrm>
                <a:prstGeom prst="ellipse">
                  <a:avLst/>
                </a:prstGeom>
                <a:solidFill>
                  <a:srgbClr val="EF1F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2F8B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GB">
                    <a:solidFill>
                      <a:srgbClr val="EF1F1D"/>
                    </a:solidFill>
                  </a:endParaRPr>
                </a:p>
              </p:txBody>
            </p:sp>
            <p:grpSp>
              <p:nvGrpSpPr>
                <p:cNvPr id="24677" name="Group 101"/>
                <p:cNvGrpSpPr>
                  <a:grpSpLocks noChangeAspect="1"/>
                </p:cNvGrpSpPr>
                <p:nvPr/>
              </p:nvGrpSpPr>
              <p:grpSpPr bwMode="auto">
                <a:xfrm>
                  <a:off x="2852" y="3323"/>
                  <a:ext cx="104" cy="30"/>
                  <a:chOff x="2852" y="3323"/>
                  <a:chExt cx="104" cy="30"/>
                </a:xfrm>
              </p:grpSpPr>
              <p:sp>
                <p:nvSpPr>
                  <p:cNvPr id="24678" name="Freeform 102"/>
                  <p:cNvSpPr>
                    <a:spLocks noChangeAspect="1"/>
                  </p:cNvSpPr>
                  <p:nvPr/>
                </p:nvSpPr>
                <p:spPr bwMode="auto">
                  <a:xfrm rot="507677">
                    <a:off x="2874" y="3323"/>
                    <a:ext cx="82" cy="23"/>
                  </a:xfrm>
                  <a:custGeom>
                    <a:avLst/>
                    <a:gdLst>
                      <a:gd name="T0" fmla="*/ 82 w 82"/>
                      <a:gd name="T1" fmla="*/ 7 h 23"/>
                      <a:gd name="T2" fmla="*/ 0 w 82"/>
                      <a:gd name="T3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2" h="23">
                        <a:moveTo>
                          <a:pt x="82" y="7"/>
                        </a:moveTo>
                        <a:cubicBezTo>
                          <a:pt x="55" y="0"/>
                          <a:pt x="20" y="2"/>
                          <a:pt x="0" y="23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9" name="Oval 103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2852" y="3326"/>
                    <a:ext cx="29" cy="27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80" name="Group 104"/>
                <p:cNvGrpSpPr>
                  <a:grpSpLocks noChangeAspect="1"/>
                </p:cNvGrpSpPr>
                <p:nvPr/>
              </p:nvGrpSpPr>
              <p:grpSpPr bwMode="auto">
                <a:xfrm rot="20999724" flipV="1">
                  <a:off x="2856" y="3361"/>
                  <a:ext cx="104" cy="30"/>
                  <a:chOff x="2852" y="3323"/>
                  <a:chExt cx="104" cy="30"/>
                </a:xfrm>
              </p:grpSpPr>
              <p:sp>
                <p:nvSpPr>
                  <p:cNvPr id="24681" name="Freeform 105"/>
                  <p:cNvSpPr>
                    <a:spLocks noChangeAspect="1"/>
                  </p:cNvSpPr>
                  <p:nvPr/>
                </p:nvSpPr>
                <p:spPr bwMode="auto">
                  <a:xfrm rot="507677">
                    <a:off x="2874" y="3323"/>
                    <a:ext cx="82" cy="23"/>
                  </a:xfrm>
                  <a:custGeom>
                    <a:avLst/>
                    <a:gdLst>
                      <a:gd name="T0" fmla="*/ 82 w 82"/>
                      <a:gd name="T1" fmla="*/ 7 h 23"/>
                      <a:gd name="T2" fmla="*/ 0 w 82"/>
                      <a:gd name="T3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2" h="23">
                        <a:moveTo>
                          <a:pt x="82" y="7"/>
                        </a:moveTo>
                        <a:cubicBezTo>
                          <a:pt x="55" y="0"/>
                          <a:pt x="20" y="2"/>
                          <a:pt x="0" y="23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Oval 106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2852" y="3326"/>
                    <a:ext cx="29" cy="27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83" name="Group 107"/>
                <p:cNvGrpSpPr>
                  <a:grpSpLocks noChangeAspect="1"/>
                </p:cNvGrpSpPr>
                <p:nvPr/>
              </p:nvGrpSpPr>
              <p:grpSpPr bwMode="auto">
                <a:xfrm rot="-1822247">
                  <a:off x="3018" y="3292"/>
                  <a:ext cx="147" cy="102"/>
                  <a:chOff x="3004" y="3342"/>
                  <a:chExt cx="147" cy="102"/>
                </a:xfrm>
              </p:grpSpPr>
              <p:sp>
                <p:nvSpPr>
                  <p:cNvPr id="24684" name="Freeform 108"/>
                  <p:cNvSpPr>
                    <a:spLocks noChangeAspect="1"/>
                  </p:cNvSpPr>
                  <p:nvPr/>
                </p:nvSpPr>
                <p:spPr bwMode="auto">
                  <a:xfrm>
                    <a:off x="3004" y="3342"/>
                    <a:ext cx="126" cy="82"/>
                  </a:xfrm>
                  <a:custGeom>
                    <a:avLst/>
                    <a:gdLst>
                      <a:gd name="T0" fmla="*/ 0 w 126"/>
                      <a:gd name="T1" fmla="*/ 0 h 82"/>
                      <a:gd name="T2" fmla="*/ 32 w 126"/>
                      <a:gd name="T3" fmla="*/ 8 h 82"/>
                      <a:gd name="T4" fmla="*/ 104 w 126"/>
                      <a:gd name="T5" fmla="*/ 44 h 82"/>
                      <a:gd name="T6" fmla="*/ 118 w 126"/>
                      <a:gd name="T7" fmla="*/ 68 h 82"/>
                      <a:gd name="T8" fmla="*/ 126 w 126"/>
                      <a:gd name="T9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" h="82">
                        <a:moveTo>
                          <a:pt x="0" y="0"/>
                        </a:moveTo>
                        <a:cubicBezTo>
                          <a:pt x="10" y="2"/>
                          <a:pt x="21" y="5"/>
                          <a:pt x="32" y="8"/>
                        </a:cubicBezTo>
                        <a:cubicBezTo>
                          <a:pt x="56" y="20"/>
                          <a:pt x="85" y="21"/>
                          <a:pt x="104" y="44"/>
                        </a:cubicBezTo>
                        <a:cubicBezTo>
                          <a:pt x="108" y="49"/>
                          <a:pt x="115" y="62"/>
                          <a:pt x="118" y="68"/>
                        </a:cubicBezTo>
                        <a:cubicBezTo>
                          <a:pt x="120" y="72"/>
                          <a:pt x="126" y="82"/>
                          <a:pt x="126" y="82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5" name="Oval 109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3119" y="3414"/>
                    <a:ext cx="32" cy="30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86" name="Group 110"/>
                <p:cNvGrpSpPr>
                  <a:grpSpLocks noChangeAspect="1"/>
                </p:cNvGrpSpPr>
                <p:nvPr/>
              </p:nvGrpSpPr>
              <p:grpSpPr bwMode="auto">
                <a:xfrm rot="2919695" flipV="1">
                  <a:off x="3016" y="3338"/>
                  <a:ext cx="147" cy="102"/>
                  <a:chOff x="3004" y="3342"/>
                  <a:chExt cx="147" cy="102"/>
                </a:xfrm>
              </p:grpSpPr>
              <p:sp>
                <p:nvSpPr>
                  <p:cNvPr id="24687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3004" y="3342"/>
                    <a:ext cx="126" cy="82"/>
                  </a:xfrm>
                  <a:custGeom>
                    <a:avLst/>
                    <a:gdLst>
                      <a:gd name="T0" fmla="*/ 0 w 126"/>
                      <a:gd name="T1" fmla="*/ 0 h 82"/>
                      <a:gd name="T2" fmla="*/ 32 w 126"/>
                      <a:gd name="T3" fmla="*/ 8 h 82"/>
                      <a:gd name="T4" fmla="*/ 104 w 126"/>
                      <a:gd name="T5" fmla="*/ 44 h 82"/>
                      <a:gd name="T6" fmla="*/ 118 w 126"/>
                      <a:gd name="T7" fmla="*/ 68 h 82"/>
                      <a:gd name="T8" fmla="*/ 126 w 126"/>
                      <a:gd name="T9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" h="82">
                        <a:moveTo>
                          <a:pt x="0" y="0"/>
                        </a:moveTo>
                        <a:cubicBezTo>
                          <a:pt x="10" y="2"/>
                          <a:pt x="21" y="5"/>
                          <a:pt x="32" y="8"/>
                        </a:cubicBezTo>
                        <a:cubicBezTo>
                          <a:pt x="56" y="20"/>
                          <a:pt x="85" y="21"/>
                          <a:pt x="104" y="44"/>
                        </a:cubicBezTo>
                        <a:cubicBezTo>
                          <a:pt x="108" y="49"/>
                          <a:pt x="115" y="62"/>
                          <a:pt x="118" y="68"/>
                        </a:cubicBezTo>
                        <a:cubicBezTo>
                          <a:pt x="120" y="72"/>
                          <a:pt x="126" y="82"/>
                          <a:pt x="126" y="82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8" name="Oval 112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3119" y="3414"/>
                    <a:ext cx="32" cy="30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712" name="Text Box 136"/>
            <p:cNvSpPr txBox="1">
              <a:spLocks noChangeArrowheads="1"/>
            </p:cNvSpPr>
            <p:nvPr/>
          </p:nvSpPr>
          <p:spPr bwMode="auto">
            <a:xfrm>
              <a:off x="3734" y="3650"/>
              <a:ext cx="1601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/>
                <a:t>Condensed chromosomes, </a:t>
              </a:r>
            </a:p>
            <a:p>
              <a:r>
                <a:rPr lang="en-US" sz="1400"/>
                <a:t>aligned on central plane of spindle</a:t>
              </a:r>
            </a:p>
          </p:txBody>
        </p:sp>
        <p:sp>
          <p:nvSpPr>
            <p:cNvPr id="24713" name="Rectangle 137"/>
            <p:cNvSpPr>
              <a:spLocks noChangeArrowheads="1"/>
            </p:cNvSpPr>
            <p:nvPr/>
          </p:nvSpPr>
          <p:spPr bwMode="auto">
            <a:xfrm>
              <a:off x="4938" y="2231"/>
              <a:ext cx="82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/>
                <a:t>Microtubule spindle</a:t>
              </a:r>
            </a:p>
          </p:txBody>
        </p:sp>
        <p:sp>
          <p:nvSpPr>
            <p:cNvPr id="24714" name="Line 138"/>
            <p:cNvSpPr>
              <a:spLocks noChangeShapeType="1"/>
            </p:cNvSpPr>
            <p:nvPr/>
          </p:nvSpPr>
          <p:spPr bwMode="auto">
            <a:xfrm flipH="1">
              <a:off x="4787" y="2534"/>
              <a:ext cx="384" cy="2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711200" y="889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Stages of mitosis II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1066800"/>
            <a:ext cx="1695450" cy="19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219200" y="3038475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Anaphase</a:t>
            </a:r>
          </a:p>
        </p:txBody>
      </p:sp>
      <p:grpSp>
        <p:nvGrpSpPr>
          <p:cNvPr id="26727" name="Group 103"/>
          <p:cNvGrpSpPr>
            <a:grpSpLocks noChangeAspect="1"/>
          </p:cNvGrpSpPr>
          <p:nvPr/>
        </p:nvGrpSpPr>
        <p:grpSpPr bwMode="auto">
          <a:xfrm rot="-5400000">
            <a:off x="561181" y="3939382"/>
            <a:ext cx="2614613" cy="1778000"/>
            <a:chOff x="592" y="2728"/>
            <a:chExt cx="1824" cy="1240"/>
          </a:xfrm>
        </p:grpSpPr>
        <p:sp>
          <p:nvSpPr>
            <p:cNvPr id="26634" name="Oval 10"/>
            <p:cNvSpPr>
              <a:spLocks noChangeAspect="1" noChangeArrowheads="1"/>
            </p:cNvSpPr>
            <p:nvPr/>
          </p:nvSpPr>
          <p:spPr bwMode="auto">
            <a:xfrm>
              <a:off x="592" y="2728"/>
              <a:ext cx="1824" cy="1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Arc 11"/>
            <p:cNvSpPr>
              <a:spLocks noChangeAspect="1"/>
            </p:cNvSpPr>
            <p:nvPr/>
          </p:nvSpPr>
          <p:spPr bwMode="auto">
            <a:xfrm rot="17231377" flipH="1">
              <a:off x="862" y="3212"/>
              <a:ext cx="292" cy="6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Arc 12"/>
            <p:cNvSpPr>
              <a:spLocks noChangeAspect="1"/>
            </p:cNvSpPr>
            <p:nvPr/>
          </p:nvSpPr>
          <p:spPr bwMode="auto">
            <a:xfrm rot="5120884" flipH="1" flipV="1">
              <a:off x="976" y="2633"/>
              <a:ext cx="299" cy="777"/>
            </a:xfrm>
            <a:custGeom>
              <a:avLst/>
              <a:gdLst>
                <a:gd name="G0" fmla="+- 530 0 0"/>
                <a:gd name="G1" fmla="+- 21600 0 0"/>
                <a:gd name="G2" fmla="+- 21600 0 0"/>
                <a:gd name="T0" fmla="*/ 0 w 22130"/>
                <a:gd name="T1" fmla="*/ 7 h 21600"/>
                <a:gd name="T2" fmla="*/ 22130 w 22130"/>
                <a:gd name="T3" fmla="*/ 21600 h 21600"/>
                <a:gd name="T4" fmla="*/ 530 w 2213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30" h="21600" fill="none" extrusionOk="0">
                  <a:moveTo>
                    <a:pt x="-1" y="6"/>
                  </a:moveTo>
                  <a:cubicBezTo>
                    <a:pt x="176" y="2"/>
                    <a:pt x="353" y="-1"/>
                    <a:pt x="530" y="-1"/>
                  </a:cubicBezTo>
                  <a:cubicBezTo>
                    <a:pt x="12459" y="-1"/>
                    <a:pt x="22130" y="9670"/>
                    <a:pt x="22130" y="21600"/>
                  </a:cubicBezTo>
                </a:path>
                <a:path w="22130" h="21600" stroke="0" extrusionOk="0">
                  <a:moveTo>
                    <a:pt x="-1" y="6"/>
                  </a:moveTo>
                  <a:cubicBezTo>
                    <a:pt x="176" y="2"/>
                    <a:pt x="353" y="-1"/>
                    <a:pt x="530" y="-1"/>
                  </a:cubicBezTo>
                  <a:cubicBezTo>
                    <a:pt x="12459" y="-1"/>
                    <a:pt x="22130" y="9670"/>
                    <a:pt x="22130" y="21600"/>
                  </a:cubicBezTo>
                  <a:lnTo>
                    <a:pt x="530" y="21600"/>
                  </a:ln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Freeform 13"/>
            <p:cNvSpPr>
              <a:spLocks noChangeAspect="1"/>
            </p:cNvSpPr>
            <p:nvPr/>
          </p:nvSpPr>
          <p:spPr bwMode="auto">
            <a:xfrm>
              <a:off x="837" y="2993"/>
              <a:ext cx="379" cy="188"/>
            </a:xfrm>
            <a:custGeom>
              <a:avLst/>
              <a:gdLst>
                <a:gd name="T0" fmla="*/ 0 w 472"/>
                <a:gd name="T1" fmla="*/ 188 h 188"/>
                <a:gd name="T2" fmla="*/ 76 w 472"/>
                <a:gd name="T3" fmla="*/ 108 h 188"/>
                <a:gd name="T4" fmla="*/ 176 w 472"/>
                <a:gd name="T5" fmla="*/ 56 h 188"/>
                <a:gd name="T6" fmla="*/ 292 w 472"/>
                <a:gd name="T7" fmla="*/ 20 h 188"/>
                <a:gd name="T8" fmla="*/ 420 w 472"/>
                <a:gd name="T9" fmla="*/ 4 h 188"/>
                <a:gd name="T10" fmla="*/ 472 w 472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188">
                  <a:moveTo>
                    <a:pt x="0" y="188"/>
                  </a:moveTo>
                  <a:cubicBezTo>
                    <a:pt x="23" y="159"/>
                    <a:pt x="47" y="130"/>
                    <a:pt x="76" y="108"/>
                  </a:cubicBezTo>
                  <a:cubicBezTo>
                    <a:pt x="105" y="86"/>
                    <a:pt x="140" y="71"/>
                    <a:pt x="176" y="56"/>
                  </a:cubicBezTo>
                  <a:cubicBezTo>
                    <a:pt x="212" y="41"/>
                    <a:pt x="251" y="29"/>
                    <a:pt x="292" y="20"/>
                  </a:cubicBezTo>
                  <a:cubicBezTo>
                    <a:pt x="333" y="11"/>
                    <a:pt x="390" y="7"/>
                    <a:pt x="420" y="4"/>
                  </a:cubicBezTo>
                  <a:cubicBezTo>
                    <a:pt x="450" y="1"/>
                    <a:pt x="461" y="0"/>
                    <a:pt x="472" y="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Freeform 14"/>
            <p:cNvSpPr>
              <a:spLocks noChangeAspect="1"/>
            </p:cNvSpPr>
            <p:nvPr/>
          </p:nvSpPr>
          <p:spPr bwMode="auto">
            <a:xfrm rot="714778" flipV="1">
              <a:off x="799" y="3390"/>
              <a:ext cx="404" cy="188"/>
            </a:xfrm>
            <a:custGeom>
              <a:avLst/>
              <a:gdLst>
                <a:gd name="T0" fmla="*/ 0 w 472"/>
                <a:gd name="T1" fmla="*/ 188 h 188"/>
                <a:gd name="T2" fmla="*/ 76 w 472"/>
                <a:gd name="T3" fmla="*/ 108 h 188"/>
                <a:gd name="T4" fmla="*/ 176 w 472"/>
                <a:gd name="T5" fmla="*/ 56 h 188"/>
                <a:gd name="T6" fmla="*/ 292 w 472"/>
                <a:gd name="T7" fmla="*/ 20 h 188"/>
                <a:gd name="T8" fmla="*/ 420 w 472"/>
                <a:gd name="T9" fmla="*/ 4 h 188"/>
                <a:gd name="T10" fmla="*/ 472 w 472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188">
                  <a:moveTo>
                    <a:pt x="0" y="188"/>
                  </a:moveTo>
                  <a:cubicBezTo>
                    <a:pt x="23" y="159"/>
                    <a:pt x="47" y="130"/>
                    <a:pt x="76" y="108"/>
                  </a:cubicBezTo>
                  <a:cubicBezTo>
                    <a:pt x="105" y="86"/>
                    <a:pt x="140" y="71"/>
                    <a:pt x="176" y="56"/>
                  </a:cubicBezTo>
                  <a:cubicBezTo>
                    <a:pt x="212" y="41"/>
                    <a:pt x="251" y="29"/>
                    <a:pt x="292" y="20"/>
                  </a:cubicBezTo>
                  <a:cubicBezTo>
                    <a:pt x="333" y="11"/>
                    <a:pt x="390" y="7"/>
                    <a:pt x="420" y="4"/>
                  </a:cubicBezTo>
                  <a:cubicBezTo>
                    <a:pt x="450" y="1"/>
                    <a:pt x="461" y="0"/>
                    <a:pt x="472" y="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Arc 16"/>
            <p:cNvSpPr>
              <a:spLocks noChangeAspect="1"/>
            </p:cNvSpPr>
            <p:nvPr/>
          </p:nvSpPr>
          <p:spPr bwMode="auto">
            <a:xfrm rot="22504003">
              <a:off x="1681" y="2943"/>
              <a:ext cx="576" cy="15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Arc 17"/>
            <p:cNvSpPr>
              <a:spLocks noChangeAspect="1"/>
            </p:cNvSpPr>
            <p:nvPr/>
          </p:nvSpPr>
          <p:spPr bwMode="auto">
            <a:xfrm rot="4368623">
              <a:off x="1796" y="3243"/>
              <a:ext cx="248" cy="7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Freeform 19"/>
            <p:cNvSpPr>
              <a:spLocks noChangeAspect="1"/>
            </p:cNvSpPr>
            <p:nvPr/>
          </p:nvSpPr>
          <p:spPr bwMode="auto">
            <a:xfrm rot="2908733" flipH="1">
              <a:off x="1747" y="3008"/>
              <a:ext cx="441" cy="180"/>
            </a:xfrm>
            <a:custGeom>
              <a:avLst/>
              <a:gdLst>
                <a:gd name="T0" fmla="*/ 0 w 508"/>
                <a:gd name="T1" fmla="*/ 3 h 215"/>
                <a:gd name="T2" fmla="*/ 152 w 508"/>
                <a:gd name="T3" fmla="*/ 11 h 215"/>
                <a:gd name="T4" fmla="*/ 296 w 508"/>
                <a:gd name="T5" fmla="*/ 67 h 215"/>
                <a:gd name="T6" fmla="*/ 408 w 508"/>
                <a:gd name="T7" fmla="*/ 127 h 215"/>
                <a:gd name="T8" fmla="*/ 508 w 508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215">
                  <a:moveTo>
                    <a:pt x="0" y="3"/>
                  </a:moveTo>
                  <a:cubicBezTo>
                    <a:pt x="51" y="1"/>
                    <a:pt x="103" y="0"/>
                    <a:pt x="152" y="11"/>
                  </a:cubicBezTo>
                  <a:cubicBezTo>
                    <a:pt x="201" y="22"/>
                    <a:pt x="253" y="48"/>
                    <a:pt x="296" y="67"/>
                  </a:cubicBezTo>
                  <a:cubicBezTo>
                    <a:pt x="339" y="86"/>
                    <a:pt x="373" y="102"/>
                    <a:pt x="408" y="127"/>
                  </a:cubicBezTo>
                  <a:cubicBezTo>
                    <a:pt x="443" y="152"/>
                    <a:pt x="475" y="183"/>
                    <a:pt x="508" y="215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Freeform 20"/>
            <p:cNvSpPr>
              <a:spLocks noChangeAspect="1"/>
            </p:cNvSpPr>
            <p:nvPr/>
          </p:nvSpPr>
          <p:spPr bwMode="auto">
            <a:xfrm rot="17712880" flipH="1">
              <a:off x="1793" y="3371"/>
              <a:ext cx="412" cy="220"/>
            </a:xfrm>
            <a:custGeom>
              <a:avLst/>
              <a:gdLst>
                <a:gd name="T0" fmla="*/ 0 w 412"/>
                <a:gd name="T1" fmla="*/ 176 h 192"/>
                <a:gd name="T2" fmla="*/ 108 w 412"/>
                <a:gd name="T3" fmla="*/ 188 h 192"/>
                <a:gd name="T4" fmla="*/ 220 w 412"/>
                <a:gd name="T5" fmla="*/ 152 h 192"/>
                <a:gd name="T6" fmla="*/ 308 w 412"/>
                <a:gd name="T7" fmla="*/ 104 h 192"/>
                <a:gd name="T8" fmla="*/ 380 w 412"/>
                <a:gd name="T9" fmla="*/ 40 h 192"/>
                <a:gd name="T10" fmla="*/ 412 w 412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192">
                  <a:moveTo>
                    <a:pt x="0" y="176"/>
                  </a:moveTo>
                  <a:cubicBezTo>
                    <a:pt x="35" y="184"/>
                    <a:pt x="71" y="192"/>
                    <a:pt x="108" y="188"/>
                  </a:cubicBezTo>
                  <a:cubicBezTo>
                    <a:pt x="145" y="184"/>
                    <a:pt x="187" y="166"/>
                    <a:pt x="220" y="152"/>
                  </a:cubicBezTo>
                  <a:cubicBezTo>
                    <a:pt x="253" y="138"/>
                    <a:pt x="281" y="123"/>
                    <a:pt x="308" y="104"/>
                  </a:cubicBezTo>
                  <a:cubicBezTo>
                    <a:pt x="335" y="85"/>
                    <a:pt x="363" y="57"/>
                    <a:pt x="380" y="40"/>
                  </a:cubicBezTo>
                  <a:cubicBezTo>
                    <a:pt x="397" y="23"/>
                    <a:pt x="406" y="9"/>
                    <a:pt x="412" y="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Freeform 22"/>
            <p:cNvSpPr>
              <a:spLocks noChangeAspect="1"/>
            </p:cNvSpPr>
            <p:nvPr/>
          </p:nvSpPr>
          <p:spPr bwMode="auto">
            <a:xfrm rot="835028">
              <a:off x="900" y="3403"/>
              <a:ext cx="348" cy="106"/>
            </a:xfrm>
            <a:custGeom>
              <a:avLst/>
              <a:gdLst>
                <a:gd name="T0" fmla="*/ 0 w 348"/>
                <a:gd name="T1" fmla="*/ 0 h 106"/>
                <a:gd name="T2" fmla="*/ 132 w 348"/>
                <a:gd name="T3" fmla="*/ 60 h 106"/>
                <a:gd name="T4" fmla="*/ 220 w 348"/>
                <a:gd name="T5" fmla="*/ 84 h 106"/>
                <a:gd name="T6" fmla="*/ 300 w 348"/>
                <a:gd name="T7" fmla="*/ 104 h 106"/>
                <a:gd name="T8" fmla="*/ 348 w 348"/>
                <a:gd name="T9" fmla="*/ 9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106">
                  <a:moveTo>
                    <a:pt x="0" y="0"/>
                  </a:moveTo>
                  <a:cubicBezTo>
                    <a:pt x="47" y="23"/>
                    <a:pt x="95" y="46"/>
                    <a:pt x="132" y="60"/>
                  </a:cubicBezTo>
                  <a:cubicBezTo>
                    <a:pt x="169" y="74"/>
                    <a:pt x="192" y="77"/>
                    <a:pt x="220" y="84"/>
                  </a:cubicBezTo>
                  <a:cubicBezTo>
                    <a:pt x="248" y="91"/>
                    <a:pt x="279" y="102"/>
                    <a:pt x="300" y="104"/>
                  </a:cubicBezTo>
                  <a:cubicBezTo>
                    <a:pt x="321" y="106"/>
                    <a:pt x="334" y="101"/>
                    <a:pt x="348" y="96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700" name="Group 76"/>
            <p:cNvGrpSpPr>
              <a:grpSpLocks noChangeAspect="1"/>
            </p:cNvGrpSpPr>
            <p:nvPr/>
          </p:nvGrpSpPr>
          <p:grpSpPr bwMode="auto">
            <a:xfrm>
              <a:off x="1248" y="2956"/>
              <a:ext cx="512" cy="130"/>
              <a:chOff x="1255" y="2956"/>
              <a:chExt cx="512" cy="130"/>
            </a:xfrm>
          </p:grpSpPr>
          <p:grpSp>
            <p:nvGrpSpPr>
              <p:cNvPr id="26691" name="Group 67"/>
              <p:cNvGrpSpPr>
                <a:grpSpLocks noChangeAspect="1"/>
              </p:cNvGrpSpPr>
              <p:nvPr/>
            </p:nvGrpSpPr>
            <p:grpSpPr bwMode="auto">
              <a:xfrm>
                <a:off x="1554" y="2956"/>
                <a:ext cx="213" cy="130"/>
                <a:chOff x="1263" y="2961"/>
                <a:chExt cx="213" cy="130"/>
              </a:xfrm>
            </p:grpSpPr>
            <p:sp>
              <p:nvSpPr>
                <p:cNvPr id="26651" name="Oval 27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432" y="2998"/>
                  <a:ext cx="43" cy="45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655" name="Group 31"/>
                <p:cNvGrpSpPr>
                  <a:grpSpLocks noChangeAspect="1"/>
                </p:cNvGrpSpPr>
                <p:nvPr/>
              </p:nvGrpSpPr>
              <p:grpSpPr bwMode="auto">
                <a:xfrm rot="1495440">
                  <a:off x="1377" y="2961"/>
                  <a:ext cx="73" cy="28"/>
                  <a:chOff x="2861" y="3064"/>
                  <a:chExt cx="73" cy="28"/>
                </a:xfrm>
              </p:grpSpPr>
              <p:sp>
                <p:nvSpPr>
                  <p:cNvPr id="26656" name="Freeform 32"/>
                  <p:cNvSpPr>
                    <a:spLocks noChangeAspect="1"/>
                  </p:cNvSpPr>
                  <p:nvPr/>
                </p:nvSpPr>
                <p:spPr bwMode="auto">
                  <a:xfrm rot="21529780" flipV="1">
                    <a:off x="2872" y="3076"/>
                    <a:ext cx="62" cy="16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57" name="Oval 33"/>
                  <p:cNvSpPr>
                    <a:spLocks noChangeAspect="1" noChangeArrowheads="1"/>
                  </p:cNvSpPr>
                  <p:nvPr/>
                </p:nvSpPr>
                <p:spPr bwMode="auto">
                  <a:xfrm rot="21529780" flipV="1">
                    <a:off x="2861" y="3064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58" name="Group 34"/>
                <p:cNvGrpSpPr>
                  <a:grpSpLocks noChangeAspect="1"/>
                </p:cNvGrpSpPr>
                <p:nvPr/>
              </p:nvGrpSpPr>
              <p:grpSpPr bwMode="auto">
                <a:xfrm rot="10900064" flipH="1">
                  <a:off x="1263" y="3037"/>
                  <a:ext cx="172" cy="54"/>
                  <a:chOff x="2950" y="3174"/>
                  <a:chExt cx="172" cy="54"/>
                </a:xfrm>
              </p:grpSpPr>
              <p:sp>
                <p:nvSpPr>
                  <p:cNvPr id="26659" name="Freeform 35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968" y="3187"/>
                    <a:ext cx="154" cy="41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60" name="Oval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0" y="3174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692" name="Group 68"/>
              <p:cNvGrpSpPr>
                <a:grpSpLocks noChangeAspect="1"/>
              </p:cNvGrpSpPr>
              <p:nvPr/>
            </p:nvGrpSpPr>
            <p:grpSpPr bwMode="auto">
              <a:xfrm flipH="1">
                <a:off x="1255" y="2956"/>
                <a:ext cx="213" cy="130"/>
                <a:chOff x="1263" y="2961"/>
                <a:chExt cx="213" cy="130"/>
              </a:xfrm>
            </p:grpSpPr>
            <p:sp>
              <p:nvSpPr>
                <p:cNvPr id="26693" name="Oval 6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432" y="2998"/>
                  <a:ext cx="43" cy="45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694" name="Group 70"/>
                <p:cNvGrpSpPr>
                  <a:grpSpLocks noChangeAspect="1"/>
                </p:cNvGrpSpPr>
                <p:nvPr/>
              </p:nvGrpSpPr>
              <p:grpSpPr bwMode="auto">
                <a:xfrm rot="1495440">
                  <a:off x="1377" y="2961"/>
                  <a:ext cx="73" cy="28"/>
                  <a:chOff x="2861" y="3064"/>
                  <a:chExt cx="73" cy="28"/>
                </a:xfrm>
              </p:grpSpPr>
              <p:sp>
                <p:nvSpPr>
                  <p:cNvPr id="26695" name="Freeform 71"/>
                  <p:cNvSpPr>
                    <a:spLocks noChangeAspect="1"/>
                  </p:cNvSpPr>
                  <p:nvPr/>
                </p:nvSpPr>
                <p:spPr bwMode="auto">
                  <a:xfrm rot="21529780" flipV="1">
                    <a:off x="2872" y="3076"/>
                    <a:ext cx="62" cy="16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96" name="Oval 72"/>
                  <p:cNvSpPr>
                    <a:spLocks noChangeAspect="1" noChangeArrowheads="1"/>
                  </p:cNvSpPr>
                  <p:nvPr/>
                </p:nvSpPr>
                <p:spPr bwMode="auto">
                  <a:xfrm rot="21529780" flipV="1">
                    <a:off x="2861" y="3064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97" name="Group 73"/>
                <p:cNvGrpSpPr>
                  <a:grpSpLocks noChangeAspect="1"/>
                </p:cNvGrpSpPr>
                <p:nvPr/>
              </p:nvGrpSpPr>
              <p:grpSpPr bwMode="auto">
                <a:xfrm rot="10900064" flipH="1">
                  <a:off x="1263" y="3037"/>
                  <a:ext cx="172" cy="54"/>
                  <a:chOff x="2950" y="3174"/>
                  <a:chExt cx="172" cy="54"/>
                </a:xfrm>
              </p:grpSpPr>
              <p:sp>
                <p:nvSpPr>
                  <p:cNvPr id="26698" name="Freeform 74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968" y="3187"/>
                    <a:ext cx="154" cy="41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99" name="Oval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0" y="3174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6710" name="Group 86"/>
            <p:cNvGrpSpPr>
              <a:grpSpLocks noChangeAspect="1"/>
            </p:cNvGrpSpPr>
            <p:nvPr/>
          </p:nvGrpSpPr>
          <p:grpSpPr bwMode="auto">
            <a:xfrm>
              <a:off x="1228" y="3205"/>
              <a:ext cx="552" cy="129"/>
              <a:chOff x="1230" y="3205"/>
              <a:chExt cx="552" cy="129"/>
            </a:xfrm>
          </p:grpSpPr>
          <p:grpSp>
            <p:nvGrpSpPr>
              <p:cNvPr id="26701" name="Group 77"/>
              <p:cNvGrpSpPr>
                <a:grpSpLocks noChangeAspect="1"/>
              </p:cNvGrpSpPr>
              <p:nvPr/>
            </p:nvGrpSpPr>
            <p:grpSpPr bwMode="auto">
              <a:xfrm>
                <a:off x="1230" y="3205"/>
                <a:ext cx="211" cy="129"/>
                <a:chOff x="1230" y="3208"/>
                <a:chExt cx="211" cy="129"/>
              </a:xfrm>
            </p:grpSpPr>
            <p:sp>
              <p:nvSpPr>
                <p:cNvPr id="26665" name="Oval 41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231" y="3238"/>
                  <a:ext cx="43" cy="45"/>
                </a:xfrm>
                <a:prstGeom prst="ellipse">
                  <a:avLst/>
                </a:prstGeom>
                <a:solidFill>
                  <a:srgbClr val="2F8B2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2F8B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666" name="Group 42"/>
                <p:cNvGrpSpPr>
                  <a:grpSpLocks noChangeAspect="1"/>
                </p:cNvGrpSpPr>
                <p:nvPr/>
              </p:nvGrpSpPr>
              <p:grpSpPr bwMode="auto">
                <a:xfrm rot="-9190604">
                  <a:off x="1242" y="3308"/>
                  <a:ext cx="130" cy="29"/>
                  <a:chOff x="2804" y="3170"/>
                  <a:chExt cx="130" cy="29"/>
                </a:xfrm>
              </p:grpSpPr>
              <p:sp>
                <p:nvSpPr>
                  <p:cNvPr id="26667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2818" y="3180"/>
                    <a:ext cx="116" cy="14"/>
                  </a:xfrm>
                  <a:custGeom>
                    <a:avLst/>
                    <a:gdLst>
                      <a:gd name="T0" fmla="*/ 116 w 116"/>
                      <a:gd name="T1" fmla="*/ 14 h 14"/>
                      <a:gd name="T2" fmla="*/ 68 w 116"/>
                      <a:gd name="T3" fmla="*/ 0 h 14"/>
                      <a:gd name="T4" fmla="*/ 0 w 116"/>
                      <a:gd name="T5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6" h="14">
                        <a:moveTo>
                          <a:pt x="116" y="14"/>
                        </a:moveTo>
                        <a:cubicBezTo>
                          <a:pt x="100" y="8"/>
                          <a:pt x="84" y="2"/>
                          <a:pt x="68" y="0"/>
                        </a:cubicBezTo>
                        <a:cubicBezTo>
                          <a:pt x="9" y="2"/>
                          <a:pt x="32" y="2"/>
                          <a:pt x="0" y="2"/>
                        </a:cubicBezTo>
                      </a:path>
                    </a:pathLst>
                  </a:custGeom>
                  <a:noFill/>
                  <a:ln w="47625">
                    <a:solidFill>
                      <a:srgbClr val="2F8B2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68" name="Oval 44"/>
                  <p:cNvSpPr>
                    <a:spLocks noChangeAspect="1" noChangeArrowheads="1"/>
                  </p:cNvSpPr>
                  <p:nvPr/>
                </p:nvSpPr>
                <p:spPr bwMode="auto">
                  <a:xfrm rot="21529780" flipV="1">
                    <a:off x="2804" y="3170"/>
                    <a:ext cx="29" cy="29"/>
                  </a:xfrm>
                  <a:prstGeom prst="ellipse">
                    <a:avLst/>
                  </a:prstGeom>
                  <a:solidFill>
                    <a:srgbClr val="2F8B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0" name="Group 46"/>
                <p:cNvGrpSpPr>
                  <a:grpSpLocks noChangeAspect="1"/>
                </p:cNvGrpSpPr>
                <p:nvPr/>
              </p:nvGrpSpPr>
              <p:grpSpPr bwMode="auto">
                <a:xfrm rot="-317159">
                  <a:off x="1266" y="3208"/>
                  <a:ext cx="175" cy="41"/>
                  <a:chOff x="2990" y="3181"/>
                  <a:chExt cx="175" cy="41"/>
                </a:xfrm>
              </p:grpSpPr>
              <p:sp>
                <p:nvSpPr>
                  <p:cNvPr id="26671" name="Freeform 47"/>
                  <p:cNvSpPr>
                    <a:spLocks noChangeAspect="1"/>
                  </p:cNvSpPr>
                  <p:nvPr/>
                </p:nvSpPr>
                <p:spPr bwMode="auto">
                  <a:xfrm rot="682381" flipH="1" flipV="1">
                    <a:off x="2990" y="3181"/>
                    <a:ext cx="154" cy="41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2F8B2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72" name="Oval 48"/>
                  <p:cNvSpPr>
                    <a:spLocks noChangeAspect="1" noChangeArrowheads="1"/>
                  </p:cNvSpPr>
                  <p:nvPr/>
                </p:nvSpPr>
                <p:spPr bwMode="auto">
                  <a:xfrm rot="682381" flipH="1">
                    <a:off x="3138" y="3184"/>
                    <a:ext cx="27" cy="27"/>
                  </a:xfrm>
                  <a:prstGeom prst="ellipse">
                    <a:avLst/>
                  </a:prstGeom>
                  <a:solidFill>
                    <a:srgbClr val="2F8B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702" name="Group 78"/>
              <p:cNvGrpSpPr>
                <a:grpSpLocks noChangeAspect="1"/>
              </p:cNvGrpSpPr>
              <p:nvPr/>
            </p:nvGrpSpPr>
            <p:grpSpPr bwMode="auto">
              <a:xfrm flipH="1">
                <a:off x="1571" y="3205"/>
                <a:ext cx="211" cy="129"/>
                <a:chOff x="1230" y="3208"/>
                <a:chExt cx="211" cy="129"/>
              </a:xfrm>
            </p:grpSpPr>
            <p:sp>
              <p:nvSpPr>
                <p:cNvPr id="26703" name="Oval 7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231" y="3238"/>
                  <a:ext cx="43" cy="45"/>
                </a:xfrm>
                <a:prstGeom prst="ellipse">
                  <a:avLst/>
                </a:prstGeom>
                <a:solidFill>
                  <a:srgbClr val="2F8B2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2F8B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704" name="Group 80"/>
                <p:cNvGrpSpPr>
                  <a:grpSpLocks noChangeAspect="1"/>
                </p:cNvGrpSpPr>
                <p:nvPr/>
              </p:nvGrpSpPr>
              <p:grpSpPr bwMode="auto">
                <a:xfrm rot="-9190604">
                  <a:off x="1242" y="3308"/>
                  <a:ext cx="130" cy="29"/>
                  <a:chOff x="2804" y="3170"/>
                  <a:chExt cx="130" cy="29"/>
                </a:xfrm>
              </p:grpSpPr>
              <p:sp>
                <p:nvSpPr>
                  <p:cNvPr id="26705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2818" y="3180"/>
                    <a:ext cx="116" cy="14"/>
                  </a:xfrm>
                  <a:custGeom>
                    <a:avLst/>
                    <a:gdLst>
                      <a:gd name="T0" fmla="*/ 116 w 116"/>
                      <a:gd name="T1" fmla="*/ 14 h 14"/>
                      <a:gd name="T2" fmla="*/ 68 w 116"/>
                      <a:gd name="T3" fmla="*/ 0 h 14"/>
                      <a:gd name="T4" fmla="*/ 0 w 116"/>
                      <a:gd name="T5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6" h="14">
                        <a:moveTo>
                          <a:pt x="116" y="14"/>
                        </a:moveTo>
                        <a:cubicBezTo>
                          <a:pt x="100" y="8"/>
                          <a:pt x="84" y="2"/>
                          <a:pt x="68" y="0"/>
                        </a:cubicBezTo>
                        <a:cubicBezTo>
                          <a:pt x="9" y="2"/>
                          <a:pt x="32" y="2"/>
                          <a:pt x="0" y="2"/>
                        </a:cubicBezTo>
                      </a:path>
                    </a:pathLst>
                  </a:custGeom>
                  <a:noFill/>
                  <a:ln w="47625">
                    <a:solidFill>
                      <a:srgbClr val="2F8B2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06" name="Oval 82"/>
                  <p:cNvSpPr>
                    <a:spLocks noChangeAspect="1" noChangeArrowheads="1"/>
                  </p:cNvSpPr>
                  <p:nvPr/>
                </p:nvSpPr>
                <p:spPr bwMode="auto">
                  <a:xfrm rot="21529780" flipV="1">
                    <a:off x="2804" y="3170"/>
                    <a:ext cx="29" cy="29"/>
                  </a:xfrm>
                  <a:prstGeom prst="ellipse">
                    <a:avLst/>
                  </a:prstGeom>
                  <a:solidFill>
                    <a:srgbClr val="2F8B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07" name="Group 83"/>
                <p:cNvGrpSpPr>
                  <a:grpSpLocks noChangeAspect="1"/>
                </p:cNvGrpSpPr>
                <p:nvPr/>
              </p:nvGrpSpPr>
              <p:grpSpPr bwMode="auto">
                <a:xfrm rot="-317159">
                  <a:off x="1266" y="3208"/>
                  <a:ext cx="175" cy="41"/>
                  <a:chOff x="2990" y="3181"/>
                  <a:chExt cx="175" cy="41"/>
                </a:xfrm>
              </p:grpSpPr>
              <p:sp>
                <p:nvSpPr>
                  <p:cNvPr id="26708" name="Freeform 84"/>
                  <p:cNvSpPr>
                    <a:spLocks noChangeAspect="1"/>
                  </p:cNvSpPr>
                  <p:nvPr/>
                </p:nvSpPr>
                <p:spPr bwMode="auto">
                  <a:xfrm rot="682381" flipH="1" flipV="1">
                    <a:off x="2990" y="3181"/>
                    <a:ext cx="154" cy="41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2F8B2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09" name="Oval 85"/>
                  <p:cNvSpPr>
                    <a:spLocks noChangeAspect="1" noChangeArrowheads="1"/>
                  </p:cNvSpPr>
                  <p:nvPr/>
                </p:nvSpPr>
                <p:spPr bwMode="auto">
                  <a:xfrm rot="682381" flipH="1">
                    <a:off x="3138" y="3184"/>
                    <a:ext cx="27" cy="27"/>
                  </a:xfrm>
                  <a:prstGeom prst="ellipse">
                    <a:avLst/>
                  </a:prstGeom>
                  <a:solidFill>
                    <a:srgbClr val="2F8B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6720" name="Group 96"/>
            <p:cNvGrpSpPr>
              <a:grpSpLocks noChangeAspect="1"/>
            </p:cNvGrpSpPr>
            <p:nvPr/>
          </p:nvGrpSpPr>
          <p:grpSpPr bwMode="auto">
            <a:xfrm>
              <a:off x="1246" y="3450"/>
              <a:ext cx="515" cy="201"/>
              <a:chOff x="1242" y="3450"/>
              <a:chExt cx="515" cy="201"/>
            </a:xfrm>
          </p:grpSpPr>
          <p:grpSp>
            <p:nvGrpSpPr>
              <p:cNvPr id="26711" name="Group 87"/>
              <p:cNvGrpSpPr>
                <a:grpSpLocks noChangeAspect="1"/>
              </p:cNvGrpSpPr>
              <p:nvPr/>
            </p:nvGrpSpPr>
            <p:grpSpPr bwMode="auto">
              <a:xfrm>
                <a:off x="1242" y="3450"/>
                <a:ext cx="163" cy="201"/>
                <a:chOff x="1242" y="3450"/>
                <a:chExt cx="163" cy="201"/>
              </a:xfrm>
            </p:grpSpPr>
            <p:sp>
              <p:nvSpPr>
                <p:cNvPr id="26677" name="Oval 53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243" y="3573"/>
                  <a:ext cx="43" cy="45"/>
                </a:xfrm>
                <a:prstGeom prst="ellipse">
                  <a:avLst/>
                </a:prstGeom>
                <a:solidFill>
                  <a:srgbClr val="EF1F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2F8B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en-GB">
                    <a:solidFill>
                      <a:srgbClr val="EF1F1D"/>
                    </a:solidFill>
                  </a:endParaRPr>
                </a:p>
              </p:txBody>
            </p:sp>
            <p:grpSp>
              <p:nvGrpSpPr>
                <p:cNvPr id="26678" name="Group 54"/>
                <p:cNvGrpSpPr>
                  <a:grpSpLocks noChangeAspect="1"/>
                </p:cNvGrpSpPr>
                <p:nvPr/>
              </p:nvGrpSpPr>
              <p:grpSpPr bwMode="auto">
                <a:xfrm rot="-9709598">
                  <a:off x="1275" y="3621"/>
                  <a:ext cx="104" cy="30"/>
                  <a:chOff x="2852" y="3323"/>
                  <a:chExt cx="104" cy="30"/>
                </a:xfrm>
              </p:grpSpPr>
              <p:sp>
                <p:nvSpPr>
                  <p:cNvPr id="26679" name="Freeform 55"/>
                  <p:cNvSpPr>
                    <a:spLocks noChangeAspect="1"/>
                  </p:cNvSpPr>
                  <p:nvPr/>
                </p:nvSpPr>
                <p:spPr bwMode="auto">
                  <a:xfrm rot="507677">
                    <a:off x="2874" y="3323"/>
                    <a:ext cx="82" cy="23"/>
                  </a:xfrm>
                  <a:custGeom>
                    <a:avLst/>
                    <a:gdLst>
                      <a:gd name="T0" fmla="*/ 82 w 82"/>
                      <a:gd name="T1" fmla="*/ 7 h 23"/>
                      <a:gd name="T2" fmla="*/ 0 w 82"/>
                      <a:gd name="T3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2" h="23">
                        <a:moveTo>
                          <a:pt x="82" y="7"/>
                        </a:moveTo>
                        <a:cubicBezTo>
                          <a:pt x="55" y="0"/>
                          <a:pt x="20" y="2"/>
                          <a:pt x="0" y="23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80" name="Oval 56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2852" y="3326"/>
                    <a:ext cx="29" cy="27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84" name="Group 60"/>
                <p:cNvGrpSpPr>
                  <a:grpSpLocks noChangeAspect="1"/>
                </p:cNvGrpSpPr>
                <p:nvPr/>
              </p:nvGrpSpPr>
              <p:grpSpPr bwMode="auto">
                <a:xfrm rot="-3994988">
                  <a:off x="1280" y="3473"/>
                  <a:ext cx="147" cy="102"/>
                  <a:chOff x="3004" y="3342"/>
                  <a:chExt cx="147" cy="102"/>
                </a:xfrm>
              </p:grpSpPr>
              <p:sp>
                <p:nvSpPr>
                  <p:cNvPr id="26685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3004" y="3342"/>
                    <a:ext cx="126" cy="82"/>
                  </a:xfrm>
                  <a:custGeom>
                    <a:avLst/>
                    <a:gdLst>
                      <a:gd name="T0" fmla="*/ 0 w 126"/>
                      <a:gd name="T1" fmla="*/ 0 h 82"/>
                      <a:gd name="T2" fmla="*/ 32 w 126"/>
                      <a:gd name="T3" fmla="*/ 8 h 82"/>
                      <a:gd name="T4" fmla="*/ 104 w 126"/>
                      <a:gd name="T5" fmla="*/ 44 h 82"/>
                      <a:gd name="T6" fmla="*/ 118 w 126"/>
                      <a:gd name="T7" fmla="*/ 68 h 82"/>
                      <a:gd name="T8" fmla="*/ 126 w 126"/>
                      <a:gd name="T9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" h="82">
                        <a:moveTo>
                          <a:pt x="0" y="0"/>
                        </a:moveTo>
                        <a:cubicBezTo>
                          <a:pt x="10" y="2"/>
                          <a:pt x="21" y="5"/>
                          <a:pt x="32" y="8"/>
                        </a:cubicBezTo>
                        <a:cubicBezTo>
                          <a:pt x="56" y="20"/>
                          <a:pt x="85" y="21"/>
                          <a:pt x="104" y="44"/>
                        </a:cubicBezTo>
                        <a:cubicBezTo>
                          <a:pt x="108" y="49"/>
                          <a:pt x="115" y="62"/>
                          <a:pt x="118" y="68"/>
                        </a:cubicBezTo>
                        <a:cubicBezTo>
                          <a:pt x="120" y="72"/>
                          <a:pt x="126" y="82"/>
                          <a:pt x="126" y="82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86" name="Oval 62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3119" y="3414"/>
                    <a:ext cx="32" cy="30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712" name="Group 88"/>
              <p:cNvGrpSpPr>
                <a:grpSpLocks noChangeAspect="1"/>
              </p:cNvGrpSpPr>
              <p:nvPr/>
            </p:nvGrpSpPr>
            <p:grpSpPr bwMode="auto">
              <a:xfrm flipH="1">
                <a:off x="1594" y="3450"/>
                <a:ext cx="163" cy="201"/>
                <a:chOff x="1242" y="3450"/>
                <a:chExt cx="163" cy="201"/>
              </a:xfrm>
            </p:grpSpPr>
            <p:sp>
              <p:nvSpPr>
                <p:cNvPr id="26713" name="Oval 89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243" y="3573"/>
                  <a:ext cx="43" cy="45"/>
                </a:xfrm>
                <a:prstGeom prst="ellipse">
                  <a:avLst/>
                </a:prstGeom>
                <a:solidFill>
                  <a:srgbClr val="EF1F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2F8B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GB">
                    <a:solidFill>
                      <a:srgbClr val="EF1F1D"/>
                    </a:solidFill>
                  </a:endParaRPr>
                </a:p>
              </p:txBody>
            </p:sp>
            <p:grpSp>
              <p:nvGrpSpPr>
                <p:cNvPr id="26714" name="Group 90"/>
                <p:cNvGrpSpPr>
                  <a:grpSpLocks noChangeAspect="1"/>
                </p:cNvGrpSpPr>
                <p:nvPr/>
              </p:nvGrpSpPr>
              <p:grpSpPr bwMode="auto">
                <a:xfrm rot="-9709598">
                  <a:off x="1275" y="3621"/>
                  <a:ext cx="104" cy="30"/>
                  <a:chOff x="2852" y="3323"/>
                  <a:chExt cx="104" cy="30"/>
                </a:xfrm>
              </p:grpSpPr>
              <p:sp>
                <p:nvSpPr>
                  <p:cNvPr id="26715" name="Freeform 91"/>
                  <p:cNvSpPr>
                    <a:spLocks noChangeAspect="1"/>
                  </p:cNvSpPr>
                  <p:nvPr/>
                </p:nvSpPr>
                <p:spPr bwMode="auto">
                  <a:xfrm rot="507677">
                    <a:off x="2874" y="3323"/>
                    <a:ext cx="82" cy="23"/>
                  </a:xfrm>
                  <a:custGeom>
                    <a:avLst/>
                    <a:gdLst>
                      <a:gd name="T0" fmla="*/ 82 w 82"/>
                      <a:gd name="T1" fmla="*/ 7 h 23"/>
                      <a:gd name="T2" fmla="*/ 0 w 82"/>
                      <a:gd name="T3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2" h="23">
                        <a:moveTo>
                          <a:pt x="82" y="7"/>
                        </a:moveTo>
                        <a:cubicBezTo>
                          <a:pt x="55" y="0"/>
                          <a:pt x="20" y="2"/>
                          <a:pt x="0" y="23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16" name="Oval 92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2852" y="3326"/>
                    <a:ext cx="29" cy="27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17" name="Group 93"/>
                <p:cNvGrpSpPr>
                  <a:grpSpLocks noChangeAspect="1"/>
                </p:cNvGrpSpPr>
                <p:nvPr/>
              </p:nvGrpSpPr>
              <p:grpSpPr bwMode="auto">
                <a:xfrm rot="-3994988">
                  <a:off x="1280" y="3473"/>
                  <a:ext cx="147" cy="102"/>
                  <a:chOff x="3004" y="3342"/>
                  <a:chExt cx="147" cy="102"/>
                </a:xfrm>
              </p:grpSpPr>
              <p:sp>
                <p:nvSpPr>
                  <p:cNvPr id="26718" name="Freeform 94"/>
                  <p:cNvSpPr>
                    <a:spLocks noChangeAspect="1"/>
                  </p:cNvSpPr>
                  <p:nvPr/>
                </p:nvSpPr>
                <p:spPr bwMode="auto">
                  <a:xfrm>
                    <a:off x="3004" y="3342"/>
                    <a:ext cx="126" cy="82"/>
                  </a:xfrm>
                  <a:custGeom>
                    <a:avLst/>
                    <a:gdLst>
                      <a:gd name="T0" fmla="*/ 0 w 126"/>
                      <a:gd name="T1" fmla="*/ 0 h 82"/>
                      <a:gd name="T2" fmla="*/ 32 w 126"/>
                      <a:gd name="T3" fmla="*/ 8 h 82"/>
                      <a:gd name="T4" fmla="*/ 104 w 126"/>
                      <a:gd name="T5" fmla="*/ 44 h 82"/>
                      <a:gd name="T6" fmla="*/ 118 w 126"/>
                      <a:gd name="T7" fmla="*/ 68 h 82"/>
                      <a:gd name="T8" fmla="*/ 126 w 126"/>
                      <a:gd name="T9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" h="82">
                        <a:moveTo>
                          <a:pt x="0" y="0"/>
                        </a:moveTo>
                        <a:cubicBezTo>
                          <a:pt x="10" y="2"/>
                          <a:pt x="21" y="5"/>
                          <a:pt x="32" y="8"/>
                        </a:cubicBezTo>
                        <a:cubicBezTo>
                          <a:pt x="56" y="20"/>
                          <a:pt x="85" y="21"/>
                          <a:pt x="104" y="44"/>
                        </a:cubicBezTo>
                        <a:cubicBezTo>
                          <a:pt x="108" y="49"/>
                          <a:pt x="115" y="62"/>
                          <a:pt x="118" y="68"/>
                        </a:cubicBezTo>
                        <a:cubicBezTo>
                          <a:pt x="120" y="72"/>
                          <a:pt x="126" y="82"/>
                          <a:pt x="126" y="82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19" name="Oval 95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3119" y="3414"/>
                    <a:ext cx="32" cy="30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6721" name="Freeform 97"/>
            <p:cNvSpPr>
              <a:spLocks noChangeAspect="1"/>
            </p:cNvSpPr>
            <p:nvPr/>
          </p:nvSpPr>
          <p:spPr bwMode="auto">
            <a:xfrm>
              <a:off x="875" y="3128"/>
              <a:ext cx="362" cy="123"/>
            </a:xfrm>
            <a:custGeom>
              <a:avLst/>
              <a:gdLst>
                <a:gd name="T0" fmla="*/ 0 w 362"/>
                <a:gd name="T1" fmla="*/ 123 h 123"/>
                <a:gd name="T2" fmla="*/ 101 w 362"/>
                <a:gd name="T3" fmla="*/ 45 h 123"/>
                <a:gd name="T4" fmla="*/ 186 w 362"/>
                <a:gd name="T5" fmla="*/ 13 h 123"/>
                <a:gd name="T6" fmla="*/ 269 w 362"/>
                <a:gd name="T7" fmla="*/ 3 h 123"/>
                <a:gd name="T8" fmla="*/ 362 w 362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23">
                  <a:moveTo>
                    <a:pt x="0" y="123"/>
                  </a:moveTo>
                  <a:cubicBezTo>
                    <a:pt x="35" y="93"/>
                    <a:pt x="70" y="63"/>
                    <a:pt x="101" y="45"/>
                  </a:cubicBezTo>
                  <a:cubicBezTo>
                    <a:pt x="132" y="27"/>
                    <a:pt x="158" y="20"/>
                    <a:pt x="186" y="13"/>
                  </a:cubicBezTo>
                  <a:cubicBezTo>
                    <a:pt x="214" y="6"/>
                    <a:pt x="240" y="5"/>
                    <a:pt x="269" y="3"/>
                  </a:cubicBezTo>
                  <a:cubicBezTo>
                    <a:pt x="298" y="1"/>
                    <a:pt x="330" y="0"/>
                    <a:pt x="362" y="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2" name="Freeform 98"/>
            <p:cNvSpPr>
              <a:spLocks noChangeAspect="1"/>
            </p:cNvSpPr>
            <p:nvPr/>
          </p:nvSpPr>
          <p:spPr bwMode="auto">
            <a:xfrm>
              <a:off x="925" y="3272"/>
              <a:ext cx="262" cy="24"/>
            </a:xfrm>
            <a:custGeom>
              <a:avLst/>
              <a:gdLst>
                <a:gd name="T0" fmla="*/ 0 w 262"/>
                <a:gd name="T1" fmla="*/ 24 h 24"/>
                <a:gd name="T2" fmla="*/ 110 w 262"/>
                <a:gd name="T3" fmla="*/ 3 h 24"/>
                <a:gd name="T4" fmla="*/ 232 w 262"/>
                <a:gd name="T5" fmla="*/ 5 h 24"/>
                <a:gd name="T6" fmla="*/ 262 w 262"/>
                <a:gd name="T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24">
                  <a:moveTo>
                    <a:pt x="0" y="24"/>
                  </a:moveTo>
                  <a:cubicBezTo>
                    <a:pt x="35" y="15"/>
                    <a:pt x="71" y="6"/>
                    <a:pt x="110" y="3"/>
                  </a:cubicBezTo>
                  <a:cubicBezTo>
                    <a:pt x="149" y="0"/>
                    <a:pt x="207" y="5"/>
                    <a:pt x="232" y="5"/>
                  </a:cubicBezTo>
                  <a:cubicBezTo>
                    <a:pt x="257" y="5"/>
                    <a:pt x="259" y="4"/>
                    <a:pt x="262" y="3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3" name="Freeform 99"/>
            <p:cNvSpPr>
              <a:spLocks noChangeAspect="1"/>
            </p:cNvSpPr>
            <p:nvPr/>
          </p:nvSpPr>
          <p:spPr bwMode="auto">
            <a:xfrm>
              <a:off x="973" y="3341"/>
              <a:ext cx="280" cy="81"/>
            </a:xfrm>
            <a:custGeom>
              <a:avLst/>
              <a:gdLst>
                <a:gd name="T0" fmla="*/ 0 w 280"/>
                <a:gd name="T1" fmla="*/ 0 h 81"/>
                <a:gd name="T2" fmla="*/ 174 w 280"/>
                <a:gd name="T3" fmla="*/ 70 h 81"/>
                <a:gd name="T4" fmla="*/ 280 w 280"/>
                <a:gd name="T5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81">
                  <a:moveTo>
                    <a:pt x="0" y="0"/>
                  </a:moveTo>
                  <a:cubicBezTo>
                    <a:pt x="63" y="29"/>
                    <a:pt x="127" y="59"/>
                    <a:pt x="174" y="70"/>
                  </a:cubicBezTo>
                  <a:cubicBezTo>
                    <a:pt x="221" y="81"/>
                    <a:pt x="250" y="74"/>
                    <a:pt x="280" y="67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4" name="Freeform 100"/>
            <p:cNvSpPr>
              <a:spLocks noChangeAspect="1"/>
            </p:cNvSpPr>
            <p:nvPr/>
          </p:nvSpPr>
          <p:spPr bwMode="auto">
            <a:xfrm>
              <a:off x="1773" y="3147"/>
              <a:ext cx="376" cy="128"/>
            </a:xfrm>
            <a:custGeom>
              <a:avLst/>
              <a:gdLst>
                <a:gd name="T0" fmla="*/ 0 w 376"/>
                <a:gd name="T1" fmla="*/ 0 h 128"/>
                <a:gd name="T2" fmla="*/ 144 w 376"/>
                <a:gd name="T3" fmla="*/ 8 h 128"/>
                <a:gd name="T4" fmla="*/ 214 w 376"/>
                <a:gd name="T5" fmla="*/ 40 h 128"/>
                <a:gd name="T6" fmla="*/ 331 w 376"/>
                <a:gd name="T7" fmla="*/ 90 h 128"/>
                <a:gd name="T8" fmla="*/ 376 w 376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28">
                  <a:moveTo>
                    <a:pt x="0" y="0"/>
                  </a:moveTo>
                  <a:cubicBezTo>
                    <a:pt x="54" y="0"/>
                    <a:pt x="108" y="1"/>
                    <a:pt x="144" y="8"/>
                  </a:cubicBezTo>
                  <a:cubicBezTo>
                    <a:pt x="180" y="15"/>
                    <a:pt x="183" y="26"/>
                    <a:pt x="214" y="40"/>
                  </a:cubicBezTo>
                  <a:cubicBezTo>
                    <a:pt x="245" y="54"/>
                    <a:pt x="304" y="75"/>
                    <a:pt x="331" y="90"/>
                  </a:cubicBezTo>
                  <a:cubicBezTo>
                    <a:pt x="358" y="105"/>
                    <a:pt x="367" y="116"/>
                    <a:pt x="376" y="128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5" name="Freeform 101"/>
            <p:cNvSpPr>
              <a:spLocks noChangeAspect="1"/>
            </p:cNvSpPr>
            <p:nvPr/>
          </p:nvSpPr>
          <p:spPr bwMode="auto">
            <a:xfrm>
              <a:off x="1776" y="3320"/>
              <a:ext cx="333" cy="191"/>
            </a:xfrm>
            <a:custGeom>
              <a:avLst/>
              <a:gdLst>
                <a:gd name="T0" fmla="*/ 13 w 333"/>
                <a:gd name="T1" fmla="*/ 181 h 191"/>
                <a:gd name="T2" fmla="*/ 32 w 333"/>
                <a:gd name="T3" fmla="*/ 179 h 191"/>
                <a:gd name="T4" fmla="*/ 203 w 333"/>
                <a:gd name="T5" fmla="*/ 107 h 191"/>
                <a:gd name="T6" fmla="*/ 312 w 333"/>
                <a:gd name="T7" fmla="*/ 37 h 191"/>
                <a:gd name="T8" fmla="*/ 328 w 333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191">
                  <a:moveTo>
                    <a:pt x="13" y="181"/>
                  </a:moveTo>
                  <a:cubicBezTo>
                    <a:pt x="6" y="186"/>
                    <a:pt x="0" y="191"/>
                    <a:pt x="32" y="179"/>
                  </a:cubicBezTo>
                  <a:cubicBezTo>
                    <a:pt x="64" y="167"/>
                    <a:pt x="156" y="131"/>
                    <a:pt x="203" y="107"/>
                  </a:cubicBezTo>
                  <a:cubicBezTo>
                    <a:pt x="250" y="83"/>
                    <a:pt x="291" y="55"/>
                    <a:pt x="312" y="37"/>
                  </a:cubicBezTo>
                  <a:cubicBezTo>
                    <a:pt x="333" y="19"/>
                    <a:pt x="330" y="9"/>
                    <a:pt x="328" y="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6" name="Freeform 102"/>
            <p:cNvSpPr>
              <a:spLocks noChangeAspect="1"/>
            </p:cNvSpPr>
            <p:nvPr/>
          </p:nvSpPr>
          <p:spPr bwMode="auto">
            <a:xfrm>
              <a:off x="1808" y="3297"/>
              <a:ext cx="246" cy="44"/>
            </a:xfrm>
            <a:custGeom>
              <a:avLst/>
              <a:gdLst>
                <a:gd name="T0" fmla="*/ 0 w 246"/>
                <a:gd name="T1" fmla="*/ 44 h 44"/>
                <a:gd name="T2" fmla="*/ 131 w 246"/>
                <a:gd name="T3" fmla="*/ 7 h 44"/>
                <a:gd name="T4" fmla="*/ 227 w 246"/>
                <a:gd name="T5" fmla="*/ 2 h 44"/>
                <a:gd name="T6" fmla="*/ 245 w 246"/>
                <a:gd name="T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44">
                  <a:moveTo>
                    <a:pt x="0" y="44"/>
                  </a:moveTo>
                  <a:cubicBezTo>
                    <a:pt x="46" y="29"/>
                    <a:pt x="93" y="14"/>
                    <a:pt x="131" y="7"/>
                  </a:cubicBezTo>
                  <a:cubicBezTo>
                    <a:pt x="169" y="0"/>
                    <a:pt x="208" y="3"/>
                    <a:pt x="227" y="2"/>
                  </a:cubicBezTo>
                  <a:cubicBezTo>
                    <a:pt x="246" y="1"/>
                    <a:pt x="245" y="1"/>
                    <a:pt x="245" y="2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810" name="Text Box 186"/>
          <p:cNvSpPr txBox="1">
            <a:spLocks noChangeArrowheads="1"/>
          </p:cNvSpPr>
          <p:nvPr/>
        </p:nvSpPr>
        <p:spPr bwMode="auto">
          <a:xfrm>
            <a:off x="581025" y="6245225"/>
            <a:ext cx="27098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Sister chromatids move to opposite poles of spindle</a:t>
            </a:r>
          </a:p>
        </p:txBody>
      </p:sp>
      <p:grpSp>
        <p:nvGrpSpPr>
          <p:cNvPr id="26815" name="Group 191"/>
          <p:cNvGrpSpPr>
            <a:grpSpLocks/>
          </p:cNvGrpSpPr>
          <p:nvPr/>
        </p:nvGrpSpPr>
        <p:grpSpPr bwMode="auto">
          <a:xfrm>
            <a:off x="6103938" y="1066800"/>
            <a:ext cx="2759075" cy="5540375"/>
            <a:chOff x="3845" y="672"/>
            <a:chExt cx="1738" cy="3490"/>
          </a:xfrm>
        </p:grpSpPr>
        <p:pic>
          <p:nvPicPr>
            <p:cNvPr id="26630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" y="672"/>
              <a:ext cx="1104" cy="1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3974" y="1906"/>
              <a:ext cx="12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Interphase (G1)</a:t>
              </a:r>
            </a:p>
          </p:txBody>
        </p:sp>
        <p:grpSp>
          <p:nvGrpSpPr>
            <p:cNvPr id="26804" name="Group 180"/>
            <p:cNvGrpSpPr>
              <a:grpSpLocks noChangeAspect="1"/>
            </p:cNvGrpSpPr>
            <p:nvPr/>
          </p:nvGrpSpPr>
          <p:grpSpPr bwMode="auto">
            <a:xfrm>
              <a:off x="3845" y="2416"/>
              <a:ext cx="1284" cy="1118"/>
              <a:chOff x="560" y="2656"/>
              <a:chExt cx="1424" cy="1240"/>
            </a:xfrm>
          </p:grpSpPr>
          <p:sp>
            <p:nvSpPr>
              <p:cNvPr id="26805" name="Oval 181"/>
              <p:cNvSpPr>
                <a:spLocks noChangeAspect="1" noChangeArrowheads="1"/>
              </p:cNvSpPr>
              <p:nvPr/>
            </p:nvSpPr>
            <p:spPr bwMode="auto">
              <a:xfrm>
                <a:off x="560" y="2656"/>
                <a:ext cx="1424" cy="1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6" name="Oval 182"/>
              <p:cNvSpPr>
                <a:spLocks noChangeAspect="1" noChangeArrowheads="1"/>
              </p:cNvSpPr>
              <p:nvPr/>
            </p:nvSpPr>
            <p:spPr bwMode="auto">
              <a:xfrm>
                <a:off x="1096" y="2960"/>
                <a:ext cx="576" cy="552"/>
              </a:xfrm>
              <a:prstGeom prst="ellipse">
                <a:avLst/>
              </a:prstGeom>
              <a:solidFill>
                <a:srgbClr val="E3A3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7" name="Freeform 183"/>
              <p:cNvSpPr>
                <a:spLocks noChangeAspect="1"/>
              </p:cNvSpPr>
              <p:nvPr/>
            </p:nvSpPr>
            <p:spPr bwMode="auto">
              <a:xfrm>
                <a:off x="1160" y="3094"/>
                <a:ext cx="416" cy="346"/>
              </a:xfrm>
              <a:custGeom>
                <a:avLst/>
                <a:gdLst>
                  <a:gd name="T0" fmla="*/ 368 w 416"/>
                  <a:gd name="T1" fmla="*/ 50 h 346"/>
                  <a:gd name="T2" fmla="*/ 360 w 416"/>
                  <a:gd name="T3" fmla="*/ 10 h 346"/>
                  <a:gd name="T4" fmla="*/ 248 w 416"/>
                  <a:gd name="T5" fmla="*/ 34 h 346"/>
                  <a:gd name="T6" fmla="*/ 256 w 416"/>
                  <a:gd name="T7" fmla="*/ 90 h 346"/>
                  <a:gd name="T8" fmla="*/ 264 w 416"/>
                  <a:gd name="T9" fmla="*/ 162 h 346"/>
                  <a:gd name="T10" fmla="*/ 240 w 416"/>
                  <a:gd name="T11" fmla="*/ 170 h 346"/>
                  <a:gd name="T12" fmla="*/ 216 w 416"/>
                  <a:gd name="T13" fmla="*/ 186 h 346"/>
                  <a:gd name="T14" fmla="*/ 8 w 416"/>
                  <a:gd name="T15" fmla="*/ 194 h 346"/>
                  <a:gd name="T16" fmla="*/ 64 w 416"/>
                  <a:gd name="T17" fmla="*/ 242 h 346"/>
                  <a:gd name="T18" fmla="*/ 40 w 416"/>
                  <a:gd name="T19" fmla="*/ 226 h 346"/>
                  <a:gd name="T20" fmla="*/ 0 w 416"/>
                  <a:gd name="T21" fmla="*/ 162 h 346"/>
                  <a:gd name="T22" fmla="*/ 160 w 416"/>
                  <a:gd name="T23" fmla="*/ 50 h 346"/>
                  <a:gd name="T24" fmla="*/ 144 w 416"/>
                  <a:gd name="T25" fmla="*/ 178 h 346"/>
                  <a:gd name="T26" fmla="*/ 136 w 416"/>
                  <a:gd name="T27" fmla="*/ 210 h 346"/>
                  <a:gd name="T28" fmla="*/ 312 w 416"/>
                  <a:gd name="T29" fmla="*/ 330 h 346"/>
                  <a:gd name="T30" fmla="*/ 384 w 416"/>
                  <a:gd name="T31" fmla="*/ 322 h 346"/>
                  <a:gd name="T32" fmla="*/ 416 w 416"/>
                  <a:gd name="T33" fmla="*/ 218 h 346"/>
                  <a:gd name="T34" fmla="*/ 352 w 416"/>
                  <a:gd name="T35" fmla="*/ 138 h 346"/>
                  <a:gd name="T36" fmla="*/ 304 w 416"/>
                  <a:gd name="T37" fmla="*/ 194 h 346"/>
                  <a:gd name="T38" fmla="*/ 232 w 416"/>
                  <a:gd name="T39" fmla="*/ 346 h 346"/>
                  <a:gd name="T40" fmla="*/ 136 w 416"/>
                  <a:gd name="T41" fmla="*/ 290 h 346"/>
                  <a:gd name="T42" fmla="*/ 168 w 416"/>
                  <a:gd name="T43" fmla="*/ 218 h 346"/>
                  <a:gd name="T44" fmla="*/ 368 w 416"/>
                  <a:gd name="T45" fmla="*/ 146 h 346"/>
                  <a:gd name="T46" fmla="*/ 376 w 416"/>
                  <a:gd name="T47" fmla="*/ 114 h 346"/>
                  <a:gd name="T48" fmla="*/ 280 w 416"/>
                  <a:gd name="T49" fmla="*/ 106 h 346"/>
                  <a:gd name="T50" fmla="*/ 176 w 416"/>
                  <a:gd name="T51" fmla="*/ 202 h 346"/>
                  <a:gd name="T52" fmla="*/ 128 w 416"/>
                  <a:gd name="T53" fmla="*/ 274 h 346"/>
                  <a:gd name="T54" fmla="*/ 32 w 416"/>
                  <a:gd name="T55" fmla="*/ 218 h 346"/>
                  <a:gd name="T56" fmla="*/ 16 w 416"/>
                  <a:gd name="T57" fmla="*/ 162 h 346"/>
                  <a:gd name="T58" fmla="*/ 72 w 416"/>
                  <a:gd name="T59" fmla="*/ 82 h 346"/>
                  <a:gd name="T60" fmla="*/ 144 w 416"/>
                  <a:gd name="T61" fmla="*/ 50 h 346"/>
                  <a:gd name="T62" fmla="*/ 184 w 416"/>
                  <a:gd name="T63" fmla="*/ 42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6" h="346">
                    <a:moveTo>
                      <a:pt x="368" y="50"/>
                    </a:moveTo>
                    <a:cubicBezTo>
                      <a:pt x="365" y="36"/>
                      <a:pt x="372" y="16"/>
                      <a:pt x="360" y="10"/>
                    </a:cubicBezTo>
                    <a:cubicBezTo>
                      <a:pt x="340" y="0"/>
                      <a:pt x="271" y="28"/>
                      <a:pt x="248" y="34"/>
                    </a:cubicBezTo>
                    <a:cubicBezTo>
                      <a:pt x="250" y="52"/>
                      <a:pt x="251" y="71"/>
                      <a:pt x="256" y="90"/>
                    </a:cubicBezTo>
                    <a:cubicBezTo>
                      <a:pt x="264" y="122"/>
                      <a:pt x="289" y="123"/>
                      <a:pt x="264" y="162"/>
                    </a:cubicBezTo>
                    <a:cubicBezTo>
                      <a:pt x="259" y="169"/>
                      <a:pt x="247" y="166"/>
                      <a:pt x="240" y="170"/>
                    </a:cubicBezTo>
                    <a:cubicBezTo>
                      <a:pt x="231" y="174"/>
                      <a:pt x="224" y="180"/>
                      <a:pt x="216" y="186"/>
                    </a:cubicBezTo>
                    <a:cubicBezTo>
                      <a:pt x="122" y="178"/>
                      <a:pt x="89" y="159"/>
                      <a:pt x="8" y="194"/>
                    </a:cubicBezTo>
                    <a:cubicBezTo>
                      <a:pt x="9" y="195"/>
                      <a:pt x="64" y="233"/>
                      <a:pt x="64" y="242"/>
                    </a:cubicBezTo>
                    <a:cubicBezTo>
                      <a:pt x="64" y="251"/>
                      <a:pt x="46" y="232"/>
                      <a:pt x="40" y="226"/>
                    </a:cubicBezTo>
                    <a:cubicBezTo>
                      <a:pt x="19" y="205"/>
                      <a:pt x="12" y="187"/>
                      <a:pt x="0" y="162"/>
                    </a:cubicBezTo>
                    <a:cubicBezTo>
                      <a:pt x="17" y="93"/>
                      <a:pt x="96" y="71"/>
                      <a:pt x="160" y="50"/>
                    </a:cubicBezTo>
                    <a:cubicBezTo>
                      <a:pt x="197" y="105"/>
                      <a:pt x="181" y="121"/>
                      <a:pt x="144" y="178"/>
                    </a:cubicBezTo>
                    <a:cubicBezTo>
                      <a:pt x="141" y="188"/>
                      <a:pt x="134" y="199"/>
                      <a:pt x="136" y="210"/>
                    </a:cubicBezTo>
                    <a:cubicBezTo>
                      <a:pt x="143" y="268"/>
                      <a:pt x="267" y="300"/>
                      <a:pt x="312" y="330"/>
                    </a:cubicBezTo>
                    <a:cubicBezTo>
                      <a:pt x="336" y="327"/>
                      <a:pt x="365" y="337"/>
                      <a:pt x="384" y="322"/>
                    </a:cubicBezTo>
                    <a:cubicBezTo>
                      <a:pt x="392" y="314"/>
                      <a:pt x="410" y="241"/>
                      <a:pt x="416" y="218"/>
                    </a:cubicBezTo>
                    <a:cubicBezTo>
                      <a:pt x="403" y="179"/>
                      <a:pt x="390" y="150"/>
                      <a:pt x="352" y="138"/>
                    </a:cubicBezTo>
                    <a:cubicBezTo>
                      <a:pt x="337" y="152"/>
                      <a:pt x="313" y="172"/>
                      <a:pt x="304" y="194"/>
                    </a:cubicBezTo>
                    <a:cubicBezTo>
                      <a:pt x="272" y="267"/>
                      <a:pt x="304" y="291"/>
                      <a:pt x="232" y="346"/>
                    </a:cubicBezTo>
                    <a:cubicBezTo>
                      <a:pt x="182" y="333"/>
                      <a:pt x="151" y="337"/>
                      <a:pt x="136" y="290"/>
                    </a:cubicBezTo>
                    <a:cubicBezTo>
                      <a:pt x="140" y="275"/>
                      <a:pt x="159" y="228"/>
                      <a:pt x="168" y="218"/>
                    </a:cubicBezTo>
                    <a:cubicBezTo>
                      <a:pt x="215" y="160"/>
                      <a:pt x="303" y="167"/>
                      <a:pt x="368" y="146"/>
                    </a:cubicBezTo>
                    <a:cubicBezTo>
                      <a:pt x="370" y="135"/>
                      <a:pt x="382" y="123"/>
                      <a:pt x="376" y="114"/>
                    </a:cubicBezTo>
                    <a:cubicBezTo>
                      <a:pt x="356" y="85"/>
                      <a:pt x="299" y="103"/>
                      <a:pt x="280" y="106"/>
                    </a:cubicBezTo>
                    <a:cubicBezTo>
                      <a:pt x="232" y="121"/>
                      <a:pt x="202" y="161"/>
                      <a:pt x="176" y="202"/>
                    </a:cubicBezTo>
                    <a:cubicBezTo>
                      <a:pt x="166" y="239"/>
                      <a:pt x="159" y="252"/>
                      <a:pt x="128" y="274"/>
                    </a:cubicBezTo>
                    <a:cubicBezTo>
                      <a:pt x="85" y="259"/>
                      <a:pt x="56" y="255"/>
                      <a:pt x="32" y="218"/>
                    </a:cubicBezTo>
                    <a:cubicBezTo>
                      <a:pt x="27" y="199"/>
                      <a:pt x="12" y="181"/>
                      <a:pt x="16" y="162"/>
                    </a:cubicBezTo>
                    <a:cubicBezTo>
                      <a:pt x="19" y="141"/>
                      <a:pt x="58" y="93"/>
                      <a:pt x="72" y="82"/>
                    </a:cubicBezTo>
                    <a:cubicBezTo>
                      <a:pt x="92" y="64"/>
                      <a:pt x="117" y="55"/>
                      <a:pt x="144" y="50"/>
                    </a:cubicBezTo>
                    <a:cubicBezTo>
                      <a:pt x="157" y="47"/>
                      <a:pt x="184" y="42"/>
                      <a:pt x="184" y="42"/>
                    </a:cubicBezTo>
                  </a:path>
                </a:pathLst>
              </a:custGeom>
              <a:noFill/>
              <a:ln w="9525">
                <a:solidFill>
                  <a:srgbClr val="EF1F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8" name="Freeform 184"/>
              <p:cNvSpPr>
                <a:spLocks noChangeAspect="1"/>
              </p:cNvSpPr>
              <p:nvPr/>
            </p:nvSpPr>
            <p:spPr bwMode="auto">
              <a:xfrm>
                <a:off x="1208" y="3036"/>
                <a:ext cx="368" cy="451"/>
              </a:xfrm>
              <a:custGeom>
                <a:avLst/>
                <a:gdLst>
                  <a:gd name="T0" fmla="*/ 256 w 368"/>
                  <a:gd name="T1" fmla="*/ 20 h 451"/>
                  <a:gd name="T2" fmla="*/ 72 w 368"/>
                  <a:gd name="T3" fmla="*/ 20 h 451"/>
                  <a:gd name="T4" fmla="*/ 136 w 368"/>
                  <a:gd name="T5" fmla="*/ 76 h 451"/>
                  <a:gd name="T6" fmla="*/ 272 w 368"/>
                  <a:gd name="T7" fmla="*/ 180 h 451"/>
                  <a:gd name="T8" fmla="*/ 128 w 368"/>
                  <a:gd name="T9" fmla="*/ 220 h 451"/>
                  <a:gd name="T10" fmla="*/ 224 w 368"/>
                  <a:gd name="T11" fmla="*/ 388 h 451"/>
                  <a:gd name="T12" fmla="*/ 104 w 368"/>
                  <a:gd name="T13" fmla="*/ 436 h 451"/>
                  <a:gd name="T14" fmla="*/ 48 w 368"/>
                  <a:gd name="T15" fmla="*/ 388 h 451"/>
                  <a:gd name="T16" fmla="*/ 144 w 368"/>
                  <a:gd name="T17" fmla="*/ 268 h 451"/>
                  <a:gd name="T18" fmla="*/ 192 w 368"/>
                  <a:gd name="T19" fmla="*/ 212 h 451"/>
                  <a:gd name="T20" fmla="*/ 328 w 368"/>
                  <a:gd name="T21" fmla="*/ 300 h 451"/>
                  <a:gd name="T22" fmla="*/ 160 w 368"/>
                  <a:gd name="T23" fmla="*/ 300 h 451"/>
                  <a:gd name="T24" fmla="*/ 168 w 368"/>
                  <a:gd name="T25" fmla="*/ 204 h 451"/>
                  <a:gd name="T26" fmla="*/ 72 w 368"/>
                  <a:gd name="T27" fmla="*/ 116 h 451"/>
                  <a:gd name="T28" fmla="*/ 0 w 368"/>
                  <a:gd name="T29" fmla="*/ 148 h 451"/>
                  <a:gd name="T30" fmla="*/ 240 w 368"/>
                  <a:gd name="T31" fmla="*/ 332 h 451"/>
                  <a:gd name="T32" fmla="*/ 368 w 368"/>
                  <a:gd name="T33" fmla="*/ 196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8" h="451">
                    <a:moveTo>
                      <a:pt x="256" y="20"/>
                    </a:moveTo>
                    <a:cubicBezTo>
                      <a:pt x="183" y="12"/>
                      <a:pt x="140" y="0"/>
                      <a:pt x="72" y="20"/>
                    </a:cubicBezTo>
                    <a:cubicBezTo>
                      <a:pt x="93" y="38"/>
                      <a:pt x="113" y="59"/>
                      <a:pt x="136" y="76"/>
                    </a:cubicBezTo>
                    <a:cubicBezTo>
                      <a:pt x="185" y="112"/>
                      <a:pt x="237" y="128"/>
                      <a:pt x="272" y="180"/>
                    </a:cubicBezTo>
                    <a:cubicBezTo>
                      <a:pt x="227" y="213"/>
                      <a:pt x="181" y="211"/>
                      <a:pt x="128" y="220"/>
                    </a:cubicBezTo>
                    <a:cubicBezTo>
                      <a:pt x="146" y="283"/>
                      <a:pt x="186" y="332"/>
                      <a:pt x="224" y="388"/>
                    </a:cubicBezTo>
                    <a:cubicBezTo>
                      <a:pt x="192" y="451"/>
                      <a:pt x="176" y="444"/>
                      <a:pt x="104" y="436"/>
                    </a:cubicBezTo>
                    <a:cubicBezTo>
                      <a:pt x="102" y="434"/>
                      <a:pt x="48" y="396"/>
                      <a:pt x="48" y="388"/>
                    </a:cubicBezTo>
                    <a:cubicBezTo>
                      <a:pt x="48" y="287"/>
                      <a:pt x="103" y="321"/>
                      <a:pt x="144" y="268"/>
                    </a:cubicBezTo>
                    <a:cubicBezTo>
                      <a:pt x="174" y="226"/>
                      <a:pt x="158" y="245"/>
                      <a:pt x="192" y="212"/>
                    </a:cubicBezTo>
                    <a:cubicBezTo>
                      <a:pt x="288" y="229"/>
                      <a:pt x="306" y="212"/>
                      <a:pt x="328" y="300"/>
                    </a:cubicBezTo>
                    <a:cubicBezTo>
                      <a:pt x="304" y="370"/>
                      <a:pt x="210" y="333"/>
                      <a:pt x="160" y="300"/>
                    </a:cubicBezTo>
                    <a:cubicBezTo>
                      <a:pt x="150" y="263"/>
                      <a:pt x="156" y="239"/>
                      <a:pt x="168" y="204"/>
                    </a:cubicBezTo>
                    <a:cubicBezTo>
                      <a:pt x="145" y="166"/>
                      <a:pt x="126" y="122"/>
                      <a:pt x="72" y="116"/>
                    </a:cubicBezTo>
                    <a:cubicBezTo>
                      <a:pt x="45" y="113"/>
                      <a:pt x="24" y="137"/>
                      <a:pt x="0" y="148"/>
                    </a:cubicBezTo>
                    <a:cubicBezTo>
                      <a:pt x="80" y="209"/>
                      <a:pt x="140" y="318"/>
                      <a:pt x="240" y="332"/>
                    </a:cubicBezTo>
                    <a:cubicBezTo>
                      <a:pt x="301" y="340"/>
                      <a:pt x="368" y="196"/>
                      <a:pt x="368" y="196"/>
                    </a:cubicBezTo>
                  </a:path>
                </a:pathLst>
              </a:cu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9" name="Freeform 185"/>
              <p:cNvSpPr>
                <a:spLocks noChangeAspect="1"/>
              </p:cNvSpPr>
              <p:nvPr/>
            </p:nvSpPr>
            <p:spPr bwMode="auto">
              <a:xfrm>
                <a:off x="1176" y="3009"/>
                <a:ext cx="423" cy="455"/>
              </a:xfrm>
              <a:custGeom>
                <a:avLst/>
                <a:gdLst>
                  <a:gd name="T0" fmla="*/ 16 w 423"/>
                  <a:gd name="T1" fmla="*/ 47 h 455"/>
                  <a:gd name="T2" fmla="*/ 48 w 423"/>
                  <a:gd name="T3" fmla="*/ 87 h 455"/>
                  <a:gd name="T4" fmla="*/ 0 w 423"/>
                  <a:gd name="T5" fmla="*/ 231 h 455"/>
                  <a:gd name="T6" fmla="*/ 96 w 423"/>
                  <a:gd name="T7" fmla="*/ 311 h 455"/>
                  <a:gd name="T8" fmla="*/ 96 w 423"/>
                  <a:gd name="T9" fmla="*/ 167 h 455"/>
                  <a:gd name="T10" fmla="*/ 56 w 423"/>
                  <a:gd name="T11" fmla="*/ 215 h 455"/>
                  <a:gd name="T12" fmla="*/ 200 w 423"/>
                  <a:gd name="T13" fmla="*/ 383 h 455"/>
                  <a:gd name="T14" fmla="*/ 264 w 423"/>
                  <a:gd name="T15" fmla="*/ 455 h 455"/>
                  <a:gd name="T16" fmla="*/ 304 w 423"/>
                  <a:gd name="T17" fmla="*/ 447 h 455"/>
                  <a:gd name="T18" fmla="*/ 328 w 423"/>
                  <a:gd name="T19" fmla="*/ 391 h 455"/>
                  <a:gd name="T20" fmla="*/ 368 w 423"/>
                  <a:gd name="T21" fmla="*/ 247 h 455"/>
                  <a:gd name="T22" fmla="*/ 288 w 423"/>
                  <a:gd name="T23" fmla="*/ 183 h 455"/>
                  <a:gd name="T24" fmla="*/ 312 w 423"/>
                  <a:gd name="T25" fmla="*/ 255 h 455"/>
                  <a:gd name="T26" fmla="*/ 360 w 423"/>
                  <a:gd name="T27" fmla="*/ 319 h 455"/>
                  <a:gd name="T28" fmla="*/ 168 w 423"/>
                  <a:gd name="T29" fmla="*/ 351 h 455"/>
                  <a:gd name="T30" fmla="*/ 120 w 423"/>
                  <a:gd name="T31" fmla="*/ 335 h 455"/>
                  <a:gd name="T32" fmla="*/ 56 w 423"/>
                  <a:gd name="T33" fmla="*/ 303 h 455"/>
                  <a:gd name="T34" fmla="*/ 88 w 423"/>
                  <a:gd name="T35" fmla="*/ 199 h 455"/>
                  <a:gd name="T36" fmla="*/ 136 w 423"/>
                  <a:gd name="T37" fmla="*/ 175 h 455"/>
                  <a:gd name="T38" fmla="*/ 224 w 423"/>
                  <a:gd name="T39" fmla="*/ 119 h 455"/>
                  <a:gd name="T40" fmla="*/ 312 w 423"/>
                  <a:gd name="T41" fmla="*/ 87 h 455"/>
                  <a:gd name="T42" fmla="*/ 304 w 423"/>
                  <a:gd name="T43" fmla="*/ 47 h 455"/>
                  <a:gd name="T44" fmla="*/ 232 w 423"/>
                  <a:gd name="T45" fmla="*/ 71 h 455"/>
                  <a:gd name="T46" fmla="*/ 288 w 423"/>
                  <a:gd name="T47" fmla="*/ 111 h 455"/>
                  <a:gd name="T48" fmla="*/ 344 w 423"/>
                  <a:gd name="T49" fmla="*/ 127 h 455"/>
                  <a:gd name="T50" fmla="*/ 392 w 423"/>
                  <a:gd name="T51" fmla="*/ 135 h 455"/>
                  <a:gd name="T52" fmla="*/ 416 w 423"/>
                  <a:gd name="T53" fmla="*/ 183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3" h="455">
                    <a:moveTo>
                      <a:pt x="16" y="47"/>
                    </a:moveTo>
                    <a:cubicBezTo>
                      <a:pt x="26" y="60"/>
                      <a:pt x="40" y="71"/>
                      <a:pt x="48" y="87"/>
                    </a:cubicBezTo>
                    <a:cubicBezTo>
                      <a:pt x="84" y="160"/>
                      <a:pt x="40" y="177"/>
                      <a:pt x="0" y="231"/>
                    </a:cubicBezTo>
                    <a:cubicBezTo>
                      <a:pt x="46" y="262"/>
                      <a:pt x="37" y="296"/>
                      <a:pt x="96" y="311"/>
                    </a:cubicBezTo>
                    <a:cubicBezTo>
                      <a:pt x="144" y="224"/>
                      <a:pt x="150" y="239"/>
                      <a:pt x="96" y="167"/>
                    </a:cubicBezTo>
                    <a:cubicBezTo>
                      <a:pt x="92" y="170"/>
                      <a:pt x="54" y="205"/>
                      <a:pt x="56" y="215"/>
                    </a:cubicBezTo>
                    <a:cubicBezTo>
                      <a:pt x="71" y="330"/>
                      <a:pt x="122" y="331"/>
                      <a:pt x="200" y="383"/>
                    </a:cubicBezTo>
                    <a:cubicBezTo>
                      <a:pt x="239" y="442"/>
                      <a:pt x="216" y="419"/>
                      <a:pt x="264" y="455"/>
                    </a:cubicBezTo>
                    <a:cubicBezTo>
                      <a:pt x="277" y="452"/>
                      <a:pt x="292" y="453"/>
                      <a:pt x="304" y="447"/>
                    </a:cubicBezTo>
                    <a:cubicBezTo>
                      <a:pt x="320" y="437"/>
                      <a:pt x="323" y="405"/>
                      <a:pt x="328" y="391"/>
                    </a:cubicBezTo>
                    <a:cubicBezTo>
                      <a:pt x="341" y="343"/>
                      <a:pt x="355" y="295"/>
                      <a:pt x="368" y="247"/>
                    </a:cubicBezTo>
                    <a:cubicBezTo>
                      <a:pt x="359" y="175"/>
                      <a:pt x="368" y="156"/>
                      <a:pt x="288" y="183"/>
                    </a:cubicBezTo>
                    <a:cubicBezTo>
                      <a:pt x="296" y="207"/>
                      <a:pt x="299" y="233"/>
                      <a:pt x="312" y="255"/>
                    </a:cubicBezTo>
                    <a:cubicBezTo>
                      <a:pt x="385" y="383"/>
                      <a:pt x="333" y="240"/>
                      <a:pt x="360" y="319"/>
                    </a:cubicBezTo>
                    <a:cubicBezTo>
                      <a:pt x="276" y="360"/>
                      <a:pt x="263" y="359"/>
                      <a:pt x="168" y="351"/>
                    </a:cubicBezTo>
                    <a:cubicBezTo>
                      <a:pt x="152" y="345"/>
                      <a:pt x="135" y="341"/>
                      <a:pt x="120" y="335"/>
                    </a:cubicBezTo>
                    <a:cubicBezTo>
                      <a:pt x="98" y="325"/>
                      <a:pt x="56" y="303"/>
                      <a:pt x="56" y="303"/>
                    </a:cubicBezTo>
                    <a:cubicBezTo>
                      <a:pt x="60" y="268"/>
                      <a:pt x="61" y="225"/>
                      <a:pt x="88" y="199"/>
                    </a:cubicBezTo>
                    <a:cubicBezTo>
                      <a:pt x="115" y="171"/>
                      <a:pt x="105" y="192"/>
                      <a:pt x="136" y="175"/>
                    </a:cubicBezTo>
                    <a:cubicBezTo>
                      <a:pt x="166" y="157"/>
                      <a:pt x="190" y="127"/>
                      <a:pt x="224" y="119"/>
                    </a:cubicBezTo>
                    <a:cubicBezTo>
                      <a:pt x="256" y="110"/>
                      <a:pt x="281" y="102"/>
                      <a:pt x="312" y="87"/>
                    </a:cubicBezTo>
                    <a:cubicBezTo>
                      <a:pt x="322" y="72"/>
                      <a:pt x="373" y="0"/>
                      <a:pt x="304" y="47"/>
                    </a:cubicBezTo>
                    <a:cubicBezTo>
                      <a:pt x="265" y="34"/>
                      <a:pt x="246" y="27"/>
                      <a:pt x="232" y="71"/>
                    </a:cubicBezTo>
                    <a:cubicBezTo>
                      <a:pt x="251" y="83"/>
                      <a:pt x="267" y="100"/>
                      <a:pt x="288" y="111"/>
                    </a:cubicBezTo>
                    <a:cubicBezTo>
                      <a:pt x="305" y="119"/>
                      <a:pt x="325" y="120"/>
                      <a:pt x="344" y="127"/>
                    </a:cubicBezTo>
                    <a:cubicBezTo>
                      <a:pt x="363" y="120"/>
                      <a:pt x="375" y="109"/>
                      <a:pt x="392" y="135"/>
                    </a:cubicBezTo>
                    <a:cubicBezTo>
                      <a:pt x="423" y="185"/>
                      <a:pt x="388" y="183"/>
                      <a:pt x="416" y="183"/>
                    </a:cubicBezTo>
                  </a:path>
                </a:pathLst>
              </a:custGeom>
              <a:noFill/>
              <a:ln w="9525">
                <a:solidFill>
                  <a:srgbClr val="2F8B2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812" name="Text Box 188"/>
            <p:cNvSpPr txBox="1">
              <a:spLocks noChangeArrowheads="1"/>
            </p:cNvSpPr>
            <p:nvPr/>
          </p:nvSpPr>
          <p:spPr bwMode="auto">
            <a:xfrm>
              <a:off x="3982" y="3836"/>
              <a:ext cx="16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/>
                <a:t>Condensation process reversed</a:t>
              </a:r>
            </a:p>
          </p:txBody>
        </p:sp>
      </p:grpSp>
      <p:grpSp>
        <p:nvGrpSpPr>
          <p:cNvPr id="26814" name="Group 190"/>
          <p:cNvGrpSpPr>
            <a:grpSpLocks/>
          </p:cNvGrpSpPr>
          <p:nvPr/>
        </p:nvGrpSpPr>
        <p:grpSpPr bwMode="auto">
          <a:xfrm>
            <a:off x="3698875" y="1066800"/>
            <a:ext cx="2541588" cy="5657850"/>
            <a:chOff x="2330" y="672"/>
            <a:chExt cx="1601" cy="3564"/>
          </a:xfrm>
        </p:grpSpPr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672"/>
              <a:ext cx="1077" cy="1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2459" y="1938"/>
              <a:ext cx="8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Telophase</a:t>
              </a:r>
            </a:p>
          </p:txBody>
        </p:sp>
        <p:grpSp>
          <p:nvGrpSpPr>
            <p:cNvPr id="26776" name="Group 152"/>
            <p:cNvGrpSpPr>
              <a:grpSpLocks noChangeAspect="1"/>
            </p:cNvGrpSpPr>
            <p:nvPr/>
          </p:nvGrpSpPr>
          <p:grpSpPr bwMode="auto">
            <a:xfrm>
              <a:off x="2434" y="2160"/>
              <a:ext cx="898" cy="782"/>
              <a:chOff x="2184" y="2664"/>
              <a:chExt cx="1424" cy="1240"/>
            </a:xfrm>
          </p:grpSpPr>
          <p:sp>
            <p:nvSpPr>
              <p:cNvPr id="26729" name="Oval 105"/>
              <p:cNvSpPr>
                <a:spLocks noChangeAspect="1" noChangeArrowheads="1"/>
              </p:cNvSpPr>
              <p:nvPr/>
            </p:nvSpPr>
            <p:spPr bwMode="auto">
              <a:xfrm>
                <a:off x="2184" y="2664"/>
                <a:ext cx="1424" cy="1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0" name="Oval 106"/>
              <p:cNvSpPr>
                <a:spLocks noChangeAspect="1" noChangeArrowheads="1"/>
              </p:cNvSpPr>
              <p:nvPr/>
            </p:nvSpPr>
            <p:spPr bwMode="auto">
              <a:xfrm>
                <a:off x="2732" y="2924"/>
                <a:ext cx="600" cy="584"/>
              </a:xfrm>
              <a:prstGeom prst="ellipse">
                <a:avLst/>
              </a:prstGeom>
              <a:solidFill>
                <a:srgbClr val="E3A3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773" name="Group 149"/>
              <p:cNvGrpSpPr>
                <a:grpSpLocks noChangeAspect="1"/>
              </p:cNvGrpSpPr>
              <p:nvPr/>
            </p:nvGrpSpPr>
            <p:grpSpPr bwMode="auto">
              <a:xfrm>
                <a:off x="2861" y="3034"/>
                <a:ext cx="295" cy="69"/>
                <a:chOff x="2861" y="3034"/>
                <a:chExt cx="295" cy="69"/>
              </a:xfrm>
            </p:grpSpPr>
            <p:sp>
              <p:nvSpPr>
                <p:cNvPr id="26732" name="Oval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2936" y="3058"/>
                  <a:ext cx="43" cy="45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736" name="Group 112"/>
                <p:cNvGrpSpPr>
                  <a:grpSpLocks noChangeAspect="1"/>
                </p:cNvGrpSpPr>
                <p:nvPr/>
              </p:nvGrpSpPr>
              <p:grpSpPr bwMode="auto">
                <a:xfrm>
                  <a:off x="2861" y="3040"/>
                  <a:ext cx="73" cy="28"/>
                  <a:chOff x="2861" y="3064"/>
                  <a:chExt cx="73" cy="28"/>
                </a:xfrm>
              </p:grpSpPr>
              <p:sp>
                <p:nvSpPr>
                  <p:cNvPr id="26737" name="Freeform 113"/>
                  <p:cNvSpPr>
                    <a:spLocks noChangeAspect="1"/>
                  </p:cNvSpPr>
                  <p:nvPr/>
                </p:nvSpPr>
                <p:spPr bwMode="auto">
                  <a:xfrm rot="21529780" flipV="1">
                    <a:off x="2872" y="3076"/>
                    <a:ext cx="62" cy="16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38" name="Oval 114"/>
                  <p:cNvSpPr>
                    <a:spLocks noChangeAspect="1" noChangeArrowheads="1"/>
                  </p:cNvSpPr>
                  <p:nvPr/>
                </p:nvSpPr>
                <p:spPr bwMode="auto">
                  <a:xfrm rot="21529780" flipV="1">
                    <a:off x="2861" y="3064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39" name="Group 115"/>
                <p:cNvGrpSpPr>
                  <a:grpSpLocks noChangeAspect="1"/>
                </p:cNvGrpSpPr>
                <p:nvPr/>
              </p:nvGrpSpPr>
              <p:grpSpPr bwMode="auto">
                <a:xfrm rot="682381" flipH="1">
                  <a:off x="2984" y="3034"/>
                  <a:ext cx="172" cy="54"/>
                  <a:chOff x="2950" y="3174"/>
                  <a:chExt cx="172" cy="54"/>
                </a:xfrm>
              </p:grpSpPr>
              <p:sp>
                <p:nvSpPr>
                  <p:cNvPr id="26740" name="Freeform 116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968" y="3187"/>
                    <a:ext cx="154" cy="41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41" name="Oval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0" y="3174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774" name="Group 150"/>
              <p:cNvGrpSpPr>
                <a:grpSpLocks noChangeAspect="1"/>
              </p:cNvGrpSpPr>
              <p:nvPr/>
            </p:nvGrpSpPr>
            <p:grpSpPr bwMode="auto">
              <a:xfrm>
                <a:off x="2804" y="3195"/>
                <a:ext cx="357" cy="58"/>
                <a:chOff x="2804" y="3195"/>
                <a:chExt cx="357" cy="58"/>
              </a:xfrm>
            </p:grpSpPr>
            <p:sp>
              <p:nvSpPr>
                <p:cNvPr id="26747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2938" y="3208"/>
                  <a:ext cx="43" cy="45"/>
                </a:xfrm>
                <a:prstGeom prst="ellipse">
                  <a:avLst/>
                </a:prstGeom>
                <a:solidFill>
                  <a:srgbClr val="2F8B2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2F8B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748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2804" y="3206"/>
                  <a:ext cx="130" cy="29"/>
                  <a:chOff x="2804" y="3170"/>
                  <a:chExt cx="130" cy="29"/>
                </a:xfrm>
              </p:grpSpPr>
              <p:sp>
                <p:nvSpPr>
                  <p:cNvPr id="26749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2818" y="3180"/>
                    <a:ext cx="116" cy="14"/>
                  </a:xfrm>
                  <a:custGeom>
                    <a:avLst/>
                    <a:gdLst>
                      <a:gd name="T0" fmla="*/ 116 w 116"/>
                      <a:gd name="T1" fmla="*/ 14 h 14"/>
                      <a:gd name="T2" fmla="*/ 68 w 116"/>
                      <a:gd name="T3" fmla="*/ 0 h 14"/>
                      <a:gd name="T4" fmla="*/ 0 w 116"/>
                      <a:gd name="T5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6" h="14">
                        <a:moveTo>
                          <a:pt x="116" y="14"/>
                        </a:moveTo>
                        <a:cubicBezTo>
                          <a:pt x="100" y="8"/>
                          <a:pt x="84" y="2"/>
                          <a:pt x="68" y="0"/>
                        </a:cubicBezTo>
                        <a:cubicBezTo>
                          <a:pt x="9" y="2"/>
                          <a:pt x="32" y="2"/>
                          <a:pt x="0" y="2"/>
                        </a:cubicBezTo>
                      </a:path>
                    </a:pathLst>
                  </a:custGeom>
                  <a:noFill/>
                  <a:ln w="47625">
                    <a:solidFill>
                      <a:srgbClr val="2F8B2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50" name="Oval 126"/>
                  <p:cNvSpPr>
                    <a:spLocks noChangeAspect="1" noChangeArrowheads="1"/>
                  </p:cNvSpPr>
                  <p:nvPr/>
                </p:nvSpPr>
                <p:spPr bwMode="auto">
                  <a:xfrm rot="21529780" flipV="1">
                    <a:off x="2804" y="3170"/>
                    <a:ext cx="29" cy="29"/>
                  </a:xfrm>
                  <a:prstGeom prst="ellipse">
                    <a:avLst/>
                  </a:prstGeom>
                  <a:solidFill>
                    <a:srgbClr val="2F8B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52" name="Group 128"/>
                <p:cNvGrpSpPr>
                  <a:grpSpLocks noChangeAspect="1"/>
                </p:cNvGrpSpPr>
                <p:nvPr/>
              </p:nvGrpSpPr>
              <p:grpSpPr bwMode="auto">
                <a:xfrm>
                  <a:off x="2986" y="3195"/>
                  <a:ext cx="175" cy="41"/>
                  <a:chOff x="2990" y="3181"/>
                  <a:chExt cx="175" cy="41"/>
                </a:xfrm>
              </p:grpSpPr>
              <p:sp>
                <p:nvSpPr>
                  <p:cNvPr id="26753" name="Freeform 129"/>
                  <p:cNvSpPr>
                    <a:spLocks noChangeAspect="1"/>
                  </p:cNvSpPr>
                  <p:nvPr/>
                </p:nvSpPr>
                <p:spPr bwMode="auto">
                  <a:xfrm rot="682381" flipH="1" flipV="1">
                    <a:off x="2990" y="3181"/>
                    <a:ext cx="154" cy="41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2F8B2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54" name="Oval 130"/>
                  <p:cNvSpPr>
                    <a:spLocks noChangeAspect="1" noChangeArrowheads="1"/>
                  </p:cNvSpPr>
                  <p:nvPr/>
                </p:nvSpPr>
                <p:spPr bwMode="auto">
                  <a:xfrm rot="682381" flipH="1">
                    <a:off x="3138" y="3184"/>
                    <a:ext cx="27" cy="27"/>
                  </a:xfrm>
                  <a:prstGeom prst="ellipse">
                    <a:avLst/>
                  </a:prstGeom>
                  <a:solidFill>
                    <a:srgbClr val="2F8B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775" name="Group 151"/>
              <p:cNvGrpSpPr>
                <a:grpSpLocks noChangeAspect="1"/>
              </p:cNvGrpSpPr>
              <p:nvPr/>
            </p:nvGrpSpPr>
            <p:grpSpPr bwMode="auto">
              <a:xfrm>
                <a:off x="2852" y="3336"/>
                <a:ext cx="313" cy="102"/>
                <a:chOff x="2852" y="3336"/>
                <a:chExt cx="313" cy="102"/>
              </a:xfrm>
            </p:grpSpPr>
            <p:sp>
              <p:nvSpPr>
                <p:cNvPr id="26760" name="Oval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958" y="3360"/>
                  <a:ext cx="43" cy="45"/>
                </a:xfrm>
                <a:prstGeom prst="ellipse">
                  <a:avLst/>
                </a:prstGeom>
                <a:solidFill>
                  <a:srgbClr val="EF1F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2F8B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GB">
                    <a:solidFill>
                      <a:srgbClr val="EF1F1D"/>
                    </a:solidFill>
                  </a:endParaRPr>
                </a:p>
              </p:txBody>
            </p:sp>
            <p:grpSp>
              <p:nvGrpSpPr>
                <p:cNvPr id="26761" name="Group 137"/>
                <p:cNvGrpSpPr>
                  <a:grpSpLocks noChangeAspect="1"/>
                </p:cNvGrpSpPr>
                <p:nvPr/>
              </p:nvGrpSpPr>
              <p:grpSpPr bwMode="auto">
                <a:xfrm>
                  <a:off x="2852" y="3355"/>
                  <a:ext cx="104" cy="30"/>
                  <a:chOff x="2852" y="3323"/>
                  <a:chExt cx="104" cy="30"/>
                </a:xfrm>
              </p:grpSpPr>
              <p:sp>
                <p:nvSpPr>
                  <p:cNvPr id="26762" name="Freeform 138"/>
                  <p:cNvSpPr>
                    <a:spLocks noChangeAspect="1"/>
                  </p:cNvSpPr>
                  <p:nvPr/>
                </p:nvSpPr>
                <p:spPr bwMode="auto">
                  <a:xfrm rot="507677">
                    <a:off x="2874" y="3323"/>
                    <a:ext cx="82" cy="23"/>
                  </a:xfrm>
                  <a:custGeom>
                    <a:avLst/>
                    <a:gdLst>
                      <a:gd name="T0" fmla="*/ 82 w 82"/>
                      <a:gd name="T1" fmla="*/ 7 h 23"/>
                      <a:gd name="T2" fmla="*/ 0 w 82"/>
                      <a:gd name="T3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2" h="23">
                        <a:moveTo>
                          <a:pt x="82" y="7"/>
                        </a:moveTo>
                        <a:cubicBezTo>
                          <a:pt x="55" y="0"/>
                          <a:pt x="20" y="2"/>
                          <a:pt x="0" y="23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63" name="Oval 139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2852" y="3326"/>
                    <a:ext cx="29" cy="27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67" name="Group 143"/>
                <p:cNvGrpSpPr>
                  <a:grpSpLocks noChangeAspect="1"/>
                </p:cNvGrpSpPr>
                <p:nvPr/>
              </p:nvGrpSpPr>
              <p:grpSpPr bwMode="auto">
                <a:xfrm rot="-1440089">
                  <a:off x="3018" y="3336"/>
                  <a:ext cx="147" cy="102"/>
                  <a:chOff x="3004" y="3342"/>
                  <a:chExt cx="147" cy="102"/>
                </a:xfrm>
              </p:grpSpPr>
              <p:sp>
                <p:nvSpPr>
                  <p:cNvPr id="26768" name="Freeform 144"/>
                  <p:cNvSpPr>
                    <a:spLocks noChangeAspect="1"/>
                  </p:cNvSpPr>
                  <p:nvPr/>
                </p:nvSpPr>
                <p:spPr bwMode="auto">
                  <a:xfrm>
                    <a:off x="3004" y="3342"/>
                    <a:ext cx="126" cy="82"/>
                  </a:xfrm>
                  <a:custGeom>
                    <a:avLst/>
                    <a:gdLst>
                      <a:gd name="T0" fmla="*/ 0 w 126"/>
                      <a:gd name="T1" fmla="*/ 0 h 82"/>
                      <a:gd name="T2" fmla="*/ 32 w 126"/>
                      <a:gd name="T3" fmla="*/ 8 h 82"/>
                      <a:gd name="T4" fmla="*/ 104 w 126"/>
                      <a:gd name="T5" fmla="*/ 44 h 82"/>
                      <a:gd name="T6" fmla="*/ 118 w 126"/>
                      <a:gd name="T7" fmla="*/ 68 h 82"/>
                      <a:gd name="T8" fmla="*/ 126 w 126"/>
                      <a:gd name="T9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" h="82">
                        <a:moveTo>
                          <a:pt x="0" y="0"/>
                        </a:moveTo>
                        <a:cubicBezTo>
                          <a:pt x="10" y="2"/>
                          <a:pt x="21" y="5"/>
                          <a:pt x="32" y="8"/>
                        </a:cubicBezTo>
                        <a:cubicBezTo>
                          <a:pt x="56" y="20"/>
                          <a:pt x="85" y="21"/>
                          <a:pt x="104" y="44"/>
                        </a:cubicBezTo>
                        <a:cubicBezTo>
                          <a:pt x="108" y="49"/>
                          <a:pt x="115" y="62"/>
                          <a:pt x="118" y="68"/>
                        </a:cubicBezTo>
                        <a:cubicBezTo>
                          <a:pt x="120" y="72"/>
                          <a:pt x="126" y="82"/>
                          <a:pt x="126" y="82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69" name="Oval 145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3119" y="3414"/>
                    <a:ext cx="32" cy="30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6777" name="Group 153"/>
            <p:cNvGrpSpPr>
              <a:grpSpLocks noChangeAspect="1"/>
            </p:cNvGrpSpPr>
            <p:nvPr/>
          </p:nvGrpSpPr>
          <p:grpSpPr bwMode="auto">
            <a:xfrm>
              <a:off x="2434" y="3184"/>
              <a:ext cx="898" cy="782"/>
              <a:chOff x="2184" y="2664"/>
              <a:chExt cx="1424" cy="1240"/>
            </a:xfrm>
          </p:grpSpPr>
          <p:sp>
            <p:nvSpPr>
              <p:cNvPr id="26778" name="Oval 154"/>
              <p:cNvSpPr>
                <a:spLocks noChangeAspect="1" noChangeArrowheads="1"/>
              </p:cNvSpPr>
              <p:nvPr/>
            </p:nvSpPr>
            <p:spPr bwMode="auto">
              <a:xfrm>
                <a:off x="2184" y="2664"/>
                <a:ext cx="1424" cy="1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9" name="Oval 155"/>
              <p:cNvSpPr>
                <a:spLocks noChangeAspect="1" noChangeArrowheads="1"/>
              </p:cNvSpPr>
              <p:nvPr/>
            </p:nvSpPr>
            <p:spPr bwMode="auto">
              <a:xfrm>
                <a:off x="2732" y="2924"/>
                <a:ext cx="600" cy="584"/>
              </a:xfrm>
              <a:prstGeom prst="ellipse">
                <a:avLst/>
              </a:prstGeom>
              <a:solidFill>
                <a:srgbClr val="E3A3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780" name="Group 156"/>
              <p:cNvGrpSpPr>
                <a:grpSpLocks noChangeAspect="1"/>
              </p:cNvGrpSpPr>
              <p:nvPr/>
            </p:nvGrpSpPr>
            <p:grpSpPr bwMode="auto">
              <a:xfrm>
                <a:off x="2861" y="3034"/>
                <a:ext cx="295" cy="69"/>
                <a:chOff x="2861" y="3034"/>
                <a:chExt cx="295" cy="69"/>
              </a:xfrm>
            </p:grpSpPr>
            <p:sp>
              <p:nvSpPr>
                <p:cNvPr id="26781" name="Oval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2936" y="3058"/>
                  <a:ext cx="43" cy="45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782" name="Group 158"/>
                <p:cNvGrpSpPr>
                  <a:grpSpLocks noChangeAspect="1"/>
                </p:cNvGrpSpPr>
                <p:nvPr/>
              </p:nvGrpSpPr>
              <p:grpSpPr bwMode="auto">
                <a:xfrm>
                  <a:off x="2861" y="3040"/>
                  <a:ext cx="73" cy="28"/>
                  <a:chOff x="2861" y="3064"/>
                  <a:chExt cx="73" cy="28"/>
                </a:xfrm>
              </p:grpSpPr>
              <p:sp>
                <p:nvSpPr>
                  <p:cNvPr id="26783" name="Freeform 159"/>
                  <p:cNvSpPr>
                    <a:spLocks noChangeAspect="1"/>
                  </p:cNvSpPr>
                  <p:nvPr/>
                </p:nvSpPr>
                <p:spPr bwMode="auto">
                  <a:xfrm rot="21529780" flipV="1">
                    <a:off x="2872" y="3076"/>
                    <a:ext cx="62" cy="16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84" name="Oval 160"/>
                  <p:cNvSpPr>
                    <a:spLocks noChangeAspect="1" noChangeArrowheads="1"/>
                  </p:cNvSpPr>
                  <p:nvPr/>
                </p:nvSpPr>
                <p:spPr bwMode="auto">
                  <a:xfrm rot="21529780" flipV="1">
                    <a:off x="2861" y="3064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85" name="Group 161"/>
                <p:cNvGrpSpPr>
                  <a:grpSpLocks noChangeAspect="1"/>
                </p:cNvGrpSpPr>
                <p:nvPr/>
              </p:nvGrpSpPr>
              <p:grpSpPr bwMode="auto">
                <a:xfrm rot="682381" flipH="1">
                  <a:off x="2984" y="3034"/>
                  <a:ext cx="172" cy="54"/>
                  <a:chOff x="2950" y="3174"/>
                  <a:chExt cx="172" cy="54"/>
                </a:xfrm>
              </p:grpSpPr>
              <p:sp>
                <p:nvSpPr>
                  <p:cNvPr id="26786" name="Freeform 162"/>
                  <p:cNvSpPr>
                    <a:spLocks noChangeAspect="1"/>
                  </p:cNvSpPr>
                  <p:nvPr/>
                </p:nvSpPr>
                <p:spPr bwMode="auto">
                  <a:xfrm flipV="1">
                    <a:off x="2968" y="3187"/>
                    <a:ext cx="154" cy="41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3333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87" name="Oval 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0" y="3174"/>
                    <a:ext cx="27" cy="27"/>
                  </a:xfrm>
                  <a:prstGeom prst="ellipse">
                    <a:avLst/>
                  </a:prstGeom>
                  <a:solidFill>
                    <a:srgbClr val="3333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788" name="Group 164"/>
              <p:cNvGrpSpPr>
                <a:grpSpLocks noChangeAspect="1"/>
              </p:cNvGrpSpPr>
              <p:nvPr/>
            </p:nvGrpSpPr>
            <p:grpSpPr bwMode="auto">
              <a:xfrm>
                <a:off x="2804" y="3195"/>
                <a:ext cx="357" cy="58"/>
                <a:chOff x="2804" y="3195"/>
                <a:chExt cx="357" cy="58"/>
              </a:xfrm>
            </p:grpSpPr>
            <p:sp>
              <p:nvSpPr>
                <p:cNvPr id="26789" name="Oval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8" y="3208"/>
                  <a:ext cx="43" cy="45"/>
                </a:xfrm>
                <a:prstGeom prst="ellipse">
                  <a:avLst/>
                </a:prstGeom>
                <a:solidFill>
                  <a:srgbClr val="2F8B2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2F8B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790" name="Group 166"/>
                <p:cNvGrpSpPr>
                  <a:grpSpLocks noChangeAspect="1"/>
                </p:cNvGrpSpPr>
                <p:nvPr/>
              </p:nvGrpSpPr>
              <p:grpSpPr bwMode="auto">
                <a:xfrm>
                  <a:off x="2804" y="3206"/>
                  <a:ext cx="130" cy="29"/>
                  <a:chOff x="2804" y="3170"/>
                  <a:chExt cx="130" cy="29"/>
                </a:xfrm>
              </p:grpSpPr>
              <p:sp>
                <p:nvSpPr>
                  <p:cNvPr id="26791" name="Freeform 167"/>
                  <p:cNvSpPr>
                    <a:spLocks noChangeAspect="1"/>
                  </p:cNvSpPr>
                  <p:nvPr/>
                </p:nvSpPr>
                <p:spPr bwMode="auto">
                  <a:xfrm>
                    <a:off x="2818" y="3180"/>
                    <a:ext cx="116" cy="14"/>
                  </a:xfrm>
                  <a:custGeom>
                    <a:avLst/>
                    <a:gdLst>
                      <a:gd name="T0" fmla="*/ 116 w 116"/>
                      <a:gd name="T1" fmla="*/ 14 h 14"/>
                      <a:gd name="T2" fmla="*/ 68 w 116"/>
                      <a:gd name="T3" fmla="*/ 0 h 14"/>
                      <a:gd name="T4" fmla="*/ 0 w 116"/>
                      <a:gd name="T5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6" h="14">
                        <a:moveTo>
                          <a:pt x="116" y="14"/>
                        </a:moveTo>
                        <a:cubicBezTo>
                          <a:pt x="100" y="8"/>
                          <a:pt x="84" y="2"/>
                          <a:pt x="68" y="0"/>
                        </a:cubicBezTo>
                        <a:cubicBezTo>
                          <a:pt x="9" y="2"/>
                          <a:pt x="32" y="2"/>
                          <a:pt x="0" y="2"/>
                        </a:cubicBezTo>
                      </a:path>
                    </a:pathLst>
                  </a:custGeom>
                  <a:noFill/>
                  <a:ln w="47625">
                    <a:solidFill>
                      <a:srgbClr val="2F8B2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92" name="Oval 168"/>
                  <p:cNvSpPr>
                    <a:spLocks noChangeAspect="1" noChangeArrowheads="1"/>
                  </p:cNvSpPr>
                  <p:nvPr/>
                </p:nvSpPr>
                <p:spPr bwMode="auto">
                  <a:xfrm rot="21529780" flipV="1">
                    <a:off x="2804" y="3170"/>
                    <a:ext cx="29" cy="29"/>
                  </a:xfrm>
                  <a:prstGeom prst="ellipse">
                    <a:avLst/>
                  </a:prstGeom>
                  <a:solidFill>
                    <a:srgbClr val="2F8B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93" name="Group 169"/>
                <p:cNvGrpSpPr>
                  <a:grpSpLocks noChangeAspect="1"/>
                </p:cNvGrpSpPr>
                <p:nvPr/>
              </p:nvGrpSpPr>
              <p:grpSpPr bwMode="auto">
                <a:xfrm>
                  <a:off x="2986" y="3195"/>
                  <a:ext cx="175" cy="41"/>
                  <a:chOff x="2990" y="3181"/>
                  <a:chExt cx="175" cy="41"/>
                </a:xfrm>
              </p:grpSpPr>
              <p:sp>
                <p:nvSpPr>
                  <p:cNvPr id="26794" name="Freeform 170"/>
                  <p:cNvSpPr>
                    <a:spLocks noChangeAspect="1"/>
                  </p:cNvSpPr>
                  <p:nvPr/>
                </p:nvSpPr>
                <p:spPr bwMode="auto">
                  <a:xfrm rot="682381" flipH="1" flipV="1">
                    <a:off x="2990" y="3181"/>
                    <a:ext cx="154" cy="41"/>
                  </a:xfrm>
                  <a:custGeom>
                    <a:avLst/>
                    <a:gdLst>
                      <a:gd name="T0" fmla="*/ 62 w 62"/>
                      <a:gd name="T1" fmla="*/ 0 h 16"/>
                      <a:gd name="T2" fmla="*/ 0 w 62"/>
                      <a:gd name="T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62" h="16">
                        <a:moveTo>
                          <a:pt x="62" y="0"/>
                        </a:moveTo>
                        <a:cubicBezTo>
                          <a:pt x="39" y="7"/>
                          <a:pt x="24" y="16"/>
                          <a:pt x="0" y="16"/>
                        </a:cubicBezTo>
                      </a:path>
                    </a:pathLst>
                  </a:custGeom>
                  <a:noFill/>
                  <a:ln w="47625">
                    <a:solidFill>
                      <a:srgbClr val="2F8B2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95" name="Oval 171"/>
                  <p:cNvSpPr>
                    <a:spLocks noChangeAspect="1" noChangeArrowheads="1"/>
                  </p:cNvSpPr>
                  <p:nvPr/>
                </p:nvSpPr>
                <p:spPr bwMode="auto">
                  <a:xfrm rot="682381" flipH="1">
                    <a:off x="3138" y="3184"/>
                    <a:ext cx="27" cy="27"/>
                  </a:xfrm>
                  <a:prstGeom prst="ellipse">
                    <a:avLst/>
                  </a:prstGeom>
                  <a:solidFill>
                    <a:srgbClr val="2F8B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796" name="Group 172"/>
              <p:cNvGrpSpPr>
                <a:grpSpLocks noChangeAspect="1"/>
              </p:cNvGrpSpPr>
              <p:nvPr/>
            </p:nvGrpSpPr>
            <p:grpSpPr bwMode="auto">
              <a:xfrm>
                <a:off x="2852" y="3336"/>
                <a:ext cx="313" cy="102"/>
                <a:chOff x="2852" y="3336"/>
                <a:chExt cx="313" cy="102"/>
              </a:xfrm>
            </p:grpSpPr>
            <p:sp>
              <p:nvSpPr>
                <p:cNvPr id="26797" name="Oval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2958" y="3360"/>
                  <a:ext cx="43" cy="45"/>
                </a:xfrm>
                <a:prstGeom prst="ellipse">
                  <a:avLst/>
                </a:prstGeom>
                <a:solidFill>
                  <a:srgbClr val="EF1F1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2F8B2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GB">
                    <a:solidFill>
                      <a:srgbClr val="EF1F1D"/>
                    </a:solidFill>
                  </a:endParaRPr>
                </a:p>
              </p:txBody>
            </p:sp>
            <p:grpSp>
              <p:nvGrpSpPr>
                <p:cNvPr id="26798" name="Group 174"/>
                <p:cNvGrpSpPr>
                  <a:grpSpLocks noChangeAspect="1"/>
                </p:cNvGrpSpPr>
                <p:nvPr/>
              </p:nvGrpSpPr>
              <p:grpSpPr bwMode="auto">
                <a:xfrm>
                  <a:off x="2852" y="3355"/>
                  <a:ext cx="104" cy="30"/>
                  <a:chOff x="2852" y="3323"/>
                  <a:chExt cx="104" cy="30"/>
                </a:xfrm>
              </p:grpSpPr>
              <p:sp>
                <p:nvSpPr>
                  <p:cNvPr id="26799" name="Freeform 175"/>
                  <p:cNvSpPr>
                    <a:spLocks noChangeAspect="1"/>
                  </p:cNvSpPr>
                  <p:nvPr/>
                </p:nvSpPr>
                <p:spPr bwMode="auto">
                  <a:xfrm rot="507677">
                    <a:off x="2874" y="3323"/>
                    <a:ext cx="82" cy="23"/>
                  </a:xfrm>
                  <a:custGeom>
                    <a:avLst/>
                    <a:gdLst>
                      <a:gd name="T0" fmla="*/ 82 w 82"/>
                      <a:gd name="T1" fmla="*/ 7 h 23"/>
                      <a:gd name="T2" fmla="*/ 0 w 82"/>
                      <a:gd name="T3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82" h="23">
                        <a:moveTo>
                          <a:pt x="82" y="7"/>
                        </a:moveTo>
                        <a:cubicBezTo>
                          <a:pt x="55" y="0"/>
                          <a:pt x="20" y="2"/>
                          <a:pt x="0" y="23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00" name="Oval 176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2852" y="3326"/>
                    <a:ext cx="29" cy="27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801" name="Group 177"/>
                <p:cNvGrpSpPr>
                  <a:grpSpLocks noChangeAspect="1"/>
                </p:cNvGrpSpPr>
                <p:nvPr/>
              </p:nvGrpSpPr>
              <p:grpSpPr bwMode="auto">
                <a:xfrm rot="-1440089">
                  <a:off x="3018" y="3336"/>
                  <a:ext cx="147" cy="102"/>
                  <a:chOff x="3004" y="3342"/>
                  <a:chExt cx="147" cy="102"/>
                </a:xfrm>
              </p:grpSpPr>
              <p:sp>
                <p:nvSpPr>
                  <p:cNvPr id="26802" name="Freeform 178"/>
                  <p:cNvSpPr>
                    <a:spLocks noChangeAspect="1"/>
                  </p:cNvSpPr>
                  <p:nvPr/>
                </p:nvSpPr>
                <p:spPr bwMode="auto">
                  <a:xfrm>
                    <a:off x="3004" y="3342"/>
                    <a:ext cx="126" cy="82"/>
                  </a:xfrm>
                  <a:custGeom>
                    <a:avLst/>
                    <a:gdLst>
                      <a:gd name="T0" fmla="*/ 0 w 126"/>
                      <a:gd name="T1" fmla="*/ 0 h 82"/>
                      <a:gd name="T2" fmla="*/ 32 w 126"/>
                      <a:gd name="T3" fmla="*/ 8 h 82"/>
                      <a:gd name="T4" fmla="*/ 104 w 126"/>
                      <a:gd name="T5" fmla="*/ 44 h 82"/>
                      <a:gd name="T6" fmla="*/ 118 w 126"/>
                      <a:gd name="T7" fmla="*/ 68 h 82"/>
                      <a:gd name="T8" fmla="*/ 126 w 126"/>
                      <a:gd name="T9" fmla="*/ 82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6" h="82">
                        <a:moveTo>
                          <a:pt x="0" y="0"/>
                        </a:moveTo>
                        <a:cubicBezTo>
                          <a:pt x="10" y="2"/>
                          <a:pt x="21" y="5"/>
                          <a:pt x="32" y="8"/>
                        </a:cubicBezTo>
                        <a:cubicBezTo>
                          <a:pt x="56" y="20"/>
                          <a:pt x="85" y="21"/>
                          <a:pt x="104" y="44"/>
                        </a:cubicBezTo>
                        <a:cubicBezTo>
                          <a:pt x="108" y="49"/>
                          <a:pt x="115" y="62"/>
                          <a:pt x="118" y="68"/>
                        </a:cubicBezTo>
                        <a:cubicBezTo>
                          <a:pt x="120" y="72"/>
                          <a:pt x="126" y="82"/>
                          <a:pt x="126" y="82"/>
                        </a:cubicBezTo>
                      </a:path>
                    </a:pathLst>
                  </a:custGeom>
                  <a:noFill/>
                  <a:ln w="47625">
                    <a:solidFill>
                      <a:srgbClr val="EF1F1D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803" name="Oval 179"/>
                  <p:cNvSpPr>
                    <a:spLocks noChangeAspect="1" noChangeArrowheads="1"/>
                  </p:cNvSpPr>
                  <p:nvPr/>
                </p:nvSpPr>
                <p:spPr bwMode="auto">
                  <a:xfrm rot="70220">
                    <a:off x="3119" y="3414"/>
                    <a:ext cx="32" cy="30"/>
                  </a:xfrm>
                  <a:prstGeom prst="ellipse">
                    <a:avLst/>
                  </a:prstGeom>
                  <a:solidFill>
                    <a:srgbClr val="EF1F1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2F8B2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6811" name="Text Box 187"/>
            <p:cNvSpPr txBox="1">
              <a:spLocks noChangeArrowheads="1"/>
            </p:cNvSpPr>
            <p:nvPr/>
          </p:nvSpPr>
          <p:spPr bwMode="auto">
            <a:xfrm>
              <a:off x="2330" y="4044"/>
              <a:ext cx="16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/>
                <a:t>Two daughter cells</a:t>
              </a:r>
            </a:p>
          </p:txBody>
        </p:sp>
        <p:sp>
          <p:nvSpPr>
            <p:cNvPr id="26813" name="Text Box 189"/>
            <p:cNvSpPr txBox="1">
              <a:spLocks noChangeArrowheads="1"/>
            </p:cNvSpPr>
            <p:nvPr/>
          </p:nvSpPr>
          <p:spPr bwMode="auto">
            <a:xfrm>
              <a:off x="2710" y="2938"/>
              <a:ext cx="2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of 1st lecture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787400" y="1473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/>
              <a:t>DNA and RNA bases - purines and pyrimidines, the four bases of DNA (A, T, G, C) and of RNA (A, U, G, C)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/>
              <a:t>Sugars in DNA and RNA - deoxyribose  and ribose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/>
              <a:t>Nucleotides and nucleosides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/>
              <a:t>DNA: polymer of deoxyribonucleotide units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/>
              <a:t>Primary sequence of DNA specfies genetic information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/>
              <a:t>DNA double helix - antiparallel complementary strands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/>
              <a:t>Melting and annealing of complementary strands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/>
              <a:t>Watson-Crick base pairing: G-C and A-T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/>
              <a:t>Genomes of </a:t>
            </a:r>
            <a:r>
              <a:rPr lang="en-US" sz="1800" i="1"/>
              <a:t>E.coli</a:t>
            </a:r>
            <a:r>
              <a:rPr lang="en-US" sz="1800"/>
              <a:t> (a single circular DNA molecule) and </a:t>
            </a:r>
            <a:r>
              <a:rPr lang="en-US" sz="1800" i="1"/>
              <a:t>Homo Sapiens </a:t>
            </a:r>
            <a:r>
              <a:rPr lang="en-US" sz="1800"/>
              <a:t>(46 chromosomes contain linear DNA)</a:t>
            </a:r>
            <a:endParaRPr lang="en-US" sz="1800" i="1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/>
              <a:t>The human karyotype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/>
              <a:t>Packaging of eukaryotic DNA - chromatin and chromosomes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D181E"/>
                </a:solidFill>
              </a:rPr>
              <a:t>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DNA replication is semi-conservative</a:t>
            </a:r>
          </a:p>
          <a:p>
            <a:r>
              <a:rPr lang="en-US" sz="2000"/>
              <a:t>DNA synthesis is mediated by DNA polymerases</a:t>
            </a:r>
          </a:p>
          <a:p>
            <a:r>
              <a:rPr lang="en-US" sz="2000"/>
              <a:t>DNA polymerases require a template and a primer</a:t>
            </a:r>
          </a:p>
          <a:p>
            <a:r>
              <a:rPr lang="en-US" sz="2000"/>
              <a:t>DNA synthesis occurs in the 5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 to 3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 direction</a:t>
            </a:r>
          </a:p>
          <a:p>
            <a:r>
              <a:rPr lang="en-US" sz="2000"/>
              <a:t>Nucleoside analogs lacking a 3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-OH terminate the chain</a:t>
            </a:r>
          </a:p>
          <a:p>
            <a:r>
              <a:rPr lang="en-US" sz="2000"/>
              <a:t>The replication fork, leading and lagging strands</a:t>
            </a:r>
          </a:p>
          <a:p>
            <a:r>
              <a:rPr lang="en-US" sz="2000"/>
              <a:t>Proof reading mechanism</a:t>
            </a:r>
          </a:p>
          <a:p>
            <a:r>
              <a:rPr lang="en-US" sz="2000"/>
              <a:t>Replication of </a:t>
            </a:r>
            <a:r>
              <a:rPr lang="en-US" sz="2000" i="1"/>
              <a:t>E.coli</a:t>
            </a:r>
            <a:r>
              <a:rPr lang="en-US" sz="2000"/>
              <a:t>  and mammalian chromosomes</a:t>
            </a:r>
          </a:p>
          <a:p>
            <a:r>
              <a:rPr lang="en-US" sz="2000"/>
              <a:t>Phases of the life cycle of a eukaryotic cell</a:t>
            </a:r>
          </a:p>
          <a:p>
            <a:r>
              <a:rPr lang="en-US" sz="2000"/>
              <a:t>Stages of mitosis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 replication, the cell cycle and mitosis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98488" y="1776413"/>
            <a:ext cx="5326062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EF1F1D"/>
                </a:solidFill>
                <a:latin typeface="Verdana" charset="0"/>
              </a:rPr>
              <a:t>Overview</a:t>
            </a:r>
          </a:p>
          <a:p>
            <a:pPr>
              <a:buFontTx/>
              <a:buChar char="•"/>
            </a:pPr>
            <a:r>
              <a:rPr lang="en-US">
                <a:latin typeface="Verdana" charset="0"/>
              </a:rPr>
              <a:t>How cells duplicate DNA</a:t>
            </a:r>
          </a:p>
          <a:p>
            <a:pPr>
              <a:buFontTx/>
              <a:buChar char="•"/>
            </a:pPr>
            <a:r>
              <a:rPr lang="en-US">
                <a:latin typeface="Verdana" charset="0"/>
              </a:rPr>
              <a:t>Cell division cycle</a:t>
            </a:r>
          </a:p>
          <a:p>
            <a:pPr>
              <a:buFontTx/>
              <a:buChar char="•"/>
            </a:pPr>
            <a:r>
              <a:rPr lang="en-US">
                <a:latin typeface="Verdana" charset="0"/>
              </a:rPr>
              <a:t>How chromosomes segregate as cell divides</a:t>
            </a:r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270000"/>
            <a:ext cx="2368550" cy="46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4087813"/>
            <a:ext cx="49879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559050" y="5772150"/>
            <a:ext cx="3271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Chromatid separation at anaphase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3500"/>
            <a:ext cx="7772400" cy="1143000"/>
          </a:xfrm>
        </p:spPr>
        <p:txBody>
          <a:bodyPr/>
          <a:lstStyle/>
          <a:p>
            <a:r>
              <a:rPr lang="en-US"/>
              <a:t>Flow of genetic information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064000" y="1925638"/>
            <a:ext cx="2417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EF1F1D"/>
                </a:solidFill>
              </a:rPr>
              <a:t>DNA replication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606800" y="2484438"/>
            <a:ext cx="93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DNA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54400" y="3703638"/>
            <a:ext cx="1239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mRNA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378200" y="5075238"/>
            <a:ext cx="142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protein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987800" y="4364038"/>
            <a:ext cx="0" cy="685800"/>
          </a:xfrm>
          <a:prstGeom prst="line">
            <a:avLst/>
          </a:prstGeom>
          <a:noFill/>
          <a:ln w="63500">
            <a:solidFill>
              <a:srgbClr val="2F8B2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3987800" y="2916238"/>
            <a:ext cx="0" cy="685800"/>
          </a:xfrm>
          <a:prstGeom prst="line">
            <a:avLst/>
          </a:prstGeom>
          <a:noFill/>
          <a:ln w="73025">
            <a:solidFill>
              <a:schemeClr val="accent2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673600" y="3068638"/>
            <a:ext cx="208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Transcription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521200" y="4364038"/>
            <a:ext cx="1798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F8B20"/>
                </a:solidFill>
              </a:rPr>
              <a:t>Translation</a:t>
            </a:r>
          </a:p>
        </p:txBody>
      </p:sp>
      <p:sp>
        <p:nvSpPr>
          <p:cNvPr id="2059" name="Arc 11"/>
          <p:cNvSpPr>
            <a:spLocks/>
          </p:cNvSpPr>
          <p:nvPr/>
        </p:nvSpPr>
        <p:spPr bwMode="auto">
          <a:xfrm rot="-1205656">
            <a:off x="2540000" y="1925638"/>
            <a:ext cx="1196975" cy="1295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3585 w 43200"/>
              <a:gd name="T1" fmla="*/ 39570 h 43200"/>
              <a:gd name="T2" fmla="*/ 43146 w 43200"/>
              <a:gd name="T3" fmla="*/ 23121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3584" y="39569"/>
                </a:moveTo>
                <a:cubicBezTo>
                  <a:pt x="30036" y="41936"/>
                  <a:pt x="25865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107"/>
                  <a:pt x="43182" y="22614"/>
                  <a:pt x="43146" y="23121"/>
                </a:cubicBezTo>
              </a:path>
              <a:path w="43200" h="43200" stroke="0" extrusionOk="0">
                <a:moveTo>
                  <a:pt x="33584" y="39569"/>
                </a:moveTo>
                <a:cubicBezTo>
                  <a:pt x="30036" y="41936"/>
                  <a:pt x="25865" y="43199"/>
                  <a:pt x="21600" y="43199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107"/>
                  <a:pt x="43182" y="22614"/>
                  <a:pt x="43146" y="23121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EF1F1D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GB" sz="180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/>
              <a:t>DNA replication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60925" y="1600200"/>
            <a:ext cx="4283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Before each cell division, a </a:t>
            </a:r>
            <a:r>
              <a:rPr lang="en-US">
                <a:solidFill>
                  <a:srgbClr val="ED181E"/>
                </a:solidFill>
              </a:rPr>
              <a:t>faithful copy</a:t>
            </a:r>
            <a:r>
              <a:rPr lang="en-US"/>
              <a:t> of the DNA needs to be made to ensure genetic continuity in the daughter cell.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495425" y="1371600"/>
            <a:ext cx="1752600" cy="1676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2971800" y="4419600"/>
            <a:ext cx="1752600" cy="1676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533400" y="4419600"/>
            <a:ext cx="1752600" cy="1676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971800" y="3352800"/>
            <a:ext cx="1706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Cell division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1295400" y="3124200"/>
            <a:ext cx="685800" cy="1143000"/>
          </a:xfrm>
          <a:prstGeom prst="line">
            <a:avLst/>
          </a:prstGeom>
          <a:noFill/>
          <a:ln w="63500">
            <a:solidFill>
              <a:srgbClr val="ED181E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667000" y="3124200"/>
            <a:ext cx="685800" cy="1143000"/>
          </a:xfrm>
          <a:prstGeom prst="line">
            <a:avLst/>
          </a:prstGeom>
          <a:noFill/>
          <a:ln w="63500">
            <a:solidFill>
              <a:srgbClr val="ED181E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105400" y="4876800"/>
            <a:ext cx="3800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Identical copies of the DNA code</a:t>
            </a: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43137" y="1581151"/>
            <a:ext cx="341313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06512" y="4603751"/>
            <a:ext cx="341313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94112" y="4603751"/>
            <a:ext cx="341313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1600"/>
            <a:ext cx="7772400" cy="1143000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Semi-conservative replication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177925"/>
            <a:ext cx="2916237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231" name="Text Box 135"/>
          <p:cNvSpPr txBox="1">
            <a:spLocks noChangeArrowheads="1"/>
          </p:cNvSpPr>
          <p:nvPr/>
        </p:nvSpPr>
        <p:spPr bwMode="auto">
          <a:xfrm>
            <a:off x="2809875" y="1716088"/>
            <a:ext cx="1711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Parental DNA</a:t>
            </a:r>
          </a:p>
        </p:txBody>
      </p:sp>
      <p:sp>
        <p:nvSpPr>
          <p:cNvPr id="4232" name="Text Box 136"/>
          <p:cNvSpPr txBox="1">
            <a:spLocks noChangeArrowheads="1"/>
          </p:cNvSpPr>
          <p:nvPr/>
        </p:nvSpPr>
        <p:spPr bwMode="auto">
          <a:xfrm>
            <a:off x="1060450" y="5888038"/>
            <a:ext cx="2474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Daughter molecules</a:t>
            </a:r>
          </a:p>
        </p:txBody>
      </p:sp>
      <p:sp>
        <p:nvSpPr>
          <p:cNvPr id="4233" name="Text Box 137"/>
          <p:cNvSpPr txBox="1">
            <a:spLocks noChangeArrowheads="1"/>
          </p:cNvSpPr>
          <p:nvPr/>
        </p:nvSpPr>
        <p:spPr bwMode="auto">
          <a:xfrm>
            <a:off x="4406900" y="2695575"/>
            <a:ext cx="38925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DNA replication is semi-conservative. Each daughter cell inherits one old and one new strand. </a:t>
            </a:r>
          </a:p>
        </p:txBody>
      </p:sp>
      <p:sp>
        <p:nvSpPr>
          <p:cNvPr id="4234" name="Text Box 138"/>
          <p:cNvSpPr txBox="1">
            <a:spLocks noChangeArrowheads="1"/>
          </p:cNvSpPr>
          <p:nvPr/>
        </p:nvSpPr>
        <p:spPr bwMode="auto">
          <a:xfrm>
            <a:off x="2960688" y="5394325"/>
            <a:ext cx="652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ED181E"/>
                </a:solidFill>
              </a:rPr>
              <a:t>new</a:t>
            </a:r>
          </a:p>
        </p:txBody>
      </p:sp>
      <p:sp>
        <p:nvSpPr>
          <p:cNvPr id="4235" name="Text Box 139"/>
          <p:cNvSpPr txBox="1">
            <a:spLocks noChangeArrowheads="1"/>
          </p:cNvSpPr>
          <p:nvPr/>
        </p:nvSpPr>
        <p:spPr bwMode="auto">
          <a:xfrm>
            <a:off x="1082675" y="5394325"/>
            <a:ext cx="65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ED181E"/>
                </a:solidFill>
              </a:rPr>
              <a:t>new</a:t>
            </a:r>
          </a:p>
        </p:txBody>
      </p:sp>
      <p:sp>
        <p:nvSpPr>
          <p:cNvPr id="4236" name="Text Box 140"/>
          <p:cNvSpPr txBox="1">
            <a:spLocks noChangeArrowheads="1"/>
          </p:cNvSpPr>
          <p:nvPr/>
        </p:nvSpPr>
        <p:spPr bwMode="auto">
          <a:xfrm>
            <a:off x="2503488" y="5394325"/>
            <a:ext cx="528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A8A1E"/>
                </a:solidFill>
              </a:rPr>
              <a:t>old</a:t>
            </a:r>
          </a:p>
        </p:txBody>
      </p:sp>
      <p:sp>
        <p:nvSpPr>
          <p:cNvPr id="4237" name="Text Box 141"/>
          <p:cNvSpPr txBox="1">
            <a:spLocks noChangeArrowheads="1"/>
          </p:cNvSpPr>
          <p:nvPr/>
        </p:nvSpPr>
        <p:spPr bwMode="auto">
          <a:xfrm>
            <a:off x="1666875" y="5394325"/>
            <a:ext cx="528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A8A1E"/>
                </a:solidFill>
              </a:rPr>
              <a:t>old</a:t>
            </a:r>
          </a:p>
        </p:txBody>
      </p:sp>
      <p:sp>
        <p:nvSpPr>
          <p:cNvPr id="4228" name="Line 132"/>
          <p:cNvSpPr>
            <a:spLocks noChangeShapeType="1"/>
          </p:cNvSpPr>
          <p:nvPr/>
        </p:nvSpPr>
        <p:spPr bwMode="auto">
          <a:xfrm flipH="1">
            <a:off x="1900238" y="3213100"/>
            <a:ext cx="3175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" name="Line 133"/>
          <p:cNvSpPr>
            <a:spLocks noChangeShapeType="1"/>
          </p:cNvSpPr>
          <p:nvPr/>
        </p:nvSpPr>
        <p:spPr bwMode="auto">
          <a:xfrm>
            <a:off x="2654300" y="3213100"/>
            <a:ext cx="3175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88900"/>
            <a:ext cx="7772400" cy="1143000"/>
          </a:xfrm>
        </p:spPr>
        <p:txBody>
          <a:bodyPr/>
          <a:lstStyle/>
          <a:p>
            <a:r>
              <a:rPr lang="en-US"/>
              <a:t>DNA replication</a:t>
            </a:r>
          </a:p>
        </p:txBody>
      </p:sp>
      <p:grpSp>
        <p:nvGrpSpPr>
          <p:cNvPr id="5402" name="Group 282"/>
          <p:cNvGrpSpPr>
            <a:grpSpLocks/>
          </p:cNvGrpSpPr>
          <p:nvPr/>
        </p:nvGrpSpPr>
        <p:grpSpPr bwMode="auto">
          <a:xfrm>
            <a:off x="1331913" y="727075"/>
            <a:ext cx="1263650" cy="2414588"/>
            <a:chOff x="519" y="218"/>
            <a:chExt cx="796" cy="1521"/>
          </a:xfrm>
        </p:grpSpPr>
        <p:grpSp>
          <p:nvGrpSpPr>
            <p:cNvPr id="5390" name="Group 270"/>
            <p:cNvGrpSpPr>
              <a:grpSpLocks/>
            </p:cNvGrpSpPr>
            <p:nvPr/>
          </p:nvGrpSpPr>
          <p:grpSpPr bwMode="auto">
            <a:xfrm>
              <a:off x="915" y="218"/>
              <a:ext cx="400" cy="1521"/>
              <a:chOff x="915" y="218"/>
              <a:chExt cx="400" cy="1521"/>
            </a:xfrm>
          </p:grpSpPr>
          <p:sp>
            <p:nvSpPr>
              <p:cNvPr id="5125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1112" y="1566"/>
                <a:ext cx="20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r>
                  <a:rPr lang="ja-JP" altLang="en-US" sz="1200">
                    <a:latin typeface="Arial"/>
                  </a:rPr>
                  <a:t>’</a:t>
                </a:r>
                <a:endParaRPr lang="en-US" sz="900"/>
              </a:p>
            </p:txBody>
          </p:sp>
          <p:sp>
            <p:nvSpPr>
              <p:cNvPr id="5127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1112" y="218"/>
                <a:ext cx="20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r>
                  <a:rPr lang="ja-JP" altLang="en-US" sz="1200">
                    <a:latin typeface="Arial"/>
                  </a:rPr>
                  <a:t>’</a:t>
                </a:r>
                <a:endParaRPr lang="en-US" sz="1200"/>
              </a:p>
            </p:txBody>
          </p:sp>
          <p:grpSp>
            <p:nvGrpSpPr>
              <p:cNvPr id="5387" name="Group 267"/>
              <p:cNvGrpSpPr>
                <a:grpSpLocks/>
              </p:cNvGrpSpPr>
              <p:nvPr/>
            </p:nvGrpSpPr>
            <p:grpSpPr bwMode="auto">
              <a:xfrm>
                <a:off x="988" y="605"/>
                <a:ext cx="235" cy="299"/>
                <a:chOff x="988" y="605"/>
                <a:chExt cx="235" cy="299"/>
              </a:xfrm>
            </p:grpSpPr>
            <p:grpSp>
              <p:nvGrpSpPr>
                <p:cNvPr id="5386" name="Group 266"/>
                <p:cNvGrpSpPr>
                  <a:grpSpLocks/>
                </p:cNvGrpSpPr>
                <p:nvPr/>
              </p:nvGrpSpPr>
              <p:grpSpPr bwMode="auto">
                <a:xfrm>
                  <a:off x="988" y="666"/>
                  <a:ext cx="175" cy="173"/>
                  <a:chOff x="988" y="666"/>
                  <a:chExt cx="175" cy="173"/>
                </a:xfrm>
              </p:grpSpPr>
              <p:sp>
                <p:nvSpPr>
                  <p:cNvPr id="5141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11" y="700"/>
                    <a:ext cx="125" cy="109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42" name="Text Box 2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88" y="666"/>
                    <a:ext cx="17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T</a:t>
                    </a:r>
                  </a:p>
                </p:txBody>
              </p:sp>
            </p:grpSp>
            <p:sp>
              <p:nvSpPr>
                <p:cNvPr id="5143" name="AutoShape 23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032" y="714"/>
                  <a:ext cx="299" cy="82"/>
                </a:xfrm>
                <a:prstGeom prst="chevron">
                  <a:avLst>
                    <a:gd name="adj" fmla="val 91159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5" name="Group 265"/>
              <p:cNvGrpSpPr>
                <a:grpSpLocks/>
              </p:cNvGrpSpPr>
              <p:nvPr/>
            </p:nvGrpSpPr>
            <p:grpSpPr bwMode="auto">
              <a:xfrm>
                <a:off x="983" y="835"/>
                <a:ext cx="241" cy="299"/>
                <a:chOff x="983" y="835"/>
                <a:chExt cx="241" cy="299"/>
              </a:xfrm>
            </p:grpSpPr>
            <p:grpSp>
              <p:nvGrpSpPr>
                <p:cNvPr id="5384" name="Group 264"/>
                <p:cNvGrpSpPr>
                  <a:grpSpLocks/>
                </p:cNvGrpSpPr>
                <p:nvPr/>
              </p:nvGrpSpPr>
              <p:grpSpPr bwMode="auto">
                <a:xfrm>
                  <a:off x="983" y="892"/>
                  <a:ext cx="185" cy="173"/>
                  <a:chOff x="983" y="892"/>
                  <a:chExt cx="185" cy="173"/>
                </a:xfrm>
              </p:grpSpPr>
              <p:sp>
                <p:nvSpPr>
                  <p:cNvPr id="5156" name="Rectangl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11" y="930"/>
                    <a:ext cx="125" cy="109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57" name="Text Box 3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83" y="892"/>
                    <a:ext cx="18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5158" name="AutoShape 38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033" y="944"/>
                  <a:ext cx="299" cy="82"/>
                </a:xfrm>
                <a:prstGeom prst="chevron">
                  <a:avLst>
                    <a:gd name="adj" fmla="val 91159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1" name="Group 261"/>
              <p:cNvGrpSpPr>
                <a:grpSpLocks/>
              </p:cNvGrpSpPr>
              <p:nvPr/>
            </p:nvGrpSpPr>
            <p:grpSpPr bwMode="auto">
              <a:xfrm>
                <a:off x="916" y="1300"/>
                <a:ext cx="306" cy="299"/>
                <a:chOff x="916" y="1300"/>
                <a:chExt cx="306" cy="299"/>
              </a:xfrm>
            </p:grpSpPr>
            <p:grpSp>
              <p:nvGrpSpPr>
                <p:cNvPr id="5380" name="Group 260"/>
                <p:cNvGrpSpPr>
                  <a:grpSpLocks/>
                </p:cNvGrpSpPr>
                <p:nvPr/>
              </p:nvGrpSpPr>
              <p:grpSpPr bwMode="auto">
                <a:xfrm>
                  <a:off x="916" y="1363"/>
                  <a:ext cx="220" cy="173"/>
                  <a:chOff x="916" y="1363"/>
                  <a:chExt cx="220" cy="173"/>
                </a:xfrm>
              </p:grpSpPr>
              <p:sp>
                <p:nvSpPr>
                  <p:cNvPr id="5161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6" y="1395"/>
                    <a:ext cx="220" cy="1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2" name="Text Box 4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36" y="1363"/>
                    <a:ext cx="18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A</a:t>
                    </a:r>
                    <a:endParaRPr lang="en-US" sz="1200">
                      <a:latin typeface="Comic Sans MS" charset="0"/>
                    </a:endParaRPr>
                  </a:p>
                </p:txBody>
              </p:sp>
            </p:grpSp>
            <p:sp>
              <p:nvSpPr>
                <p:cNvPr id="5163" name="AutoShape 43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032" y="1409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9" name="Group 269"/>
              <p:cNvGrpSpPr>
                <a:grpSpLocks/>
              </p:cNvGrpSpPr>
              <p:nvPr/>
            </p:nvGrpSpPr>
            <p:grpSpPr bwMode="auto">
              <a:xfrm>
                <a:off x="915" y="375"/>
                <a:ext cx="309" cy="299"/>
                <a:chOff x="915" y="375"/>
                <a:chExt cx="309" cy="299"/>
              </a:xfrm>
            </p:grpSpPr>
            <p:sp>
              <p:nvSpPr>
                <p:cNvPr id="5165" name="AutoShape 45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033" y="484"/>
                  <a:ext cx="299" cy="82"/>
                </a:xfrm>
                <a:prstGeom prst="chevron">
                  <a:avLst>
                    <a:gd name="adj" fmla="val 91159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388" name="Group 268"/>
                <p:cNvGrpSpPr>
                  <a:grpSpLocks/>
                </p:cNvGrpSpPr>
                <p:nvPr/>
              </p:nvGrpSpPr>
              <p:grpSpPr bwMode="auto">
                <a:xfrm>
                  <a:off x="915" y="436"/>
                  <a:ext cx="220" cy="173"/>
                  <a:chOff x="915" y="436"/>
                  <a:chExt cx="220" cy="173"/>
                </a:xfrm>
              </p:grpSpPr>
              <p:sp>
                <p:nvSpPr>
                  <p:cNvPr id="5167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5" y="470"/>
                    <a:ext cx="220" cy="109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8" name="Text Box 4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31" y="436"/>
                    <a:ext cx="19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G</a:t>
                    </a:r>
                    <a:endParaRPr lang="en-US" sz="1200">
                      <a:latin typeface="Comic Sans MS" charset="0"/>
                    </a:endParaRPr>
                  </a:p>
                </p:txBody>
              </p:sp>
            </p:grpSp>
          </p:grpSp>
          <p:grpSp>
            <p:nvGrpSpPr>
              <p:cNvPr id="5383" name="Group 263"/>
              <p:cNvGrpSpPr>
                <a:grpSpLocks/>
              </p:cNvGrpSpPr>
              <p:nvPr/>
            </p:nvGrpSpPr>
            <p:grpSpPr bwMode="auto">
              <a:xfrm>
                <a:off x="983" y="1067"/>
                <a:ext cx="241" cy="300"/>
                <a:chOff x="983" y="1067"/>
                <a:chExt cx="241" cy="300"/>
              </a:xfrm>
            </p:grpSpPr>
            <p:grpSp>
              <p:nvGrpSpPr>
                <p:cNvPr id="5382" name="Group 262"/>
                <p:cNvGrpSpPr>
                  <a:grpSpLocks/>
                </p:cNvGrpSpPr>
                <p:nvPr/>
              </p:nvGrpSpPr>
              <p:grpSpPr bwMode="auto">
                <a:xfrm>
                  <a:off x="983" y="1128"/>
                  <a:ext cx="185" cy="173"/>
                  <a:chOff x="983" y="1128"/>
                  <a:chExt cx="185" cy="173"/>
                </a:xfrm>
              </p:grpSpPr>
              <p:sp>
                <p:nvSpPr>
                  <p:cNvPr id="5219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11" y="1163"/>
                    <a:ext cx="125" cy="109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0" name="Text Box 10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83" y="1128"/>
                    <a:ext cx="18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5221" name="AutoShape 101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033" y="1176"/>
                  <a:ext cx="300" cy="82"/>
                </a:xfrm>
                <a:prstGeom prst="chevron">
                  <a:avLst>
                    <a:gd name="adj" fmla="val 91463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01" name="Group 281"/>
            <p:cNvGrpSpPr>
              <a:grpSpLocks/>
            </p:cNvGrpSpPr>
            <p:nvPr/>
          </p:nvGrpSpPr>
          <p:grpSpPr bwMode="auto">
            <a:xfrm>
              <a:off x="519" y="218"/>
              <a:ext cx="490" cy="1521"/>
              <a:chOff x="519" y="218"/>
              <a:chExt cx="490" cy="1521"/>
            </a:xfrm>
          </p:grpSpPr>
          <p:sp>
            <p:nvSpPr>
              <p:cNvPr id="5124" name="Text Box 4"/>
              <p:cNvSpPr txBox="1">
                <a:spLocks noChangeAspect="1" noChangeArrowheads="1"/>
              </p:cNvSpPr>
              <p:nvPr/>
            </p:nvSpPr>
            <p:spPr bwMode="auto">
              <a:xfrm>
                <a:off x="519" y="218"/>
                <a:ext cx="20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r>
                  <a:rPr lang="ja-JP" altLang="en-US" sz="1200">
                    <a:latin typeface="Arial"/>
                  </a:rPr>
                  <a:t>’</a:t>
                </a:r>
                <a:endParaRPr lang="en-US" sz="1200"/>
              </a:p>
            </p:txBody>
          </p:sp>
          <p:sp>
            <p:nvSpPr>
              <p:cNvPr id="5126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519" y="1566"/>
                <a:ext cx="20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r>
                  <a:rPr lang="ja-JP" altLang="en-US" sz="1200">
                    <a:latin typeface="Arial"/>
                  </a:rPr>
                  <a:t>’</a:t>
                </a:r>
                <a:endParaRPr lang="en-US" sz="900"/>
              </a:p>
            </p:txBody>
          </p:sp>
          <p:grpSp>
            <p:nvGrpSpPr>
              <p:cNvPr id="5392" name="Group 272"/>
              <p:cNvGrpSpPr>
                <a:grpSpLocks/>
              </p:cNvGrpSpPr>
              <p:nvPr/>
            </p:nvGrpSpPr>
            <p:grpSpPr bwMode="auto">
              <a:xfrm>
                <a:off x="564" y="375"/>
                <a:ext cx="242" cy="299"/>
                <a:chOff x="564" y="375"/>
                <a:chExt cx="242" cy="299"/>
              </a:xfrm>
            </p:grpSpPr>
            <p:sp>
              <p:nvSpPr>
                <p:cNvPr id="5130" name="AutoShape 1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5" y="484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391" name="Group 271"/>
                <p:cNvGrpSpPr>
                  <a:grpSpLocks/>
                </p:cNvGrpSpPr>
                <p:nvPr/>
              </p:nvGrpSpPr>
              <p:grpSpPr bwMode="auto">
                <a:xfrm>
                  <a:off x="621" y="436"/>
                  <a:ext cx="185" cy="173"/>
                  <a:chOff x="621" y="436"/>
                  <a:chExt cx="185" cy="173"/>
                </a:xfrm>
              </p:grpSpPr>
              <p:sp>
                <p:nvSpPr>
                  <p:cNvPr id="5132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" y="470"/>
                    <a:ext cx="126" cy="109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3" name="Text Box 1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21" y="436"/>
                    <a:ext cx="18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C</a:t>
                    </a:r>
                  </a:p>
                </p:txBody>
              </p:sp>
            </p:grpSp>
          </p:grpSp>
          <p:grpSp>
            <p:nvGrpSpPr>
              <p:cNvPr id="5394" name="Group 274"/>
              <p:cNvGrpSpPr>
                <a:grpSpLocks/>
              </p:cNvGrpSpPr>
              <p:nvPr/>
            </p:nvGrpSpPr>
            <p:grpSpPr bwMode="auto">
              <a:xfrm>
                <a:off x="564" y="605"/>
                <a:ext cx="304" cy="299"/>
                <a:chOff x="564" y="605"/>
                <a:chExt cx="304" cy="299"/>
              </a:xfrm>
            </p:grpSpPr>
            <p:sp>
              <p:nvSpPr>
                <p:cNvPr id="5135" name="AutoShape 1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5" y="714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393" name="Group 273"/>
                <p:cNvGrpSpPr>
                  <a:grpSpLocks/>
                </p:cNvGrpSpPr>
                <p:nvPr/>
              </p:nvGrpSpPr>
              <p:grpSpPr bwMode="auto">
                <a:xfrm>
                  <a:off x="649" y="666"/>
                  <a:ext cx="219" cy="173"/>
                  <a:chOff x="649" y="666"/>
                  <a:chExt cx="219" cy="173"/>
                </a:xfrm>
              </p:grpSpPr>
              <p:sp>
                <p:nvSpPr>
                  <p:cNvPr id="5137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" y="700"/>
                    <a:ext cx="219" cy="1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8" name="Text Box 1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70" y="666"/>
                    <a:ext cx="18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A</a:t>
                    </a:r>
                    <a:endParaRPr lang="en-US" sz="1200">
                      <a:latin typeface="Comic Sans MS" charset="0"/>
                    </a:endParaRPr>
                  </a:p>
                </p:txBody>
              </p:sp>
            </p:grpSp>
          </p:grpSp>
          <p:grpSp>
            <p:nvGrpSpPr>
              <p:cNvPr id="5396" name="Group 276"/>
              <p:cNvGrpSpPr>
                <a:grpSpLocks/>
              </p:cNvGrpSpPr>
              <p:nvPr/>
            </p:nvGrpSpPr>
            <p:grpSpPr bwMode="auto">
              <a:xfrm>
                <a:off x="564" y="835"/>
                <a:ext cx="305" cy="299"/>
                <a:chOff x="564" y="835"/>
                <a:chExt cx="305" cy="299"/>
              </a:xfrm>
            </p:grpSpPr>
            <p:sp>
              <p:nvSpPr>
                <p:cNvPr id="5145" name="AutoShape 2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5" y="944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395" name="Group 275"/>
                <p:cNvGrpSpPr>
                  <a:grpSpLocks/>
                </p:cNvGrpSpPr>
                <p:nvPr/>
              </p:nvGrpSpPr>
              <p:grpSpPr bwMode="auto">
                <a:xfrm>
                  <a:off x="649" y="892"/>
                  <a:ext cx="220" cy="173"/>
                  <a:chOff x="649" y="892"/>
                  <a:chExt cx="220" cy="173"/>
                </a:xfrm>
              </p:grpSpPr>
              <p:sp>
                <p:nvSpPr>
                  <p:cNvPr id="5147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" y="930"/>
                    <a:ext cx="220" cy="109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48" name="Text Box 2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67" y="892"/>
                    <a:ext cx="19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G</a:t>
                    </a:r>
                    <a:endParaRPr lang="en-US" sz="1200">
                      <a:latin typeface="Comic Sans MS" charset="0"/>
                    </a:endParaRPr>
                  </a:p>
                </p:txBody>
              </p:sp>
            </p:grpSp>
          </p:grpSp>
          <p:grpSp>
            <p:nvGrpSpPr>
              <p:cNvPr id="5400" name="Group 280"/>
              <p:cNvGrpSpPr>
                <a:grpSpLocks/>
              </p:cNvGrpSpPr>
              <p:nvPr/>
            </p:nvGrpSpPr>
            <p:grpSpPr bwMode="auto">
              <a:xfrm>
                <a:off x="564" y="1298"/>
                <a:ext cx="237" cy="299"/>
                <a:chOff x="564" y="1298"/>
                <a:chExt cx="237" cy="299"/>
              </a:xfrm>
            </p:grpSpPr>
            <p:sp>
              <p:nvSpPr>
                <p:cNvPr id="5150" name="AutoShape 3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5" y="1407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399" name="Group 279"/>
                <p:cNvGrpSpPr>
                  <a:grpSpLocks/>
                </p:cNvGrpSpPr>
                <p:nvPr/>
              </p:nvGrpSpPr>
              <p:grpSpPr bwMode="auto">
                <a:xfrm>
                  <a:off x="626" y="1363"/>
                  <a:ext cx="175" cy="173"/>
                  <a:chOff x="626" y="1363"/>
                  <a:chExt cx="175" cy="173"/>
                </a:xfrm>
              </p:grpSpPr>
              <p:sp>
                <p:nvSpPr>
                  <p:cNvPr id="5152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0" y="1393"/>
                    <a:ext cx="125" cy="109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53" name="Text Box 3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26" y="1363"/>
                    <a:ext cx="17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T</a:t>
                    </a:r>
                  </a:p>
                </p:txBody>
              </p:sp>
            </p:grpSp>
          </p:grpSp>
          <p:grpSp>
            <p:nvGrpSpPr>
              <p:cNvPr id="5169" name="Group 49"/>
              <p:cNvGrpSpPr>
                <a:grpSpLocks noChangeAspect="1"/>
              </p:cNvGrpSpPr>
              <p:nvPr/>
            </p:nvGrpSpPr>
            <p:grpSpPr bwMode="auto">
              <a:xfrm>
                <a:off x="776" y="505"/>
                <a:ext cx="135" cy="33"/>
                <a:chOff x="1351" y="771"/>
                <a:chExt cx="225" cy="56"/>
              </a:xfrm>
            </p:grpSpPr>
            <p:grpSp>
              <p:nvGrpSpPr>
                <p:cNvPr id="5170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1351" y="771"/>
                  <a:ext cx="225" cy="0"/>
                  <a:chOff x="1351" y="771"/>
                  <a:chExt cx="225" cy="0"/>
                </a:xfrm>
              </p:grpSpPr>
              <p:sp>
                <p:nvSpPr>
                  <p:cNvPr id="5171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72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73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74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75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1351" y="799"/>
                  <a:ext cx="225" cy="0"/>
                  <a:chOff x="1351" y="771"/>
                  <a:chExt cx="225" cy="0"/>
                </a:xfrm>
              </p:grpSpPr>
              <p:sp>
                <p:nvSpPr>
                  <p:cNvPr id="5176" name="Line 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77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78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79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80" name="Group 60"/>
                <p:cNvGrpSpPr>
                  <a:grpSpLocks noChangeAspect="1"/>
                </p:cNvGrpSpPr>
                <p:nvPr/>
              </p:nvGrpSpPr>
              <p:grpSpPr bwMode="auto">
                <a:xfrm>
                  <a:off x="1351" y="827"/>
                  <a:ext cx="225" cy="0"/>
                  <a:chOff x="1351" y="771"/>
                  <a:chExt cx="225" cy="0"/>
                </a:xfrm>
              </p:grpSpPr>
              <p:sp>
                <p:nvSpPr>
                  <p:cNvPr id="5181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82" name="Line 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83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84" name="Line 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85" name="Group 65"/>
              <p:cNvGrpSpPr>
                <a:grpSpLocks noChangeAspect="1"/>
              </p:cNvGrpSpPr>
              <p:nvPr/>
            </p:nvGrpSpPr>
            <p:grpSpPr bwMode="auto">
              <a:xfrm>
                <a:off x="872" y="740"/>
                <a:ext cx="135" cy="19"/>
                <a:chOff x="1511" y="1163"/>
                <a:chExt cx="225" cy="32"/>
              </a:xfrm>
            </p:grpSpPr>
            <p:grpSp>
              <p:nvGrpSpPr>
                <p:cNvPr id="5186" name="Group 66"/>
                <p:cNvGrpSpPr>
                  <a:grpSpLocks noChangeAspect="1"/>
                </p:cNvGrpSpPr>
                <p:nvPr/>
              </p:nvGrpSpPr>
              <p:grpSpPr bwMode="auto">
                <a:xfrm>
                  <a:off x="1511" y="1163"/>
                  <a:ext cx="225" cy="0"/>
                  <a:chOff x="1351" y="771"/>
                  <a:chExt cx="225" cy="0"/>
                </a:xfrm>
              </p:grpSpPr>
              <p:sp>
                <p:nvSpPr>
                  <p:cNvPr id="5187" name="Line 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88" name="Line 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89" name="Line 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90" name="Line 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91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1511" y="1195"/>
                  <a:ext cx="225" cy="0"/>
                  <a:chOff x="1351" y="771"/>
                  <a:chExt cx="225" cy="0"/>
                </a:xfrm>
              </p:grpSpPr>
              <p:sp>
                <p:nvSpPr>
                  <p:cNvPr id="5192" name="Line 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93" name="Line 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94" name="Line 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95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398" name="Group 278"/>
              <p:cNvGrpSpPr>
                <a:grpSpLocks/>
              </p:cNvGrpSpPr>
              <p:nvPr/>
            </p:nvGrpSpPr>
            <p:grpSpPr bwMode="auto">
              <a:xfrm>
                <a:off x="564" y="1067"/>
                <a:ext cx="305" cy="300"/>
                <a:chOff x="564" y="1067"/>
                <a:chExt cx="305" cy="300"/>
              </a:xfrm>
            </p:grpSpPr>
            <p:sp>
              <p:nvSpPr>
                <p:cNvPr id="5197" name="AutoShape 7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5" y="1176"/>
                  <a:ext cx="300" cy="81"/>
                </a:xfrm>
                <a:prstGeom prst="chevron">
                  <a:avLst>
                    <a:gd name="adj" fmla="val 92593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397" name="Group 277"/>
                <p:cNvGrpSpPr>
                  <a:grpSpLocks/>
                </p:cNvGrpSpPr>
                <p:nvPr/>
              </p:nvGrpSpPr>
              <p:grpSpPr bwMode="auto">
                <a:xfrm>
                  <a:off x="649" y="1128"/>
                  <a:ext cx="220" cy="173"/>
                  <a:chOff x="649" y="1128"/>
                  <a:chExt cx="220" cy="173"/>
                </a:xfrm>
              </p:grpSpPr>
              <p:sp>
                <p:nvSpPr>
                  <p:cNvPr id="5199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" y="1163"/>
                    <a:ext cx="220" cy="109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00" name="Text Box 8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67" y="1128"/>
                    <a:ext cx="19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G</a:t>
                    </a:r>
                    <a:endParaRPr lang="en-US" sz="12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5201" name="Group 81"/>
              <p:cNvGrpSpPr>
                <a:grpSpLocks noChangeAspect="1"/>
              </p:cNvGrpSpPr>
              <p:nvPr/>
            </p:nvGrpSpPr>
            <p:grpSpPr bwMode="auto">
              <a:xfrm>
                <a:off x="874" y="972"/>
                <a:ext cx="135" cy="34"/>
                <a:chOff x="1351" y="771"/>
                <a:chExt cx="225" cy="56"/>
              </a:xfrm>
            </p:grpSpPr>
            <p:grpSp>
              <p:nvGrpSpPr>
                <p:cNvPr id="5202" name="Group 82"/>
                <p:cNvGrpSpPr>
                  <a:grpSpLocks noChangeAspect="1"/>
                </p:cNvGrpSpPr>
                <p:nvPr/>
              </p:nvGrpSpPr>
              <p:grpSpPr bwMode="auto">
                <a:xfrm>
                  <a:off x="1351" y="771"/>
                  <a:ext cx="225" cy="0"/>
                  <a:chOff x="1351" y="771"/>
                  <a:chExt cx="225" cy="0"/>
                </a:xfrm>
              </p:grpSpPr>
              <p:sp>
                <p:nvSpPr>
                  <p:cNvPr id="5203" name="Line 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04" name="Line 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05" name="Line 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06" name="Line 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07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351" y="799"/>
                  <a:ext cx="225" cy="0"/>
                  <a:chOff x="1351" y="771"/>
                  <a:chExt cx="225" cy="0"/>
                </a:xfrm>
              </p:grpSpPr>
              <p:sp>
                <p:nvSpPr>
                  <p:cNvPr id="5208" name="Line 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09" name="Line 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10" name="Line 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11" name="Line 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1351" y="827"/>
                  <a:ext cx="225" cy="0"/>
                  <a:chOff x="1351" y="771"/>
                  <a:chExt cx="225" cy="0"/>
                </a:xfrm>
              </p:grpSpPr>
              <p:sp>
                <p:nvSpPr>
                  <p:cNvPr id="5213" name="Line 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14" name="Line 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15" name="Line 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16" name="Line 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222" name="Group 102"/>
              <p:cNvGrpSpPr>
                <a:grpSpLocks noChangeAspect="1"/>
              </p:cNvGrpSpPr>
              <p:nvPr/>
            </p:nvGrpSpPr>
            <p:grpSpPr bwMode="auto">
              <a:xfrm>
                <a:off x="874" y="1198"/>
                <a:ext cx="135" cy="33"/>
                <a:chOff x="1351" y="771"/>
                <a:chExt cx="225" cy="56"/>
              </a:xfrm>
            </p:grpSpPr>
            <p:grpSp>
              <p:nvGrpSpPr>
                <p:cNvPr id="5223" name="Group 103"/>
                <p:cNvGrpSpPr>
                  <a:grpSpLocks noChangeAspect="1"/>
                </p:cNvGrpSpPr>
                <p:nvPr/>
              </p:nvGrpSpPr>
              <p:grpSpPr bwMode="auto">
                <a:xfrm>
                  <a:off x="1351" y="771"/>
                  <a:ext cx="225" cy="0"/>
                  <a:chOff x="1351" y="771"/>
                  <a:chExt cx="225" cy="0"/>
                </a:xfrm>
              </p:grpSpPr>
              <p:sp>
                <p:nvSpPr>
                  <p:cNvPr id="5224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5" name="Line 1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6" name="Line 1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7" name="Line 1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28" name="Group 108"/>
                <p:cNvGrpSpPr>
                  <a:grpSpLocks noChangeAspect="1"/>
                </p:cNvGrpSpPr>
                <p:nvPr/>
              </p:nvGrpSpPr>
              <p:grpSpPr bwMode="auto">
                <a:xfrm>
                  <a:off x="1351" y="799"/>
                  <a:ext cx="225" cy="0"/>
                  <a:chOff x="1351" y="771"/>
                  <a:chExt cx="225" cy="0"/>
                </a:xfrm>
              </p:grpSpPr>
              <p:sp>
                <p:nvSpPr>
                  <p:cNvPr id="5229" name="Line 1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30" name="Line 1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31" name="Line 1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32" name="Line 1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33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1351" y="827"/>
                  <a:ext cx="225" cy="0"/>
                  <a:chOff x="1351" y="771"/>
                  <a:chExt cx="225" cy="0"/>
                </a:xfrm>
              </p:grpSpPr>
              <p:sp>
                <p:nvSpPr>
                  <p:cNvPr id="5234" name="Line 1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35" name="Line 1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36" name="Line 1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37" name="Line 1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238" name="Group 118"/>
              <p:cNvGrpSpPr>
                <a:grpSpLocks noChangeAspect="1"/>
              </p:cNvGrpSpPr>
              <p:nvPr/>
            </p:nvGrpSpPr>
            <p:grpSpPr bwMode="auto">
              <a:xfrm>
                <a:off x="776" y="1437"/>
                <a:ext cx="135" cy="19"/>
                <a:chOff x="1511" y="1163"/>
                <a:chExt cx="225" cy="32"/>
              </a:xfrm>
            </p:grpSpPr>
            <p:grpSp>
              <p:nvGrpSpPr>
                <p:cNvPr id="5239" name="Group 119"/>
                <p:cNvGrpSpPr>
                  <a:grpSpLocks noChangeAspect="1"/>
                </p:cNvGrpSpPr>
                <p:nvPr/>
              </p:nvGrpSpPr>
              <p:grpSpPr bwMode="auto">
                <a:xfrm>
                  <a:off x="1511" y="1163"/>
                  <a:ext cx="225" cy="0"/>
                  <a:chOff x="1351" y="771"/>
                  <a:chExt cx="225" cy="0"/>
                </a:xfrm>
              </p:grpSpPr>
              <p:sp>
                <p:nvSpPr>
                  <p:cNvPr id="5240" name="Line 1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1" name="Line 1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2" name="Line 1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3" name="Line 1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44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1511" y="1195"/>
                  <a:ext cx="225" cy="0"/>
                  <a:chOff x="1351" y="771"/>
                  <a:chExt cx="225" cy="0"/>
                </a:xfrm>
              </p:grpSpPr>
              <p:sp>
                <p:nvSpPr>
                  <p:cNvPr id="5245" name="Line 1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6" name="Line 1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7" name="Line 1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8" name="Line 1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250" name="Text Box 130"/>
          <p:cNvSpPr txBox="1">
            <a:spLocks noChangeArrowheads="1"/>
          </p:cNvSpPr>
          <p:nvPr/>
        </p:nvSpPr>
        <p:spPr bwMode="auto">
          <a:xfrm>
            <a:off x="4381500" y="2055813"/>
            <a:ext cx="39608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two strands are complementary to each other so each strand serves as a template for the synthesis of the other strand. This generates two identical copies.</a:t>
            </a:r>
          </a:p>
        </p:txBody>
      </p:sp>
      <p:sp>
        <p:nvSpPr>
          <p:cNvPr id="5672" name="Line 552"/>
          <p:cNvSpPr>
            <a:spLocks noChangeShapeType="1"/>
          </p:cNvSpPr>
          <p:nvPr/>
        </p:nvSpPr>
        <p:spPr bwMode="auto">
          <a:xfrm flipH="1">
            <a:off x="1333500" y="3238500"/>
            <a:ext cx="3175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73" name="Line 553"/>
          <p:cNvSpPr>
            <a:spLocks noChangeShapeType="1"/>
          </p:cNvSpPr>
          <p:nvPr/>
        </p:nvSpPr>
        <p:spPr bwMode="auto">
          <a:xfrm>
            <a:off x="2324100" y="3238500"/>
            <a:ext cx="3175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79" name="Group 559"/>
          <p:cNvGrpSpPr>
            <a:grpSpLocks/>
          </p:cNvGrpSpPr>
          <p:nvPr/>
        </p:nvGrpSpPr>
        <p:grpSpPr bwMode="auto">
          <a:xfrm>
            <a:off x="3160713" y="3673475"/>
            <a:ext cx="711200" cy="2724150"/>
            <a:chOff x="1991" y="2314"/>
            <a:chExt cx="448" cy="1716"/>
          </a:xfrm>
        </p:grpSpPr>
        <p:grpSp>
          <p:nvGrpSpPr>
            <p:cNvPr id="5404" name="Group 284"/>
            <p:cNvGrpSpPr>
              <a:grpSpLocks/>
            </p:cNvGrpSpPr>
            <p:nvPr/>
          </p:nvGrpSpPr>
          <p:grpSpPr bwMode="auto">
            <a:xfrm>
              <a:off x="1991" y="2314"/>
              <a:ext cx="400" cy="1521"/>
              <a:chOff x="915" y="218"/>
              <a:chExt cx="400" cy="1521"/>
            </a:xfrm>
          </p:grpSpPr>
          <p:sp>
            <p:nvSpPr>
              <p:cNvPr id="5405" name="Text Box 285"/>
              <p:cNvSpPr txBox="1">
                <a:spLocks noChangeAspect="1" noChangeArrowheads="1"/>
              </p:cNvSpPr>
              <p:nvPr/>
            </p:nvSpPr>
            <p:spPr bwMode="auto">
              <a:xfrm>
                <a:off x="1112" y="1566"/>
                <a:ext cx="20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r>
                  <a:rPr lang="ja-JP" altLang="en-US" sz="1200">
                    <a:latin typeface="Arial"/>
                  </a:rPr>
                  <a:t>’</a:t>
                </a:r>
                <a:endParaRPr lang="en-US" sz="1200"/>
              </a:p>
            </p:txBody>
          </p:sp>
          <p:sp>
            <p:nvSpPr>
              <p:cNvPr id="5406" name="Text Box 286"/>
              <p:cNvSpPr txBox="1">
                <a:spLocks noChangeAspect="1" noChangeArrowheads="1"/>
              </p:cNvSpPr>
              <p:nvPr/>
            </p:nvSpPr>
            <p:spPr bwMode="auto">
              <a:xfrm>
                <a:off x="1112" y="218"/>
                <a:ext cx="20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r>
                  <a:rPr lang="ja-JP" altLang="en-US" sz="1200">
                    <a:latin typeface="Arial"/>
                  </a:rPr>
                  <a:t>’</a:t>
                </a:r>
                <a:endParaRPr lang="en-US" sz="900"/>
              </a:p>
            </p:txBody>
          </p:sp>
          <p:grpSp>
            <p:nvGrpSpPr>
              <p:cNvPr id="5407" name="Group 287"/>
              <p:cNvGrpSpPr>
                <a:grpSpLocks/>
              </p:cNvGrpSpPr>
              <p:nvPr/>
            </p:nvGrpSpPr>
            <p:grpSpPr bwMode="auto">
              <a:xfrm>
                <a:off x="988" y="605"/>
                <a:ext cx="235" cy="299"/>
                <a:chOff x="988" y="605"/>
                <a:chExt cx="235" cy="299"/>
              </a:xfrm>
            </p:grpSpPr>
            <p:grpSp>
              <p:nvGrpSpPr>
                <p:cNvPr id="5408" name="Group 288"/>
                <p:cNvGrpSpPr>
                  <a:grpSpLocks/>
                </p:cNvGrpSpPr>
                <p:nvPr/>
              </p:nvGrpSpPr>
              <p:grpSpPr bwMode="auto">
                <a:xfrm>
                  <a:off x="988" y="666"/>
                  <a:ext cx="175" cy="173"/>
                  <a:chOff x="988" y="666"/>
                  <a:chExt cx="175" cy="173"/>
                </a:xfrm>
              </p:grpSpPr>
              <p:sp>
                <p:nvSpPr>
                  <p:cNvPr id="5409" name="Rectangle 2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11" y="700"/>
                    <a:ext cx="125" cy="109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10" name="Text Box 29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88" y="666"/>
                    <a:ext cx="17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T</a:t>
                    </a:r>
                  </a:p>
                </p:txBody>
              </p:sp>
            </p:grpSp>
            <p:sp>
              <p:nvSpPr>
                <p:cNvPr id="5411" name="AutoShape 291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032" y="714"/>
                  <a:ext cx="299" cy="82"/>
                </a:xfrm>
                <a:prstGeom prst="chevron">
                  <a:avLst>
                    <a:gd name="adj" fmla="val 91159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2" name="Group 292"/>
              <p:cNvGrpSpPr>
                <a:grpSpLocks/>
              </p:cNvGrpSpPr>
              <p:nvPr/>
            </p:nvGrpSpPr>
            <p:grpSpPr bwMode="auto">
              <a:xfrm>
                <a:off x="983" y="835"/>
                <a:ext cx="241" cy="299"/>
                <a:chOff x="983" y="835"/>
                <a:chExt cx="241" cy="299"/>
              </a:xfrm>
            </p:grpSpPr>
            <p:grpSp>
              <p:nvGrpSpPr>
                <p:cNvPr id="5413" name="Group 293"/>
                <p:cNvGrpSpPr>
                  <a:grpSpLocks/>
                </p:cNvGrpSpPr>
                <p:nvPr/>
              </p:nvGrpSpPr>
              <p:grpSpPr bwMode="auto">
                <a:xfrm>
                  <a:off x="983" y="892"/>
                  <a:ext cx="185" cy="173"/>
                  <a:chOff x="983" y="892"/>
                  <a:chExt cx="185" cy="173"/>
                </a:xfrm>
              </p:grpSpPr>
              <p:sp>
                <p:nvSpPr>
                  <p:cNvPr id="5414" name="Rectangle 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11" y="930"/>
                    <a:ext cx="125" cy="109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15" name="Text Box 29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83" y="892"/>
                    <a:ext cx="18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5416" name="AutoShape 296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033" y="944"/>
                  <a:ext cx="299" cy="82"/>
                </a:xfrm>
                <a:prstGeom prst="chevron">
                  <a:avLst>
                    <a:gd name="adj" fmla="val 91159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7" name="Group 297"/>
              <p:cNvGrpSpPr>
                <a:grpSpLocks/>
              </p:cNvGrpSpPr>
              <p:nvPr/>
            </p:nvGrpSpPr>
            <p:grpSpPr bwMode="auto">
              <a:xfrm>
                <a:off x="916" y="1300"/>
                <a:ext cx="306" cy="299"/>
                <a:chOff x="916" y="1300"/>
                <a:chExt cx="306" cy="299"/>
              </a:xfrm>
            </p:grpSpPr>
            <p:grpSp>
              <p:nvGrpSpPr>
                <p:cNvPr id="5418" name="Group 298"/>
                <p:cNvGrpSpPr>
                  <a:grpSpLocks/>
                </p:cNvGrpSpPr>
                <p:nvPr/>
              </p:nvGrpSpPr>
              <p:grpSpPr bwMode="auto">
                <a:xfrm>
                  <a:off x="916" y="1363"/>
                  <a:ext cx="220" cy="173"/>
                  <a:chOff x="916" y="1363"/>
                  <a:chExt cx="220" cy="173"/>
                </a:xfrm>
              </p:grpSpPr>
              <p:sp>
                <p:nvSpPr>
                  <p:cNvPr id="5419" name="Rectangle 2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6" y="1395"/>
                    <a:ext cx="220" cy="1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20" name="Text Box 30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36" y="1363"/>
                    <a:ext cx="18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A</a:t>
                    </a:r>
                    <a:endParaRPr lang="en-US" sz="1200">
                      <a:latin typeface="Comic Sans MS" charset="0"/>
                    </a:endParaRPr>
                  </a:p>
                </p:txBody>
              </p:sp>
            </p:grpSp>
            <p:sp>
              <p:nvSpPr>
                <p:cNvPr id="5421" name="AutoShape 301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032" y="1409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2" name="Group 302"/>
              <p:cNvGrpSpPr>
                <a:grpSpLocks/>
              </p:cNvGrpSpPr>
              <p:nvPr/>
            </p:nvGrpSpPr>
            <p:grpSpPr bwMode="auto">
              <a:xfrm>
                <a:off x="915" y="375"/>
                <a:ext cx="309" cy="299"/>
                <a:chOff x="915" y="375"/>
                <a:chExt cx="309" cy="299"/>
              </a:xfrm>
            </p:grpSpPr>
            <p:sp>
              <p:nvSpPr>
                <p:cNvPr id="5423" name="AutoShape 303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033" y="484"/>
                  <a:ext cx="299" cy="82"/>
                </a:xfrm>
                <a:prstGeom prst="chevron">
                  <a:avLst>
                    <a:gd name="adj" fmla="val 91159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424" name="Group 304"/>
                <p:cNvGrpSpPr>
                  <a:grpSpLocks/>
                </p:cNvGrpSpPr>
                <p:nvPr/>
              </p:nvGrpSpPr>
              <p:grpSpPr bwMode="auto">
                <a:xfrm>
                  <a:off x="915" y="436"/>
                  <a:ext cx="220" cy="173"/>
                  <a:chOff x="915" y="436"/>
                  <a:chExt cx="220" cy="173"/>
                </a:xfrm>
              </p:grpSpPr>
              <p:sp>
                <p:nvSpPr>
                  <p:cNvPr id="5425" name="Rectangle 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5" y="470"/>
                    <a:ext cx="220" cy="109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26" name="Text Box 30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31" y="436"/>
                    <a:ext cx="19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G</a:t>
                    </a:r>
                    <a:endParaRPr lang="en-US" sz="1200">
                      <a:latin typeface="Comic Sans MS" charset="0"/>
                    </a:endParaRPr>
                  </a:p>
                </p:txBody>
              </p:sp>
            </p:grpSp>
          </p:grpSp>
          <p:grpSp>
            <p:nvGrpSpPr>
              <p:cNvPr id="5427" name="Group 307"/>
              <p:cNvGrpSpPr>
                <a:grpSpLocks/>
              </p:cNvGrpSpPr>
              <p:nvPr/>
            </p:nvGrpSpPr>
            <p:grpSpPr bwMode="auto">
              <a:xfrm>
                <a:off x="983" y="1067"/>
                <a:ext cx="241" cy="300"/>
                <a:chOff x="983" y="1067"/>
                <a:chExt cx="241" cy="300"/>
              </a:xfrm>
            </p:grpSpPr>
            <p:grpSp>
              <p:nvGrpSpPr>
                <p:cNvPr id="5428" name="Group 308"/>
                <p:cNvGrpSpPr>
                  <a:grpSpLocks/>
                </p:cNvGrpSpPr>
                <p:nvPr/>
              </p:nvGrpSpPr>
              <p:grpSpPr bwMode="auto">
                <a:xfrm>
                  <a:off x="983" y="1128"/>
                  <a:ext cx="185" cy="173"/>
                  <a:chOff x="983" y="1128"/>
                  <a:chExt cx="185" cy="173"/>
                </a:xfrm>
              </p:grpSpPr>
              <p:sp>
                <p:nvSpPr>
                  <p:cNvPr id="5429" name="Rectangle 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11" y="1163"/>
                    <a:ext cx="125" cy="109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30" name="Text Box 31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83" y="1128"/>
                    <a:ext cx="18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5431" name="AutoShape 311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033" y="1176"/>
                  <a:ext cx="300" cy="82"/>
                </a:xfrm>
                <a:prstGeom prst="chevron">
                  <a:avLst>
                    <a:gd name="adj" fmla="val 91463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674" name="Text Box 554"/>
            <p:cNvSpPr txBox="1">
              <a:spLocks noChangeArrowheads="1"/>
            </p:cNvSpPr>
            <p:nvPr/>
          </p:nvSpPr>
          <p:spPr bwMode="auto">
            <a:xfrm>
              <a:off x="2102" y="3818"/>
              <a:ext cx="3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7518"/>
                  </a:solidFill>
                </a:rPr>
                <a:t>old</a:t>
              </a:r>
            </a:p>
          </p:txBody>
        </p:sp>
      </p:grpSp>
      <p:grpSp>
        <p:nvGrpSpPr>
          <p:cNvPr id="5681" name="Group 561"/>
          <p:cNvGrpSpPr>
            <a:grpSpLocks/>
          </p:cNvGrpSpPr>
          <p:nvPr/>
        </p:nvGrpSpPr>
        <p:grpSpPr bwMode="auto">
          <a:xfrm>
            <a:off x="263525" y="3673475"/>
            <a:ext cx="982663" cy="2724150"/>
            <a:chOff x="166" y="2314"/>
            <a:chExt cx="619" cy="1716"/>
          </a:xfrm>
        </p:grpSpPr>
        <p:grpSp>
          <p:nvGrpSpPr>
            <p:cNvPr id="5432" name="Group 312"/>
            <p:cNvGrpSpPr>
              <a:grpSpLocks/>
            </p:cNvGrpSpPr>
            <p:nvPr/>
          </p:nvGrpSpPr>
          <p:grpSpPr bwMode="auto">
            <a:xfrm>
              <a:off x="295" y="2314"/>
              <a:ext cx="490" cy="1521"/>
              <a:chOff x="519" y="218"/>
              <a:chExt cx="490" cy="1521"/>
            </a:xfrm>
          </p:grpSpPr>
          <p:sp>
            <p:nvSpPr>
              <p:cNvPr id="5433" name="Text Box 313"/>
              <p:cNvSpPr txBox="1">
                <a:spLocks noChangeAspect="1" noChangeArrowheads="1"/>
              </p:cNvSpPr>
              <p:nvPr/>
            </p:nvSpPr>
            <p:spPr bwMode="auto">
              <a:xfrm>
                <a:off x="519" y="218"/>
                <a:ext cx="20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r>
                  <a:rPr lang="ja-JP" altLang="en-US" sz="1200">
                    <a:latin typeface="Arial"/>
                  </a:rPr>
                  <a:t>’</a:t>
                </a:r>
                <a:endParaRPr lang="en-US" sz="1200"/>
              </a:p>
            </p:txBody>
          </p:sp>
          <p:sp>
            <p:nvSpPr>
              <p:cNvPr id="5434" name="Text Box 314"/>
              <p:cNvSpPr txBox="1">
                <a:spLocks noChangeAspect="1" noChangeArrowheads="1"/>
              </p:cNvSpPr>
              <p:nvPr/>
            </p:nvSpPr>
            <p:spPr bwMode="auto">
              <a:xfrm>
                <a:off x="519" y="1566"/>
                <a:ext cx="20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r>
                  <a:rPr lang="ja-JP" altLang="en-US" sz="1200">
                    <a:latin typeface="Arial"/>
                  </a:rPr>
                  <a:t>’</a:t>
                </a:r>
                <a:endParaRPr lang="en-US" sz="1200"/>
              </a:p>
            </p:txBody>
          </p:sp>
          <p:grpSp>
            <p:nvGrpSpPr>
              <p:cNvPr id="5435" name="Group 315"/>
              <p:cNvGrpSpPr>
                <a:grpSpLocks/>
              </p:cNvGrpSpPr>
              <p:nvPr/>
            </p:nvGrpSpPr>
            <p:grpSpPr bwMode="auto">
              <a:xfrm>
                <a:off x="564" y="375"/>
                <a:ext cx="242" cy="299"/>
                <a:chOff x="564" y="375"/>
                <a:chExt cx="242" cy="299"/>
              </a:xfrm>
            </p:grpSpPr>
            <p:sp>
              <p:nvSpPr>
                <p:cNvPr id="5436" name="AutoShape 31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5" y="484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437" name="Group 317"/>
                <p:cNvGrpSpPr>
                  <a:grpSpLocks/>
                </p:cNvGrpSpPr>
                <p:nvPr/>
              </p:nvGrpSpPr>
              <p:grpSpPr bwMode="auto">
                <a:xfrm>
                  <a:off x="621" y="436"/>
                  <a:ext cx="185" cy="173"/>
                  <a:chOff x="621" y="436"/>
                  <a:chExt cx="185" cy="173"/>
                </a:xfrm>
              </p:grpSpPr>
              <p:sp>
                <p:nvSpPr>
                  <p:cNvPr id="5438" name="Rectangle 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" y="470"/>
                    <a:ext cx="126" cy="109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39" name="Text Box 31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21" y="436"/>
                    <a:ext cx="18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C</a:t>
                    </a:r>
                  </a:p>
                </p:txBody>
              </p:sp>
            </p:grpSp>
          </p:grpSp>
          <p:grpSp>
            <p:nvGrpSpPr>
              <p:cNvPr id="5440" name="Group 320"/>
              <p:cNvGrpSpPr>
                <a:grpSpLocks/>
              </p:cNvGrpSpPr>
              <p:nvPr/>
            </p:nvGrpSpPr>
            <p:grpSpPr bwMode="auto">
              <a:xfrm>
                <a:off x="564" y="605"/>
                <a:ext cx="304" cy="299"/>
                <a:chOff x="564" y="605"/>
                <a:chExt cx="304" cy="299"/>
              </a:xfrm>
            </p:grpSpPr>
            <p:sp>
              <p:nvSpPr>
                <p:cNvPr id="5441" name="AutoShape 32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5" y="714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442" name="Group 322"/>
                <p:cNvGrpSpPr>
                  <a:grpSpLocks/>
                </p:cNvGrpSpPr>
                <p:nvPr/>
              </p:nvGrpSpPr>
              <p:grpSpPr bwMode="auto">
                <a:xfrm>
                  <a:off x="649" y="666"/>
                  <a:ext cx="219" cy="173"/>
                  <a:chOff x="649" y="666"/>
                  <a:chExt cx="219" cy="173"/>
                </a:xfrm>
              </p:grpSpPr>
              <p:sp>
                <p:nvSpPr>
                  <p:cNvPr id="5443" name="Rectangle 3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" y="700"/>
                    <a:ext cx="219" cy="1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44" name="Text Box 32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70" y="666"/>
                    <a:ext cx="18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A</a:t>
                    </a:r>
                    <a:endParaRPr lang="en-US" sz="1200">
                      <a:latin typeface="Comic Sans MS" charset="0"/>
                    </a:endParaRPr>
                  </a:p>
                </p:txBody>
              </p:sp>
            </p:grpSp>
          </p:grpSp>
          <p:grpSp>
            <p:nvGrpSpPr>
              <p:cNvPr id="5445" name="Group 325"/>
              <p:cNvGrpSpPr>
                <a:grpSpLocks/>
              </p:cNvGrpSpPr>
              <p:nvPr/>
            </p:nvGrpSpPr>
            <p:grpSpPr bwMode="auto">
              <a:xfrm>
                <a:off x="564" y="835"/>
                <a:ext cx="305" cy="299"/>
                <a:chOff x="564" y="835"/>
                <a:chExt cx="305" cy="299"/>
              </a:xfrm>
            </p:grpSpPr>
            <p:sp>
              <p:nvSpPr>
                <p:cNvPr id="5446" name="AutoShape 32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5" y="944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447" name="Group 327"/>
                <p:cNvGrpSpPr>
                  <a:grpSpLocks/>
                </p:cNvGrpSpPr>
                <p:nvPr/>
              </p:nvGrpSpPr>
              <p:grpSpPr bwMode="auto">
                <a:xfrm>
                  <a:off x="649" y="892"/>
                  <a:ext cx="220" cy="173"/>
                  <a:chOff x="649" y="892"/>
                  <a:chExt cx="220" cy="173"/>
                </a:xfrm>
              </p:grpSpPr>
              <p:sp>
                <p:nvSpPr>
                  <p:cNvPr id="5448" name="Rectangle 3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" y="930"/>
                    <a:ext cx="220" cy="109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49" name="Text Box 32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67" y="892"/>
                    <a:ext cx="19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G</a:t>
                    </a:r>
                    <a:endParaRPr lang="en-US" sz="1200">
                      <a:latin typeface="Comic Sans MS" charset="0"/>
                    </a:endParaRPr>
                  </a:p>
                </p:txBody>
              </p:sp>
            </p:grpSp>
          </p:grpSp>
          <p:grpSp>
            <p:nvGrpSpPr>
              <p:cNvPr id="5450" name="Group 330"/>
              <p:cNvGrpSpPr>
                <a:grpSpLocks/>
              </p:cNvGrpSpPr>
              <p:nvPr/>
            </p:nvGrpSpPr>
            <p:grpSpPr bwMode="auto">
              <a:xfrm>
                <a:off x="564" y="1298"/>
                <a:ext cx="237" cy="299"/>
                <a:chOff x="564" y="1298"/>
                <a:chExt cx="237" cy="299"/>
              </a:xfrm>
            </p:grpSpPr>
            <p:sp>
              <p:nvSpPr>
                <p:cNvPr id="5451" name="AutoShape 33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5" y="1407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452" name="Group 332"/>
                <p:cNvGrpSpPr>
                  <a:grpSpLocks/>
                </p:cNvGrpSpPr>
                <p:nvPr/>
              </p:nvGrpSpPr>
              <p:grpSpPr bwMode="auto">
                <a:xfrm>
                  <a:off x="626" y="1363"/>
                  <a:ext cx="175" cy="173"/>
                  <a:chOff x="626" y="1363"/>
                  <a:chExt cx="175" cy="173"/>
                </a:xfrm>
              </p:grpSpPr>
              <p:sp>
                <p:nvSpPr>
                  <p:cNvPr id="5453" name="Rectangle 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0" y="1393"/>
                    <a:ext cx="125" cy="109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54" name="Text Box 33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26" y="1363"/>
                    <a:ext cx="17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T</a:t>
                    </a:r>
                  </a:p>
                </p:txBody>
              </p:sp>
            </p:grpSp>
          </p:grpSp>
          <p:grpSp>
            <p:nvGrpSpPr>
              <p:cNvPr id="5455" name="Group 335"/>
              <p:cNvGrpSpPr>
                <a:grpSpLocks noChangeAspect="1"/>
              </p:cNvGrpSpPr>
              <p:nvPr/>
            </p:nvGrpSpPr>
            <p:grpSpPr bwMode="auto">
              <a:xfrm>
                <a:off x="776" y="505"/>
                <a:ext cx="135" cy="33"/>
                <a:chOff x="1351" y="771"/>
                <a:chExt cx="225" cy="56"/>
              </a:xfrm>
            </p:grpSpPr>
            <p:grpSp>
              <p:nvGrpSpPr>
                <p:cNvPr id="5456" name="Group 336"/>
                <p:cNvGrpSpPr>
                  <a:grpSpLocks noChangeAspect="1"/>
                </p:cNvGrpSpPr>
                <p:nvPr/>
              </p:nvGrpSpPr>
              <p:grpSpPr bwMode="auto">
                <a:xfrm>
                  <a:off x="1351" y="771"/>
                  <a:ext cx="225" cy="0"/>
                  <a:chOff x="1351" y="771"/>
                  <a:chExt cx="225" cy="0"/>
                </a:xfrm>
              </p:grpSpPr>
              <p:sp>
                <p:nvSpPr>
                  <p:cNvPr id="5457" name="Line 3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58" name="Line 3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59" name="Line 3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0" name="Line 3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61" name="Group 341"/>
                <p:cNvGrpSpPr>
                  <a:grpSpLocks noChangeAspect="1"/>
                </p:cNvGrpSpPr>
                <p:nvPr/>
              </p:nvGrpSpPr>
              <p:grpSpPr bwMode="auto">
                <a:xfrm>
                  <a:off x="1351" y="799"/>
                  <a:ext cx="225" cy="0"/>
                  <a:chOff x="1351" y="771"/>
                  <a:chExt cx="225" cy="0"/>
                </a:xfrm>
              </p:grpSpPr>
              <p:sp>
                <p:nvSpPr>
                  <p:cNvPr id="5462" name="Line 3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3" name="Line 3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4" name="Line 3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5" name="Line 3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66" name="Group 346"/>
                <p:cNvGrpSpPr>
                  <a:grpSpLocks noChangeAspect="1"/>
                </p:cNvGrpSpPr>
                <p:nvPr/>
              </p:nvGrpSpPr>
              <p:grpSpPr bwMode="auto">
                <a:xfrm>
                  <a:off x="1351" y="827"/>
                  <a:ext cx="225" cy="0"/>
                  <a:chOff x="1351" y="771"/>
                  <a:chExt cx="225" cy="0"/>
                </a:xfrm>
              </p:grpSpPr>
              <p:sp>
                <p:nvSpPr>
                  <p:cNvPr id="5467" name="Line 3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8" name="Line 3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9" name="Line 3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70" name="Line 3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471" name="Group 351"/>
              <p:cNvGrpSpPr>
                <a:grpSpLocks noChangeAspect="1"/>
              </p:cNvGrpSpPr>
              <p:nvPr/>
            </p:nvGrpSpPr>
            <p:grpSpPr bwMode="auto">
              <a:xfrm>
                <a:off x="872" y="740"/>
                <a:ext cx="135" cy="19"/>
                <a:chOff x="1511" y="1163"/>
                <a:chExt cx="225" cy="32"/>
              </a:xfrm>
            </p:grpSpPr>
            <p:grpSp>
              <p:nvGrpSpPr>
                <p:cNvPr id="5472" name="Group 352"/>
                <p:cNvGrpSpPr>
                  <a:grpSpLocks noChangeAspect="1"/>
                </p:cNvGrpSpPr>
                <p:nvPr/>
              </p:nvGrpSpPr>
              <p:grpSpPr bwMode="auto">
                <a:xfrm>
                  <a:off x="1511" y="1163"/>
                  <a:ext cx="225" cy="0"/>
                  <a:chOff x="1351" y="771"/>
                  <a:chExt cx="225" cy="0"/>
                </a:xfrm>
              </p:grpSpPr>
              <p:sp>
                <p:nvSpPr>
                  <p:cNvPr id="5473" name="Line 3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74" name="Line 3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75" name="Line 3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76" name="Line 3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77" name="Group 357"/>
                <p:cNvGrpSpPr>
                  <a:grpSpLocks noChangeAspect="1"/>
                </p:cNvGrpSpPr>
                <p:nvPr/>
              </p:nvGrpSpPr>
              <p:grpSpPr bwMode="auto">
                <a:xfrm>
                  <a:off x="1511" y="1195"/>
                  <a:ext cx="225" cy="0"/>
                  <a:chOff x="1351" y="771"/>
                  <a:chExt cx="225" cy="0"/>
                </a:xfrm>
              </p:grpSpPr>
              <p:sp>
                <p:nvSpPr>
                  <p:cNvPr id="5478" name="Line 3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79" name="Line 3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80" name="Line 3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81" name="Line 3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482" name="Group 362"/>
              <p:cNvGrpSpPr>
                <a:grpSpLocks/>
              </p:cNvGrpSpPr>
              <p:nvPr/>
            </p:nvGrpSpPr>
            <p:grpSpPr bwMode="auto">
              <a:xfrm>
                <a:off x="564" y="1067"/>
                <a:ext cx="305" cy="300"/>
                <a:chOff x="564" y="1067"/>
                <a:chExt cx="305" cy="300"/>
              </a:xfrm>
            </p:grpSpPr>
            <p:sp>
              <p:nvSpPr>
                <p:cNvPr id="5483" name="AutoShape 36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5" y="1176"/>
                  <a:ext cx="300" cy="81"/>
                </a:xfrm>
                <a:prstGeom prst="chevron">
                  <a:avLst>
                    <a:gd name="adj" fmla="val 92593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484" name="Group 364"/>
                <p:cNvGrpSpPr>
                  <a:grpSpLocks/>
                </p:cNvGrpSpPr>
                <p:nvPr/>
              </p:nvGrpSpPr>
              <p:grpSpPr bwMode="auto">
                <a:xfrm>
                  <a:off x="649" y="1128"/>
                  <a:ext cx="220" cy="173"/>
                  <a:chOff x="649" y="1128"/>
                  <a:chExt cx="220" cy="173"/>
                </a:xfrm>
              </p:grpSpPr>
              <p:sp>
                <p:nvSpPr>
                  <p:cNvPr id="5485" name="Rectangle 3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" y="1163"/>
                    <a:ext cx="220" cy="109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86" name="Text Box 36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67" y="1128"/>
                    <a:ext cx="19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G</a:t>
                    </a:r>
                    <a:endParaRPr lang="en-US" sz="12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5487" name="Group 367"/>
              <p:cNvGrpSpPr>
                <a:grpSpLocks noChangeAspect="1"/>
              </p:cNvGrpSpPr>
              <p:nvPr/>
            </p:nvGrpSpPr>
            <p:grpSpPr bwMode="auto">
              <a:xfrm>
                <a:off x="874" y="972"/>
                <a:ext cx="135" cy="34"/>
                <a:chOff x="1351" y="771"/>
                <a:chExt cx="225" cy="56"/>
              </a:xfrm>
            </p:grpSpPr>
            <p:grpSp>
              <p:nvGrpSpPr>
                <p:cNvPr id="5488" name="Group 368"/>
                <p:cNvGrpSpPr>
                  <a:grpSpLocks noChangeAspect="1"/>
                </p:cNvGrpSpPr>
                <p:nvPr/>
              </p:nvGrpSpPr>
              <p:grpSpPr bwMode="auto">
                <a:xfrm>
                  <a:off x="1351" y="771"/>
                  <a:ext cx="225" cy="0"/>
                  <a:chOff x="1351" y="771"/>
                  <a:chExt cx="225" cy="0"/>
                </a:xfrm>
              </p:grpSpPr>
              <p:sp>
                <p:nvSpPr>
                  <p:cNvPr id="5489" name="Line 3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90" name="Line 3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91" name="Line 3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92" name="Line 3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93" name="Group 373"/>
                <p:cNvGrpSpPr>
                  <a:grpSpLocks noChangeAspect="1"/>
                </p:cNvGrpSpPr>
                <p:nvPr/>
              </p:nvGrpSpPr>
              <p:grpSpPr bwMode="auto">
                <a:xfrm>
                  <a:off x="1351" y="799"/>
                  <a:ext cx="225" cy="0"/>
                  <a:chOff x="1351" y="771"/>
                  <a:chExt cx="225" cy="0"/>
                </a:xfrm>
              </p:grpSpPr>
              <p:sp>
                <p:nvSpPr>
                  <p:cNvPr id="5494" name="Line 3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95" name="Line 3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96" name="Line 3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97" name="Line 3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98" name="Group 378"/>
                <p:cNvGrpSpPr>
                  <a:grpSpLocks noChangeAspect="1"/>
                </p:cNvGrpSpPr>
                <p:nvPr/>
              </p:nvGrpSpPr>
              <p:grpSpPr bwMode="auto">
                <a:xfrm>
                  <a:off x="1351" y="827"/>
                  <a:ext cx="225" cy="0"/>
                  <a:chOff x="1351" y="771"/>
                  <a:chExt cx="225" cy="0"/>
                </a:xfrm>
              </p:grpSpPr>
              <p:sp>
                <p:nvSpPr>
                  <p:cNvPr id="5499" name="Line 3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0" name="Line 3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1" name="Line 3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2" name="Line 3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503" name="Group 383"/>
              <p:cNvGrpSpPr>
                <a:grpSpLocks noChangeAspect="1"/>
              </p:cNvGrpSpPr>
              <p:nvPr/>
            </p:nvGrpSpPr>
            <p:grpSpPr bwMode="auto">
              <a:xfrm>
                <a:off x="874" y="1198"/>
                <a:ext cx="135" cy="33"/>
                <a:chOff x="1351" y="771"/>
                <a:chExt cx="225" cy="56"/>
              </a:xfrm>
            </p:grpSpPr>
            <p:grpSp>
              <p:nvGrpSpPr>
                <p:cNvPr id="5504" name="Group 384"/>
                <p:cNvGrpSpPr>
                  <a:grpSpLocks noChangeAspect="1"/>
                </p:cNvGrpSpPr>
                <p:nvPr/>
              </p:nvGrpSpPr>
              <p:grpSpPr bwMode="auto">
                <a:xfrm>
                  <a:off x="1351" y="771"/>
                  <a:ext cx="225" cy="0"/>
                  <a:chOff x="1351" y="771"/>
                  <a:chExt cx="225" cy="0"/>
                </a:xfrm>
              </p:grpSpPr>
              <p:sp>
                <p:nvSpPr>
                  <p:cNvPr id="5505" name="Line 3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6" name="Line 3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7" name="Line 3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08" name="Line 3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09" name="Group 389"/>
                <p:cNvGrpSpPr>
                  <a:grpSpLocks noChangeAspect="1"/>
                </p:cNvGrpSpPr>
                <p:nvPr/>
              </p:nvGrpSpPr>
              <p:grpSpPr bwMode="auto">
                <a:xfrm>
                  <a:off x="1351" y="799"/>
                  <a:ext cx="225" cy="0"/>
                  <a:chOff x="1351" y="771"/>
                  <a:chExt cx="225" cy="0"/>
                </a:xfrm>
              </p:grpSpPr>
              <p:sp>
                <p:nvSpPr>
                  <p:cNvPr id="5510" name="Line 3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11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12" name="Line 3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13" name="Line 3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14" name="Group 394"/>
                <p:cNvGrpSpPr>
                  <a:grpSpLocks noChangeAspect="1"/>
                </p:cNvGrpSpPr>
                <p:nvPr/>
              </p:nvGrpSpPr>
              <p:grpSpPr bwMode="auto">
                <a:xfrm>
                  <a:off x="1351" y="827"/>
                  <a:ext cx="225" cy="0"/>
                  <a:chOff x="1351" y="771"/>
                  <a:chExt cx="225" cy="0"/>
                </a:xfrm>
              </p:grpSpPr>
              <p:sp>
                <p:nvSpPr>
                  <p:cNvPr id="5515" name="Line 3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16" name="Line 3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17" name="Line 3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18" name="Line 3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519" name="Group 399"/>
              <p:cNvGrpSpPr>
                <a:grpSpLocks noChangeAspect="1"/>
              </p:cNvGrpSpPr>
              <p:nvPr/>
            </p:nvGrpSpPr>
            <p:grpSpPr bwMode="auto">
              <a:xfrm>
                <a:off x="776" y="1437"/>
                <a:ext cx="135" cy="19"/>
                <a:chOff x="1511" y="1163"/>
                <a:chExt cx="225" cy="32"/>
              </a:xfrm>
            </p:grpSpPr>
            <p:grpSp>
              <p:nvGrpSpPr>
                <p:cNvPr id="5520" name="Group 400"/>
                <p:cNvGrpSpPr>
                  <a:grpSpLocks noChangeAspect="1"/>
                </p:cNvGrpSpPr>
                <p:nvPr/>
              </p:nvGrpSpPr>
              <p:grpSpPr bwMode="auto">
                <a:xfrm>
                  <a:off x="1511" y="1163"/>
                  <a:ext cx="225" cy="0"/>
                  <a:chOff x="1351" y="771"/>
                  <a:chExt cx="225" cy="0"/>
                </a:xfrm>
              </p:grpSpPr>
              <p:sp>
                <p:nvSpPr>
                  <p:cNvPr id="5521" name="Line 4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22" name="Line 4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23" name="Line 4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24" name="Line 4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25" name="Group 405"/>
                <p:cNvGrpSpPr>
                  <a:grpSpLocks noChangeAspect="1"/>
                </p:cNvGrpSpPr>
                <p:nvPr/>
              </p:nvGrpSpPr>
              <p:grpSpPr bwMode="auto">
                <a:xfrm>
                  <a:off x="1511" y="1195"/>
                  <a:ext cx="225" cy="0"/>
                  <a:chOff x="1351" y="771"/>
                  <a:chExt cx="225" cy="0"/>
                </a:xfrm>
              </p:grpSpPr>
              <p:sp>
                <p:nvSpPr>
                  <p:cNvPr id="5526" name="Line 4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27" name="Line 4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28" name="Line 4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29" name="Line 4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675" name="Text Box 555"/>
            <p:cNvSpPr txBox="1">
              <a:spLocks noChangeArrowheads="1"/>
            </p:cNvSpPr>
            <p:nvPr/>
          </p:nvSpPr>
          <p:spPr bwMode="auto">
            <a:xfrm>
              <a:off x="166" y="3818"/>
              <a:ext cx="3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7518"/>
                  </a:solidFill>
                </a:rPr>
                <a:t>old</a:t>
              </a:r>
            </a:p>
          </p:txBody>
        </p:sp>
      </p:grpSp>
      <p:grpSp>
        <p:nvGrpSpPr>
          <p:cNvPr id="5678" name="Group 558"/>
          <p:cNvGrpSpPr>
            <a:grpSpLocks/>
          </p:cNvGrpSpPr>
          <p:nvPr/>
        </p:nvGrpSpPr>
        <p:grpSpPr bwMode="auto">
          <a:xfrm>
            <a:off x="1096963" y="3673475"/>
            <a:ext cx="858837" cy="2724150"/>
            <a:chOff x="691" y="2314"/>
            <a:chExt cx="541" cy="1716"/>
          </a:xfrm>
        </p:grpSpPr>
        <p:grpSp>
          <p:nvGrpSpPr>
            <p:cNvPr id="5661" name="Group 541"/>
            <p:cNvGrpSpPr>
              <a:grpSpLocks/>
            </p:cNvGrpSpPr>
            <p:nvPr/>
          </p:nvGrpSpPr>
          <p:grpSpPr bwMode="auto">
            <a:xfrm>
              <a:off x="691" y="2314"/>
              <a:ext cx="400" cy="1521"/>
              <a:chOff x="1395" y="1914"/>
              <a:chExt cx="400" cy="1521"/>
            </a:xfrm>
          </p:grpSpPr>
          <p:sp>
            <p:nvSpPr>
              <p:cNvPr id="5629" name="Text Box 509"/>
              <p:cNvSpPr txBox="1">
                <a:spLocks noChangeAspect="1" noChangeArrowheads="1"/>
              </p:cNvSpPr>
              <p:nvPr/>
            </p:nvSpPr>
            <p:spPr bwMode="auto">
              <a:xfrm>
                <a:off x="1592" y="3262"/>
                <a:ext cx="20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r>
                  <a:rPr lang="ja-JP" altLang="en-US" sz="1200">
                    <a:latin typeface="Arial"/>
                  </a:rPr>
                  <a:t>’</a:t>
                </a:r>
                <a:endParaRPr lang="en-US" sz="900"/>
              </a:p>
            </p:txBody>
          </p:sp>
          <p:sp>
            <p:nvSpPr>
              <p:cNvPr id="5630" name="Text Box 510"/>
              <p:cNvSpPr txBox="1">
                <a:spLocks noChangeAspect="1" noChangeArrowheads="1"/>
              </p:cNvSpPr>
              <p:nvPr/>
            </p:nvSpPr>
            <p:spPr bwMode="auto">
              <a:xfrm>
                <a:off x="1592" y="1914"/>
                <a:ext cx="20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r>
                  <a:rPr lang="ja-JP" altLang="en-US" sz="1200">
                    <a:latin typeface="Arial"/>
                  </a:rPr>
                  <a:t>’</a:t>
                </a:r>
                <a:endParaRPr lang="en-US" sz="1200"/>
              </a:p>
            </p:txBody>
          </p:sp>
          <p:grpSp>
            <p:nvGrpSpPr>
              <p:cNvPr id="5660" name="Group 540"/>
              <p:cNvGrpSpPr>
                <a:grpSpLocks/>
              </p:cNvGrpSpPr>
              <p:nvPr/>
            </p:nvGrpSpPr>
            <p:grpSpPr bwMode="auto">
              <a:xfrm>
                <a:off x="1468" y="2301"/>
                <a:ext cx="235" cy="299"/>
                <a:chOff x="1468" y="2301"/>
                <a:chExt cx="235" cy="299"/>
              </a:xfrm>
            </p:grpSpPr>
            <p:grpSp>
              <p:nvGrpSpPr>
                <p:cNvPr id="5632" name="Group 512"/>
                <p:cNvGrpSpPr>
                  <a:grpSpLocks/>
                </p:cNvGrpSpPr>
                <p:nvPr/>
              </p:nvGrpSpPr>
              <p:grpSpPr bwMode="auto">
                <a:xfrm>
                  <a:off x="1468" y="2362"/>
                  <a:ext cx="175" cy="173"/>
                  <a:chOff x="988" y="666"/>
                  <a:chExt cx="175" cy="173"/>
                </a:xfrm>
              </p:grpSpPr>
              <p:sp>
                <p:nvSpPr>
                  <p:cNvPr id="5633" name="Rectangle 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11" y="700"/>
                    <a:ext cx="125" cy="109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4" name="Text Box 51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88" y="666"/>
                    <a:ext cx="17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T</a:t>
                    </a:r>
                  </a:p>
                </p:txBody>
              </p:sp>
            </p:grpSp>
            <p:sp>
              <p:nvSpPr>
                <p:cNvPr id="5635" name="AutoShape 515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512" y="2410"/>
                  <a:ext cx="299" cy="82"/>
                </a:xfrm>
                <a:prstGeom prst="chevron">
                  <a:avLst>
                    <a:gd name="adj" fmla="val 91159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59" name="Group 539"/>
              <p:cNvGrpSpPr>
                <a:grpSpLocks/>
              </p:cNvGrpSpPr>
              <p:nvPr/>
            </p:nvGrpSpPr>
            <p:grpSpPr bwMode="auto">
              <a:xfrm>
                <a:off x="1463" y="2531"/>
                <a:ext cx="241" cy="299"/>
                <a:chOff x="1463" y="2531"/>
                <a:chExt cx="241" cy="299"/>
              </a:xfrm>
            </p:grpSpPr>
            <p:grpSp>
              <p:nvGrpSpPr>
                <p:cNvPr id="5637" name="Group 517"/>
                <p:cNvGrpSpPr>
                  <a:grpSpLocks/>
                </p:cNvGrpSpPr>
                <p:nvPr/>
              </p:nvGrpSpPr>
              <p:grpSpPr bwMode="auto">
                <a:xfrm>
                  <a:off x="1463" y="2588"/>
                  <a:ext cx="185" cy="173"/>
                  <a:chOff x="983" y="892"/>
                  <a:chExt cx="185" cy="173"/>
                </a:xfrm>
              </p:grpSpPr>
              <p:sp>
                <p:nvSpPr>
                  <p:cNvPr id="5638" name="Rectangle 5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11" y="930"/>
                    <a:ext cx="125" cy="109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9" name="Text Box 51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83" y="892"/>
                    <a:ext cx="18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5640" name="AutoShape 520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513" y="2640"/>
                  <a:ext cx="299" cy="82"/>
                </a:xfrm>
                <a:prstGeom prst="chevron">
                  <a:avLst>
                    <a:gd name="adj" fmla="val 91159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57" name="Group 537"/>
              <p:cNvGrpSpPr>
                <a:grpSpLocks/>
              </p:cNvGrpSpPr>
              <p:nvPr/>
            </p:nvGrpSpPr>
            <p:grpSpPr bwMode="auto">
              <a:xfrm>
                <a:off x="1396" y="2996"/>
                <a:ext cx="306" cy="299"/>
                <a:chOff x="1396" y="2996"/>
                <a:chExt cx="306" cy="299"/>
              </a:xfrm>
            </p:grpSpPr>
            <p:grpSp>
              <p:nvGrpSpPr>
                <p:cNvPr id="5642" name="Group 522"/>
                <p:cNvGrpSpPr>
                  <a:grpSpLocks/>
                </p:cNvGrpSpPr>
                <p:nvPr/>
              </p:nvGrpSpPr>
              <p:grpSpPr bwMode="auto">
                <a:xfrm>
                  <a:off x="1396" y="3059"/>
                  <a:ext cx="220" cy="173"/>
                  <a:chOff x="916" y="1363"/>
                  <a:chExt cx="220" cy="173"/>
                </a:xfrm>
              </p:grpSpPr>
              <p:sp>
                <p:nvSpPr>
                  <p:cNvPr id="5643" name="Rectangle 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6" y="1395"/>
                    <a:ext cx="220" cy="1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44" name="Text Box 52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36" y="1363"/>
                    <a:ext cx="18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A</a:t>
                    </a:r>
                    <a:endParaRPr lang="en-US" sz="1200">
                      <a:latin typeface="Comic Sans MS" charset="0"/>
                    </a:endParaRPr>
                  </a:p>
                </p:txBody>
              </p:sp>
            </p:grpSp>
            <p:sp>
              <p:nvSpPr>
                <p:cNvPr id="5645" name="AutoShape 525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512" y="3105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56" name="Group 536"/>
              <p:cNvGrpSpPr>
                <a:grpSpLocks/>
              </p:cNvGrpSpPr>
              <p:nvPr/>
            </p:nvGrpSpPr>
            <p:grpSpPr bwMode="auto">
              <a:xfrm>
                <a:off x="1395" y="2071"/>
                <a:ext cx="309" cy="299"/>
                <a:chOff x="1395" y="2071"/>
                <a:chExt cx="309" cy="299"/>
              </a:xfrm>
            </p:grpSpPr>
            <p:sp>
              <p:nvSpPr>
                <p:cNvPr id="5647" name="AutoShape 527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513" y="2180"/>
                  <a:ext cx="299" cy="82"/>
                </a:xfrm>
                <a:prstGeom prst="chevron">
                  <a:avLst>
                    <a:gd name="adj" fmla="val 91159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648" name="Group 528"/>
                <p:cNvGrpSpPr>
                  <a:grpSpLocks/>
                </p:cNvGrpSpPr>
                <p:nvPr/>
              </p:nvGrpSpPr>
              <p:grpSpPr bwMode="auto">
                <a:xfrm>
                  <a:off x="1395" y="2132"/>
                  <a:ext cx="220" cy="173"/>
                  <a:chOff x="915" y="436"/>
                  <a:chExt cx="220" cy="173"/>
                </a:xfrm>
              </p:grpSpPr>
              <p:sp>
                <p:nvSpPr>
                  <p:cNvPr id="5649" name="Rectangle 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5" y="470"/>
                    <a:ext cx="220" cy="109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0" name="Text Box 5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31" y="436"/>
                    <a:ext cx="19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G</a:t>
                    </a:r>
                    <a:endParaRPr lang="en-US" sz="1200">
                      <a:latin typeface="Comic Sans MS" charset="0"/>
                    </a:endParaRPr>
                  </a:p>
                </p:txBody>
              </p:sp>
            </p:grpSp>
          </p:grpSp>
          <p:grpSp>
            <p:nvGrpSpPr>
              <p:cNvPr id="5658" name="Group 538"/>
              <p:cNvGrpSpPr>
                <a:grpSpLocks/>
              </p:cNvGrpSpPr>
              <p:nvPr/>
            </p:nvGrpSpPr>
            <p:grpSpPr bwMode="auto">
              <a:xfrm>
                <a:off x="1463" y="2763"/>
                <a:ext cx="241" cy="300"/>
                <a:chOff x="1463" y="2763"/>
                <a:chExt cx="241" cy="300"/>
              </a:xfrm>
            </p:grpSpPr>
            <p:grpSp>
              <p:nvGrpSpPr>
                <p:cNvPr id="5652" name="Group 532"/>
                <p:cNvGrpSpPr>
                  <a:grpSpLocks/>
                </p:cNvGrpSpPr>
                <p:nvPr/>
              </p:nvGrpSpPr>
              <p:grpSpPr bwMode="auto">
                <a:xfrm>
                  <a:off x="1463" y="2824"/>
                  <a:ext cx="185" cy="173"/>
                  <a:chOff x="983" y="1128"/>
                  <a:chExt cx="185" cy="173"/>
                </a:xfrm>
              </p:grpSpPr>
              <p:sp>
                <p:nvSpPr>
                  <p:cNvPr id="5653" name="Rectangle 5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11" y="1163"/>
                    <a:ext cx="125" cy="109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54" name="Text Box 53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83" y="1128"/>
                    <a:ext cx="18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5655" name="AutoShape 535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1513" y="2872"/>
                  <a:ext cx="300" cy="82"/>
                </a:xfrm>
                <a:prstGeom prst="chevron">
                  <a:avLst>
                    <a:gd name="adj" fmla="val 91463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676" name="Text Box 556"/>
            <p:cNvSpPr txBox="1">
              <a:spLocks noChangeArrowheads="1"/>
            </p:cNvSpPr>
            <p:nvPr/>
          </p:nvSpPr>
          <p:spPr bwMode="auto">
            <a:xfrm>
              <a:off x="814" y="3818"/>
              <a:ext cx="4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73738C"/>
                  </a:solidFill>
                </a:rPr>
                <a:t>new</a:t>
              </a:r>
            </a:p>
          </p:txBody>
        </p:sp>
      </p:grpSp>
      <p:grpSp>
        <p:nvGrpSpPr>
          <p:cNvPr id="5680" name="Group 560"/>
          <p:cNvGrpSpPr>
            <a:grpSpLocks/>
          </p:cNvGrpSpPr>
          <p:nvPr/>
        </p:nvGrpSpPr>
        <p:grpSpPr bwMode="auto">
          <a:xfrm>
            <a:off x="2282825" y="3673475"/>
            <a:ext cx="1020763" cy="2724150"/>
            <a:chOff x="1438" y="2314"/>
            <a:chExt cx="643" cy="1716"/>
          </a:xfrm>
        </p:grpSpPr>
        <p:grpSp>
          <p:nvGrpSpPr>
            <p:cNvPr id="5670" name="Group 550"/>
            <p:cNvGrpSpPr>
              <a:grpSpLocks/>
            </p:cNvGrpSpPr>
            <p:nvPr/>
          </p:nvGrpSpPr>
          <p:grpSpPr bwMode="auto">
            <a:xfrm>
              <a:off x="1591" y="2314"/>
              <a:ext cx="490" cy="1521"/>
              <a:chOff x="3023" y="2586"/>
              <a:chExt cx="490" cy="1521"/>
            </a:xfrm>
          </p:grpSpPr>
          <p:sp>
            <p:nvSpPr>
              <p:cNvPr id="5531" name="Text Box 411"/>
              <p:cNvSpPr txBox="1">
                <a:spLocks noChangeAspect="1" noChangeArrowheads="1"/>
              </p:cNvSpPr>
              <p:nvPr/>
            </p:nvSpPr>
            <p:spPr bwMode="auto">
              <a:xfrm>
                <a:off x="3023" y="2586"/>
                <a:ext cx="20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r>
                  <a:rPr lang="ja-JP" altLang="en-US" sz="1200">
                    <a:latin typeface="Arial"/>
                  </a:rPr>
                  <a:t>’</a:t>
                </a:r>
                <a:endParaRPr lang="en-US" sz="900"/>
              </a:p>
            </p:txBody>
          </p:sp>
          <p:sp>
            <p:nvSpPr>
              <p:cNvPr id="5532" name="Text Box 412"/>
              <p:cNvSpPr txBox="1">
                <a:spLocks noChangeAspect="1" noChangeArrowheads="1"/>
              </p:cNvSpPr>
              <p:nvPr/>
            </p:nvSpPr>
            <p:spPr bwMode="auto">
              <a:xfrm>
                <a:off x="3023" y="3934"/>
                <a:ext cx="20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  <a:r>
                  <a:rPr lang="ja-JP" altLang="en-US" sz="1200">
                    <a:latin typeface="Arial"/>
                  </a:rPr>
                  <a:t>’</a:t>
                </a:r>
                <a:endParaRPr lang="en-US" sz="1200"/>
              </a:p>
            </p:txBody>
          </p:sp>
          <p:grpSp>
            <p:nvGrpSpPr>
              <p:cNvPr id="5665" name="Group 545"/>
              <p:cNvGrpSpPr>
                <a:grpSpLocks/>
              </p:cNvGrpSpPr>
              <p:nvPr/>
            </p:nvGrpSpPr>
            <p:grpSpPr bwMode="auto">
              <a:xfrm>
                <a:off x="3068" y="2743"/>
                <a:ext cx="242" cy="299"/>
                <a:chOff x="3068" y="2743"/>
                <a:chExt cx="242" cy="299"/>
              </a:xfrm>
            </p:grpSpPr>
            <p:sp>
              <p:nvSpPr>
                <p:cNvPr id="5534" name="AutoShape 41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9" y="2852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535" name="Group 415"/>
                <p:cNvGrpSpPr>
                  <a:grpSpLocks/>
                </p:cNvGrpSpPr>
                <p:nvPr/>
              </p:nvGrpSpPr>
              <p:grpSpPr bwMode="auto">
                <a:xfrm>
                  <a:off x="3125" y="2804"/>
                  <a:ext cx="185" cy="173"/>
                  <a:chOff x="621" y="436"/>
                  <a:chExt cx="185" cy="173"/>
                </a:xfrm>
              </p:grpSpPr>
              <p:sp>
                <p:nvSpPr>
                  <p:cNvPr id="5536" name="Rectangle 4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" y="470"/>
                    <a:ext cx="126" cy="109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37" name="Text Box 41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21" y="436"/>
                    <a:ext cx="18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C</a:t>
                    </a:r>
                  </a:p>
                </p:txBody>
              </p:sp>
            </p:grpSp>
          </p:grpSp>
          <p:grpSp>
            <p:nvGrpSpPr>
              <p:cNvPr id="5669" name="Group 549"/>
              <p:cNvGrpSpPr>
                <a:grpSpLocks/>
              </p:cNvGrpSpPr>
              <p:nvPr/>
            </p:nvGrpSpPr>
            <p:grpSpPr bwMode="auto">
              <a:xfrm>
                <a:off x="3068" y="2973"/>
                <a:ext cx="304" cy="299"/>
                <a:chOff x="3068" y="2973"/>
                <a:chExt cx="304" cy="299"/>
              </a:xfrm>
            </p:grpSpPr>
            <p:sp>
              <p:nvSpPr>
                <p:cNvPr id="5539" name="AutoShape 41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9" y="3082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540" name="Group 420"/>
                <p:cNvGrpSpPr>
                  <a:grpSpLocks/>
                </p:cNvGrpSpPr>
                <p:nvPr/>
              </p:nvGrpSpPr>
              <p:grpSpPr bwMode="auto">
                <a:xfrm>
                  <a:off x="3153" y="3034"/>
                  <a:ext cx="219" cy="173"/>
                  <a:chOff x="649" y="666"/>
                  <a:chExt cx="219" cy="173"/>
                </a:xfrm>
              </p:grpSpPr>
              <p:sp>
                <p:nvSpPr>
                  <p:cNvPr id="5541" name="Rectangle 4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" y="700"/>
                    <a:ext cx="219" cy="1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42" name="Text Box 42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70" y="666"/>
                    <a:ext cx="18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A</a:t>
                    </a:r>
                    <a:endParaRPr lang="en-US" sz="1200">
                      <a:latin typeface="Comic Sans MS" charset="0"/>
                    </a:endParaRPr>
                  </a:p>
                </p:txBody>
              </p:sp>
            </p:grpSp>
          </p:grpSp>
          <p:grpSp>
            <p:nvGrpSpPr>
              <p:cNvPr id="5668" name="Group 548"/>
              <p:cNvGrpSpPr>
                <a:grpSpLocks/>
              </p:cNvGrpSpPr>
              <p:nvPr/>
            </p:nvGrpSpPr>
            <p:grpSpPr bwMode="auto">
              <a:xfrm>
                <a:off x="3068" y="3203"/>
                <a:ext cx="305" cy="299"/>
                <a:chOff x="3068" y="3203"/>
                <a:chExt cx="305" cy="299"/>
              </a:xfrm>
            </p:grpSpPr>
            <p:sp>
              <p:nvSpPr>
                <p:cNvPr id="5544" name="AutoShape 4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9" y="3312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545" name="Group 425"/>
                <p:cNvGrpSpPr>
                  <a:grpSpLocks/>
                </p:cNvGrpSpPr>
                <p:nvPr/>
              </p:nvGrpSpPr>
              <p:grpSpPr bwMode="auto">
                <a:xfrm>
                  <a:off x="3153" y="3260"/>
                  <a:ext cx="220" cy="173"/>
                  <a:chOff x="649" y="892"/>
                  <a:chExt cx="220" cy="173"/>
                </a:xfrm>
              </p:grpSpPr>
              <p:sp>
                <p:nvSpPr>
                  <p:cNvPr id="5546" name="Rectangle 4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" y="930"/>
                    <a:ext cx="220" cy="109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47" name="Text Box 42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67" y="892"/>
                    <a:ext cx="19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G</a:t>
                    </a:r>
                    <a:endParaRPr lang="en-US" sz="1200">
                      <a:latin typeface="Comic Sans MS" charset="0"/>
                    </a:endParaRPr>
                  </a:p>
                </p:txBody>
              </p:sp>
            </p:grpSp>
          </p:grpSp>
          <p:grpSp>
            <p:nvGrpSpPr>
              <p:cNvPr id="5666" name="Group 546"/>
              <p:cNvGrpSpPr>
                <a:grpSpLocks/>
              </p:cNvGrpSpPr>
              <p:nvPr/>
            </p:nvGrpSpPr>
            <p:grpSpPr bwMode="auto">
              <a:xfrm>
                <a:off x="3068" y="3666"/>
                <a:ext cx="237" cy="299"/>
                <a:chOff x="3068" y="3666"/>
                <a:chExt cx="237" cy="299"/>
              </a:xfrm>
            </p:grpSpPr>
            <p:sp>
              <p:nvSpPr>
                <p:cNvPr id="5549" name="AutoShape 42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9" y="3775"/>
                  <a:ext cx="299" cy="81"/>
                </a:xfrm>
                <a:prstGeom prst="chevron">
                  <a:avLst>
                    <a:gd name="adj" fmla="val 92284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550" name="Group 430"/>
                <p:cNvGrpSpPr>
                  <a:grpSpLocks/>
                </p:cNvGrpSpPr>
                <p:nvPr/>
              </p:nvGrpSpPr>
              <p:grpSpPr bwMode="auto">
                <a:xfrm>
                  <a:off x="3130" y="3731"/>
                  <a:ext cx="175" cy="173"/>
                  <a:chOff x="626" y="1363"/>
                  <a:chExt cx="175" cy="173"/>
                </a:xfrm>
              </p:grpSpPr>
              <p:sp>
                <p:nvSpPr>
                  <p:cNvPr id="5551" name="Rectangle 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0" y="1393"/>
                    <a:ext cx="125" cy="109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52" name="Text Box 43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26" y="1363"/>
                    <a:ext cx="17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T</a:t>
                    </a:r>
                  </a:p>
                </p:txBody>
              </p:sp>
            </p:grpSp>
          </p:grpSp>
          <p:grpSp>
            <p:nvGrpSpPr>
              <p:cNvPr id="5553" name="Group 433"/>
              <p:cNvGrpSpPr>
                <a:grpSpLocks noChangeAspect="1"/>
              </p:cNvGrpSpPr>
              <p:nvPr/>
            </p:nvGrpSpPr>
            <p:grpSpPr bwMode="auto">
              <a:xfrm>
                <a:off x="3280" y="2873"/>
                <a:ext cx="135" cy="33"/>
                <a:chOff x="1351" y="771"/>
                <a:chExt cx="225" cy="56"/>
              </a:xfrm>
            </p:grpSpPr>
            <p:grpSp>
              <p:nvGrpSpPr>
                <p:cNvPr id="5554" name="Group 434"/>
                <p:cNvGrpSpPr>
                  <a:grpSpLocks noChangeAspect="1"/>
                </p:cNvGrpSpPr>
                <p:nvPr/>
              </p:nvGrpSpPr>
              <p:grpSpPr bwMode="auto">
                <a:xfrm>
                  <a:off x="1351" y="771"/>
                  <a:ext cx="225" cy="0"/>
                  <a:chOff x="1351" y="771"/>
                  <a:chExt cx="225" cy="0"/>
                </a:xfrm>
              </p:grpSpPr>
              <p:sp>
                <p:nvSpPr>
                  <p:cNvPr id="5555" name="Line 4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56" name="Line 4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57" name="Line 4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58" name="Line 4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59" name="Group 439"/>
                <p:cNvGrpSpPr>
                  <a:grpSpLocks noChangeAspect="1"/>
                </p:cNvGrpSpPr>
                <p:nvPr/>
              </p:nvGrpSpPr>
              <p:grpSpPr bwMode="auto">
                <a:xfrm>
                  <a:off x="1351" y="799"/>
                  <a:ext cx="225" cy="0"/>
                  <a:chOff x="1351" y="771"/>
                  <a:chExt cx="225" cy="0"/>
                </a:xfrm>
              </p:grpSpPr>
              <p:sp>
                <p:nvSpPr>
                  <p:cNvPr id="5560" name="Line 4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61" name="Line 4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62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63" name="Line 4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64" name="Group 444"/>
                <p:cNvGrpSpPr>
                  <a:grpSpLocks noChangeAspect="1"/>
                </p:cNvGrpSpPr>
                <p:nvPr/>
              </p:nvGrpSpPr>
              <p:grpSpPr bwMode="auto">
                <a:xfrm>
                  <a:off x="1351" y="827"/>
                  <a:ext cx="225" cy="0"/>
                  <a:chOff x="1351" y="771"/>
                  <a:chExt cx="225" cy="0"/>
                </a:xfrm>
              </p:grpSpPr>
              <p:sp>
                <p:nvSpPr>
                  <p:cNvPr id="5565" name="Line 4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66" name="Line 4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67" name="Line 4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68" name="Line 4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569" name="Group 449"/>
              <p:cNvGrpSpPr>
                <a:grpSpLocks noChangeAspect="1"/>
              </p:cNvGrpSpPr>
              <p:nvPr/>
            </p:nvGrpSpPr>
            <p:grpSpPr bwMode="auto">
              <a:xfrm>
                <a:off x="3376" y="3108"/>
                <a:ext cx="135" cy="19"/>
                <a:chOff x="1511" y="1163"/>
                <a:chExt cx="225" cy="32"/>
              </a:xfrm>
            </p:grpSpPr>
            <p:grpSp>
              <p:nvGrpSpPr>
                <p:cNvPr id="5570" name="Group 450"/>
                <p:cNvGrpSpPr>
                  <a:grpSpLocks noChangeAspect="1"/>
                </p:cNvGrpSpPr>
                <p:nvPr/>
              </p:nvGrpSpPr>
              <p:grpSpPr bwMode="auto">
                <a:xfrm>
                  <a:off x="1511" y="1163"/>
                  <a:ext cx="225" cy="0"/>
                  <a:chOff x="1351" y="771"/>
                  <a:chExt cx="225" cy="0"/>
                </a:xfrm>
              </p:grpSpPr>
              <p:sp>
                <p:nvSpPr>
                  <p:cNvPr id="5571" name="Line 4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72" name="Line 4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73" name="Line 4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74" name="Line 4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75" name="Group 455"/>
                <p:cNvGrpSpPr>
                  <a:grpSpLocks noChangeAspect="1"/>
                </p:cNvGrpSpPr>
                <p:nvPr/>
              </p:nvGrpSpPr>
              <p:grpSpPr bwMode="auto">
                <a:xfrm>
                  <a:off x="1511" y="1195"/>
                  <a:ext cx="225" cy="0"/>
                  <a:chOff x="1351" y="771"/>
                  <a:chExt cx="225" cy="0"/>
                </a:xfrm>
              </p:grpSpPr>
              <p:sp>
                <p:nvSpPr>
                  <p:cNvPr id="5576" name="Line 4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77" name="Line 4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78" name="Line 4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79" name="Line 4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667" name="Group 547"/>
              <p:cNvGrpSpPr>
                <a:grpSpLocks/>
              </p:cNvGrpSpPr>
              <p:nvPr/>
            </p:nvGrpSpPr>
            <p:grpSpPr bwMode="auto">
              <a:xfrm>
                <a:off x="3068" y="3435"/>
                <a:ext cx="305" cy="300"/>
                <a:chOff x="3068" y="3435"/>
                <a:chExt cx="305" cy="300"/>
              </a:xfrm>
            </p:grpSpPr>
            <p:sp>
              <p:nvSpPr>
                <p:cNvPr id="5581" name="AutoShape 46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9" y="3544"/>
                  <a:ext cx="300" cy="81"/>
                </a:xfrm>
                <a:prstGeom prst="chevron">
                  <a:avLst>
                    <a:gd name="adj" fmla="val 92593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582" name="Group 462"/>
                <p:cNvGrpSpPr>
                  <a:grpSpLocks/>
                </p:cNvGrpSpPr>
                <p:nvPr/>
              </p:nvGrpSpPr>
              <p:grpSpPr bwMode="auto">
                <a:xfrm>
                  <a:off x="3153" y="3496"/>
                  <a:ext cx="220" cy="173"/>
                  <a:chOff x="649" y="1128"/>
                  <a:chExt cx="220" cy="173"/>
                </a:xfrm>
              </p:grpSpPr>
              <p:sp>
                <p:nvSpPr>
                  <p:cNvPr id="5583" name="Rectangle 4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9" y="1163"/>
                    <a:ext cx="220" cy="109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84" name="Text Box 46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667" y="1128"/>
                    <a:ext cx="19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 sz="1200">
                        <a:latin typeface="Arial" charset="0"/>
                      </a:rPr>
                      <a:t>G</a:t>
                    </a:r>
                    <a:endParaRPr lang="en-US" sz="12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5585" name="Group 465"/>
              <p:cNvGrpSpPr>
                <a:grpSpLocks noChangeAspect="1"/>
              </p:cNvGrpSpPr>
              <p:nvPr/>
            </p:nvGrpSpPr>
            <p:grpSpPr bwMode="auto">
              <a:xfrm>
                <a:off x="3378" y="3340"/>
                <a:ext cx="135" cy="34"/>
                <a:chOff x="1351" y="771"/>
                <a:chExt cx="225" cy="56"/>
              </a:xfrm>
            </p:grpSpPr>
            <p:grpSp>
              <p:nvGrpSpPr>
                <p:cNvPr id="5586" name="Group 466"/>
                <p:cNvGrpSpPr>
                  <a:grpSpLocks noChangeAspect="1"/>
                </p:cNvGrpSpPr>
                <p:nvPr/>
              </p:nvGrpSpPr>
              <p:grpSpPr bwMode="auto">
                <a:xfrm>
                  <a:off x="1351" y="771"/>
                  <a:ext cx="225" cy="0"/>
                  <a:chOff x="1351" y="771"/>
                  <a:chExt cx="225" cy="0"/>
                </a:xfrm>
              </p:grpSpPr>
              <p:sp>
                <p:nvSpPr>
                  <p:cNvPr id="5587" name="Line 4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88" name="Line 4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89" name="Line 4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90" name="Line 4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91" name="Group 471"/>
                <p:cNvGrpSpPr>
                  <a:grpSpLocks noChangeAspect="1"/>
                </p:cNvGrpSpPr>
                <p:nvPr/>
              </p:nvGrpSpPr>
              <p:grpSpPr bwMode="auto">
                <a:xfrm>
                  <a:off x="1351" y="799"/>
                  <a:ext cx="225" cy="0"/>
                  <a:chOff x="1351" y="771"/>
                  <a:chExt cx="225" cy="0"/>
                </a:xfrm>
              </p:grpSpPr>
              <p:sp>
                <p:nvSpPr>
                  <p:cNvPr id="5592" name="Line 4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93" name="Line 4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94" name="Line 4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95" name="Line 4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596" name="Group 476"/>
                <p:cNvGrpSpPr>
                  <a:grpSpLocks noChangeAspect="1"/>
                </p:cNvGrpSpPr>
                <p:nvPr/>
              </p:nvGrpSpPr>
              <p:grpSpPr bwMode="auto">
                <a:xfrm>
                  <a:off x="1351" y="827"/>
                  <a:ext cx="225" cy="0"/>
                  <a:chOff x="1351" y="771"/>
                  <a:chExt cx="225" cy="0"/>
                </a:xfrm>
              </p:grpSpPr>
              <p:sp>
                <p:nvSpPr>
                  <p:cNvPr id="5597" name="Line 4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98" name="Line 4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99" name="Line 4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00" name="Line 4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601" name="Group 481"/>
              <p:cNvGrpSpPr>
                <a:grpSpLocks noChangeAspect="1"/>
              </p:cNvGrpSpPr>
              <p:nvPr/>
            </p:nvGrpSpPr>
            <p:grpSpPr bwMode="auto">
              <a:xfrm>
                <a:off x="3378" y="3566"/>
                <a:ext cx="135" cy="33"/>
                <a:chOff x="1351" y="771"/>
                <a:chExt cx="225" cy="56"/>
              </a:xfrm>
            </p:grpSpPr>
            <p:grpSp>
              <p:nvGrpSpPr>
                <p:cNvPr id="5602" name="Group 482"/>
                <p:cNvGrpSpPr>
                  <a:grpSpLocks noChangeAspect="1"/>
                </p:cNvGrpSpPr>
                <p:nvPr/>
              </p:nvGrpSpPr>
              <p:grpSpPr bwMode="auto">
                <a:xfrm>
                  <a:off x="1351" y="771"/>
                  <a:ext cx="225" cy="0"/>
                  <a:chOff x="1351" y="771"/>
                  <a:chExt cx="225" cy="0"/>
                </a:xfrm>
              </p:grpSpPr>
              <p:sp>
                <p:nvSpPr>
                  <p:cNvPr id="5603" name="Line 4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04" name="Line 4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05" name="Line 4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06" name="Line 4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07" name="Group 487"/>
                <p:cNvGrpSpPr>
                  <a:grpSpLocks noChangeAspect="1"/>
                </p:cNvGrpSpPr>
                <p:nvPr/>
              </p:nvGrpSpPr>
              <p:grpSpPr bwMode="auto">
                <a:xfrm>
                  <a:off x="1351" y="799"/>
                  <a:ext cx="225" cy="0"/>
                  <a:chOff x="1351" y="771"/>
                  <a:chExt cx="225" cy="0"/>
                </a:xfrm>
              </p:grpSpPr>
              <p:sp>
                <p:nvSpPr>
                  <p:cNvPr id="5608" name="Line 4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09" name="Line 4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10" name="Line 4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11" name="Line 4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12" name="Group 492"/>
                <p:cNvGrpSpPr>
                  <a:grpSpLocks noChangeAspect="1"/>
                </p:cNvGrpSpPr>
                <p:nvPr/>
              </p:nvGrpSpPr>
              <p:grpSpPr bwMode="auto">
                <a:xfrm>
                  <a:off x="1351" y="827"/>
                  <a:ext cx="225" cy="0"/>
                  <a:chOff x="1351" y="771"/>
                  <a:chExt cx="225" cy="0"/>
                </a:xfrm>
              </p:grpSpPr>
              <p:sp>
                <p:nvSpPr>
                  <p:cNvPr id="5613" name="Line 4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14" name="Line 4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15" name="Line 4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16" name="Line 4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617" name="Group 497"/>
              <p:cNvGrpSpPr>
                <a:grpSpLocks noChangeAspect="1"/>
              </p:cNvGrpSpPr>
              <p:nvPr/>
            </p:nvGrpSpPr>
            <p:grpSpPr bwMode="auto">
              <a:xfrm>
                <a:off x="3280" y="3805"/>
                <a:ext cx="135" cy="19"/>
                <a:chOff x="1511" y="1163"/>
                <a:chExt cx="225" cy="32"/>
              </a:xfrm>
            </p:grpSpPr>
            <p:grpSp>
              <p:nvGrpSpPr>
                <p:cNvPr id="5618" name="Group 498"/>
                <p:cNvGrpSpPr>
                  <a:grpSpLocks noChangeAspect="1"/>
                </p:cNvGrpSpPr>
                <p:nvPr/>
              </p:nvGrpSpPr>
              <p:grpSpPr bwMode="auto">
                <a:xfrm>
                  <a:off x="1511" y="1163"/>
                  <a:ext cx="225" cy="0"/>
                  <a:chOff x="1351" y="771"/>
                  <a:chExt cx="225" cy="0"/>
                </a:xfrm>
              </p:grpSpPr>
              <p:sp>
                <p:nvSpPr>
                  <p:cNvPr id="5619" name="Line 4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20" name="Line 5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21" name="Line 5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22" name="Line 5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23" name="Group 503"/>
                <p:cNvGrpSpPr>
                  <a:grpSpLocks noChangeAspect="1"/>
                </p:cNvGrpSpPr>
                <p:nvPr/>
              </p:nvGrpSpPr>
              <p:grpSpPr bwMode="auto">
                <a:xfrm>
                  <a:off x="1511" y="1195"/>
                  <a:ext cx="225" cy="0"/>
                  <a:chOff x="1351" y="771"/>
                  <a:chExt cx="225" cy="0"/>
                </a:xfrm>
              </p:grpSpPr>
              <p:sp>
                <p:nvSpPr>
                  <p:cNvPr id="5624" name="Line 5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25" name="Line 5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26" name="Line 5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27" name="Line 5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677" name="Text Box 557"/>
            <p:cNvSpPr txBox="1">
              <a:spLocks noChangeArrowheads="1"/>
            </p:cNvSpPr>
            <p:nvPr/>
          </p:nvSpPr>
          <p:spPr bwMode="auto">
            <a:xfrm>
              <a:off x="1438" y="3818"/>
              <a:ext cx="4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73738C"/>
                  </a:solidFill>
                </a:rPr>
                <a:t>new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8900"/>
            <a:ext cx="7772400" cy="1143000"/>
          </a:xfrm>
        </p:spPr>
        <p:txBody>
          <a:bodyPr/>
          <a:lstStyle/>
          <a:p>
            <a:r>
              <a:rPr lang="en-US"/>
              <a:t>Opening of DNA helix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365250"/>
            <a:ext cx="35242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9788" y="1489075"/>
            <a:ext cx="39068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DNA helix is very stable and has to be unwound before replication can occur. This is done by a </a:t>
            </a:r>
            <a:r>
              <a:rPr lang="en-US">
                <a:solidFill>
                  <a:srgbClr val="ED181E"/>
                </a:solidFill>
              </a:rPr>
              <a:t>DNA helicase</a:t>
            </a:r>
            <a:r>
              <a:rPr lang="en-US"/>
              <a:t>, an enzyme that uses ATP as source of energy to break hydrogen bonds between base pairs. </a:t>
            </a:r>
          </a:p>
        </p:txBody>
      </p:sp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839788" y="2590800"/>
            <a:ext cx="7805737" cy="3841750"/>
            <a:chOff x="529" y="1632"/>
            <a:chExt cx="4917" cy="2420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529" y="2812"/>
              <a:ext cx="2537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New DNA is synthesised by </a:t>
              </a:r>
            </a:p>
            <a:p>
              <a:r>
                <a:rPr lang="en-US"/>
                <a:t>enzymes called </a:t>
              </a:r>
              <a:r>
                <a:rPr lang="en-US">
                  <a:solidFill>
                    <a:srgbClr val="ED181E"/>
                  </a:solidFill>
                </a:rPr>
                <a:t>DNA polymerases</a:t>
              </a:r>
              <a:r>
                <a:rPr lang="en-US"/>
                <a:t>. DNA polymerases add nucleotides to the 3</a:t>
              </a:r>
              <a:r>
                <a:rPr lang="ja-JP" altLang="en-US">
                  <a:latin typeface="Arial"/>
                </a:rPr>
                <a:t>’</a:t>
              </a:r>
              <a:r>
                <a:rPr lang="en-US"/>
                <a:t> end of a growing chain. </a:t>
              </a:r>
            </a:p>
          </p:txBody>
        </p:sp>
        <p:grpSp>
          <p:nvGrpSpPr>
            <p:cNvPr id="13325" name="Group 13"/>
            <p:cNvGrpSpPr>
              <a:grpSpLocks/>
            </p:cNvGrpSpPr>
            <p:nvPr/>
          </p:nvGrpSpPr>
          <p:grpSpPr bwMode="auto">
            <a:xfrm>
              <a:off x="3316" y="1632"/>
              <a:ext cx="2130" cy="2420"/>
              <a:chOff x="3316" y="1632"/>
              <a:chExt cx="2130" cy="2420"/>
            </a:xfrm>
          </p:grpSpPr>
          <p:pic>
            <p:nvPicPr>
              <p:cNvPr id="13318" name="Picture 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632"/>
                <a:ext cx="1641" cy="2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3320" name="Text Box 8"/>
              <p:cNvSpPr txBox="1">
                <a:spLocks noChangeArrowheads="1"/>
              </p:cNvSpPr>
              <p:nvPr/>
            </p:nvSpPr>
            <p:spPr bwMode="auto">
              <a:xfrm>
                <a:off x="3316" y="2976"/>
                <a:ext cx="6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>
                    <a:solidFill>
                      <a:srgbClr val="FF3300"/>
                    </a:solidFill>
                    <a:latin typeface="Arial" charset="0"/>
                  </a:rPr>
                  <a:t>template</a:t>
                </a:r>
                <a:endParaRPr lang="en-US" sz="1800">
                  <a:solidFill>
                    <a:srgbClr val="FF3300"/>
                  </a:solidFill>
                  <a:latin typeface="Arial" charset="0"/>
                </a:endParaRPr>
              </a:p>
            </p:txBody>
          </p:sp>
          <p:sp>
            <p:nvSpPr>
              <p:cNvPr id="13321" name="Text Box 9"/>
              <p:cNvSpPr txBox="1">
                <a:spLocks noChangeArrowheads="1"/>
              </p:cNvSpPr>
              <p:nvPr/>
            </p:nvSpPr>
            <p:spPr bwMode="auto">
              <a:xfrm>
                <a:off x="3360" y="3648"/>
                <a:ext cx="46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>
                    <a:solidFill>
                      <a:srgbClr val="0066FF"/>
                    </a:solidFill>
                    <a:latin typeface="Arial" charset="0"/>
                  </a:rPr>
                  <a:t>new</a:t>
                </a:r>
              </a:p>
              <a:p>
                <a:pPr eaLnBrk="1" hangingPunct="1"/>
                <a:r>
                  <a:rPr lang="en-GB" sz="1800">
                    <a:solidFill>
                      <a:srgbClr val="0066FF"/>
                    </a:solidFill>
                    <a:latin typeface="Arial" charset="0"/>
                  </a:rPr>
                  <a:t>chain</a:t>
                </a:r>
                <a:endParaRPr lang="en-US" sz="1800">
                  <a:solidFill>
                    <a:srgbClr val="0066FF"/>
                  </a:solidFill>
                  <a:latin typeface="Arial" charset="0"/>
                </a:endParaRPr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auto">
              <a:xfrm>
                <a:off x="3743" y="3264"/>
                <a:ext cx="721" cy="672"/>
              </a:xfrm>
              <a:custGeom>
                <a:avLst/>
                <a:gdLst>
                  <a:gd name="T0" fmla="*/ 241 w 577"/>
                  <a:gd name="T1" fmla="*/ 624 h 624"/>
                  <a:gd name="T2" fmla="*/ 95 w 577"/>
                  <a:gd name="T3" fmla="*/ 562 h 624"/>
                  <a:gd name="T4" fmla="*/ 17 w 577"/>
                  <a:gd name="T5" fmla="*/ 480 h 624"/>
                  <a:gd name="T6" fmla="*/ 17 w 577"/>
                  <a:gd name="T7" fmla="*/ 352 h 624"/>
                  <a:gd name="T8" fmla="*/ 121 w 577"/>
                  <a:gd name="T9" fmla="*/ 264 h 624"/>
                  <a:gd name="T10" fmla="*/ 249 w 577"/>
                  <a:gd name="T11" fmla="*/ 192 h 624"/>
                  <a:gd name="T12" fmla="*/ 577 w 577"/>
                  <a:gd name="T13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7" h="624">
                    <a:moveTo>
                      <a:pt x="241" y="624"/>
                    </a:moveTo>
                    <a:cubicBezTo>
                      <a:pt x="217" y="614"/>
                      <a:pt x="132" y="586"/>
                      <a:pt x="95" y="562"/>
                    </a:cubicBezTo>
                    <a:cubicBezTo>
                      <a:pt x="58" y="538"/>
                      <a:pt x="30" y="515"/>
                      <a:pt x="17" y="480"/>
                    </a:cubicBezTo>
                    <a:cubicBezTo>
                      <a:pt x="4" y="445"/>
                      <a:pt x="0" y="388"/>
                      <a:pt x="17" y="352"/>
                    </a:cubicBezTo>
                    <a:cubicBezTo>
                      <a:pt x="34" y="316"/>
                      <a:pt x="82" y="291"/>
                      <a:pt x="121" y="264"/>
                    </a:cubicBezTo>
                    <a:cubicBezTo>
                      <a:pt x="160" y="237"/>
                      <a:pt x="173" y="236"/>
                      <a:pt x="249" y="192"/>
                    </a:cubicBezTo>
                    <a:cubicBezTo>
                      <a:pt x="325" y="148"/>
                      <a:pt x="509" y="40"/>
                      <a:pt x="577" y="0"/>
                    </a:cubicBezTo>
                  </a:path>
                </a:pathLst>
              </a:custGeom>
              <a:noFill/>
              <a:ln w="76200" cap="flat" cmpd="sng">
                <a:solidFill>
                  <a:srgbClr val="0066FF"/>
                </a:solidFill>
                <a:prstDash val="solid"/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Text Box 11"/>
              <p:cNvSpPr txBox="1">
                <a:spLocks noChangeArrowheads="1"/>
              </p:cNvSpPr>
              <p:nvPr/>
            </p:nvSpPr>
            <p:spPr bwMode="auto">
              <a:xfrm>
                <a:off x="4246" y="3479"/>
                <a:ext cx="12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2F8B20"/>
                    </a:solidFill>
                    <a:latin typeface="Arial" charset="0"/>
                  </a:rPr>
                  <a:t>DNA</a:t>
                </a:r>
                <a:r>
                  <a:rPr lang="en-US" sz="1600">
                    <a:solidFill>
                      <a:srgbClr val="2F8B20"/>
                    </a:solidFill>
                    <a:latin typeface="Arial" charset="0"/>
                  </a:rPr>
                  <a:t> </a:t>
                </a:r>
                <a:r>
                  <a:rPr lang="en-US" sz="1800">
                    <a:solidFill>
                      <a:srgbClr val="2F8B20"/>
                    </a:solidFill>
                    <a:latin typeface="Arial" charset="0"/>
                  </a:rPr>
                  <a:t>polymerase</a:t>
                </a:r>
                <a:endParaRPr lang="en-US" sz="1600">
                  <a:solidFill>
                    <a:srgbClr val="2F8B20"/>
                  </a:solidFill>
                  <a:latin typeface="Arial" charset="0"/>
                </a:endParaRPr>
              </a:p>
            </p:txBody>
          </p:sp>
          <p:sp>
            <p:nvSpPr>
              <p:cNvPr id="13324" name="Text Box 12"/>
              <p:cNvSpPr txBox="1">
                <a:spLocks noChangeArrowheads="1"/>
              </p:cNvSpPr>
              <p:nvPr/>
            </p:nvSpPr>
            <p:spPr bwMode="auto">
              <a:xfrm>
                <a:off x="3406" y="1930"/>
                <a:ext cx="97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DNA helix is unwound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7518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7518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1960</Words>
  <Application>Microsoft Office PowerPoint</Application>
  <PresentationFormat>On-screen Show (4:3)</PresentationFormat>
  <Paragraphs>521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Blank</vt:lpstr>
      <vt:lpstr>Standarddesign</vt:lpstr>
      <vt:lpstr>DNA replication, the cell cycle and mitosis</vt:lpstr>
      <vt:lpstr>Nucleic acids and gene expression</vt:lpstr>
      <vt:lpstr>Summary of 1st lecture</vt:lpstr>
      <vt:lpstr>DNA replication, the cell cycle and mitosis</vt:lpstr>
      <vt:lpstr>Flow of genetic information</vt:lpstr>
      <vt:lpstr>DNA replication</vt:lpstr>
      <vt:lpstr>Semi-conservative replication</vt:lpstr>
      <vt:lpstr>DNA replication</vt:lpstr>
      <vt:lpstr>Opening of DNA helix</vt:lpstr>
      <vt:lpstr>DNA Synthesis</vt:lpstr>
      <vt:lpstr>Enzyme reaction</vt:lpstr>
      <vt:lpstr>Drugs used as chain terminators I</vt:lpstr>
      <vt:lpstr>Drugs used as chain terminators II</vt:lpstr>
      <vt:lpstr>The replication fork</vt:lpstr>
      <vt:lpstr>Asymmetry of replication fork</vt:lpstr>
      <vt:lpstr>Leading and lagging strands</vt:lpstr>
      <vt:lpstr>RNA primer starts new chain</vt:lpstr>
      <vt:lpstr>Synthesis of lagging strand</vt:lpstr>
      <vt:lpstr>Joining of Okazaki fragments</vt:lpstr>
      <vt:lpstr>Replication fork proteins</vt:lpstr>
      <vt:lpstr>The replication complex</vt:lpstr>
      <vt:lpstr>Proofreading mechanism</vt:lpstr>
      <vt:lpstr>Replication of the E.coli chromosome</vt:lpstr>
      <vt:lpstr>Replication of eukaryotic genome</vt:lpstr>
      <vt:lpstr>Eukaryotic replication forks</vt:lpstr>
      <vt:lpstr>The cell cycle</vt:lpstr>
      <vt:lpstr>Chromosomes during cell cycle</vt:lpstr>
      <vt:lpstr>Stages of mitosis I</vt:lpstr>
      <vt:lpstr>Stages of mitosis II</vt:lpstr>
      <vt:lpstr>Summary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genetic processes</dc:title>
  <dc:creator>M Horton</dc:creator>
  <cp:lastModifiedBy>Shiel, Nuala</cp:lastModifiedBy>
  <cp:revision>138</cp:revision>
  <cp:lastPrinted>2005-10-05T15:14:45Z</cp:lastPrinted>
  <dcterms:created xsi:type="dcterms:W3CDTF">2005-07-18T15:45:26Z</dcterms:created>
  <dcterms:modified xsi:type="dcterms:W3CDTF">2012-10-16T13:51:26Z</dcterms:modified>
</cp:coreProperties>
</file>