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292" r:id="rId3"/>
    <p:sldId id="286" r:id="rId4"/>
    <p:sldId id="256" r:id="rId5"/>
    <p:sldId id="257" r:id="rId6"/>
    <p:sldId id="274" r:id="rId7"/>
    <p:sldId id="258" r:id="rId8"/>
    <p:sldId id="259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75" r:id="rId17"/>
    <p:sldId id="269" r:id="rId18"/>
    <p:sldId id="268" r:id="rId19"/>
    <p:sldId id="270" r:id="rId20"/>
    <p:sldId id="271" r:id="rId21"/>
    <p:sldId id="272" r:id="rId22"/>
    <p:sldId id="285" r:id="rId23"/>
    <p:sldId id="277" r:id="rId24"/>
    <p:sldId id="278" r:id="rId25"/>
    <p:sldId id="279" r:id="rId26"/>
    <p:sldId id="287" r:id="rId27"/>
    <p:sldId id="289" r:id="rId28"/>
    <p:sldId id="280" r:id="rId29"/>
    <p:sldId id="281" r:id="rId30"/>
    <p:sldId id="282" r:id="rId31"/>
    <p:sldId id="284" r:id="rId32"/>
    <p:sldId id="273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187534"/>
    <a:srgbClr val="3333FF"/>
    <a:srgbClr val="5B87F2"/>
    <a:srgbClr val="5DA31E"/>
    <a:srgbClr val="32323D"/>
    <a:srgbClr val="FF0000"/>
    <a:srgbClr val="F37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0" autoAdjust="0"/>
    <p:restoredTop sz="88043" autoAdjust="0"/>
  </p:normalViewPr>
  <p:slideViewPr>
    <p:cSldViewPr snapToGrid="0">
      <p:cViewPr varScale="1">
        <p:scale>
          <a:sx n="46" d="100"/>
          <a:sy n="46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15DEDF-1581-C846-A7E8-776718B256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6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charset="0"/>
              </a:defRPr>
            </a:lvl1pPr>
          </a:lstStyle>
          <a:p>
            <a:fld id="{C7476519-613C-874F-BFF2-8D75015A4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4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26BA15C-45B4-864F-8B4E-A8F699262048}" type="slidenum">
              <a:rPr lang="da-DK" sz="1200" i="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da-DK" sz="1200" i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85800"/>
            <a:ext cx="3149600" cy="23622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3353141"/>
            <a:ext cx="5029635" cy="51050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sz="10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783AB-E4AB-C04C-B987-D8969A5EC008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EB722-D9C0-2945-8AF5-5F6F689FDC3A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64A41-B19E-884B-ABE6-9C9C9C3EE301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2BE0A-6E8C-B049-8C1D-D32759BE50D8}" type="slidenum">
              <a:rPr lang="en-US"/>
              <a:pPr/>
              <a:t>13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5E6E9-7A90-6845-B4D1-CE28AB912427}" type="slidenum">
              <a:rPr lang="en-US"/>
              <a:pPr/>
              <a:t>14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6488E5-69BD-AA45-89CF-4E966D39855C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DD48B-8E2A-984A-A354-A0BE47701467}" type="slidenum">
              <a:rPr lang="en-US"/>
              <a:pPr/>
              <a:t>16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5346A3-2440-4F47-A09D-963196EAC571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3C7FF-B9EB-364E-8D75-2E4959E94800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4AA0E-C4A7-2849-A67C-648090108DA4}" type="slidenum">
              <a:rPr lang="en-US"/>
              <a:pPr/>
              <a:t>19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5DED2-5DDE-9045-B1BB-DAC094336203}" type="slidenum">
              <a:rPr lang="en-US"/>
              <a:pPr/>
              <a:t>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99449-9B4B-DE4C-93D4-EFF7F054F11F}" type="slidenum">
              <a:rPr lang="en-US"/>
              <a:pPr/>
              <a:t>20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F7FA6-E546-3647-A923-1F524A105768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A7378-1811-0D48-92DA-04D64846E141}" type="slidenum">
              <a:rPr lang="en-US"/>
              <a:pPr/>
              <a:t>22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A06A8-D41A-F94D-89F9-518894BBBC03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8E75-6C58-8F45-BE3C-C940F7A8B6BF}" type="slidenum">
              <a:rPr lang="en-US"/>
              <a:pPr/>
              <a:t>24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FB58D-B242-B748-A006-DA477DC2AA0D}" type="slidenum">
              <a:rPr lang="en-US"/>
              <a:pPr/>
              <a:t>25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3A34B-24A0-FF49-8650-694E34974299}" type="slidenum">
              <a:rPr lang="en-US"/>
              <a:pPr/>
              <a:t>26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D243E-5DCC-2449-8712-4451A53B774A}" type="slidenum">
              <a:rPr lang="en-US"/>
              <a:pPr/>
              <a:t>27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2443B-99B4-AF40-8FD8-C6E51F1E53BA}" type="slidenum">
              <a:rPr lang="en-US"/>
              <a:pPr/>
              <a:t>28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EE18A7-1BC1-6346-BC24-36D6028FAB97}" type="slidenum">
              <a:rPr lang="en-US"/>
              <a:pPr/>
              <a:t>29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D44A4D-8EA6-5749-9629-976958259710}" type="slidenum">
              <a:rPr lang="en-US"/>
              <a:pPr/>
              <a:t>3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7D7BE-C6F4-0E4E-B797-BFD90ECCD8EA}" type="slidenum">
              <a:rPr lang="en-US"/>
              <a:pPr/>
              <a:t>30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E6E7D-9E54-934D-B98E-7378753E4869}" type="slidenum">
              <a:rPr lang="en-US"/>
              <a:pPr/>
              <a:t>31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91546-6D63-6846-9BA8-7BBF51277D7B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4461C-8B37-FA4E-BF2D-9A23723FC2ED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898EF-4001-3546-89C3-9AA7ED0EBD87}" type="slidenum">
              <a:rPr lang="en-US"/>
              <a:pPr/>
              <a:t>6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BE489-3543-5045-8853-D768EEACB5FD}" type="slidenum">
              <a:rPr lang="en-US"/>
              <a:pPr/>
              <a:t>7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E4C17-74D3-3448-A0DC-5E31B18E94FD}" type="slidenum">
              <a:rPr lang="en-US"/>
              <a:pPr/>
              <a:t>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F847E-0D40-0E40-B9D9-A31F51D5EF9B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BC3A3-1794-D14A-B4EA-EFB4555135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35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98AC-533D-324D-8A30-E6644F817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340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16F5-BA92-B94E-BB39-E1FB0DAD1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45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en-US" sz="3900">
              <a:solidFill>
                <a:srgbClr val="C51538"/>
              </a:solidFill>
              <a:latin typeface="Impact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 eaLnBrk="1" hangingPunct="1"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pPr eaLnBrk="1" hangingPunct="1"/>
            <a:fld id="{CBC9FAA6-BDC5-3C45-A4D0-632AF396609E}" type="slidenum">
              <a:rPr lang="da-DK" smtClean="0">
                <a:solidFill>
                  <a:srgbClr val="6C7070"/>
                </a:solidFill>
                <a:cs typeface="Times New Roman" charset="0"/>
              </a:rPr>
              <a:pPr eaLnBrk="1" hangingPunct="1"/>
              <a:t>‹#›</a:t>
            </a:fld>
            <a:endParaRPr lang="da-DK" smtClean="0">
              <a:solidFill>
                <a:srgbClr val="6C707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4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0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16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8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88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89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712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10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6268-B3FC-9F47-86F3-45D65B98C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26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1901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0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1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9483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B059D-A7CB-BD4B-A9F5-19F16503CB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80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FE19B-F050-8042-9662-63EA6D6C0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06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F63E8-AF9A-5F41-8BB4-F7479E66A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90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36FC-46B2-7A48-B43B-828F4379E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54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A2EA4-5D8C-2744-8590-D60C9DE2B2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62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3D4FF-729B-2745-A259-C567A4608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98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7ECF1-1E51-EC49-ADA2-39E4CA6878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85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2810555D-A6E3-5F4C-9681-B526E5A187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3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charset="0"/>
          <a:cs typeface="ＭＳ Ｐゴシック" charset="0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2673" y="2140527"/>
            <a:ext cx="8000999" cy="831273"/>
          </a:xfrm>
          <a:noFill/>
        </p:spPr>
        <p:txBody>
          <a:bodyPr/>
          <a:lstStyle/>
          <a:p>
            <a:pPr algn="ctr" eaLnBrk="1" hangingPunct="1"/>
            <a:r>
              <a:rPr lang="en-GB" sz="4000" dirty="0" smtClean="0">
                <a:latin typeface="+mn-lt"/>
              </a:rPr>
              <a:t>Nucleic acids and chromosomes</a:t>
            </a:r>
            <a:endParaRPr lang="en-GB" sz="4000" dirty="0">
              <a:latin typeface="+mn-lt"/>
            </a:endParaRP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428999"/>
            <a:ext cx="7543800" cy="561109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Arial" charset="0"/>
              </a:rPr>
              <a:t>Birgit </a:t>
            </a:r>
            <a:r>
              <a:rPr lang="en-US" sz="2400" dirty="0" err="1" smtClean="0">
                <a:latin typeface="Arial" charset="0"/>
              </a:rPr>
              <a:t>Leitinger</a:t>
            </a:r>
            <a:r>
              <a:rPr lang="en-US" sz="2400" dirty="0" smtClean="0">
                <a:latin typeface="Arial" charset="0"/>
              </a:rPr>
              <a:t>      </a:t>
            </a:r>
            <a:r>
              <a:rPr lang="en-US" sz="2400" dirty="0" smtClean="0">
                <a:latin typeface="Arial" charset="0"/>
              </a:rPr>
              <a:t>          </a:t>
            </a:r>
            <a:r>
              <a:rPr lang="en-US" sz="2400" dirty="0" smtClean="0">
                <a:latin typeface="Arial" charset="0"/>
              </a:rPr>
              <a:t>b.leitinger@imperial.ac.uk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38200" y="46482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 sz="1600" i="1">
                <a:solidFill>
                  <a:srgbClr val="6E6E6F"/>
                </a:solidFill>
                <a:latin typeface="Verdana" charset="0"/>
                <a:ea typeface="ＭＳ Ｐゴシック" charset="0"/>
                <a:cs typeface="Times New Roman" charset="0"/>
              </a:defRPr>
            </a:lvl1pPr>
            <a:lvl2pPr marL="37931725" indent="-37474525"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2pPr>
            <a:lvl3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3pPr>
            <a:lvl4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4pPr>
            <a:lvl5pPr eaLnBrk="0" hangingPunct="0"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rgbClr val="6E6E6F"/>
                </a:solidFill>
                <a:latin typeface="Verdana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Course code (MBBS) : Nucleic Acids 1</a:t>
            </a:r>
          </a:p>
          <a:p>
            <a:pPr eaLnBrk="1" hangingPunct="1">
              <a:spcBef>
                <a:spcPct val="20000"/>
              </a:spcBef>
            </a:pPr>
            <a:r>
              <a:rPr lang="en-US" i="0" dirty="0" smtClean="0">
                <a:solidFill>
                  <a:srgbClr val="4B4F55"/>
                </a:solidFill>
                <a:latin typeface="Arial" charset="0"/>
              </a:rPr>
              <a:t>Course code (BMS) : NAGE-L1</a:t>
            </a:r>
          </a:p>
          <a:p>
            <a:pPr eaLnBrk="1" hangingPunct="1">
              <a:spcBef>
                <a:spcPct val="20000"/>
              </a:spcBef>
            </a:pPr>
            <a:endParaRPr lang="en-US" i="0" dirty="0" smtClean="0">
              <a:solidFill>
                <a:srgbClr val="4B4F5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Pyrimidines</a:t>
            </a:r>
          </a:p>
        </p:txBody>
      </p:sp>
      <p:sp>
        <p:nvSpPr>
          <p:cNvPr id="10277" name="Freeform 37"/>
          <p:cNvSpPr>
            <a:spLocks/>
          </p:cNvSpPr>
          <p:nvPr/>
        </p:nvSpPr>
        <p:spPr bwMode="auto">
          <a:xfrm>
            <a:off x="792163" y="3759200"/>
            <a:ext cx="1587" cy="292100"/>
          </a:xfrm>
          <a:custGeom>
            <a:avLst/>
            <a:gdLst>
              <a:gd name="T0" fmla="*/ 0 h 184"/>
              <a:gd name="T1" fmla="*/ 184 h 184"/>
              <a:gd name="T2" fmla="*/ 0 h 18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4">
                <a:moveTo>
                  <a:pt x="0" y="0"/>
                </a:moveTo>
                <a:lnTo>
                  <a:pt x="0" y="1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9" name="Freeform 39"/>
          <p:cNvSpPr>
            <a:spLocks/>
          </p:cNvSpPr>
          <p:nvPr/>
        </p:nvSpPr>
        <p:spPr bwMode="auto">
          <a:xfrm>
            <a:off x="798513" y="4065588"/>
            <a:ext cx="231775" cy="153987"/>
          </a:xfrm>
          <a:custGeom>
            <a:avLst/>
            <a:gdLst>
              <a:gd name="T0" fmla="*/ 0 w 146"/>
              <a:gd name="T1" fmla="*/ 0 h 97"/>
              <a:gd name="T2" fmla="*/ 146 w 146"/>
              <a:gd name="T3" fmla="*/ 97 h 97"/>
              <a:gd name="T4" fmla="*/ 0 w 146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" h="97">
                <a:moveTo>
                  <a:pt x="0" y="0"/>
                </a:moveTo>
                <a:lnTo>
                  <a:pt x="146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839788" y="4029075"/>
            <a:ext cx="219075" cy="146050"/>
          </a:xfrm>
          <a:custGeom>
            <a:avLst/>
            <a:gdLst>
              <a:gd name="T0" fmla="*/ 138 w 138"/>
              <a:gd name="T1" fmla="*/ 92 h 92"/>
              <a:gd name="T2" fmla="*/ 0 w 138"/>
              <a:gd name="T3" fmla="*/ 0 h 92"/>
              <a:gd name="T4" fmla="*/ 138 w 138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92">
                <a:moveTo>
                  <a:pt x="138" y="92"/>
                </a:moveTo>
                <a:lnTo>
                  <a:pt x="0" y="0"/>
                </a:lnTo>
                <a:lnTo>
                  <a:pt x="13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>
            <a:off x="1257300" y="4065588"/>
            <a:ext cx="211138" cy="139700"/>
          </a:xfrm>
          <a:custGeom>
            <a:avLst/>
            <a:gdLst>
              <a:gd name="T0" fmla="*/ 0 w 133"/>
              <a:gd name="T1" fmla="*/ 88 h 88"/>
              <a:gd name="T2" fmla="*/ 133 w 133"/>
              <a:gd name="T3" fmla="*/ 0 h 88"/>
              <a:gd name="T4" fmla="*/ 0 w 133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88">
                <a:moveTo>
                  <a:pt x="0" y="88"/>
                </a:moveTo>
                <a:lnTo>
                  <a:pt x="133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9" name="Freeform 49"/>
          <p:cNvSpPr>
            <a:spLocks/>
          </p:cNvSpPr>
          <p:nvPr/>
        </p:nvSpPr>
        <p:spPr bwMode="auto">
          <a:xfrm>
            <a:off x="1474788" y="3621088"/>
            <a:ext cx="1587" cy="430212"/>
          </a:xfrm>
          <a:custGeom>
            <a:avLst/>
            <a:gdLst>
              <a:gd name="T0" fmla="*/ 0 h 271"/>
              <a:gd name="T1" fmla="*/ 271 h 271"/>
              <a:gd name="T2" fmla="*/ 0 h 27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1">
                <a:moveTo>
                  <a:pt x="0" y="0"/>
                </a:moveTo>
                <a:lnTo>
                  <a:pt x="0" y="2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Freeform 51"/>
          <p:cNvSpPr>
            <a:spLocks/>
          </p:cNvSpPr>
          <p:nvPr/>
        </p:nvSpPr>
        <p:spPr bwMode="auto">
          <a:xfrm>
            <a:off x="1427163" y="3643313"/>
            <a:ext cx="1587" cy="385762"/>
          </a:xfrm>
          <a:custGeom>
            <a:avLst/>
            <a:gdLst>
              <a:gd name="T0" fmla="*/ 0 h 243"/>
              <a:gd name="T1" fmla="*/ 243 h 243"/>
              <a:gd name="T2" fmla="*/ 0 h 2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3">
                <a:moveTo>
                  <a:pt x="0" y="0"/>
                </a:moveTo>
                <a:lnTo>
                  <a:pt x="0" y="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5" name="Freeform 55"/>
          <p:cNvSpPr>
            <a:spLocks/>
          </p:cNvSpPr>
          <p:nvPr/>
        </p:nvSpPr>
        <p:spPr bwMode="auto">
          <a:xfrm>
            <a:off x="1139825" y="3394075"/>
            <a:ext cx="328613" cy="219075"/>
          </a:xfrm>
          <a:custGeom>
            <a:avLst/>
            <a:gdLst>
              <a:gd name="T0" fmla="*/ 0 w 207"/>
              <a:gd name="T1" fmla="*/ 0 h 138"/>
              <a:gd name="T2" fmla="*/ 207 w 207"/>
              <a:gd name="T3" fmla="*/ 138 h 138"/>
              <a:gd name="T4" fmla="*/ 0 w 207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" h="138">
                <a:moveTo>
                  <a:pt x="0" y="0"/>
                </a:moveTo>
                <a:lnTo>
                  <a:pt x="207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7" name="Freeform 57"/>
          <p:cNvSpPr>
            <a:spLocks/>
          </p:cNvSpPr>
          <p:nvPr/>
        </p:nvSpPr>
        <p:spPr bwMode="auto">
          <a:xfrm>
            <a:off x="922338" y="3394075"/>
            <a:ext cx="204787" cy="139700"/>
          </a:xfrm>
          <a:custGeom>
            <a:avLst/>
            <a:gdLst>
              <a:gd name="T0" fmla="*/ 129 w 129"/>
              <a:gd name="T1" fmla="*/ 0 h 88"/>
              <a:gd name="T2" fmla="*/ 0 w 129"/>
              <a:gd name="T3" fmla="*/ 88 h 88"/>
              <a:gd name="T4" fmla="*/ 129 w 129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88">
                <a:moveTo>
                  <a:pt x="129" y="0"/>
                </a:moveTo>
                <a:lnTo>
                  <a:pt x="0" y="88"/>
                </a:lnTo>
                <a:lnTo>
                  <a:pt x="1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1" name="Freeform 61"/>
          <p:cNvSpPr>
            <a:spLocks/>
          </p:cNvSpPr>
          <p:nvPr/>
        </p:nvSpPr>
        <p:spPr bwMode="auto">
          <a:xfrm>
            <a:off x="942975" y="3452813"/>
            <a:ext cx="190500" cy="123825"/>
          </a:xfrm>
          <a:custGeom>
            <a:avLst/>
            <a:gdLst>
              <a:gd name="T0" fmla="*/ 120 w 120"/>
              <a:gd name="T1" fmla="*/ 0 h 78"/>
              <a:gd name="T2" fmla="*/ 0 w 120"/>
              <a:gd name="T3" fmla="*/ 78 h 78"/>
              <a:gd name="T4" fmla="*/ 120 w 120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" h="78">
                <a:moveTo>
                  <a:pt x="120" y="0"/>
                </a:moveTo>
                <a:lnTo>
                  <a:pt x="0" y="78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3" name="Freeform 63"/>
          <p:cNvSpPr>
            <a:spLocks/>
          </p:cNvSpPr>
          <p:nvPr/>
        </p:nvSpPr>
        <p:spPr bwMode="auto">
          <a:xfrm>
            <a:off x="1133475" y="3117850"/>
            <a:ext cx="1588" cy="261938"/>
          </a:xfrm>
          <a:custGeom>
            <a:avLst/>
            <a:gdLst>
              <a:gd name="T0" fmla="*/ 165 h 165"/>
              <a:gd name="T1" fmla="*/ 0 h 165"/>
              <a:gd name="T2" fmla="*/ 165 h 1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65">
                <a:moveTo>
                  <a:pt x="0" y="165"/>
                </a:moveTo>
                <a:lnTo>
                  <a:pt x="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Freeform 67"/>
          <p:cNvSpPr>
            <a:spLocks/>
          </p:cNvSpPr>
          <p:nvPr/>
        </p:nvSpPr>
        <p:spPr bwMode="auto">
          <a:xfrm>
            <a:off x="579438" y="4065588"/>
            <a:ext cx="204787" cy="139700"/>
          </a:xfrm>
          <a:custGeom>
            <a:avLst/>
            <a:gdLst>
              <a:gd name="T0" fmla="*/ 0 w 129"/>
              <a:gd name="T1" fmla="*/ 88 h 88"/>
              <a:gd name="T2" fmla="*/ 129 w 129"/>
              <a:gd name="T3" fmla="*/ 0 h 88"/>
              <a:gd name="T4" fmla="*/ 0 w 129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88">
                <a:moveTo>
                  <a:pt x="0" y="88"/>
                </a:moveTo>
                <a:lnTo>
                  <a:pt x="129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9" name="Freeform 69"/>
          <p:cNvSpPr>
            <a:spLocks/>
          </p:cNvSpPr>
          <p:nvPr/>
        </p:nvSpPr>
        <p:spPr bwMode="auto">
          <a:xfrm>
            <a:off x="1482725" y="3460750"/>
            <a:ext cx="225425" cy="152400"/>
          </a:xfrm>
          <a:custGeom>
            <a:avLst/>
            <a:gdLst>
              <a:gd name="T0" fmla="*/ 0 w 142"/>
              <a:gd name="T1" fmla="*/ 96 h 96"/>
              <a:gd name="T2" fmla="*/ 142 w 142"/>
              <a:gd name="T3" fmla="*/ 0 h 96"/>
              <a:gd name="T4" fmla="*/ 0 w 142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" h="96">
                <a:moveTo>
                  <a:pt x="0" y="96"/>
                </a:moveTo>
                <a:lnTo>
                  <a:pt x="142" y="0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3" name="Freeform 73"/>
          <p:cNvSpPr>
            <a:spLocks/>
          </p:cNvSpPr>
          <p:nvPr/>
        </p:nvSpPr>
        <p:spPr bwMode="auto">
          <a:xfrm>
            <a:off x="1482725" y="4065588"/>
            <a:ext cx="231775" cy="153987"/>
          </a:xfrm>
          <a:custGeom>
            <a:avLst/>
            <a:gdLst>
              <a:gd name="T0" fmla="*/ 0 w 146"/>
              <a:gd name="T1" fmla="*/ 0 h 97"/>
              <a:gd name="T2" fmla="*/ 146 w 146"/>
              <a:gd name="T3" fmla="*/ 97 h 97"/>
              <a:gd name="T4" fmla="*/ 0 w 146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" h="97">
                <a:moveTo>
                  <a:pt x="0" y="0"/>
                </a:moveTo>
                <a:lnTo>
                  <a:pt x="146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657475" y="4911725"/>
            <a:ext cx="1169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Cytosine</a:t>
            </a:r>
          </a:p>
          <a:p>
            <a:pPr algn="ctr" eaLnBrk="1" hangingPunct="1"/>
            <a:r>
              <a:rPr lang="en-GB" sz="1800"/>
              <a:t>(C)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296150" y="4911725"/>
            <a:ext cx="1231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Uracil</a:t>
            </a:r>
          </a:p>
          <a:p>
            <a:pPr algn="ctr" eaLnBrk="1" hangingPunct="1"/>
            <a:r>
              <a:rPr lang="en-GB" sz="1800"/>
              <a:t>(U)</a:t>
            </a:r>
          </a:p>
          <a:p>
            <a:pPr algn="ctr" eaLnBrk="1" hangingPunct="1"/>
            <a:r>
              <a:rPr lang="en-GB" sz="1800">
                <a:solidFill>
                  <a:srgbClr val="FF0000"/>
                </a:solidFill>
              </a:rPr>
              <a:t>RNA only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962525" y="4911725"/>
            <a:ext cx="12493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Thymine</a:t>
            </a:r>
          </a:p>
          <a:p>
            <a:pPr algn="ctr" eaLnBrk="1" hangingPunct="1"/>
            <a:r>
              <a:rPr lang="en-GB" sz="1800"/>
              <a:t>(T)</a:t>
            </a:r>
          </a:p>
          <a:p>
            <a:pPr algn="ctr" eaLnBrk="1" hangingPunct="1"/>
            <a:r>
              <a:rPr lang="en-GB" sz="1800">
                <a:solidFill>
                  <a:srgbClr val="FF0000"/>
                </a:solidFill>
              </a:rPr>
              <a:t>DNA only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300788" y="2700338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2700338" y="2420938"/>
            <a:ext cx="431800" cy="4318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908175" y="2011363"/>
            <a:ext cx="163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3333FF"/>
                </a:solidFill>
              </a:rPr>
              <a:t>amino group</a:t>
            </a: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4716463" y="2420938"/>
            <a:ext cx="576262" cy="503237"/>
          </a:xfrm>
          <a:prstGeom prst="line">
            <a:avLst/>
          </a:prstGeom>
          <a:noFill/>
          <a:ln w="28575">
            <a:solidFill>
              <a:srgbClr val="EF1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851275" y="2011363"/>
            <a:ext cx="1908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EF1F1D"/>
                </a:solidFill>
              </a:rPr>
              <a:t>carbonyl group</a:t>
            </a: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6300788" y="2703513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8532813" y="27035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6372225" y="1916113"/>
            <a:ext cx="2468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800"/>
              <a:t>methyl group absent in uracil</a:t>
            </a:r>
          </a:p>
        </p:txBody>
      </p:sp>
      <p:sp>
        <p:nvSpPr>
          <p:cNvPr id="10458" name="Freeform 218"/>
          <p:cNvSpPr>
            <a:spLocks/>
          </p:cNvSpPr>
          <p:nvPr/>
        </p:nvSpPr>
        <p:spPr bwMode="auto">
          <a:xfrm>
            <a:off x="7488238" y="3735388"/>
            <a:ext cx="1587" cy="300037"/>
          </a:xfrm>
          <a:custGeom>
            <a:avLst/>
            <a:gdLst>
              <a:gd name="T0" fmla="*/ 189 h 189"/>
              <a:gd name="T1" fmla="*/ 0 h 189"/>
              <a:gd name="T2" fmla="*/ 189 h 1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9">
                <a:moveTo>
                  <a:pt x="0" y="189"/>
                </a:moveTo>
                <a:lnTo>
                  <a:pt x="0" y="0"/>
                </a:lnTo>
                <a:lnTo>
                  <a:pt x="0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9" name="Freeform 219"/>
          <p:cNvSpPr>
            <a:spLocks/>
          </p:cNvSpPr>
          <p:nvPr/>
        </p:nvSpPr>
        <p:spPr bwMode="auto">
          <a:xfrm>
            <a:off x="7475538" y="3735388"/>
            <a:ext cx="20637" cy="307975"/>
          </a:xfrm>
          <a:custGeom>
            <a:avLst/>
            <a:gdLst>
              <a:gd name="T0" fmla="*/ 13 w 13"/>
              <a:gd name="T1" fmla="*/ 189 h 194"/>
              <a:gd name="T2" fmla="*/ 0 w 13"/>
              <a:gd name="T3" fmla="*/ 194 h 194"/>
              <a:gd name="T4" fmla="*/ 0 w 13"/>
              <a:gd name="T5" fmla="*/ 0 h 194"/>
              <a:gd name="T6" fmla="*/ 13 w 13"/>
              <a:gd name="T7" fmla="*/ 0 h 194"/>
              <a:gd name="T8" fmla="*/ 13 w 13"/>
              <a:gd name="T9" fmla="*/ 189 h 194"/>
              <a:gd name="T10" fmla="*/ 13 w 13"/>
              <a:gd name="T11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94">
                <a:moveTo>
                  <a:pt x="13" y="189"/>
                </a:moveTo>
                <a:lnTo>
                  <a:pt x="0" y="194"/>
                </a:lnTo>
                <a:lnTo>
                  <a:pt x="0" y="0"/>
                </a:lnTo>
                <a:lnTo>
                  <a:pt x="13" y="0"/>
                </a:lnTo>
                <a:lnTo>
                  <a:pt x="13" y="189"/>
                </a:lnTo>
                <a:lnTo>
                  <a:pt x="13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0" name="Freeform 220"/>
          <p:cNvSpPr>
            <a:spLocks/>
          </p:cNvSpPr>
          <p:nvPr/>
        </p:nvSpPr>
        <p:spPr bwMode="auto">
          <a:xfrm>
            <a:off x="7488238" y="4043363"/>
            <a:ext cx="239712" cy="160337"/>
          </a:xfrm>
          <a:custGeom>
            <a:avLst/>
            <a:gdLst>
              <a:gd name="T0" fmla="*/ 151 w 151"/>
              <a:gd name="T1" fmla="*/ 101 h 101"/>
              <a:gd name="T2" fmla="*/ 0 w 151"/>
              <a:gd name="T3" fmla="*/ 0 h 101"/>
              <a:gd name="T4" fmla="*/ 151 w 151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01">
                <a:moveTo>
                  <a:pt x="151" y="101"/>
                </a:moveTo>
                <a:lnTo>
                  <a:pt x="0" y="0"/>
                </a:lnTo>
                <a:lnTo>
                  <a:pt x="151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1" name="Line 221"/>
          <p:cNvSpPr>
            <a:spLocks noChangeShapeType="1"/>
          </p:cNvSpPr>
          <p:nvPr/>
        </p:nvSpPr>
        <p:spPr bwMode="auto">
          <a:xfrm flipV="1">
            <a:off x="7481888" y="3735388"/>
            <a:ext cx="1587" cy="3000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2" name="Line 222"/>
          <p:cNvSpPr>
            <a:spLocks noChangeShapeType="1"/>
          </p:cNvSpPr>
          <p:nvPr/>
        </p:nvSpPr>
        <p:spPr bwMode="auto">
          <a:xfrm flipH="1" flipV="1">
            <a:off x="7481888" y="4035425"/>
            <a:ext cx="239712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3" name="Freeform 223"/>
          <p:cNvSpPr>
            <a:spLocks/>
          </p:cNvSpPr>
          <p:nvPr/>
        </p:nvSpPr>
        <p:spPr bwMode="auto">
          <a:xfrm>
            <a:off x="7475538" y="4035425"/>
            <a:ext cx="258762" cy="174625"/>
          </a:xfrm>
          <a:custGeom>
            <a:avLst/>
            <a:gdLst>
              <a:gd name="T0" fmla="*/ 163 w 163"/>
              <a:gd name="T1" fmla="*/ 101 h 110"/>
              <a:gd name="T2" fmla="*/ 155 w 163"/>
              <a:gd name="T3" fmla="*/ 110 h 110"/>
              <a:gd name="T4" fmla="*/ 0 w 163"/>
              <a:gd name="T5" fmla="*/ 5 h 110"/>
              <a:gd name="T6" fmla="*/ 13 w 163"/>
              <a:gd name="T7" fmla="*/ 0 h 110"/>
              <a:gd name="T8" fmla="*/ 163 w 163"/>
              <a:gd name="T9" fmla="*/ 101 h 110"/>
              <a:gd name="T10" fmla="*/ 163 w 163"/>
              <a:gd name="T1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3" h="110">
                <a:moveTo>
                  <a:pt x="163" y="101"/>
                </a:moveTo>
                <a:lnTo>
                  <a:pt x="155" y="110"/>
                </a:lnTo>
                <a:lnTo>
                  <a:pt x="0" y="5"/>
                </a:lnTo>
                <a:lnTo>
                  <a:pt x="13" y="0"/>
                </a:lnTo>
                <a:lnTo>
                  <a:pt x="163" y="101"/>
                </a:lnTo>
                <a:lnTo>
                  <a:pt x="163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4" name="Freeform 224"/>
          <p:cNvSpPr>
            <a:spLocks/>
          </p:cNvSpPr>
          <p:nvPr/>
        </p:nvSpPr>
        <p:spPr bwMode="auto">
          <a:xfrm>
            <a:off x="7953375" y="4043363"/>
            <a:ext cx="212725" cy="138112"/>
          </a:xfrm>
          <a:custGeom>
            <a:avLst/>
            <a:gdLst>
              <a:gd name="T0" fmla="*/ 0 w 134"/>
              <a:gd name="T1" fmla="*/ 87 h 87"/>
              <a:gd name="T2" fmla="*/ 134 w 134"/>
              <a:gd name="T3" fmla="*/ 0 h 87"/>
              <a:gd name="T4" fmla="*/ 0 w 134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7">
                <a:moveTo>
                  <a:pt x="0" y="87"/>
                </a:moveTo>
                <a:lnTo>
                  <a:pt x="134" y="0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5" name="Freeform 225"/>
          <p:cNvSpPr>
            <a:spLocks/>
          </p:cNvSpPr>
          <p:nvPr/>
        </p:nvSpPr>
        <p:spPr bwMode="auto">
          <a:xfrm>
            <a:off x="7947025" y="4035425"/>
            <a:ext cx="219075" cy="153988"/>
          </a:xfrm>
          <a:custGeom>
            <a:avLst/>
            <a:gdLst>
              <a:gd name="T0" fmla="*/ 134 w 138"/>
              <a:gd name="T1" fmla="*/ 0 h 97"/>
              <a:gd name="T2" fmla="*/ 138 w 138"/>
              <a:gd name="T3" fmla="*/ 5 h 97"/>
              <a:gd name="T4" fmla="*/ 138 w 138"/>
              <a:gd name="T5" fmla="*/ 9 h 97"/>
              <a:gd name="T6" fmla="*/ 4 w 138"/>
              <a:gd name="T7" fmla="*/ 97 h 97"/>
              <a:gd name="T8" fmla="*/ 0 w 138"/>
              <a:gd name="T9" fmla="*/ 87 h 97"/>
              <a:gd name="T10" fmla="*/ 134 w 138"/>
              <a:gd name="T11" fmla="*/ 0 h 97"/>
              <a:gd name="T12" fmla="*/ 134 w 138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97">
                <a:moveTo>
                  <a:pt x="134" y="0"/>
                </a:moveTo>
                <a:lnTo>
                  <a:pt x="138" y="5"/>
                </a:lnTo>
                <a:lnTo>
                  <a:pt x="138" y="9"/>
                </a:lnTo>
                <a:lnTo>
                  <a:pt x="4" y="97"/>
                </a:lnTo>
                <a:lnTo>
                  <a:pt x="0" y="87"/>
                </a:lnTo>
                <a:lnTo>
                  <a:pt x="134" y="0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6" name="Freeform 226"/>
          <p:cNvSpPr>
            <a:spLocks/>
          </p:cNvSpPr>
          <p:nvPr/>
        </p:nvSpPr>
        <p:spPr bwMode="auto">
          <a:xfrm>
            <a:off x="8166100" y="3597275"/>
            <a:ext cx="1588" cy="438150"/>
          </a:xfrm>
          <a:custGeom>
            <a:avLst/>
            <a:gdLst>
              <a:gd name="T0" fmla="*/ 276 h 276"/>
              <a:gd name="T1" fmla="*/ 0 h 276"/>
              <a:gd name="T2" fmla="*/ 276 h 27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6">
                <a:moveTo>
                  <a:pt x="0" y="276"/>
                </a:moveTo>
                <a:lnTo>
                  <a:pt x="0" y="0"/>
                </a:lnTo>
                <a:lnTo>
                  <a:pt x="0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7" name="Line 227"/>
          <p:cNvSpPr>
            <a:spLocks noChangeShapeType="1"/>
          </p:cNvSpPr>
          <p:nvPr/>
        </p:nvSpPr>
        <p:spPr bwMode="auto">
          <a:xfrm flipV="1">
            <a:off x="7947025" y="4043363"/>
            <a:ext cx="212725" cy="1381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8" name="Line 228"/>
          <p:cNvSpPr>
            <a:spLocks noChangeShapeType="1"/>
          </p:cNvSpPr>
          <p:nvPr/>
        </p:nvSpPr>
        <p:spPr bwMode="auto">
          <a:xfrm flipV="1">
            <a:off x="8166100" y="3597275"/>
            <a:ext cx="1588" cy="430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9" name="Freeform 229"/>
          <p:cNvSpPr>
            <a:spLocks/>
          </p:cNvSpPr>
          <p:nvPr/>
        </p:nvSpPr>
        <p:spPr bwMode="auto">
          <a:xfrm>
            <a:off x="8159750" y="3589338"/>
            <a:ext cx="20638" cy="454025"/>
          </a:xfrm>
          <a:custGeom>
            <a:avLst/>
            <a:gdLst>
              <a:gd name="T0" fmla="*/ 0 w 13"/>
              <a:gd name="T1" fmla="*/ 5 h 286"/>
              <a:gd name="T2" fmla="*/ 4 w 13"/>
              <a:gd name="T3" fmla="*/ 0 h 286"/>
              <a:gd name="T4" fmla="*/ 13 w 13"/>
              <a:gd name="T5" fmla="*/ 5 h 286"/>
              <a:gd name="T6" fmla="*/ 13 w 13"/>
              <a:gd name="T7" fmla="*/ 281 h 286"/>
              <a:gd name="T8" fmla="*/ 4 w 13"/>
              <a:gd name="T9" fmla="*/ 286 h 286"/>
              <a:gd name="T10" fmla="*/ 0 w 13"/>
              <a:gd name="T11" fmla="*/ 281 h 286"/>
              <a:gd name="T12" fmla="*/ 0 w 13"/>
              <a:gd name="T13" fmla="*/ 5 h 286"/>
              <a:gd name="T14" fmla="*/ 0 w 13"/>
              <a:gd name="T15" fmla="*/ 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286">
                <a:moveTo>
                  <a:pt x="0" y="5"/>
                </a:moveTo>
                <a:lnTo>
                  <a:pt x="4" y="0"/>
                </a:lnTo>
                <a:lnTo>
                  <a:pt x="13" y="5"/>
                </a:lnTo>
                <a:lnTo>
                  <a:pt x="13" y="281"/>
                </a:lnTo>
                <a:lnTo>
                  <a:pt x="4" y="286"/>
                </a:lnTo>
                <a:lnTo>
                  <a:pt x="0" y="281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0" name="Freeform 230"/>
          <p:cNvSpPr>
            <a:spLocks/>
          </p:cNvSpPr>
          <p:nvPr/>
        </p:nvSpPr>
        <p:spPr bwMode="auto">
          <a:xfrm>
            <a:off x="8124825" y="3625850"/>
            <a:ext cx="1588" cy="381000"/>
          </a:xfrm>
          <a:custGeom>
            <a:avLst/>
            <a:gdLst>
              <a:gd name="T0" fmla="*/ 0 h 240"/>
              <a:gd name="T1" fmla="*/ 240 h 240"/>
              <a:gd name="T2" fmla="*/ 0 h 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0">
                <a:moveTo>
                  <a:pt x="0" y="0"/>
                </a:move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1" name="Freeform 231"/>
          <p:cNvSpPr>
            <a:spLocks/>
          </p:cNvSpPr>
          <p:nvPr/>
        </p:nvSpPr>
        <p:spPr bwMode="auto">
          <a:xfrm>
            <a:off x="8112125" y="3625850"/>
            <a:ext cx="20638" cy="387350"/>
          </a:xfrm>
          <a:custGeom>
            <a:avLst/>
            <a:gdLst>
              <a:gd name="T0" fmla="*/ 0 w 13"/>
              <a:gd name="T1" fmla="*/ 0 h 244"/>
              <a:gd name="T2" fmla="*/ 13 w 13"/>
              <a:gd name="T3" fmla="*/ 0 h 244"/>
              <a:gd name="T4" fmla="*/ 13 w 13"/>
              <a:gd name="T5" fmla="*/ 244 h 244"/>
              <a:gd name="T6" fmla="*/ 0 w 13"/>
              <a:gd name="T7" fmla="*/ 244 h 244"/>
              <a:gd name="T8" fmla="*/ 0 w 13"/>
              <a:gd name="T9" fmla="*/ 0 h 244"/>
              <a:gd name="T10" fmla="*/ 0 w 13"/>
              <a:gd name="T11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44">
                <a:moveTo>
                  <a:pt x="0" y="0"/>
                </a:moveTo>
                <a:lnTo>
                  <a:pt x="13" y="0"/>
                </a:lnTo>
                <a:lnTo>
                  <a:pt x="13" y="244"/>
                </a:lnTo>
                <a:lnTo>
                  <a:pt x="0" y="2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2" name="Freeform 232"/>
          <p:cNvSpPr>
            <a:spLocks/>
          </p:cNvSpPr>
          <p:nvPr/>
        </p:nvSpPr>
        <p:spPr bwMode="auto">
          <a:xfrm>
            <a:off x="7831138" y="3370263"/>
            <a:ext cx="334962" cy="219075"/>
          </a:xfrm>
          <a:custGeom>
            <a:avLst/>
            <a:gdLst>
              <a:gd name="T0" fmla="*/ 0 w 211"/>
              <a:gd name="T1" fmla="*/ 0 h 138"/>
              <a:gd name="T2" fmla="*/ 211 w 211"/>
              <a:gd name="T3" fmla="*/ 138 h 138"/>
              <a:gd name="T4" fmla="*/ 0 w 211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" h="138">
                <a:moveTo>
                  <a:pt x="0" y="0"/>
                </a:moveTo>
                <a:lnTo>
                  <a:pt x="211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3" name="Line 233"/>
          <p:cNvSpPr>
            <a:spLocks noChangeShapeType="1"/>
          </p:cNvSpPr>
          <p:nvPr/>
        </p:nvSpPr>
        <p:spPr bwMode="auto">
          <a:xfrm>
            <a:off x="8118475" y="3619500"/>
            <a:ext cx="1588" cy="387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4" name="Line 234"/>
          <p:cNvSpPr>
            <a:spLocks noChangeShapeType="1"/>
          </p:cNvSpPr>
          <p:nvPr/>
        </p:nvSpPr>
        <p:spPr bwMode="auto">
          <a:xfrm>
            <a:off x="7824788" y="3363913"/>
            <a:ext cx="334962" cy="219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5" name="Freeform 235"/>
          <p:cNvSpPr>
            <a:spLocks/>
          </p:cNvSpPr>
          <p:nvPr/>
        </p:nvSpPr>
        <p:spPr bwMode="auto">
          <a:xfrm>
            <a:off x="7824788" y="3355975"/>
            <a:ext cx="341312" cy="241300"/>
          </a:xfrm>
          <a:custGeom>
            <a:avLst/>
            <a:gdLst>
              <a:gd name="T0" fmla="*/ 0 w 215"/>
              <a:gd name="T1" fmla="*/ 14 h 152"/>
              <a:gd name="T2" fmla="*/ 0 w 215"/>
              <a:gd name="T3" fmla="*/ 0 h 152"/>
              <a:gd name="T4" fmla="*/ 215 w 215"/>
              <a:gd name="T5" fmla="*/ 143 h 152"/>
              <a:gd name="T6" fmla="*/ 215 w 215"/>
              <a:gd name="T7" fmla="*/ 147 h 152"/>
              <a:gd name="T8" fmla="*/ 211 w 215"/>
              <a:gd name="T9" fmla="*/ 152 h 152"/>
              <a:gd name="T10" fmla="*/ 0 w 215"/>
              <a:gd name="T11" fmla="*/ 14 h 152"/>
              <a:gd name="T12" fmla="*/ 0 w 215"/>
              <a:gd name="T13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152">
                <a:moveTo>
                  <a:pt x="0" y="14"/>
                </a:moveTo>
                <a:lnTo>
                  <a:pt x="0" y="0"/>
                </a:lnTo>
                <a:lnTo>
                  <a:pt x="215" y="143"/>
                </a:lnTo>
                <a:lnTo>
                  <a:pt x="215" y="147"/>
                </a:lnTo>
                <a:lnTo>
                  <a:pt x="211" y="152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6" name="Freeform 236"/>
          <p:cNvSpPr>
            <a:spLocks/>
          </p:cNvSpPr>
          <p:nvPr/>
        </p:nvSpPr>
        <p:spPr bwMode="auto">
          <a:xfrm>
            <a:off x="7612063" y="3370263"/>
            <a:ext cx="212725" cy="139700"/>
          </a:xfrm>
          <a:custGeom>
            <a:avLst/>
            <a:gdLst>
              <a:gd name="T0" fmla="*/ 0 w 134"/>
              <a:gd name="T1" fmla="*/ 88 h 88"/>
              <a:gd name="T2" fmla="*/ 134 w 134"/>
              <a:gd name="T3" fmla="*/ 0 h 88"/>
              <a:gd name="T4" fmla="*/ 0 w 134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8">
                <a:moveTo>
                  <a:pt x="0" y="88"/>
                </a:moveTo>
                <a:lnTo>
                  <a:pt x="134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7" name="Freeform 237"/>
          <p:cNvSpPr>
            <a:spLocks/>
          </p:cNvSpPr>
          <p:nvPr/>
        </p:nvSpPr>
        <p:spPr bwMode="auto">
          <a:xfrm>
            <a:off x="7605713" y="3355975"/>
            <a:ext cx="219075" cy="160338"/>
          </a:xfrm>
          <a:custGeom>
            <a:avLst/>
            <a:gdLst>
              <a:gd name="T0" fmla="*/ 138 w 138"/>
              <a:gd name="T1" fmla="*/ 0 h 101"/>
              <a:gd name="T2" fmla="*/ 138 w 138"/>
              <a:gd name="T3" fmla="*/ 14 h 101"/>
              <a:gd name="T4" fmla="*/ 4 w 138"/>
              <a:gd name="T5" fmla="*/ 101 h 101"/>
              <a:gd name="T6" fmla="*/ 0 w 138"/>
              <a:gd name="T7" fmla="*/ 92 h 101"/>
              <a:gd name="T8" fmla="*/ 138 w 138"/>
              <a:gd name="T9" fmla="*/ 0 h 101"/>
              <a:gd name="T10" fmla="*/ 138 w 138"/>
              <a:gd name="T1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01">
                <a:moveTo>
                  <a:pt x="138" y="0"/>
                </a:moveTo>
                <a:lnTo>
                  <a:pt x="138" y="14"/>
                </a:lnTo>
                <a:lnTo>
                  <a:pt x="4" y="101"/>
                </a:lnTo>
                <a:lnTo>
                  <a:pt x="0" y="92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8" name="Freeform 238"/>
          <p:cNvSpPr>
            <a:spLocks/>
          </p:cNvSpPr>
          <p:nvPr/>
        </p:nvSpPr>
        <p:spPr bwMode="auto">
          <a:xfrm>
            <a:off x="7804150" y="3094038"/>
            <a:ext cx="1588" cy="284162"/>
          </a:xfrm>
          <a:custGeom>
            <a:avLst/>
            <a:gdLst>
              <a:gd name="T0" fmla="*/ 0 h 179"/>
              <a:gd name="T1" fmla="*/ 179 h 179"/>
              <a:gd name="T2" fmla="*/ 0 h 17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9">
                <a:moveTo>
                  <a:pt x="0" y="0"/>
                </a:move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9" name="Line 239"/>
          <p:cNvSpPr>
            <a:spLocks noChangeShapeType="1"/>
          </p:cNvSpPr>
          <p:nvPr/>
        </p:nvSpPr>
        <p:spPr bwMode="auto">
          <a:xfrm flipV="1">
            <a:off x="7605713" y="3363913"/>
            <a:ext cx="21907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2" name="Freeform 242"/>
          <p:cNvSpPr>
            <a:spLocks/>
          </p:cNvSpPr>
          <p:nvPr/>
        </p:nvSpPr>
        <p:spPr bwMode="auto">
          <a:xfrm>
            <a:off x="7851775" y="3094038"/>
            <a:ext cx="1588" cy="284162"/>
          </a:xfrm>
          <a:custGeom>
            <a:avLst/>
            <a:gdLst>
              <a:gd name="T0" fmla="*/ 0 h 179"/>
              <a:gd name="T1" fmla="*/ 179 h 179"/>
              <a:gd name="T2" fmla="*/ 0 h 17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9">
                <a:moveTo>
                  <a:pt x="0" y="0"/>
                </a:move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3" name="Freeform 243"/>
          <p:cNvSpPr>
            <a:spLocks/>
          </p:cNvSpPr>
          <p:nvPr/>
        </p:nvSpPr>
        <p:spPr bwMode="auto">
          <a:xfrm>
            <a:off x="7843838" y="3094038"/>
            <a:ext cx="14287" cy="292100"/>
          </a:xfrm>
          <a:custGeom>
            <a:avLst/>
            <a:gdLst>
              <a:gd name="T0" fmla="*/ 0 w 9"/>
              <a:gd name="T1" fmla="*/ 0 h 184"/>
              <a:gd name="T2" fmla="*/ 9 w 9"/>
              <a:gd name="T3" fmla="*/ 0 h 184"/>
              <a:gd name="T4" fmla="*/ 9 w 9"/>
              <a:gd name="T5" fmla="*/ 184 h 184"/>
              <a:gd name="T6" fmla="*/ 0 w 9"/>
              <a:gd name="T7" fmla="*/ 184 h 184"/>
              <a:gd name="T8" fmla="*/ 0 w 9"/>
              <a:gd name="T9" fmla="*/ 0 h 184"/>
              <a:gd name="T10" fmla="*/ 0 w 9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84">
                <a:moveTo>
                  <a:pt x="0" y="0"/>
                </a:moveTo>
                <a:lnTo>
                  <a:pt x="9" y="0"/>
                </a:lnTo>
                <a:lnTo>
                  <a:pt x="9" y="184"/>
                </a:lnTo>
                <a:lnTo>
                  <a:pt x="0" y="1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4" name="Freeform 244"/>
          <p:cNvSpPr>
            <a:spLocks/>
          </p:cNvSpPr>
          <p:nvPr/>
        </p:nvSpPr>
        <p:spPr bwMode="auto">
          <a:xfrm>
            <a:off x="7262813" y="4057650"/>
            <a:ext cx="246062" cy="160338"/>
          </a:xfrm>
          <a:custGeom>
            <a:avLst/>
            <a:gdLst>
              <a:gd name="T0" fmla="*/ 0 w 155"/>
              <a:gd name="T1" fmla="*/ 101 h 101"/>
              <a:gd name="T2" fmla="*/ 155 w 155"/>
              <a:gd name="T3" fmla="*/ 0 h 101"/>
              <a:gd name="T4" fmla="*/ 0 w 155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01">
                <a:moveTo>
                  <a:pt x="0" y="101"/>
                </a:moveTo>
                <a:lnTo>
                  <a:pt x="155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6" name="Line 246"/>
          <p:cNvSpPr>
            <a:spLocks noChangeShapeType="1"/>
          </p:cNvSpPr>
          <p:nvPr/>
        </p:nvSpPr>
        <p:spPr bwMode="auto">
          <a:xfrm flipV="1">
            <a:off x="7262813" y="4049713"/>
            <a:ext cx="239712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7" name="Freeform 247"/>
          <p:cNvSpPr>
            <a:spLocks/>
          </p:cNvSpPr>
          <p:nvPr/>
        </p:nvSpPr>
        <p:spPr bwMode="auto">
          <a:xfrm>
            <a:off x="7256463" y="4049713"/>
            <a:ext cx="260350" cy="174625"/>
          </a:xfrm>
          <a:custGeom>
            <a:avLst/>
            <a:gdLst>
              <a:gd name="T0" fmla="*/ 8 w 164"/>
              <a:gd name="T1" fmla="*/ 110 h 110"/>
              <a:gd name="T2" fmla="*/ 0 w 164"/>
              <a:gd name="T3" fmla="*/ 101 h 110"/>
              <a:gd name="T4" fmla="*/ 155 w 164"/>
              <a:gd name="T5" fmla="*/ 0 h 110"/>
              <a:gd name="T6" fmla="*/ 164 w 164"/>
              <a:gd name="T7" fmla="*/ 9 h 110"/>
              <a:gd name="T8" fmla="*/ 8 w 164"/>
              <a:gd name="T9" fmla="*/ 110 h 110"/>
              <a:gd name="T10" fmla="*/ 8 w 164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" h="110">
                <a:moveTo>
                  <a:pt x="8" y="110"/>
                </a:moveTo>
                <a:lnTo>
                  <a:pt x="0" y="101"/>
                </a:lnTo>
                <a:lnTo>
                  <a:pt x="155" y="0"/>
                </a:lnTo>
                <a:lnTo>
                  <a:pt x="164" y="9"/>
                </a:lnTo>
                <a:lnTo>
                  <a:pt x="8" y="110"/>
                </a:lnTo>
                <a:lnTo>
                  <a:pt x="8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8" name="Freeform 248"/>
          <p:cNvSpPr>
            <a:spLocks/>
          </p:cNvSpPr>
          <p:nvPr/>
        </p:nvSpPr>
        <p:spPr bwMode="auto">
          <a:xfrm>
            <a:off x="7242175" y="4013200"/>
            <a:ext cx="239713" cy="160338"/>
          </a:xfrm>
          <a:custGeom>
            <a:avLst/>
            <a:gdLst>
              <a:gd name="T0" fmla="*/ 0 w 151"/>
              <a:gd name="T1" fmla="*/ 101 h 101"/>
              <a:gd name="T2" fmla="*/ 151 w 151"/>
              <a:gd name="T3" fmla="*/ 0 h 101"/>
              <a:gd name="T4" fmla="*/ 0 w 151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01">
                <a:moveTo>
                  <a:pt x="0" y="101"/>
                </a:moveTo>
                <a:lnTo>
                  <a:pt x="151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9" name="Freeform 249"/>
          <p:cNvSpPr>
            <a:spLocks/>
          </p:cNvSpPr>
          <p:nvPr/>
        </p:nvSpPr>
        <p:spPr bwMode="auto">
          <a:xfrm>
            <a:off x="7235825" y="3998913"/>
            <a:ext cx="252413" cy="182562"/>
          </a:xfrm>
          <a:custGeom>
            <a:avLst/>
            <a:gdLst>
              <a:gd name="T0" fmla="*/ 4 w 159"/>
              <a:gd name="T1" fmla="*/ 115 h 115"/>
              <a:gd name="T2" fmla="*/ 0 w 159"/>
              <a:gd name="T3" fmla="*/ 106 h 115"/>
              <a:gd name="T4" fmla="*/ 155 w 159"/>
              <a:gd name="T5" fmla="*/ 0 h 115"/>
              <a:gd name="T6" fmla="*/ 159 w 159"/>
              <a:gd name="T7" fmla="*/ 14 h 115"/>
              <a:gd name="T8" fmla="*/ 4 w 159"/>
              <a:gd name="T9" fmla="*/ 115 h 115"/>
              <a:gd name="T10" fmla="*/ 4 w 159"/>
              <a:gd name="T11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5">
                <a:moveTo>
                  <a:pt x="4" y="115"/>
                </a:moveTo>
                <a:lnTo>
                  <a:pt x="0" y="106"/>
                </a:lnTo>
                <a:lnTo>
                  <a:pt x="155" y="0"/>
                </a:lnTo>
                <a:lnTo>
                  <a:pt x="159" y="14"/>
                </a:lnTo>
                <a:lnTo>
                  <a:pt x="4" y="115"/>
                </a:lnTo>
                <a:lnTo>
                  <a:pt x="4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0" name="Freeform 250"/>
          <p:cNvSpPr>
            <a:spLocks/>
          </p:cNvSpPr>
          <p:nvPr/>
        </p:nvSpPr>
        <p:spPr bwMode="auto">
          <a:xfrm>
            <a:off x="8172450" y="3436938"/>
            <a:ext cx="233363" cy="152400"/>
          </a:xfrm>
          <a:custGeom>
            <a:avLst/>
            <a:gdLst>
              <a:gd name="T0" fmla="*/ 0 w 147"/>
              <a:gd name="T1" fmla="*/ 96 h 96"/>
              <a:gd name="T2" fmla="*/ 147 w 147"/>
              <a:gd name="T3" fmla="*/ 0 h 96"/>
              <a:gd name="T4" fmla="*/ 0 w 147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96">
                <a:moveTo>
                  <a:pt x="0" y="96"/>
                </a:moveTo>
                <a:lnTo>
                  <a:pt x="147" y="0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 flipV="1">
            <a:off x="7235825" y="4006850"/>
            <a:ext cx="246063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2" name="Line 252"/>
          <p:cNvSpPr>
            <a:spLocks noChangeShapeType="1"/>
          </p:cNvSpPr>
          <p:nvPr/>
        </p:nvSpPr>
        <p:spPr bwMode="auto">
          <a:xfrm flipV="1">
            <a:off x="8172450" y="3436938"/>
            <a:ext cx="227013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3" name="Freeform 253"/>
          <p:cNvSpPr>
            <a:spLocks/>
          </p:cNvSpPr>
          <p:nvPr/>
        </p:nvSpPr>
        <p:spPr bwMode="auto">
          <a:xfrm>
            <a:off x="8166100" y="3429000"/>
            <a:ext cx="246063" cy="168275"/>
          </a:xfrm>
          <a:custGeom>
            <a:avLst/>
            <a:gdLst>
              <a:gd name="T0" fmla="*/ 147 w 155"/>
              <a:gd name="T1" fmla="*/ 0 h 106"/>
              <a:gd name="T2" fmla="*/ 155 w 155"/>
              <a:gd name="T3" fmla="*/ 9 h 106"/>
              <a:gd name="T4" fmla="*/ 9 w 155"/>
              <a:gd name="T5" fmla="*/ 106 h 106"/>
              <a:gd name="T6" fmla="*/ 0 w 155"/>
              <a:gd name="T7" fmla="*/ 101 h 106"/>
              <a:gd name="T8" fmla="*/ 0 w 155"/>
              <a:gd name="T9" fmla="*/ 97 h 106"/>
              <a:gd name="T10" fmla="*/ 147 w 155"/>
              <a:gd name="T11" fmla="*/ 0 h 106"/>
              <a:gd name="T12" fmla="*/ 147 w 155"/>
              <a:gd name="T1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06">
                <a:moveTo>
                  <a:pt x="147" y="0"/>
                </a:moveTo>
                <a:lnTo>
                  <a:pt x="155" y="9"/>
                </a:lnTo>
                <a:lnTo>
                  <a:pt x="9" y="106"/>
                </a:lnTo>
                <a:lnTo>
                  <a:pt x="0" y="101"/>
                </a:lnTo>
                <a:lnTo>
                  <a:pt x="0" y="97"/>
                </a:lnTo>
                <a:lnTo>
                  <a:pt x="147" y="0"/>
                </a:lnTo>
                <a:lnTo>
                  <a:pt x="1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4" name="Freeform 254"/>
          <p:cNvSpPr>
            <a:spLocks/>
          </p:cNvSpPr>
          <p:nvPr/>
        </p:nvSpPr>
        <p:spPr bwMode="auto">
          <a:xfrm>
            <a:off x="8172450" y="4043363"/>
            <a:ext cx="239713" cy="152400"/>
          </a:xfrm>
          <a:custGeom>
            <a:avLst/>
            <a:gdLst>
              <a:gd name="T0" fmla="*/ 0 w 151"/>
              <a:gd name="T1" fmla="*/ 0 h 96"/>
              <a:gd name="T2" fmla="*/ 151 w 151"/>
              <a:gd name="T3" fmla="*/ 96 h 96"/>
              <a:gd name="T4" fmla="*/ 0 w 151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96">
                <a:moveTo>
                  <a:pt x="0" y="0"/>
                </a:moveTo>
                <a:lnTo>
                  <a:pt x="151" y="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5" name="Freeform 255"/>
          <p:cNvSpPr>
            <a:spLocks/>
          </p:cNvSpPr>
          <p:nvPr/>
        </p:nvSpPr>
        <p:spPr bwMode="auto">
          <a:xfrm>
            <a:off x="8166100" y="4035425"/>
            <a:ext cx="246063" cy="174625"/>
          </a:xfrm>
          <a:custGeom>
            <a:avLst/>
            <a:gdLst>
              <a:gd name="T0" fmla="*/ 155 w 155"/>
              <a:gd name="T1" fmla="*/ 97 h 110"/>
              <a:gd name="T2" fmla="*/ 151 w 155"/>
              <a:gd name="T3" fmla="*/ 110 h 110"/>
              <a:gd name="T4" fmla="*/ 0 w 155"/>
              <a:gd name="T5" fmla="*/ 9 h 110"/>
              <a:gd name="T6" fmla="*/ 0 w 155"/>
              <a:gd name="T7" fmla="*/ 5 h 110"/>
              <a:gd name="T8" fmla="*/ 9 w 155"/>
              <a:gd name="T9" fmla="*/ 0 h 110"/>
              <a:gd name="T10" fmla="*/ 155 w 155"/>
              <a:gd name="T11" fmla="*/ 97 h 110"/>
              <a:gd name="T12" fmla="*/ 155 w 155"/>
              <a:gd name="T13" fmla="*/ 9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0">
                <a:moveTo>
                  <a:pt x="155" y="97"/>
                </a:moveTo>
                <a:lnTo>
                  <a:pt x="151" y="110"/>
                </a:lnTo>
                <a:lnTo>
                  <a:pt x="0" y="9"/>
                </a:lnTo>
                <a:lnTo>
                  <a:pt x="0" y="5"/>
                </a:lnTo>
                <a:lnTo>
                  <a:pt x="9" y="0"/>
                </a:lnTo>
                <a:lnTo>
                  <a:pt x="155" y="97"/>
                </a:lnTo>
                <a:lnTo>
                  <a:pt x="15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6" name="Freeform 256"/>
          <p:cNvSpPr>
            <a:spLocks/>
          </p:cNvSpPr>
          <p:nvPr/>
        </p:nvSpPr>
        <p:spPr bwMode="auto">
          <a:xfrm>
            <a:off x="7824788" y="4406900"/>
            <a:ext cx="1587" cy="307975"/>
          </a:xfrm>
          <a:custGeom>
            <a:avLst/>
            <a:gdLst>
              <a:gd name="T0" fmla="*/ 194 h 194"/>
              <a:gd name="T1" fmla="*/ 0 h 194"/>
              <a:gd name="T2" fmla="*/ 194 h 19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4">
                <a:moveTo>
                  <a:pt x="0" y="194"/>
                </a:moveTo>
                <a:lnTo>
                  <a:pt x="0" y="0"/>
                </a:lnTo>
                <a:lnTo>
                  <a:pt x="0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7" name="Line 257"/>
          <p:cNvSpPr>
            <a:spLocks noChangeShapeType="1"/>
          </p:cNvSpPr>
          <p:nvPr/>
        </p:nvSpPr>
        <p:spPr bwMode="auto">
          <a:xfrm>
            <a:off x="8172450" y="4043363"/>
            <a:ext cx="233363" cy="152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8" name="Line 258"/>
          <p:cNvSpPr>
            <a:spLocks noChangeShapeType="1"/>
          </p:cNvSpPr>
          <p:nvPr/>
        </p:nvSpPr>
        <p:spPr bwMode="auto">
          <a:xfrm flipV="1">
            <a:off x="7824788" y="4406900"/>
            <a:ext cx="1587" cy="300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0" name="Freeform 260"/>
          <p:cNvSpPr>
            <a:spLocks/>
          </p:cNvSpPr>
          <p:nvPr/>
        </p:nvSpPr>
        <p:spPr bwMode="auto">
          <a:xfrm>
            <a:off x="7277100" y="3451225"/>
            <a:ext cx="109538" cy="73025"/>
          </a:xfrm>
          <a:custGeom>
            <a:avLst/>
            <a:gdLst>
              <a:gd name="T0" fmla="*/ 0 w 69"/>
              <a:gd name="T1" fmla="*/ 0 h 46"/>
              <a:gd name="T2" fmla="*/ 69 w 69"/>
              <a:gd name="T3" fmla="*/ 46 h 46"/>
              <a:gd name="T4" fmla="*/ 0 w 69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46">
                <a:moveTo>
                  <a:pt x="0" y="0"/>
                </a:moveTo>
                <a:lnTo>
                  <a:pt x="69" y="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1" name="Freeform 261"/>
          <p:cNvSpPr>
            <a:spLocks/>
          </p:cNvSpPr>
          <p:nvPr/>
        </p:nvSpPr>
        <p:spPr bwMode="auto">
          <a:xfrm>
            <a:off x="7269163" y="3443288"/>
            <a:ext cx="123825" cy="88900"/>
          </a:xfrm>
          <a:custGeom>
            <a:avLst/>
            <a:gdLst>
              <a:gd name="T0" fmla="*/ 0 w 78"/>
              <a:gd name="T1" fmla="*/ 10 h 56"/>
              <a:gd name="T2" fmla="*/ 5 w 78"/>
              <a:gd name="T3" fmla="*/ 0 h 56"/>
              <a:gd name="T4" fmla="*/ 78 w 78"/>
              <a:gd name="T5" fmla="*/ 46 h 56"/>
              <a:gd name="T6" fmla="*/ 69 w 78"/>
              <a:gd name="T7" fmla="*/ 56 h 56"/>
              <a:gd name="T8" fmla="*/ 0 w 78"/>
              <a:gd name="T9" fmla="*/ 10 h 56"/>
              <a:gd name="T10" fmla="*/ 0 w 78"/>
              <a:gd name="T11" fmla="*/ 1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56">
                <a:moveTo>
                  <a:pt x="0" y="10"/>
                </a:moveTo>
                <a:lnTo>
                  <a:pt x="5" y="0"/>
                </a:lnTo>
                <a:lnTo>
                  <a:pt x="78" y="46"/>
                </a:lnTo>
                <a:lnTo>
                  <a:pt x="69" y="56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2" name="Line 262"/>
          <p:cNvSpPr>
            <a:spLocks noChangeShapeType="1"/>
          </p:cNvSpPr>
          <p:nvPr/>
        </p:nvSpPr>
        <p:spPr bwMode="auto">
          <a:xfrm>
            <a:off x="7269163" y="3451225"/>
            <a:ext cx="109537" cy="730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3" name="Rectangle 263"/>
          <p:cNvSpPr>
            <a:spLocks noChangeArrowheads="1"/>
          </p:cNvSpPr>
          <p:nvPr/>
        </p:nvSpPr>
        <p:spPr bwMode="auto">
          <a:xfrm>
            <a:off x="7423150" y="3468688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504" name="Rectangle 264"/>
          <p:cNvSpPr>
            <a:spLocks noChangeArrowheads="1"/>
          </p:cNvSpPr>
          <p:nvPr/>
        </p:nvSpPr>
        <p:spPr bwMode="auto">
          <a:xfrm>
            <a:off x="7764463" y="41402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505" name="Rectangle 265"/>
          <p:cNvSpPr>
            <a:spLocks noChangeArrowheads="1"/>
          </p:cNvSpPr>
          <p:nvPr/>
        </p:nvSpPr>
        <p:spPr bwMode="auto">
          <a:xfrm>
            <a:off x="7732713" y="28257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EF1F1D"/>
                </a:solidFill>
                <a:latin typeface="Arial" charset="0"/>
              </a:rPr>
              <a:t>O</a:t>
            </a:r>
            <a:endParaRPr lang="en-US" sz="1400">
              <a:solidFill>
                <a:srgbClr val="EF1F1D"/>
              </a:solidFill>
              <a:latin typeface="Arial" charset="0"/>
            </a:endParaRPr>
          </a:p>
        </p:txBody>
      </p:sp>
      <p:sp>
        <p:nvSpPr>
          <p:cNvPr id="10506" name="Rectangle 266"/>
          <p:cNvSpPr>
            <a:spLocks noChangeArrowheads="1"/>
          </p:cNvSpPr>
          <p:nvPr/>
        </p:nvSpPr>
        <p:spPr bwMode="auto">
          <a:xfrm>
            <a:off x="7067550" y="414020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0507" name="Rectangle 267"/>
          <p:cNvSpPr>
            <a:spLocks noChangeArrowheads="1"/>
          </p:cNvSpPr>
          <p:nvPr/>
        </p:nvSpPr>
        <p:spPr bwMode="auto">
          <a:xfrm>
            <a:off x="8448675" y="3241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508" name="Rectangle 268"/>
          <p:cNvSpPr>
            <a:spLocks noChangeArrowheads="1"/>
          </p:cNvSpPr>
          <p:nvPr/>
        </p:nvSpPr>
        <p:spPr bwMode="auto">
          <a:xfrm>
            <a:off x="8448675" y="41402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509" name="Rectangle 269"/>
          <p:cNvSpPr>
            <a:spLocks noChangeArrowheads="1"/>
          </p:cNvSpPr>
          <p:nvPr/>
        </p:nvSpPr>
        <p:spPr bwMode="auto">
          <a:xfrm>
            <a:off x="7080250" y="3241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402" name="Freeform 162"/>
          <p:cNvSpPr>
            <a:spLocks/>
          </p:cNvSpPr>
          <p:nvPr/>
        </p:nvSpPr>
        <p:spPr bwMode="auto">
          <a:xfrm>
            <a:off x="5157788" y="3735388"/>
            <a:ext cx="1587" cy="300037"/>
          </a:xfrm>
          <a:custGeom>
            <a:avLst/>
            <a:gdLst>
              <a:gd name="T0" fmla="*/ 189 h 189"/>
              <a:gd name="T1" fmla="*/ 0 h 189"/>
              <a:gd name="T2" fmla="*/ 189 h 1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9">
                <a:moveTo>
                  <a:pt x="0" y="189"/>
                </a:moveTo>
                <a:lnTo>
                  <a:pt x="0" y="0"/>
                </a:lnTo>
                <a:lnTo>
                  <a:pt x="0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3" name="Freeform 163"/>
          <p:cNvSpPr>
            <a:spLocks/>
          </p:cNvSpPr>
          <p:nvPr/>
        </p:nvSpPr>
        <p:spPr bwMode="auto">
          <a:xfrm>
            <a:off x="5151438" y="3735388"/>
            <a:ext cx="19050" cy="307975"/>
          </a:xfrm>
          <a:custGeom>
            <a:avLst/>
            <a:gdLst>
              <a:gd name="T0" fmla="*/ 12 w 12"/>
              <a:gd name="T1" fmla="*/ 189 h 194"/>
              <a:gd name="T2" fmla="*/ 0 w 12"/>
              <a:gd name="T3" fmla="*/ 194 h 194"/>
              <a:gd name="T4" fmla="*/ 0 w 12"/>
              <a:gd name="T5" fmla="*/ 0 h 194"/>
              <a:gd name="T6" fmla="*/ 12 w 12"/>
              <a:gd name="T7" fmla="*/ 0 h 194"/>
              <a:gd name="T8" fmla="*/ 12 w 12"/>
              <a:gd name="T9" fmla="*/ 189 h 194"/>
              <a:gd name="T10" fmla="*/ 12 w 12"/>
              <a:gd name="T11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94">
                <a:moveTo>
                  <a:pt x="12" y="189"/>
                </a:moveTo>
                <a:lnTo>
                  <a:pt x="0" y="194"/>
                </a:lnTo>
                <a:lnTo>
                  <a:pt x="0" y="0"/>
                </a:lnTo>
                <a:lnTo>
                  <a:pt x="12" y="0"/>
                </a:lnTo>
                <a:lnTo>
                  <a:pt x="12" y="189"/>
                </a:lnTo>
                <a:lnTo>
                  <a:pt x="12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4" name="Freeform 164"/>
          <p:cNvSpPr>
            <a:spLocks/>
          </p:cNvSpPr>
          <p:nvPr/>
        </p:nvSpPr>
        <p:spPr bwMode="auto">
          <a:xfrm>
            <a:off x="5164138" y="4043363"/>
            <a:ext cx="233362" cy="160337"/>
          </a:xfrm>
          <a:custGeom>
            <a:avLst/>
            <a:gdLst>
              <a:gd name="T0" fmla="*/ 147 w 147"/>
              <a:gd name="T1" fmla="*/ 101 h 101"/>
              <a:gd name="T2" fmla="*/ 0 w 147"/>
              <a:gd name="T3" fmla="*/ 0 h 101"/>
              <a:gd name="T4" fmla="*/ 147 w 147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101">
                <a:moveTo>
                  <a:pt x="147" y="101"/>
                </a:moveTo>
                <a:lnTo>
                  <a:pt x="0" y="0"/>
                </a:lnTo>
                <a:lnTo>
                  <a:pt x="147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5" name="Line 165"/>
          <p:cNvSpPr>
            <a:spLocks noChangeShapeType="1"/>
          </p:cNvSpPr>
          <p:nvPr/>
        </p:nvSpPr>
        <p:spPr bwMode="auto">
          <a:xfrm flipV="1">
            <a:off x="5157788" y="3735388"/>
            <a:ext cx="1587" cy="3000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6" name="Line 166"/>
          <p:cNvSpPr>
            <a:spLocks noChangeShapeType="1"/>
          </p:cNvSpPr>
          <p:nvPr/>
        </p:nvSpPr>
        <p:spPr bwMode="auto">
          <a:xfrm flipH="1" flipV="1">
            <a:off x="5157788" y="4035425"/>
            <a:ext cx="239712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7" name="Freeform 167"/>
          <p:cNvSpPr>
            <a:spLocks/>
          </p:cNvSpPr>
          <p:nvPr/>
        </p:nvSpPr>
        <p:spPr bwMode="auto">
          <a:xfrm>
            <a:off x="5151438" y="4035425"/>
            <a:ext cx="252412" cy="174625"/>
          </a:xfrm>
          <a:custGeom>
            <a:avLst/>
            <a:gdLst>
              <a:gd name="T0" fmla="*/ 159 w 159"/>
              <a:gd name="T1" fmla="*/ 101 h 110"/>
              <a:gd name="T2" fmla="*/ 155 w 159"/>
              <a:gd name="T3" fmla="*/ 110 h 110"/>
              <a:gd name="T4" fmla="*/ 0 w 159"/>
              <a:gd name="T5" fmla="*/ 5 h 110"/>
              <a:gd name="T6" fmla="*/ 12 w 159"/>
              <a:gd name="T7" fmla="*/ 0 h 110"/>
              <a:gd name="T8" fmla="*/ 159 w 159"/>
              <a:gd name="T9" fmla="*/ 101 h 110"/>
              <a:gd name="T10" fmla="*/ 159 w 159"/>
              <a:gd name="T1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0">
                <a:moveTo>
                  <a:pt x="159" y="101"/>
                </a:moveTo>
                <a:lnTo>
                  <a:pt x="155" y="110"/>
                </a:lnTo>
                <a:lnTo>
                  <a:pt x="0" y="5"/>
                </a:lnTo>
                <a:lnTo>
                  <a:pt x="12" y="0"/>
                </a:lnTo>
                <a:lnTo>
                  <a:pt x="159" y="101"/>
                </a:lnTo>
                <a:lnTo>
                  <a:pt x="159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8" name="Freeform 168"/>
          <p:cNvSpPr>
            <a:spLocks/>
          </p:cNvSpPr>
          <p:nvPr/>
        </p:nvSpPr>
        <p:spPr bwMode="auto">
          <a:xfrm>
            <a:off x="5622925" y="4043363"/>
            <a:ext cx="211138" cy="138112"/>
          </a:xfrm>
          <a:custGeom>
            <a:avLst/>
            <a:gdLst>
              <a:gd name="T0" fmla="*/ 0 w 133"/>
              <a:gd name="T1" fmla="*/ 87 h 87"/>
              <a:gd name="T2" fmla="*/ 133 w 133"/>
              <a:gd name="T3" fmla="*/ 0 h 87"/>
              <a:gd name="T4" fmla="*/ 0 w 133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87">
                <a:moveTo>
                  <a:pt x="0" y="87"/>
                </a:moveTo>
                <a:lnTo>
                  <a:pt x="133" y="0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9" name="Freeform 169"/>
          <p:cNvSpPr>
            <a:spLocks/>
          </p:cNvSpPr>
          <p:nvPr/>
        </p:nvSpPr>
        <p:spPr bwMode="auto">
          <a:xfrm>
            <a:off x="5622925" y="4035425"/>
            <a:ext cx="219075" cy="153988"/>
          </a:xfrm>
          <a:custGeom>
            <a:avLst/>
            <a:gdLst>
              <a:gd name="T0" fmla="*/ 133 w 138"/>
              <a:gd name="T1" fmla="*/ 0 h 97"/>
              <a:gd name="T2" fmla="*/ 138 w 138"/>
              <a:gd name="T3" fmla="*/ 5 h 97"/>
              <a:gd name="T4" fmla="*/ 138 w 138"/>
              <a:gd name="T5" fmla="*/ 9 h 97"/>
              <a:gd name="T6" fmla="*/ 4 w 138"/>
              <a:gd name="T7" fmla="*/ 97 h 97"/>
              <a:gd name="T8" fmla="*/ 0 w 138"/>
              <a:gd name="T9" fmla="*/ 87 h 97"/>
              <a:gd name="T10" fmla="*/ 133 w 138"/>
              <a:gd name="T11" fmla="*/ 0 h 97"/>
              <a:gd name="T12" fmla="*/ 133 w 138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97">
                <a:moveTo>
                  <a:pt x="133" y="0"/>
                </a:moveTo>
                <a:lnTo>
                  <a:pt x="138" y="5"/>
                </a:lnTo>
                <a:lnTo>
                  <a:pt x="138" y="9"/>
                </a:lnTo>
                <a:lnTo>
                  <a:pt x="4" y="97"/>
                </a:lnTo>
                <a:lnTo>
                  <a:pt x="0" y="87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0" name="Freeform 170"/>
          <p:cNvSpPr>
            <a:spLocks/>
          </p:cNvSpPr>
          <p:nvPr/>
        </p:nvSpPr>
        <p:spPr bwMode="auto">
          <a:xfrm>
            <a:off x="5842000" y="3597275"/>
            <a:ext cx="1588" cy="438150"/>
          </a:xfrm>
          <a:custGeom>
            <a:avLst/>
            <a:gdLst>
              <a:gd name="T0" fmla="*/ 276 h 276"/>
              <a:gd name="T1" fmla="*/ 0 h 276"/>
              <a:gd name="T2" fmla="*/ 276 h 27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6">
                <a:moveTo>
                  <a:pt x="0" y="276"/>
                </a:moveTo>
                <a:lnTo>
                  <a:pt x="0" y="0"/>
                </a:lnTo>
                <a:lnTo>
                  <a:pt x="0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1" name="Line 171"/>
          <p:cNvSpPr>
            <a:spLocks noChangeShapeType="1"/>
          </p:cNvSpPr>
          <p:nvPr/>
        </p:nvSpPr>
        <p:spPr bwMode="auto">
          <a:xfrm flipV="1">
            <a:off x="5622925" y="4043363"/>
            <a:ext cx="211138" cy="1381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2" name="Line 172"/>
          <p:cNvSpPr>
            <a:spLocks noChangeShapeType="1"/>
          </p:cNvSpPr>
          <p:nvPr/>
        </p:nvSpPr>
        <p:spPr bwMode="auto">
          <a:xfrm flipV="1">
            <a:off x="5834063" y="3597275"/>
            <a:ext cx="1587" cy="430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3" name="Freeform 173"/>
          <p:cNvSpPr>
            <a:spLocks/>
          </p:cNvSpPr>
          <p:nvPr/>
        </p:nvSpPr>
        <p:spPr bwMode="auto">
          <a:xfrm>
            <a:off x="5834063" y="3589338"/>
            <a:ext cx="14287" cy="454025"/>
          </a:xfrm>
          <a:custGeom>
            <a:avLst/>
            <a:gdLst>
              <a:gd name="T0" fmla="*/ 0 w 9"/>
              <a:gd name="T1" fmla="*/ 5 h 286"/>
              <a:gd name="T2" fmla="*/ 5 w 9"/>
              <a:gd name="T3" fmla="*/ 0 h 286"/>
              <a:gd name="T4" fmla="*/ 9 w 9"/>
              <a:gd name="T5" fmla="*/ 5 h 286"/>
              <a:gd name="T6" fmla="*/ 9 w 9"/>
              <a:gd name="T7" fmla="*/ 281 h 286"/>
              <a:gd name="T8" fmla="*/ 5 w 9"/>
              <a:gd name="T9" fmla="*/ 286 h 286"/>
              <a:gd name="T10" fmla="*/ 0 w 9"/>
              <a:gd name="T11" fmla="*/ 281 h 286"/>
              <a:gd name="T12" fmla="*/ 0 w 9"/>
              <a:gd name="T13" fmla="*/ 5 h 286"/>
              <a:gd name="T14" fmla="*/ 0 w 9"/>
              <a:gd name="T15" fmla="*/ 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86">
                <a:moveTo>
                  <a:pt x="0" y="5"/>
                </a:moveTo>
                <a:lnTo>
                  <a:pt x="5" y="0"/>
                </a:lnTo>
                <a:lnTo>
                  <a:pt x="9" y="5"/>
                </a:lnTo>
                <a:lnTo>
                  <a:pt x="9" y="281"/>
                </a:lnTo>
                <a:lnTo>
                  <a:pt x="5" y="286"/>
                </a:lnTo>
                <a:lnTo>
                  <a:pt x="0" y="281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" name="Freeform 174"/>
          <p:cNvSpPr>
            <a:spLocks/>
          </p:cNvSpPr>
          <p:nvPr/>
        </p:nvSpPr>
        <p:spPr bwMode="auto">
          <a:xfrm>
            <a:off x="5794375" y="3625850"/>
            <a:ext cx="1588" cy="381000"/>
          </a:xfrm>
          <a:custGeom>
            <a:avLst/>
            <a:gdLst>
              <a:gd name="T0" fmla="*/ 0 h 240"/>
              <a:gd name="T1" fmla="*/ 240 h 240"/>
              <a:gd name="T2" fmla="*/ 0 h 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0">
                <a:moveTo>
                  <a:pt x="0" y="0"/>
                </a:move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5" name="Freeform 175"/>
          <p:cNvSpPr>
            <a:spLocks/>
          </p:cNvSpPr>
          <p:nvPr/>
        </p:nvSpPr>
        <p:spPr bwMode="auto">
          <a:xfrm>
            <a:off x="5786438" y="3625850"/>
            <a:ext cx="14287" cy="387350"/>
          </a:xfrm>
          <a:custGeom>
            <a:avLst/>
            <a:gdLst>
              <a:gd name="T0" fmla="*/ 0 w 9"/>
              <a:gd name="T1" fmla="*/ 0 h 244"/>
              <a:gd name="T2" fmla="*/ 9 w 9"/>
              <a:gd name="T3" fmla="*/ 0 h 244"/>
              <a:gd name="T4" fmla="*/ 9 w 9"/>
              <a:gd name="T5" fmla="*/ 244 h 244"/>
              <a:gd name="T6" fmla="*/ 0 w 9"/>
              <a:gd name="T7" fmla="*/ 244 h 244"/>
              <a:gd name="T8" fmla="*/ 0 w 9"/>
              <a:gd name="T9" fmla="*/ 0 h 244"/>
              <a:gd name="T10" fmla="*/ 0 w 9"/>
              <a:gd name="T11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44">
                <a:moveTo>
                  <a:pt x="0" y="0"/>
                </a:moveTo>
                <a:lnTo>
                  <a:pt x="9" y="0"/>
                </a:lnTo>
                <a:lnTo>
                  <a:pt x="9" y="244"/>
                </a:lnTo>
                <a:lnTo>
                  <a:pt x="0" y="2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6" name="Freeform 176"/>
          <p:cNvSpPr>
            <a:spLocks/>
          </p:cNvSpPr>
          <p:nvPr/>
        </p:nvSpPr>
        <p:spPr bwMode="auto">
          <a:xfrm>
            <a:off x="5499100" y="3370263"/>
            <a:ext cx="334963" cy="219075"/>
          </a:xfrm>
          <a:custGeom>
            <a:avLst/>
            <a:gdLst>
              <a:gd name="T0" fmla="*/ 0 w 211"/>
              <a:gd name="T1" fmla="*/ 0 h 138"/>
              <a:gd name="T2" fmla="*/ 211 w 211"/>
              <a:gd name="T3" fmla="*/ 138 h 138"/>
              <a:gd name="T4" fmla="*/ 0 w 211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" h="138">
                <a:moveTo>
                  <a:pt x="0" y="0"/>
                </a:moveTo>
                <a:lnTo>
                  <a:pt x="211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7" name="Line 177"/>
          <p:cNvSpPr>
            <a:spLocks noChangeShapeType="1"/>
          </p:cNvSpPr>
          <p:nvPr/>
        </p:nvSpPr>
        <p:spPr bwMode="auto">
          <a:xfrm>
            <a:off x="5794375" y="3619500"/>
            <a:ext cx="1588" cy="387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8" name="Line 178"/>
          <p:cNvSpPr>
            <a:spLocks noChangeShapeType="1"/>
          </p:cNvSpPr>
          <p:nvPr/>
        </p:nvSpPr>
        <p:spPr bwMode="auto">
          <a:xfrm>
            <a:off x="5499100" y="3363913"/>
            <a:ext cx="334963" cy="219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9" name="Freeform 179"/>
          <p:cNvSpPr>
            <a:spLocks/>
          </p:cNvSpPr>
          <p:nvPr/>
        </p:nvSpPr>
        <p:spPr bwMode="auto">
          <a:xfrm>
            <a:off x="5499100" y="3355975"/>
            <a:ext cx="342900" cy="241300"/>
          </a:xfrm>
          <a:custGeom>
            <a:avLst/>
            <a:gdLst>
              <a:gd name="T0" fmla="*/ 0 w 216"/>
              <a:gd name="T1" fmla="*/ 14 h 152"/>
              <a:gd name="T2" fmla="*/ 0 w 216"/>
              <a:gd name="T3" fmla="*/ 0 h 152"/>
              <a:gd name="T4" fmla="*/ 216 w 216"/>
              <a:gd name="T5" fmla="*/ 143 h 152"/>
              <a:gd name="T6" fmla="*/ 216 w 216"/>
              <a:gd name="T7" fmla="*/ 147 h 152"/>
              <a:gd name="T8" fmla="*/ 211 w 216"/>
              <a:gd name="T9" fmla="*/ 152 h 152"/>
              <a:gd name="T10" fmla="*/ 0 w 216"/>
              <a:gd name="T11" fmla="*/ 14 h 152"/>
              <a:gd name="T12" fmla="*/ 0 w 216"/>
              <a:gd name="T13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52">
                <a:moveTo>
                  <a:pt x="0" y="14"/>
                </a:moveTo>
                <a:lnTo>
                  <a:pt x="0" y="0"/>
                </a:lnTo>
                <a:lnTo>
                  <a:pt x="216" y="143"/>
                </a:lnTo>
                <a:lnTo>
                  <a:pt x="216" y="147"/>
                </a:lnTo>
                <a:lnTo>
                  <a:pt x="211" y="152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0" name="Freeform 180"/>
          <p:cNvSpPr>
            <a:spLocks/>
          </p:cNvSpPr>
          <p:nvPr/>
        </p:nvSpPr>
        <p:spPr bwMode="auto">
          <a:xfrm>
            <a:off x="5287963" y="3370263"/>
            <a:ext cx="211137" cy="139700"/>
          </a:xfrm>
          <a:custGeom>
            <a:avLst/>
            <a:gdLst>
              <a:gd name="T0" fmla="*/ 0 w 133"/>
              <a:gd name="T1" fmla="*/ 88 h 88"/>
              <a:gd name="T2" fmla="*/ 133 w 133"/>
              <a:gd name="T3" fmla="*/ 0 h 88"/>
              <a:gd name="T4" fmla="*/ 0 w 133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88">
                <a:moveTo>
                  <a:pt x="0" y="88"/>
                </a:moveTo>
                <a:lnTo>
                  <a:pt x="133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1" name="Freeform 181"/>
          <p:cNvSpPr>
            <a:spLocks/>
          </p:cNvSpPr>
          <p:nvPr/>
        </p:nvSpPr>
        <p:spPr bwMode="auto">
          <a:xfrm>
            <a:off x="5280025" y="3355975"/>
            <a:ext cx="219075" cy="160338"/>
          </a:xfrm>
          <a:custGeom>
            <a:avLst/>
            <a:gdLst>
              <a:gd name="T0" fmla="*/ 138 w 138"/>
              <a:gd name="T1" fmla="*/ 0 h 101"/>
              <a:gd name="T2" fmla="*/ 138 w 138"/>
              <a:gd name="T3" fmla="*/ 14 h 101"/>
              <a:gd name="T4" fmla="*/ 5 w 138"/>
              <a:gd name="T5" fmla="*/ 101 h 101"/>
              <a:gd name="T6" fmla="*/ 0 w 138"/>
              <a:gd name="T7" fmla="*/ 92 h 101"/>
              <a:gd name="T8" fmla="*/ 138 w 138"/>
              <a:gd name="T9" fmla="*/ 0 h 101"/>
              <a:gd name="T10" fmla="*/ 138 w 138"/>
              <a:gd name="T1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01">
                <a:moveTo>
                  <a:pt x="138" y="0"/>
                </a:moveTo>
                <a:lnTo>
                  <a:pt x="138" y="14"/>
                </a:lnTo>
                <a:lnTo>
                  <a:pt x="5" y="101"/>
                </a:lnTo>
                <a:lnTo>
                  <a:pt x="0" y="92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2" name="Freeform 182"/>
          <p:cNvSpPr>
            <a:spLocks/>
          </p:cNvSpPr>
          <p:nvPr/>
        </p:nvSpPr>
        <p:spPr bwMode="auto">
          <a:xfrm>
            <a:off x="5478463" y="3094038"/>
            <a:ext cx="1587" cy="284162"/>
          </a:xfrm>
          <a:custGeom>
            <a:avLst/>
            <a:gdLst>
              <a:gd name="T0" fmla="*/ 0 h 179"/>
              <a:gd name="T1" fmla="*/ 179 h 179"/>
              <a:gd name="T2" fmla="*/ 0 h 17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9">
                <a:moveTo>
                  <a:pt x="0" y="0"/>
                </a:move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3" name="Line 183"/>
          <p:cNvSpPr>
            <a:spLocks noChangeShapeType="1"/>
          </p:cNvSpPr>
          <p:nvPr/>
        </p:nvSpPr>
        <p:spPr bwMode="auto">
          <a:xfrm flipV="1">
            <a:off x="5280025" y="3363913"/>
            <a:ext cx="21272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5" name="Freeform 185"/>
          <p:cNvSpPr>
            <a:spLocks/>
          </p:cNvSpPr>
          <p:nvPr/>
        </p:nvSpPr>
        <p:spPr bwMode="auto">
          <a:xfrm>
            <a:off x="5472113" y="3094038"/>
            <a:ext cx="14287" cy="292100"/>
          </a:xfrm>
          <a:custGeom>
            <a:avLst/>
            <a:gdLst>
              <a:gd name="T0" fmla="*/ 0 w 9"/>
              <a:gd name="T1" fmla="*/ 0 h 184"/>
              <a:gd name="T2" fmla="*/ 9 w 9"/>
              <a:gd name="T3" fmla="*/ 0 h 184"/>
              <a:gd name="T4" fmla="*/ 9 w 9"/>
              <a:gd name="T5" fmla="*/ 184 h 184"/>
              <a:gd name="T6" fmla="*/ 0 w 9"/>
              <a:gd name="T7" fmla="*/ 184 h 184"/>
              <a:gd name="T8" fmla="*/ 0 w 9"/>
              <a:gd name="T9" fmla="*/ 0 h 184"/>
              <a:gd name="T10" fmla="*/ 0 w 9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84">
                <a:moveTo>
                  <a:pt x="0" y="0"/>
                </a:moveTo>
                <a:lnTo>
                  <a:pt x="9" y="0"/>
                </a:lnTo>
                <a:lnTo>
                  <a:pt x="9" y="184"/>
                </a:lnTo>
                <a:lnTo>
                  <a:pt x="0" y="1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6" name="Freeform 186"/>
          <p:cNvSpPr>
            <a:spLocks/>
          </p:cNvSpPr>
          <p:nvPr/>
        </p:nvSpPr>
        <p:spPr bwMode="auto">
          <a:xfrm>
            <a:off x="5519738" y="3094038"/>
            <a:ext cx="1587" cy="284162"/>
          </a:xfrm>
          <a:custGeom>
            <a:avLst/>
            <a:gdLst>
              <a:gd name="T0" fmla="*/ 0 h 179"/>
              <a:gd name="T1" fmla="*/ 179 h 179"/>
              <a:gd name="T2" fmla="*/ 0 h 17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79">
                <a:moveTo>
                  <a:pt x="0" y="0"/>
                </a:moveTo>
                <a:lnTo>
                  <a:pt x="0" y="1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8" name="Freeform 188"/>
          <p:cNvSpPr>
            <a:spLocks/>
          </p:cNvSpPr>
          <p:nvPr/>
        </p:nvSpPr>
        <p:spPr bwMode="auto">
          <a:xfrm>
            <a:off x="4938713" y="4057650"/>
            <a:ext cx="246062" cy="160338"/>
          </a:xfrm>
          <a:custGeom>
            <a:avLst/>
            <a:gdLst>
              <a:gd name="T0" fmla="*/ 0 w 155"/>
              <a:gd name="T1" fmla="*/ 101 h 101"/>
              <a:gd name="T2" fmla="*/ 155 w 155"/>
              <a:gd name="T3" fmla="*/ 0 h 101"/>
              <a:gd name="T4" fmla="*/ 0 w 155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01">
                <a:moveTo>
                  <a:pt x="0" y="101"/>
                </a:moveTo>
                <a:lnTo>
                  <a:pt x="155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0" name="Line 190"/>
          <p:cNvSpPr>
            <a:spLocks noChangeShapeType="1"/>
          </p:cNvSpPr>
          <p:nvPr/>
        </p:nvSpPr>
        <p:spPr bwMode="auto">
          <a:xfrm flipV="1">
            <a:off x="4938713" y="4049713"/>
            <a:ext cx="239712" cy="1682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1" name="Freeform 191"/>
          <p:cNvSpPr>
            <a:spLocks/>
          </p:cNvSpPr>
          <p:nvPr/>
        </p:nvSpPr>
        <p:spPr bwMode="auto">
          <a:xfrm>
            <a:off x="4932363" y="4049713"/>
            <a:ext cx="252412" cy="174625"/>
          </a:xfrm>
          <a:custGeom>
            <a:avLst/>
            <a:gdLst>
              <a:gd name="T0" fmla="*/ 8 w 159"/>
              <a:gd name="T1" fmla="*/ 110 h 110"/>
              <a:gd name="T2" fmla="*/ 0 w 159"/>
              <a:gd name="T3" fmla="*/ 101 h 110"/>
              <a:gd name="T4" fmla="*/ 155 w 159"/>
              <a:gd name="T5" fmla="*/ 0 h 110"/>
              <a:gd name="T6" fmla="*/ 159 w 159"/>
              <a:gd name="T7" fmla="*/ 9 h 110"/>
              <a:gd name="T8" fmla="*/ 8 w 159"/>
              <a:gd name="T9" fmla="*/ 110 h 110"/>
              <a:gd name="T10" fmla="*/ 8 w 159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0">
                <a:moveTo>
                  <a:pt x="8" y="110"/>
                </a:moveTo>
                <a:lnTo>
                  <a:pt x="0" y="101"/>
                </a:lnTo>
                <a:lnTo>
                  <a:pt x="155" y="0"/>
                </a:lnTo>
                <a:lnTo>
                  <a:pt x="159" y="9"/>
                </a:lnTo>
                <a:lnTo>
                  <a:pt x="8" y="110"/>
                </a:lnTo>
                <a:lnTo>
                  <a:pt x="8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2" name="Freeform 192"/>
          <p:cNvSpPr>
            <a:spLocks/>
          </p:cNvSpPr>
          <p:nvPr/>
        </p:nvSpPr>
        <p:spPr bwMode="auto">
          <a:xfrm>
            <a:off x="4911725" y="4013200"/>
            <a:ext cx="246063" cy="160338"/>
          </a:xfrm>
          <a:custGeom>
            <a:avLst/>
            <a:gdLst>
              <a:gd name="T0" fmla="*/ 0 w 155"/>
              <a:gd name="T1" fmla="*/ 101 h 101"/>
              <a:gd name="T2" fmla="*/ 155 w 155"/>
              <a:gd name="T3" fmla="*/ 0 h 101"/>
              <a:gd name="T4" fmla="*/ 0 w 155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01">
                <a:moveTo>
                  <a:pt x="0" y="101"/>
                </a:moveTo>
                <a:lnTo>
                  <a:pt x="155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3" name="Freeform 193"/>
          <p:cNvSpPr>
            <a:spLocks/>
          </p:cNvSpPr>
          <p:nvPr/>
        </p:nvSpPr>
        <p:spPr bwMode="auto">
          <a:xfrm>
            <a:off x="4911725" y="3998913"/>
            <a:ext cx="252413" cy="182562"/>
          </a:xfrm>
          <a:custGeom>
            <a:avLst/>
            <a:gdLst>
              <a:gd name="T0" fmla="*/ 4 w 159"/>
              <a:gd name="T1" fmla="*/ 115 h 115"/>
              <a:gd name="T2" fmla="*/ 0 w 159"/>
              <a:gd name="T3" fmla="*/ 106 h 115"/>
              <a:gd name="T4" fmla="*/ 155 w 159"/>
              <a:gd name="T5" fmla="*/ 0 h 115"/>
              <a:gd name="T6" fmla="*/ 159 w 159"/>
              <a:gd name="T7" fmla="*/ 14 h 115"/>
              <a:gd name="T8" fmla="*/ 4 w 159"/>
              <a:gd name="T9" fmla="*/ 115 h 115"/>
              <a:gd name="T10" fmla="*/ 4 w 159"/>
              <a:gd name="T11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5">
                <a:moveTo>
                  <a:pt x="4" y="115"/>
                </a:moveTo>
                <a:lnTo>
                  <a:pt x="0" y="106"/>
                </a:lnTo>
                <a:lnTo>
                  <a:pt x="155" y="0"/>
                </a:lnTo>
                <a:lnTo>
                  <a:pt x="159" y="14"/>
                </a:lnTo>
                <a:lnTo>
                  <a:pt x="4" y="115"/>
                </a:lnTo>
                <a:lnTo>
                  <a:pt x="4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" name="Freeform 194"/>
          <p:cNvSpPr>
            <a:spLocks/>
          </p:cNvSpPr>
          <p:nvPr/>
        </p:nvSpPr>
        <p:spPr bwMode="auto">
          <a:xfrm>
            <a:off x="5848350" y="3429000"/>
            <a:ext cx="239713" cy="160338"/>
          </a:xfrm>
          <a:custGeom>
            <a:avLst/>
            <a:gdLst>
              <a:gd name="T0" fmla="*/ 0 w 151"/>
              <a:gd name="T1" fmla="*/ 101 h 101"/>
              <a:gd name="T2" fmla="*/ 151 w 151"/>
              <a:gd name="T3" fmla="*/ 0 h 101"/>
              <a:gd name="T4" fmla="*/ 0 w 151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01">
                <a:moveTo>
                  <a:pt x="0" y="101"/>
                </a:moveTo>
                <a:lnTo>
                  <a:pt x="151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5" name="Line 195"/>
          <p:cNvSpPr>
            <a:spLocks noChangeShapeType="1"/>
          </p:cNvSpPr>
          <p:nvPr/>
        </p:nvSpPr>
        <p:spPr bwMode="auto">
          <a:xfrm flipV="1">
            <a:off x="4911725" y="4006850"/>
            <a:ext cx="246063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7" name="Freeform 197"/>
          <p:cNvSpPr>
            <a:spLocks/>
          </p:cNvSpPr>
          <p:nvPr/>
        </p:nvSpPr>
        <p:spPr bwMode="auto">
          <a:xfrm>
            <a:off x="5842000" y="3422650"/>
            <a:ext cx="252413" cy="174625"/>
          </a:xfrm>
          <a:custGeom>
            <a:avLst/>
            <a:gdLst>
              <a:gd name="T0" fmla="*/ 151 w 159"/>
              <a:gd name="T1" fmla="*/ 0 h 110"/>
              <a:gd name="T2" fmla="*/ 159 w 159"/>
              <a:gd name="T3" fmla="*/ 9 h 110"/>
              <a:gd name="T4" fmla="*/ 4 w 159"/>
              <a:gd name="T5" fmla="*/ 110 h 110"/>
              <a:gd name="T6" fmla="*/ 0 w 159"/>
              <a:gd name="T7" fmla="*/ 105 h 110"/>
              <a:gd name="T8" fmla="*/ 0 w 159"/>
              <a:gd name="T9" fmla="*/ 101 h 110"/>
              <a:gd name="T10" fmla="*/ 151 w 159"/>
              <a:gd name="T11" fmla="*/ 0 h 110"/>
              <a:gd name="T12" fmla="*/ 151 w 159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10">
                <a:moveTo>
                  <a:pt x="151" y="0"/>
                </a:moveTo>
                <a:lnTo>
                  <a:pt x="159" y="9"/>
                </a:lnTo>
                <a:lnTo>
                  <a:pt x="4" y="110"/>
                </a:lnTo>
                <a:lnTo>
                  <a:pt x="0" y="105"/>
                </a:lnTo>
                <a:lnTo>
                  <a:pt x="0" y="101"/>
                </a:lnTo>
                <a:lnTo>
                  <a:pt x="151" y="0"/>
                </a:lnTo>
                <a:lnTo>
                  <a:pt x="151" y="0"/>
                </a:lnTo>
                <a:close/>
              </a:path>
            </a:pathLst>
          </a:custGeom>
          <a:solidFill>
            <a:srgbClr val="5DA3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8" name="Freeform 198"/>
          <p:cNvSpPr>
            <a:spLocks/>
          </p:cNvSpPr>
          <p:nvPr/>
        </p:nvSpPr>
        <p:spPr bwMode="auto">
          <a:xfrm>
            <a:off x="5848350" y="4043363"/>
            <a:ext cx="233363" cy="160337"/>
          </a:xfrm>
          <a:custGeom>
            <a:avLst/>
            <a:gdLst>
              <a:gd name="T0" fmla="*/ 0 w 147"/>
              <a:gd name="T1" fmla="*/ 0 h 101"/>
              <a:gd name="T2" fmla="*/ 147 w 147"/>
              <a:gd name="T3" fmla="*/ 101 h 101"/>
              <a:gd name="T4" fmla="*/ 0 w 147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101">
                <a:moveTo>
                  <a:pt x="0" y="0"/>
                </a:moveTo>
                <a:lnTo>
                  <a:pt x="147" y="1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9" name="Freeform 199"/>
          <p:cNvSpPr>
            <a:spLocks/>
          </p:cNvSpPr>
          <p:nvPr/>
        </p:nvSpPr>
        <p:spPr bwMode="auto">
          <a:xfrm>
            <a:off x="5842000" y="4035425"/>
            <a:ext cx="246063" cy="174625"/>
          </a:xfrm>
          <a:custGeom>
            <a:avLst/>
            <a:gdLst>
              <a:gd name="T0" fmla="*/ 155 w 155"/>
              <a:gd name="T1" fmla="*/ 97 h 110"/>
              <a:gd name="T2" fmla="*/ 151 w 155"/>
              <a:gd name="T3" fmla="*/ 110 h 110"/>
              <a:gd name="T4" fmla="*/ 0 w 155"/>
              <a:gd name="T5" fmla="*/ 9 h 110"/>
              <a:gd name="T6" fmla="*/ 0 w 155"/>
              <a:gd name="T7" fmla="*/ 5 h 110"/>
              <a:gd name="T8" fmla="*/ 4 w 155"/>
              <a:gd name="T9" fmla="*/ 0 h 110"/>
              <a:gd name="T10" fmla="*/ 155 w 155"/>
              <a:gd name="T11" fmla="*/ 97 h 110"/>
              <a:gd name="T12" fmla="*/ 155 w 155"/>
              <a:gd name="T13" fmla="*/ 9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0">
                <a:moveTo>
                  <a:pt x="155" y="97"/>
                </a:moveTo>
                <a:lnTo>
                  <a:pt x="151" y="110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lnTo>
                  <a:pt x="155" y="97"/>
                </a:lnTo>
                <a:lnTo>
                  <a:pt x="15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0" name="Freeform 200"/>
          <p:cNvSpPr>
            <a:spLocks/>
          </p:cNvSpPr>
          <p:nvPr/>
        </p:nvSpPr>
        <p:spPr bwMode="auto">
          <a:xfrm>
            <a:off x="5499100" y="4406900"/>
            <a:ext cx="1588" cy="307975"/>
          </a:xfrm>
          <a:custGeom>
            <a:avLst/>
            <a:gdLst>
              <a:gd name="T0" fmla="*/ 194 h 194"/>
              <a:gd name="T1" fmla="*/ 0 h 194"/>
              <a:gd name="T2" fmla="*/ 194 h 19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4">
                <a:moveTo>
                  <a:pt x="0" y="194"/>
                </a:moveTo>
                <a:lnTo>
                  <a:pt x="0" y="0"/>
                </a:lnTo>
                <a:lnTo>
                  <a:pt x="0" y="1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1" name="Line 201"/>
          <p:cNvSpPr>
            <a:spLocks noChangeShapeType="1"/>
          </p:cNvSpPr>
          <p:nvPr/>
        </p:nvSpPr>
        <p:spPr bwMode="auto">
          <a:xfrm>
            <a:off x="5842000" y="4043363"/>
            <a:ext cx="239713" cy="152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2" name="Line 202"/>
          <p:cNvSpPr>
            <a:spLocks noChangeShapeType="1"/>
          </p:cNvSpPr>
          <p:nvPr/>
        </p:nvSpPr>
        <p:spPr bwMode="auto">
          <a:xfrm flipV="1">
            <a:off x="5499100" y="4406900"/>
            <a:ext cx="1588" cy="3000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4" name="Freeform 204"/>
          <p:cNvSpPr>
            <a:spLocks/>
          </p:cNvSpPr>
          <p:nvPr/>
        </p:nvSpPr>
        <p:spPr bwMode="auto">
          <a:xfrm>
            <a:off x="4953000" y="3451225"/>
            <a:ext cx="109538" cy="73025"/>
          </a:xfrm>
          <a:custGeom>
            <a:avLst/>
            <a:gdLst>
              <a:gd name="T0" fmla="*/ 0 w 69"/>
              <a:gd name="T1" fmla="*/ 0 h 46"/>
              <a:gd name="T2" fmla="*/ 69 w 69"/>
              <a:gd name="T3" fmla="*/ 46 h 46"/>
              <a:gd name="T4" fmla="*/ 0 w 69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" h="46">
                <a:moveTo>
                  <a:pt x="0" y="0"/>
                </a:moveTo>
                <a:lnTo>
                  <a:pt x="69" y="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" name="Freeform 205"/>
          <p:cNvSpPr>
            <a:spLocks/>
          </p:cNvSpPr>
          <p:nvPr/>
        </p:nvSpPr>
        <p:spPr bwMode="auto">
          <a:xfrm>
            <a:off x="4945063" y="3443288"/>
            <a:ext cx="123825" cy="88900"/>
          </a:xfrm>
          <a:custGeom>
            <a:avLst/>
            <a:gdLst>
              <a:gd name="T0" fmla="*/ 0 w 78"/>
              <a:gd name="T1" fmla="*/ 14 h 56"/>
              <a:gd name="T2" fmla="*/ 5 w 78"/>
              <a:gd name="T3" fmla="*/ 0 h 56"/>
              <a:gd name="T4" fmla="*/ 78 w 78"/>
              <a:gd name="T5" fmla="*/ 46 h 56"/>
              <a:gd name="T6" fmla="*/ 69 w 78"/>
              <a:gd name="T7" fmla="*/ 56 h 56"/>
              <a:gd name="T8" fmla="*/ 0 w 78"/>
              <a:gd name="T9" fmla="*/ 14 h 56"/>
              <a:gd name="T10" fmla="*/ 0 w 78"/>
              <a:gd name="T11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56">
                <a:moveTo>
                  <a:pt x="0" y="14"/>
                </a:moveTo>
                <a:lnTo>
                  <a:pt x="5" y="0"/>
                </a:lnTo>
                <a:lnTo>
                  <a:pt x="78" y="46"/>
                </a:lnTo>
                <a:lnTo>
                  <a:pt x="69" y="56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" name="Line 206"/>
          <p:cNvSpPr>
            <a:spLocks noChangeShapeType="1"/>
          </p:cNvSpPr>
          <p:nvPr/>
        </p:nvSpPr>
        <p:spPr bwMode="auto">
          <a:xfrm>
            <a:off x="4945063" y="3451225"/>
            <a:ext cx="109537" cy="730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" name="Rectangle 207"/>
          <p:cNvSpPr>
            <a:spLocks noChangeArrowheads="1"/>
          </p:cNvSpPr>
          <p:nvPr/>
        </p:nvSpPr>
        <p:spPr bwMode="auto">
          <a:xfrm>
            <a:off x="5099050" y="3468688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448" name="Rectangle 208"/>
          <p:cNvSpPr>
            <a:spLocks noChangeArrowheads="1"/>
          </p:cNvSpPr>
          <p:nvPr/>
        </p:nvSpPr>
        <p:spPr bwMode="auto">
          <a:xfrm>
            <a:off x="5440363" y="41402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449" name="Rectangle 209"/>
          <p:cNvSpPr>
            <a:spLocks noChangeArrowheads="1"/>
          </p:cNvSpPr>
          <p:nvPr/>
        </p:nvSpPr>
        <p:spPr bwMode="auto">
          <a:xfrm>
            <a:off x="5427663" y="28257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EF1F1D"/>
                </a:solidFill>
                <a:latin typeface="Arial" charset="0"/>
              </a:rPr>
              <a:t>O</a:t>
            </a:r>
            <a:endParaRPr lang="en-US" sz="1400">
              <a:solidFill>
                <a:srgbClr val="EF1F1D"/>
              </a:solidFill>
              <a:latin typeface="Arial" charset="0"/>
            </a:endParaRPr>
          </a:p>
        </p:txBody>
      </p:sp>
      <p:sp>
        <p:nvSpPr>
          <p:cNvPr id="10450" name="Rectangle 210"/>
          <p:cNvSpPr>
            <a:spLocks noChangeArrowheads="1"/>
          </p:cNvSpPr>
          <p:nvPr/>
        </p:nvSpPr>
        <p:spPr bwMode="auto">
          <a:xfrm>
            <a:off x="4743450" y="414020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0451" name="Rectangle 211"/>
          <p:cNvSpPr>
            <a:spLocks noChangeArrowheads="1"/>
          </p:cNvSpPr>
          <p:nvPr/>
        </p:nvSpPr>
        <p:spPr bwMode="auto">
          <a:xfrm>
            <a:off x="6118225" y="3241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5DA31E"/>
                </a:solidFill>
                <a:latin typeface="Arial" charset="0"/>
              </a:rPr>
              <a:t>C</a:t>
            </a:r>
            <a:endParaRPr lang="en-US" sz="1400">
              <a:solidFill>
                <a:srgbClr val="5DA31E"/>
              </a:solidFill>
              <a:latin typeface="Arial" charset="0"/>
            </a:endParaRPr>
          </a:p>
        </p:txBody>
      </p:sp>
      <p:sp>
        <p:nvSpPr>
          <p:cNvPr id="10452" name="Rectangle 212"/>
          <p:cNvSpPr>
            <a:spLocks noChangeArrowheads="1"/>
          </p:cNvSpPr>
          <p:nvPr/>
        </p:nvSpPr>
        <p:spPr bwMode="auto">
          <a:xfrm>
            <a:off x="6269038" y="3241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5DA31E"/>
                </a:solidFill>
                <a:latin typeface="Arial" charset="0"/>
              </a:rPr>
              <a:t>H</a:t>
            </a:r>
            <a:endParaRPr lang="en-US" sz="1400">
              <a:solidFill>
                <a:srgbClr val="5DA31E"/>
              </a:solidFill>
              <a:latin typeface="Arial" charset="0"/>
            </a:endParaRPr>
          </a:p>
        </p:txBody>
      </p:sp>
      <p:sp>
        <p:nvSpPr>
          <p:cNvPr id="10453" name="Rectangle 213"/>
          <p:cNvSpPr>
            <a:spLocks noChangeArrowheads="1"/>
          </p:cNvSpPr>
          <p:nvPr/>
        </p:nvSpPr>
        <p:spPr bwMode="auto">
          <a:xfrm>
            <a:off x="6426200" y="33448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5DA31E"/>
                </a:solidFill>
                <a:latin typeface="Arial" charset="0"/>
              </a:rPr>
              <a:t>3</a:t>
            </a:r>
          </a:p>
        </p:txBody>
      </p:sp>
      <p:sp>
        <p:nvSpPr>
          <p:cNvPr id="10454" name="Rectangle 214"/>
          <p:cNvSpPr>
            <a:spLocks noChangeArrowheads="1"/>
          </p:cNvSpPr>
          <p:nvPr/>
        </p:nvSpPr>
        <p:spPr bwMode="auto">
          <a:xfrm>
            <a:off x="6118225" y="41402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455" name="Rectangle 215"/>
          <p:cNvSpPr>
            <a:spLocks noChangeArrowheads="1"/>
          </p:cNvSpPr>
          <p:nvPr/>
        </p:nvSpPr>
        <p:spPr bwMode="auto">
          <a:xfrm>
            <a:off x="4756150" y="3241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352" name="Freeform 112"/>
          <p:cNvSpPr>
            <a:spLocks/>
          </p:cNvSpPr>
          <p:nvPr/>
        </p:nvSpPr>
        <p:spPr bwMode="auto">
          <a:xfrm>
            <a:off x="2874963" y="3730625"/>
            <a:ext cx="1587" cy="306388"/>
          </a:xfrm>
          <a:custGeom>
            <a:avLst/>
            <a:gdLst>
              <a:gd name="T0" fmla="*/ 193 h 193"/>
              <a:gd name="T1" fmla="*/ 0 h 193"/>
              <a:gd name="T2" fmla="*/ 193 h 19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3">
                <a:moveTo>
                  <a:pt x="0" y="193"/>
                </a:moveTo>
                <a:lnTo>
                  <a:pt x="0" y="0"/>
                </a:lnTo>
                <a:lnTo>
                  <a:pt x="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3" name="Freeform 113"/>
          <p:cNvSpPr>
            <a:spLocks/>
          </p:cNvSpPr>
          <p:nvPr/>
        </p:nvSpPr>
        <p:spPr bwMode="auto">
          <a:xfrm>
            <a:off x="2868613" y="3730625"/>
            <a:ext cx="20637" cy="314325"/>
          </a:xfrm>
          <a:custGeom>
            <a:avLst/>
            <a:gdLst>
              <a:gd name="T0" fmla="*/ 13 w 13"/>
              <a:gd name="T1" fmla="*/ 188 h 198"/>
              <a:gd name="T2" fmla="*/ 0 w 13"/>
              <a:gd name="T3" fmla="*/ 198 h 198"/>
              <a:gd name="T4" fmla="*/ 0 w 13"/>
              <a:gd name="T5" fmla="*/ 0 h 198"/>
              <a:gd name="T6" fmla="*/ 13 w 13"/>
              <a:gd name="T7" fmla="*/ 0 h 198"/>
              <a:gd name="T8" fmla="*/ 13 w 13"/>
              <a:gd name="T9" fmla="*/ 188 h 198"/>
              <a:gd name="T10" fmla="*/ 13 w 13"/>
              <a:gd name="T11" fmla="*/ 18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98">
                <a:moveTo>
                  <a:pt x="13" y="188"/>
                </a:moveTo>
                <a:lnTo>
                  <a:pt x="0" y="198"/>
                </a:lnTo>
                <a:lnTo>
                  <a:pt x="0" y="0"/>
                </a:lnTo>
                <a:lnTo>
                  <a:pt x="13" y="0"/>
                </a:lnTo>
                <a:lnTo>
                  <a:pt x="13" y="188"/>
                </a:lnTo>
                <a:lnTo>
                  <a:pt x="13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4" name="Freeform 114"/>
          <p:cNvSpPr>
            <a:spLocks/>
          </p:cNvSpPr>
          <p:nvPr/>
        </p:nvSpPr>
        <p:spPr bwMode="auto">
          <a:xfrm>
            <a:off x="2882900" y="4037013"/>
            <a:ext cx="231775" cy="160337"/>
          </a:xfrm>
          <a:custGeom>
            <a:avLst/>
            <a:gdLst>
              <a:gd name="T0" fmla="*/ 146 w 146"/>
              <a:gd name="T1" fmla="*/ 101 h 101"/>
              <a:gd name="T2" fmla="*/ 0 w 146"/>
              <a:gd name="T3" fmla="*/ 0 h 101"/>
              <a:gd name="T4" fmla="*/ 146 w 146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" h="101">
                <a:moveTo>
                  <a:pt x="146" y="101"/>
                </a:moveTo>
                <a:lnTo>
                  <a:pt x="0" y="0"/>
                </a:lnTo>
                <a:lnTo>
                  <a:pt x="146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5" name="Line 115"/>
          <p:cNvSpPr>
            <a:spLocks noChangeShapeType="1"/>
          </p:cNvSpPr>
          <p:nvPr/>
        </p:nvSpPr>
        <p:spPr bwMode="auto">
          <a:xfrm flipV="1">
            <a:off x="2874963" y="3730625"/>
            <a:ext cx="1587" cy="298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" name="Line 116"/>
          <p:cNvSpPr>
            <a:spLocks noChangeShapeType="1"/>
          </p:cNvSpPr>
          <p:nvPr/>
        </p:nvSpPr>
        <p:spPr bwMode="auto">
          <a:xfrm flipH="1" flipV="1">
            <a:off x="2874963" y="4029075"/>
            <a:ext cx="239712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" name="Freeform 117"/>
          <p:cNvSpPr>
            <a:spLocks/>
          </p:cNvSpPr>
          <p:nvPr/>
        </p:nvSpPr>
        <p:spPr bwMode="auto">
          <a:xfrm>
            <a:off x="2868613" y="4029075"/>
            <a:ext cx="252412" cy="174625"/>
          </a:xfrm>
          <a:custGeom>
            <a:avLst/>
            <a:gdLst>
              <a:gd name="T0" fmla="*/ 159 w 159"/>
              <a:gd name="T1" fmla="*/ 101 h 110"/>
              <a:gd name="T2" fmla="*/ 155 w 159"/>
              <a:gd name="T3" fmla="*/ 110 h 110"/>
              <a:gd name="T4" fmla="*/ 0 w 159"/>
              <a:gd name="T5" fmla="*/ 10 h 110"/>
              <a:gd name="T6" fmla="*/ 13 w 159"/>
              <a:gd name="T7" fmla="*/ 0 h 110"/>
              <a:gd name="T8" fmla="*/ 159 w 159"/>
              <a:gd name="T9" fmla="*/ 101 h 110"/>
              <a:gd name="T10" fmla="*/ 159 w 159"/>
              <a:gd name="T11" fmla="*/ 10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0">
                <a:moveTo>
                  <a:pt x="159" y="101"/>
                </a:moveTo>
                <a:lnTo>
                  <a:pt x="155" y="110"/>
                </a:lnTo>
                <a:lnTo>
                  <a:pt x="0" y="10"/>
                </a:lnTo>
                <a:lnTo>
                  <a:pt x="13" y="0"/>
                </a:lnTo>
                <a:lnTo>
                  <a:pt x="159" y="101"/>
                </a:lnTo>
                <a:lnTo>
                  <a:pt x="159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8" name="Freeform 118"/>
          <p:cNvSpPr>
            <a:spLocks/>
          </p:cNvSpPr>
          <p:nvPr/>
        </p:nvSpPr>
        <p:spPr bwMode="auto">
          <a:xfrm>
            <a:off x="3340100" y="4037013"/>
            <a:ext cx="211138" cy="138112"/>
          </a:xfrm>
          <a:custGeom>
            <a:avLst/>
            <a:gdLst>
              <a:gd name="T0" fmla="*/ 0 w 133"/>
              <a:gd name="T1" fmla="*/ 87 h 87"/>
              <a:gd name="T2" fmla="*/ 133 w 133"/>
              <a:gd name="T3" fmla="*/ 0 h 87"/>
              <a:gd name="T4" fmla="*/ 0 w 133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" h="87">
                <a:moveTo>
                  <a:pt x="0" y="87"/>
                </a:moveTo>
                <a:lnTo>
                  <a:pt x="133" y="0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9" name="Freeform 119"/>
          <p:cNvSpPr>
            <a:spLocks/>
          </p:cNvSpPr>
          <p:nvPr/>
        </p:nvSpPr>
        <p:spPr bwMode="auto">
          <a:xfrm>
            <a:off x="3340100" y="4029075"/>
            <a:ext cx="219075" cy="160338"/>
          </a:xfrm>
          <a:custGeom>
            <a:avLst/>
            <a:gdLst>
              <a:gd name="T0" fmla="*/ 133 w 138"/>
              <a:gd name="T1" fmla="*/ 0 h 101"/>
              <a:gd name="T2" fmla="*/ 138 w 138"/>
              <a:gd name="T3" fmla="*/ 5 h 101"/>
              <a:gd name="T4" fmla="*/ 138 w 138"/>
              <a:gd name="T5" fmla="*/ 10 h 101"/>
              <a:gd name="T6" fmla="*/ 4 w 138"/>
              <a:gd name="T7" fmla="*/ 101 h 101"/>
              <a:gd name="T8" fmla="*/ 0 w 138"/>
              <a:gd name="T9" fmla="*/ 87 h 101"/>
              <a:gd name="T10" fmla="*/ 133 w 138"/>
              <a:gd name="T11" fmla="*/ 0 h 101"/>
              <a:gd name="T12" fmla="*/ 133 w 138"/>
              <a:gd name="T13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01">
                <a:moveTo>
                  <a:pt x="133" y="0"/>
                </a:moveTo>
                <a:lnTo>
                  <a:pt x="138" y="5"/>
                </a:lnTo>
                <a:lnTo>
                  <a:pt x="138" y="10"/>
                </a:lnTo>
                <a:lnTo>
                  <a:pt x="4" y="101"/>
                </a:lnTo>
                <a:lnTo>
                  <a:pt x="0" y="87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0" name="Freeform 120"/>
          <p:cNvSpPr>
            <a:spLocks/>
          </p:cNvSpPr>
          <p:nvPr/>
        </p:nvSpPr>
        <p:spPr bwMode="auto">
          <a:xfrm>
            <a:off x="3559175" y="3592513"/>
            <a:ext cx="1588" cy="436562"/>
          </a:xfrm>
          <a:custGeom>
            <a:avLst/>
            <a:gdLst>
              <a:gd name="T0" fmla="*/ 0 h 275"/>
              <a:gd name="T1" fmla="*/ 275 h 275"/>
              <a:gd name="T2" fmla="*/ 0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5">
                <a:moveTo>
                  <a:pt x="0" y="0"/>
                </a:moveTo>
                <a:lnTo>
                  <a:pt x="0" y="2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 flipV="1">
            <a:off x="3340100" y="4037013"/>
            <a:ext cx="211138" cy="1381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>
            <a:off x="3551238" y="3592513"/>
            <a:ext cx="1587" cy="4302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3" name="Freeform 123"/>
          <p:cNvSpPr>
            <a:spLocks/>
          </p:cNvSpPr>
          <p:nvPr/>
        </p:nvSpPr>
        <p:spPr bwMode="auto">
          <a:xfrm>
            <a:off x="3551238" y="3592513"/>
            <a:ext cx="14287" cy="444500"/>
          </a:xfrm>
          <a:custGeom>
            <a:avLst/>
            <a:gdLst>
              <a:gd name="T0" fmla="*/ 0 w 9"/>
              <a:gd name="T1" fmla="*/ 0 h 280"/>
              <a:gd name="T2" fmla="*/ 5 w 9"/>
              <a:gd name="T3" fmla="*/ 0 h 280"/>
              <a:gd name="T4" fmla="*/ 9 w 9"/>
              <a:gd name="T5" fmla="*/ 0 h 280"/>
              <a:gd name="T6" fmla="*/ 9 w 9"/>
              <a:gd name="T7" fmla="*/ 275 h 280"/>
              <a:gd name="T8" fmla="*/ 5 w 9"/>
              <a:gd name="T9" fmla="*/ 280 h 280"/>
              <a:gd name="T10" fmla="*/ 0 w 9"/>
              <a:gd name="T11" fmla="*/ 275 h 280"/>
              <a:gd name="T12" fmla="*/ 0 w 9"/>
              <a:gd name="T13" fmla="*/ 0 h 280"/>
              <a:gd name="T14" fmla="*/ 0 w 9"/>
              <a:gd name="T1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80">
                <a:moveTo>
                  <a:pt x="0" y="0"/>
                </a:moveTo>
                <a:lnTo>
                  <a:pt x="5" y="0"/>
                </a:lnTo>
                <a:lnTo>
                  <a:pt x="9" y="0"/>
                </a:lnTo>
                <a:lnTo>
                  <a:pt x="9" y="275"/>
                </a:lnTo>
                <a:lnTo>
                  <a:pt x="5" y="280"/>
                </a:lnTo>
                <a:lnTo>
                  <a:pt x="0" y="27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4" name="Freeform 124"/>
          <p:cNvSpPr>
            <a:spLocks/>
          </p:cNvSpPr>
          <p:nvPr/>
        </p:nvSpPr>
        <p:spPr bwMode="auto">
          <a:xfrm>
            <a:off x="3511550" y="3622675"/>
            <a:ext cx="1588" cy="377825"/>
          </a:xfrm>
          <a:custGeom>
            <a:avLst/>
            <a:gdLst>
              <a:gd name="T0" fmla="*/ 0 h 238"/>
              <a:gd name="T1" fmla="*/ 238 h 238"/>
              <a:gd name="T2" fmla="*/ 0 h 23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38">
                <a:moveTo>
                  <a:pt x="0" y="0"/>
                </a:moveTo>
                <a:lnTo>
                  <a:pt x="0" y="2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5" name="Freeform 125"/>
          <p:cNvSpPr>
            <a:spLocks/>
          </p:cNvSpPr>
          <p:nvPr/>
        </p:nvSpPr>
        <p:spPr bwMode="auto">
          <a:xfrm>
            <a:off x="3503613" y="3622675"/>
            <a:ext cx="14287" cy="385763"/>
          </a:xfrm>
          <a:custGeom>
            <a:avLst/>
            <a:gdLst>
              <a:gd name="T0" fmla="*/ 0 w 9"/>
              <a:gd name="T1" fmla="*/ 0 h 243"/>
              <a:gd name="T2" fmla="*/ 9 w 9"/>
              <a:gd name="T3" fmla="*/ 0 h 243"/>
              <a:gd name="T4" fmla="*/ 9 w 9"/>
              <a:gd name="T5" fmla="*/ 243 h 243"/>
              <a:gd name="T6" fmla="*/ 0 w 9"/>
              <a:gd name="T7" fmla="*/ 243 h 243"/>
              <a:gd name="T8" fmla="*/ 0 w 9"/>
              <a:gd name="T9" fmla="*/ 0 h 243"/>
              <a:gd name="T10" fmla="*/ 0 w 9"/>
              <a:gd name="T11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43">
                <a:moveTo>
                  <a:pt x="0" y="0"/>
                </a:moveTo>
                <a:lnTo>
                  <a:pt x="9" y="0"/>
                </a:lnTo>
                <a:lnTo>
                  <a:pt x="9" y="243"/>
                </a:lnTo>
                <a:lnTo>
                  <a:pt x="0" y="24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6" name="Freeform 126"/>
          <p:cNvSpPr>
            <a:spLocks/>
          </p:cNvSpPr>
          <p:nvPr/>
        </p:nvSpPr>
        <p:spPr bwMode="auto">
          <a:xfrm>
            <a:off x="3224213" y="3367088"/>
            <a:ext cx="327025" cy="219075"/>
          </a:xfrm>
          <a:custGeom>
            <a:avLst/>
            <a:gdLst>
              <a:gd name="T0" fmla="*/ 0 w 206"/>
              <a:gd name="T1" fmla="*/ 0 h 138"/>
              <a:gd name="T2" fmla="*/ 206 w 206"/>
              <a:gd name="T3" fmla="*/ 138 h 138"/>
              <a:gd name="T4" fmla="*/ 0 w 206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" h="138">
                <a:moveTo>
                  <a:pt x="0" y="0"/>
                </a:moveTo>
                <a:lnTo>
                  <a:pt x="206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7" name="Line 127"/>
          <p:cNvSpPr>
            <a:spLocks noChangeShapeType="1"/>
          </p:cNvSpPr>
          <p:nvPr/>
        </p:nvSpPr>
        <p:spPr bwMode="auto">
          <a:xfrm>
            <a:off x="3503613" y="3614738"/>
            <a:ext cx="1587" cy="385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8" name="Line 128"/>
          <p:cNvSpPr>
            <a:spLocks noChangeShapeType="1"/>
          </p:cNvSpPr>
          <p:nvPr/>
        </p:nvSpPr>
        <p:spPr bwMode="auto">
          <a:xfrm>
            <a:off x="3217863" y="3367088"/>
            <a:ext cx="333375" cy="219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9" name="Freeform 129"/>
          <p:cNvSpPr>
            <a:spLocks/>
          </p:cNvSpPr>
          <p:nvPr/>
        </p:nvSpPr>
        <p:spPr bwMode="auto">
          <a:xfrm>
            <a:off x="3217863" y="3359150"/>
            <a:ext cx="341312" cy="233363"/>
          </a:xfrm>
          <a:custGeom>
            <a:avLst/>
            <a:gdLst>
              <a:gd name="T0" fmla="*/ 0 w 215"/>
              <a:gd name="T1" fmla="*/ 10 h 147"/>
              <a:gd name="T2" fmla="*/ 0 w 215"/>
              <a:gd name="T3" fmla="*/ 5 h 147"/>
              <a:gd name="T4" fmla="*/ 4 w 215"/>
              <a:gd name="T5" fmla="*/ 0 h 147"/>
              <a:gd name="T6" fmla="*/ 215 w 215"/>
              <a:gd name="T7" fmla="*/ 138 h 147"/>
              <a:gd name="T8" fmla="*/ 215 w 215"/>
              <a:gd name="T9" fmla="*/ 147 h 147"/>
              <a:gd name="T10" fmla="*/ 210 w 215"/>
              <a:gd name="T11" fmla="*/ 147 h 147"/>
              <a:gd name="T12" fmla="*/ 0 w 215"/>
              <a:gd name="T13" fmla="*/ 10 h 147"/>
              <a:gd name="T14" fmla="*/ 0 w 215"/>
              <a:gd name="T15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5" h="147">
                <a:moveTo>
                  <a:pt x="0" y="10"/>
                </a:moveTo>
                <a:lnTo>
                  <a:pt x="0" y="5"/>
                </a:lnTo>
                <a:lnTo>
                  <a:pt x="4" y="0"/>
                </a:lnTo>
                <a:lnTo>
                  <a:pt x="215" y="138"/>
                </a:lnTo>
                <a:lnTo>
                  <a:pt x="215" y="147"/>
                </a:lnTo>
                <a:lnTo>
                  <a:pt x="210" y="147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0" name="Freeform 130"/>
          <p:cNvSpPr>
            <a:spLocks/>
          </p:cNvSpPr>
          <p:nvPr/>
        </p:nvSpPr>
        <p:spPr bwMode="auto">
          <a:xfrm>
            <a:off x="3005138" y="3367088"/>
            <a:ext cx="204787" cy="138112"/>
          </a:xfrm>
          <a:custGeom>
            <a:avLst/>
            <a:gdLst>
              <a:gd name="T0" fmla="*/ 129 w 129"/>
              <a:gd name="T1" fmla="*/ 0 h 87"/>
              <a:gd name="T2" fmla="*/ 0 w 129"/>
              <a:gd name="T3" fmla="*/ 87 h 87"/>
              <a:gd name="T4" fmla="*/ 129 w 129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87">
                <a:moveTo>
                  <a:pt x="129" y="0"/>
                </a:moveTo>
                <a:lnTo>
                  <a:pt x="0" y="87"/>
                </a:lnTo>
                <a:lnTo>
                  <a:pt x="1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1" name="Freeform 131"/>
          <p:cNvSpPr>
            <a:spLocks/>
          </p:cNvSpPr>
          <p:nvPr/>
        </p:nvSpPr>
        <p:spPr bwMode="auto">
          <a:xfrm>
            <a:off x="2998788" y="3359150"/>
            <a:ext cx="219075" cy="153988"/>
          </a:xfrm>
          <a:custGeom>
            <a:avLst/>
            <a:gdLst>
              <a:gd name="T0" fmla="*/ 133 w 138"/>
              <a:gd name="T1" fmla="*/ 0 h 97"/>
              <a:gd name="T2" fmla="*/ 138 w 138"/>
              <a:gd name="T3" fmla="*/ 5 h 97"/>
              <a:gd name="T4" fmla="*/ 138 w 138"/>
              <a:gd name="T5" fmla="*/ 10 h 97"/>
              <a:gd name="T6" fmla="*/ 4 w 138"/>
              <a:gd name="T7" fmla="*/ 97 h 97"/>
              <a:gd name="T8" fmla="*/ 0 w 138"/>
              <a:gd name="T9" fmla="*/ 88 h 97"/>
              <a:gd name="T10" fmla="*/ 133 w 138"/>
              <a:gd name="T11" fmla="*/ 0 h 97"/>
              <a:gd name="T12" fmla="*/ 133 w 138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97">
                <a:moveTo>
                  <a:pt x="133" y="0"/>
                </a:moveTo>
                <a:lnTo>
                  <a:pt x="138" y="5"/>
                </a:lnTo>
                <a:lnTo>
                  <a:pt x="138" y="10"/>
                </a:lnTo>
                <a:lnTo>
                  <a:pt x="4" y="97"/>
                </a:lnTo>
                <a:lnTo>
                  <a:pt x="0" y="88"/>
                </a:lnTo>
                <a:lnTo>
                  <a:pt x="133" y="0"/>
                </a:lnTo>
                <a:lnTo>
                  <a:pt x="1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2" name="Freeform 132"/>
          <p:cNvSpPr>
            <a:spLocks/>
          </p:cNvSpPr>
          <p:nvPr/>
        </p:nvSpPr>
        <p:spPr bwMode="auto">
          <a:xfrm>
            <a:off x="3025775" y="3425825"/>
            <a:ext cx="192088" cy="130175"/>
          </a:xfrm>
          <a:custGeom>
            <a:avLst/>
            <a:gdLst>
              <a:gd name="T0" fmla="*/ 121 w 121"/>
              <a:gd name="T1" fmla="*/ 0 h 82"/>
              <a:gd name="T2" fmla="*/ 0 w 121"/>
              <a:gd name="T3" fmla="*/ 82 h 82"/>
              <a:gd name="T4" fmla="*/ 121 w 121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82">
                <a:moveTo>
                  <a:pt x="121" y="0"/>
                </a:moveTo>
                <a:lnTo>
                  <a:pt x="0" y="82"/>
                </a:lnTo>
                <a:lnTo>
                  <a:pt x="1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 flipH="1">
            <a:off x="2998788" y="3367088"/>
            <a:ext cx="211137" cy="1381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4" name="Line 134"/>
          <p:cNvSpPr>
            <a:spLocks noChangeShapeType="1"/>
          </p:cNvSpPr>
          <p:nvPr/>
        </p:nvSpPr>
        <p:spPr bwMode="auto">
          <a:xfrm flipH="1">
            <a:off x="3025775" y="3425825"/>
            <a:ext cx="184150" cy="1238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5" name="Freeform 135"/>
          <p:cNvSpPr>
            <a:spLocks/>
          </p:cNvSpPr>
          <p:nvPr/>
        </p:nvSpPr>
        <p:spPr bwMode="auto">
          <a:xfrm>
            <a:off x="3019425" y="3417888"/>
            <a:ext cx="204788" cy="146050"/>
          </a:xfrm>
          <a:custGeom>
            <a:avLst/>
            <a:gdLst>
              <a:gd name="T0" fmla="*/ 120 w 129"/>
              <a:gd name="T1" fmla="*/ 0 h 92"/>
              <a:gd name="T2" fmla="*/ 129 w 129"/>
              <a:gd name="T3" fmla="*/ 9 h 92"/>
              <a:gd name="T4" fmla="*/ 8 w 129"/>
              <a:gd name="T5" fmla="*/ 92 h 92"/>
              <a:gd name="T6" fmla="*/ 0 w 129"/>
              <a:gd name="T7" fmla="*/ 83 h 92"/>
              <a:gd name="T8" fmla="*/ 120 w 129"/>
              <a:gd name="T9" fmla="*/ 0 h 92"/>
              <a:gd name="T10" fmla="*/ 120 w 129"/>
              <a:gd name="T1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92">
                <a:moveTo>
                  <a:pt x="120" y="0"/>
                </a:moveTo>
                <a:lnTo>
                  <a:pt x="129" y="9"/>
                </a:lnTo>
                <a:lnTo>
                  <a:pt x="8" y="92"/>
                </a:lnTo>
                <a:lnTo>
                  <a:pt x="0" y="83"/>
                </a:lnTo>
                <a:lnTo>
                  <a:pt x="120" y="0"/>
                </a:lnTo>
                <a:lnTo>
                  <a:pt x="1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6" name="Freeform 136"/>
          <p:cNvSpPr>
            <a:spLocks/>
          </p:cNvSpPr>
          <p:nvPr/>
        </p:nvSpPr>
        <p:spPr bwMode="auto">
          <a:xfrm>
            <a:off x="3217863" y="3097213"/>
            <a:ext cx="1587" cy="261937"/>
          </a:xfrm>
          <a:custGeom>
            <a:avLst/>
            <a:gdLst>
              <a:gd name="T0" fmla="*/ 165 h 165"/>
              <a:gd name="T1" fmla="*/ 0 h 165"/>
              <a:gd name="T2" fmla="*/ 165 h 1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65">
                <a:moveTo>
                  <a:pt x="0" y="165"/>
                </a:moveTo>
                <a:lnTo>
                  <a:pt x="0" y="0"/>
                </a:lnTo>
                <a:lnTo>
                  <a:pt x="0" y="1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7" name="Freeform 137"/>
          <p:cNvSpPr>
            <a:spLocks/>
          </p:cNvSpPr>
          <p:nvPr/>
        </p:nvSpPr>
        <p:spPr bwMode="auto">
          <a:xfrm>
            <a:off x="3209925" y="3097213"/>
            <a:ext cx="14288" cy="269875"/>
          </a:xfrm>
          <a:custGeom>
            <a:avLst/>
            <a:gdLst>
              <a:gd name="T0" fmla="*/ 0 w 9"/>
              <a:gd name="T1" fmla="*/ 0 h 170"/>
              <a:gd name="T2" fmla="*/ 9 w 9"/>
              <a:gd name="T3" fmla="*/ 0 h 170"/>
              <a:gd name="T4" fmla="*/ 9 w 9"/>
              <a:gd name="T5" fmla="*/ 165 h 170"/>
              <a:gd name="T6" fmla="*/ 5 w 9"/>
              <a:gd name="T7" fmla="*/ 170 h 170"/>
              <a:gd name="T8" fmla="*/ 0 w 9"/>
              <a:gd name="T9" fmla="*/ 165 h 170"/>
              <a:gd name="T10" fmla="*/ 0 w 9"/>
              <a:gd name="T11" fmla="*/ 0 h 170"/>
              <a:gd name="T12" fmla="*/ 0 w 9"/>
              <a:gd name="T1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70">
                <a:moveTo>
                  <a:pt x="0" y="0"/>
                </a:moveTo>
                <a:lnTo>
                  <a:pt x="9" y="0"/>
                </a:lnTo>
                <a:lnTo>
                  <a:pt x="9" y="165"/>
                </a:lnTo>
                <a:lnTo>
                  <a:pt x="5" y="170"/>
                </a:lnTo>
                <a:lnTo>
                  <a:pt x="0" y="16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8" name="Freeform 138"/>
          <p:cNvSpPr>
            <a:spLocks/>
          </p:cNvSpPr>
          <p:nvPr/>
        </p:nvSpPr>
        <p:spPr bwMode="auto">
          <a:xfrm>
            <a:off x="2657475" y="4051300"/>
            <a:ext cx="246063" cy="160338"/>
          </a:xfrm>
          <a:custGeom>
            <a:avLst/>
            <a:gdLst>
              <a:gd name="T0" fmla="*/ 0 w 155"/>
              <a:gd name="T1" fmla="*/ 101 h 101"/>
              <a:gd name="T2" fmla="*/ 155 w 155"/>
              <a:gd name="T3" fmla="*/ 0 h 101"/>
              <a:gd name="T4" fmla="*/ 0 w 155"/>
              <a:gd name="T5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01">
                <a:moveTo>
                  <a:pt x="0" y="101"/>
                </a:moveTo>
                <a:lnTo>
                  <a:pt x="155" y="0"/>
                </a:lnTo>
                <a:lnTo>
                  <a:pt x="0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0" name="Line 140"/>
          <p:cNvSpPr>
            <a:spLocks noChangeShapeType="1"/>
          </p:cNvSpPr>
          <p:nvPr/>
        </p:nvSpPr>
        <p:spPr bwMode="auto">
          <a:xfrm flipV="1">
            <a:off x="2649538" y="4051300"/>
            <a:ext cx="246062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1" name="Freeform 141"/>
          <p:cNvSpPr>
            <a:spLocks/>
          </p:cNvSpPr>
          <p:nvPr/>
        </p:nvSpPr>
        <p:spPr bwMode="auto">
          <a:xfrm>
            <a:off x="2649538" y="4044950"/>
            <a:ext cx="254000" cy="174625"/>
          </a:xfrm>
          <a:custGeom>
            <a:avLst/>
            <a:gdLst>
              <a:gd name="T0" fmla="*/ 5 w 160"/>
              <a:gd name="T1" fmla="*/ 110 h 110"/>
              <a:gd name="T2" fmla="*/ 0 w 160"/>
              <a:gd name="T3" fmla="*/ 100 h 110"/>
              <a:gd name="T4" fmla="*/ 155 w 160"/>
              <a:gd name="T5" fmla="*/ 0 h 110"/>
              <a:gd name="T6" fmla="*/ 160 w 160"/>
              <a:gd name="T7" fmla="*/ 9 h 110"/>
              <a:gd name="T8" fmla="*/ 5 w 160"/>
              <a:gd name="T9" fmla="*/ 110 h 110"/>
              <a:gd name="T10" fmla="*/ 5 w 160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" h="110">
                <a:moveTo>
                  <a:pt x="5" y="110"/>
                </a:moveTo>
                <a:lnTo>
                  <a:pt x="0" y="100"/>
                </a:lnTo>
                <a:lnTo>
                  <a:pt x="155" y="0"/>
                </a:lnTo>
                <a:lnTo>
                  <a:pt x="160" y="9"/>
                </a:lnTo>
                <a:lnTo>
                  <a:pt x="5" y="110"/>
                </a:lnTo>
                <a:lnTo>
                  <a:pt x="5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2" name="Freeform 142"/>
          <p:cNvSpPr>
            <a:spLocks/>
          </p:cNvSpPr>
          <p:nvPr/>
        </p:nvSpPr>
        <p:spPr bwMode="auto">
          <a:xfrm>
            <a:off x="2630488" y="4008438"/>
            <a:ext cx="244475" cy="158750"/>
          </a:xfrm>
          <a:custGeom>
            <a:avLst/>
            <a:gdLst>
              <a:gd name="T0" fmla="*/ 0 w 154"/>
              <a:gd name="T1" fmla="*/ 100 h 100"/>
              <a:gd name="T2" fmla="*/ 154 w 154"/>
              <a:gd name="T3" fmla="*/ 0 h 100"/>
              <a:gd name="T4" fmla="*/ 0 w 154"/>
              <a:gd name="T5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" h="100">
                <a:moveTo>
                  <a:pt x="0" y="100"/>
                </a:moveTo>
                <a:lnTo>
                  <a:pt x="154" y="0"/>
                </a:lnTo>
                <a:lnTo>
                  <a:pt x="0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3" name="Freeform 143"/>
          <p:cNvSpPr>
            <a:spLocks/>
          </p:cNvSpPr>
          <p:nvPr/>
        </p:nvSpPr>
        <p:spPr bwMode="auto">
          <a:xfrm>
            <a:off x="2630488" y="4000500"/>
            <a:ext cx="252412" cy="174625"/>
          </a:xfrm>
          <a:custGeom>
            <a:avLst/>
            <a:gdLst>
              <a:gd name="T0" fmla="*/ 4 w 159"/>
              <a:gd name="T1" fmla="*/ 110 h 110"/>
              <a:gd name="T2" fmla="*/ 0 w 159"/>
              <a:gd name="T3" fmla="*/ 101 h 110"/>
              <a:gd name="T4" fmla="*/ 154 w 159"/>
              <a:gd name="T5" fmla="*/ 0 h 110"/>
              <a:gd name="T6" fmla="*/ 159 w 159"/>
              <a:gd name="T7" fmla="*/ 9 h 110"/>
              <a:gd name="T8" fmla="*/ 4 w 159"/>
              <a:gd name="T9" fmla="*/ 110 h 110"/>
              <a:gd name="T10" fmla="*/ 4 w 159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110">
                <a:moveTo>
                  <a:pt x="4" y="110"/>
                </a:moveTo>
                <a:lnTo>
                  <a:pt x="0" y="101"/>
                </a:lnTo>
                <a:lnTo>
                  <a:pt x="154" y="0"/>
                </a:lnTo>
                <a:lnTo>
                  <a:pt x="159" y="9"/>
                </a:lnTo>
                <a:lnTo>
                  <a:pt x="4" y="110"/>
                </a:lnTo>
                <a:lnTo>
                  <a:pt x="4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4" name="Freeform 144"/>
          <p:cNvSpPr>
            <a:spLocks/>
          </p:cNvSpPr>
          <p:nvPr/>
        </p:nvSpPr>
        <p:spPr bwMode="auto">
          <a:xfrm>
            <a:off x="3217863" y="4400550"/>
            <a:ext cx="1587" cy="306388"/>
          </a:xfrm>
          <a:custGeom>
            <a:avLst/>
            <a:gdLst>
              <a:gd name="T0" fmla="*/ 193 h 193"/>
              <a:gd name="T1" fmla="*/ 0 h 193"/>
              <a:gd name="T2" fmla="*/ 193 h 19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3">
                <a:moveTo>
                  <a:pt x="0" y="193"/>
                </a:moveTo>
                <a:lnTo>
                  <a:pt x="0" y="0"/>
                </a:lnTo>
                <a:lnTo>
                  <a:pt x="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5" name="Line 145"/>
          <p:cNvSpPr>
            <a:spLocks noChangeShapeType="1"/>
          </p:cNvSpPr>
          <p:nvPr/>
        </p:nvSpPr>
        <p:spPr bwMode="auto">
          <a:xfrm flipV="1">
            <a:off x="2630488" y="4000500"/>
            <a:ext cx="244475" cy="1603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6" name="Line 146"/>
          <p:cNvSpPr>
            <a:spLocks noChangeShapeType="1"/>
          </p:cNvSpPr>
          <p:nvPr/>
        </p:nvSpPr>
        <p:spPr bwMode="auto">
          <a:xfrm flipV="1">
            <a:off x="3217863" y="4400550"/>
            <a:ext cx="1587" cy="298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8" name="Freeform 148"/>
          <p:cNvSpPr>
            <a:spLocks/>
          </p:cNvSpPr>
          <p:nvPr/>
        </p:nvSpPr>
        <p:spPr bwMode="auto">
          <a:xfrm>
            <a:off x="3565525" y="4037013"/>
            <a:ext cx="231775" cy="152400"/>
          </a:xfrm>
          <a:custGeom>
            <a:avLst/>
            <a:gdLst>
              <a:gd name="T0" fmla="*/ 0 w 146"/>
              <a:gd name="T1" fmla="*/ 0 h 96"/>
              <a:gd name="T2" fmla="*/ 146 w 146"/>
              <a:gd name="T3" fmla="*/ 96 h 96"/>
              <a:gd name="T4" fmla="*/ 0 w 146"/>
              <a:gd name="T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" h="96">
                <a:moveTo>
                  <a:pt x="0" y="0"/>
                </a:moveTo>
                <a:lnTo>
                  <a:pt x="146" y="9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9" name="Freeform 149"/>
          <p:cNvSpPr>
            <a:spLocks/>
          </p:cNvSpPr>
          <p:nvPr/>
        </p:nvSpPr>
        <p:spPr bwMode="auto">
          <a:xfrm>
            <a:off x="3559175" y="4029075"/>
            <a:ext cx="246063" cy="168275"/>
          </a:xfrm>
          <a:custGeom>
            <a:avLst/>
            <a:gdLst>
              <a:gd name="T0" fmla="*/ 155 w 155"/>
              <a:gd name="T1" fmla="*/ 97 h 106"/>
              <a:gd name="T2" fmla="*/ 146 w 155"/>
              <a:gd name="T3" fmla="*/ 106 h 106"/>
              <a:gd name="T4" fmla="*/ 0 w 155"/>
              <a:gd name="T5" fmla="*/ 10 h 106"/>
              <a:gd name="T6" fmla="*/ 0 w 155"/>
              <a:gd name="T7" fmla="*/ 5 h 106"/>
              <a:gd name="T8" fmla="*/ 4 w 155"/>
              <a:gd name="T9" fmla="*/ 0 h 106"/>
              <a:gd name="T10" fmla="*/ 155 w 155"/>
              <a:gd name="T11" fmla="*/ 97 h 106"/>
              <a:gd name="T12" fmla="*/ 155 w 155"/>
              <a:gd name="T13" fmla="*/ 9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06">
                <a:moveTo>
                  <a:pt x="155" y="97"/>
                </a:moveTo>
                <a:lnTo>
                  <a:pt x="146" y="106"/>
                </a:lnTo>
                <a:lnTo>
                  <a:pt x="0" y="10"/>
                </a:lnTo>
                <a:lnTo>
                  <a:pt x="0" y="5"/>
                </a:lnTo>
                <a:lnTo>
                  <a:pt x="4" y="0"/>
                </a:lnTo>
                <a:lnTo>
                  <a:pt x="155" y="97"/>
                </a:lnTo>
                <a:lnTo>
                  <a:pt x="15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0" name="Freeform 150"/>
          <p:cNvSpPr>
            <a:spLocks/>
          </p:cNvSpPr>
          <p:nvPr/>
        </p:nvSpPr>
        <p:spPr bwMode="auto">
          <a:xfrm>
            <a:off x="3565525" y="3432175"/>
            <a:ext cx="225425" cy="153988"/>
          </a:xfrm>
          <a:custGeom>
            <a:avLst/>
            <a:gdLst>
              <a:gd name="T0" fmla="*/ 0 w 142"/>
              <a:gd name="T1" fmla="*/ 97 h 97"/>
              <a:gd name="T2" fmla="*/ 142 w 142"/>
              <a:gd name="T3" fmla="*/ 0 h 97"/>
              <a:gd name="T4" fmla="*/ 0 w 142"/>
              <a:gd name="T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" h="97">
                <a:moveTo>
                  <a:pt x="0" y="97"/>
                </a:moveTo>
                <a:lnTo>
                  <a:pt x="142" y="0"/>
                </a:lnTo>
                <a:lnTo>
                  <a:pt x="0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1" name="Line 151"/>
          <p:cNvSpPr>
            <a:spLocks noChangeShapeType="1"/>
          </p:cNvSpPr>
          <p:nvPr/>
        </p:nvSpPr>
        <p:spPr bwMode="auto">
          <a:xfrm>
            <a:off x="3559175" y="4037013"/>
            <a:ext cx="231775" cy="152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 flipV="1">
            <a:off x="3559175" y="3432175"/>
            <a:ext cx="225425" cy="153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3" name="Freeform 153"/>
          <p:cNvSpPr>
            <a:spLocks/>
          </p:cNvSpPr>
          <p:nvPr/>
        </p:nvSpPr>
        <p:spPr bwMode="auto">
          <a:xfrm>
            <a:off x="3559175" y="3425825"/>
            <a:ext cx="238125" cy="166688"/>
          </a:xfrm>
          <a:custGeom>
            <a:avLst/>
            <a:gdLst>
              <a:gd name="T0" fmla="*/ 146 w 150"/>
              <a:gd name="T1" fmla="*/ 0 h 105"/>
              <a:gd name="T2" fmla="*/ 150 w 150"/>
              <a:gd name="T3" fmla="*/ 13 h 105"/>
              <a:gd name="T4" fmla="*/ 4 w 150"/>
              <a:gd name="T5" fmla="*/ 105 h 105"/>
              <a:gd name="T6" fmla="*/ 0 w 150"/>
              <a:gd name="T7" fmla="*/ 105 h 105"/>
              <a:gd name="T8" fmla="*/ 0 w 150"/>
              <a:gd name="T9" fmla="*/ 96 h 105"/>
              <a:gd name="T10" fmla="*/ 146 w 150"/>
              <a:gd name="T11" fmla="*/ 0 h 105"/>
              <a:gd name="T12" fmla="*/ 146 w 150"/>
              <a:gd name="T13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105">
                <a:moveTo>
                  <a:pt x="146" y="0"/>
                </a:moveTo>
                <a:lnTo>
                  <a:pt x="150" y="13"/>
                </a:lnTo>
                <a:lnTo>
                  <a:pt x="4" y="105"/>
                </a:lnTo>
                <a:lnTo>
                  <a:pt x="0" y="105"/>
                </a:lnTo>
                <a:lnTo>
                  <a:pt x="0" y="96"/>
                </a:lnTo>
                <a:lnTo>
                  <a:pt x="146" y="0"/>
                </a:lnTo>
                <a:lnTo>
                  <a:pt x="1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4" name="Rectangle 154"/>
          <p:cNvSpPr>
            <a:spLocks noChangeArrowheads="1"/>
          </p:cNvSpPr>
          <p:nvPr/>
        </p:nvSpPr>
        <p:spPr bwMode="auto">
          <a:xfrm>
            <a:off x="2816225" y="34639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395" name="Rectangle 155"/>
          <p:cNvSpPr>
            <a:spLocks noChangeArrowheads="1"/>
          </p:cNvSpPr>
          <p:nvPr/>
        </p:nvSpPr>
        <p:spPr bwMode="auto">
          <a:xfrm>
            <a:off x="3157538" y="413385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0396" name="Rectangle 156"/>
          <p:cNvSpPr>
            <a:spLocks noChangeArrowheads="1"/>
          </p:cNvSpPr>
          <p:nvPr/>
        </p:nvSpPr>
        <p:spPr bwMode="auto">
          <a:xfrm>
            <a:off x="3157538" y="28305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N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0397" name="Rectangle 157"/>
          <p:cNvSpPr>
            <a:spLocks noChangeArrowheads="1"/>
          </p:cNvSpPr>
          <p:nvPr/>
        </p:nvSpPr>
        <p:spPr bwMode="auto">
          <a:xfrm>
            <a:off x="3314700" y="28305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H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0398" name="Rectangle 158"/>
          <p:cNvSpPr>
            <a:spLocks noChangeArrowheads="1"/>
          </p:cNvSpPr>
          <p:nvPr/>
        </p:nvSpPr>
        <p:spPr bwMode="auto">
          <a:xfrm>
            <a:off x="3465513" y="29337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3333FF"/>
                </a:solidFill>
                <a:latin typeface="Arial" charset="0"/>
              </a:rPr>
              <a:t>2</a:t>
            </a:r>
          </a:p>
        </p:txBody>
      </p:sp>
      <p:sp>
        <p:nvSpPr>
          <p:cNvPr id="10399" name="Rectangle 159"/>
          <p:cNvSpPr>
            <a:spLocks noChangeArrowheads="1"/>
          </p:cNvSpPr>
          <p:nvPr/>
        </p:nvSpPr>
        <p:spPr bwMode="auto">
          <a:xfrm>
            <a:off x="2462213" y="41338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0400" name="Rectangle 160"/>
          <p:cNvSpPr>
            <a:spLocks noChangeArrowheads="1"/>
          </p:cNvSpPr>
          <p:nvPr/>
        </p:nvSpPr>
        <p:spPr bwMode="auto">
          <a:xfrm>
            <a:off x="3833813" y="413385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833813" y="324485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grpSp>
        <p:nvGrpSpPr>
          <p:cNvPr id="10324" name="Group 84"/>
          <p:cNvGrpSpPr>
            <a:grpSpLocks/>
          </p:cNvGrpSpPr>
          <p:nvPr/>
        </p:nvGrpSpPr>
        <p:grpSpPr bwMode="auto">
          <a:xfrm>
            <a:off x="449263" y="2874963"/>
            <a:ext cx="1517650" cy="1589087"/>
            <a:chOff x="251" y="1795"/>
            <a:chExt cx="956" cy="1001"/>
          </a:xfrm>
        </p:grpSpPr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51" y="1795"/>
              <a:ext cx="956" cy="1001"/>
              <a:chOff x="251" y="1795"/>
              <a:chExt cx="956" cy="1001"/>
            </a:xfrm>
          </p:grpSpPr>
          <p:sp>
            <p:nvSpPr>
              <p:cNvPr id="10326" name="Freeform 86"/>
              <p:cNvSpPr>
                <a:spLocks/>
              </p:cNvSpPr>
              <p:nvPr/>
            </p:nvSpPr>
            <p:spPr bwMode="auto">
              <a:xfrm>
                <a:off x="494" y="2368"/>
                <a:ext cx="9" cy="189"/>
              </a:xfrm>
              <a:custGeom>
                <a:avLst/>
                <a:gdLst>
                  <a:gd name="T0" fmla="*/ 9 w 9"/>
                  <a:gd name="T1" fmla="*/ 189 h 189"/>
                  <a:gd name="T2" fmla="*/ 5 w 9"/>
                  <a:gd name="T3" fmla="*/ 189 h 189"/>
                  <a:gd name="T4" fmla="*/ 0 w 9"/>
                  <a:gd name="T5" fmla="*/ 189 h 189"/>
                  <a:gd name="T6" fmla="*/ 0 w 9"/>
                  <a:gd name="T7" fmla="*/ 0 h 189"/>
                  <a:gd name="T8" fmla="*/ 9 w 9"/>
                  <a:gd name="T9" fmla="*/ 0 h 189"/>
                  <a:gd name="T10" fmla="*/ 9 w 9"/>
                  <a:gd name="T11" fmla="*/ 189 h 189"/>
                  <a:gd name="T12" fmla="*/ 9 w 9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89">
                    <a:moveTo>
                      <a:pt x="9" y="189"/>
                    </a:moveTo>
                    <a:lnTo>
                      <a:pt x="5" y="189"/>
                    </a:lnTo>
                    <a:lnTo>
                      <a:pt x="0" y="18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89"/>
                    </a:lnTo>
                    <a:lnTo>
                      <a:pt x="9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87"/>
              <p:cNvSpPr>
                <a:spLocks/>
              </p:cNvSpPr>
              <p:nvPr/>
            </p:nvSpPr>
            <p:spPr bwMode="auto">
              <a:xfrm>
                <a:off x="499" y="2557"/>
                <a:ext cx="155" cy="110"/>
              </a:xfrm>
              <a:custGeom>
                <a:avLst/>
                <a:gdLst>
                  <a:gd name="T0" fmla="*/ 155 w 155"/>
                  <a:gd name="T1" fmla="*/ 96 h 110"/>
                  <a:gd name="T2" fmla="*/ 150 w 155"/>
                  <a:gd name="T3" fmla="*/ 110 h 110"/>
                  <a:gd name="T4" fmla="*/ 0 w 155"/>
                  <a:gd name="T5" fmla="*/ 9 h 110"/>
                  <a:gd name="T6" fmla="*/ 0 w 155"/>
                  <a:gd name="T7" fmla="*/ 0 h 110"/>
                  <a:gd name="T8" fmla="*/ 4 w 155"/>
                  <a:gd name="T9" fmla="*/ 0 h 110"/>
                  <a:gd name="T10" fmla="*/ 155 w 155"/>
                  <a:gd name="T11" fmla="*/ 96 h 110"/>
                  <a:gd name="T12" fmla="*/ 155 w 155"/>
                  <a:gd name="T13" fmla="*/ 9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0">
                    <a:moveTo>
                      <a:pt x="155" y="96"/>
                    </a:moveTo>
                    <a:lnTo>
                      <a:pt x="150" y="1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5" y="96"/>
                    </a:lnTo>
                    <a:lnTo>
                      <a:pt x="1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88"/>
              <p:cNvSpPr>
                <a:spLocks/>
              </p:cNvSpPr>
              <p:nvPr/>
            </p:nvSpPr>
            <p:spPr bwMode="auto">
              <a:xfrm>
                <a:off x="529" y="2534"/>
                <a:ext cx="142" cy="101"/>
              </a:xfrm>
              <a:custGeom>
                <a:avLst/>
                <a:gdLst>
                  <a:gd name="T0" fmla="*/ 142 w 142"/>
                  <a:gd name="T1" fmla="*/ 92 h 101"/>
                  <a:gd name="T2" fmla="*/ 138 w 142"/>
                  <a:gd name="T3" fmla="*/ 101 h 101"/>
                  <a:gd name="T4" fmla="*/ 0 w 142"/>
                  <a:gd name="T5" fmla="*/ 9 h 101"/>
                  <a:gd name="T6" fmla="*/ 4 w 142"/>
                  <a:gd name="T7" fmla="*/ 0 h 101"/>
                  <a:gd name="T8" fmla="*/ 142 w 142"/>
                  <a:gd name="T9" fmla="*/ 92 h 101"/>
                  <a:gd name="T10" fmla="*/ 142 w 142"/>
                  <a:gd name="T11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01">
                    <a:moveTo>
                      <a:pt x="142" y="92"/>
                    </a:moveTo>
                    <a:lnTo>
                      <a:pt x="138" y="101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142" y="92"/>
                    </a:lnTo>
                    <a:lnTo>
                      <a:pt x="14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Freeform 89"/>
              <p:cNvSpPr>
                <a:spLocks/>
              </p:cNvSpPr>
              <p:nvPr/>
            </p:nvSpPr>
            <p:spPr bwMode="auto">
              <a:xfrm>
                <a:off x="792" y="2561"/>
                <a:ext cx="137" cy="96"/>
              </a:xfrm>
              <a:custGeom>
                <a:avLst/>
                <a:gdLst>
                  <a:gd name="T0" fmla="*/ 133 w 137"/>
                  <a:gd name="T1" fmla="*/ 0 h 96"/>
                  <a:gd name="T2" fmla="*/ 137 w 137"/>
                  <a:gd name="T3" fmla="*/ 0 h 96"/>
                  <a:gd name="T4" fmla="*/ 137 w 137"/>
                  <a:gd name="T5" fmla="*/ 9 h 96"/>
                  <a:gd name="T6" fmla="*/ 4 w 137"/>
                  <a:gd name="T7" fmla="*/ 96 h 96"/>
                  <a:gd name="T8" fmla="*/ 0 w 137"/>
                  <a:gd name="T9" fmla="*/ 87 h 96"/>
                  <a:gd name="T10" fmla="*/ 133 w 137"/>
                  <a:gd name="T11" fmla="*/ 0 h 96"/>
                  <a:gd name="T12" fmla="*/ 133 w 137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6">
                    <a:moveTo>
                      <a:pt x="133" y="0"/>
                    </a:moveTo>
                    <a:lnTo>
                      <a:pt x="137" y="0"/>
                    </a:lnTo>
                    <a:lnTo>
                      <a:pt x="137" y="9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Freeform 90"/>
              <p:cNvSpPr>
                <a:spLocks/>
              </p:cNvSpPr>
              <p:nvPr/>
            </p:nvSpPr>
            <p:spPr bwMode="auto">
              <a:xfrm>
                <a:off x="925" y="2276"/>
                <a:ext cx="9" cy="281"/>
              </a:xfrm>
              <a:custGeom>
                <a:avLst/>
                <a:gdLst>
                  <a:gd name="T0" fmla="*/ 0 w 9"/>
                  <a:gd name="T1" fmla="*/ 5 h 281"/>
                  <a:gd name="T2" fmla="*/ 4 w 9"/>
                  <a:gd name="T3" fmla="*/ 0 h 281"/>
                  <a:gd name="T4" fmla="*/ 9 w 9"/>
                  <a:gd name="T5" fmla="*/ 5 h 281"/>
                  <a:gd name="T6" fmla="*/ 9 w 9"/>
                  <a:gd name="T7" fmla="*/ 281 h 281"/>
                  <a:gd name="T8" fmla="*/ 4 w 9"/>
                  <a:gd name="T9" fmla="*/ 281 h 281"/>
                  <a:gd name="T10" fmla="*/ 0 w 9"/>
                  <a:gd name="T11" fmla="*/ 281 h 281"/>
                  <a:gd name="T12" fmla="*/ 0 w 9"/>
                  <a:gd name="T13" fmla="*/ 5 h 281"/>
                  <a:gd name="T14" fmla="*/ 0 w 9"/>
                  <a:gd name="T15" fmla="*/ 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81">
                    <a:moveTo>
                      <a:pt x="0" y="5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9" y="281"/>
                    </a:lnTo>
                    <a:lnTo>
                      <a:pt x="4" y="281"/>
                    </a:lnTo>
                    <a:lnTo>
                      <a:pt x="0" y="28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Freeform 91"/>
              <p:cNvSpPr>
                <a:spLocks/>
              </p:cNvSpPr>
              <p:nvPr/>
            </p:nvSpPr>
            <p:spPr bwMode="auto">
              <a:xfrm>
                <a:off x="895" y="2295"/>
                <a:ext cx="9" cy="243"/>
              </a:xfrm>
              <a:custGeom>
                <a:avLst/>
                <a:gdLst>
                  <a:gd name="T0" fmla="*/ 0 w 9"/>
                  <a:gd name="T1" fmla="*/ 0 h 243"/>
                  <a:gd name="T2" fmla="*/ 9 w 9"/>
                  <a:gd name="T3" fmla="*/ 0 h 243"/>
                  <a:gd name="T4" fmla="*/ 9 w 9"/>
                  <a:gd name="T5" fmla="*/ 243 h 243"/>
                  <a:gd name="T6" fmla="*/ 0 w 9"/>
                  <a:gd name="T7" fmla="*/ 243 h 243"/>
                  <a:gd name="T8" fmla="*/ 0 w 9"/>
                  <a:gd name="T9" fmla="*/ 0 h 243"/>
                  <a:gd name="T10" fmla="*/ 0 w 9"/>
                  <a:gd name="T1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43">
                    <a:moveTo>
                      <a:pt x="0" y="0"/>
                    </a:moveTo>
                    <a:lnTo>
                      <a:pt x="9" y="0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Freeform 92"/>
              <p:cNvSpPr>
                <a:spLocks/>
              </p:cNvSpPr>
              <p:nvPr/>
            </p:nvSpPr>
            <p:spPr bwMode="auto">
              <a:xfrm>
                <a:off x="714" y="2134"/>
                <a:ext cx="215" cy="147"/>
              </a:xfrm>
              <a:custGeom>
                <a:avLst/>
                <a:gdLst>
                  <a:gd name="T0" fmla="*/ 0 w 215"/>
                  <a:gd name="T1" fmla="*/ 9 h 147"/>
                  <a:gd name="T2" fmla="*/ 0 w 215"/>
                  <a:gd name="T3" fmla="*/ 0 h 147"/>
                  <a:gd name="T4" fmla="*/ 4 w 215"/>
                  <a:gd name="T5" fmla="*/ 0 h 147"/>
                  <a:gd name="T6" fmla="*/ 215 w 215"/>
                  <a:gd name="T7" fmla="*/ 138 h 147"/>
                  <a:gd name="T8" fmla="*/ 215 w 215"/>
                  <a:gd name="T9" fmla="*/ 142 h 147"/>
                  <a:gd name="T10" fmla="*/ 211 w 215"/>
                  <a:gd name="T11" fmla="*/ 147 h 147"/>
                  <a:gd name="T12" fmla="*/ 0 w 215"/>
                  <a:gd name="T13" fmla="*/ 9 h 147"/>
                  <a:gd name="T14" fmla="*/ 0 w 215"/>
                  <a:gd name="T15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147">
                    <a:moveTo>
                      <a:pt x="0" y="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15" y="138"/>
                    </a:lnTo>
                    <a:lnTo>
                      <a:pt x="215" y="142"/>
                    </a:lnTo>
                    <a:lnTo>
                      <a:pt x="211" y="147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93"/>
              <p:cNvSpPr>
                <a:spLocks/>
              </p:cNvSpPr>
              <p:nvPr/>
            </p:nvSpPr>
            <p:spPr bwMode="auto">
              <a:xfrm>
                <a:off x="576" y="2134"/>
                <a:ext cx="138" cy="96"/>
              </a:xfrm>
              <a:custGeom>
                <a:avLst/>
                <a:gdLst>
                  <a:gd name="T0" fmla="*/ 134 w 138"/>
                  <a:gd name="T1" fmla="*/ 0 h 96"/>
                  <a:gd name="T2" fmla="*/ 138 w 138"/>
                  <a:gd name="T3" fmla="*/ 0 h 96"/>
                  <a:gd name="T4" fmla="*/ 138 w 138"/>
                  <a:gd name="T5" fmla="*/ 9 h 96"/>
                  <a:gd name="T6" fmla="*/ 5 w 138"/>
                  <a:gd name="T7" fmla="*/ 96 h 96"/>
                  <a:gd name="T8" fmla="*/ 0 w 138"/>
                  <a:gd name="T9" fmla="*/ 87 h 96"/>
                  <a:gd name="T10" fmla="*/ 134 w 138"/>
                  <a:gd name="T11" fmla="*/ 0 h 96"/>
                  <a:gd name="T12" fmla="*/ 134 w 138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96">
                    <a:moveTo>
                      <a:pt x="134" y="0"/>
                    </a:moveTo>
                    <a:lnTo>
                      <a:pt x="138" y="0"/>
                    </a:lnTo>
                    <a:lnTo>
                      <a:pt x="138" y="9"/>
                    </a:lnTo>
                    <a:lnTo>
                      <a:pt x="5" y="96"/>
                    </a:lnTo>
                    <a:lnTo>
                      <a:pt x="0" y="87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4" name="Freeform 94"/>
              <p:cNvSpPr>
                <a:spLocks/>
              </p:cNvSpPr>
              <p:nvPr/>
            </p:nvSpPr>
            <p:spPr bwMode="auto">
              <a:xfrm>
                <a:off x="589" y="2171"/>
                <a:ext cx="129" cy="87"/>
              </a:xfrm>
              <a:custGeom>
                <a:avLst/>
                <a:gdLst>
                  <a:gd name="T0" fmla="*/ 121 w 129"/>
                  <a:gd name="T1" fmla="*/ 0 h 87"/>
                  <a:gd name="T2" fmla="*/ 129 w 129"/>
                  <a:gd name="T3" fmla="*/ 9 h 87"/>
                  <a:gd name="T4" fmla="*/ 9 w 129"/>
                  <a:gd name="T5" fmla="*/ 87 h 87"/>
                  <a:gd name="T6" fmla="*/ 0 w 129"/>
                  <a:gd name="T7" fmla="*/ 78 h 87"/>
                  <a:gd name="T8" fmla="*/ 121 w 129"/>
                  <a:gd name="T9" fmla="*/ 0 h 87"/>
                  <a:gd name="T10" fmla="*/ 121 w 12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7">
                    <a:moveTo>
                      <a:pt x="121" y="0"/>
                    </a:moveTo>
                    <a:lnTo>
                      <a:pt x="129" y="9"/>
                    </a:lnTo>
                    <a:lnTo>
                      <a:pt x="9" y="87"/>
                    </a:lnTo>
                    <a:lnTo>
                      <a:pt x="0" y="78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Freeform 95"/>
              <p:cNvSpPr>
                <a:spLocks/>
              </p:cNvSpPr>
              <p:nvPr/>
            </p:nvSpPr>
            <p:spPr bwMode="auto">
              <a:xfrm>
                <a:off x="713" y="1964"/>
                <a:ext cx="8" cy="170"/>
              </a:xfrm>
              <a:custGeom>
                <a:avLst/>
                <a:gdLst>
                  <a:gd name="T0" fmla="*/ 0 w 8"/>
                  <a:gd name="T1" fmla="*/ 0 h 170"/>
                  <a:gd name="T2" fmla="*/ 8 w 8"/>
                  <a:gd name="T3" fmla="*/ 0 h 170"/>
                  <a:gd name="T4" fmla="*/ 8 w 8"/>
                  <a:gd name="T5" fmla="*/ 170 h 170"/>
                  <a:gd name="T6" fmla="*/ 4 w 8"/>
                  <a:gd name="T7" fmla="*/ 170 h 170"/>
                  <a:gd name="T8" fmla="*/ 0 w 8"/>
                  <a:gd name="T9" fmla="*/ 170 h 170"/>
                  <a:gd name="T10" fmla="*/ 0 w 8"/>
                  <a:gd name="T11" fmla="*/ 0 h 170"/>
                  <a:gd name="T12" fmla="*/ 0 w 8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0">
                    <a:moveTo>
                      <a:pt x="0" y="0"/>
                    </a:moveTo>
                    <a:lnTo>
                      <a:pt x="8" y="0"/>
                    </a:lnTo>
                    <a:lnTo>
                      <a:pt x="8" y="170"/>
                    </a:lnTo>
                    <a:lnTo>
                      <a:pt x="4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Freeform 96"/>
              <p:cNvSpPr>
                <a:spLocks/>
              </p:cNvSpPr>
              <p:nvPr/>
            </p:nvSpPr>
            <p:spPr bwMode="auto">
              <a:xfrm>
                <a:off x="361" y="2557"/>
                <a:ext cx="138" cy="96"/>
              </a:xfrm>
              <a:custGeom>
                <a:avLst/>
                <a:gdLst>
                  <a:gd name="T0" fmla="*/ 4 w 138"/>
                  <a:gd name="T1" fmla="*/ 96 h 96"/>
                  <a:gd name="T2" fmla="*/ 0 w 138"/>
                  <a:gd name="T3" fmla="*/ 87 h 96"/>
                  <a:gd name="T4" fmla="*/ 133 w 138"/>
                  <a:gd name="T5" fmla="*/ 0 h 96"/>
                  <a:gd name="T6" fmla="*/ 138 w 138"/>
                  <a:gd name="T7" fmla="*/ 0 h 96"/>
                  <a:gd name="T8" fmla="*/ 138 w 138"/>
                  <a:gd name="T9" fmla="*/ 9 h 96"/>
                  <a:gd name="T10" fmla="*/ 4 w 138"/>
                  <a:gd name="T11" fmla="*/ 96 h 96"/>
                  <a:gd name="T12" fmla="*/ 4 w 13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96">
                    <a:moveTo>
                      <a:pt x="4" y="96"/>
                    </a:moveTo>
                    <a:lnTo>
                      <a:pt x="0" y="87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38" y="9"/>
                    </a:lnTo>
                    <a:lnTo>
                      <a:pt x="4" y="96"/>
                    </a:lnTo>
                    <a:lnTo>
                      <a:pt x="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97"/>
              <p:cNvSpPr>
                <a:spLocks/>
              </p:cNvSpPr>
              <p:nvPr/>
            </p:nvSpPr>
            <p:spPr bwMode="auto">
              <a:xfrm>
                <a:off x="929" y="2175"/>
                <a:ext cx="151" cy="106"/>
              </a:xfrm>
              <a:custGeom>
                <a:avLst/>
                <a:gdLst>
                  <a:gd name="T0" fmla="*/ 143 w 151"/>
                  <a:gd name="T1" fmla="*/ 0 h 106"/>
                  <a:gd name="T2" fmla="*/ 151 w 151"/>
                  <a:gd name="T3" fmla="*/ 9 h 106"/>
                  <a:gd name="T4" fmla="*/ 5 w 151"/>
                  <a:gd name="T5" fmla="*/ 106 h 106"/>
                  <a:gd name="T6" fmla="*/ 0 w 151"/>
                  <a:gd name="T7" fmla="*/ 101 h 106"/>
                  <a:gd name="T8" fmla="*/ 0 w 151"/>
                  <a:gd name="T9" fmla="*/ 97 h 106"/>
                  <a:gd name="T10" fmla="*/ 143 w 151"/>
                  <a:gd name="T11" fmla="*/ 0 h 106"/>
                  <a:gd name="T12" fmla="*/ 143 w 151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06">
                    <a:moveTo>
                      <a:pt x="143" y="0"/>
                    </a:moveTo>
                    <a:lnTo>
                      <a:pt x="151" y="9"/>
                    </a:lnTo>
                    <a:lnTo>
                      <a:pt x="5" y="106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8" name="Freeform 98"/>
              <p:cNvSpPr>
                <a:spLocks/>
              </p:cNvSpPr>
              <p:nvPr/>
            </p:nvSpPr>
            <p:spPr bwMode="auto">
              <a:xfrm>
                <a:off x="929" y="2557"/>
                <a:ext cx="155" cy="105"/>
              </a:xfrm>
              <a:custGeom>
                <a:avLst/>
                <a:gdLst>
                  <a:gd name="T0" fmla="*/ 155 w 155"/>
                  <a:gd name="T1" fmla="*/ 96 h 105"/>
                  <a:gd name="T2" fmla="*/ 147 w 155"/>
                  <a:gd name="T3" fmla="*/ 105 h 105"/>
                  <a:gd name="T4" fmla="*/ 0 w 155"/>
                  <a:gd name="T5" fmla="*/ 9 h 105"/>
                  <a:gd name="T6" fmla="*/ 0 w 155"/>
                  <a:gd name="T7" fmla="*/ 0 h 105"/>
                  <a:gd name="T8" fmla="*/ 5 w 155"/>
                  <a:gd name="T9" fmla="*/ 0 h 105"/>
                  <a:gd name="T10" fmla="*/ 155 w 155"/>
                  <a:gd name="T11" fmla="*/ 96 h 105"/>
                  <a:gd name="T12" fmla="*/ 155 w 155"/>
                  <a:gd name="T13" fmla="*/ 9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05">
                    <a:moveTo>
                      <a:pt x="155" y="96"/>
                    </a:moveTo>
                    <a:lnTo>
                      <a:pt x="147" y="105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55" y="96"/>
                    </a:lnTo>
                    <a:lnTo>
                      <a:pt x="1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/>
            </p:nvSpPr>
            <p:spPr bwMode="auto">
              <a:xfrm>
                <a:off x="462" y="2200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/>
            </p:nvSpPr>
            <p:spPr bwMode="auto">
              <a:xfrm>
                <a:off x="677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/>
            </p:nvSpPr>
            <p:spPr bwMode="auto">
              <a:xfrm>
                <a:off x="677" y="1795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/>
            </p:nvSpPr>
            <p:spPr bwMode="auto">
              <a:xfrm>
                <a:off x="251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/>
            </p:nvSpPr>
            <p:spPr bwMode="auto">
              <a:xfrm>
                <a:off x="1103" y="2057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10344" name="Rectangle 104"/>
              <p:cNvSpPr>
                <a:spLocks noChangeArrowheads="1"/>
              </p:cNvSpPr>
              <p:nvPr/>
            </p:nvSpPr>
            <p:spPr bwMode="auto">
              <a:xfrm>
                <a:off x="1103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</p:grpSp>
        <p:sp>
          <p:nvSpPr>
            <p:cNvPr id="10345" name="Text Box 105"/>
            <p:cNvSpPr txBox="1">
              <a:spLocks noChangeArrowheads="1"/>
            </p:cNvSpPr>
            <p:nvPr/>
          </p:nvSpPr>
          <p:spPr bwMode="auto">
            <a:xfrm>
              <a:off x="640" y="252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0346" name="Text Box 106"/>
            <p:cNvSpPr txBox="1">
              <a:spLocks noChangeArrowheads="1"/>
            </p:cNvSpPr>
            <p:nvPr/>
          </p:nvSpPr>
          <p:spPr bwMode="auto">
            <a:xfrm>
              <a:off x="476" y="23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347" name="Text Box 107"/>
            <p:cNvSpPr txBox="1">
              <a:spLocks noChangeArrowheads="1"/>
            </p:cNvSpPr>
            <p:nvPr/>
          </p:nvSpPr>
          <p:spPr bwMode="auto">
            <a:xfrm>
              <a:off x="509" y="224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348" name="Text Box 108"/>
            <p:cNvSpPr txBox="1">
              <a:spLocks noChangeArrowheads="1"/>
            </p:cNvSpPr>
            <p:nvPr/>
          </p:nvSpPr>
          <p:spPr bwMode="auto">
            <a:xfrm>
              <a:off x="645" y="2129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0349" name="Text Box 109"/>
            <p:cNvSpPr txBox="1">
              <a:spLocks noChangeArrowheads="1"/>
            </p:cNvSpPr>
            <p:nvPr/>
          </p:nvSpPr>
          <p:spPr bwMode="auto">
            <a:xfrm>
              <a:off x="760" y="221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10350" name="Text Box 110"/>
            <p:cNvSpPr txBox="1">
              <a:spLocks noChangeArrowheads="1"/>
            </p:cNvSpPr>
            <p:nvPr/>
          </p:nvSpPr>
          <p:spPr bwMode="auto">
            <a:xfrm>
              <a:off x="760" y="244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633413" y="5000625"/>
            <a:ext cx="1389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Pyrimidine</a:t>
            </a:r>
          </a:p>
        </p:txBody>
      </p:sp>
      <p:sp>
        <p:nvSpPr>
          <p:cNvPr id="10457" name="Freeform 217"/>
          <p:cNvSpPr>
            <a:spLocks/>
          </p:cNvSpPr>
          <p:nvPr/>
        </p:nvSpPr>
        <p:spPr bwMode="auto">
          <a:xfrm>
            <a:off x="5522913" y="3094038"/>
            <a:ext cx="14287" cy="292100"/>
          </a:xfrm>
          <a:custGeom>
            <a:avLst/>
            <a:gdLst>
              <a:gd name="T0" fmla="*/ 0 w 9"/>
              <a:gd name="T1" fmla="*/ 0 h 184"/>
              <a:gd name="T2" fmla="*/ 9 w 9"/>
              <a:gd name="T3" fmla="*/ 0 h 184"/>
              <a:gd name="T4" fmla="*/ 9 w 9"/>
              <a:gd name="T5" fmla="*/ 184 h 184"/>
              <a:gd name="T6" fmla="*/ 0 w 9"/>
              <a:gd name="T7" fmla="*/ 184 h 184"/>
              <a:gd name="T8" fmla="*/ 0 w 9"/>
              <a:gd name="T9" fmla="*/ 0 h 184"/>
              <a:gd name="T10" fmla="*/ 0 w 9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84">
                <a:moveTo>
                  <a:pt x="0" y="0"/>
                </a:moveTo>
                <a:lnTo>
                  <a:pt x="9" y="0"/>
                </a:lnTo>
                <a:lnTo>
                  <a:pt x="9" y="184"/>
                </a:lnTo>
                <a:lnTo>
                  <a:pt x="0" y="1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Freeform 270"/>
          <p:cNvSpPr>
            <a:spLocks/>
          </p:cNvSpPr>
          <p:nvPr/>
        </p:nvSpPr>
        <p:spPr bwMode="auto">
          <a:xfrm>
            <a:off x="7793038" y="3094038"/>
            <a:ext cx="14287" cy="292100"/>
          </a:xfrm>
          <a:custGeom>
            <a:avLst/>
            <a:gdLst>
              <a:gd name="T0" fmla="*/ 0 w 9"/>
              <a:gd name="T1" fmla="*/ 0 h 184"/>
              <a:gd name="T2" fmla="*/ 9 w 9"/>
              <a:gd name="T3" fmla="*/ 0 h 184"/>
              <a:gd name="T4" fmla="*/ 9 w 9"/>
              <a:gd name="T5" fmla="*/ 184 h 184"/>
              <a:gd name="T6" fmla="*/ 0 w 9"/>
              <a:gd name="T7" fmla="*/ 184 h 184"/>
              <a:gd name="T8" fmla="*/ 0 w 9"/>
              <a:gd name="T9" fmla="*/ 0 h 184"/>
              <a:gd name="T10" fmla="*/ 0 w 9"/>
              <a:gd name="T1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84">
                <a:moveTo>
                  <a:pt x="0" y="0"/>
                </a:moveTo>
                <a:lnTo>
                  <a:pt x="9" y="0"/>
                </a:lnTo>
                <a:lnTo>
                  <a:pt x="9" y="184"/>
                </a:lnTo>
                <a:lnTo>
                  <a:pt x="0" y="1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0050" y="1511300"/>
            <a:ext cx="4227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Base + (deoxy)ribose </a:t>
            </a:r>
            <a:r>
              <a:rPr lang="en-GB" sz="1800">
                <a:sym typeface="Wingdings" charset="0"/>
              </a:rPr>
              <a:t>= nucleo</a:t>
            </a:r>
            <a:r>
              <a:rPr lang="en-GB" sz="1800" u="sng">
                <a:solidFill>
                  <a:srgbClr val="FF0000"/>
                </a:solidFill>
                <a:sym typeface="Wingdings" charset="0"/>
              </a:rPr>
              <a:t>s</a:t>
            </a:r>
            <a:r>
              <a:rPr lang="en-GB" sz="1800">
                <a:sym typeface="Wingdings" charset="0"/>
              </a:rPr>
              <a:t>ide</a:t>
            </a:r>
            <a:endParaRPr lang="en-GB" sz="18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00338" y="49641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Adenosine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3695700" y="3773488"/>
            <a:ext cx="5048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63988" y="4017963"/>
            <a:ext cx="1949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400">
                <a:latin typeface="Symbol" charset="0"/>
              </a:rPr>
              <a:t></a:t>
            </a:r>
            <a:r>
              <a:rPr lang="en-GB" sz="1400"/>
              <a:t>-Glycosidic linkage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50938" y="23764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EF1F1D"/>
                </a:solidFill>
              </a:rPr>
              <a:t>base (adenine)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47925" y="2708275"/>
            <a:ext cx="71913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1227138" y="4271963"/>
            <a:ext cx="1079500" cy="433387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92150" y="4659313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solidFill>
                  <a:srgbClr val="3333FF"/>
                </a:solidFill>
              </a:rPr>
              <a:t>ribose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46475" y="4076700"/>
            <a:ext cx="298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1'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190875" y="417671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2'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73363" y="417671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3'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417763" y="4052888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4'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595563" y="3763963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5'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511550" y="308768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343525" y="1778000"/>
            <a:ext cx="3344863" cy="2006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GB" sz="1800" b="1"/>
              <a:t>Base	  Nucleoside</a:t>
            </a:r>
          </a:p>
          <a:p>
            <a:pPr eaLnBrk="1" hangingPunct="1">
              <a:lnSpc>
                <a:spcPct val="150000"/>
              </a:lnSpc>
            </a:pPr>
            <a:r>
              <a:rPr lang="en-GB" sz="1800"/>
              <a:t>adenine	  (deoxy)adenosine</a:t>
            </a:r>
          </a:p>
          <a:p>
            <a:pPr eaLnBrk="1" hangingPunct="1"/>
            <a:r>
              <a:rPr lang="en-GB" sz="1800"/>
              <a:t>guanine	  (deoxy)guanosine</a:t>
            </a:r>
          </a:p>
          <a:p>
            <a:pPr eaLnBrk="1" hangingPunct="1"/>
            <a:r>
              <a:rPr lang="en-GB" sz="1800"/>
              <a:t>cytosine  (deoxy)cytidine</a:t>
            </a:r>
          </a:p>
          <a:p>
            <a:pPr eaLnBrk="1" hangingPunct="1"/>
            <a:r>
              <a:rPr lang="en-GB" sz="1800"/>
              <a:t>uracil	  (deoxy)uridine</a:t>
            </a:r>
          </a:p>
          <a:p>
            <a:pPr eaLnBrk="1" hangingPunct="1"/>
            <a:r>
              <a:rPr lang="en-GB" sz="1800"/>
              <a:t>thymine  (deoxy)thymidine</a:t>
            </a:r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4545013" y="3005138"/>
            <a:ext cx="1587" cy="265112"/>
          </a:xfrm>
          <a:custGeom>
            <a:avLst/>
            <a:gdLst>
              <a:gd name="T0" fmla="*/ 0 h 167"/>
              <a:gd name="T1" fmla="*/ 167 h 167"/>
              <a:gd name="T2" fmla="*/ 0 h 16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67">
                <a:moveTo>
                  <a:pt x="0" y="0"/>
                </a:moveTo>
                <a:lnTo>
                  <a:pt x="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4533900" y="3005138"/>
            <a:ext cx="17463" cy="273050"/>
          </a:xfrm>
          <a:custGeom>
            <a:avLst/>
            <a:gdLst>
              <a:gd name="T0" fmla="*/ 11 w 11"/>
              <a:gd name="T1" fmla="*/ 172 h 172"/>
              <a:gd name="T2" fmla="*/ 0 w 11"/>
              <a:gd name="T3" fmla="*/ 167 h 172"/>
              <a:gd name="T4" fmla="*/ 0 w 11"/>
              <a:gd name="T5" fmla="*/ 0 h 172"/>
              <a:gd name="T6" fmla="*/ 11 w 11"/>
              <a:gd name="T7" fmla="*/ 0 h 172"/>
              <a:gd name="T8" fmla="*/ 11 w 11"/>
              <a:gd name="T9" fmla="*/ 172 h 172"/>
              <a:gd name="T10" fmla="*/ 11 w 11"/>
              <a:gd name="T1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72">
                <a:moveTo>
                  <a:pt x="11" y="172"/>
                </a:moveTo>
                <a:lnTo>
                  <a:pt x="0" y="167"/>
                </a:lnTo>
                <a:lnTo>
                  <a:pt x="0" y="0"/>
                </a:lnTo>
                <a:lnTo>
                  <a:pt x="11" y="0"/>
                </a:lnTo>
                <a:lnTo>
                  <a:pt x="11" y="172"/>
                </a:lnTo>
                <a:lnTo>
                  <a:pt x="11" y="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4349750" y="3270250"/>
            <a:ext cx="188913" cy="130175"/>
          </a:xfrm>
          <a:custGeom>
            <a:avLst/>
            <a:gdLst>
              <a:gd name="T0" fmla="*/ 119 w 119"/>
              <a:gd name="T1" fmla="*/ 0 h 82"/>
              <a:gd name="T2" fmla="*/ 0 w 119"/>
              <a:gd name="T3" fmla="*/ 82 h 82"/>
              <a:gd name="T4" fmla="*/ 119 w 119"/>
              <a:gd name="T5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82">
                <a:moveTo>
                  <a:pt x="119" y="0"/>
                </a:moveTo>
                <a:lnTo>
                  <a:pt x="0" y="82"/>
                </a:lnTo>
                <a:lnTo>
                  <a:pt x="1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4344988" y="3270250"/>
            <a:ext cx="206375" cy="136525"/>
          </a:xfrm>
          <a:custGeom>
            <a:avLst/>
            <a:gdLst>
              <a:gd name="T0" fmla="*/ 7 w 130"/>
              <a:gd name="T1" fmla="*/ 86 h 86"/>
              <a:gd name="T2" fmla="*/ 0 w 130"/>
              <a:gd name="T3" fmla="*/ 78 h 86"/>
              <a:gd name="T4" fmla="*/ 119 w 130"/>
              <a:gd name="T5" fmla="*/ 0 h 86"/>
              <a:gd name="T6" fmla="*/ 130 w 130"/>
              <a:gd name="T7" fmla="*/ 5 h 86"/>
              <a:gd name="T8" fmla="*/ 7 w 130"/>
              <a:gd name="T9" fmla="*/ 86 h 86"/>
              <a:gd name="T10" fmla="*/ 7 w 130"/>
              <a:gd name="T11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86">
                <a:moveTo>
                  <a:pt x="7" y="86"/>
                </a:moveTo>
                <a:lnTo>
                  <a:pt x="0" y="78"/>
                </a:lnTo>
                <a:lnTo>
                  <a:pt x="119" y="0"/>
                </a:lnTo>
                <a:lnTo>
                  <a:pt x="130" y="5"/>
                </a:lnTo>
                <a:lnTo>
                  <a:pt x="7" y="86"/>
                </a:lnTo>
                <a:lnTo>
                  <a:pt x="7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4325938" y="3244850"/>
            <a:ext cx="171450" cy="117475"/>
          </a:xfrm>
          <a:custGeom>
            <a:avLst/>
            <a:gdLst>
              <a:gd name="T0" fmla="*/ 0 w 108"/>
              <a:gd name="T1" fmla="*/ 74 h 74"/>
              <a:gd name="T2" fmla="*/ 108 w 108"/>
              <a:gd name="T3" fmla="*/ 0 h 74"/>
              <a:gd name="T4" fmla="*/ 0 w 108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" h="74">
                <a:moveTo>
                  <a:pt x="0" y="74"/>
                </a:moveTo>
                <a:lnTo>
                  <a:pt x="108" y="0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4349750" y="2998788"/>
            <a:ext cx="188913" cy="401637"/>
          </a:xfrm>
          <a:custGeom>
            <a:avLst/>
            <a:gdLst>
              <a:gd name="T0" fmla="*/ 119 w 119"/>
              <a:gd name="T1" fmla="*/ 0 h 253"/>
              <a:gd name="T2" fmla="*/ 119 w 119"/>
              <a:gd name="T3" fmla="*/ 171 h 253"/>
              <a:gd name="T4" fmla="*/ 0 w 119"/>
              <a:gd name="T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253">
                <a:moveTo>
                  <a:pt x="119" y="0"/>
                </a:moveTo>
                <a:lnTo>
                  <a:pt x="119" y="171"/>
                </a:lnTo>
                <a:lnTo>
                  <a:pt x="0" y="25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4325938" y="3244850"/>
            <a:ext cx="171450" cy="1111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4325938" y="3238500"/>
            <a:ext cx="176212" cy="130175"/>
          </a:xfrm>
          <a:custGeom>
            <a:avLst/>
            <a:gdLst>
              <a:gd name="T0" fmla="*/ 4 w 111"/>
              <a:gd name="T1" fmla="*/ 82 h 82"/>
              <a:gd name="T2" fmla="*/ 0 w 111"/>
              <a:gd name="T3" fmla="*/ 74 h 82"/>
              <a:gd name="T4" fmla="*/ 108 w 111"/>
              <a:gd name="T5" fmla="*/ 0 h 82"/>
              <a:gd name="T6" fmla="*/ 111 w 111"/>
              <a:gd name="T7" fmla="*/ 8 h 82"/>
              <a:gd name="T8" fmla="*/ 4 w 111"/>
              <a:gd name="T9" fmla="*/ 82 h 82"/>
              <a:gd name="T10" fmla="*/ 4 w 111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82">
                <a:moveTo>
                  <a:pt x="4" y="82"/>
                </a:moveTo>
                <a:lnTo>
                  <a:pt x="0" y="74"/>
                </a:lnTo>
                <a:lnTo>
                  <a:pt x="108" y="0"/>
                </a:lnTo>
                <a:lnTo>
                  <a:pt x="111" y="8"/>
                </a:lnTo>
                <a:lnTo>
                  <a:pt x="4" y="82"/>
                </a:lnTo>
                <a:lnTo>
                  <a:pt x="4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3935413" y="3278188"/>
            <a:ext cx="214312" cy="136525"/>
          </a:xfrm>
          <a:custGeom>
            <a:avLst/>
            <a:gdLst>
              <a:gd name="T0" fmla="*/ 135 w 135"/>
              <a:gd name="T1" fmla="*/ 86 h 86"/>
              <a:gd name="T2" fmla="*/ 0 w 135"/>
              <a:gd name="T3" fmla="*/ 0 h 86"/>
              <a:gd name="T4" fmla="*/ 135 w 135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5" h="86">
                <a:moveTo>
                  <a:pt x="135" y="86"/>
                </a:moveTo>
                <a:lnTo>
                  <a:pt x="0" y="0"/>
                </a:lnTo>
                <a:lnTo>
                  <a:pt x="135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3935413" y="3270250"/>
            <a:ext cx="220662" cy="150813"/>
          </a:xfrm>
          <a:custGeom>
            <a:avLst/>
            <a:gdLst>
              <a:gd name="T0" fmla="*/ 0 w 139"/>
              <a:gd name="T1" fmla="*/ 9 h 95"/>
              <a:gd name="T2" fmla="*/ 0 w 139"/>
              <a:gd name="T3" fmla="*/ 0 h 95"/>
              <a:gd name="T4" fmla="*/ 4 w 139"/>
              <a:gd name="T5" fmla="*/ 0 h 95"/>
              <a:gd name="T6" fmla="*/ 139 w 139"/>
              <a:gd name="T7" fmla="*/ 86 h 95"/>
              <a:gd name="T8" fmla="*/ 131 w 139"/>
              <a:gd name="T9" fmla="*/ 95 h 95"/>
              <a:gd name="T10" fmla="*/ 0 w 139"/>
              <a:gd name="T11" fmla="*/ 9 h 95"/>
              <a:gd name="T12" fmla="*/ 0 w 139"/>
              <a:gd name="T13" fmla="*/ 9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95">
                <a:moveTo>
                  <a:pt x="0" y="9"/>
                </a:moveTo>
                <a:lnTo>
                  <a:pt x="0" y="0"/>
                </a:lnTo>
                <a:lnTo>
                  <a:pt x="4" y="0"/>
                </a:lnTo>
                <a:lnTo>
                  <a:pt x="139" y="86"/>
                </a:lnTo>
                <a:lnTo>
                  <a:pt x="131" y="95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3935413" y="2881313"/>
            <a:ext cx="1587" cy="382587"/>
          </a:xfrm>
          <a:custGeom>
            <a:avLst/>
            <a:gdLst>
              <a:gd name="T0" fmla="*/ 0 h 241"/>
              <a:gd name="T1" fmla="*/ 241 h 241"/>
              <a:gd name="T2" fmla="*/ 0 h 2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1">
                <a:moveTo>
                  <a:pt x="0" y="0"/>
                </a:moveTo>
                <a:lnTo>
                  <a:pt x="0" y="24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 flipV="1">
            <a:off x="3935413" y="3270250"/>
            <a:ext cx="207962" cy="1444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3929063" y="2874963"/>
            <a:ext cx="1587" cy="3889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3929063" y="2874963"/>
            <a:ext cx="12700" cy="395287"/>
          </a:xfrm>
          <a:custGeom>
            <a:avLst/>
            <a:gdLst>
              <a:gd name="T0" fmla="*/ 0 w 8"/>
              <a:gd name="T1" fmla="*/ 4 h 249"/>
              <a:gd name="T2" fmla="*/ 4 w 8"/>
              <a:gd name="T3" fmla="*/ 0 h 249"/>
              <a:gd name="T4" fmla="*/ 8 w 8"/>
              <a:gd name="T5" fmla="*/ 4 h 249"/>
              <a:gd name="T6" fmla="*/ 8 w 8"/>
              <a:gd name="T7" fmla="*/ 249 h 249"/>
              <a:gd name="T8" fmla="*/ 4 w 8"/>
              <a:gd name="T9" fmla="*/ 249 h 249"/>
              <a:gd name="T10" fmla="*/ 0 w 8"/>
              <a:gd name="T11" fmla="*/ 245 h 249"/>
              <a:gd name="T12" fmla="*/ 0 w 8"/>
              <a:gd name="T13" fmla="*/ 4 h 249"/>
              <a:gd name="T14" fmla="*/ 0 w 8"/>
              <a:gd name="T15" fmla="*/ 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49">
                <a:moveTo>
                  <a:pt x="0" y="4"/>
                </a:moveTo>
                <a:lnTo>
                  <a:pt x="4" y="0"/>
                </a:lnTo>
                <a:lnTo>
                  <a:pt x="8" y="4"/>
                </a:lnTo>
                <a:lnTo>
                  <a:pt x="8" y="249"/>
                </a:lnTo>
                <a:lnTo>
                  <a:pt x="4" y="249"/>
                </a:lnTo>
                <a:lnTo>
                  <a:pt x="0" y="245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3978275" y="2900363"/>
            <a:ext cx="1588" cy="344487"/>
          </a:xfrm>
          <a:custGeom>
            <a:avLst/>
            <a:gdLst>
              <a:gd name="T0" fmla="*/ 0 h 217"/>
              <a:gd name="T1" fmla="*/ 217 h 217"/>
              <a:gd name="T2" fmla="*/ 0 h 21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17">
                <a:moveTo>
                  <a:pt x="0" y="0"/>
                </a:moveTo>
                <a:lnTo>
                  <a:pt x="0" y="21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3971925" y="2900363"/>
            <a:ext cx="12700" cy="344487"/>
          </a:xfrm>
          <a:custGeom>
            <a:avLst/>
            <a:gdLst>
              <a:gd name="T0" fmla="*/ 0 w 8"/>
              <a:gd name="T1" fmla="*/ 0 h 217"/>
              <a:gd name="T2" fmla="*/ 8 w 8"/>
              <a:gd name="T3" fmla="*/ 0 h 217"/>
              <a:gd name="T4" fmla="*/ 8 w 8"/>
              <a:gd name="T5" fmla="*/ 217 h 217"/>
              <a:gd name="T6" fmla="*/ 0 w 8"/>
              <a:gd name="T7" fmla="*/ 217 h 217"/>
              <a:gd name="T8" fmla="*/ 0 w 8"/>
              <a:gd name="T9" fmla="*/ 0 h 217"/>
              <a:gd name="T10" fmla="*/ 0 w 8"/>
              <a:gd name="T11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17">
                <a:moveTo>
                  <a:pt x="0" y="0"/>
                </a:moveTo>
                <a:lnTo>
                  <a:pt x="8" y="0"/>
                </a:lnTo>
                <a:lnTo>
                  <a:pt x="8" y="217"/>
                </a:lnTo>
                <a:lnTo>
                  <a:pt x="0" y="21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3935413" y="2679700"/>
            <a:ext cx="298450" cy="195263"/>
          </a:xfrm>
          <a:custGeom>
            <a:avLst/>
            <a:gdLst>
              <a:gd name="T0" fmla="*/ 0 w 188"/>
              <a:gd name="T1" fmla="*/ 123 h 123"/>
              <a:gd name="T2" fmla="*/ 188 w 188"/>
              <a:gd name="T3" fmla="*/ 0 h 123"/>
              <a:gd name="T4" fmla="*/ 0 w 188"/>
              <a:gd name="T5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123">
                <a:moveTo>
                  <a:pt x="0" y="123"/>
                </a:moveTo>
                <a:lnTo>
                  <a:pt x="188" y="0"/>
                </a:lnTo>
                <a:lnTo>
                  <a:pt x="0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3971925" y="2900363"/>
            <a:ext cx="1588" cy="3444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V="1">
            <a:off x="3935413" y="2673350"/>
            <a:ext cx="293687" cy="195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3935413" y="2673350"/>
            <a:ext cx="304800" cy="207963"/>
          </a:xfrm>
          <a:custGeom>
            <a:avLst/>
            <a:gdLst>
              <a:gd name="T0" fmla="*/ 188 w 192"/>
              <a:gd name="T1" fmla="*/ 0 h 131"/>
              <a:gd name="T2" fmla="*/ 192 w 192"/>
              <a:gd name="T3" fmla="*/ 0 h 131"/>
              <a:gd name="T4" fmla="*/ 192 w 192"/>
              <a:gd name="T5" fmla="*/ 8 h 131"/>
              <a:gd name="T6" fmla="*/ 4 w 192"/>
              <a:gd name="T7" fmla="*/ 131 h 131"/>
              <a:gd name="T8" fmla="*/ 0 w 192"/>
              <a:gd name="T9" fmla="*/ 127 h 131"/>
              <a:gd name="T10" fmla="*/ 0 w 192"/>
              <a:gd name="T11" fmla="*/ 123 h 131"/>
              <a:gd name="T12" fmla="*/ 188 w 192"/>
              <a:gd name="T13" fmla="*/ 0 h 131"/>
              <a:gd name="T14" fmla="*/ 188 w 192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131">
                <a:moveTo>
                  <a:pt x="188" y="0"/>
                </a:moveTo>
                <a:lnTo>
                  <a:pt x="192" y="0"/>
                </a:lnTo>
                <a:lnTo>
                  <a:pt x="192" y="8"/>
                </a:lnTo>
                <a:lnTo>
                  <a:pt x="4" y="131"/>
                </a:lnTo>
                <a:lnTo>
                  <a:pt x="0" y="127"/>
                </a:lnTo>
                <a:lnTo>
                  <a:pt x="0" y="123"/>
                </a:lnTo>
                <a:lnTo>
                  <a:pt x="188" y="0"/>
                </a:lnTo>
                <a:lnTo>
                  <a:pt x="1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4246563" y="2679700"/>
            <a:ext cx="207962" cy="136525"/>
          </a:xfrm>
          <a:custGeom>
            <a:avLst/>
            <a:gdLst>
              <a:gd name="T0" fmla="*/ 131 w 131"/>
              <a:gd name="T1" fmla="*/ 86 h 86"/>
              <a:gd name="T2" fmla="*/ 0 w 131"/>
              <a:gd name="T3" fmla="*/ 0 h 86"/>
              <a:gd name="T4" fmla="*/ 131 w 131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86">
                <a:moveTo>
                  <a:pt x="131" y="86"/>
                </a:moveTo>
                <a:lnTo>
                  <a:pt x="0" y="0"/>
                </a:lnTo>
                <a:lnTo>
                  <a:pt x="131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4240213" y="2673350"/>
            <a:ext cx="214312" cy="149225"/>
          </a:xfrm>
          <a:custGeom>
            <a:avLst/>
            <a:gdLst>
              <a:gd name="T0" fmla="*/ 0 w 135"/>
              <a:gd name="T1" fmla="*/ 8 h 94"/>
              <a:gd name="T2" fmla="*/ 0 w 135"/>
              <a:gd name="T3" fmla="*/ 0 h 94"/>
              <a:gd name="T4" fmla="*/ 4 w 135"/>
              <a:gd name="T5" fmla="*/ 0 h 94"/>
              <a:gd name="T6" fmla="*/ 135 w 135"/>
              <a:gd name="T7" fmla="*/ 86 h 94"/>
              <a:gd name="T8" fmla="*/ 131 w 135"/>
              <a:gd name="T9" fmla="*/ 94 h 94"/>
              <a:gd name="T10" fmla="*/ 0 w 135"/>
              <a:gd name="T11" fmla="*/ 8 h 94"/>
              <a:gd name="T12" fmla="*/ 0 w 135"/>
              <a:gd name="T13" fmla="*/ 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94">
                <a:moveTo>
                  <a:pt x="0" y="8"/>
                </a:moveTo>
                <a:lnTo>
                  <a:pt x="0" y="0"/>
                </a:lnTo>
                <a:lnTo>
                  <a:pt x="4" y="0"/>
                </a:lnTo>
                <a:lnTo>
                  <a:pt x="135" y="86"/>
                </a:lnTo>
                <a:lnTo>
                  <a:pt x="131" y="94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4240213" y="2732088"/>
            <a:ext cx="188912" cy="122237"/>
          </a:xfrm>
          <a:custGeom>
            <a:avLst/>
            <a:gdLst>
              <a:gd name="T0" fmla="*/ 0 w 119"/>
              <a:gd name="T1" fmla="*/ 0 h 77"/>
              <a:gd name="T2" fmla="*/ 119 w 119"/>
              <a:gd name="T3" fmla="*/ 77 h 77"/>
              <a:gd name="T4" fmla="*/ 0 w 119"/>
              <a:gd name="T5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77">
                <a:moveTo>
                  <a:pt x="0" y="0"/>
                </a:moveTo>
                <a:lnTo>
                  <a:pt x="119" y="7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 flipV="1">
            <a:off x="4240213" y="2673350"/>
            <a:ext cx="207962" cy="142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>
            <a:off x="4233863" y="2725738"/>
            <a:ext cx="195262" cy="128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4233863" y="2725738"/>
            <a:ext cx="201612" cy="142875"/>
          </a:xfrm>
          <a:custGeom>
            <a:avLst/>
            <a:gdLst>
              <a:gd name="T0" fmla="*/ 0 w 127"/>
              <a:gd name="T1" fmla="*/ 8 h 90"/>
              <a:gd name="T2" fmla="*/ 4 w 127"/>
              <a:gd name="T3" fmla="*/ 0 h 90"/>
              <a:gd name="T4" fmla="*/ 127 w 127"/>
              <a:gd name="T5" fmla="*/ 77 h 90"/>
              <a:gd name="T6" fmla="*/ 123 w 127"/>
              <a:gd name="T7" fmla="*/ 90 h 90"/>
              <a:gd name="T8" fmla="*/ 0 w 127"/>
              <a:gd name="T9" fmla="*/ 8 h 90"/>
              <a:gd name="T10" fmla="*/ 0 w 127"/>
              <a:gd name="T11" fmla="*/ 8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90">
                <a:moveTo>
                  <a:pt x="0" y="8"/>
                </a:moveTo>
                <a:lnTo>
                  <a:pt x="4" y="0"/>
                </a:lnTo>
                <a:lnTo>
                  <a:pt x="127" y="77"/>
                </a:lnTo>
                <a:lnTo>
                  <a:pt x="123" y="9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3716338" y="3278188"/>
            <a:ext cx="212725" cy="77787"/>
          </a:xfrm>
          <a:custGeom>
            <a:avLst/>
            <a:gdLst>
              <a:gd name="T0" fmla="*/ 134 w 134"/>
              <a:gd name="T1" fmla="*/ 0 h 49"/>
              <a:gd name="T2" fmla="*/ 0 w 134"/>
              <a:gd name="T3" fmla="*/ 49 h 49"/>
              <a:gd name="T4" fmla="*/ 134 w 134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49">
                <a:moveTo>
                  <a:pt x="134" y="0"/>
                </a:moveTo>
                <a:lnTo>
                  <a:pt x="0" y="49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3716338" y="3263900"/>
            <a:ext cx="219075" cy="98425"/>
          </a:xfrm>
          <a:custGeom>
            <a:avLst/>
            <a:gdLst>
              <a:gd name="T0" fmla="*/ 4 w 138"/>
              <a:gd name="T1" fmla="*/ 62 h 62"/>
              <a:gd name="T2" fmla="*/ 0 w 138"/>
              <a:gd name="T3" fmla="*/ 54 h 62"/>
              <a:gd name="T4" fmla="*/ 134 w 138"/>
              <a:gd name="T5" fmla="*/ 0 h 62"/>
              <a:gd name="T6" fmla="*/ 138 w 138"/>
              <a:gd name="T7" fmla="*/ 4 h 62"/>
              <a:gd name="T8" fmla="*/ 138 w 138"/>
              <a:gd name="T9" fmla="*/ 13 h 62"/>
              <a:gd name="T10" fmla="*/ 4 w 138"/>
              <a:gd name="T11" fmla="*/ 62 h 62"/>
              <a:gd name="T12" fmla="*/ 4 w 138"/>
              <a:gd name="T1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62">
                <a:moveTo>
                  <a:pt x="4" y="62"/>
                </a:moveTo>
                <a:lnTo>
                  <a:pt x="0" y="54"/>
                </a:lnTo>
                <a:lnTo>
                  <a:pt x="134" y="0"/>
                </a:lnTo>
                <a:lnTo>
                  <a:pt x="138" y="4"/>
                </a:lnTo>
                <a:lnTo>
                  <a:pt x="138" y="13"/>
                </a:lnTo>
                <a:lnTo>
                  <a:pt x="4" y="62"/>
                </a:lnTo>
                <a:lnTo>
                  <a:pt x="4" y="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3394075" y="3076575"/>
            <a:ext cx="146050" cy="220663"/>
          </a:xfrm>
          <a:custGeom>
            <a:avLst/>
            <a:gdLst>
              <a:gd name="T0" fmla="*/ 92 w 92"/>
              <a:gd name="T1" fmla="*/ 139 h 139"/>
              <a:gd name="T2" fmla="*/ 0 w 92"/>
              <a:gd name="T3" fmla="*/ 0 h 139"/>
              <a:gd name="T4" fmla="*/ 92 w 92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139">
                <a:moveTo>
                  <a:pt x="92" y="139"/>
                </a:moveTo>
                <a:lnTo>
                  <a:pt x="0" y="0"/>
                </a:lnTo>
                <a:lnTo>
                  <a:pt x="92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 flipH="1">
            <a:off x="3716338" y="3270250"/>
            <a:ext cx="212725" cy="793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 flipH="1" flipV="1">
            <a:off x="3394075" y="3070225"/>
            <a:ext cx="139700" cy="2206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3387725" y="3076575"/>
            <a:ext cx="152400" cy="220663"/>
          </a:xfrm>
          <a:custGeom>
            <a:avLst/>
            <a:gdLst>
              <a:gd name="T0" fmla="*/ 0 w 96"/>
              <a:gd name="T1" fmla="*/ 0 h 139"/>
              <a:gd name="T2" fmla="*/ 11 w 96"/>
              <a:gd name="T3" fmla="*/ 0 h 139"/>
              <a:gd name="T4" fmla="*/ 96 w 96"/>
              <a:gd name="T5" fmla="*/ 135 h 139"/>
              <a:gd name="T6" fmla="*/ 92 w 96"/>
              <a:gd name="T7" fmla="*/ 139 h 139"/>
              <a:gd name="T8" fmla="*/ 0 w 96"/>
              <a:gd name="T9" fmla="*/ 0 h 139"/>
              <a:gd name="T10" fmla="*/ 0 w 96"/>
              <a:gd name="T1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139">
                <a:moveTo>
                  <a:pt x="0" y="0"/>
                </a:moveTo>
                <a:lnTo>
                  <a:pt x="11" y="0"/>
                </a:lnTo>
                <a:lnTo>
                  <a:pt x="96" y="135"/>
                </a:lnTo>
                <a:lnTo>
                  <a:pt x="92" y="13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3394075" y="2862263"/>
            <a:ext cx="139700" cy="214312"/>
          </a:xfrm>
          <a:custGeom>
            <a:avLst/>
            <a:gdLst>
              <a:gd name="T0" fmla="*/ 0 w 88"/>
              <a:gd name="T1" fmla="*/ 135 h 135"/>
              <a:gd name="T2" fmla="*/ 88 w 88"/>
              <a:gd name="T3" fmla="*/ 0 h 135"/>
              <a:gd name="T4" fmla="*/ 0 w 88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" h="135">
                <a:moveTo>
                  <a:pt x="0" y="135"/>
                </a:moveTo>
                <a:lnTo>
                  <a:pt x="88" y="0"/>
                </a:lnTo>
                <a:lnTo>
                  <a:pt x="0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3387725" y="2854325"/>
            <a:ext cx="152400" cy="222250"/>
          </a:xfrm>
          <a:custGeom>
            <a:avLst/>
            <a:gdLst>
              <a:gd name="T0" fmla="*/ 88 w 96"/>
              <a:gd name="T1" fmla="*/ 0 h 140"/>
              <a:gd name="T2" fmla="*/ 96 w 96"/>
              <a:gd name="T3" fmla="*/ 9 h 140"/>
              <a:gd name="T4" fmla="*/ 11 w 96"/>
              <a:gd name="T5" fmla="*/ 140 h 140"/>
              <a:gd name="T6" fmla="*/ 0 w 96"/>
              <a:gd name="T7" fmla="*/ 140 h 140"/>
              <a:gd name="T8" fmla="*/ 88 w 96"/>
              <a:gd name="T9" fmla="*/ 0 h 140"/>
              <a:gd name="T10" fmla="*/ 88 w 96"/>
              <a:gd name="T1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140">
                <a:moveTo>
                  <a:pt x="88" y="0"/>
                </a:moveTo>
                <a:lnTo>
                  <a:pt x="96" y="9"/>
                </a:lnTo>
                <a:lnTo>
                  <a:pt x="11" y="140"/>
                </a:lnTo>
                <a:lnTo>
                  <a:pt x="0" y="140"/>
                </a:lnTo>
                <a:lnTo>
                  <a:pt x="88" y="0"/>
                </a:lnTo>
                <a:lnTo>
                  <a:pt x="8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3448050" y="2894013"/>
            <a:ext cx="115888" cy="182562"/>
          </a:xfrm>
          <a:custGeom>
            <a:avLst/>
            <a:gdLst>
              <a:gd name="T0" fmla="*/ 73 w 73"/>
              <a:gd name="T1" fmla="*/ 0 h 115"/>
              <a:gd name="T2" fmla="*/ 0 w 73"/>
              <a:gd name="T3" fmla="*/ 115 h 115"/>
              <a:gd name="T4" fmla="*/ 73 w 73"/>
              <a:gd name="T5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115">
                <a:moveTo>
                  <a:pt x="73" y="0"/>
                </a:moveTo>
                <a:lnTo>
                  <a:pt x="0" y="115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V="1">
            <a:off x="3394075" y="2862263"/>
            <a:ext cx="133350" cy="207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4" name="Line 58"/>
          <p:cNvSpPr>
            <a:spLocks noChangeShapeType="1"/>
          </p:cNvSpPr>
          <p:nvPr/>
        </p:nvSpPr>
        <p:spPr bwMode="auto">
          <a:xfrm flipH="1">
            <a:off x="3441700" y="2887663"/>
            <a:ext cx="122238" cy="1825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5" name="Freeform 59"/>
          <p:cNvSpPr>
            <a:spLocks/>
          </p:cNvSpPr>
          <p:nvPr/>
        </p:nvSpPr>
        <p:spPr bwMode="auto">
          <a:xfrm>
            <a:off x="3441700" y="2887663"/>
            <a:ext cx="128588" cy="195262"/>
          </a:xfrm>
          <a:custGeom>
            <a:avLst/>
            <a:gdLst>
              <a:gd name="T0" fmla="*/ 73 w 81"/>
              <a:gd name="T1" fmla="*/ 0 h 123"/>
              <a:gd name="T2" fmla="*/ 81 w 81"/>
              <a:gd name="T3" fmla="*/ 4 h 123"/>
              <a:gd name="T4" fmla="*/ 8 w 81"/>
              <a:gd name="T5" fmla="*/ 123 h 123"/>
              <a:gd name="T6" fmla="*/ 0 w 81"/>
              <a:gd name="T7" fmla="*/ 115 h 123"/>
              <a:gd name="T8" fmla="*/ 73 w 81"/>
              <a:gd name="T9" fmla="*/ 0 h 123"/>
              <a:gd name="T10" fmla="*/ 73 w 81"/>
              <a:gd name="T1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123">
                <a:moveTo>
                  <a:pt x="73" y="0"/>
                </a:moveTo>
                <a:lnTo>
                  <a:pt x="81" y="4"/>
                </a:lnTo>
                <a:lnTo>
                  <a:pt x="8" y="123"/>
                </a:lnTo>
                <a:lnTo>
                  <a:pt x="0" y="115"/>
                </a:lnTo>
                <a:lnTo>
                  <a:pt x="73" y="0"/>
                </a:lnTo>
                <a:lnTo>
                  <a:pt x="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6" name="Freeform 60"/>
          <p:cNvSpPr>
            <a:spLocks/>
          </p:cNvSpPr>
          <p:nvPr/>
        </p:nvSpPr>
        <p:spPr bwMode="auto">
          <a:xfrm>
            <a:off x="3722688" y="2797175"/>
            <a:ext cx="206375" cy="77788"/>
          </a:xfrm>
          <a:custGeom>
            <a:avLst/>
            <a:gdLst>
              <a:gd name="T0" fmla="*/ 0 w 130"/>
              <a:gd name="T1" fmla="*/ 0 h 49"/>
              <a:gd name="T2" fmla="*/ 130 w 130"/>
              <a:gd name="T3" fmla="*/ 49 h 49"/>
              <a:gd name="T4" fmla="*/ 0 w 130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49">
                <a:moveTo>
                  <a:pt x="0" y="0"/>
                </a:moveTo>
                <a:lnTo>
                  <a:pt x="130" y="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7" name="Freeform 61"/>
          <p:cNvSpPr>
            <a:spLocks/>
          </p:cNvSpPr>
          <p:nvPr/>
        </p:nvSpPr>
        <p:spPr bwMode="auto">
          <a:xfrm>
            <a:off x="3716338" y="2790825"/>
            <a:ext cx="219075" cy="90488"/>
          </a:xfrm>
          <a:custGeom>
            <a:avLst/>
            <a:gdLst>
              <a:gd name="T0" fmla="*/ 0 w 138"/>
              <a:gd name="T1" fmla="*/ 8 h 57"/>
              <a:gd name="T2" fmla="*/ 4 w 138"/>
              <a:gd name="T3" fmla="*/ 0 h 57"/>
              <a:gd name="T4" fmla="*/ 138 w 138"/>
              <a:gd name="T5" fmla="*/ 49 h 57"/>
              <a:gd name="T6" fmla="*/ 138 w 138"/>
              <a:gd name="T7" fmla="*/ 53 h 57"/>
              <a:gd name="T8" fmla="*/ 134 w 138"/>
              <a:gd name="T9" fmla="*/ 57 h 57"/>
              <a:gd name="T10" fmla="*/ 0 w 138"/>
              <a:gd name="T11" fmla="*/ 8 h 57"/>
              <a:gd name="T12" fmla="*/ 0 w 138"/>
              <a:gd name="T13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57">
                <a:moveTo>
                  <a:pt x="0" y="8"/>
                </a:moveTo>
                <a:lnTo>
                  <a:pt x="4" y="0"/>
                </a:lnTo>
                <a:lnTo>
                  <a:pt x="138" y="49"/>
                </a:lnTo>
                <a:lnTo>
                  <a:pt x="138" y="53"/>
                </a:lnTo>
                <a:lnTo>
                  <a:pt x="134" y="57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8" name="Freeform 62"/>
          <p:cNvSpPr>
            <a:spLocks/>
          </p:cNvSpPr>
          <p:nvPr/>
        </p:nvSpPr>
        <p:spPr bwMode="auto">
          <a:xfrm>
            <a:off x="4240213" y="2406650"/>
            <a:ext cx="1587" cy="260350"/>
          </a:xfrm>
          <a:custGeom>
            <a:avLst/>
            <a:gdLst>
              <a:gd name="T0" fmla="*/ 0 h 164"/>
              <a:gd name="T1" fmla="*/ 164 h 164"/>
              <a:gd name="T2" fmla="*/ 0 h 16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64">
                <a:moveTo>
                  <a:pt x="0" y="0"/>
                </a:move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>
            <a:off x="3716338" y="2790825"/>
            <a:ext cx="212725" cy="777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0" name="Line 64"/>
          <p:cNvSpPr>
            <a:spLocks noChangeShapeType="1"/>
          </p:cNvSpPr>
          <p:nvPr/>
        </p:nvSpPr>
        <p:spPr bwMode="auto">
          <a:xfrm>
            <a:off x="4233863" y="2400300"/>
            <a:ext cx="1587" cy="266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1" name="Freeform 65"/>
          <p:cNvSpPr>
            <a:spLocks/>
          </p:cNvSpPr>
          <p:nvPr/>
        </p:nvSpPr>
        <p:spPr bwMode="auto">
          <a:xfrm>
            <a:off x="4233863" y="2406650"/>
            <a:ext cx="12700" cy="266700"/>
          </a:xfrm>
          <a:custGeom>
            <a:avLst/>
            <a:gdLst>
              <a:gd name="T0" fmla="*/ 0 w 8"/>
              <a:gd name="T1" fmla="*/ 0 h 168"/>
              <a:gd name="T2" fmla="*/ 8 w 8"/>
              <a:gd name="T3" fmla="*/ 0 h 168"/>
              <a:gd name="T4" fmla="*/ 8 w 8"/>
              <a:gd name="T5" fmla="*/ 168 h 168"/>
              <a:gd name="T6" fmla="*/ 4 w 8"/>
              <a:gd name="T7" fmla="*/ 168 h 168"/>
              <a:gd name="T8" fmla="*/ 0 w 8"/>
              <a:gd name="T9" fmla="*/ 168 h 168"/>
              <a:gd name="T10" fmla="*/ 0 w 8"/>
              <a:gd name="T11" fmla="*/ 0 h 168"/>
              <a:gd name="T12" fmla="*/ 0 w 8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8">
                <a:moveTo>
                  <a:pt x="0" y="0"/>
                </a:moveTo>
                <a:lnTo>
                  <a:pt x="8" y="0"/>
                </a:lnTo>
                <a:lnTo>
                  <a:pt x="8" y="168"/>
                </a:lnTo>
                <a:lnTo>
                  <a:pt x="4" y="168"/>
                </a:lnTo>
                <a:lnTo>
                  <a:pt x="0" y="16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2" name="Freeform 66"/>
          <p:cNvSpPr>
            <a:spLocks/>
          </p:cNvSpPr>
          <p:nvPr/>
        </p:nvSpPr>
        <p:spPr bwMode="auto">
          <a:xfrm>
            <a:off x="2851150" y="4427538"/>
            <a:ext cx="554038" cy="1587"/>
          </a:xfrm>
          <a:custGeom>
            <a:avLst/>
            <a:gdLst>
              <a:gd name="T0" fmla="*/ 349 w 349"/>
              <a:gd name="T1" fmla="*/ 0 w 349"/>
              <a:gd name="T2" fmla="*/ 349 w 34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49">
                <a:moveTo>
                  <a:pt x="349" y="0"/>
                </a:moveTo>
                <a:lnTo>
                  <a:pt x="0" y="0"/>
                </a:lnTo>
                <a:lnTo>
                  <a:pt x="3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3" name="Freeform 67"/>
          <p:cNvSpPr>
            <a:spLocks/>
          </p:cNvSpPr>
          <p:nvPr/>
        </p:nvSpPr>
        <p:spPr bwMode="auto">
          <a:xfrm>
            <a:off x="2832100" y="4402138"/>
            <a:ext cx="592138" cy="50800"/>
          </a:xfrm>
          <a:custGeom>
            <a:avLst/>
            <a:gdLst>
              <a:gd name="T0" fmla="*/ 354 w 373"/>
              <a:gd name="T1" fmla="*/ 0 h 32"/>
              <a:gd name="T2" fmla="*/ 373 w 373"/>
              <a:gd name="T3" fmla="*/ 16 h 32"/>
              <a:gd name="T4" fmla="*/ 369 w 373"/>
              <a:gd name="T5" fmla="*/ 32 h 32"/>
              <a:gd name="T6" fmla="*/ 4 w 373"/>
              <a:gd name="T7" fmla="*/ 32 h 32"/>
              <a:gd name="T8" fmla="*/ 0 w 373"/>
              <a:gd name="T9" fmla="*/ 16 h 32"/>
              <a:gd name="T10" fmla="*/ 20 w 373"/>
              <a:gd name="T11" fmla="*/ 0 h 32"/>
              <a:gd name="T12" fmla="*/ 354 w 373"/>
              <a:gd name="T13" fmla="*/ 0 h 32"/>
              <a:gd name="T14" fmla="*/ 354 w 373"/>
              <a:gd name="T1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2">
                <a:moveTo>
                  <a:pt x="354" y="0"/>
                </a:moveTo>
                <a:lnTo>
                  <a:pt x="373" y="16"/>
                </a:lnTo>
                <a:lnTo>
                  <a:pt x="369" y="32"/>
                </a:lnTo>
                <a:lnTo>
                  <a:pt x="4" y="32"/>
                </a:lnTo>
                <a:lnTo>
                  <a:pt x="0" y="16"/>
                </a:lnTo>
                <a:lnTo>
                  <a:pt x="20" y="0"/>
                </a:lnTo>
                <a:lnTo>
                  <a:pt x="354" y="0"/>
                </a:lnTo>
                <a:lnTo>
                  <a:pt x="3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4" name="Freeform 68"/>
          <p:cNvSpPr>
            <a:spLocks/>
          </p:cNvSpPr>
          <p:nvPr/>
        </p:nvSpPr>
        <p:spPr bwMode="auto">
          <a:xfrm>
            <a:off x="3411538" y="4194175"/>
            <a:ext cx="188912" cy="246063"/>
          </a:xfrm>
          <a:custGeom>
            <a:avLst/>
            <a:gdLst>
              <a:gd name="T0" fmla="*/ 119 w 119"/>
              <a:gd name="T1" fmla="*/ 0 h 155"/>
              <a:gd name="T2" fmla="*/ 0 w 119"/>
              <a:gd name="T3" fmla="*/ 155 h 155"/>
              <a:gd name="T4" fmla="*/ 119 w 119"/>
              <a:gd name="T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155">
                <a:moveTo>
                  <a:pt x="119" y="0"/>
                </a:moveTo>
                <a:lnTo>
                  <a:pt x="0" y="155"/>
                </a:lnTo>
                <a:lnTo>
                  <a:pt x="1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5" name="Line 69"/>
          <p:cNvSpPr>
            <a:spLocks noChangeShapeType="1"/>
          </p:cNvSpPr>
          <p:nvPr/>
        </p:nvSpPr>
        <p:spPr bwMode="auto">
          <a:xfrm flipH="1">
            <a:off x="2844800" y="4421188"/>
            <a:ext cx="5540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6" name="Line 70"/>
          <p:cNvSpPr>
            <a:spLocks noChangeShapeType="1"/>
          </p:cNvSpPr>
          <p:nvPr/>
        </p:nvSpPr>
        <p:spPr bwMode="auto">
          <a:xfrm flipH="1">
            <a:off x="3411538" y="4194175"/>
            <a:ext cx="182562" cy="2397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7" name="Freeform 71"/>
          <p:cNvSpPr>
            <a:spLocks/>
          </p:cNvSpPr>
          <p:nvPr/>
        </p:nvSpPr>
        <p:spPr bwMode="auto">
          <a:xfrm>
            <a:off x="3394075" y="4194175"/>
            <a:ext cx="212725" cy="292100"/>
          </a:xfrm>
          <a:custGeom>
            <a:avLst/>
            <a:gdLst>
              <a:gd name="T0" fmla="*/ 122 w 134"/>
              <a:gd name="T1" fmla="*/ 0 h 184"/>
              <a:gd name="T2" fmla="*/ 130 w 134"/>
              <a:gd name="T3" fmla="*/ 0 h 184"/>
              <a:gd name="T4" fmla="*/ 134 w 134"/>
              <a:gd name="T5" fmla="*/ 0 h 184"/>
              <a:gd name="T6" fmla="*/ 23 w 134"/>
              <a:gd name="T7" fmla="*/ 184 h 184"/>
              <a:gd name="T8" fmla="*/ 19 w 134"/>
              <a:gd name="T9" fmla="*/ 147 h 184"/>
              <a:gd name="T10" fmla="*/ 0 w 134"/>
              <a:gd name="T11" fmla="*/ 131 h 184"/>
              <a:gd name="T12" fmla="*/ 122 w 134"/>
              <a:gd name="T13" fmla="*/ 0 h 184"/>
              <a:gd name="T14" fmla="*/ 122 w 134"/>
              <a:gd name="T1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84">
                <a:moveTo>
                  <a:pt x="122" y="0"/>
                </a:moveTo>
                <a:lnTo>
                  <a:pt x="130" y="0"/>
                </a:lnTo>
                <a:lnTo>
                  <a:pt x="134" y="0"/>
                </a:lnTo>
                <a:lnTo>
                  <a:pt x="23" y="184"/>
                </a:lnTo>
                <a:lnTo>
                  <a:pt x="19" y="147"/>
                </a:lnTo>
                <a:lnTo>
                  <a:pt x="0" y="131"/>
                </a:lnTo>
                <a:lnTo>
                  <a:pt x="122" y="0"/>
                </a:lnTo>
                <a:lnTo>
                  <a:pt x="1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8" name="Freeform 72"/>
          <p:cNvSpPr>
            <a:spLocks/>
          </p:cNvSpPr>
          <p:nvPr/>
        </p:nvSpPr>
        <p:spPr bwMode="auto">
          <a:xfrm>
            <a:off x="3235325" y="4037013"/>
            <a:ext cx="352425" cy="150812"/>
          </a:xfrm>
          <a:custGeom>
            <a:avLst/>
            <a:gdLst>
              <a:gd name="T0" fmla="*/ 0 w 222"/>
              <a:gd name="T1" fmla="*/ 0 h 95"/>
              <a:gd name="T2" fmla="*/ 222 w 222"/>
              <a:gd name="T3" fmla="*/ 95 h 95"/>
              <a:gd name="T4" fmla="*/ 0 w 222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" h="95">
                <a:moveTo>
                  <a:pt x="0" y="0"/>
                </a:moveTo>
                <a:lnTo>
                  <a:pt x="222" y="9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09" name="Freeform 73"/>
          <p:cNvSpPr>
            <a:spLocks/>
          </p:cNvSpPr>
          <p:nvPr/>
        </p:nvSpPr>
        <p:spPr bwMode="auto">
          <a:xfrm>
            <a:off x="3228975" y="4024313"/>
            <a:ext cx="371475" cy="169862"/>
          </a:xfrm>
          <a:custGeom>
            <a:avLst/>
            <a:gdLst>
              <a:gd name="T0" fmla="*/ 0 w 234"/>
              <a:gd name="T1" fmla="*/ 13 h 107"/>
              <a:gd name="T2" fmla="*/ 4 w 234"/>
              <a:gd name="T3" fmla="*/ 0 h 107"/>
              <a:gd name="T4" fmla="*/ 230 w 234"/>
              <a:gd name="T5" fmla="*/ 98 h 107"/>
              <a:gd name="T6" fmla="*/ 234 w 234"/>
              <a:gd name="T7" fmla="*/ 107 h 107"/>
              <a:gd name="T8" fmla="*/ 226 w 234"/>
              <a:gd name="T9" fmla="*/ 107 h 107"/>
              <a:gd name="T10" fmla="*/ 0 w 234"/>
              <a:gd name="T11" fmla="*/ 13 h 107"/>
              <a:gd name="T12" fmla="*/ 0 w 234"/>
              <a:gd name="T13" fmla="*/ 1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4" h="107">
                <a:moveTo>
                  <a:pt x="0" y="13"/>
                </a:moveTo>
                <a:lnTo>
                  <a:pt x="4" y="0"/>
                </a:lnTo>
                <a:lnTo>
                  <a:pt x="230" y="98"/>
                </a:lnTo>
                <a:lnTo>
                  <a:pt x="234" y="107"/>
                </a:lnTo>
                <a:lnTo>
                  <a:pt x="226" y="107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>
            <a:off x="2662238" y="4030663"/>
            <a:ext cx="371475" cy="157162"/>
          </a:xfrm>
          <a:custGeom>
            <a:avLst/>
            <a:gdLst>
              <a:gd name="T0" fmla="*/ 0 w 234"/>
              <a:gd name="T1" fmla="*/ 99 h 99"/>
              <a:gd name="T2" fmla="*/ 234 w 234"/>
              <a:gd name="T3" fmla="*/ 0 h 99"/>
              <a:gd name="T4" fmla="*/ 0 w 234"/>
              <a:gd name="T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4" h="99">
                <a:moveTo>
                  <a:pt x="0" y="99"/>
                </a:moveTo>
                <a:lnTo>
                  <a:pt x="234" y="0"/>
                </a:lnTo>
                <a:lnTo>
                  <a:pt x="0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1" name="Line 75"/>
          <p:cNvSpPr>
            <a:spLocks noChangeShapeType="1"/>
          </p:cNvSpPr>
          <p:nvPr/>
        </p:nvSpPr>
        <p:spPr bwMode="auto">
          <a:xfrm>
            <a:off x="3235325" y="4030663"/>
            <a:ext cx="352425" cy="157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2" name="Line 76"/>
          <p:cNvSpPr>
            <a:spLocks noChangeShapeType="1"/>
          </p:cNvSpPr>
          <p:nvPr/>
        </p:nvSpPr>
        <p:spPr bwMode="auto">
          <a:xfrm flipV="1">
            <a:off x="2655888" y="4024313"/>
            <a:ext cx="371475" cy="163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3" name="Freeform 77"/>
          <p:cNvSpPr>
            <a:spLocks/>
          </p:cNvSpPr>
          <p:nvPr/>
        </p:nvSpPr>
        <p:spPr bwMode="auto">
          <a:xfrm>
            <a:off x="2649538" y="4024313"/>
            <a:ext cx="384175" cy="169862"/>
          </a:xfrm>
          <a:custGeom>
            <a:avLst/>
            <a:gdLst>
              <a:gd name="T0" fmla="*/ 8 w 242"/>
              <a:gd name="T1" fmla="*/ 107 h 107"/>
              <a:gd name="T2" fmla="*/ 0 w 242"/>
              <a:gd name="T3" fmla="*/ 107 h 107"/>
              <a:gd name="T4" fmla="*/ 4 w 242"/>
              <a:gd name="T5" fmla="*/ 98 h 107"/>
              <a:gd name="T6" fmla="*/ 242 w 242"/>
              <a:gd name="T7" fmla="*/ 0 h 107"/>
              <a:gd name="T8" fmla="*/ 242 w 242"/>
              <a:gd name="T9" fmla="*/ 8 h 107"/>
              <a:gd name="T10" fmla="*/ 8 w 242"/>
              <a:gd name="T11" fmla="*/ 107 h 107"/>
              <a:gd name="T12" fmla="*/ 8 w 242"/>
              <a:gd name="T13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107">
                <a:moveTo>
                  <a:pt x="8" y="107"/>
                </a:moveTo>
                <a:lnTo>
                  <a:pt x="0" y="107"/>
                </a:lnTo>
                <a:lnTo>
                  <a:pt x="4" y="98"/>
                </a:lnTo>
                <a:lnTo>
                  <a:pt x="242" y="0"/>
                </a:lnTo>
                <a:lnTo>
                  <a:pt x="242" y="8"/>
                </a:lnTo>
                <a:lnTo>
                  <a:pt x="8" y="107"/>
                </a:lnTo>
                <a:lnTo>
                  <a:pt x="8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4" name="Freeform 78"/>
          <p:cNvSpPr>
            <a:spLocks/>
          </p:cNvSpPr>
          <p:nvPr/>
        </p:nvSpPr>
        <p:spPr bwMode="auto">
          <a:xfrm>
            <a:off x="2649538" y="4194175"/>
            <a:ext cx="195262" cy="246063"/>
          </a:xfrm>
          <a:custGeom>
            <a:avLst/>
            <a:gdLst>
              <a:gd name="T0" fmla="*/ 123 w 123"/>
              <a:gd name="T1" fmla="*/ 155 h 155"/>
              <a:gd name="T2" fmla="*/ 0 w 123"/>
              <a:gd name="T3" fmla="*/ 0 h 155"/>
              <a:gd name="T4" fmla="*/ 123 w 123"/>
              <a:gd name="T5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" h="155">
                <a:moveTo>
                  <a:pt x="123" y="155"/>
                </a:moveTo>
                <a:lnTo>
                  <a:pt x="0" y="0"/>
                </a:lnTo>
                <a:lnTo>
                  <a:pt x="123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5" name="Freeform 79"/>
          <p:cNvSpPr>
            <a:spLocks/>
          </p:cNvSpPr>
          <p:nvPr/>
        </p:nvSpPr>
        <p:spPr bwMode="auto">
          <a:xfrm>
            <a:off x="2643188" y="4194175"/>
            <a:ext cx="220662" cy="292100"/>
          </a:xfrm>
          <a:custGeom>
            <a:avLst/>
            <a:gdLst>
              <a:gd name="T0" fmla="*/ 0 w 139"/>
              <a:gd name="T1" fmla="*/ 0 h 184"/>
              <a:gd name="T2" fmla="*/ 4 w 139"/>
              <a:gd name="T3" fmla="*/ 0 h 184"/>
              <a:gd name="T4" fmla="*/ 12 w 139"/>
              <a:gd name="T5" fmla="*/ 0 h 184"/>
              <a:gd name="T6" fmla="*/ 139 w 139"/>
              <a:gd name="T7" fmla="*/ 131 h 184"/>
              <a:gd name="T8" fmla="*/ 119 w 139"/>
              <a:gd name="T9" fmla="*/ 147 h 184"/>
              <a:gd name="T10" fmla="*/ 116 w 139"/>
              <a:gd name="T11" fmla="*/ 184 h 184"/>
              <a:gd name="T12" fmla="*/ 0 w 139"/>
              <a:gd name="T13" fmla="*/ 0 h 184"/>
              <a:gd name="T14" fmla="*/ 0 w 139"/>
              <a:gd name="T1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184">
                <a:moveTo>
                  <a:pt x="0" y="0"/>
                </a:moveTo>
                <a:lnTo>
                  <a:pt x="4" y="0"/>
                </a:lnTo>
                <a:lnTo>
                  <a:pt x="12" y="0"/>
                </a:lnTo>
                <a:lnTo>
                  <a:pt x="139" y="131"/>
                </a:lnTo>
                <a:lnTo>
                  <a:pt x="119" y="147"/>
                </a:lnTo>
                <a:lnTo>
                  <a:pt x="116" y="18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6" name="Freeform 80"/>
          <p:cNvSpPr>
            <a:spLocks/>
          </p:cNvSpPr>
          <p:nvPr/>
        </p:nvSpPr>
        <p:spPr bwMode="auto">
          <a:xfrm>
            <a:off x="3424238" y="4467225"/>
            <a:ext cx="1587" cy="103188"/>
          </a:xfrm>
          <a:custGeom>
            <a:avLst/>
            <a:gdLst>
              <a:gd name="T0" fmla="*/ 65 h 65"/>
              <a:gd name="T1" fmla="*/ 0 h 65"/>
              <a:gd name="T2" fmla="*/ 65 h 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5">
                <a:moveTo>
                  <a:pt x="0" y="65"/>
                </a:moveTo>
                <a:lnTo>
                  <a:pt x="0" y="0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7" name="Line 81"/>
          <p:cNvSpPr>
            <a:spLocks noChangeShapeType="1"/>
          </p:cNvSpPr>
          <p:nvPr/>
        </p:nvSpPr>
        <p:spPr bwMode="auto">
          <a:xfrm flipH="1" flipV="1">
            <a:off x="2649538" y="4194175"/>
            <a:ext cx="188912" cy="2397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8" name="Line 82"/>
          <p:cNvSpPr>
            <a:spLocks noChangeShapeType="1"/>
          </p:cNvSpPr>
          <p:nvPr/>
        </p:nvSpPr>
        <p:spPr bwMode="auto">
          <a:xfrm flipV="1">
            <a:off x="3417888" y="4467225"/>
            <a:ext cx="1587" cy="1031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19" name="Freeform 83"/>
          <p:cNvSpPr>
            <a:spLocks/>
          </p:cNvSpPr>
          <p:nvPr/>
        </p:nvSpPr>
        <p:spPr bwMode="auto">
          <a:xfrm>
            <a:off x="3417888" y="4427538"/>
            <a:ext cx="12700" cy="149225"/>
          </a:xfrm>
          <a:custGeom>
            <a:avLst/>
            <a:gdLst>
              <a:gd name="T0" fmla="*/ 8 w 8"/>
              <a:gd name="T1" fmla="*/ 94 h 94"/>
              <a:gd name="T2" fmla="*/ 0 w 8"/>
              <a:gd name="T3" fmla="*/ 94 h 94"/>
              <a:gd name="T4" fmla="*/ 0 w 8"/>
              <a:gd name="T5" fmla="*/ 16 h 94"/>
              <a:gd name="T6" fmla="*/ 4 w 8"/>
              <a:gd name="T7" fmla="*/ 0 h 94"/>
              <a:gd name="T8" fmla="*/ 8 w 8"/>
              <a:gd name="T9" fmla="*/ 37 h 94"/>
              <a:gd name="T10" fmla="*/ 8 w 8"/>
              <a:gd name="T11" fmla="*/ 94 h 94"/>
              <a:gd name="T12" fmla="*/ 8 w 8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4">
                <a:moveTo>
                  <a:pt x="8" y="94"/>
                </a:moveTo>
                <a:lnTo>
                  <a:pt x="0" y="94"/>
                </a:lnTo>
                <a:lnTo>
                  <a:pt x="0" y="16"/>
                </a:lnTo>
                <a:lnTo>
                  <a:pt x="4" y="0"/>
                </a:lnTo>
                <a:lnTo>
                  <a:pt x="8" y="37"/>
                </a:lnTo>
                <a:lnTo>
                  <a:pt x="8" y="94"/>
                </a:lnTo>
                <a:lnTo>
                  <a:pt x="8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0" name="Freeform 84"/>
          <p:cNvSpPr>
            <a:spLocks/>
          </p:cNvSpPr>
          <p:nvPr/>
        </p:nvSpPr>
        <p:spPr bwMode="auto">
          <a:xfrm>
            <a:off x="2832100" y="4467225"/>
            <a:ext cx="1588" cy="103188"/>
          </a:xfrm>
          <a:custGeom>
            <a:avLst/>
            <a:gdLst>
              <a:gd name="T0" fmla="*/ 0 h 65"/>
              <a:gd name="T1" fmla="*/ 65 h 65"/>
              <a:gd name="T2" fmla="*/ 0 h 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5">
                <a:moveTo>
                  <a:pt x="0" y="0"/>
                </a:moveTo>
                <a:lnTo>
                  <a:pt x="0" y="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1" name="Freeform 85"/>
          <p:cNvSpPr>
            <a:spLocks/>
          </p:cNvSpPr>
          <p:nvPr/>
        </p:nvSpPr>
        <p:spPr bwMode="auto">
          <a:xfrm>
            <a:off x="2827338" y="4427538"/>
            <a:ext cx="11112" cy="149225"/>
          </a:xfrm>
          <a:custGeom>
            <a:avLst/>
            <a:gdLst>
              <a:gd name="T0" fmla="*/ 7 w 7"/>
              <a:gd name="T1" fmla="*/ 94 h 94"/>
              <a:gd name="T2" fmla="*/ 0 w 7"/>
              <a:gd name="T3" fmla="*/ 94 h 94"/>
              <a:gd name="T4" fmla="*/ 0 w 7"/>
              <a:gd name="T5" fmla="*/ 37 h 94"/>
              <a:gd name="T6" fmla="*/ 3 w 7"/>
              <a:gd name="T7" fmla="*/ 0 h 94"/>
              <a:gd name="T8" fmla="*/ 7 w 7"/>
              <a:gd name="T9" fmla="*/ 16 h 94"/>
              <a:gd name="T10" fmla="*/ 7 w 7"/>
              <a:gd name="T11" fmla="*/ 94 h 94"/>
              <a:gd name="T12" fmla="*/ 7 w 7"/>
              <a:gd name="T13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94">
                <a:moveTo>
                  <a:pt x="7" y="94"/>
                </a:moveTo>
                <a:lnTo>
                  <a:pt x="0" y="94"/>
                </a:lnTo>
                <a:lnTo>
                  <a:pt x="0" y="37"/>
                </a:lnTo>
                <a:lnTo>
                  <a:pt x="3" y="0"/>
                </a:lnTo>
                <a:lnTo>
                  <a:pt x="7" y="16"/>
                </a:lnTo>
                <a:lnTo>
                  <a:pt x="7" y="94"/>
                </a:lnTo>
                <a:lnTo>
                  <a:pt x="7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2" name="Freeform 86"/>
          <p:cNvSpPr>
            <a:spLocks/>
          </p:cNvSpPr>
          <p:nvPr/>
        </p:nvSpPr>
        <p:spPr bwMode="auto">
          <a:xfrm>
            <a:off x="2649538" y="3868738"/>
            <a:ext cx="1587" cy="319087"/>
          </a:xfrm>
          <a:custGeom>
            <a:avLst/>
            <a:gdLst>
              <a:gd name="T0" fmla="*/ 0 h 201"/>
              <a:gd name="T1" fmla="*/ 201 h 201"/>
              <a:gd name="T2" fmla="*/ 0 h 20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01">
                <a:moveTo>
                  <a:pt x="0" y="0"/>
                </a:moveTo>
                <a:lnTo>
                  <a:pt x="0" y="2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3" name="Line 87"/>
          <p:cNvSpPr>
            <a:spLocks noChangeShapeType="1"/>
          </p:cNvSpPr>
          <p:nvPr/>
        </p:nvSpPr>
        <p:spPr bwMode="auto">
          <a:xfrm>
            <a:off x="2832100" y="4467225"/>
            <a:ext cx="1588" cy="1031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4" name="Line 88"/>
          <p:cNvSpPr>
            <a:spLocks noChangeShapeType="1"/>
          </p:cNvSpPr>
          <p:nvPr/>
        </p:nvSpPr>
        <p:spPr bwMode="auto">
          <a:xfrm>
            <a:off x="2649538" y="3868738"/>
            <a:ext cx="1587" cy="3111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5" name="Freeform 89"/>
          <p:cNvSpPr>
            <a:spLocks/>
          </p:cNvSpPr>
          <p:nvPr/>
        </p:nvSpPr>
        <p:spPr bwMode="auto">
          <a:xfrm>
            <a:off x="2643188" y="3862388"/>
            <a:ext cx="12700" cy="331787"/>
          </a:xfrm>
          <a:custGeom>
            <a:avLst/>
            <a:gdLst>
              <a:gd name="T0" fmla="*/ 0 w 8"/>
              <a:gd name="T1" fmla="*/ 12 h 209"/>
              <a:gd name="T2" fmla="*/ 8 w 8"/>
              <a:gd name="T3" fmla="*/ 0 h 209"/>
              <a:gd name="T4" fmla="*/ 8 w 8"/>
              <a:gd name="T5" fmla="*/ 200 h 209"/>
              <a:gd name="T6" fmla="*/ 4 w 8"/>
              <a:gd name="T7" fmla="*/ 209 h 209"/>
              <a:gd name="T8" fmla="*/ 0 w 8"/>
              <a:gd name="T9" fmla="*/ 209 h 209"/>
              <a:gd name="T10" fmla="*/ 0 w 8"/>
              <a:gd name="T11" fmla="*/ 12 h 209"/>
              <a:gd name="T12" fmla="*/ 0 w 8"/>
              <a:gd name="T13" fmla="*/ 1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209">
                <a:moveTo>
                  <a:pt x="0" y="12"/>
                </a:moveTo>
                <a:lnTo>
                  <a:pt x="8" y="0"/>
                </a:lnTo>
                <a:lnTo>
                  <a:pt x="8" y="200"/>
                </a:lnTo>
                <a:lnTo>
                  <a:pt x="4" y="209"/>
                </a:lnTo>
                <a:lnTo>
                  <a:pt x="0" y="209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6" name="Freeform 90"/>
          <p:cNvSpPr>
            <a:spLocks/>
          </p:cNvSpPr>
          <p:nvPr/>
        </p:nvSpPr>
        <p:spPr bwMode="auto">
          <a:xfrm>
            <a:off x="3600450" y="3524250"/>
            <a:ext cx="1588" cy="663575"/>
          </a:xfrm>
          <a:custGeom>
            <a:avLst/>
            <a:gdLst>
              <a:gd name="T0" fmla="*/ 0 h 418"/>
              <a:gd name="T1" fmla="*/ 418 h 418"/>
              <a:gd name="T2" fmla="*/ 0 h 41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18">
                <a:moveTo>
                  <a:pt x="0" y="0"/>
                </a:move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7" name="Freeform 91"/>
          <p:cNvSpPr>
            <a:spLocks/>
          </p:cNvSpPr>
          <p:nvPr/>
        </p:nvSpPr>
        <p:spPr bwMode="auto">
          <a:xfrm>
            <a:off x="3594100" y="3524250"/>
            <a:ext cx="12700" cy="669925"/>
          </a:xfrm>
          <a:custGeom>
            <a:avLst/>
            <a:gdLst>
              <a:gd name="T0" fmla="*/ 8 w 8"/>
              <a:gd name="T1" fmla="*/ 422 h 422"/>
              <a:gd name="T2" fmla="*/ 4 w 8"/>
              <a:gd name="T3" fmla="*/ 422 h 422"/>
              <a:gd name="T4" fmla="*/ 0 w 8"/>
              <a:gd name="T5" fmla="*/ 413 h 422"/>
              <a:gd name="T6" fmla="*/ 0 w 8"/>
              <a:gd name="T7" fmla="*/ 0 h 422"/>
              <a:gd name="T8" fmla="*/ 8 w 8"/>
              <a:gd name="T9" fmla="*/ 0 h 422"/>
              <a:gd name="T10" fmla="*/ 8 w 8"/>
              <a:gd name="T11" fmla="*/ 422 h 422"/>
              <a:gd name="T12" fmla="*/ 8 w 8"/>
              <a:gd name="T13" fmla="*/ 422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422">
                <a:moveTo>
                  <a:pt x="8" y="422"/>
                </a:moveTo>
                <a:lnTo>
                  <a:pt x="4" y="422"/>
                </a:lnTo>
                <a:lnTo>
                  <a:pt x="0" y="413"/>
                </a:lnTo>
                <a:lnTo>
                  <a:pt x="0" y="0"/>
                </a:lnTo>
                <a:lnTo>
                  <a:pt x="8" y="0"/>
                </a:lnTo>
                <a:lnTo>
                  <a:pt x="8" y="422"/>
                </a:lnTo>
                <a:lnTo>
                  <a:pt x="8" y="4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8" name="Freeform 92"/>
          <p:cNvSpPr>
            <a:spLocks/>
          </p:cNvSpPr>
          <p:nvPr/>
        </p:nvSpPr>
        <p:spPr bwMode="auto">
          <a:xfrm>
            <a:off x="2400300" y="3868738"/>
            <a:ext cx="249238" cy="1587"/>
          </a:xfrm>
          <a:custGeom>
            <a:avLst/>
            <a:gdLst>
              <a:gd name="T0" fmla="*/ 0 w 157"/>
              <a:gd name="T1" fmla="*/ 157 w 157"/>
              <a:gd name="T2" fmla="*/ 0 w 15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57">
                <a:moveTo>
                  <a:pt x="0" y="0"/>
                </a:moveTo>
                <a:lnTo>
                  <a:pt x="1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Line 93"/>
          <p:cNvSpPr>
            <a:spLocks noChangeShapeType="1"/>
          </p:cNvSpPr>
          <p:nvPr/>
        </p:nvSpPr>
        <p:spPr bwMode="auto">
          <a:xfrm>
            <a:off x="3600450" y="3524250"/>
            <a:ext cx="1588" cy="655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" name="Line 94"/>
          <p:cNvSpPr>
            <a:spLocks noChangeShapeType="1"/>
          </p:cNvSpPr>
          <p:nvPr/>
        </p:nvSpPr>
        <p:spPr bwMode="auto">
          <a:xfrm>
            <a:off x="2400300" y="3868738"/>
            <a:ext cx="2428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1" name="Freeform 95"/>
          <p:cNvSpPr>
            <a:spLocks/>
          </p:cNvSpPr>
          <p:nvPr/>
        </p:nvSpPr>
        <p:spPr bwMode="auto">
          <a:xfrm>
            <a:off x="2400300" y="3862388"/>
            <a:ext cx="255588" cy="19050"/>
          </a:xfrm>
          <a:custGeom>
            <a:avLst/>
            <a:gdLst>
              <a:gd name="T0" fmla="*/ 0 w 161"/>
              <a:gd name="T1" fmla="*/ 12 h 12"/>
              <a:gd name="T2" fmla="*/ 0 w 161"/>
              <a:gd name="T3" fmla="*/ 0 h 12"/>
              <a:gd name="T4" fmla="*/ 161 w 161"/>
              <a:gd name="T5" fmla="*/ 0 h 12"/>
              <a:gd name="T6" fmla="*/ 153 w 161"/>
              <a:gd name="T7" fmla="*/ 12 h 12"/>
              <a:gd name="T8" fmla="*/ 0 w 161"/>
              <a:gd name="T9" fmla="*/ 12 h 12"/>
              <a:gd name="T10" fmla="*/ 0 w 161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1" h="12">
                <a:moveTo>
                  <a:pt x="0" y="12"/>
                </a:moveTo>
                <a:lnTo>
                  <a:pt x="0" y="0"/>
                </a:lnTo>
                <a:lnTo>
                  <a:pt x="161" y="0"/>
                </a:lnTo>
                <a:lnTo>
                  <a:pt x="153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4486275" y="2767013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N</a:t>
            </a:r>
            <a:endParaRPr lang="en-US" sz="2000">
              <a:latin typeface="Comic Sans MS" charset="0"/>
            </a:endParaRPr>
          </a:p>
        </p:txBody>
      </p:sp>
      <p:sp>
        <p:nvSpPr>
          <p:cNvPr id="14433" name="Rectangle 97"/>
          <p:cNvSpPr>
            <a:spLocks noChangeArrowheads="1"/>
          </p:cNvSpPr>
          <p:nvPr/>
        </p:nvSpPr>
        <p:spPr bwMode="auto">
          <a:xfrm>
            <a:off x="4181475" y="3363913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N</a:t>
            </a:r>
            <a:endParaRPr lang="en-US" sz="2000">
              <a:latin typeface="Comic Sans MS" charset="0"/>
            </a:endParaRPr>
          </a:p>
        </p:txBody>
      </p:sp>
      <p:sp>
        <p:nvSpPr>
          <p:cNvPr id="14434" name="Rectangle 98"/>
          <p:cNvSpPr>
            <a:spLocks noChangeArrowheads="1"/>
          </p:cNvSpPr>
          <p:nvPr/>
        </p:nvSpPr>
        <p:spPr bwMode="auto">
          <a:xfrm>
            <a:off x="3548063" y="328612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N</a:t>
            </a:r>
            <a:endParaRPr lang="en-US" sz="2000">
              <a:latin typeface="Comic Sans MS" charset="0"/>
            </a:endParaRPr>
          </a:p>
        </p:txBody>
      </p:sp>
      <p:sp>
        <p:nvSpPr>
          <p:cNvPr id="14435" name="Rectangle 99"/>
          <p:cNvSpPr>
            <a:spLocks noChangeArrowheads="1"/>
          </p:cNvSpPr>
          <p:nvPr/>
        </p:nvSpPr>
        <p:spPr bwMode="auto">
          <a:xfrm>
            <a:off x="3548063" y="26431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N</a:t>
            </a:r>
            <a:endParaRPr lang="en-US" sz="2000">
              <a:latin typeface="Comic Sans MS" charset="0"/>
            </a:endParaRPr>
          </a:p>
        </p:txBody>
      </p:sp>
      <p:sp>
        <p:nvSpPr>
          <p:cNvPr id="14436" name="Rectangle 100"/>
          <p:cNvSpPr>
            <a:spLocks noChangeArrowheads="1"/>
          </p:cNvSpPr>
          <p:nvPr/>
        </p:nvSpPr>
        <p:spPr bwMode="auto">
          <a:xfrm>
            <a:off x="4181475" y="216852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N</a:t>
            </a:r>
            <a:endParaRPr lang="en-US" sz="2000">
              <a:latin typeface="Comic Sans MS" charset="0"/>
            </a:endParaRPr>
          </a:p>
        </p:txBody>
      </p:sp>
      <p:sp>
        <p:nvSpPr>
          <p:cNvPr id="14437" name="Rectangle 101"/>
          <p:cNvSpPr>
            <a:spLocks noChangeArrowheads="1"/>
          </p:cNvSpPr>
          <p:nvPr/>
        </p:nvSpPr>
        <p:spPr bwMode="auto">
          <a:xfrm>
            <a:off x="4322763" y="2168525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</a:t>
            </a:r>
            <a:endParaRPr lang="en-US" sz="2000">
              <a:latin typeface="Comic Sans MS" charset="0"/>
            </a:endParaRPr>
          </a:p>
        </p:txBody>
      </p:sp>
      <p:sp>
        <p:nvSpPr>
          <p:cNvPr id="14438" name="Rectangle 102"/>
          <p:cNvSpPr>
            <a:spLocks noChangeArrowheads="1"/>
          </p:cNvSpPr>
          <p:nvPr/>
        </p:nvSpPr>
        <p:spPr bwMode="auto">
          <a:xfrm>
            <a:off x="4462463" y="22542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Arial" charset="0"/>
              </a:rPr>
              <a:t>2</a:t>
            </a:r>
            <a:endParaRPr lang="en-US" sz="2000">
              <a:latin typeface="Comic Sans MS" charset="0"/>
            </a:endParaRPr>
          </a:p>
        </p:txBody>
      </p:sp>
      <p:sp>
        <p:nvSpPr>
          <p:cNvPr id="14439" name="Rectangle 103"/>
          <p:cNvSpPr>
            <a:spLocks noChangeArrowheads="1"/>
          </p:cNvSpPr>
          <p:nvPr/>
        </p:nvSpPr>
        <p:spPr bwMode="auto">
          <a:xfrm>
            <a:off x="3060700" y="3884613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O</a:t>
            </a:r>
            <a:endParaRPr lang="en-US" sz="2000">
              <a:latin typeface="Comic Sans MS" charset="0"/>
            </a:endParaRPr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3359150" y="4578350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O</a:t>
            </a:r>
            <a:endParaRPr lang="en-US" sz="2000">
              <a:latin typeface="Comic Sans MS" charset="0"/>
            </a:endParaRPr>
          </a:p>
        </p:txBody>
      </p:sp>
      <p:sp>
        <p:nvSpPr>
          <p:cNvPr id="14441" name="Rectangle 105"/>
          <p:cNvSpPr>
            <a:spLocks noChangeArrowheads="1"/>
          </p:cNvSpPr>
          <p:nvPr/>
        </p:nvSpPr>
        <p:spPr bwMode="auto">
          <a:xfrm>
            <a:off x="3505200" y="457835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</a:t>
            </a:r>
            <a:endParaRPr lang="en-US" sz="2000">
              <a:latin typeface="Comic Sans MS" charset="0"/>
            </a:endParaRPr>
          </a:p>
        </p:txBody>
      </p:sp>
      <p:sp>
        <p:nvSpPr>
          <p:cNvPr id="14442" name="Rectangle 106"/>
          <p:cNvSpPr>
            <a:spLocks noChangeArrowheads="1"/>
          </p:cNvSpPr>
          <p:nvPr/>
        </p:nvSpPr>
        <p:spPr bwMode="auto">
          <a:xfrm>
            <a:off x="2768600" y="4578350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O</a:t>
            </a:r>
            <a:endParaRPr lang="en-US" sz="2000">
              <a:latin typeface="Comic Sans MS" charset="0"/>
            </a:endParaRPr>
          </a:p>
        </p:txBody>
      </p:sp>
      <p:sp>
        <p:nvSpPr>
          <p:cNvPr id="14443" name="Rectangle 107"/>
          <p:cNvSpPr>
            <a:spLocks noChangeArrowheads="1"/>
          </p:cNvSpPr>
          <p:nvPr/>
        </p:nvSpPr>
        <p:spPr bwMode="auto">
          <a:xfrm>
            <a:off x="2914650" y="457835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</a:t>
            </a:r>
            <a:endParaRPr lang="en-US" sz="2000">
              <a:latin typeface="Comic Sans MS" charset="0"/>
            </a:endParaRPr>
          </a:p>
        </p:txBody>
      </p:sp>
      <p:sp>
        <p:nvSpPr>
          <p:cNvPr id="14444" name="Rectangle 108"/>
          <p:cNvSpPr>
            <a:spLocks noChangeArrowheads="1"/>
          </p:cNvSpPr>
          <p:nvPr/>
        </p:nvSpPr>
        <p:spPr bwMode="auto">
          <a:xfrm>
            <a:off x="2090738" y="37607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H</a:t>
            </a:r>
            <a:endParaRPr lang="en-US" sz="2000">
              <a:latin typeface="Comic Sans MS" charset="0"/>
            </a:endParaRPr>
          </a:p>
        </p:txBody>
      </p:sp>
      <p:sp>
        <p:nvSpPr>
          <p:cNvPr id="14445" name="Rectangle 109"/>
          <p:cNvSpPr>
            <a:spLocks noChangeArrowheads="1"/>
          </p:cNvSpPr>
          <p:nvPr/>
        </p:nvSpPr>
        <p:spPr bwMode="auto">
          <a:xfrm>
            <a:off x="2225675" y="3760788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O</a:t>
            </a:r>
            <a:endParaRPr lang="en-US" sz="2000">
              <a:latin typeface="Comic Sans MS" charset="0"/>
            </a:endParaRPr>
          </a:p>
        </p:txBody>
      </p:sp>
      <p:sp>
        <p:nvSpPr>
          <p:cNvPr id="14446" name="Rectangle 110"/>
          <p:cNvSpPr>
            <a:spLocks noGrp="1" noChangeArrowheads="1"/>
          </p:cNvSpPr>
          <p:nvPr>
            <p:ph type="title"/>
          </p:nvPr>
        </p:nvSpPr>
        <p:spPr>
          <a:xfrm>
            <a:off x="635000" y="1016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Nucleosides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00050" y="1292225"/>
            <a:ext cx="5364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Base + ribose + </a:t>
            </a:r>
            <a:r>
              <a:rPr lang="en-GB" sz="2000">
                <a:solidFill>
                  <a:srgbClr val="FF0000"/>
                </a:solidFill>
              </a:rPr>
              <a:t>phosphate</a:t>
            </a:r>
            <a:r>
              <a:rPr lang="en-GB" sz="2000"/>
              <a:t> </a:t>
            </a:r>
            <a:r>
              <a:rPr lang="en-GB" sz="2000">
                <a:sym typeface="Wingdings" charset="0"/>
              </a:rPr>
              <a:t>= nucleo</a:t>
            </a:r>
            <a:r>
              <a:rPr lang="en-GB" sz="2000" u="sng">
                <a:solidFill>
                  <a:srgbClr val="FF0000"/>
                </a:solidFill>
                <a:sym typeface="Wingdings" charset="0"/>
              </a:rPr>
              <a:t>t</a:t>
            </a:r>
            <a:r>
              <a:rPr lang="en-GB" sz="2000">
                <a:sym typeface="Wingdings" charset="0"/>
              </a:rPr>
              <a:t>ide</a:t>
            </a:r>
            <a:endParaRPr lang="en-GB" sz="20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3238" y="4805363"/>
            <a:ext cx="326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adenosine monophosphate</a:t>
            </a:r>
          </a:p>
          <a:p>
            <a:pPr algn="ctr" eaLnBrk="1" hangingPunct="1"/>
            <a:r>
              <a:rPr lang="en-GB" sz="1800"/>
              <a:t>(AMP)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32338" y="4805363"/>
            <a:ext cx="3290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solidFill>
                  <a:srgbClr val="3333FF"/>
                </a:solidFill>
              </a:rPr>
              <a:t>deoxy</a:t>
            </a:r>
            <a:r>
              <a:rPr lang="en-GB" sz="1800"/>
              <a:t>cytidine triphosphate</a:t>
            </a:r>
          </a:p>
          <a:p>
            <a:pPr algn="ctr" eaLnBrk="1" hangingPunct="1"/>
            <a:r>
              <a:rPr lang="en-GB" sz="1800"/>
              <a:t>(dCTP)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299325" y="3894138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2'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948488" y="3894138"/>
            <a:ext cx="298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3'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7675" y="1963738"/>
            <a:ext cx="1387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Examples:</a:t>
            </a:r>
          </a:p>
        </p:txBody>
      </p:sp>
      <p:sp>
        <p:nvSpPr>
          <p:cNvPr id="15563" name="Rectangle 203"/>
          <p:cNvSpPr>
            <a:spLocks noGrp="1" noChangeArrowheads="1"/>
          </p:cNvSpPr>
          <p:nvPr>
            <p:ph type="title"/>
          </p:nvPr>
        </p:nvSpPr>
        <p:spPr>
          <a:xfrm>
            <a:off x="673100" y="1016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Nucleotides</a:t>
            </a:r>
          </a:p>
        </p:txBody>
      </p:sp>
      <p:grpSp>
        <p:nvGrpSpPr>
          <p:cNvPr id="15765" name="Group 405"/>
          <p:cNvGrpSpPr>
            <a:grpSpLocks/>
          </p:cNvGrpSpPr>
          <p:nvPr/>
        </p:nvGrpSpPr>
        <p:grpSpPr bwMode="auto">
          <a:xfrm>
            <a:off x="546100" y="3348038"/>
            <a:ext cx="1019175" cy="882650"/>
            <a:chOff x="344" y="2109"/>
            <a:chExt cx="642" cy="556"/>
          </a:xfrm>
        </p:grpSpPr>
        <p:sp>
          <p:nvSpPr>
            <p:cNvPr id="15664" name="Line 304"/>
            <p:cNvSpPr>
              <a:spLocks noChangeShapeType="1"/>
            </p:cNvSpPr>
            <p:nvPr/>
          </p:nvSpPr>
          <p:spPr bwMode="auto">
            <a:xfrm>
              <a:off x="985" y="2376"/>
              <a:ext cx="1" cy="1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5" name="Line 305"/>
            <p:cNvSpPr>
              <a:spLocks noChangeShapeType="1"/>
            </p:cNvSpPr>
            <p:nvPr/>
          </p:nvSpPr>
          <p:spPr bwMode="auto">
            <a:xfrm>
              <a:off x="853" y="2376"/>
              <a:ext cx="13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Line 306"/>
            <p:cNvSpPr>
              <a:spLocks noChangeShapeType="1"/>
            </p:cNvSpPr>
            <p:nvPr/>
          </p:nvSpPr>
          <p:spPr bwMode="auto">
            <a:xfrm>
              <a:off x="664" y="2376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" name="Line 307"/>
            <p:cNvSpPr>
              <a:spLocks noChangeShapeType="1"/>
            </p:cNvSpPr>
            <p:nvPr/>
          </p:nvSpPr>
          <p:spPr bwMode="auto">
            <a:xfrm>
              <a:off x="474" y="2376"/>
              <a:ext cx="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Line 308"/>
            <p:cNvSpPr>
              <a:spLocks noChangeShapeType="1"/>
            </p:cNvSpPr>
            <p:nvPr/>
          </p:nvSpPr>
          <p:spPr bwMode="auto">
            <a:xfrm flipV="1">
              <a:off x="606" y="2443"/>
              <a:ext cx="1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" name="Line 309"/>
            <p:cNvSpPr>
              <a:spLocks noChangeShapeType="1"/>
            </p:cNvSpPr>
            <p:nvPr/>
          </p:nvSpPr>
          <p:spPr bwMode="auto">
            <a:xfrm>
              <a:off x="595" y="2235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Line 310"/>
            <p:cNvSpPr>
              <a:spLocks noChangeShapeType="1"/>
            </p:cNvSpPr>
            <p:nvPr/>
          </p:nvSpPr>
          <p:spPr bwMode="auto">
            <a:xfrm>
              <a:off x="618" y="2235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" name="Rectangle 311"/>
            <p:cNvSpPr>
              <a:spLocks noChangeArrowheads="1"/>
            </p:cNvSpPr>
            <p:nvPr/>
          </p:nvSpPr>
          <p:spPr bwMode="auto">
            <a:xfrm>
              <a:off x="758" y="231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2" name="Rectangle 312"/>
            <p:cNvSpPr>
              <a:spLocks noChangeArrowheads="1"/>
            </p:cNvSpPr>
            <p:nvPr/>
          </p:nvSpPr>
          <p:spPr bwMode="auto">
            <a:xfrm>
              <a:off x="580" y="231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3" name="Rectangle 313"/>
            <p:cNvSpPr>
              <a:spLocks noChangeArrowheads="1"/>
            </p:cNvSpPr>
            <p:nvPr/>
          </p:nvSpPr>
          <p:spPr bwMode="auto">
            <a:xfrm>
              <a:off x="344" y="2317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4" name="Rectangle 314"/>
            <p:cNvSpPr>
              <a:spLocks noChangeArrowheads="1"/>
            </p:cNvSpPr>
            <p:nvPr/>
          </p:nvSpPr>
          <p:spPr bwMode="auto">
            <a:xfrm>
              <a:off x="379" y="231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5" name="Rectangle 315"/>
            <p:cNvSpPr>
              <a:spLocks noChangeArrowheads="1"/>
            </p:cNvSpPr>
            <p:nvPr/>
          </p:nvSpPr>
          <p:spPr bwMode="auto">
            <a:xfrm>
              <a:off x="574" y="2531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6" name="Rectangle 316"/>
            <p:cNvSpPr>
              <a:spLocks noChangeArrowheads="1"/>
            </p:cNvSpPr>
            <p:nvPr/>
          </p:nvSpPr>
          <p:spPr bwMode="auto">
            <a:xfrm>
              <a:off x="670" y="253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677" name="Rectangle 317"/>
            <p:cNvSpPr>
              <a:spLocks noChangeArrowheads="1"/>
            </p:cNvSpPr>
            <p:nvPr/>
          </p:nvSpPr>
          <p:spPr bwMode="auto">
            <a:xfrm>
              <a:off x="574" y="2109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15680" name="Rectangle 320"/>
          <p:cNvSpPr>
            <a:spLocks noChangeArrowheads="1"/>
          </p:cNvSpPr>
          <p:nvPr/>
        </p:nvSpPr>
        <p:spPr bwMode="auto">
          <a:xfrm>
            <a:off x="3127375" y="2838450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681" name="Rectangle 321"/>
          <p:cNvSpPr>
            <a:spLocks noChangeArrowheads="1"/>
          </p:cNvSpPr>
          <p:nvPr/>
        </p:nvSpPr>
        <p:spPr bwMode="auto">
          <a:xfrm>
            <a:off x="2846388" y="32972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682" name="Rectangle 322"/>
          <p:cNvSpPr>
            <a:spLocks noChangeArrowheads="1"/>
          </p:cNvSpPr>
          <p:nvPr/>
        </p:nvSpPr>
        <p:spPr bwMode="auto">
          <a:xfrm>
            <a:off x="2338388" y="32416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684" name="Line 324"/>
          <p:cNvSpPr>
            <a:spLocks noChangeShapeType="1"/>
          </p:cNvSpPr>
          <p:nvPr/>
        </p:nvSpPr>
        <p:spPr bwMode="auto">
          <a:xfrm flipH="1">
            <a:off x="2168525" y="2897188"/>
            <a:ext cx="155575" cy="204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5" name="Line 325"/>
          <p:cNvSpPr>
            <a:spLocks noChangeShapeType="1"/>
          </p:cNvSpPr>
          <p:nvPr/>
        </p:nvSpPr>
        <p:spPr bwMode="auto">
          <a:xfrm>
            <a:off x="2178050" y="3100388"/>
            <a:ext cx="144463" cy="192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6" name="Line 326"/>
          <p:cNvSpPr>
            <a:spLocks noChangeShapeType="1"/>
          </p:cNvSpPr>
          <p:nvPr/>
        </p:nvSpPr>
        <p:spPr bwMode="auto">
          <a:xfrm>
            <a:off x="2466975" y="2846388"/>
            <a:ext cx="193675" cy="71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7" name="Line 327"/>
          <p:cNvSpPr>
            <a:spLocks noChangeShapeType="1"/>
          </p:cNvSpPr>
          <p:nvPr/>
        </p:nvSpPr>
        <p:spPr bwMode="auto">
          <a:xfrm flipV="1">
            <a:off x="2482850" y="3262313"/>
            <a:ext cx="190500" cy="66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8" name="Line 328"/>
          <p:cNvSpPr>
            <a:spLocks noChangeShapeType="1"/>
          </p:cNvSpPr>
          <p:nvPr/>
        </p:nvSpPr>
        <p:spPr bwMode="auto">
          <a:xfrm flipH="1">
            <a:off x="2239963" y="2951163"/>
            <a:ext cx="107950" cy="150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89" name="Line 329"/>
          <p:cNvSpPr>
            <a:spLocks noChangeShapeType="1"/>
          </p:cNvSpPr>
          <p:nvPr/>
        </p:nvSpPr>
        <p:spPr bwMode="auto">
          <a:xfrm>
            <a:off x="2652713" y="2917825"/>
            <a:ext cx="0" cy="349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0" name="Line 330"/>
          <p:cNvSpPr>
            <a:spLocks noChangeShapeType="1"/>
          </p:cNvSpPr>
          <p:nvPr/>
        </p:nvSpPr>
        <p:spPr bwMode="auto">
          <a:xfrm>
            <a:off x="2697163" y="2943225"/>
            <a:ext cx="0" cy="298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1" name="Line 331"/>
          <p:cNvSpPr>
            <a:spLocks noChangeShapeType="1"/>
          </p:cNvSpPr>
          <p:nvPr/>
        </p:nvSpPr>
        <p:spPr bwMode="auto">
          <a:xfrm flipV="1">
            <a:off x="2652713" y="2759075"/>
            <a:ext cx="266700" cy="158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2" name="Line 332"/>
          <p:cNvSpPr>
            <a:spLocks noChangeShapeType="1"/>
          </p:cNvSpPr>
          <p:nvPr/>
        </p:nvSpPr>
        <p:spPr bwMode="auto">
          <a:xfrm flipH="1">
            <a:off x="2913063" y="2524125"/>
            <a:ext cx="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3" name="Line 333"/>
          <p:cNvSpPr>
            <a:spLocks noChangeShapeType="1"/>
          </p:cNvSpPr>
          <p:nvPr/>
        </p:nvSpPr>
        <p:spPr bwMode="auto">
          <a:xfrm>
            <a:off x="2919413" y="2765425"/>
            <a:ext cx="19050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4" name="Line 334"/>
          <p:cNvSpPr>
            <a:spLocks noChangeShapeType="1"/>
          </p:cNvSpPr>
          <p:nvPr/>
        </p:nvSpPr>
        <p:spPr bwMode="auto">
          <a:xfrm>
            <a:off x="2913063" y="2822575"/>
            <a:ext cx="171450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5" name="Line 335"/>
          <p:cNvSpPr>
            <a:spLocks noChangeShapeType="1"/>
          </p:cNvSpPr>
          <p:nvPr/>
        </p:nvSpPr>
        <p:spPr bwMode="auto">
          <a:xfrm>
            <a:off x="3179763" y="3044825"/>
            <a:ext cx="0" cy="22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6" name="Line 336"/>
          <p:cNvSpPr>
            <a:spLocks noChangeShapeType="1"/>
          </p:cNvSpPr>
          <p:nvPr/>
        </p:nvSpPr>
        <p:spPr bwMode="auto">
          <a:xfrm>
            <a:off x="2665413" y="3267075"/>
            <a:ext cx="1587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7" name="Line 337"/>
          <p:cNvSpPr>
            <a:spLocks noChangeShapeType="1"/>
          </p:cNvSpPr>
          <p:nvPr/>
        </p:nvSpPr>
        <p:spPr bwMode="auto">
          <a:xfrm flipV="1">
            <a:off x="2989263" y="3267075"/>
            <a:ext cx="19685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8" name="Line 338"/>
          <p:cNvSpPr>
            <a:spLocks noChangeShapeType="1"/>
          </p:cNvSpPr>
          <p:nvPr/>
        </p:nvSpPr>
        <p:spPr bwMode="auto">
          <a:xfrm flipV="1">
            <a:off x="2982913" y="3241675"/>
            <a:ext cx="146050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99" name="Rectangle 339"/>
          <p:cNvSpPr>
            <a:spLocks noChangeArrowheads="1"/>
          </p:cNvSpPr>
          <p:nvPr/>
        </p:nvSpPr>
        <p:spPr bwMode="auto">
          <a:xfrm>
            <a:off x="2865438" y="23272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700" name="Rectangle 340"/>
          <p:cNvSpPr>
            <a:spLocks noChangeArrowheads="1"/>
          </p:cNvSpPr>
          <p:nvPr/>
        </p:nvSpPr>
        <p:spPr bwMode="auto">
          <a:xfrm>
            <a:off x="2981325" y="232727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5701" name="Rectangle 341"/>
          <p:cNvSpPr>
            <a:spLocks noChangeArrowheads="1"/>
          </p:cNvSpPr>
          <p:nvPr/>
        </p:nvSpPr>
        <p:spPr bwMode="auto">
          <a:xfrm>
            <a:off x="3100388" y="23939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5702" name="Rectangle 342"/>
          <p:cNvSpPr>
            <a:spLocks noChangeArrowheads="1"/>
          </p:cNvSpPr>
          <p:nvPr/>
        </p:nvSpPr>
        <p:spPr bwMode="auto">
          <a:xfrm>
            <a:off x="2325688" y="2725738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grpSp>
        <p:nvGrpSpPr>
          <p:cNvPr id="15812" name="Group 452"/>
          <p:cNvGrpSpPr>
            <a:grpSpLocks/>
          </p:cNvGrpSpPr>
          <p:nvPr/>
        </p:nvGrpSpPr>
        <p:grpSpPr bwMode="auto">
          <a:xfrm>
            <a:off x="1560513" y="3482975"/>
            <a:ext cx="857250" cy="1108075"/>
            <a:chOff x="983" y="2194"/>
            <a:chExt cx="540" cy="698"/>
          </a:xfrm>
        </p:grpSpPr>
        <p:sp>
          <p:nvSpPr>
            <p:cNvPr id="15704" name="Rectangle 344"/>
            <p:cNvSpPr>
              <a:spLocks noChangeArrowheads="1"/>
            </p:cNvSpPr>
            <p:nvPr/>
          </p:nvSpPr>
          <p:spPr bwMode="auto">
            <a:xfrm>
              <a:off x="1361" y="275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EF1F1D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5705" name="Rectangle 345"/>
            <p:cNvSpPr>
              <a:spLocks noChangeArrowheads="1"/>
            </p:cNvSpPr>
            <p:nvPr/>
          </p:nvSpPr>
          <p:spPr bwMode="auto">
            <a:xfrm>
              <a:off x="1442" y="275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EF1F1D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706" name="Rectangle 346"/>
            <p:cNvSpPr>
              <a:spLocks noChangeArrowheads="1"/>
            </p:cNvSpPr>
            <p:nvPr/>
          </p:nvSpPr>
          <p:spPr bwMode="auto">
            <a:xfrm>
              <a:off x="1045" y="2758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707" name="Rectangle 347"/>
            <p:cNvSpPr>
              <a:spLocks noChangeArrowheads="1"/>
            </p:cNvSpPr>
            <p:nvPr/>
          </p:nvSpPr>
          <p:spPr bwMode="auto">
            <a:xfrm>
              <a:off x="1126" y="275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708" name="Text Box 348"/>
            <p:cNvSpPr txBox="1">
              <a:spLocks noChangeArrowheads="1"/>
            </p:cNvSpPr>
            <p:nvPr/>
          </p:nvSpPr>
          <p:spPr bwMode="auto">
            <a:xfrm>
              <a:off x="1264" y="2513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2'</a:t>
              </a:r>
            </a:p>
          </p:txBody>
        </p:sp>
        <p:sp>
          <p:nvSpPr>
            <p:cNvPr id="15709" name="Text Box 349"/>
            <p:cNvSpPr txBox="1">
              <a:spLocks noChangeArrowheads="1"/>
            </p:cNvSpPr>
            <p:nvPr/>
          </p:nvSpPr>
          <p:spPr bwMode="auto">
            <a:xfrm>
              <a:off x="1043" y="2513"/>
              <a:ext cx="1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grpSp>
          <p:nvGrpSpPr>
            <p:cNvPr id="15811" name="Group 451"/>
            <p:cNvGrpSpPr>
              <a:grpSpLocks/>
            </p:cNvGrpSpPr>
            <p:nvPr/>
          </p:nvGrpSpPr>
          <p:grpSpPr bwMode="auto">
            <a:xfrm>
              <a:off x="983" y="2194"/>
              <a:ext cx="508" cy="564"/>
              <a:chOff x="983" y="2194"/>
              <a:chExt cx="508" cy="564"/>
            </a:xfrm>
          </p:grpSpPr>
          <p:grpSp>
            <p:nvGrpSpPr>
              <p:cNvPr id="15810" name="Group 450"/>
              <p:cNvGrpSpPr>
                <a:grpSpLocks/>
              </p:cNvGrpSpPr>
              <p:nvPr/>
            </p:nvGrpSpPr>
            <p:grpSpPr bwMode="auto">
              <a:xfrm>
                <a:off x="983" y="2194"/>
                <a:ext cx="508" cy="512"/>
                <a:chOff x="983" y="2194"/>
                <a:chExt cx="508" cy="512"/>
              </a:xfrm>
            </p:grpSpPr>
            <p:sp>
              <p:nvSpPr>
                <p:cNvPr id="15712" name="Line 352"/>
                <p:cNvSpPr>
                  <a:spLocks noChangeShapeType="1"/>
                </p:cNvSpPr>
                <p:nvPr/>
              </p:nvSpPr>
              <p:spPr bwMode="auto">
                <a:xfrm flipH="1">
                  <a:off x="1089" y="2670"/>
                  <a:ext cx="29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3" name="Freeform 353"/>
                <p:cNvSpPr>
                  <a:spLocks/>
                </p:cNvSpPr>
                <p:nvPr/>
              </p:nvSpPr>
              <p:spPr bwMode="auto">
                <a:xfrm>
                  <a:off x="1374" y="2547"/>
                  <a:ext cx="115" cy="159"/>
                </a:xfrm>
                <a:custGeom>
                  <a:avLst/>
                  <a:gdLst>
                    <a:gd name="T0" fmla="*/ 103 w 115"/>
                    <a:gd name="T1" fmla="*/ 6 h 159"/>
                    <a:gd name="T2" fmla="*/ 109 w 115"/>
                    <a:gd name="T3" fmla="*/ 0 h 159"/>
                    <a:gd name="T4" fmla="*/ 115 w 115"/>
                    <a:gd name="T5" fmla="*/ 6 h 159"/>
                    <a:gd name="T6" fmla="*/ 17 w 115"/>
                    <a:gd name="T7" fmla="*/ 159 h 159"/>
                    <a:gd name="T8" fmla="*/ 17 w 115"/>
                    <a:gd name="T9" fmla="*/ 129 h 159"/>
                    <a:gd name="T10" fmla="*/ 0 w 115"/>
                    <a:gd name="T11" fmla="*/ 116 h 159"/>
                    <a:gd name="T12" fmla="*/ 103 w 115"/>
                    <a:gd name="T13" fmla="*/ 6 h 159"/>
                    <a:gd name="T14" fmla="*/ 103 w 115"/>
                    <a:gd name="T15" fmla="*/ 6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159">
                      <a:moveTo>
                        <a:pt x="103" y="6"/>
                      </a:moveTo>
                      <a:lnTo>
                        <a:pt x="109" y="0"/>
                      </a:lnTo>
                      <a:lnTo>
                        <a:pt x="115" y="6"/>
                      </a:lnTo>
                      <a:lnTo>
                        <a:pt x="17" y="159"/>
                      </a:lnTo>
                      <a:lnTo>
                        <a:pt x="17" y="129"/>
                      </a:lnTo>
                      <a:lnTo>
                        <a:pt x="0" y="116"/>
                      </a:lnTo>
                      <a:lnTo>
                        <a:pt x="103" y="6"/>
                      </a:lnTo>
                      <a:lnTo>
                        <a:pt x="10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14" name="Rectangle 354"/>
                <p:cNvSpPr>
                  <a:spLocks noChangeArrowheads="1"/>
                </p:cNvSpPr>
                <p:nvPr/>
              </p:nvSpPr>
              <p:spPr bwMode="auto">
                <a:xfrm>
                  <a:off x="1212" y="2378"/>
                  <a:ext cx="8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en-US" sz="1400">
                    <a:latin typeface="Arial" charset="0"/>
                  </a:endParaRPr>
                </a:p>
              </p:txBody>
            </p:sp>
            <p:sp>
              <p:nvSpPr>
                <p:cNvPr id="15715" name="Line 355"/>
                <p:cNvSpPr>
                  <a:spLocks noChangeShapeType="1"/>
                </p:cNvSpPr>
                <p:nvPr/>
              </p:nvSpPr>
              <p:spPr bwMode="auto">
                <a:xfrm>
                  <a:off x="1491" y="2194"/>
                  <a:ext cx="0" cy="35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16" name="Line 356"/>
                <p:cNvSpPr>
                  <a:spLocks noChangeShapeType="1"/>
                </p:cNvSpPr>
                <p:nvPr/>
              </p:nvSpPr>
              <p:spPr bwMode="auto">
                <a:xfrm flipH="1" flipV="1">
                  <a:off x="1307" y="2458"/>
                  <a:ext cx="184" cy="92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983" y="2458"/>
                  <a:ext cx="208" cy="88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18" name="Freeform 358"/>
                <p:cNvSpPr>
                  <a:spLocks/>
                </p:cNvSpPr>
                <p:nvPr/>
              </p:nvSpPr>
              <p:spPr bwMode="auto">
                <a:xfrm>
                  <a:off x="988" y="2543"/>
                  <a:ext cx="114" cy="159"/>
                </a:xfrm>
                <a:custGeom>
                  <a:avLst/>
                  <a:gdLst>
                    <a:gd name="T0" fmla="*/ 0 w 114"/>
                    <a:gd name="T1" fmla="*/ 6 h 159"/>
                    <a:gd name="T2" fmla="*/ 5 w 114"/>
                    <a:gd name="T3" fmla="*/ 0 h 159"/>
                    <a:gd name="T4" fmla="*/ 11 w 114"/>
                    <a:gd name="T5" fmla="*/ 6 h 159"/>
                    <a:gd name="T6" fmla="*/ 114 w 114"/>
                    <a:gd name="T7" fmla="*/ 116 h 159"/>
                    <a:gd name="T8" fmla="*/ 103 w 114"/>
                    <a:gd name="T9" fmla="*/ 129 h 159"/>
                    <a:gd name="T10" fmla="*/ 97 w 114"/>
                    <a:gd name="T11" fmla="*/ 159 h 159"/>
                    <a:gd name="T12" fmla="*/ 0 w 114"/>
                    <a:gd name="T13" fmla="*/ 6 h 159"/>
                    <a:gd name="T14" fmla="*/ 0 w 114"/>
                    <a:gd name="T15" fmla="*/ 6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4" h="159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11" y="6"/>
                      </a:lnTo>
                      <a:lnTo>
                        <a:pt x="114" y="116"/>
                      </a:lnTo>
                      <a:lnTo>
                        <a:pt x="103" y="129"/>
                      </a:lnTo>
                      <a:lnTo>
                        <a:pt x="97" y="159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19" name="Line 359"/>
              <p:cNvSpPr>
                <a:spLocks noChangeShapeType="1"/>
              </p:cNvSpPr>
              <p:nvPr/>
            </p:nvSpPr>
            <p:spPr bwMode="auto">
              <a:xfrm>
                <a:off x="1083" y="2682"/>
                <a:ext cx="0" cy="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20" name="Line 360"/>
              <p:cNvSpPr>
                <a:spLocks noChangeShapeType="1"/>
              </p:cNvSpPr>
              <p:nvPr/>
            </p:nvSpPr>
            <p:spPr bwMode="auto">
              <a:xfrm>
                <a:off x="1387" y="2682"/>
                <a:ext cx="0" cy="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721" name="Line 361"/>
          <p:cNvSpPr>
            <a:spLocks noChangeShapeType="1"/>
          </p:cNvSpPr>
          <p:nvPr/>
        </p:nvSpPr>
        <p:spPr bwMode="auto">
          <a:xfrm flipV="1">
            <a:off x="1719263" y="4244975"/>
            <a:ext cx="482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17" name="Group 457"/>
          <p:cNvGrpSpPr>
            <a:grpSpLocks/>
          </p:cNvGrpSpPr>
          <p:nvPr/>
        </p:nvGrpSpPr>
        <p:grpSpPr bwMode="auto">
          <a:xfrm>
            <a:off x="6856413" y="3400425"/>
            <a:ext cx="806450" cy="1108075"/>
            <a:chOff x="3795" y="1242"/>
            <a:chExt cx="508" cy="698"/>
          </a:xfrm>
        </p:grpSpPr>
        <p:grpSp>
          <p:nvGrpSpPr>
            <p:cNvPr id="15818" name="Group 458"/>
            <p:cNvGrpSpPr>
              <a:grpSpLocks/>
            </p:cNvGrpSpPr>
            <p:nvPr/>
          </p:nvGrpSpPr>
          <p:grpSpPr bwMode="auto">
            <a:xfrm>
              <a:off x="3795" y="1242"/>
              <a:ext cx="508" cy="698"/>
              <a:chOff x="3795" y="1242"/>
              <a:chExt cx="508" cy="698"/>
            </a:xfrm>
          </p:grpSpPr>
          <p:sp>
            <p:nvSpPr>
              <p:cNvPr id="15819" name="Rectangle 459"/>
              <p:cNvSpPr>
                <a:spLocks noChangeArrowheads="1"/>
              </p:cNvSpPr>
              <p:nvPr/>
            </p:nvSpPr>
            <p:spPr bwMode="auto">
              <a:xfrm>
                <a:off x="3857" y="1806"/>
                <a:ext cx="8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5820" name="Rectangle 460"/>
              <p:cNvSpPr>
                <a:spLocks noChangeArrowheads="1"/>
              </p:cNvSpPr>
              <p:nvPr/>
            </p:nvSpPr>
            <p:spPr bwMode="auto">
              <a:xfrm>
                <a:off x="3938" y="1806"/>
                <a:ext cx="8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5821" name="Freeform 461"/>
              <p:cNvSpPr>
                <a:spLocks/>
              </p:cNvSpPr>
              <p:nvPr/>
            </p:nvSpPr>
            <p:spPr bwMode="auto">
              <a:xfrm>
                <a:off x="4186" y="1595"/>
                <a:ext cx="115" cy="159"/>
              </a:xfrm>
              <a:custGeom>
                <a:avLst/>
                <a:gdLst>
                  <a:gd name="T0" fmla="*/ 103 w 115"/>
                  <a:gd name="T1" fmla="*/ 6 h 159"/>
                  <a:gd name="T2" fmla="*/ 109 w 115"/>
                  <a:gd name="T3" fmla="*/ 0 h 159"/>
                  <a:gd name="T4" fmla="*/ 115 w 115"/>
                  <a:gd name="T5" fmla="*/ 6 h 159"/>
                  <a:gd name="T6" fmla="*/ 17 w 115"/>
                  <a:gd name="T7" fmla="*/ 159 h 159"/>
                  <a:gd name="T8" fmla="*/ 17 w 115"/>
                  <a:gd name="T9" fmla="*/ 129 h 159"/>
                  <a:gd name="T10" fmla="*/ 0 w 115"/>
                  <a:gd name="T11" fmla="*/ 116 h 159"/>
                  <a:gd name="T12" fmla="*/ 103 w 115"/>
                  <a:gd name="T13" fmla="*/ 6 h 159"/>
                  <a:gd name="T14" fmla="*/ 103 w 115"/>
                  <a:gd name="T15" fmla="*/ 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59">
                    <a:moveTo>
                      <a:pt x="103" y="6"/>
                    </a:moveTo>
                    <a:lnTo>
                      <a:pt x="109" y="0"/>
                    </a:lnTo>
                    <a:lnTo>
                      <a:pt x="115" y="6"/>
                    </a:lnTo>
                    <a:lnTo>
                      <a:pt x="17" y="159"/>
                    </a:lnTo>
                    <a:lnTo>
                      <a:pt x="17" y="129"/>
                    </a:lnTo>
                    <a:lnTo>
                      <a:pt x="0" y="116"/>
                    </a:lnTo>
                    <a:lnTo>
                      <a:pt x="103" y="6"/>
                    </a:lnTo>
                    <a:lnTo>
                      <a:pt x="10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Rectangle 462"/>
              <p:cNvSpPr>
                <a:spLocks noChangeArrowheads="1"/>
              </p:cNvSpPr>
              <p:nvPr/>
            </p:nvSpPr>
            <p:spPr bwMode="auto">
              <a:xfrm>
                <a:off x="4024" y="1426"/>
                <a:ext cx="8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15823" name="Line 463"/>
              <p:cNvSpPr>
                <a:spLocks noChangeShapeType="1"/>
              </p:cNvSpPr>
              <p:nvPr/>
            </p:nvSpPr>
            <p:spPr bwMode="auto">
              <a:xfrm>
                <a:off x="4303" y="1242"/>
                <a:ext cx="0" cy="3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4" name="Line 464"/>
              <p:cNvSpPr>
                <a:spLocks noChangeShapeType="1"/>
              </p:cNvSpPr>
              <p:nvPr/>
            </p:nvSpPr>
            <p:spPr bwMode="auto">
              <a:xfrm flipV="1">
                <a:off x="3795" y="1506"/>
                <a:ext cx="208" cy="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5" name="Freeform 465"/>
              <p:cNvSpPr>
                <a:spLocks/>
              </p:cNvSpPr>
              <p:nvPr/>
            </p:nvSpPr>
            <p:spPr bwMode="auto">
              <a:xfrm>
                <a:off x="3800" y="1591"/>
                <a:ext cx="114" cy="159"/>
              </a:xfrm>
              <a:custGeom>
                <a:avLst/>
                <a:gdLst>
                  <a:gd name="T0" fmla="*/ 0 w 114"/>
                  <a:gd name="T1" fmla="*/ 6 h 159"/>
                  <a:gd name="T2" fmla="*/ 5 w 114"/>
                  <a:gd name="T3" fmla="*/ 0 h 159"/>
                  <a:gd name="T4" fmla="*/ 11 w 114"/>
                  <a:gd name="T5" fmla="*/ 6 h 159"/>
                  <a:gd name="T6" fmla="*/ 114 w 114"/>
                  <a:gd name="T7" fmla="*/ 116 h 159"/>
                  <a:gd name="T8" fmla="*/ 103 w 114"/>
                  <a:gd name="T9" fmla="*/ 129 h 159"/>
                  <a:gd name="T10" fmla="*/ 97 w 114"/>
                  <a:gd name="T11" fmla="*/ 159 h 159"/>
                  <a:gd name="T12" fmla="*/ 0 w 114"/>
                  <a:gd name="T13" fmla="*/ 6 h 159"/>
                  <a:gd name="T14" fmla="*/ 0 w 114"/>
                  <a:gd name="T15" fmla="*/ 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59">
                    <a:moveTo>
                      <a:pt x="0" y="6"/>
                    </a:moveTo>
                    <a:lnTo>
                      <a:pt x="5" y="0"/>
                    </a:lnTo>
                    <a:lnTo>
                      <a:pt x="11" y="6"/>
                    </a:lnTo>
                    <a:lnTo>
                      <a:pt x="114" y="116"/>
                    </a:lnTo>
                    <a:lnTo>
                      <a:pt x="103" y="129"/>
                    </a:lnTo>
                    <a:lnTo>
                      <a:pt x="97" y="159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Line 466"/>
              <p:cNvSpPr>
                <a:spLocks noChangeShapeType="1"/>
              </p:cNvSpPr>
              <p:nvPr/>
            </p:nvSpPr>
            <p:spPr bwMode="auto">
              <a:xfrm>
                <a:off x="3895" y="1730"/>
                <a:ext cx="0" cy="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7" name="Line 467"/>
              <p:cNvSpPr>
                <a:spLocks noChangeShapeType="1"/>
              </p:cNvSpPr>
              <p:nvPr/>
            </p:nvSpPr>
            <p:spPr bwMode="auto">
              <a:xfrm>
                <a:off x="4199" y="1730"/>
                <a:ext cx="0" cy="7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8" name="Line 468"/>
              <p:cNvSpPr>
                <a:spLocks noChangeShapeType="1"/>
              </p:cNvSpPr>
              <p:nvPr/>
            </p:nvSpPr>
            <p:spPr bwMode="auto">
              <a:xfrm flipV="1">
                <a:off x="3895" y="1722"/>
                <a:ext cx="304" cy="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29" name="Line 469"/>
              <p:cNvSpPr>
                <a:spLocks noChangeShapeType="1"/>
              </p:cNvSpPr>
              <p:nvPr/>
            </p:nvSpPr>
            <p:spPr bwMode="auto">
              <a:xfrm flipH="1" flipV="1">
                <a:off x="4119" y="1502"/>
                <a:ext cx="184" cy="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30" name="Rectangle 470"/>
            <p:cNvSpPr>
              <a:spLocks noChangeArrowheads="1"/>
            </p:cNvSpPr>
            <p:nvPr/>
          </p:nvSpPr>
          <p:spPr bwMode="auto">
            <a:xfrm>
              <a:off x="4168" y="180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3333FF"/>
                  </a:solidFill>
                  <a:latin typeface="Arial" charset="0"/>
                </a:rPr>
                <a:t>H</a:t>
              </a:r>
            </a:p>
          </p:txBody>
        </p:sp>
      </p:grpSp>
      <p:sp>
        <p:nvSpPr>
          <p:cNvPr id="15832" name="Rectangle 472"/>
          <p:cNvSpPr>
            <a:spLocks noChangeArrowheads="1"/>
          </p:cNvSpPr>
          <p:nvPr/>
        </p:nvSpPr>
        <p:spPr bwMode="auto">
          <a:xfrm>
            <a:off x="7877175" y="2686050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833" name="Rectangle 473"/>
          <p:cNvSpPr>
            <a:spLocks noChangeArrowheads="1"/>
          </p:cNvSpPr>
          <p:nvPr/>
        </p:nvSpPr>
        <p:spPr bwMode="auto">
          <a:xfrm>
            <a:off x="7621588" y="2200275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834" name="Rectangle 474"/>
          <p:cNvSpPr>
            <a:spLocks noChangeArrowheads="1"/>
          </p:cNvSpPr>
          <p:nvPr/>
        </p:nvSpPr>
        <p:spPr bwMode="auto">
          <a:xfrm>
            <a:off x="7740650" y="2200275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5835" name="Rectangle 475"/>
          <p:cNvSpPr>
            <a:spLocks noChangeArrowheads="1"/>
          </p:cNvSpPr>
          <p:nvPr/>
        </p:nvSpPr>
        <p:spPr bwMode="auto">
          <a:xfrm>
            <a:off x="7859713" y="22669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15836" name="Rectangle 476"/>
          <p:cNvSpPr>
            <a:spLocks noChangeArrowheads="1"/>
          </p:cNvSpPr>
          <p:nvPr/>
        </p:nvSpPr>
        <p:spPr bwMode="auto">
          <a:xfrm>
            <a:off x="8124825" y="3192463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37" name="Rectangle 477"/>
          <p:cNvSpPr>
            <a:spLocks noChangeArrowheads="1"/>
          </p:cNvSpPr>
          <p:nvPr/>
        </p:nvSpPr>
        <p:spPr bwMode="auto">
          <a:xfrm>
            <a:off x="7621588" y="31924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5838" name="Line 478"/>
          <p:cNvSpPr>
            <a:spLocks noChangeShapeType="1"/>
          </p:cNvSpPr>
          <p:nvPr/>
        </p:nvSpPr>
        <p:spPr bwMode="auto">
          <a:xfrm>
            <a:off x="7410450" y="3111500"/>
            <a:ext cx="196850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39" name="Line 479"/>
          <p:cNvSpPr>
            <a:spLocks noChangeShapeType="1"/>
          </p:cNvSpPr>
          <p:nvPr/>
        </p:nvSpPr>
        <p:spPr bwMode="auto">
          <a:xfrm>
            <a:off x="7404100" y="2774950"/>
            <a:ext cx="0" cy="349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0" name="Line 480"/>
          <p:cNvSpPr>
            <a:spLocks noChangeShapeType="1"/>
          </p:cNvSpPr>
          <p:nvPr/>
        </p:nvSpPr>
        <p:spPr bwMode="auto">
          <a:xfrm flipV="1">
            <a:off x="7404100" y="2616200"/>
            <a:ext cx="247650" cy="158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1" name="Line 481"/>
          <p:cNvSpPr>
            <a:spLocks noChangeShapeType="1"/>
          </p:cNvSpPr>
          <p:nvPr/>
        </p:nvSpPr>
        <p:spPr bwMode="auto">
          <a:xfrm>
            <a:off x="7664450" y="2597150"/>
            <a:ext cx="196850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2" name="Line 482"/>
          <p:cNvSpPr>
            <a:spLocks noChangeShapeType="1"/>
          </p:cNvSpPr>
          <p:nvPr/>
        </p:nvSpPr>
        <p:spPr bwMode="auto">
          <a:xfrm>
            <a:off x="7670800" y="2660650"/>
            <a:ext cx="17145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3" name="Line 483"/>
          <p:cNvSpPr>
            <a:spLocks noChangeShapeType="1"/>
          </p:cNvSpPr>
          <p:nvPr/>
        </p:nvSpPr>
        <p:spPr bwMode="auto">
          <a:xfrm>
            <a:off x="7448550" y="2813050"/>
            <a:ext cx="0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4" name="Line 484"/>
          <p:cNvSpPr>
            <a:spLocks noChangeShapeType="1"/>
          </p:cNvSpPr>
          <p:nvPr/>
        </p:nvSpPr>
        <p:spPr bwMode="auto">
          <a:xfrm>
            <a:off x="7664450" y="2387600"/>
            <a:ext cx="0" cy="22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5" name="Line 485"/>
          <p:cNvSpPr>
            <a:spLocks noChangeShapeType="1"/>
          </p:cNvSpPr>
          <p:nvPr/>
        </p:nvSpPr>
        <p:spPr bwMode="auto">
          <a:xfrm>
            <a:off x="7931150" y="2882900"/>
            <a:ext cx="0" cy="222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6" name="Line 486"/>
          <p:cNvSpPr>
            <a:spLocks noChangeShapeType="1"/>
          </p:cNvSpPr>
          <p:nvPr/>
        </p:nvSpPr>
        <p:spPr bwMode="auto">
          <a:xfrm flipV="1">
            <a:off x="7766050" y="3105150"/>
            <a:ext cx="171450" cy="127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7" name="Line 487"/>
          <p:cNvSpPr>
            <a:spLocks noChangeShapeType="1"/>
          </p:cNvSpPr>
          <p:nvPr/>
        </p:nvSpPr>
        <p:spPr bwMode="auto">
          <a:xfrm>
            <a:off x="7943850" y="3098800"/>
            <a:ext cx="17780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8" name="Line 488"/>
          <p:cNvSpPr>
            <a:spLocks noChangeShapeType="1"/>
          </p:cNvSpPr>
          <p:nvPr/>
        </p:nvSpPr>
        <p:spPr bwMode="auto">
          <a:xfrm>
            <a:off x="7931150" y="3143250"/>
            <a:ext cx="177800" cy="114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50" name="Line 490"/>
          <p:cNvSpPr>
            <a:spLocks noChangeShapeType="1"/>
          </p:cNvSpPr>
          <p:nvPr/>
        </p:nvSpPr>
        <p:spPr bwMode="auto">
          <a:xfrm>
            <a:off x="6859588" y="3676650"/>
            <a:ext cx="1587" cy="271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51" name="Line 491"/>
          <p:cNvSpPr>
            <a:spLocks noChangeShapeType="1"/>
          </p:cNvSpPr>
          <p:nvPr/>
        </p:nvSpPr>
        <p:spPr bwMode="auto">
          <a:xfrm>
            <a:off x="6650038" y="3676650"/>
            <a:ext cx="209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52" name="Group 492"/>
          <p:cNvGrpSpPr>
            <a:grpSpLocks/>
          </p:cNvGrpSpPr>
          <p:nvPr/>
        </p:nvGrpSpPr>
        <p:grpSpPr bwMode="auto">
          <a:xfrm>
            <a:off x="5718175" y="3252788"/>
            <a:ext cx="919163" cy="882650"/>
            <a:chOff x="3418" y="1449"/>
            <a:chExt cx="579" cy="556"/>
          </a:xfrm>
        </p:grpSpPr>
        <p:sp>
          <p:nvSpPr>
            <p:cNvPr id="15853" name="Line 493"/>
            <p:cNvSpPr>
              <a:spLocks noChangeShapeType="1"/>
            </p:cNvSpPr>
            <p:nvPr/>
          </p:nvSpPr>
          <p:spPr bwMode="auto">
            <a:xfrm>
              <a:off x="3816" y="1716"/>
              <a:ext cx="8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Line 494"/>
            <p:cNvSpPr>
              <a:spLocks noChangeShapeType="1"/>
            </p:cNvSpPr>
            <p:nvPr/>
          </p:nvSpPr>
          <p:spPr bwMode="auto">
            <a:xfrm>
              <a:off x="3626" y="1716"/>
              <a:ext cx="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Line 495"/>
            <p:cNvSpPr>
              <a:spLocks noChangeShapeType="1"/>
            </p:cNvSpPr>
            <p:nvPr/>
          </p:nvSpPr>
          <p:spPr bwMode="auto">
            <a:xfrm>
              <a:off x="3747" y="1575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Line 496"/>
            <p:cNvSpPr>
              <a:spLocks noChangeShapeType="1"/>
            </p:cNvSpPr>
            <p:nvPr/>
          </p:nvSpPr>
          <p:spPr bwMode="auto">
            <a:xfrm>
              <a:off x="3770" y="1575"/>
              <a:ext cx="1" cy="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Rectangle 497"/>
            <p:cNvSpPr>
              <a:spLocks noChangeArrowheads="1"/>
            </p:cNvSpPr>
            <p:nvPr/>
          </p:nvSpPr>
          <p:spPr bwMode="auto">
            <a:xfrm>
              <a:off x="3910" y="165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58" name="Rectangle 498"/>
            <p:cNvSpPr>
              <a:spLocks noChangeArrowheads="1"/>
            </p:cNvSpPr>
            <p:nvPr/>
          </p:nvSpPr>
          <p:spPr bwMode="auto">
            <a:xfrm>
              <a:off x="3732" y="1657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59" name="Rectangle 499"/>
            <p:cNvSpPr>
              <a:spLocks noChangeArrowheads="1"/>
            </p:cNvSpPr>
            <p:nvPr/>
          </p:nvSpPr>
          <p:spPr bwMode="auto">
            <a:xfrm>
              <a:off x="3531" y="165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60" name="Rectangle 500"/>
            <p:cNvSpPr>
              <a:spLocks noChangeArrowheads="1"/>
            </p:cNvSpPr>
            <p:nvPr/>
          </p:nvSpPr>
          <p:spPr bwMode="auto">
            <a:xfrm>
              <a:off x="3726" y="1871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61" name="Rectangle 501"/>
            <p:cNvSpPr>
              <a:spLocks noChangeArrowheads="1"/>
            </p:cNvSpPr>
            <p:nvPr/>
          </p:nvSpPr>
          <p:spPr bwMode="auto">
            <a:xfrm>
              <a:off x="3822" y="187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62" name="Rectangle 502"/>
            <p:cNvSpPr>
              <a:spLocks noChangeArrowheads="1"/>
            </p:cNvSpPr>
            <p:nvPr/>
          </p:nvSpPr>
          <p:spPr bwMode="auto">
            <a:xfrm>
              <a:off x="3726" y="1449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5863" name="Line 503"/>
            <p:cNvSpPr>
              <a:spLocks noChangeShapeType="1"/>
            </p:cNvSpPr>
            <p:nvPr/>
          </p:nvSpPr>
          <p:spPr bwMode="auto">
            <a:xfrm>
              <a:off x="3418" y="1716"/>
              <a:ext cx="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64" name="Line 504"/>
          <p:cNvSpPr>
            <a:spLocks noChangeShapeType="1"/>
          </p:cNvSpPr>
          <p:nvPr/>
        </p:nvSpPr>
        <p:spPr bwMode="auto">
          <a:xfrm>
            <a:off x="5407025" y="3676650"/>
            <a:ext cx="146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65" name="Line 505"/>
          <p:cNvSpPr>
            <a:spLocks noChangeShapeType="1"/>
          </p:cNvSpPr>
          <p:nvPr/>
        </p:nvSpPr>
        <p:spPr bwMode="auto">
          <a:xfrm>
            <a:off x="5599113" y="3452813"/>
            <a:ext cx="1587" cy="1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66" name="Line 506"/>
          <p:cNvSpPr>
            <a:spLocks noChangeShapeType="1"/>
          </p:cNvSpPr>
          <p:nvPr/>
        </p:nvSpPr>
        <p:spPr bwMode="auto">
          <a:xfrm flipH="1">
            <a:off x="5637213" y="3452813"/>
            <a:ext cx="1587" cy="1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67" name="Rectangle 507"/>
          <p:cNvSpPr>
            <a:spLocks noChangeArrowheads="1"/>
          </p:cNvSpPr>
          <p:nvPr/>
        </p:nvSpPr>
        <p:spPr bwMode="auto">
          <a:xfrm>
            <a:off x="5575300" y="35829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15868" name="Rectangle 508"/>
          <p:cNvSpPr>
            <a:spLocks noChangeArrowheads="1"/>
          </p:cNvSpPr>
          <p:nvPr/>
        </p:nvSpPr>
        <p:spPr bwMode="auto">
          <a:xfrm>
            <a:off x="5256213" y="3582988"/>
            <a:ext cx="138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69" name="Rectangle 509"/>
          <p:cNvSpPr>
            <a:spLocks noChangeArrowheads="1"/>
          </p:cNvSpPr>
          <p:nvPr/>
        </p:nvSpPr>
        <p:spPr bwMode="auto">
          <a:xfrm>
            <a:off x="5565775" y="3922713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70" name="Rectangle 510"/>
          <p:cNvSpPr>
            <a:spLocks noChangeArrowheads="1"/>
          </p:cNvSpPr>
          <p:nvPr/>
        </p:nvSpPr>
        <p:spPr bwMode="auto">
          <a:xfrm>
            <a:off x="5718175" y="39227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-</a:t>
            </a:r>
            <a:endParaRPr lang="en-US" sz="1400">
              <a:latin typeface="Arial" charset="0"/>
            </a:endParaRPr>
          </a:p>
        </p:txBody>
      </p:sp>
      <p:sp>
        <p:nvSpPr>
          <p:cNvPr id="15871" name="Rectangle 511"/>
          <p:cNvSpPr>
            <a:spLocks noChangeArrowheads="1"/>
          </p:cNvSpPr>
          <p:nvPr/>
        </p:nvSpPr>
        <p:spPr bwMode="auto">
          <a:xfrm>
            <a:off x="5565775" y="3252788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72" name="Line 512"/>
          <p:cNvSpPr>
            <a:spLocks noChangeShapeType="1"/>
          </p:cNvSpPr>
          <p:nvPr/>
        </p:nvSpPr>
        <p:spPr bwMode="auto">
          <a:xfrm>
            <a:off x="5076825" y="3676650"/>
            <a:ext cx="146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3" name="Line 513"/>
          <p:cNvSpPr>
            <a:spLocks noChangeShapeType="1"/>
          </p:cNvSpPr>
          <p:nvPr/>
        </p:nvSpPr>
        <p:spPr bwMode="auto">
          <a:xfrm flipV="1">
            <a:off x="5603875" y="3783013"/>
            <a:ext cx="158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4" name="Line 514"/>
          <p:cNvSpPr>
            <a:spLocks noChangeShapeType="1"/>
          </p:cNvSpPr>
          <p:nvPr/>
        </p:nvSpPr>
        <p:spPr bwMode="auto">
          <a:xfrm>
            <a:off x="4778375" y="3676650"/>
            <a:ext cx="1460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5" name="Line 515"/>
          <p:cNvSpPr>
            <a:spLocks noChangeShapeType="1"/>
          </p:cNvSpPr>
          <p:nvPr/>
        </p:nvSpPr>
        <p:spPr bwMode="auto">
          <a:xfrm>
            <a:off x="4970463" y="3452813"/>
            <a:ext cx="1587" cy="1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6" name="Line 516"/>
          <p:cNvSpPr>
            <a:spLocks noChangeShapeType="1"/>
          </p:cNvSpPr>
          <p:nvPr/>
        </p:nvSpPr>
        <p:spPr bwMode="auto">
          <a:xfrm flipH="1">
            <a:off x="5008563" y="3452813"/>
            <a:ext cx="1587" cy="1254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7" name="Rectangle 517"/>
          <p:cNvSpPr>
            <a:spLocks noChangeArrowheads="1"/>
          </p:cNvSpPr>
          <p:nvPr/>
        </p:nvSpPr>
        <p:spPr bwMode="auto">
          <a:xfrm>
            <a:off x="4946650" y="35829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P</a:t>
            </a:r>
            <a:endParaRPr lang="en-US" sz="1400">
              <a:latin typeface="Arial" charset="0"/>
            </a:endParaRPr>
          </a:p>
        </p:txBody>
      </p:sp>
      <p:sp>
        <p:nvSpPr>
          <p:cNvPr id="15878" name="Rectangle 518"/>
          <p:cNvSpPr>
            <a:spLocks noChangeArrowheads="1"/>
          </p:cNvSpPr>
          <p:nvPr/>
        </p:nvSpPr>
        <p:spPr bwMode="auto">
          <a:xfrm>
            <a:off x="4627563" y="3582988"/>
            <a:ext cx="138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79" name="Rectangle 519"/>
          <p:cNvSpPr>
            <a:spLocks noChangeArrowheads="1"/>
          </p:cNvSpPr>
          <p:nvPr/>
        </p:nvSpPr>
        <p:spPr bwMode="auto">
          <a:xfrm>
            <a:off x="4937125" y="3922713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80" name="Rectangle 520"/>
          <p:cNvSpPr>
            <a:spLocks noChangeArrowheads="1"/>
          </p:cNvSpPr>
          <p:nvPr/>
        </p:nvSpPr>
        <p:spPr bwMode="auto">
          <a:xfrm>
            <a:off x="5089525" y="39227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-</a:t>
            </a:r>
            <a:endParaRPr lang="en-US" sz="1400">
              <a:latin typeface="Arial" charset="0"/>
            </a:endParaRPr>
          </a:p>
        </p:txBody>
      </p:sp>
      <p:sp>
        <p:nvSpPr>
          <p:cNvPr id="15881" name="Rectangle 521"/>
          <p:cNvSpPr>
            <a:spLocks noChangeArrowheads="1"/>
          </p:cNvSpPr>
          <p:nvPr/>
        </p:nvSpPr>
        <p:spPr bwMode="auto">
          <a:xfrm>
            <a:off x="4937125" y="3252788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O</a:t>
            </a:r>
            <a:endParaRPr lang="en-US" sz="1400">
              <a:latin typeface="Arial" charset="0"/>
            </a:endParaRPr>
          </a:p>
        </p:txBody>
      </p:sp>
      <p:sp>
        <p:nvSpPr>
          <p:cNvPr id="15882" name="Line 522"/>
          <p:cNvSpPr>
            <a:spLocks noChangeShapeType="1"/>
          </p:cNvSpPr>
          <p:nvPr/>
        </p:nvSpPr>
        <p:spPr bwMode="auto">
          <a:xfrm flipV="1">
            <a:off x="4975225" y="3783013"/>
            <a:ext cx="158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83" name="Rectangle 523"/>
          <p:cNvSpPr>
            <a:spLocks noChangeArrowheads="1"/>
          </p:cNvSpPr>
          <p:nvPr/>
        </p:nvSpPr>
        <p:spPr bwMode="auto">
          <a:xfrm>
            <a:off x="4549775" y="359886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-</a:t>
            </a:r>
            <a:endParaRPr lang="en-US" sz="1400">
              <a:latin typeface="Arial" charset="0"/>
            </a:endParaRPr>
          </a:p>
        </p:txBody>
      </p:sp>
      <p:sp>
        <p:nvSpPr>
          <p:cNvPr id="15884" name="Line 524"/>
          <p:cNvSpPr>
            <a:spLocks noChangeShapeType="1"/>
          </p:cNvSpPr>
          <p:nvPr/>
        </p:nvSpPr>
        <p:spPr bwMode="auto">
          <a:xfrm flipV="1">
            <a:off x="6238875" y="3783013"/>
            <a:ext cx="158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6" name="Text Box 262"/>
          <p:cNvSpPr txBox="1">
            <a:spLocks noChangeArrowheads="1"/>
          </p:cNvSpPr>
          <p:nvPr/>
        </p:nvSpPr>
        <p:spPr bwMode="auto">
          <a:xfrm>
            <a:off x="373063" y="1811338"/>
            <a:ext cx="3597275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A long chain of deoxyribonucleotide units linked by phosphodiester links. </a:t>
            </a:r>
          </a:p>
          <a:p>
            <a:pPr>
              <a:spcBef>
                <a:spcPct val="50000"/>
              </a:spcBef>
            </a:pPr>
            <a:r>
              <a:rPr lang="en-GB" sz="1800"/>
              <a:t>The 3’-OH of sugar of one nucleotide is linked to phosphate group, which in turn is joined to 5’-OH of adjacent sugar.</a:t>
            </a:r>
          </a:p>
          <a:p>
            <a:pPr>
              <a:spcBef>
                <a:spcPct val="50000"/>
              </a:spcBef>
            </a:pPr>
            <a:r>
              <a:rPr lang="en-GB" sz="1800"/>
              <a:t>On each deoxyribose there is a base.</a:t>
            </a:r>
          </a:p>
          <a:p>
            <a:pPr>
              <a:spcBef>
                <a:spcPct val="50000"/>
              </a:spcBef>
            </a:pPr>
            <a:r>
              <a:rPr lang="en-GB" sz="1800"/>
              <a:t>The chain has two ends, the 5’ end and the 3’ end.  It is not symmetrical.</a:t>
            </a:r>
          </a:p>
        </p:txBody>
      </p:sp>
      <p:grpSp>
        <p:nvGrpSpPr>
          <p:cNvPr id="16663" name="Group 279"/>
          <p:cNvGrpSpPr>
            <a:grpSpLocks/>
          </p:cNvGrpSpPr>
          <p:nvPr/>
        </p:nvGrpSpPr>
        <p:grpSpPr bwMode="auto">
          <a:xfrm>
            <a:off x="4629150" y="1466850"/>
            <a:ext cx="3711575" cy="5022850"/>
            <a:chOff x="2916" y="924"/>
            <a:chExt cx="2338" cy="3164"/>
          </a:xfrm>
        </p:grpSpPr>
        <p:sp>
          <p:nvSpPr>
            <p:cNvPr id="16638" name="Rectangle 254"/>
            <p:cNvSpPr>
              <a:spLocks noChangeArrowheads="1"/>
            </p:cNvSpPr>
            <p:nvPr/>
          </p:nvSpPr>
          <p:spPr bwMode="auto">
            <a:xfrm>
              <a:off x="3370" y="1562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3" name="Rectangle 229"/>
            <p:cNvSpPr>
              <a:spLocks noChangeArrowheads="1"/>
            </p:cNvSpPr>
            <p:nvPr/>
          </p:nvSpPr>
          <p:spPr bwMode="auto">
            <a:xfrm>
              <a:off x="3848" y="271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6" name="Rectangle 242"/>
            <p:cNvSpPr>
              <a:spLocks noChangeArrowheads="1"/>
            </p:cNvSpPr>
            <p:nvPr/>
          </p:nvSpPr>
          <p:spPr bwMode="auto">
            <a:xfrm>
              <a:off x="4130" y="358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7" name="Rectangle 243"/>
            <p:cNvSpPr>
              <a:spLocks noChangeArrowheads="1"/>
            </p:cNvSpPr>
            <p:nvPr/>
          </p:nvSpPr>
          <p:spPr bwMode="auto">
            <a:xfrm>
              <a:off x="4291" y="395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8" name="Rectangle 234"/>
            <p:cNvSpPr>
              <a:spLocks noChangeArrowheads="1"/>
            </p:cNvSpPr>
            <p:nvPr/>
          </p:nvSpPr>
          <p:spPr bwMode="auto">
            <a:xfrm>
              <a:off x="4969" y="298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3" name="Rectangle 239"/>
            <p:cNvSpPr>
              <a:spLocks noChangeArrowheads="1"/>
            </p:cNvSpPr>
            <p:nvPr/>
          </p:nvSpPr>
          <p:spPr bwMode="auto">
            <a:xfrm>
              <a:off x="5130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2" name="Rectangle 228"/>
            <p:cNvSpPr>
              <a:spLocks noChangeArrowheads="1"/>
            </p:cNvSpPr>
            <p:nvPr/>
          </p:nvSpPr>
          <p:spPr bwMode="auto">
            <a:xfrm>
              <a:off x="4101" y="2402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4" name="Rectangle 230"/>
            <p:cNvSpPr>
              <a:spLocks noChangeArrowheads="1"/>
            </p:cNvSpPr>
            <p:nvPr/>
          </p:nvSpPr>
          <p:spPr bwMode="auto">
            <a:xfrm>
              <a:off x="4003" y="309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7" name="Rectangle 233"/>
            <p:cNvSpPr>
              <a:spLocks noChangeArrowheads="1"/>
            </p:cNvSpPr>
            <p:nvPr/>
          </p:nvSpPr>
          <p:spPr bwMode="auto">
            <a:xfrm>
              <a:off x="4895" y="298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9" name="Rectangle 235"/>
            <p:cNvSpPr>
              <a:spLocks noChangeArrowheads="1"/>
            </p:cNvSpPr>
            <p:nvPr/>
          </p:nvSpPr>
          <p:spPr bwMode="auto">
            <a:xfrm>
              <a:off x="4728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0" name="Rectangle 236"/>
            <p:cNvSpPr>
              <a:spLocks noChangeArrowheads="1"/>
            </p:cNvSpPr>
            <p:nvPr/>
          </p:nvSpPr>
          <p:spPr bwMode="auto">
            <a:xfrm>
              <a:off x="4388" y="29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1" name="Rectangle 237"/>
            <p:cNvSpPr>
              <a:spLocks noChangeArrowheads="1"/>
            </p:cNvSpPr>
            <p:nvPr/>
          </p:nvSpPr>
          <p:spPr bwMode="auto">
            <a:xfrm>
              <a:off x="4722" y="266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2" name="Rectangle 238"/>
            <p:cNvSpPr>
              <a:spLocks noChangeArrowheads="1"/>
            </p:cNvSpPr>
            <p:nvPr/>
          </p:nvSpPr>
          <p:spPr bwMode="auto">
            <a:xfrm>
              <a:off x="5056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4" name="Rectangle 240"/>
            <p:cNvSpPr>
              <a:spLocks noChangeArrowheads="1"/>
            </p:cNvSpPr>
            <p:nvPr/>
          </p:nvSpPr>
          <p:spPr bwMode="auto">
            <a:xfrm>
              <a:off x="5205" y="334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5" name="Rectangle 241"/>
            <p:cNvSpPr>
              <a:spLocks noChangeArrowheads="1"/>
            </p:cNvSpPr>
            <p:nvPr/>
          </p:nvSpPr>
          <p:spPr bwMode="auto">
            <a:xfrm>
              <a:off x="4388" y="326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5" name="Rectangle 231"/>
            <p:cNvSpPr>
              <a:spLocks noChangeArrowheads="1"/>
            </p:cNvSpPr>
            <p:nvPr/>
          </p:nvSpPr>
          <p:spPr bwMode="auto">
            <a:xfrm>
              <a:off x="3681" y="309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6" name="Rectangle 232"/>
            <p:cNvSpPr>
              <a:spLocks noChangeArrowheads="1"/>
            </p:cNvSpPr>
            <p:nvPr/>
          </p:nvSpPr>
          <p:spPr bwMode="auto">
            <a:xfrm>
              <a:off x="3393" y="266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0" name="Rectangle 246"/>
            <p:cNvSpPr>
              <a:spLocks noChangeArrowheads="1"/>
            </p:cNvSpPr>
            <p:nvPr/>
          </p:nvSpPr>
          <p:spPr bwMode="auto">
            <a:xfrm>
              <a:off x="3681" y="3519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1" name="Rectangle 247"/>
            <p:cNvSpPr>
              <a:spLocks noChangeArrowheads="1"/>
            </p:cNvSpPr>
            <p:nvPr/>
          </p:nvSpPr>
          <p:spPr bwMode="auto">
            <a:xfrm>
              <a:off x="3693" y="3304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2" name="Rectangle 248"/>
            <p:cNvSpPr>
              <a:spLocks noChangeArrowheads="1"/>
            </p:cNvSpPr>
            <p:nvPr/>
          </p:nvSpPr>
          <p:spPr bwMode="auto">
            <a:xfrm>
              <a:off x="3497" y="33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3" name="Rectangle 249"/>
            <p:cNvSpPr>
              <a:spLocks noChangeArrowheads="1"/>
            </p:cNvSpPr>
            <p:nvPr/>
          </p:nvSpPr>
          <p:spPr bwMode="auto">
            <a:xfrm>
              <a:off x="3871" y="33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5" name="Rectangle 251"/>
            <p:cNvSpPr>
              <a:spLocks noChangeArrowheads="1"/>
            </p:cNvSpPr>
            <p:nvPr/>
          </p:nvSpPr>
          <p:spPr bwMode="auto">
            <a:xfrm>
              <a:off x="3112" y="156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6" name="Rectangle 252"/>
            <p:cNvSpPr>
              <a:spLocks noChangeArrowheads="1"/>
            </p:cNvSpPr>
            <p:nvPr/>
          </p:nvSpPr>
          <p:spPr bwMode="auto">
            <a:xfrm>
              <a:off x="2916" y="156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7" name="Rectangle 253"/>
            <p:cNvSpPr>
              <a:spLocks noChangeArrowheads="1"/>
            </p:cNvSpPr>
            <p:nvPr/>
          </p:nvSpPr>
          <p:spPr bwMode="auto">
            <a:xfrm>
              <a:off x="3290" y="156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9" name="Rectangle 255"/>
            <p:cNvSpPr>
              <a:spLocks noChangeArrowheads="1"/>
            </p:cNvSpPr>
            <p:nvPr/>
          </p:nvSpPr>
          <p:spPr bwMode="auto">
            <a:xfrm>
              <a:off x="3100" y="134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40" name="Rectangle 256"/>
            <p:cNvSpPr>
              <a:spLocks noChangeArrowheads="1"/>
            </p:cNvSpPr>
            <p:nvPr/>
          </p:nvSpPr>
          <p:spPr bwMode="auto">
            <a:xfrm>
              <a:off x="3399" y="2445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41" name="Rectangle 257"/>
            <p:cNvSpPr>
              <a:spLocks noChangeArrowheads="1"/>
            </p:cNvSpPr>
            <p:nvPr/>
          </p:nvSpPr>
          <p:spPr bwMode="auto">
            <a:xfrm>
              <a:off x="3204" y="24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42" name="Rectangle 258"/>
            <p:cNvSpPr>
              <a:spLocks noChangeArrowheads="1"/>
            </p:cNvSpPr>
            <p:nvPr/>
          </p:nvSpPr>
          <p:spPr bwMode="auto">
            <a:xfrm>
              <a:off x="3583" y="24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44" name="Rectangle 260"/>
            <p:cNvSpPr>
              <a:spLocks noChangeArrowheads="1"/>
            </p:cNvSpPr>
            <p:nvPr/>
          </p:nvSpPr>
          <p:spPr bwMode="auto">
            <a:xfrm>
              <a:off x="3393" y="223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auto">
            <a:xfrm>
              <a:off x="4346" y="1369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28"/>
            <p:cNvSpPr>
              <a:spLocks/>
            </p:cNvSpPr>
            <p:nvPr/>
          </p:nvSpPr>
          <p:spPr bwMode="auto">
            <a:xfrm>
              <a:off x="4242" y="1516"/>
              <a:ext cx="104" cy="74"/>
            </a:xfrm>
            <a:custGeom>
              <a:avLst/>
              <a:gdLst>
                <a:gd name="T0" fmla="*/ 104 w 104"/>
                <a:gd name="T1" fmla="*/ 0 h 74"/>
                <a:gd name="T2" fmla="*/ 0 w 104"/>
                <a:gd name="T3" fmla="*/ 74 h 74"/>
                <a:gd name="T4" fmla="*/ 104 w 104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4">
                  <a:moveTo>
                    <a:pt x="104" y="0"/>
                  </a:moveTo>
                  <a:lnTo>
                    <a:pt x="0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29"/>
            <p:cNvSpPr>
              <a:spLocks/>
            </p:cNvSpPr>
            <p:nvPr/>
          </p:nvSpPr>
          <p:spPr bwMode="auto">
            <a:xfrm>
              <a:off x="4242" y="1516"/>
              <a:ext cx="104" cy="74"/>
            </a:xfrm>
            <a:custGeom>
              <a:avLst/>
              <a:gdLst>
                <a:gd name="T0" fmla="*/ 104 w 104"/>
                <a:gd name="T1" fmla="*/ 0 h 74"/>
                <a:gd name="T2" fmla="*/ 104 w 104"/>
                <a:gd name="T3" fmla="*/ 6 h 74"/>
                <a:gd name="T4" fmla="*/ 0 w 104"/>
                <a:gd name="T5" fmla="*/ 74 h 74"/>
                <a:gd name="T6" fmla="*/ 0 w 104"/>
                <a:gd name="T7" fmla="*/ 67 h 74"/>
                <a:gd name="T8" fmla="*/ 104 w 10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4">
                  <a:moveTo>
                    <a:pt x="104" y="0"/>
                  </a:moveTo>
                  <a:lnTo>
                    <a:pt x="104" y="6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30"/>
            <p:cNvSpPr>
              <a:spLocks/>
            </p:cNvSpPr>
            <p:nvPr/>
          </p:nvSpPr>
          <p:spPr bwMode="auto">
            <a:xfrm>
              <a:off x="4231" y="1504"/>
              <a:ext cx="92" cy="61"/>
            </a:xfrm>
            <a:custGeom>
              <a:avLst/>
              <a:gdLst>
                <a:gd name="T0" fmla="*/ 0 w 92"/>
                <a:gd name="T1" fmla="*/ 61 h 61"/>
                <a:gd name="T2" fmla="*/ 92 w 92"/>
                <a:gd name="T3" fmla="*/ 0 h 61"/>
                <a:gd name="T4" fmla="*/ 0 w 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61">
                  <a:moveTo>
                    <a:pt x="0" y="61"/>
                  </a:moveTo>
                  <a:lnTo>
                    <a:pt x="9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Freeform 31"/>
            <p:cNvSpPr>
              <a:spLocks/>
            </p:cNvSpPr>
            <p:nvPr/>
          </p:nvSpPr>
          <p:spPr bwMode="auto">
            <a:xfrm>
              <a:off x="4231" y="1498"/>
              <a:ext cx="92" cy="67"/>
            </a:xfrm>
            <a:custGeom>
              <a:avLst/>
              <a:gdLst>
                <a:gd name="T0" fmla="*/ 0 w 92"/>
                <a:gd name="T1" fmla="*/ 67 h 67"/>
                <a:gd name="T2" fmla="*/ 0 w 92"/>
                <a:gd name="T3" fmla="*/ 61 h 67"/>
                <a:gd name="T4" fmla="*/ 92 w 92"/>
                <a:gd name="T5" fmla="*/ 0 h 67"/>
                <a:gd name="T6" fmla="*/ 92 w 92"/>
                <a:gd name="T7" fmla="*/ 6 h 67"/>
                <a:gd name="T8" fmla="*/ 0 w 9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7">
                  <a:moveTo>
                    <a:pt x="0" y="67"/>
                  </a:moveTo>
                  <a:lnTo>
                    <a:pt x="0" y="61"/>
                  </a:lnTo>
                  <a:lnTo>
                    <a:pt x="92" y="0"/>
                  </a:lnTo>
                  <a:lnTo>
                    <a:pt x="92" y="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Freeform 32"/>
            <p:cNvSpPr>
              <a:spLocks/>
            </p:cNvSpPr>
            <p:nvPr/>
          </p:nvSpPr>
          <p:spPr bwMode="auto">
            <a:xfrm>
              <a:off x="4024" y="1516"/>
              <a:ext cx="109" cy="80"/>
            </a:xfrm>
            <a:custGeom>
              <a:avLst/>
              <a:gdLst>
                <a:gd name="T0" fmla="*/ 109 w 109"/>
                <a:gd name="T1" fmla="*/ 80 h 80"/>
                <a:gd name="T2" fmla="*/ 0 w 109"/>
                <a:gd name="T3" fmla="*/ 0 h 80"/>
                <a:gd name="T4" fmla="*/ 109 w 109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80">
                  <a:moveTo>
                    <a:pt x="109" y="80"/>
                  </a:moveTo>
                  <a:lnTo>
                    <a:pt x="0" y="0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Freeform 33"/>
            <p:cNvSpPr>
              <a:spLocks/>
            </p:cNvSpPr>
            <p:nvPr/>
          </p:nvSpPr>
          <p:spPr bwMode="auto">
            <a:xfrm>
              <a:off x="4018" y="1516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15 w 115"/>
                <a:gd name="T3" fmla="*/ 80 h 80"/>
                <a:gd name="T4" fmla="*/ 0 w 115"/>
                <a:gd name="T5" fmla="*/ 6 h 80"/>
                <a:gd name="T6" fmla="*/ 6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15" y="8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Freeform 34"/>
            <p:cNvSpPr>
              <a:spLocks/>
            </p:cNvSpPr>
            <p:nvPr/>
          </p:nvSpPr>
          <p:spPr bwMode="auto">
            <a:xfrm>
              <a:off x="4018" y="1307"/>
              <a:ext cx="1" cy="209"/>
            </a:xfrm>
            <a:custGeom>
              <a:avLst/>
              <a:gdLst>
                <a:gd name="T0" fmla="*/ 0 h 209"/>
                <a:gd name="T1" fmla="*/ 209 h 209"/>
                <a:gd name="T2" fmla="*/ 0 h 2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4340" y="1369"/>
              <a:ext cx="1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4018" y="1301"/>
              <a:ext cx="1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Freeform 37"/>
            <p:cNvSpPr>
              <a:spLocks/>
            </p:cNvSpPr>
            <p:nvPr/>
          </p:nvSpPr>
          <p:spPr bwMode="auto">
            <a:xfrm>
              <a:off x="4041" y="1320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Freeform 38"/>
            <p:cNvSpPr>
              <a:spLocks/>
            </p:cNvSpPr>
            <p:nvPr/>
          </p:nvSpPr>
          <p:spPr bwMode="auto">
            <a:xfrm>
              <a:off x="4024" y="1197"/>
              <a:ext cx="155" cy="104"/>
            </a:xfrm>
            <a:custGeom>
              <a:avLst/>
              <a:gdLst>
                <a:gd name="T0" fmla="*/ 0 w 155"/>
                <a:gd name="T1" fmla="*/ 104 h 104"/>
                <a:gd name="T2" fmla="*/ 155 w 155"/>
                <a:gd name="T3" fmla="*/ 0 h 104"/>
                <a:gd name="T4" fmla="*/ 0 w 155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04">
                  <a:moveTo>
                    <a:pt x="0" y="104"/>
                  </a:moveTo>
                  <a:lnTo>
                    <a:pt x="155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Freeform 39"/>
            <p:cNvSpPr>
              <a:spLocks/>
            </p:cNvSpPr>
            <p:nvPr/>
          </p:nvSpPr>
          <p:spPr bwMode="auto">
            <a:xfrm>
              <a:off x="4018" y="1197"/>
              <a:ext cx="167" cy="110"/>
            </a:xfrm>
            <a:custGeom>
              <a:avLst/>
              <a:gdLst>
                <a:gd name="T0" fmla="*/ 6 w 167"/>
                <a:gd name="T1" fmla="*/ 110 h 110"/>
                <a:gd name="T2" fmla="*/ 0 w 167"/>
                <a:gd name="T3" fmla="*/ 104 h 110"/>
                <a:gd name="T4" fmla="*/ 161 w 167"/>
                <a:gd name="T5" fmla="*/ 0 h 110"/>
                <a:gd name="T6" fmla="*/ 167 w 167"/>
                <a:gd name="T7" fmla="*/ 6 h 110"/>
                <a:gd name="T8" fmla="*/ 6 w 16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0">
                  <a:moveTo>
                    <a:pt x="6" y="110"/>
                  </a:moveTo>
                  <a:lnTo>
                    <a:pt x="0" y="104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Freeform 40"/>
            <p:cNvSpPr>
              <a:spLocks/>
            </p:cNvSpPr>
            <p:nvPr/>
          </p:nvSpPr>
          <p:spPr bwMode="auto">
            <a:xfrm>
              <a:off x="4185" y="1197"/>
              <a:ext cx="109" cy="74"/>
            </a:xfrm>
            <a:custGeom>
              <a:avLst/>
              <a:gdLst>
                <a:gd name="T0" fmla="*/ 109 w 109"/>
                <a:gd name="T1" fmla="*/ 74 h 74"/>
                <a:gd name="T2" fmla="*/ 0 w 109"/>
                <a:gd name="T3" fmla="*/ 0 h 74"/>
                <a:gd name="T4" fmla="*/ 109 w 109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74">
                  <a:moveTo>
                    <a:pt x="109" y="74"/>
                  </a:moveTo>
                  <a:lnTo>
                    <a:pt x="0" y="0"/>
                  </a:lnTo>
                  <a:lnTo>
                    <a:pt x="10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Freeform 41"/>
            <p:cNvSpPr>
              <a:spLocks/>
            </p:cNvSpPr>
            <p:nvPr/>
          </p:nvSpPr>
          <p:spPr bwMode="auto">
            <a:xfrm>
              <a:off x="4185" y="1197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09 w 115"/>
                <a:gd name="T3" fmla="*/ 80 h 80"/>
                <a:gd name="T4" fmla="*/ 0 w 115"/>
                <a:gd name="T5" fmla="*/ 6 h 80"/>
                <a:gd name="T6" fmla="*/ 0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09" y="8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Freeform 42"/>
            <p:cNvSpPr>
              <a:spLocks/>
            </p:cNvSpPr>
            <p:nvPr/>
          </p:nvSpPr>
          <p:spPr bwMode="auto">
            <a:xfrm>
              <a:off x="4185" y="1228"/>
              <a:ext cx="103" cy="67"/>
            </a:xfrm>
            <a:custGeom>
              <a:avLst/>
              <a:gdLst>
                <a:gd name="T0" fmla="*/ 0 w 103"/>
                <a:gd name="T1" fmla="*/ 0 h 67"/>
                <a:gd name="T2" fmla="*/ 103 w 103"/>
                <a:gd name="T3" fmla="*/ 67 h 67"/>
                <a:gd name="T4" fmla="*/ 0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0"/>
                  </a:moveTo>
                  <a:lnTo>
                    <a:pt x="10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Freeform 43"/>
            <p:cNvSpPr>
              <a:spLocks/>
            </p:cNvSpPr>
            <p:nvPr/>
          </p:nvSpPr>
          <p:spPr bwMode="auto">
            <a:xfrm>
              <a:off x="4179" y="1221"/>
              <a:ext cx="109" cy="74"/>
            </a:xfrm>
            <a:custGeom>
              <a:avLst/>
              <a:gdLst>
                <a:gd name="T0" fmla="*/ 0 w 109"/>
                <a:gd name="T1" fmla="*/ 7 h 74"/>
                <a:gd name="T2" fmla="*/ 6 w 109"/>
                <a:gd name="T3" fmla="*/ 0 h 74"/>
                <a:gd name="T4" fmla="*/ 109 w 109"/>
                <a:gd name="T5" fmla="*/ 68 h 74"/>
                <a:gd name="T6" fmla="*/ 104 w 109"/>
                <a:gd name="T7" fmla="*/ 74 h 74"/>
                <a:gd name="T8" fmla="*/ 0 w 109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4">
                  <a:moveTo>
                    <a:pt x="0" y="7"/>
                  </a:moveTo>
                  <a:lnTo>
                    <a:pt x="6" y="0"/>
                  </a:lnTo>
                  <a:lnTo>
                    <a:pt x="109" y="68"/>
                  </a:lnTo>
                  <a:lnTo>
                    <a:pt x="104" y="7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Freeform 44"/>
            <p:cNvSpPr>
              <a:spLocks/>
            </p:cNvSpPr>
            <p:nvPr/>
          </p:nvSpPr>
          <p:spPr bwMode="auto">
            <a:xfrm>
              <a:off x="3903" y="1516"/>
              <a:ext cx="115" cy="43"/>
            </a:xfrm>
            <a:custGeom>
              <a:avLst/>
              <a:gdLst>
                <a:gd name="T0" fmla="*/ 115 w 115"/>
                <a:gd name="T1" fmla="*/ 0 h 43"/>
                <a:gd name="T2" fmla="*/ 0 w 115"/>
                <a:gd name="T3" fmla="*/ 43 h 43"/>
                <a:gd name="T4" fmla="*/ 115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0" y="4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>
              <a:off x="4041" y="1313"/>
              <a:ext cx="1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H="1">
              <a:off x="3903" y="1516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47"/>
            <p:cNvSpPr>
              <a:spLocks/>
            </p:cNvSpPr>
            <p:nvPr/>
          </p:nvSpPr>
          <p:spPr bwMode="auto">
            <a:xfrm>
              <a:off x="3730" y="1412"/>
              <a:ext cx="75" cy="116"/>
            </a:xfrm>
            <a:custGeom>
              <a:avLst/>
              <a:gdLst>
                <a:gd name="T0" fmla="*/ 75 w 75"/>
                <a:gd name="T1" fmla="*/ 116 h 116"/>
                <a:gd name="T2" fmla="*/ 0 w 75"/>
                <a:gd name="T3" fmla="*/ 0 h 116"/>
                <a:gd name="T4" fmla="*/ 75 w 75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16">
                  <a:moveTo>
                    <a:pt x="75" y="116"/>
                  </a:moveTo>
                  <a:lnTo>
                    <a:pt x="0" y="0"/>
                  </a:lnTo>
                  <a:lnTo>
                    <a:pt x="7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Freeform 48"/>
            <p:cNvSpPr>
              <a:spLocks/>
            </p:cNvSpPr>
            <p:nvPr/>
          </p:nvSpPr>
          <p:spPr bwMode="auto">
            <a:xfrm>
              <a:off x="3725" y="1412"/>
              <a:ext cx="80" cy="122"/>
            </a:xfrm>
            <a:custGeom>
              <a:avLst/>
              <a:gdLst>
                <a:gd name="T0" fmla="*/ 80 w 80"/>
                <a:gd name="T1" fmla="*/ 116 h 122"/>
                <a:gd name="T2" fmla="*/ 74 w 80"/>
                <a:gd name="T3" fmla="*/ 122 h 122"/>
                <a:gd name="T4" fmla="*/ 0 w 80"/>
                <a:gd name="T5" fmla="*/ 0 h 122"/>
                <a:gd name="T6" fmla="*/ 5 w 80"/>
                <a:gd name="T7" fmla="*/ 0 h 122"/>
                <a:gd name="T8" fmla="*/ 80 w 80"/>
                <a:gd name="T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116"/>
                  </a:moveTo>
                  <a:lnTo>
                    <a:pt x="74" y="12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Freeform 49"/>
            <p:cNvSpPr>
              <a:spLocks/>
            </p:cNvSpPr>
            <p:nvPr/>
          </p:nvSpPr>
          <p:spPr bwMode="auto">
            <a:xfrm>
              <a:off x="3730" y="1295"/>
              <a:ext cx="69" cy="117"/>
            </a:xfrm>
            <a:custGeom>
              <a:avLst/>
              <a:gdLst>
                <a:gd name="T0" fmla="*/ 0 w 69"/>
                <a:gd name="T1" fmla="*/ 117 h 117"/>
                <a:gd name="T2" fmla="*/ 69 w 69"/>
                <a:gd name="T3" fmla="*/ 0 h 117"/>
                <a:gd name="T4" fmla="*/ 0 w 69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17">
                  <a:moveTo>
                    <a:pt x="0" y="117"/>
                  </a:moveTo>
                  <a:lnTo>
                    <a:pt x="69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Freeform 50"/>
            <p:cNvSpPr>
              <a:spLocks/>
            </p:cNvSpPr>
            <p:nvPr/>
          </p:nvSpPr>
          <p:spPr bwMode="auto">
            <a:xfrm>
              <a:off x="3725" y="1295"/>
              <a:ext cx="80" cy="117"/>
            </a:xfrm>
            <a:custGeom>
              <a:avLst/>
              <a:gdLst>
                <a:gd name="T0" fmla="*/ 5 w 80"/>
                <a:gd name="T1" fmla="*/ 117 h 117"/>
                <a:gd name="T2" fmla="*/ 0 w 80"/>
                <a:gd name="T3" fmla="*/ 117 h 117"/>
                <a:gd name="T4" fmla="*/ 74 w 80"/>
                <a:gd name="T5" fmla="*/ 0 h 117"/>
                <a:gd name="T6" fmla="*/ 80 w 80"/>
                <a:gd name="T7" fmla="*/ 6 h 117"/>
                <a:gd name="T8" fmla="*/ 5 w 80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7">
                  <a:moveTo>
                    <a:pt x="5" y="117"/>
                  </a:moveTo>
                  <a:lnTo>
                    <a:pt x="0" y="117"/>
                  </a:lnTo>
                  <a:lnTo>
                    <a:pt x="74" y="0"/>
                  </a:lnTo>
                  <a:lnTo>
                    <a:pt x="80" y="6"/>
                  </a:lnTo>
                  <a:lnTo>
                    <a:pt x="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51"/>
            <p:cNvSpPr>
              <a:spLocks/>
            </p:cNvSpPr>
            <p:nvPr/>
          </p:nvSpPr>
          <p:spPr bwMode="auto">
            <a:xfrm>
              <a:off x="3759" y="1313"/>
              <a:ext cx="63" cy="99"/>
            </a:xfrm>
            <a:custGeom>
              <a:avLst/>
              <a:gdLst>
                <a:gd name="T0" fmla="*/ 63 w 63"/>
                <a:gd name="T1" fmla="*/ 0 h 99"/>
                <a:gd name="T2" fmla="*/ 0 w 63"/>
                <a:gd name="T3" fmla="*/ 99 h 99"/>
                <a:gd name="T4" fmla="*/ 63 w 63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99">
                  <a:moveTo>
                    <a:pt x="63" y="0"/>
                  </a:moveTo>
                  <a:lnTo>
                    <a:pt x="0" y="9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Freeform 52"/>
            <p:cNvSpPr>
              <a:spLocks/>
            </p:cNvSpPr>
            <p:nvPr/>
          </p:nvSpPr>
          <p:spPr bwMode="auto">
            <a:xfrm>
              <a:off x="3753" y="1307"/>
              <a:ext cx="69" cy="105"/>
            </a:xfrm>
            <a:custGeom>
              <a:avLst/>
              <a:gdLst>
                <a:gd name="T0" fmla="*/ 64 w 69"/>
                <a:gd name="T1" fmla="*/ 0 h 105"/>
                <a:gd name="T2" fmla="*/ 69 w 69"/>
                <a:gd name="T3" fmla="*/ 6 h 105"/>
                <a:gd name="T4" fmla="*/ 6 w 69"/>
                <a:gd name="T5" fmla="*/ 105 h 105"/>
                <a:gd name="T6" fmla="*/ 0 w 69"/>
                <a:gd name="T7" fmla="*/ 105 h 105"/>
                <a:gd name="T8" fmla="*/ 64 w 69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5">
                  <a:moveTo>
                    <a:pt x="64" y="0"/>
                  </a:moveTo>
                  <a:lnTo>
                    <a:pt x="69" y="6"/>
                  </a:lnTo>
                  <a:lnTo>
                    <a:pt x="6" y="105"/>
                  </a:lnTo>
                  <a:lnTo>
                    <a:pt x="0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Freeform 53"/>
            <p:cNvSpPr>
              <a:spLocks/>
            </p:cNvSpPr>
            <p:nvPr/>
          </p:nvSpPr>
          <p:spPr bwMode="auto">
            <a:xfrm>
              <a:off x="3903" y="1258"/>
              <a:ext cx="115" cy="43"/>
            </a:xfrm>
            <a:custGeom>
              <a:avLst/>
              <a:gdLst>
                <a:gd name="T0" fmla="*/ 0 w 115"/>
                <a:gd name="T1" fmla="*/ 0 h 43"/>
                <a:gd name="T2" fmla="*/ 115 w 115"/>
                <a:gd name="T3" fmla="*/ 43 h 43"/>
                <a:gd name="T4" fmla="*/ 0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0" y="0"/>
                  </a:moveTo>
                  <a:lnTo>
                    <a:pt x="11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Freeform 54"/>
            <p:cNvSpPr>
              <a:spLocks/>
            </p:cNvSpPr>
            <p:nvPr/>
          </p:nvSpPr>
          <p:spPr bwMode="auto">
            <a:xfrm>
              <a:off x="4185" y="1050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5"/>
            <p:cNvSpPr>
              <a:spLocks noChangeShapeType="1"/>
            </p:cNvSpPr>
            <p:nvPr/>
          </p:nvSpPr>
          <p:spPr bwMode="auto">
            <a:xfrm>
              <a:off x="3903" y="1258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6"/>
            <p:cNvSpPr>
              <a:spLocks noChangeShapeType="1"/>
            </p:cNvSpPr>
            <p:nvPr/>
          </p:nvSpPr>
          <p:spPr bwMode="auto">
            <a:xfrm>
              <a:off x="4179" y="1044"/>
              <a:ext cx="1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Freeform 57"/>
            <p:cNvSpPr>
              <a:spLocks/>
            </p:cNvSpPr>
            <p:nvPr/>
          </p:nvSpPr>
          <p:spPr bwMode="auto">
            <a:xfrm>
              <a:off x="3437" y="2136"/>
              <a:ext cx="293" cy="1"/>
            </a:xfrm>
            <a:custGeom>
              <a:avLst/>
              <a:gdLst>
                <a:gd name="T0" fmla="*/ 293 w 293"/>
                <a:gd name="T1" fmla="*/ 0 w 293"/>
                <a:gd name="T2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3">
                  <a:moveTo>
                    <a:pt x="293" y="0"/>
                  </a:moveTo>
                  <a:lnTo>
                    <a:pt x="0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Freeform 58"/>
            <p:cNvSpPr>
              <a:spLocks/>
            </p:cNvSpPr>
            <p:nvPr/>
          </p:nvSpPr>
          <p:spPr bwMode="auto">
            <a:xfrm>
              <a:off x="3426" y="2117"/>
              <a:ext cx="316" cy="31"/>
            </a:xfrm>
            <a:custGeom>
              <a:avLst/>
              <a:gdLst>
                <a:gd name="T0" fmla="*/ 299 w 316"/>
                <a:gd name="T1" fmla="*/ 0 h 31"/>
                <a:gd name="T2" fmla="*/ 316 w 316"/>
                <a:gd name="T3" fmla="*/ 19 h 31"/>
                <a:gd name="T4" fmla="*/ 310 w 316"/>
                <a:gd name="T5" fmla="*/ 31 h 31"/>
                <a:gd name="T6" fmla="*/ 5 w 316"/>
                <a:gd name="T7" fmla="*/ 31 h 31"/>
                <a:gd name="T8" fmla="*/ 0 w 316"/>
                <a:gd name="T9" fmla="*/ 19 h 31"/>
                <a:gd name="T10" fmla="*/ 11 w 316"/>
                <a:gd name="T11" fmla="*/ 0 h 31"/>
                <a:gd name="T12" fmla="*/ 299 w 316"/>
                <a:gd name="T13" fmla="*/ 0 h 31"/>
                <a:gd name="T14" fmla="*/ 299 w 31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31">
                  <a:moveTo>
                    <a:pt x="299" y="0"/>
                  </a:moveTo>
                  <a:lnTo>
                    <a:pt x="316" y="19"/>
                  </a:lnTo>
                  <a:lnTo>
                    <a:pt x="310" y="31"/>
                  </a:lnTo>
                  <a:lnTo>
                    <a:pt x="5" y="3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Freeform 59"/>
            <p:cNvSpPr>
              <a:spLocks/>
            </p:cNvSpPr>
            <p:nvPr/>
          </p:nvSpPr>
          <p:spPr bwMode="auto">
            <a:xfrm>
              <a:off x="3736" y="2007"/>
              <a:ext cx="98" cy="135"/>
            </a:xfrm>
            <a:custGeom>
              <a:avLst/>
              <a:gdLst>
                <a:gd name="T0" fmla="*/ 98 w 98"/>
                <a:gd name="T1" fmla="*/ 0 h 135"/>
                <a:gd name="T2" fmla="*/ 0 w 98"/>
                <a:gd name="T3" fmla="*/ 135 h 135"/>
                <a:gd name="T4" fmla="*/ 98 w 98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35">
                  <a:moveTo>
                    <a:pt x="98" y="0"/>
                  </a:moveTo>
                  <a:lnTo>
                    <a:pt x="0" y="13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 flipH="1">
              <a:off x="3431" y="2129"/>
              <a:ext cx="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61"/>
            <p:cNvSpPr>
              <a:spLocks noChangeShapeType="1"/>
            </p:cNvSpPr>
            <p:nvPr/>
          </p:nvSpPr>
          <p:spPr bwMode="auto">
            <a:xfrm flipH="1">
              <a:off x="3730" y="2007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Freeform 62"/>
            <p:cNvSpPr>
              <a:spLocks/>
            </p:cNvSpPr>
            <p:nvPr/>
          </p:nvSpPr>
          <p:spPr bwMode="auto">
            <a:xfrm>
              <a:off x="3725" y="2007"/>
              <a:ext cx="115" cy="159"/>
            </a:xfrm>
            <a:custGeom>
              <a:avLst/>
              <a:gdLst>
                <a:gd name="T0" fmla="*/ 103 w 115"/>
                <a:gd name="T1" fmla="*/ 0 h 159"/>
                <a:gd name="T2" fmla="*/ 115 w 115"/>
                <a:gd name="T3" fmla="*/ 0 h 159"/>
                <a:gd name="T4" fmla="*/ 115 w 115"/>
                <a:gd name="T5" fmla="*/ 0 h 159"/>
                <a:gd name="T6" fmla="*/ 23 w 115"/>
                <a:gd name="T7" fmla="*/ 159 h 159"/>
                <a:gd name="T8" fmla="*/ 17 w 115"/>
                <a:gd name="T9" fmla="*/ 129 h 159"/>
                <a:gd name="T10" fmla="*/ 0 w 115"/>
                <a:gd name="T11" fmla="*/ 110 h 159"/>
                <a:gd name="T12" fmla="*/ 103 w 115"/>
                <a:gd name="T13" fmla="*/ 0 h 159"/>
                <a:gd name="T14" fmla="*/ 103 w 115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59">
                  <a:moveTo>
                    <a:pt x="103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23" y="159"/>
                  </a:lnTo>
                  <a:lnTo>
                    <a:pt x="17" y="129"/>
                  </a:lnTo>
                  <a:lnTo>
                    <a:pt x="0" y="11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Freeform 63"/>
            <p:cNvSpPr>
              <a:spLocks/>
            </p:cNvSpPr>
            <p:nvPr/>
          </p:nvSpPr>
          <p:spPr bwMode="auto">
            <a:xfrm>
              <a:off x="3650" y="1921"/>
              <a:ext cx="184" cy="86"/>
            </a:xfrm>
            <a:custGeom>
              <a:avLst/>
              <a:gdLst>
                <a:gd name="T0" fmla="*/ 0 w 184"/>
                <a:gd name="T1" fmla="*/ 0 h 86"/>
                <a:gd name="T2" fmla="*/ 184 w 184"/>
                <a:gd name="T3" fmla="*/ 86 h 86"/>
                <a:gd name="T4" fmla="*/ 0 w 184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86">
                  <a:moveTo>
                    <a:pt x="0" y="0"/>
                  </a:moveTo>
                  <a:lnTo>
                    <a:pt x="184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Freeform 64"/>
            <p:cNvSpPr>
              <a:spLocks/>
            </p:cNvSpPr>
            <p:nvPr/>
          </p:nvSpPr>
          <p:spPr bwMode="auto">
            <a:xfrm>
              <a:off x="3650" y="1915"/>
              <a:ext cx="184" cy="98"/>
            </a:xfrm>
            <a:custGeom>
              <a:avLst/>
              <a:gdLst>
                <a:gd name="T0" fmla="*/ 0 w 184"/>
                <a:gd name="T1" fmla="*/ 6 h 98"/>
                <a:gd name="T2" fmla="*/ 0 w 184"/>
                <a:gd name="T3" fmla="*/ 0 h 98"/>
                <a:gd name="T4" fmla="*/ 184 w 184"/>
                <a:gd name="T5" fmla="*/ 92 h 98"/>
                <a:gd name="T6" fmla="*/ 184 w 184"/>
                <a:gd name="T7" fmla="*/ 98 h 98"/>
                <a:gd name="T8" fmla="*/ 0 w 184"/>
                <a:gd name="T9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8">
                  <a:moveTo>
                    <a:pt x="0" y="6"/>
                  </a:moveTo>
                  <a:lnTo>
                    <a:pt x="0" y="0"/>
                  </a:lnTo>
                  <a:lnTo>
                    <a:pt x="184" y="92"/>
                  </a:lnTo>
                  <a:lnTo>
                    <a:pt x="184" y="9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Freeform 65"/>
            <p:cNvSpPr>
              <a:spLocks/>
            </p:cNvSpPr>
            <p:nvPr/>
          </p:nvSpPr>
          <p:spPr bwMode="auto">
            <a:xfrm>
              <a:off x="3334" y="1915"/>
              <a:ext cx="212" cy="92"/>
            </a:xfrm>
            <a:custGeom>
              <a:avLst/>
              <a:gdLst>
                <a:gd name="T0" fmla="*/ 0 w 212"/>
                <a:gd name="T1" fmla="*/ 92 h 92"/>
                <a:gd name="T2" fmla="*/ 212 w 212"/>
                <a:gd name="T3" fmla="*/ 0 h 92"/>
                <a:gd name="T4" fmla="*/ 0 w 212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92">
                  <a:moveTo>
                    <a:pt x="0" y="92"/>
                  </a:moveTo>
                  <a:lnTo>
                    <a:pt x="21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Freeform 66"/>
            <p:cNvSpPr>
              <a:spLocks/>
            </p:cNvSpPr>
            <p:nvPr/>
          </p:nvSpPr>
          <p:spPr bwMode="auto">
            <a:xfrm>
              <a:off x="3334" y="1915"/>
              <a:ext cx="212" cy="98"/>
            </a:xfrm>
            <a:custGeom>
              <a:avLst/>
              <a:gdLst>
                <a:gd name="T0" fmla="*/ 0 w 212"/>
                <a:gd name="T1" fmla="*/ 98 h 98"/>
                <a:gd name="T2" fmla="*/ 0 w 212"/>
                <a:gd name="T3" fmla="*/ 92 h 98"/>
                <a:gd name="T4" fmla="*/ 207 w 212"/>
                <a:gd name="T5" fmla="*/ 0 h 98"/>
                <a:gd name="T6" fmla="*/ 212 w 212"/>
                <a:gd name="T7" fmla="*/ 6 h 98"/>
                <a:gd name="T8" fmla="*/ 0 w 212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8">
                  <a:moveTo>
                    <a:pt x="0" y="98"/>
                  </a:moveTo>
                  <a:lnTo>
                    <a:pt x="0" y="92"/>
                  </a:lnTo>
                  <a:lnTo>
                    <a:pt x="207" y="0"/>
                  </a:lnTo>
                  <a:lnTo>
                    <a:pt x="212" y="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Freeform 67"/>
            <p:cNvSpPr>
              <a:spLocks/>
            </p:cNvSpPr>
            <p:nvPr/>
          </p:nvSpPr>
          <p:spPr bwMode="auto">
            <a:xfrm>
              <a:off x="3328" y="2007"/>
              <a:ext cx="103" cy="135"/>
            </a:xfrm>
            <a:custGeom>
              <a:avLst/>
              <a:gdLst>
                <a:gd name="T0" fmla="*/ 103 w 103"/>
                <a:gd name="T1" fmla="*/ 135 h 135"/>
                <a:gd name="T2" fmla="*/ 0 w 103"/>
                <a:gd name="T3" fmla="*/ 0 h 135"/>
                <a:gd name="T4" fmla="*/ 103 w 103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5">
                  <a:moveTo>
                    <a:pt x="103" y="135"/>
                  </a:moveTo>
                  <a:lnTo>
                    <a:pt x="0" y="0"/>
                  </a:lnTo>
                  <a:lnTo>
                    <a:pt x="103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Freeform 68"/>
            <p:cNvSpPr>
              <a:spLocks/>
            </p:cNvSpPr>
            <p:nvPr/>
          </p:nvSpPr>
          <p:spPr bwMode="auto">
            <a:xfrm>
              <a:off x="3322" y="2007"/>
              <a:ext cx="115" cy="159"/>
            </a:xfrm>
            <a:custGeom>
              <a:avLst/>
              <a:gdLst>
                <a:gd name="T0" fmla="*/ 0 w 115"/>
                <a:gd name="T1" fmla="*/ 0 h 159"/>
                <a:gd name="T2" fmla="*/ 6 w 115"/>
                <a:gd name="T3" fmla="*/ 0 h 159"/>
                <a:gd name="T4" fmla="*/ 12 w 115"/>
                <a:gd name="T5" fmla="*/ 0 h 159"/>
                <a:gd name="T6" fmla="*/ 115 w 115"/>
                <a:gd name="T7" fmla="*/ 110 h 159"/>
                <a:gd name="T8" fmla="*/ 104 w 115"/>
                <a:gd name="T9" fmla="*/ 129 h 159"/>
                <a:gd name="T10" fmla="*/ 98 w 115"/>
                <a:gd name="T11" fmla="*/ 159 h 159"/>
                <a:gd name="T12" fmla="*/ 0 w 115"/>
                <a:gd name="T13" fmla="*/ 0 h 159"/>
                <a:gd name="T14" fmla="*/ 0 w 115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59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15" y="110"/>
                  </a:lnTo>
                  <a:lnTo>
                    <a:pt x="104" y="129"/>
                  </a:lnTo>
                  <a:lnTo>
                    <a:pt x="98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Freeform 69"/>
            <p:cNvSpPr>
              <a:spLocks/>
            </p:cNvSpPr>
            <p:nvPr/>
          </p:nvSpPr>
          <p:spPr bwMode="auto">
            <a:xfrm>
              <a:off x="3742" y="2160"/>
              <a:ext cx="1" cy="55"/>
            </a:xfrm>
            <a:custGeom>
              <a:avLst/>
              <a:gdLst>
                <a:gd name="T0" fmla="*/ 55 h 55"/>
                <a:gd name="T1" fmla="*/ 0 h 55"/>
                <a:gd name="T2" fmla="*/ 55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70"/>
            <p:cNvSpPr>
              <a:spLocks noChangeShapeType="1"/>
            </p:cNvSpPr>
            <p:nvPr/>
          </p:nvSpPr>
          <p:spPr bwMode="auto">
            <a:xfrm flipH="1" flipV="1">
              <a:off x="3328" y="2007"/>
              <a:ext cx="98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 flipV="1">
              <a:off x="3742" y="2154"/>
              <a:ext cx="1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Freeform 72"/>
            <p:cNvSpPr>
              <a:spLocks/>
            </p:cNvSpPr>
            <p:nvPr/>
          </p:nvSpPr>
          <p:spPr bwMode="auto">
            <a:xfrm>
              <a:off x="3328" y="1835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Freeform 73"/>
            <p:cNvSpPr>
              <a:spLocks/>
            </p:cNvSpPr>
            <p:nvPr/>
          </p:nvSpPr>
          <p:spPr bwMode="auto">
            <a:xfrm>
              <a:off x="3840" y="1651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>
              <a:off x="3328" y="1835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5"/>
            <p:cNvSpPr>
              <a:spLocks noChangeShapeType="1"/>
            </p:cNvSpPr>
            <p:nvPr/>
          </p:nvSpPr>
          <p:spPr bwMode="auto">
            <a:xfrm>
              <a:off x="3834" y="1651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Freeform 76"/>
            <p:cNvSpPr>
              <a:spLocks/>
            </p:cNvSpPr>
            <p:nvPr/>
          </p:nvSpPr>
          <p:spPr bwMode="auto">
            <a:xfrm>
              <a:off x="3201" y="1835"/>
              <a:ext cx="127" cy="1"/>
            </a:xfrm>
            <a:custGeom>
              <a:avLst/>
              <a:gdLst>
                <a:gd name="T0" fmla="*/ 0 w 127"/>
                <a:gd name="T1" fmla="*/ 127 w 127"/>
                <a:gd name="T2" fmla="*/ 0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Freeform 77"/>
            <p:cNvSpPr>
              <a:spLocks/>
            </p:cNvSpPr>
            <p:nvPr/>
          </p:nvSpPr>
          <p:spPr bwMode="auto">
            <a:xfrm>
              <a:off x="3966" y="2142"/>
              <a:ext cx="1" cy="214"/>
            </a:xfrm>
            <a:custGeom>
              <a:avLst/>
              <a:gdLst>
                <a:gd name="T0" fmla="*/ 214 h 214"/>
                <a:gd name="T1" fmla="*/ 0 h 214"/>
                <a:gd name="T2" fmla="*/ 214 h 2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4">
                  <a:moveTo>
                    <a:pt x="0" y="214"/>
                  </a:move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3196" y="1835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 flipV="1">
              <a:off x="3966" y="2136"/>
              <a:ext cx="1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Freeform 80"/>
            <p:cNvSpPr>
              <a:spLocks/>
            </p:cNvSpPr>
            <p:nvPr/>
          </p:nvSpPr>
          <p:spPr bwMode="auto">
            <a:xfrm>
              <a:off x="3989" y="2154"/>
              <a:ext cx="1" cy="190"/>
            </a:xfrm>
            <a:custGeom>
              <a:avLst/>
              <a:gdLst>
                <a:gd name="T0" fmla="*/ 190 h 190"/>
                <a:gd name="T1" fmla="*/ 0 h 190"/>
                <a:gd name="T2" fmla="*/ 190 h 1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0">
                  <a:moveTo>
                    <a:pt x="0" y="190"/>
                  </a:moveTo>
                  <a:lnTo>
                    <a:pt x="0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Freeform 81"/>
            <p:cNvSpPr>
              <a:spLocks/>
            </p:cNvSpPr>
            <p:nvPr/>
          </p:nvSpPr>
          <p:spPr bwMode="auto">
            <a:xfrm>
              <a:off x="4294" y="2209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 flipV="1">
              <a:off x="3989" y="2154"/>
              <a:ext cx="1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4294" y="2209"/>
              <a:ext cx="1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Freeform 84"/>
            <p:cNvSpPr>
              <a:spLocks/>
            </p:cNvSpPr>
            <p:nvPr/>
          </p:nvSpPr>
          <p:spPr bwMode="auto">
            <a:xfrm>
              <a:off x="4133" y="2037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Freeform 85"/>
            <p:cNvSpPr>
              <a:spLocks/>
            </p:cNvSpPr>
            <p:nvPr/>
          </p:nvSpPr>
          <p:spPr bwMode="auto">
            <a:xfrm>
              <a:off x="4133" y="2031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09 w 115"/>
                <a:gd name="T3" fmla="*/ 80 h 80"/>
                <a:gd name="T4" fmla="*/ 0 w 115"/>
                <a:gd name="T5" fmla="*/ 6 h 80"/>
                <a:gd name="T6" fmla="*/ 0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09" y="8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Freeform 86"/>
            <p:cNvSpPr>
              <a:spLocks/>
            </p:cNvSpPr>
            <p:nvPr/>
          </p:nvSpPr>
          <p:spPr bwMode="auto">
            <a:xfrm>
              <a:off x="4133" y="2068"/>
              <a:ext cx="104" cy="68"/>
            </a:xfrm>
            <a:custGeom>
              <a:avLst/>
              <a:gdLst>
                <a:gd name="T0" fmla="*/ 0 w 104"/>
                <a:gd name="T1" fmla="*/ 0 h 68"/>
                <a:gd name="T2" fmla="*/ 104 w 104"/>
                <a:gd name="T3" fmla="*/ 68 h 68"/>
                <a:gd name="T4" fmla="*/ 0 w 10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8">
                  <a:moveTo>
                    <a:pt x="0" y="0"/>
                  </a:moveTo>
                  <a:lnTo>
                    <a:pt x="10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Freeform 87"/>
            <p:cNvSpPr>
              <a:spLocks/>
            </p:cNvSpPr>
            <p:nvPr/>
          </p:nvSpPr>
          <p:spPr bwMode="auto">
            <a:xfrm>
              <a:off x="4127" y="2062"/>
              <a:ext cx="110" cy="74"/>
            </a:xfrm>
            <a:custGeom>
              <a:avLst/>
              <a:gdLst>
                <a:gd name="T0" fmla="*/ 0 w 110"/>
                <a:gd name="T1" fmla="*/ 6 h 74"/>
                <a:gd name="T2" fmla="*/ 6 w 110"/>
                <a:gd name="T3" fmla="*/ 0 h 74"/>
                <a:gd name="T4" fmla="*/ 110 w 110"/>
                <a:gd name="T5" fmla="*/ 67 h 74"/>
                <a:gd name="T6" fmla="*/ 110 w 110"/>
                <a:gd name="T7" fmla="*/ 74 h 74"/>
                <a:gd name="T8" fmla="*/ 0 w 110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0" y="6"/>
                  </a:moveTo>
                  <a:lnTo>
                    <a:pt x="6" y="0"/>
                  </a:lnTo>
                  <a:lnTo>
                    <a:pt x="110" y="67"/>
                  </a:lnTo>
                  <a:lnTo>
                    <a:pt x="110" y="7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Freeform 88"/>
            <p:cNvSpPr>
              <a:spLocks/>
            </p:cNvSpPr>
            <p:nvPr/>
          </p:nvSpPr>
          <p:spPr bwMode="auto">
            <a:xfrm>
              <a:off x="3966" y="2037"/>
              <a:ext cx="167" cy="105"/>
            </a:xfrm>
            <a:custGeom>
              <a:avLst/>
              <a:gdLst>
                <a:gd name="T0" fmla="*/ 0 w 167"/>
                <a:gd name="T1" fmla="*/ 105 h 105"/>
                <a:gd name="T2" fmla="*/ 167 w 167"/>
                <a:gd name="T3" fmla="*/ 0 h 105"/>
                <a:gd name="T4" fmla="*/ 0 w 16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05">
                  <a:moveTo>
                    <a:pt x="0" y="105"/>
                  </a:moveTo>
                  <a:lnTo>
                    <a:pt x="167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Freeform 89"/>
            <p:cNvSpPr>
              <a:spLocks/>
            </p:cNvSpPr>
            <p:nvPr/>
          </p:nvSpPr>
          <p:spPr bwMode="auto">
            <a:xfrm>
              <a:off x="3966" y="2031"/>
              <a:ext cx="167" cy="117"/>
            </a:xfrm>
            <a:custGeom>
              <a:avLst/>
              <a:gdLst>
                <a:gd name="T0" fmla="*/ 6 w 167"/>
                <a:gd name="T1" fmla="*/ 117 h 117"/>
                <a:gd name="T2" fmla="*/ 0 w 167"/>
                <a:gd name="T3" fmla="*/ 111 h 117"/>
                <a:gd name="T4" fmla="*/ 161 w 167"/>
                <a:gd name="T5" fmla="*/ 0 h 117"/>
                <a:gd name="T6" fmla="*/ 167 w 167"/>
                <a:gd name="T7" fmla="*/ 6 h 117"/>
                <a:gd name="T8" fmla="*/ 6 w 167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7">
                  <a:moveTo>
                    <a:pt x="6" y="117"/>
                  </a:moveTo>
                  <a:lnTo>
                    <a:pt x="0" y="111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Freeform 90"/>
            <p:cNvSpPr>
              <a:spLocks/>
            </p:cNvSpPr>
            <p:nvPr/>
          </p:nvSpPr>
          <p:spPr bwMode="auto">
            <a:xfrm>
              <a:off x="4133" y="1902"/>
              <a:ext cx="1" cy="129"/>
            </a:xfrm>
            <a:custGeom>
              <a:avLst/>
              <a:gdLst>
                <a:gd name="T0" fmla="*/ 129 h 129"/>
                <a:gd name="T1" fmla="*/ 0 h 129"/>
                <a:gd name="T2" fmla="*/ 129 h 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9">
                  <a:moveTo>
                    <a:pt x="0" y="129"/>
                  </a:move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Freeform 91"/>
            <p:cNvSpPr>
              <a:spLocks/>
            </p:cNvSpPr>
            <p:nvPr/>
          </p:nvSpPr>
          <p:spPr bwMode="auto">
            <a:xfrm>
              <a:off x="4294" y="2344"/>
              <a:ext cx="127" cy="80"/>
            </a:xfrm>
            <a:custGeom>
              <a:avLst/>
              <a:gdLst>
                <a:gd name="T0" fmla="*/ 127 w 127"/>
                <a:gd name="T1" fmla="*/ 80 h 80"/>
                <a:gd name="T2" fmla="*/ 0 w 127"/>
                <a:gd name="T3" fmla="*/ 0 h 80"/>
                <a:gd name="T4" fmla="*/ 127 w 127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0">
                  <a:moveTo>
                    <a:pt x="127" y="80"/>
                  </a:moveTo>
                  <a:lnTo>
                    <a:pt x="0" y="0"/>
                  </a:lnTo>
                  <a:lnTo>
                    <a:pt x="12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Freeform 92"/>
            <p:cNvSpPr>
              <a:spLocks/>
            </p:cNvSpPr>
            <p:nvPr/>
          </p:nvSpPr>
          <p:spPr bwMode="auto">
            <a:xfrm>
              <a:off x="4294" y="2338"/>
              <a:ext cx="127" cy="86"/>
            </a:xfrm>
            <a:custGeom>
              <a:avLst/>
              <a:gdLst>
                <a:gd name="T0" fmla="*/ 127 w 127"/>
                <a:gd name="T1" fmla="*/ 80 h 86"/>
                <a:gd name="T2" fmla="*/ 121 w 127"/>
                <a:gd name="T3" fmla="*/ 86 h 86"/>
                <a:gd name="T4" fmla="*/ 0 w 127"/>
                <a:gd name="T5" fmla="*/ 6 h 86"/>
                <a:gd name="T6" fmla="*/ 0 w 127"/>
                <a:gd name="T7" fmla="*/ 0 h 86"/>
                <a:gd name="T8" fmla="*/ 127 w 127"/>
                <a:gd name="T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6">
                  <a:moveTo>
                    <a:pt x="127" y="80"/>
                  </a:moveTo>
                  <a:lnTo>
                    <a:pt x="121" y="8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Freeform 93"/>
            <p:cNvSpPr>
              <a:spLocks/>
            </p:cNvSpPr>
            <p:nvPr/>
          </p:nvSpPr>
          <p:spPr bwMode="auto">
            <a:xfrm>
              <a:off x="4283" y="2363"/>
              <a:ext cx="126" cy="79"/>
            </a:xfrm>
            <a:custGeom>
              <a:avLst/>
              <a:gdLst>
                <a:gd name="T0" fmla="*/ 126 w 126"/>
                <a:gd name="T1" fmla="*/ 79 h 79"/>
                <a:gd name="T2" fmla="*/ 0 w 126"/>
                <a:gd name="T3" fmla="*/ 0 h 79"/>
                <a:gd name="T4" fmla="*/ 126 w 126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79">
                  <a:moveTo>
                    <a:pt x="126" y="79"/>
                  </a:moveTo>
                  <a:lnTo>
                    <a:pt x="0" y="0"/>
                  </a:lnTo>
                  <a:lnTo>
                    <a:pt x="1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Freeform 94"/>
            <p:cNvSpPr>
              <a:spLocks/>
            </p:cNvSpPr>
            <p:nvPr/>
          </p:nvSpPr>
          <p:spPr bwMode="auto">
            <a:xfrm>
              <a:off x="4283" y="2363"/>
              <a:ext cx="126" cy="85"/>
            </a:xfrm>
            <a:custGeom>
              <a:avLst/>
              <a:gdLst>
                <a:gd name="T0" fmla="*/ 126 w 126"/>
                <a:gd name="T1" fmla="*/ 79 h 85"/>
                <a:gd name="T2" fmla="*/ 120 w 126"/>
                <a:gd name="T3" fmla="*/ 85 h 85"/>
                <a:gd name="T4" fmla="*/ 0 w 126"/>
                <a:gd name="T5" fmla="*/ 6 h 85"/>
                <a:gd name="T6" fmla="*/ 0 w 126"/>
                <a:gd name="T7" fmla="*/ 0 h 85"/>
                <a:gd name="T8" fmla="*/ 126 w 126"/>
                <a:gd name="T9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5">
                  <a:moveTo>
                    <a:pt x="126" y="79"/>
                  </a:moveTo>
                  <a:lnTo>
                    <a:pt x="120" y="85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Freeform 95"/>
            <p:cNvSpPr>
              <a:spLocks/>
            </p:cNvSpPr>
            <p:nvPr/>
          </p:nvSpPr>
          <p:spPr bwMode="auto">
            <a:xfrm>
              <a:off x="3725" y="3013"/>
              <a:ext cx="299" cy="1"/>
            </a:xfrm>
            <a:custGeom>
              <a:avLst/>
              <a:gdLst>
                <a:gd name="T0" fmla="*/ 299 w 299"/>
                <a:gd name="T1" fmla="*/ 0 w 299"/>
                <a:gd name="T2" fmla="*/ 299 w 2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9">
                  <a:moveTo>
                    <a:pt x="299" y="0"/>
                  </a:move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 flipV="1">
              <a:off x="4127" y="1902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7"/>
            <p:cNvSpPr>
              <a:spLocks noChangeShapeType="1"/>
            </p:cNvSpPr>
            <p:nvPr/>
          </p:nvSpPr>
          <p:spPr bwMode="auto">
            <a:xfrm flipH="1">
              <a:off x="3725" y="3007"/>
              <a:ext cx="2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Freeform 98"/>
            <p:cNvSpPr>
              <a:spLocks/>
            </p:cNvSpPr>
            <p:nvPr/>
          </p:nvSpPr>
          <p:spPr bwMode="auto">
            <a:xfrm>
              <a:off x="3719" y="2994"/>
              <a:ext cx="316" cy="31"/>
            </a:xfrm>
            <a:custGeom>
              <a:avLst/>
              <a:gdLst>
                <a:gd name="T0" fmla="*/ 299 w 316"/>
                <a:gd name="T1" fmla="*/ 0 h 31"/>
                <a:gd name="T2" fmla="*/ 316 w 316"/>
                <a:gd name="T3" fmla="*/ 19 h 31"/>
                <a:gd name="T4" fmla="*/ 310 w 316"/>
                <a:gd name="T5" fmla="*/ 31 h 31"/>
                <a:gd name="T6" fmla="*/ 0 w 316"/>
                <a:gd name="T7" fmla="*/ 31 h 31"/>
                <a:gd name="T8" fmla="*/ 0 w 316"/>
                <a:gd name="T9" fmla="*/ 19 h 31"/>
                <a:gd name="T10" fmla="*/ 11 w 316"/>
                <a:gd name="T11" fmla="*/ 0 h 31"/>
                <a:gd name="T12" fmla="*/ 299 w 316"/>
                <a:gd name="T13" fmla="*/ 0 h 31"/>
                <a:gd name="T14" fmla="*/ 299 w 31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31">
                  <a:moveTo>
                    <a:pt x="299" y="0"/>
                  </a:moveTo>
                  <a:lnTo>
                    <a:pt x="316" y="19"/>
                  </a:lnTo>
                  <a:lnTo>
                    <a:pt x="310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99"/>
            <p:cNvSpPr>
              <a:spLocks/>
            </p:cNvSpPr>
            <p:nvPr/>
          </p:nvSpPr>
          <p:spPr bwMode="auto">
            <a:xfrm>
              <a:off x="4029" y="2890"/>
              <a:ext cx="98" cy="129"/>
            </a:xfrm>
            <a:custGeom>
              <a:avLst/>
              <a:gdLst>
                <a:gd name="T0" fmla="*/ 98 w 98"/>
                <a:gd name="T1" fmla="*/ 0 h 129"/>
                <a:gd name="T2" fmla="*/ 0 w 98"/>
                <a:gd name="T3" fmla="*/ 129 h 129"/>
                <a:gd name="T4" fmla="*/ 98 w 98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0"/>
                  </a:moveTo>
                  <a:lnTo>
                    <a:pt x="0" y="12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Freeform 100"/>
            <p:cNvSpPr>
              <a:spLocks/>
            </p:cNvSpPr>
            <p:nvPr/>
          </p:nvSpPr>
          <p:spPr bwMode="auto">
            <a:xfrm>
              <a:off x="4018" y="2884"/>
              <a:ext cx="115" cy="160"/>
            </a:xfrm>
            <a:custGeom>
              <a:avLst/>
              <a:gdLst>
                <a:gd name="T0" fmla="*/ 104 w 115"/>
                <a:gd name="T1" fmla="*/ 6 h 160"/>
                <a:gd name="T2" fmla="*/ 109 w 115"/>
                <a:gd name="T3" fmla="*/ 0 h 160"/>
                <a:gd name="T4" fmla="*/ 115 w 115"/>
                <a:gd name="T5" fmla="*/ 6 h 160"/>
                <a:gd name="T6" fmla="*/ 17 w 115"/>
                <a:gd name="T7" fmla="*/ 160 h 160"/>
                <a:gd name="T8" fmla="*/ 17 w 115"/>
                <a:gd name="T9" fmla="*/ 129 h 160"/>
                <a:gd name="T10" fmla="*/ 0 w 115"/>
                <a:gd name="T11" fmla="*/ 110 h 160"/>
                <a:gd name="T12" fmla="*/ 104 w 115"/>
                <a:gd name="T13" fmla="*/ 6 h 160"/>
                <a:gd name="T14" fmla="*/ 104 w 115"/>
                <a:gd name="T15" fmla="*/ 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104" y="6"/>
                  </a:moveTo>
                  <a:lnTo>
                    <a:pt x="109" y="0"/>
                  </a:lnTo>
                  <a:lnTo>
                    <a:pt x="115" y="6"/>
                  </a:lnTo>
                  <a:lnTo>
                    <a:pt x="17" y="160"/>
                  </a:lnTo>
                  <a:lnTo>
                    <a:pt x="17" y="129"/>
                  </a:lnTo>
                  <a:lnTo>
                    <a:pt x="0" y="110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Freeform 101"/>
            <p:cNvSpPr>
              <a:spLocks/>
            </p:cNvSpPr>
            <p:nvPr/>
          </p:nvSpPr>
          <p:spPr bwMode="auto">
            <a:xfrm>
              <a:off x="3943" y="2798"/>
              <a:ext cx="184" cy="92"/>
            </a:xfrm>
            <a:custGeom>
              <a:avLst/>
              <a:gdLst>
                <a:gd name="T0" fmla="*/ 0 w 184"/>
                <a:gd name="T1" fmla="*/ 0 h 92"/>
                <a:gd name="T2" fmla="*/ 184 w 184"/>
                <a:gd name="T3" fmla="*/ 92 h 92"/>
                <a:gd name="T4" fmla="*/ 0 w 184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92">
                  <a:moveTo>
                    <a:pt x="0" y="0"/>
                  </a:moveTo>
                  <a:lnTo>
                    <a:pt x="184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Freeform 102"/>
            <p:cNvSpPr>
              <a:spLocks/>
            </p:cNvSpPr>
            <p:nvPr/>
          </p:nvSpPr>
          <p:spPr bwMode="auto">
            <a:xfrm>
              <a:off x="3943" y="2798"/>
              <a:ext cx="184" cy="92"/>
            </a:xfrm>
            <a:custGeom>
              <a:avLst/>
              <a:gdLst>
                <a:gd name="T0" fmla="*/ 0 w 184"/>
                <a:gd name="T1" fmla="*/ 6 h 92"/>
                <a:gd name="T2" fmla="*/ 0 w 184"/>
                <a:gd name="T3" fmla="*/ 0 h 92"/>
                <a:gd name="T4" fmla="*/ 184 w 184"/>
                <a:gd name="T5" fmla="*/ 86 h 92"/>
                <a:gd name="T6" fmla="*/ 184 w 184"/>
                <a:gd name="T7" fmla="*/ 92 h 92"/>
                <a:gd name="T8" fmla="*/ 0 w 184"/>
                <a:gd name="T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2">
                  <a:moveTo>
                    <a:pt x="0" y="6"/>
                  </a:moveTo>
                  <a:lnTo>
                    <a:pt x="0" y="0"/>
                  </a:lnTo>
                  <a:lnTo>
                    <a:pt x="184" y="86"/>
                  </a:lnTo>
                  <a:lnTo>
                    <a:pt x="184" y="9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Freeform 103"/>
            <p:cNvSpPr>
              <a:spLocks/>
            </p:cNvSpPr>
            <p:nvPr/>
          </p:nvSpPr>
          <p:spPr bwMode="auto">
            <a:xfrm>
              <a:off x="3627" y="2798"/>
              <a:ext cx="207" cy="92"/>
            </a:xfrm>
            <a:custGeom>
              <a:avLst/>
              <a:gdLst>
                <a:gd name="T0" fmla="*/ 0 w 207"/>
                <a:gd name="T1" fmla="*/ 92 h 92"/>
                <a:gd name="T2" fmla="*/ 207 w 207"/>
                <a:gd name="T3" fmla="*/ 0 h 92"/>
                <a:gd name="T4" fmla="*/ 0 w 207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92">
                  <a:moveTo>
                    <a:pt x="0" y="92"/>
                  </a:moveTo>
                  <a:lnTo>
                    <a:pt x="2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Freeform 104"/>
            <p:cNvSpPr>
              <a:spLocks/>
            </p:cNvSpPr>
            <p:nvPr/>
          </p:nvSpPr>
          <p:spPr bwMode="auto">
            <a:xfrm>
              <a:off x="3627" y="2792"/>
              <a:ext cx="213" cy="98"/>
            </a:xfrm>
            <a:custGeom>
              <a:avLst/>
              <a:gdLst>
                <a:gd name="T0" fmla="*/ 0 w 213"/>
                <a:gd name="T1" fmla="*/ 98 h 98"/>
                <a:gd name="T2" fmla="*/ 0 w 213"/>
                <a:gd name="T3" fmla="*/ 92 h 98"/>
                <a:gd name="T4" fmla="*/ 207 w 213"/>
                <a:gd name="T5" fmla="*/ 0 h 98"/>
                <a:gd name="T6" fmla="*/ 213 w 213"/>
                <a:gd name="T7" fmla="*/ 6 h 98"/>
                <a:gd name="T8" fmla="*/ 0 w 21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98">
                  <a:moveTo>
                    <a:pt x="0" y="98"/>
                  </a:moveTo>
                  <a:lnTo>
                    <a:pt x="0" y="92"/>
                  </a:lnTo>
                  <a:lnTo>
                    <a:pt x="207" y="0"/>
                  </a:lnTo>
                  <a:lnTo>
                    <a:pt x="213" y="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Freeform 105"/>
            <p:cNvSpPr>
              <a:spLocks/>
            </p:cNvSpPr>
            <p:nvPr/>
          </p:nvSpPr>
          <p:spPr bwMode="auto">
            <a:xfrm>
              <a:off x="3621" y="2890"/>
              <a:ext cx="98" cy="129"/>
            </a:xfrm>
            <a:custGeom>
              <a:avLst/>
              <a:gdLst>
                <a:gd name="T0" fmla="*/ 98 w 98"/>
                <a:gd name="T1" fmla="*/ 129 h 129"/>
                <a:gd name="T2" fmla="*/ 0 w 98"/>
                <a:gd name="T3" fmla="*/ 0 h 129"/>
                <a:gd name="T4" fmla="*/ 98 w 98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129"/>
                  </a:moveTo>
                  <a:lnTo>
                    <a:pt x="0" y="0"/>
                  </a:lnTo>
                  <a:lnTo>
                    <a:pt x="98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6"/>
            <p:cNvSpPr>
              <a:spLocks noChangeShapeType="1"/>
            </p:cNvSpPr>
            <p:nvPr/>
          </p:nvSpPr>
          <p:spPr bwMode="auto">
            <a:xfrm flipH="1">
              <a:off x="4024" y="2884"/>
              <a:ext cx="103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7"/>
            <p:cNvSpPr>
              <a:spLocks noChangeShapeType="1"/>
            </p:cNvSpPr>
            <p:nvPr/>
          </p:nvSpPr>
          <p:spPr bwMode="auto">
            <a:xfrm flipH="1" flipV="1">
              <a:off x="3615" y="2884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Freeform 108"/>
            <p:cNvSpPr>
              <a:spLocks/>
            </p:cNvSpPr>
            <p:nvPr/>
          </p:nvSpPr>
          <p:spPr bwMode="auto">
            <a:xfrm>
              <a:off x="3615" y="2884"/>
              <a:ext cx="115" cy="160"/>
            </a:xfrm>
            <a:custGeom>
              <a:avLst/>
              <a:gdLst>
                <a:gd name="T0" fmla="*/ 0 w 115"/>
                <a:gd name="T1" fmla="*/ 6 h 160"/>
                <a:gd name="T2" fmla="*/ 6 w 115"/>
                <a:gd name="T3" fmla="*/ 0 h 160"/>
                <a:gd name="T4" fmla="*/ 12 w 115"/>
                <a:gd name="T5" fmla="*/ 6 h 160"/>
                <a:gd name="T6" fmla="*/ 115 w 115"/>
                <a:gd name="T7" fmla="*/ 110 h 160"/>
                <a:gd name="T8" fmla="*/ 104 w 115"/>
                <a:gd name="T9" fmla="*/ 129 h 160"/>
                <a:gd name="T10" fmla="*/ 98 w 115"/>
                <a:gd name="T11" fmla="*/ 160 h 160"/>
                <a:gd name="T12" fmla="*/ 0 w 115"/>
                <a:gd name="T13" fmla="*/ 6 h 160"/>
                <a:gd name="T14" fmla="*/ 0 w 115"/>
                <a:gd name="T15" fmla="*/ 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0" y="6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15" y="110"/>
                  </a:lnTo>
                  <a:lnTo>
                    <a:pt x="104" y="129"/>
                  </a:lnTo>
                  <a:lnTo>
                    <a:pt x="98" y="16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Freeform 109"/>
            <p:cNvSpPr>
              <a:spLocks/>
            </p:cNvSpPr>
            <p:nvPr/>
          </p:nvSpPr>
          <p:spPr bwMode="auto">
            <a:xfrm>
              <a:off x="4035" y="3037"/>
              <a:ext cx="1" cy="56"/>
            </a:xfrm>
            <a:custGeom>
              <a:avLst/>
              <a:gdLst>
                <a:gd name="T0" fmla="*/ 56 h 56"/>
                <a:gd name="T1" fmla="*/ 0 h 56"/>
                <a:gd name="T2" fmla="*/ 56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56"/>
                  </a:move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Freeform 110"/>
            <p:cNvSpPr>
              <a:spLocks/>
            </p:cNvSpPr>
            <p:nvPr/>
          </p:nvSpPr>
          <p:spPr bwMode="auto">
            <a:xfrm>
              <a:off x="3719" y="3037"/>
              <a:ext cx="1" cy="56"/>
            </a:xfrm>
            <a:custGeom>
              <a:avLst/>
              <a:gdLst>
                <a:gd name="T0" fmla="*/ 0 h 56"/>
                <a:gd name="T1" fmla="*/ 56 h 56"/>
                <a:gd name="T2" fmla="*/ 0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0"/>
                  </a:move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11"/>
            <p:cNvSpPr>
              <a:spLocks noChangeShapeType="1"/>
            </p:cNvSpPr>
            <p:nvPr/>
          </p:nvSpPr>
          <p:spPr bwMode="auto">
            <a:xfrm flipV="1">
              <a:off x="4035" y="3037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12"/>
            <p:cNvSpPr>
              <a:spLocks noChangeShapeType="1"/>
            </p:cNvSpPr>
            <p:nvPr/>
          </p:nvSpPr>
          <p:spPr bwMode="auto">
            <a:xfrm>
              <a:off x="3713" y="3037"/>
              <a:ext cx="1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Freeform 113"/>
            <p:cNvSpPr>
              <a:spLocks/>
            </p:cNvSpPr>
            <p:nvPr/>
          </p:nvSpPr>
          <p:spPr bwMode="auto">
            <a:xfrm>
              <a:off x="3621" y="2718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Freeform 114"/>
            <p:cNvSpPr>
              <a:spLocks/>
            </p:cNvSpPr>
            <p:nvPr/>
          </p:nvSpPr>
          <p:spPr bwMode="auto">
            <a:xfrm>
              <a:off x="4133" y="2534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5"/>
            <p:cNvSpPr>
              <a:spLocks noChangeShapeType="1"/>
            </p:cNvSpPr>
            <p:nvPr/>
          </p:nvSpPr>
          <p:spPr bwMode="auto">
            <a:xfrm>
              <a:off x="3621" y="2712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6"/>
            <p:cNvSpPr>
              <a:spLocks noChangeShapeType="1"/>
            </p:cNvSpPr>
            <p:nvPr/>
          </p:nvSpPr>
          <p:spPr bwMode="auto">
            <a:xfrm>
              <a:off x="4127" y="2528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Freeform 117"/>
            <p:cNvSpPr>
              <a:spLocks/>
            </p:cNvSpPr>
            <p:nvPr/>
          </p:nvSpPr>
          <p:spPr bwMode="auto">
            <a:xfrm>
              <a:off x="3489" y="2718"/>
              <a:ext cx="132" cy="1"/>
            </a:xfrm>
            <a:custGeom>
              <a:avLst/>
              <a:gdLst>
                <a:gd name="T0" fmla="*/ 0 w 132"/>
                <a:gd name="T1" fmla="*/ 132 w 132"/>
                <a:gd name="T2" fmla="*/ 0 w 1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2">
                  <a:moveTo>
                    <a:pt x="0" y="0"/>
                  </a:move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3966" y="2356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>
              <a:off x="3966" y="2350"/>
              <a:ext cx="121" cy="86"/>
            </a:xfrm>
            <a:custGeom>
              <a:avLst/>
              <a:gdLst>
                <a:gd name="T0" fmla="*/ 121 w 121"/>
                <a:gd name="T1" fmla="*/ 80 h 86"/>
                <a:gd name="T2" fmla="*/ 115 w 121"/>
                <a:gd name="T3" fmla="*/ 86 h 86"/>
                <a:gd name="T4" fmla="*/ 0 w 121"/>
                <a:gd name="T5" fmla="*/ 6 h 86"/>
                <a:gd name="T6" fmla="*/ 6 w 121"/>
                <a:gd name="T7" fmla="*/ 0 h 86"/>
                <a:gd name="T8" fmla="*/ 121 w 121"/>
                <a:gd name="T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121" y="80"/>
                  </a:moveTo>
                  <a:lnTo>
                    <a:pt x="115" y="8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Freeform 120"/>
            <p:cNvSpPr>
              <a:spLocks/>
            </p:cNvSpPr>
            <p:nvPr/>
          </p:nvSpPr>
          <p:spPr bwMode="auto">
            <a:xfrm>
              <a:off x="4196" y="2356"/>
              <a:ext cx="98" cy="74"/>
            </a:xfrm>
            <a:custGeom>
              <a:avLst/>
              <a:gdLst>
                <a:gd name="T0" fmla="*/ 98 w 98"/>
                <a:gd name="T1" fmla="*/ 0 h 74"/>
                <a:gd name="T2" fmla="*/ 0 w 98"/>
                <a:gd name="T3" fmla="*/ 74 h 74"/>
                <a:gd name="T4" fmla="*/ 98 w 98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4">
                  <a:moveTo>
                    <a:pt x="98" y="0"/>
                  </a:moveTo>
                  <a:lnTo>
                    <a:pt x="0" y="7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Freeform 121"/>
            <p:cNvSpPr>
              <a:spLocks/>
            </p:cNvSpPr>
            <p:nvPr/>
          </p:nvSpPr>
          <p:spPr bwMode="auto">
            <a:xfrm>
              <a:off x="4191" y="2350"/>
              <a:ext cx="103" cy="80"/>
            </a:xfrm>
            <a:custGeom>
              <a:avLst/>
              <a:gdLst>
                <a:gd name="T0" fmla="*/ 103 w 103"/>
                <a:gd name="T1" fmla="*/ 0 h 80"/>
                <a:gd name="T2" fmla="*/ 103 w 103"/>
                <a:gd name="T3" fmla="*/ 6 h 80"/>
                <a:gd name="T4" fmla="*/ 5 w 103"/>
                <a:gd name="T5" fmla="*/ 80 h 80"/>
                <a:gd name="T6" fmla="*/ 0 w 103"/>
                <a:gd name="T7" fmla="*/ 74 h 80"/>
                <a:gd name="T8" fmla="*/ 103 w 10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0">
                  <a:moveTo>
                    <a:pt x="103" y="0"/>
                  </a:moveTo>
                  <a:lnTo>
                    <a:pt x="103" y="6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Freeform 122"/>
            <p:cNvSpPr>
              <a:spLocks/>
            </p:cNvSpPr>
            <p:nvPr/>
          </p:nvSpPr>
          <p:spPr bwMode="auto">
            <a:xfrm>
              <a:off x="4927" y="3111"/>
              <a:ext cx="1" cy="147"/>
            </a:xfrm>
            <a:custGeom>
              <a:avLst/>
              <a:gdLst>
                <a:gd name="T0" fmla="*/ 147 h 147"/>
                <a:gd name="T1" fmla="*/ 0 h 147"/>
                <a:gd name="T2" fmla="*/ 147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23"/>
            <p:cNvSpPr>
              <a:spLocks noChangeShapeType="1"/>
            </p:cNvSpPr>
            <p:nvPr/>
          </p:nvSpPr>
          <p:spPr bwMode="auto">
            <a:xfrm>
              <a:off x="3489" y="2712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24"/>
            <p:cNvSpPr>
              <a:spLocks noChangeShapeType="1"/>
            </p:cNvSpPr>
            <p:nvPr/>
          </p:nvSpPr>
          <p:spPr bwMode="auto">
            <a:xfrm flipV="1">
              <a:off x="4921" y="3111"/>
              <a:ext cx="1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Freeform 125"/>
            <p:cNvSpPr>
              <a:spLocks/>
            </p:cNvSpPr>
            <p:nvPr/>
          </p:nvSpPr>
          <p:spPr bwMode="auto">
            <a:xfrm>
              <a:off x="4823" y="3258"/>
              <a:ext cx="104" cy="68"/>
            </a:xfrm>
            <a:custGeom>
              <a:avLst/>
              <a:gdLst>
                <a:gd name="T0" fmla="*/ 0 w 104"/>
                <a:gd name="T1" fmla="*/ 68 h 68"/>
                <a:gd name="T2" fmla="*/ 104 w 104"/>
                <a:gd name="T3" fmla="*/ 0 h 68"/>
                <a:gd name="T4" fmla="*/ 0 w 10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8">
                  <a:moveTo>
                    <a:pt x="0" y="68"/>
                  </a:moveTo>
                  <a:lnTo>
                    <a:pt x="104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Freeform 126"/>
            <p:cNvSpPr>
              <a:spLocks/>
            </p:cNvSpPr>
            <p:nvPr/>
          </p:nvSpPr>
          <p:spPr bwMode="auto">
            <a:xfrm>
              <a:off x="4823" y="3258"/>
              <a:ext cx="104" cy="74"/>
            </a:xfrm>
            <a:custGeom>
              <a:avLst/>
              <a:gdLst>
                <a:gd name="T0" fmla="*/ 0 w 104"/>
                <a:gd name="T1" fmla="*/ 74 h 74"/>
                <a:gd name="T2" fmla="*/ 0 w 104"/>
                <a:gd name="T3" fmla="*/ 68 h 74"/>
                <a:gd name="T4" fmla="*/ 98 w 104"/>
                <a:gd name="T5" fmla="*/ 0 h 74"/>
                <a:gd name="T6" fmla="*/ 104 w 104"/>
                <a:gd name="T7" fmla="*/ 6 h 74"/>
                <a:gd name="T8" fmla="*/ 0 w 10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4">
                  <a:moveTo>
                    <a:pt x="0" y="74"/>
                  </a:moveTo>
                  <a:lnTo>
                    <a:pt x="0" y="68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Freeform 127"/>
            <p:cNvSpPr>
              <a:spLocks/>
            </p:cNvSpPr>
            <p:nvPr/>
          </p:nvSpPr>
          <p:spPr bwMode="auto">
            <a:xfrm>
              <a:off x="4812" y="3246"/>
              <a:ext cx="92" cy="61"/>
            </a:xfrm>
            <a:custGeom>
              <a:avLst/>
              <a:gdLst>
                <a:gd name="T0" fmla="*/ 0 w 92"/>
                <a:gd name="T1" fmla="*/ 61 h 61"/>
                <a:gd name="T2" fmla="*/ 92 w 92"/>
                <a:gd name="T3" fmla="*/ 0 h 61"/>
                <a:gd name="T4" fmla="*/ 0 w 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61">
                  <a:moveTo>
                    <a:pt x="0" y="61"/>
                  </a:moveTo>
                  <a:lnTo>
                    <a:pt x="9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Freeform 128"/>
            <p:cNvSpPr>
              <a:spLocks/>
            </p:cNvSpPr>
            <p:nvPr/>
          </p:nvSpPr>
          <p:spPr bwMode="auto">
            <a:xfrm>
              <a:off x="4812" y="3240"/>
              <a:ext cx="92" cy="67"/>
            </a:xfrm>
            <a:custGeom>
              <a:avLst/>
              <a:gdLst>
                <a:gd name="T0" fmla="*/ 0 w 92"/>
                <a:gd name="T1" fmla="*/ 67 h 67"/>
                <a:gd name="T2" fmla="*/ 0 w 92"/>
                <a:gd name="T3" fmla="*/ 61 h 67"/>
                <a:gd name="T4" fmla="*/ 92 w 92"/>
                <a:gd name="T5" fmla="*/ 0 h 67"/>
                <a:gd name="T6" fmla="*/ 92 w 92"/>
                <a:gd name="T7" fmla="*/ 6 h 67"/>
                <a:gd name="T8" fmla="*/ 0 w 9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7">
                  <a:moveTo>
                    <a:pt x="0" y="67"/>
                  </a:moveTo>
                  <a:lnTo>
                    <a:pt x="0" y="61"/>
                  </a:lnTo>
                  <a:lnTo>
                    <a:pt x="92" y="0"/>
                  </a:lnTo>
                  <a:lnTo>
                    <a:pt x="92" y="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129"/>
            <p:cNvSpPr>
              <a:spLocks/>
            </p:cNvSpPr>
            <p:nvPr/>
          </p:nvSpPr>
          <p:spPr bwMode="auto">
            <a:xfrm>
              <a:off x="4599" y="3258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Freeform 130"/>
            <p:cNvSpPr>
              <a:spLocks/>
            </p:cNvSpPr>
            <p:nvPr/>
          </p:nvSpPr>
          <p:spPr bwMode="auto">
            <a:xfrm>
              <a:off x="4599" y="3258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15 w 115"/>
                <a:gd name="T3" fmla="*/ 80 h 80"/>
                <a:gd name="T4" fmla="*/ 0 w 115"/>
                <a:gd name="T5" fmla="*/ 6 h 80"/>
                <a:gd name="T6" fmla="*/ 6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15" y="8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Freeform 131"/>
            <p:cNvSpPr>
              <a:spLocks/>
            </p:cNvSpPr>
            <p:nvPr/>
          </p:nvSpPr>
          <p:spPr bwMode="auto">
            <a:xfrm>
              <a:off x="4599" y="3050"/>
              <a:ext cx="1" cy="208"/>
            </a:xfrm>
            <a:custGeom>
              <a:avLst/>
              <a:gdLst>
                <a:gd name="T0" fmla="*/ 0 h 208"/>
                <a:gd name="T1" fmla="*/ 208 h 208"/>
                <a:gd name="T2" fmla="*/ 0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8">
                  <a:moveTo>
                    <a:pt x="0" y="0"/>
                  </a:move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Freeform 132"/>
            <p:cNvSpPr>
              <a:spLocks/>
            </p:cNvSpPr>
            <p:nvPr/>
          </p:nvSpPr>
          <p:spPr bwMode="auto">
            <a:xfrm>
              <a:off x="4622" y="3062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33"/>
            <p:cNvSpPr>
              <a:spLocks noChangeShapeType="1"/>
            </p:cNvSpPr>
            <p:nvPr/>
          </p:nvSpPr>
          <p:spPr bwMode="auto">
            <a:xfrm>
              <a:off x="4599" y="3044"/>
              <a:ext cx="1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34"/>
            <p:cNvSpPr>
              <a:spLocks noChangeShapeType="1"/>
            </p:cNvSpPr>
            <p:nvPr/>
          </p:nvSpPr>
          <p:spPr bwMode="auto">
            <a:xfrm>
              <a:off x="4622" y="3056"/>
              <a:ext cx="1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Freeform 135"/>
            <p:cNvSpPr>
              <a:spLocks/>
            </p:cNvSpPr>
            <p:nvPr/>
          </p:nvSpPr>
          <p:spPr bwMode="auto">
            <a:xfrm>
              <a:off x="4599" y="2939"/>
              <a:ext cx="167" cy="105"/>
            </a:xfrm>
            <a:custGeom>
              <a:avLst/>
              <a:gdLst>
                <a:gd name="T0" fmla="*/ 0 w 167"/>
                <a:gd name="T1" fmla="*/ 105 h 105"/>
                <a:gd name="T2" fmla="*/ 167 w 167"/>
                <a:gd name="T3" fmla="*/ 0 h 105"/>
                <a:gd name="T4" fmla="*/ 0 w 16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05">
                  <a:moveTo>
                    <a:pt x="0" y="105"/>
                  </a:moveTo>
                  <a:lnTo>
                    <a:pt x="167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Freeform 136"/>
            <p:cNvSpPr>
              <a:spLocks/>
            </p:cNvSpPr>
            <p:nvPr/>
          </p:nvSpPr>
          <p:spPr bwMode="auto">
            <a:xfrm>
              <a:off x="4599" y="2933"/>
              <a:ext cx="167" cy="117"/>
            </a:xfrm>
            <a:custGeom>
              <a:avLst/>
              <a:gdLst>
                <a:gd name="T0" fmla="*/ 6 w 167"/>
                <a:gd name="T1" fmla="*/ 117 h 117"/>
                <a:gd name="T2" fmla="*/ 0 w 167"/>
                <a:gd name="T3" fmla="*/ 111 h 117"/>
                <a:gd name="T4" fmla="*/ 161 w 167"/>
                <a:gd name="T5" fmla="*/ 0 h 117"/>
                <a:gd name="T6" fmla="*/ 167 w 167"/>
                <a:gd name="T7" fmla="*/ 6 h 117"/>
                <a:gd name="T8" fmla="*/ 6 w 167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7">
                  <a:moveTo>
                    <a:pt x="6" y="117"/>
                  </a:moveTo>
                  <a:lnTo>
                    <a:pt x="0" y="111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Freeform 137"/>
            <p:cNvSpPr>
              <a:spLocks/>
            </p:cNvSpPr>
            <p:nvPr/>
          </p:nvSpPr>
          <p:spPr bwMode="auto">
            <a:xfrm>
              <a:off x="4766" y="2939"/>
              <a:ext cx="109" cy="74"/>
            </a:xfrm>
            <a:custGeom>
              <a:avLst/>
              <a:gdLst>
                <a:gd name="T0" fmla="*/ 0 w 109"/>
                <a:gd name="T1" fmla="*/ 0 h 74"/>
                <a:gd name="T2" fmla="*/ 109 w 109"/>
                <a:gd name="T3" fmla="*/ 74 h 74"/>
                <a:gd name="T4" fmla="*/ 0 w 109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74">
                  <a:moveTo>
                    <a:pt x="0" y="0"/>
                  </a:moveTo>
                  <a:lnTo>
                    <a:pt x="10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Freeform 138"/>
            <p:cNvSpPr>
              <a:spLocks/>
            </p:cNvSpPr>
            <p:nvPr/>
          </p:nvSpPr>
          <p:spPr bwMode="auto">
            <a:xfrm>
              <a:off x="4760" y="2933"/>
              <a:ext cx="121" cy="86"/>
            </a:xfrm>
            <a:custGeom>
              <a:avLst/>
              <a:gdLst>
                <a:gd name="T0" fmla="*/ 0 w 121"/>
                <a:gd name="T1" fmla="*/ 6 h 86"/>
                <a:gd name="T2" fmla="*/ 6 w 121"/>
                <a:gd name="T3" fmla="*/ 0 h 86"/>
                <a:gd name="T4" fmla="*/ 121 w 121"/>
                <a:gd name="T5" fmla="*/ 74 h 86"/>
                <a:gd name="T6" fmla="*/ 115 w 121"/>
                <a:gd name="T7" fmla="*/ 86 h 86"/>
                <a:gd name="T8" fmla="*/ 0 w 121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0" y="6"/>
                  </a:moveTo>
                  <a:lnTo>
                    <a:pt x="6" y="0"/>
                  </a:lnTo>
                  <a:lnTo>
                    <a:pt x="121" y="74"/>
                  </a:lnTo>
                  <a:lnTo>
                    <a:pt x="115" y="8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Freeform 139"/>
            <p:cNvSpPr>
              <a:spLocks/>
            </p:cNvSpPr>
            <p:nvPr/>
          </p:nvSpPr>
          <p:spPr bwMode="auto">
            <a:xfrm>
              <a:off x="4311" y="3037"/>
              <a:ext cx="69" cy="117"/>
            </a:xfrm>
            <a:custGeom>
              <a:avLst/>
              <a:gdLst>
                <a:gd name="T0" fmla="*/ 0 w 69"/>
                <a:gd name="T1" fmla="*/ 117 h 117"/>
                <a:gd name="T2" fmla="*/ 69 w 69"/>
                <a:gd name="T3" fmla="*/ 0 h 117"/>
                <a:gd name="T4" fmla="*/ 0 w 69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17">
                  <a:moveTo>
                    <a:pt x="0" y="117"/>
                  </a:moveTo>
                  <a:lnTo>
                    <a:pt x="69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auto">
            <a:xfrm>
              <a:off x="4306" y="3037"/>
              <a:ext cx="80" cy="117"/>
            </a:xfrm>
            <a:custGeom>
              <a:avLst/>
              <a:gdLst>
                <a:gd name="T0" fmla="*/ 5 w 80"/>
                <a:gd name="T1" fmla="*/ 117 h 117"/>
                <a:gd name="T2" fmla="*/ 0 w 80"/>
                <a:gd name="T3" fmla="*/ 111 h 117"/>
                <a:gd name="T4" fmla="*/ 74 w 80"/>
                <a:gd name="T5" fmla="*/ 0 h 117"/>
                <a:gd name="T6" fmla="*/ 80 w 80"/>
                <a:gd name="T7" fmla="*/ 0 h 117"/>
                <a:gd name="T8" fmla="*/ 5 w 80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7">
                  <a:moveTo>
                    <a:pt x="5" y="117"/>
                  </a:moveTo>
                  <a:lnTo>
                    <a:pt x="0" y="111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Freeform 141"/>
            <p:cNvSpPr>
              <a:spLocks/>
            </p:cNvSpPr>
            <p:nvPr/>
          </p:nvSpPr>
          <p:spPr bwMode="auto">
            <a:xfrm>
              <a:off x="4340" y="3050"/>
              <a:ext cx="63" cy="104"/>
            </a:xfrm>
            <a:custGeom>
              <a:avLst/>
              <a:gdLst>
                <a:gd name="T0" fmla="*/ 63 w 63"/>
                <a:gd name="T1" fmla="*/ 0 h 104"/>
                <a:gd name="T2" fmla="*/ 0 w 63"/>
                <a:gd name="T3" fmla="*/ 104 h 104"/>
                <a:gd name="T4" fmla="*/ 63 w 63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04">
                  <a:moveTo>
                    <a:pt x="63" y="0"/>
                  </a:moveTo>
                  <a:lnTo>
                    <a:pt x="0" y="10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Freeform 142"/>
            <p:cNvSpPr>
              <a:spLocks/>
            </p:cNvSpPr>
            <p:nvPr/>
          </p:nvSpPr>
          <p:spPr bwMode="auto">
            <a:xfrm>
              <a:off x="4334" y="3050"/>
              <a:ext cx="69" cy="104"/>
            </a:xfrm>
            <a:custGeom>
              <a:avLst/>
              <a:gdLst>
                <a:gd name="T0" fmla="*/ 64 w 69"/>
                <a:gd name="T1" fmla="*/ 0 h 104"/>
                <a:gd name="T2" fmla="*/ 69 w 69"/>
                <a:gd name="T3" fmla="*/ 6 h 104"/>
                <a:gd name="T4" fmla="*/ 6 w 69"/>
                <a:gd name="T5" fmla="*/ 104 h 104"/>
                <a:gd name="T6" fmla="*/ 0 w 69"/>
                <a:gd name="T7" fmla="*/ 98 h 104"/>
                <a:gd name="T8" fmla="*/ 64 w 6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4">
                  <a:moveTo>
                    <a:pt x="64" y="0"/>
                  </a:moveTo>
                  <a:lnTo>
                    <a:pt x="69" y="6"/>
                  </a:lnTo>
                  <a:lnTo>
                    <a:pt x="6" y="104"/>
                  </a:lnTo>
                  <a:lnTo>
                    <a:pt x="0" y="9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Freeform 143"/>
            <p:cNvSpPr>
              <a:spLocks/>
            </p:cNvSpPr>
            <p:nvPr/>
          </p:nvSpPr>
          <p:spPr bwMode="auto">
            <a:xfrm>
              <a:off x="4484" y="3001"/>
              <a:ext cx="115" cy="43"/>
            </a:xfrm>
            <a:custGeom>
              <a:avLst/>
              <a:gdLst>
                <a:gd name="T0" fmla="*/ 0 w 115"/>
                <a:gd name="T1" fmla="*/ 0 h 43"/>
                <a:gd name="T2" fmla="*/ 115 w 115"/>
                <a:gd name="T3" fmla="*/ 43 h 43"/>
                <a:gd name="T4" fmla="*/ 0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0" y="0"/>
                  </a:moveTo>
                  <a:lnTo>
                    <a:pt x="11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auto">
            <a:xfrm>
              <a:off x="4754" y="2792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45"/>
            <p:cNvSpPr>
              <a:spLocks noChangeShapeType="1"/>
            </p:cNvSpPr>
            <p:nvPr/>
          </p:nvSpPr>
          <p:spPr bwMode="auto">
            <a:xfrm>
              <a:off x="4484" y="3001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46"/>
            <p:cNvSpPr>
              <a:spLocks noChangeShapeType="1"/>
            </p:cNvSpPr>
            <p:nvPr/>
          </p:nvSpPr>
          <p:spPr bwMode="auto">
            <a:xfrm>
              <a:off x="4748" y="2786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Freeform 147"/>
            <p:cNvSpPr>
              <a:spLocks/>
            </p:cNvSpPr>
            <p:nvPr/>
          </p:nvSpPr>
          <p:spPr bwMode="auto">
            <a:xfrm>
              <a:off x="4777" y="2792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Freeform 148"/>
            <p:cNvSpPr>
              <a:spLocks/>
            </p:cNvSpPr>
            <p:nvPr/>
          </p:nvSpPr>
          <p:spPr bwMode="auto">
            <a:xfrm>
              <a:off x="4927" y="3258"/>
              <a:ext cx="115" cy="74"/>
            </a:xfrm>
            <a:custGeom>
              <a:avLst/>
              <a:gdLst>
                <a:gd name="T0" fmla="*/ 0 w 115"/>
                <a:gd name="T1" fmla="*/ 0 h 74"/>
                <a:gd name="T2" fmla="*/ 115 w 115"/>
                <a:gd name="T3" fmla="*/ 74 h 74"/>
                <a:gd name="T4" fmla="*/ 0 w 115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0" y="0"/>
                  </a:moveTo>
                  <a:lnTo>
                    <a:pt x="115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Freeform 149"/>
            <p:cNvSpPr>
              <a:spLocks/>
            </p:cNvSpPr>
            <p:nvPr/>
          </p:nvSpPr>
          <p:spPr bwMode="auto">
            <a:xfrm>
              <a:off x="4927" y="3258"/>
              <a:ext cx="115" cy="80"/>
            </a:xfrm>
            <a:custGeom>
              <a:avLst/>
              <a:gdLst>
                <a:gd name="T0" fmla="*/ 0 w 115"/>
                <a:gd name="T1" fmla="*/ 6 h 80"/>
                <a:gd name="T2" fmla="*/ 5 w 115"/>
                <a:gd name="T3" fmla="*/ 0 h 80"/>
                <a:gd name="T4" fmla="*/ 115 w 115"/>
                <a:gd name="T5" fmla="*/ 74 h 80"/>
                <a:gd name="T6" fmla="*/ 115 w 115"/>
                <a:gd name="T7" fmla="*/ 80 h 80"/>
                <a:gd name="T8" fmla="*/ 0 w 115"/>
                <a:gd name="T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0" y="6"/>
                  </a:moveTo>
                  <a:lnTo>
                    <a:pt x="5" y="0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Freeform 150"/>
            <p:cNvSpPr>
              <a:spLocks/>
            </p:cNvSpPr>
            <p:nvPr/>
          </p:nvSpPr>
          <p:spPr bwMode="auto">
            <a:xfrm>
              <a:off x="4018" y="3872"/>
              <a:ext cx="293" cy="1"/>
            </a:xfrm>
            <a:custGeom>
              <a:avLst/>
              <a:gdLst>
                <a:gd name="T0" fmla="*/ 293 w 293"/>
                <a:gd name="T1" fmla="*/ 0 w 293"/>
                <a:gd name="T2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3">
                  <a:moveTo>
                    <a:pt x="293" y="0"/>
                  </a:moveTo>
                  <a:lnTo>
                    <a:pt x="0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51"/>
            <p:cNvSpPr>
              <a:spLocks noChangeShapeType="1"/>
            </p:cNvSpPr>
            <p:nvPr/>
          </p:nvSpPr>
          <p:spPr bwMode="auto">
            <a:xfrm>
              <a:off x="4771" y="2786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52"/>
            <p:cNvSpPr>
              <a:spLocks noChangeShapeType="1"/>
            </p:cNvSpPr>
            <p:nvPr/>
          </p:nvSpPr>
          <p:spPr bwMode="auto">
            <a:xfrm flipH="1">
              <a:off x="4012" y="3872"/>
              <a:ext cx="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Freeform 153"/>
            <p:cNvSpPr>
              <a:spLocks/>
            </p:cNvSpPr>
            <p:nvPr/>
          </p:nvSpPr>
          <p:spPr bwMode="auto">
            <a:xfrm>
              <a:off x="4006" y="3859"/>
              <a:ext cx="317" cy="31"/>
            </a:xfrm>
            <a:custGeom>
              <a:avLst/>
              <a:gdLst>
                <a:gd name="T0" fmla="*/ 300 w 317"/>
                <a:gd name="T1" fmla="*/ 0 h 31"/>
                <a:gd name="T2" fmla="*/ 317 w 317"/>
                <a:gd name="T3" fmla="*/ 13 h 31"/>
                <a:gd name="T4" fmla="*/ 311 w 317"/>
                <a:gd name="T5" fmla="*/ 31 h 31"/>
                <a:gd name="T6" fmla="*/ 6 w 317"/>
                <a:gd name="T7" fmla="*/ 31 h 31"/>
                <a:gd name="T8" fmla="*/ 0 w 317"/>
                <a:gd name="T9" fmla="*/ 13 h 31"/>
                <a:gd name="T10" fmla="*/ 18 w 317"/>
                <a:gd name="T11" fmla="*/ 0 h 31"/>
                <a:gd name="T12" fmla="*/ 300 w 317"/>
                <a:gd name="T13" fmla="*/ 0 h 31"/>
                <a:gd name="T14" fmla="*/ 300 w 317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31">
                  <a:moveTo>
                    <a:pt x="300" y="0"/>
                  </a:moveTo>
                  <a:lnTo>
                    <a:pt x="317" y="13"/>
                  </a:lnTo>
                  <a:lnTo>
                    <a:pt x="311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18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Freeform 154"/>
            <p:cNvSpPr>
              <a:spLocks/>
            </p:cNvSpPr>
            <p:nvPr/>
          </p:nvSpPr>
          <p:spPr bwMode="auto">
            <a:xfrm>
              <a:off x="4317" y="3749"/>
              <a:ext cx="98" cy="129"/>
            </a:xfrm>
            <a:custGeom>
              <a:avLst/>
              <a:gdLst>
                <a:gd name="T0" fmla="*/ 98 w 98"/>
                <a:gd name="T1" fmla="*/ 0 h 129"/>
                <a:gd name="T2" fmla="*/ 0 w 98"/>
                <a:gd name="T3" fmla="*/ 129 h 129"/>
                <a:gd name="T4" fmla="*/ 98 w 98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0"/>
                  </a:moveTo>
                  <a:lnTo>
                    <a:pt x="0" y="12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Freeform 155"/>
            <p:cNvSpPr>
              <a:spLocks/>
            </p:cNvSpPr>
            <p:nvPr/>
          </p:nvSpPr>
          <p:spPr bwMode="auto">
            <a:xfrm>
              <a:off x="4306" y="3749"/>
              <a:ext cx="115" cy="160"/>
            </a:xfrm>
            <a:custGeom>
              <a:avLst/>
              <a:gdLst>
                <a:gd name="T0" fmla="*/ 103 w 115"/>
                <a:gd name="T1" fmla="*/ 0 h 160"/>
                <a:gd name="T2" fmla="*/ 115 w 115"/>
                <a:gd name="T3" fmla="*/ 0 h 160"/>
                <a:gd name="T4" fmla="*/ 115 w 115"/>
                <a:gd name="T5" fmla="*/ 0 h 160"/>
                <a:gd name="T6" fmla="*/ 23 w 115"/>
                <a:gd name="T7" fmla="*/ 160 h 160"/>
                <a:gd name="T8" fmla="*/ 17 w 115"/>
                <a:gd name="T9" fmla="*/ 123 h 160"/>
                <a:gd name="T10" fmla="*/ 0 w 115"/>
                <a:gd name="T11" fmla="*/ 110 h 160"/>
                <a:gd name="T12" fmla="*/ 103 w 115"/>
                <a:gd name="T13" fmla="*/ 0 h 160"/>
                <a:gd name="T14" fmla="*/ 103 w 115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103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23" y="160"/>
                  </a:lnTo>
                  <a:lnTo>
                    <a:pt x="17" y="123"/>
                  </a:lnTo>
                  <a:lnTo>
                    <a:pt x="0" y="11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auto">
            <a:xfrm>
              <a:off x="4225" y="3669"/>
              <a:ext cx="190" cy="80"/>
            </a:xfrm>
            <a:custGeom>
              <a:avLst/>
              <a:gdLst>
                <a:gd name="T0" fmla="*/ 0 w 190"/>
                <a:gd name="T1" fmla="*/ 0 h 80"/>
                <a:gd name="T2" fmla="*/ 190 w 190"/>
                <a:gd name="T3" fmla="*/ 80 h 80"/>
                <a:gd name="T4" fmla="*/ 0 w 190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80">
                  <a:moveTo>
                    <a:pt x="0" y="0"/>
                  </a:moveTo>
                  <a:lnTo>
                    <a:pt x="19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Freeform 157"/>
            <p:cNvSpPr>
              <a:spLocks/>
            </p:cNvSpPr>
            <p:nvPr/>
          </p:nvSpPr>
          <p:spPr bwMode="auto">
            <a:xfrm>
              <a:off x="4219" y="3663"/>
              <a:ext cx="196" cy="86"/>
            </a:xfrm>
            <a:custGeom>
              <a:avLst/>
              <a:gdLst>
                <a:gd name="T0" fmla="*/ 0 w 196"/>
                <a:gd name="T1" fmla="*/ 6 h 86"/>
                <a:gd name="T2" fmla="*/ 6 w 196"/>
                <a:gd name="T3" fmla="*/ 0 h 86"/>
                <a:gd name="T4" fmla="*/ 196 w 196"/>
                <a:gd name="T5" fmla="*/ 80 h 86"/>
                <a:gd name="T6" fmla="*/ 196 w 196"/>
                <a:gd name="T7" fmla="*/ 86 h 86"/>
                <a:gd name="T8" fmla="*/ 0 w 196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6">
                  <a:moveTo>
                    <a:pt x="0" y="6"/>
                  </a:moveTo>
                  <a:lnTo>
                    <a:pt x="6" y="0"/>
                  </a:lnTo>
                  <a:lnTo>
                    <a:pt x="196" y="80"/>
                  </a:lnTo>
                  <a:lnTo>
                    <a:pt x="196" y="8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auto">
            <a:xfrm>
              <a:off x="3914" y="3663"/>
              <a:ext cx="202" cy="86"/>
            </a:xfrm>
            <a:custGeom>
              <a:avLst/>
              <a:gdLst>
                <a:gd name="T0" fmla="*/ 0 w 202"/>
                <a:gd name="T1" fmla="*/ 86 h 86"/>
                <a:gd name="T2" fmla="*/ 202 w 202"/>
                <a:gd name="T3" fmla="*/ 0 h 86"/>
                <a:gd name="T4" fmla="*/ 0 w 202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86">
                  <a:moveTo>
                    <a:pt x="0" y="86"/>
                  </a:moveTo>
                  <a:lnTo>
                    <a:pt x="20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Freeform 159"/>
            <p:cNvSpPr>
              <a:spLocks/>
            </p:cNvSpPr>
            <p:nvPr/>
          </p:nvSpPr>
          <p:spPr bwMode="auto">
            <a:xfrm>
              <a:off x="3914" y="3663"/>
              <a:ext cx="202" cy="86"/>
            </a:xfrm>
            <a:custGeom>
              <a:avLst/>
              <a:gdLst>
                <a:gd name="T0" fmla="*/ 0 w 202"/>
                <a:gd name="T1" fmla="*/ 86 h 86"/>
                <a:gd name="T2" fmla="*/ 0 w 202"/>
                <a:gd name="T3" fmla="*/ 80 h 86"/>
                <a:gd name="T4" fmla="*/ 202 w 202"/>
                <a:gd name="T5" fmla="*/ 0 h 86"/>
                <a:gd name="T6" fmla="*/ 202 w 202"/>
                <a:gd name="T7" fmla="*/ 6 h 86"/>
                <a:gd name="T8" fmla="*/ 0 w 20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6">
                  <a:moveTo>
                    <a:pt x="0" y="86"/>
                  </a:moveTo>
                  <a:lnTo>
                    <a:pt x="0" y="80"/>
                  </a:lnTo>
                  <a:lnTo>
                    <a:pt x="202" y="0"/>
                  </a:lnTo>
                  <a:lnTo>
                    <a:pt x="202" y="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auto">
            <a:xfrm>
              <a:off x="3909" y="3749"/>
              <a:ext cx="103" cy="129"/>
            </a:xfrm>
            <a:custGeom>
              <a:avLst/>
              <a:gdLst>
                <a:gd name="T0" fmla="*/ 103 w 103"/>
                <a:gd name="T1" fmla="*/ 129 h 129"/>
                <a:gd name="T2" fmla="*/ 0 w 103"/>
                <a:gd name="T3" fmla="*/ 0 h 129"/>
                <a:gd name="T4" fmla="*/ 103 w 103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9">
                  <a:moveTo>
                    <a:pt x="103" y="129"/>
                  </a:moveTo>
                  <a:lnTo>
                    <a:pt x="0" y="0"/>
                  </a:lnTo>
                  <a:lnTo>
                    <a:pt x="10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61"/>
            <p:cNvSpPr>
              <a:spLocks noChangeShapeType="1"/>
            </p:cNvSpPr>
            <p:nvPr/>
          </p:nvSpPr>
          <p:spPr bwMode="auto">
            <a:xfrm flipH="1">
              <a:off x="4311" y="3749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62"/>
            <p:cNvSpPr>
              <a:spLocks noChangeShapeType="1"/>
            </p:cNvSpPr>
            <p:nvPr/>
          </p:nvSpPr>
          <p:spPr bwMode="auto">
            <a:xfrm flipH="1" flipV="1">
              <a:off x="3909" y="3749"/>
              <a:ext cx="97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Freeform 163"/>
            <p:cNvSpPr>
              <a:spLocks/>
            </p:cNvSpPr>
            <p:nvPr/>
          </p:nvSpPr>
          <p:spPr bwMode="auto">
            <a:xfrm>
              <a:off x="3903" y="3749"/>
              <a:ext cx="121" cy="153"/>
            </a:xfrm>
            <a:custGeom>
              <a:avLst/>
              <a:gdLst>
                <a:gd name="T0" fmla="*/ 0 w 121"/>
                <a:gd name="T1" fmla="*/ 0 h 153"/>
                <a:gd name="T2" fmla="*/ 6 w 121"/>
                <a:gd name="T3" fmla="*/ 0 h 153"/>
                <a:gd name="T4" fmla="*/ 11 w 121"/>
                <a:gd name="T5" fmla="*/ 0 h 153"/>
                <a:gd name="T6" fmla="*/ 121 w 121"/>
                <a:gd name="T7" fmla="*/ 110 h 153"/>
                <a:gd name="T8" fmla="*/ 103 w 121"/>
                <a:gd name="T9" fmla="*/ 123 h 153"/>
                <a:gd name="T10" fmla="*/ 98 w 121"/>
                <a:gd name="T11" fmla="*/ 153 h 153"/>
                <a:gd name="T12" fmla="*/ 0 w 121"/>
                <a:gd name="T13" fmla="*/ 0 h 153"/>
                <a:gd name="T14" fmla="*/ 0 w 121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3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21" y="110"/>
                  </a:lnTo>
                  <a:lnTo>
                    <a:pt x="103" y="123"/>
                  </a:lnTo>
                  <a:lnTo>
                    <a:pt x="98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Freeform 164"/>
            <p:cNvSpPr>
              <a:spLocks/>
            </p:cNvSpPr>
            <p:nvPr/>
          </p:nvSpPr>
          <p:spPr bwMode="auto">
            <a:xfrm>
              <a:off x="4323" y="3902"/>
              <a:ext cx="1" cy="56"/>
            </a:xfrm>
            <a:custGeom>
              <a:avLst/>
              <a:gdLst>
                <a:gd name="T0" fmla="*/ 56 h 56"/>
                <a:gd name="T1" fmla="*/ 0 h 56"/>
                <a:gd name="T2" fmla="*/ 56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56"/>
                  </a:move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Freeform 165"/>
            <p:cNvSpPr>
              <a:spLocks/>
            </p:cNvSpPr>
            <p:nvPr/>
          </p:nvSpPr>
          <p:spPr bwMode="auto">
            <a:xfrm>
              <a:off x="3909" y="3577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Line 166"/>
            <p:cNvSpPr>
              <a:spLocks noChangeShapeType="1"/>
            </p:cNvSpPr>
            <p:nvPr/>
          </p:nvSpPr>
          <p:spPr bwMode="auto">
            <a:xfrm flipV="1">
              <a:off x="4323" y="3896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Line 167"/>
            <p:cNvSpPr>
              <a:spLocks noChangeShapeType="1"/>
            </p:cNvSpPr>
            <p:nvPr/>
          </p:nvSpPr>
          <p:spPr bwMode="auto">
            <a:xfrm>
              <a:off x="3909" y="3577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auto">
            <a:xfrm>
              <a:off x="4421" y="3393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3" name="Freeform 169"/>
            <p:cNvSpPr>
              <a:spLocks/>
            </p:cNvSpPr>
            <p:nvPr/>
          </p:nvSpPr>
          <p:spPr bwMode="auto">
            <a:xfrm>
              <a:off x="4484" y="3258"/>
              <a:ext cx="115" cy="43"/>
            </a:xfrm>
            <a:custGeom>
              <a:avLst/>
              <a:gdLst>
                <a:gd name="T0" fmla="*/ 115 w 115"/>
                <a:gd name="T1" fmla="*/ 0 h 43"/>
                <a:gd name="T2" fmla="*/ 0 w 115"/>
                <a:gd name="T3" fmla="*/ 43 h 43"/>
                <a:gd name="T4" fmla="*/ 115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0" y="4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4" name="Line 170"/>
            <p:cNvSpPr>
              <a:spLocks noChangeShapeType="1"/>
            </p:cNvSpPr>
            <p:nvPr/>
          </p:nvSpPr>
          <p:spPr bwMode="auto">
            <a:xfrm>
              <a:off x="4421" y="3387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5" name="Line 171"/>
            <p:cNvSpPr>
              <a:spLocks noChangeShapeType="1"/>
            </p:cNvSpPr>
            <p:nvPr/>
          </p:nvSpPr>
          <p:spPr bwMode="auto">
            <a:xfrm flipH="1">
              <a:off x="4484" y="3258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172"/>
            <p:cNvSpPr>
              <a:spLocks/>
            </p:cNvSpPr>
            <p:nvPr/>
          </p:nvSpPr>
          <p:spPr bwMode="auto">
            <a:xfrm>
              <a:off x="4311" y="3154"/>
              <a:ext cx="75" cy="117"/>
            </a:xfrm>
            <a:custGeom>
              <a:avLst/>
              <a:gdLst>
                <a:gd name="T0" fmla="*/ 75 w 75"/>
                <a:gd name="T1" fmla="*/ 117 h 117"/>
                <a:gd name="T2" fmla="*/ 0 w 75"/>
                <a:gd name="T3" fmla="*/ 0 h 117"/>
                <a:gd name="T4" fmla="*/ 75 w 75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17">
                  <a:moveTo>
                    <a:pt x="75" y="117"/>
                  </a:moveTo>
                  <a:lnTo>
                    <a:pt x="0" y="0"/>
                  </a:lnTo>
                  <a:lnTo>
                    <a:pt x="7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173"/>
            <p:cNvSpPr>
              <a:spLocks/>
            </p:cNvSpPr>
            <p:nvPr/>
          </p:nvSpPr>
          <p:spPr bwMode="auto">
            <a:xfrm>
              <a:off x="4306" y="3148"/>
              <a:ext cx="80" cy="123"/>
            </a:xfrm>
            <a:custGeom>
              <a:avLst/>
              <a:gdLst>
                <a:gd name="T0" fmla="*/ 80 w 80"/>
                <a:gd name="T1" fmla="*/ 123 h 123"/>
                <a:gd name="T2" fmla="*/ 74 w 80"/>
                <a:gd name="T3" fmla="*/ 123 h 123"/>
                <a:gd name="T4" fmla="*/ 0 w 80"/>
                <a:gd name="T5" fmla="*/ 6 h 123"/>
                <a:gd name="T6" fmla="*/ 5 w 80"/>
                <a:gd name="T7" fmla="*/ 0 h 123"/>
                <a:gd name="T8" fmla="*/ 80 w 8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3">
                  <a:moveTo>
                    <a:pt x="80" y="123"/>
                  </a:moveTo>
                  <a:lnTo>
                    <a:pt x="74" y="123"/>
                  </a:lnTo>
                  <a:lnTo>
                    <a:pt x="0" y="6"/>
                  </a:lnTo>
                  <a:lnTo>
                    <a:pt x="5" y="0"/>
                  </a:lnTo>
                  <a:lnTo>
                    <a:pt x="8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auto">
            <a:xfrm>
              <a:off x="4006" y="3902"/>
              <a:ext cx="1" cy="49"/>
            </a:xfrm>
            <a:custGeom>
              <a:avLst/>
              <a:gdLst>
                <a:gd name="T0" fmla="*/ 0 h 49"/>
                <a:gd name="T1" fmla="*/ 49 h 49"/>
                <a:gd name="T2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">
                  <a:moveTo>
                    <a:pt x="0" y="0"/>
                  </a:move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175"/>
            <p:cNvSpPr>
              <a:spLocks/>
            </p:cNvSpPr>
            <p:nvPr/>
          </p:nvSpPr>
          <p:spPr bwMode="auto">
            <a:xfrm>
              <a:off x="3782" y="3577"/>
              <a:ext cx="127" cy="1"/>
            </a:xfrm>
            <a:custGeom>
              <a:avLst/>
              <a:gdLst>
                <a:gd name="T0" fmla="*/ 0 w 127"/>
                <a:gd name="T1" fmla="*/ 127 w 127"/>
                <a:gd name="T2" fmla="*/ 0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Line 176"/>
            <p:cNvSpPr>
              <a:spLocks noChangeShapeType="1"/>
            </p:cNvSpPr>
            <p:nvPr/>
          </p:nvSpPr>
          <p:spPr bwMode="auto">
            <a:xfrm>
              <a:off x="4006" y="3896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77"/>
            <p:cNvSpPr>
              <a:spLocks noChangeShapeType="1"/>
            </p:cNvSpPr>
            <p:nvPr/>
          </p:nvSpPr>
          <p:spPr bwMode="auto">
            <a:xfrm>
              <a:off x="3776" y="3577"/>
              <a:ext cx="1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178"/>
            <p:cNvSpPr>
              <a:spLocks/>
            </p:cNvSpPr>
            <p:nvPr/>
          </p:nvSpPr>
          <p:spPr bwMode="auto">
            <a:xfrm>
              <a:off x="3719" y="3430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179"/>
            <p:cNvSpPr>
              <a:spLocks/>
            </p:cNvSpPr>
            <p:nvPr/>
          </p:nvSpPr>
          <p:spPr bwMode="auto">
            <a:xfrm>
              <a:off x="3592" y="3375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Line 180"/>
            <p:cNvSpPr>
              <a:spLocks noChangeShapeType="1"/>
            </p:cNvSpPr>
            <p:nvPr/>
          </p:nvSpPr>
          <p:spPr bwMode="auto">
            <a:xfrm>
              <a:off x="3719" y="3430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81"/>
            <p:cNvSpPr>
              <a:spLocks noChangeShapeType="1"/>
            </p:cNvSpPr>
            <p:nvPr/>
          </p:nvSpPr>
          <p:spPr bwMode="auto">
            <a:xfrm>
              <a:off x="3587" y="3375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182"/>
            <p:cNvSpPr>
              <a:spLocks/>
            </p:cNvSpPr>
            <p:nvPr/>
          </p:nvSpPr>
          <p:spPr bwMode="auto">
            <a:xfrm>
              <a:off x="3592" y="3350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Freeform 183"/>
            <p:cNvSpPr>
              <a:spLocks/>
            </p:cNvSpPr>
            <p:nvPr/>
          </p:nvSpPr>
          <p:spPr bwMode="auto">
            <a:xfrm>
              <a:off x="3776" y="3363"/>
              <a:ext cx="87" cy="1"/>
            </a:xfrm>
            <a:custGeom>
              <a:avLst/>
              <a:gdLst>
                <a:gd name="T0" fmla="*/ 87 w 87"/>
                <a:gd name="T1" fmla="*/ 0 w 87"/>
                <a:gd name="T2" fmla="*/ 87 w 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7">
                  <a:moveTo>
                    <a:pt x="87" y="0"/>
                  </a:move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" name="Line 184"/>
            <p:cNvSpPr>
              <a:spLocks noChangeShapeType="1"/>
            </p:cNvSpPr>
            <p:nvPr/>
          </p:nvSpPr>
          <p:spPr bwMode="auto">
            <a:xfrm>
              <a:off x="3587" y="3350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Line 185"/>
            <p:cNvSpPr>
              <a:spLocks noChangeShapeType="1"/>
            </p:cNvSpPr>
            <p:nvPr/>
          </p:nvSpPr>
          <p:spPr bwMode="auto">
            <a:xfrm flipH="1">
              <a:off x="3771" y="3363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auto">
            <a:xfrm>
              <a:off x="3719" y="3228"/>
              <a:ext cx="1" cy="73"/>
            </a:xfrm>
            <a:custGeom>
              <a:avLst/>
              <a:gdLst>
                <a:gd name="T0" fmla="*/ 0 h 73"/>
                <a:gd name="T1" fmla="*/ 73 h 73"/>
                <a:gd name="T2" fmla="*/ 0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187"/>
            <p:cNvSpPr>
              <a:spLocks/>
            </p:cNvSpPr>
            <p:nvPr/>
          </p:nvSpPr>
          <p:spPr bwMode="auto">
            <a:xfrm>
              <a:off x="3144" y="1694"/>
              <a:ext cx="1" cy="80"/>
            </a:xfrm>
            <a:custGeom>
              <a:avLst/>
              <a:gdLst>
                <a:gd name="T0" fmla="*/ 0 h 80"/>
                <a:gd name="T1" fmla="*/ 80 h 80"/>
                <a:gd name="T2" fmla="*/ 0 h 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Line 188"/>
            <p:cNvSpPr>
              <a:spLocks noChangeShapeType="1"/>
            </p:cNvSpPr>
            <p:nvPr/>
          </p:nvSpPr>
          <p:spPr bwMode="auto">
            <a:xfrm>
              <a:off x="3719" y="3221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3" name="Line 189"/>
            <p:cNvSpPr>
              <a:spLocks noChangeShapeType="1"/>
            </p:cNvSpPr>
            <p:nvPr/>
          </p:nvSpPr>
          <p:spPr bwMode="auto">
            <a:xfrm>
              <a:off x="3138" y="1688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auto">
            <a:xfrm>
              <a:off x="3012" y="1639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5" name="Freeform 191"/>
            <p:cNvSpPr>
              <a:spLocks/>
            </p:cNvSpPr>
            <p:nvPr/>
          </p:nvSpPr>
          <p:spPr bwMode="auto">
            <a:xfrm>
              <a:off x="3012" y="1614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6" name="Line 192"/>
            <p:cNvSpPr>
              <a:spLocks noChangeShapeType="1"/>
            </p:cNvSpPr>
            <p:nvPr/>
          </p:nvSpPr>
          <p:spPr bwMode="auto">
            <a:xfrm>
              <a:off x="3006" y="1633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7" name="Line 193"/>
            <p:cNvSpPr>
              <a:spLocks noChangeShapeType="1"/>
            </p:cNvSpPr>
            <p:nvPr/>
          </p:nvSpPr>
          <p:spPr bwMode="auto">
            <a:xfrm>
              <a:off x="3006" y="1608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auto">
            <a:xfrm>
              <a:off x="3196" y="1626"/>
              <a:ext cx="86" cy="1"/>
            </a:xfrm>
            <a:custGeom>
              <a:avLst/>
              <a:gdLst>
                <a:gd name="T0" fmla="*/ 86 w 86"/>
                <a:gd name="T1" fmla="*/ 0 w 86"/>
                <a:gd name="T2" fmla="*/ 86 w 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6">
                  <a:moveTo>
                    <a:pt x="86" y="0"/>
                  </a:move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Freeform 195"/>
            <p:cNvSpPr>
              <a:spLocks/>
            </p:cNvSpPr>
            <p:nvPr/>
          </p:nvSpPr>
          <p:spPr bwMode="auto">
            <a:xfrm>
              <a:off x="3144" y="1479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Line 196"/>
            <p:cNvSpPr>
              <a:spLocks noChangeShapeType="1"/>
            </p:cNvSpPr>
            <p:nvPr/>
          </p:nvSpPr>
          <p:spPr bwMode="auto">
            <a:xfrm flipH="1">
              <a:off x="3190" y="1620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Line 197"/>
            <p:cNvSpPr>
              <a:spLocks noChangeShapeType="1"/>
            </p:cNvSpPr>
            <p:nvPr/>
          </p:nvSpPr>
          <p:spPr bwMode="auto">
            <a:xfrm>
              <a:off x="3138" y="1473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2" name="Freeform 198"/>
            <p:cNvSpPr>
              <a:spLocks/>
            </p:cNvSpPr>
            <p:nvPr/>
          </p:nvSpPr>
          <p:spPr bwMode="auto">
            <a:xfrm>
              <a:off x="3144" y="1197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3" name="Freeform 199"/>
            <p:cNvSpPr>
              <a:spLocks/>
            </p:cNvSpPr>
            <p:nvPr/>
          </p:nvSpPr>
          <p:spPr bwMode="auto">
            <a:xfrm>
              <a:off x="3431" y="2571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4" name="Line 200"/>
            <p:cNvSpPr>
              <a:spLocks noChangeShapeType="1"/>
            </p:cNvSpPr>
            <p:nvPr/>
          </p:nvSpPr>
          <p:spPr bwMode="auto">
            <a:xfrm>
              <a:off x="3138" y="1191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5" name="Line 201"/>
            <p:cNvSpPr>
              <a:spLocks noChangeShapeType="1"/>
            </p:cNvSpPr>
            <p:nvPr/>
          </p:nvSpPr>
          <p:spPr bwMode="auto">
            <a:xfrm>
              <a:off x="3431" y="2571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6" name="Freeform 202"/>
            <p:cNvSpPr>
              <a:spLocks/>
            </p:cNvSpPr>
            <p:nvPr/>
          </p:nvSpPr>
          <p:spPr bwMode="auto">
            <a:xfrm>
              <a:off x="3299" y="2516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7" name="Freeform 203"/>
            <p:cNvSpPr>
              <a:spLocks/>
            </p:cNvSpPr>
            <p:nvPr/>
          </p:nvSpPr>
          <p:spPr bwMode="auto">
            <a:xfrm>
              <a:off x="3299" y="2491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8" name="Line 204"/>
            <p:cNvSpPr>
              <a:spLocks noChangeShapeType="1"/>
            </p:cNvSpPr>
            <p:nvPr/>
          </p:nvSpPr>
          <p:spPr bwMode="auto">
            <a:xfrm>
              <a:off x="3299" y="2516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" name="Line 205"/>
            <p:cNvSpPr>
              <a:spLocks noChangeShapeType="1"/>
            </p:cNvSpPr>
            <p:nvPr/>
          </p:nvSpPr>
          <p:spPr bwMode="auto">
            <a:xfrm>
              <a:off x="3299" y="2485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" name="Freeform 206"/>
            <p:cNvSpPr>
              <a:spLocks/>
            </p:cNvSpPr>
            <p:nvPr/>
          </p:nvSpPr>
          <p:spPr bwMode="auto">
            <a:xfrm>
              <a:off x="3489" y="2504"/>
              <a:ext cx="80" cy="1"/>
            </a:xfrm>
            <a:custGeom>
              <a:avLst/>
              <a:gdLst>
                <a:gd name="T0" fmla="*/ 80 w 80"/>
                <a:gd name="T1" fmla="*/ 0 w 80"/>
                <a:gd name="T2" fmla="*/ 8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" name="Freeform 207"/>
            <p:cNvSpPr>
              <a:spLocks/>
            </p:cNvSpPr>
            <p:nvPr/>
          </p:nvSpPr>
          <p:spPr bwMode="auto">
            <a:xfrm>
              <a:off x="3431" y="2356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" name="Line 208"/>
            <p:cNvSpPr>
              <a:spLocks noChangeShapeType="1"/>
            </p:cNvSpPr>
            <p:nvPr/>
          </p:nvSpPr>
          <p:spPr bwMode="auto">
            <a:xfrm flipH="1">
              <a:off x="3483" y="2498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" name="Line 209"/>
            <p:cNvSpPr>
              <a:spLocks noChangeShapeType="1"/>
            </p:cNvSpPr>
            <p:nvPr/>
          </p:nvSpPr>
          <p:spPr bwMode="auto">
            <a:xfrm>
              <a:off x="3431" y="2356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" name="Freeform 210"/>
            <p:cNvSpPr>
              <a:spLocks/>
            </p:cNvSpPr>
            <p:nvPr/>
          </p:nvSpPr>
          <p:spPr bwMode="auto">
            <a:xfrm>
              <a:off x="3426" y="2160"/>
              <a:ext cx="5" cy="68"/>
            </a:xfrm>
            <a:custGeom>
              <a:avLst/>
              <a:gdLst>
                <a:gd name="T0" fmla="*/ 0 w 5"/>
                <a:gd name="T1" fmla="*/ 0 h 68"/>
                <a:gd name="T2" fmla="*/ 5 w 5"/>
                <a:gd name="T3" fmla="*/ 68 h 68"/>
                <a:gd name="T4" fmla="*/ 0 w 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lnTo>
                    <a:pt x="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" name="Line 211"/>
            <p:cNvSpPr>
              <a:spLocks noChangeShapeType="1"/>
            </p:cNvSpPr>
            <p:nvPr/>
          </p:nvSpPr>
          <p:spPr bwMode="auto">
            <a:xfrm>
              <a:off x="3426" y="2154"/>
              <a:ext cx="1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" name="Rectangle 212"/>
            <p:cNvSpPr>
              <a:spLocks noChangeArrowheads="1"/>
            </p:cNvSpPr>
            <p:nvPr/>
          </p:nvSpPr>
          <p:spPr bwMode="auto">
            <a:xfrm>
              <a:off x="4314" y="1243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597" name="Rectangle 213"/>
            <p:cNvSpPr>
              <a:spLocks noChangeArrowheads="1"/>
            </p:cNvSpPr>
            <p:nvPr/>
          </p:nvSpPr>
          <p:spPr bwMode="auto">
            <a:xfrm>
              <a:off x="4153" y="156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598" name="Rectangle 214"/>
            <p:cNvSpPr>
              <a:spLocks noChangeArrowheads="1"/>
            </p:cNvSpPr>
            <p:nvPr/>
          </p:nvSpPr>
          <p:spPr bwMode="auto">
            <a:xfrm>
              <a:off x="3808" y="152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599" name="Rectangle 215"/>
            <p:cNvSpPr>
              <a:spLocks noChangeArrowheads="1"/>
            </p:cNvSpPr>
            <p:nvPr/>
          </p:nvSpPr>
          <p:spPr bwMode="auto">
            <a:xfrm>
              <a:off x="3808" y="117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0" name="Rectangle 216"/>
            <p:cNvSpPr>
              <a:spLocks noChangeArrowheads="1"/>
            </p:cNvSpPr>
            <p:nvPr/>
          </p:nvSpPr>
          <p:spPr bwMode="auto">
            <a:xfrm>
              <a:off x="4153" y="92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1" name="Rectangle 217"/>
            <p:cNvSpPr>
              <a:spLocks noChangeArrowheads="1"/>
            </p:cNvSpPr>
            <p:nvPr/>
          </p:nvSpPr>
          <p:spPr bwMode="auto">
            <a:xfrm>
              <a:off x="4222" y="92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2" name="Rectangle 218"/>
            <p:cNvSpPr>
              <a:spLocks noChangeArrowheads="1"/>
            </p:cNvSpPr>
            <p:nvPr/>
          </p:nvSpPr>
          <p:spPr bwMode="auto">
            <a:xfrm>
              <a:off x="4302" y="96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3" name="Rectangle 219"/>
            <p:cNvSpPr>
              <a:spLocks noChangeArrowheads="1"/>
            </p:cNvSpPr>
            <p:nvPr/>
          </p:nvSpPr>
          <p:spPr bwMode="auto">
            <a:xfrm>
              <a:off x="3555" y="183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4" name="Rectangle 220"/>
            <p:cNvSpPr>
              <a:spLocks noChangeArrowheads="1"/>
            </p:cNvSpPr>
            <p:nvPr/>
          </p:nvSpPr>
          <p:spPr bwMode="auto">
            <a:xfrm>
              <a:off x="3710" y="22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5" name="Rectangle 221"/>
            <p:cNvSpPr>
              <a:spLocks noChangeArrowheads="1"/>
            </p:cNvSpPr>
            <p:nvPr/>
          </p:nvSpPr>
          <p:spPr bwMode="auto">
            <a:xfrm>
              <a:off x="3100" y="177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6" name="Rectangle 222"/>
            <p:cNvSpPr>
              <a:spLocks noChangeArrowheads="1"/>
            </p:cNvSpPr>
            <p:nvPr/>
          </p:nvSpPr>
          <p:spPr bwMode="auto">
            <a:xfrm>
              <a:off x="4262" y="2083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7" name="Rectangle 223"/>
            <p:cNvSpPr>
              <a:spLocks noChangeArrowheads="1"/>
            </p:cNvSpPr>
            <p:nvPr/>
          </p:nvSpPr>
          <p:spPr bwMode="auto">
            <a:xfrm>
              <a:off x="4101" y="177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8" name="Rectangle 224"/>
            <p:cNvSpPr>
              <a:spLocks noChangeArrowheads="1"/>
            </p:cNvSpPr>
            <p:nvPr/>
          </p:nvSpPr>
          <p:spPr bwMode="auto">
            <a:xfrm>
              <a:off x="4176" y="177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09" name="Rectangle 225"/>
            <p:cNvSpPr>
              <a:spLocks noChangeArrowheads="1"/>
            </p:cNvSpPr>
            <p:nvPr/>
          </p:nvSpPr>
          <p:spPr bwMode="auto">
            <a:xfrm>
              <a:off x="4250" y="181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10" name="Rectangle 226"/>
            <p:cNvSpPr>
              <a:spLocks noChangeArrowheads="1"/>
            </p:cNvSpPr>
            <p:nvPr/>
          </p:nvSpPr>
          <p:spPr bwMode="auto">
            <a:xfrm>
              <a:off x="4417" y="240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292" y="1701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3936" y="3685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16400" name="Text Box 16"/>
            <p:cNvSpPr txBox="1">
              <a:spLocks noChangeArrowheads="1"/>
            </p:cNvSpPr>
            <p:nvPr/>
          </p:nvSpPr>
          <p:spPr bwMode="auto">
            <a:xfrm>
              <a:off x="3385" y="1968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3661" y="2832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3589" y="2590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3877" y="3443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16628" name="Rectangle 244"/>
            <p:cNvSpPr>
              <a:spLocks noChangeArrowheads="1"/>
            </p:cNvSpPr>
            <p:nvPr/>
          </p:nvSpPr>
          <p:spPr bwMode="auto">
            <a:xfrm>
              <a:off x="3969" y="395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29" name="Rectangle 245"/>
            <p:cNvSpPr>
              <a:spLocks noChangeArrowheads="1"/>
            </p:cNvSpPr>
            <p:nvPr/>
          </p:nvSpPr>
          <p:spPr bwMode="auto">
            <a:xfrm>
              <a:off x="4049" y="395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34" name="Rectangle 250"/>
            <p:cNvSpPr>
              <a:spLocks noChangeArrowheads="1"/>
            </p:cNvSpPr>
            <p:nvPr/>
          </p:nvSpPr>
          <p:spPr bwMode="auto">
            <a:xfrm>
              <a:off x="3951" y="3304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6643" name="Rectangle 259"/>
            <p:cNvSpPr>
              <a:spLocks noChangeArrowheads="1"/>
            </p:cNvSpPr>
            <p:nvPr/>
          </p:nvSpPr>
          <p:spPr bwMode="auto">
            <a:xfrm>
              <a:off x="3664" y="2445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</p:grp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211638" y="2133600"/>
            <a:ext cx="647700" cy="14287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275013" y="1844675"/>
            <a:ext cx="973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5' end</a:t>
            </a: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V="1">
            <a:off x="5435600" y="6092825"/>
            <a:ext cx="658813" cy="15557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498975" y="6092825"/>
            <a:ext cx="97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3' end</a:t>
            </a:r>
          </a:p>
        </p:txBody>
      </p:sp>
      <p:sp>
        <p:nvSpPr>
          <p:cNvPr id="16666" name="Rectangle 282"/>
          <p:cNvSpPr>
            <a:spLocks noGrp="1" noChangeArrowheads="1"/>
          </p:cNvSpPr>
          <p:nvPr>
            <p:ph type="title"/>
          </p:nvPr>
        </p:nvSpPr>
        <p:spPr>
          <a:xfrm>
            <a:off x="622300" y="1524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DNA - polymer of deoxyribonucleotide units</a:t>
            </a:r>
            <a:endParaRPr lang="en-GB" sz="3600">
              <a:solidFill>
                <a:srgbClr val="3333FF"/>
              </a:solidFill>
              <a:latin typeface="Comic Sans MS" charset="0"/>
            </a:endParaRPr>
          </a:p>
        </p:txBody>
      </p:sp>
      <p:sp>
        <p:nvSpPr>
          <p:cNvPr id="16667" name="Line 283"/>
          <p:cNvSpPr>
            <a:spLocks noChangeShapeType="1"/>
          </p:cNvSpPr>
          <p:nvPr/>
        </p:nvSpPr>
        <p:spPr bwMode="auto">
          <a:xfrm>
            <a:off x="6254750" y="4432300"/>
            <a:ext cx="29845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8" name="Line 284"/>
          <p:cNvSpPr>
            <a:spLocks noChangeShapeType="1"/>
          </p:cNvSpPr>
          <p:nvPr/>
        </p:nvSpPr>
        <p:spPr bwMode="auto">
          <a:xfrm>
            <a:off x="5791200" y="3041650"/>
            <a:ext cx="292100" cy="146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69" name="Line 285"/>
          <p:cNvSpPr>
            <a:spLocks noChangeShapeType="1"/>
          </p:cNvSpPr>
          <p:nvPr/>
        </p:nvSpPr>
        <p:spPr bwMode="auto">
          <a:xfrm flipV="1">
            <a:off x="5746750" y="4432300"/>
            <a:ext cx="33655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704138" y="1654175"/>
            <a:ext cx="46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b="1">
                <a:solidFill>
                  <a:srgbClr val="3333FF"/>
                </a:solidFill>
              </a:rPr>
              <a:t>A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7743825" y="298291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b="1">
                <a:solidFill>
                  <a:srgbClr val="EF1F1D"/>
                </a:solidFill>
              </a:rPr>
              <a:t>C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377238" y="4119563"/>
            <a:ext cx="473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800" b="1">
                <a:solidFill>
                  <a:srgbClr val="5DA31E"/>
                </a:solidFill>
              </a:rPr>
              <a:t>G</a:t>
            </a:r>
          </a:p>
        </p:txBody>
      </p:sp>
      <p:sp>
        <p:nvSpPr>
          <p:cNvPr id="17669" name="Text Box 261"/>
          <p:cNvSpPr txBox="1">
            <a:spLocks noChangeArrowheads="1"/>
          </p:cNvSpPr>
          <p:nvPr/>
        </p:nvSpPr>
        <p:spPr bwMode="auto">
          <a:xfrm>
            <a:off x="423863" y="1347788"/>
            <a:ext cx="4348162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The primary structure of a nucleic acid chain is the sugar-phosphate backbone with the bases, defined by the linear sequence of the bases. The bases carry genetic information, the sugar and phosphates perform a structural role.</a:t>
            </a:r>
          </a:p>
          <a:p>
            <a:pPr>
              <a:spcBef>
                <a:spcPct val="50000"/>
              </a:spcBef>
            </a:pPr>
            <a:r>
              <a:rPr lang="en-GB" sz="1800"/>
              <a:t>By convention, the nucleotide sequence is specified from the 5’ to the 3’ end. The first nucleotide in a sequence has a free 5’ phosphate, and the last one a free 3’ OH.</a:t>
            </a:r>
          </a:p>
          <a:p>
            <a:pPr>
              <a:spcBef>
                <a:spcPct val="50000"/>
              </a:spcBef>
            </a:pPr>
            <a:r>
              <a:rPr lang="en-GB" sz="1800"/>
              <a:t>Here: ACG (or 5’ACG3’) </a:t>
            </a:r>
          </a:p>
          <a:p>
            <a:pPr>
              <a:spcBef>
                <a:spcPct val="50000"/>
              </a:spcBef>
            </a:pPr>
            <a:endParaRPr lang="en-GB" sz="1800"/>
          </a:p>
        </p:txBody>
      </p:sp>
      <p:grpSp>
        <p:nvGrpSpPr>
          <p:cNvPr id="18349" name="Group 941"/>
          <p:cNvGrpSpPr>
            <a:grpSpLocks/>
          </p:cNvGrpSpPr>
          <p:nvPr/>
        </p:nvGrpSpPr>
        <p:grpSpPr bwMode="auto">
          <a:xfrm>
            <a:off x="4984750" y="1416050"/>
            <a:ext cx="3711575" cy="5022850"/>
            <a:chOff x="2916" y="924"/>
            <a:chExt cx="2338" cy="3164"/>
          </a:xfrm>
        </p:grpSpPr>
        <p:sp>
          <p:nvSpPr>
            <p:cNvPr id="18350" name="Rectangle 942"/>
            <p:cNvSpPr>
              <a:spLocks noChangeArrowheads="1"/>
            </p:cNvSpPr>
            <p:nvPr/>
          </p:nvSpPr>
          <p:spPr bwMode="auto">
            <a:xfrm>
              <a:off x="3370" y="1562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1" name="Rectangle 943"/>
            <p:cNvSpPr>
              <a:spLocks noChangeArrowheads="1"/>
            </p:cNvSpPr>
            <p:nvPr/>
          </p:nvSpPr>
          <p:spPr bwMode="auto">
            <a:xfrm>
              <a:off x="3848" y="271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2" name="Rectangle 944"/>
            <p:cNvSpPr>
              <a:spLocks noChangeArrowheads="1"/>
            </p:cNvSpPr>
            <p:nvPr/>
          </p:nvSpPr>
          <p:spPr bwMode="auto">
            <a:xfrm>
              <a:off x="4130" y="358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3" name="Rectangle 945"/>
            <p:cNvSpPr>
              <a:spLocks noChangeArrowheads="1"/>
            </p:cNvSpPr>
            <p:nvPr/>
          </p:nvSpPr>
          <p:spPr bwMode="auto">
            <a:xfrm>
              <a:off x="4291" y="395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4" name="Rectangle 946"/>
            <p:cNvSpPr>
              <a:spLocks noChangeArrowheads="1"/>
            </p:cNvSpPr>
            <p:nvPr/>
          </p:nvSpPr>
          <p:spPr bwMode="auto">
            <a:xfrm>
              <a:off x="4969" y="298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5" name="Rectangle 947"/>
            <p:cNvSpPr>
              <a:spLocks noChangeArrowheads="1"/>
            </p:cNvSpPr>
            <p:nvPr/>
          </p:nvSpPr>
          <p:spPr bwMode="auto">
            <a:xfrm>
              <a:off x="5130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6" name="Rectangle 948"/>
            <p:cNvSpPr>
              <a:spLocks noChangeArrowheads="1"/>
            </p:cNvSpPr>
            <p:nvPr/>
          </p:nvSpPr>
          <p:spPr bwMode="auto">
            <a:xfrm>
              <a:off x="4101" y="2402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7" name="Rectangle 949"/>
            <p:cNvSpPr>
              <a:spLocks noChangeArrowheads="1"/>
            </p:cNvSpPr>
            <p:nvPr/>
          </p:nvSpPr>
          <p:spPr bwMode="auto">
            <a:xfrm>
              <a:off x="4003" y="309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8" name="Rectangle 950"/>
            <p:cNvSpPr>
              <a:spLocks noChangeArrowheads="1"/>
            </p:cNvSpPr>
            <p:nvPr/>
          </p:nvSpPr>
          <p:spPr bwMode="auto">
            <a:xfrm>
              <a:off x="4895" y="298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59" name="Rectangle 951"/>
            <p:cNvSpPr>
              <a:spLocks noChangeArrowheads="1"/>
            </p:cNvSpPr>
            <p:nvPr/>
          </p:nvSpPr>
          <p:spPr bwMode="auto">
            <a:xfrm>
              <a:off x="4728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0" name="Rectangle 952"/>
            <p:cNvSpPr>
              <a:spLocks noChangeArrowheads="1"/>
            </p:cNvSpPr>
            <p:nvPr/>
          </p:nvSpPr>
          <p:spPr bwMode="auto">
            <a:xfrm>
              <a:off x="4388" y="29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1" name="Rectangle 953"/>
            <p:cNvSpPr>
              <a:spLocks noChangeArrowheads="1"/>
            </p:cNvSpPr>
            <p:nvPr/>
          </p:nvSpPr>
          <p:spPr bwMode="auto">
            <a:xfrm>
              <a:off x="4722" y="266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2" name="Rectangle 954"/>
            <p:cNvSpPr>
              <a:spLocks noChangeArrowheads="1"/>
            </p:cNvSpPr>
            <p:nvPr/>
          </p:nvSpPr>
          <p:spPr bwMode="auto">
            <a:xfrm>
              <a:off x="5056" y="330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3" name="Rectangle 955"/>
            <p:cNvSpPr>
              <a:spLocks noChangeArrowheads="1"/>
            </p:cNvSpPr>
            <p:nvPr/>
          </p:nvSpPr>
          <p:spPr bwMode="auto">
            <a:xfrm>
              <a:off x="5205" y="334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4" name="Rectangle 956"/>
            <p:cNvSpPr>
              <a:spLocks noChangeArrowheads="1"/>
            </p:cNvSpPr>
            <p:nvPr/>
          </p:nvSpPr>
          <p:spPr bwMode="auto">
            <a:xfrm>
              <a:off x="4388" y="326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5" name="Rectangle 957"/>
            <p:cNvSpPr>
              <a:spLocks noChangeArrowheads="1"/>
            </p:cNvSpPr>
            <p:nvPr/>
          </p:nvSpPr>
          <p:spPr bwMode="auto">
            <a:xfrm>
              <a:off x="3681" y="309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6" name="Rectangle 958"/>
            <p:cNvSpPr>
              <a:spLocks noChangeArrowheads="1"/>
            </p:cNvSpPr>
            <p:nvPr/>
          </p:nvSpPr>
          <p:spPr bwMode="auto">
            <a:xfrm>
              <a:off x="3393" y="266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7" name="Rectangle 959"/>
            <p:cNvSpPr>
              <a:spLocks noChangeArrowheads="1"/>
            </p:cNvSpPr>
            <p:nvPr/>
          </p:nvSpPr>
          <p:spPr bwMode="auto">
            <a:xfrm>
              <a:off x="3681" y="3519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8" name="Rectangle 960"/>
            <p:cNvSpPr>
              <a:spLocks noChangeArrowheads="1"/>
            </p:cNvSpPr>
            <p:nvPr/>
          </p:nvSpPr>
          <p:spPr bwMode="auto">
            <a:xfrm>
              <a:off x="3693" y="3304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69" name="Rectangle 961"/>
            <p:cNvSpPr>
              <a:spLocks noChangeArrowheads="1"/>
            </p:cNvSpPr>
            <p:nvPr/>
          </p:nvSpPr>
          <p:spPr bwMode="auto">
            <a:xfrm>
              <a:off x="3497" y="33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0" name="Rectangle 962"/>
            <p:cNvSpPr>
              <a:spLocks noChangeArrowheads="1"/>
            </p:cNvSpPr>
            <p:nvPr/>
          </p:nvSpPr>
          <p:spPr bwMode="auto">
            <a:xfrm>
              <a:off x="3871" y="330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1" name="Rectangle 963"/>
            <p:cNvSpPr>
              <a:spLocks noChangeArrowheads="1"/>
            </p:cNvSpPr>
            <p:nvPr/>
          </p:nvSpPr>
          <p:spPr bwMode="auto">
            <a:xfrm>
              <a:off x="3112" y="1562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2" name="Rectangle 964"/>
            <p:cNvSpPr>
              <a:spLocks noChangeArrowheads="1"/>
            </p:cNvSpPr>
            <p:nvPr/>
          </p:nvSpPr>
          <p:spPr bwMode="auto">
            <a:xfrm>
              <a:off x="2916" y="156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3" name="Rectangle 965"/>
            <p:cNvSpPr>
              <a:spLocks noChangeArrowheads="1"/>
            </p:cNvSpPr>
            <p:nvPr/>
          </p:nvSpPr>
          <p:spPr bwMode="auto">
            <a:xfrm>
              <a:off x="3290" y="156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4" name="Rectangle 966"/>
            <p:cNvSpPr>
              <a:spLocks noChangeArrowheads="1"/>
            </p:cNvSpPr>
            <p:nvPr/>
          </p:nvSpPr>
          <p:spPr bwMode="auto">
            <a:xfrm>
              <a:off x="3100" y="1347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5" name="Rectangle 967"/>
            <p:cNvSpPr>
              <a:spLocks noChangeArrowheads="1"/>
            </p:cNvSpPr>
            <p:nvPr/>
          </p:nvSpPr>
          <p:spPr bwMode="auto">
            <a:xfrm>
              <a:off x="3399" y="2445"/>
              <a:ext cx="7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6" name="Rectangle 968"/>
            <p:cNvSpPr>
              <a:spLocks noChangeArrowheads="1"/>
            </p:cNvSpPr>
            <p:nvPr/>
          </p:nvSpPr>
          <p:spPr bwMode="auto">
            <a:xfrm>
              <a:off x="3204" y="24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7" name="Rectangle 969"/>
            <p:cNvSpPr>
              <a:spLocks noChangeArrowheads="1"/>
            </p:cNvSpPr>
            <p:nvPr/>
          </p:nvSpPr>
          <p:spPr bwMode="auto">
            <a:xfrm>
              <a:off x="3583" y="2445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8" name="Rectangle 970"/>
            <p:cNvSpPr>
              <a:spLocks noChangeArrowheads="1"/>
            </p:cNvSpPr>
            <p:nvPr/>
          </p:nvSpPr>
          <p:spPr bwMode="auto">
            <a:xfrm>
              <a:off x="3393" y="2230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18379" name="Freeform 971"/>
            <p:cNvSpPr>
              <a:spLocks/>
            </p:cNvSpPr>
            <p:nvPr/>
          </p:nvSpPr>
          <p:spPr bwMode="auto">
            <a:xfrm>
              <a:off x="4346" y="1369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0" name="Freeform 972"/>
            <p:cNvSpPr>
              <a:spLocks/>
            </p:cNvSpPr>
            <p:nvPr/>
          </p:nvSpPr>
          <p:spPr bwMode="auto">
            <a:xfrm>
              <a:off x="4242" y="1516"/>
              <a:ext cx="104" cy="74"/>
            </a:xfrm>
            <a:custGeom>
              <a:avLst/>
              <a:gdLst>
                <a:gd name="T0" fmla="*/ 104 w 104"/>
                <a:gd name="T1" fmla="*/ 0 h 74"/>
                <a:gd name="T2" fmla="*/ 0 w 104"/>
                <a:gd name="T3" fmla="*/ 74 h 74"/>
                <a:gd name="T4" fmla="*/ 104 w 104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74">
                  <a:moveTo>
                    <a:pt x="104" y="0"/>
                  </a:moveTo>
                  <a:lnTo>
                    <a:pt x="0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1" name="Freeform 973"/>
            <p:cNvSpPr>
              <a:spLocks/>
            </p:cNvSpPr>
            <p:nvPr/>
          </p:nvSpPr>
          <p:spPr bwMode="auto">
            <a:xfrm>
              <a:off x="4242" y="1516"/>
              <a:ext cx="104" cy="74"/>
            </a:xfrm>
            <a:custGeom>
              <a:avLst/>
              <a:gdLst>
                <a:gd name="T0" fmla="*/ 104 w 104"/>
                <a:gd name="T1" fmla="*/ 0 h 74"/>
                <a:gd name="T2" fmla="*/ 104 w 104"/>
                <a:gd name="T3" fmla="*/ 6 h 74"/>
                <a:gd name="T4" fmla="*/ 0 w 104"/>
                <a:gd name="T5" fmla="*/ 74 h 74"/>
                <a:gd name="T6" fmla="*/ 0 w 104"/>
                <a:gd name="T7" fmla="*/ 67 h 74"/>
                <a:gd name="T8" fmla="*/ 104 w 10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4">
                  <a:moveTo>
                    <a:pt x="104" y="0"/>
                  </a:moveTo>
                  <a:lnTo>
                    <a:pt x="104" y="6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2" name="Freeform 974"/>
            <p:cNvSpPr>
              <a:spLocks/>
            </p:cNvSpPr>
            <p:nvPr/>
          </p:nvSpPr>
          <p:spPr bwMode="auto">
            <a:xfrm>
              <a:off x="4231" y="1504"/>
              <a:ext cx="92" cy="61"/>
            </a:xfrm>
            <a:custGeom>
              <a:avLst/>
              <a:gdLst>
                <a:gd name="T0" fmla="*/ 0 w 92"/>
                <a:gd name="T1" fmla="*/ 61 h 61"/>
                <a:gd name="T2" fmla="*/ 92 w 92"/>
                <a:gd name="T3" fmla="*/ 0 h 61"/>
                <a:gd name="T4" fmla="*/ 0 w 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61">
                  <a:moveTo>
                    <a:pt x="0" y="61"/>
                  </a:moveTo>
                  <a:lnTo>
                    <a:pt x="9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3" name="Freeform 975"/>
            <p:cNvSpPr>
              <a:spLocks/>
            </p:cNvSpPr>
            <p:nvPr/>
          </p:nvSpPr>
          <p:spPr bwMode="auto">
            <a:xfrm>
              <a:off x="4231" y="1498"/>
              <a:ext cx="92" cy="67"/>
            </a:xfrm>
            <a:custGeom>
              <a:avLst/>
              <a:gdLst>
                <a:gd name="T0" fmla="*/ 0 w 92"/>
                <a:gd name="T1" fmla="*/ 67 h 67"/>
                <a:gd name="T2" fmla="*/ 0 w 92"/>
                <a:gd name="T3" fmla="*/ 61 h 67"/>
                <a:gd name="T4" fmla="*/ 92 w 92"/>
                <a:gd name="T5" fmla="*/ 0 h 67"/>
                <a:gd name="T6" fmla="*/ 92 w 92"/>
                <a:gd name="T7" fmla="*/ 6 h 67"/>
                <a:gd name="T8" fmla="*/ 0 w 9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7">
                  <a:moveTo>
                    <a:pt x="0" y="67"/>
                  </a:moveTo>
                  <a:lnTo>
                    <a:pt x="0" y="61"/>
                  </a:lnTo>
                  <a:lnTo>
                    <a:pt x="92" y="0"/>
                  </a:lnTo>
                  <a:lnTo>
                    <a:pt x="92" y="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4" name="Freeform 976"/>
            <p:cNvSpPr>
              <a:spLocks/>
            </p:cNvSpPr>
            <p:nvPr/>
          </p:nvSpPr>
          <p:spPr bwMode="auto">
            <a:xfrm>
              <a:off x="4024" y="1516"/>
              <a:ext cx="109" cy="80"/>
            </a:xfrm>
            <a:custGeom>
              <a:avLst/>
              <a:gdLst>
                <a:gd name="T0" fmla="*/ 109 w 109"/>
                <a:gd name="T1" fmla="*/ 80 h 80"/>
                <a:gd name="T2" fmla="*/ 0 w 109"/>
                <a:gd name="T3" fmla="*/ 0 h 80"/>
                <a:gd name="T4" fmla="*/ 109 w 109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80">
                  <a:moveTo>
                    <a:pt x="109" y="80"/>
                  </a:moveTo>
                  <a:lnTo>
                    <a:pt x="0" y="0"/>
                  </a:lnTo>
                  <a:lnTo>
                    <a:pt x="109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5" name="Freeform 977"/>
            <p:cNvSpPr>
              <a:spLocks/>
            </p:cNvSpPr>
            <p:nvPr/>
          </p:nvSpPr>
          <p:spPr bwMode="auto">
            <a:xfrm>
              <a:off x="4018" y="1516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15 w 115"/>
                <a:gd name="T3" fmla="*/ 80 h 80"/>
                <a:gd name="T4" fmla="*/ 0 w 115"/>
                <a:gd name="T5" fmla="*/ 6 h 80"/>
                <a:gd name="T6" fmla="*/ 6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15" y="8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6" name="Freeform 978"/>
            <p:cNvSpPr>
              <a:spLocks/>
            </p:cNvSpPr>
            <p:nvPr/>
          </p:nvSpPr>
          <p:spPr bwMode="auto">
            <a:xfrm>
              <a:off x="4018" y="1307"/>
              <a:ext cx="1" cy="209"/>
            </a:xfrm>
            <a:custGeom>
              <a:avLst/>
              <a:gdLst>
                <a:gd name="T0" fmla="*/ 0 h 209"/>
                <a:gd name="T1" fmla="*/ 209 h 209"/>
                <a:gd name="T2" fmla="*/ 0 h 20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7" name="Line 979"/>
            <p:cNvSpPr>
              <a:spLocks noChangeShapeType="1"/>
            </p:cNvSpPr>
            <p:nvPr/>
          </p:nvSpPr>
          <p:spPr bwMode="auto">
            <a:xfrm>
              <a:off x="4340" y="1369"/>
              <a:ext cx="1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8" name="Line 980"/>
            <p:cNvSpPr>
              <a:spLocks noChangeShapeType="1"/>
            </p:cNvSpPr>
            <p:nvPr/>
          </p:nvSpPr>
          <p:spPr bwMode="auto">
            <a:xfrm>
              <a:off x="4018" y="1301"/>
              <a:ext cx="1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89" name="Freeform 981"/>
            <p:cNvSpPr>
              <a:spLocks/>
            </p:cNvSpPr>
            <p:nvPr/>
          </p:nvSpPr>
          <p:spPr bwMode="auto">
            <a:xfrm>
              <a:off x="4041" y="1320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0" name="Freeform 982"/>
            <p:cNvSpPr>
              <a:spLocks/>
            </p:cNvSpPr>
            <p:nvPr/>
          </p:nvSpPr>
          <p:spPr bwMode="auto">
            <a:xfrm>
              <a:off x="4024" y="1197"/>
              <a:ext cx="155" cy="104"/>
            </a:xfrm>
            <a:custGeom>
              <a:avLst/>
              <a:gdLst>
                <a:gd name="T0" fmla="*/ 0 w 155"/>
                <a:gd name="T1" fmla="*/ 104 h 104"/>
                <a:gd name="T2" fmla="*/ 155 w 155"/>
                <a:gd name="T3" fmla="*/ 0 h 104"/>
                <a:gd name="T4" fmla="*/ 0 w 155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04">
                  <a:moveTo>
                    <a:pt x="0" y="104"/>
                  </a:moveTo>
                  <a:lnTo>
                    <a:pt x="155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1" name="Freeform 983"/>
            <p:cNvSpPr>
              <a:spLocks/>
            </p:cNvSpPr>
            <p:nvPr/>
          </p:nvSpPr>
          <p:spPr bwMode="auto">
            <a:xfrm>
              <a:off x="4018" y="1197"/>
              <a:ext cx="167" cy="110"/>
            </a:xfrm>
            <a:custGeom>
              <a:avLst/>
              <a:gdLst>
                <a:gd name="T0" fmla="*/ 6 w 167"/>
                <a:gd name="T1" fmla="*/ 110 h 110"/>
                <a:gd name="T2" fmla="*/ 0 w 167"/>
                <a:gd name="T3" fmla="*/ 104 h 110"/>
                <a:gd name="T4" fmla="*/ 161 w 167"/>
                <a:gd name="T5" fmla="*/ 0 h 110"/>
                <a:gd name="T6" fmla="*/ 167 w 167"/>
                <a:gd name="T7" fmla="*/ 6 h 110"/>
                <a:gd name="T8" fmla="*/ 6 w 167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0">
                  <a:moveTo>
                    <a:pt x="6" y="110"/>
                  </a:moveTo>
                  <a:lnTo>
                    <a:pt x="0" y="104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2" name="Freeform 984"/>
            <p:cNvSpPr>
              <a:spLocks/>
            </p:cNvSpPr>
            <p:nvPr/>
          </p:nvSpPr>
          <p:spPr bwMode="auto">
            <a:xfrm>
              <a:off x="4185" y="1197"/>
              <a:ext cx="109" cy="74"/>
            </a:xfrm>
            <a:custGeom>
              <a:avLst/>
              <a:gdLst>
                <a:gd name="T0" fmla="*/ 109 w 109"/>
                <a:gd name="T1" fmla="*/ 74 h 74"/>
                <a:gd name="T2" fmla="*/ 0 w 109"/>
                <a:gd name="T3" fmla="*/ 0 h 74"/>
                <a:gd name="T4" fmla="*/ 109 w 109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74">
                  <a:moveTo>
                    <a:pt x="109" y="74"/>
                  </a:moveTo>
                  <a:lnTo>
                    <a:pt x="0" y="0"/>
                  </a:lnTo>
                  <a:lnTo>
                    <a:pt x="10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3" name="Freeform 985"/>
            <p:cNvSpPr>
              <a:spLocks/>
            </p:cNvSpPr>
            <p:nvPr/>
          </p:nvSpPr>
          <p:spPr bwMode="auto">
            <a:xfrm>
              <a:off x="4185" y="1197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09 w 115"/>
                <a:gd name="T3" fmla="*/ 80 h 80"/>
                <a:gd name="T4" fmla="*/ 0 w 115"/>
                <a:gd name="T5" fmla="*/ 6 h 80"/>
                <a:gd name="T6" fmla="*/ 0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09" y="8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4" name="Freeform 986"/>
            <p:cNvSpPr>
              <a:spLocks/>
            </p:cNvSpPr>
            <p:nvPr/>
          </p:nvSpPr>
          <p:spPr bwMode="auto">
            <a:xfrm>
              <a:off x="4185" y="1228"/>
              <a:ext cx="103" cy="67"/>
            </a:xfrm>
            <a:custGeom>
              <a:avLst/>
              <a:gdLst>
                <a:gd name="T0" fmla="*/ 0 w 103"/>
                <a:gd name="T1" fmla="*/ 0 h 67"/>
                <a:gd name="T2" fmla="*/ 103 w 103"/>
                <a:gd name="T3" fmla="*/ 67 h 67"/>
                <a:gd name="T4" fmla="*/ 0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0"/>
                  </a:moveTo>
                  <a:lnTo>
                    <a:pt x="103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5" name="Freeform 987"/>
            <p:cNvSpPr>
              <a:spLocks/>
            </p:cNvSpPr>
            <p:nvPr/>
          </p:nvSpPr>
          <p:spPr bwMode="auto">
            <a:xfrm>
              <a:off x="4179" y="1221"/>
              <a:ext cx="109" cy="74"/>
            </a:xfrm>
            <a:custGeom>
              <a:avLst/>
              <a:gdLst>
                <a:gd name="T0" fmla="*/ 0 w 109"/>
                <a:gd name="T1" fmla="*/ 7 h 74"/>
                <a:gd name="T2" fmla="*/ 6 w 109"/>
                <a:gd name="T3" fmla="*/ 0 h 74"/>
                <a:gd name="T4" fmla="*/ 109 w 109"/>
                <a:gd name="T5" fmla="*/ 68 h 74"/>
                <a:gd name="T6" fmla="*/ 104 w 109"/>
                <a:gd name="T7" fmla="*/ 74 h 74"/>
                <a:gd name="T8" fmla="*/ 0 w 109"/>
                <a:gd name="T9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74">
                  <a:moveTo>
                    <a:pt x="0" y="7"/>
                  </a:moveTo>
                  <a:lnTo>
                    <a:pt x="6" y="0"/>
                  </a:lnTo>
                  <a:lnTo>
                    <a:pt x="109" y="68"/>
                  </a:lnTo>
                  <a:lnTo>
                    <a:pt x="104" y="7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6" name="Freeform 988"/>
            <p:cNvSpPr>
              <a:spLocks/>
            </p:cNvSpPr>
            <p:nvPr/>
          </p:nvSpPr>
          <p:spPr bwMode="auto">
            <a:xfrm>
              <a:off x="3903" y="1516"/>
              <a:ext cx="115" cy="43"/>
            </a:xfrm>
            <a:custGeom>
              <a:avLst/>
              <a:gdLst>
                <a:gd name="T0" fmla="*/ 115 w 115"/>
                <a:gd name="T1" fmla="*/ 0 h 43"/>
                <a:gd name="T2" fmla="*/ 0 w 115"/>
                <a:gd name="T3" fmla="*/ 43 h 43"/>
                <a:gd name="T4" fmla="*/ 115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0" y="4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7" name="Line 989"/>
            <p:cNvSpPr>
              <a:spLocks noChangeShapeType="1"/>
            </p:cNvSpPr>
            <p:nvPr/>
          </p:nvSpPr>
          <p:spPr bwMode="auto">
            <a:xfrm>
              <a:off x="4041" y="1313"/>
              <a:ext cx="1" cy="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8" name="Line 990"/>
            <p:cNvSpPr>
              <a:spLocks noChangeShapeType="1"/>
            </p:cNvSpPr>
            <p:nvPr/>
          </p:nvSpPr>
          <p:spPr bwMode="auto">
            <a:xfrm flipH="1">
              <a:off x="3903" y="1516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99" name="Freeform 991"/>
            <p:cNvSpPr>
              <a:spLocks/>
            </p:cNvSpPr>
            <p:nvPr/>
          </p:nvSpPr>
          <p:spPr bwMode="auto">
            <a:xfrm>
              <a:off x="3730" y="1412"/>
              <a:ext cx="75" cy="116"/>
            </a:xfrm>
            <a:custGeom>
              <a:avLst/>
              <a:gdLst>
                <a:gd name="T0" fmla="*/ 75 w 75"/>
                <a:gd name="T1" fmla="*/ 116 h 116"/>
                <a:gd name="T2" fmla="*/ 0 w 75"/>
                <a:gd name="T3" fmla="*/ 0 h 116"/>
                <a:gd name="T4" fmla="*/ 75 w 75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16">
                  <a:moveTo>
                    <a:pt x="75" y="116"/>
                  </a:moveTo>
                  <a:lnTo>
                    <a:pt x="0" y="0"/>
                  </a:lnTo>
                  <a:lnTo>
                    <a:pt x="75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0" name="Freeform 992"/>
            <p:cNvSpPr>
              <a:spLocks/>
            </p:cNvSpPr>
            <p:nvPr/>
          </p:nvSpPr>
          <p:spPr bwMode="auto">
            <a:xfrm>
              <a:off x="3725" y="1412"/>
              <a:ext cx="80" cy="122"/>
            </a:xfrm>
            <a:custGeom>
              <a:avLst/>
              <a:gdLst>
                <a:gd name="T0" fmla="*/ 80 w 80"/>
                <a:gd name="T1" fmla="*/ 116 h 122"/>
                <a:gd name="T2" fmla="*/ 74 w 80"/>
                <a:gd name="T3" fmla="*/ 122 h 122"/>
                <a:gd name="T4" fmla="*/ 0 w 80"/>
                <a:gd name="T5" fmla="*/ 0 h 122"/>
                <a:gd name="T6" fmla="*/ 5 w 80"/>
                <a:gd name="T7" fmla="*/ 0 h 122"/>
                <a:gd name="T8" fmla="*/ 80 w 80"/>
                <a:gd name="T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2">
                  <a:moveTo>
                    <a:pt x="80" y="116"/>
                  </a:moveTo>
                  <a:lnTo>
                    <a:pt x="74" y="122"/>
                  </a:lnTo>
                  <a:lnTo>
                    <a:pt x="0" y="0"/>
                  </a:lnTo>
                  <a:lnTo>
                    <a:pt x="5" y="0"/>
                  </a:lnTo>
                  <a:lnTo>
                    <a:pt x="8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1" name="Freeform 993"/>
            <p:cNvSpPr>
              <a:spLocks/>
            </p:cNvSpPr>
            <p:nvPr/>
          </p:nvSpPr>
          <p:spPr bwMode="auto">
            <a:xfrm>
              <a:off x="3730" y="1295"/>
              <a:ext cx="69" cy="117"/>
            </a:xfrm>
            <a:custGeom>
              <a:avLst/>
              <a:gdLst>
                <a:gd name="T0" fmla="*/ 0 w 69"/>
                <a:gd name="T1" fmla="*/ 117 h 117"/>
                <a:gd name="T2" fmla="*/ 69 w 69"/>
                <a:gd name="T3" fmla="*/ 0 h 117"/>
                <a:gd name="T4" fmla="*/ 0 w 69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17">
                  <a:moveTo>
                    <a:pt x="0" y="117"/>
                  </a:moveTo>
                  <a:lnTo>
                    <a:pt x="69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2" name="Freeform 994"/>
            <p:cNvSpPr>
              <a:spLocks/>
            </p:cNvSpPr>
            <p:nvPr/>
          </p:nvSpPr>
          <p:spPr bwMode="auto">
            <a:xfrm>
              <a:off x="3725" y="1295"/>
              <a:ext cx="80" cy="117"/>
            </a:xfrm>
            <a:custGeom>
              <a:avLst/>
              <a:gdLst>
                <a:gd name="T0" fmla="*/ 5 w 80"/>
                <a:gd name="T1" fmla="*/ 117 h 117"/>
                <a:gd name="T2" fmla="*/ 0 w 80"/>
                <a:gd name="T3" fmla="*/ 117 h 117"/>
                <a:gd name="T4" fmla="*/ 74 w 80"/>
                <a:gd name="T5" fmla="*/ 0 h 117"/>
                <a:gd name="T6" fmla="*/ 80 w 80"/>
                <a:gd name="T7" fmla="*/ 6 h 117"/>
                <a:gd name="T8" fmla="*/ 5 w 80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7">
                  <a:moveTo>
                    <a:pt x="5" y="117"/>
                  </a:moveTo>
                  <a:lnTo>
                    <a:pt x="0" y="117"/>
                  </a:lnTo>
                  <a:lnTo>
                    <a:pt x="74" y="0"/>
                  </a:lnTo>
                  <a:lnTo>
                    <a:pt x="80" y="6"/>
                  </a:lnTo>
                  <a:lnTo>
                    <a:pt x="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3" name="Freeform 995"/>
            <p:cNvSpPr>
              <a:spLocks/>
            </p:cNvSpPr>
            <p:nvPr/>
          </p:nvSpPr>
          <p:spPr bwMode="auto">
            <a:xfrm>
              <a:off x="3759" y="1313"/>
              <a:ext cx="63" cy="99"/>
            </a:xfrm>
            <a:custGeom>
              <a:avLst/>
              <a:gdLst>
                <a:gd name="T0" fmla="*/ 63 w 63"/>
                <a:gd name="T1" fmla="*/ 0 h 99"/>
                <a:gd name="T2" fmla="*/ 0 w 63"/>
                <a:gd name="T3" fmla="*/ 99 h 99"/>
                <a:gd name="T4" fmla="*/ 63 w 63"/>
                <a:gd name="T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99">
                  <a:moveTo>
                    <a:pt x="63" y="0"/>
                  </a:moveTo>
                  <a:lnTo>
                    <a:pt x="0" y="9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4" name="Freeform 996"/>
            <p:cNvSpPr>
              <a:spLocks/>
            </p:cNvSpPr>
            <p:nvPr/>
          </p:nvSpPr>
          <p:spPr bwMode="auto">
            <a:xfrm>
              <a:off x="3753" y="1307"/>
              <a:ext cx="69" cy="105"/>
            </a:xfrm>
            <a:custGeom>
              <a:avLst/>
              <a:gdLst>
                <a:gd name="T0" fmla="*/ 64 w 69"/>
                <a:gd name="T1" fmla="*/ 0 h 105"/>
                <a:gd name="T2" fmla="*/ 69 w 69"/>
                <a:gd name="T3" fmla="*/ 6 h 105"/>
                <a:gd name="T4" fmla="*/ 6 w 69"/>
                <a:gd name="T5" fmla="*/ 105 h 105"/>
                <a:gd name="T6" fmla="*/ 0 w 69"/>
                <a:gd name="T7" fmla="*/ 105 h 105"/>
                <a:gd name="T8" fmla="*/ 64 w 69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5">
                  <a:moveTo>
                    <a:pt x="64" y="0"/>
                  </a:moveTo>
                  <a:lnTo>
                    <a:pt x="69" y="6"/>
                  </a:lnTo>
                  <a:lnTo>
                    <a:pt x="6" y="105"/>
                  </a:lnTo>
                  <a:lnTo>
                    <a:pt x="0" y="10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5" name="Freeform 997"/>
            <p:cNvSpPr>
              <a:spLocks/>
            </p:cNvSpPr>
            <p:nvPr/>
          </p:nvSpPr>
          <p:spPr bwMode="auto">
            <a:xfrm>
              <a:off x="3903" y="1258"/>
              <a:ext cx="115" cy="43"/>
            </a:xfrm>
            <a:custGeom>
              <a:avLst/>
              <a:gdLst>
                <a:gd name="T0" fmla="*/ 0 w 115"/>
                <a:gd name="T1" fmla="*/ 0 h 43"/>
                <a:gd name="T2" fmla="*/ 115 w 115"/>
                <a:gd name="T3" fmla="*/ 43 h 43"/>
                <a:gd name="T4" fmla="*/ 0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0" y="0"/>
                  </a:moveTo>
                  <a:lnTo>
                    <a:pt x="11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6" name="Freeform 998"/>
            <p:cNvSpPr>
              <a:spLocks/>
            </p:cNvSpPr>
            <p:nvPr/>
          </p:nvSpPr>
          <p:spPr bwMode="auto">
            <a:xfrm>
              <a:off x="4185" y="1050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7" name="Line 999"/>
            <p:cNvSpPr>
              <a:spLocks noChangeShapeType="1"/>
            </p:cNvSpPr>
            <p:nvPr/>
          </p:nvSpPr>
          <p:spPr bwMode="auto">
            <a:xfrm>
              <a:off x="3903" y="1258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8" name="Line 1000"/>
            <p:cNvSpPr>
              <a:spLocks noChangeShapeType="1"/>
            </p:cNvSpPr>
            <p:nvPr/>
          </p:nvSpPr>
          <p:spPr bwMode="auto">
            <a:xfrm>
              <a:off x="4179" y="1044"/>
              <a:ext cx="1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09" name="Freeform 1001"/>
            <p:cNvSpPr>
              <a:spLocks/>
            </p:cNvSpPr>
            <p:nvPr/>
          </p:nvSpPr>
          <p:spPr bwMode="auto">
            <a:xfrm>
              <a:off x="3437" y="2136"/>
              <a:ext cx="293" cy="1"/>
            </a:xfrm>
            <a:custGeom>
              <a:avLst/>
              <a:gdLst>
                <a:gd name="T0" fmla="*/ 293 w 293"/>
                <a:gd name="T1" fmla="*/ 0 w 293"/>
                <a:gd name="T2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3">
                  <a:moveTo>
                    <a:pt x="293" y="0"/>
                  </a:moveTo>
                  <a:lnTo>
                    <a:pt x="0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0" name="Freeform 1002"/>
            <p:cNvSpPr>
              <a:spLocks/>
            </p:cNvSpPr>
            <p:nvPr/>
          </p:nvSpPr>
          <p:spPr bwMode="auto">
            <a:xfrm>
              <a:off x="3426" y="2117"/>
              <a:ext cx="316" cy="31"/>
            </a:xfrm>
            <a:custGeom>
              <a:avLst/>
              <a:gdLst>
                <a:gd name="T0" fmla="*/ 299 w 316"/>
                <a:gd name="T1" fmla="*/ 0 h 31"/>
                <a:gd name="T2" fmla="*/ 316 w 316"/>
                <a:gd name="T3" fmla="*/ 19 h 31"/>
                <a:gd name="T4" fmla="*/ 310 w 316"/>
                <a:gd name="T5" fmla="*/ 31 h 31"/>
                <a:gd name="T6" fmla="*/ 5 w 316"/>
                <a:gd name="T7" fmla="*/ 31 h 31"/>
                <a:gd name="T8" fmla="*/ 0 w 316"/>
                <a:gd name="T9" fmla="*/ 19 h 31"/>
                <a:gd name="T10" fmla="*/ 11 w 316"/>
                <a:gd name="T11" fmla="*/ 0 h 31"/>
                <a:gd name="T12" fmla="*/ 299 w 316"/>
                <a:gd name="T13" fmla="*/ 0 h 31"/>
                <a:gd name="T14" fmla="*/ 299 w 31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31">
                  <a:moveTo>
                    <a:pt x="299" y="0"/>
                  </a:moveTo>
                  <a:lnTo>
                    <a:pt x="316" y="19"/>
                  </a:lnTo>
                  <a:lnTo>
                    <a:pt x="310" y="31"/>
                  </a:lnTo>
                  <a:lnTo>
                    <a:pt x="5" y="3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1" name="Freeform 1003"/>
            <p:cNvSpPr>
              <a:spLocks/>
            </p:cNvSpPr>
            <p:nvPr/>
          </p:nvSpPr>
          <p:spPr bwMode="auto">
            <a:xfrm>
              <a:off x="3736" y="2007"/>
              <a:ext cx="98" cy="135"/>
            </a:xfrm>
            <a:custGeom>
              <a:avLst/>
              <a:gdLst>
                <a:gd name="T0" fmla="*/ 98 w 98"/>
                <a:gd name="T1" fmla="*/ 0 h 135"/>
                <a:gd name="T2" fmla="*/ 0 w 98"/>
                <a:gd name="T3" fmla="*/ 135 h 135"/>
                <a:gd name="T4" fmla="*/ 98 w 98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35">
                  <a:moveTo>
                    <a:pt x="98" y="0"/>
                  </a:moveTo>
                  <a:lnTo>
                    <a:pt x="0" y="13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2" name="Line 1004"/>
            <p:cNvSpPr>
              <a:spLocks noChangeShapeType="1"/>
            </p:cNvSpPr>
            <p:nvPr/>
          </p:nvSpPr>
          <p:spPr bwMode="auto">
            <a:xfrm flipH="1">
              <a:off x="3431" y="2129"/>
              <a:ext cx="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3" name="Line 1005"/>
            <p:cNvSpPr>
              <a:spLocks noChangeShapeType="1"/>
            </p:cNvSpPr>
            <p:nvPr/>
          </p:nvSpPr>
          <p:spPr bwMode="auto">
            <a:xfrm flipH="1">
              <a:off x="3730" y="2007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4" name="Freeform 1006"/>
            <p:cNvSpPr>
              <a:spLocks/>
            </p:cNvSpPr>
            <p:nvPr/>
          </p:nvSpPr>
          <p:spPr bwMode="auto">
            <a:xfrm>
              <a:off x="3725" y="2007"/>
              <a:ext cx="115" cy="159"/>
            </a:xfrm>
            <a:custGeom>
              <a:avLst/>
              <a:gdLst>
                <a:gd name="T0" fmla="*/ 103 w 115"/>
                <a:gd name="T1" fmla="*/ 0 h 159"/>
                <a:gd name="T2" fmla="*/ 115 w 115"/>
                <a:gd name="T3" fmla="*/ 0 h 159"/>
                <a:gd name="T4" fmla="*/ 115 w 115"/>
                <a:gd name="T5" fmla="*/ 0 h 159"/>
                <a:gd name="T6" fmla="*/ 23 w 115"/>
                <a:gd name="T7" fmla="*/ 159 h 159"/>
                <a:gd name="T8" fmla="*/ 17 w 115"/>
                <a:gd name="T9" fmla="*/ 129 h 159"/>
                <a:gd name="T10" fmla="*/ 0 w 115"/>
                <a:gd name="T11" fmla="*/ 110 h 159"/>
                <a:gd name="T12" fmla="*/ 103 w 115"/>
                <a:gd name="T13" fmla="*/ 0 h 159"/>
                <a:gd name="T14" fmla="*/ 103 w 115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59">
                  <a:moveTo>
                    <a:pt x="103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23" y="159"/>
                  </a:lnTo>
                  <a:lnTo>
                    <a:pt x="17" y="129"/>
                  </a:lnTo>
                  <a:lnTo>
                    <a:pt x="0" y="11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5" name="Freeform 1007"/>
            <p:cNvSpPr>
              <a:spLocks/>
            </p:cNvSpPr>
            <p:nvPr/>
          </p:nvSpPr>
          <p:spPr bwMode="auto">
            <a:xfrm>
              <a:off x="3650" y="1921"/>
              <a:ext cx="184" cy="86"/>
            </a:xfrm>
            <a:custGeom>
              <a:avLst/>
              <a:gdLst>
                <a:gd name="T0" fmla="*/ 0 w 184"/>
                <a:gd name="T1" fmla="*/ 0 h 86"/>
                <a:gd name="T2" fmla="*/ 184 w 184"/>
                <a:gd name="T3" fmla="*/ 86 h 86"/>
                <a:gd name="T4" fmla="*/ 0 w 184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86">
                  <a:moveTo>
                    <a:pt x="0" y="0"/>
                  </a:moveTo>
                  <a:lnTo>
                    <a:pt x="184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6" name="Freeform 1008"/>
            <p:cNvSpPr>
              <a:spLocks/>
            </p:cNvSpPr>
            <p:nvPr/>
          </p:nvSpPr>
          <p:spPr bwMode="auto">
            <a:xfrm>
              <a:off x="3650" y="1915"/>
              <a:ext cx="184" cy="98"/>
            </a:xfrm>
            <a:custGeom>
              <a:avLst/>
              <a:gdLst>
                <a:gd name="T0" fmla="*/ 0 w 184"/>
                <a:gd name="T1" fmla="*/ 6 h 98"/>
                <a:gd name="T2" fmla="*/ 0 w 184"/>
                <a:gd name="T3" fmla="*/ 0 h 98"/>
                <a:gd name="T4" fmla="*/ 184 w 184"/>
                <a:gd name="T5" fmla="*/ 92 h 98"/>
                <a:gd name="T6" fmla="*/ 184 w 184"/>
                <a:gd name="T7" fmla="*/ 98 h 98"/>
                <a:gd name="T8" fmla="*/ 0 w 184"/>
                <a:gd name="T9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8">
                  <a:moveTo>
                    <a:pt x="0" y="6"/>
                  </a:moveTo>
                  <a:lnTo>
                    <a:pt x="0" y="0"/>
                  </a:lnTo>
                  <a:lnTo>
                    <a:pt x="184" y="92"/>
                  </a:lnTo>
                  <a:lnTo>
                    <a:pt x="184" y="9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7" name="Freeform 1009"/>
            <p:cNvSpPr>
              <a:spLocks/>
            </p:cNvSpPr>
            <p:nvPr/>
          </p:nvSpPr>
          <p:spPr bwMode="auto">
            <a:xfrm>
              <a:off x="3334" y="1915"/>
              <a:ext cx="212" cy="92"/>
            </a:xfrm>
            <a:custGeom>
              <a:avLst/>
              <a:gdLst>
                <a:gd name="T0" fmla="*/ 0 w 212"/>
                <a:gd name="T1" fmla="*/ 92 h 92"/>
                <a:gd name="T2" fmla="*/ 212 w 212"/>
                <a:gd name="T3" fmla="*/ 0 h 92"/>
                <a:gd name="T4" fmla="*/ 0 w 212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92">
                  <a:moveTo>
                    <a:pt x="0" y="92"/>
                  </a:moveTo>
                  <a:lnTo>
                    <a:pt x="212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8" name="Freeform 1010"/>
            <p:cNvSpPr>
              <a:spLocks/>
            </p:cNvSpPr>
            <p:nvPr/>
          </p:nvSpPr>
          <p:spPr bwMode="auto">
            <a:xfrm>
              <a:off x="3334" y="1915"/>
              <a:ext cx="212" cy="98"/>
            </a:xfrm>
            <a:custGeom>
              <a:avLst/>
              <a:gdLst>
                <a:gd name="T0" fmla="*/ 0 w 212"/>
                <a:gd name="T1" fmla="*/ 98 h 98"/>
                <a:gd name="T2" fmla="*/ 0 w 212"/>
                <a:gd name="T3" fmla="*/ 92 h 98"/>
                <a:gd name="T4" fmla="*/ 207 w 212"/>
                <a:gd name="T5" fmla="*/ 0 h 98"/>
                <a:gd name="T6" fmla="*/ 212 w 212"/>
                <a:gd name="T7" fmla="*/ 6 h 98"/>
                <a:gd name="T8" fmla="*/ 0 w 212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98">
                  <a:moveTo>
                    <a:pt x="0" y="98"/>
                  </a:moveTo>
                  <a:lnTo>
                    <a:pt x="0" y="92"/>
                  </a:lnTo>
                  <a:lnTo>
                    <a:pt x="207" y="0"/>
                  </a:lnTo>
                  <a:lnTo>
                    <a:pt x="212" y="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19" name="Freeform 1011"/>
            <p:cNvSpPr>
              <a:spLocks/>
            </p:cNvSpPr>
            <p:nvPr/>
          </p:nvSpPr>
          <p:spPr bwMode="auto">
            <a:xfrm>
              <a:off x="3328" y="2007"/>
              <a:ext cx="103" cy="135"/>
            </a:xfrm>
            <a:custGeom>
              <a:avLst/>
              <a:gdLst>
                <a:gd name="T0" fmla="*/ 103 w 103"/>
                <a:gd name="T1" fmla="*/ 135 h 135"/>
                <a:gd name="T2" fmla="*/ 0 w 103"/>
                <a:gd name="T3" fmla="*/ 0 h 135"/>
                <a:gd name="T4" fmla="*/ 103 w 103"/>
                <a:gd name="T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5">
                  <a:moveTo>
                    <a:pt x="103" y="135"/>
                  </a:moveTo>
                  <a:lnTo>
                    <a:pt x="0" y="0"/>
                  </a:lnTo>
                  <a:lnTo>
                    <a:pt x="103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0" name="Freeform 1012"/>
            <p:cNvSpPr>
              <a:spLocks/>
            </p:cNvSpPr>
            <p:nvPr/>
          </p:nvSpPr>
          <p:spPr bwMode="auto">
            <a:xfrm>
              <a:off x="3322" y="2007"/>
              <a:ext cx="115" cy="159"/>
            </a:xfrm>
            <a:custGeom>
              <a:avLst/>
              <a:gdLst>
                <a:gd name="T0" fmla="*/ 0 w 115"/>
                <a:gd name="T1" fmla="*/ 0 h 159"/>
                <a:gd name="T2" fmla="*/ 6 w 115"/>
                <a:gd name="T3" fmla="*/ 0 h 159"/>
                <a:gd name="T4" fmla="*/ 12 w 115"/>
                <a:gd name="T5" fmla="*/ 0 h 159"/>
                <a:gd name="T6" fmla="*/ 115 w 115"/>
                <a:gd name="T7" fmla="*/ 110 h 159"/>
                <a:gd name="T8" fmla="*/ 104 w 115"/>
                <a:gd name="T9" fmla="*/ 129 h 159"/>
                <a:gd name="T10" fmla="*/ 98 w 115"/>
                <a:gd name="T11" fmla="*/ 159 h 159"/>
                <a:gd name="T12" fmla="*/ 0 w 115"/>
                <a:gd name="T13" fmla="*/ 0 h 159"/>
                <a:gd name="T14" fmla="*/ 0 w 115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59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15" y="110"/>
                  </a:lnTo>
                  <a:lnTo>
                    <a:pt x="104" y="129"/>
                  </a:lnTo>
                  <a:lnTo>
                    <a:pt x="98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1" name="Freeform 1013"/>
            <p:cNvSpPr>
              <a:spLocks/>
            </p:cNvSpPr>
            <p:nvPr/>
          </p:nvSpPr>
          <p:spPr bwMode="auto">
            <a:xfrm>
              <a:off x="3742" y="2160"/>
              <a:ext cx="1" cy="55"/>
            </a:xfrm>
            <a:custGeom>
              <a:avLst/>
              <a:gdLst>
                <a:gd name="T0" fmla="*/ 55 h 55"/>
                <a:gd name="T1" fmla="*/ 0 h 55"/>
                <a:gd name="T2" fmla="*/ 55 h 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5">
                  <a:moveTo>
                    <a:pt x="0" y="55"/>
                  </a:move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2" name="Line 1014"/>
            <p:cNvSpPr>
              <a:spLocks noChangeShapeType="1"/>
            </p:cNvSpPr>
            <p:nvPr/>
          </p:nvSpPr>
          <p:spPr bwMode="auto">
            <a:xfrm flipH="1" flipV="1">
              <a:off x="3328" y="2007"/>
              <a:ext cx="98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3" name="Line 1015"/>
            <p:cNvSpPr>
              <a:spLocks noChangeShapeType="1"/>
            </p:cNvSpPr>
            <p:nvPr/>
          </p:nvSpPr>
          <p:spPr bwMode="auto">
            <a:xfrm flipV="1">
              <a:off x="3742" y="2154"/>
              <a:ext cx="1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4" name="Freeform 1016"/>
            <p:cNvSpPr>
              <a:spLocks/>
            </p:cNvSpPr>
            <p:nvPr/>
          </p:nvSpPr>
          <p:spPr bwMode="auto">
            <a:xfrm>
              <a:off x="3328" y="1835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5" name="Freeform 1017"/>
            <p:cNvSpPr>
              <a:spLocks/>
            </p:cNvSpPr>
            <p:nvPr/>
          </p:nvSpPr>
          <p:spPr bwMode="auto">
            <a:xfrm>
              <a:off x="3840" y="1651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6" name="Line 1018"/>
            <p:cNvSpPr>
              <a:spLocks noChangeShapeType="1"/>
            </p:cNvSpPr>
            <p:nvPr/>
          </p:nvSpPr>
          <p:spPr bwMode="auto">
            <a:xfrm>
              <a:off x="3328" y="1835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7" name="Line 1019"/>
            <p:cNvSpPr>
              <a:spLocks noChangeShapeType="1"/>
            </p:cNvSpPr>
            <p:nvPr/>
          </p:nvSpPr>
          <p:spPr bwMode="auto">
            <a:xfrm>
              <a:off x="3834" y="1651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8" name="Freeform 1020"/>
            <p:cNvSpPr>
              <a:spLocks/>
            </p:cNvSpPr>
            <p:nvPr/>
          </p:nvSpPr>
          <p:spPr bwMode="auto">
            <a:xfrm>
              <a:off x="3201" y="1835"/>
              <a:ext cx="127" cy="1"/>
            </a:xfrm>
            <a:custGeom>
              <a:avLst/>
              <a:gdLst>
                <a:gd name="T0" fmla="*/ 0 w 127"/>
                <a:gd name="T1" fmla="*/ 127 w 127"/>
                <a:gd name="T2" fmla="*/ 0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29" name="Freeform 1021"/>
            <p:cNvSpPr>
              <a:spLocks/>
            </p:cNvSpPr>
            <p:nvPr/>
          </p:nvSpPr>
          <p:spPr bwMode="auto">
            <a:xfrm>
              <a:off x="3966" y="2142"/>
              <a:ext cx="1" cy="214"/>
            </a:xfrm>
            <a:custGeom>
              <a:avLst/>
              <a:gdLst>
                <a:gd name="T0" fmla="*/ 214 h 214"/>
                <a:gd name="T1" fmla="*/ 0 h 214"/>
                <a:gd name="T2" fmla="*/ 214 h 2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4">
                  <a:moveTo>
                    <a:pt x="0" y="214"/>
                  </a:moveTo>
                  <a:lnTo>
                    <a:pt x="0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0" name="Line 1022"/>
            <p:cNvSpPr>
              <a:spLocks noChangeShapeType="1"/>
            </p:cNvSpPr>
            <p:nvPr/>
          </p:nvSpPr>
          <p:spPr bwMode="auto">
            <a:xfrm>
              <a:off x="3196" y="1835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1" name="Line 1023"/>
            <p:cNvSpPr>
              <a:spLocks noChangeShapeType="1"/>
            </p:cNvSpPr>
            <p:nvPr/>
          </p:nvSpPr>
          <p:spPr bwMode="auto">
            <a:xfrm flipV="1">
              <a:off x="3966" y="2136"/>
              <a:ext cx="1" cy="2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8" name="Freeform 0"/>
            <p:cNvSpPr>
              <a:spLocks/>
            </p:cNvSpPr>
            <p:nvPr/>
          </p:nvSpPr>
          <p:spPr bwMode="auto">
            <a:xfrm>
              <a:off x="3989" y="2154"/>
              <a:ext cx="1" cy="190"/>
            </a:xfrm>
            <a:custGeom>
              <a:avLst/>
              <a:gdLst>
                <a:gd name="T0" fmla="*/ 190 h 190"/>
                <a:gd name="T1" fmla="*/ 0 h 190"/>
                <a:gd name="T2" fmla="*/ 190 h 1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0">
                  <a:moveTo>
                    <a:pt x="0" y="190"/>
                  </a:moveTo>
                  <a:lnTo>
                    <a:pt x="0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9" name="Freeform 1"/>
            <p:cNvSpPr>
              <a:spLocks/>
            </p:cNvSpPr>
            <p:nvPr/>
          </p:nvSpPr>
          <p:spPr bwMode="auto">
            <a:xfrm>
              <a:off x="4294" y="2209"/>
              <a:ext cx="1" cy="147"/>
            </a:xfrm>
            <a:custGeom>
              <a:avLst/>
              <a:gdLst>
                <a:gd name="T0" fmla="*/ 0 h 147"/>
                <a:gd name="T1" fmla="*/ 147 h 147"/>
                <a:gd name="T2" fmla="*/ 0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0"/>
                  </a:moveTo>
                  <a:lnTo>
                    <a:pt x="0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0" name="Line 2"/>
            <p:cNvSpPr>
              <a:spLocks noChangeShapeType="1"/>
            </p:cNvSpPr>
            <p:nvPr/>
          </p:nvSpPr>
          <p:spPr bwMode="auto">
            <a:xfrm flipV="1">
              <a:off x="3989" y="2154"/>
              <a:ext cx="1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1" name="Line 3"/>
            <p:cNvSpPr>
              <a:spLocks noChangeShapeType="1"/>
            </p:cNvSpPr>
            <p:nvPr/>
          </p:nvSpPr>
          <p:spPr bwMode="auto">
            <a:xfrm>
              <a:off x="4294" y="2209"/>
              <a:ext cx="1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auto">
            <a:xfrm>
              <a:off x="4133" y="2037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auto">
            <a:xfrm>
              <a:off x="4133" y="2031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09 w 115"/>
                <a:gd name="T3" fmla="*/ 80 h 80"/>
                <a:gd name="T4" fmla="*/ 0 w 115"/>
                <a:gd name="T5" fmla="*/ 6 h 80"/>
                <a:gd name="T6" fmla="*/ 0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09" y="80"/>
                  </a:lnTo>
                  <a:lnTo>
                    <a:pt x="0" y="6"/>
                  </a:ln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auto">
            <a:xfrm>
              <a:off x="4133" y="2068"/>
              <a:ext cx="104" cy="68"/>
            </a:xfrm>
            <a:custGeom>
              <a:avLst/>
              <a:gdLst>
                <a:gd name="T0" fmla="*/ 0 w 104"/>
                <a:gd name="T1" fmla="*/ 0 h 68"/>
                <a:gd name="T2" fmla="*/ 104 w 104"/>
                <a:gd name="T3" fmla="*/ 68 h 68"/>
                <a:gd name="T4" fmla="*/ 0 w 104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8">
                  <a:moveTo>
                    <a:pt x="0" y="0"/>
                  </a:moveTo>
                  <a:lnTo>
                    <a:pt x="104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4127" y="2062"/>
              <a:ext cx="110" cy="74"/>
            </a:xfrm>
            <a:custGeom>
              <a:avLst/>
              <a:gdLst>
                <a:gd name="T0" fmla="*/ 0 w 110"/>
                <a:gd name="T1" fmla="*/ 6 h 74"/>
                <a:gd name="T2" fmla="*/ 6 w 110"/>
                <a:gd name="T3" fmla="*/ 0 h 74"/>
                <a:gd name="T4" fmla="*/ 110 w 110"/>
                <a:gd name="T5" fmla="*/ 67 h 74"/>
                <a:gd name="T6" fmla="*/ 110 w 110"/>
                <a:gd name="T7" fmla="*/ 74 h 74"/>
                <a:gd name="T8" fmla="*/ 0 w 110"/>
                <a:gd name="T9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4">
                  <a:moveTo>
                    <a:pt x="0" y="6"/>
                  </a:moveTo>
                  <a:lnTo>
                    <a:pt x="6" y="0"/>
                  </a:lnTo>
                  <a:lnTo>
                    <a:pt x="110" y="67"/>
                  </a:lnTo>
                  <a:lnTo>
                    <a:pt x="110" y="7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3966" y="2037"/>
              <a:ext cx="167" cy="105"/>
            </a:xfrm>
            <a:custGeom>
              <a:avLst/>
              <a:gdLst>
                <a:gd name="T0" fmla="*/ 0 w 167"/>
                <a:gd name="T1" fmla="*/ 105 h 105"/>
                <a:gd name="T2" fmla="*/ 167 w 167"/>
                <a:gd name="T3" fmla="*/ 0 h 105"/>
                <a:gd name="T4" fmla="*/ 0 w 16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05">
                  <a:moveTo>
                    <a:pt x="0" y="105"/>
                  </a:moveTo>
                  <a:lnTo>
                    <a:pt x="167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auto">
            <a:xfrm>
              <a:off x="3966" y="2031"/>
              <a:ext cx="167" cy="117"/>
            </a:xfrm>
            <a:custGeom>
              <a:avLst/>
              <a:gdLst>
                <a:gd name="T0" fmla="*/ 6 w 167"/>
                <a:gd name="T1" fmla="*/ 117 h 117"/>
                <a:gd name="T2" fmla="*/ 0 w 167"/>
                <a:gd name="T3" fmla="*/ 111 h 117"/>
                <a:gd name="T4" fmla="*/ 161 w 167"/>
                <a:gd name="T5" fmla="*/ 0 h 117"/>
                <a:gd name="T6" fmla="*/ 167 w 167"/>
                <a:gd name="T7" fmla="*/ 6 h 117"/>
                <a:gd name="T8" fmla="*/ 6 w 167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7">
                  <a:moveTo>
                    <a:pt x="6" y="117"/>
                  </a:moveTo>
                  <a:lnTo>
                    <a:pt x="0" y="111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auto">
            <a:xfrm>
              <a:off x="4133" y="1902"/>
              <a:ext cx="1" cy="129"/>
            </a:xfrm>
            <a:custGeom>
              <a:avLst/>
              <a:gdLst>
                <a:gd name="T0" fmla="*/ 129 h 129"/>
                <a:gd name="T1" fmla="*/ 0 h 129"/>
                <a:gd name="T2" fmla="*/ 129 h 1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9">
                  <a:moveTo>
                    <a:pt x="0" y="129"/>
                  </a:moveTo>
                  <a:lnTo>
                    <a:pt x="0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Freeform 11"/>
            <p:cNvSpPr>
              <a:spLocks/>
            </p:cNvSpPr>
            <p:nvPr/>
          </p:nvSpPr>
          <p:spPr bwMode="auto">
            <a:xfrm>
              <a:off x="4294" y="2344"/>
              <a:ext cx="127" cy="80"/>
            </a:xfrm>
            <a:custGeom>
              <a:avLst/>
              <a:gdLst>
                <a:gd name="T0" fmla="*/ 127 w 127"/>
                <a:gd name="T1" fmla="*/ 80 h 80"/>
                <a:gd name="T2" fmla="*/ 0 w 127"/>
                <a:gd name="T3" fmla="*/ 0 h 80"/>
                <a:gd name="T4" fmla="*/ 127 w 127"/>
                <a:gd name="T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80">
                  <a:moveTo>
                    <a:pt x="127" y="80"/>
                  </a:moveTo>
                  <a:lnTo>
                    <a:pt x="0" y="0"/>
                  </a:lnTo>
                  <a:lnTo>
                    <a:pt x="12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auto">
            <a:xfrm>
              <a:off x="4294" y="2338"/>
              <a:ext cx="127" cy="86"/>
            </a:xfrm>
            <a:custGeom>
              <a:avLst/>
              <a:gdLst>
                <a:gd name="T0" fmla="*/ 127 w 127"/>
                <a:gd name="T1" fmla="*/ 80 h 86"/>
                <a:gd name="T2" fmla="*/ 121 w 127"/>
                <a:gd name="T3" fmla="*/ 86 h 86"/>
                <a:gd name="T4" fmla="*/ 0 w 127"/>
                <a:gd name="T5" fmla="*/ 6 h 86"/>
                <a:gd name="T6" fmla="*/ 0 w 127"/>
                <a:gd name="T7" fmla="*/ 0 h 86"/>
                <a:gd name="T8" fmla="*/ 127 w 127"/>
                <a:gd name="T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6">
                  <a:moveTo>
                    <a:pt x="127" y="80"/>
                  </a:moveTo>
                  <a:lnTo>
                    <a:pt x="121" y="8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7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13"/>
            <p:cNvSpPr>
              <a:spLocks/>
            </p:cNvSpPr>
            <p:nvPr/>
          </p:nvSpPr>
          <p:spPr bwMode="auto">
            <a:xfrm>
              <a:off x="4283" y="2363"/>
              <a:ext cx="126" cy="79"/>
            </a:xfrm>
            <a:custGeom>
              <a:avLst/>
              <a:gdLst>
                <a:gd name="T0" fmla="*/ 126 w 126"/>
                <a:gd name="T1" fmla="*/ 79 h 79"/>
                <a:gd name="T2" fmla="*/ 0 w 126"/>
                <a:gd name="T3" fmla="*/ 0 h 79"/>
                <a:gd name="T4" fmla="*/ 126 w 126"/>
                <a:gd name="T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79">
                  <a:moveTo>
                    <a:pt x="126" y="79"/>
                  </a:moveTo>
                  <a:lnTo>
                    <a:pt x="0" y="0"/>
                  </a:lnTo>
                  <a:lnTo>
                    <a:pt x="1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14"/>
            <p:cNvSpPr>
              <a:spLocks/>
            </p:cNvSpPr>
            <p:nvPr/>
          </p:nvSpPr>
          <p:spPr bwMode="auto">
            <a:xfrm>
              <a:off x="4283" y="2363"/>
              <a:ext cx="126" cy="85"/>
            </a:xfrm>
            <a:custGeom>
              <a:avLst/>
              <a:gdLst>
                <a:gd name="T0" fmla="*/ 126 w 126"/>
                <a:gd name="T1" fmla="*/ 79 h 85"/>
                <a:gd name="T2" fmla="*/ 120 w 126"/>
                <a:gd name="T3" fmla="*/ 85 h 85"/>
                <a:gd name="T4" fmla="*/ 0 w 126"/>
                <a:gd name="T5" fmla="*/ 6 h 85"/>
                <a:gd name="T6" fmla="*/ 0 w 126"/>
                <a:gd name="T7" fmla="*/ 0 h 85"/>
                <a:gd name="T8" fmla="*/ 126 w 126"/>
                <a:gd name="T9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5">
                  <a:moveTo>
                    <a:pt x="126" y="79"/>
                  </a:moveTo>
                  <a:lnTo>
                    <a:pt x="120" y="85"/>
                  </a:lnTo>
                  <a:lnTo>
                    <a:pt x="0" y="6"/>
                  </a:lnTo>
                  <a:lnTo>
                    <a:pt x="0" y="0"/>
                  </a:lnTo>
                  <a:lnTo>
                    <a:pt x="1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15"/>
            <p:cNvSpPr>
              <a:spLocks/>
            </p:cNvSpPr>
            <p:nvPr/>
          </p:nvSpPr>
          <p:spPr bwMode="auto">
            <a:xfrm>
              <a:off x="3725" y="3013"/>
              <a:ext cx="299" cy="1"/>
            </a:xfrm>
            <a:custGeom>
              <a:avLst/>
              <a:gdLst>
                <a:gd name="T0" fmla="*/ 299 w 299"/>
                <a:gd name="T1" fmla="*/ 0 w 299"/>
                <a:gd name="T2" fmla="*/ 299 w 2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9">
                  <a:moveTo>
                    <a:pt x="299" y="0"/>
                  </a:moveTo>
                  <a:lnTo>
                    <a:pt x="0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 flipV="1">
              <a:off x="4127" y="1902"/>
              <a:ext cx="1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H="1">
              <a:off x="3725" y="3007"/>
              <a:ext cx="2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Freeform 18"/>
            <p:cNvSpPr>
              <a:spLocks/>
            </p:cNvSpPr>
            <p:nvPr/>
          </p:nvSpPr>
          <p:spPr bwMode="auto">
            <a:xfrm>
              <a:off x="3719" y="2994"/>
              <a:ext cx="316" cy="31"/>
            </a:xfrm>
            <a:custGeom>
              <a:avLst/>
              <a:gdLst>
                <a:gd name="T0" fmla="*/ 299 w 316"/>
                <a:gd name="T1" fmla="*/ 0 h 31"/>
                <a:gd name="T2" fmla="*/ 316 w 316"/>
                <a:gd name="T3" fmla="*/ 19 h 31"/>
                <a:gd name="T4" fmla="*/ 310 w 316"/>
                <a:gd name="T5" fmla="*/ 31 h 31"/>
                <a:gd name="T6" fmla="*/ 0 w 316"/>
                <a:gd name="T7" fmla="*/ 31 h 31"/>
                <a:gd name="T8" fmla="*/ 0 w 316"/>
                <a:gd name="T9" fmla="*/ 19 h 31"/>
                <a:gd name="T10" fmla="*/ 11 w 316"/>
                <a:gd name="T11" fmla="*/ 0 h 31"/>
                <a:gd name="T12" fmla="*/ 299 w 316"/>
                <a:gd name="T13" fmla="*/ 0 h 31"/>
                <a:gd name="T14" fmla="*/ 299 w 316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31">
                  <a:moveTo>
                    <a:pt x="299" y="0"/>
                  </a:moveTo>
                  <a:lnTo>
                    <a:pt x="316" y="19"/>
                  </a:lnTo>
                  <a:lnTo>
                    <a:pt x="310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1" y="0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19"/>
            <p:cNvSpPr>
              <a:spLocks/>
            </p:cNvSpPr>
            <p:nvPr/>
          </p:nvSpPr>
          <p:spPr bwMode="auto">
            <a:xfrm>
              <a:off x="4029" y="2890"/>
              <a:ext cx="98" cy="129"/>
            </a:xfrm>
            <a:custGeom>
              <a:avLst/>
              <a:gdLst>
                <a:gd name="T0" fmla="*/ 98 w 98"/>
                <a:gd name="T1" fmla="*/ 0 h 129"/>
                <a:gd name="T2" fmla="*/ 0 w 98"/>
                <a:gd name="T3" fmla="*/ 129 h 129"/>
                <a:gd name="T4" fmla="*/ 98 w 98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0"/>
                  </a:moveTo>
                  <a:lnTo>
                    <a:pt x="0" y="12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20"/>
            <p:cNvSpPr>
              <a:spLocks/>
            </p:cNvSpPr>
            <p:nvPr/>
          </p:nvSpPr>
          <p:spPr bwMode="auto">
            <a:xfrm>
              <a:off x="4018" y="2884"/>
              <a:ext cx="115" cy="160"/>
            </a:xfrm>
            <a:custGeom>
              <a:avLst/>
              <a:gdLst>
                <a:gd name="T0" fmla="*/ 104 w 115"/>
                <a:gd name="T1" fmla="*/ 6 h 160"/>
                <a:gd name="T2" fmla="*/ 109 w 115"/>
                <a:gd name="T3" fmla="*/ 0 h 160"/>
                <a:gd name="T4" fmla="*/ 115 w 115"/>
                <a:gd name="T5" fmla="*/ 6 h 160"/>
                <a:gd name="T6" fmla="*/ 17 w 115"/>
                <a:gd name="T7" fmla="*/ 160 h 160"/>
                <a:gd name="T8" fmla="*/ 17 w 115"/>
                <a:gd name="T9" fmla="*/ 129 h 160"/>
                <a:gd name="T10" fmla="*/ 0 w 115"/>
                <a:gd name="T11" fmla="*/ 110 h 160"/>
                <a:gd name="T12" fmla="*/ 104 w 115"/>
                <a:gd name="T13" fmla="*/ 6 h 160"/>
                <a:gd name="T14" fmla="*/ 104 w 115"/>
                <a:gd name="T15" fmla="*/ 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104" y="6"/>
                  </a:moveTo>
                  <a:lnTo>
                    <a:pt x="109" y="0"/>
                  </a:lnTo>
                  <a:lnTo>
                    <a:pt x="115" y="6"/>
                  </a:lnTo>
                  <a:lnTo>
                    <a:pt x="17" y="160"/>
                  </a:lnTo>
                  <a:lnTo>
                    <a:pt x="17" y="129"/>
                  </a:lnTo>
                  <a:lnTo>
                    <a:pt x="0" y="110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Freeform 21"/>
            <p:cNvSpPr>
              <a:spLocks/>
            </p:cNvSpPr>
            <p:nvPr/>
          </p:nvSpPr>
          <p:spPr bwMode="auto">
            <a:xfrm>
              <a:off x="3943" y="2798"/>
              <a:ext cx="184" cy="92"/>
            </a:xfrm>
            <a:custGeom>
              <a:avLst/>
              <a:gdLst>
                <a:gd name="T0" fmla="*/ 0 w 184"/>
                <a:gd name="T1" fmla="*/ 0 h 92"/>
                <a:gd name="T2" fmla="*/ 184 w 184"/>
                <a:gd name="T3" fmla="*/ 92 h 92"/>
                <a:gd name="T4" fmla="*/ 0 w 184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" h="92">
                  <a:moveTo>
                    <a:pt x="0" y="0"/>
                  </a:moveTo>
                  <a:lnTo>
                    <a:pt x="184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Freeform 22"/>
            <p:cNvSpPr>
              <a:spLocks/>
            </p:cNvSpPr>
            <p:nvPr/>
          </p:nvSpPr>
          <p:spPr bwMode="auto">
            <a:xfrm>
              <a:off x="3943" y="2798"/>
              <a:ext cx="184" cy="92"/>
            </a:xfrm>
            <a:custGeom>
              <a:avLst/>
              <a:gdLst>
                <a:gd name="T0" fmla="*/ 0 w 184"/>
                <a:gd name="T1" fmla="*/ 6 h 92"/>
                <a:gd name="T2" fmla="*/ 0 w 184"/>
                <a:gd name="T3" fmla="*/ 0 h 92"/>
                <a:gd name="T4" fmla="*/ 184 w 184"/>
                <a:gd name="T5" fmla="*/ 86 h 92"/>
                <a:gd name="T6" fmla="*/ 184 w 184"/>
                <a:gd name="T7" fmla="*/ 92 h 92"/>
                <a:gd name="T8" fmla="*/ 0 w 184"/>
                <a:gd name="T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2">
                  <a:moveTo>
                    <a:pt x="0" y="6"/>
                  </a:moveTo>
                  <a:lnTo>
                    <a:pt x="0" y="0"/>
                  </a:lnTo>
                  <a:lnTo>
                    <a:pt x="184" y="86"/>
                  </a:lnTo>
                  <a:lnTo>
                    <a:pt x="184" y="9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3627" y="2798"/>
              <a:ext cx="207" cy="92"/>
            </a:xfrm>
            <a:custGeom>
              <a:avLst/>
              <a:gdLst>
                <a:gd name="T0" fmla="*/ 0 w 207"/>
                <a:gd name="T1" fmla="*/ 92 h 92"/>
                <a:gd name="T2" fmla="*/ 207 w 207"/>
                <a:gd name="T3" fmla="*/ 0 h 92"/>
                <a:gd name="T4" fmla="*/ 0 w 207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92">
                  <a:moveTo>
                    <a:pt x="0" y="92"/>
                  </a:moveTo>
                  <a:lnTo>
                    <a:pt x="20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24"/>
            <p:cNvSpPr>
              <a:spLocks/>
            </p:cNvSpPr>
            <p:nvPr/>
          </p:nvSpPr>
          <p:spPr bwMode="auto">
            <a:xfrm>
              <a:off x="3627" y="2792"/>
              <a:ext cx="213" cy="98"/>
            </a:xfrm>
            <a:custGeom>
              <a:avLst/>
              <a:gdLst>
                <a:gd name="T0" fmla="*/ 0 w 213"/>
                <a:gd name="T1" fmla="*/ 98 h 98"/>
                <a:gd name="T2" fmla="*/ 0 w 213"/>
                <a:gd name="T3" fmla="*/ 92 h 98"/>
                <a:gd name="T4" fmla="*/ 207 w 213"/>
                <a:gd name="T5" fmla="*/ 0 h 98"/>
                <a:gd name="T6" fmla="*/ 213 w 213"/>
                <a:gd name="T7" fmla="*/ 6 h 98"/>
                <a:gd name="T8" fmla="*/ 0 w 213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98">
                  <a:moveTo>
                    <a:pt x="0" y="98"/>
                  </a:moveTo>
                  <a:lnTo>
                    <a:pt x="0" y="92"/>
                  </a:lnTo>
                  <a:lnTo>
                    <a:pt x="207" y="0"/>
                  </a:lnTo>
                  <a:lnTo>
                    <a:pt x="213" y="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Freeform 25"/>
            <p:cNvSpPr>
              <a:spLocks/>
            </p:cNvSpPr>
            <p:nvPr/>
          </p:nvSpPr>
          <p:spPr bwMode="auto">
            <a:xfrm>
              <a:off x="3621" y="2890"/>
              <a:ext cx="98" cy="129"/>
            </a:xfrm>
            <a:custGeom>
              <a:avLst/>
              <a:gdLst>
                <a:gd name="T0" fmla="*/ 98 w 98"/>
                <a:gd name="T1" fmla="*/ 129 h 129"/>
                <a:gd name="T2" fmla="*/ 0 w 98"/>
                <a:gd name="T3" fmla="*/ 0 h 129"/>
                <a:gd name="T4" fmla="*/ 98 w 98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129"/>
                  </a:moveTo>
                  <a:lnTo>
                    <a:pt x="0" y="0"/>
                  </a:lnTo>
                  <a:lnTo>
                    <a:pt x="98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 flipH="1">
              <a:off x="4024" y="2884"/>
              <a:ext cx="103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 flipH="1" flipV="1">
              <a:off x="3615" y="2884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28"/>
            <p:cNvSpPr>
              <a:spLocks/>
            </p:cNvSpPr>
            <p:nvPr/>
          </p:nvSpPr>
          <p:spPr bwMode="auto">
            <a:xfrm>
              <a:off x="3615" y="2884"/>
              <a:ext cx="115" cy="160"/>
            </a:xfrm>
            <a:custGeom>
              <a:avLst/>
              <a:gdLst>
                <a:gd name="T0" fmla="*/ 0 w 115"/>
                <a:gd name="T1" fmla="*/ 6 h 160"/>
                <a:gd name="T2" fmla="*/ 6 w 115"/>
                <a:gd name="T3" fmla="*/ 0 h 160"/>
                <a:gd name="T4" fmla="*/ 12 w 115"/>
                <a:gd name="T5" fmla="*/ 6 h 160"/>
                <a:gd name="T6" fmla="*/ 115 w 115"/>
                <a:gd name="T7" fmla="*/ 110 h 160"/>
                <a:gd name="T8" fmla="*/ 104 w 115"/>
                <a:gd name="T9" fmla="*/ 129 h 160"/>
                <a:gd name="T10" fmla="*/ 98 w 115"/>
                <a:gd name="T11" fmla="*/ 160 h 160"/>
                <a:gd name="T12" fmla="*/ 0 w 115"/>
                <a:gd name="T13" fmla="*/ 6 h 160"/>
                <a:gd name="T14" fmla="*/ 0 w 115"/>
                <a:gd name="T15" fmla="*/ 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0" y="6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15" y="110"/>
                  </a:lnTo>
                  <a:lnTo>
                    <a:pt x="104" y="129"/>
                  </a:lnTo>
                  <a:lnTo>
                    <a:pt x="98" y="16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4035" y="3037"/>
              <a:ext cx="1" cy="56"/>
            </a:xfrm>
            <a:custGeom>
              <a:avLst/>
              <a:gdLst>
                <a:gd name="T0" fmla="*/ 56 h 56"/>
                <a:gd name="T1" fmla="*/ 0 h 56"/>
                <a:gd name="T2" fmla="*/ 56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56"/>
                  </a:move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Freeform 30"/>
            <p:cNvSpPr>
              <a:spLocks/>
            </p:cNvSpPr>
            <p:nvPr/>
          </p:nvSpPr>
          <p:spPr bwMode="auto">
            <a:xfrm>
              <a:off x="3719" y="3037"/>
              <a:ext cx="1" cy="56"/>
            </a:xfrm>
            <a:custGeom>
              <a:avLst/>
              <a:gdLst>
                <a:gd name="T0" fmla="*/ 0 h 56"/>
                <a:gd name="T1" fmla="*/ 56 h 56"/>
                <a:gd name="T2" fmla="*/ 0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0"/>
                  </a:move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flipV="1">
              <a:off x="4035" y="3037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3713" y="3037"/>
              <a:ext cx="1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Freeform 33"/>
            <p:cNvSpPr>
              <a:spLocks/>
            </p:cNvSpPr>
            <p:nvPr/>
          </p:nvSpPr>
          <p:spPr bwMode="auto">
            <a:xfrm>
              <a:off x="3621" y="2718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34"/>
            <p:cNvSpPr>
              <a:spLocks/>
            </p:cNvSpPr>
            <p:nvPr/>
          </p:nvSpPr>
          <p:spPr bwMode="auto">
            <a:xfrm>
              <a:off x="4133" y="2534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>
              <a:off x="3621" y="2712"/>
              <a:ext cx="1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4127" y="2528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Freeform 37"/>
            <p:cNvSpPr>
              <a:spLocks/>
            </p:cNvSpPr>
            <p:nvPr/>
          </p:nvSpPr>
          <p:spPr bwMode="auto">
            <a:xfrm>
              <a:off x="3489" y="2718"/>
              <a:ext cx="132" cy="1"/>
            </a:xfrm>
            <a:custGeom>
              <a:avLst/>
              <a:gdLst>
                <a:gd name="T0" fmla="*/ 0 w 132"/>
                <a:gd name="T1" fmla="*/ 132 w 132"/>
                <a:gd name="T2" fmla="*/ 0 w 1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32">
                  <a:moveTo>
                    <a:pt x="0" y="0"/>
                  </a:move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Freeform 38"/>
            <p:cNvSpPr>
              <a:spLocks/>
            </p:cNvSpPr>
            <p:nvPr/>
          </p:nvSpPr>
          <p:spPr bwMode="auto">
            <a:xfrm>
              <a:off x="3966" y="2356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7" name="Freeform 39"/>
            <p:cNvSpPr>
              <a:spLocks/>
            </p:cNvSpPr>
            <p:nvPr/>
          </p:nvSpPr>
          <p:spPr bwMode="auto">
            <a:xfrm>
              <a:off x="3966" y="2350"/>
              <a:ext cx="121" cy="86"/>
            </a:xfrm>
            <a:custGeom>
              <a:avLst/>
              <a:gdLst>
                <a:gd name="T0" fmla="*/ 121 w 121"/>
                <a:gd name="T1" fmla="*/ 80 h 86"/>
                <a:gd name="T2" fmla="*/ 115 w 121"/>
                <a:gd name="T3" fmla="*/ 86 h 86"/>
                <a:gd name="T4" fmla="*/ 0 w 121"/>
                <a:gd name="T5" fmla="*/ 6 h 86"/>
                <a:gd name="T6" fmla="*/ 6 w 121"/>
                <a:gd name="T7" fmla="*/ 0 h 86"/>
                <a:gd name="T8" fmla="*/ 121 w 121"/>
                <a:gd name="T9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121" y="80"/>
                  </a:moveTo>
                  <a:lnTo>
                    <a:pt x="115" y="8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1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40"/>
            <p:cNvSpPr>
              <a:spLocks/>
            </p:cNvSpPr>
            <p:nvPr/>
          </p:nvSpPr>
          <p:spPr bwMode="auto">
            <a:xfrm>
              <a:off x="4196" y="2356"/>
              <a:ext cx="98" cy="74"/>
            </a:xfrm>
            <a:custGeom>
              <a:avLst/>
              <a:gdLst>
                <a:gd name="T0" fmla="*/ 98 w 98"/>
                <a:gd name="T1" fmla="*/ 0 h 74"/>
                <a:gd name="T2" fmla="*/ 0 w 98"/>
                <a:gd name="T3" fmla="*/ 74 h 74"/>
                <a:gd name="T4" fmla="*/ 98 w 98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4">
                  <a:moveTo>
                    <a:pt x="98" y="0"/>
                  </a:moveTo>
                  <a:lnTo>
                    <a:pt x="0" y="7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41"/>
            <p:cNvSpPr>
              <a:spLocks/>
            </p:cNvSpPr>
            <p:nvPr/>
          </p:nvSpPr>
          <p:spPr bwMode="auto">
            <a:xfrm>
              <a:off x="4191" y="2350"/>
              <a:ext cx="103" cy="80"/>
            </a:xfrm>
            <a:custGeom>
              <a:avLst/>
              <a:gdLst>
                <a:gd name="T0" fmla="*/ 103 w 103"/>
                <a:gd name="T1" fmla="*/ 0 h 80"/>
                <a:gd name="T2" fmla="*/ 103 w 103"/>
                <a:gd name="T3" fmla="*/ 6 h 80"/>
                <a:gd name="T4" fmla="*/ 5 w 103"/>
                <a:gd name="T5" fmla="*/ 80 h 80"/>
                <a:gd name="T6" fmla="*/ 0 w 103"/>
                <a:gd name="T7" fmla="*/ 74 h 80"/>
                <a:gd name="T8" fmla="*/ 103 w 10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80">
                  <a:moveTo>
                    <a:pt x="103" y="0"/>
                  </a:moveTo>
                  <a:lnTo>
                    <a:pt x="103" y="6"/>
                  </a:lnTo>
                  <a:lnTo>
                    <a:pt x="5" y="80"/>
                  </a:lnTo>
                  <a:lnTo>
                    <a:pt x="0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auto">
            <a:xfrm>
              <a:off x="4927" y="3111"/>
              <a:ext cx="1" cy="147"/>
            </a:xfrm>
            <a:custGeom>
              <a:avLst/>
              <a:gdLst>
                <a:gd name="T0" fmla="*/ 147 h 147"/>
                <a:gd name="T1" fmla="*/ 0 h 147"/>
                <a:gd name="T2" fmla="*/ 147 h 1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7">
                  <a:moveTo>
                    <a:pt x="0" y="147"/>
                  </a:moveTo>
                  <a:lnTo>
                    <a:pt x="0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Line 43"/>
            <p:cNvSpPr>
              <a:spLocks noChangeShapeType="1"/>
            </p:cNvSpPr>
            <p:nvPr/>
          </p:nvSpPr>
          <p:spPr bwMode="auto">
            <a:xfrm>
              <a:off x="3489" y="2712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 flipV="1">
              <a:off x="4921" y="3111"/>
              <a:ext cx="1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4823" y="3258"/>
              <a:ext cx="104" cy="68"/>
            </a:xfrm>
            <a:custGeom>
              <a:avLst/>
              <a:gdLst>
                <a:gd name="T0" fmla="*/ 0 w 104"/>
                <a:gd name="T1" fmla="*/ 68 h 68"/>
                <a:gd name="T2" fmla="*/ 104 w 104"/>
                <a:gd name="T3" fmla="*/ 0 h 68"/>
                <a:gd name="T4" fmla="*/ 0 w 104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8">
                  <a:moveTo>
                    <a:pt x="0" y="68"/>
                  </a:moveTo>
                  <a:lnTo>
                    <a:pt x="104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4823" y="3258"/>
              <a:ext cx="104" cy="74"/>
            </a:xfrm>
            <a:custGeom>
              <a:avLst/>
              <a:gdLst>
                <a:gd name="T0" fmla="*/ 0 w 104"/>
                <a:gd name="T1" fmla="*/ 74 h 74"/>
                <a:gd name="T2" fmla="*/ 0 w 104"/>
                <a:gd name="T3" fmla="*/ 68 h 74"/>
                <a:gd name="T4" fmla="*/ 98 w 104"/>
                <a:gd name="T5" fmla="*/ 0 h 74"/>
                <a:gd name="T6" fmla="*/ 104 w 104"/>
                <a:gd name="T7" fmla="*/ 6 h 74"/>
                <a:gd name="T8" fmla="*/ 0 w 10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74">
                  <a:moveTo>
                    <a:pt x="0" y="74"/>
                  </a:moveTo>
                  <a:lnTo>
                    <a:pt x="0" y="68"/>
                  </a:lnTo>
                  <a:lnTo>
                    <a:pt x="98" y="0"/>
                  </a:lnTo>
                  <a:lnTo>
                    <a:pt x="104" y="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Freeform 47"/>
            <p:cNvSpPr>
              <a:spLocks/>
            </p:cNvSpPr>
            <p:nvPr/>
          </p:nvSpPr>
          <p:spPr bwMode="auto">
            <a:xfrm>
              <a:off x="4812" y="3246"/>
              <a:ext cx="92" cy="61"/>
            </a:xfrm>
            <a:custGeom>
              <a:avLst/>
              <a:gdLst>
                <a:gd name="T0" fmla="*/ 0 w 92"/>
                <a:gd name="T1" fmla="*/ 61 h 61"/>
                <a:gd name="T2" fmla="*/ 92 w 92"/>
                <a:gd name="T3" fmla="*/ 0 h 61"/>
                <a:gd name="T4" fmla="*/ 0 w 92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61">
                  <a:moveTo>
                    <a:pt x="0" y="61"/>
                  </a:moveTo>
                  <a:lnTo>
                    <a:pt x="9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6" name="Freeform 48"/>
            <p:cNvSpPr>
              <a:spLocks/>
            </p:cNvSpPr>
            <p:nvPr/>
          </p:nvSpPr>
          <p:spPr bwMode="auto">
            <a:xfrm>
              <a:off x="4812" y="3240"/>
              <a:ext cx="92" cy="67"/>
            </a:xfrm>
            <a:custGeom>
              <a:avLst/>
              <a:gdLst>
                <a:gd name="T0" fmla="*/ 0 w 92"/>
                <a:gd name="T1" fmla="*/ 67 h 67"/>
                <a:gd name="T2" fmla="*/ 0 w 92"/>
                <a:gd name="T3" fmla="*/ 61 h 67"/>
                <a:gd name="T4" fmla="*/ 92 w 92"/>
                <a:gd name="T5" fmla="*/ 0 h 67"/>
                <a:gd name="T6" fmla="*/ 92 w 92"/>
                <a:gd name="T7" fmla="*/ 6 h 67"/>
                <a:gd name="T8" fmla="*/ 0 w 9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7">
                  <a:moveTo>
                    <a:pt x="0" y="67"/>
                  </a:moveTo>
                  <a:lnTo>
                    <a:pt x="0" y="61"/>
                  </a:lnTo>
                  <a:lnTo>
                    <a:pt x="92" y="0"/>
                  </a:lnTo>
                  <a:lnTo>
                    <a:pt x="92" y="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7" name="Freeform 49"/>
            <p:cNvSpPr>
              <a:spLocks/>
            </p:cNvSpPr>
            <p:nvPr/>
          </p:nvSpPr>
          <p:spPr bwMode="auto">
            <a:xfrm>
              <a:off x="4599" y="3258"/>
              <a:ext cx="115" cy="74"/>
            </a:xfrm>
            <a:custGeom>
              <a:avLst/>
              <a:gdLst>
                <a:gd name="T0" fmla="*/ 115 w 115"/>
                <a:gd name="T1" fmla="*/ 74 h 74"/>
                <a:gd name="T2" fmla="*/ 0 w 115"/>
                <a:gd name="T3" fmla="*/ 0 h 74"/>
                <a:gd name="T4" fmla="*/ 115 w 115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115" y="74"/>
                  </a:moveTo>
                  <a:lnTo>
                    <a:pt x="0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Freeform 50"/>
            <p:cNvSpPr>
              <a:spLocks/>
            </p:cNvSpPr>
            <p:nvPr/>
          </p:nvSpPr>
          <p:spPr bwMode="auto">
            <a:xfrm>
              <a:off x="4599" y="3258"/>
              <a:ext cx="115" cy="80"/>
            </a:xfrm>
            <a:custGeom>
              <a:avLst/>
              <a:gdLst>
                <a:gd name="T0" fmla="*/ 115 w 115"/>
                <a:gd name="T1" fmla="*/ 74 h 80"/>
                <a:gd name="T2" fmla="*/ 115 w 115"/>
                <a:gd name="T3" fmla="*/ 80 h 80"/>
                <a:gd name="T4" fmla="*/ 0 w 115"/>
                <a:gd name="T5" fmla="*/ 6 h 80"/>
                <a:gd name="T6" fmla="*/ 6 w 115"/>
                <a:gd name="T7" fmla="*/ 0 h 80"/>
                <a:gd name="T8" fmla="*/ 115 w 115"/>
                <a:gd name="T9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115" y="74"/>
                  </a:moveTo>
                  <a:lnTo>
                    <a:pt x="115" y="8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51"/>
            <p:cNvSpPr>
              <a:spLocks/>
            </p:cNvSpPr>
            <p:nvPr/>
          </p:nvSpPr>
          <p:spPr bwMode="auto">
            <a:xfrm>
              <a:off x="4599" y="3050"/>
              <a:ext cx="1" cy="208"/>
            </a:xfrm>
            <a:custGeom>
              <a:avLst/>
              <a:gdLst>
                <a:gd name="T0" fmla="*/ 0 h 208"/>
                <a:gd name="T1" fmla="*/ 208 h 208"/>
                <a:gd name="T2" fmla="*/ 0 h 2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8">
                  <a:moveTo>
                    <a:pt x="0" y="0"/>
                  </a:move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Freeform 52"/>
            <p:cNvSpPr>
              <a:spLocks/>
            </p:cNvSpPr>
            <p:nvPr/>
          </p:nvSpPr>
          <p:spPr bwMode="auto">
            <a:xfrm>
              <a:off x="4622" y="3062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Line 53"/>
            <p:cNvSpPr>
              <a:spLocks noChangeShapeType="1"/>
            </p:cNvSpPr>
            <p:nvPr/>
          </p:nvSpPr>
          <p:spPr bwMode="auto">
            <a:xfrm>
              <a:off x="4599" y="3044"/>
              <a:ext cx="1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54"/>
            <p:cNvSpPr>
              <a:spLocks noChangeShapeType="1"/>
            </p:cNvSpPr>
            <p:nvPr/>
          </p:nvSpPr>
          <p:spPr bwMode="auto">
            <a:xfrm>
              <a:off x="4622" y="3056"/>
              <a:ext cx="1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55"/>
            <p:cNvSpPr>
              <a:spLocks/>
            </p:cNvSpPr>
            <p:nvPr/>
          </p:nvSpPr>
          <p:spPr bwMode="auto">
            <a:xfrm>
              <a:off x="4599" y="2939"/>
              <a:ext cx="167" cy="105"/>
            </a:xfrm>
            <a:custGeom>
              <a:avLst/>
              <a:gdLst>
                <a:gd name="T0" fmla="*/ 0 w 167"/>
                <a:gd name="T1" fmla="*/ 105 h 105"/>
                <a:gd name="T2" fmla="*/ 167 w 167"/>
                <a:gd name="T3" fmla="*/ 0 h 105"/>
                <a:gd name="T4" fmla="*/ 0 w 167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05">
                  <a:moveTo>
                    <a:pt x="0" y="105"/>
                  </a:moveTo>
                  <a:lnTo>
                    <a:pt x="167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Freeform 56"/>
            <p:cNvSpPr>
              <a:spLocks/>
            </p:cNvSpPr>
            <p:nvPr/>
          </p:nvSpPr>
          <p:spPr bwMode="auto">
            <a:xfrm>
              <a:off x="4599" y="2933"/>
              <a:ext cx="167" cy="117"/>
            </a:xfrm>
            <a:custGeom>
              <a:avLst/>
              <a:gdLst>
                <a:gd name="T0" fmla="*/ 6 w 167"/>
                <a:gd name="T1" fmla="*/ 117 h 117"/>
                <a:gd name="T2" fmla="*/ 0 w 167"/>
                <a:gd name="T3" fmla="*/ 111 h 117"/>
                <a:gd name="T4" fmla="*/ 161 w 167"/>
                <a:gd name="T5" fmla="*/ 0 h 117"/>
                <a:gd name="T6" fmla="*/ 167 w 167"/>
                <a:gd name="T7" fmla="*/ 6 h 117"/>
                <a:gd name="T8" fmla="*/ 6 w 167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17">
                  <a:moveTo>
                    <a:pt x="6" y="117"/>
                  </a:moveTo>
                  <a:lnTo>
                    <a:pt x="0" y="111"/>
                  </a:lnTo>
                  <a:lnTo>
                    <a:pt x="161" y="0"/>
                  </a:lnTo>
                  <a:lnTo>
                    <a:pt x="167" y="6"/>
                  </a:lnTo>
                  <a:lnTo>
                    <a:pt x="6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Freeform 57"/>
            <p:cNvSpPr>
              <a:spLocks/>
            </p:cNvSpPr>
            <p:nvPr/>
          </p:nvSpPr>
          <p:spPr bwMode="auto">
            <a:xfrm>
              <a:off x="4766" y="2939"/>
              <a:ext cx="109" cy="74"/>
            </a:xfrm>
            <a:custGeom>
              <a:avLst/>
              <a:gdLst>
                <a:gd name="T0" fmla="*/ 0 w 109"/>
                <a:gd name="T1" fmla="*/ 0 h 74"/>
                <a:gd name="T2" fmla="*/ 109 w 109"/>
                <a:gd name="T3" fmla="*/ 74 h 74"/>
                <a:gd name="T4" fmla="*/ 0 w 109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74">
                  <a:moveTo>
                    <a:pt x="0" y="0"/>
                  </a:moveTo>
                  <a:lnTo>
                    <a:pt x="10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58"/>
            <p:cNvSpPr>
              <a:spLocks/>
            </p:cNvSpPr>
            <p:nvPr/>
          </p:nvSpPr>
          <p:spPr bwMode="auto">
            <a:xfrm>
              <a:off x="4760" y="2933"/>
              <a:ext cx="121" cy="86"/>
            </a:xfrm>
            <a:custGeom>
              <a:avLst/>
              <a:gdLst>
                <a:gd name="T0" fmla="*/ 0 w 121"/>
                <a:gd name="T1" fmla="*/ 6 h 86"/>
                <a:gd name="T2" fmla="*/ 6 w 121"/>
                <a:gd name="T3" fmla="*/ 0 h 86"/>
                <a:gd name="T4" fmla="*/ 121 w 121"/>
                <a:gd name="T5" fmla="*/ 74 h 86"/>
                <a:gd name="T6" fmla="*/ 115 w 121"/>
                <a:gd name="T7" fmla="*/ 86 h 86"/>
                <a:gd name="T8" fmla="*/ 0 w 121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6">
                  <a:moveTo>
                    <a:pt x="0" y="6"/>
                  </a:moveTo>
                  <a:lnTo>
                    <a:pt x="6" y="0"/>
                  </a:lnTo>
                  <a:lnTo>
                    <a:pt x="121" y="74"/>
                  </a:lnTo>
                  <a:lnTo>
                    <a:pt x="115" y="8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59"/>
            <p:cNvSpPr>
              <a:spLocks/>
            </p:cNvSpPr>
            <p:nvPr/>
          </p:nvSpPr>
          <p:spPr bwMode="auto">
            <a:xfrm>
              <a:off x="4311" y="3037"/>
              <a:ext cx="69" cy="117"/>
            </a:xfrm>
            <a:custGeom>
              <a:avLst/>
              <a:gdLst>
                <a:gd name="T0" fmla="*/ 0 w 69"/>
                <a:gd name="T1" fmla="*/ 117 h 117"/>
                <a:gd name="T2" fmla="*/ 69 w 69"/>
                <a:gd name="T3" fmla="*/ 0 h 117"/>
                <a:gd name="T4" fmla="*/ 0 w 69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17">
                  <a:moveTo>
                    <a:pt x="0" y="117"/>
                  </a:moveTo>
                  <a:lnTo>
                    <a:pt x="69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Freeform 60"/>
            <p:cNvSpPr>
              <a:spLocks/>
            </p:cNvSpPr>
            <p:nvPr/>
          </p:nvSpPr>
          <p:spPr bwMode="auto">
            <a:xfrm>
              <a:off x="4306" y="3037"/>
              <a:ext cx="80" cy="117"/>
            </a:xfrm>
            <a:custGeom>
              <a:avLst/>
              <a:gdLst>
                <a:gd name="T0" fmla="*/ 5 w 80"/>
                <a:gd name="T1" fmla="*/ 117 h 117"/>
                <a:gd name="T2" fmla="*/ 0 w 80"/>
                <a:gd name="T3" fmla="*/ 111 h 117"/>
                <a:gd name="T4" fmla="*/ 74 w 80"/>
                <a:gd name="T5" fmla="*/ 0 h 117"/>
                <a:gd name="T6" fmla="*/ 80 w 80"/>
                <a:gd name="T7" fmla="*/ 0 h 117"/>
                <a:gd name="T8" fmla="*/ 5 w 80"/>
                <a:gd name="T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7">
                  <a:moveTo>
                    <a:pt x="5" y="117"/>
                  </a:moveTo>
                  <a:lnTo>
                    <a:pt x="0" y="111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auto">
            <a:xfrm>
              <a:off x="4340" y="3050"/>
              <a:ext cx="63" cy="104"/>
            </a:xfrm>
            <a:custGeom>
              <a:avLst/>
              <a:gdLst>
                <a:gd name="T0" fmla="*/ 63 w 63"/>
                <a:gd name="T1" fmla="*/ 0 h 104"/>
                <a:gd name="T2" fmla="*/ 0 w 63"/>
                <a:gd name="T3" fmla="*/ 104 h 104"/>
                <a:gd name="T4" fmla="*/ 63 w 63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04">
                  <a:moveTo>
                    <a:pt x="63" y="0"/>
                  </a:moveTo>
                  <a:lnTo>
                    <a:pt x="0" y="10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Freeform 62"/>
            <p:cNvSpPr>
              <a:spLocks/>
            </p:cNvSpPr>
            <p:nvPr/>
          </p:nvSpPr>
          <p:spPr bwMode="auto">
            <a:xfrm>
              <a:off x="4334" y="3050"/>
              <a:ext cx="69" cy="104"/>
            </a:xfrm>
            <a:custGeom>
              <a:avLst/>
              <a:gdLst>
                <a:gd name="T0" fmla="*/ 64 w 69"/>
                <a:gd name="T1" fmla="*/ 0 h 104"/>
                <a:gd name="T2" fmla="*/ 69 w 69"/>
                <a:gd name="T3" fmla="*/ 6 h 104"/>
                <a:gd name="T4" fmla="*/ 6 w 69"/>
                <a:gd name="T5" fmla="*/ 104 h 104"/>
                <a:gd name="T6" fmla="*/ 0 w 69"/>
                <a:gd name="T7" fmla="*/ 98 h 104"/>
                <a:gd name="T8" fmla="*/ 64 w 6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04">
                  <a:moveTo>
                    <a:pt x="64" y="0"/>
                  </a:moveTo>
                  <a:lnTo>
                    <a:pt x="69" y="6"/>
                  </a:lnTo>
                  <a:lnTo>
                    <a:pt x="6" y="104"/>
                  </a:lnTo>
                  <a:lnTo>
                    <a:pt x="0" y="9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1" name="Freeform 63"/>
            <p:cNvSpPr>
              <a:spLocks/>
            </p:cNvSpPr>
            <p:nvPr/>
          </p:nvSpPr>
          <p:spPr bwMode="auto">
            <a:xfrm>
              <a:off x="4484" y="3001"/>
              <a:ext cx="115" cy="43"/>
            </a:xfrm>
            <a:custGeom>
              <a:avLst/>
              <a:gdLst>
                <a:gd name="T0" fmla="*/ 0 w 115"/>
                <a:gd name="T1" fmla="*/ 0 h 43"/>
                <a:gd name="T2" fmla="*/ 115 w 115"/>
                <a:gd name="T3" fmla="*/ 43 h 43"/>
                <a:gd name="T4" fmla="*/ 0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0" y="0"/>
                  </a:moveTo>
                  <a:lnTo>
                    <a:pt x="115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Freeform 64"/>
            <p:cNvSpPr>
              <a:spLocks/>
            </p:cNvSpPr>
            <p:nvPr/>
          </p:nvSpPr>
          <p:spPr bwMode="auto">
            <a:xfrm>
              <a:off x="4754" y="2792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Line 65"/>
            <p:cNvSpPr>
              <a:spLocks noChangeShapeType="1"/>
            </p:cNvSpPr>
            <p:nvPr/>
          </p:nvSpPr>
          <p:spPr bwMode="auto">
            <a:xfrm>
              <a:off x="4484" y="3001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>
              <a:off x="4748" y="2786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Freeform 67"/>
            <p:cNvSpPr>
              <a:spLocks/>
            </p:cNvSpPr>
            <p:nvPr/>
          </p:nvSpPr>
          <p:spPr bwMode="auto">
            <a:xfrm>
              <a:off x="4777" y="2792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Freeform 68"/>
            <p:cNvSpPr>
              <a:spLocks/>
            </p:cNvSpPr>
            <p:nvPr/>
          </p:nvSpPr>
          <p:spPr bwMode="auto">
            <a:xfrm>
              <a:off x="4927" y="3258"/>
              <a:ext cx="115" cy="74"/>
            </a:xfrm>
            <a:custGeom>
              <a:avLst/>
              <a:gdLst>
                <a:gd name="T0" fmla="*/ 0 w 115"/>
                <a:gd name="T1" fmla="*/ 0 h 74"/>
                <a:gd name="T2" fmla="*/ 115 w 115"/>
                <a:gd name="T3" fmla="*/ 74 h 74"/>
                <a:gd name="T4" fmla="*/ 0 w 115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74">
                  <a:moveTo>
                    <a:pt x="0" y="0"/>
                  </a:moveTo>
                  <a:lnTo>
                    <a:pt x="115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7" name="Freeform 69"/>
            <p:cNvSpPr>
              <a:spLocks/>
            </p:cNvSpPr>
            <p:nvPr/>
          </p:nvSpPr>
          <p:spPr bwMode="auto">
            <a:xfrm>
              <a:off x="4927" y="3258"/>
              <a:ext cx="115" cy="80"/>
            </a:xfrm>
            <a:custGeom>
              <a:avLst/>
              <a:gdLst>
                <a:gd name="T0" fmla="*/ 0 w 115"/>
                <a:gd name="T1" fmla="*/ 6 h 80"/>
                <a:gd name="T2" fmla="*/ 5 w 115"/>
                <a:gd name="T3" fmla="*/ 0 h 80"/>
                <a:gd name="T4" fmla="*/ 115 w 115"/>
                <a:gd name="T5" fmla="*/ 74 h 80"/>
                <a:gd name="T6" fmla="*/ 115 w 115"/>
                <a:gd name="T7" fmla="*/ 80 h 80"/>
                <a:gd name="T8" fmla="*/ 0 w 115"/>
                <a:gd name="T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0">
                  <a:moveTo>
                    <a:pt x="0" y="6"/>
                  </a:moveTo>
                  <a:lnTo>
                    <a:pt x="5" y="0"/>
                  </a:lnTo>
                  <a:lnTo>
                    <a:pt x="115" y="74"/>
                  </a:lnTo>
                  <a:lnTo>
                    <a:pt x="115" y="8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Freeform 70"/>
            <p:cNvSpPr>
              <a:spLocks/>
            </p:cNvSpPr>
            <p:nvPr/>
          </p:nvSpPr>
          <p:spPr bwMode="auto">
            <a:xfrm>
              <a:off x="4018" y="3872"/>
              <a:ext cx="293" cy="1"/>
            </a:xfrm>
            <a:custGeom>
              <a:avLst/>
              <a:gdLst>
                <a:gd name="T0" fmla="*/ 293 w 293"/>
                <a:gd name="T1" fmla="*/ 0 w 293"/>
                <a:gd name="T2" fmla="*/ 293 w 2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3">
                  <a:moveTo>
                    <a:pt x="293" y="0"/>
                  </a:moveTo>
                  <a:lnTo>
                    <a:pt x="0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Line 71"/>
            <p:cNvSpPr>
              <a:spLocks noChangeShapeType="1"/>
            </p:cNvSpPr>
            <p:nvPr/>
          </p:nvSpPr>
          <p:spPr bwMode="auto">
            <a:xfrm>
              <a:off x="4771" y="2786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flipH="1">
              <a:off x="4012" y="3872"/>
              <a:ext cx="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Freeform 73"/>
            <p:cNvSpPr>
              <a:spLocks/>
            </p:cNvSpPr>
            <p:nvPr/>
          </p:nvSpPr>
          <p:spPr bwMode="auto">
            <a:xfrm>
              <a:off x="4006" y="3859"/>
              <a:ext cx="317" cy="31"/>
            </a:xfrm>
            <a:custGeom>
              <a:avLst/>
              <a:gdLst>
                <a:gd name="T0" fmla="*/ 300 w 317"/>
                <a:gd name="T1" fmla="*/ 0 h 31"/>
                <a:gd name="T2" fmla="*/ 317 w 317"/>
                <a:gd name="T3" fmla="*/ 13 h 31"/>
                <a:gd name="T4" fmla="*/ 311 w 317"/>
                <a:gd name="T5" fmla="*/ 31 h 31"/>
                <a:gd name="T6" fmla="*/ 6 w 317"/>
                <a:gd name="T7" fmla="*/ 31 h 31"/>
                <a:gd name="T8" fmla="*/ 0 w 317"/>
                <a:gd name="T9" fmla="*/ 13 h 31"/>
                <a:gd name="T10" fmla="*/ 18 w 317"/>
                <a:gd name="T11" fmla="*/ 0 h 31"/>
                <a:gd name="T12" fmla="*/ 300 w 317"/>
                <a:gd name="T13" fmla="*/ 0 h 31"/>
                <a:gd name="T14" fmla="*/ 300 w 317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7" h="31">
                  <a:moveTo>
                    <a:pt x="300" y="0"/>
                  </a:moveTo>
                  <a:lnTo>
                    <a:pt x="317" y="13"/>
                  </a:lnTo>
                  <a:lnTo>
                    <a:pt x="311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18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Freeform 74"/>
            <p:cNvSpPr>
              <a:spLocks/>
            </p:cNvSpPr>
            <p:nvPr/>
          </p:nvSpPr>
          <p:spPr bwMode="auto">
            <a:xfrm>
              <a:off x="4317" y="3749"/>
              <a:ext cx="98" cy="129"/>
            </a:xfrm>
            <a:custGeom>
              <a:avLst/>
              <a:gdLst>
                <a:gd name="T0" fmla="*/ 98 w 98"/>
                <a:gd name="T1" fmla="*/ 0 h 129"/>
                <a:gd name="T2" fmla="*/ 0 w 98"/>
                <a:gd name="T3" fmla="*/ 129 h 129"/>
                <a:gd name="T4" fmla="*/ 98 w 98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129">
                  <a:moveTo>
                    <a:pt x="98" y="0"/>
                  </a:moveTo>
                  <a:lnTo>
                    <a:pt x="0" y="12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3" name="Freeform 75"/>
            <p:cNvSpPr>
              <a:spLocks/>
            </p:cNvSpPr>
            <p:nvPr/>
          </p:nvSpPr>
          <p:spPr bwMode="auto">
            <a:xfrm>
              <a:off x="4306" y="3749"/>
              <a:ext cx="115" cy="160"/>
            </a:xfrm>
            <a:custGeom>
              <a:avLst/>
              <a:gdLst>
                <a:gd name="T0" fmla="*/ 103 w 115"/>
                <a:gd name="T1" fmla="*/ 0 h 160"/>
                <a:gd name="T2" fmla="*/ 115 w 115"/>
                <a:gd name="T3" fmla="*/ 0 h 160"/>
                <a:gd name="T4" fmla="*/ 115 w 115"/>
                <a:gd name="T5" fmla="*/ 0 h 160"/>
                <a:gd name="T6" fmla="*/ 23 w 115"/>
                <a:gd name="T7" fmla="*/ 160 h 160"/>
                <a:gd name="T8" fmla="*/ 17 w 115"/>
                <a:gd name="T9" fmla="*/ 123 h 160"/>
                <a:gd name="T10" fmla="*/ 0 w 115"/>
                <a:gd name="T11" fmla="*/ 110 h 160"/>
                <a:gd name="T12" fmla="*/ 103 w 115"/>
                <a:gd name="T13" fmla="*/ 0 h 160"/>
                <a:gd name="T14" fmla="*/ 103 w 115"/>
                <a:gd name="T1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60">
                  <a:moveTo>
                    <a:pt x="103" y="0"/>
                  </a:moveTo>
                  <a:lnTo>
                    <a:pt x="115" y="0"/>
                  </a:lnTo>
                  <a:lnTo>
                    <a:pt x="115" y="0"/>
                  </a:lnTo>
                  <a:lnTo>
                    <a:pt x="23" y="160"/>
                  </a:lnTo>
                  <a:lnTo>
                    <a:pt x="17" y="123"/>
                  </a:lnTo>
                  <a:lnTo>
                    <a:pt x="0" y="11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Freeform 76"/>
            <p:cNvSpPr>
              <a:spLocks/>
            </p:cNvSpPr>
            <p:nvPr/>
          </p:nvSpPr>
          <p:spPr bwMode="auto">
            <a:xfrm>
              <a:off x="4225" y="3669"/>
              <a:ext cx="190" cy="80"/>
            </a:xfrm>
            <a:custGeom>
              <a:avLst/>
              <a:gdLst>
                <a:gd name="T0" fmla="*/ 0 w 190"/>
                <a:gd name="T1" fmla="*/ 0 h 80"/>
                <a:gd name="T2" fmla="*/ 190 w 190"/>
                <a:gd name="T3" fmla="*/ 80 h 80"/>
                <a:gd name="T4" fmla="*/ 0 w 190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" h="80">
                  <a:moveTo>
                    <a:pt x="0" y="0"/>
                  </a:moveTo>
                  <a:lnTo>
                    <a:pt x="19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Freeform 77"/>
            <p:cNvSpPr>
              <a:spLocks/>
            </p:cNvSpPr>
            <p:nvPr/>
          </p:nvSpPr>
          <p:spPr bwMode="auto">
            <a:xfrm>
              <a:off x="4219" y="3663"/>
              <a:ext cx="196" cy="86"/>
            </a:xfrm>
            <a:custGeom>
              <a:avLst/>
              <a:gdLst>
                <a:gd name="T0" fmla="*/ 0 w 196"/>
                <a:gd name="T1" fmla="*/ 6 h 86"/>
                <a:gd name="T2" fmla="*/ 6 w 196"/>
                <a:gd name="T3" fmla="*/ 0 h 86"/>
                <a:gd name="T4" fmla="*/ 196 w 196"/>
                <a:gd name="T5" fmla="*/ 80 h 86"/>
                <a:gd name="T6" fmla="*/ 196 w 196"/>
                <a:gd name="T7" fmla="*/ 86 h 86"/>
                <a:gd name="T8" fmla="*/ 0 w 196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86">
                  <a:moveTo>
                    <a:pt x="0" y="6"/>
                  </a:moveTo>
                  <a:lnTo>
                    <a:pt x="6" y="0"/>
                  </a:lnTo>
                  <a:lnTo>
                    <a:pt x="196" y="80"/>
                  </a:lnTo>
                  <a:lnTo>
                    <a:pt x="196" y="8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6" name="Freeform 78"/>
            <p:cNvSpPr>
              <a:spLocks/>
            </p:cNvSpPr>
            <p:nvPr/>
          </p:nvSpPr>
          <p:spPr bwMode="auto">
            <a:xfrm>
              <a:off x="3914" y="3663"/>
              <a:ext cx="202" cy="86"/>
            </a:xfrm>
            <a:custGeom>
              <a:avLst/>
              <a:gdLst>
                <a:gd name="T0" fmla="*/ 0 w 202"/>
                <a:gd name="T1" fmla="*/ 86 h 86"/>
                <a:gd name="T2" fmla="*/ 202 w 202"/>
                <a:gd name="T3" fmla="*/ 0 h 86"/>
                <a:gd name="T4" fmla="*/ 0 w 202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86">
                  <a:moveTo>
                    <a:pt x="0" y="86"/>
                  </a:moveTo>
                  <a:lnTo>
                    <a:pt x="20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Freeform 79"/>
            <p:cNvSpPr>
              <a:spLocks/>
            </p:cNvSpPr>
            <p:nvPr/>
          </p:nvSpPr>
          <p:spPr bwMode="auto">
            <a:xfrm>
              <a:off x="3914" y="3663"/>
              <a:ext cx="202" cy="86"/>
            </a:xfrm>
            <a:custGeom>
              <a:avLst/>
              <a:gdLst>
                <a:gd name="T0" fmla="*/ 0 w 202"/>
                <a:gd name="T1" fmla="*/ 86 h 86"/>
                <a:gd name="T2" fmla="*/ 0 w 202"/>
                <a:gd name="T3" fmla="*/ 80 h 86"/>
                <a:gd name="T4" fmla="*/ 202 w 202"/>
                <a:gd name="T5" fmla="*/ 0 h 86"/>
                <a:gd name="T6" fmla="*/ 202 w 202"/>
                <a:gd name="T7" fmla="*/ 6 h 86"/>
                <a:gd name="T8" fmla="*/ 0 w 20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86">
                  <a:moveTo>
                    <a:pt x="0" y="86"/>
                  </a:moveTo>
                  <a:lnTo>
                    <a:pt x="0" y="80"/>
                  </a:lnTo>
                  <a:lnTo>
                    <a:pt x="202" y="0"/>
                  </a:lnTo>
                  <a:lnTo>
                    <a:pt x="202" y="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Freeform 80"/>
            <p:cNvSpPr>
              <a:spLocks/>
            </p:cNvSpPr>
            <p:nvPr/>
          </p:nvSpPr>
          <p:spPr bwMode="auto">
            <a:xfrm>
              <a:off x="3909" y="3749"/>
              <a:ext cx="103" cy="129"/>
            </a:xfrm>
            <a:custGeom>
              <a:avLst/>
              <a:gdLst>
                <a:gd name="T0" fmla="*/ 103 w 103"/>
                <a:gd name="T1" fmla="*/ 129 h 129"/>
                <a:gd name="T2" fmla="*/ 0 w 103"/>
                <a:gd name="T3" fmla="*/ 0 h 129"/>
                <a:gd name="T4" fmla="*/ 103 w 103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29">
                  <a:moveTo>
                    <a:pt x="103" y="129"/>
                  </a:moveTo>
                  <a:lnTo>
                    <a:pt x="0" y="0"/>
                  </a:lnTo>
                  <a:lnTo>
                    <a:pt x="10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 flipH="1">
              <a:off x="4311" y="3749"/>
              <a:ext cx="104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H="1" flipV="1">
              <a:off x="3909" y="3749"/>
              <a:ext cx="97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Freeform 83"/>
            <p:cNvSpPr>
              <a:spLocks/>
            </p:cNvSpPr>
            <p:nvPr/>
          </p:nvSpPr>
          <p:spPr bwMode="auto">
            <a:xfrm>
              <a:off x="3903" y="3749"/>
              <a:ext cx="121" cy="153"/>
            </a:xfrm>
            <a:custGeom>
              <a:avLst/>
              <a:gdLst>
                <a:gd name="T0" fmla="*/ 0 w 121"/>
                <a:gd name="T1" fmla="*/ 0 h 153"/>
                <a:gd name="T2" fmla="*/ 6 w 121"/>
                <a:gd name="T3" fmla="*/ 0 h 153"/>
                <a:gd name="T4" fmla="*/ 11 w 121"/>
                <a:gd name="T5" fmla="*/ 0 h 153"/>
                <a:gd name="T6" fmla="*/ 121 w 121"/>
                <a:gd name="T7" fmla="*/ 110 h 153"/>
                <a:gd name="T8" fmla="*/ 103 w 121"/>
                <a:gd name="T9" fmla="*/ 123 h 153"/>
                <a:gd name="T10" fmla="*/ 98 w 121"/>
                <a:gd name="T11" fmla="*/ 153 h 153"/>
                <a:gd name="T12" fmla="*/ 0 w 121"/>
                <a:gd name="T13" fmla="*/ 0 h 153"/>
                <a:gd name="T14" fmla="*/ 0 w 121"/>
                <a:gd name="T1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53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21" y="110"/>
                  </a:lnTo>
                  <a:lnTo>
                    <a:pt x="103" y="123"/>
                  </a:lnTo>
                  <a:lnTo>
                    <a:pt x="98" y="1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2" name="Freeform 84"/>
            <p:cNvSpPr>
              <a:spLocks/>
            </p:cNvSpPr>
            <p:nvPr/>
          </p:nvSpPr>
          <p:spPr bwMode="auto">
            <a:xfrm>
              <a:off x="4323" y="3902"/>
              <a:ext cx="1" cy="56"/>
            </a:xfrm>
            <a:custGeom>
              <a:avLst/>
              <a:gdLst>
                <a:gd name="T0" fmla="*/ 56 h 56"/>
                <a:gd name="T1" fmla="*/ 0 h 56"/>
                <a:gd name="T2" fmla="*/ 56 h 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">
                  <a:moveTo>
                    <a:pt x="0" y="56"/>
                  </a:move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Freeform 85"/>
            <p:cNvSpPr>
              <a:spLocks/>
            </p:cNvSpPr>
            <p:nvPr/>
          </p:nvSpPr>
          <p:spPr bwMode="auto">
            <a:xfrm>
              <a:off x="3909" y="3577"/>
              <a:ext cx="1" cy="172"/>
            </a:xfrm>
            <a:custGeom>
              <a:avLst/>
              <a:gdLst>
                <a:gd name="T0" fmla="*/ 0 h 172"/>
                <a:gd name="T1" fmla="*/ 172 h 172"/>
                <a:gd name="T2" fmla="*/ 0 h 1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2">
                  <a:moveTo>
                    <a:pt x="0" y="0"/>
                  </a:move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 flipV="1">
              <a:off x="4323" y="3896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>
              <a:off x="3909" y="3577"/>
              <a:ext cx="1" cy="1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Freeform 88"/>
            <p:cNvSpPr>
              <a:spLocks/>
            </p:cNvSpPr>
            <p:nvPr/>
          </p:nvSpPr>
          <p:spPr bwMode="auto">
            <a:xfrm>
              <a:off x="4421" y="3393"/>
              <a:ext cx="1" cy="356"/>
            </a:xfrm>
            <a:custGeom>
              <a:avLst/>
              <a:gdLst>
                <a:gd name="T0" fmla="*/ 0 h 356"/>
                <a:gd name="T1" fmla="*/ 356 h 356"/>
                <a:gd name="T2" fmla="*/ 0 h 35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56">
                  <a:moveTo>
                    <a:pt x="0" y="0"/>
                  </a:moveTo>
                  <a:lnTo>
                    <a:pt x="0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Freeform 89"/>
            <p:cNvSpPr>
              <a:spLocks/>
            </p:cNvSpPr>
            <p:nvPr/>
          </p:nvSpPr>
          <p:spPr bwMode="auto">
            <a:xfrm>
              <a:off x="4484" y="3258"/>
              <a:ext cx="115" cy="43"/>
            </a:xfrm>
            <a:custGeom>
              <a:avLst/>
              <a:gdLst>
                <a:gd name="T0" fmla="*/ 115 w 115"/>
                <a:gd name="T1" fmla="*/ 0 h 43"/>
                <a:gd name="T2" fmla="*/ 0 w 115"/>
                <a:gd name="T3" fmla="*/ 43 h 43"/>
                <a:gd name="T4" fmla="*/ 115 w 115"/>
                <a:gd name="T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0" y="4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8" name="Line 90"/>
            <p:cNvSpPr>
              <a:spLocks noChangeShapeType="1"/>
            </p:cNvSpPr>
            <p:nvPr/>
          </p:nvSpPr>
          <p:spPr bwMode="auto">
            <a:xfrm>
              <a:off x="4421" y="3387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 flipH="1">
              <a:off x="4484" y="3258"/>
              <a:ext cx="109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Freeform 92"/>
            <p:cNvSpPr>
              <a:spLocks/>
            </p:cNvSpPr>
            <p:nvPr/>
          </p:nvSpPr>
          <p:spPr bwMode="auto">
            <a:xfrm>
              <a:off x="4311" y="3154"/>
              <a:ext cx="75" cy="117"/>
            </a:xfrm>
            <a:custGeom>
              <a:avLst/>
              <a:gdLst>
                <a:gd name="T0" fmla="*/ 75 w 75"/>
                <a:gd name="T1" fmla="*/ 117 h 117"/>
                <a:gd name="T2" fmla="*/ 0 w 75"/>
                <a:gd name="T3" fmla="*/ 0 h 117"/>
                <a:gd name="T4" fmla="*/ 75 w 75"/>
                <a:gd name="T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17">
                  <a:moveTo>
                    <a:pt x="75" y="117"/>
                  </a:moveTo>
                  <a:lnTo>
                    <a:pt x="0" y="0"/>
                  </a:lnTo>
                  <a:lnTo>
                    <a:pt x="75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Freeform 93"/>
            <p:cNvSpPr>
              <a:spLocks/>
            </p:cNvSpPr>
            <p:nvPr/>
          </p:nvSpPr>
          <p:spPr bwMode="auto">
            <a:xfrm>
              <a:off x="4306" y="3148"/>
              <a:ext cx="80" cy="123"/>
            </a:xfrm>
            <a:custGeom>
              <a:avLst/>
              <a:gdLst>
                <a:gd name="T0" fmla="*/ 80 w 80"/>
                <a:gd name="T1" fmla="*/ 123 h 123"/>
                <a:gd name="T2" fmla="*/ 74 w 80"/>
                <a:gd name="T3" fmla="*/ 123 h 123"/>
                <a:gd name="T4" fmla="*/ 0 w 80"/>
                <a:gd name="T5" fmla="*/ 6 h 123"/>
                <a:gd name="T6" fmla="*/ 5 w 80"/>
                <a:gd name="T7" fmla="*/ 0 h 123"/>
                <a:gd name="T8" fmla="*/ 80 w 80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3">
                  <a:moveTo>
                    <a:pt x="80" y="123"/>
                  </a:moveTo>
                  <a:lnTo>
                    <a:pt x="74" y="123"/>
                  </a:lnTo>
                  <a:lnTo>
                    <a:pt x="0" y="6"/>
                  </a:lnTo>
                  <a:lnTo>
                    <a:pt x="5" y="0"/>
                  </a:lnTo>
                  <a:lnTo>
                    <a:pt x="8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Freeform 94"/>
            <p:cNvSpPr>
              <a:spLocks/>
            </p:cNvSpPr>
            <p:nvPr/>
          </p:nvSpPr>
          <p:spPr bwMode="auto">
            <a:xfrm>
              <a:off x="4006" y="3902"/>
              <a:ext cx="1" cy="49"/>
            </a:xfrm>
            <a:custGeom>
              <a:avLst/>
              <a:gdLst>
                <a:gd name="T0" fmla="*/ 0 h 49"/>
                <a:gd name="T1" fmla="*/ 49 h 49"/>
                <a:gd name="T2" fmla="*/ 0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9">
                  <a:moveTo>
                    <a:pt x="0" y="0"/>
                  </a:move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3" name="Freeform 95"/>
            <p:cNvSpPr>
              <a:spLocks/>
            </p:cNvSpPr>
            <p:nvPr/>
          </p:nvSpPr>
          <p:spPr bwMode="auto">
            <a:xfrm>
              <a:off x="3782" y="3577"/>
              <a:ext cx="127" cy="1"/>
            </a:xfrm>
            <a:custGeom>
              <a:avLst/>
              <a:gdLst>
                <a:gd name="T0" fmla="*/ 0 w 127"/>
                <a:gd name="T1" fmla="*/ 127 w 127"/>
                <a:gd name="T2" fmla="*/ 0 w 12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7">
                  <a:moveTo>
                    <a:pt x="0" y="0"/>
                  </a:move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>
              <a:off x="4006" y="3896"/>
              <a:ext cx="1" cy="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>
              <a:off x="3776" y="3577"/>
              <a:ext cx="13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Freeform 98"/>
            <p:cNvSpPr>
              <a:spLocks/>
            </p:cNvSpPr>
            <p:nvPr/>
          </p:nvSpPr>
          <p:spPr bwMode="auto">
            <a:xfrm>
              <a:off x="3719" y="3430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Freeform 99"/>
            <p:cNvSpPr>
              <a:spLocks/>
            </p:cNvSpPr>
            <p:nvPr/>
          </p:nvSpPr>
          <p:spPr bwMode="auto">
            <a:xfrm>
              <a:off x="3592" y="3375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>
              <a:off x="3719" y="3430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>
              <a:off x="3587" y="3375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Freeform 102"/>
            <p:cNvSpPr>
              <a:spLocks/>
            </p:cNvSpPr>
            <p:nvPr/>
          </p:nvSpPr>
          <p:spPr bwMode="auto">
            <a:xfrm>
              <a:off x="3592" y="3350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Freeform 103"/>
            <p:cNvSpPr>
              <a:spLocks/>
            </p:cNvSpPr>
            <p:nvPr/>
          </p:nvSpPr>
          <p:spPr bwMode="auto">
            <a:xfrm>
              <a:off x="3776" y="3363"/>
              <a:ext cx="87" cy="1"/>
            </a:xfrm>
            <a:custGeom>
              <a:avLst/>
              <a:gdLst>
                <a:gd name="T0" fmla="*/ 87 w 87"/>
                <a:gd name="T1" fmla="*/ 0 w 87"/>
                <a:gd name="T2" fmla="*/ 87 w 8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7">
                  <a:moveTo>
                    <a:pt x="87" y="0"/>
                  </a:moveTo>
                  <a:lnTo>
                    <a:pt x="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>
              <a:off x="3587" y="3350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H="1">
              <a:off x="3771" y="3363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Freeform 106"/>
            <p:cNvSpPr>
              <a:spLocks/>
            </p:cNvSpPr>
            <p:nvPr/>
          </p:nvSpPr>
          <p:spPr bwMode="auto">
            <a:xfrm>
              <a:off x="3719" y="3228"/>
              <a:ext cx="1" cy="73"/>
            </a:xfrm>
            <a:custGeom>
              <a:avLst/>
              <a:gdLst>
                <a:gd name="T0" fmla="*/ 0 h 73"/>
                <a:gd name="T1" fmla="*/ 73 h 73"/>
                <a:gd name="T2" fmla="*/ 0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Freeform 107"/>
            <p:cNvSpPr>
              <a:spLocks/>
            </p:cNvSpPr>
            <p:nvPr/>
          </p:nvSpPr>
          <p:spPr bwMode="auto">
            <a:xfrm>
              <a:off x="3144" y="1694"/>
              <a:ext cx="1" cy="80"/>
            </a:xfrm>
            <a:custGeom>
              <a:avLst/>
              <a:gdLst>
                <a:gd name="T0" fmla="*/ 0 h 80"/>
                <a:gd name="T1" fmla="*/ 80 h 80"/>
                <a:gd name="T2" fmla="*/ 0 h 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>
              <a:off x="3719" y="3221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>
              <a:off x="3138" y="1688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Freeform 110"/>
            <p:cNvSpPr>
              <a:spLocks/>
            </p:cNvSpPr>
            <p:nvPr/>
          </p:nvSpPr>
          <p:spPr bwMode="auto">
            <a:xfrm>
              <a:off x="3012" y="1639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Freeform 111"/>
            <p:cNvSpPr>
              <a:spLocks/>
            </p:cNvSpPr>
            <p:nvPr/>
          </p:nvSpPr>
          <p:spPr bwMode="auto">
            <a:xfrm>
              <a:off x="3012" y="1614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>
              <a:off x="3006" y="1633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>
              <a:off x="3006" y="1608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Freeform 114"/>
            <p:cNvSpPr>
              <a:spLocks/>
            </p:cNvSpPr>
            <p:nvPr/>
          </p:nvSpPr>
          <p:spPr bwMode="auto">
            <a:xfrm>
              <a:off x="3196" y="1626"/>
              <a:ext cx="86" cy="1"/>
            </a:xfrm>
            <a:custGeom>
              <a:avLst/>
              <a:gdLst>
                <a:gd name="T0" fmla="*/ 86 w 86"/>
                <a:gd name="T1" fmla="*/ 0 w 86"/>
                <a:gd name="T2" fmla="*/ 86 w 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6">
                  <a:moveTo>
                    <a:pt x="86" y="0"/>
                  </a:moveTo>
                  <a:lnTo>
                    <a:pt x="0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auto">
            <a:xfrm>
              <a:off x="3144" y="1479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H="1">
              <a:off x="3190" y="1620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>
              <a:off x="3138" y="1473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Freeform 118"/>
            <p:cNvSpPr>
              <a:spLocks/>
            </p:cNvSpPr>
            <p:nvPr/>
          </p:nvSpPr>
          <p:spPr bwMode="auto">
            <a:xfrm>
              <a:off x="3144" y="1197"/>
              <a:ext cx="1" cy="153"/>
            </a:xfrm>
            <a:custGeom>
              <a:avLst/>
              <a:gdLst>
                <a:gd name="T0" fmla="*/ 0 h 153"/>
                <a:gd name="T1" fmla="*/ 153 h 153"/>
                <a:gd name="T2" fmla="*/ 0 h 1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3">
                  <a:moveTo>
                    <a:pt x="0" y="0"/>
                  </a:moveTo>
                  <a:lnTo>
                    <a:pt x="0" y="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7" name="Freeform 119"/>
            <p:cNvSpPr>
              <a:spLocks/>
            </p:cNvSpPr>
            <p:nvPr/>
          </p:nvSpPr>
          <p:spPr bwMode="auto">
            <a:xfrm>
              <a:off x="3431" y="2571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Line 120"/>
            <p:cNvSpPr>
              <a:spLocks noChangeShapeType="1"/>
            </p:cNvSpPr>
            <p:nvPr/>
          </p:nvSpPr>
          <p:spPr bwMode="auto">
            <a:xfrm>
              <a:off x="3138" y="1191"/>
              <a:ext cx="1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Line 121"/>
            <p:cNvSpPr>
              <a:spLocks noChangeShapeType="1"/>
            </p:cNvSpPr>
            <p:nvPr/>
          </p:nvSpPr>
          <p:spPr bwMode="auto">
            <a:xfrm>
              <a:off x="3431" y="2571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0" name="Freeform 122"/>
            <p:cNvSpPr>
              <a:spLocks/>
            </p:cNvSpPr>
            <p:nvPr/>
          </p:nvSpPr>
          <p:spPr bwMode="auto">
            <a:xfrm>
              <a:off x="3299" y="2516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Freeform 123"/>
            <p:cNvSpPr>
              <a:spLocks/>
            </p:cNvSpPr>
            <p:nvPr/>
          </p:nvSpPr>
          <p:spPr bwMode="auto">
            <a:xfrm>
              <a:off x="3299" y="2491"/>
              <a:ext cx="92" cy="1"/>
            </a:xfrm>
            <a:custGeom>
              <a:avLst/>
              <a:gdLst>
                <a:gd name="T0" fmla="*/ 0 w 92"/>
                <a:gd name="T1" fmla="*/ 92 w 92"/>
                <a:gd name="T2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Line 124"/>
            <p:cNvSpPr>
              <a:spLocks noChangeShapeType="1"/>
            </p:cNvSpPr>
            <p:nvPr/>
          </p:nvSpPr>
          <p:spPr bwMode="auto">
            <a:xfrm>
              <a:off x="3299" y="2516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3" name="Line 125"/>
            <p:cNvSpPr>
              <a:spLocks noChangeShapeType="1"/>
            </p:cNvSpPr>
            <p:nvPr/>
          </p:nvSpPr>
          <p:spPr bwMode="auto">
            <a:xfrm>
              <a:off x="3299" y="2485"/>
              <a:ext cx="9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Freeform 126"/>
            <p:cNvSpPr>
              <a:spLocks/>
            </p:cNvSpPr>
            <p:nvPr/>
          </p:nvSpPr>
          <p:spPr bwMode="auto">
            <a:xfrm>
              <a:off x="3489" y="2504"/>
              <a:ext cx="80" cy="1"/>
            </a:xfrm>
            <a:custGeom>
              <a:avLst/>
              <a:gdLst>
                <a:gd name="T0" fmla="*/ 80 w 80"/>
                <a:gd name="T1" fmla="*/ 0 w 80"/>
                <a:gd name="T2" fmla="*/ 80 w 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Freeform 127"/>
            <p:cNvSpPr>
              <a:spLocks/>
            </p:cNvSpPr>
            <p:nvPr/>
          </p:nvSpPr>
          <p:spPr bwMode="auto">
            <a:xfrm>
              <a:off x="3431" y="2356"/>
              <a:ext cx="1" cy="86"/>
            </a:xfrm>
            <a:custGeom>
              <a:avLst/>
              <a:gdLst>
                <a:gd name="T0" fmla="*/ 0 h 86"/>
                <a:gd name="T1" fmla="*/ 86 h 86"/>
                <a:gd name="T2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6">
                  <a:moveTo>
                    <a:pt x="0" y="0"/>
                  </a:move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6" name="Line 128"/>
            <p:cNvSpPr>
              <a:spLocks noChangeShapeType="1"/>
            </p:cNvSpPr>
            <p:nvPr/>
          </p:nvSpPr>
          <p:spPr bwMode="auto">
            <a:xfrm flipH="1">
              <a:off x="3483" y="2498"/>
              <a:ext cx="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Line 129"/>
            <p:cNvSpPr>
              <a:spLocks noChangeShapeType="1"/>
            </p:cNvSpPr>
            <p:nvPr/>
          </p:nvSpPr>
          <p:spPr bwMode="auto">
            <a:xfrm>
              <a:off x="3431" y="2356"/>
              <a:ext cx="1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Freeform 130"/>
            <p:cNvSpPr>
              <a:spLocks/>
            </p:cNvSpPr>
            <p:nvPr/>
          </p:nvSpPr>
          <p:spPr bwMode="auto">
            <a:xfrm>
              <a:off x="3426" y="2160"/>
              <a:ext cx="5" cy="68"/>
            </a:xfrm>
            <a:custGeom>
              <a:avLst/>
              <a:gdLst>
                <a:gd name="T0" fmla="*/ 0 w 5"/>
                <a:gd name="T1" fmla="*/ 0 h 68"/>
                <a:gd name="T2" fmla="*/ 5 w 5"/>
                <a:gd name="T3" fmla="*/ 68 h 68"/>
                <a:gd name="T4" fmla="*/ 0 w 5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8">
                  <a:moveTo>
                    <a:pt x="0" y="0"/>
                  </a:moveTo>
                  <a:lnTo>
                    <a:pt x="5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>
              <a:off x="3426" y="2154"/>
              <a:ext cx="1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Rectangle 132"/>
            <p:cNvSpPr>
              <a:spLocks noChangeArrowheads="1"/>
            </p:cNvSpPr>
            <p:nvPr/>
          </p:nvSpPr>
          <p:spPr bwMode="auto">
            <a:xfrm>
              <a:off x="4314" y="1243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1" name="Rectangle 133"/>
            <p:cNvSpPr>
              <a:spLocks noChangeArrowheads="1"/>
            </p:cNvSpPr>
            <p:nvPr/>
          </p:nvSpPr>
          <p:spPr bwMode="auto">
            <a:xfrm>
              <a:off x="4153" y="156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2" name="Rectangle 134"/>
            <p:cNvSpPr>
              <a:spLocks noChangeArrowheads="1"/>
            </p:cNvSpPr>
            <p:nvPr/>
          </p:nvSpPr>
          <p:spPr bwMode="auto">
            <a:xfrm>
              <a:off x="3808" y="152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3" name="Rectangle 135"/>
            <p:cNvSpPr>
              <a:spLocks noChangeArrowheads="1"/>
            </p:cNvSpPr>
            <p:nvPr/>
          </p:nvSpPr>
          <p:spPr bwMode="auto">
            <a:xfrm>
              <a:off x="3808" y="1175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4" name="Rectangle 136"/>
            <p:cNvSpPr>
              <a:spLocks noChangeArrowheads="1"/>
            </p:cNvSpPr>
            <p:nvPr/>
          </p:nvSpPr>
          <p:spPr bwMode="auto">
            <a:xfrm>
              <a:off x="4153" y="92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5" name="Rectangle 137"/>
            <p:cNvSpPr>
              <a:spLocks noChangeArrowheads="1"/>
            </p:cNvSpPr>
            <p:nvPr/>
          </p:nvSpPr>
          <p:spPr bwMode="auto">
            <a:xfrm>
              <a:off x="4222" y="92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6" name="Rectangle 138"/>
            <p:cNvSpPr>
              <a:spLocks noChangeArrowheads="1"/>
            </p:cNvSpPr>
            <p:nvPr/>
          </p:nvSpPr>
          <p:spPr bwMode="auto">
            <a:xfrm>
              <a:off x="4302" y="96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7" name="Rectangle 139"/>
            <p:cNvSpPr>
              <a:spLocks noChangeArrowheads="1"/>
            </p:cNvSpPr>
            <p:nvPr/>
          </p:nvSpPr>
          <p:spPr bwMode="auto">
            <a:xfrm>
              <a:off x="3555" y="183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8" name="Rectangle 140"/>
            <p:cNvSpPr>
              <a:spLocks noChangeArrowheads="1"/>
            </p:cNvSpPr>
            <p:nvPr/>
          </p:nvSpPr>
          <p:spPr bwMode="auto">
            <a:xfrm>
              <a:off x="3710" y="221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49" name="Rectangle 141"/>
            <p:cNvSpPr>
              <a:spLocks noChangeArrowheads="1"/>
            </p:cNvSpPr>
            <p:nvPr/>
          </p:nvSpPr>
          <p:spPr bwMode="auto">
            <a:xfrm>
              <a:off x="3100" y="1776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0" name="Rectangle 142"/>
            <p:cNvSpPr>
              <a:spLocks noChangeArrowheads="1"/>
            </p:cNvSpPr>
            <p:nvPr/>
          </p:nvSpPr>
          <p:spPr bwMode="auto">
            <a:xfrm>
              <a:off x="4262" y="2083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1" name="Rectangle 143"/>
            <p:cNvSpPr>
              <a:spLocks noChangeArrowheads="1"/>
            </p:cNvSpPr>
            <p:nvPr/>
          </p:nvSpPr>
          <p:spPr bwMode="auto">
            <a:xfrm>
              <a:off x="4101" y="177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2" name="Rectangle 144"/>
            <p:cNvSpPr>
              <a:spLocks noChangeArrowheads="1"/>
            </p:cNvSpPr>
            <p:nvPr/>
          </p:nvSpPr>
          <p:spPr bwMode="auto">
            <a:xfrm>
              <a:off x="4176" y="1776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3" name="Rectangle 145"/>
            <p:cNvSpPr>
              <a:spLocks noChangeArrowheads="1"/>
            </p:cNvSpPr>
            <p:nvPr/>
          </p:nvSpPr>
          <p:spPr bwMode="auto">
            <a:xfrm>
              <a:off x="4250" y="181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4" name="Rectangle 146"/>
            <p:cNvSpPr>
              <a:spLocks noChangeArrowheads="1"/>
            </p:cNvSpPr>
            <p:nvPr/>
          </p:nvSpPr>
          <p:spPr bwMode="auto">
            <a:xfrm>
              <a:off x="4417" y="2402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55" name="Text Box 147"/>
            <p:cNvSpPr txBox="1">
              <a:spLocks noChangeArrowheads="1"/>
            </p:cNvSpPr>
            <p:nvPr/>
          </p:nvSpPr>
          <p:spPr bwMode="auto">
            <a:xfrm>
              <a:off x="3292" y="1701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43156" name="Text Box 148"/>
            <p:cNvSpPr txBox="1">
              <a:spLocks noChangeArrowheads="1"/>
            </p:cNvSpPr>
            <p:nvPr/>
          </p:nvSpPr>
          <p:spPr bwMode="auto">
            <a:xfrm>
              <a:off x="3936" y="3685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43157" name="Text Box 149"/>
            <p:cNvSpPr txBox="1">
              <a:spLocks noChangeArrowheads="1"/>
            </p:cNvSpPr>
            <p:nvPr/>
          </p:nvSpPr>
          <p:spPr bwMode="auto">
            <a:xfrm>
              <a:off x="3385" y="1968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43158" name="Text Box 150"/>
            <p:cNvSpPr txBox="1">
              <a:spLocks noChangeArrowheads="1"/>
            </p:cNvSpPr>
            <p:nvPr/>
          </p:nvSpPr>
          <p:spPr bwMode="auto">
            <a:xfrm>
              <a:off x="3661" y="2832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3'</a:t>
              </a:r>
            </a:p>
          </p:txBody>
        </p:sp>
        <p:sp>
          <p:nvSpPr>
            <p:cNvPr id="43159" name="Text Box 151"/>
            <p:cNvSpPr txBox="1">
              <a:spLocks noChangeArrowheads="1"/>
            </p:cNvSpPr>
            <p:nvPr/>
          </p:nvSpPr>
          <p:spPr bwMode="auto">
            <a:xfrm>
              <a:off x="3589" y="2590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43160" name="Text Box 152"/>
            <p:cNvSpPr txBox="1">
              <a:spLocks noChangeArrowheads="1"/>
            </p:cNvSpPr>
            <p:nvPr/>
          </p:nvSpPr>
          <p:spPr bwMode="auto">
            <a:xfrm>
              <a:off x="3877" y="3443"/>
              <a:ext cx="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400">
                  <a:solidFill>
                    <a:srgbClr val="FF0000"/>
                  </a:solidFill>
                  <a:latin typeface="Arial" charset="0"/>
                </a:rPr>
                <a:t>5'</a:t>
              </a:r>
            </a:p>
          </p:txBody>
        </p:sp>
        <p:sp>
          <p:nvSpPr>
            <p:cNvPr id="43161" name="Rectangle 153"/>
            <p:cNvSpPr>
              <a:spLocks noChangeArrowheads="1"/>
            </p:cNvSpPr>
            <p:nvPr/>
          </p:nvSpPr>
          <p:spPr bwMode="auto">
            <a:xfrm>
              <a:off x="3969" y="3954"/>
              <a:ext cx="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62" name="Rectangle 154"/>
            <p:cNvSpPr>
              <a:spLocks noChangeArrowheads="1"/>
            </p:cNvSpPr>
            <p:nvPr/>
          </p:nvSpPr>
          <p:spPr bwMode="auto">
            <a:xfrm>
              <a:off x="4049" y="3954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63" name="Rectangle 155"/>
            <p:cNvSpPr>
              <a:spLocks noChangeArrowheads="1"/>
            </p:cNvSpPr>
            <p:nvPr/>
          </p:nvSpPr>
          <p:spPr bwMode="auto">
            <a:xfrm>
              <a:off x="3951" y="3304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  <p:sp>
          <p:nvSpPr>
            <p:cNvPr id="43164" name="Rectangle 156"/>
            <p:cNvSpPr>
              <a:spLocks noChangeArrowheads="1"/>
            </p:cNvSpPr>
            <p:nvPr/>
          </p:nvSpPr>
          <p:spPr bwMode="auto">
            <a:xfrm>
              <a:off x="3664" y="2445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en-US" sz="2000">
                <a:latin typeface="Comic Sans MS" charset="0"/>
              </a:endParaRPr>
            </a:p>
          </p:txBody>
        </p:sp>
      </p:grpSp>
      <p:sp>
        <p:nvSpPr>
          <p:cNvPr id="43166" name="Rectangle 158"/>
          <p:cNvSpPr>
            <a:spLocks noGrp="1" noChangeArrowheads="1"/>
          </p:cNvSpPr>
          <p:nvPr>
            <p:ph type="title"/>
          </p:nvPr>
        </p:nvSpPr>
        <p:spPr>
          <a:xfrm>
            <a:off x="622300" y="889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DNA primary sequence</a:t>
            </a:r>
          </a:p>
        </p:txBody>
      </p:sp>
      <p:sp>
        <p:nvSpPr>
          <p:cNvPr id="43167" name="Line 159"/>
          <p:cNvSpPr>
            <a:spLocks noChangeShapeType="1"/>
          </p:cNvSpPr>
          <p:nvPr/>
        </p:nvSpPr>
        <p:spPr bwMode="auto">
          <a:xfrm>
            <a:off x="6610350" y="4381500"/>
            <a:ext cx="29845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68" name="Line 160"/>
          <p:cNvSpPr>
            <a:spLocks noChangeShapeType="1"/>
          </p:cNvSpPr>
          <p:nvPr/>
        </p:nvSpPr>
        <p:spPr bwMode="auto">
          <a:xfrm>
            <a:off x="6146800" y="2990850"/>
            <a:ext cx="298450" cy="139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170" name="Text Box 162"/>
          <p:cNvSpPr txBox="1">
            <a:spLocks noChangeArrowheads="1"/>
          </p:cNvSpPr>
          <p:nvPr/>
        </p:nvSpPr>
        <p:spPr bwMode="auto">
          <a:xfrm>
            <a:off x="4799013" y="1958975"/>
            <a:ext cx="414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5'</a:t>
            </a:r>
          </a:p>
        </p:txBody>
      </p:sp>
      <p:sp>
        <p:nvSpPr>
          <p:cNvPr id="43172" name="Text Box 164"/>
          <p:cNvSpPr txBox="1">
            <a:spLocks noChangeArrowheads="1"/>
          </p:cNvSpPr>
          <p:nvPr/>
        </p:nvSpPr>
        <p:spPr bwMode="auto">
          <a:xfrm>
            <a:off x="6022975" y="6016625"/>
            <a:ext cx="41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3333FF"/>
                </a:solidFill>
              </a:rPr>
              <a:t>3'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57263" y="1611313"/>
            <a:ext cx="7513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/>
              <a:t>1953: Watson and Crick determine double helical DNA structure through analysis of diffraction patterns from DNA fibers taken by R Franklin and M Wilkins.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189288"/>
            <a:ext cx="33337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3098800"/>
            <a:ext cx="22002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276850" y="5591175"/>
            <a:ext cx="266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X-ray diffraction pattern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094288" y="3033713"/>
            <a:ext cx="104933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000"/>
              <a:t>3.4 Å spacing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>
          <a:xfrm>
            <a:off x="546100" y="889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DNA secondary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3370263"/>
            <a:ext cx="217646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4044950" y="835025"/>
            <a:ext cx="3946525" cy="5878513"/>
            <a:chOff x="2548" y="526"/>
            <a:chExt cx="2486" cy="3703"/>
          </a:xfrm>
        </p:grpSpPr>
        <p:pic>
          <p:nvPicPr>
            <p:cNvPr id="19471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" y="643"/>
              <a:ext cx="1212" cy="3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9496" name="Group 40"/>
            <p:cNvGrpSpPr>
              <a:grpSpLocks/>
            </p:cNvGrpSpPr>
            <p:nvPr/>
          </p:nvGrpSpPr>
          <p:grpSpPr bwMode="auto">
            <a:xfrm>
              <a:off x="2548" y="526"/>
              <a:ext cx="2486" cy="3703"/>
              <a:chOff x="3120" y="534"/>
              <a:chExt cx="2486" cy="3703"/>
            </a:xfrm>
          </p:grpSpPr>
          <p:sp>
            <p:nvSpPr>
              <p:cNvPr id="19463" name="Text Box 7"/>
              <p:cNvSpPr txBox="1">
                <a:spLocks noChangeArrowheads="1"/>
              </p:cNvSpPr>
              <p:nvPr/>
            </p:nvSpPr>
            <p:spPr bwMode="auto">
              <a:xfrm>
                <a:off x="3315" y="3987"/>
                <a:ext cx="9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>
                    <a:solidFill>
                      <a:srgbClr val="3333FF"/>
                    </a:solidFill>
                  </a:rPr>
                  <a:t>2 nm wide</a:t>
                </a:r>
                <a:endParaRPr lang="en-GB" sz="2400">
                  <a:solidFill>
                    <a:srgbClr val="3333FF"/>
                  </a:solidFill>
                </a:endParaRPr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4440" y="1400"/>
                <a:ext cx="116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2000">
                    <a:solidFill>
                      <a:srgbClr val="3333FF"/>
                    </a:solidFill>
                  </a:rPr>
                  <a:t>10 bp per helical turn</a:t>
                </a:r>
                <a:endParaRPr lang="en-GB" sz="2400">
                  <a:solidFill>
                    <a:srgbClr val="3333FF"/>
                  </a:solidFill>
                </a:endParaRPr>
              </a:p>
            </p:txBody>
          </p:sp>
          <p:sp>
            <p:nvSpPr>
              <p:cNvPr id="19469" name="Line 13"/>
              <p:cNvSpPr>
                <a:spLocks noChangeShapeType="1"/>
              </p:cNvSpPr>
              <p:nvPr/>
            </p:nvSpPr>
            <p:spPr bwMode="auto">
              <a:xfrm>
                <a:off x="3367" y="3879"/>
                <a:ext cx="624" cy="0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Line 14"/>
              <p:cNvSpPr>
                <a:spLocks noChangeShapeType="1"/>
              </p:cNvSpPr>
              <p:nvPr/>
            </p:nvSpPr>
            <p:spPr bwMode="auto">
              <a:xfrm>
                <a:off x="4414" y="869"/>
                <a:ext cx="0" cy="1688"/>
              </a:xfrm>
              <a:prstGeom prst="line">
                <a:avLst/>
              </a:prstGeom>
              <a:noFill/>
              <a:ln w="31750">
                <a:solidFill>
                  <a:srgbClr val="3333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>
                <a:off x="3322" y="6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EF1F1D"/>
                    </a:solidFill>
                  </a:rPr>
                  <a:t>3’</a:t>
                </a:r>
              </a:p>
            </p:txBody>
          </p:sp>
          <p:sp>
            <p:nvSpPr>
              <p:cNvPr id="19473" name="Text Box 17"/>
              <p:cNvSpPr txBox="1">
                <a:spLocks noChangeArrowheads="1"/>
              </p:cNvSpPr>
              <p:nvPr/>
            </p:nvSpPr>
            <p:spPr bwMode="auto">
              <a:xfrm>
                <a:off x="4030" y="534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187534"/>
                    </a:solidFill>
                  </a:rPr>
                  <a:t>5’</a:t>
                </a:r>
              </a:p>
            </p:txBody>
          </p:sp>
          <p:sp>
            <p:nvSpPr>
              <p:cNvPr id="19474" name="Text Box 18"/>
              <p:cNvSpPr txBox="1">
                <a:spLocks noChangeArrowheads="1"/>
              </p:cNvSpPr>
              <p:nvPr/>
            </p:nvSpPr>
            <p:spPr bwMode="auto">
              <a:xfrm>
                <a:off x="3194" y="3558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187534"/>
                    </a:solidFill>
                  </a:rPr>
                  <a:t>3’</a:t>
                </a:r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4146" y="3630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1800">
                    <a:solidFill>
                      <a:srgbClr val="EF1F1D"/>
                    </a:solidFill>
                  </a:rPr>
                  <a:t>5’</a:t>
                </a:r>
              </a:p>
            </p:txBody>
          </p:sp>
          <p:grpSp>
            <p:nvGrpSpPr>
              <p:cNvPr id="19488" name="Group 32"/>
              <p:cNvGrpSpPr>
                <a:grpSpLocks/>
              </p:cNvGrpSpPr>
              <p:nvPr/>
            </p:nvGrpSpPr>
            <p:grpSpPr bwMode="auto">
              <a:xfrm>
                <a:off x="4106" y="2384"/>
                <a:ext cx="240" cy="748"/>
                <a:chOff x="4064" y="2320"/>
                <a:chExt cx="240" cy="748"/>
              </a:xfrm>
            </p:grpSpPr>
            <p:sp>
              <p:nvSpPr>
                <p:cNvPr id="19483" name="Freeform 27"/>
                <p:cNvSpPr>
                  <a:spLocks/>
                </p:cNvSpPr>
                <p:nvPr/>
              </p:nvSpPr>
              <p:spPr bwMode="auto">
                <a:xfrm>
                  <a:off x="4064" y="2320"/>
                  <a:ext cx="240" cy="712"/>
                </a:xfrm>
                <a:custGeom>
                  <a:avLst/>
                  <a:gdLst>
                    <a:gd name="T0" fmla="*/ 88 w 240"/>
                    <a:gd name="T1" fmla="*/ 0 h 712"/>
                    <a:gd name="T2" fmla="*/ 176 w 240"/>
                    <a:gd name="T3" fmla="*/ 120 h 712"/>
                    <a:gd name="T4" fmla="*/ 232 w 240"/>
                    <a:gd name="T5" fmla="*/ 264 h 712"/>
                    <a:gd name="T6" fmla="*/ 136 w 240"/>
                    <a:gd name="T7" fmla="*/ 608 h 712"/>
                    <a:gd name="T8" fmla="*/ 80 w 240"/>
                    <a:gd name="T9" fmla="*/ 672 h 712"/>
                    <a:gd name="T10" fmla="*/ 0 w 240"/>
                    <a:gd name="T11" fmla="*/ 712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0" h="712">
                      <a:moveTo>
                        <a:pt x="88" y="0"/>
                      </a:moveTo>
                      <a:cubicBezTo>
                        <a:pt x="133" y="33"/>
                        <a:pt x="150" y="74"/>
                        <a:pt x="176" y="120"/>
                      </a:cubicBezTo>
                      <a:cubicBezTo>
                        <a:pt x="208" y="178"/>
                        <a:pt x="220" y="196"/>
                        <a:pt x="232" y="264"/>
                      </a:cubicBezTo>
                      <a:cubicBezTo>
                        <a:pt x="227" y="364"/>
                        <a:pt x="240" y="538"/>
                        <a:pt x="136" y="608"/>
                      </a:cubicBezTo>
                      <a:cubicBezTo>
                        <a:pt x="125" y="640"/>
                        <a:pt x="108" y="653"/>
                        <a:pt x="80" y="672"/>
                      </a:cubicBezTo>
                      <a:cubicBezTo>
                        <a:pt x="59" y="702"/>
                        <a:pt x="35" y="712"/>
                        <a:pt x="0" y="712"/>
                      </a:cubicBezTo>
                    </a:path>
                  </a:pathLst>
                </a:custGeom>
                <a:noFill/>
                <a:ln w="31750">
                  <a:solidFill>
                    <a:srgbClr val="18753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064" y="2948"/>
                  <a:ext cx="48" cy="80"/>
                </a:xfrm>
                <a:prstGeom prst="line">
                  <a:avLst/>
                </a:prstGeom>
                <a:noFill/>
                <a:ln w="31750">
                  <a:solidFill>
                    <a:srgbClr val="18753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Line 31"/>
                <p:cNvSpPr>
                  <a:spLocks noChangeShapeType="1"/>
                </p:cNvSpPr>
                <p:nvPr/>
              </p:nvSpPr>
              <p:spPr bwMode="auto">
                <a:xfrm rot="14696545" flipV="1">
                  <a:off x="4092" y="3004"/>
                  <a:ext cx="48" cy="80"/>
                </a:xfrm>
                <a:prstGeom prst="line">
                  <a:avLst/>
                </a:prstGeom>
                <a:noFill/>
                <a:ln w="31750">
                  <a:solidFill>
                    <a:srgbClr val="18753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89" name="Group 33"/>
              <p:cNvGrpSpPr>
                <a:grpSpLocks/>
              </p:cNvGrpSpPr>
              <p:nvPr/>
            </p:nvGrpSpPr>
            <p:grpSpPr bwMode="auto">
              <a:xfrm flipH="1" flipV="1">
                <a:off x="3120" y="2368"/>
                <a:ext cx="240" cy="748"/>
                <a:chOff x="4064" y="2320"/>
                <a:chExt cx="240" cy="748"/>
              </a:xfrm>
            </p:grpSpPr>
            <p:sp>
              <p:nvSpPr>
                <p:cNvPr id="19490" name="Freeform 34"/>
                <p:cNvSpPr>
                  <a:spLocks/>
                </p:cNvSpPr>
                <p:nvPr/>
              </p:nvSpPr>
              <p:spPr bwMode="auto">
                <a:xfrm>
                  <a:off x="4064" y="2320"/>
                  <a:ext cx="240" cy="712"/>
                </a:xfrm>
                <a:custGeom>
                  <a:avLst/>
                  <a:gdLst>
                    <a:gd name="T0" fmla="*/ 88 w 240"/>
                    <a:gd name="T1" fmla="*/ 0 h 712"/>
                    <a:gd name="T2" fmla="*/ 176 w 240"/>
                    <a:gd name="T3" fmla="*/ 120 h 712"/>
                    <a:gd name="T4" fmla="*/ 232 w 240"/>
                    <a:gd name="T5" fmla="*/ 264 h 712"/>
                    <a:gd name="T6" fmla="*/ 136 w 240"/>
                    <a:gd name="T7" fmla="*/ 608 h 712"/>
                    <a:gd name="T8" fmla="*/ 80 w 240"/>
                    <a:gd name="T9" fmla="*/ 672 h 712"/>
                    <a:gd name="T10" fmla="*/ 0 w 240"/>
                    <a:gd name="T11" fmla="*/ 712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0" h="712">
                      <a:moveTo>
                        <a:pt x="88" y="0"/>
                      </a:moveTo>
                      <a:cubicBezTo>
                        <a:pt x="133" y="33"/>
                        <a:pt x="150" y="74"/>
                        <a:pt x="176" y="120"/>
                      </a:cubicBezTo>
                      <a:cubicBezTo>
                        <a:pt x="208" y="178"/>
                        <a:pt x="220" y="196"/>
                        <a:pt x="232" y="264"/>
                      </a:cubicBezTo>
                      <a:cubicBezTo>
                        <a:pt x="227" y="364"/>
                        <a:pt x="240" y="538"/>
                        <a:pt x="136" y="608"/>
                      </a:cubicBezTo>
                      <a:cubicBezTo>
                        <a:pt x="125" y="640"/>
                        <a:pt x="108" y="653"/>
                        <a:pt x="80" y="672"/>
                      </a:cubicBezTo>
                      <a:cubicBezTo>
                        <a:pt x="59" y="702"/>
                        <a:pt x="35" y="712"/>
                        <a:pt x="0" y="712"/>
                      </a:cubicBezTo>
                    </a:path>
                  </a:pathLst>
                </a:custGeom>
                <a:noFill/>
                <a:ln w="31750">
                  <a:solidFill>
                    <a:srgbClr val="EF1F1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064" y="2948"/>
                  <a:ext cx="48" cy="80"/>
                </a:xfrm>
                <a:prstGeom prst="line">
                  <a:avLst/>
                </a:prstGeom>
                <a:noFill/>
                <a:ln w="31750">
                  <a:solidFill>
                    <a:srgbClr val="EF1F1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 rot="14696545" flipV="1">
                  <a:off x="4092" y="3004"/>
                  <a:ext cx="48" cy="80"/>
                </a:xfrm>
                <a:prstGeom prst="line">
                  <a:avLst/>
                </a:prstGeom>
                <a:noFill/>
                <a:ln w="31750">
                  <a:solidFill>
                    <a:srgbClr val="EF1F1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6985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The double helix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3843338" cy="47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/>
              <a:t>Two strands of DNA run alongside each other forming a right-handed double helix.</a:t>
            </a:r>
          </a:p>
          <a:p>
            <a:pPr>
              <a:spcBef>
                <a:spcPct val="50000"/>
              </a:spcBef>
            </a:pPr>
            <a:r>
              <a:rPr lang="en-GB" sz="1800"/>
              <a:t>The chains are antiparallel - they run in opposite directions.</a:t>
            </a:r>
          </a:p>
          <a:p>
            <a:pPr>
              <a:spcBef>
                <a:spcPct val="50000"/>
              </a:spcBef>
            </a:pPr>
            <a:r>
              <a:rPr lang="en-GB" sz="1800"/>
              <a:t>The deoxyribose and phosphate groups run along the outside with the negative charges outside.</a:t>
            </a:r>
          </a:p>
          <a:p>
            <a:pPr>
              <a:spcBef>
                <a:spcPct val="50000"/>
              </a:spcBef>
            </a:pPr>
            <a:r>
              <a:rPr lang="en-GB" sz="1800"/>
              <a:t>The bases point inwards and the flat planes are perpendicular to the helix.</a:t>
            </a:r>
          </a:p>
          <a:p>
            <a:pPr>
              <a:spcBef>
                <a:spcPct val="50000"/>
              </a:spcBef>
            </a:pPr>
            <a:r>
              <a:rPr lang="en-GB" sz="1800"/>
              <a:t>The two chains are held together by hydrogen bonds between the bases.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7250113" y="5686425"/>
            <a:ext cx="132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3333FF"/>
                </a:solidFill>
              </a:rPr>
              <a:t>Top 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065213"/>
            <a:ext cx="2079625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62250" y="1704975"/>
            <a:ext cx="255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phosphate backbone</a:t>
            </a:r>
            <a:br>
              <a:rPr lang="en-GB" sz="1800"/>
            </a:br>
            <a:r>
              <a:rPr lang="en-GB" sz="1800"/>
              <a:t>on the outside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324475" y="2017713"/>
            <a:ext cx="1643063" cy="27622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763838" y="2874963"/>
            <a:ext cx="222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DNA bases buried</a:t>
            </a:r>
            <a:br>
              <a:rPr lang="en-GB" sz="1800"/>
            </a:br>
            <a:r>
              <a:rPr lang="en-GB" sz="1800"/>
              <a:t>on the inside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4979988" y="3260725"/>
            <a:ext cx="1420812" cy="1588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695575" y="3937000"/>
            <a:ext cx="25288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1800"/>
              <a:t>Hydrogen bonds between the bases stabilise the structure. Pairing of specific bases (Watson - Crick base pairs).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4800600" y="4629150"/>
            <a:ext cx="1025525" cy="86518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304088" y="2281238"/>
            <a:ext cx="1719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minor groove</a:t>
            </a:r>
            <a:endParaRPr lang="en-US" sz="1800"/>
          </a:p>
        </p:txBody>
      </p:sp>
      <p:sp>
        <p:nvSpPr>
          <p:cNvPr id="18454" name="AutoShape 22"/>
          <p:cNvSpPr>
            <a:spLocks/>
          </p:cNvSpPr>
          <p:nvPr/>
        </p:nvSpPr>
        <p:spPr bwMode="auto">
          <a:xfrm>
            <a:off x="557213" y="3051175"/>
            <a:ext cx="152400" cy="1981200"/>
          </a:xfrm>
          <a:prstGeom prst="rightBracket">
            <a:avLst>
              <a:gd name="adj" fmla="val 1083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7296150" y="3940175"/>
            <a:ext cx="1728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/>
              <a:t>major groove</a:t>
            </a:r>
            <a:endParaRPr lang="en-US" sz="1800"/>
          </a:p>
        </p:txBody>
      </p:sp>
      <p:pic>
        <p:nvPicPr>
          <p:cNvPr id="1845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43038"/>
            <a:ext cx="1755775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60" name="AutoShape 28"/>
          <p:cNvSpPr>
            <a:spLocks/>
          </p:cNvSpPr>
          <p:nvPr/>
        </p:nvSpPr>
        <p:spPr bwMode="auto">
          <a:xfrm>
            <a:off x="7186613" y="2120900"/>
            <a:ext cx="152400" cy="812800"/>
          </a:xfrm>
          <a:prstGeom prst="rightBracket">
            <a:avLst>
              <a:gd name="adj" fmla="val 44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AutoShape 29"/>
          <p:cNvSpPr>
            <a:spLocks/>
          </p:cNvSpPr>
          <p:nvPr/>
        </p:nvSpPr>
        <p:spPr bwMode="auto">
          <a:xfrm>
            <a:off x="7186613" y="3438525"/>
            <a:ext cx="119062" cy="1389063"/>
          </a:xfrm>
          <a:prstGeom prst="rightBracket">
            <a:avLst>
              <a:gd name="adj" fmla="val 9722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541463" y="3349625"/>
            <a:ext cx="1403350" cy="552450"/>
          </a:xfrm>
          <a:prstGeom prst="line">
            <a:avLst/>
          </a:prstGeom>
          <a:noFill/>
          <a:ln w="317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 flipV="1">
            <a:off x="2260600" y="2070100"/>
            <a:ext cx="890588" cy="317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31"/>
          <p:cNvSpPr>
            <a:spLocks noGrp="1" noChangeArrowheads="1"/>
          </p:cNvSpPr>
          <p:nvPr>
            <p:ph type="title"/>
          </p:nvPr>
        </p:nvSpPr>
        <p:spPr>
          <a:xfrm>
            <a:off x="673100" y="1016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The double helix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90563" y="4256088"/>
            <a:ext cx="1011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latin typeface="Trebuchet MS" charset="0"/>
              </a:rPr>
              <a:t>Adenine</a:t>
            </a:r>
          </a:p>
          <a:p>
            <a:pPr algn="ctr" eaLnBrk="1" hangingPunct="1"/>
            <a:r>
              <a:rPr lang="en-GB" sz="1800">
                <a:latin typeface="Trebuchet MS" charset="0"/>
              </a:rPr>
              <a:t>(A)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51138" y="4256088"/>
            <a:ext cx="1058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latin typeface="Trebuchet MS" charset="0"/>
              </a:rPr>
              <a:t>Thymine</a:t>
            </a:r>
          </a:p>
          <a:p>
            <a:pPr algn="ctr" eaLnBrk="1" hangingPunct="1"/>
            <a:r>
              <a:rPr lang="en-GB" sz="1800">
                <a:latin typeface="Trebuchet MS" charset="0"/>
              </a:rPr>
              <a:t>(T)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016500" y="4256088"/>
            <a:ext cx="1023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latin typeface="Trebuchet MS" charset="0"/>
              </a:rPr>
              <a:t>Guanine</a:t>
            </a:r>
          </a:p>
          <a:p>
            <a:pPr algn="ctr" eaLnBrk="1" hangingPunct="1"/>
            <a:r>
              <a:rPr lang="en-GB" sz="1800">
                <a:latin typeface="Trebuchet MS" charset="0"/>
              </a:rPr>
              <a:t>(G)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45350" y="4256088"/>
            <a:ext cx="1054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>
                <a:latin typeface="Trebuchet MS" charset="0"/>
              </a:rPr>
              <a:t>Cytosine</a:t>
            </a:r>
          </a:p>
          <a:p>
            <a:pPr algn="ctr" eaLnBrk="1" hangingPunct="1"/>
            <a:r>
              <a:rPr lang="en-GB" sz="1800">
                <a:latin typeface="Trebuchet MS" charset="0"/>
              </a:rPr>
              <a:t>(C)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6845300" y="4022725"/>
            <a:ext cx="198438" cy="151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792788" y="5578475"/>
            <a:ext cx="2490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0000"/>
                </a:solidFill>
              </a:rPr>
              <a:t>3 hydrogen bonds</a:t>
            </a:r>
          </a:p>
          <a:p>
            <a:pPr eaLnBrk="1" hangingPunct="1"/>
            <a:r>
              <a:rPr lang="en-GB" sz="2000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GB" sz="2000">
                <a:solidFill>
                  <a:srgbClr val="FF0000"/>
                </a:solidFill>
              </a:rPr>
              <a:t> more stable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204913" y="5459413"/>
            <a:ext cx="2490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FF0000"/>
                </a:solidFill>
              </a:rPr>
              <a:t>2 hydrogen bonds</a:t>
            </a:r>
          </a:p>
          <a:p>
            <a:pPr eaLnBrk="1" hangingPunct="1"/>
            <a:r>
              <a:rPr lang="en-GB" sz="2000">
                <a:solidFill>
                  <a:srgbClr val="FF0000"/>
                </a:solidFill>
                <a:sym typeface="Wingdings" charset="0"/>
              </a:rPr>
              <a:t></a:t>
            </a:r>
            <a:r>
              <a:rPr lang="en-GB" sz="2000">
                <a:solidFill>
                  <a:srgbClr val="FF0000"/>
                </a:solidFill>
              </a:rPr>
              <a:t> less stable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2068513" y="3792538"/>
            <a:ext cx="123825" cy="1590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4886325" y="1963738"/>
            <a:ext cx="2979738" cy="2139950"/>
            <a:chOff x="3078" y="1146"/>
            <a:chExt cx="1877" cy="1348"/>
          </a:xfrm>
        </p:grpSpPr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4549" y="1914"/>
              <a:ext cx="67" cy="1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4546" y="1911"/>
              <a:ext cx="75" cy="127"/>
            </a:xfrm>
            <a:custGeom>
              <a:avLst/>
              <a:gdLst>
                <a:gd name="T0" fmla="*/ 75 w 75"/>
                <a:gd name="T1" fmla="*/ 122 h 127"/>
                <a:gd name="T2" fmla="*/ 72 w 75"/>
                <a:gd name="T3" fmla="*/ 127 h 127"/>
                <a:gd name="T4" fmla="*/ 66 w 75"/>
                <a:gd name="T5" fmla="*/ 127 h 127"/>
                <a:gd name="T6" fmla="*/ 0 w 75"/>
                <a:gd name="T7" fmla="*/ 5 h 127"/>
                <a:gd name="T8" fmla="*/ 8 w 75"/>
                <a:gd name="T9" fmla="*/ 0 h 127"/>
                <a:gd name="T10" fmla="*/ 75 w 75"/>
                <a:gd name="T11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27">
                  <a:moveTo>
                    <a:pt x="75" y="122"/>
                  </a:moveTo>
                  <a:lnTo>
                    <a:pt x="72" y="127"/>
                  </a:lnTo>
                  <a:lnTo>
                    <a:pt x="66" y="127"/>
                  </a:lnTo>
                  <a:lnTo>
                    <a:pt x="0" y="5"/>
                  </a:lnTo>
                  <a:lnTo>
                    <a:pt x="8" y="0"/>
                  </a:lnTo>
                  <a:lnTo>
                    <a:pt x="75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flipV="1">
              <a:off x="4621" y="2037"/>
              <a:ext cx="16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auto">
            <a:xfrm>
              <a:off x="4618" y="2032"/>
              <a:ext cx="173" cy="11"/>
            </a:xfrm>
            <a:custGeom>
              <a:avLst/>
              <a:gdLst>
                <a:gd name="T0" fmla="*/ 173 w 173"/>
                <a:gd name="T1" fmla="*/ 0 h 11"/>
                <a:gd name="T2" fmla="*/ 173 w 173"/>
                <a:gd name="T3" fmla="*/ 10 h 11"/>
                <a:gd name="T4" fmla="*/ 3 w 173"/>
                <a:gd name="T5" fmla="*/ 11 h 11"/>
                <a:gd name="T6" fmla="*/ 0 w 173"/>
                <a:gd name="T7" fmla="*/ 6 h 11"/>
                <a:gd name="T8" fmla="*/ 3 w 173"/>
                <a:gd name="T9" fmla="*/ 1 h 11"/>
                <a:gd name="T10" fmla="*/ 173 w 173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1">
                  <a:moveTo>
                    <a:pt x="173" y="0"/>
                  </a:moveTo>
                  <a:lnTo>
                    <a:pt x="173" y="1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3" y="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V="1">
              <a:off x="4878" y="1834"/>
              <a:ext cx="69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7"/>
            <p:cNvSpPr>
              <a:spLocks/>
            </p:cNvSpPr>
            <p:nvPr/>
          </p:nvSpPr>
          <p:spPr bwMode="auto">
            <a:xfrm>
              <a:off x="4874" y="1831"/>
              <a:ext cx="77" cy="135"/>
            </a:xfrm>
            <a:custGeom>
              <a:avLst/>
              <a:gdLst>
                <a:gd name="T0" fmla="*/ 70 w 77"/>
                <a:gd name="T1" fmla="*/ 0 h 135"/>
                <a:gd name="T2" fmla="*/ 75 w 77"/>
                <a:gd name="T3" fmla="*/ 0 h 135"/>
                <a:gd name="T4" fmla="*/ 77 w 77"/>
                <a:gd name="T5" fmla="*/ 5 h 135"/>
                <a:gd name="T6" fmla="*/ 8 w 77"/>
                <a:gd name="T7" fmla="*/ 135 h 135"/>
                <a:gd name="T8" fmla="*/ 0 w 77"/>
                <a:gd name="T9" fmla="*/ 130 h 135"/>
                <a:gd name="T10" fmla="*/ 70 w 77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35">
                  <a:moveTo>
                    <a:pt x="70" y="0"/>
                  </a:moveTo>
                  <a:lnTo>
                    <a:pt x="75" y="0"/>
                  </a:lnTo>
                  <a:lnTo>
                    <a:pt x="77" y="5"/>
                  </a:lnTo>
                  <a:lnTo>
                    <a:pt x="8" y="135"/>
                  </a:lnTo>
                  <a:lnTo>
                    <a:pt x="0" y="13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4839" y="1631"/>
              <a:ext cx="108" cy="1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4834" y="1628"/>
              <a:ext cx="117" cy="203"/>
            </a:xfrm>
            <a:custGeom>
              <a:avLst/>
              <a:gdLst>
                <a:gd name="T0" fmla="*/ 0 w 117"/>
                <a:gd name="T1" fmla="*/ 4 h 203"/>
                <a:gd name="T2" fmla="*/ 3 w 117"/>
                <a:gd name="T3" fmla="*/ 0 h 203"/>
                <a:gd name="T4" fmla="*/ 8 w 117"/>
                <a:gd name="T5" fmla="*/ 0 h 203"/>
                <a:gd name="T6" fmla="*/ 117 w 117"/>
                <a:gd name="T7" fmla="*/ 199 h 203"/>
                <a:gd name="T8" fmla="*/ 115 w 117"/>
                <a:gd name="T9" fmla="*/ 203 h 203"/>
                <a:gd name="T10" fmla="*/ 110 w 117"/>
                <a:gd name="T11" fmla="*/ 203 h 203"/>
                <a:gd name="T12" fmla="*/ 0 w 117"/>
                <a:gd name="T13" fmla="*/ 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03">
                  <a:moveTo>
                    <a:pt x="0" y="4"/>
                  </a:moveTo>
                  <a:lnTo>
                    <a:pt x="3" y="0"/>
                  </a:lnTo>
                  <a:lnTo>
                    <a:pt x="8" y="0"/>
                  </a:lnTo>
                  <a:lnTo>
                    <a:pt x="117" y="199"/>
                  </a:lnTo>
                  <a:lnTo>
                    <a:pt x="115" y="203"/>
                  </a:lnTo>
                  <a:lnTo>
                    <a:pt x="110" y="20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4822" y="1656"/>
              <a:ext cx="96" cy="1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4818" y="1654"/>
              <a:ext cx="104" cy="180"/>
            </a:xfrm>
            <a:custGeom>
              <a:avLst/>
              <a:gdLst>
                <a:gd name="T0" fmla="*/ 0 w 104"/>
                <a:gd name="T1" fmla="*/ 4 h 180"/>
                <a:gd name="T2" fmla="*/ 7 w 104"/>
                <a:gd name="T3" fmla="*/ 0 h 180"/>
                <a:gd name="T4" fmla="*/ 104 w 104"/>
                <a:gd name="T5" fmla="*/ 176 h 180"/>
                <a:gd name="T6" fmla="*/ 96 w 104"/>
                <a:gd name="T7" fmla="*/ 180 h 180"/>
                <a:gd name="T8" fmla="*/ 0 w 104"/>
                <a:gd name="T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0">
                  <a:moveTo>
                    <a:pt x="0" y="4"/>
                  </a:moveTo>
                  <a:lnTo>
                    <a:pt x="7" y="0"/>
                  </a:lnTo>
                  <a:lnTo>
                    <a:pt x="104" y="176"/>
                  </a:lnTo>
                  <a:lnTo>
                    <a:pt x="96" y="1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V="1">
              <a:off x="4619" y="1628"/>
              <a:ext cx="2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615" y="1623"/>
              <a:ext cx="222" cy="11"/>
            </a:xfrm>
            <a:custGeom>
              <a:avLst/>
              <a:gdLst>
                <a:gd name="T0" fmla="*/ 3 w 222"/>
                <a:gd name="T1" fmla="*/ 11 h 11"/>
                <a:gd name="T2" fmla="*/ 0 w 222"/>
                <a:gd name="T3" fmla="*/ 7 h 11"/>
                <a:gd name="T4" fmla="*/ 3 w 222"/>
                <a:gd name="T5" fmla="*/ 1 h 11"/>
                <a:gd name="T6" fmla="*/ 219 w 222"/>
                <a:gd name="T7" fmla="*/ 0 h 11"/>
                <a:gd name="T8" fmla="*/ 222 w 222"/>
                <a:gd name="T9" fmla="*/ 5 h 11"/>
                <a:gd name="T10" fmla="*/ 219 w 222"/>
                <a:gd name="T11" fmla="*/ 9 h 11"/>
                <a:gd name="T12" fmla="*/ 3 w 2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11">
                  <a:moveTo>
                    <a:pt x="3" y="11"/>
                  </a:moveTo>
                  <a:lnTo>
                    <a:pt x="0" y="7"/>
                  </a:lnTo>
                  <a:lnTo>
                    <a:pt x="3" y="1"/>
                  </a:lnTo>
                  <a:lnTo>
                    <a:pt x="219" y="0"/>
                  </a:lnTo>
                  <a:lnTo>
                    <a:pt x="222" y="5"/>
                  </a:lnTo>
                  <a:lnTo>
                    <a:pt x="219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flipH="1">
              <a:off x="4545" y="1632"/>
              <a:ext cx="70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4542" y="1630"/>
              <a:ext cx="76" cy="133"/>
            </a:xfrm>
            <a:custGeom>
              <a:avLst/>
              <a:gdLst>
                <a:gd name="T0" fmla="*/ 68 w 76"/>
                <a:gd name="T1" fmla="*/ 0 h 133"/>
                <a:gd name="T2" fmla="*/ 73 w 76"/>
                <a:gd name="T3" fmla="*/ 0 h 133"/>
                <a:gd name="T4" fmla="*/ 76 w 76"/>
                <a:gd name="T5" fmla="*/ 4 h 133"/>
                <a:gd name="T6" fmla="*/ 7 w 76"/>
                <a:gd name="T7" fmla="*/ 133 h 133"/>
                <a:gd name="T8" fmla="*/ 0 w 76"/>
                <a:gd name="T9" fmla="*/ 128 h 133"/>
                <a:gd name="T10" fmla="*/ 68 w 76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33">
                  <a:moveTo>
                    <a:pt x="68" y="0"/>
                  </a:moveTo>
                  <a:lnTo>
                    <a:pt x="73" y="0"/>
                  </a:lnTo>
                  <a:lnTo>
                    <a:pt x="76" y="4"/>
                  </a:lnTo>
                  <a:lnTo>
                    <a:pt x="7" y="133"/>
                  </a:lnTo>
                  <a:lnTo>
                    <a:pt x="0" y="1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 flipH="1">
              <a:off x="4569" y="1658"/>
              <a:ext cx="62" cy="1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564" y="1655"/>
              <a:ext cx="71" cy="122"/>
            </a:xfrm>
            <a:custGeom>
              <a:avLst/>
              <a:gdLst>
                <a:gd name="T0" fmla="*/ 63 w 71"/>
                <a:gd name="T1" fmla="*/ 0 h 122"/>
                <a:gd name="T2" fmla="*/ 71 w 71"/>
                <a:gd name="T3" fmla="*/ 5 h 122"/>
                <a:gd name="T4" fmla="*/ 8 w 71"/>
                <a:gd name="T5" fmla="*/ 122 h 122"/>
                <a:gd name="T6" fmla="*/ 0 w 71"/>
                <a:gd name="T7" fmla="*/ 117 h 122"/>
                <a:gd name="T8" fmla="*/ 63 w 71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22">
                  <a:moveTo>
                    <a:pt x="63" y="0"/>
                  </a:moveTo>
                  <a:lnTo>
                    <a:pt x="71" y="5"/>
                  </a:lnTo>
                  <a:lnTo>
                    <a:pt x="8" y="122"/>
                  </a:lnTo>
                  <a:lnTo>
                    <a:pt x="0" y="1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H="1" flipV="1">
              <a:off x="4556" y="1519"/>
              <a:ext cx="59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4551" y="1517"/>
              <a:ext cx="67" cy="113"/>
            </a:xfrm>
            <a:custGeom>
              <a:avLst/>
              <a:gdLst>
                <a:gd name="T0" fmla="*/ 0 w 67"/>
                <a:gd name="T1" fmla="*/ 5 h 113"/>
                <a:gd name="T2" fmla="*/ 8 w 67"/>
                <a:gd name="T3" fmla="*/ 0 h 113"/>
                <a:gd name="T4" fmla="*/ 67 w 67"/>
                <a:gd name="T5" fmla="*/ 107 h 113"/>
                <a:gd name="T6" fmla="*/ 64 w 67"/>
                <a:gd name="T7" fmla="*/ 113 h 113"/>
                <a:gd name="T8" fmla="*/ 59 w 67"/>
                <a:gd name="T9" fmla="*/ 113 h 113"/>
                <a:gd name="T10" fmla="*/ 0 w 67"/>
                <a:gd name="T11" fmla="*/ 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13">
                  <a:moveTo>
                    <a:pt x="0" y="5"/>
                  </a:moveTo>
                  <a:lnTo>
                    <a:pt x="8" y="0"/>
                  </a:lnTo>
                  <a:lnTo>
                    <a:pt x="67" y="107"/>
                  </a:lnTo>
                  <a:lnTo>
                    <a:pt x="64" y="113"/>
                  </a:lnTo>
                  <a:lnTo>
                    <a:pt x="59" y="11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V="1">
              <a:off x="4542" y="2041"/>
              <a:ext cx="74" cy="1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1"/>
            <p:cNvSpPr>
              <a:spLocks/>
            </p:cNvSpPr>
            <p:nvPr/>
          </p:nvSpPr>
          <p:spPr bwMode="auto">
            <a:xfrm>
              <a:off x="4537" y="2038"/>
              <a:ext cx="84" cy="145"/>
            </a:xfrm>
            <a:custGeom>
              <a:avLst/>
              <a:gdLst>
                <a:gd name="T0" fmla="*/ 8 w 84"/>
                <a:gd name="T1" fmla="*/ 145 h 145"/>
                <a:gd name="T2" fmla="*/ 0 w 84"/>
                <a:gd name="T3" fmla="*/ 141 h 145"/>
                <a:gd name="T4" fmla="*/ 75 w 84"/>
                <a:gd name="T5" fmla="*/ 0 h 145"/>
                <a:gd name="T6" fmla="*/ 81 w 84"/>
                <a:gd name="T7" fmla="*/ 0 h 145"/>
                <a:gd name="T8" fmla="*/ 84 w 84"/>
                <a:gd name="T9" fmla="*/ 5 h 145"/>
                <a:gd name="T10" fmla="*/ 8 w 84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5">
                  <a:moveTo>
                    <a:pt x="8" y="145"/>
                  </a:moveTo>
                  <a:lnTo>
                    <a:pt x="0" y="141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4" y="5"/>
                  </a:lnTo>
                  <a:lnTo>
                    <a:pt x="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flipV="1">
              <a:off x="4518" y="2039"/>
              <a:ext cx="69" cy="1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4514" y="2036"/>
              <a:ext cx="77" cy="133"/>
            </a:xfrm>
            <a:custGeom>
              <a:avLst/>
              <a:gdLst>
                <a:gd name="T0" fmla="*/ 9 w 77"/>
                <a:gd name="T1" fmla="*/ 133 h 133"/>
                <a:gd name="T2" fmla="*/ 0 w 77"/>
                <a:gd name="T3" fmla="*/ 128 h 133"/>
                <a:gd name="T4" fmla="*/ 69 w 77"/>
                <a:gd name="T5" fmla="*/ 0 h 133"/>
                <a:gd name="T6" fmla="*/ 77 w 77"/>
                <a:gd name="T7" fmla="*/ 5 h 133"/>
                <a:gd name="T8" fmla="*/ 9 w 77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3">
                  <a:moveTo>
                    <a:pt x="9" y="133"/>
                  </a:moveTo>
                  <a:lnTo>
                    <a:pt x="0" y="128"/>
                  </a:lnTo>
                  <a:lnTo>
                    <a:pt x="69" y="0"/>
                  </a:lnTo>
                  <a:lnTo>
                    <a:pt x="77" y="5"/>
                  </a:lnTo>
                  <a:lnTo>
                    <a:pt x="9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 flipH="1" flipV="1">
              <a:off x="4883" y="2117"/>
              <a:ext cx="67" cy="1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5"/>
            <p:cNvSpPr>
              <a:spLocks/>
            </p:cNvSpPr>
            <p:nvPr/>
          </p:nvSpPr>
          <p:spPr bwMode="auto">
            <a:xfrm>
              <a:off x="4878" y="2114"/>
              <a:ext cx="77" cy="129"/>
            </a:xfrm>
            <a:custGeom>
              <a:avLst/>
              <a:gdLst>
                <a:gd name="T0" fmla="*/ 77 w 77"/>
                <a:gd name="T1" fmla="*/ 125 h 129"/>
                <a:gd name="T2" fmla="*/ 69 w 77"/>
                <a:gd name="T3" fmla="*/ 129 h 129"/>
                <a:gd name="T4" fmla="*/ 0 w 77"/>
                <a:gd name="T5" fmla="*/ 5 h 129"/>
                <a:gd name="T6" fmla="*/ 8 w 77"/>
                <a:gd name="T7" fmla="*/ 0 h 129"/>
                <a:gd name="T8" fmla="*/ 77 w 77"/>
                <a:gd name="T9" fmla="*/ 1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9">
                  <a:moveTo>
                    <a:pt x="77" y="125"/>
                  </a:moveTo>
                  <a:lnTo>
                    <a:pt x="69" y="129"/>
                  </a:lnTo>
                  <a:lnTo>
                    <a:pt x="0" y="5"/>
                  </a:lnTo>
                  <a:lnTo>
                    <a:pt x="8" y="0"/>
                  </a:lnTo>
                  <a:lnTo>
                    <a:pt x="77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4371" y="1400"/>
              <a:ext cx="86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7"/>
            <p:cNvSpPr>
              <a:spLocks/>
            </p:cNvSpPr>
            <p:nvPr/>
          </p:nvSpPr>
          <p:spPr bwMode="auto">
            <a:xfrm>
              <a:off x="4370" y="1395"/>
              <a:ext cx="89" cy="35"/>
            </a:xfrm>
            <a:custGeom>
              <a:avLst/>
              <a:gdLst>
                <a:gd name="T0" fmla="*/ 0 w 89"/>
                <a:gd name="T1" fmla="*/ 11 h 35"/>
                <a:gd name="T2" fmla="*/ 2 w 89"/>
                <a:gd name="T3" fmla="*/ 0 h 35"/>
                <a:gd name="T4" fmla="*/ 89 w 89"/>
                <a:gd name="T5" fmla="*/ 25 h 35"/>
                <a:gd name="T6" fmla="*/ 87 w 89"/>
                <a:gd name="T7" fmla="*/ 35 h 35"/>
                <a:gd name="T8" fmla="*/ 0 w 89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5">
                  <a:moveTo>
                    <a:pt x="0" y="11"/>
                  </a:moveTo>
                  <a:lnTo>
                    <a:pt x="2" y="0"/>
                  </a:lnTo>
                  <a:lnTo>
                    <a:pt x="89" y="25"/>
                  </a:lnTo>
                  <a:lnTo>
                    <a:pt x="87" y="3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 flipH="1">
              <a:off x="4530" y="1291"/>
              <a:ext cx="19" cy="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39"/>
            <p:cNvSpPr>
              <a:spLocks/>
            </p:cNvSpPr>
            <p:nvPr/>
          </p:nvSpPr>
          <p:spPr bwMode="auto">
            <a:xfrm>
              <a:off x="4526" y="1289"/>
              <a:ext cx="27" cy="79"/>
            </a:xfrm>
            <a:custGeom>
              <a:avLst/>
              <a:gdLst>
                <a:gd name="T0" fmla="*/ 18 w 27"/>
                <a:gd name="T1" fmla="*/ 0 h 79"/>
                <a:gd name="T2" fmla="*/ 27 w 27"/>
                <a:gd name="T3" fmla="*/ 2 h 79"/>
                <a:gd name="T4" fmla="*/ 9 w 27"/>
                <a:gd name="T5" fmla="*/ 79 h 79"/>
                <a:gd name="T6" fmla="*/ 0 w 27"/>
                <a:gd name="T7" fmla="*/ 76 h 79"/>
                <a:gd name="T8" fmla="*/ 18 w 27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9">
                  <a:moveTo>
                    <a:pt x="18" y="0"/>
                  </a:moveTo>
                  <a:lnTo>
                    <a:pt x="27" y="2"/>
                  </a:lnTo>
                  <a:lnTo>
                    <a:pt x="9" y="79"/>
                  </a:lnTo>
                  <a:lnTo>
                    <a:pt x="0" y="7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V="1">
              <a:off x="3741" y="1866"/>
              <a:ext cx="75" cy="1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1"/>
            <p:cNvSpPr>
              <a:spLocks/>
            </p:cNvSpPr>
            <p:nvPr/>
          </p:nvSpPr>
          <p:spPr bwMode="auto">
            <a:xfrm>
              <a:off x="3738" y="1863"/>
              <a:ext cx="82" cy="134"/>
            </a:xfrm>
            <a:custGeom>
              <a:avLst/>
              <a:gdLst>
                <a:gd name="T0" fmla="*/ 8 w 82"/>
                <a:gd name="T1" fmla="*/ 134 h 134"/>
                <a:gd name="T2" fmla="*/ 3 w 82"/>
                <a:gd name="T3" fmla="*/ 134 h 134"/>
                <a:gd name="T4" fmla="*/ 0 w 82"/>
                <a:gd name="T5" fmla="*/ 130 h 134"/>
                <a:gd name="T6" fmla="*/ 74 w 82"/>
                <a:gd name="T7" fmla="*/ 0 h 134"/>
                <a:gd name="T8" fmla="*/ 82 w 82"/>
                <a:gd name="T9" fmla="*/ 5 h 134"/>
                <a:gd name="T10" fmla="*/ 8 w 82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34">
                  <a:moveTo>
                    <a:pt x="8" y="134"/>
                  </a:moveTo>
                  <a:lnTo>
                    <a:pt x="3" y="134"/>
                  </a:lnTo>
                  <a:lnTo>
                    <a:pt x="0" y="130"/>
                  </a:lnTo>
                  <a:lnTo>
                    <a:pt x="74" y="0"/>
                  </a:lnTo>
                  <a:lnTo>
                    <a:pt x="82" y="5"/>
                  </a:lnTo>
                  <a:lnTo>
                    <a:pt x="8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 flipV="1">
              <a:off x="3588" y="1993"/>
              <a:ext cx="149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3"/>
            <p:cNvSpPr>
              <a:spLocks/>
            </p:cNvSpPr>
            <p:nvPr/>
          </p:nvSpPr>
          <p:spPr bwMode="auto">
            <a:xfrm>
              <a:off x="3587" y="1989"/>
              <a:ext cx="154" cy="13"/>
            </a:xfrm>
            <a:custGeom>
              <a:avLst/>
              <a:gdLst>
                <a:gd name="T0" fmla="*/ 0 w 154"/>
                <a:gd name="T1" fmla="*/ 9 h 13"/>
                <a:gd name="T2" fmla="*/ 0 w 154"/>
                <a:gd name="T3" fmla="*/ 0 h 13"/>
                <a:gd name="T4" fmla="*/ 151 w 154"/>
                <a:gd name="T5" fmla="*/ 4 h 13"/>
                <a:gd name="T6" fmla="*/ 154 w 154"/>
                <a:gd name="T7" fmla="*/ 8 h 13"/>
                <a:gd name="T8" fmla="*/ 150 w 154"/>
                <a:gd name="T9" fmla="*/ 13 h 13"/>
                <a:gd name="T10" fmla="*/ 0 w 154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3">
                  <a:moveTo>
                    <a:pt x="0" y="9"/>
                  </a:moveTo>
                  <a:lnTo>
                    <a:pt x="0" y="0"/>
                  </a:lnTo>
                  <a:lnTo>
                    <a:pt x="151" y="4"/>
                  </a:lnTo>
                  <a:lnTo>
                    <a:pt x="154" y="8"/>
                  </a:lnTo>
                  <a:lnTo>
                    <a:pt x="150" y="1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44"/>
            <p:cNvSpPr>
              <a:spLocks noChangeShapeType="1"/>
            </p:cNvSpPr>
            <p:nvPr/>
          </p:nvSpPr>
          <p:spPr bwMode="auto">
            <a:xfrm>
              <a:off x="3589" y="1965"/>
              <a:ext cx="136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5"/>
            <p:cNvSpPr>
              <a:spLocks/>
            </p:cNvSpPr>
            <p:nvPr/>
          </p:nvSpPr>
          <p:spPr bwMode="auto">
            <a:xfrm>
              <a:off x="3588" y="1960"/>
              <a:ext cx="138" cy="13"/>
            </a:xfrm>
            <a:custGeom>
              <a:avLst/>
              <a:gdLst>
                <a:gd name="T0" fmla="*/ 0 w 138"/>
                <a:gd name="T1" fmla="*/ 10 h 13"/>
                <a:gd name="T2" fmla="*/ 0 w 138"/>
                <a:gd name="T3" fmla="*/ 0 h 13"/>
                <a:gd name="T4" fmla="*/ 138 w 138"/>
                <a:gd name="T5" fmla="*/ 4 h 13"/>
                <a:gd name="T6" fmla="*/ 138 w 138"/>
                <a:gd name="T7" fmla="*/ 13 h 13"/>
                <a:gd name="T8" fmla="*/ 0 w 138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">
                  <a:moveTo>
                    <a:pt x="0" y="10"/>
                  </a:moveTo>
                  <a:lnTo>
                    <a:pt x="0" y="0"/>
                  </a:lnTo>
                  <a:lnTo>
                    <a:pt x="138" y="4"/>
                  </a:lnTo>
                  <a:lnTo>
                    <a:pt x="138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flipH="1" flipV="1">
              <a:off x="3414" y="1786"/>
              <a:ext cx="71" cy="1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>
              <a:off x="3410" y="1784"/>
              <a:ext cx="80" cy="145"/>
            </a:xfrm>
            <a:custGeom>
              <a:avLst/>
              <a:gdLst>
                <a:gd name="T0" fmla="*/ 0 w 80"/>
                <a:gd name="T1" fmla="*/ 4 h 145"/>
                <a:gd name="T2" fmla="*/ 3 w 80"/>
                <a:gd name="T3" fmla="*/ 0 h 145"/>
                <a:gd name="T4" fmla="*/ 9 w 80"/>
                <a:gd name="T5" fmla="*/ 0 h 145"/>
                <a:gd name="T6" fmla="*/ 80 w 80"/>
                <a:gd name="T7" fmla="*/ 140 h 145"/>
                <a:gd name="T8" fmla="*/ 72 w 80"/>
                <a:gd name="T9" fmla="*/ 145 h 145"/>
                <a:gd name="T10" fmla="*/ 0 w 80"/>
                <a:gd name="T11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45">
                  <a:moveTo>
                    <a:pt x="0" y="4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80" y="140"/>
                  </a:lnTo>
                  <a:lnTo>
                    <a:pt x="72" y="14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flipH="1">
              <a:off x="3414" y="1585"/>
              <a:ext cx="113" cy="1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49"/>
            <p:cNvSpPr>
              <a:spLocks/>
            </p:cNvSpPr>
            <p:nvPr/>
          </p:nvSpPr>
          <p:spPr bwMode="auto">
            <a:xfrm>
              <a:off x="3411" y="1582"/>
              <a:ext cx="120" cy="202"/>
            </a:xfrm>
            <a:custGeom>
              <a:avLst/>
              <a:gdLst>
                <a:gd name="T0" fmla="*/ 112 w 120"/>
                <a:gd name="T1" fmla="*/ 1 h 202"/>
                <a:gd name="T2" fmla="*/ 118 w 120"/>
                <a:gd name="T3" fmla="*/ 0 h 202"/>
                <a:gd name="T4" fmla="*/ 120 w 120"/>
                <a:gd name="T5" fmla="*/ 5 h 202"/>
                <a:gd name="T6" fmla="*/ 8 w 120"/>
                <a:gd name="T7" fmla="*/ 202 h 202"/>
                <a:gd name="T8" fmla="*/ 2 w 120"/>
                <a:gd name="T9" fmla="*/ 202 h 202"/>
                <a:gd name="T10" fmla="*/ 0 w 120"/>
                <a:gd name="T11" fmla="*/ 197 h 202"/>
                <a:gd name="T12" fmla="*/ 112 w 120"/>
                <a:gd name="T13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02">
                  <a:moveTo>
                    <a:pt x="112" y="1"/>
                  </a:moveTo>
                  <a:lnTo>
                    <a:pt x="118" y="0"/>
                  </a:lnTo>
                  <a:lnTo>
                    <a:pt x="120" y="5"/>
                  </a:lnTo>
                  <a:lnTo>
                    <a:pt x="8" y="202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flipV="1">
              <a:off x="3444" y="1612"/>
              <a:ext cx="100" cy="1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3439" y="1608"/>
              <a:ext cx="108" cy="179"/>
            </a:xfrm>
            <a:custGeom>
              <a:avLst/>
              <a:gdLst>
                <a:gd name="T0" fmla="*/ 100 w 108"/>
                <a:gd name="T1" fmla="*/ 0 h 179"/>
                <a:gd name="T2" fmla="*/ 108 w 108"/>
                <a:gd name="T3" fmla="*/ 6 h 179"/>
                <a:gd name="T4" fmla="*/ 8 w 108"/>
                <a:gd name="T5" fmla="*/ 179 h 179"/>
                <a:gd name="T6" fmla="*/ 0 w 108"/>
                <a:gd name="T7" fmla="*/ 174 h 179"/>
                <a:gd name="T8" fmla="*/ 100 w 10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79">
                  <a:moveTo>
                    <a:pt x="100" y="0"/>
                  </a:moveTo>
                  <a:lnTo>
                    <a:pt x="108" y="6"/>
                  </a:lnTo>
                  <a:lnTo>
                    <a:pt x="8" y="179"/>
                  </a:lnTo>
                  <a:lnTo>
                    <a:pt x="0" y="174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52"/>
            <p:cNvSpPr>
              <a:spLocks noChangeShapeType="1"/>
            </p:cNvSpPr>
            <p:nvPr/>
          </p:nvSpPr>
          <p:spPr bwMode="auto">
            <a:xfrm>
              <a:off x="3531" y="1582"/>
              <a:ext cx="216" cy="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3529" y="1578"/>
              <a:ext cx="221" cy="15"/>
            </a:xfrm>
            <a:custGeom>
              <a:avLst/>
              <a:gdLst>
                <a:gd name="T0" fmla="*/ 219 w 221"/>
                <a:gd name="T1" fmla="*/ 5 h 15"/>
                <a:gd name="T2" fmla="*/ 221 w 221"/>
                <a:gd name="T3" fmla="*/ 11 h 15"/>
                <a:gd name="T4" fmla="*/ 219 w 221"/>
                <a:gd name="T5" fmla="*/ 15 h 15"/>
                <a:gd name="T6" fmla="*/ 2 w 221"/>
                <a:gd name="T7" fmla="*/ 9 h 15"/>
                <a:gd name="T8" fmla="*/ 0 w 221"/>
                <a:gd name="T9" fmla="*/ 4 h 15"/>
                <a:gd name="T10" fmla="*/ 2 w 221"/>
                <a:gd name="T11" fmla="*/ 0 h 15"/>
                <a:gd name="T12" fmla="*/ 219 w 221"/>
                <a:gd name="T1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5">
                  <a:moveTo>
                    <a:pt x="219" y="5"/>
                  </a:moveTo>
                  <a:lnTo>
                    <a:pt x="221" y="11"/>
                  </a:lnTo>
                  <a:lnTo>
                    <a:pt x="219" y="15"/>
                  </a:lnTo>
                  <a:lnTo>
                    <a:pt x="2" y="9"/>
                  </a:lnTo>
                  <a:lnTo>
                    <a:pt x="0" y="4"/>
                  </a:lnTo>
                  <a:lnTo>
                    <a:pt x="2" y="0"/>
                  </a:lnTo>
                  <a:lnTo>
                    <a:pt x="2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4"/>
            <p:cNvSpPr>
              <a:spLocks noChangeShapeType="1"/>
            </p:cNvSpPr>
            <p:nvPr/>
          </p:nvSpPr>
          <p:spPr bwMode="auto">
            <a:xfrm flipH="1" flipV="1">
              <a:off x="3751" y="1592"/>
              <a:ext cx="71" cy="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3748" y="1589"/>
              <a:ext cx="79" cy="144"/>
            </a:xfrm>
            <a:custGeom>
              <a:avLst/>
              <a:gdLst>
                <a:gd name="T0" fmla="*/ 0 w 79"/>
                <a:gd name="T1" fmla="*/ 4 h 144"/>
                <a:gd name="T2" fmla="*/ 2 w 79"/>
                <a:gd name="T3" fmla="*/ 0 h 144"/>
                <a:gd name="T4" fmla="*/ 7 w 79"/>
                <a:gd name="T5" fmla="*/ 0 h 144"/>
                <a:gd name="T6" fmla="*/ 79 w 79"/>
                <a:gd name="T7" fmla="*/ 140 h 144"/>
                <a:gd name="T8" fmla="*/ 71 w 79"/>
                <a:gd name="T9" fmla="*/ 144 h 144"/>
                <a:gd name="T10" fmla="*/ 0 w 79"/>
                <a:gd name="T11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44">
                  <a:moveTo>
                    <a:pt x="0" y="4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79" y="140"/>
                  </a:lnTo>
                  <a:lnTo>
                    <a:pt x="71" y="14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6"/>
            <p:cNvSpPr>
              <a:spLocks noChangeShapeType="1"/>
            </p:cNvSpPr>
            <p:nvPr/>
          </p:nvSpPr>
          <p:spPr bwMode="auto">
            <a:xfrm flipH="1" flipV="1">
              <a:off x="3272" y="1747"/>
              <a:ext cx="138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7"/>
            <p:cNvSpPr>
              <a:spLocks/>
            </p:cNvSpPr>
            <p:nvPr/>
          </p:nvSpPr>
          <p:spPr bwMode="auto">
            <a:xfrm>
              <a:off x="3270" y="1743"/>
              <a:ext cx="143" cy="45"/>
            </a:xfrm>
            <a:custGeom>
              <a:avLst/>
              <a:gdLst>
                <a:gd name="T0" fmla="*/ 0 w 143"/>
                <a:gd name="T1" fmla="*/ 10 h 45"/>
                <a:gd name="T2" fmla="*/ 2 w 143"/>
                <a:gd name="T3" fmla="*/ 0 h 45"/>
                <a:gd name="T4" fmla="*/ 141 w 143"/>
                <a:gd name="T5" fmla="*/ 36 h 45"/>
                <a:gd name="T6" fmla="*/ 143 w 143"/>
                <a:gd name="T7" fmla="*/ 41 h 45"/>
                <a:gd name="T8" fmla="*/ 140 w 143"/>
                <a:gd name="T9" fmla="*/ 45 h 45"/>
                <a:gd name="T10" fmla="*/ 0 w 143"/>
                <a:gd name="T1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45">
                  <a:moveTo>
                    <a:pt x="0" y="10"/>
                  </a:moveTo>
                  <a:lnTo>
                    <a:pt x="2" y="0"/>
                  </a:lnTo>
                  <a:lnTo>
                    <a:pt x="141" y="36"/>
                  </a:lnTo>
                  <a:lnTo>
                    <a:pt x="143" y="41"/>
                  </a:lnTo>
                  <a:lnTo>
                    <a:pt x="140" y="4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8"/>
            <p:cNvSpPr>
              <a:spLocks noChangeShapeType="1"/>
            </p:cNvSpPr>
            <p:nvPr/>
          </p:nvSpPr>
          <p:spPr bwMode="auto">
            <a:xfrm flipH="1" flipV="1">
              <a:off x="3180" y="1494"/>
              <a:ext cx="13" cy="1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59"/>
            <p:cNvSpPr>
              <a:spLocks/>
            </p:cNvSpPr>
            <p:nvPr/>
          </p:nvSpPr>
          <p:spPr bwMode="auto">
            <a:xfrm>
              <a:off x="3176" y="1491"/>
              <a:ext cx="21" cy="169"/>
            </a:xfrm>
            <a:custGeom>
              <a:avLst/>
              <a:gdLst>
                <a:gd name="T0" fmla="*/ 0 w 21"/>
                <a:gd name="T1" fmla="*/ 0 h 169"/>
                <a:gd name="T2" fmla="*/ 9 w 21"/>
                <a:gd name="T3" fmla="*/ 5 h 169"/>
                <a:gd name="T4" fmla="*/ 21 w 21"/>
                <a:gd name="T5" fmla="*/ 168 h 169"/>
                <a:gd name="T6" fmla="*/ 13 w 21"/>
                <a:gd name="T7" fmla="*/ 169 h 169"/>
                <a:gd name="T8" fmla="*/ 0 w 21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9">
                  <a:moveTo>
                    <a:pt x="0" y="0"/>
                  </a:moveTo>
                  <a:lnTo>
                    <a:pt x="9" y="5"/>
                  </a:lnTo>
                  <a:lnTo>
                    <a:pt x="21" y="168"/>
                  </a:lnTo>
                  <a:lnTo>
                    <a:pt x="13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60"/>
            <p:cNvSpPr>
              <a:spLocks noChangeShapeType="1"/>
            </p:cNvSpPr>
            <p:nvPr/>
          </p:nvSpPr>
          <p:spPr bwMode="auto">
            <a:xfrm flipV="1">
              <a:off x="3181" y="1429"/>
              <a:ext cx="146" cy="6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1"/>
            <p:cNvSpPr>
              <a:spLocks/>
            </p:cNvSpPr>
            <p:nvPr/>
          </p:nvSpPr>
          <p:spPr bwMode="auto">
            <a:xfrm>
              <a:off x="3176" y="1424"/>
              <a:ext cx="153" cy="72"/>
            </a:xfrm>
            <a:custGeom>
              <a:avLst/>
              <a:gdLst>
                <a:gd name="T0" fmla="*/ 150 w 153"/>
                <a:gd name="T1" fmla="*/ 0 h 72"/>
                <a:gd name="T2" fmla="*/ 153 w 153"/>
                <a:gd name="T3" fmla="*/ 8 h 72"/>
                <a:gd name="T4" fmla="*/ 9 w 153"/>
                <a:gd name="T5" fmla="*/ 72 h 72"/>
                <a:gd name="T6" fmla="*/ 0 w 153"/>
                <a:gd name="T7" fmla="*/ 67 h 72"/>
                <a:gd name="T8" fmla="*/ 150 w 15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72">
                  <a:moveTo>
                    <a:pt x="150" y="0"/>
                  </a:moveTo>
                  <a:lnTo>
                    <a:pt x="153" y="8"/>
                  </a:lnTo>
                  <a:lnTo>
                    <a:pt x="9" y="72"/>
                  </a:lnTo>
                  <a:lnTo>
                    <a:pt x="0" y="6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 flipH="1">
              <a:off x="3209" y="1455"/>
              <a:ext cx="128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3"/>
            <p:cNvSpPr>
              <a:spLocks/>
            </p:cNvSpPr>
            <p:nvPr/>
          </p:nvSpPr>
          <p:spPr bwMode="auto">
            <a:xfrm>
              <a:off x="3207" y="1450"/>
              <a:ext cx="133" cy="67"/>
            </a:xfrm>
            <a:custGeom>
              <a:avLst/>
              <a:gdLst>
                <a:gd name="T0" fmla="*/ 129 w 133"/>
                <a:gd name="T1" fmla="*/ 0 h 67"/>
                <a:gd name="T2" fmla="*/ 133 w 133"/>
                <a:gd name="T3" fmla="*/ 9 h 67"/>
                <a:gd name="T4" fmla="*/ 3 w 133"/>
                <a:gd name="T5" fmla="*/ 67 h 67"/>
                <a:gd name="T6" fmla="*/ 0 w 133"/>
                <a:gd name="T7" fmla="*/ 57 h 67"/>
                <a:gd name="T8" fmla="*/ 129 w 133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7">
                  <a:moveTo>
                    <a:pt x="129" y="0"/>
                  </a:moveTo>
                  <a:lnTo>
                    <a:pt x="133" y="9"/>
                  </a:lnTo>
                  <a:lnTo>
                    <a:pt x="3" y="67"/>
                  </a:lnTo>
                  <a:lnTo>
                    <a:pt x="0" y="5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>
              <a:off x="3442" y="1474"/>
              <a:ext cx="85" cy="10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5"/>
            <p:cNvSpPr>
              <a:spLocks/>
            </p:cNvSpPr>
            <p:nvPr/>
          </p:nvSpPr>
          <p:spPr bwMode="auto">
            <a:xfrm>
              <a:off x="3439" y="1470"/>
              <a:ext cx="92" cy="113"/>
            </a:xfrm>
            <a:custGeom>
              <a:avLst/>
              <a:gdLst>
                <a:gd name="T0" fmla="*/ 0 w 92"/>
                <a:gd name="T1" fmla="*/ 7 h 113"/>
                <a:gd name="T2" fmla="*/ 7 w 92"/>
                <a:gd name="T3" fmla="*/ 0 h 113"/>
                <a:gd name="T4" fmla="*/ 92 w 92"/>
                <a:gd name="T5" fmla="*/ 108 h 113"/>
                <a:gd name="T6" fmla="*/ 90 w 92"/>
                <a:gd name="T7" fmla="*/ 112 h 113"/>
                <a:gd name="T8" fmla="*/ 84 w 92"/>
                <a:gd name="T9" fmla="*/ 113 h 113"/>
                <a:gd name="T10" fmla="*/ 0 w 92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13">
                  <a:moveTo>
                    <a:pt x="0" y="7"/>
                  </a:moveTo>
                  <a:lnTo>
                    <a:pt x="7" y="0"/>
                  </a:lnTo>
                  <a:lnTo>
                    <a:pt x="92" y="108"/>
                  </a:lnTo>
                  <a:lnTo>
                    <a:pt x="90" y="112"/>
                  </a:lnTo>
                  <a:lnTo>
                    <a:pt x="84" y="1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 flipH="1">
              <a:off x="3751" y="1450"/>
              <a:ext cx="79" cy="13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7"/>
            <p:cNvSpPr>
              <a:spLocks/>
            </p:cNvSpPr>
            <p:nvPr/>
          </p:nvSpPr>
          <p:spPr bwMode="auto">
            <a:xfrm>
              <a:off x="3748" y="1447"/>
              <a:ext cx="85" cy="142"/>
            </a:xfrm>
            <a:custGeom>
              <a:avLst/>
              <a:gdLst>
                <a:gd name="T0" fmla="*/ 78 w 85"/>
                <a:gd name="T1" fmla="*/ 0 h 142"/>
                <a:gd name="T2" fmla="*/ 85 w 85"/>
                <a:gd name="T3" fmla="*/ 5 h 142"/>
                <a:gd name="T4" fmla="*/ 7 w 85"/>
                <a:gd name="T5" fmla="*/ 142 h 142"/>
                <a:gd name="T6" fmla="*/ 2 w 85"/>
                <a:gd name="T7" fmla="*/ 142 h 142"/>
                <a:gd name="T8" fmla="*/ 0 w 85"/>
                <a:gd name="T9" fmla="*/ 136 h 142"/>
                <a:gd name="T10" fmla="*/ 78 w 85"/>
                <a:gd name="T1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2">
                  <a:moveTo>
                    <a:pt x="78" y="0"/>
                  </a:moveTo>
                  <a:lnTo>
                    <a:pt x="85" y="5"/>
                  </a:lnTo>
                  <a:lnTo>
                    <a:pt x="7" y="142"/>
                  </a:lnTo>
                  <a:lnTo>
                    <a:pt x="2" y="142"/>
                  </a:lnTo>
                  <a:lnTo>
                    <a:pt x="0" y="13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8"/>
            <p:cNvSpPr>
              <a:spLocks noChangeShapeType="1"/>
            </p:cNvSpPr>
            <p:nvPr/>
          </p:nvSpPr>
          <p:spPr bwMode="auto">
            <a:xfrm flipH="1">
              <a:off x="3781" y="1465"/>
              <a:ext cx="72" cy="1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69"/>
            <p:cNvSpPr>
              <a:spLocks/>
            </p:cNvSpPr>
            <p:nvPr/>
          </p:nvSpPr>
          <p:spPr bwMode="auto">
            <a:xfrm>
              <a:off x="3777" y="1462"/>
              <a:ext cx="79" cy="130"/>
            </a:xfrm>
            <a:custGeom>
              <a:avLst/>
              <a:gdLst>
                <a:gd name="T0" fmla="*/ 71 w 79"/>
                <a:gd name="T1" fmla="*/ 0 h 130"/>
                <a:gd name="T2" fmla="*/ 79 w 79"/>
                <a:gd name="T3" fmla="*/ 5 h 130"/>
                <a:gd name="T4" fmla="*/ 8 w 79"/>
                <a:gd name="T5" fmla="*/ 130 h 130"/>
                <a:gd name="T6" fmla="*/ 0 w 79"/>
                <a:gd name="T7" fmla="*/ 125 h 130"/>
                <a:gd name="T8" fmla="*/ 71 w 79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30">
                  <a:moveTo>
                    <a:pt x="71" y="0"/>
                  </a:moveTo>
                  <a:lnTo>
                    <a:pt x="79" y="5"/>
                  </a:lnTo>
                  <a:lnTo>
                    <a:pt x="8" y="130"/>
                  </a:lnTo>
                  <a:lnTo>
                    <a:pt x="0" y="12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 flipH="1">
              <a:off x="3083" y="1799"/>
              <a:ext cx="75" cy="1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71"/>
            <p:cNvSpPr>
              <a:spLocks/>
            </p:cNvSpPr>
            <p:nvPr/>
          </p:nvSpPr>
          <p:spPr bwMode="auto">
            <a:xfrm>
              <a:off x="3078" y="1795"/>
              <a:ext cx="84" cy="138"/>
            </a:xfrm>
            <a:custGeom>
              <a:avLst/>
              <a:gdLst>
                <a:gd name="T0" fmla="*/ 8 w 84"/>
                <a:gd name="T1" fmla="*/ 138 h 138"/>
                <a:gd name="T2" fmla="*/ 0 w 84"/>
                <a:gd name="T3" fmla="*/ 133 h 138"/>
                <a:gd name="T4" fmla="*/ 76 w 84"/>
                <a:gd name="T5" fmla="*/ 0 h 138"/>
                <a:gd name="T6" fmla="*/ 84 w 84"/>
                <a:gd name="T7" fmla="*/ 6 h 138"/>
                <a:gd name="T8" fmla="*/ 8 w 84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38">
                  <a:moveTo>
                    <a:pt x="8" y="138"/>
                  </a:moveTo>
                  <a:lnTo>
                    <a:pt x="0" y="133"/>
                  </a:lnTo>
                  <a:lnTo>
                    <a:pt x="76" y="0"/>
                  </a:lnTo>
                  <a:lnTo>
                    <a:pt x="84" y="6"/>
                  </a:lnTo>
                  <a:lnTo>
                    <a:pt x="8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72"/>
            <p:cNvSpPr>
              <a:spLocks noChangeShapeType="1"/>
            </p:cNvSpPr>
            <p:nvPr/>
          </p:nvSpPr>
          <p:spPr bwMode="auto">
            <a:xfrm flipH="1" flipV="1">
              <a:off x="3741" y="2000"/>
              <a:ext cx="75" cy="1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73"/>
            <p:cNvSpPr>
              <a:spLocks/>
            </p:cNvSpPr>
            <p:nvPr/>
          </p:nvSpPr>
          <p:spPr bwMode="auto">
            <a:xfrm>
              <a:off x="3737" y="1997"/>
              <a:ext cx="83" cy="143"/>
            </a:xfrm>
            <a:custGeom>
              <a:avLst/>
              <a:gdLst>
                <a:gd name="T0" fmla="*/ 83 w 83"/>
                <a:gd name="T1" fmla="*/ 138 h 143"/>
                <a:gd name="T2" fmla="*/ 75 w 83"/>
                <a:gd name="T3" fmla="*/ 143 h 143"/>
                <a:gd name="T4" fmla="*/ 0 w 83"/>
                <a:gd name="T5" fmla="*/ 5 h 143"/>
                <a:gd name="T6" fmla="*/ 4 w 83"/>
                <a:gd name="T7" fmla="*/ 0 h 143"/>
                <a:gd name="T8" fmla="*/ 9 w 83"/>
                <a:gd name="T9" fmla="*/ 0 h 143"/>
                <a:gd name="T10" fmla="*/ 83 w 83"/>
                <a:gd name="T11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3">
                  <a:moveTo>
                    <a:pt x="83" y="138"/>
                  </a:moveTo>
                  <a:lnTo>
                    <a:pt x="75" y="14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83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 flipV="1">
              <a:off x="3780" y="2273"/>
              <a:ext cx="33" cy="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75"/>
            <p:cNvSpPr>
              <a:spLocks/>
            </p:cNvSpPr>
            <p:nvPr/>
          </p:nvSpPr>
          <p:spPr bwMode="auto">
            <a:xfrm>
              <a:off x="3776" y="2270"/>
              <a:ext cx="40" cy="66"/>
            </a:xfrm>
            <a:custGeom>
              <a:avLst/>
              <a:gdLst>
                <a:gd name="T0" fmla="*/ 8 w 40"/>
                <a:gd name="T1" fmla="*/ 66 h 66"/>
                <a:gd name="T2" fmla="*/ 0 w 40"/>
                <a:gd name="T3" fmla="*/ 61 h 66"/>
                <a:gd name="T4" fmla="*/ 32 w 40"/>
                <a:gd name="T5" fmla="*/ 0 h 66"/>
                <a:gd name="T6" fmla="*/ 40 w 40"/>
                <a:gd name="T7" fmla="*/ 5 h 66"/>
                <a:gd name="T8" fmla="*/ 8 w 4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8" y="66"/>
                  </a:moveTo>
                  <a:lnTo>
                    <a:pt x="0" y="61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6"/>
            <p:cNvSpPr>
              <a:spLocks noChangeShapeType="1"/>
            </p:cNvSpPr>
            <p:nvPr/>
          </p:nvSpPr>
          <p:spPr bwMode="auto">
            <a:xfrm flipH="1" flipV="1">
              <a:off x="3925" y="2223"/>
              <a:ext cx="8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7"/>
            <p:cNvSpPr>
              <a:spLocks/>
            </p:cNvSpPr>
            <p:nvPr/>
          </p:nvSpPr>
          <p:spPr bwMode="auto">
            <a:xfrm>
              <a:off x="3924" y="2218"/>
              <a:ext cx="87" cy="34"/>
            </a:xfrm>
            <a:custGeom>
              <a:avLst/>
              <a:gdLst>
                <a:gd name="T0" fmla="*/ 87 w 87"/>
                <a:gd name="T1" fmla="*/ 25 h 34"/>
                <a:gd name="T2" fmla="*/ 85 w 87"/>
                <a:gd name="T3" fmla="*/ 34 h 34"/>
                <a:gd name="T4" fmla="*/ 0 w 87"/>
                <a:gd name="T5" fmla="*/ 10 h 34"/>
                <a:gd name="T6" fmla="*/ 1 w 87"/>
                <a:gd name="T7" fmla="*/ 0 h 34"/>
                <a:gd name="T8" fmla="*/ 87 w 87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4">
                  <a:moveTo>
                    <a:pt x="87" y="25"/>
                  </a:moveTo>
                  <a:lnTo>
                    <a:pt x="85" y="34"/>
                  </a:lnTo>
                  <a:lnTo>
                    <a:pt x="0" y="10"/>
                  </a:lnTo>
                  <a:lnTo>
                    <a:pt x="1" y="0"/>
                  </a:lnTo>
                  <a:lnTo>
                    <a:pt x="8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8"/>
            <p:cNvSpPr>
              <a:spLocks noChangeShapeType="1"/>
            </p:cNvSpPr>
            <p:nvPr/>
          </p:nvSpPr>
          <p:spPr bwMode="auto">
            <a:xfrm flipH="1">
              <a:off x="3924" y="1796"/>
              <a:ext cx="10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Rectangle 79"/>
            <p:cNvSpPr>
              <a:spLocks noChangeArrowheads="1"/>
            </p:cNvSpPr>
            <p:nvPr/>
          </p:nvSpPr>
          <p:spPr bwMode="auto">
            <a:xfrm>
              <a:off x="3924" y="1791"/>
              <a:ext cx="105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80"/>
            <p:cNvSpPr>
              <a:spLocks noChangeShapeType="1"/>
            </p:cNvSpPr>
            <p:nvPr/>
          </p:nvSpPr>
          <p:spPr bwMode="auto">
            <a:xfrm flipH="1">
              <a:off x="4205" y="1381"/>
              <a:ext cx="42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81"/>
            <p:cNvSpPr>
              <a:spLocks/>
            </p:cNvSpPr>
            <p:nvPr/>
          </p:nvSpPr>
          <p:spPr bwMode="auto">
            <a:xfrm>
              <a:off x="4203" y="1376"/>
              <a:ext cx="45" cy="10"/>
            </a:xfrm>
            <a:custGeom>
              <a:avLst/>
              <a:gdLst>
                <a:gd name="T0" fmla="*/ 0 w 45"/>
                <a:gd name="T1" fmla="*/ 1 h 10"/>
                <a:gd name="T2" fmla="*/ 45 w 45"/>
                <a:gd name="T3" fmla="*/ 0 h 10"/>
                <a:gd name="T4" fmla="*/ 45 w 45"/>
                <a:gd name="T5" fmla="*/ 10 h 10"/>
                <a:gd name="T6" fmla="*/ 1 w 45"/>
                <a:gd name="T7" fmla="*/ 10 h 10"/>
                <a:gd name="T8" fmla="*/ 0 w 4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">
                  <a:moveTo>
                    <a:pt x="0" y="1"/>
                  </a:moveTo>
                  <a:lnTo>
                    <a:pt x="45" y="0"/>
                  </a:lnTo>
                  <a:lnTo>
                    <a:pt x="45" y="10"/>
                  </a:lnTo>
                  <a:lnTo>
                    <a:pt x="1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82"/>
            <p:cNvSpPr>
              <a:spLocks noChangeShapeType="1"/>
            </p:cNvSpPr>
            <p:nvPr/>
          </p:nvSpPr>
          <p:spPr bwMode="auto">
            <a:xfrm flipH="1">
              <a:off x="4116" y="1382"/>
              <a:ext cx="42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83"/>
            <p:cNvSpPr>
              <a:spLocks/>
            </p:cNvSpPr>
            <p:nvPr/>
          </p:nvSpPr>
          <p:spPr bwMode="auto">
            <a:xfrm>
              <a:off x="4114" y="1378"/>
              <a:ext cx="45" cy="10"/>
            </a:xfrm>
            <a:custGeom>
              <a:avLst/>
              <a:gdLst>
                <a:gd name="T0" fmla="*/ 45 w 45"/>
                <a:gd name="T1" fmla="*/ 9 h 10"/>
                <a:gd name="T2" fmla="*/ 1 w 45"/>
                <a:gd name="T3" fmla="*/ 10 h 10"/>
                <a:gd name="T4" fmla="*/ 0 w 45"/>
                <a:gd name="T5" fmla="*/ 1 h 10"/>
                <a:gd name="T6" fmla="*/ 45 w 45"/>
                <a:gd name="T7" fmla="*/ 0 h 10"/>
                <a:gd name="T8" fmla="*/ 45 w 4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">
                  <a:moveTo>
                    <a:pt x="45" y="9"/>
                  </a:moveTo>
                  <a:lnTo>
                    <a:pt x="1" y="10"/>
                  </a:lnTo>
                  <a:lnTo>
                    <a:pt x="0" y="1"/>
                  </a:lnTo>
                  <a:lnTo>
                    <a:pt x="45" y="0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84"/>
            <p:cNvSpPr>
              <a:spLocks noChangeShapeType="1"/>
            </p:cNvSpPr>
            <p:nvPr/>
          </p:nvSpPr>
          <p:spPr bwMode="auto">
            <a:xfrm flipH="1">
              <a:off x="4026" y="1384"/>
              <a:ext cx="43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85"/>
            <p:cNvSpPr>
              <a:spLocks/>
            </p:cNvSpPr>
            <p:nvPr/>
          </p:nvSpPr>
          <p:spPr bwMode="auto">
            <a:xfrm>
              <a:off x="4024" y="1379"/>
              <a:ext cx="46" cy="11"/>
            </a:xfrm>
            <a:custGeom>
              <a:avLst/>
              <a:gdLst>
                <a:gd name="T0" fmla="*/ 46 w 46"/>
                <a:gd name="T1" fmla="*/ 10 h 11"/>
                <a:gd name="T2" fmla="*/ 1 w 46"/>
                <a:gd name="T3" fmla="*/ 11 h 11"/>
                <a:gd name="T4" fmla="*/ 0 w 46"/>
                <a:gd name="T5" fmla="*/ 1 h 11"/>
                <a:gd name="T6" fmla="*/ 46 w 46"/>
                <a:gd name="T7" fmla="*/ 0 h 11"/>
                <a:gd name="T8" fmla="*/ 46 w 46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1">
                  <a:moveTo>
                    <a:pt x="46" y="10"/>
                  </a:moveTo>
                  <a:lnTo>
                    <a:pt x="1" y="11"/>
                  </a:lnTo>
                  <a:lnTo>
                    <a:pt x="0" y="1"/>
                  </a:lnTo>
                  <a:lnTo>
                    <a:pt x="46" y="0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6"/>
            <p:cNvSpPr>
              <a:spLocks noChangeShapeType="1"/>
            </p:cNvSpPr>
            <p:nvPr/>
          </p:nvSpPr>
          <p:spPr bwMode="auto">
            <a:xfrm flipH="1">
              <a:off x="3938" y="1385"/>
              <a:ext cx="41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7"/>
            <p:cNvSpPr>
              <a:spLocks/>
            </p:cNvSpPr>
            <p:nvPr/>
          </p:nvSpPr>
          <p:spPr bwMode="auto">
            <a:xfrm>
              <a:off x="3935" y="1381"/>
              <a:ext cx="45" cy="10"/>
            </a:xfrm>
            <a:custGeom>
              <a:avLst/>
              <a:gdLst>
                <a:gd name="T0" fmla="*/ 45 w 45"/>
                <a:gd name="T1" fmla="*/ 9 h 10"/>
                <a:gd name="T2" fmla="*/ 1 w 45"/>
                <a:gd name="T3" fmla="*/ 10 h 10"/>
                <a:gd name="T4" fmla="*/ 0 w 45"/>
                <a:gd name="T5" fmla="*/ 0 h 10"/>
                <a:gd name="T6" fmla="*/ 45 w 45"/>
                <a:gd name="T7" fmla="*/ 0 h 10"/>
                <a:gd name="T8" fmla="*/ 45 w 4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">
                  <a:moveTo>
                    <a:pt x="45" y="9"/>
                  </a:moveTo>
                  <a:lnTo>
                    <a:pt x="1" y="1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8"/>
            <p:cNvSpPr>
              <a:spLocks noChangeShapeType="1"/>
            </p:cNvSpPr>
            <p:nvPr/>
          </p:nvSpPr>
          <p:spPr bwMode="auto">
            <a:xfrm flipH="1" flipV="1">
              <a:off x="4412" y="1826"/>
              <a:ext cx="41" cy="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Freeform 89"/>
            <p:cNvSpPr>
              <a:spLocks/>
            </p:cNvSpPr>
            <p:nvPr/>
          </p:nvSpPr>
          <p:spPr bwMode="auto">
            <a:xfrm>
              <a:off x="4411" y="1821"/>
              <a:ext cx="45" cy="13"/>
            </a:xfrm>
            <a:custGeom>
              <a:avLst/>
              <a:gdLst>
                <a:gd name="T0" fmla="*/ 0 w 45"/>
                <a:gd name="T1" fmla="*/ 0 h 13"/>
                <a:gd name="T2" fmla="*/ 45 w 45"/>
                <a:gd name="T3" fmla="*/ 4 h 13"/>
                <a:gd name="T4" fmla="*/ 44 w 45"/>
                <a:gd name="T5" fmla="*/ 13 h 13"/>
                <a:gd name="T6" fmla="*/ 0 w 45"/>
                <a:gd name="T7" fmla="*/ 10 h 13"/>
                <a:gd name="T8" fmla="*/ 0 w 4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45" y="4"/>
                  </a:lnTo>
                  <a:lnTo>
                    <a:pt x="44" y="13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90"/>
            <p:cNvSpPr>
              <a:spLocks noChangeShapeType="1"/>
            </p:cNvSpPr>
            <p:nvPr/>
          </p:nvSpPr>
          <p:spPr bwMode="auto">
            <a:xfrm flipH="1" flipV="1">
              <a:off x="4324" y="1818"/>
              <a:ext cx="41" cy="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Freeform 91"/>
            <p:cNvSpPr>
              <a:spLocks/>
            </p:cNvSpPr>
            <p:nvPr/>
          </p:nvSpPr>
          <p:spPr bwMode="auto">
            <a:xfrm>
              <a:off x="4323" y="1813"/>
              <a:ext cx="44" cy="14"/>
            </a:xfrm>
            <a:custGeom>
              <a:avLst/>
              <a:gdLst>
                <a:gd name="T0" fmla="*/ 44 w 44"/>
                <a:gd name="T1" fmla="*/ 14 h 14"/>
                <a:gd name="T2" fmla="*/ 0 w 44"/>
                <a:gd name="T3" fmla="*/ 10 h 14"/>
                <a:gd name="T4" fmla="*/ 0 w 44"/>
                <a:gd name="T5" fmla="*/ 0 h 14"/>
                <a:gd name="T6" fmla="*/ 44 w 44"/>
                <a:gd name="T7" fmla="*/ 4 h 14"/>
                <a:gd name="T8" fmla="*/ 44 w 4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">
                  <a:moveTo>
                    <a:pt x="44" y="14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4" y="4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92"/>
            <p:cNvSpPr>
              <a:spLocks noChangeShapeType="1"/>
            </p:cNvSpPr>
            <p:nvPr/>
          </p:nvSpPr>
          <p:spPr bwMode="auto">
            <a:xfrm flipH="1" flipV="1">
              <a:off x="4236" y="1810"/>
              <a:ext cx="41" cy="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Freeform 93"/>
            <p:cNvSpPr>
              <a:spLocks/>
            </p:cNvSpPr>
            <p:nvPr/>
          </p:nvSpPr>
          <p:spPr bwMode="auto">
            <a:xfrm>
              <a:off x="4234" y="1806"/>
              <a:ext cx="45" cy="12"/>
            </a:xfrm>
            <a:custGeom>
              <a:avLst/>
              <a:gdLst>
                <a:gd name="T0" fmla="*/ 45 w 45"/>
                <a:gd name="T1" fmla="*/ 12 h 12"/>
                <a:gd name="T2" fmla="*/ 0 w 45"/>
                <a:gd name="T3" fmla="*/ 9 h 12"/>
                <a:gd name="T4" fmla="*/ 0 w 45"/>
                <a:gd name="T5" fmla="*/ 0 h 12"/>
                <a:gd name="T6" fmla="*/ 45 w 45"/>
                <a:gd name="T7" fmla="*/ 3 h 12"/>
                <a:gd name="T8" fmla="*/ 45 w 4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">
                  <a:moveTo>
                    <a:pt x="45" y="1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45" y="3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94"/>
            <p:cNvSpPr>
              <a:spLocks noChangeShapeType="1"/>
            </p:cNvSpPr>
            <p:nvPr/>
          </p:nvSpPr>
          <p:spPr bwMode="auto">
            <a:xfrm flipH="1" flipV="1">
              <a:off x="4148" y="1802"/>
              <a:ext cx="41" cy="4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95"/>
            <p:cNvSpPr>
              <a:spLocks/>
            </p:cNvSpPr>
            <p:nvPr/>
          </p:nvSpPr>
          <p:spPr bwMode="auto">
            <a:xfrm>
              <a:off x="4146" y="1797"/>
              <a:ext cx="44" cy="14"/>
            </a:xfrm>
            <a:custGeom>
              <a:avLst/>
              <a:gdLst>
                <a:gd name="T0" fmla="*/ 44 w 44"/>
                <a:gd name="T1" fmla="*/ 14 h 14"/>
                <a:gd name="T2" fmla="*/ 0 w 44"/>
                <a:gd name="T3" fmla="*/ 10 h 14"/>
                <a:gd name="T4" fmla="*/ 1 w 44"/>
                <a:gd name="T5" fmla="*/ 0 h 14"/>
                <a:gd name="T6" fmla="*/ 44 w 44"/>
                <a:gd name="T7" fmla="*/ 4 h 14"/>
                <a:gd name="T8" fmla="*/ 44 w 4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4">
                  <a:moveTo>
                    <a:pt x="44" y="14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44" y="4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6"/>
            <p:cNvSpPr>
              <a:spLocks noChangeShapeType="1"/>
            </p:cNvSpPr>
            <p:nvPr/>
          </p:nvSpPr>
          <p:spPr bwMode="auto">
            <a:xfrm flipH="1">
              <a:off x="4413" y="2246"/>
              <a:ext cx="32" cy="2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97"/>
            <p:cNvSpPr>
              <a:spLocks/>
            </p:cNvSpPr>
            <p:nvPr/>
          </p:nvSpPr>
          <p:spPr bwMode="auto">
            <a:xfrm>
              <a:off x="4412" y="2242"/>
              <a:ext cx="35" cy="11"/>
            </a:xfrm>
            <a:custGeom>
              <a:avLst/>
              <a:gdLst>
                <a:gd name="T0" fmla="*/ 0 w 35"/>
                <a:gd name="T1" fmla="*/ 1 h 11"/>
                <a:gd name="T2" fmla="*/ 35 w 35"/>
                <a:gd name="T3" fmla="*/ 0 h 11"/>
                <a:gd name="T4" fmla="*/ 35 w 35"/>
                <a:gd name="T5" fmla="*/ 9 h 11"/>
                <a:gd name="T6" fmla="*/ 0 w 35"/>
                <a:gd name="T7" fmla="*/ 11 h 11"/>
                <a:gd name="T8" fmla="*/ 0 w 3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0" y="1"/>
                  </a:moveTo>
                  <a:lnTo>
                    <a:pt x="35" y="0"/>
                  </a:lnTo>
                  <a:lnTo>
                    <a:pt x="35" y="9"/>
                  </a:lnTo>
                  <a:lnTo>
                    <a:pt x="0" y="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8"/>
            <p:cNvSpPr>
              <a:spLocks noChangeShapeType="1"/>
            </p:cNvSpPr>
            <p:nvPr/>
          </p:nvSpPr>
          <p:spPr bwMode="auto">
            <a:xfrm flipH="1">
              <a:off x="4344" y="2249"/>
              <a:ext cx="32" cy="2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99"/>
            <p:cNvSpPr>
              <a:spLocks/>
            </p:cNvSpPr>
            <p:nvPr/>
          </p:nvSpPr>
          <p:spPr bwMode="auto">
            <a:xfrm>
              <a:off x="4342" y="2244"/>
              <a:ext cx="36" cy="12"/>
            </a:xfrm>
            <a:custGeom>
              <a:avLst/>
              <a:gdLst>
                <a:gd name="T0" fmla="*/ 36 w 36"/>
                <a:gd name="T1" fmla="*/ 11 h 12"/>
                <a:gd name="T2" fmla="*/ 1 w 36"/>
                <a:gd name="T3" fmla="*/ 12 h 12"/>
                <a:gd name="T4" fmla="*/ 0 w 36"/>
                <a:gd name="T5" fmla="*/ 2 h 12"/>
                <a:gd name="T6" fmla="*/ 35 w 36"/>
                <a:gd name="T7" fmla="*/ 0 h 12"/>
                <a:gd name="T8" fmla="*/ 36 w 3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36" y="11"/>
                  </a:moveTo>
                  <a:lnTo>
                    <a:pt x="1" y="12"/>
                  </a:lnTo>
                  <a:lnTo>
                    <a:pt x="0" y="2"/>
                  </a:lnTo>
                  <a:lnTo>
                    <a:pt x="35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100"/>
            <p:cNvSpPr>
              <a:spLocks noChangeShapeType="1"/>
            </p:cNvSpPr>
            <p:nvPr/>
          </p:nvSpPr>
          <p:spPr bwMode="auto">
            <a:xfrm flipH="1">
              <a:off x="4274" y="2253"/>
              <a:ext cx="32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Freeform 101"/>
            <p:cNvSpPr>
              <a:spLocks/>
            </p:cNvSpPr>
            <p:nvPr/>
          </p:nvSpPr>
          <p:spPr bwMode="auto">
            <a:xfrm>
              <a:off x="4273" y="2247"/>
              <a:ext cx="34" cy="11"/>
            </a:xfrm>
            <a:custGeom>
              <a:avLst/>
              <a:gdLst>
                <a:gd name="T0" fmla="*/ 34 w 34"/>
                <a:gd name="T1" fmla="*/ 10 h 11"/>
                <a:gd name="T2" fmla="*/ 0 w 34"/>
                <a:gd name="T3" fmla="*/ 11 h 11"/>
                <a:gd name="T4" fmla="*/ 0 w 34"/>
                <a:gd name="T5" fmla="*/ 2 h 11"/>
                <a:gd name="T6" fmla="*/ 34 w 34"/>
                <a:gd name="T7" fmla="*/ 0 h 11"/>
                <a:gd name="T8" fmla="*/ 34 w 34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34" y="10"/>
                  </a:moveTo>
                  <a:lnTo>
                    <a:pt x="0" y="11"/>
                  </a:ln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02"/>
            <p:cNvSpPr>
              <a:spLocks noChangeShapeType="1"/>
            </p:cNvSpPr>
            <p:nvPr/>
          </p:nvSpPr>
          <p:spPr bwMode="auto">
            <a:xfrm flipH="1">
              <a:off x="4204" y="2256"/>
              <a:ext cx="32" cy="1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Freeform 103"/>
            <p:cNvSpPr>
              <a:spLocks/>
            </p:cNvSpPr>
            <p:nvPr/>
          </p:nvSpPr>
          <p:spPr bwMode="auto">
            <a:xfrm>
              <a:off x="4202" y="2251"/>
              <a:ext cx="36" cy="11"/>
            </a:xfrm>
            <a:custGeom>
              <a:avLst/>
              <a:gdLst>
                <a:gd name="T0" fmla="*/ 36 w 36"/>
                <a:gd name="T1" fmla="*/ 9 h 11"/>
                <a:gd name="T2" fmla="*/ 1 w 36"/>
                <a:gd name="T3" fmla="*/ 11 h 11"/>
                <a:gd name="T4" fmla="*/ 0 w 36"/>
                <a:gd name="T5" fmla="*/ 1 h 11"/>
                <a:gd name="T6" fmla="*/ 35 w 36"/>
                <a:gd name="T7" fmla="*/ 0 h 11"/>
                <a:gd name="T8" fmla="*/ 36 w 36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">
                  <a:moveTo>
                    <a:pt x="36" y="9"/>
                  </a:moveTo>
                  <a:lnTo>
                    <a:pt x="1" y="11"/>
                  </a:lnTo>
                  <a:lnTo>
                    <a:pt x="0" y="1"/>
                  </a:lnTo>
                  <a:lnTo>
                    <a:pt x="35" y="0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04"/>
            <p:cNvSpPr>
              <a:spLocks noChangeShapeType="1"/>
            </p:cNvSpPr>
            <p:nvPr/>
          </p:nvSpPr>
          <p:spPr bwMode="auto">
            <a:xfrm flipH="1">
              <a:off x="4135" y="2258"/>
              <a:ext cx="32" cy="2"/>
            </a:xfrm>
            <a:prstGeom prst="line">
              <a:avLst/>
            </a:prstGeom>
            <a:noFill/>
            <a:ln w="1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Freeform 105"/>
            <p:cNvSpPr>
              <a:spLocks/>
            </p:cNvSpPr>
            <p:nvPr/>
          </p:nvSpPr>
          <p:spPr bwMode="auto">
            <a:xfrm>
              <a:off x="4133" y="2254"/>
              <a:ext cx="35" cy="11"/>
            </a:xfrm>
            <a:custGeom>
              <a:avLst/>
              <a:gdLst>
                <a:gd name="T0" fmla="*/ 35 w 35"/>
                <a:gd name="T1" fmla="*/ 9 h 11"/>
                <a:gd name="T2" fmla="*/ 0 w 35"/>
                <a:gd name="T3" fmla="*/ 11 h 11"/>
                <a:gd name="T4" fmla="*/ 0 w 35"/>
                <a:gd name="T5" fmla="*/ 2 h 11"/>
                <a:gd name="T6" fmla="*/ 35 w 35"/>
                <a:gd name="T7" fmla="*/ 0 h 11"/>
                <a:gd name="T8" fmla="*/ 35 w 3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1">
                  <a:moveTo>
                    <a:pt x="35" y="9"/>
                  </a:moveTo>
                  <a:lnTo>
                    <a:pt x="0" y="11"/>
                  </a:lnTo>
                  <a:lnTo>
                    <a:pt x="0" y="2"/>
                  </a:lnTo>
                  <a:lnTo>
                    <a:pt x="35" y="0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Rectangle 106"/>
            <p:cNvSpPr>
              <a:spLocks noChangeArrowheads="1"/>
            </p:cNvSpPr>
            <p:nvPr/>
          </p:nvSpPr>
          <p:spPr bwMode="auto">
            <a:xfrm>
              <a:off x="4472" y="1768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87" name="Rectangle 107"/>
            <p:cNvSpPr>
              <a:spLocks noChangeArrowheads="1"/>
            </p:cNvSpPr>
            <p:nvPr/>
          </p:nvSpPr>
          <p:spPr bwMode="auto">
            <a:xfrm>
              <a:off x="4805" y="1971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88" name="Rectangle 108"/>
            <p:cNvSpPr>
              <a:spLocks noChangeArrowheads="1"/>
            </p:cNvSpPr>
            <p:nvPr/>
          </p:nvSpPr>
          <p:spPr bwMode="auto">
            <a:xfrm>
              <a:off x="4477" y="137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89" name="Rectangle 109"/>
            <p:cNvSpPr>
              <a:spLocks noChangeArrowheads="1"/>
            </p:cNvSpPr>
            <p:nvPr/>
          </p:nvSpPr>
          <p:spPr bwMode="auto">
            <a:xfrm>
              <a:off x="4466" y="2177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0" name="Rectangle 110"/>
            <p:cNvSpPr>
              <a:spLocks noChangeArrowheads="1"/>
            </p:cNvSpPr>
            <p:nvPr/>
          </p:nvSpPr>
          <p:spPr bwMode="auto">
            <a:xfrm>
              <a:off x="4264" y="1314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1" name="Rectangle 111"/>
            <p:cNvSpPr>
              <a:spLocks noChangeArrowheads="1"/>
            </p:cNvSpPr>
            <p:nvPr/>
          </p:nvSpPr>
          <p:spPr bwMode="auto">
            <a:xfrm>
              <a:off x="4534" y="114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2" name="Rectangle 112"/>
            <p:cNvSpPr>
              <a:spLocks noChangeArrowheads="1"/>
            </p:cNvSpPr>
            <p:nvPr/>
          </p:nvSpPr>
          <p:spPr bwMode="auto">
            <a:xfrm>
              <a:off x="3821" y="173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3" name="Rectangle 113"/>
            <p:cNvSpPr>
              <a:spLocks noChangeArrowheads="1"/>
            </p:cNvSpPr>
            <p:nvPr/>
          </p:nvSpPr>
          <p:spPr bwMode="auto">
            <a:xfrm>
              <a:off x="3485" y="192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4" name="Rectangle 114"/>
            <p:cNvSpPr>
              <a:spLocks noChangeArrowheads="1"/>
            </p:cNvSpPr>
            <p:nvPr/>
          </p:nvSpPr>
          <p:spPr bwMode="auto">
            <a:xfrm>
              <a:off x="3163" y="1663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5" name="Rectangle 115"/>
            <p:cNvSpPr>
              <a:spLocks noChangeArrowheads="1"/>
            </p:cNvSpPr>
            <p:nvPr/>
          </p:nvSpPr>
          <p:spPr bwMode="auto">
            <a:xfrm>
              <a:off x="3351" y="133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6" name="Rectangle 116"/>
            <p:cNvSpPr>
              <a:spLocks noChangeArrowheads="1"/>
            </p:cNvSpPr>
            <p:nvPr/>
          </p:nvSpPr>
          <p:spPr bwMode="auto">
            <a:xfrm>
              <a:off x="3824" y="1321"/>
              <a:ext cx="1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7" name="Rectangle 117"/>
            <p:cNvSpPr>
              <a:spLocks noChangeArrowheads="1"/>
            </p:cNvSpPr>
            <p:nvPr/>
          </p:nvSpPr>
          <p:spPr bwMode="auto">
            <a:xfrm>
              <a:off x="3817" y="2136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8" name="Rectangle 118"/>
            <p:cNvSpPr>
              <a:spLocks noChangeArrowheads="1"/>
            </p:cNvSpPr>
            <p:nvPr/>
          </p:nvSpPr>
          <p:spPr bwMode="auto">
            <a:xfrm>
              <a:off x="3706" y="234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599" name="Rectangle 119"/>
            <p:cNvSpPr>
              <a:spLocks noChangeArrowheads="1"/>
            </p:cNvSpPr>
            <p:nvPr/>
          </p:nvSpPr>
          <p:spPr bwMode="auto">
            <a:xfrm>
              <a:off x="4030" y="2197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 sz="1800">
                <a:latin typeface="Arial" charset="0"/>
              </a:endParaRPr>
            </a:p>
          </p:txBody>
        </p:sp>
        <p:sp>
          <p:nvSpPr>
            <p:cNvPr id="20600" name="Rectangle 120"/>
            <p:cNvSpPr>
              <a:spLocks noChangeArrowheads="1"/>
            </p:cNvSpPr>
            <p:nvPr/>
          </p:nvSpPr>
          <p:spPr bwMode="auto">
            <a:xfrm>
              <a:off x="4043" y="1730"/>
              <a:ext cx="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GB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GB" sz="1800">
                <a:latin typeface="Arial" charset="0"/>
              </a:endParaRPr>
            </a:p>
          </p:txBody>
        </p:sp>
      </p:grpSp>
      <p:sp>
        <p:nvSpPr>
          <p:cNvPr id="20601" name="Text Box 121"/>
          <p:cNvSpPr txBox="1">
            <a:spLocks noChangeArrowheads="1"/>
          </p:cNvSpPr>
          <p:nvPr/>
        </p:nvSpPr>
        <p:spPr bwMode="auto">
          <a:xfrm>
            <a:off x="2492375" y="1477963"/>
            <a:ext cx="344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2400">
                <a:latin typeface="Trebuchet MS" charset="0"/>
              </a:rPr>
              <a:t>Watson-Crick base pairs</a:t>
            </a:r>
          </a:p>
        </p:txBody>
      </p:sp>
      <p:sp>
        <p:nvSpPr>
          <p:cNvPr id="20602" name="Line 122"/>
          <p:cNvSpPr>
            <a:spLocks noChangeShapeType="1"/>
          </p:cNvSpPr>
          <p:nvPr/>
        </p:nvSpPr>
        <p:spPr bwMode="auto">
          <a:xfrm flipH="1">
            <a:off x="1743075" y="3327400"/>
            <a:ext cx="111125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3" name="Freeform 123"/>
          <p:cNvSpPr>
            <a:spLocks/>
          </p:cNvSpPr>
          <p:nvPr/>
        </p:nvSpPr>
        <p:spPr bwMode="auto">
          <a:xfrm>
            <a:off x="1738313" y="3322638"/>
            <a:ext cx="123825" cy="228600"/>
          </a:xfrm>
          <a:custGeom>
            <a:avLst/>
            <a:gdLst>
              <a:gd name="T0" fmla="*/ 6 w 78"/>
              <a:gd name="T1" fmla="*/ 144 h 144"/>
              <a:gd name="T2" fmla="*/ 0 w 78"/>
              <a:gd name="T3" fmla="*/ 135 h 144"/>
              <a:gd name="T4" fmla="*/ 69 w 78"/>
              <a:gd name="T5" fmla="*/ 0 h 144"/>
              <a:gd name="T6" fmla="*/ 78 w 78"/>
              <a:gd name="T7" fmla="*/ 5 h 144"/>
              <a:gd name="T8" fmla="*/ 6 w 78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44">
                <a:moveTo>
                  <a:pt x="6" y="144"/>
                </a:moveTo>
                <a:lnTo>
                  <a:pt x="0" y="135"/>
                </a:lnTo>
                <a:lnTo>
                  <a:pt x="69" y="0"/>
                </a:lnTo>
                <a:lnTo>
                  <a:pt x="78" y="5"/>
                </a:lnTo>
                <a:lnTo>
                  <a:pt x="6" y="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4" name="Line 124"/>
          <p:cNvSpPr>
            <a:spLocks noChangeShapeType="1"/>
          </p:cNvSpPr>
          <p:nvPr/>
        </p:nvSpPr>
        <p:spPr bwMode="auto">
          <a:xfrm flipH="1">
            <a:off x="1497013" y="3544888"/>
            <a:ext cx="244475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5" name="Freeform 125"/>
          <p:cNvSpPr>
            <a:spLocks/>
          </p:cNvSpPr>
          <p:nvPr/>
        </p:nvSpPr>
        <p:spPr bwMode="auto">
          <a:xfrm>
            <a:off x="1495425" y="3536950"/>
            <a:ext cx="252413" cy="22225"/>
          </a:xfrm>
          <a:custGeom>
            <a:avLst/>
            <a:gdLst>
              <a:gd name="T0" fmla="*/ 0 w 159"/>
              <a:gd name="T1" fmla="*/ 14 h 14"/>
              <a:gd name="T2" fmla="*/ 0 w 159"/>
              <a:gd name="T3" fmla="*/ 4 h 14"/>
              <a:gd name="T4" fmla="*/ 153 w 159"/>
              <a:gd name="T5" fmla="*/ 0 h 14"/>
              <a:gd name="T6" fmla="*/ 159 w 159"/>
              <a:gd name="T7" fmla="*/ 9 h 14"/>
              <a:gd name="T8" fmla="*/ 0 w 159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14">
                <a:moveTo>
                  <a:pt x="0" y="14"/>
                </a:moveTo>
                <a:lnTo>
                  <a:pt x="0" y="4"/>
                </a:lnTo>
                <a:lnTo>
                  <a:pt x="153" y="0"/>
                </a:lnTo>
                <a:lnTo>
                  <a:pt x="159" y="9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6" name="Line 126"/>
          <p:cNvSpPr>
            <a:spLocks noChangeShapeType="1"/>
          </p:cNvSpPr>
          <p:nvPr/>
        </p:nvSpPr>
        <p:spPr bwMode="auto">
          <a:xfrm flipV="1">
            <a:off x="1495425" y="3498850"/>
            <a:ext cx="220663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7" name="Freeform 127"/>
          <p:cNvSpPr>
            <a:spLocks/>
          </p:cNvSpPr>
          <p:nvPr/>
        </p:nvSpPr>
        <p:spPr bwMode="auto">
          <a:xfrm>
            <a:off x="1493838" y="3492500"/>
            <a:ext cx="223837" cy="20638"/>
          </a:xfrm>
          <a:custGeom>
            <a:avLst/>
            <a:gdLst>
              <a:gd name="T0" fmla="*/ 1 w 141"/>
              <a:gd name="T1" fmla="*/ 13 h 13"/>
              <a:gd name="T2" fmla="*/ 0 w 141"/>
              <a:gd name="T3" fmla="*/ 2 h 13"/>
              <a:gd name="T4" fmla="*/ 140 w 141"/>
              <a:gd name="T5" fmla="*/ 0 h 13"/>
              <a:gd name="T6" fmla="*/ 141 w 141"/>
              <a:gd name="T7" fmla="*/ 9 h 13"/>
              <a:gd name="T8" fmla="*/ 1 w 14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3">
                <a:moveTo>
                  <a:pt x="1" y="13"/>
                </a:moveTo>
                <a:lnTo>
                  <a:pt x="0" y="2"/>
                </a:lnTo>
                <a:lnTo>
                  <a:pt x="140" y="0"/>
                </a:lnTo>
                <a:lnTo>
                  <a:pt x="141" y="9"/>
                </a:lnTo>
                <a:lnTo>
                  <a:pt x="1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8" name="Line 128"/>
          <p:cNvSpPr>
            <a:spLocks noChangeShapeType="1"/>
          </p:cNvSpPr>
          <p:nvPr/>
        </p:nvSpPr>
        <p:spPr bwMode="auto">
          <a:xfrm flipH="1" flipV="1">
            <a:off x="1204913" y="3230563"/>
            <a:ext cx="123825" cy="2174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9" name="Freeform 129"/>
          <p:cNvSpPr>
            <a:spLocks/>
          </p:cNvSpPr>
          <p:nvPr/>
        </p:nvSpPr>
        <p:spPr bwMode="auto">
          <a:xfrm>
            <a:off x="1198563" y="3225800"/>
            <a:ext cx="136525" cy="227013"/>
          </a:xfrm>
          <a:custGeom>
            <a:avLst/>
            <a:gdLst>
              <a:gd name="T0" fmla="*/ 0 w 86"/>
              <a:gd name="T1" fmla="*/ 5 h 143"/>
              <a:gd name="T2" fmla="*/ 3 w 86"/>
              <a:gd name="T3" fmla="*/ 0 h 143"/>
              <a:gd name="T4" fmla="*/ 9 w 86"/>
              <a:gd name="T5" fmla="*/ 0 h 143"/>
              <a:gd name="T6" fmla="*/ 86 w 86"/>
              <a:gd name="T7" fmla="*/ 139 h 143"/>
              <a:gd name="T8" fmla="*/ 78 w 86"/>
              <a:gd name="T9" fmla="*/ 143 h 143"/>
              <a:gd name="T10" fmla="*/ 0 w 86"/>
              <a:gd name="T11" fmla="*/ 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" h="143">
                <a:moveTo>
                  <a:pt x="0" y="5"/>
                </a:moveTo>
                <a:lnTo>
                  <a:pt x="3" y="0"/>
                </a:lnTo>
                <a:lnTo>
                  <a:pt x="9" y="0"/>
                </a:lnTo>
                <a:lnTo>
                  <a:pt x="86" y="139"/>
                </a:lnTo>
                <a:lnTo>
                  <a:pt x="78" y="143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0" name="Line 130"/>
          <p:cNvSpPr>
            <a:spLocks noChangeShapeType="1"/>
          </p:cNvSpPr>
          <p:nvPr/>
        </p:nvSpPr>
        <p:spPr bwMode="auto">
          <a:xfrm flipH="1">
            <a:off x="1204913" y="2898775"/>
            <a:ext cx="168275" cy="3222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1" name="Freeform 131"/>
          <p:cNvSpPr>
            <a:spLocks/>
          </p:cNvSpPr>
          <p:nvPr/>
        </p:nvSpPr>
        <p:spPr bwMode="auto">
          <a:xfrm>
            <a:off x="1200150" y="2894013"/>
            <a:ext cx="179388" cy="331787"/>
          </a:xfrm>
          <a:custGeom>
            <a:avLst/>
            <a:gdLst>
              <a:gd name="T0" fmla="*/ 104 w 113"/>
              <a:gd name="T1" fmla="*/ 1 h 209"/>
              <a:gd name="T2" fmla="*/ 109 w 113"/>
              <a:gd name="T3" fmla="*/ 0 h 209"/>
              <a:gd name="T4" fmla="*/ 113 w 113"/>
              <a:gd name="T5" fmla="*/ 5 h 209"/>
              <a:gd name="T6" fmla="*/ 8 w 113"/>
              <a:gd name="T7" fmla="*/ 209 h 209"/>
              <a:gd name="T8" fmla="*/ 2 w 113"/>
              <a:gd name="T9" fmla="*/ 209 h 209"/>
              <a:gd name="T10" fmla="*/ 0 w 113"/>
              <a:gd name="T11" fmla="*/ 205 h 209"/>
              <a:gd name="T12" fmla="*/ 104 w 113"/>
              <a:gd name="T13" fmla="*/ 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209">
                <a:moveTo>
                  <a:pt x="104" y="1"/>
                </a:moveTo>
                <a:lnTo>
                  <a:pt x="109" y="0"/>
                </a:lnTo>
                <a:lnTo>
                  <a:pt x="113" y="5"/>
                </a:lnTo>
                <a:lnTo>
                  <a:pt x="8" y="209"/>
                </a:lnTo>
                <a:lnTo>
                  <a:pt x="2" y="209"/>
                </a:lnTo>
                <a:lnTo>
                  <a:pt x="0" y="205"/>
                </a:lnTo>
                <a:lnTo>
                  <a:pt x="10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2" name="Line 132"/>
          <p:cNvSpPr>
            <a:spLocks noChangeShapeType="1"/>
          </p:cNvSpPr>
          <p:nvPr/>
        </p:nvSpPr>
        <p:spPr bwMode="auto">
          <a:xfrm flipH="1">
            <a:off x="1252538" y="2940050"/>
            <a:ext cx="147637" cy="284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3" name="Freeform 133"/>
          <p:cNvSpPr>
            <a:spLocks/>
          </p:cNvSpPr>
          <p:nvPr/>
        </p:nvSpPr>
        <p:spPr bwMode="auto">
          <a:xfrm>
            <a:off x="1246188" y="2935288"/>
            <a:ext cx="160337" cy="293687"/>
          </a:xfrm>
          <a:custGeom>
            <a:avLst/>
            <a:gdLst>
              <a:gd name="T0" fmla="*/ 93 w 101"/>
              <a:gd name="T1" fmla="*/ 0 h 185"/>
              <a:gd name="T2" fmla="*/ 101 w 101"/>
              <a:gd name="T3" fmla="*/ 5 h 185"/>
              <a:gd name="T4" fmla="*/ 9 w 101"/>
              <a:gd name="T5" fmla="*/ 185 h 185"/>
              <a:gd name="T6" fmla="*/ 0 w 101"/>
              <a:gd name="T7" fmla="*/ 181 h 185"/>
              <a:gd name="T8" fmla="*/ 93 w 101"/>
              <a:gd name="T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185">
                <a:moveTo>
                  <a:pt x="93" y="0"/>
                </a:moveTo>
                <a:lnTo>
                  <a:pt x="101" y="5"/>
                </a:lnTo>
                <a:lnTo>
                  <a:pt x="9" y="185"/>
                </a:lnTo>
                <a:lnTo>
                  <a:pt x="0" y="181"/>
                </a:lnTo>
                <a:lnTo>
                  <a:pt x="9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4" name="Line 134"/>
          <p:cNvSpPr>
            <a:spLocks noChangeShapeType="1"/>
          </p:cNvSpPr>
          <p:nvPr/>
        </p:nvSpPr>
        <p:spPr bwMode="auto">
          <a:xfrm flipV="1">
            <a:off x="1379538" y="2886075"/>
            <a:ext cx="346075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5" name="Freeform 135"/>
          <p:cNvSpPr>
            <a:spLocks/>
          </p:cNvSpPr>
          <p:nvPr/>
        </p:nvSpPr>
        <p:spPr bwMode="auto">
          <a:xfrm>
            <a:off x="1373188" y="2878138"/>
            <a:ext cx="357187" cy="23812"/>
          </a:xfrm>
          <a:custGeom>
            <a:avLst/>
            <a:gdLst>
              <a:gd name="T0" fmla="*/ 223 w 225"/>
              <a:gd name="T1" fmla="*/ 0 h 15"/>
              <a:gd name="T2" fmla="*/ 225 w 225"/>
              <a:gd name="T3" fmla="*/ 5 h 15"/>
              <a:gd name="T4" fmla="*/ 223 w 225"/>
              <a:gd name="T5" fmla="*/ 10 h 15"/>
              <a:gd name="T6" fmla="*/ 4 w 225"/>
              <a:gd name="T7" fmla="*/ 15 h 15"/>
              <a:gd name="T8" fmla="*/ 0 w 225"/>
              <a:gd name="T9" fmla="*/ 10 h 15"/>
              <a:gd name="T10" fmla="*/ 3 w 225"/>
              <a:gd name="T11" fmla="*/ 5 h 15"/>
              <a:gd name="T12" fmla="*/ 223 w 22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5">
                <a:moveTo>
                  <a:pt x="223" y="0"/>
                </a:moveTo>
                <a:lnTo>
                  <a:pt x="225" y="5"/>
                </a:lnTo>
                <a:lnTo>
                  <a:pt x="223" y="10"/>
                </a:lnTo>
                <a:lnTo>
                  <a:pt x="4" y="15"/>
                </a:lnTo>
                <a:lnTo>
                  <a:pt x="0" y="10"/>
                </a:lnTo>
                <a:lnTo>
                  <a:pt x="3" y="5"/>
                </a:lnTo>
                <a:lnTo>
                  <a:pt x="2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6" name="Line 136"/>
          <p:cNvSpPr>
            <a:spLocks noChangeShapeType="1"/>
          </p:cNvSpPr>
          <p:nvPr/>
        </p:nvSpPr>
        <p:spPr bwMode="auto">
          <a:xfrm flipH="1" flipV="1">
            <a:off x="1731963" y="2890838"/>
            <a:ext cx="123825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7" name="Freeform 137"/>
          <p:cNvSpPr>
            <a:spLocks/>
          </p:cNvSpPr>
          <p:nvPr/>
        </p:nvSpPr>
        <p:spPr bwMode="auto">
          <a:xfrm>
            <a:off x="1727200" y="2886075"/>
            <a:ext cx="134938" cy="225425"/>
          </a:xfrm>
          <a:custGeom>
            <a:avLst/>
            <a:gdLst>
              <a:gd name="T0" fmla="*/ 0 w 85"/>
              <a:gd name="T1" fmla="*/ 5 h 142"/>
              <a:gd name="T2" fmla="*/ 2 w 85"/>
              <a:gd name="T3" fmla="*/ 0 h 142"/>
              <a:gd name="T4" fmla="*/ 7 w 85"/>
              <a:gd name="T5" fmla="*/ 0 h 142"/>
              <a:gd name="T6" fmla="*/ 85 w 85"/>
              <a:gd name="T7" fmla="*/ 137 h 142"/>
              <a:gd name="T8" fmla="*/ 77 w 85"/>
              <a:gd name="T9" fmla="*/ 142 h 142"/>
              <a:gd name="T10" fmla="*/ 0 w 85"/>
              <a:gd name="T11" fmla="*/ 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142">
                <a:moveTo>
                  <a:pt x="0" y="5"/>
                </a:moveTo>
                <a:lnTo>
                  <a:pt x="2" y="0"/>
                </a:lnTo>
                <a:lnTo>
                  <a:pt x="7" y="0"/>
                </a:lnTo>
                <a:lnTo>
                  <a:pt x="85" y="137"/>
                </a:lnTo>
                <a:lnTo>
                  <a:pt x="77" y="142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8" name="Line 138"/>
          <p:cNvSpPr>
            <a:spLocks noChangeShapeType="1"/>
          </p:cNvSpPr>
          <p:nvPr/>
        </p:nvSpPr>
        <p:spPr bwMode="auto">
          <a:xfrm>
            <a:off x="1706563" y="2932113"/>
            <a:ext cx="112712" cy="1984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9" name="Freeform 139"/>
          <p:cNvSpPr>
            <a:spLocks/>
          </p:cNvSpPr>
          <p:nvPr/>
        </p:nvSpPr>
        <p:spPr bwMode="auto">
          <a:xfrm>
            <a:off x="1700213" y="2927350"/>
            <a:ext cx="125412" cy="207963"/>
          </a:xfrm>
          <a:custGeom>
            <a:avLst/>
            <a:gdLst>
              <a:gd name="T0" fmla="*/ 0 w 79"/>
              <a:gd name="T1" fmla="*/ 5 h 131"/>
              <a:gd name="T2" fmla="*/ 8 w 79"/>
              <a:gd name="T3" fmla="*/ 0 h 131"/>
              <a:gd name="T4" fmla="*/ 79 w 79"/>
              <a:gd name="T5" fmla="*/ 126 h 131"/>
              <a:gd name="T6" fmla="*/ 71 w 79"/>
              <a:gd name="T7" fmla="*/ 131 h 131"/>
              <a:gd name="T8" fmla="*/ 0 w 79"/>
              <a:gd name="T9" fmla="*/ 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31">
                <a:moveTo>
                  <a:pt x="0" y="5"/>
                </a:moveTo>
                <a:lnTo>
                  <a:pt x="8" y="0"/>
                </a:lnTo>
                <a:lnTo>
                  <a:pt x="79" y="126"/>
                </a:lnTo>
                <a:lnTo>
                  <a:pt x="71" y="131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0" name="Line 140"/>
          <p:cNvSpPr>
            <a:spLocks noChangeShapeType="1"/>
          </p:cNvSpPr>
          <p:nvPr/>
        </p:nvSpPr>
        <p:spPr bwMode="auto">
          <a:xfrm flipH="1" flipV="1">
            <a:off x="969963" y="3178175"/>
            <a:ext cx="228600" cy="4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1" name="Freeform 141"/>
          <p:cNvSpPr>
            <a:spLocks/>
          </p:cNvSpPr>
          <p:nvPr/>
        </p:nvSpPr>
        <p:spPr bwMode="auto">
          <a:xfrm>
            <a:off x="966788" y="3171825"/>
            <a:ext cx="236537" cy="61913"/>
          </a:xfrm>
          <a:custGeom>
            <a:avLst/>
            <a:gdLst>
              <a:gd name="T0" fmla="*/ 0 w 149"/>
              <a:gd name="T1" fmla="*/ 10 h 39"/>
              <a:gd name="T2" fmla="*/ 2 w 149"/>
              <a:gd name="T3" fmla="*/ 0 h 39"/>
              <a:gd name="T4" fmla="*/ 147 w 149"/>
              <a:gd name="T5" fmla="*/ 30 h 39"/>
              <a:gd name="T6" fmla="*/ 149 w 149"/>
              <a:gd name="T7" fmla="*/ 34 h 39"/>
              <a:gd name="T8" fmla="*/ 146 w 149"/>
              <a:gd name="T9" fmla="*/ 39 h 39"/>
              <a:gd name="T10" fmla="*/ 0 w 149"/>
              <a:gd name="T11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" h="39">
                <a:moveTo>
                  <a:pt x="0" y="10"/>
                </a:moveTo>
                <a:lnTo>
                  <a:pt x="2" y="0"/>
                </a:lnTo>
                <a:lnTo>
                  <a:pt x="147" y="30"/>
                </a:lnTo>
                <a:lnTo>
                  <a:pt x="149" y="34"/>
                </a:lnTo>
                <a:lnTo>
                  <a:pt x="146" y="39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2" name="Line 142"/>
          <p:cNvSpPr>
            <a:spLocks noChangeShapeType="1"/>
          </p:cNvSpPr>
          <p:nvPr/>
        </p:nvSpPr>
        <p:spPr bwMode="auto">
          <a:xfrm flipH="1" flipV="1">
            <a:off x="809625" y="2778125"/>
            <a:ext cx="31750" cy="265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3" name="Freeform 143"/>
          <p:cNvSpPr>
            <a:spLocks/>
          </p:cNvSpPr>
          <p:nvPr/>
        </p:nvSpPr>
        <p:spPr bwMode="auto">
          <a:xfrm>
            <a:off x="801688" y="2774950"/>
            <a:ext cx="47625" cy="269875"/>
          </a:xfrm>
          <a:custGeom>
            <a:avLst/>
            <a:gdLst>
              <a:gd name="T0" fmla="*/ 0 w 30"/>
              <a:gd name="T1" fmla="*/ 0 h 170"/>
              <a:gd name="T2" fmla="*/ 10 w 30"/>
              <a:gd name="T3" fmla="*/ 5 h 170"/>
              <a:gd name="T4" fmla="*/ 30 w 30"/>
              <a:gd name="T5" fmla="*/ 169 h 170"/>
              <a:gd name="T6" fmla="*/ 20 w 30"/>
              <a:gd name="T7" fmla="*/ 170 h 170"/>
              <a:gd name="T8" fmla="*/ 0 w 30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70">
                <a:moveTo>
                  <a:pt x="0" y="0"/>
                </a:moveTo>
                <a:lnTo>
                  <a:pt x="10" y="5"/>
                </a:lnTo>
                <a:lnTo>
                  <a:pt x="30" y="169"/>
                </a:lnTo>
                <a:lnTo>
                  <a:pt x="2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4" name="Line 144"/>
          <p:cNvSpPr>
            <a:spLocks noChangeShapeType="1"/>
          </p:cNvSpPr>
          <p:nvPr/>
        </p:nvSpPr>
        <p:spPr bwMode="auto">
          <a:xfrm flipV="1">
            <a:off x="811213" y="2663825"/>
            <a:ext cx="225425" cy="114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5" name="Freeform 145"/>
          <p:cNvSpPr>
            <a:spLocks/>
          </p:cNvSpPr>
          <p:nvPr/>
        </p:nvSpPr>
        <p:spPr bwMode="auto">
          <a:xfrm>
            <a:off x="801688" y="2655888"/>
            <a:ext cx="239712" cy="127000"/>
          </a:xfrm>
          <a:custGeom>
            <a:avLst/>
            <a:gdLst>
              <a:gd name="T0" fmla="*/ 146 w 151"/>
              <a:gd name="T1" fmla="*/ 0 h 80"/>
              <a:gd name="T2" fmla="*/ 151 w 151"/>
              <a:gd name="T3" fmla="*/ 10 h 80"/>
              <a:gd name="T4" fmla="*/ 10 w 151"/>
              <a:gd name="T5" fmla="*/ 80 h 80"/>
              <a:gd name="T6" fmla="*/ 0 w 151"/>
              <a:gd name="T7" fmla="*/ 75 h 80"/>
              <a:gd name="T8" fmla="*/ 146 w 151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80">
                <a:moveTo>
                  <a:pt x="146" y="0"/>
                </a:moveTo>
                <a:lnTo>
                  <a:pt x="151" y="10"/>
                </a:lnTo>
                <a:lnTo>
                  <a:pt x="10" y="80"/>
                </a:lnTo>
                <a:lnTo>
                  <a:pt x="0" y="75"/>
                </a:lnTo>
                <a:lnTo>
                  <a:pt x="1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6" name="Line 146"/>
          <p:cNvSpPr>
            <a:spLocks noChangeShapeType="1"/>
          </p:cNvSpPr>
          <p:nvPr/>
        </p:nvSpPr>
        <p:spPr bwMode="auto">
          <a:xfrm flipV="1">
            <a:off x="857250" y="2705100"/>
            <a:ext cx="196850" cy="1000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7" name="Freeform 147"/>
          <p:cNvSpPr>
            <a:spLocks/>
          </p:cNvSpPr>
          <p:nvPr/>
        </p:nvSpPr>
        <p:spPr bwMode="auto">
          <a:xfrm>
            <a:off x="852488" y="2698750"/>
            <a:ext cx="206375" cy="114300"/>
          </a:xfrm>
          <a:custGeom>
            <a:avLst/>
            <a:gdLst>
              <a:gd name="T0" fmla="*/ 126 w 130"/>
              <a:gd name="T1" fmla="*/ 0 h 72"/>
              <a:gd name="T2" fmla="*/ 130 w 130"/>
              <a:gd name="T3" fmla="*/ 8 h 72"/>
              <a:gd name="T4" fmla="*/ 5 w 130"/>
              <a:gd name="T5" fmla="*/ 72 h 72"/>
              <a:gd name="T6" fmla="*/ 0 w 130"/>
              <a:gd name="T7" fmla="*/ 63 h 72"/>
              <a:gd name="T8" fmla="*/ 126 w 130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72">
                <a:moveTo>
                  <a:pt x="126" y="0"/>
                </a:moveTo>
                <a:lnTo>
                  <a:pt x="130" y="8"/>
                </a:lnTo>
                <a:lnTo>
                  <a:pt x="5" y="72"/>
                </a:lnTo>
                <a:lnTo>
                  <a:pt x="0" y="63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8" name="Line 148"/>
          <p:cNvSpPr>
            <a:spLocks noChangeShapeType="1"/>
          </p:cNvSpPr>
          <p:nvPr/>
        </p:nvSpPr>
        <p:spPr bwMode="auto">
          <a:xfrm>
            <a:off x="1227138" y="2727325"/>
            <a:ext cx="144462" cy="161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9" name="Freeform 149"/>
          <p:cNvSpPr>
            <a:spLocks/>
          </p:cNvSpPr>
          <p:nvPr/>
        </p:nvSpPr>
        <p:spPr bwMode="auto">
          <a:xfrm>
            <a:off x="1222375" y="2720975"/>
            <a:ext cx="155575" cy="174625"/>
          </a:xfrm>
          <a:custGeom>
            <a:avLst/>
            <a:gdLst>
              <a:gd name="T0" fmla="*/ 0 w 98"/>
              <a:gd name="T1" fmla="*/ 6 h 110"/>
              <a:gd name="T2" fmla="*/ 6 w 98"/>
              <a:gd name="T3" fmla="*/ 0 h 110"/>
              <a:gd name="T4" fmla="*/ 98 w 98"/>
              <a:gd name="T5" fmla="*/ 104 h 110"/>
              <a:gd name="T6" fmla="*/ 95 w 98"/>
              <a:gd name="T7" fmla="*/ 109 h 110"/>
              <a:gd name="T8" fmla="*/ 90 w 98"/>
              <a:gd name="T9" fmla="*/ 110 h 110"/>
              <a:gd name="T10" fmla="*/ 0 w 98"/>
              <a:gd name="T11" fmla="*/ 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" h="110">
                <a:moveTo>
                  <a:pt x="0" y="6"/>
                </a:moveTo>
                <a:lnTo>
                  <a:pt x="6" y="0"/>
                </a:lnTo>
                <a:lnTo>
                  <a:pt x="98" y="104"/>
                </a:lnTo>
                <a:lnTo>
                  <a:pt x="95" y="109"/>
                </a:lnTo>
                <a:lnTo>
                  <a:pt x="90" y="11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0" name="Line 150"/>
          <p:cNvSpPr>
            <a:spLocks noChangeShapeType="1"/>
          </p:cNvSpPr>
          <p:nvPr/>
        </p:nvSpPr>
        <p:spPr bwMode="auto">
          <a:xfrm flipH="1">
            <a:off x="1731963" y="2668588"/>
            <a:ext cx="109537" cy="211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1" name="Freeform 151"/>
          <p:cNvSpPr>
            <a:spLocks/>
          </p:cNvSpPr>
          <p:nvPr/>
        </p:nvSpPr>
        <p:spPr bwMode="auto">
          <a:xfrm>
            <a:off x="1727200" y="2663825"/>
            <a:ext cx="122238" cy="222250"/>
          </a:xfrm>
          <a:custGeom>
            <a:avLst/>
            <a:gdLst>
              <a:gd name="T0" fmla="*/ 68 w 77"/>
              <a:gd name="T1" fmla="*/ 0 h 140"/>
              <a:gd name="T2" fmla="*/ 77 w 77"/>
              <a:gd name="T3" fmla="*/ 5 h 140"/>
              <a:gd name="T4" fmla="*/ 7 w 77"/>
              <a:gd name="T5" fmla="*/ 140 h 140"/>
              <a:gd name="T6" fmla="*/ 2 w 77"/>
              <a:gd name="T7" fmla="*/ 140 h 140"/>
              <a:gd name="T8" fmla="*/ 0 w 77"/>
              <a:gd name="T9" fmla="*/ 135 h 140"/>
              <a:gd name="T10" fmla="*/ 68 w 77"/>
              <a:gd name="T11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40">
                <a:moveTo>
                  <a:pt x="68" y="0"/>
                </a:moveTo>
                <a:lnTo>
                  <a:pt x="77" y="5"/>
                </a:lnTo>
                <a:lnTo>
                  <a:pt x="7" y="140"/>
                </a:lnTo>
                <a:lnTo>
                  <a:pt x="2" y="140"/>
                </a:lnTo>
                <a:lnTo>
                  <a:pt x="0" y="135"/>
                </a:lnTo>
                <a:lnTo>
                  <a:pt x="6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2" name="Line 152"/>
          <p:cNvSpPr>
            <a:spLocks noChangeShapeType="1"/>
          </p:cNvSpPr>
          <p:nvPr/>
        </p:nvSpPr>
        <p:spPr bwMode="auto">
          <a:xfrm flipH="1" flipV="1">
            <a:off x="2874963" y="3379788"/>
            <a:ext cx="111125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3" name="Freeform 153"/>
          <p:cNvSpPr>
            <a:spLocks/>
          </p:cNvSpPr>
          <p:nvPr/>
        </p:nvSpPr>
        <p:spPr bwMode="auto">
          <a:xfrm>
            <a:off x="2868613" y="3375025"/>
            <a:ext cx="122237" cy="211138"/>
          </a:xfrm>
          <a:custGeom>
            <a:avLst/>
            <a:gdLst>
              <a:gd name="T0" fmla="*/ 77 w 77"/>
              <a:gd name="T1" fmla="*/ 123 h 133"/>
              <a:gd name="T2" fmla="*/ 71 w 77"/>
              <a:gd name="T3" fmla="*/ 133 h 133"/>
              <a:gd name="T4" fmla="*/ 0 w 77"/>
              <a:gd name="T5" fmla="*/ 5 h 133"/>
              <a:gd name="T6" fmla="*/ 8 w 77"/>
              <a:gd name="T7" fmla="*/ 0 h 133"/>
              <a:gd name="T8" fmla="*/ 77 w 77"/>
              <a:gd name="T9" fmla="*/ 1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33">
                <a:moveTo>
                  <a:pt x="77" y="123"/>
                </a:moveTo>
                <a:lnTo>
                  <a:pt x="71" y="133"/>
                </a:lnTo>
                <a:lnTo>
                  <a:pt x="0" y="5"/>
                </a:lnTo>
                <a:lnTo>
                  <a:pt x="8" y="0"/>
                </a:lnTo>
                <a:lnTo>
                  <a:pt x="77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4" name="Line 154"/>
          <p:cNvSpPr>
            <a:spLocks noChangeShapeType="1"/>
          </p:cNvSpPr>
          <p:nvPr/>
        </p:nvSpPr>
        <p:spPr bwMode="auto">
          <a:xfrm flipH="1">
            <a:off x="2986088" y="3573463"/>
            <a:ext cx="274637" cy="4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5" name="Freeform 155"/>
          <p:cNvSpPr>
            <a:spLocks/>
          </p:cNvSpPr>
          <p:nvPr/>
        </p:nvSpPr>
        <p:spPr bwMode="auto">
          <a:xfrm>
            <a:off x="2981325" y="3567113"/>
            <a:ext cx="280988" cy="19050"/>
          </a:xfrm>
          <a:custGeom>
            <a:avLst/>
            <a:gdLst>
              <a:gd name="T0" fmla="*/ 177 w 177"/>
              <a:gd name="T1" fmla="*/ 0 h 12"/>
              <a:gd name="T2" fmla="*/ 177 w 177"/>
              <a:gd name="T3" fmla="*/ 9 h 12"/>
              <a:gd name="T4" fmla="*/ 0 w 177"/>
              <a:gd name="T5" fmla="*/ 12 h 12"/>
              <a:gd name="T6" fmla="*/ 6 w 177"/>
              <a:gd name="T7" fmla="*/ 2 h 12"/>
              <a:gd name="T8" fmla="*/ 177 w 17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12">
                <a:moveTo>
                  <a:pt x="177" y="0"/>
                </a:moveTo>
                <a:lnTo>
                  <a:pt x="177" y="9"/>
                </a:lnTo>
                <a:lnTo>
                  <a:pt x="0" y="12"/>
                </a:lnTo>
                <a:lnTo>
                  <a:pt x="6" y="2"/>
                </a:lnTo>
                <a:lnTo>
                  <a:pt x="1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6" name="Line 156"/>
          <p:cNvSpPr>
            <a:spLocks noChangeShapeType="1"/>
          </p:cNvSpPr>
          <p:nvPr/>
        </p:nvSpPr>
        <p:spPr bwMode="auto">
          <a:xfrm flipH="1">
            <a:off x="3403600" y="3241675"/>
            <a:ext cx="111125" cy="2127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7" name="Freeform 157"/>
          <p:cNvSpPr>
            <a:spLocks/>
          </p:cNvSpPr>
          <p:nvPr/>
        </p:nvSpPr>
        <p:spPr bwMode="auto">
          <a:xfrm>
            <a:off x="3395663" y="3240088"/>
            <a:ext cx="127000" cy="219075"/>
          </a:xfrm>
          <a:custGeom>
            <a:avLst/>
            <a:gdLst>
              <a:gd name="T0" fmla="*/ 70 w 80"/>
              <a:gd name="T1" fmla="*/ 1 h 138"/>
              <a:gd name="T2" fmla="*/ 80 w 80"/>
              <a:gd name="T3" fmla="*/ 0 h 138"/>
              <a:gd name="T4" fmla="*/ 8 w 80"/>
              <a:gd name="T5" fmla="*/ 138 h 138"/>
              <a:gd name="T6" fmla="*/ 0 w 80"/>
              <a:gd name="T7" fmla="*/ 133 h 138"/>
              <a:gd name="T8" fmla="*/ 70 w 80"/>
              <a:gd name="T9" fmla="*/ 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138">
                <a:moveTo>
                  <a:pt x="70" y="1"/>
                </a:moveTo>
                <a:lnTo>
                  <a:pt x="80" y="0"/>
                </a:lnTo>
                <a:lnTo>
                  <a:pt x="8" y="138"/>
                </a:lnTo>
                <a:lnTo>
                  <a:pt x="0" y="133"/>
                </a:lnTo>
                <a:lnTo>
                  <a:pt x="7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8" name="Line 158"/>
          <p:cNvSpPr>
            <a:spLocks noChangeShapeType="1"/>
          </p:cNvSpPr>
          <p:nvPr/>
        </p:nvSpPr>
        <p:spPr bwMode="auto">
          <a:xfrm>
            <a:off x="3335338" y="2919413"/>
            <a:ext cx="179387" cy="320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9" name="Freeform 159"/>
          <p:cNvSpPr>
            <a:spLocks/>
          </p:cNvSpPr>
          <p:nvPr/>
        </p:nvSpPr>
        <p:spPr bwMode="auto">
          <a:xfrm>
            <a:off x="3328988" y="2914650"/>
            <a:ext cx="193675" cy="327025"/>
          </a:xfrm>
          <a:custGeom>
            <a:avLst/>
            <a:gdLst>
              <a:gd name="T0" fmla="*/ 0 w 122"/>
              <a:gd name="T1" fmla="*/ 5 h 206"/>
              <a:gd name="T2" fmla="*/ 3 w 122"/>
              <a:gd name="T3" fmla="*/ 0 h 206"/>
              <a:gd name="T4" fmla="*/ 8 w 122"/>
              <a:gd name="T5" fmla="*/ 0 h 206"/>
              <a:gd name="T6" fmla="*/ 122 w 122"/>
              <a:gd name="T7" fmla="*/ 205 h 206"/>
              <a:gd name="T8" fmla="*/ 112 w 122"/>
              <a:gd name="T9" fmla="*/ 206 h 206"/>
              <a:gd name="T10" fmla="*/ 0 w 122"/>
              <a:gd name="T11" fmla="*/ 5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06">
                <a:moveTo>
                  <a:pt x="0" y="5"/>
                </a:moveTo>
                <a:lnTo>
                  <a:pt x="3" y="0"/>
                </a:lnTo>
                <a:lnTo>
                  <a:pt x="8" y="0"/>
                </a:lnTo>
                <a:lnTo>
                  <a:pt x="122" y="205"/>
                </a:lnTo>
                <a:lnTo>
                  <a:pt x="112" y="20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0" name="Line 160"/>
          <p:cNvSpPr>
            <a:spLocks noChangeShapeType="1"/>
          </p:cNvSpPr>
          <p:nvPr/>
        </p:nvSpPr>
        <p:spPr bwMode="auto">
          <a:xfrm>
            <a:off x="3309938" y="2960688"/>
            <a:ext cx="155575" cy="279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1" name="Freeform 161"/>
          <p:cNvSpPr>
            <a:spLocks/>
          </p:cNvSpPr>
          <p:nvPr/>
        </p:nvSpPr>
        <p:spPr bwMode="auto">
          <a:xfrm>
            <a:off x="3302000" y="2955925"/>
            <a:ext cx="169863" cy="290513"/>
          </a:xfrm>
          <a:custGeom>
            <a:avLst/>
            <a:gdLst>
              <a:gd name="T0" fmla="*/ 0 w 107"/>
              <a:gd name="T1" fmla="*/ 5 h 183"/>
              <a:gd name="T2" fmla="*/ 8 w 107"/>
              <a:gd name="T3" fmla="*/ 0 h 183"/>
              <a:gd name="T4" fmla="*/ 107 w 107"/>
              <a:gd name="T5" fmla="*/ 177 h 183"/>
              <a:gd name="T6" fmla="*/ 99 w 107"/>
              <a:gd name="T7" fmla="*/ 183 h 183"/>
              <a:gd name="T8" fmla="*/ 0 w 107"/>
              <a:gd name="T9" fmla="*/ 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83">
                <a:moveTo>
                  <a:pt x="0" y="5"/>
                </a:moveTo>
                <a:lnTo>
                  <a:pt x="8" y="0"/>
                </a:lnTo>
                <a:lnTo>
                  <a:pt x="107" y="177"/>
                </a:lnTo>
                <a:lnTo>
                  <a:pt x="99" y="183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2" name="Line 162"/>
          <p:cNvSpPr>
            <a:spLocks noChangeShapeType="1"/>
          </p:cNvSpPr>
          <p:nvPr/>
        </p:nvSpPr>
        <p:spPr bwMode="auto">
          <a:xfrm flipV="1">
            <a:off x="2981325" y="2914650"/>
            <a:ext cx="34607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4" name="Line 164"/>
          <p:cNvSpPr>
            <a:spLocks noChangeShapeType="1"/>
          </p:cNvSpPr>
          <p:nvPr/>
        </p:nvSpPr>
        <p:spPr bwMode="auto">
          <a:xfrm flipH="1">
            <a:off x="2867025" y="2924175"/>
            <a:ext cx="107950" cy="20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5" name="Freeform 165"/>
          <p:cNvSpPr>
            <a:spLocks/>
          </p:cNvSpPr>
          <p:nvPr/>
        </p:nvSpPr>
        <p:spPr bwMode="auto">
          <a:xfrm>
            <a:off x="2859088" y="2919413"/>
            <a:ext cx="122237" cy="217487"/>
          </a:xfrm>
          <a:custGeom>
            <a:avLst/>
            <a:gdLst>
              <a:gd name="T0" fmla="*/ 70 w 77"/>
              <a:gd name="T1" fmla="*/ 0 h 137"/>
              <a:gd name="T2" fmla="*/ 75 w 77"/>
              <a:gd name="T3" fmla="*/ 0 h 137"/>
              <a:gd name="T4" fmla="*/ 77 w 77"/>
              <a:gd name="T5" fmla="*/ 5 h 137"/>
              <a:gd name="T6" fmla="*/ 8 w 77"/>
              <a:gd name="T7" fmla="*/ 137 h 137"/>
              <a:gd name="T8" fmla="*/ 0 w 77"/>
              <a:gd name="T9" fmla="*/ 132 h 137"/>
              <a:gd name="T10" fmla="*/ 70 w 77"/>
              <a:gd name="T11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37">
                <a:moveTo>
                  <a:pt x="70" y="0"/>
                </a:moveTo>
                <a:lnTo>
                  <a:pt x="75" y="0"/>
                </a:lnTo>
                <a:lnTo>
                  <a:pt x="77" y="5"/>
                </a:lnTo>
                <a:lnTo>
                  <a:pt x="8" y="137"/>
                </a:lnTo>
                <a:lnTo>
                  <a:pt x="0" y="132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6" name="Line 166"/>
          <p:cNvSpPr>
            <a:spLocks noChangeShapeType="1"/>
          </p:cNvSpPr>
          <p:nvPr/>
        </p:nvSpPr>
        <p:spPr bwMode="auto">
          <a:xfrm flipH="1" flipV="1">
            <a:off x="2868613" y="2725738"/>
            <a:ext cx="106362" cy="188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7" name="Freeform 167"/>
          <p:cNvSpPr>
            <a:spLocks/>
          </p:cNvSpPr>
          <p:nvPr/>
        </p:nvSpPr>
        <p:spPr bwMode="auto">
          <a:xfrm>
            <a:off x="2863850" y="2720975"/>
            <a:ext cx="117475" cy="198438"/>
          </a:xfrm>
          <a:custGeom>
            <a:avLst/>
            <a:gdLst>
              <a:gd name="T0" fmla="*/ 0 w 74"/>
              <a:gd name="T1" fmla="*/ 5 h 125"/>
              <a:gd name="T2" fmla="*/ 8 w 74"/>
              <a:gd name="T3" fmla="*/ 0 h 125"/>
              <a:gd name="T4" fmla="*/ 74 w 74"/>
              <a:gd name="T5" fmla="*/ 120 h 125"/>
              <a:gd name="T6" fmla="*/ 72 w 74"/>
              <a:gd name="T7" fmla="*/ 125 h 125"/>
              <a:gd name="T8" fmla="*/ 67 w 74"/>
              <a:gd name="T9" fmla="*/ 125 h 125"/>
              <a:gd name="T10" fmla="*/ 0 w 74"/>
              <a:gd name="T11" fmla="*/ 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125">
                <a:moveTo>
                  <a:pt x="0" y="5"/>
                </a:moveTo>
                <a:lnTo>
                  <a:pt x="8" y="0"/>
                </a:lnTo>
                <a:lnTo>
                  <a:pt x="74" y="120"/>
                </a:lnTo>
                <a:lnTo>
                  <a:pt x="72" y="125"/>
                </a:lnTo>
                <a:lnTo>
                  <a:pt x="67" y="12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8" name="Line 168"/>
          <p:cNvSpPr>
            <a:spLocks noChangeShapeType="1"/>
          </p:cNvSpPr>
          <p:nvPr/>
        </p:nvSpPr>
        <p:spPr bwMode="auto">
          <a:xfrm>
            <a:off x="2835275" y="2747963"/>
            <a:ext cx="96838" cy="171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9" name="Freeform 169"/>
          <p:cNvSpPr>
            <a:spLocks/>
          </p:cNvSpPr>
          <p:nvPr/>
        </p:nvSpPr>
        <p:spPr bwMode="auto">
          <a:xfrm>
            <a:off x="2828925" y="2743200"/>
            <a:ext cx="107950" cy="180975"/>
          </a:xfrm>
          <a:custGeom>
            <a:avLst/>
            <a:gdLst>
              <a:gd name="T0" fmla="*/ 0 w 68"/>
              <a:gd name="T1" fmla="*/ 5 h 114"/>
              <a:gd name="T2" fmla="*/ 8 w 68"/>
              <a:gd name="T3" fmla="*/ 0 h 114"/>
              <a:gd name="T4" fmla="*/ 68 w 68"/>
              <a:gd name="T5" fmla="*/ 109 h 114"/>
              <a:gd name="T6" fmla="*/ 61 w 68"/>
              <a:gd name="T7" fmla="*/ 114 h 114"/>
              <a:gd name="T8" fmla="*/ 0 w 68"/>
              <a:gd name="T9" fmla="*/ 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14">
                <a:moveTo>
                  <a:pt x="0" y="5"/>
                </a:moveTo>
                <a:lnTo>
                  <a:pt x="8" y="0"/>
                </a:lnTo>
                <a:lnTo>
                  <a:pt x="68" y="109"/>
                </a:lnTo>
                <a:lnTo>
                  <a:pt x="61" y="114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0" name="Line 170"/>
          <p:cNvSpPr>
            <a:spLocks noChangeShapeType="1"/>
          </p:cNvSpPr>
          <p:nvPr/>
        </p:nvSpPr>
        <p:spPr bwMode="auto">
          <a:xfrm flipV="1">
            <a:off x="2882900" y="3578225"/>
            <a:ext cx="127000" cy="241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1" name="Freeform 171"/>
          <p:cNvSpPr>
            <a:spLocks/>
          </p:cNvSpPr>
          <p:nvPr/>
        </p:nvSpPr>
        <p:spPr bwMode="auto">
          <a:xfrm>
            <a:off x="2876550" y="3573463"/>
            <a:ext cx="139700" cy="250825"/>
          </a:xfrm>
          <a:custGeom>
            <a:avLst/>
            <a:gdLst>
              <a:gd name="T0" fmla="*/ 9 w 88"/>
              <a:gd name="T1" fmla="*/ 158 h 158"/>
              <a:gd name="T2" fmla="*/ 0 w 88"/>
              <a:gd name="T3" fmla="*/ 154 h 158"/>
              <a:gd name="T4" fmla="*/ 81 w 88"/>
              <a:gd name="T5" fmla="*/ 0 h 158"/>
              <a:gd name="T6" fmla="*/ 88 w 88"/>
              <a:gd name="T7" fmla="*/ 5 h 158"/>
              <a:gd name="T8" fmla="*/ 9 w 88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8">
                <a:moveTo>
                  <a:pt x="9" y="158"/>
                </a:moveTo>
                <a:lnTo>
                  <a:pt x="0" y="154"/>
                </a:lnTo>
                <a:lnTo>
                  <a:pt x="81" y="0"/>
                </a:lnTo>
                <a:lnTo>
                  <a:pt x="88" y="5"/>
                </a:lnTo>
                <a:lnTo>
                  <a:pt x="9" y="1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2" name="Line 172"/>
          <p:cNvSpPr>
            <a:spLocks noChangeShapeType="1"/>
          </p:cNvSpPr>
          <p:nvPr/>
        </p:nvSpPr>
        <p:spPr bwMode="auto">
          <a:xfrm flipV="1">
            <a:off x="2844800" y="3556000"/>
            <a:ext cx="128588" cy="2413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3" name="Freeform 173"/>
          <p:cNvSpPr>
            <a:spLocks/>
          </p:cNvSpPr>
          <p:nvPr/>
        </p:nvSpPr>
        <p:spPr bwMode="auto">
          <a:xfrm>
            <a:off x="2840038" y="3551238"/>
            <a:ext cx="139700" cy="250825"/>
          </a:xfrm>
          <a:custGeom>
            <a:avLst/>
            <a:gdLst>
              <a:gd name="T0" fmla="*/ 8 w 88"/>
              <a:gd name="T1" fmla="*/ 158 h 158"/>
              <a:gd name="T2" fmla="*/ 0 w 88"/>
              <a:gd name="T3" fmla="*/ 153 h 158"/>
              <a:gd name="T4" fmla="*/ 80 w 88"/>
              <a:gd name="T5" fmla="*/ 0 h 158"/>
              <a:gd name="T6" fmla="*/ 88 w 88"/>
              <a:gd name="T7" fmla="*/ 5 h 158"/>
              <a:gd name="T8" fmla="*/ 8 w 88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158">
                <a:moveTo>
                  <a:pt x="8" y="158"/>
                </a:moveTo>
                <a:lnTo>
                  <a:pt x="0" y="153"/>
                </a:lnTo>
                <a:lnTo>
                  <a:pt x="80" y="0"/>
                </a:lnTo>
                <a:lnTo>
                  <a:pt x="88" y="5"/>
                </a:lnTo>
                <a:lnTo>
                  <a:pt x="8" y="1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4" name="Line 174"/>
          <p:cNvSpPr>
            <a:spLocks noChangeShapeType="1"/>
          </p:cNvSpPr>
          <p:nvPr/>
        </p:nvSpPr>
        <p:spPr bwMode="auto">
          <a:xfrm flipV="1">
            <a:off x="3335338" y="2684463"/>
            <a:ext cx="117475" cy="2238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5" name="Freeform 175"/>
          <p:cNvSpPr>
            <a:spLocks/>
          </p:cNvSpPr>
          <p:nvPr/>
        </p:nvSpPr>
        <p:spPr bwMode="auto">
          <a:xfrm>
            <a:off x="3328988" y="2679700"/>
            <a:ext cx="131762" cy="234950"/>
          </a:xfrm>
          <a:custGeom>
            <a:avLst/>
            <a:gdLst>
              <a:gd name="T0" fmla="*/ 75 w 83"/>
              <a:gd name="T1" fmla="*/ 0 h 148"/>
              <a:gd name="T2" fmla="*/ 83 w 83"/>
              <a:gd name="T3" fmla="*/ 5 h 148"/>
              <a:gd name="T4" fmla="*/ 8 w 83"/>
              <a:gd name="T5" fmla="*/ 148 h 148"/>
              <a:gd name="T6" fmla="*/ 3 w 83"/>
              <a:gd name="T7" fmla="*/ 148 h 148"/>
              <a:gd name="T8" fmla="*/ 0 w 83"/>
              <a:gd name="T9" fmla="*/ 142 h 148"/>
              <a:gd name="T10" fmla="*/ 75 w 83"/>
              <a:gd name="T1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3" h="148">
                <a:moveTo>
                  <a:pt x="75" y="0"/>
                </a:moveTo>
                <a:lnTo>
                  <a:pt x="83" y="5"/>
                </a:lnTo>
                <a:lnTo>
                  <a:pt x="8" y="148"/>
                </a:lnTo>
                <a:lnTo>
                  <a:pt x="3" y="148"/>
                </a:lnTo>
                <a:lnTo>
                  <a:pt x="0" y="142"/>
                </a:lnTo>
                <a:lnTo>
                  <a:pt x="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6" name="Line 176"/>
          <p:cNvSpPr>
            <a:spLocks noChangeShapeType="1"/>
          </p:cNvSpPr>
          <p:nvPr/>
        </p:nvSpPr>
        <p:spPr bwMode="auto">
          <a:xfrm flipV="1">
            <a:off x="2603500" y="3251200"/>
            <a:ext cx="1666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7" name="Freeform 177"/>
          <p:cNvSpPr>
            <a:spLocks/>
          </p:cNvSpPr>
          <p:nvPr/>
        </p:nvSpPr>
        <p:spPr bwMode="auto">
          <a:xfrm>
            <a:off x="2603500" y="3244850"/>
            <a:ext cx="168275" cy="17463"/>
          </a:xfrm>
          <a:custGeom>
            <a:avLst/>
            <a:gdLst>
              <a:gd name="T0" fmla="*/ 0 w 106"/>
              <a:gd name="T1" fmla="*/ 11 h 11"/>
              <a:gd name="T2" fmla="*/ 0 w 106"/>
              <a:gd name="T3" fmla="*/ 2 h 11"/>
              <a:gd name="T4" fmla="*/ 106 w 106"/>
              <a:gd name="T5" fmla="*/ 0 h 11"/>
              <a:gd name="T6" fmla="*/ 106 w 106"/>
              <a:gd name="T7" fmla="*/ 10 h 11"/>
              <a:gd name="T8" fmla="*/ 0 w 10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">
                <a:moveTo>
                  <a:pt x="0" y="11"/>
                </a:moveTo>
                <a:lnTo>
                  <a:pt x="0" y="2"/>
                </a:lnTo>
                <a:lnTo>
                  <a:pt x="106" y="0"/>
                </a:lnTo>
                <a:lnTo>
                  <a:pt x="106" y="10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8" name="Line 178"/>
          <p:cNvSpPr>
            <a:spLocks noChangeShapeType="1"/>
          </p:cNvSpPr>
          <p:nvPr/>
        </p:nvSpPr>
        <p:spPr bwMode="auto">
          <a:xfrm>
            <a:off x="3467100" y="3730625"/>
            <a:ext cx="109538" cy="19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9" name="Freeform 179"/>
          <p:cNvSpPr>
            <a:spLocks/>
          </p:cNvSpPr>
          <p:nvPr/>
        </p:nvSpPr>
        <p:spPr bwMode="auto">
          <a:xfrm>
            <a:off x="3459163" y="3724275"/>
            <a:ext cx="123825" cy="207963"/>
          </a:xfrm>
          <a:custGeom>
            <a:avLst/>
            <a:gdLst>
              <a:gd name="T0" fmla="*/ 78 w 78"/>
              <a:gd name="T1" fmla="*/ 126 h 131"/>
              <a:gd name="T2" fmla="*/ 71 w 78"/>
              <a:gd name="T3" fmla="*/ 131 h 131"/>
              <a:gd name="T4" fmla="*/ 0 w 78"/>
              <a:gd name="T5" fmla="*/ 6 h 131"/>
              <a:gd name="T6" fmla="*/ 8 w 78"/>
              <a:gd name="T7" fmla="*/ 0 h 131"/>
              <a:gd name="T8" fmla="*/ 78 w 78"/>
              <a:gd name="T9" fmla="*/ 12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31">
                <a:moveTo>
                  <a:pt x="78" y="126"/>
                </a:moveTo>
                <a:lnTo>
                  <a:pt x="71" y="131"/>
                </a:lnTo>
                <a:lnTo>
                  <a:pt x="0" y="6"/>
                </a:lnTo>
                <a:lnTo>
                  <a:pt x="8" y="0"/>
                </a:lnTo>
                <a:lnTo>
                  <a:pt x="78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0" name="Line 180"/>
          <p:cNvSpPr>
            <a:spLocks noChangeShapeType="1"/>
          </p:cNvSpPr>
          <p:nvPr/>
        </p:nvSpPr>
        <p:spPr bwMode="auto">
          <a:xfrm flipV="1">
            <a:off x="682625" y="3273425"/>
            <a:ext cx="111125" cy="214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1" name="Freeform 181"/>
          <p:cNvSpPr>
            <a:spLocks/>
          </p:cNvSpPr>
          <p:nvPr/>
        </p:nvSpPr>
        <p:spPr bwMode="auto">
          <a:xfrm>
            <a:off x="677863" y="3268663"/>
            <a:ext cx="123825" cy="225425"/>
          </a:xfrm>
          <a:custGeom>
            <a:avLst/>
            <a:gdLst>
              <a:gd name="T0" fmla="*/ 7 w 78"/>
              <a:gd name="T1" fmla="*/ 142 h 142"/>
              <a:gd name="T2" fmla="*/ 0 w 78"/>
              <a:gd name="T3" fmla="*/ 137 h 142"/>
              <a:gd name="T4" fmla="*/ 70 w 78"/>
              <a:gd name="T5" fmla="*/ 0 h 142"/>
              <a:gd name="T6" fmla="*/ 78 w 78"/>
              <a:gd name="T7" fmla="*/ 4 h 142"/>
              <a:gd name="T8" fmla="*/ 7 w 78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42">
                <a:moveTo>
                  <a:pt x="7" y="142"/>
                </a:moveTo>
                <a:lnTo>
                  <a:pt x="0" y="137"/>
                </a:lnTo>
                <a:lnTo>
                  <a:pt x="70" y="0"/>
                </a:lnTo>
                <a:lnTo>
                  <a:pt x="78" y="4"/>
                </a:lnTo>
                <a:lnTo>
                  <a:pt x="7" y="1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2" name="Line 182"/>
          <p:cNvSpPr>
            <a:spLocks noChangeShapeType="1"/>
          </p:cNvSpPr>
          <p:nvPr/>
        </p:nvSpPr>
        <p:spPr bwMode="auto">
          <a:xfrm>
            <a:off x="1789113" y="2355850"/>
            <a:ext cx="53975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3" name="Freeform 183"/>
          <p:cNvSpPr>
            <a:spLocks/>
          </p:cNvSpPr>
          <p:nvPr/>
        </p:nvSpPr>
        <p:spPr bwMode="auto">
          <a:xfrm>
            <a:off x="1782763" y="2349500"/>
            <a:ext cx="66675" cy="104775"/>
          </a:xfrm>
          <a:custGeom>
            <a:avLst/>
            <a:gdLst>
              <a:gd name="T0" fmla="*/ 0 w 42"/>
              <a:gd name="T1" fmla="*/ 5 h 66"/>
              <a:gd name="T2" fmla="*/ 8 w 42"/>
              <a:gd name="T3" fmla="*/ 0 h 66"/>
              <a:gd name="T4" fmla="*/ 42 w 42"/>
              <a:gd name="T5" fmla="*/ 60 h 66"/>
              <a:gd name="T6" fmla="*/ 34 w 42"/>
              <a:gd name="T7" fmla="*/ 66 h 66"/>
              <a:gd name="T8" fmla="*/ 0 w 42"/>
              <a:gd name="T9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66">
                <a:moveTo>
                  <a:pt x="0" y="5"/>
                </a:moveTo>
                <a:lnTo>
                  <a:pt x="8" y="0"/>
                </a:lnTo>
                <a:lnTo>
                  <a:pt x="42" y="60"/>
                </a:lnTo>
                <a:lnTo>
                  <a:pt x="34" y="66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4" name="Freeform 184"/>
          <p:cNvSpPr>
            <a:spLocks/>
          </p:cNvSpPr>
          <p:nvPr/>
        </p:nvSpPr>
        <p:spPr bwMode="auto">
          <a:xfrm>
            <a:off x="2071688" y="2557463"/>
            <a:ext cx="168275" cy="19050"/>
          </a:xfrm>
          <a:custGeom>
            <a:avLst/>
            <a:gdLst>
              <a:gd name="T0" fmla="*/ 106 w 106"/>
              <a:gd name="T1" fmla="*/ 0 h 12"/>
              <a:gd name="T2" fmla="*/ 106 w 106"/>
              <a:gd name="T3" fmla="*/ 10 h 12"/>
              <a:gd name="T4" fmla="*/ 0 w 106"/>
              <a:gd name="T5" fmla="*/ 12 h 12"/>
              <a:gd name="T6" fmla="*/ 0 w 106"/>
              <a:gd name="T7" fmla="*/ 2 h 12"/>
              <a:gd name="T8" fmla="*/ 106 w 10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2">
                <a:moveTo>
                  <a:pt x="106" y="0"/>
                </a:moveTo>
                <a:lnTo>
                  <a:pt x="106" y="10"/>
                </a:lnTo>
                <a:lnTo>
                  <a:pt x="0" y="12"/>
                </a:lnTo>
                <a:lnTo>
                  <a:pt x="0" y="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5" name="Line 185"/>
          <p:cNvSpPr>
            <a:spLocks noChangeShapeType="1"/>
          </p:cNvSpPr>
          <p:nvPr/>
        </p:nvSpPr>
        <p:spPr bwMode="auto">
          <a:xfrm flipH="1" flipV="1">
            <a:off x="2570163" y="2593975"/>
            <a:ext cx="63500" cy="9525"/>
          </a:xfrm>
          <a:prstGeom prst="line">
            <a:avLst/>
          </a:prstGeom>
          <a:noFill/>
          <a:ln w="15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6" name="Freeform 186"/>
          <p:cNvSpPr>
            <a:spLocks/>
          </p:cNvSpPr>
          <p:nvPr/>
        </p:nvSpPr>
        <p:spPr bwMode="auto">
          <a:xfrm>
            <a:off x="2566988" y="2586038"/>
            <a:ext cx="71437" cy="25400"/>
          </a:xfrm>
          <a:custGeom>
            <a:avLst/>
            <a:gdLst>
              <a:gd name="T0" fmla="*/ 1 w 45"/>
              <a:gd name="T1" fmla="*/ 0 h 16"/>
              <a:gd name="T2" fmla="*/ 45 w 45"/>
              <a:gd name="T3" fmla="*/ 6 h 16"/>
              <a:gd name="T4" fmla="*/ 43 w 45"/>
              <a:gd name="T5" fmla="*/ 16 h 16"/>
              <a:gd name="T6" fmla="*/ 0 w 45"/>
              <a:gd name="T7" fmla="*/ 11 h 16"/>
              <a:gd name="T8" fmla="*/ 1 w 45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6">
                <a:moveTo>
                  <a:pt x="1" y="0"/>
                </a:moveTo>
                <a:lnTo>
                  <a:pt x="45" y="6"/>
                </a:lnTo>
                <a:lnTo>
                  <a:pt x="43" y="16"/>
                </a:lnTo>
                <a:lnTo>
                  <a:pt x="0" y="11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7" name="Line 187"/>
          <p:cNvSpPr>
            <a:spLocks noChangeShapeType="1"/>
          </p:cNvSpPr>
          <p:nvPr/>
        </p:nvSpPr>
        <p:spPr bwMode="auto">
          <a:xfrm flipH="1" flipV="1">
            <a:off x="2433638" y="2578100"/>
            <a:ext cx="63500" cy="6350"/>
          </a:xfrm>
          <a:prstGeom prst="line">
            <a:avLst/>
          </a:prstGeom>
          <a:noFill/>
          <a:ln w="15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8" name="Freeform 188"/>
          <p:cNvSpPr>
            <a:spLocks/>
          </p:cNvSpPr>
          <p:nvPr/>
        </p:nvSpPr>
        <p:spPr bwMode="auto">
          <a:xfrm>
            <a:off x="2430463" y="2568575"/>
            <a:ext cx="69850" cy="25400"/>
          </a:xfrm>
          <a:custGeom>
            <a:avLst/>
            <a:gdLst>
              <a:gd name="T0" fmla="*/ 43 w 44"/>
              <a:gd name="T1" fmla="*/ 16 h 16"/>
              <a:gd name="T2" fmla="*/ 0 w 44"/>
              <a:gd name="T3" fmla="*/ 10 h 16"/>
              <a:gd name="T4" fmla="*/ 1 w 44"/>
              <a:gd name="T5" fmla="*/ 0 h 16"/>
              <a:gd name="T6" fmla="*/ 44 w 44"/>
              <a:gd name="T7" fmla="*/ 6 h 16"/>
              <a:gd name="T8" fmla="*/ 43 w 44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16">
                <a:moveTo>
                  <a:pt x="43" y="16"/>
                </a:moveTo>
                <a:lnTo>
                  <a:pt x="0" y="10"/>
                </a:lnTo>
                <a:lnTo>
                  <a:pt x="1" y="0"/>
                </a:lnTo>
                <a:lnTo>
                  <a:pt x="44" y="6"/>
                </a:lnTo>
                <a:lnTo>
                  <a:pt x="43" y="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9" name="Line 189"/>
          <p:cNvSpPr>
            <a:spLocks noChangeShapeType="1"/>
          </p:cNvSpPr>
          <p:nvPr/>
        </p:nvSpPr>
        <p:spPr bwMode="auto">
          <a:xfrm flipH="1" flipV="1">
            <a:off x="2263775" y="3244850"/>
            <a:ext cx="65088" cy="3175"/>
          </a:xfrm>
          <a:prstGeom prst="line">
            <a:avLst/>
          </a:prstGeom>
          <a:noFill/>
          <a:ln w="15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0" name="Freeform 190"/>
          <p:cNvSpPr>
            <a:spLocks/>
          </p:cNvSpPr>
          <p:nvPr/>
        </p:nvSpPr>
        <p:spPr bwMode="auto">
          <a:xfrm>
            <a:off x="2260600" y="3235325"/>
            <a:ext cx="69850" cy="22225"/>
          </a:xfrm>
          <a:custGeom>
            <a:avLst/>
            <a:gdLst>
              <a:gd name="T0" fmla="*/ 1 w 44"/>
              <a:gd name="T1" fmla="*/ 0 h 14"/>
              <a:gd name="T2" fmla="*/ 44 w 44"/>
              <a:gd name="T3" fmla="*/ 4 h 14"/>
              <a:gd name="T4" fmla="*/ 44 w 44"/>
              <a:gd name="T5" fmla="*/ 14 h 14"/>
              <a:gd name="T6" fmla="*/ 0 w 44"/>
              <a:gd name="T7" fmla="*/ 10 h 14"/>
              <a:gd name="T8" fmla="*/ 1 w 44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14">
                <a:moveTo>
                  <a:pt x="1" y="0"/>
                </a:moveTo>
                <a:lnTo>
                  <a:pt x="44" y="4"/>
                </a:lnTo>
                <a:lnTo>
                  <a:pt x="44" y="14"/>
                </a:lnTo>
                <a:lnTo>
                  <a:pt x="0" y="1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1" name="Line 191"/>
          <p:cNvSpPr>
            <a:spLocks noChangeShapeType="1"/>
          </p:cNvSpPr>
          <p:nvPr/>
        </p:nvSpPr>
        <p:spPr bwMode="auto">
          <a:xfrm flipH="1" flipV="1">
            <a:off x="2127250" y="3232150"/>
            <a:ext cx="65088" cy="6350"/>
          </a:xfrm>
          <a:prstGeom prst="line">
            <a:avLst/>
          </a:prstGeom>
          <a:noFill/>
          <a:ln w="158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2" name="Freeform 192"/>
          <p:cNvSpPr>
            <a:spLocks/>
          </p:cNvSpPr>
          <p:nvPr/>
        </p:nvSpPr>
        <p:spPr bwMode="auto">
          <a:xfrm>
            <a:off x="2124075" y="3224213"/>
            <a:ext cx="69850" cy="22225"/>
          </a:xfrm>
          <a:custGeom>
            <a:avLst/>
            <a:gdLst>
              <a:gd name="T0" fmla="*/ 43 w 44"/>
              <a:gd name="T1" fmla="*/ 14 h 14"/>
              <a:gd name="T2" fmla="*/ 0 w 44"/>
              <a:gd name="T3" fmla="*/ 10 h 14"/>
              <a:gd name="T4" fmla="*/ 1 w 44"/>
              <a:gd name="T5" fmla="*/ 0 h 14"/>
              <a:gd name="T6" fmla="*/ 44 w 44"/>
              <a:gd name="T7" fmla="*/ 3 h 14"/>
              <a:gd name="T8" fmla="*/ 43 w 44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14">
                <a:moveTo>
                  <a:pt x="43" y="14"/>
                </a:moveTo>
                <a:lnTo>
                  <a:pt x="0" y="10"/>
                </a:lnTo>
                <a:lnTo>
                  <a:pt x="1" y="0"/>
                </a:lnTo>
                <a:lnTo>
                  <a:pt x="44" y="3"/>
                </a:lnTo>
                <a:lnTo>
                  <a:pt x="43" y="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3" name="Rectangle 193"/>
          <p:cNvSpPr>
            <a:spLocks noChangeArrowheads="1"/>
          </p:cNvSpPr>
          <p:nvPr/>
        </p:nvSpPr>
        <p:spPr bwMode="auto">
          <a:xfrm>
            <a:off x="1898650" y="31067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4" name="Rectangle 194"/>
          <p:cNvSpPr>
            <a:spLocks noChangeArrowheads="1"/>
          </p:cNvSpPr>
          <p:nvPr/>
        </p:nvSpPr>
        <p:spPr bwMode="auto">
          <a:xfrm>
            <a:off x="1371600" y="3448050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5" name="Rectangle 195"/>
          <p:cNvSpPr>
            <a:spLocks noChangeArrowheads="1"/>
          </p:cNvSpPr>
          <p:nvPr/>
        </p:nvSpPr>
        <p:spPr bwMode="auto">
          <a:xfrm>
            <a:off x="792163" y="303212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6" name="Rectangle 196"/>
          <p:cNvSpPr>
            <a:spLocks noChangeArrowheads="1"/>
          </p:cNvSpPr>
          <p:nvPr/>
        </p:nvSpPr>
        <p:spPr bwMode="auto">
          <a:xfrm>
            <a:off x="1074738" y="251142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7" name="Rectangle 197"/>
          <p:cNvSpPr>
            <a:spLocks noChangeArrowheads="1"/>
          </p:cNvSpPr>
          <p:nvPr/>
        </p:nvSpPr>
        <p:spPr bwMode="auto">
          <a:xfrm>
            <a:off x="1885950" y="24463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8" name="Rectangle 198"/>
          <p:cNvSpPr>
            <a:spLocks noChangeArrowheads="1"/>
          </p:cNvSpPr>
          <p:nvPr/>
        </p:nvSpPr>
        <p:spPr bwMode="auto">
          <a:xfrm>
            <a:off x="2789238" y="314642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79" name="Rectangle 199"/>
          <p:cNvSpPr>
            <a:spLocks noChangeArrowheads="1"/>
          </p:cNvSpPr>
          <p:nvPr/>
        </p:nvSpPr>
        <p:spPr bwMode="auto">
          <a:xfrm>
            <a:off x="3325813" y="346868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N</a:t>
            </a:r>
            <a:endParaRPr lang="en-GB" sz="1800">
              <a:latin typeface="Comic Sans MS" charset="0"/>
            </a:endParaRPr>
          </a:p>
        </p:txBody>
      </p:sp>
      <p:sp>
        <p:nvSpPr>
          <p:cNvPr id="20680" name="Rectangle 200"/>
          <p:cNvSpPr>
            <a:spLocks noChangeArrowheads="1"/>
          </p:cNvSpPr>
          <p:nvPr/>
        </p:nvSpPr>
        <p:spPr bwMode="auto">
          <a:xfrm>
            <a:off x="2700338" y="2522538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O</a:t>
            </a:r>
            <a:endParaRPr lang="en-GB" sz="1800">
              <a:latin typeface="Comic Sans MS" charset="0"/>
            </a:endParaRPr>
          </a:p>
        </p:txBody>
      </p:sp>
      <p:sp>
        <p:nvSpPr>
          <p:cNvPr id="20681" name="Rectangle 201"/>
          <p:cNvSpPr>
            <a:spLocks noChangeArrowheads="1"/>
          </p:cNvSpPr>
          <p:nvPr/>
        </p:nvSpPr>
        <p:spPr bwMode="auto">
          <a:xfrm>
            <a:off x="2747963" y="3789363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O</a:t>
            </a:r>
            <a:endParaRPr lang="en-GB" sz="1800">
              <a:latin typeface="Comic Sans MS" charset="0"/>
            </a:endParaRPr>
          </a:p>
        </p:txBody>
      </p:sp>
      <p:sp>
        <p:nvSpPr>
          <p:cNvPr id="20682" name="Rectangle 202"/>
          <p:cNvSpPr>
            <a:spLocks noChangeArrowheads="1"/>
          </p:cNvSpPr>
          <p:nvPr/>
        </p:nvSpPr>
        <p:spPr bwMode="auto">
          <a:xfrm>
            <a:off x="3429000" y="244951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C</a:t>
            </a:r>
            <a:endParaRPr lang="en-GB" sz="1800">
              <a:latin typeface="Comic Sans MS" charset="0"/>
            </a:endParaRPr>
          </a:p>
        </p:txBody>
      </p:sp>
      <p:sp>
        <p:nvSpPr>
          <p:cNvPr id="20683" name="Rectangle 203"/>
          <p:cNvSpPr>
            <a:spLocks noChangeArrowheads="1"/>
          </p:cNvSpPr>
          <p:nvPr/>
        </p:nvSpPr>
        <p:spPr bwMode="auto">
          <a:xfrm>
            <a:off x="3568700" y="244951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H</a:t>
            </a:r>
            <a:endParaRPr lang="en-GB" sz="1800">
              <a:latin typeface="Comic Sans MS" charset="0"/>
            </a:endParaRPr>
          </a:p>
        </p:txBody>
      </p:sp>
      <p:sp>
        <p:nvSpPr>
          <p:cNvPr id="20684" name="Rectangle 204"/>
          <p:cNvSpPr>
            <a:spLocks noChangeArrowheads="1"/>
          </p:cNvSpPr>
          <p:nvPr/>
        </p:nvSpPr>
        <p:spPr bwMode="auto">
          <a:xfrm>
            <a:off x="3702050" y="253682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300">
                <a:solidFill>
                  <a:srgbClr val="000000"/>
                </a:solidFill>
                <a:latin typeface="Arial" charset="0"/>
              </a:rPr>
              <a:t>3</a:t>
            </a:r>
            <a:endParaRPr lang="en-GB" sz="1800">
              <a:latin typeface="Comic Sans MS" charset="0"/>
            </a:endParaRPr>
          </a:p>
        </p:txBody>
      </p:sp>
      <p:sp>
        <p:nvSpPr>
          <p:cNvPr id="20685" name="Rectangle 205"/>
          <p:cNvSpPr>
            <a:spLocks noChangeArrowheads="1"/>
          </p:cNvSpPr>
          <p:nvPr/>
        </p:nvSpPr>
        <p:spPr bwMode="auto">
          <a:xfrm>
            <a:off x="2433638" y="315118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H</a:t>
            </a:r>
            <a:endParaRPr lang="en-GB" sz="1800">
              <a:latin typeface="Comic Sans MS" charset="0"/>
            </a:endParaRPr>
          </a:p>
        </p:txBody>
      </p:sp>
      <p:sp>
        <p:nvSpPr>
          <p:cNvPr id="20686" name="Rectangle 206"/>
          <p:cNvSpPr>
            <a:spLocks noChangeArrowheads="1"/>
          </p:cNvSpPr>
          <p:nvPr/>
        </p:nvSpPr>
        <p:spPr bwMode="auto">
          <a:xfrm>
            <a:off x="1701800" y="2120900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H</a:t>
            </a:r>
            <a:endParaRPr lang="en-GB" sz="1800">
              <a:latin typeface="Comic Sans MS" charset="0"/>
            </a:endParaRPr>
          </a:p>
        </p:txBody>
      </p:sp>
      <p:sp>
        <p:nvSpPr>
          <p:cNvPr id="20687" name="Rectangle 207"/>
          <p:cNvSpPr>
            <a:spLocks noChangeArrowheads="1"/>
          </p:cNvSpPr>
          <p:nvPr/>
        </p:nvSpPr>
        <p:spPr bwMode="auto">
          <a:xfrm>
            <a:off x="2241550" y="243998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/>
            <a:r>
              <a:rPr lang="en-GB" sz="1700">
                <a:solidFill>
                  <a:srgbClr val="000000"/>
                </a:solidFill>
                <a:latin typeface="Arial" charset="0"/>
              </a:rPr>
              <a:t>H</a:t>
            </a:r>
            <a:endParaRPr lang="en-GB" sz="1800">
              <a:latin typeface="Comic Sans MS" charset="0"/>
            </a:endParaRPr>
          </a:p>
        </p:txBody>
      </p:sp>
      <p:sp>
        <p:nvSpPr>
          <p:cNvPr id="20689" name="Rectangle 209"/>
          <p:cNvSpPr>
            <a:spLocks noGrp="1" noChangeArrowheads="1"/>
          </p:cNvSpPr>
          <p:nvPr>
            <p:ph type="title"/>
          </p:nvPr>
        </p:nvSpPr>
        <p:spPr>
          <a:xfrm>
            <a:off x="673100" y="88900"/>
            <a:ext cx="77724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Hydrogen</a:t>
            </a:r>
            <a:r>
              <a:rPr lang="en-GB" sz="3600">
                <a:solidFill>
                  <a:srgbClr val="3333FF"/>
                </a:solidFill>
                <a:latin typeface="Trebuchet MS" charset="0"/>
              </a:rPr>
              <a:t> </a:t>
            </a:r>
            <a:r>
              <a:rPr lang="en-GB" sz="3600">
                <a:solidFill>
                  <a:srgbClr val="3333FF"/>
                </a:solidFill>
              </a:rPr>
              <a:t>bonding</a:t>
            </a:r>
            <a:endParaRPr lang="en-GB" sz="3600">
              <a:solidFill>
                <a:srgbClr val="3333FF"/>
              </a:solidFill>
              <a:latin typeface="Trebuchet MS" charset="0"/>
            </a:endParaRPr>
          </a:p>
        </p:txBody>
      </p:sp>
      <p:sp>
        <p:nvSpPr>
          <p:cNvPr id="20690" name="Line 210"/>
          <p:cNvSpPr>
            <a:spLocks noChangeShapeType="1"/>
          </p:cNvSpPr>
          <p:nvPr/>
        </p:nvSpPr>
        <p:spPr bwMode="auto">
          <a:xfrm flipV="1">
            <a:off x="2971800" y="2914650"/>
            <a:ext cx="355600" cy="6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84325"/>
          </a:xfrm>
        </p:spPr>
        <p:txBody>
          <a:bodyPr/>
          <a:lstStyle/>
          <a:p>
            <a:r>
              <a:rPr lang="en-US" sz="3600" dirty="0">
                <a:solidFill>
                  <a:srgbClr val="3333FF"/>
                </a:solidFill>
              </a:rPr>
              <a:t>Sequence complementarity of DNA strands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141413" y="1971675"/>
            <a:ext cx="44751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Most important aspect of DNA double helix: Specificity of pairing of bases. Adenine always pairs with Thymine. Guanine always pairs with Cytosine.</a:t>
            </a:r>
          </a:p>
          <a:p>
            <a:pPr>
              <a:spcBef>
                <a:spcPct val="50000"/>
              </a:spcBef>
            </a:pPr>
            <a:endParaRPr lang="en-GB" sz="1800" dirty="0" smtClean="0"/>
          </a:p>
          <a:p>
            <a:pPr>
              <a:spcBef>
                <a:spcPct val="50000"/>
              </a:spcBef>
            </a:pPr>
            <a:r>
              <a:rPr lang="en-GB" sz="1800" dirty="0" smtClean="0"/>
              <a:t>The </a:t>
            </a:r>
            <a:r>
              <a:rPr lang="en-GB" sz="1800" dirty="0"/>
              <a:t>two strands are complementary in their sequence. If the sequence of one strand is known, the sequence of the other strand follows.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240463" y="1984375"/>
            <a:ext cx="2311400" cy="4221163"/>
            <a:chOff x="955" y="162"/>
            <a:chExt cx="1456" cy="2659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955" y="346"/>
              <a:ext cx="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945" y="2629"/>
              <a:ext cx="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5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955" y="2629"/>
              <a:ext cx="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/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1945" y="346"/>
              <a:ext cx="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3</a:t>
              </a:r>
              <a:r>
                <a:rPr lang="ja-JP" altLang="en-US" sz="1400">
                  <a:latin typeface="Arial"/>
                </a:rPr>
                <a:t>’</a:t>
              </a:r>
              <a:endParaRPr lang="en-US" sz="1400"/>
            </a:p>
          </p:txBody>
        </p: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996" y="554"/>
              <a:ext cx="1102" cy="2043"/>
              <a:chOff x="996" y="554"/>
              <a:chExt cx="1102" cy="2043"/>
            </a:xfrm>
          </p:grpSpPr>
          <p:grpSp>
            <p:nvGrpSpPr>
              <p:cNvPr id="21514" name="Group 10"/>
              <p:cNvGrpSpPr>
                <a:grpSpLocks/>
              </p:cNvGrpSpPr>
              <p:nvPr/>
            </p:nvGrpSpPr>
            <p:grpSpPr bwMode="auto">
              <a:xfrm>
                <a:off x="996" y="554"/>
                <a:ext cx="352" cy="499"/>
                <a:chOff x="996" y="554"/>
                <a:chExt cx="352" cy="499"/>
              </a:xfrm>
            </p:grpSpPr>
            <p:sp>
              <p:nvSpPr>
                <p:cNvPr id="21515" name="AutoShape 11"/>
                <p:cNvSpPr>
                  <a:spLocks noChangeArrowheads="1"/>
                </p:cNvSpPr>
                <p:nvPr/>
              </p:nvSpPr>
              <p:spPr bwMode="auto">
                <a:xfrm rot="5400000">
                  <a:off x="814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16" name="Group 12"/>
                <p:cNvGrpSpPr>
                  <a:grpSpLocks/>
                </p:cNvGrpSpPr>
                <p:nvPr/>
              </p:nvGrpSpPr>
              <p:grpSpPr bwMode="auto">
                <a:xfrm>
                  <a:off x="1139" y="698"/>
                  <a:ext cx="209" cy="212"/>
                  <a:chOff x="1139" y="698"/>
                  <a:chExt cx="209" cy="212"/>
                </a:xfrm>
              </p:grpSpPr>
              <p:sp>
                <p:nvSpPr>
                  <p:cNvPr id="215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139" y="713"/>
                    <a:ext cx="209" cy="182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0" y="698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21519" name="Group 15"/>
              <p:cNvGrpSpPr>
                <a:grpSpLocks/>
              </p:cNvGrpSpPr>
              <p:nvPr/>
            </p:nvGrpSpPr>
            <p:grpSpPr bwMode="auto">
              <a:xfrm>
                <a:off x="996" y="938"/>
                <a:ext cx="509" cy="499"/>
                <a:chOff x="484" y="554"/>
                <a:chExt cx="509" cy="499"/>
              </a:xfrm>
            </p:grpSpPr>
            <p:sp>
              <p:nvSpPr>
                <p:cNvPr id="21520" name="AutoShape 16"/>
                <p:cNvSpPr>
                  <a:spLocks noChangeArrowheads="1"/>
                </p:cNvSpPr>
                <p:nvPr/>
              </p:nvSpPr>
              <p:spPr bwMode="auto">
                <a:xfrm rot="5400000">
                  <a:off x="302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21" name="Group 17"/>
                <p:cNvGrpSpPr>
                  <a:grpSpLocks/>
                </p:cNvGrpSpPr>
                <p:nvPr/>
              </p:nvGrpSpPr>
              <p:grpSpPr bwMode="auto">
                <a:xfrm>
                  <a:off x="626" y="698"/>
                  <a:ext cx="367" cy="212"/>
                  <a:chOff x="1138" y="1068"/>
                  <a:chExt cx="367" cy="212"/>
                </a:xfrm>
              </p:grpSpPr>
              <p:sp>
                <p:nvSpPr>
                  <p:cNvPr id="215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138" y="1083"/>
                    <a:ext cx="367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1" y="1068"/>
                    <a:ext cx="20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A</a:t>
                    </a:r>
                    <a:endParaRPr lang="en-US" sz="20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21524" name="Group 20"/>
              <p:cNvGrpSpPr>
                <a:grpSpLocks/>
              </p:cNvGrpSpPr>
              <p:nvPr/>
            </p:nvGrpSpPr>
            <p:grpSpPr bwMode="auto">
              <a:xfrm>
                <a:off x="1743" y="938"/>
                <a:ext cx="353" cy="499"/>
                <a:chOff x="1899" y="1042"/>
                <a:chExt cx="353" cy="499"/>
              </a:xfrm>
            </p:grpSpPr>
            <p:grpSp>
              <p:nvGrpSpPr>
                <p:cNvPr id="21525" name="Group 21"/>
                <p:cNvGrpSpPr>
                  <a:grpSpLocks/>
                </p:cNvGrpSpPr>
                <p:nvPr/>
              </p:nvGrpSpPr>
              <p:grpSpPr bwMode="auto">
                <a:xfrm>
                  <a:off x="1899" y="1186"/>
                  <a:ext cx="209" cy="212"/>
                  <a:chOff x="1515" y="1050"/>
                  <a:chExt cx="209" cy="212"/>
                </a:xfrm>
              </p:grpSpPr>
              <p:sp>
                <p:nvSpPr>
                  <p:cNvPr id="2152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1515" y="1065"/>
                    <a:ext cx="209" cy="18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" y="1050"/>
                    <a:ext cx="19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21528" name="AutoShape 24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934" y="1224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25"/>
              <p:cNvGrpSpPr>
                <a:grpSpLocks/>
              </p:cNvGrpSpPr>
              <p:nvPr/>
            </p:nvGrpSpPr>
            <p:grpSpPr bwMode="auto">
              <a:xfrm>
                <a:off x="996" y="1322"/>
                <a:ext cx="510" cy="499"/>
                <a:chOff x="652" y="554"/>
                <a:chExt cx="510" cy="499"/>
              </a:xfrm>
            </p:grpSpPr>
            <p:sp>
              <p:nvSpPr>
                <p:cNvPr id="21530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470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31" name="Group 27"/>
                <p:cNvGrpSpPr>
                  <a:grpSpLocks/>
                </p:cNvGrpSpPr>
                <p:nvPr/>
              </p:nvGrpSpPr>
              <p:grpSpPr bwMode="auto">
                <a:xfrm>
                  <a:off x="795" y="698"/>
                  <a:ext cx="367" cy="212"/>
                  <a:chOff x="1362" y="704"/>
                  <a:chExt cx="367" cy="212"/>
                </a:xfrm>
              </p:grpSpPr>
              <p:sp>
                <p:nvSpPr>
                  <p:cNvPr id="215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362" y="719"/>
                    <a:ext cx="367" cy="18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7" y="704"/>
                    <a:ext cx="2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G</a:t>
                    </a:r>
                    <a:endParaRPr lang="en-US" sz="20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21534" name="Group 30"/>
              <p:cNvGrpSpPr>
                <a:grpSpLocks/>
              </p:cNvGrpSpPr>
              <p:nvPr/>
            </p:nvGrpSpPr>
            <p:grpSpPr bwMode="auto">
              <a:xfrm>
                <a:off x="996" y="2094"/>
                <a:ext cx="352" cy="499"/>
                <a:chOff x="668" y="554"/>
                <a:chExt cx="352" cy="499"/>
              </a:xfrm>
            </p:grpSpPr>
            <p:sp>
              <p:nvSpPr>
                <p:cNvPr id="21535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486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36" name="Group 32"/>
                <p:cNvGrpSpPr>
                  <a:grpSpLocks/>
                </p:cNvGrpSpPr>
                <p:nvPr/>
              </p:nvGrpSpPr>
              <p:grpSpPr bwMode="auto">
                <a:xfrm>
                  <a:off x="811" y="698"/>
                  <a:ext cx="209" cy="212"/>
                  <a:chOff x="1515" y="1050"/>
                  <a:chExt cx="209" cy="212"/>
                </a:xfrm>
              </p:grpSpPr>
              <p:sp>
                <p:nvSpPr>
                  <p:cNvPr id="215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515" y="1065"/>
                    <a:ext cx="209" cy="18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3" y="1050"/>
                    <a:ext cx="19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T</a:t>
                    </a:r>
                  </a:p>
                </p:txBody>
              </p:sp>
            </p:grpSp>
          </p:grpSp>
          <p:grpSp>
            <p:nvGrpSpPr>
              <p:cNvPr id="21539" name="Group 35"/>
              <p:cNvGrpSpPr>
                <a:grpSpLocks/>
              </p:cNvGrpSpPr>
              <p:nvPr/>
            </p:nvGrpSpPr>
            <p:grpSpPr bwMode="auto">
              <a:xfrm>
                <a:off x="1743" y="1322"/>
                <a:ext cx="355" cy="499"/>
                <a:chOff x="1743" y="1322"/>
                <a:chExt cx="355" cy="499"/>
              </a:xfrm>
            </p:grpSpPr>
            <p:grpSp>
              <p:nvGrpSpPr>
                <p:cNvPr id="21540" name="Group 36"/>
                <p:cNvGrpSpPr>
                  <a:grpSpLocks/>
                </p:cNvGrpSpPr>
                <p:nvPr/>
              </p:nvGrpSpPr>
              <p:grpSpPr bwMode="auto">
                <a:xfrm>
                  <a:off x="1743" y="1466"/>
                  <a:ext cx="209" cy="212"/>
                  <a:chOff x="1139" y="698"/>
                  <a:chExt cx="209" cy="212"/>
                </a:xfrm>
              </p:grpSpPr>
              <p:sp>
                <p:nvSpPr>
                  <p:cNvPr id="215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139" y="713"/>
                    <a:ext cx="209" cy="182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2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0" y="698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21543" name="AutoShape 3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780" y="1504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44" name="Group 40"/>
              <p:cNvGrpSpPr>
                <a:grpSpLocks/>
              </p:cNvGrpSpPr>
              <p:nvPr/>
            </p:nvGrpSpPr>
            <p:grpSpPr bwMode="auto">
              <a:xfrm>
                <a:off x="1584" y="2098"/>
                <a:ext cx="511" cy="499"/>
                <a:chOff x="1580" y="2098"/>
                <a:chExt cx="511" cy="499"/>
              </a:xfrm>
            </p:grpSpPr>
            <p:grpSp>
              <p:nvGrpSpPr>
                <p:cNvPr id="21545" name="Group 41"/>
                <p:cNvGrpSpPr>
                  <a:grpSpLocks/>
                </p:cNvGrpSpPr>
                <p:nvPr/>
              </p:nvGrpSpPr>
              <p:grpSpPr bwMode="auto">
                <a:xfrm>
                  <a:off x="1580" y="2242"/>
                  <a:ext cx="367" cy="212"/>
                  <a:chOff x="1138" y="1068"/>
                  <a:chExt cx="367" cy="212"/>
                </a:xfrm>
              </p:grpSpPr>
              <p:sp>
                <p:nvSpPr>
                  <p:cNvPr id="2154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138" y="1083"/>
                    <a:ext cx="367" cy="1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1" y="1068"/>
                    <a:ext cx="20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A</a:t>
                    </a:r>
                    <a:endParaRPr lang="en-US" sz="2000">
                      <a:latin typeface="Comic Sans MS" charset="0"/>
                    </a:endParaRPr>
                  </a:p>
                </p:txBody>
              </p:sp>
            </p:grpSp>
            <p:sp>
              <p:nvSpPr>
                <p:cNvPr id="21548" name="AutoShape 44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773" y="2280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49" name="Group 45"/>
              <p:cNvGrpSpPr>
                <a:grpSpLocks/>
              </p:cNvGrpSpPr>
              <p:nvPr/>
            </p:nvGrpSpPr>
            <p:grpSpPr bwMode="auto">
              <a:xfrm>
                <a:off x="1583" y="554"/>
                <a:ext cx="515" cy="499"/>
                <a:chOff x="1583" y="554"/>
                <a:chExt cx="515" cy="499"/>
              </a:xfrm>
            </p:grpSpPr>
            <p:sp>
              <p:nvSpPr>
                <p:cNvPr id="21550" name="AutoShape 46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780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51" name="Group 47"/>
                <p:cNvGrpSpPr>
                  <a:grpSpLocks/>
                </p:cNvGrpSpPr>
                <p:nvPr/>
              </p:nvGrpSpPr>
              <p:grpSpPr bwMode="auto">
                <a:xfrm>
                  <a:off x="1583" y="698"/>
                  <a:ext cx="367" cy="212"/>
                  <a:chOff x="1559" y="696"/>
                  <a:chExt cx="367" cy="212"/>
                </a:xfrm>
              </p:grpSpPr>
              <p:sp>
                <p:nvSpPr>
                  <p:cNvPr id="2155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711"/>
                    <a:ext cx="367" cy="18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3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" y="696"/>
                    <a:ext cx="2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G</a:t>
                    </a:r>
                    <a:endParaRPr lang="en-US" sz="20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21554" name="Group 50"/>
              <p:cNvGrpSpPr>
                <a:grpSpLocks/>
              </p:cNvGrpSpPr>
              <p:nvPr/>
            </p:nvGrpSpPr>
            <p:grpSpPr bwMode="auto">
              <a:xfrm>
                <a:off x="1351" y="771"/>
                <a:ext cx="225" cy="56"/>
                <a:chOff x="1351" y="771"/>
                <a:chExt cx="225" cy="56"/>
              </a:xfrm>
            </p:grpSpPr>
            <p:grpSp>
              <p:nvGrpSpPr>
                <p:cNvPr id="21555" name="Group 51"/>
                <p:cNvGrpSpPr>
                  <a:grpSpLocks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2155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9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0" name="Group 56"/>
                <p:cNvGrpSpPr>
                  <a:grpSpLocks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21561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5" name="Group 61"/>
                <p:cNvGrpSpPr>
                  <a:grpSpLocks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2156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70" name="Group 66"/>
              <p:cNvGrpSpPr>
                <a:grpSpLocks/>
              </p:cNvGrpSpPr>
              <p:nvPr/>
            </p:nvGrpSpPr>
            <p:grpSpPr bwMode="auto">
              <a:xfrm>
                <a:off x="1511" y="1163"/>
                <a:ext cx="225" cy="32"/>
                <a:chOff x="1511" y="1163"/>
                <a:chExt cx="225" cy="32"/>
              </a:xfrm>
            </p:grpSpPr>
            <p:grpSp>
              <p:nvGrpSpPr>
                <p:cNvPr id="21571" name="Group 67"/>
                <p:cNvGrpSpPr>
                  <a:grpSpLocks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2157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76" name="Group 72"/>
                <p:cNvGrpSpPr>
                  <a:grpSpLocks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2157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81" name="Group 77"/>
              <p:cNvGrpSpPr>
                <a:grpSpLocks/>
              </p:cNvGrpSpPr>
              <p:nvPr/>
            </p:nvGrpSpPr>
            <p:grpSpPr bwMode="auto">
              <a:xfrm>
                <a:off x="996" y="1710"/>
                <a:ext cx="510" cy="499"/>
                <a:chOff x="652" y="554"/>
                <a:chExt cx="510" cy="499"/>
              </a:xfrm>
            </p:grpSpPr>
            <p:sp>
              <p:nvSpPr>
                <p:cNvPr id="21582" name="AutoShape 78"/>
                <p:cNvSpPr>
                  <a:spLocks noChangeArrowheads="1"/>
                </p:cNvSpPr>
                <p:nvPr/>
              </p:nvSpPr>
              <p:spPr bwMode="auto">
                <a:xfrm rot="5400000">
                  <a:off x="470" y="736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583" name="Group 79"/>
                <p:cNvGrpSpPr>
                  <a:grpSpLocks/>
                </p:cNvGrpSpPr>
                <p:nvPr/>
              </p:nvGrpSpPr>
              <p:grpSpPr bwMode="auto">
                <a:xfrm>
                  <a:off x="795" y="698"/>
                  <a:ext cx="367" cy="212"/>
                  <a:chOff x="1362" y="704"/>
                  <a:chExt cx="367" cy="212"/>
                </a:xfrm>
              </p:grpSpPr>
              <p:sp>
                <p:nvSpPr>
                  <p:cNvPr id="21584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362" y="719"/>
                    <a:ext cx="367" cy="182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5" name="Text Box 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7" y="704"/>
                    <a:ext cx="2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G</a:t>
                    </a:r>
                    <a:endParaRPr lang="en-US" sz="2000">
                      <a:latin typeface="Comic Sans MS" charset="0"/>
                    </a:endParaRPr>
                  </a:p>
                </p:txBody>
              </p:sp>
            </p:grpSp>
          </p:grpSp>
          <p:grpSp>
            <p:nvGrpSpPr>
              <p:cNvPr id="21586" name="Group 82"/>
              <p:cNvGrpSpPr>
                <a:grpSpLocks/>
              </p:cNvGrpSpPr>
              <p:nvPr/>
            </p:nvGrpSpPr>
            <p:grpSpPr bwMode="auto">
              <a:xfrm>
                <a:off x="1515" y="1551"/>
                <a:ext cx="225" cy="56"/>
                <a:chOff x="1351" y="771"/>
                <a:chExt cx="225" cy="56"/>
              </a:xfrm>
            </p:grpSpPr>
            <p:grpSp>
              <p:nvGrpSpPr>
                <p:cNvPr id="21587" name="Group 83"/>
                <p:cNvGrpSpPr>
                  <a:grpSpLocks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2158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92" name="Group 88"/>
                <p:cNvGrpSpPr>
                  <a:grpSpLocks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2159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6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97" name="Group 93"/>
                <p:cNvGrpSpPr>
                  <a:grpSpLocks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2159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602" name="Group 98"/>
              <p:cNvGrpSpPr>
                <a:grpSpLocks/>
              </p:cNvGrpSpPr>
              <p:nvPr/>
            </p:nvGrpSpPr>
            <p:grpSpPr bwMode="auto">
              <a:xfrm>
                <a:off x="1743" y="1710"/>
                <a:ext cx="355" cy="499"/>
                <a:chOff x="1743" y="1322"/>
                <a:chExt cx="355" cy="499"/>
              </a:xfrm>
            </p:grpSpPr>
            <p:grpSp>
              <p:nvGrpSpPr>
                <p:cNvPr id="21603" name="Group 99"/>
                <p:cNvGrpSpPr>
                  <a:grpSpLocks/>
                </p:cNvGrpSpPr>
                <p:nvPr/>
              </p:nvGrpSpPr>
              <p:grpSpPr bwMode="auto">
                <a:xfrm>
                  <a:off x="1743" y="1466"/>
                  <a:ext cx="209" cy="212"/>
                  <a:chOff x="1139" y="698"/>
                  <a:chExt cx="209" cy="212"/>
                </a:xfrm>
              </p:grpSpPr>
              <p:sp>
                <p:nvSpPr>
                  <p:cNvPr id="21604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139" y="713"/>
                    <a:ext cx="209" cy="182"/>
                  </a:xfrm>
                  <a:prstGeom prst="rect">
                    <a:avLst/>
                  </a:prstGeom>
                  <a:solidFill>
                    <a:srgbClr val="FF7C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5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0" y="698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 eaLnBrk="1" hangingPunct="1"/>
                    <a:r>
                      <a:rPr lang="en-GB">
                        <a:latin typeface="Arial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21606" name="AutoShape 10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1780" y="1504"/>
                  <a:ext cx="499" cy="136"/>
                </a:xfrm>
                <a:prstGeom prst="chevron">
                  <a:avLst>
                    <a:gd name="adj" fmla="val 91728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607" name="Group 103"/>
              <p:cNvGrpSpPr>
                <a:grpSpLocks/>
              </p:cNvGrpSpPr>
              <p:nvPr/>
            </p:nvGrpSpPr>
            <p:grpSpPr bwMode="auto">
              <a:xfrm>
                <a:off x="1515" y="1927"/>
                <a:ext cx="225" cy="56"/>
                <a:chOff x="1351" y="771"/>
                <a:chExt cx="225" cy="56"/>
              </a:xfrm>
            </p:grpSpPr>
            <p:grpSp>
              <p:nvGrpSpPr>
                <p:cNvPr id="21608" name="Group 104"/>
                <p:cNvGrpSpPr>
                  <a:grpSpLocks/>
                </p:cNvGrpSpPr>
                <p:nvPr/>
              </p:nvGrpSpPr>
              <p:grpSpPr bwMode="auto">
                <a:xfrm>
                  <a:off x="1351" y="771"/>
                  <a:ext cx="225" cy="0"/>
                  <a:chOff x="1351" y="771"/>
                  <a:chExt cx="225" cy="0"/>
                </a:xfrm>
              </p:grpSpPr>
              <p:sp>
                <p:nvSpPr>
                  <p:cNvPr id="21609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0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1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13" name="Group 109"/>
                <p:cNvGrpSpPr>
                  <a:grpSpLocks/>
                </p:cNvGrpSpPr>
                <p:nvPr/>
              </p:nvGrpSpPr>
              <p:grpSpPr bwMode="auto">
                <a:xfrm>
                  <a:off x="1351" y="799"/>
                  <a:ext cx="225" cy="0"/>
                  <a:chOff x="1351" y="771"/>
                  <a:chExt cx="225" cy="0"/>
                </a:xfrm>
              </p:grpSpPr>
              <p:sp>
                <p:nvSpPr>
                  <p:cNvPr id="2161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18" name="Group 114"/>
                <p:cNvGrpSpPr>
                  <a:grpSpLocks/>
                </p:cNvGrpSpPr>
                <p:nvPr/>
              </p:nvGrpSpPr>
              <p:grpSpPr bwMode="auto">
                <a:xfrm>
                  <a:off x="1351" y="827"/>
                  <a:ext cx="225" cy="0"/>
                  <a:chOff x="1351" y="771"/>
                  <a:chExt cx="225" cy="0"/>
                </a:xfrm>
              </p:grpSpPr>
              <p:sp>
                <p:nvSpPr>
                  <p:cNvPr id="21619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0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1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2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623" name="Group 119"/>
              <p:cNvGrpSpPr>
                <a:grpSpLocks/>
              </p:cNvGrpSpPr>
              <p:nvPr/>
            </p:nvGrpSpPr>
            <p:grpSpPr bwMode="auto">
              <a:xfrm>
                <a:off x="1351" y="2327"/>
                <a:ext cx="225" cy="32"/>
                <a:chOff x="1511" y="1163"/>
                <a:chExt cx="225" cy="32"/>
              </a:xfrm>
            </p:grpSpPr>
            <p:grpSp>
              <p:nvGrpSpPr>
                <p:cNvPr id="21624" name="Group 120"/>
                <p:cNvGrpSpPr>
                  <a:grpSpLocks/>
                </p:cNvGrpSpPr>
                <p:nvPr/>
              </p:nvGrpSpPr>
              <p:grpSpPr bwMode="auto">
                <a:xfrm>
                  <a:off x="1511" y="1163"/>
                  <a:ext cx="225" cy="0"/>
                  <a:chOff x="1351" y="771"/>
                  <a:chExt cx="225" cy="0"/>
                </a:xfrm>
              </p:grpSpPr>
              <p:sp>
                <p:nvSpPr>
                  <p:cNvPr id="21625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6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7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28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629" name="Group 125"/>
                <p:cNvGrpSpPr>
                  <a:grpSpLocks/>
                </p:cNvGrpSpPr>
                <p:nvPr/>
              </p:nvGrpSpPr>
              <p:grpSpPr bwMode="auto">
                <a:xfrm>
                  <a:off x="1511" y="1195"/>
                  <a:ext cx="225" cy="0"/>
                  <a:chOff x="1351" y="771"/>
                  <a:chExt cx="225" cy="0"/>
                </a:xfrm>
              </p:grpSpPr>
              <p:sp>
                <p:nvSpPr>
                  <p:cNvPr id="2163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135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41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3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541" y="771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634" name="Text Box 130"/>
            <p:cNvSpPr txBox="1">
              <a:spLocks noChangeArrowheads="1"/>
            </p:cNvSpPr>
            <p:nvPr/>
          </p:nvSpPr>
          <p:spPr bwMode="auto">
            <a:xfrm>
              <a:off x="1238" y="162"/>
              <a:ext cx="1173" cy="218"/>
            </a:xfrm>
            <a:prstGeom prst="rect">
              <a:avLst/>
            </a:prstGeom>
            <a:noFill/>
            <a:ln w="952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Hydrogen bonds</a:t>
              </a:r>
            </a:p>
          </p:txBody>
        </p:sp>
      </p:grpSp>
      <p:sp>
        <p:nvSpPr>
          <p:cNvPr id="21635" name="Line 131"/>
          <p:cNvSpPr>
            <a:spLocks noChangeShapeType="1"/>
          </p:cNvSpPr>
          <p:nvPr/>
        </p:nvSpPr>
        <p:spPr bwMode="auto">
          <a:xfrm flipH="1">
            <a:off x="7078663" y="2362200"/>
            <a:ext cx="0" cy="538163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778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Nucleic acids and gene expression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000">
                <a:solidFill>
                  <a:srgbClr val="EF1F1D"/>
                </a:solidFill>
              </a:rPr>
              <a:t>Nucleic acids and chromosomes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DNA replication, the cell cycle and mitosis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Gene organisation and transcription I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Gene organisation and transcription II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Protein translation and translational modification</a:t>
            </a:r>
          </a:p>
          <a:p>
            <a:pPr marL="533400" indent="-533400">
              <a:buFontTx/>
              <a:buAutoNum type="arabicPeriod"/>
            </a:pPr>
            <a:r>
              <a:rPr lang="en-US" sz="2000"/>
              <a:t>Analysis of nucleic acids</a:t>
            </a:r>
          </a:p>
          <a:p>
            <a:pPr marL="533400" indent="-533400">
              <a:buFontTx/>
              <a:buAutoNum type="arabicPeriod"/>
            </a:pPr>
            <a:endParaRPr lang="en-US" sz="2000"/>
          </a:p>
          <a:p>
            <a:pPr marL="533400" indent="-533400">
              <a:buFontTx/>
              <a:buAutoNum type="arabicPeriod"/>
            </a:pPr>
            <a:endParaRPr lang="en-US" sz="2000"/>
          </a:p>
          <a:p>
            <a:pPr marL="533400" indent="-533400">
              <a:buFontTx/>
              <a:buAutoNum type="arabicPeriod"/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2" name="Group 274"/>
          <p:cNvGrpSpPr>
            <a:grpSpLocks/>
          </p:cNvGrpSpPr>
          <p:nvPr/>
        </p:nvGrpSpPr>
        <p:grpSpPr bwMode="auto">
          <a:xfrm>
            <a:off x="2509838" y="1014413"/>
            <a:ext cx="3841750" cy="1006475"/>
            <a:chOff x="950" y="712"/>
            <a:chExt cx="2420" cy="634"/>
          </a:xfrm>
        </p:grpSpPr>
        <p:sp>
          <p:nvSpPr>
            <p:cNvPr id="22787" name="Text Box 259"/>
            <p:cNvSpPr txBox="1">
              <a:spLocks noChangeArrowheads="1"/>
            </p:cNvSpPr>
            <p:nvPr/>
          </p:nvSpPr>
          <p:spPr bwMode="auto">
            <a:xfrm>
              <a:off x="950" y="712"/>
              <a:ext cx="2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>
                  <a:latin typeface="Courier New" charset="0"/>
                </a:rPr>
                <a:t>5’ 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AA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 3’</a:t>
              </a:r>
            </a:p>
            <a:p>
              <a:pPr eaLnBrk="1" hangingPunct="1"/>
              <a:r>
                <a:rPr lang="en-GB" sz="2000" b="1">
                  <a:latin typeface="Courier New" charset="0"/>
                </a:rPr>
                <a:t>   ||||||||||||||||||  </a:t>
              </a:r>
            </a:p>
            <a:p>
              <a:pPr eaLnBrk="1" hangingPunct="1"/>
              <a:r>
                <a:rPr lang="en-GB" sz="2000" b="1">
                  <a:latin typeface="Courier New" charset="0"/>
                </a:rPr>
                <a:t>3’ 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TT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TT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GG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GG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latin typeface="Courier New" charset="0"/>
                </a:rPr>
                <a:t> 5’</a:t>
              </a:r>
              <a:endParaRPr lang="en-US" sz="2000" b="1">
                <a:latin typeface="Courier New" charset="0"/>
              </a:endParaRPr>
            </a:p>
          </p:txBody>
        </p:sp>
        <p:sp>
          <p:nvSpPr>
            <p:cNvPr id="22800" name="Line 272"/>
            <p:cNvSpPr>
              <a:spLocks noChangeShapeType="1"/>
            </p:cNvSpPr>
            <p:nvPr/>
          </p:nvSpPr>
          <p:spPr bwMode="auto">
            <a:xfrm>
              <a:off x="1296" y="752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01" name="Line 273"/>
            <p:cNvSpPr>
              <a:spLocks noChangeShapeType="1"/>
            </p:cNvSpPr>
            <p:nvPr/>
          </p:nvSpPr>
          <p:spPr bwMode="auto">
            <a:xfrm>
              <a:off x="1296" y="1302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46" name="Group 318"/>
          <p:cNvGrpSpPr>
            <a:grpSpLocks/>
          </p:cNvGrpSpPr>
          <p:nvPr/>
        </p:nvGrpSpPr>
        <p:grpSpPr bwMode="auto">
          <a:xfrm>
            <a:off x="2509838" y="5570538"/>
            <a:ext cx="3841750" cy="1006475"/>
            <a:chOff x="950" y="712"/>
            <a:chExt cx="2420" cy="634"/>
          </a:xfrm>
        </p:grpSpPr>
        <p:sp>
          <p:nvSpPr>
            <p:cNvPr id="22847" name="Text Box 319"/>
            <p:cNvSpPr txBox="1">
              <a:spLocks noChangeArrowheads="1"/>
            </p:cNvSpPr>
            <p:nvPr/>
          </p:nvSpPr>
          <p:spPr bwMode="auto">
            <a:xfrm>
              <a:off x="950" y="712"/>
              <a:ext cx="242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>
                  <a:latin typeface="Courier New" charset="0"/>
                </a:rPr>
                <a:t>5’ 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AA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CC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 3’</a:t>
              </a:r>
            </a:p>
            <a:p>
              <a:pPr eaLnBrk="1" hangingPunct="1"/>
              <a:r>
                <a:rPr lang="en-GB" sz="2000" b="1">
                  <a:latin typeface="Courier New" charset="0"/>
                </a:rPr>
                <a:t>   ||||||||||||||||||  </a:t>
              </a:r>
            </a:p>
            <a:p>
              <a:pPr eaLnBrk="1" hangingPunct="1"/>
              <a:r>
                <a:rPr lang="en-GB" sz="2000" b="1">
                  <a:latin typeface="Courier New" charset="0"/>
                </a:rPr>
                <a:t>3’ 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TT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TT</a:t>
              </a:r>
              <a:r>
                <a:rPr lang="en-GB" sz="2000" b="1">
                  <a:latin typeface="Courier New" charset="0"/>
                </a:rPr>
                <a:t>G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GG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solidFill>
                    <a:srgbClr val="EF1F1D"/>
                  </a:solidFill>
                  <a:latin typeface="Courier New" charset="0"/>
                </a:rPr>
                <a:t>T</a:t>
              </a:r>
              <a:r>
                <a:rPr lang="en-GB" sz="2000" b="1">
                  <a:latin typeface="Courier New" charset="0"/>
                </a:rPr>
                <a:t>GG</a:t>
              </a:r>
              <a:r>
                <a:rPr lang="en-GB" sz="2000" b="1">
                  <a:solidFill>
                    <a:srgbClr val="5DA31E"/>
                  </a:solidFill>
                  <a:latin typeface="Courier New" charset="0"/>
                </a:rPr>
                <a:t>C</a:t>
              </a:r>
              <a:r>
                <a:rPr lang="en-GB" sz="2000" b="1">
                  <a:solidFill>
                    <a:srgbClr val="3333FF"/>
                  </a:solidFill>
                  <a:latin typeface="Courier New" charset="0"/>
                </a:rPr>
                <a:t>A</a:t>
              </a:r>
              <a:r>
                <a:rPr lang="en-GB" sz="2000" b="1">
                  <a:latin typeface="Courier New" charset="0"/>
                </a:rPr>
                <a:t> 5’</a:t>
              </a:r>
              <a:endParaRPr lang="en-US" sz="2000" b="1">
                <a:latin typeface="Courier New" charset="0"/>
              </a:endParaRPr>
            </a:p>
          </p:txBody>
        </p:sp>
        <p:sp>
          <p:nvSpPr>
            <p:cNvPr id="22848" name="Line 320"/>
            <p:cNvSpPr>
              <a:spLocks noChangeShapeType="1"/>
            </p:cNvSpPr>
            <p:nvPr/>
          </p:nvSpPr>
          <p:spPr bwMode="auto">
            <a:xfrm>
              <a:off x="1296" y="752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9" name="Line 321"/>
            <p:cNvSpPr>
              <a:spLocks noChangeShapeType="1"/>
            </p:cNvSpPr>
            <p:nvPr/>
          </p:nvSpPr>
          <p:spPr bwMode="auto">
            <a:xfrm>
              <a:off x="1296" y="1302"/>
              <a:ext cx="17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60" name="Group 332"/>
          <p:cNvGrpSpPr>
            <a:grpSpLocks/>
          </p:cNvGrpSpPr>
          <p:nvPr/>
        </p:nvGrpSpPr>
        <p:grpSpPr bwMode="auto">
          <a:xfrm>
            <a:off x="1755775" y="2149475"/>
            <a:ext cx="5013325" cy="1695450"/>
            <a:chOff x="1106" y="1354"/>
            <a:chExt cx="3158" cy="1068"/>
          </a:xfrm>
        </p:grpSpPr>
        <p:sp>
          <p:nvSpPr>
            <p:cNvPr id="22789" name="Text Box 261"/>
            <p:cNvSpPr txBox="1">
              <a:spLocks noChangeArrowheads="1"/>
            </p:cNvSpPr>
            <p:nvPr/>
          </p:nvSpPr>
          <p:spPr bwMode="auto">
            <a:xfrm>
              <a:off x="1577" y="1504"/>
              <a:ext cx="113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EF1F1D"/>
                  </a:solidFill>
                </a:rPr>
                <a:t>Heat or low salt</a:t>
              </a:r>
            </a:p>
          </p:txBody>
        </p:sp>
        <p:sp>
          <p:nvSpPr>
            <p:cNvPr id="22790" name="Line 262"/>
            <p:cNvSpPr>
              <a:spLocks noChangeShapeType="1"/>
            </p:cNvSpPr>
            <p:nvPr/>
          </p:nvSpPr>
          <p:spPr bwMode="auto">
            <a:xfrm>
              <a:off x="2853" y="1354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91" name="Text Box 263"/>
            <p:cNvSpPr txBox="1">
              <a:spLocks noChangeArrowheads="1"/>
            </p:cNvSpPr>
            <p:nvPr/>
          </p:nvSpPr>
          <p:spPr bwMode="auto">
            <a:xfrm>
              <a:off x="3080" y="1504"/>
              <a:ext cx="11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3333FF"/>
                  </a:solidFill>
                </a:rPr>
                <a:t>Melt or denature</a:t>
              </a:r>
            </a:p>
          </p:txBody>
        </p:sp>
        <p:grpSp>
          <p:nvGrpSpPr>
            <p:cNvPr id="22854" name="Group 326"/>
            <p:cNvGrpSpPr>
              <a:grpSpLocks/>
            </p:cNvGrpSpPr>
            <p:nvPr/>
          </p:nvGrpSpPr>
          <p:grpSpPr bwMode="auto">
            <a:xfrm>
              <a:off x="1106" y="1849"/>
              <a:ext cx="2569" cy="573"/>
              <a:chOff x="464" y="1837"/>
              <a:chExt cx="2569" cy="573"/>
            </a:xfrm>
          </p:grpSpPr>
          <p:grpSp>
            <p:nvGrpSpPr>
              <p:cNvPr id="22822" name="Group 294"/>
              <p:cNvGrpSpPr>
                <a:grpSpLocks/>
              </p:cNvGrpSpPr>
              <p:nvPr/>
            </p:nvGrpSpPr>
            <p:grpSpPr bwMode="auto">
              <a:xfrm>
                <a:off x="674" y="1837"/>
                <a:ext cx="2117" cy="573"/>
                <a:chOff x="876" y="1815"/>
                <a:chExt cx="2117" cy="573"/>
              </a:xfrm>
            </p:grpSpPr>
            <p:sp>
              <p:nvSpPr>
                <p:cNvPr id="22793" name="Freeform 265"/>
                <p:cNvSpPr>
                  <a:spLocks noChangeAspect="1"/>
                </p:cNvSpPr>
                <p:nvPr/>
              </p:nvSpPr>
              <p:spPr bwMode="auto">
                <a:xfrm>
                  <a:off x="939" y="1833"/>
                  <a:ext cx="1946" cy="377"/>
                </a:xfrm>
                <a:custGeom>
                  <a:avLst/>
                  <a:gdLst>
                    <a:gd name="T0" fmla="*/ 0 w 2921"/>
                    <a:gd name="T1" fmla="*/ 255 h 518"/>
                    <a:gd name="T2" fmla="*/ 1212 w 2921"/>
                    <a:gd name="T3" fmla="*/ 486 h 518"/>
                    <a:gd name="T4" fmla="*/ 1975 w 2921"/>
                    <a:gd name="T5" fmla="*/ 61 h 518"/>
                    <a:gd name="T6" fmla="*/ 2921 w 2921"/>
                    <a:gd name="T7" fmla="*/ 122 h 5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21" h="518">
                      <a:moveTo>
                        <a:pt x="0" y="255"/>
                      </a:moveTo>
                      <a:cubicBezTo>
                        <a:pt x="441" y="386"/>
                        <a:pt x="883" y="518"/>
                        <a:pt x="1212" y="486"/>
                      </a:cubicBezTo>
                      <a:cubicBezTo>
                        <a:pt x="1541" y="454"/>
                        <a:pt x="1690" y="122"/>
                        <a:pt x="1975" y="61"/>
                      </a:cubicBezTo>
                      <a:cubicBezTo>
                        <a:pt x="2260" y="0"/>
                        <a:pt x="2763" y="112"/>
                        <a:pt x="2921" y="12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818" name="Group 290"/>
                <p:cNvGrpSpPr>
                  <a:grpSpLocks/>
                </p:cNvGrpSpPr>
                <p:nvPr/>
              </p:nvGrpSpPr>
              <p:grpSpPr bwMode="auto">
                <a:xfrm>
                  <a:off x="876" y="2002"/>
                  <a:ext cx="596" cy="347"/>
                  <a:chOff x="876" y="2002"/>
                  <a:chExt cx="596" cy="347"/>
                </a:xfrm>
              </p:grpSpPr>
              <p:sp>
                <p:nvSpPr>
                  <p:cNvPr id="22798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876" y="2002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sp>
                <p:nvSpPr>
                  <p:cNvPr id="22799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1007" y="2030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sp>
                <p:nvSpPr>
                  <p:cNvPr id="22803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1142" y="2077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EF1F1D"/>
                        </a:solidFill>
                        <a:latin typeface="Courier New" charset="0"/>
                      </a:rPr>
                      <a:t>T</a:t>
                    </a:r>
                  </a:p>
                </p:txBody>
              </p:sp>
              <p:sp>
                <p:nvSpPr>
                  <p:cNvPr id="22804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1260" y="2099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</p:grpSp>
            <p:grpSp>
              <p:nvGrpSpPr>
                <p:cNvPr id="22819" name="Group 291"/>
                <p:cNvGrpSpPr>
                  <a:grpSpLocks/>
                </p:cNvGrpSpPr>
                <p:nvPr/>
              </p:nvGrpSpPr>
              <p:grpSpPr bwMode="auto">
                <a:xfrm>
                  <a:off x="1371" y="2069"/>
                  <a:ext cx="670" cy="319"/>
                  <a:chOff x="1371" y="2069"/>
                  <a:chExt cx="670" cy="319"/>
                </a:xfrm>
              </p:grpSpPr>
              <p:sp>
                <p:nvSpPr>
                  <p:cNvPr id="22805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1371" y="2123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latin typeface="Courier New" charset="0"/>
                      </a:rPr>
                      <a:t>G</a:t>
                    </a:r>
                  </a:p>
                </p:txBody>
              </p:sp>
              <p:sp>
                <p:nvSpPr>
                  <p:cNvPr id="22806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483" y="2134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sp>
                <p:nvSpPr>
                  <p:cNvPr id="22807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2138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sp>
                <p:nvSpPr>
                  <p:cNvPr id="22808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125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  <p:sp>
                <p:nvSpPr>
                  <p:cNvPr id="22809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1829" y="2069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</p:grpSp>
            <p:grpSp>
              <p:nvGrpSpPr>
                <p:cNvPr id="22820" name="Group 292"/>
                <p:cNvGrpSpPr>
                  <a:grpSpLocks/>
                </p:cNvGrpSpPr>
                <p:nvPr/>
              </p:nvGrpSpPr>
              <p:grpSpPr bwMode="auto">
                <a:xfrm>
                  <a:off x="1914" y="1815"/>
                  <a:ext cx="505" cy="427"/>
                  <a:chOff x="1914" y="1815"/>
                  <a:chExt cx="505" cy="427"/>
                </a:xfrm>
              </p:grpSpPr>
              <p:sp>
                <p:nvSpPr>
                  <p:cNvPr id="22810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1992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  <p:sp>
                <p:nvSpPr>
                  <p:cNvPr id="22811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2011" y="1908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  <p:sp>
                <p:nvSpPr>
                  <p:cNvPr id="22812" name="Rectangle 284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1840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latin typeface="Courier New" charset="0"/>
                      </a:rPr>
                      <a:t>G</a:t>
                    </a:r>
                  </a:p>
                </p:txBody>
              </p:sp>
              <p:sp>
                <p:nvSpPr>
                  <p:cNvPr id="22813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1815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EF1F1D"/>
                        </a:solidFill>
                        <a:latin typeface="Courier New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22821" name="Group 293"/>
                <p:cNvGrpSpPr>
                  <a:grpSpLocks/>
                </p:cNvGrpSpPr>
                <p:nvPr/>
              </p:nvGrpSpPr>
              <p:grpSpPr bwMode="auto">
                <a:xfrm>
                  <a:off x="2324" y="1815"/>
                  <a:ext cx="669" cy="318"/>
                  <a:chOff x="2324" y="1815"/>
                  <a:chExt cx="669" cy="318"/>
                </a:xfrm>
              </p:grpSpPr>
              <p:sp>
                <p:nvSpPr>
                  <p:cNvPr id="22797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2781" y="1883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EF1F1D"/>
                        </a:solidFill>
                        <a:latin typeface="Courier New" charset="0"/>
                      </a:rPr>
                      <a:t>T</a:t>
                    </a:r>
                  </a:p>
                </p:txBody>
              </p:sp>
              <p:sp>
                <p:nvSpPr>
                  <p:cNvPr id="22814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2324" y="1815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sp>
                <p:nvSpPr>
                  <p:cNvPr id="22815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2451" y="1828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  <p:sp>
                <p:nvSpPr>
                  <p:cNvPr id="22816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1844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5DA31E"/>
                        </a:solidFill>
                        <a:latin typeface="Courier New" charset="0"/>
                      </a:rPr>
                      <a:t>C</a:t>
                    </a:r>
                  </a:p>
                </p:txBody>
              </p:sp>
              <p:sp>
                <p:nvSpPr>
                  <p:cNvPr id="22817" name="Rectangle 289"/>
                  <p:cNvSpPr>
                    <a:spLocks noChangeArrowheads="1"/>
                  </p:cNvSpPr>
                  <p:nvPr/>
                </p:nvSpPr>
                <p:spPr bwMode="auto">
                  <a:xfrm>
                    <a:off x="2665" y="1864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latin typeface="Courier New" charset="0"/>
                      </a:rPr>
                      <a:t>G</a:t>
                    </a:r>
                  </a:p>
                </p:txBody>
              </p:sp>
            </p:grpSp>
          </p:grpSp>
          <p:sp>
            <p:nvSpPr>
              <p:cNvPr id="22850" name="Rectangle 322"/>
              <p:cNvSpPr>
                <a:spLocks noChangeArrowheads="1"/>
              </p:cNvSpPr>
              <p:nvPr/>
            </p:nvSpPr>
            <p:spPr bwMode="auto">
              <a:xfrm>
                <a:off x="464" y="2002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Courier New" charset="0"/>
                  </a:rPr>
                  <a:t>5’</a:t>
                </a:r>
              </a:p>
            </p:txBody>
          </p:sp>
          <p:sp>
            <p:nvSpPr>
              <p:cNvPr id="22852" name="Rectangle 324"/>
              <p:cNvSpPr>
                <a:spLocks noChangeArrowheads="1"/>
              </p:cNvSpPr>
              <p:nvPr/>
            </p:nvSpPr>
            <p:spPr bwMode="auto">
              <a:xfrm>
                <a:off x="2725" y="1918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Courier New" charset="0"/>
                  </a:rPr>
                  <a:t>3’</a:t>
                </a:r>
              </a:p>
            </p:txBody>
          </p:sp>
        </p:grpSp>
      </p:grpSp>
      <p:grpSp>
        <p:nvGrpSpPr>
          <p:cNvPr id="22863" name="Group 335"/>
          <p:cNvGrpSpPr>
            <a:grpSpLocks/>
          </p:cNvGrpSpPr>
          <p:nvPr/>
        </p:nvGrpSpPr>
        <p:grpSpPr bwMode="auto">
          <a:xfrm>
            <a:off x="2384425" y="4659313"/>
            <a:ext cx="5002213" cy="731837"/>
            <a:chOff x="1502" y="2935"/>
            <a:chExt cx="3151" cy="461"/>
          </a:xfrm>
        </p:grpSpPr>
        <p:sp>
          <p:nvSpPr>
            <p:cNvPr id="22795" name="Text Box 267"/>
            <p:cNvSpPr txBox="1">
              <a:spLocks noChangeArrowheads="1"/>
            </p:cNvSpPr>
            <p:nvPr/>
          </p:nvSpPr>
          <p:spPr bwMode="auto">
            <a:xfrm>
              <a:off x="1502" y="3037"/>
              <a:ext cx="116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EF1F1D"/>
                  </a:solidFill>
                </a:rPr>
                <a:t>Cool or high salt</a:t>
              </a:r>
            </a:p>
          </p:txBody>
        </p:sp>
        <p:sp>
          <p:nvSpPr>
            <p:cNvPr id="22796" name="Text Box 268"/>
            <p:cNvSpPr txBox="1">
              <a:spLocks noChangeArrowheads="1"/>
            </p:cNvSpPr>
            <p:nvPr/>
          </p:nvSpPr>
          <p:spPr bwMode="auto">
            <a:xfrm>
              <a:off x="3080" y="3037"/>
              <a:ext cx="157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3333FF"/>
                  </a:solidFill>
                </a:rPr>
                <a:t>Re-anneal or hybridise</a:t>
              </a:r>
            </a:p>
          </p:txBody>
        </p:sp>
        <p:sp>
          <p:nvSpPr>
            <p:cNvPr id="22856" name="Line 328"/>
            <p:cNvSpPr>
              <a:spLocks noChangeShapeType="1"/>
            </p:cNvSpPr>
            <p:nvPr/>
          </p:nvSpPr>
          <p:spPr bwMode="auto">
            <a:xfrm>
              <a:off x="2853" y="2935"/>
              <a:ext cx="0" cy="4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859" name="Text Box 331"/>
          <p:cNvSpPr txBox="1">
            <a:spLocks noGrp="1" noChangeArrowheads="1"/>
          </p:cNvSpPr>
          <p:nvPr>
            <p:ph type="title"/>
          </p:nvPr>
        </p:nvSpPr>
        <p:spPr>
          <a:xfrm>
            <a:off x="711200" y="0"/>
            <a:ext cx="7772400" cy="1143000"/>
          </a:xfrm>
          <a:noFill/>
          <a:ln/>
        </p:spPr>
        <p:txBody>
          <a:bodyPr/>
          <a:lstStyle/>
          <a:p>
            <a:pPr eaLnBrk="0" hangingPunct="0"/>
            <a:r>
              <a:rPr lang="en-GB" sz="3600" dirty="0">
                <a:solidFill>
                  <a:srgbClr val="3333FF"/>
                </a:solidFill>
              </a:rPr>
              <a:t>Melting and re-annealing</a:t>
            </a:r>
          </a:p>
        </p:txBody>
      </p:sp>
      <p:grpSp>
        <p:nvGrpSpPr>
          <p:cNvPr id="22862" name="Group 334"/>
          <p:cNvGrpSpPr>
            <a:grpSpLocks/>
          </p:cNvGrpSpPr>
          <p:nvPr/>
        </p:nvGrpSpPr>
        <p:grpSpPr bwMode="auto">
          <a:xfrm>
            <a:off x="2735263" y="3519488"/>
            <a:ext cx="4081462" cy="1158875"/>
            <a:chOff x="1723" y="2217"/>
            <a:chExt cx="2571" cy="730"/>
          </a:xfrm>
        </p:grpSpPr>
        <p:grpSp>
          <p:nvGrpSpPr>
            <p:cNvPr id="22855" name="Group 327"/>
            <p:cNvGrpSpPr>
              <a:grpSpLocks/>
            </p:cNvGrpSpPr>
            <p:nvPr/>
          </p:nvGrpSpPr>
          <p:grpSpPr bwMode="auto">
            <a:xfrm>
              <a:off x="1723" y="2424"/>
              <a:ext cx="2571" cy="523"/>
              <a:chOff x="1071" y="2348"/>
              <a:chExt cx="2571" cy="523"/>
            </a:xfrm>
          </p:grpSpPr>
          <p:grpSp>
            <p:nvGrpSpPr>
              <p:cNvPr id="22845" name="Group 317"/>
              <p:cNvGrpSpPr>
                <a:grpSpLocks/>
              </p:cNvGrpSpPr>
              <p:nvPr/>
            </p:nvGrpSpPr>
            <p:grpSpPr bwMode="auto">
              <a:xfrm>
                <a:off x="1304" y="2348"/>
                <a:ext cx="2056" cy="523"/>
                <a:chOff x="622" y="2433"/>
                <a:chExt cx="2056" cy="523"/>
              </a:xfrm>
            </p:grpSpPr>
            <p:sp>
              <p:nvSpPr>
                <p:cNvPr id="22794" name="Freeform 266"/>
                <p:cNvSpPr>
                  <a:spLocks noChangeAspect="1"/>
                </p:cNvSpPr>
                <p:nvPr/>
              </p:nvSpPr>
              <p:spPr bwMode="auto">
                <a:xfrm rot="442831">
                  <a:off x="722" y="2654"/>
                  <a:ext cx="1883" cy="226"/>
                </a:xfrm>
                <a:custGeom>
                  <a:avLst/>
                  <a:gdLst>
                    <a:gd name="T0" fmla="*/ 0 w 2654"/>
                    <a:gd name="T1" fmla="*/ 319 h 319"/>
                    <a:gd name="T2" fmla="*/ 970 w 2654"/>
                    <a:gd name="T3" fmla="*/ 16 h 319"/>
                    <a:gd name="T4" fmla="*/ 2061 w 2654"/>
                    <a:gd name="T5" fmla="*/ 222 h 319"/>
                    <a:gd name="T6" fmla="*/ 2654 w 2654"/>
                    <a:gd name="T7" fmla="*/ 125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54" h="319">
                      <a:moveTo>
                        <a:pt x="0" y="319"/>
                      </a:moveTo>
                      <a:cubicBezTo>
                        <a:pt x="313" y="175"/>
                        <a:pt x="627" y="32"/>
                        <a:pt x="970" y="16"/>
                      </a:cubicBezTo>
                      <a:cubicBezTo>
                        <a:pt x="1313" y="0"/>
                        <a:pt x="1780" y="204"/>
                        <a:pt x="2061" y="222"/>
                      </a:cubicBezTo>
                      <a:cubicBezTo>
                        <a:pt x="2342" y="240"/>
                        <a:pt x="2498" y="182"/>
                        <a:pt x="2654" y="12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844" name="Group 316"/>
                <p:cNvGrpSpPr>
                  <a:grpSpLocks/>
                </p:cNvGrpSpPr>
                <p:nvPr/>
              </p:nvGrpSpPr>
              <p:grpSpPr bwMode="auto">
                <a:xfrm>
                  <a:off x="622" y="2433"/>
                  <a:ext cx="2056" cy="523"/>
                  <a:chOff x="622" y="2433"/>
                  <a:chExt cx="2056" cy="523"/>
                </a:xfrm>
              </p:grpSpPr>
              <p:sp>
                <p:nvSpPr>
                  <p:cNvPr id="22823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2466" y="2661"/>
                    <a:ext cx="2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3333FF"/>
                        </a:solidFill>
                        <a:latin typeface="Courier New" charset="0"/>
                      </a:rPr>
                      <a:t>A</a:t>
                    </a:r>
                  </a:p>
                </p:txBody>
              </p:sp>
              <p:grpSp>
                <p:nvGrpSpPr>
                  <p:cNvPr id="22843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622" y="2433"/>
                    <a:ext cx="1947" cy="523"/>
                    <a:chOff x="622" y="2433"/>
                    <a:chExt cx="1947" cy="523"/>
                  </a:xfrm>
                </p:grpSpPr>
                <p:sp>
                  <p:nvSpPr>
                    <p:cNvPr id="22824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2" y="2538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25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" y="2512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26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3" y="2475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3333FF"/>
                          </a:solidFill>
                          <a:latin typeface="Courier New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2827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" y="2453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28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0" y="2438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5DA31E"/>
                          </a:solidFill>
                          <a:latin typeface="Courier New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22829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5" y="2433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30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3" y="2445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31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2" y="2458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32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3" y="2490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33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7" y="2527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34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1" y="2569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35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9" y="2611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5DA31E"/>
                          </a:solidFill>
                          <a:latin typeface="Courier New" charset="0"/>
                        </a:rPr>
                        <a:t>C</a:t>
                      </a:r>
                    </a:p>
                  </p:txBody>
                </p:sp>
                <p:sp>
                  <p:nvSpPr>
                    <p:cNvPr id="22836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7" y="2640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3333FF"/>
                          </a:solidFill>
                          <a:latin typeface="Courier New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2283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4" y="2680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EF1F1D"/>
                          </a:solidFill>
                          <a:latin typeface="Courier New" charset="0"/>
                        </a:rPr>
                        <a:t>T</a:t>
                      </a:r>
                    </a:p>
                  </p:txBody>
                </p:sp>
                <p:sp>
                  <p:nvSpPr>
                    <p:cNvPr id="2283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32" y="2706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39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2" y="2701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latin typeface="Courier New" charset="0"/>
                        </a:rPr>
                        <a:t>G</a:t>
                      </a:r>
                    </a:p>
                  </p:txBody>
                </p:sp>
                <p:sp>
                  <p:nvSpPr>
                    <p:cNvPr id="22840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7" y="2695"/>
                      <a:ext cx="212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GB" sz="2000" b="1">
                          <a:solidFill>
                            <a:srgbClr val="5DA31E"/>
                          </a:solidFill>
                          <a:latin typeface="Courier New" charset="0"/>
                        </a:rPr>
                        <a:t>C</a:t>
                      </a:r>
                    </a:p>
                  </p:txBody>
                </p:sp>
              </p:grpSp>
            </p:grpSp>
          </p:grpSp>
          <p:sp>
            <p:nvSpPr>
              <p:cNvPr id="22851" name="Rectangle 323"/>
              <p:cNvSpPr>
                <a:spLocks noChangeArrowheads="1"/>
              </p:cNvSpPr>
              <p:nvPr/>
            </p:nvSpPr>
            <p:spPr bwMode="auto">
              <a:xfrm>
                <a:off x="3334" y="2558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Courier New" charset="0"/>
                  </a:rPr>
                  <a:t>5’</a:t>
                </a:r>
              </a:p>
            </p:txBody>
          </p:sp>
          <p:sp>
            <p:nvSpPr>
              <p:cNvPr id="22853" name="Rectangle 325"/>
              <p:cNvSpPr>
                <a:spLocks noChangeArrowheads="1"/>
              </p:cNvSpPr>
              <p:nvPr/>
            </p:nvSpPr>
            <p:spPr bwMode="auto">
              <a:xfrm>
                <a:off x="1071" y="2515"/>
                <a:ext cx="3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000" b="1">
                    <a:latin typeface="Courier New" charset="0"/>
                  </a:rPr>
                  <a:t>3’</a:t>
                </a:r>
              </a:p>
            </p:txBody>
          </p:sp>
        </p:grpSp>
        <p:sp>
          <p:nvSpPr>
            <p:cNvPr id="22861" name="Text Box 333"/>
            <p:cNvSpPr txBox="1">
              <a:spLocks noChangeArrowheads="1"/>
            </p:cNvSpPr>
            <p:nvPr/>
          </p:nvSpPr>
          <p:spPr bwMode="auto">
            <a:xfrm>
              <a:off x="2960" y="2217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+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51013"/>
            <a:ext cx="3903663" cy="371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122238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Partially unwound </a:t>
            </a:r>
            <a:r>
              <a:rPr lang="en-GB" sz="3600" i="1">
                <a:solidFill>
                  <a:srgbClr val="3333FF"/>
                </a:solidFill>
              </a:rPr>
              <a:t>E.coli</a:t>
            </a:r>
            <a:r>
              <a:rPr lang="en-GB" sz="3600">
                <a:solidFill>
                  <a:srgbClr val="3333FF"/>
                </a:solidFill>
              </a:rPr>
              <a:t> DNA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5102225" y="2311400"/>
            <a:ext cx="300038" cy="376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825875" y="3435350"/>
            <a:ext cx="293688" cy="37623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4168775" y="3721100"/>
            <a:ext cx="306388" cy="369888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550988" y="5776913"/>
            <a:ext cx="6597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micrograph of DNA molecule partly unwound by alkali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6985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The </a:t>
            </a:r>
            <a:r>
              <a:rPr lang="en-GB" sz="3600" i="1">
                <a:solidFill>
                  <a:srgbClr val="3333FF"/>
                </a:solidFill>
              </a:rPr>
              <a:t>E.coli</a:t>
            </a:r>
            <a:r>
              <a:rPr lang="en-GB" sz="3600">
                <a:solidFill>
                  <a:srgbClr val="3333FF"/>
                </a:solidFill>
              </a:rPr>
              <a:t> genome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74725" y="1273175"/>
            <a:ext cx="7272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/>
              <a:t>The entire DNA coding for an organism constitutes its </a:t>
            </a:r>
            <a:r>
              <a:rPr lang="en-GB" sz="2000">
                <a:solidFill>
                  <a:srgbClr val="EF1F1D"/>
                </a:solidFill>
              </a:rPr>
              <a:t>genome. </a:t>
            </a:r>
            <a:r>
              <a:rPr lang="en-GB" sz="2000" i="1"/>
              <a:t>E.coli</a:t>
            </a:r>
            <a:r>
              <a:rPr lang="en-GB" sz="2000"/>
              <a:t> has 4.6 x 10</a:t>
            </a:r>
            <a:r>
              <a:rPr lang="en-GB" sz="2000" baseline="30000"/>
              <a:t>6</a:t>
            </a:r>
            <a:r>
              <a:rPr lang="en-GB" sz="2000"/>
              <a:t> base pairs in a single circular double-stranded molecule. The length of </a:t>
            </a:r>
            <a:r>
              <a:rPr lang="en-GB" sz="2000" i="1"/>
              <a:t>E.coli</a:t>
            </a:r>
            <a:r>
              <a:rPr lang="en-GB" sz="2000"/>
              <a:t> DNA is 1.4 mm.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060700" y="2701925"/>
            <a:ext cx="2989263" cy="3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11388" y="6202363"/>
            <a:ext cx="5170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Electron micrograph of part of the </a:t>
            </a:r>
            <a:r>
              <a:rPr lang="en-US" i="1"/>
              <a:t>E.coli</a:t>
            </a:r>
            <a:r>
              <a:rPr lang="en-US"/>
              <a:t> genome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6985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The human genome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25525" y="1069975"/>
            <a:ext cx="7188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~ 3 x 10</a:t>
            </a:r>
            <a:r>
              <a:rPr lang="en-GB" baseline="30000"/>
              <a:t>9</a:t>
            </a:r>
            <a:r>
              <a:rPr lang="en-GB"/>
              <a:t> base pairs of DNA divided into chromosomes that each contain a single, linear double-helical DNA molecule of ~ 200 x 10</a:t>
            </a:r>
            <a:r>
              <a:rPr lang="en-GB" baseline="30000"/>
              <a:t>6</a:t>
            </a:r>
            <a:r>
              <a:rPr lang="en-GB"/>
              <a:t> base pairs.</a:t>
            </a:r>
          </a:p>
          <a:p>
            <a:endParaRPr lang="en-GB"/>
          </a:p>
          <a:p>
            <a:r>
              <a:rPr lang="en-GB"/>
              <a:t>The sequence of the human genome is now completed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16188" y="2814638"/>
            <a:ext cx="258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.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681288"/>
            <a:ext cx="32670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2598738"/>
            <a:ext cx="2325688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Chromosomes are visible only </a:t>
            </a:r>
            <a:r>
              <a:rPr lang="en-GB">
                <a:solidFill>
                  <a:srgbClr val="0000FF"/>
                </a:solidFill>
              </a:rPr>
              <a:t>just before cells divide</a:t>
            </a:r>
            <a:r>
              <a:rPr lang="en-GB"/>
              <a:t> but not in </a:t>
            </a:r>
            <a:r>
              <a:rPr lang="en-GB">
                <a:solidFill>
                  <a:srgbClr val="FF0000"/>
                </a:solidFill>
              </a:rPr>
              <a:t>non-dividing</a:t>
            </a:r>
            <a:r>
              <a:rPr lang="en-GB"/>
              <a:t> cells</a:t>
            </a:r>
          </a:p>
          <a:p>
            <a:endParaRPr lang="en-GB"/>
          </a:p>
          <a:p>
            <a:r>
              <a:rPr lang="en-GB">
                <a:solidFill>
                  <a:srgbClr val="3333FF"/>
                </a:solidFill>
              </a:rPr>
              <a:t>Mitotic chromosomes:</a:t>
            </a:r>
            <a:r>
              <a:rPr lang="en-GB"/>
              <a:t> highly condensed form of chromosomes</a:t>
            </a:r>
          </a:p>
          <a:p>
            <a:endParaRPr lang="en-GB"/>
          </a:p>
          <a:p>
            <a:r>
              <a:rPr lang="en-GB">
                <a:solidFill>
                  <a:srgbClr val="FF0000"/>
                </a:solidFill>
              </a:rPr>
              <a:t>Interphase chromosomes:</a:t>
            </a:r>
            <a:r>
              <a:rPr lang="en-GB"/>
              <a:t> extended form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475288" y="6021388"/>
            <a:ext cx="33512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Arial" charset="0"/>
              </a:rPr>
              <a:t>Human chromosomes stained with fluorescent dyes</a:t>
            </a:r>
          </a:p>
        </p:txBody>
      </p:sp>
      <p:pic>
        <p:nvPicPr>
          <p:cNvPr id="28685" name="Picture 13" descr="05_01_Chromoso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71763"/>
            <a:ext cx="2532063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651125" y="4256088"/>
            <a:ext cx="10763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Arial" charset="0"/>
              </a:rPr>
              <a:t>dividing</a:t>
            </a:r>
            <a:endParaRPr lang="en-US">
              <a:latin typeface="Arial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022725" y="4256088"/>
            <a:ext cx="1279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non-dividing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651125" y="6199188"/>
            <a:ext cx="10763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Arial" charset="0"/>
              </a:rPr>
              <a:t>dividing</a:t>
            </a:r>
            <a:endParaRPr lang="en-US">
              <a:latin typeface="Arial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022725" y="6199188"/>
            <a:ext cx="1279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non-dividing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The karyotype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127125" y="1144588"/>
            <a:ext cx="67341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  <a:r>
              <a:rPr lang="en-GB">
                <a:solidFill>
                  <a:srgbClr val="EF1F1D"/>
                </a:solidFill>
              </a:rPr>
              <a:t> karyotype </a:t>
            </a:r>
            <a:r>
              <a:rPr lang="en-GB"/>
              <a:t>is an organised profile of someone’s chromosomes.</a:t>
            </a:r>
            <a:endParaRPr lang="en-GB">
              <a:solidFill>
                <a:srgbClr val="EF1F1D"/>
              </a:solidFill>
            </a:endParaRPr>
          </a:p>
          <a:p>
            <a:r>
              <a:rPr lang="en-GB"/>
              <a:t>A diploid human cell has 46 chromosomes</a:t>
            </a:r>
          </a:p>
          <a:p>
            <a:r>
              <a:rPr lang="en-GB"/>
              <a:t>	22 pairs of ‘normal’ chromosomes (autosomes) and </a:t>
            </a:r>
          </a:p>
          <a:p>
            <a:r>
              <a:rPr lang="en-GB"/>
              <a:t>	2 sex chromosomes (X and Y)</a:t>
            </a:r>
          </a:p>
          <a:p>
            <a:r>
              <a:rPr lang="en-GB"/>
              <a:t>Sex chromosomes: XX for female; XY for male</a:t>
            </a:r>
            <a:endParaRPr lang="en-GB">
              <a:solidFill>
                <a:srgbClr val="EF1F1D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918200" y="3287713"/>
            <a:ext cx="2792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Two homologues of each chromosome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749925" y="5811838"/>
            <a:ext cx="2792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G-banded karyotype of a normal male cell</a:t>
            </a:r>
          </a:p>
        </p:txBody>
      </p:sp>
      <p:pic>
        <p:nvPicPr>
          <p:cNvPr id="29705" name="Picture 9" descr="biol_01_img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05100"/>
            <a:ext cx="3965575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308100"/>
            <a:ext cx="5938837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482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GB" sz="3600">
                <a:solidFill>
                  <a:srgbClr val="3333FF"/>
                </a:solidFill>
              </a:rPr>
              <a:t>Abnormal karyotype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901700" y="5637213"/>
            <a:ext cx="7415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Abnormalities in breast tumour: 48 chromosomes instead of 46, multiple translocations, eg two pieces of chromosome 8 (green) plus piece of chromosome 17 (purple).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104900" y="4722813"/>
            <a:ext cx="2792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General DNA stain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483100" y="4748213"/>
            <a:ext cx="2792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Fluorescently labelled chromosomes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figure_05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412875"/>
            <a:ext cx="31654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98475" y="52388"/>
            <a:ext cx="8424863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DNA in interphase chromosomes 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810125" y="1682750"/>
            <a:ext cx="37798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DNA in interphase chromosomes is less compact than that in mitotic chromosomes.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Electron micrograph showing chromosomal DNA spilling out of lysed interphase nucleus. </a:t>
            </a:r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 flipH="1">
            <a:off x="2705100" y="4800600"/>
            <a:ext cx="2070100" cy="203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810125" y="4349750"/>
            <a:ext cx="3390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Outline of condensed, mitotic chromosome shown at the same scale.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Packaging of </a:t>
            </a:r>
            <a:r>
              <a:rPr lang="en-GB" sz="3600" i="1">
                <a:solidFill>
                  <a:srgbClr val="3333FF"/>
                </a:solidFill>
              </a:rPr>
              <a:t>eukaryotic</a:t>
            </a:r>
            <a:r>
              <a:rPr lang="en-GB" sz="3600">
                <a:solidFill>
                  <a:srgbClr val="3333FF"/>
                </a:solidFill>
              </a:rPr>
              <a:t> DNA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1058863" y="1155700"/>
            <a:ext cx="76200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/>
              <a:t>The DNA in a diploid human </a:t>
            </a:r>
            <a:r>
              <a:rPr lang="en-GB" dirty="0" smtClean="0"/>
              <a:t>cell: nearly </a:t>
            </a:r>
            <a:r>
              <a:rPr lang="en-GB" dirty="0"/>
              <a:t>2 m long; yet the nucleus is only 5 -</a:t>
            </a:r>
            <a:r>
              <a:rPr lang="en-GB" dirty="0" smtClean="0"/>
              <a:t> </a:t>
            </a:r>
            <a:r>
              <a:rPr lang="en-GB" dirty="0"/>
              <a:t>8 </a:t>
            </a:r>
            <a:r>
              <a:rPr lang="en-GB" dirty="0">
                <a:latin typeface="Symbol" charset="0"/>
                <a:sym typeface="Symbol" charset="0"/>
              </a:rPr>
              <a:t></a:t>
            </a:r>
            <a:r>
              <a:rPr lang="en-GB" dirty="0"/>
              <a:t>m in diameter!</a:t>
            </a:r>
          </a:p>
          <a:p>
            <a:r>
              <a:rPr lang="en-GB" dirty="0"/>
              <a:t>Eukaryotic DNA is tightly packaged, forming a complex with proteins. This complex is called </a:t>
            </a:r>
            <a:r>
              <a:rPr lang="en-GB" dirty="0">
                <a:solidFill>
                  <a:srgbClr val="EF1F1D"/>
                </a:solidFill>
              </a:rPr>
              <a:t>chromatin. </a:t>
            </a:r>
            <a:r>
              <a:rPr lang="en-GB" dirty="0"/>
              <a:t>During interphase, when cells are not dividing, chromatin is more extended.</a:t>
            </a:r>
            <a:r>
              <a:rPr lang="en-GB" dirty="0">
                <a:solidFill>
                  <a:srgbClr val="EF1F1D"/>
                </a:solidFill>
              </a:rPr>
              <a:t> </a:t>
            </a:r>
            <a:r>
              <a:rPr lang="en-GB" dirty="0"/>
              <a:t>Further condensation during mitosis produces</a:t>
            </a:r>
            <a:r>
              <a:rPr lang="en-GB" dirty="0">
                <a:solidFill>
                  <a:srgbClr val="EF1F1D"/>
                </a:solidFill>
              </a:rPr>
              <a:t> chromosomes.</a:t>
            </a:r>
          </a:p>
          <a:p>
            <a:pPr>
              <a:lnSpc>
                <a:spcPct val="80000"/>
              </a:lnSpc>
            </a:pPr>
            <a:endParaRPr lang="en-GB" dirty="0">
              <a:solidFill>
                <a:srgbClr val="EF1F1D"/>
              </a:solidFill>
            </a:endParaRPr>
          </a:p>
          <a:p>
            <a:r>
              <a:rPr lang="en-GB" dirty="0"/>
              <a:t>The lowest level of packaging is the </a:t>
            </a:r>
            <a:r>
              <a:rPr lang="en-GB" dirty="0">
                <a:solidFill>
                  <a:srgbClr val="3333FF"/>
                </a:solidFill>
              </a:rPr>
              <a:t>nucleosome, </a:t>
            </a:r>
            <a:r>
              <a:rPr lang="en-GB" dirty="0"/>
              <a:t>which consists of DNA wrapped around </a:t>
            </a:r>
            <a:r>
              <a:rPr lang="en-GB" dirty="0">
                <a:solidFill>
                  <a:srgbClr val="5DA31E"/>
                </a:solidFill>
              </a:rPr>
              <a:t>histone</a:t>
            </a:r>
            <a:r>
              <a:rPr lang="en-GB" dirty="0"/>
              <a:t> proteins.</a:t>
            </a:r>
          </a:p>
        </p:txBody>
      </p:sp>
      <p:grpSp>
        <p:nvGrpSpPr>
          <p:cNvPr id="30757" name="Group 37"/>
          <p:cNvGrpSpPr>
            <a:grpSpLocks/>
          </p:cNvGrpSpPr>
          <p:nvPr/>
        </p:nvGrpSpPr>
        <p:grpSpPr bwMode="auto">
          <a:xfrm>
            <a:off x="277813" y="3790950"/>
            <a:ext cx="8670925" cy="2879725"/>
            <a:chOff x="175" y="2388"/>
            <a:chExt cx="5462" cy="1814"/>
          </a:xfrm>
        </p:grpSpPr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175" y="3836"/>
              <a:ext cx="289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Electron micrograph of chromatin showing </a:t>
              </a:r>
            </a:p>
            <a:p>
              <a:r>
                <a:rPr lang="en-GB"/>
                <a:t>nucleosomes as bead-like particles</a:t>
              </a:r>
            </a:p>
          </p:txBody>
        </p: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192" y="2388"/>
              <a:ext cx="2739" cy="1495"/>
              <a:chOff x="1617" y="2348"/>
              <a:chExt cx="2739" cy="1495"/>
            </a:xfrm>
          </p:grpSpPr>
          <p:grpSp>
            <p:nvGrpSpPr>
              <p:cNvPr id="30746" name="Group 26"/>
              <p:cNvGrpSpPr>
                <a:grpSpLocks/>
              </p:cNvGrpSpPr>
              <p:nvPr/>
            </p:nvGrpSpPr>
            <p:grpSpPr bwMode="auto">
              <a:xfrm>
                <a:off x="1617" y="2348"/>
                <a:ext cx="2739" cy="1454"/>
                <a:chOff x="1617" y="2348"/>
                <a:chExt cx="2739" cy="1454"/>
              </a:xfrm>
            </p:grpSpPr>
            <p:pic>
              <p:nvPicPr>
                <p:cNvPr id="30740" name="Picture 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7" y="2348"/>
                  <a:ext cx="2739" cy="1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30745" name="Group 25"/>
                <p:cNvGrpSpPr>
                  <a:grpSpLocks/>
                </p:cNvGrpSpPr>
                <p:nvPr/>
              </p:nvGrpSpPr>
              <p:grpSpPr bwMode="auto">
                <a:xfrm>
                  <a:off x="2632" y="3682"/>
                  <a:ext cx="680" cy="38"/>
                  <a:chOff x="2632" y="3682"/>
                  <a:chExt cx="680" cy="38"/>
                </a:xfrm>
              </p:grpSpPr>
              <p:sp>
                <p:nvSpPr>
                  <p:cNvPr id="3074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35" y="3700"/>
                    <a:ext cx="6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32" y="3682"/>
                    <a:ext cx="0" cy="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3682"/>
                    <a:ext cx="0" cy="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0747" name="Text Box 27"/>
              <p:cNvSpPr txBox="1">
                <a:spLocks noChangeArrowheads="1"/>
              </p:cNvSpPr>
              <p:nvPr/>
            </p:nvSpPr>
            <p:spPr bwMode="auto">
              <a:xfrm>
                <a:off x="2809" y="3631"/>
                <a:ext cx="365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sz="800"/>
                  <a:t>100 nm</a:t>
                </a:r>
              </a:p>
              <a:p>
                <a:endParaRPr lang="en-GB" sz="800"/>
              </a:p>
            </p:txBody>
          </p:sp>
        </p:grpSp>
        <p:grpSp>
          <p:nvGrpSpPr>
            <p:cNvPr id="30755" name="Group 35"/>
            <p:cNvGrpSpPr>
              <a:grpSpLocks/>
            </p:cNvGrpSpPr>
            <p:nvPr/>
          </p:nvGrpSpPr>
          <p:grpSpPr bwMode="auto">
            <a:xfrm>
              <a:off x="2992" y="2572"/>
              <a:ext cx="2645" cy="1478"/>
              <a:chOff x="2992" y="2572"/>
              <a:chExt cx="2645" cy="1478"/>
            </a:xfrm>
          </p:grpSpPr>
          <p:pic>
            <p:nvPicPr>
              <p:cNvPr id="30750" name="Picture 30" descr="nucleosom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2" y="2572"/>
                <a:ext cx="2368" cy="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54" name="Text Box 34"/>
              <p:cNvSpPr txBox="1">
                <a:spLocks noChangeArrowheads="1"/>
              </p:cNvSpPr>
              <p:nvPr/>
            </p:nvSpPr>
            <p:spPr bwMode="auto">
              <a:xfrm>
                <a:off x="3206" y="3684"/>
                <a:ext cx="243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Nucleosome includes ~ 200 bp DNA</a:t>
                </a:r>
              </a:p>
              <a:p>
                <a:r>
                  <a:rPr lang="en-US"/>
                  <a:t>(linker DNA plus core DNA)</a:t>
                </a:r>
              </a:p>
            </p:txBody>
          </p:sp>
        </p:grp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4342" y="3356"/>
              <a:ext cx="7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Core DNA</a:t>
              </a: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4152" y="3152"/>
              <a:ext cx="360" cy="2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Structure of the nucleosome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014538"/>
            <a:ext cx="2332038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3500438" y="3130550"/>
            <a:ext cx="219075" cy="390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328988" y="3713163"/>
            <a:ext cx="13287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6FCF"/>
                </a:solidFill>
              </a:rPr>
              <a:t>Linker DNA</a:t>
            </a:r>
            <a:endParaRPr lang="en-GB">
              <a:solidFill>
                <a:srgbClr val="3333FF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4308475" y="2398713"/>
            <a:ext cx="29591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About 150 base pairs of DNA wrapped around the histones (</a:t>
            </a:r>
            <a:r>
              <a:rPr lang="en-GB">
                <a:solidFill>
                  <a:srgbClr val="FF0000"/>
                </a:solidFill>
              </a:rPr>
              <a:t>core DNA</a:t>
            </a:r>
            <a:r>
              <a:rPr lang="en-GB"/>
              <a:t>) 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41400" y="3643313"/>
            <a:ext cx="233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Histone 1 between the nucleosomes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2555875" y="2879725"/>
            <a:ext cx="339725" cy="7286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2727325" y="1492250"/>
            <a:ext cx="677863" cy="742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344863" y="1103313"/>
            <a:ext cx="2663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8 histones; 2 each of 2A, 2B, 3 and 4</a:t>
            </a:r>
          </a:p>
        </p:txBody>
      </p: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246438"/>
            <a:ext cx="3159125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1652588" y="5440363"/>
            <a:ext cx="4130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Model of nucelosome core showing DNA wound in left-handed superhelix around the histone octamer</a:t>
            </a: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 flipV="1">
            <a:off x="3411538" y="2711450"/>
            <a:ext cx="917575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910263" y="1065213"/>
            <a:ext cx="32337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>
                <a:solidFill>
                  <a:srgbClr val="5B87F2"/>
                </a:solidFill>
              </a:rPr>
              <a:t>Histones:</a:t>
            </a:r>
            <a:r>
              <a:rPr lang="en-GB"/>
              <a:t> positively charged; interact with negatively charged sugar-phosphate backbone of DNA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52388"/>
            <a:ext cx="8424863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Packaging of the nucleosomes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04825" y="1393825"/>
            <a:ext cx="7835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The nucleosome causes an approximately 7-fold condensation of DNA. (200 bp ~68nm; wrapping around histone octamer ~10 nm)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 rot="5400000">
            <a:off x="6084888" y="5653088"/>
            <a:ext cx="103187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96" name="Group 28"/>
          <p:cNvGrpSpPr>
            <a:grpSpLocks/>
          </p:cNvGrpSpPr>
          <p:nvPr/>
        </p:nvGrpSpPr>
        <p:grpSpPr bwMode="auto">
          <a:xfrm>
            <a:off x="504825" y="2251075"/>
            <a:ext cx="8639175" cy="3395663"/>
            <a:chOff x="318" y="1418"/>
            <a:chExt cx="5442" cy="2139"/>
          </a:xfrm>
        </p:grpSpPr>
        <p:pic>
          <p:nvPicPr>
            <p:cNvPr id="32774" name="Picture 6" descr="30 nmfib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856"/>
              <a:ext cx="3244" cy="164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4190" y="2052"/>
              <a:ext cx="8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5B87F2"/>
                  </a:solidFill>
                </a:rPr>
                <a:t>30 nm fiber</a:t>
              </a:r>
              <a:endParaRPr lang="en-US">
                <a:solidFill>
                  <a:srgbClr val="5B87F2"/>
                </a:solidFill>
              </a:endParaRP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4021" y="2288"/>
              <a:ext cx="33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30 nm</a:t>
              </a:r>
            </a:p>
          </p:txBody>
        </p:sp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3939" y="2275"/>
              <a:ext cx="111" cy="165"/>
              <a:chOff x="4016" y="2635"/>
              <a:chExt cx="111" cy="165"/>
            </a:xfrm>
          </p:grpSpPr>
          <p:sp>
            <p:nvSpPr>
              <p:cNvPr id="32780" name="Rectangle 12"/>
              <p:cNvSpPr>
                <a:spLocks noChangeArrowheads="1"/>
              </p:cNvSpPr>
              <p:nvPr/>
            </p:nvSpPr>
            <p:spPr bwMode="auto">
              <a:xfrm>
                <a:off x="4053" y="2662"/>
                <a:ext cx="74" cy="12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2" name="Rectangle 14"/>
              <p:cNvSpPr>
                <a:spLocks noChangeArrowheads="1"/>
              </p:cNvSpPr>
              <p:nvPr/>
            </p:nvSpPr>
            <p:spPr bwMode="auto">
              <a:xfrm>
                <a:off x="4016" y="2635"/>
                <a:ext cx="59" cy="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3658" y="3403"/>
              <a:ext cx="338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>
                  <a:latin typeface="Arial" charset="0"/>
                </a:rPr>
                <a:t>50 nm</a:t>
              </a:r>
            </a:p>
          </p:txBody>
        </p: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4110" y="2788"/>
              <a:ext cx="165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5B87F2"/>
                  </a:solidFill>
                </a:rPr>
                <a:t>Beads on a string unpacked chromatin</a:t>
              </a:r>
              <a:endParaRPr lang="en-US">
                <a:solidFill>
                  <a:srgbClr val="5B87F2"/>
                </a:solidFill>
              </a:endParaRPr>
            </a:p>
          </p:txBody>
        </p:sp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3720" y="3280"/>
              <a:ext cx="208" cy="123"/>
              <a:chOff x="3720" y="3280"/>
              <a:chExt cx="208" cy="123"/>
            </a:xfrm>
          </p:grpSpPr>
          <p:sp>
            <p:nvSpPr>
              <p:cNvPr id="32786" name="Rectangle 18"/>
              <p:cNvSpPr>
                <a:spLocks noChangeArrowheads="1"/>
              </p:cNvSpPr>
              <p:nvPr/>
            </p:nvSpPr>
            <p:spPr bwMode="auto">
              <a:xfrm rot="5400000">
                <a:off x="3781" y="3277"/>
                <a:ext cx="87" cy="1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0" name="Rectangle 22"/>
              <p:cNvSpPr>
                <a:spLocks noChangeArrowheads="1"/>
              </p:cNvSpPr>
              <p:nvPr/>
            </p:nvSpPr>
            <p:spPr bwMode="auto">
              <a:xfrm>
                <a:off x="3720" y="3280"/>
                <a:ext cx="208" cy="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318" y="1418"/>
              <a:ext cx="4888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/>
                <a:t>The chain of nucleosomes is further packed to generate a more compact structure: the </a:t>
              </a:r>
              <a:r>
                <a:rPr lang="en-GB">
                  <a:solidFill>
                    <a:srgbClr val="5B87F2"/>
                  </a:solidFill>
                </a:rPr>
                <a:t>30 nm fiber</a:t>
              </a:r>
              <a:r>
                <a:rPr lang="en-GB"/>
                <a:t>, giving ~40-fold condensation.</a:t>
              </a:r>
            </a:p>
            <a:p>
              <a:endParaRPr lang="en-US"/>
            </a:p>
          </p:txBody>
        </p:sp>
      </p:grp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04825" y="5784850"/>
            <a:ext cx="786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In the interphase nucleus the DNA is further condensed about 100-1000 fold.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Nucleic acids and chromosomes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74725" y="1095375"/>
            <a:ext cx="497522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EF1F1D"/>
                </a:solidFill>
              </a:rPr>
              <a:t>Overview</a:t>
            </a:r>
          </a:p>
          <a:p>
            <a:pPr>
              <a:buFontTx/>
              <a:buChar char="•"/>
            </a:pPr>
            <a:r>
              <a:rPr lang="en-US" sz="2400"/>
              <a:t> Chemical composition of DNA</a:t>
            </a:r>
          </a:p>
          <a:p>
            <a:pPr>
              <a:buFontTx/>
              <a:buChar char="•"/>
            </a:pPr>
            <a:r>
              <a:rPr lang="en-US" sz="2400"/>
              <a:t> Structure of DNA</a:t>
            </a:r>
          </a:p>
          <a:p>
            <a:pPr>
              <a:buFontTx/>
              <a:buChar char="•"/>
            </a:pPr>
            <a:r>
              <a:rPr lang="en-US" sz="2400"/>
              <a:t> How cells package DNA</a:t>
            </a:r>
          </a:p>
        </p:txBody>
      </p:sp>
      <p:pic>
        <p:nvPicPr>
          <p:cNvPr id="2297" name="Picture 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100388"/>
            <a:ext cx="32670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8" name="Picture 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981325"/>
            <a:ext cx="1662112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Chromosomes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14413" y="1163638"/>
            <a:ext cx="1719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/>
              <a:t>DNA double helix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31838" y="1776413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Beads on a string form of chromatin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1838" y="2687638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30 nm chromatin fiber of packed nucleosomes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6575" y="3635375"/>
            <a:ext cx="26749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Section of chromosome in extended scaffold (interphase chromosome)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06438" y="4943475"/>
            <a:ext cx="233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Condensed section of chromosome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230313" y="5891213"/>
            <a:ext cx="2336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/>
              <a:t>Entire mitotic chromosome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545263" y="2508250"/>
            <a:ext cx="21161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Net result: each DNA molecule has been packaged into a mitotic chromosome that is 10 000 fold shorter than its extended length.</a:t>
            </a:r>
          </a:p>
        </p:txBody>
      </p:sp>
      <p:pic>
        <p:nvPicPr>
          <p:cNvPr id="34827" name="Picture 11" descr="figure_0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1090613"/>
            <a:ext cx="290195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GB" sz="3600">
                <a:solidFill>
                  <a:srgbClr val="EF1F1D"/>
                </a:solidFill>
              </a:rPr>
              <a:t>Summary</a:t>
            </a:r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87400" y="1473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DNA and RNA bases - purines and pyrimidines, the four bases of DNA (A, T, G, C) and of RNA (A, U, G, C)</a:t>
            </a:r>
          </a:p>
          <a:p>
            <a:pPr>
              <a:lnSpc>
                <a:spcPct val="90000"/>
              </a:lnSpc>
            </a:pPr>
            <a:r>
              <a:rPr lang="en-US" sz="2000"/>
              <a:t>Sugars in DNA and RNA - deoxyribose  and ribose</a:t>
            </a:r>
          </a:p>
          <a:p>
            <a:pPr>
              <a:lnSpc>
                <a:spcPct val="90000"/>
              </a:lnSpc>
            </a:pPr>
            <a:r>
              <a:rPr lang="en-US" sz="2000"/>
              <a:t>Nucleotides and nucleosides</a:t>
            </a:r>
          </a:p>
          <a:p>
            <a:pPr>
              <a:lnSpc>
                <a:spcPct val="90000"/>
              </a:lnSpc>
            </a:pPr>
            <a:r>
              <a:rPr lang="en-US" sz="2000"/>
              <a:t>DNA: polymer of deoxyribonucleotide units</a:t>
            </a:r>
          </a:p>
          <a:p>
            <a:pPr>
              <a:lnSpc>
                <a:spcPct val="90000"/>
              </a:lnSpc>
            </a:pPr>
            <a:r>
              <a:rPr lang="en-US" sz="2000"/>
              <a:t>Primary sequence of DNA specifies genetic information</a:t>
            </a:r>
          </a:p>
          <a:p>
            <a:pPr>
              <a:lnSpc>
                <a:spcPct val="90000"/>
              </a:lnSpc>
            </a:pPr>
            <a:r>
              <a:rPr lang="en-US" sz="2000"/>
              <a:t>DNA double helix - antiparallel complementary strands</a:t>
            </a:r>
          </a:p>
          <a:p>
            <a:pPr>
              <a:lnSpc>
                <a:spcPct val="90000"/>
              </a:lnSpc>
            </a:pPr>
            <a:r>
              <a:rPr lang="en-US" sz="2000"/>
              <a:t>Melting and annealing of complementary strands</a:t>
            </a:r>
          </a:p>
          <a:p>
            <a:pPr>
              <a:lnSpc>
                <a:spcPct val="90000"/>
              </a:lnSpc>
            </a:pPr>
            <a:r>
              <a:rPr lang="en-US" sz="2000"/>
              <a:t>Watson-Crick base pairing: G-C and A-T</a:t>
            </a:r>
          </a:p>
          <a:p>
            <a:pPr>
              <a:lnSpc>
                <a:spcPct val="90000"/>
              </a:lnSpc>
            </a:pPr>
            <a:r>
              <a:rPr lang="en-US" sz="2000"/>
              <a:t>Genomes of </a:t>
            </a:r>
            <a:r>
              <a:rPr lang="en-US" sz="2000" i="1"/>
              <a:t>E.coli</a:t>
            </a:r>
            <a:r>
              <a:rPr lang="en-US" sz="2000"/>
              <a:t> (a single circular DNA molecule) and </a:t>
            </a:r>
            <a:r>
              <a:rPr lang="en-US" sz="2000" i="1"/>
              <a:t>Homo Sapiens </a:t>
            </a:r>
            <a:r>
              <a:rPr lang="en-US" sz="2000"/>
              <a:t>(46 chromosomes contain linear DNA)</a:t>
            </a:r>
            <a:endParaRPr lang="en-US" sz="2000" i="1"/>
          </a:p>
          <a:p>
            <a:pPr>
              <a:lnSpc>
                <a:spcPct val="90000"/>
              </a:lnSpc>
            </a:pPr>
            <a:r>
              <a:rPr lang="en-US" sz="2000"/>
              <a:t>The human karyotype</a:t>
            </a:r>
          </a:p>
          <a:p>
            <a:pPr>
              <a:lnSpc>
                <a:spcPct val="90000"/>
              </a:lnSpc>
            </a:pPr>
            <a:r>
              <a:rPr lang="en-US" sz="2000"/>
              <a:t>Packaging of eukaryotic DNA - chromatin and chromosomes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Nucleic acids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52525" y="1146175"/>
            <a:ext cx="7151688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EF1F1D"/>
                </a:solidFill>
              </a:rPr>
              <a:t>DNA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3333FF"/>
                </a:solidFill>
              </a:rPr>
              <a:t>RNA</a:t>
            </a:r>
            <a:r>
              <a:rPr lang="en-US" sz="1800" dirty="0"/>
              <a:t>: molecules of heredity</a:t>
            </a:r>
          </a:p>
          <a:p>
            <a:pPr>
              <a:lnSpc>
                <a:spcPct val="60000"/>
              </a:lnSpc>
            </a:pPr>
            <a:endParaRPr lang="en-US" sz="1800" dirty="0"/>
          </a:p>
          <a:p>
            <a:r>
              <a:rPr lang="en-US" sz="1800" dirty="0"/>
              <a:t>DNA </a:t>
            </a:r>
            <a:r>
              <a:rPr lang="en-US" sz="1800" dirty="0" smtClean="0"/>
              <a:t>carries genetic information. </a:t>
            </a:r>
            <a:r>
              <a:rPr lang="en-US" sz="1800" dirty="0"/>
              <a:t>The genes of all cells are made of DNA.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Chromosomes (DNA + proteins) segregate as cells divide.</a:t>
            </a:r>
            <a:endParaRPr lang="en-US" sz="1800" dirty="0"/>
          </a:p>
          <a:p>
            <a:pPr>
              <a:lnSpc>
                <a:spcPct val="60000"/>
              </a:lnSpc>
            </a:pPr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309938"/>
            <a:ext cx="624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0"/>
            <a:ext cx="7772400" cy="1143000"/>
          </a:xfrm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Nucleic acids</a:t>
            </a:r>
          </a:p>
        </p:txBody>
      </p:sp>
      <p:grpSp>
        <p:nvGrpSpPr>
          <p:cNvPr id="24615" name="Group 39"/>
          <p:cNvGrpSpPr>
            <a:grpSpLocks/>
          </p:cNvGrpSpPr>
          <p:nvPr/>
        </p:nvGrpSpPr>
        <p:grpSpPr bwMode="auto">
          <a:xfrm>
            <a:off x="3824288" y="1720850"/>
            <a:ext cx="4114800" cy="238125"/>
            <a:chOff x="2409" y="1084"/>
            <a:chExt cx="2592" cy="150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V="1">
              <a:off x="2481" y="1156"/>
              <a:ext cx="2520" cy="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2409" y="1084"/>
              <a:ext cx="144" cy="1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2625" y="1084"/>
              <a:ext cx="144" cy="1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Oval 8"/>
            <p:cNvSpPr>
              <a:spLocks noChangeArrowheads="1"/>
            </p:cNvSpPr>
            <p:nvPr/>
          </p:nvSpPr>
          <p:spPr bwMode="auto">
            <a:xfrm>
              <a:off x="2841" y="1084"/>
              <a:ext cx="144" cy="150"/>
            </a:xfrm>
            <a:prstGeom prst="ellipse">
              <a:avLst/>
            </a:prstGeom>
            <a:solidFill>
              <a:srgbClr val="00E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3489" y="1084"/>
              <a:ext cx="144" cy="150"/>
            </a:xfrm>
            <a:prstGeom prst="ellipse">
              <a:avLst/>
            </a:prstGeom>
            <a:solidFill>
              <a:srgbClr val="F0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Oval 10"/>
            <p:cNvSpPr>
              <a:spLocks noChangeArrowheads="1"/>
            </p:cNvSpPr>
            <p:nvPr/>
          </p:nvSpPr>
          <p:spPr bwMode="auto">
            <a:xfrm>
              <a:off x="3705" y="1084"/>
              <a:ext cx="143" cy="1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3920" y="1084"/>
              <a:ext cx="144" cy="1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2"/>
            <p:cNvSpPr>
              <a:spLocks noChangeArrowheads="1"/>
            </p:cNvSpPr>
            <p:nvPr/>
          </p:nvSpPr>
          <p:spPr bwMode="auto">
            <a:xfrm>
              <a:off x="3273" y="1084"/>
              <a:ext cx="144" cy="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3"/>
            <p:cNvSpPr>
              <a:spLocks noChangeArrowheads="1"/>
            </p:cNvSpPr>
            <p:nvPr/>
          </p:nvSpPr>
          <p:spPr bwMode="auto">
            <a:xfrm>
              <a:off x="4136" y="1084"/>
              <a:ext cx="144" cy="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>
              <a:off x="4352" y="1084"/>
              <a:ext cx="144" cy="150"/>
            </a:xfrm>
            <a:prstGeom prst="ellipse">
              <a:avLst/>
            </a:prstGeom>
            <a:solidFill>
              <a:srgbClr val="00E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5"/>
            <p:cNvSpPr>
              <a:spLocks noChangeArrowheads="1"/>
            </p:cNvSpPr>
            <p:nvPr/>
          </p:nvSpPr>
          <p:spPr bwMode="auto">
            <a:xfrm>
              <a:off x="4568" y="1084"/>
              <a:ext cx="144" cy="150"/>
            </a:xfrm>
            <a:prstGeom prst="ellipse">
              <a:avLst/>
            </a:prstGeom>
            <a:solidFill>
              <a:srgbClr val="00E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16"/>
            <p:cNvSpPr>
              <a:spLocks noChangeArrowheads="1"/>
            </p:cNvSpPr>
            <p:nvPr/>
          </p:nvSpPr>
          <p:spPr bwMode="auto">
            <a:xfrm>
              <a:off x="4784" y="1084"/>
              <a:ext cx="144" cy="15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3057" y="1084"/>
              <a:ext cx="144" cy="1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4779963" y="3067050"/>
            <a:ext cx="3159125" cy="930275"/>
            <a:chOff x="3120" y="1430"/>
            <a:chExt cx="1990" cy="586"/>
          </a:xfrm>
        </p:grpSpPr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4762" y="1478"/>
              <a:ext cx="144" cy="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4090" y="1478"/>
              <a:ext cx="144" cy="144"/>
            </a:xfrm>
            <a:prstGeom prst="ellipse">
              <a:avLst/>
            </a:prstGeom>
            <a:solidFill>
              <a:srgbClr val="38E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3754" y="1478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22"/>
            <p:cNvSpPr>
              <a:spLocks noChangeArrowheads="1"/>
            </p:cNvSpPr>
            <p:nvPr/>
          </p:nvSpPr>
          <p:spPr bwMode="auto">
            <a:xfrm>
              <a:off x="4426" y="1478"/>
              <a:ext cx="144" cy="1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23"/>
            <p:cNvSpPr>
              <a:spLocks noChangeArrowheads="1"/>
            </p:cNvSpPr>
            <p:nvPr/>
          </p:nvSpPr>
          <p:spPr bwMode="auto">
            <a:xfrm>
              <a:off x="4762" y="1810"/>
              <a:ext cx="144" cy="144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24"/>
            <p:cNvSpPr>
              <a:spLocks noChangeArrowheads="1"/>
            </p:cNvSpPr>
            <p:nvPr/>
          </p:nvSpPr>
          <p:spPr bwMode="auto">
            <a:xfrm>
              <a:off x="4090" y="1810"/>
              <a:ext cx="144" cy="144"/>
            </a:xfrm>
            <a:prstGeom prst="ellipse">
              <a:avLst/>
            </a:prstGeom>
            <a:solidFill>
              <a:srgbClr val="38E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3754" y="1810"/>
              <a:ext cx="144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26"/>
            <p:cNvSpPr>
              <a:spLocks noChangeArrowheads="1"/>
            </p:cNvSpPr>
            <p:nvPr/>
          </p:nvSpPr>
          <p:spPr bwMode="auto">
            <a:xfrm>
              <a:off x="4426" y="1810"/>
              <a:ext cx="144" cy="14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3120" y="1453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DNA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3120" y="1785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RNA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3858" y="1430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A      C      G      T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3858" y="1762"/>
              <a:ext cx="1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>
                  <a:latin typeface="Arial" charset="0"/>
                </a:rPr>
                <a:t>A      C      G      U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703263" y="1200150"/>
            <a:ext cx="634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Nucleic acids are linear polymers of nucleotides.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03263" y="2233613"/>
            <a:ext cx="735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/>
              <a:t>DNA and RNA each contain 4 different types of nucleotides that are arranged in different sequences.</a:t>
            </a:r>
          </a:p>
        </p:txBody>
      </p: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690563" y="4310063"/>
            <a:ext cx="7677150" cy="2219325"/>
            <a:chOff x="435" y="2715"/>
            <a:chExt cx="4836" cy="1398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435" y="2715"/>
              <a:ext cx="309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2000" dirty="0" smtClean="0"/>
                <a:t>3D </a:t>
              </a:r>
              <a:r>
                <a:rPr lang="en-GB" sz="2000" dirty="0"/>
                <a:t>structure of </a:t>
              </a:r>
              <a:r>
                <a:rPr lang="en-GB" sz="2000" dirty="0" smtClean="0"/>
                <a:t>DNA: double </a:t>
              </a:r>
              <a:r>
                <a:rPr lang="en-GB" sz="2000" dirty="0"/>
                <a:t>helix made up of two chains wrapping around each other.</a:t>
              </a:r>
            </a:p>
            <a:p>
              <a:endParaRPr lang="en-GB" sz="2000" dirty="0"/>
            </a:p>
            <a:p>
              <a:r>
                <a:rPr lang="en-GB" sz="2000" dirty="0"/>
                <a:t>RNA can assume a variety of shapes.</a:t>
              </a:r>
            </a:p>
          </p:txBody>
        </p:sp>
        <p:grpSp>
          <p:nvGrpSpPr>
            <p:cNvPr id="24609" name="Group 33"/>
            <p:cNvGrpSpPr>
              <a:grpSpLocks/>
            </p:cNvGrpSpPr>
            <p:nvPr/>
          </p:nvGrpSpPr>
          <p:grpSpPr bwMode="auto">
            <a:xfrm>
              <a:off x="3467" y="2778"/>
              <a:ext cx="576" cy="1335"/>
              <a:chOff x="3408" y="2448"/>
              <a:chExt cx="576" cy="1335"/>
            </a:xfrm>
          </p:grpSpPr>
          <p:pic>
            <p:nvPicPr>
              <p:cNvPr id="24610" name="Picture 3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2448"/>
                <a:ext cx="576" cy="1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4611" name="Text Box 35"/>
              <p:cNvSpPr txBox="1">
                <a:spLocks noChangeArrowheads="1"/>
              </p:cNvSpPr>
              <p:nvPr/>
            </p:nvSpPr>
            <p:spPr bwMode="auto">
              <a:xfrm>
                <a:off x="3456" y="3552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DNA</a:t>
                </a:r>
              </a:p>
            </p:txBody>
          </p:sp>
        </p:grpSp>
        <p:grpSp>
          <p:nvGrpSpPr>
            <p:cNvPr id="24612" name="Group 36"/>
            <p:cNvGrpSpPr>
              <a:grpSpLocks/>
            </p:cNvGrpSpPr>
            <p:nvPr/>
          </p:nvGrpSpPr>
          <p:grpSpPr bwMode="auto">
            <a:xfrm>
              <a:off x="4119" y="2843"/>
              <a:ext cx="1152" cy="1212"/>
              <a:chOff x="4176" y="2544"/>
              <a:chExt cx="1152" cy="1212"/>
            </a:xfrm>
          </p:grpSpPr>
          <p:pic>
            <p:nvPicPr>
              <p:cNvPr id="24613" name="Picture 3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2544"/>
                <a:ext cx="1152" cy="1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614" name="Text Box 38"/>
              <p:cNvSpPr txBox="1">
                <a:spLocks noChangeArrowheads="1"/>
              </p:cNvSpPr>
              <p:nvPr/>
            </p:nvSpPr>
            <p:spPr bwMode="auto">
              <a:xfrm>
                <a:off x="4848" y="3216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tRNA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2388"/>
            <a:ext cx="83820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DNA</a:t>
            </a:r>
            <a:r>
              <a:rPr lang="en-US" sz="3600"/>
              <a:t> -</a:t>
            </a:r>
            <a:r>
              <a:rPr lang="en-US" sz="3600">
                <a:solidFill>
                  <a:srgbClr val="EF1F1D"/>
                </a:solidFill>
              </a:rPr>
              <a:t>d</a:t>
            </a:r>
            <a:r>
              <a:rPr lang="en-US" sz="3600"/>
              <a:t>eoxyribo</a:t>
            </a:r>
            <a:r>
              <a:rPr lang="en-US" sz="3600">
                <a:solidFill>
                  <a:srgbClr val="EF1F1D"/>
                </a:solidFill>
              </a:rPr>
              <a:t>n</a:t>
            </a:r>
            <a:r>
              <a:rPr lang="en-US" sz="3600"/>
              <a:t>ucleotide </a:t>
            </a:r>
            <a:r>
              <a:rPr lang="en-US" sz="3600">
                <a:solidFill>
                  <a:srgbClr val="EF1F1D"/>
                </a:solidFill>
              </a:rPr>
              <a:t>a</a:t>
            </a:r>
            <a:r>
              <a:rPr lang="en-US" sz="3600"/>
              <a:t>cid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03325" y="1427163"/>
            <a:ext cx="7331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DNA is is a linear polymer of deoxyribonucleotide units</a:t>
            </a:r>
          </a:p>
          <a:p>
            <a:endParaRPr lang="en-US" sz="2000"/>
          </a:p>
          <a:p>
            <a:r>
              <a:rPr lang="en-US" sz="2000"/>
              <a:t>A nucleotide consists of a nitrogenous </a:t>
            </a:r>
            <a:r>
              <a:rPr lang="en-US" sz="2000">
                <a:solidFill>
                  <a:srgbClr val="EF1F1D"/>
                </a:solidFill>
              </a:rPr>
              <a:t>base</a:t>
            </a:r>
            <a:r>
              <a:rPr lang="en-US" sz="2000"/>
              <a:t>, a </a:t>
            </a:r>
            <a:r>
              <a:rPr lang="en-US" sz="2000">
                <a:solidFill>
                  <a:srgbClr val="5DA31E"/>
                </a:solidFill>
              </a:rPr>
              <a:t>sugar</a:t>
            </a:r>
            <a:r>
              <a:rPr lang="en-US" sz="2000"/>
              <a:t> and one or more </a:t>
            </a:r>
            <a:r>
              <a:rPr lang="en-US" sz="2000">
                <a:solidFill>
                  <a:srgbClr val="3333FF"/>
                </a:solidFill>
              </a:rPr>
              <a:t>phosphate groups</a:t>
            </a:r>
            <a:endParaRPr lang="en-US" sz="2000"/>
          </a:p>
        </p:txBody>
      </p:sp>
      <p:sp>
        <p:nvSpPr>
          <p:cNvPr id="4144" name="Freeform 48"/>
          <p:cNvSpPr>
            <a:spLocks/>
          </p:cNvSpPr>
          <p:nvPr/>
        </p:nvSpPr>
        <p:spPr bwMode="auto">
          <a:xfrm>
            <a:off x="2979738" y="4164013"/>
            <a:ext cx="1587" cy="298450"/>
          </a:xfrm>
          <a:custGeom>
            <a:avLst/>
            <a:gdLst>
              <a:gd name="T0" fmla="*/ 0 h 188"/>
              <a:gd name="T1" fmla="*/ 188 h 188"/>
              <a:gd name="T2" fmla="*/ 0 h 18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8">
                <a:moveTo>
                  <a:pt x="0" y="0"/>
                </a:moveTo>
                <a:lnTo>
                  <a:pt x="0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6" name="Freeform 50"/>
          <p:cNvSpPr>
            <a:spLocks/>
          </p:cNvSpPr>
          <p:nvPr/>
        </p:nvSpPr>
        <p:spPr bwMode="auto">
          <a:xfrm>
            <a:off x="2986088" y="4470400"/>
            <a:ext cx="239712" cy="153988"/>
          </a:xfrm>
          <a:custGeom>
            <a:avLst/>
            <a:gdLst>
              <a:gd name="T0" fmla="*/ 0 w 151"/>
              <a:gd name="T1" fmla="*/ 0 h 97"/>
              <a:gd name="T2" fmla="*/ 151 w 151"/>
              <a:gd name="T3" fmla="*/ 97 h 97"/>
              <a:gd name="T4" fmla="*/ 0 w 151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97">
                <a:moveTo>
                  <a:pt x="0" y="0"/>
                </a:moveTo>
                <a:lnTo>
                  <a:pt x="151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Freeform 54"/>
          <p:cNvSpPr>
            <a:spLocks/>
          </p:cNvSpPr>
          <p:nvPr/>
        </p:nvSpPr>
        <p:spPr bwMode="auto">
          <a:xfrm>
            <a:off x="3027363" y="4433888"/>
            <a:ext cx="219075" cy="146050"/>
          </a:xfrm>
          <a:custGeom>
            <a:avLst/>
            <a:gdLst>
              <a:gd name="T0" fmla="*/ 138 w 138"/>
              <a:gd name="T1" fmla="*/ 92 h 92"/>
              <a:gd name="T2" fmla="*/ 0 w 138"/>
              <a:gd name="T3" fmla="*/ 0 h 92"/>
              <a:gd name="T4" fmla="*/ 138 w 138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92">
                <a:moveTo>
                  <a:pt x="138" y="92"/>
                </a:moveTo>
                <a:lnTo>
                  <a:pt x="0" y="0"/>
                </a:lnTo>
                <a:lnTo>
                  <a:pt x="13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2" name="Freeform 56"/>
          <p:cNvSpPr>
            <a:spLocks/>
          </p:cNvSpPr>
          <p:nvPr/>
        </p:nvSpPr>
        <p:spPr bwMode="auto">
          <a:xfrm>
            <a:off x="3452813" y="4470400"/>
            <a:ext cx="212725" cy="138113"/>
          </a:xfrm>
          <a:custGeom>
            <a:avLst/>
            <a:gdLst>
              <a:gd name="T0" fmla="*/ 134 w 134"/>
              <a:gd name="T1" fmla="*/ 0 h 87"/>
              <a:gd name="T2" fmla="*/ 0 w 134"/>
              <a:gd name="T3" fmla="*/ 87 h 87"/>
              <a:gd name="T4" fmla="*/ 134 w 134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7">
                <a:moveTo>
                  <a:pt x="134" y="0"/>
                </a:moveTo>
                <a:lnTo>
                  <a:pt x="0" y="87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6" name="Freeform 60"/>
          <p:cNvSpPr>
            <a:spLocks/>
          </p:cNvSpPr>
          <p:nvPr/>
        </p:nvSpPr>
        <p:spPr bwMode="auto">
          <a:xfrm>
            <a:off x="3665538" y="4025900"/>
            <a:ext cx="1587" cy="436563"/>
          </a:xfrm>
          <a:custGeom>
            <a:avLst/>
            <a:gdLst>
              <a:gd name="T0" fmla="*/ 275 h 275"/>
              <a:gd name="T1" fmla="*/ 0 h 275"/>
              <a:gd name="T2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5">
                <a:moveTo>
                  <a:pt x="0" y="275"/>
                </a:move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8" name="Freeform 62"/>
          <p:cNvSpPr>
            <a:spLocks/>
          </p:cNvSpPr>
          <p:nvPr/>
        </p:nvSpPr>
        <p:spPr bwMode="auto">
          <a:xfrm>
            <a:off x="3616325" y="4054475"/>
            <a:ext cx="1588" cy="379413"/>
          </a:xfrm>
          <a:custGeom>
            <a:avLst/>
            <a:gdLst>
              <a:gd name="T0" fmla="*/ 0 h 239"/>
              <a:gd name="T1" fmla="*/ 239 h 239"/>
              <a:gd name="T2" fmla="*/ 0 h 23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39">
                <a:moveTo>
                  <a:pt x="0" y="0"/>
                </a:move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2" name="Freeform 66"/>
          <p:cNvSpPr>
            <a:spLocks/>
          </p:cNvSpPr>
          <p:nvPr/>
        </p:nvSpPr>
        <p:spPr bwMode="auto">
          <a:xfrm>
            <a:off x="3328988" y="3798888"/>
            <a:ext cx="336550" cy="219075"/>
          </a:xfrm>
          <a:custGeom>
            <a:avLst/>
            <a:gdLst>
              <a:gd name="T0" fmla="*/ 0 w 212"/>
              <a:gd name="T1" fmla="*/ 0 h 138"/>
              <a:gd name="T2" fmla="*/ 212 w 212"/>
              <a:gd name="T3" fmla="*/ 138 h 138"/>
              <a:gd name="T4" fmla="*/ 0 w 212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138">
                <a:moveTo>
                  <a:pt x="0" y="0"/>
                </a:moveTo>
                <a:lnTo>
                  <a:pt x="21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4" name="Freeform 68"/>
          <p:cNvSpPr>
            <a:spLocks/>
          </p:cNvSpPr>
          <p:nvPr/>
        </p:nvSpPr>
        <p:spPr bwMode="auto">
          <a:xfrm>
            <a:off x="3109913" y="3798888"/>
            <a:ext cx="204787" cy="138112"/>
          </a:xfrm>
          <a:custGeom>
            <a:avLst/>
            <a:gdLst>
              <a:gd name="T0" fmla="*/ 129 w 129"/>
              <a:gd name="T1" fmla="*/ 0 h 87"/>
              <a:gd name="T2" fmla="*/ 0 w 129"/>
              <a:gd name="T3" fmla="*/ 87 h 87"/>
              <a:gd name="T4" fmla="*/ 129 w 129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87">
                <a:moveTo>
                  <a:pt x="129" y="0"/>
                </a:moveTo>
                <a:lnTo>
                  <a:pt x="0" y="87"/>
                </a:lnTo>
                <a:lnTo>
                  <a:pt x="1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Freeform 72"/>
          <p:cNvSpPr>
            <a:spLocks/>
          </p:cNvSpPr>
          <p:nvPr/>
        </p:nvSpPr>
        <p:spPr bwMode="auto">
          <a:xfrm>
            <a:off x="3130550" y="3857625"/>
            <a:ext cx="192088" cy="123825"/>
          </a:xfrm>
          <a:custGeom>
            <a:avLst/>
            <a:gdLst>
              <a:gd name="T0" fmla="*/ 121 w 121"/>
              <a:gd name="T1" fmla="*/ 0 h 78"/>
              <a:gd name="T2" fmla="*/ 0 w 121"/>
              <a:gd name="T3" fmla="*/ 78 h 78"/>
              <a:gd name="T4" fmla="*/ 121 w 121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78">
                <a:moveTo>
                  <a:pt x="121" y="0"/>
                </a:moveTo>
                <a:lnTo>
                  <a:pt x="0" y="78"/>
                </a:lnTo>
                <a:lnTo>
                  <a:pt x="1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Freeform 74"/>
          <p:cNvSpPr>
            <a:spLocks/>
          </p:cNvSpPr>
          <p:nvPr/>
        </p:nvSpPr>
        <p:spPr bwMode="auto">
          <a:xfrm>
            <a:off x="3671888" y="4470400"/>
            <a:ext cx="268287" cy="95250"/>
          </a:xfrm>
          <a:custGeom>
            <a:avLst/>
            <a:gdLst>
              <a:gd name="T0" fmla="*/ 169 w 169"/>
              <a:gd name="T1" fmla="*/ 60 h 60"/>
              <a:gd name="T2" fmla="*/ 0 w 169"/>
              <a:gd name="T3" fmla="*/ 0 h 60"/>
              <a:gd name="T4" fmla="*/ 169 w 169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0">
                <a:moveTo>
                  <a:pt x="169" y="60"/>
                </a:moveTo>
                <a:lnTo>
                  <a:pt x="0" y="0"/>
                </a:lnTo>
                <a:lnTo>
                  <a:pt x="169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Freeform 78"/>
          <p:cNvSpPr>
            <a:spLocks/>
          </p:cNvSpPr>
          <p:nvPr/>
        </p:nvSpPr>
        <p:spPr bwMode="auto">
          <a:xfrm>
            <a:off x="4124325" y="4251325"/>
            <a:ext cx="150813" cy="219075"/>
          </a:xfrm>
          <a:custGeom>
            <a:avLst/>
            <a:gdLst>
              <a:gd name="T0" fmla="*/ 95 w 95"/>
              <a:gd name="T1" fmla="*/ 0 h 138"/>
              <a:gd name="T2" fmla="*/ 0 w 95"/>
              <a:gd name="T3" fmla="*/ 138 h 138"/>
              <a:gd name="T4" fmla="*/ 95 w 95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" h="138">
                <a:moveTo>
                  <a:pt x="95" y="0"/>
                </a:moveTo>
                <a:lnTo>
                  <a:pt x="0" y="138"/>
                </a:lnTo>
                <a:lnTo>
                  <a:pt x="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6" name="Freeform 80"/>
          <p:cNvSpPr>
            <a:spLocks/>
          </p:cNvSpPr>
          <p:nvPr/>
        </p:nvSpPr>
        <p:spPr bwMode="auto">
          <a:xfrm>
            <a:off x="4130675" y="4025900"/>
            <a:ext cx="144463" cy="211138"/>
          </a:xfrm>
          <a:custGeom>
            <a:avLst/>
            <a:gdLst>
              <a:gd name="T0" fmla="*/ 0 w 91"/>
              <a:gd name="T1" fmla="*/ 0 h 133"/>
              <a:gd name="T2" fmla="*/ 91 w 91"/>
              <a:gd name="T3" fmla="*/ 133 h 133"/>
              <a:gd name="T4" fmla="*/ 0 w 9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133">
                <a:moveTo>
                  <a:pt x="0" y="0"/>
                </a:moveTo>
                <a:lnTo>
                  <a:pt x="91" y="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Freeform 84"/>
          <p:cNvSpPr>
            <a:spLocks/>
          </p:cNvSpPr>
          <p:nvPr/>
        </p:nvSpPr>
        <p:spPr bwMode="auto">
          <a:xfrm>
            <a:off x="4097338" y="4054475"/>
            <a:ext cx="115887" cy="188913"/>
          </a:xfrm>
          <a:custGeom>
            <a:avLst/>
            <a:gdLst>
              <a:gd name="T0" fmla="*/ 0 w 73"/>
              <a:gd name="T1" fmla="*/ 0 h 119"/>
              <a:gd name="T2" fmla="*/ 73 w 73"/>
              <a:gd name="T3" fmla="*/ 119 h 119"/>
              <a:gd name="T4" fmla="*/ 0 w 7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119">
                <a:moveTo>
                  <a:pt x="0" y="0"/>
                </a:moveTo>
                <a:lnTo>
                  <a:pt x="73" y="1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Freeform 86"/>
          <p:cNvSpPr>
            <a:spLocks/>
          </p:cNvSpPr>
          <p:nvPr/>
        </p:nvSpPr>
        <p:spPr bwMode="auto">
          <a:xfrm>
            <a:off x="3671888" y="3916363"/>
            <a:ext cx="268287" cy="101600"/>
          </a:xfrm>
          <a:custGeom>
            <a:avLst/>
            <a:gdLst>
              <a:gd name="T0" fmla="*/ 0 w 169"/>
              <a:gd name="T1" fmla="*/ 64 h 64"/>
              <a:gd name="T2" fmla="*/ 169 w 169"/>
              <a:gd name="T3" fmla="*/ 0 h 64"/>
              <a:gd name="T4" fmla="*/ 0 w 169"/>
              <a:gd name="T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4">
                <a:moveTo>
                  <a:pt x="0" y="64"/>
                </a:moveTo>
                <a:lnTo>
                  <a:pt x="169" y="0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6" name="Freeform 90"/>
          <p:cNvSpPr>
            <a:spLocks/>
          </p:cNvSpPr>
          <p:nvPr/>
        </p:nvSpPr>
        <p:spPr bwMode="auto">
          <a:xfrm>
            <a:off x="3322638" y="3492500"/>
            <a:ext cx="1587" cy="292100"/>
          </a:xfrm>
          <a:custGeom>
            <a:avLst/>
            <a:gdLst>
              <a:gd name="T0" fmla="*/ 184 h 184"/>
              <a:gd name="T1" fmla="*/ 0 h 184"/>
              <a:gd name="T2" fmla="*/ 184 h 18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4">
                <a:moveTo>
                  <a:pt x="0" y="184"/>
                </a:moveTo>
                <a:lnTo>
                  <a:pt x="0" y="0"/>
                </a:lnTo>
                <a:lnTo>
                  <a:pt x="0" y="1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" name="Freeform 92"/>
          <p:cNvSpPr>
            <a:spLocks/>
          </p:cNvSpPr>
          <p:nvPr/>
        </p:nvSpPr>
        <p:spPr bwMode="auto">
          <a:xfrm>
            <a:off x="4041775" y="4754563"/>
            <a:ext cx="1588" cy="300037"/>
          </a:xfrm>
          <a:custGeom>
            <a:avLst/>
            <a:gdLst>
              <a:gd name="T0" fmla="*/ 189 h 189"/>
              <a:gd name="T1" fmla="*/ 0 h 189"/>
              <a:gd name="T2" fmla="*/ 189 h 1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9">
                <a:moveTo>
                  <a:pt x="0" y="189"/>
                </a:moveTo>
                <a:lnTo>
                  <a:pt x="0" y="0"/>
                </a:lnTo>
                <a:lnTo>
                  <a:pt x="0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2" name="Freeform 96"/>
          <p:cNvSpPr>
            <a:spLocks/>
          </p:cNvSpPr>
          <p:nvPr/>
        </p:nvSpPr>
        <p:spPr bwMode="auto">
          <a:xfrm>
            <a:off x="4283075" y="4243388"/>
            <a:ext cx="301625" cy="1587"/>
          </a:xfrm>
          <a:custGeom>
            <a:avLst/>
            <a:gdLst>
              <a:gd name="T0" fmla="*/ 190 w 190"/>
              <a:gd name="T1" fmla="*/ 0 w 190"/>
              <a:gd name="T2" fmla="*/ 190 w 19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0">
                <a:moveTo>
                  <a:pt x="190" y="0"/>
                </a:moveTo>
                <a:lnTo>
                  <a:pt x="0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4" name="Freeform 98"/>
          <p:cNvSpPr>
            <a:spLocks/>
          </p:cNvSpPr>
          <p:nvPr/>
        </p:nvSpPr>
        <p:spPr bwMode="auto">
          <a:xfrm>
            <a:off x="2767013" y="4470400"/>
            <a:ext cx="212725" cy="138113"/>
          </a:xfrm>
          <a:custGeom>
            <a:avLst/>
            <a:gdLst>
              <a:gd name="T0" fmla="*/ 0 w 134"/>
              <a:gd name="T1" fmla="*/ 87 h 87"/>
              <a:gd name="T2" fmla="*/ 134 w 134"/>
              <a:gd name="T3" fmla="*/ 0 h 87"/>
              <a:gd name="T4" fmla="*/ 0 w 134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7">
                <a:moveTo>
                  <a:pt x="0" y="87"/>
                </a:moveTo>
                <a:lnTo>
                  <a:pt x="134" y="0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36" name="Group 240"/>
          <p:cNvGrpSpPr>
            <a:grpSpLocks/>
          </p:cNvGrpSpPr>
          <p:nvPr/>
        </p:nvGrpSpPr>
        <p:grpSpPr bwMode="auto">
          <a:xfrm>
            <a:off x="2974975" y="2911475"/>
            <a:ext cx="5419725" cy="3375025"/>
            <a:chOff x="92" y="1791"/>
            <a:chExt cx="3414" cy="2126"/>
          </a:xfrm>
        </p:grpSpPr>
        <p:sp>
          <p:nvSpPr>
            <p:cNvPr id="4295" name="Text Box 199"/>
            <p:cNvSpPr txBox="1">
              <a:spLocks noChangeArrowheads="1"/>
            </p:cNvSpPr>
            <p:nvPr/>
          </p:nvSpPr>
          <p:spPr bwMode="auto">
            <a:xfrm>
              <a:off x="1228" y="32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B87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5B87F2"/>
                  </a:solidFill>
                  <a:latin typeface="Arial" charset="0"/>
                </a:rPr>
                <a:t>_</a:t>
              </a:r>
            </a:p>
          </p:txBody>
        </p:sp>
        <p:sp>
          <p:nvSpPr>
            <p:cNvPr id="4312" name="Text Box 216"/>
            <p:cNvSpPr txBox="1">
              <a:spLocks noChangeArrowheads="1"/>
            </p:cNvSpPr>
            <p:nvPr/>
          </p:nvSpPr>
          <p:spPr bwMode="auto">
            <a:xfrm>
              <a:off x="628" y="32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B87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5B87F2"/>
                  </a:solidFill>
                  <a:latin typeface="Arial" charset="0"/>
                </a:rPr>
                <a:t>_</a:t>
              </a:r>
            </a:p>
          </p:txBody>
        </p:sp>
        <p:grpSp>
          <p:nvGrpSpPr>
            <p:cNvPr id="4335" name="Group 239"/>
            <p:cNvGrpSpPr>
              <a:grpSpLocks/>
            </p:cNvGrpSpPr>
            <p:nvPr/>
          </p:nvGrpSpPr>
          <p:grpSpPr bwMode="auto">
            <a:xfrm>
              <a:off x="176" y="1791"/>
              <a:ext cx="3330" cy="2126"/>
              <a:chOff x="176" y="1791"/>
              <a:chExt cx="3330" cy="2126"/>
            </a:xfrm>
          </p:grpSpPr>
          <p:grpSp>
            <p:nvGrpSpPr>
              <p:cNvPr id="4332" name="Group 236"/>
              <p:cNvGrpSpPr>
                <a:grpSpLocks/>
              </p:cNvGrpSpPr>
              <p:nvPr/>
            </p:nvGrpSpPr>
            <p:grpSpPr bwMode="auto">
              <a:xfrm>
                <a:off x="1954" y="2839"/>
                <a:ext cx="1368" cy="1078"/>
                <a:chOff x="1954" y="2839"/>
                <a:chExt cx="1368" cy="1078"/>
              </a:xfrm>
            </p:grpSpPr>
            <p:sp>
              <p:nvSpPr>
                <p:cNvPr id="411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11" y="3686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DA31E"/>
                      </a:solidFill>
                      <a:latin typeface="Arial" charset="0"/>
                    </a:rPr>
                    <a:t>H</a:t>
                  </a:r>
                </a:p>
              </p:txBody>
            </p:sp>
            <p:grpSp>
              <p:nvGrpSpPr>
                <p:cNvPr id="4331" name="Group 235"/>
                <p:cNvGrpSpPr>
                  <a:grpSpLocks/>
                </p:cNvGrpSpPr>
                <p:nvPr/>
              </p:nvGrpSpPr>
              <p:grpSpPr bwMode="auto">
                <a:xfrm>
                  <a:off x="1954" y="2839"/>
                  <a:ext cx="1368" cy="1078"/>
                  <a:chOff x="1954" y="2839"/>
                  <a:chExt cx="1368" cy="1078"/>
                </a:xfrm>
              </p:grpSpPr>
              <p:sp>
                <p:nvSpPr>
                  <p:cNvPr id="4113" name="Line 17"/>
                  <p:cNvSpPr>
                    <a:spLocks noChangeShapeType="1"/>
                  </p:cNvSpPr>
                  <p:nvPr/>
                </p:nvSpPr>
                <p:spPr bwMode="auto">
                  <a:xfrm rot="7913637" flipV="1">
                    <a:off x="3093" y="3326"/>
                    <a:ext cx="47" cy="173"/>
                  </a:xfrm>
                  <a:prstGeom prst="line">
                    <a:avLst/>
                  </a:prstGeom>
                  <a:noFill/>
                  <a:ln w="12700">
                    <a:solidFill>
                      <a:srgbClr val="5DA3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330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2473" y="3099"/>
                    <a:ext cx="589" cy="499"/>
                    <a:chOff x="2473" y="3099"/>
                    <a:chExt cx="589" cy="499"/>
                  </a:xfrm>
                </p:grpSpPr>
                <p:sp>
                  <p:nvSpPr>
                    <p:cNvPr id="4116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585" y="3551"/>
                      <a:ext cx="373" cy="44"/>
                    </a:xfrm>
                    <a:custGeom>
                      <a:avLst/>
                      <a:gdLst>
                        <a:gd name="T0" fmla="*/ 354 w 373"/>
                        <a:gd name="T1" fmla="*/ 0 h 32"/>
                        <a:gd name="T2" fmla="*/ 373 w 373"/>
                        <a:gd name="T3" fmla="*/ 16 h 32"/>
                        <a:gd name="T4" fmla="*/ 369 w 373"/>
                        <a:gd name="T5" fmla="*/ 32 h 32"/>
                        <a:gd name="T6" fmla="*/ 4 w 373"/>
                        <a:gd name="T7" fmla="*/ 32 h 32"/>
                        <a:gd name="T8" fmla="*/ 0 w 373"/>
                        <a:gd name="T9" fmla="*/ 16 h 32"/>
                        <a:gd name="T10" fmla="*/ 20 w 373"/>
                        <a:gd name="T11" fmla="*/ 0 h 32"/>
                        <a:gd name="T12" fmla="*/ 354 w 373"/>
                        <a:gd name="T13" fmla="*/ 0 h 32"/>
                        <a:gd name="T14" fmla="*/ 354 w 373"/>
                        <a:gd name="T15" fmla="*/ 0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73" h="32">
                          <a:moveTo>
                            <a:pt x="354" y="0"/>
                          </a:moveTo>
                          <a:lnTo>
                            <a:pt x="373" y="16"/>
                          </a:lnTo>
                          <a:lnTo>
                            <a:pt x="369" y="32"/>
                          </a:lnTo>
                          <a:lnTo>
                            <a:pt x="4" y="32"/>
                          </a:lnTo>
                          <a:lnTo>
                            <a:pt x="0" y="16"/>
                          </a:lnTo>
                          <a:lnTo>
                            <a:pt x="20" y="0"/>
                          </a:lnTo>
                          <a:lnTo>
                            <a:pt x="354" y="0"/>
                          </a:lnTo>
                          <a:lnTo>
                            <a:pt x="354" y="0"/>
                          </a:lnTo>
                          <a:close/>
                        </a:path>
                      </a:pathLst>
                    </a:custGeom>
                    <a:solidFill>
                      <a:srgbClr val="5DA31E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0" y="3236"/>
                      <a:ext cx="222" cy="9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DA31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73" y="3243"/>
                      <a:ext cx="222" cy="9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5DA31E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9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64" y="3099"/>
                      <a:ext cx="22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>
                          <a:solidFill>
                            <a:srgbClr val="5DA31E"/>
                          </a:solidFill>
                          <a:latin typeface="Arial" charset="0"/>
                        </a:rPr>
                        <a:t>O</a:t>
                      </a:r>
                    </a:p>
                  </p:txBody>
                </p:sp>
                <p:sp>
                  <p:nvSpPr>
                    <p:cNvPr id="4120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759041">
                      <a:off x="2984" y="3324"/>
                      <a:ext cx="38" cy="268"/>
                    </a:xfrm>
                    <a:prstGeom prst="flowChartExtract">
                      <a:avLst/>
                    </a:prstGeom>
                    <a:solidFill>
                      <a:srgbClr val="5DA31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1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19840959" flipH="1">
                      <a:off x="2516" y="3330"/>
                      <a:ext cx="38" cy="268"/>
                    </a:xfrm>
                    <a:prstGeom prst="flowChartExtract">
                      <a:avLst/>
                    </a:prstGeom>
                    <a:solidFill>
                      <a:srgbClr val="5DA31E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2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2" y="3448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412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948" y="3595"/>
                    <a:ext cx="51" cy="1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6" y="3593"/>
                    <a:ext cx="59" cy="12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6" y="3686"/>
                    <a:ext cx="3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HO</a:t>
                    </a:r>
                  </a:p>
                </p:txBody>
              </p:sp>
              <p:sp>
                <p:nvSpPr>
                  <p:cNvPr id="4126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6" y="3347"/>
                    <a:ext cx="115" cy="136"/>
                  </a:xfrm>
                  <a:prstGeom prst="line">
                    <a:avLst/>
                  </a:prstGeom>
                  <a:noFill/>
                  <a:ln w="12700">
                    <a:solidFill>
                      <a:srgbClr val="5DA3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2" y="3448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4128" name="Line 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53" y="3224"/>
                    <a:ext cx="120" cy="117"/>
                  </a:xfrm>
                  <a:prstGeom prst="line">
                    <a:avLst/>
                  </a:prstGeom>
                  <a:noFill/>
                  <a:ln w="12700">
                    <a:solidFill>
                      <a:srgbClr val="5DA3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9" y="303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C</a:t>
                    </a:r>
                  </a:p>
                </p:txBody>
              </p:sp>
              <p:sp>
                <p:nvSpPr>
                  <p:cNvPr id="4131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20" y="3041"/>
                    <a:ext cx="52" cy="68"/>
                  </a:xfrm>
                  <a:prstGeom prst="line">
                    <a:avLst/>
                  </a:prstGeom>
                  <a:noFill/>
                  <a:ln w="12700">
                    <a:solidFill>
                      <a:srgbClr val="5DA3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44" y="3162"/>
                    <a:ext cx="107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5DA31E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8" y="303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413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7" y="283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H</a:t>
                    </a:r>
                  </a:p>
                </p:txBody>
              </p:sp>
              <p:sp>
                <p:nvSpPr>
                  <p:cNvPr id="413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4" y="3039"/>
                    <a:ext cx="22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5DA31E"/>
                        </a:solidFill>
                        <a:latin typeface="Arial" charset="0"/>
                      </a:rPr>
                      <a:t>O</a:t>
                    </a:r>
                  </a:p>
                </p:txBody>
              </p:sp>
              <p:sp>
                <p:nvSpPr>
                  <p:cNvPr id="413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6" y="3215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1</a:t>
                    </a:r>
                    <a:r>
                      <a:rPr lang="ja-JP" altLang="en-US" sz="1400">
                        <a:latin typeface="Arial"/>
                      </a:rPr>
                      <a:t>’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413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3" y="3504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2</a:t>
                    </a:r>
                    <a:r>
                      <a:rPr lang="ja-JP" altLang="en-US" sz="1400">
                        <a:latin typeface="Arial"/>
                      </a:rPr>
                      <a:t>’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413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10" y="3504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3</a:t>
                    </a:r>
                    <a:r>
                      <a:rPr lang="ja-JP" altLang="en-US" sz="1400">
                        <a:latin typeface="Arial"/>
                      </a:rPr>
                      <a:t>’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4139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1" y="3259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4</a:t>
                    </a:r>
                    <a:r>
                      <a:rPr lang="ja-JP" altLang="en-US" sz="1400">
                        <a:latin typeface="Arial"/>
                      </a:rPr>
                      <a:t>’</a:t>
                    </a:r>
                    <a:endParaRPr lang="en-US" sz="1400">
                      <a:latin typeface="Arial" charset="0"/>
                    </a:endParaRPr>
                  </a:p>
                </p:txBody>
              </p:sp>
              <p:sp>
                <p:nvSpPr>
                  <p:cNvPr id="414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2" y="2952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latin typeface="Arial" charset="0"/>
                      </a:rPr>
                      <a:t>5</a:t>
                    </a:r>
                    <a:r>
                      <a:rPr lang="ja-JP" altLang="en-US" sz="1400">
                        <a:latin typeface="Arial"/>
                      </a:rPr>
                      <a:t>’</a:t>
                    </a:r>
                    <a:endParaRPr lang="en-US" sz="1400"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277" name="Group 181"/>
              <p:cNvGrpSpPr>
                <a:grpSpLocks/>
              </p:cNvGrpSpPr>
              <p:nvPr/>
            </p:nvGrpSpPr>
            <p:grpSpPr bwMode="auto">
              <a:xfrm>
                <a:off x="2128" y="1791"/>
                <a:ext cx="1378" cy="1020"/>
                <a:chOff x="1484" y="1959"/>
                <a:chExt cx="1378" cy="1020"/>
              </a:xfrm>
            </p:grpSpPr>
            <p:sp>
              <p:nvSpPr>
                <p:cNvPr id="420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118" y="2028"/>
                  <a:ext cx="62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EF1F1D"/>
                      </a:solidFill>
                      <a:latin typeface="Arial" charset="0"/>
                    </a:rPr>
                    <a:t>2</a:t>
                  </a:r>
                </a:p>
              </p:txBody>
            </p:sp>
            <p:grpSp>
              <p:nvGrpSpPr>
                <p:cNvPr id="4276" name="Group 180"/>
                <p:cNvGrpSpPr>
                  <a:grpSpLocks/>
                </p:cNvGrpSpPr>
                <p:nvPr/>
              </p:nvGrpSpPr>
              <p:grpSpPr bwMode="auto">
                <a:xfrm>
                  <a:off x="1484" y="1959"/>
                  <a:ext cx="1378" cy="1020"/>
                  <a:chOff x="1628" y="2031"/>
                  <a:chExt cx="1378" cy="1020"/>
                </a:xfrm>
              </p:grpSpPr>
              <p:grpSp>
                <p:nvGrpSpPr>
                  <p:cNvPr id="4275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1736" y="2203"/>
                    <a:ext cx="1152" cy="718"/>
                    <a:chOff x="1736" y="2203"/>
                    <a:chExt cx="1152" cy="718"/>
                  </a:xfrm>
                </p:grpSpPr>
                <p:sp>
                  <p:nvSpPr>
                    <p:cNvPr id="414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872" y="2623"/>
                      <a:ext cx="9" cy="193"/>
                    </a:xfrm>
                    <a:custGeom>
                      <a:avLst/>
                      <a:gdLst>
                        <a:gd name="T0" fmla="*/ 9 w 9"/>
                        <a:gd name="T1" fmla="*/ 188 h 193"/>
                        <a:gd name="T2" fmla="*/ 5 w 9"/>
                        <a:gd name="T3" fmla="*/ 193 h 193"/>
                        <a:gd name="T4" fmla="*/ 0 w 9"/>
                        <a:gd name="T5" fmla="*/ 188 h 193"/>
                        <a:gd name="T6" fmla="*/ 0 w 9"/>
                        <a:gd name="T7" fmla="*/ 0 h 193"/>
                        <a:gd name="T8" fmla="*/ 9 w 9"/>
                        <a:gd name="T9" fmla="*/ 0 h 193"/>
                        <a:gd name="T10" fmla="*/ 9 w 9"/>
                        <a:gd name="T11" fmla="*/ 188 h 193"/>
                        <a:gd name="T12" fmla="*/ 9 w 9"/>
                        <a:gd name="T13" fmla="*/ 188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" h="193">
                          <a:moveTo>
                            <a:pt x="9" y="188"/>
                          </a:moveTo>
                          <a:lnTo>
                            <a:pt x="5" y="193"/>
                          </a:lnTo>
                          <a:lnTo>
                            <a:pt x="0" y="188"/>
                          </a:lnTo>
                          <a:lnTo>
                            <a:pt x="0" y="0"/>
                          </a:lnTo>
                          <a:lnTo>
                            <a:pt x="9" y="0"/>
                          </a:lnTo>
                          <a:lnTo>
                            <a:pt x="9" y="188"/>
                          </a:lnTo>
                          <a:lnTo>
                            <a:pt x="9" y="188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874" y="2810"/>
                      <a:ext cx="155" cy="111"/>
                    </a:xfrm>
                    <a:custGeom>
                      <a:avLst/>
                      <a:gdLst>
                        <a:gd name="T0" fmla="*/ 155 w 155"/>
                        <a:gd name="T1" fmla="*/ 97 h 111"/>
                        <a:gd name="T2" fmla="*/ 151 w 155"/>
                        <a:gd name="T3" fmla="*/ 111 h 111"/>
                        <a:gd name="T4" fmla="*/ 0 w 155"/>
                        <a:gd name="T5" fmla="*/ 10 h 111"/>
                        <a:gd name="T6" fmla="*/ 0 w 155"/>
                        <a:gd name="T7" fmla="*/ 5 h 111"/>
                        <a:gd name="T8" fmla="*/ 4 w 155"/>
                        <a:gd name="T9" fmla="*/ 0 h 111"/>
                        <a:gd name="T10" fmla="*/ 155 w 155"/>
                        <a:gd name="T11" fmla="*/ 97 h 111"/>
                        <a:gd name="T12" fmla="*/ 155 w 155"/>
                        <a:gd name="T13" fmla="*/ 97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5" h="111">
                          <a:moveTo>
                            <a:pt x="155" y="97"/>
                          </a:moveTo>
                          <a:lnTo>
                            <a:pt x="151" y="111"/>
                          </a:lnTo>
                          <a:lnTo>
                            <a:pt x="0" y="10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155" y="97"/>
                          </a:lnTo>
                          <a:lnTo>
                            <a:pt x="155" y="97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907" y="2788"/>
                      <a:ext cx="142" cy="102"/>
                    </a:xfrm>
                    <a:custGeom>
                      <a:avLst/>
                      <a:gdLst>
                        <a:gd name="T0" fmla="*/ 142 w 142"/>
                        <a:gd name="T1" fmla="*/ 92 h 102"/>
                        <a:gd name="T2" fmla="*/ 138 w 142"/>
                        <a:gd name="T3" fmla="*/ 102 h 102"/>
                        <a:gd name="T4" fmla="*/ 0 w 142"/>
                        <a:gd name="T5" fmla="*/ 10 h 102"/>
                        <a:gd name="T6" fmla="*/ 4 w 142"/>
                        <a:gd name="T7" fmla="*/ 0 h 102"/>
                        <a:gd name="T8" fmla="*/ 142 w 142"/>
                        <a:gd name="T9" fmla="*/ 92 h 102"/>
                        <a:gd name="T10" fmla="*/ 142 w 142"/>
                        <a:gd name="T11" fmla="*/ 92 h 1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42" h="102">
                          <a:moveTo>
                            <a:pt x="142" y="92"/>
                          </a:moveTo>
                          <a:lnTo>
                            <a:pt x="138" y="102"/>
                          </a:lnTo>
                          <a:lnTo>
                            <a:pt x="0" y="10"/>
                          </a:lnTo>
                          <a:lnTo>
                            <a:pt x="4" y="0"/>
                          </a:lnTo>
                          <a:lnTo>
                            <a:pt x="142" y="92"/>
                          </a:lnTo>
                          <a:lnTo>
                            <a:pt x="142" y="92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170" y="2807"/>
                      <a:ext cx="139" cy="97"/>
                    </a:xfrm>
                    <a:custGeom>
                      <a:avLst/>
                      <a:gdLst>
                        <a:gd name="T0" fmla="*/ 134 w 139"/>
                        <a:gd name="T1" fmla="*/ 0 h 97"/>
                        <a:gd name="T2" fmla="*/ 139 w 139"/>
                        <a:gd name="T3" fmla="*/ 5 h 97"/>
                        <a:gd name="T4" fmla="*/ 139 w 139"/>
                        <a:gd name="T5" fmla="*/ 10 h 97"/>
                        <a:gd name="T6" fmla="*/ 5 w 139"/>
                        <a:gd name="T7" fmla="*/ 97 h 97"/>
                        <a:gd name="T8" fmla="*/ 0 w 139"/>
                        <a:gd name="T9" fmla="*/ 88 h 97"/>
                        <a:gd name="T10" fmla="*/ 134 w 139"/>
                        <a:gd name="T11" fmla="*/ 0 h 97"/>
                        <a:gd name="T12" fmla="*/ 134 w 139"/>
                        <a:gd name="T13" fmla="*/ 0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9" h="97">
                          <a:moveTo>
                            <a:pt x="134" y="0"/>
                          </a:moveTo>
                          <a:lnTo>
                            <a:pt x="139" y="5"/>
                          </a:lnTo>
                          <a:lnTo>
                            <a:pt x="139" y="10"/>
                          </a:lnTo>
                          <a:lnTo>
                            <a:pt x="5" y="97"/>
                          </a:lnTo>
                          <a:lnTo>
                            <a:pt x="0" y="88"/>
                          </a:lnTo>
                          <a:lnTo>
                            <a:pt x="134" y="0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7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304" y="2531"/>
                      <a:ext cx="9" cy="285"/>
                    </a:xfrm>
                    <a:custGeom>
                      <a:avLst/>
                      <a:gdLst>
                        <a:gd name="T0" fmla="*/ 0 w 9"/>
                        <a:gd name="T1" fmla="*/ 5 h 285"/>
                        <a:gd name="T2" fmla="*/ 5 w 9"/>
                        <a:gd name="T3" fmla="*/ 0 h 285"/>
                        <a:gd name="T4" fmla="*/ 9 w 9"/>
                        <a:gd name="T5" fmla="*/ 5 h 285"/>
                        <a:gd name="T6" fmla="*/ 9 w 9"/>
                        <a:gd name="T7" fmla="*/ 280 h 285"/>
                        <a:gd name="T8" fmla="*/ 5 w 9"/>
                        <a:gd name="T9" fmla="*/ 285 h 285"/>
                        <a:gd name="T10" fmla="*/ 0 w 9"/>
                        <a:gd name="T11" fmla="*/ 280 h 285"/>
                        <a:gd name="T12" fmla="*/ 0 w 9"/>
                        <a:gd name="T13" fmla="*/ 5 h 285"/>
                        <a:gd name="T14" fmla="*/ 0 w 9"/>
                        <a:gd name="T15" fmla="*/ 5 h 28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9" h="285">
                          <a:moveTo>
                            <a:pt x="0" y="5"/>
                          </a:moveTo>
                          <a:lnTo>
                            <a:pt x="5" y="0"/>
                          </a:lnTo>
                          <a:lnTo>
                            <a:pt x="9" y="5"/>
                          </a:lnTo>
                          <a:lnTo>
                            <a:pt x="9" y="280"/>
                          </a:lnTo>
                          <a:lnTo>
                            <a:pt x="5" y="285"/>
                          </a:lnTo>
                          <a:lnTo>
                            <a:pt x="0" y="280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1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2266" y="2544"/>
                      <a:ext cx="13" cy="244"/>
                    </a:xfrm>
                    <a:custGeom>
                      <a:avLst/>
                      <a:gdLst>
                        <a:gd name="T0" fmla="*/ 0 w 13"/>
                        <a:gd name="T1" fmla="*/ 0 h 244"/>
                        <a:gd name="T2" fmla="*/ 13 w 13"/>
                        <a:gd name="T3" fmla="*/ 0 h 244"/>
                        <a:gd name="T4" fmla="*/ 13 w 13"/>
                        <a:gd name="T5" fmla="*/ 244 h 244"/>
                        <a:gd name="T6" fmla="*/ 0 w 13"/>
                        <a:gd name="T7" fmla="*/ 244 h 244"/>
                        <a:gd name="T8" fmla="*/ 0 w 13"/>
                        <a:gd name="T9" fmla="*/ 0 h 244"/>
                        <a:gd name="T10" fmla="*/ 0 w 13"/>
                        <a:gd name="T11" fmla="*/ 0 h 2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" h="244">
                          <a:moveTo>
                            <a:pt x="0" y="0"/>
                          </a:moveTo>
                          <a:lnTo>
                            <a:pt x="13" y="0"/>
                          </a:lnTo>
                          <a:lnTo>
                            <a:pt x="13" y="244"/>
                          </a:lnTo>
                          <a:lnTo>
                            <a:pt x="0" y="24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3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2093" y="2388"/>
                      <a:ext cx="216" cy="148"/>
                    </a:xfrm>
                    <a:custGeom>
                      <a:avLst/>
                      <a:gdLst>
                        <a:gd name="T0" fmla="*/ 0 w 216"/>
                        <a:gd name="T1" fmla="*/ 10 h 148"/>
                        <a:gd name="T2" fmla="*/ 0 w 216"/>
                        <a:gd name="T3" fmla="*/ 0 h 148"/>
                        <a:gd name="T4" fmla="*/ 4 w 216"/>
                        <a:gd name="T5" fmla="*/ 0 h 148"/>
                        <a:gd name="T6" fmla="*/ 216 w 216"/>
                        <a:gd name="T7" fmla="*/ 138 h 148"/>
                        <a:gd name="T8" fmla="*/ 216 w 216"/>
                        <a:gd name="T9" fmla="*/ 143 h 148"/>
                        <a:gd name="T10" fmla="*/ 211 w 216"/>
                        <a:gd name="T11" fmla="*/ 148 h 148"/>
                        <a:gd name="T12" fmla="*/ 0 w 216"/>
                        <a:gd name="T13" fmla="*/ 10 h 148"/>
                        <a:gd name="T14" fmla="*/ 0 w 216"/>
                        <a:gd name="T15" fmla="*/ 1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16" h="148">
                          <a:moveTo>
                            <a:pt x="0" y="10"/>
                          </a:moveTo>
                          <a:lnTo>
                            <a:pt x="0" y="0"/>
                          </a:lnTo>
                          <a:lnTo>
                            <a:pt x="4" y="0"/>
                          </a:lnTo>
                          <a:lnTo>
                            <a:pt x="216" y="138"/>
                          </a:lnTo>
                          <a:lnTo>
                            <a:pt x="216" y="143"/>
                          </a:lnTo>
                          <a:lnTo>
                            <a:pt x="211" y="148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7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956" y="2388"/>
                      <a:ext cx="139" cy="97"/>
                    </a:xfrm>
                    <a:custGeom>
                      <a:avLst/>
                      <a:gdLst>
                        <a:gd name="T0" fmla="*/ 134 w 139"/>
                        <a:gd name="T1" fmla="*/ 0 h 97"/>
                        <a:gd name="T2" fmla="*/ 139 w 139"/>
                        <a:gd name="T3" fmla="*/ 0 h 97"/>
                        <a:gd name="T4" fmla="*/ 139 w 139"/>
                        <a:gd name="T5" fmla="*/ 10 h 97"/>
                        <a:gd name="T6" fmla="*/ 5 w 139"/>
                        <a:gd name="T7" fmla="*/ 97 h 97"/>
                        <a:gd name="T8" fmla="*/ 0 w 139"/>
                        <a:gd name="T9" fmla="*/ 88 h 97"/>
                        <a:gd name="T10" fmla="*/ 134 w 139"/>
                        <a:gd name="T11" fmla="*/ 0 h 97"/>
                        <a:gd name="T12" fmla="*/ 134 w 139"/>
                        <a:gd name="T13" fmla="*/ 0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9" h="97">
                          <a:moveTo>
                            <a:pt x="134" y="0"/>
                          </a:moveTo>
                          <a:lnTo>
                            <a:pt x="139" y="0"/>
                          </a:lnTo>
                          <a:lnTo>
                            <a:pt x="139" y="10"/>
                          </a:lnTo>
                          <a:lnTo>
                            <a:pt x="5" y="97"/>
                          </a:lnTo>
                          <a:lnTo>
                            <a:pt x="0" y="88"/>
                          </a:lnTo>
                          <a:lnTo>
                            <a:pt x="134" y="0"/>
                          </a:lnTo>
                          <a:lnTo>
                            <a:pt x="134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9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967" y="2425"/>
                      <a:ext cx="130" cy="88"/>
                    </a:xfrm>
                    <a:custGeom>
                      <a:avLst/>
                      <a:gdLst>
                        <a:gd name="T0" fmla="*/ 126 w 130"/>
                        <a:gd name="T1" fmla="*/ 0 h 88"/>
                        <a:gd name="T2" fmla="*/ 130 w 130"/>
                        <a:gd name="T3" fmla="*/ 9 h 88"/>
                        <a:gd name="T4" fmla="*/ 9 w 130"/>
                        <a:gd name="T5" fmla="*/ 88 h 88"/>
                        <a:gd name="T6" fmla="*/ 0 w 130"/>
                        <a:gd name="T7" fmla="*/ 78 h 88"/>
                        <a:gd name="T8" fmla="*/ 126 w 130"/>
                        <a:gd name="T9" fmla="*/ 0 h 88"/>
                        <a:gd name="T10" fmla="*/ 126 w 130"/>
                        <a:gd name="T11" fmla="*/ 0 h 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30" h="88">
                          <a:moveTo>
                            <a:pt x="126" y="0"/>
                          </a:moveTo>
                          <a:lnTo>
                            <a:pt x="130" y="9"/>
                          </a:lnTo>
                          <a:lnTo>
                            <a:pt x="9" y="88"/>
                          </a:lnTo>
                          <a:lnTo>
                            <a:pt x="0" y="78"/>
                          </a:lnTo>
                          <a:lnTo>
                            <a:pt x="126" y="0"/>
                          </a:lnTo>
                          <a:lnTo>
                            <a:pt x="126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3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2307" y="2803"/>
                      <a:ext cx="177" cy="74"/>
                    </a:xfrm>
                    <a:custGeom>
                      <a:avLst/>
                      <a:gdLst>
                        <a:gd name="T0" fmla="*/ 177 w 177"/>
                        <a:gd name="T1" fmla="*/ 60 h 74"/>
                        <a:gd name="T2" fmla="*/ 173 w 177"/>
                        <a:gd name="T3" fmla="*/ 74 h 74"/>
                        <a:gd name="T4" fmla="*/ 0 w 177"/>
                        <a:gd name="T5" fmla="*/ 10 h 74"/>
                        <a:gd name="T6" fmla="*/ 0 w 177"/>
                        <a:gd name="T7" fmla="*/ 5 h 74"/>
                        <a:gd name="T8" fmla="*/ 4 w 177"/>
                        <a:gd name="T9" fmla="*/ 0 h 74"/>
                        <a:gd name="T10" fmla="*/ 177 w 177"/>
                        <a:gd name="T11" fmla="*/ 60 h 74"/>
                        <a:gd name="T12" fmla="*/ 177 w 177"/>
                        <a:gd name="T13" fmla="*/ 6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7" h="74">
                          <a:moveTo>
                            <a:pt x="177" y="60"/>
                          </a:moveTo>
                          <a:lnTo>
                            <a:pt x="173" y="74"/>
                          </a:lnTo>
                          <a:lnTo>
                            <a:pt x="0" y="10"/>
                          </a:lnTo>
                          <a:lnTo>
                            <a:pt x="0" y="5"/>
                          </a:lnTo>
                          <a:lnTo>
                            <a:pt x="4" y="0"/>
                          </a:lnTo>
                          <a:lnTo>
                            <a:pt x="177" y="60"/>
                          </a:lnTo>
                          <a:lnTo>
                            <a:pt x="177" y="6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5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594" y="2673"/>
                      <a:ext cx="99" cy="148"/>
                    </a:xfrm>
                    <a:custGeom>
                      <a:avLst/>
                      <a:gdLst>
                        <a:gd name="T0" fmla="*/ 91 w 99"/>
                        <a:gd name="T1" fmla="*/ 0 h 148"/>
                        <a:gd name="T2" fmla="*/ 99 w 99"/>
                        <a:gd name="T3" fmla="*/ 0 h 148"/>
                        <a:gd name="T4" fmla="*/ 99 w 99"/>
                        <a:gd name="T5" fmla="*/ 5 h 148"/>
                        <a:gd name="T6" fmla="*/ 8 w 99"/>
                        <a:gd name="T7" fmla="*/ 148 h 148"/>
                        <a:gd name="T8" fmla="*/ 0 w 99"/>
                        <a:gd name="T9" fmla="*/ 143 h 148"/>
                        <a:gd name="T10" fmla="*/ 91 w 99"/>
                        <a:gd name="T11" fmla="*/ 0 h 148"/>
                        <a:gd name="T12" fmla="*/ 91 w 99"/>
                        <a:gd name="T13" fmla="*/ 0 h 1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9" h="148">
                          <a:moveTo>
                            <a:pt x="91" y="0"/>
                          </a:moveTo>
                          <a:lnTo>
                            <a:pt x="99" y="0"/>
                          </a:lnTo>
                          <a:lnTo>
                            <a:pt x="99" y="5"/>
                          </a:lnTo>
                          <a:lnTo>
                            <a:pt x="8" y="148"/>
                          </a:lnTo>
                          <a:lnTo>
                            <a:pt x="0" y="143"/>
                          </a:lnTo>
                          <a:lnTo>
                            <a:pt x="91" y="0"/>
                          </a:lnTo>
                          <a:lnTo>
                            <a:pt x="91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9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2596" y="2524"/>
                      <a:ext cx="98" cy="148"/>
                    </a:xfrm>
                    <a:custGeom>
                      <a:avLst/>
                      <a:gdLst>
                        <a:gd name="T0" fmla="*/ 0 w 95"/>
                        <a:gd name="T1" fmla="*/ 5 h 142"/>
                        <a:gd name="T2" fmla="*/ 9 w 95"/>
                        <a:gd name="T3" fmla="*/ 0 h 142"/>
                        <a:gd name="T4" fmla="*/ 95 w 95"/>
                        <a:gd name="T5" fmla="*/ 138 h 142"/>
                        <a:gd name="T6" fmla="*/ 95 w 95"/>
                        <a:gd name="T7" fmla="*/ 142 h 142"/>
                        <a:gd name="T8" fmla="*/ 87 w 95"/>
                        <a:gd name="T9" fmla="*/ 142 h 142"/>
                        <a:gd name="T10" fmla="*/ 0 w 95"/>
                        <a:gd name="T11" fmla="*/ 5 h 142"/>
                        <a:gd name="T12" fmla="*/ 0 w 95"/>
                        <a:gd name="T13" fmla="*/ 5 h 1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5" h="142">
                          <a:moveTo>
                            <a:pt x="0" y="5"/>
                          </a:moveTo>
                          <a:lnTo>
                            <a:pt x="9" y="0"/>
                          </a:lnTo>
                          <a:lnTo>
                            <a:pt x="95" y="138"/>
                          </a:lnTo>
                          <a:lnTo>
                            <a:pt x="95" y="142"/>
                          </a:lnTo>
                          <a:lnTo>
                            <a:pt x="87" y="142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1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2577" y="2549"/>
                      <a:ext cx="82" cy="129"/>
                    </a:xfrm>
                    <a:custGeom>
                      <a:avLst/>
                      <a:gdLst>
                        <a:gd name="T0" fmla="*/ 0 w 82"/>
                        <a:gd name="T1" fmla="*/ 10 h 129"/>
                        <a:gd name="T2" fmla="*/ 8 w 82"/>
                        <a:gd name="T3" fmla="*/ 0 h 129"/>
                        <a:gd name="T4" fmla="*/ 82 w 82"/>
                        <a:gd name="T5" fmla="*/ 120 h 129"/>
                        <a:gd name="T6" fmla="*/ 73 w 82"/>
                        <a:gd name="T7" fmla="*/ 129 h 129"/>
                        <a:gd name="T8" fmla="*/ 0 w 82"/>
                        <a:gd name="T9" fmla="*/ 10 h 129"/>
                        <a:gd name="T10" fmla="*/ 0 w 82"/>
                        <a:gd name="T11" fmla="*/ 10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2" h="129">
                          <a:moveTo>
                            <a:pt x="0" y="10"/>
                          </a:moveTo>
                          <a:lnTo>
                            <a:pt x="8" y="0"/>
                          </a:lnTo>
                          <a:lnTo>
                            <a:pt x="82" y="120"/>
                          </a:lnTo>
                          <a:lnTo>
                            <a:pt x="73" y="129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5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2309" y="2462"/>
                      <a:ext cx="177" cy="74"/>
                    </a:xfrm>
                    <a:custGeom>
                      <a:avLst/>
                      <a:gdLst>
                        <a:gd name="T0" fmla="*/ 173 w 177"/>
                        <a:gd name="T1" fmla="*/ 0 h 74"/>
                        <a:gd name="T2" fmla="*/ 177 w 177"/>
                        <a:gd name="T3" fmla="*/ 14 h 74"/>
                        <a:gd name="T4" fmla="*/ 4 w 177"/>
                        <a:gd name="T5" fmla="*/ 74 h 74"/>
                        <a:gd name="T6" fmla="*/ 0 w 177"/>
                        <a:gd name="T7" fmla="*/ 69 h 74"/>
                        <a:gd name="T8" fmla="*/ 0 w 177"/>
                        <a:gd name="T9" fmla="*/ 64 h 74"/>
                        <a:gd name="T10" fmla="*/ 173 w 177"/>
                        <a:gd name="T11" fmla="*/ 0 h 74"/>
                        <a:gd name="T12" fmla="*/ 173 w 177"/>
                        <a:gd name="T13" fmla="*/ 0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7" h="74">
                          <a:moveTo>
                            <a:pt x="173" y="0"/>
                          </a:moveTo>
                          <a:lnTo>
                            <a:pt x="177" y="14"/>
                          </a:lnTo>
                          <a:lnTo>
                            <a:pt x="4" y="74"/>
                          </a:lnTo>
                          <a:lnTo>
                            <a:pt x="0" y="69"/>
                          </a:lnTo>
                          <a:lnTo>
                            <a:pt x="0" y="64"/>
                          </a:lnTo>
                          <a:lnTo>
                            <a:pt x="173" y="0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7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088" y="2203"/>
                      <a:ext cx="9" cy="188"/>
                    </a:xfrm>
                    <a:custGeom>
                      <a:avLst/>
                      <a:gdLst>
                        <a:gd name="T0" fmla="*/ 0 w 9"/>
                        <a:gd name="T1" fmla="*/ 0 h 188"/>
                        <a:gd name="T2" fmla="*/ 9 w 9"/>
                        <a:gd name="T3" fmla="*/ 0 h 188"/>
                        <a:gd name="T4" fmla="*/ 9 w 9"/>
                        <a:gd name="T5" fmla="*/ 188 h 188"/>
                        <a:gd name="T6" fmla="*/ 5 w 9"/>
                        <a:gd name="T7" fmla="*/ 188 h 188"/>
                        <a:gd name="T8" fmla="*/ 0 w 9"/>
                        <a:gd name="T9" fmla="*/ 188 h 188"/>
                        <a:gd name="T10" fmla="*/ 0 w 9"/>
                        <a:gd name="T11" fmla="*/ 0 h 188"/>
                        <a:gd name="T12" fmla="*/ 0 w 9"/>
                        <a:gd name="T13" fmla="*/ 0 h 18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" h="188">
                          <a:moveTo>
                            <a:pt x="0" y="0"/>
                          </a:moveTo>
                          <a:lnTo>
                            <a:pt x="9" y="0"/>
                          </a:lnTo>
                          <a:lnTo>
                            <a:pt x="9" y="188"/>
                          </a:lnTo>
                          <a:lnTo>
                            <a:pt x="5" y="188"/>
                          </a:lnTo>
                          <a:lnTo>
                            <a:pt x="0" y="188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3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2693" y="2666"/>
                      <a:ext cx="195" cy="9"/>
                    </a:xfrm>
                    <a:custGeom>
                      <a:avLst/>
                      <a:gdLst>
                        <a:gd name="T0" fmla="*/ 195 w 195"/>
                        <a:gd name="T1" fmla="*/ 0 h 9"/>
                        <a:gd name="T2" fmla="*/ 195 w 195"/>
                        <a:gd name="T3" fmla="*/ 9 h 9"/>
                        <a:gd name="T4" fmla="*/ 0 w 195"/>
                        <a:gd name="T5" fmla="*/ 9 h 9"/>
                        <a:gd name="T6" fmla="*/ 0 w 195"/>
                        <a:gd name="T7" fmla="*/ 4 h 9"/>
                        <a:gd name="T8" fmla="*/ 0 w 195"/>
                        <a:gd name="T9" fmla="*/ 0 h 9"/>
                        <a:gd name="T10" fmla="*/ 195 w 195"/>
                        <a:gd name="T11" fmla="*/ 0 h 9"/>
                        <a:gd name="T12" fmla="*/ 195 w 195"/>
                        <a:gd name="T13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5" h="9">
                          <a:moveTo>
                            <a:pt x="195" y="0"/>
                          </a:moveTo>
                          <a:lnTo>
                            <a:pt x="195" y="9"/>
                          </a:lnTo>
                          <a:lnTo>
                            <a:pt x="0" y="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lnTo>
                            <a:pt x="195" y="0"/>
                          </a:lnTo>
                          <a:lnTo>
                            <a:pt x="195" y="0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7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1736" y="2807"/>
                      <a:ext cx="139" cy="97"/>
                    </a:xfrm>
                    <a:custGeom>
                      <a:avLst/>
                      <a:gdLst>
                        <a:gd name="T0" fmla="*/ 5 w 139"/>
                        <a:gd name="T1" fmla="*/ 97 h 97"/>
                        <a:gd name="T2" fmla="*/ 0 w 139"/>
                        <a:gd name="T3" fmla="*/ 88 h 97"/>
                        <a:gd name="T4" fmla="*/ 134 w 139"/>
                        <a:gd name="T5" fmla="*/ 0 h 97"/>
                        <a:gd name="T6" fmla="*/ 139 w 139"/>
                        <a:gd name="T7" fmla="*/ 5 h 97"/>
                        <a:gd name="T8" fmla="*/ 139 w 139"/>
                        <a:gd name="T9" fmla="*/ 10 h 97"/>
                        <a:gd name="T10" fmla="*/ 5 w 139"/>
                        <a:gd name="T11" fmla="*/ 97 h 97"/>
                        <a:gd name="T12" fmla="*/ 5 w 139"/>
                        <a:gd name="T13" fmla="*/ 97 h 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9" h="97">
                          <a:moveTo>
                            <a:pt x="5" y="97"/>
                          </a:moveTo>
                          <a:lnTo>
                            <a:pt x="0" y="88"/>
                          </a:lnTo>
                          <a:lnTo>
                            <a:pt x="134" y="0"/>
                          </a:lnTo>
                          <a:lnTo>
                            <a:pt x="139" y="5"/>
                          </a:lnTo>
                          <a:lnTo>
                            <a:pt x="139" y="10"/>
                          </a:lnTo>
                          <a:lnTo>
                            <a:pt x="5" y="97"/>
                          </a:lnTo>
                          <a:lnTo>
                            <a:pt x="5" y="97"/>
                          </a:lnTo>
                          <a:close/>
                        </a:path>
                      </a:pathLst>
                    </a:custGeom>
                    <a:solidFill>
                      <a:srgbClr val="EF1F1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98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1839" y="2454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N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199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055" y="2878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N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0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2822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N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1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2367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N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2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055" y="2031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N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3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155" y="2031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H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5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902" y="2597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H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206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2878"/>
                    <a:ext cx="1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800">
                        <a:solidFill>
                          <a:srgbClr val="EF1F1D"/>
                        </a:solidFill>
                        <a:latin typeface="Arial" charset="0"/>
                      </a:rPr>
                      <a:t>H</a:t>
                    </a:r>
                    <a:endParaRPr lang="en-US" sz="1400">
                      <a:solidFill>
                        <a:srgbClr val="EF1F1D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4272" name="Line 176"/>
              <p:cNvSpPr>
                <a:spLocks noChangeShapeType="1"/>
              </p:cNvSpPr>
              <p:nvPr/>
            </p:nvSpPr>
            <p:spPr bwMode="auto">
              <a:xfrm flipV="1">
                <a:off x="3065" y="2803"/>
                <a:ext cx="0" cy="5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333" name="Group 237"/>
              <p:cNvGrpSpPr>
                <a:grpSpLocks/>
              </p:cNvGrpSpPr>
              <p:nvPr/>
            </p:nvGrpSpPr>
            <p:grpSpPr bwMode="auto">
              <a:xfrm>
                <a:off x="1382" y="2748"/>
                <a:ext cx="609" cy="798"/>
                <a:chOff x="1382" y="2748"/>
                <a:chExt cx="609" cy="798"/>
              </a:xfrm>
            </p:grpSpPr>
            <p:sp>
              <p:nvSpPr>
                <p:cNvPr id="4281" name="Line 185"/>
                <p:cNvSpPr>
                  <a:spLocks noChangeShapeType="1"/>
                </p:cNvSpPr>
                <p:nvPr/>
              </p:nvSpPr>
              <p:spPr bwMode="auto">
                <a:xfrm flipH="1" flipV="1">
                  <a:off x="1884" y="3162"/>
                  <a:ext cx="107" cy="1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2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1600" y="3158"/>
                  <a:ext cx="107" cy="0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3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1699" y="303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4284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1382" y="303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293" name="Line 19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750" y="3286"/>
                  <a:ext cx="112" cy="2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4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1691" y="3315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296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1691" y="274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grpSp>
              <p:nvGrpSpPr>
                <p:cNvPr id="4299" name="Group 203"/>
                <p:cNvGrpSpPr>
                  <a:grpSpLocks/>
                </p:cNvGrpSpPr>
                <p:nvPr/>
              </p:nvGrpSpPr>
              <p:grpSpPr bwMode="auto">
                <a:xfrm>
                  <a:off x="1790" y="2951"/>
                  <a:ext cx="30" cy="112"/>
                  <a:chOff x="1272" y="3419"/>
                  <a:chExt cx="30" cy="112"/>
                </a:xfrm>
              </p:grpSpPr>
              <p:sp>
                <p:nvSpPr>
                  <p:cNvPr id="4297" name="Line 201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1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98" name="Line 202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4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29" name="Group 233"/>
              <p:cNvGrpSpPr>
                <a:grpSpLocks/>
              </p:cNvGrpSpPr>
              <p:nvPr/>
            </p:nvGrpSpPr>
            <p:grpSpPr bwMode="auto">
              <a:xfrm>
                <a:off x="782" y="2748"/>
                <a:ext cx="609" cy="798"/>
                <a:chOff x="782" y="2748"/>
                <a:chExt cx="609" cy="798"/>
              </a:xfrm>
            </p:grpSpPr>
            <p:sp>
              <p:nvSpPr>
                <p:cNvPr id="4302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1284" y="3162"/>
                  <a:ext cx="107" cy="1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3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000" y="3158"/>
                  <a:ext cx="107" cy="0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1099" y="303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4305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782" y="303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306" name="Line 210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1150" y="3286"/>
                  <a:ext cx="112" cy="2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7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1091" y="3315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308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1091" y="274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grpSp>
              <p:nvGrpSpPr>
                <p:cNvPr id="4309" name="Group 213"/>
                <p:cNvGrpSpPr>
                  <a:grpSpLocks/>
                </p:cNvGrpSpPr>
                <p:nvPr/>
              </p:nvGrpSpPr>
              <p:grpSpPr bwMode="auto">
                <a:xfrm>
                  <a:off x="1190" y="2951"/>
                  <a:ext cx="30" cy="112"/>
                  <a:chOff x="1272" y="3419"/>
                  <a:chExt cx="30" cy="112"/>
                </a:xfrm>
              </p:grpSpPr>
              <p:sp>
                <p:nvSpPr>
                  <p:cNvPr id="4310" name="Line 214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1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1" name="Line 21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4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4" name="Group 238"/>
              <p:cNvGrpSpPr>
                <a:grpSpLocks/>
              </p:cNvGrpSpPr>
              <p:nvPr/>
            </p:nvGrpSpPr>
            <p:grpSpPr bwMode="auto">
              <a:xfrm>
                <a:off x="176" y="2748"/>
                <a:ext cx="609" cy="798"/>
                <a:chOff x="176" y="2748"/>
                <a:chExt cx="609" cy="798"/>
              </a:xfrm>
            </p:grpSpPr>
            <p:sp>
              <p:nvSpPr>
                <p:cNvPr id="4314" name="Line 218"/>
                <p:cNvSpPr>
                  <a:spLocks noChangeShapeType="1"/>
                </p:cNvSpPr>
                <p:nvPr/>
              </p:nvSpPr>
              <p:spPr bwMode="auto">
                <a:xfrm flipH="1" flipV="1">
                  <a:off x="678" y="3162"/>
                  <a:ext cx="107" cy="1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5" name="Line 219"/>
                <p:cNvSpPr>
                  <a:spLocks noChangeShapeType="1"/>
                </p:cNvSpPr>
                <p:nvPr/>
              </p:nvSpPr>
              <p:spPr bwMode="auto">
                <a:xfrm flipH="1">
                  <a:off x="394" y="3158"/>
                  <a:ext cx="107" cy="0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6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493" y="303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4317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176" y="303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318" name="Line 22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544" y="3286"/>
                  <a:ext cx="112" cy="2"/>
                </a:xfrm>
                <a:prstGeom prst="line">
                  <a:avLst/>
                </a:prstGeom>
                <a:noFill/>
                <a:ln w="12700">
                  <a:solidFill>
                    <a:srgbClr val="5B87F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9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485" y="3315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4320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485" y="2748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5B87F2"/>
                      </a:solidFill>
                      <a:latin typeface="Arial" charset="0"/>
                    </a:rPr>
                    <a:t>O</a:t>
                  </a:r>
                </a:p>
              </p:txBody>
            </p:sp>
            <p:grpSp>
              <p:nvGrpSpPr>
                <p:cNvPr id="4321" name="Group 225"/>
                <p:cNvGrpSpPr>
                  <a:grpSpLocks/>
                </p:cNvGrpSpPr>
                <p:nvPr/>
              </p:nvGrpSpPr>
              <p:grpSpPr bwMode="auto">
                <a:xfrm>
                  <a:off x="584" y="2951"/>
                  <a:ext cx="30" cy="112"/>
                  <a:chOff x="1272" y="3419"/>
                  <a:chExt cx="30" cy="112"/>
                </a:xfrm>
              </p:grpSpPr>
              <p:sp>
                <p:nvSpPr>
                  <p:cNvPr id="4322" name="Line 226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1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3" name="Line 227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1246" y="3475"/>
                    <a:ext cx="11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5B87F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4327" name="Text Box 231"/>
            <p:cNvSpPr txBox="1">
              <a:spLocks noChangeArrowheads="1"/>
            </p:cNvSpPr>
            <p:nvPr/>
          </p:nvSpPr>
          <p:spPr bwMode="auto">
            <a:xfrm>
              <a:off x="1832" y="32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B87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5B87F2"/>
                  </a:solidFill>
                  <a:latin typeface="Arial" charset="0"/>
                </a:rPr>
                <a:t>_</a:t>
              </a:r>
            </a:p>
          </p:txBody>
        </p:sp>
        <p:sp>
          <p:nvSpPr>
            <p:cNvPr id="4328" name="Text Box 232"/>
            <p:cNvSpPr txBox="1">
              <a:spLocks noChangeArrowheads="1"/>
            </p:cNvSpPr>
            <p:nvPr/>
          </p:nvSpPr>
          <p:spPr bwMode="auto">
            <a:xfrm>
              <a:off x="92" y="297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5B87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5B87F2"/>
                  </a:solidFill>
                  <a:latin typeface="Arial" charset="0"/>
                </a:rPr>
                <a:t>_</a:t>
              </a:r>
            </a:p>
          </p:txBody>
        </p:sp>
      </p:grpSp>
      <p:sp>
        <p:nvSpPr>
          <p:cNvPr id="4337" name="Text Box 241"/>
          <p:cNvSpPr txBox="1">
            <a:spLocks noChangeArrowheads="1"/>
          </p:cNvSpPr>
          <p:nvPr/>
        </p:nvSpPr>
        <p:spPr bwMode="auto">
          <a:xfrm>
            <a:off x="1393825" y="5705475"/>
            <a:ext cx="4213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 nucleotide: deoxyadenosine 5</a:t>
            </a:r>
            <a:r>
              <a:rPr lang="ja-JP" altLang="en-US" sz="1400">
                <a:latin typeface="Arial"/>
              </a:rPr>
              <a:t>’</a:t>
            </a:r>
            <a:r>
              <a:rPr lang="en-US" sz="1400"/>
              <a:t>triphosphate</a:t>
            </a:r>
          </a:p>
          <a:p>
            <a:r>
              <a:rPr lang="en-US" sz="1400"/>
              <a:t>dATP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Sugars</a:t>
            </a:r>
            <a:r>
              <a:rPr lang="en-US" sz="3600"/>
              <a:t> - deoxyribose or ribose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03325" y="1427163"/>
            <a:ext cx="73310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EF1F1D"/>
                </a:solidFill>
              </a:rPr>
              <a:t>DNA:</a:t>
            </a:r>
            <a:r>
              <a:rPr lang="en-US" sz="2000" dirty="0" smtClean="0"/>
              <a:t> </a:t>
            </a:r>
            <a:r>
              <a:rPr lang="en-US" sz="2000" dirty="0" err="1">
                <a:solidFill>
                  <a:srgbClr val="EF1F1D"/>
                </a:solidFill>
              </a:rPr>
              <a:t>deoxyribose</a:t>
            </a:r>
            <a:r>
              <a:rPr lang="en-US" sz="2000" dirty="0"/>
              <a:t>, </a:t>
            </a:r>
            <a:r>
              <a:rPr lang="en-US" sz="2000" dirty="0" smtClean="0"/>
              <a:t>lacks </a:t>
            </a:r>
            <a:r>
              <a:rPr lang="en-US" sz="2000" dirty="0"/>
              <a:t>an oxygen atom that is present in ribose, the parent compound.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5DA31E"/>
                </a:solidFill>
              </a:rPr>
              <a:t>RNA: Ribose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/>
              <a:t>Primes (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) are used in numbering the carbon atoms in the ribose:  1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 to 5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. The 1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 C is linked to the </a:t>
            </a:r>
            <a:r>
              <a:rPr lang="en-US" sz="2000" dirty="0">
                <a:solidFill>
                  <a:srgbClr val="EF1F1D"/>
                </a:solidFill>
              </a:rPr>
              <a:t>base</a:t>
            </a:r>
            <a:r>
              <a:rPr lang="en-US" sz="2000" dirty="0"/>
              <a:t>; the 5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 C is linked to the </a:t>
            </a:r>
            <a:r>
              <a:rPr lang="en-US" sz="2000" dirty="0">
                <a:solidFill>
                  <a:srgbClr val="3333FF"/>
                </a:solidFill>
              </a:rPr>
              <a:t>phosphate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6296025" y="5362575"/>
            <a:ext cx="102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5DA31E"/>
                </a:solidFill>
              </a:rPr>
              <a:t>Ribose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2498725" y="5362575"/>
            <a:ext cx="176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EF1F1D"/>
                </a:solidFill>
              </a:rPr>
              <a:t>Deoxyribose</a:t>
            </a:r>
          </a:p>
        </p:txBody>
      </p:sp>
      <p:grpSp>
        <p:nvGrpSpPr>
          <p:cNvPr id="5271" name="Group 151"/>
          <p:cNvGrpSpPr>
            <a:grpSpLocks/>
          </p:cNvGrpSpPr>
          <p:nvPr/>
        </p:nvGrpSpPr>
        <p:grpSpPr bwMode="auto">
          <a:xfrm>
            <a:off x="2105025" y="3559175"/>
            <a:ext cx="2222500" cy="1724025"/>
            <a:chOff x="1326" y="2242"/>
            <a:chExt cx="1400" cy="1086"/>
          </a:xfrm>
        </p:grpSpPr>
        <p:sp>
          <p:nvSpPr>
            <p:cNvPr id="5209" name="Text Box 89"/>
            <p:cNvSpPr txBox="1">
              <a:spLocks noChangeArrowheads="1"/>
            </p:cNvSpPr>
            <p:nvPr/>
          </p:nvSpPr>
          <p:spPr bwMode="auto">
            <a:xfrm>
              <a:off x="2315" y="309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EF1F1D"/>
                  </a:solidFill>
                  <a:latin typeface="Arial" charset="0"/>
                </a:rPr>
                <a:t>H</a:t>
              </a:r>
            </a:p>
          </p:txBody>
        </p:sp>
        <p:grpSp>
          <p:nvGrpSpPr>
            <p:cNvPr id="5270" name="Group 150"/>
            <p:cNvGrpSpPr>
              <a:grpSpLocks/>
            </p:cNvGrpSpPr>
            <p:nvPr/>
          </p:nvGrpSpPr>
          <p:grpSpPr bwMode="auto">
            <a:xfrm>
              <a:off x="1326" y="2242"/>
              <a:ext cx="1400" cy="1086"/>
              <a:chOff x="1326" y="2242"/>
              <a:chExt cx="1400" cy="1086"/>
            </a:xfrm>
          </p:grpSpPr>
          <p:sp>
            <p:nvSpPr>
              <p:cNvPr id="5211" name="Line 91"/>
              <p:cNvSpPr>
                <a:spLocks noChangeShapeType="1"/>
              </p:cNvSpPr>
              <p:nvPr/>
            </p:nvSpPr>
            <p:spPr bwMode="auto">
              <a:xfrm rot="7913637" flipV="1">
                <a:off x="2497" y="2736"/>
                <a:ext cx="46" cy="1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9" name="Group 149"/>
              <p:cNvGrpSpPr>
                <a:grpSpLocks/>
              </p:cNvGrpSpPr>
              <p:nvPr/>
            </p:nvGrpSpPr>
            <p:grpSpPr bwMode="auto">
              <a:xfrm>
                <a:off x="1877" y="2510"/>
                <a:ext cx="589" cy="499"/>
                <a:chOff x="1877" y="2510"/>
                <a:chExt cx="589" cy="499"/>
              </a:xfrm>
            </p:grpSpPr>
            <p:sp>
              <p:nvSpPr>
                <p:cNvPr id="5213" name="Freeform 93"/>
                <p:cNvSpPr>
                  <a:spLocks/>
                </p:cNvSpPr>
                <p:nvPr/>
              </p:nvSpPr>
              <p:spPr bwMode="auto">
                <a:xfrm>
                  <a:off x="1989" y="2962"/>
                  <a:ext cx="373" cy="44"/>
                </a:xfrm>
                <a:custGeom>
                  <a:avLst/>
                  <a:gdLst>
                    <a:gd name="T0" fmla="*/ 354 w 373"/>
                    <a:gd name="T1" fmla="*/ 0 h 32"/>
                    <a:gd name="T2" fmla="*/ 373 w 373"/>
                    <a:gd name="T3" fmla="*/ 16 h 32"/>
                    <a:gd name="T4" fmla="*/ 369 w 373"/>
                    <a:gd name="T5" fmla="*/ 32 h 32"/>
                    <a:gd name="T6" fmla="*/ 4 w 373"/>
                    <a:gd name="T7" fmla="*/ 32 h 32"/>
                    <a:gd name="T8" fmla="*/ 0 w 373"/>
                    <a:gd name="T9" fmla="*/ 16 h 32"/>
                    <a:gd name="T10" fmla="*/ 20 w 373"/>
                    <a:gd name="T11" fmla="*/ 0 h 32"/>
                    <a:gd name="T12" fmla="*/ 354 w 373"/>
                    <a:gd name="T13" fmla="*/ 0 h 32"/>
                    <a:gd name="T14" fmla="*/ 354 w 373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3" h="32">
                      <a:moveTo>
                        <a:pt x="354" y="0"/>
                      </a:moveTo>
                      <a:lnTo>
                        <a:pt x="373" y="16"/>
                      </a:lnTo>
                      <a:lnTo>
                        <a:pt x="369" y="32"/>
                      </a:lnTo>
                      <a:lnTo>
                        <a:pt x="4" y="32"/>
                      </a:lnTo>
                      <a:lnTo>
                        <a:pt x="0" y="16"/>
                      </a:lnTo>
                      <a:lnTo>
                        <a:pt x="20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4" name="Line 94"/>
                <p:cNvSpPr>
                  <a:spLocks noChangeShapeType="1"/>
                </p:cNvSpPr>
                <p:nvPr/>
              </p:nvSpPr>
              <p:spPr bwMode="auto">
                <a:xfrm>
                  <a:off x="2244" y="2647"/>
                  <a:ext cx="222" cy="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5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877" y="2654"/>
                  <a:ext cx="222" cy="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6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068" y="2510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5217" name="AutoShape 97"/>
                <p:cNvSpPr>
                  <a:spLocks noChangeArrowheads="1"/>
                </p:cNvSpPr>
                <p:nvPr/>
              </p:nvSpPr>
              <p:spPr bwMode="auto">
                <a:xfrm rot="1759041">
                  <a:off x="2388" y="2735"/>
                  <a:ext cx="38" cy="268"/>
                </a:xfrm>
                <a:prstGeom prst="flowChartExtra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8" name="AutoShape 98"/>
                <p:cNvSpPr>
                  <a:spLocks noChangeArrowheads="1"/>
                </p:cNvSpPr>
                <p:nvPr/>
              </p:nvSpPr>
              <p:spPr bwMode="auto">
                <a:xfrm rot="19840959" flipH="1">
                  <a:off x="1920" y="2741"/>
                  <a:ext cx="38" cy="268"/>
                </a:xfrm>
                <a:prstGeom prst="flowChartExtra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19" name="Text Box 99"/>
              <p:cNvSpPr txBox="1">
                <a:spLocks noChangeArrowheads="1"/>
              </p:cNvSpPr>
              <p:nvPr/>
            </p:nvSpPr>
            <p:spPr bwMode="auto">
              <a:xfrm>
                <a:off x="2506" y="285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/>
            </p:nvSpPr>
            <p:spPr bwMode="auto">
              <a:xfrm>
                <a:off x="2352" y="3006"/>
                <a:ext cx="51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/>
            </p:nvSpPr>
            <p:spPr bwMode="auto">
              <a:xfrm flipH="1">
                <a:off x="1930" y="3004"/>
                <a:ext cx="59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Text Box 102"/>
              <p:cNvSpPr txBox="1">
                <a:spLocks noChangeArrowheads="1"/>
              </p:cNvSpPr>
              <p:nvPr/>
            </p:nvSpPr>
            <p:spPr bwMode="auto">
              <a:xfrm>
                <a:off x="1720" y="3097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HO</a:t>
                </a:r>
              </a:p>
            </p:txBody>
          </p:sp>
          <p:sp>
            <p:nvSpPr>
              <p:cNvPr id="5223" name="Line 103"/>
              <p:cNvSpPr>
                <a:spLocks noChangeShapeType="1"/>
              </p:cNvSpPr>
              <p:nvPr/>
            </p:nvSpPr>
            <p:spPr bwMode="auto">
              <a:xfrm flipH="1">
                <a:off x="1760" y="2758"/>
                <a:ext cx="115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Text Box 104"/>
              <p:cNvSpPr txBox="1">
                <a:spLocks noChangeArrowheads="1"/>
              </p:cNvSpPr>
              <p:nvPr/>
            </p:nvSpPr>
            <p:spPr bwMode="auto">
              <a:xfrm>
                <a:off x="1636" y="285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25" name="Line 105"/>
              <p:cNvSpPr>
                <a:spLocks noChangeShapeType="1"/>
              </p:cNvSpPr>
              <p:nvPr/>
            </p:nvSpPr>
            <p:spPr bwMode="auto">
              <a:xfrm flipH="1" flipV="1">
                <a:off x="1757" y="2635"/>
                <a:ext cx="120" cy="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" name="Line 106"/>
              <p:cNvSpPr>
                <a:spLocks noChangeShapeType="1"/>
              </p:cNvSpPr>
              <p:nvPr/>
            </p:nvSpPr>
            <p:spPr bwMode="auto">
              <a:xfrm flipV="1">
                <a:off x="1782" y="2434"/>
                <a:ext cx="85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Text Box 107"/>
              <p:cNvSpPr txBox="1">
                <a:spLocks noChangeArrowheads="1"/>
              </p:cNvSpPr>
              <p:nvPr/>
            </p:nvSpPr>
            <p:spPr bwMode="auto">
              <a:xfrm>
                <a:off x="1623" y="2450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C</a:t>
                </a:r>
              </a:p>
            </p:txBody>
          </p:sp>
          <p:sp>
            <p:nvSpPr>
              <p:cNvPr id="5228" name="Line 108"/>
              <p:cNvSpPr>
                <a:spLocks noChangeShapeType="1"/>
              </p:cNvSpPr>
              <p:nvPr/>
            </p:nvSpPr>
            <p:spPr bwMode="auto">
              <a:xfrm flipH="1" flipV="1">
                <a:off x="1612" y="2432"/>
                <a:ext cx="64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Line 109"/>
              <p:cNvSpPr>
                <a:spLocks noChangeShapeType="1"/>
              </p:cNvSpPr>
              <p:nvPr/>
            </p:nvSpPr>
            <p:spPr bwMode="auto">
              <a:xfrm flipH="1">
                <a:off x="1604" y="2619"/>
                <a:ext cx="71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Text Box 110"/>
              <p:cNvSpPr txBox="1">
                <a:spLocks noChangeArrowheads="1"/>
              </p:cNvSpPr>
              <p:nvPr/>
            </p:nvSpPr>
            <p:spPr bwMode="auto">
              <a:xfrm>
                <a:off x="1812" y="228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31" name="Text Box 111"/>
              <p:cNvSpPr txBox="1">
                <a:spLocks noChangeArrowheads="1"/>
              </p:cNvSpPr>
              <p:nvPr/>
            </p:nvSpPr>
            <p:spPr bwMode="auto">
              <a:xfrm>
                <a:off x="1483" y="2242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32" name="Text Box 112"/>
              <p:cNvSpPr txBox="1">
                <a:spLocks noChangeArrowheads="1"/>
              </p:cNvSpPr>
              <p:nvPr/>
            </p:nvSpPr>
            <p:spPr bwMode="auto">
              <a:xfrm>
                <a:off x="1326" y="2628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HO</a:t>
                </a:r>
              </a:p>
            </p:txBody>
          </p:sp>
          <p:sp>
            <p:nvSpPr>
              <p:cNvPr id="5233" name="Text Box 113"/>
              <p:cNvSpPr txBox="1">
                <a:spLocks noChangeArrowheads="1"/>
              </p:cNvSpPr>
              <p:nvPr/>
            </p:nvSpPr>
            <p:spPr bwMode="auto">
              <a:xfrm>
                <a:off x="2450" y="2626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1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34" name="Text Box 114"/>
              <p:cNvSpPr txBox="1">
                <a:spLocks noChangeArrowheads="1"/>
              </p:cNvSpPr>
              <p:nvPr/>
            </p:nvSpPr>
            <p:spPr bwMode="auto">
              <a:xfrm>
                <a:off x="2337" y="2915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2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35" name="Text Box 115"/>
              <p:cNvSpPr txBox="1">
                <a:spLocks noChangeArrowheads="1"/>
              </p:cNvSpPr>
              <p:nvPr/>
            </p:nvSpPr>
            <p:spPr bwMode="auto">
              <a:xfrm>
                <a:off x="1814" y="2915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3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36" name="Text Box 116"/>
              <p:cNvSpPr txBox="1">
                <a:spLocks noChangeArrowheads="1"/>
              </p:cNvSpPr>
              <p:nvPr/>
            </p:nvSpPr>
            <p:spPr bwMode="auto">
              <a:xfrm>
                <a:off x="1685" y="2670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4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37" name="Text Box 117"/>
              <p:cNvSpPr txBox="1">
                <a:spLocks noChangeArrowheads="1"/>
              </p:cNvSpPr>
              <p:nvPr/>
            </p:nvSpPr>
            <p:spPr bwMode="auto">
              <a:xfrm>
                <a:off x="1504" y="2467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5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268" name="Group 148"/>
          <p:cNvGrpSpPr>
            <a:grpSpLocks/>
          </p:cNvGrpSpPr>
          <p:nvPr/>
        </p:nvGrpSpPr>
        <p:grpSpPr bwMode="auto">
          <a:xfrm>
            <a:off x="5286375" y="3559175"/>
            <a:ext cx="2222500" cy="1724025"/>
            <a:chOff x="1506" y="1866"/>
            <a:chExt cx="1400" cy="1086"/>
          </a:xfrm>
        </p:grpSpPr>
        <p:sp>
          <p:nvSpPr>
            <p:cNvPr id="5239" name="Text Box 119"/>
            <p:cNvSpPr txBox="1">
              <a:spLocks noChangeArrowheads="1"/>
            </p:cNvSpPr>
            <p:nvPr/>
          </p:nvSpPr>
          <p:spPr bwMode="auto">
            <a:xfrm>
              <a:off x="2495" y="272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5DA31E"/>
                  </a:solidFill>
                  <a:latin typeface="Arial" charset="0"/>
                </a:rPr>
                <a:t>OH</a:t>
              </a:r>
              <a:endParaRPr lang="en-US" sz="1800">
                <a:solidFill>
                  <a:srgbClr val="EF1F1D"/>
                </a:solidFill>
                <a:latin typeface="Arial" charset="0"/>
              </a:endParaRPr>
            </a:p>
          </p:txBody>
        </p:sp>
        <p:grpSp>
          <p:nvGrpSpPr>
            <p:cNvPr id="5240" name="Group 120"/>
            <p:cNvGrpSpPr>
              <a:grpSpLocks/>
            </p:cNvGrpSpPr>
            <p:nvPr/>
          </p:nvGrpSpPr>
          <p:grpSpPr bwMode="auto">
            <a:xfrm>
              <a:off x="1506" y="1866"/>
              <a:ext cx="1400" cy="1086"/>
              <a:chOff x="1278" y="2999"/>
              <a:chExt cx="1400" cy="1086"/>
            </a:xfrm>
          </p:grpSpPr>
          <p:sp>
            <p:nvSpPr>
              <p:cNvPr id="5241" name="Line 121"/>
              <p:cNvSpPr>
                <a:spLocks noChangeShapeType="1"/>
              </p:cNvSpPr>
              <p:nvPr/>
            </p:nvSpPr>
            <p:spPr bwMode="auto">
              <a:xfrm rot="7913637" flipV="1">
                <a:off x="2449" y="3494"/>
                <a:ext cx="47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42" name="Group 122"/>
              <p:cNvGrpSpPr>
                <a:grpSpLocks/>
              </p:cNvGrpSpPr>
              <p:nvPr/>
            </p:nvGrpSpPr>
            <p:grpSpPr bwMode="auto">
              <a:xfrm>
                <a:off x="1829" y="3267"/>
                <a:ext cx="589" cy="499"/>
                <a:chOff x="1781" y="3259"/>
                <a:chExt cx="589" cy="499"/>
              </a:xfrm>
            </p:grpSpPr>
            <p:sp>
              <p:nvSpPr>
                <p:cNvPr id="5243" name="Freeform 123"/>
                <p:cNvSpPr>
                  <a:spLocks/>
                </p:cNvSpPr>
                <p:nvPr/>
              </p:nvSpPr>
              <p:spPr bwMode="auto">
                <a:xfrm>
                  <a:off x="1893" y="3711"/>
                  <a:ext cx="373" cy="44"/>
                </a:xfrm>
                <a:custGeom>
                  <a:avLst/>
                  <a:gdLst>
                    <a:gd name="T0" fmla="*/ 354 w 373"/>
                    <a:gd name="T1" fmla="*/ 0 h 32"/>
                    <a:gd name="T2" fmla="*/ 373 w 373"/>
                    <a:gd name="T3" fmla="*/ 16 h 32"/>
                    <a:gd name="T4" fmla="*/ 369 w 373"/>
                    <a:gd name="T5" fmla="*/ 32 h 32"/>
                    <a:gd name="T6" fmla="*/ 4 w 373"/>
                    <a:gd name="T7" fmla="*/ 32 h 32"/>
                    <a:gd name="T8" fmla="*/ 0 w 373"/>
                    <a:gd name="T9" fmla="*/ 16 h 32"/>
                    <a:gd name="T10" fmla="*/ 20 w 373"/>
                    <a:gd name="T11" fmla="*/ 0 h 32"/>
                    <a:gd name="T12" fmla="*/ 354 w 373"/>
                    <a:gd name="T13" fmla="*/ 0 h 32"/>
                    <a:gd name="T14" fmla="*/ 354 w 373"/>
                    <a:gd name="T15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3" h="32">
                      <a:moveTo>
                        <a:pt x="354" y="0"/>
                      </a:moveTo>
                      <a:lnTo>
                        <a:pt x="373" y="16"/>
                      </a:lnTo>
                      <a:lnTo>
                        <a:pt x="369" y="32"/>
                      </a:lnTo>
                      <a:lnTo>
                        <a:pt x="4" y="32"/>
                      </a:lnTo>
                      <a:lnTo>
                        <a:pt x="0" y="16"/>
                      </a:lnTo>
                      <a:lnTo>
                        <a:pt x="20" y="0"/>
                      </a:lnTo>
                      <a:lnTo>
                        <a:pt x="354" y="0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4" name="Line 124"/>
                <p:cNvSpPr>
                  <a:spLocks noChangeShapeType="1"/>
                </p:cNvSpPr>
                <p:nvPr/>
              </p:nvSpPr>
              <p:spPr bwMode="auto">
                <a:xfrm>
                  <a:off x="2148" y="3396"/>
                  <a:ext cx="222" cy="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781" y="3403"/>
                  <a:ext cx="222" cy="9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6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972" y="3259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latin typeface="Arial" charset="0"/>
                    </a:rPr>
                    <a:t>O</a:t>
                  </a:r>
                </a:p>
              </p:txBody>
            </p:sp>
            <p:sp>
              <p:nvSpPr>
                <p:cNvPr id="5247" name="AutoShape 127"/>
                <p:cNvSpPr>
                  <a:spLocks noChangeArrowheads="1"/>
                </p:cNvSpPr>
                <p:nvPr/>
              </p:nvSpPr>
              <p:spPr bwMode="auto">
                <a:xfrm rot="1759041">
                  <a:off x="2292" y="3484"/>
                  <a:ext cx="38" cy="268"/>
                </a:xfrm>
                <a:prstGeom prst="flowChartExtra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48" name="AutoShape 128"/>
                <p:cNvSpPr>
                  <a:spLocks noChangeArrowheads="1"/>
                </p:cNvSpPr>
                <p:nvPr/>
              </p:nvSpPr>
              <p:spPr bwMode="auto">
                <a:xfrm rot="19840959" flipH="1">
                  <a:off x="1824" y="3490"/>
                  <a:ext cx="38" cy="268"/>
                </a:xfrm>
                <a:prstGeom prst="flowChartExtra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49" name="Text Box 129"/>
              <p:cNvSpPr txBox="1">
                <a:spLocks noChangeArrowheads="1"/>
              </p:cNvSpPr>
              <p:nvPr/>
            </p:nvSpPr>
            <p:spPr bwMode="auto">
              <a:xfrm>
                <a:off x="2458" y="3616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50" name="Line 130"/>
              <p:cNvSpPr>
                <a:spLocks noChangeShapeType="1"/>
              </p:cNvSpPr>
              <p:nvPr/>
            </p:nvSpPr>
            <p:spPr bwMode="auto">
              <a:xfrm>
                <a:off x="2304" y="3763"/>
                <a:ext cx="51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Line 131"/>
              <p:cNvSpPr>
                <a:spLocks noChangeShapeType="1"/>
              </p:cNvSpPr>
              <p:nvPr/>
            </p:nvSpPr>
            <p:spPr bwMode="auto">
              <a:xfrm flipH="1">
                <a:off x="1882" y="3761"/>
                <a:ext cx="59" cy="1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Text Box 132"/>
              <p:cNvSpPr txBox="1">
                <a:spLocks noChangeArrowheads="1"/>
              </p:cNvSpPr>
              <p:nvPr/>
            </p:nvSpPr>
            <p:spPr bwMode="auto">
              <a:xfrm>
                <a:off x="1672" y="3854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HO</a:t>
                </a:r>
              </a:p>
            </p:txBody>
          </p:sp>
          <p:sp>
            <p:nvSpPr>
              <p:cNvPr id="5253" name="Line 133"/>
              <p:cNvSpPr>
                <a:spLocks noChangeShapeType="1"/>
              </p:cNvSpPr>
              <p:nvPr/>
            </p:nvSpPr>
            <p:spPr bwMode="auto">
              <a:xfrm flipH="1">
                <a:off x="1712" y="3515"/>
                <a:ext cx="115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Text Box 134"/>
              <p:cNvSpPr txBox="1">
                <a:spLocks noChangeArrowheads="1"/>
              </p:cNvSpPr>
              <p:nvPr/>
            </p:nvSpPr>
            <p:spPr bwMode="auto">
              <a:xfrm>
                <a:off x="1588" y="3616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55" name="Line 135"/>
              <p:cNvSpPr>
                <a:spLocks noChangeShapeType="1"/>
              </p:cNvSpPr>
              <p:nvPr/>
            </p:nvSpPr>
            <p:spPr bwMode="auto">
              <a:xfrm flipH="1" flipV="1">
                <a:off x="1709" y="3392"/>
                <a:ext cx="120" cy="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Line 136"/>
              <p:cNvSpPr>
                <a:spLocks noChangeShapeType="1"/>
              </p:cNvSpPr>
              <p:nvPr/>
            </p:nvSpPr>
            <p:spPr bwMode="auto">
              <a:xfrm flipV="1">
                <a:off x="1734" y="3199"/>
                <a:ext cx="77" cy="7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Text Box 137"/>
              <p:cNvSpPr txBox="1">
                <a:spLocks noChangeArrowheads="1"/>
              </p:cNvSpPr>
              <p:nvPr/>
            </p:nvSpPr>
            <p:spPr bwMode="auto">
              <a:xfrm>
                <a:off x="1575" y="3207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C</a:t>
                </a:r>
              </a:p>
            </p:txBody>
          </p:sp>
          <p:sp>
            <p:nvSpPr>
              <p:cNvPr id="5258" name="Line 138"/>
              <p:cNvSpPr>
                <a:spLocks noChangeShapeType="1"/>
              </p:cNvSpPr>
              <p:nvPr/>
            </p:nvSpPr>
            <p:spPr bwMode="auto">
              <a:xfrm flipH="1" flipV="1">
                <a:off x="1564" y="3189"/>
                <a:ext cx="64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Line 139"/>
              <p:cNvSpPr>
                <a:spLocks noChangeShapeType="1"/>
              </p:cNvSpPr>
              <p:nvPr/>
            </p:nvSpPr>
            <p:spPr bwMode="auto">
              <a:xfrm flipH="1">
                <a:off x="1556" y="3376"/>
                <a:ext cx="71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0" name="Text Box 140"/>
              <p:cNvSpPr txBox="1">
                <a:spLocks noChangeArrowheads="1"/>
              </p:cNvSpPr>
              <p:nvPr/>
            </p:nvSpPr>
            <p:spPr bwMode="auto">
              <a:xfrm>
                <a:off x="1764" y="3046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61" name="Text Box 141"/>
              <p:cNvSpPr txBox="1">
                <a:spLocks noChangeArrowheads="1"/>
              </p:cNvSpPr>
              <p:nvPr/>
            </p:nvSpPr>
            <p:spPr bwMode="auto">
              <a:xfrm>
                <a:off x="1435" y="299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</a:t>
                </a:r>
              </a:p>
            </p:txBody>
          </p:sp>
          <p:sp>
            <p:nvSpPr>
              <p:cNvPr id="5262" name="Text Box 142"/>
              <p:cNvSpPr txBox="1">
                <a:spLocks noChangeArrowheads="1"/>
              </p:cNvSpPr>
              <p:nvPr/>
            </p:nvSpPr>
            <p:spPr bwMode="auto">
              <a:xfrm>
                <a:off x="1278" y="3385"/>
                <a:ext cx="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HO</a:t>
                </a:r>
              </a:p>
            </p:txBody>
          </p:sp>
          <p:sp>
            <p:nvSpPr>
              <p:cNvPr id="5263" name="Text Box 143"/>
              <p:cNvSpPr txBox="1">
                <a:spLocks noChangeArrowheads="1"/>
              </p:cNvSpPr>
              <p:nvPr/>
            </p:nvSpPr>
            <p:spPr bwMode="auto">
              <a:xfrm>
                <a:off x="2402" y="3383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1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64" name="Text Box 144"/>
              <p:cNvSpPr txBox="1">
                <a:spLocks noChangeArrowheads="1"/>
              </p:cNvSpPr>
              <p:nvPr/>
            </p:nvSpPr>
            <p:spPr bwMode="auto">
              <a:xfrm>
                <a:off x="2289" y="3672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2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65" name="Text Box 145"/>
              <p:cNvSpPr txBox="1">
                <a:spLocks noChangeArrowheads="1"/>
              </p:cNvSpPr>
              <p:nvPr/>
            </p:nvSpPr>
            <p:spPr bwMode="auto">
              <a:xfrm>
                <a:off x="1766" y="3672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3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66" name="Text Box 146"/>
              <p:cNvSpPr txBox="1">
                <a:spLocks noChangeArrowheads="1"/>
              </p:cNvSpPr>
              <p:nvPr/>
            </p:nvSpPr>
            <p:spPr bwMode="auto">
              <a:xfrm>
                <a:off x="1637" y="3427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4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  <p:sp>
            <p:nvSpPr>
              <p:cNvPr id="5267" name="Text Box 147"/>
              <p:cNvSpPr txBox="1">
                <a:spLocks noChangeArrowheads="1"/>
              </p:cNvSpPr>
              <p:nvPr/>
            </p:nvSpPr>
            <p:spPr bwMode="auto">
              <a:xfrm>
                <a:off x="1456" y="3224"/>
                <a:ext cx="2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5B87F2"/>
                    </a:solidFill>
                    <a:latin typeface="Arial" charset="0"/>
                  </a:rPr>
                  <a:t>5</a:t>
                </a:r>
                <a:r>
                  <a:rPr lang="ja-JP" altLang="en-US" sz="1400">
                    <a:solidFill>
                      <a:srgbClr val="5B87F2"/>
                    </a:solidFill>
                    <a:latin typeface="Arial"/>
                  </a:rPr>
                  <a:t>’</a:t>
                </a:r>
                <a:endParaRPr lang="en-US" sz="1400">
                  <a:solidFill>
                    <a:srgbClr val="5B87F2"/>
                  </a:solidFill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DNA and RNA bases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7638" y="1493838"/>
            <a:ext cx="4764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sz="2000"/>
              <a:t>There are 5 different bases; but each type of nucleic acid (DNA or RNA) contains only 4 bases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019550" y="2873375"/>
            <a:ext cx="371951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GB" sz="2000">
                <a:solidFill>
                  <a:srgbClr val="EF1F1D"/>
                </a:solidFill>
              </a:rPr>
              <a:t>2 big ones (purines):</a:t>
            </a:r>
            <a:r>
              <a:rPr lang="en-GB" sz="2000"/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GB" sz="2000">
                <a:solidFill>
                  <a:srgbClr val="EF1F1D"/>
                </a:solidFill>
              </a:rPr>
              <a:t>adenine (A), guanine (G) </a:t>
            </a:r>
            <a:endParaRPr lang="en-GB" sz="2000"/>
          </a:p>
          <a:p>
            <a:pPr eaLnBrk="1" hangingPunct="1"/>
            <a:endParaRPr lang="en-GB" sz="2000"/>
          </a:p>
          <a:p>
            <a:pPr eaLnBrk="1" hangingPunct="1"/>
            <a:r>
              <a:rPr lang="en-GB" sz="2000">
                <a:solidFill>
                  <a:srgbClr val="3333FF"/>
                </a:solidFill>
              </a:rPr>
              <a:t>2 small ones (pyrimidines):</a:t>
            </a:r>
          </a:p>
          <a:p>
            <a:pPr eaLnBrk="1" hangingPunct="1"/>
            <a:r>
              <a:rPr lang="en-GB" sz="2000">
                <a:solidFill>
                  <a:srgbClr val="3333FF"/>
                </a:solidFill>
              </a:rPr>
              <a:t>cytosine (C), thymine (T) </a:t>
            </a:r>
          </a:p>
          <a:p>
            <a:pPr eaLnBrk="1" hangingPunct="1"/>
            <a:r>
              <a:rPr lang="en-GB" sz="2000" b="1">
                <a:solidFill>
                  <a:srgbClr val="3333FF"/>
                </a:solidFill>
              </a:rPr>
              <a:t>OR:</a:t>
            </a:r>
            <a:r>
              <a:rPr lang="en-GB" sz="2000">
                <a:solidFill>
                  <a:srgbClr val="3333FF"/>
                </a:solidFill>
              </a:rPr>
              <a:t> cytosine (C), uracil (U)</a:t>
            </a:r>
          </a:p>
        </p:txBody>
      </p:sp>
      <p:grpSp>
        <p:nvGrpSpPr>
          <p:cNvPr id="7281" name="Group 113"/>
          <p:cNvGrpSpPr>
            <a:grpSpLocks/>
          </p:cNvGrpSpPr>
          <p:nvPr/>
        </p:nvGrpSpPr>
        <p:grpSpPr bwMode="auto">
          <a:xfrm>
            <a:off x="1139825" y="1495425"/>
            <a:ext cx="2185988" cy="1978025"/>
            <a:chOff x="718" y="942"/>
            <a:chExt cx="1377" cy="1246"/>
          </a:xfrm>
        </p:grpSpPr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966" y="1534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962" y="1534"/>
              <a:ext cx="9" cy="189"/>
            </a:xfrm>
            <a:custGeom>
              <a:avLst/>
              <a:gdLst>
                <a:gd name="T0" fmla="*/ 9 w 9"/>
                <a:gd name="T1" fmla="*/ 189 h 189"/>
                <a:gd name="T2" fmla="*/ 4 w 9"/>
                <a:gd name="T3" fmla="*/ 189 h 189"/>
                <a:gd name="T4" fmla="*/ 0 w 9"/>
                <a:gd name="T5" fmla="*/ 189 h 189"/>
                <a:gd name="T6" fmla="*/ 0 w 9"/>
                <a:gd name="T7" fmla="*/ 0 h 189"/>
                <a:gd name="T8" fmla="*/ 9 w 9"/>
                <a:gd name="T9" fmla="*/ 0 h 189"/>
                <a:gd name="T10" fmla="*/ 9 w 9"/>
                <a:gd name="T11" fmla="*/ 189 h 189"/>
                <a:gd name="T12" fmla="*/ 9 w 9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9">
                  <a:moveTo>
                    <a:pt x="9" y="189"/>
                  </a:moveTo>
                  <a:lnTo>
                    <a:pt x="4" y="189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9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971" y="1727"/>
              <a:ext cx="151" cy="97"/>
            </a:xfrm>
            <a:custGeom>
              <a:avLst/>
              <a:gdLst>
                <a:gd name="T0" fmla="*/ 0 w 151"/>
                <a:gd name="T1" fmla="*/ 0 h 97"/>
                <a:gd name="T2" fmla="*/ 151 w 151"/>
                <a:gd name="T3" fmla="*/ 97 h 97"/>
                <a:gd name="T4" fmla="*/ 0 w 151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97">
                  <a:moveTo>
                    <a:pt x="0" y="0"/>
                  </a:moveTo>
                  <a:lnTo>
                    <a:pt x="151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53"/>
            <p:cNvSpPr>
              <a:spLocks noChangeShapeType="1"/>
            </p:cNvSpPr>
            <p:nvPr/>
          </p:nvSpPr>
          <p:spPr bwMode="auto">
            <a:xfrm>
              <a:off x="966" y="1529"/>
              <a:ext cx="1" cy="1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54"/>
            <p:cNvSpPr>
              <a:spLocks noChangeShapeType="1"/>
            </p:cNvSpPr>
            <p:nvPr/>
          </p:nvSpPr>
          <p:spPr bwMode="auto">
            <a:xfrm>
              <a:off x="966" y="1723"/>
              <a:ext cx="152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966" y="1723"/>
              <a:ext cx="156" cy="105"/>
            </a:xfrm>
            <a:custGeom>
              <a:avLst/>
              <a:gdLst>
                <a:gd name="T0" fmla="*/ 156 w 156"/>
                <a:gd name="T1" fmla="*/ 96 h 105"/>
                <a:gd name="T2" fmla="*/ 152 w 156"/>
                <a:gd name="T3" fmla="*/ 105 h 105"/>
                <a:gd name="T4" fmla="*/ 0 w 156"/>
                <a:gd name="T5" fmla="*/ 9 h 105"/>
                <a:gd name="T6" fmla="*/ 0 w 156"/>
                <a:gd name="T7" fmla="*/ 0 h 105"/>
                <a:gd name="T8" fmla="*/ 5 w 156"/>
                <a:gd name="T9" fmla="*/ 0 h 105"/>
                <a:gd name="T10" fmla="*/ 156 w 156"/>
                <a:gd name="T11" fmla="*/ 96 h 105"/>
                <a:gd name="T12" fmla="*/ 156 w 156"/>
                <a:gd name="T13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05">
                  <a:moveTo>
                    <a:pt x="156" y="96"/>
                  </a:moveTo>
                  <a:lnTo>
                    <a:pt x="152" y="105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6" y="96"/>
                  </a:lnTo>
                  <a:lnTo>
                    <a:pt x="15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997" y="1704"/>
              <a:ext cx="138" cy="92"/>
            </a:xfrm>
            <a:custGeom>
              <a:avLst/>
              <a:gdLst>
                <a:gd name="T0" fmla="*/ 138 w 138"/>
                <a:gd name="T1" fmla="*/ 92 h 92"/>
                <a:gd name="T2" fmla="*/ 0 w 138"/>
                <a:gd name="T3" fmla="*/ 0 h 92"/>
                <a:gd name="T4" fmla="*/ 138 w 138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92">
                  <a:moveTo>
                    <a:pt x="138" y="92"/>
                  </a:moveTo>
                  <a:lnTo>
                    <a:pt x="0" y="0"/>
                  </a:lnTo>
                  <a:lnTo>
                    <a:pt x="13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997" y="1700"/>
              <a:ext cx="142" cy="101"/>
            </a:xfrm>
            <a:custGeom>
              <a:avLst/>
              <a:gdLst>
                <a:gd name="T0" fmla="*/ 142 w 142"/>
                <a:gd name="T1" fmla="*/ 92 h 101"/>
                <a:gd name="T2" fmla="*/ 138 w 142"/>
                <a:gd name="T3" fmla="*/ 101 h 101"/>
                <a:gd name="T4" fmla="*/ 0 w 142"/>
                <a:gd name="T5" fmla="*/ 9 h 101"/>
                <a:gd name="T6" fmla="*/ 4 w 142"/>
                <a:gd name="T7" fmla="*/ 0 h 101"/>
                <a:gd name="T8" fmla="*/ 142 w 142"/>
                <a:gd name="T9" fmla="*/ 92 h 101"/>
                <a:gd name="T10" fmla="*/ 142 w 142"/>
                <a:gd name="T11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01">
                  <a:moveTo>
                    <a:pt x="142" y="92"/>
                  </a:moveTo>
                  <a:lnTo>
                    <a:pt x="138" y="101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2" y="92"/>
                  </a:lnTo>
                  <a:lnTo>
                    <a:pt x="14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1260" y="1727"/>
              <a:ext cx="134" cy="88"/>
            </a:xfrm>
            <a:custGeom>
              <a:avLst/>
              <a:gdLst>
                <a:gd name="T0" fmla="*/ 134 w 134"/>
                <a:gd name="T1" fmla="*/ 0 h 88"/>
                <a:gd name="T2" fmla="*/ 0 w 134"/>
                <a:gd name="T3" fmla="*/ 88 h 88"/>
                <a:gd name="T4" fmla="*/ 134 w 134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88">
                  <a:moveTo>
                    <a:pt x="134" y="0"/>
                  </a:moveTo>
                  <a:lnTo>
                    <a:pt x="0" y="8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59"/>
            <p:cNvSpPr>
              <a:spLocks noChangeShapeType="1"/>
            </p:cNvSpPr>
            <p:nvPr/>
          </p:nvSpPr>
          <p:spPr bwMode="auto">
            <a:xfrm flipH="1" flipV="1">
              <a:off x="997" y="1704"/>
              <a:ext cx="133" cy="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60"/>
            <p:cNvSpPr>
              <a:spLocks noChangeShapeType="1"/>
            </p:cNvSpPr>
            <p:nvPr/>
          </p:nvSpPr>
          <p:spPr bwMode="auto">
            <a:xfrm flipH="1">
              <a:off x="1260" y="1723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1260" y="1723"/>
              <a:ext cx="138" cy="96"/>
            </a:xfrm>
            <a:custGeom>
              <a:avLst/>
              <a:gdLst>
                <a:gd name="T0" fmla="*/ 134 w 138"/>
                <a:gd name="T1" fmla="*/ 0 h 96"/>
                <a:gd name="T2" fmla="*/ 138 w 138"/>
                <a:gd name="T3" fmla="*/ 0 h 96"/>
                <a:gd name="T4" fmla="*/ 138 w 138"/>
                <a:gd name="T5" fmla="*/ 9 h 96"/>
                <a:gd name="T6" fmla="*/ 4 w 138"/>
                <a:gd name="T7" fmla="*/ 96 h 96"/>
                <a:gd name="T8" fmla="*/ 0 w 138"/>
                <a:gd name="T9" fmla="*/ 87 h 96"/>
                <a:gd name="T10" fmla="*/ 134 w 138"/>
                <a:gd name="T11" fmla="*/ 0 h 96"/>
                <a:gd name="T12" fmla="*/ 134 w 13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6">
                  <a:moveTo>
                    <a:pt x="134" y="0"/>
                  </a:moveTo>
                  <a:lnTo>
                    <a:pt x="138" y="0"/>
                  </a:lnTo>
                  <a:lnTo>
                    <a:pt x="138" y="9"/>
                  </a:lnTo>
                  <a:lnTo>
                    <a:pt x="4" y="96"/>
                  </a:lnTo>
                  <a:lnTo>
                    <a:pt x="0" y="87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1398" y="1446"/>
              <a:ext cx="1" cy="272"/>
            </a:xfrm>
            <a:custGeom>
              <a:avLst/>
              <a:gdLst>
                <a:gd name="T0" fmla="*/ 272 h 272"/>
                <a:gd name="T1" fmla="*/ 0 h 272"/>
                <a:gd name="T2" fmla="*/ 272 h 2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2">
                  <a:moveTo>
                    <a:pt x="0" y="272"/>
                  </a:move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1394" y="1442"/>
              <a:ext cx="9" cy="281"/>
            </a:xfrm>
            <a:custGeom>
              <a:avLst/>
              <a:gdLst>
                <a:gd name="T0" fmla="*/ 0 w 9"/>
                <a:gd name="T1" fmla="*/ 4 h 281"/>
                <a:gd name="T2" fmla="*/ 4 w 9"/>
                <a:gd name="T3" fmla="*/ 0 h 281"/>
                <a:gd name="T4" fmla="*/ 9 w 9"/>
                <a:gd name="T5" fmla="*/ 4 h 281"/>
                <a:gd name="T6" fmla="*/ 9 w 9"/>
                <a:gd name="T7" fmla="*/ 281 h 281"/>
                <a:gd name="T8" fmla="*/ 4 w 9"/>
                <a:gd name="T9" fmla="*/ 281 h 281"/>
                <a:gd name="T10" fmla="*/ 0 w 9"/>
                <a:gd name="T11" fmla="*/ 281 h 281"/>
                <a:gd name="T12" fmla="*/ 0 w 9"/>
                <a:gd name="T13" fmla="*/ 4 h 281"/>
                <a:gd name="T14" fmla="*/ 0 w 9"/>
                <a:gd name="T15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81">
                  <a:moveTo>
                    <a:pt x="0" y="4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9" y="281"/>
                  </a:lnTo>
                  <a:lnTo>
                    <a:pt x="4" y="281"/>
                  </a:lnTo>
                  <a:lnTo>
                    <a:pt x="0" y="28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1368" y="1460"/>
              <a:ext cx="1" cy="244"/>
            </a:xfrm>
            <a:custGeom>
              <a:avLst/>
              <a:gdLst>
                <a:gd name="T0" fmla="*/ 0 h 244"/>
                <a:gd name="T1" fmla="*/ 244 h 244"/>
                <a:gd name="T2" fmla="*/ 0 h 2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4">
                  <a:moveTo>
                    <a:pt x="0" y="0"/>
                  </a:move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65"/>
            <p:cNvSpPr>
              <a:spLocks noChangeShapeType="1"/>
            </p:cNvSpPr>
            <p:nvPr/>
          </p:nvSpPr>
          <p:spPr bwMode="auto">
            <a:xfrm flipV="1">
              <a:off x="1398" y="1442"/>
              <a:ext cx="1" cy="2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Line 66"/>
            <p:cNvSpPr>
              <a:spLocks noChangeShapeType="1"/>
            </p:cNvSpPr>
            <p:nvPr/>
          </p:nvSpPr>
          <p:spPr bwMode="auto">
            <a:xfrm>
              <a:off x="1368" y="1460"/>
              <a:ext cx="1" cy="2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1364" y="1460"/>
              <a:ext cx="8" cy="244"/>
            </a:xfrm>
            <a:custGeom>
              <a:avLst/>
              <a:gdLst>
                <a:gd name="T0" fmla="*/ 0 w 8"/>
                <a:gd name="T1" fmla="*/ 0 h 244"/>
                <a:gd name="T2" fmla="*/ 8 w 8"/>
                <a:gd name="T3" fmla="*/ 0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0 h 244"/>
                <a:gd name="T10" fmla="*/ 0 w 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44">
                  <a:moveTo>
                    <a:pt x="0" y="0"/>
                  </a:moveTo>
                  <a:lnTo>
                    <a:pt x="8" y="0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1187" y="1303"/>
              <a:ext cx="207" cy="139"/>
            </a:xfrm>
            <a:custGeom>
              <a:avLst/>
              <a:gdLst>
                <a:gd name="T0" fmla="*/ 0 w 207"/>
                <a:gd name="T1" fmla="*/ 0 h 139"/>
                <a:gd name="T2" fmla="*/ 207 w 207"/>
                <a:gd name="T3" fmla="*/ 139 h 139"/>
                <a:gd name="T4" fmla="*/ 0 w 207"/>
                <a:gd name="T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139">
                  <a:moveTo>
                    <a:pt x="0" y="0"/>
                  </a:moveTo>
                  <a:lnTo>
                    <a:pt x="207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1182" y="1299"/>
              <a:ext cx="216" cy="147"/>
            </a:xfrm>
            <a:custGeom>
              <a:avLst/>
              <a:gdLst>
                <a:gd name="T0" fmla="*/ 0 w 216"/>
                <a:gd name="T1" fmla="*/ 9 h 147"/>
                <a:gd name="T2" fmla="*/ 0 w 216"/>
                <a:gd name="T3" fmla="*/ 0 h 147"/>
                <a:gd name="T4" fmla="*/ 5 w 216"/>
                <a:gd name="T5" fmla="*/ 0 h 147"/>
                <a:gd name="T6" fmla="*/ 216 w 216"/>
                <a:gd name="T7" fmla="*/ 138 h 147"/>
                <a:gd name="T8" fmla="*/ 216 w 216"/>
                <a:gd name="T9" fmla="*/ 143 h 147"/>
                <a:gd name="T10" fmla="*/ 212 w 216"/>
                <a:gd name="T11" fmla="*/ 147 h 147"/>
                <a:gd name="T12" fmla="*/ 0 w 216"/>
                <a:gd name="T13" fmla="*/ 9 h 147"/>
                <a:gd name="T14" fmla="*/ 0 w 216"/>
                <a:gd name="T15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47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16" y="138"/>
                  </a:lnTo>
                  <a:lnTo>
                    <a:pt x="216" y="143"/>
                  </a:lnTo>
                  <a:lnTo>
                    <a:pt x="212" y="14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1048" y="1303"/>
              <a:ext cx="130" cy="88"/>
            </a:xfrm>
            <a:custGeom>
              <a:avLst/>
              <a:gdLst>
                <a:gd name="T0" fmla="*/ 130 w 130"/>
                <a:gd name="T1" fmla="*/ 0 h 88"/>
                <a:gd name="T2" fmla="*/ 0 w 130"/>
                <a:gd name="T3" fmla="*/ 88 h 88"/>
                <a:gd name="T4" fmla="*/ 130 w 130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88">
                  <a:moveTo>
                    <a:pt x="130" y="0"/>
                  </a:moveTo>
                  <a:lnTo>
                    <a:pt x="0" y="8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9" name="Line 71"/>
            <p:cNvSpPr>
              <a:spLocks noChangeShapeType="1"/>
            </p:cNvSpPr>
            <p:nvPr/>
          </p:nvSpPr>
          <p:spPr bwMode="auto">
            <a:xfrm>
              <a:off x="1182" y="1299"/>
              <a:ext cx="212" cy="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0" name="Line 72"/>
            <p:cNvSpPr>
              <a:spLocks noChangeShapeType="1"/>
            </p:cNvSpPr>
            <p:nvPr/>
          </p:nvSpPr>
          <p:spPr bwMode="auto">
            <a:xfrm flipH="1">
              <a:off x="1044" y="1299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1044" y="1299"/>
              <a:ext cx="138" cy="97"/>
            </a:xfrm>
            <a:custGeom>
              <a:avLst/>
              <a:gdLst>
                <a:gd name="T0" fmla="*/ 134 w 138"/>
                <a:gd name="T1" fmla="*/ 0 h 97"/>
                <a:gd name="T2" fmla="*/ 138 w 138"/>
                <a:gd name="T3" fmla="*/ 0 h 97"/>
                <a:gd name="T4" fmla="*/ 138 w 138"/>
                <a:gd name="T5" fmla="*/ 9 h 97"/>
                <a:gd name="T6" fmla="*/ 4 w 138"/>
                <a:gd name="T7" fmla="*/ 97 h 97"/>
                <a:gd name="T8" fmla="*/ 0 w 138"/>
                <a:gd name="T9" fmla="*/ 87 h 97"/>
                <a:gd name="T10" fmla="*/ 134 w 138"/>
                <a:gd name="T11" fmla="*/ 0 h 97"/>
                <a:gd name="T12" fmla="*/ 134 w 138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7">
                  <a:moveTo>
                    <a:pt x="134" y="0"/>
                  </a:moveTo>
                  <a:lnTo>
                    <a:pt x="138" y="0"/>
                  </a:lnTo>
                  <a:lnTo>
                    <a:pt x="138" y="9"/>
                  </a:lnTo>
                  <a:lnTo>
                    <a:pt x="4" y="97"/>
                  </a:lnTo>
                  <a:lnTo>
                    <a:pt x="0" y="87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74"/>
            <p:cNvSpPr>
              <a:spLocks/>
            </p:cNvSpPr>
            <p:nvPr/>
          </p:nvSpPr>
          <p:spPr bwMode="auto">
            <a:xfrm>
              <a:off x="1061" y="1340"/>
              <a:ext cx="121" cy="79"/>
            </a:xfrm>
            <a:custGeom>
              <a:avLst/>
              <a:gdLst>
                <a:gd name="T0" fmla="*/ 121 w 121"/>
                <a:gd name="T1" fmla="*/ 0 h 79"/>
                <a:gd name="T2" fmla="*/ 0 w 121"/>
                <a:gd name="T3" fmla="*/ 79 h 79"/>
                <a:gd name="T4" fmla="*/ 121 w 121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79">
                  <a:moveTo>
                    <a:pt x="121" y="0"/>
                  </a:moveTo>
                  <a:lnTo>
                    <a:pt x="0" y="7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1057" y="1336"/>
              <a:ext cx="130" cy="87"/>
            </a:xfrm>
            <a:custGeom>
              <a:avLst/>
              <a:gdLst>
                <a:gd name="T0" fmla="*/ 125 w 130"/>
                <a:gd name="T1" fmla="*/ 0 h 87"/>
                <a:gd name="T2" fmla="*/ 130 w 130"/>
                <a:gd name="T3" fmla="*/ 9 h 87"/>
                <a:gd name="T4" fmla="*/ 9 w 130"/>
                <a:gd name="T5" fmla="*/ 87 h 87"/>
                <a:gd name="T6" fmla="*/ 0 w 130"/>
                <a:gd name="T7" fmla="*/ 78 h 87"/>
                <a:gd name="T8" fmla="*/ 125 w 130"/>
                <a:gd name="T9" fmla="*/ 0 h 87"/>
                <a:gd name="T10" fmla="*/ 125 w 130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7">
                  <a:moveTo>
                    <a:pt x="125" y="0"/>
                  </a:moveTo>
                  <a:lnTo>
                    <a:pt x="130" y="9"/>
                  </a:lnTo>
                  <a:lnTo>
                    <a:pt x="9" y="87"/>
                  </a:lnTo>
                  <a:lnTo>
                    <a:pt x="0" y="78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1403" y="1723"/>
              <a:ext cx="168" cy="64"/>
            </a:xfrm>
            <a:custGeom>
              <a:avLst/>
              <a:gdLst>
                <a:gd name="T0" fmla="*/ 168 w 168"/>
                <a:gd name="T1" fmla="*/ 64 h 64"/>
                <a:gd name="T2" fmla="*/ 0 w 168"/>
                <a:gd name="T3" fmla="*/ 0 h 64"/>
                <a:gd name="T4" fmla="*/ 168 w 1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4">
                  <a:moveTo>
                    <a:pt x="168" y="64"/>
                  </a:moveTo>
                  <a:lnTo>
                    <a:pt x="0" y="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77"/>
            <p:cNvSpPr>
              <a:spLocks noChangeShapeType="1"/>
            </p:cNvSpPr>
            <p:nvPr/>
          </p:nvSpPr>
          <p:spPr bwMode="auto">
            <a:xfrm flipH="1">
              <a:off x="1057" y="1336"/>
              <a:ext cx="121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Line 78"/>
            <p:cNvSpPr>
              <a:spLocks noChangeShapeType="1"/>
            </p:cNvSpPr>
            <p:nvPr/>
          </p:nvSpPr>
          <p:spPr bwMode="auto">
            <a:xfrm flipH="1" flipV="1">
              <a:off x="1403" y="1723"/>
              <a:ext cx="168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Freeform 79"/>
            <p:cNvSpPr>
              <a:spLocks/>
            </p:cNvSpPr>
            <p:nvPr/>
          </p:nvSpPr>
          <p:spPr bwMode="auto">
            <a:xfrm>
              <a:off x="1398" y="1723"/>
              <a:ext cx="177" cy="69"/>
            </a:xfrm>
            <a:custGeom>
              <a:avLst/>
              <a:gdLst>
                <a:gd name="T0" fmla="*/ 177 w 177"/>
                <a:gd name="T1" fmla="*/ 59 h 69"/>
                <a:gd name="T2" fmla="*/ 173 w 177"/>
                <a:gd name="T3" fmla="*/ 69 h 69"/>
                <a:gd name="T4" fmla="*/ 0 w 177"/>
                <a:gd name="T5" fmla="*/ 9 h 69"/>
                <a:gd name="T6" fmla="*/ 0 w 177"/>
                <a:gd name="T7" fmla="*/ 0 h 69"/>
                <a:gd name="T8" fmla="*/ 5 w 177"/>
                <a:gd name="T9" fmla="*/ 0 h 69"/>
                <a:gd name="T10" fmla="*/ 177 w 177"/>
                <a:gd name="T11" fmla="*/ 59 h 69"/>
                <a:gd name="T12" fmla="*/ 177 w 177"/>
                <a:gd name="T13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9">
                  <a:moveTo>
                    <a:pt x="177" y="59"/>
                  </a:moveTo>
                  <a:lnTo>
                    <a:pt x="173" y="6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77" y="59"/>
                  </a:lnTo>
                  <a:lnTo>
                    <a:pt x="17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1687" y="1584"/>
              <a:ext cx="91" cy="143"/>
            </a:xfrm>
            <a:custGeom>
              <a:avLst/>
              <a:gdLst>
                <a:gd name="T0" fmla="*/ 91 w 91"/>
                <a:gd name="T1" fmla="*/ 0 h 143"/>
                <a:gd name="T2" fmla="*/ 0 w 91"/>
                <a:gd name="T3" fmla="*/ 143 h 143"/>
                <a:gd name="T4" fmla="*/ 91 w 91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43">
                  <a:moveTo>
                    <a:pt x="91" y="0"/>
                  </a:moveTo>
                  <a:lnTo>
                    <a:pt x="0" y="14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81"/>
            <p:cNvSpPr>
              <a:spLocks/>
            </p:cNvSpPr>
            <p:nvPr/>
          </p:nvSpPr>
          <p:spPr bwMode="auto">
            <a:xfrm>
              <a:off x="1683" y="1584"/>
              <a:ext cx="99" cy="148"/>
            </a:xfrm>
            <a:custGeom>
              <a:avLst/>
              <a:gdLst>
                <a:gd name="T0" fmla="*/ 91 w 99"/>
                <a:gd name="T1" fmla="*/ 0 h 148"/>
                <a:gd name="T2" fmla="*/ 99 w 99"/>
                <a:gd name="T3" fmla="*/ 0 h 148"/>
                <a:gd name="T4" fmla="*/ 99 w 99"/>
                <a:gd name="T5" fmla="*/ 5 h 148"/>
                <a:gd name="T6" fmla="*/ 9 w 99"/>
                <a:gd name="T7" fmla="*/ 148 h 148"/>
                <a:gd name="T8" fmla="*/ 0 w 99"/>
                <a:gd name="T9" fmla="*/ 139 h 148"/>
                <a:gd name="T10" fmla="*/ 91 w 99"/>
                <a:gd name="T11" fmla="*/ 0 h 148"/>
                <a:gd name="T12" fmla="*/ 91 w 99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48">
                  <a:moveTo>
                    <a:pt x="91" y="0"/>
                  </a:moveTo>
                  <a:lnTo>
                    <a:pt x="99" y="0"/>
                  </a:lnTo>
                  <a:lnTo>
                    <a:pt x="99" y="5"/>
                  </a:lnTo>
                  <a:lnTo>
                    <a:pt x="9" y="148"/>
                  </a:lnTo>
                  <a:lnTo>
                    <a:pt x="0" y="13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0" name="Freeform 82"/>
            <p:cNvSpPr>
              <a:spLocks/>
            </p:cNvSpPr>
            <p:nvPr/>
          </p:nvSpPr>
          <p:spPr bwMode="auto">
            <a:xfrm>
              <a:off x="1692" y="1446"/>
              <a:ext cx="86" cy="134"/>
            </a:xfrm>
            <a:custGeom>
              <a:avLst/>
              <a:gdLst>
                <a:gd name="T0" fmla="*/ 0 w 86"/>
                <a:gd name="T1" fmla="*/ 0 h 134"/>
                <a:gd name="T2" fmla="*/ 86 w 86"/>
                <a:gd name="T3" fmla="*/ 134 h 134"/>
                <a:gd name="T4" fmla="*/ 0 w 86"/>
                <a:gd name="T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34">
                  <a:moveTo>
                    <a:pt x="0" y="0"/>
                  </a:moveTo>
                  <a:lnTo>
                    <a:pt x="86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Line 83"/>
            <p:cNvSpPr>
              <a:spLocks noChangeShapeType="1"/>
            </p:cNvSpPr>
            <p:nvPr/>
          </p:nvSpPr>
          <p:spPr bwMode="auto">
            <a:xfrm flipH="1">
              <a:off x="1687" y="1584"/>
              <a:ext cx="91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2" name="Line 84"/>
            <p:cNvSpPr>
              <a:spLocks noChangeShapeType="1"/>
            </p:cNvSpPr>
            <p:nvPr/>
          </p:nvSpPr>
          <p:spPr bwMode="auto">
            <a:xfrm>
              <a:off x="1692" y="1442"/>
              <a:ext cx="86" cy="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3" name="Freeform 85"/>
            <p:cNvSpPr>
              <a:spLocks/>
            </p:cNvSpPr>
            <p:nvPr/>
          </p:nvSpPr>
          <p:spPr bwMode="auto">
            <a:xfrm>
              <a:off x="1687" y="1442"/>
              <a:ext cx="95" cy="142"/>
            </a:xfrm>
            <a:custGeom>
              <a:avLst/>
              <a:gdLst>
                <a:gd name="T0" fmla="*/ 0 w 95"/>
                <a:gd name="T1" fmla="*/ 4 h 142"/>
                <a:gd name="T2" fmla="*/ 9 w 95"/>
                <a:gd name="T3" fmla="*/ 0 h 142"/>
                <a:gd name="T4" fmla="*/ 95 w 95"/>
                <a:gd name="T5" fmla="*/ 133 h 142"/>
                <a:gd name="T6" fmla="*/ 95 w 95"/>
                <a:gd name="T7" fmla="*/ 142 h 142"/>
                <a:gd name="T8" fmla="*/ 87 w 95"/>
                <a:gd name="T9" fmla="*/ 142 h 142"/>
                <a:gd name="T10" fmla="*/ 0 w 95"/>
                <a:gd name="T11" fmla="*/ 4 h 142"/>
                <a:gd name="T12" fmla="*/ 0 w 95"/>
                <a:gd name="T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42">
                  <a:moveTo>
                    <a:pt x="0" y="4"/>
                  </a:moveTo>
                  <a:lnTo>
                    <a:pt x="9" y="0"/>
                  </a:lnTo>
                  <a:lnTo>
                    <a:pt x="95" y="133"/>
                  </a:lnTo>
                  <a:lnTo>
                    <a:pt x="95" y="142"/>
                  </a:lnTo>
                  <a:lnTo>
                    <a:pt x="87" y="14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1670" y="1465"/>
              <a:ext cx="74" cy="115"/>
            </a:xfrm>
            <a:custGeom>
              <a:avLst/>
              <a:gdLst>
                <a:gd name="T0" fmla="*/ 0 w 74"/>
                <a:gd name="T1" fmla="*/ 0 h 115"/>
                <a:gd name="T2" fmla="*/ 74 w 74"/>
                <a:gd name="T3" fmla="*/ 115 h 115"/>
                <a:gd name="T4" fmla="*/ 0 w 74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5">
                  <a:moveTo>
                    <a:pt x="0" y="0"/>
                  </a:moveTo>
                  <a:lnTo>
                    <a:pt x="74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5" name="Freeform 87"/>
            <p:cNvSpPr>
              <a:spLocks/>
            </p:cNvSpPr>
            <p:nvPr/>
          </p:nvSpPr>
          <p:spPr bwMode="auto">
            <a:xfrm>
              <a:off x="1666" y="1460"/>
              <a:ext cx="82" cy="124"/>
            </a:xfrm>
            <a:custGeom>
              <a:avLst/>
              <a:gdLst>
                <a:gd name="T0" fmla="*/ 0 w 82"/>
                <a:gd name="T1" fmla="*/ 9 h 124"/>
                <a:gd name="T2" fmla="*/ 9 w 82"/>
                <a:gd name="T3" fmla="*/ 0 h 124"/>
                <a:gd name="T4" fmla="*/ 82 w 82"/>
                <a:gd name="T5" fmla="*/ 120 h 124"/>
                <a:gd name="T6" fmla="*/ 73 w 82"/>
                <a:gd name="T7" fmla="*/ 124 h 124"/>
                <a:gd name="T8" fmla="*/ 0 w 82"/>
                <a:gd name="T9" fmla="*/ 9 h 124"/>
                <a:gd name="T10" fmla="*/ 0 w 82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4">
                  <a:moveTo>
                    <a:pt x="0" y="9"/>
                  </a:moveTo>
                  <a:lnTo>
                    <a:pt x="9" y="0"/>
                  </a:lnTo>
                  <a:lnTo>
                    <a:pt x="82" y="120"/>
                  </a:lnTo>
                  <a:lnTo>
                    <a:pt x="73" y="12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6" name="Freeform 88"/>
            <p:cNvSpPr>
              <a:spLocks/>
            </p:cNvSpPr>
            <p:nvPr/>
          </p:nvSpPr>
          <p:spPr bwMode="auto">
            <a:xfrm>
              <a:off x="1403" y="1377"/>
              <a:ext cx="168" cy="65"/>
            </a:xfrm>
            <a:custGeom>
              <a:avLst/>
              <a:gdLst>
                <a:gd name="T0" fmla="*/ 0 w 168"/>
                <a:gd name="T1" fmla="*/ 65 h 65"/>
                <a:gd name="T2" fmla="*/ 168 w 168"/>
                <a:gd name="T3" fmla="*/ 0 h 65"/>
                <a:gd name="T4" fmla="*/ 0 w 168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5">
                  <a:moveTo>
                    <a:pt x="0" y="65"/>
                  </a:moveTo>
                  <a:lnTo>
                    <a:pt x="16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Line 89"/>
            <p:cNvSpPr>
              <a:spLocks noChangeShapeType="1"/>
            </p:cNvSpPr>
            <p:nvPr/>
          </p:nvSpPr>
          <p:spPr bwMode="auto">
            <a:xfrm>
              <a:off x="1666" y="1460"/>
              <a:ext cx="78" cy="1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8" name="Line 90"/>
            <p:cNvSpPr>
              <a:spLocks noChangeShapeType="1"/>
            </p:cNvSpPr>
            <p:nvPr/>
          </p:nvSpPr>
          <p:spPr bwMode="auto">
            <a:xfrm flipV="1">
              <a:off x="1403" y="1377"/>
              <a:ext cx="168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9" name="Freeform 91"/>
            <p:cNvSpPr>
              <a:spLocks/>
            </p:cNvSpPr>
            <p:nvPr/>
          </p:nvSpPr>
          <p:spPr bwMode="auto">
            <a:xfrm>
              <a:off x="1398" y="1373"/>
              <a:ext cx="177" cy="73"/>
            </a:xfrm>
            <a:custGeom>
              <a:avLst/>
              <a:gdLst>
                <a:gd name="T0" fmla="*/ 173 w 177"/>
                <a:gd name="T1" fmla="*/ 0 h 73"/>
                <a:gd name="T2" fmla="*/ 177 w 177"/>
                <a:gd name="T3" fmla="*/ 9 h 73"/>
                <a:gd name="T4" fmla="*/ 5 w 177"/>
                <a:gd name="T5" fmla="*/ 73 h 73"/>
                <a:gd name="T6" fmla="*/ 0 w 177"/>
                <a:gd name="T7" fmla="*/ 69 h 73"/>
                <a:gd name="T8" fmla="*/ 0 w 177"/>
                <a:gd name="T9" fmla="*/ 64 h 73"/>
                <a:gd name="T10" fmla="*/ 173 w 177"/>
                <a:gd name="T11" fmla="*/ 0 h 73"/>
                <a:gd name="T12" fmla="*/ 173 w 17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73">
                  <a:moveTo>
                    <a:pt x="173" y="0"/>
                  </a:moveTo>
                  <a:lnTo>
                    <a:pt x="177" y="9"/>
                  </a:lnTo>
                  <a:lnTo>
                    <a:pt x="5" y="73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0" name="Freeform 92"/>
            <p:cNvSpPr>
              <a:spLocks/>
            </p:cNvSpPr>
            <p:nvPr/>
          </p:nvSpPr>
          <p:spPr bwMode="auto">
            <a:xfrm>
              <a:off x="1182" y="1110"/>
              <a:ext cx="1" cy="184"/>
            </a:xfrm>
            <a:custGeom>
              <a:avLst/>
              <a:gdLst>
                <a:gd name="T0" fmla="*/ 184 h 184"/>
                <a:gd name="T1" fmla="*/ 0 h 184"/>
                <a:gd name="T2" fmla="*/ 184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184"/>
                  </a:move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auto">
            <a:xfrm>
              <a:off x="1178" y="1110"/>
              <a:ext cx="9" cy="189"/>
            </a:xfrm>
            <a:custGeom>
              <a:avLst/>
              <a:gdLst>
                <a:gd name="T0" fmla="*/ 0 w 9"/>
                <a:gd name="T1" fmla="*/ 0 h 189"/>
                <a:gd name="T2" fmla="*/ 9 w 9"/>
                <a:gd name="T3" fmla="*/ 0 h 189"/>
                <a:gd name="T4" fmla="*/ 9 w 9"/>
                <a:gd name="T5" fmla="*/ 189 h 189"/>
                <a:gd name="T6" fmla="*/ 4 w 9"/>
                <a:gd name="T7" fmla="*/ 189 h 189"/>
                <a:gd name="T8" fmla="*/ 0 w 9"/>
                <a:gd name="T9" fmla="*/ 189 h 189"/>
                <a:gd name="T10" fmla="*/ 0 w 9"/>
                <a:gd name="T11" fmla="*/ 0 h 189"/>
                <a:gd name="T12" fmla="*/ 0 w 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9">
                  <a:moveTo>
                    <a:pt x="0" y="0"/>
                  </a:moveTo>
                  <a:lnTo>
                    <a:pt x="9" y="0"/>
                  </a:lnTo>
                  <a:lnTo>
                    <a:pt x="9" y="189"/>
                  </a:lnTo>
                  <a:lnTo>
                    <a:pt x="4" y="189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2" name="Freeform 94"/>
            <p:cNvSpPr>
              <a:spLocks/>
            </p:cNvSpPr>
            <p:nvPr/>
          </p:nvSpPr>
          <p:spPr bwMode="auto">
            <a:xfrm>
              <a:off x="1787" y="1584"/>
              <a:ext cx="190" cy="1"/>
            </a:xfrm>
            <a:custGeom>
              <a:avLst/>
              <a:gdLst>
                <a:gd name="T0" fmla="*/ 190 w 190"/>
                <a:gd name="T1" fmla="*/ 0 w 190"/>
                <a:gd name="T2" fmla="*/ 190 w 1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3" name="Line 95"/>
            <p:cNvSpPr>
              <a:spLocks noChangeShapeType="1"/>
            </p:cNvSpPr>
            <p:nvPr/>
          </p:nvSpPr>
          <p:spPr bwMode="auto">
            <a:xfrm flipV="1">
              <a:off x="1182" y="1105"/>
              <a:ext cx="1" cy="1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4" name="Line 96"/>
            <p:cNvSpPr>
              <a:spLocks noChangeShapeType="1"/>
            </p:cNvSpPr>
            <p:nvPr/>
          </p:nvSpPr>
          <p:spPr bwMode="auto">
            <a:xfrm flipH="1">
              <a:off x="1782" y="1580"/>
              <a:ext cx="1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97"/>
            <p:cNvSpPr>
              <a:spLocks/>
            </p:cNvSpPr>
            <p:nvPr/>
          </p:nvSpPr>
          <p:spPr bwMode="auto">
            <a:xfrm>
              <a:off x="1782" y="1575"/>
              <a:ext cx="195" cy="14"/>
            </a:xfrm>
            <a:custGeom>
              <a:avLst/>
              <a:gdLst>
                <a:gd name="T0" fmla="*/ 195 w 195"/>
                <a:gd name="T1" fmla="*/ 0 h 14"/>
                <a:gd name="T2" fmla="*/ 195 w 195"/>
                <a:gd name="T3" fmla="*/ 14 h 14"/>
                <a:gd name="T4" fmla="*/ 0 w 195"/>
                <a:gd name="T5" fmla="*/ 14 h 14"/>
                <a:gd name="T6" fmla="*/ 0 w 195"/>
                <a:gd name="T7" fmla="*/ 9 h 14"/>
                <a:gd name="T8" fmla="*/ 0 w 195"/>
                <a:gd name="T9" fmla="*/ 0 h 14"/>
                <a:gd name="T10" fmla="*/ 195 w 195"/>
                <a:gd name="T11" fmla="*/ 0 h 14"/>
                <a:gd name="T12" fmla="*/ 195 w 19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4">
                  <a:moveTo>
                    <a:pt x="195" y="0"/>
                  </a:moveTo>
                  <a:lnTo>
                    <a:pt x="195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833" y="1727"/>
              <a:ext cx="133" cy="88"/>
            </a:xfrm>
            <a:custGeom>
              <a:avLst/>
              <a:gdLst>
                <a:gd name="T0" fmla="*/ 0 w 133"/>
                <a:gd name="T1" fmla="*/ 88 h 88"/>
                <a:gd name="T2" fmla="*/ 133 w 133"/>
                <a:gd name="T3" fmla="*/ 0 h 88"/>
                <a:gd name="T4" fmla="*/ 0 w 133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88">
                  <a:moveTo>
                    <a:pt x="0" y="88"/>
                  </a:moveTo>
                  <a:lnTo>
                    <a:pt x="133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828" y="1723"/>
              <a:ext cx="138" cy="96"/>
            </a:xfrm>
            <a:custGeom>
              <a:avLst/>
              <a:gdLst>
                <a:gd name="T0" fmla="*/ 5 w 138"/>
                <a:gd name="T1" fmla="*/ 96 h 96"/>
                <a:gd name="T2" fmla="*/ 0 w 138"/>
                <a:gd name="T3" fmla="*/ 87 h 96"/>
                <a:gd name="T4" fmla="*/ 134 w 138"/>
                <a:gd name="T5" fmla="*/ 0 h 96"/>
                <a:gd name="T6" fmla="*/ 138 w 138"/>
                <a:gd name="T7" fmla="*/ 0 h 96"/>
                <a:gd name="T8" fmla="*/ 138 w 138"/>
                <a:gd name="T9" fmla="*/ 9 h 96"/>
                <a:gd name="T10" fmla="*/ 5 w 138"/>
                <a:gd name="T11" fmla="*/ 96 h 96"/>
                <a:gd name="T12" fmla="*/ 5 w 13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6">
                  <a:moveTo>
                    <a:pt x="5" y="96"/>
                  </a:moveTo>
                  <a:lnTo>
                    <a:pt x="0" y="87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38" y="9"/>
                  </a:lnTo>
                  <a:lnTo>
                    <a:pt x="5" y="96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1636" y="1902"/>
              <a:ext cx="1" cy="111"/>
            </a:xfrm>
            <a:custGeom>
              <a:avLst/>
              <a:gdLst>
                <a:gd name="T0" fmla="*/ 111 h 111"/>
                <a:gd name="T1" fmla="*/ 0 h 111"/>
                <a:gd name="T2" fmla="*/ 111 h 1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1">
                  <a:moveTo>
                    <a:pt x="0" y="111"/>
                  </a:moveTo>
                  <a:lnTo>
                    <a:pt x="0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9" name="Line 101"/>
            <p:cNvSpPr>
              <a:spLocks noChangeShapeType="1"/>
            </p:cNvSpPr>
            <p:nvPr/>
          </p:nvSpPr>
          <p:spPr bwMode="auto">
            <a:xfrm flipV="1">
              <a:off x="828" y="1723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0" name="Line 102"/>
            <p:cNvSpPr>
              <a:spLocks noChangeShapeType="1"/>
            </p:cNvSpPr>
            <p:nvPr/>
          </p:nvSpPr>
          <p:spPr bwMode="auto">
            <a:xfrm flipV="1">
              <a:off x="1631" y="1902"/>
              <a:ext cx="1" cy="1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1631" y="1902"/>
              <a:ext cx="9" cy="111"/>
            </a:xfrm>
            <a:custGeom>
              <a:avLst/>
              <a:gdLst>
                <a:gd name="T0" fmla="*/ 9 w 9"/>
                <a:gd name="T1" fmla="*/ 111 h 111"/>
                <a:gd name="T2" fmla="*/ 0 w 9"/>
                <a:gd name="T3" fmla="*/ 111 h 111"/>
                <a:gd name="T4" fmla="*/ 0 w 9"/>
                <a:gd name="T5" fmla="*/ 0 h 111"/>
                <a:gd name="T6" fmla="*/ 9 w 9"/>
                <a:gd name="T7" fmla="*/ 0 h 111"/>
                <a:gd name="T8" fmla="*/ 9 w 9"/>
                <a:gd name="T9" fmla="*/ 111 h 111"/>
                <a:gd name="T10" fmla="*/ 9 w 9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1">
                  <a:moveTo>
                    <a:pt x="9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11"/>
                  </a:lnTo>
                  <a:lnTo>
                    <a:pt x="9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" name="Rectangle 104"/>
            <p:cNvSpPr>
              <a:spLocks noChangeArrowheads="1"/>
            </p:cNvSpPr>
            <p:nvPr/>
          </p:nvSpPr>
          <p:spPr bwMode="auto">
            <a:xfrm>
              <a:off x="929" y="136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3" name="Rectangle 105"/>
            <p:cNvSpPr>
              <a:spLocks noChangeArrowheads="1"/>
            </p:cNvSpPr>
            <p:nvPr/>
          </p:nvSpPr>
          <p:spPr bwMode="auto">
            <a:xfrm>
              <a:off x="1145" y="178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>
              <a:off x="1594" y="173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5" name="Rectangle 107"/>
            <p:cNvSpPr>
              <a:spLocks noChangeArrowheads="1"/>
            </p:cNvSpPr>
            <p:nvPr/>
          </p:nvSpPr>
          <p:spPr bwMode="auto">
            <a:xfrm>
              <a:off x="1594" y="1278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6" name="Rectangle 108"/>
            <p:cNvSpPr>
              <a:spLocks noChangeArrowheads="1"/>
            </p:cNvSpPr>
            <p:nvPr/>
          </p:nvSpPr>
          <p:spPr bwMode="auto">
            <a:xfrm>
              <a:off x="1145" y="94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7" name="Rectangle 109"/>
            <p:cNvSpPr>
              <a:spLocks noChangeArrowheads="1"/>
            </p:cNvSpPr>
            <p:nvPr/>
          </p:nvSpPr>
          <p:spPr bwMode="auto">
            <a:xfrm>
              <a:off x="1991" y="1503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8" name="Rectangle 110"/>
            <p:cNvSpPr>
              <a:spLocks noChangeArrowheads="1"/>
            </p:cNvSpPr>
            <p:nvPr/>
          </p:nvSpPr>
          <p:spPr bwMode="auto">
            <a:xfrm>
              <a:off x="718" y="178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7279" name="Rectangle 111"/>
            <p:cNvSpPr>
              <a:spLocks noChangeArrowheads="1"/>
            </p:cNvSpPr>
            <p:nvPr/>
          </p:nvSpPr>
          <p:spPr bwMode="auto">
            <a:xfrm>
              <a:off x="1594" y="201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555750" y="22336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495425" y="24860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781175" y="26400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94786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951038" y="222091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781175" y="211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403475" y="22129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540000" y="237648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411413" y="25590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grpSp>
        <p:nvGrpSpPr>
          <p:cNvPr id="7191" name="Group 23"/>
          <p:cNvGrpSpPr>
            <a:grpSpLocks/>
          </p:cNvGrpSpPr>
          <p:nvPr/>
        </p:nvGrpSpPr>
        <p:grpSpPr bwMode="auto">
          <a:xfrm>
            <a:off x="1325563" y="4195763"/>
            <a:ext cx="1517650" cy="1589087"/>
            <a:chOff x="251" y="1795"/>
            <a:chExt cx="956" cy="1001"/>
          </a:xfrm>
        </p:grpSpPr>
        <p:grpSp>
          <p:nvGrpSpPr>
            <p:cNvPr id="7192" name="Group 24"/>
            <p:cNvGrpSpPr>
              <a:grpSpLocks/>
            </p:cNvGrpSpPr>
            <p:nvPr/>
          </p:nvGrpSpPr>
          <p:grpSpPr bwMode="auto">
            <a:xfrm>
              <a:off x="251" y="1795"/>
              <a:ext cx="956" cy="1001"/>
              <a:chOff x="251" y="1795"/>
              <a:chExt cx="956" cy="1001"/>
            </a:xfrm>
          </p:grpSpPr>
          <p:sp>
            <p:nvSpPr>
              <p:cNvPr id="7193" name="Freeform 25"/>
              <p:cNvSpPr>
                <a:spLocks/>
              </p:cNvSpPr>
              <p:nvPr/>
            </p:nvSpPr>
            <p:spPr bwMode="auto">
              <a:xfrm>
                <a:off x="494" y="2368"/>
                <a:ext cx="9" cy="189"/>
              </a:xfrm>
              <a:custGeom>
                <a:avLst/>
                <a:gdLst>
                  <a:gd name="T0" fmla="*/ 9 w 9"/>
                  <a:gd name="T1" fmla="*/ 189 h 189"/>
                  <a:gd name="T2" fmla="*/ 5 w 9"/>
                  <a:gd name="T3" fmla="*/ 189 h 189"/>
                  <a:gd name="T4" fmla="*/ 0 w 9"/>
                  <a:gd name="T5" fmla="*/ 189 h 189"/>
                  <a:gd name="T6" fmla="*/ 0 w 9"/>
                  <a:gd name="T7" fmla="*/ 0 h 189"/>
                  <a:gd name="T8" fmla="*/ 9 w 9"/>
                  <a:gd name="T9" fmla="*/ 0 h 189"/>
                  <a:gd name="T10" fmla="*/ 9 w 9"/>
                  <a:gd name="T11" fmla="*/ 189 h 189"/>
                  <a:gd name="T12" fmla="*/ 9 w 9"/>
                  <a:gd name="T13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89">
                    <a:moveTo>
                      <a:pt x="9" y="189"/>
                    </a:moveTo>
                    <a:lnTo>
                      <a:pt x="5" y="189"/>
                    </a:lnTo>
                    <a:lnTo>
                      <a:pt x="0" y="18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189"/>
                    </a:lnTo>
                    <a:lnTo>
                      <a:pt x="9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auto">
              <a:xfrm>
                <a:off x="499" y="2557"/>
                <a:ext cx="155" cy="110"/>
              </a:xfrm>
              <a:custGeom>
                <a:avLst/>
                <a:gdLst>
                  <a:gd name="T0" fmla="*/ 155 w 155"/>
                  <a:gd name="T1" fmla="*/ 96 h 110"/>
                  <a:gd name="T2" fmla="*/ 150 w 155"/>
                  <a:gd name="T3" fmla="*/ 110 h 110"/>
                  <a:gd name="T4" fmla="*/ 0 w 155"/>
                  <a:gd name="T5" fmla="*/ 9 h 110"/>
                  <a:gd name="T6" fmla="*/ 0 w 155"/>
                  <a:gd name="T7" fmla="*/ 0 h 110"/>
                  <a:gd name="T8" fmla="*/ 4 w 155"/>
                  <a:gd name="T9" fmla="*/ 0 h 110"/>
                  <a:gd name="T10" fmla="*/ 155 w 155"/>
                  <a:gd name="T11" fmla="*/ 96 h 110"/>
                  <a:gd name="T12" fmla="*/ 155 w 155"/>
                  <a:gd name="T13" fmla="*/ 9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0">
                    <a:moveTo>
                      <a:pt x="155" y="96"/>
                    </a:moveTo>
                    <a:lnTo>
                      <a:pt x="150" y="110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55" y="96"/>
                    </a:lnTo>
                    <a:lnTo>
                      <a:pt x="1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auto">
              <a:xfrm>
                <a:off x="529" y="2534"/>
                <a:ext cx="142" cy="101"/>
              </a:xfrm>
              <a:custGeom>
                <a:avLst/>
                <a:gdLst>
                  <a:gd name="T0" fmla="*/ 142 w 142"/>
                  <a:gd name="T1" fmla="*/ 92 h 101"/>
                  <a:gd name="T2" fmla="*/ 138 w 142"/>
                  <a:gd name="T3" fmla="*/ 101 h 101"/>
                  <a:gd name="T4" fmla="*/ 0 w 142"/>
                  <a:gd name="T5" fmla="*/ 9 h 101"/>
                  <a:gd name="T6" fmla="*/ 4 w 142"/>
                  <a:gd name="T7" fmla="*/ 0 h 101"/>
                  <a:gd name="T8" fmla="*/ 142 w 142"/>
                  <a:gd name="T9" fmla="*/ 92 h 101"/>
                  <a:gd name="T10" fmla="*/ 142 w 142"/>
                  <a:gd name="T11" fmla="*/ 9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01">
                    <a:moveTo>
                      <a:pt x="142" y="92"/>
                    </a:moveTo>
                    <a:lnTo>
                      <a:pt x="138" y="101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142" y="92"/>
                    </a:lnTo>
                    <a:lnTo>
                      <a:pt x="142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auto">
              <a:xfrm>
                <a:off x="792" y="2561"/>
                <a:ext cx="137" cy="96"/>
              </a:xfrm>
              <a:custGeom>
                <a:avLst/>
                <a:gdLst>
                  <a:gd name="T0" fmla="*/ 133 w 137"/>
                  <a:gd name="T1" fmla="*/ 0 h 96"/>
                  <a:gd name="T2" fmla="*/ 137 w 137"/>
                  <a:gd name="T3" fmla="*/ 0 h 96"/>
                  <a:gd name="T4" fmla="*/ 137 w 137"/>
                  <a:gd name="T5" fmla="*/ 9 h 96"/>
                  <a:gd name="T6" fmla="*/ 4 w 137"/>
                  <a:gd name="T7" fmla="*/ 96 h 96"/>
                  <a:gd name="T8" fmla="*/ 0 w 137"/>
                  <a:gd name="T9" fmla="*/ 87 h 96"/>
                  <a:gd name="T10" fmla="*/ 133 w 137"/>
                  <a:gd name="T11" fmla="*/ 0 h 96"/>
                  <a:gd name="T12" fmla="*/ 133 w 137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6">
                    <a:moveTo>
                      <a:pt x="133" y="0"/>
                    </a:moveTo>
                    <a:lnTo>
                      <a:pt x="137" y="0"/>
                    </a:lnTo>
                    <a:lnTo>
                      <a:pt x="137" y="9"/>
                    </a:lnTo>
                    <a:lnTo>
                      <a:pt x="4" y="96"/>
                    </a:lnTo>
                    <a:lnTo>
                      <a:pt x="0" y="87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925" y="2276"/>
                <a:ext cx="9" cy="281"/>
              </a:xfrm>
              <a:custGeom>
                <a:avLst/>
                <a:gdLst>
                  <a:gd name="T0" fmla="*/ 0 w 9"/>
                  <a:gd name="T1" fmla="*/ 5 h 281"/>
                  <a:gd name="T2" fmla="*/ 4 w 9"/>
                  <a:gd name="T3" fmla="*/ 0 h 281"/>
                  <a:gd name="T4" fmla="*/ 9 w 9"/>
                  <a:gd name="T5" fmla="*/ 5 h 281"/>
                  <a:gd name="T6" fmla="*/ 9 w 9"/>
                  <a:gd name="T7" fmla="*/ 281 h 281"/>
                  <a:gd name="T8" fmla="*/ 4 w 9"/>
                  <a:gd name="T9" fmla="*/ 281 h 281"/>
                  <a:gd name="T10" fmla="*/ 0 w 9"/>
                  <a:gd name="T11" fmla="*/ 281 h 281"/>
                  <a:gd name="T12" fmla="*/ 0 w 9"/>
                  <a:gd name="T13" fmla="*/ 5 h 281"/>
                  <a:gd name="T14" fmla="*/ 0 w 9"/>
                  <a:gd name="T15" fmla="*/ 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81">
                    <a:moveTo>
                      <a:pt x="0" y="5"/>
                    </a:moveTo>
                    <a:lnTo>
                      <a:pt x="4" y="0"/>
                    </a:lnTo>
                    <a:lnTo>
                      <a:pt x="9" y="5"/>
                    </a:lnTo>
                    <a:lnTo>
                      <a:pt x="9" y="281"/>
                    </a:lnTo>
                    <a:lnTo>
                      <a:pt x="4" y="281"/>
                    </a:lnTo>
                    <a:lnTo>
                      <a:pt x="0" y="281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auto">
              <a:xfrm>
                <a:off x="895" y="2295"/>
                <a:ext cx="9" cy="243"/>
              </a:xfrm>
              <a:custGeom>
                <a:avLst/>
                <a:gdLst>
                  <a:gd name="T0" fmla="*/ 0 w 9"/>
                  <a:gd name="T1" fmla="*/ 0 h 243"/>
                  <a:gd name="T2" fmla="*/ 9 w 9"/>
                  <a:gd name="T3" fmla="*/ 0 h 243"/>
                  <a:gd name="T4" fmla="*/ 9 w 9"/>
                  <a:gd name="T5" fmla="*/ 243 h 243"/>
                  <a:gd name="T6" fmla="*/ 0 w 9"/>
                  <a:gd name="T7" fmla="*/ 243 h 243"/>
                  <a:gd name="T8" fmla="*/ 0 w 9"/>
                  <a:gd name="T9" fmla="*/ 0 h 243"/>
                  <a:gd name="T10" fmla="*/ 0 w 9"/>
                  <a:gd name="T1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43">
                    <a:moveTo>
                      <a:pt x="0" y="0"/>
                    </a:moveTo>
                    <a:lnTo>
                      <a:pt x="9" y="0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auto">
              <a:xfrm>
                <a:off x="714" y="2134"/>
                <a:ext cx="215" cy="147"/>
              </a:xfrm>
              <a:custGeom>
                <a:avLst/>
                <a:gdLst>
                  <a:gd name="T0" fmla="*/ 0 w 215"/>
                  <a:gd name="T1" fmla="*/ 9 h 147"/>
                  <a:gd name="T2" fmla="*/ 0 w 215"/>
                  <a:gd name="T3" fmla="*/ 0 h 147"/>
                  <a:gd name="T4" fmla="*/ 4 w 215"/>
                  <a:gd name="T5" fmla="*/ 0 h 147"/>
                  <a:gd name="T6" fmla="*/ 215 w 215"/>
                  <a:gd name="T7" fmla="*/ 138 h 147"/>
                  <a:gd name="T8" fmla="*/ 215 w 215"/>
                  <a:gd name="T9" fmla="*/ 142 h 147"/>
                  <a:gd name="T10" fmla="*/ 211 w 215"/>
                  <a:gd name="T11" fmla="*/ 147 h 147"/>
                  <a:gd name="T12" fmla="*/ 0 w 215"/>
                  <a:gd name="T13" fmla="*/ 9 h 147"/>
                  <a:gd name="T14" fmla="*/ 0 w 215"/>
                  <a:gd name="T15" fmla="*/ 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" h="147">
                    <a:moveTo>
                      <a:pt x="0" y="9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215" y="138"/>
                    </a:lnTo>
                    <a:lnTo>
                      <a:pt x="215" y="142"/>
                    </a:lnTo>
                    <a:lnTo>
                      <a:pt x="211" y="147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auto">
              <a:xfrm>
                <a:off x="576" y="2134"/>
                <a:ext cx="138" cy="96"/>
              </a:xfrm>
              <a:custGeom>
                <a:avLst/>
                <a:gdLst>
                  <a:gd name="T0" fmla="*/ 134 w 138"/>
                  <a:gd name="T1" fmla="*/ 0 h 96"/>
                  <a:gd name="T2" fmla="*/ 138 w 138"/>
                  <a:gd name="T3" fmla="*/ 0 h 96"/>
                  <a:gd name="T4" fmla="*/ 138 w 138"/>
                  <a:gd name="T5" fmla="*/ 9 h 96"/>
                  <a:gd name="T6" fmla="*/ 5 w 138"/>
                  <a:gd name="T7" fmla="*/ 96 h 96"/>
                  <a:gd name="T8" fmla="*/ 0 w 138"/>
                  <a:gd name="T9" fmla="*/ 87 h 96"/>
                  <a:gd name="T10" fmla="*/ 134 w 138"/>
                  <a:gd name="T11" fmla="*/ 0 h 96"/>
                  <a:gd name="T12" fmla="*/ 134 w 138"/>
                  <a:gd name="T1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96">
                    <a:moveTo>
                      <a:pt x="134" y="0"/>
                    </a:moveTo>
                    <a:lnTo>
                      <a:pt x="138" y="0"/>
                    </a:lnTo>
                    <a:lnTo>
                      <a:pt x="138" y="9"/>
                    </a:lnTo>
                    <a:lnTo>
                      <a:pt x="5" y="96"/>
                    </a:lnTo>
                    <a:lnTo>
                      <a:pt x="0" y="87"/>
                    </a:lnTo>
                    <a:lnTo>
                      <a:pt x="134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auto">
              <a:xfrm>
                <a:off x="589" y="2171"/>
                <a:ext cx="129" cy="87"/>
              </a:xfrm>
              <a:custGeom>
                <a:avLst/>
                <a:gdLst>
                  <a:gd name="T0" fmla="*/ 121 w 129"/>
                  <a:gd name="T1" fmla="*/ 0 h 87"/>
                  <a:gd name="T2" fmla="*/ 129 w 129"/>
                  <a:gd name="T3" fmla="*/ 9 h 87"/>
                  <a:gd name="T4" fmla="*/ 9 w 129"/>
                  <a:gd name="T5" fmla="*/ 87 h 87"/>
                  <a:gd name="T6" fmla="*/ 0 w 129"/>
                  <a:gd name="T7" fmla="*/ 78 h 87"/>
                  <a:gd name="T8" fmla="*/ 121 w 129"/>
                  <a:gd name="T9" fmla="*/ 0 h 87"/>
                  <a:gd name="T10" fmla="*/ 121 w 129"/>
                  <a:gd name="T1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87">
                    <a:moveTo>
                      <a:pt x="121" y="0"/>
                    </a:moveTo>
                    <a:lnTo>
                      <a:pt x="129" y="9"/>
                    </a:lnTo>
                    <a:lnTo>
                      <a:pt x="9" y="87"/>
                    </a:lnTo>
                    <a:lnTo>
                      <a:pt x="0" y="78"/>
                    </a:lnTo>
                    <a:lnTo>
                      <a:pt x="121" y="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auto">
              <a:xfrm>
                <a:off x="713" y="1964"/>
                <a:ext cx="8" cy="170"/>
              </a:xfrm>
              <a:custGeom>
                <a:avLst/>
                <a:gdLst>
                  <a:gd name="T0" fmla="*/ 0 w 8"/>
                  <a:gd name="T1" fmla="*/ 0 h 170"/>
                  <a:gd name="T2" fmla="*/ 8 w 8"/>
                  <a:gd name="T3" fmla="*/ 0 h 170"/>
                  <a:gd name="T4" fmla="*/ 8 w 8"/>
                  <a:gd name="T5" fmla="*/ 170 h 170"/>
                  <a:gd name="T6" fmla="*/ 4 w 8"/>
                  <a:gd name="T7" fmla="*/ 170 h 170"/>
                  <a:gd name="T8" fmla="*/ 0 w 8"/>
                  <a:gd name="T9" fmla="*/ 170 h 170"/>
                  <a:gd name="T10" fmla="*/ 0 w 8"/>
                  <a:gd name="T11" fmla="*/ 0 h 170"/>
                  <a:gd name="T12" fmla="*/ 0 w 8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0">
                    <a:moveTo>
                      <a:pt x="0" y="0"/>
                    </a:moveTo>
                    <a:lnTo>
                      <a:pt x="8" y="0"/>
                    </a:lnTo>
                    <a:lnTo>
                      <a:pt x="8" y="170"/>
                    </a:lnTo>
                    <a:lnTo>
                      <a:pt x="4" y="170"/>
                    </a:lnTo>
                    <a:lnTo>
                      <a:pt x="0" y="1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auto">
              <a:xfrm>
                <a:off x="361" y="2557"/>
                <a:ext cx="138" cy="96"/>
              </a:xfrm>
              <a:custGeom>
                <a:avLst/>
                <a:gdLst>
                  <a:gd name="T0" fmla="*/ 4 w 138"/>
                  <a:gd name="T1" fmla="*/ 96 h 96"/>
                  <a:gd name="T2" fmla="*/ 0 w 138"/>
                  <a:gd name="T3" fmla="*/ 87 h 96"/>
                  <a:gd name="T4" fmla="*/ 133 w 138"/>
                  <a:gd name="T5" fmla="*/ 0 h 96"/>
                  <a:gd name="T6" fmla="*/ 138 w 138"/>
                  <a:gd name="T7" fmla="*/ 0 h 96"/>
                  <a:gd name="T8" fmla="*/ 138 w 138"/>
                  <a:gd name="T9" fmla="*/ 9 h 96"/>
                  <a:gd name="T10" fmla="*/ 4 w 138"/>
                  <a:gd name="T11" fmla="*/ 96 h 96"/>
                  <a:gd name="T12" fmla="*/ 4 w 138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96">
                    <a:moveTo>
                      <a:pt x="4" y="96"/>
                    </a:moveTo>
                    <a:lnTo>
                      <a:pt x="0" y="87"/>
                    </a:lnTo>
                    <a:lnTo>
                      <a:pt x="133" y="0"/>
                    </a:lnTo>
                    <a:lnTo>
                      <a:pt x="138" y="0"/>
                    </a:lnTo>
                    <a:lnTo>
                      <a:pt x="138" y="9"/>
                    </a:lnTo>
                    <a:lnTo>
                      <a:pt x="4" y="96"/>
                    </a:lnTo>
                    <a:lnTo>
                      <a:pt x="4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36"/>
              <p:cNvSpPr>
                <a:spLocks/>
              </p:cNvSpPr>
              <p:nvPr/>
            </p:nvSpPr>
            <p:spPr bwMode="auto">
              <a:xfrm>
                <a:off x="929" y="2175"/>
                <a:ext cx="151" cy="106"/>
              </a:xfrm>
              <a:custGeom>
                <a:avLst/>
                <a:gdLst>
                  <a:gd name="T0" fmla="*/ 143 w 151"/>
                  <a:gd name="T1" fmla="*/ 0 h 106"/>
                  <a:gd name="T2" fmla="*/ 151 w 151"/>
                  <a:gd name="T3" fmla="*/ 9 h 106"/>
                  <a:gd name="T4" fmla="*/ 5 w 151"/>
                  <a:gd name="T5" fmla="*/ 106 h 106"/>
                  <a:gd name="T6" fmla="*/ 0 w 151"/>
                  <a:gd name="T7" fmla="*/ 101 h 106"/>
                  <a:gd name="T8" fmla="*/ 0 w 151"/>
                  <a:gd name="T9" fmla="*/ 97 h 106"/>
                  <a:gd name="T10" fmla="*/ 143 w 151"/>
                  <a:gd name="T11" fmla="*/ 0 h 106"/>
                  <a:gd name="T12" fmla="*/ 143 w 151"/>
                  <a:gd name="T1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06">
                    <a:moveTo>
                      <a:pt x="143" y="0"/>
                    </a:moveTo>
                    <a:lnTo>
                      <a:pt x="151" y="9"/>
                    </a:lnTo>
                    <a:lnTo>
                      <a:pt x="5" y="106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143" y="0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auto">
              <a:xfrm>
                <a:off x="929" y="2557"/>
                <a:ext cx="155" cy="105"/>
              </a:xfrm>
              <a:custGeom>
                <a:avLst/>
                <a:gdLst>
                  <a:gd name="T0" fmla="*/ 155 w 155"/>
                  <a:gd name="T1" fmla="*/ 96 h 105"/>
                  <a:gd name="T2" fmla="*/ 147 w 155"/>
                  <a:gd name="T3" fmla="*/ 105 h 105"/>
                  <a:gd name="T4" fmla="*/ 0 w 155"/>
                  <a:gd name="T5" fmla="*/ 9 h 105"/>
                  <a:gd name="T6" fmla="*/ 0 w 155"/>
                  <a:gd name="T7" fmla="*/ 0 h 105"/>
                  <a:gd name="T8" fmla="*/ 5 w 155"/>
                  <a:gd name="T9" fmla="*/ 0 h 105"/>
                  <a:gd name="T10" fmla="*/ 155 w 155"/>
                  <a:gd name="T11" fmla="*/ 96 h 105"/>
                  <a:gd name="T12" fmla="*/ 155 w 155"/>
                  <a:gd name="T13" fmla="*/ 9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05">
                    <a:moveTo>
                      <a:pt x="155" y="96"/>
                    </a:moveTo>
                    <a:lnTo>
                      <a:pt x="147" y="105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55" y="96"/>
                    </a:lnTo>
                    <a:lnTo>
                      <a:pt x="155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Rectangle 38"/>
              <p:cNvSpPr>
                <a:spLocks noChangeArrowheads="1"/>
              </p:cNvSpPr>
              <p:nvPr/>
            </p:nvSpPr>
            <p:spPr bwMode="auto">
              <a:xfrm>
                <a:off x="462" y="2200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7207" name="Rectangle 39"/>
              <p:cNvSpPr>
                <a:spLocks noChangeArrowheads="1"/>
              </p:cNvSpPr>
              <p:nvPr/>
            </p:nvSpPr>
            <p:spPr bwMode="auto">
              <a:xfrm>
                <a:off x="677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7208" name="Rectangle 40"/>
              <p:cNvSpPr>
                <a:spLocks noChangeArrowheads="1"/>
              </p:cNvSpPr>
              <p:nvPr/>
            </p:nvSpPr>
            <p:spPr bwMode="auto">
              <a:xfrm>
                <a:off x="677" y="1795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7209" name="Rectangle 41"/>
              <p:cNvSpPr>
                <a:spLocks noChangeArrowheads="1"/>
              </p:cNvSpPr>
              <p:nvPr/>
            </p:nvSpPr>
            <p:spPr bwMode="auto">
              <a:xfrm>
                <a:off x="251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7210" name="Rectangle 42"/>
              <p:cNvSpPr>
                <a:spLocks noChangeArrowheads="1"/>
              </p:cNvSpPr>
              <p:nvPr/>
            </p:nvSpPr>
            <p:spPr bwMode="auto">
              <a:xfrm>
                <a:off x="1103" y="2057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/>
            </p:nvSpPr>
            <p:spPr bwMode="auto">
              <a:xfrm>
                <a:off x="1103" y="2623"/>
                <a:ext cx="1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en-US" sz="2000">
                  <a:latin typeface="Comic Sans MS" charset="0"/>
                </a:endParaRPr>
              </a:p>
            </p:txBody>
          </p:sp>
        </p:grp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640" y="252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213" name="Text Box 45"/>
            <p:cNvSpPr txBox="1">
              <a:spLocks noChangeArrowheads="1"/>
            </p:cNvSpPr>
            <p:nvPr/>
          </p:nvSpPr>
          <p:spPr bwMode="auto">
            <a:xfrm>
              <a:off x="476" y="2392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509" y="224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645" y="2129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216" name="Text Box 48"/>
            <p:cNvSpPr txBox="1">
              <a:spLocks noChangeArrowheads="1"/>
            </p:cNvSpPr>
            <p:nvPr/>
          </p:nvSpPr>
          <p:spPr bwMode="auto">
            <a:xfrm>
              <a:off x="760" y="221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760" y="244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200">
                  <a:solidFill>
                    <a:srgbClr val="FF0000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1292225" y="3533775"/>
            <a:ext cx="143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EF1F1D"/>
                </a:solidFill>
              </a:rPr>
              <a:t>Purine ring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1216025" y="6149975"/>
            <a:ext cx="1916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3333FF"/>
                </a:solidFill>
              </a:rPr>
              <a:t>Pyrimidine ring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175125" y="5149850"/>
            <a:ext cx="3263900" cy="965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000"/>
              <a:t>DNA contains </a:t>
            </a:r>
            <a:r>
              <a:rPr lang="en-GB" sz="2000">
                <a:solidFill>
                  <a:srgbClr val="3333FF"/>
                </a:solidFill>
              </a:rPr>
              <a:t>A, C, G,</a:t>
            </a:r>
            <a:r>
              <a:rPr lang="en-GB" sz="2000"/>
              <a:t> </a:t>
            </a:r>
            <a:r>
              <a:rPr lang="en-GB" sz="2000">
                <a:solidFill>
                  <a:srgbClr val="FF0000"/>
                </a:solidFill>
              </a:rPr>
              <a:t>T</a:t>
            </a:r>
            <a:endParaRPr lang="en-GB" sz="2000"/>
          </a:p>
          <a:p>
            <a:pPr>
              <a:lnSpc>
                <a:spcPct val="140000"/>
              </a:lnSpc>
            </a:pPr>
            <a:r>
              <a:rPr lang="en-GB" sz="2000"/>
              <a:t>RNA contains </a:t>
            </a:r>
            <a:r>
              <a:rPr lang="en-GB" sz="2000">
                <a:solidFill>
                  <a:srgbClr val="3333FF"/>
                </a:solidFill>
              </a:rPr>
              <a:t>A, C, G,</a:t>
            </a:r>
            <a:r>
              <a:rPr lang="en-GB" sz="2000"/>
              <a:t> </a:t>
            </a:r>
            <a:r>
              <a:rPr lang="en-GB" sz="2000">
                <a:solidFill>
                  <a:srgbClr val="FF0000"/>
                </a:solidFill>
              </a:rPr>
              <a:t>U</a:t>
            </a:r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1" name="Rectangle 7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noFill/>
          <a:ln/>
        </p:spPr>
        <p:txBody>
          <a:bodyPr/>
          <a:lstStyle/>
          <a:p>
            <a:r>
              <a:rPr lang="en-GB" sz="3600">
                <a:solidFill>
                  <a:srgbClr val="3333FF"/>
                </a:solidFill>
              </a:rPr>
              <a:t>Purines</a:t>
            </a:r>
            <a:endParaRPr lang="en-GB" sz="3600">
              <a:solidFill>
                <a:srgbClr val="3333FF"/>
              </a:solidFill>
              <a:latin typeface="Comic Sans MS" charset="0"/>
            </a:endParaRP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3736975" y="5119688"/>
            <a:ext cx="110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Adenine</a:t>
            </a:r>
          </a:p>
          <a:p>
            <a:pPr algn="ctr" eaLnBrk="1" hangingPunct="1"/>
            <a:r>
              <a:rPr lang="en-GB" sz="1800"/>
              <a:t>(A)</a:t>
            </a:r>
          </a:p>
        </p:txBody>
      </p:sp>
      <p:sp>
        <p:nvSpPr>
          <p:cNvPr id="12365" name="Text Box 77"/>
          <p:cNvSpPr txBox="1">
            <a:spLocks noChangeArrowheads="1"/>
          </p:cNvSpPr>
          <p:nvPr/>
        </p:nvSpPr>
        <p:spPr bwMode="auto">
          <a:xfrm>
            <a:off x="6691313" y="5119688"/>
            <a:ext cx="113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/>
              <a:t>Guanine</a:t>
            </a:r>
          </a:p>
          <a:p>
            <a:pPr algn="ctr" eaLnBrk="1" hangingPunct="1"/>
            <a:r>
              <a:rPr lang="en-GB" sz="1800"/>
              <a:t>(G)</a:t>
            </a:r>
          </a:p>
        </p:txBody>
      </p:sp>
      <p:sp>
        <p:nvSpPr>
          <p:cNvPr id="12375" name="Line 87"/>
          <p:cNvSpPr>
            <a:spLocks noChangeShapeType="1"/>
          </p:cNvSpPr>
          <p:nvPr/>
        </p:nvSpPr>
        <p:spPr bwMode="auto">
          <a:xfrm>
            <a:off x="3492500" y="2492375"/>
            <a:ext cx="358775" cy="36036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6" name="Text Box 88"/>
          <p:cNvSpPr txBox="1">
            <a:spLocks noChangeArrowheads="1"/>
          </p:cNvSpPr>
          <p:nvPr/>
        </p:nvSpPr>
        <p:spPr bwMode="auto">
          <a:xfrm>
            <a:off x="2843213" y="2155825"/>
            <a:ext cx="163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3333FF"/>
                </a:solidFill>
              </a:rPr>
              <a:t>amino group</a:t>
            </a:r>
          </a:p>
        </p:txBody>
      </p:sp>
      <p:sp>
        <p:nvSpPr>
          <p:cNvPr id="12377" name="Line 89"/>
          <p:cNvSpPr>
            <a:spLocks noChangeShapeType="1"/>
          </p:cNvSpPr>
          <p:nvPr/>
        </p:nvSpPr>
        <p:spPr bwMode="auto">
          <a:xfrm>
            <a:off x="6300788" y="2492375"/>
            <a:ext cx="576262" cy="431800"/>
          </a:xfrm>
          <a:prstGeom prst="line">
            <a:avLst/>
          </a:prstGeom>
          <a:noFill/>
          <a:ln w="28575">
            <a:solidFill>
              <a:srgbClr val="EF1F1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5292725" y="2155825"/>
            <a:ext cx="1908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EF1F1D"/>
                </a:solidFill>
              </a:rPr>
              <a:t>carbonyl group</a:t>
            </a: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5219700" y="4819650"/>
            <a:ext cx="163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3333FF"/>
                </a:solidFill>
              </a:rPr>
              <a:t>amino group</a:t>
            </a:r>
          </a:p>
        </p:txBody>
      </p:sp>
      <p:sp>
        <p:nvSpPr>
          <p:cNvPr id="12380" name="Line 92"/>
          <p:cNvSpPr>
            <a:spLocks noChangeShapeType="1"/>
          </p:cNvSpPr>
          <p:nvPr/>
        </p:nvSpPr>
        <p:spPr bwMode="auto">
          <a:xfrm flipV="1">
            <a:off x="5940425" y="4505978"/>
            <a:ext cx="287338" cy="36036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Freeform 162"/>
          <p:cNvSpPr>
            <a:spLocks/>
          </p:cNvSpPr>
          <p:nvPr/>
        </p:nvSpPr>
        <p:spPr bwMode="auto">
          <a:xfrm>
            <a:off x="3602038" y="3694113"/>
            <a:ext cx="1587" cy="298450"/>
          </a:xfrm>
          <a:custGeom>
            <a:avLst/>
            <a:gdLst>
              <a:gd name="T0" fmla="*/ 0 h 188"/>
              <a:gd name="T1" fmla="*/ 188 h 188"/>
              <a:gd name="T2" fmla="*/ 0 h 18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8">
                <a:moveTo>
                  <a:pt x="0" y="0"/>
                </a:moveTo>
                <a:lnTo>
                  <a:pt x="0" y="18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1" name="Freeform 163"/>
          <p:cNvSpPr>
            <a:spLocks/>
          </p:cNvSpPr>
          <p:nvPr/>
        </p:nvSpPr>
        <p:spPr bwMode="auto">
          <a:xfrm>
            <a:off x="3594100" y="3694113"/>
            <a:ext cx="14288" cy="306387"/>
          </a:xfrm>
          <a:custGeom>
            <a:avLst/>
            <a:gdLst>
              <a:gd name="T0" fmla="*/ 9 w 9"/>
              <a:gd name="T1" fmla="*/ 188 h 193"/>
              <a:gd name="T2" fmla="*/ 5 w 9"/>
              <a:gd name="T3" fmla="*/ 193 h 193"/>
              <a:gd name="T4" fmla="*/ 0 w 9"/>
              <a:gd name="T5" fmla="*/ 188 h 193"/>
              <a:gd name="T6" fmla="*/ 0 w 9"/>
              <a:gd name="T7" fmla="*/ 0 h 193"/>
              <a:gd name="T8" fmla="*/ 9 w 9"/>
              <a:gd name="T9" fmla="*/ 0 h 193"/>
              <a:gd name="T10" fmla="*/ 9 w 9"/>
              <a:gd name="T11" fmla="*/ 188 h 193"/>
              <a:gd name="T12" fmla="*/ 9 w 9"/>
              <a:gd name="T13" fmla="*/ 18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93">
                <a:moveTo>
                  <a:pt x="9" y="188"/>
                </a:moveTo>
                <a:lnTo>
                  <a:pt x="5" y="193"/>
                </a:lnTo>
                <a:lnTo>
                  <a:pt x="0" y="188"/>
                </a:lnTo>
                <a:lnTo>
                  <a:pt x="0" y="0"/>
                </a:lnTo>
                <a:lnTo>
                  <a:pt x="9" y="0"/>
                </a:lnTo>
                <a:lnTo>
                  <a:pt x="9" y="188"/>
                </a:lnTo>
                <a:lnTo>
                  <a:pt x="9" y="1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Freeform 164"/>
          <p:cNvSpPr>
            <a:spLocks/>
          </p:cNvSpPr>
          <p:nvPr/>
        </p:nvSpPr>
        <p:spPr bwMode="auto">
          <a:xfrm>
            <a:off x="3608388" y="4000500"/>
            <a:ext cx="239712" cy="153988"/>
          </a:xfrm>
          <a:custGeom>
            <a:avLst/>
            <a:gdLst>
              <a:gd name="T0" fmla="*/ 0 w 151"/>
              <a:gd name="T1" fmla="*/ 0 h 97"/>
              <a:gd name="T2" fmla="*/ 151 w 151"/>
              <a:gd name="T3" fmla="*/ 97 h 97"/>
              <a:gd name="T4" fmla="*/ 0 w 151"/>
              <a:gd name="T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97">
                <a:moveTo>
                  <a:pt x="0" y="0"/>
                </a:moveTo>
                <a:lnTo>
                  <a:pt x="151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/>
        </p:nvSpPr>
        <p:spPr bwMode="auto">
          <a:xfrm>
            <a:off x="3602038" y="3694113"/>
            <a:ext cx="1587" cy="2921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/>
        </p:nvSpPr>
        <p:spPr bwMode="auto">
          <a:xfrm>
            <a:off x="3602038" y="3992563"/>
            <a:ext cx="239712" cy="161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Freeform 167"/>
          <p:cNvSpPr>
            <a:spLocks/>
          </p:cNvSpPr>
          <p:nvPr/>
        </p:nvSpPr>
        <p:spPr bwMode="auto">
          <a:xfrm>
            <a:off x="3602038" y="3992563"/>
            <a:ext cx="246062" cy="176212"/>
          </a:xfrm>
          <a:custGeom>
            <a:avLst/>
            <a:gdLst>
              <a:gd name="T0" fmla="*/ 155 w 155"/>
              <a:gd name="T1" fmla="*/ 97 h 111"/>
              <a:gd name="T2" fmla="*/ 151 w 155"/>
              <a:gd name="T3" fmla="*/ 111 h 111"/>
              <a:gd name="T4" fmla="*/ 0 w 155"/>
              <a:gd name="T5" fmla="*/ 10 h 111"/>
              <a:gd name="T6" fmla="*/ 0 w 155"/>
              <a:gd name="T7" fmla="*/ 5 h 111"/>
              <a:gd name="T8" fmla="*/ 4 w 155"/>
              <a:gd name="T9" fmla="*/ 0 h 111"/>
              <a:gd name="T10" fmla="*/ 155 w 155"/>
              <a:gd name="T11" fmla="*/ 97 h 111"/>
              <a:gd name="T12" fmla="*/ 155 w 155"/>
              <a:gd name="T13" fmla="*/ 9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11">
                <a:moveTo>
                  <a:pt x="155" y="97"/>
                </a:moveTo>
                <a:lnTo>
                  <a:pt x="151" y="111"/>
                </a:lnTo>
                <a:lnTo>
                  <a:pt x="0" y="10"/>
                </a:lnTo>
                <a:lnTo>
                  <a:pt x="0" y="5"/>
                </a:lnTo>
                <a:lnTo>
                  <a:pt x="4" y="0"/>
                </a:lnTo>
                <a:lnTo>
                  <a:pt x="155" y="97"/>
                </a:lnTo>
                <a:lnTo>
                  <a:pt x="15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Freeform 168"/>
          <p:cNvSpPr>
            <a:spLocks/>
          </p:cNvSpPr>
          <p:nvPr/>
        </p:nvSpPr>
        <p:spPr bwMode="auto">
          <a:xfrm>
            <a:off x="3649663" y="3963988"/>
            <a:ext cx="219075" cy="146050"/>
          </a:xfrm>
          <a:custGeom>
            <a:avLst/>
            <a:gdLst>
              <a:gd name="T0" fmla="*/ 138 w 138"/>
              <a:gd name="T1" fmla="*/ 92 h 92"/>
              <a:gd name="T2" fmla="*/ 0 w 138"/>
              <a:gd name="T3" fmla="*/ 0 h 92"/>
              <a:gd name="T4" fmla="*/ 138 w 138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92">
                <a:moveTo>
                  <a:pt x="138" y="92"/>
                </a:moveTo>
                <a:lnTo>
                  <a:pt x="0" y="0"/>
                </a:lnTo>
                <a:lnTo>
                  <a:pt x="13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Freeform 169"/>
          <p:cNvSpPr>
            <a:spLocks/>
          </p:cNvSpPr>
          <p:nvPr/>
        </p:nvSpPr>
        <p:spPr bwMode="auto">
          <a:xfrm>
            <a:off x="3649663" y="3956050"/>
            <a:ext cx="225425" cy="161925"/>
          </a:xfrm>
          <a:custGeom>
            <a:avLst/>
            <a:gdLst>
              <a:gd name="T0" fmla="*/ 142 w 142"/>
              <a:gd name="T1" fmla="*/ 92 h 102"/>
              <a:gd name="T2" fmla="*/ 138 w 142"/>
              <a:gd name="T3" fmla="*/ 102 h 102"/>
              <a:gd name="T4" fmla="*/ 0 w 142"/>
              <a:gd name="T5" fmla="*/ 10 h 102"/>
              <a:gd name="T6" fmla="*/ 4 w 142"/>
              <a:gd name="T7" fmla="*/ 0 h 102"/>
              <a:gd name="T8" fmla="*/ 142 w 142"/>
              <a:gd name="T9" fmla="*/ 92 h 102"/>
              <a:gd name="T10" fmla="*/ 142 w 142"/>
              <a:gd name="T1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102">
                <a:moveTo>
                  <a:pt x="142" y="92"/>
                </a:moveTo>
                <a:lnTo>
                  <a:pt x="138" y="102"/>
                </a:lnTo>
                <a:lnTo>
                  <a:pt x="0" y="10"/>
                </a:lnTo>
                <a:lnTo>
                  <a:pt x="4" y="0"/>
                </a:lnTo>
                <a:lnTo>
                  <a:pt x="142" y="92"/>
                </a:lnTo>
                <a:lnTo>
                  <a:pt x="142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Freeform 170"/>
          <p:cNvSpPr>
            <a:spLocks/>
          </p:cNvSpPr>
          <p:nvPr/>
        </p:nvSpPr>
        <p:spPr bwMode="auto">
          <a:xfrm>
            <a:off x="4075113" y="4000500"/>
            <a:ext cx="212725" cy="138113"/>
          </a:xfrm>
          <a:custGeom>
            <a:avLst/>
            <a:gdLst>
              <a:gd name="T0" fmla="*/ 134 w 134"/>
              <a:gd name="T1" fmla="*/ 0 h 87"/>
              <a:gd name="T2" fmla="*/ 0 w 134"/>
              <a:gd name="T3" fmla="*/ 87 h 87"/>
              <a:gd name="T4" fmla="*/ 134 w 134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7">
                <a:moveTo>
                  <a:pt x="134" y="0"/>
                </a:moveTo>
                <a:lnTo>
                  <a:pt x="0" y="87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Line 171"/>
          <p:cNvSpPr>
            <a:spLocks noChangeShapeType="1"/>
          </p:cNvSpPr>
          <p:nvPr/>
        </p:nvSpPr>
        <p:spPr bwMode="auto">
          <a:xfrm flipH="1" flipV="1">
            <a:off x="3649663" y="3963988"/>
            <a:ext cx="21272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0" name="Line 172"/>
          <p:cNvSpPr>
            <a:spLocks noChangeShapeType="1"/>
          </p:cNvSpPr>
          <p:nvPr/>
        </p:nvSpPr>
        <p:spPr bwMode="auto">
          <a:xfrm flipH="1">
            <a:off x="4067175" y="3992563"/>
            <a:ext cx="21272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1" name="Freeform 173"/>
          <p:cNvSpPr>
            <a:spLocks/>
          </p:cNvSpPr>
          <p:nvPr/>
        </p:nvSpPr>
        <p:spPr bwMode="auto">
          <a:xfrm>
            <a:off x="4067175" y="3992563"/>
            <a:ext cx="220663" cy="153987"/>
          </a:xfrm>
          <a:custGeom>
            <a:avLst/>
            <a:gdLst>
              <a:gd name="T0" fmla="*/ 134 w 139"/>
              <a:gd name="T1" fmla="*/ 0 h 97"/>
              <a:gd name="T2" fmla="*/ 139 w 139"/>
              <a:gd name="T3" fmla="*/ 5 h 97"/>
              <a:gd name="T4" fmla="*/ 139 w 139"/>
              <a:gd name="T5" fmla="*/ 10 h 97"/>
              <a:gd name="T6" fmla="*/ 5 w 139"/>
              <a:gd name="T7" fmla="*/ 97 h 97"/>
              <a:gd name="T8" fmla="*/ 0 w 139"/>
              <a:gd name="T9" fmla="*/ 88 h 97"/>
              <a:gd name="T10" fmla="*/ 134 w 139"/>
              <a:gd name="T11" fmla="*/ 0 h 97"/>
              <a:gd name="T12" fmla="*/ 134 w 139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97">
                <a:moveTo>
                  <a:pt x="134" y="0"/>
                </a:moveTo>
                <a:lnTo>
                  <a:pt x="139" y="5"/>
                </a:lnTo>
                <a:lnTo>
                  <a:pt x="139" y="10"/>
                </a:lnTo>
                <a:lnTo>
                  <a:pt x="5" y="97"/>
                </a:lnTo>
                <a:lnTo>
                  <a:pt x="0" y="88"/>
                </a:lnTo>
                <a:lnTo>
                  <a:pt x="134" y="0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2" name="Freeform 174"/>
          <p:cNvSpPr>
            <a:spLocks/>
          </p:cNvSpPr>
          <p:nvPr/>
        </p:nvSpPr>
        <p:spPr bwMode="auto">
          <a:xfrm>
            <a:off x="4287838" y="3556000"/>
            <a:ext cx="1587" cy="436563"/>
          </a:xfrm>
          <a:custGeom>
            <a:avLst/>
            <a:gdLst>
              <a:gd name="T0" fmla="*/ 275 h 275"/>
              <a:gd name="T1" fmla="*/ 0 h 275"/>
              <a:gd name="T2" fmla="*/ 275 h 2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5">
                <a:moveTo>
                  <a:pt x="0" y="275"/>
                </a:move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3" name="Freeform 175"/>
          <p:cNvSpPr>
            <a:spLocks/>
          </p:cNvSpPr>
          <p:nvPr/>
        </p:nvSpPr>
        <p:spPr bwMode="auto">
          <a:xfrm>
            <a:off x="4279900" y="3548063"/>
            <a:ext cx="14288" cy="452437"/>
          </a:xfrm>
          <a:custGeom>
            <a:avLst/>
            <a:gdLst>
              <a:gd name="T0" fmla="*/ 0 w 9"/>
              <a:gd name="T1" fmla="*/ 5 h 285"/>
              <a:gd name="T2" fmla="*/ 5 w 9"/>
              <a:gd name="T3" fmla="*/ 0 h 285"/>
              <a:gd name="T4" fmla="*/ 9 w 9"/>
              <a:gd name="T5" fmla="*/ 5 h 285"/>
              <a:gd name="T6" fmla="*/ 9 w 9"/>
              <a:gd name="T7" fmla="*/ 280 h 285"/>
              <a:gd name="T8" fmla="*/ 5 w 9"/>
              <a:gd name="T9" fmla="*/ 285 h 285"/>
              <a:gd name="T10" fmla="*/ 0 w 9"/>
              <a:gd name="T11" fmla="*/ 280 h 285"/>
              <a:gd name="T12" fmla="*/ 0 w 9"/>
              <a:gd name="T13" fmla="*/ 5 h 285"/>
              <a:gd name="T14" fmla="*/ 0 w 9"/>
              <a:gd name="T15" fmla="*/ 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285">
                <a:moveTo>
                  <a:pt x="0" y="5"/>
                </a:moveTo>
                <a:lnTo>
                  <a:pt x="5" y="0"/>
                </a:lnTo>
                <a:lnTo>
                  <a:pt x="9" y="5"/>
                </a:lnTo>
                <a:lnTo>
                  <a:pt x="9" y="280"/>
                </a:lnTo>
                <a:lnTo>
                  <a:pt x="5" y="285"/>
                </a:lnTo>
                <a:lnTo>
                  <a:pt x="0" y="280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4" name="Freeform 176"/>
          <p:cNvSpPr>
            <a:spLocks/>
          </p:cNvSpPr>
          <p:nvPr/>
        </p:nvSpPr>
        <p:spPr bwMode="auto">
          <a:xfrm>
            <a:off x="4238625" y="3584575"/>
            <a:ext cx="1588" cy="379413"/>
          </a:xfrm>
          <a:custGeom>
            <a:avLst/>
            <a:gdLst>
              <a:gd name="T0" fmla="*/ 0 h 239"/>
              <a:gd name="T1" fmla="*/ 239 h 239"/>
              <a:gd name="T2" fmla="*/ 0 h 23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39">
                <a:moveTo>
                  <a:pt x="0" y="0"/>
                </a:moveTo>
                <a:lnTo>
                  <a:pt x="0" y="2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/>
        </p:nvSpPr>
        <p:spPr bwMode="auto">
          <a:xfrm flipV="1">
            <a:off x="4287838" y="3556000"/>
            <a:ext cx="1587" cy="430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/>
        </p:nvSpPr>
        <p:spPr bwMode="auto">
          <a:xfrm>
            <a:off x="4238625" y="3576638"/>
            <a:ext cx="1588" cy="387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Freeform 179"/>
          <p:cNvSpPr>
            <a:spLocks/>
          </p:cNvSpPr>
          <p:nvPr/>
        </p:nvSpPr>
        <p:spPr bwMode="auto">
          <a:xfrm>
            <a:off x="4232275" y="3576638"/>
            <a:ext cx="20638" cy="387350"/>
          </a:xfrm>
          <a:custGeom>
            <a:avLst/>
            <a:gdLst>
              <a:gd name="T0" fmla="*/ 0 w 13"/>
              <a:gd name="T1" fmla="*/ 0 h 244"/>
              <a:gd name="T2" fmla="*/ 13 w 13"/>
              <a:gd name="T3" fmla="*/ 0 h 244"/>
              <a:gd name="T4" fmla="*/ 13 w 13"/>
              <a:gd name="T5" fmla="*/ 244 h 244"/>
              <a:gd name="T6" fmla="*/ 0 w 13"/>
              <a:gd name="T7" fmla="*/ 244 h 244"/>
              <a:gd name="T8" fmla="*/ 0 w 13"/>
              <a:gd name="T9" fmla="*/ 0 h 244"/>
              <a:gd name="T10" fmla="*/ 0 w 13"/>
              <a:gd name="T11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44">
                <a:moveTo>
                  <a:pt x="0" y="0"/>
                </a:moveTo>
                <a:lnTo>
                  <a:pt x="13" y="0"/>
                </a:lnTo>
                <a:lnTo>
                  <a:pt x="13" y="244"/>
                </a:lnTo>
                <a:lnTo>
                  <a:pt x="0" y="24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Freeform 180"/>
          <p:cNvSpPr>
            <a:spLocks/>
          </p:cNvSpPr>
          <p:nvPr/>
        </p:nvSpPr>
        <p:spPr bwMode="auto">
          <a:xfrm>
            <a:off x="3951288" y="3328988"/>
            <a:ext cx="336550" cy="219075"/>
          </a:xfrm>
          <a:custGeom>
            <a:avLst/>
            <a:gdLst>
              <a:gd name="T0" fmla="*/ 0 w 212"/>
              <a:gd name="T1" fmla="*/ 0 h 138"/>
              <a:gd name="T2" fmla="*/ 212 w 212"/>
              <a:gd name="T3" fmla="*/ 138 h 138"/>
              <a:gd name="T4" fmla="*/ 0 w 212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138">
                <a:moveTo>
                  <a:pt x="0" y="0"/>
                </a:moveTo>
                <a:lnTo>
                  <a:pt x="21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Freeform 181"/>
          <p:cNvSpPr>
            <a:spLocks/>
          </p:cNvSpPr>
          <p:nvPr/>
        </p:nvSpPr>
        <p:spPr bwMode="auto">
          <a:xfrm>
            <a:off x="3944938" y="3321050"/>
            <a:ext cx="342900" cy="234950"/>
          </a:xfrm>
          <a:custGeom>
            <a:avLst/>
            <a:gdLst>
              <a:gd name="T0" fmla="*/ 0 w 216"/>
              <a:gd name="T1" fmla="*/ 10 h 148"/>
              <a:gd name="T2" fmla="*/ 0 w 216"/>
              <a:gd name="T3" fmla="*/ 0 h 148"/>
              <a:gd name="T4" fmla="*/ 4 w 216"/>
              <a:gd name="T5" fmla="*/ 0 h 148"/>
              <a:gd name="T6" fmla="*/ 216 w 216"/>
              <a:gd name="T7" fmla="*/ 138 h 148"/>
              <a:gd name="T8" fmla="*/ 216 w 216"/>
              <a:gd name="T9" fmla="*/ 143 h 148"/>
              <a:gd name="T10" fmla="*/ 211 w 216"/>
              <a:gd name="T11" fmla="*/ 148 h 148"/>
              <a:gd name="T12" fmla="*/ 0 w 216"/>
              <a:gd name="T13" fmla="*/ 10 h 148"/>
              <a:gd name="T14" fmla="*/ 0 w 216"/>
              <a:gd name="T15" fmla="*/ 1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148">
                <a:moveTo>
                  <a:pt x="0" y="10"/>
                </a:moveTo>
                <a:lnTo>
                  <a:pt x="0" y="0"/>
                </a:lnTo>
                <a:lnTo>
                  <a:pt x="4" y="0"/>
                </a:lnTo>
                <a:lnTo>
                  <a:pt x="216" y="138"/>
                </a:lnTo>
                <a:lnTo>
                  <a:pt x="216" y="143"/>
                </a:lnTo>
                <a:lnTo>
                  <a:pt x="211" y="148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0" name="Freeform 182"/>
          <p:cNvSpPr>
            <a:spLocks/>
          </p:cNvSpPr>
          <p:nvPr/>
        </p:nvSpPr>
        <p:spPr bwMode="auto">
          <a:xfrm>
            <a:off x="3732213" y="3328988"/>
            <a:ext cx="204787" cy="138112"/>
          </a:xfrm>
          <a:custGeom>
            <a:avLst/>
            <a:gdLst>
              <a:gd name="T0" fmla="*/ 129 w 129"/>
              <a:gd name="T1" fmla="*/ 0 h 87"/>
              <a:gd name="T2" fmla="*/ 0 w 129"/>
              <a:gd name="T3" fmla="*/ 87 h 87"/>
              <a:gd name="T4" fmla="*/ 129 w 129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" h="87">
                <a:moveTo>
                  <a:pt x="129" y="0"/>
                </a:moveTo>
                <a:lnTo>
                  <a:pt x="0" y="87"/>
                </a:lnTo>
                <a:lnTo>
                  <a:pt x="12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1" name="Line 183"/>
          <p:cNvSpPr>
            <a:spLocks noChangeShapeType="1"/>
          </p:cNvSpPr>
          <p:nvPr/>
        </p:nvSpPr>
        <p:spPr bwMode="auto">
          <a:xfrm>
            <a:off x="3944938" y="3321050"/>
            <a:ext cx="334962" cy="219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2" name="Line 184"/>
          <p:cNvSpPr>
            <a:spLocks noChangeShapeType="1"/>
          </p:cNvSpPr>
          <p:nvPr/>
        </p:nvSpPr>
        <p:spPr bwMode="auto">
          <a:xfrm flipH="1">
            <a:off x="3724275" y="3321050"/>
            <a:ext cx="212725" cy="139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3" name="Freeform 185"/>
          <p:cNvSpPr>
            <a:spLocks/>
          </p:cNvSpPr>
          <p:nvPr/>
        </p:nvSpPr>
        <p:spPr bwMode="auto">
          <a:xfrm>
            <a:off x="3724275" y="3321050"/>
            <a:ext cx="220663" cy="153988"/>
          </a:xfrm>
          <a:custGeom>
            <a:avLst/>
            <a:gdLst>
              <a:gd name="T0" fmla="*/ 134 w 139"/>
              <a:gd name="T1" fmla="*/ 0 h 97"/>
              <a:gd name="T2" fmla="*/ 139 w 139"/>
              <a:gd name="T3" fmla="*/ 0 h 97"/>
              <a:gd name="T4" fmla="*/ 139 w 139"/>
              <a:gd name="T5" fmla="*/ 10 h 97"/>
              <a:gd name="T6" fmla="*/ 5 w 139"/>
              <a:gd name="T7" fmla="*/ 97 h 97"/>
              <a:gd name="T8" fmla="*/ 0 w 139"/>
              <a:gd name="T9" fmla="*/ 88 h 97"/>
              <a:gd name="T10" fmla="*/ 134 w 139"/>
              <a:gd name="T11" fmla="*/ 0 h 97"/>
              <a:gd name="T12" fmla="*/ 134 w 139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97">
                <a:moveTo>
                  <a:pt x="134" y="0"/>
                </a:moveTo>
                <a:lnTo>
                  <a:pt x="139" y="0"/>
                </a:lnTo>
                <a:lnTo>
                  <a:pt x="139" y="10"/>
                </a:lnTo>
                <a:lnTo>
                  <a:pt x="5" y="97"/>
                </a:lnTo>
                <a:lnTo>
                  <a:pt x="0" y="88"/>
                </a:lnTo>
                <a:lnTo>
                  <a:pt x="134" y="0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4" name="Freeform 186"/>
          <p:cNvSpPr>
            <a:spLocks/>
          </p:cNvSpPr>
          <p:nvPr/>
        </p:nvSpPr>
        <p:spPr bwMode="auto">
          <a:xfrm>
            <a:off x="3752850" y="3387725"/>
            <a:ext cx="192088" cy="123825"/>
          </a:xfrm>
          <a:custGeom>
            <a:avLst/>
            <a:gdLst>
              <a:gd name="T0" fmla="*/ 121 w 121"/>
              <a:gd name="T1" fmla="*/ 0 h 78"/>
              <a:gd name="T2" fmla="*/ 0 w 121"/>
              <a:gd name="T3" fmla="*/ 78 h 78"/>
              <a:gd name="T4" fmla="*/ 121 w 121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" h="78">
                <a:moveTo>
                  <a:pt x="121" y="0"/>
                </a:moveTo>
                <a:lnTo>
                  <a:pt x="0" y="78"/>
                </a:lnTo>
                <a:lnTo>
                  <a:pt x="1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5" name="Freeform 187"/>
          <p:cNvSpPr>
            <a:spLocks/>
          </p:cNvSpPr>
          <p:nvPr/>
        </p:nvSpPr>
        <p:spPr bwMode="auto">
          <a:xfrm>
            <a:off x="3744913" y="3379788"/>
            <a:ext cx="206375" cy="139700"/>
          </a:xfrm>
          <a:custGeom>
            <a:avLst/>
            <a:gdLst>
              <a:gd name="T0" fmla="*/ 126 w 130"/>
              <a:gd name="T1" fmla="*/ 0 h 88"/>
              <a:gd name="T2" fmla="*/ 130 w 130"/>
              <a:gd name="T3" fmla="*/ 9 h 88"/>
              <a:gd name="T4" fmla="*/ 9 w 130"/>
              <a:gd name="T5" fmla="*/ 88 h 88"/>
              <a:gd name="T6" fmla="*/ 0 w 130"/>
              <a:gd name="T7" fmla="*/ 78 h 88"/>
              <a:gd name="T8" fmla="*/ 126 w 130"/>
              <a:gd name="T9" fmla="*/ 0 h 88"/>
              <a:gd name="T10" fmla="*/ 126 w 130"/>
              <a:gd name="T11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0" h="88">
                <a:moveTo>
                  <a:pt x="126" y="0"/>
                </a:moveTo>
                <a:lnTo>
                  <a:pt x="130" y="9"/>
                </a:lnTo>
                <a:lnTo>
                  <a:pt x="9" y="88"/>
                </a:lnTo>
                <a:lnTo>
                  <a:pt x="0" y="78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6" name="Freeform 188"/>
          <p:cNvSpPr>
            <a:spLocks/>
          </p:cNvSpPr>
          <p:nvPr/>
        </p:nvSpPr>
        <p:spPr bwMode="auto">
          <a:xfrm>
            <a:off x="4294188" y="4000500"/>
            <a:ext cx="268287" cy="95250"/>
          </a:xfrm>
          <a:custGeom>
            <a:avLst/>
            <a:gdLst>
              <a:gd name="T0" fmla="*/ 169 w 169"/>
              <a:gd name="T1" fmla="*/ 60 h 60"/>
              <a:gd name="T2" fmla="*/ 0 w 169"/>
              <a:gd name="T3" fmla="*/ 0 h 60"/>
              <a:gd name="T4" fmla="*/ 169 w 169"/>
              <a:gd name="T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0">
                <a:moveTo>
                  <a:pt x="169" y="60"/>
                </a:moveTo>
                <a:lnTo>
                  <a:pt x="0" y="0"/>
                </a:lnTo>
                <a:lnTo>
                  <a:pt x="169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7" name="Line 189"/>
          <p:cNvSpPr>
            <a:spLocks noChangeShapeType="1"/>
          </p:cNvSpPr>
          <p:nvPr/>
        </p:nvSpPr>
        <p:spPr bwMode="auto">
          <a:xfrm flipH="1">
            <a:off x="3752850" y="3379788"/>
            <a:ext cx="192088" cy="131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8" name="Line 190"/>
          <p:cNvSpPr>
            <a:spLocks noChangeShapeType="1"/>
          </p:cNvSpPr>
          <p:nvPr/>
        </p:nvSpPr>
        <p:spPr bwMode="auto">
          <a:xfrm flipH="1" flipV="1">
            <a:off x="4294188" y="3992563"/>
            <a:ext cx="268287" cy="103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79" name="Freeform 191"/>
          <p:cNvSpPr>
            <a:spLocks/>
          </p:cNvSpPr>
          <p:nvPr/>
        </p:nvSpPr>
        <p:spPr bwMode="auto">
          <a:xfrm>
            <a:off x="4287838" y="3992563"/>
            <a:ext cx="280987" cy="117475"/>
          </a:xfrm>
          <a:custGeom>
            <a:avLst/>
            <a:gdLst>
              <a:gd name="T0" fmla="*/ 177 w 177"/>
              <a:gd name="T1" fmla="*/ 60 h 74"/>
              <a:gd name="T2" fmla="*/ 173 w 177"/>
              <a:gd name="T3" fmla="*/ 74 h 74"/>
              <a:gd name="T4" fmla="*/ 0 w 177"/>
              <a:gd name="T5" fmla="*/ 10 h 74"/>
              <a:gd name="T6" fmla="*/ 0 w 177"/>
              <a:gd name="T7" fmla="*/ 5 h 74"/>
              <a:gd name="T8" fmla="*/ 4 w 177"/>
              <a:gd name="T9" fmla="*/ 0 h 74"/>
              <a:gd name="T10" fmla="*/ 177 w 177"/>
              <a:gd name="T11" fmla="*/ 60 h 74"/>
              <a:gd name="T12" fmla="*/ 177 w 177"/>
              <a:gd name="T13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74">
                <a:moveTo>
                  <a:pt x="177" y="60"/>
                </a:moveTo>
                <a:lnTo>
                  <a:pt x="173" y="74"/>
                </a:lnTo>
                <a:lnTo>
                  <a:pt x="0" y="10"/>
                </a:lnTo>
                <a:lnTo>
                  <a:pt x="0" y="5"/>
                </a:lnTo>
                <a:lnTo>
                  <a:pt x="4" y="0"/>
                </a:lnTo>
                <a:lnTo>
                  <a:pt x="177" y="60"/>
                </a:lnTo>
                <a:lnTo>
                  <a:pt x="177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0" name="Freeform 192"/>
          <p:cNvSpPr>
            <a:spLocks/>
          </p:cNvSpPr>
          <p:nvPr/>
        </p:nvSpPr>
        <p:spPr bwMode="auto">
          <a:xfrm>
            <a:off x="4746625" y="3781425"/>
            <a:ext cx="150813" cy="219075"/>
          </a:xfrm>
          <a:custGeom>
            <a:avLst/>
            <a:gdLst>
              <a:gd name="T0" fmla="*/ 95 w 95"/>
              <a:gd name="T1" fmla="*/ 0 h 138"/>
              <a:gd name="T2" fmla="*/ 0 w 95"/>
              <a:gd name="T3" fmla="*/ 138 h 138"/>
              <a:gd name="T4" fmla="*/ 95 w 95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" h="138">
                <a:moveTo>
                  <a:pt x="95" y="0"/>
                </a:moveTo>
                <a:lnTo>
                  <a:pt x="0" y="138"/>
                </a:lnTo>
                <a:lnTo>
                  <a:pt x="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1" name="Freeform 193"/>
          <p:cNvSpPr>
            <a:spLocks/>
          </p:cNvSpPr>
          <p:nvPr/>
        </p:nvSpPr>
        <p:spPr bwMode="auto">
          <a:xfrm>
            <a:off x="4740275" y="3773488"/>
            <a:ext cx="157163" cy="234950"/>
          </a:xfrm>
          <a:custGeom>
            <a:avLst/>
            <a:gdLst>
              <a:gd name="T0" fmla="*/ 91 w 99"/>
              <a:gd name="T1" fmla="*/ 0 h 148"/>
              <a:gd name="T2" fmla="*/ 99 w 99"/>
              <a:gd name="T3" fmla="*/ 0 h 148"/>
              <a:gd name="T4" fmla="*/ 99 w 99"/>
              <a:gd name="T5" fmla="*/ 5 h 148"/>
              <a:gd name="T6" fmla="*/ 8 w 99"/>
              <a:gd name="T7" fmla="*/ 148 h 148"/>
              <a:gd name="T8" fmla="*/ 0 w 99"/>
              <a:gd name="T9" fmla="*/ 143 h 148"/>
              <a:gd name="T10" fmla="*/ 91 w 99"/>
              <a:gd name="T11" fmla="*/ 0 h 148"/>
              <a:gd name="T12" fmla="*/ 91 w 99"/>
              <a:gd name="T13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148">
                <a:moveTo>
                  <a:pt x="91" y="0"/>
                </a:moveTo>
                <a:lnTo>
                  <a:pt x="99" y="0"/>
                </a:lnTo>
                <a:lnTo>
                  <a:pt x="99" y="5"/>
                </a:lnTo>
                <a:lnTo>
                  <a:pt x="8" y="148"/>
                </a:lnTo>
                <a:lnTo>
                  <a:pt x="0" y="143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2" name="Freeform 194"/>
          <p:cNvSpPr>
            <a:spLocks/>
          </p:cNvSpPr>
          <p:nvPr/>
        </p:nvSpPr>
        <p:spPr bwMode="auto">
          <a:xfrm>
            <a:off x="4752975" y="3556000"/>
            <a:ext cx="144463" cy="211138"/>
          </a:xfrm>
          <a:custGeom>
            <a:avLst/>
            <a:gdLst>
              <a:gd name="T0" fmla="*/ 0 w 91"/>
              <a:gd name="T1" fmla="*/ 0 h 133"/>
              <a:gd name="T2" fmla="*/ 91 w 91"/>
              <a:gd name="T3" fmla="*/ 133 h 133"/>
              <a:gd name="T4" fmla="*/ 0 w 9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133">
                <a:moveTo>
                  <a:pt x="0" y="0"/>
                </a:moveTo>
                <a:lnTo>
                  <a:pt x="91" y="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3" name="Line 195"/>
          <p:cNvSpPr>
            <a:spLocks noChangeShapeType="1"/>
          </p:cNvSpPr>
          <p:nvPr/>
        </p:nvSpPr>
        <p:spPr bwMode="auto">
          <a:xfrm flipH="1">
            <a:off x="4746625" y="3773488"/>
            <a:ext cx="144463" cy="227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4" name="Line 196"/>
          <p:cNvSpPr>
            <a:spLocks noChangeShapeType="1"/>
          </p:cNvSpPr>
          <p:nvPr/>
        </p:nvSpPr>
        <p:spPr bwMode="auto">
          <a:xfrm>
            <a:off x="4752975" y="3548063"/>
            <a:ext cx="138113" cy="211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5" name="Freeform 197"/>
          <p:cNvSpPr>
            <a:spLocks/>
          </p:cNvSpPr>
          <p:nvPr/>
        </p:nvSpPr>
        <p:spPr bwMode="auto">
          <a:xfrm>
            <a:off x="4746625" y="3548063"/>
            <a:ext cx="150813" cy="225425"/>
          </a:xfrm>
          <a:custGeom>
            <a:avLst/>
            <a:gdLst>
              <a:gd name="T0" fmla="*/ 0 w 95"/>
              <a:gd name="T1" fmla="*/ 5 h 142"/>
              <a:gd name="T2" fmla="*/ 9 w 95"/>
              <a:gd name="T3" fmla="*/ 0 h 142"/>
              <a:gd name="T4" fmla="*/ 95 w 95"/>
              <a:gd name="T5" fmla="*/ 138 h 142"/>
              <a:gd name="T6" fmla="*/ 95 w 95"/>
              <a:gd name="T7" fmla="*/ 142 h 142"/>
              <a:gd name="T8" fmla="*/ 87 w 95"/>
              <a:gd name="T9" fmla="*/ 142 h 142"/>
              <a:gd name="T10" fmla="*/ 0 w 95"/>
              <a:gd name="T11" fmla="*/ 5 h 142"/>
              <a:gd name="T12" fmla="*/ 0 w 95"/>
              <a:gd name="T13" fmla="*/ 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42">
                <a:moveTo>
                  <a:pt x="0" y="5"/>
                </a:moveTo>
                <a:lnTo>
                  <a:pt x="9" y="0"/>
                </a:lnTo>
                <a:lnTo>
                  <a:pt x="95" y="138"/>
                </a:lnTo>
                <a:lnTo>
                  <a:pt x="95" y="142"/>
                </a:lnTo>
                <a:lnTo>
                  <a:pt x="87" y="142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6" name="Freeform 198"/>
          <p:cNvSpPr>
            <a:spLocks/>
          </p:cNvSpPr>
          <p:nvPr/>
        </p:nvSpPr>
        <p:spPr bwMode="auto">
          <a:xfrm>
            <a:off x="4719638" y="3584575"/>
            <a:ext cx="115887" cy="188913"/>
          </a:xfrm>
          <a:custGeom>
            <a:avLst/>
            <a:gdLst>
              <a:gd name="T0" fmla="*/ 0 w 73"/>
              <a:gd name="T1" fmla="*/ 0 h 119"/>
              <a:gd name="T2" fmla="*/ 73 w 73"/>
              <a:gd name="T3" fmla="*/ 119 h 119"/>
              <a:gd name="T4" fmla="*/ 0 w 7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119">
                <a:moveTo>
                  <a:pt x="0" y="0"/>
                </a:moveTo>
                <a:lnTo>
                  <a:pt x="73" y="1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7" name="Freeform 199"/>
          <p:cNvSpPr>
            <a:spLocks/>
          </p:cNvSpPr>
          <p:nvPr/>
        </p:nvSpPr>
        <p:spPr bwMode="auto">
          <a:xfrm>
            <a:off x="4713288" y="3576638"/>
            <a:ext cx="130175" cy="204787"/>
          </a:xfrm>
          <a:custGeom>
            <a:avLst/>
            <a:gdLst>
              <a:gd name="T0" fmla="*/ 0 w 82"/>
              <a:gd name="T1" fmla="*/ 10 h 129"/>
              <a:gd name="T2" fmla="*/ 8 w 82"/>
              <a:gd name="T3" fmla="*/ 0 h 129"/>
              <a:gd name="T4" fmla="*/ 82 w 82"/>
              <a:gd name="T5" fmla="*/ 120 h 129"/>
              <a:gd name="T6" fmla="*/ 73 w 82"/>
              <a:gd name="T7" fmla="*/ 129 h 129"/>
              <a:gd name="T8" fmla="*/ 0 w 82"/>
              <a:gd name="T9" fmla="*/ 10 h 129"/>
              <a:gd name="T10" fmla="*/ 0 w 82"/>
              <a:gd name="T11" fmla="*/ 1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129">
                <a:moveTo>
                  <a:pt x="0" y="10"/>
                </a:moveTo>
                <a:lnTo>
                  <a:pt x="8" y="0"/>
                </a:lnTo>
                <a:lnTo>
                  <a:pt x="82" y="120"/>
                </a:lnTo>
                <a:lnTo>
                  <a:pt x="73" y="129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8" name="Freeform 200"/>
          <p:cNvSpPr>
            <a:spLocks/>
          </p:cNvSpPr>
          <p:nvPr/>
        </p:nvSpPr>
        <p:spPr bwMode="auto">
          <a:xfrm>
            <a:off x="4294188" y="3446463"/>
            <a:ext cx="268287" cy="101600"/>
          </a:xfrm>
          <a:custGeom>
            <a:avLst/>
            <a:gdLst>
              <a:gd name="T0" fmla="*/ 0 w 169"/>
              <a:gd name="T1" fmla="*/ 64 h 64"/>
              <a:gd name="T2" fmla="*/ 169 w 169"/>
              <a:gd name="T3" fmla="*/ 0 h 64"/>
              <a:gd name="T4" fmla="*/ 0 w 169"/>
              <a:gd name="T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4">
                <a:moveTo>
                  <a:pt x="0" y="64"/>
                </a:moveTo>
                <a:lnTo>
                  <a:pt x="169" y="0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89" name="Line 201"/>
          <p:cNvSpPr>
            <a:spLocks noChangeShapeType="1"/>
          </p:cNvSpPr>
          <p:nvPr/>
        </p:nvSpPr>
        <p:spPr bwMode="auto">
          <a:xfrm>
            <a:off x="4713288" y="3584575"/>
            <a:ext cx="122237" cy="1825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0" name="Line 202"/>
          <p:cNvSpPr>
            <a:spLocks noChangeShapeType="1"/>
          </p:cNvSpPr>
          <p:nvPr/>
        </p:nvSpPr>
        <p:spPr bwMode="auto">
          <a:xfrm flipV="1">
            <a:off x="4294188" y="3446463"/>
            <a:ext cx="268287" cy="1016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1" name="Freeform 203"/>
          <p:cNvSpPr>
            <a:spLocks/>
          </p:cNvSpPr>
          <p:nvPr/>
        </p:nvSpPr>
        <p:spPr bwMode="auto">
          <a:xfrm>
            <a:off x="4287838" y="3438525"/>
            <a:ext cx="280987" cy="117475"/>
          </a:xfrm>
          <a:custGeom>
            <a:avLst/>
            <a:gdLst>
              <a:gd name="T0" fmla="*/ 173 w 177"/>
              <a:gd name="T1" fmla="*/ 0 h 74"/>
              <a:gd name="T2" fmla="*/ 177 w 177"/>
              <a:gd name="T3" fmla="*/ 14 h 74"/>
              <a:gd name="T4" fmla="*/ 4 w 177"/>
              <a:gd name="T5" fmla="*/ 74 h 74"/>
              <a:gd name="T6" fmla="*/ 0 w 177"/>
              <a:gd name="T7" fmla="*/ 69 h 74"/>
              <a:gd name="T8" fmla="*/ 0 w 177"/>
              <a:gd name="T9" fmla="*/ 64 h 74"/>
              <a:gd name="T10" fmla="*/ 173 w 177"/>
              <a:gd name="T11" fmla="*/ 0 h 74"/>
              <a:gd name="T12" fmla="*/ 173 w 177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74">
                <a:moveTo>
                  <a:pt x="173" y="0"/>
                </a:moveTo>
                <a:lnTo>
                  <a:pt x="177" y="14"/>
                </a:lnTo>
                <a:lnTo>
                  <a:pt x="4" y="74"/>
                </a:lnTo>
                <a:lnTo>
                  <a:pt x="0" y="69"/>
                </a:lnTo>
                <a:lnTo>
                  <a:pt x="0" y="64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8" name="Freeform 210"/>
          <p:cNvSpPr>
            <a:spLocks/>
          </p:cNvSpPr>
          <p:nvPr/>
        </p:nvSpPr>
        <p:spPr bwMode="auto">
          <a:xfrm>
            <a:off x="4905375" y="3773488"/>
            <a:ext cx="301625" cy="1587"/>
          </a:xfrm>
          <a:custGeom>
            <a:avLst/>
            <a:gdLst>
              <a:gd name="T0" fmla="*/ 190 w 190"/>
              <a:gd name="T1" fmla="*/ 0 w 190"/>
              <a:gd name="T2" fmla="*/ 190 w 19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0">
                <a:moveTo>
                  <a:pt x="190" y="0"/>
                </a:moveTo>
                <a:lnTo>
                  <a:pt x="0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9" name="Freeform 211"/>
          <p:cNvSpPr>
            <a:spLocks/>
          </p:cNvSpPr>
          <p:nvPr/>
        </p:nvSpPr>
        <p:spPr bwMode="auto">
          <a:xfrm>
            <a:off x="4897438" y="3767138"/>
            <a:ext cx="309562" cy="14287"/>
          </a:xfrm>
          <a:custGeom>
            <a:avLst/>
            <a:gdLst>
              <a:gd name="T0" fmla="*/ 195 w 195"/>
              <a:gd name="T1" fmla="*/ 0 h 9"/>
              <a:gd name="T2" fmla="*/ 195 w 195"/>
              <a:gd name="T3" fmla="*/ 9 h 9"/>
              <a:gd name="T4" fmla="*/ 0 w 195"/>
              <a:gd name="T5" fmla="*/ 9 h 9"/>
              <a:gd name="T6" fmla="*/ 0 w 195"/>
              <a:gd name="T7" fmla="*/ 4 h 9"/>
              <a:gd name="T8" fmla="*/ 0 w 195"/>
              <a:gd name="T9" fmla="*/ 0 h 9"/>
              <a:gd name="T10" fmla="*/ 195 w 195"/>
              <a:gd name="T11" fmla="*/ 0 h 9"/>
              <a:gd name="T12" fmla="*/ 195 w 19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9">
                <a:moveTo>
                  <a:pt x="195" y="0"/>
                </a:moveTo>
                <a:lnTo>
                  <a:pt x="195" y="9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  <a:lnTo>
                  <a:pt x="195" y="0"/>
                </a:lnTo>
                <a:lnTo>
                  <a:pt x="1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0" name="Freeform 212"/>
          <p:cNvSpPr>
            <a:spLocks/>
          </p:cNvSpPr>
          <p:nvPr/>
        </p:nvSpPr>
        <p:spPr bwMode="auto">
          <a:xfrm>
            <a:off x="3389313" y="4000500"/>
            <a:ext cx="212725" cy="138113"/>
          </a:xfrm>
          <a:custGeom>
            <a:avLst/>
            <a:gdLst>
              <a:gd name="T0" fmla="*/ 0 w 134"/>
              <a:gd name="T1" fmla="*/ 87 h 87"/>
              <a:gd name="T2" fmla="*/ 134 w 134"/>
              <a:gd name="T3" fmla="*/ 0 h 87"/>
              <a:gd name="T4" fmla="*/ 0 w 134"/>
              <a:gd name="T5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7">
                <a:moveTo>
                  <a:pt x="0" y="87"/>
                </a:moveTo>
                <a:lnTo>
                  <a:pt x="134" y="0"/>
                </a:lnTo>
                <a:lnTo>
                  <a:pt x="0" y="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1" name="Line 213"/>
          <p:cNvSpPr>
            <a:spLocks noChangeShapeType="1"/>
          </p:cNvSpPr>
          <p:nvPr/>
        </p:nvSpPr>
        <p:spPr bwMode="auto">
          <a:xfrm flipH="1">
            <a:off x="4897438" y="3767138"/>
            <a:ext cx="3016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2" name="Line 214"/>
          <p:cNvSpPr>
            <a:spLocks noChangeShapeType="1"/>
          </p:cNvSpPr>
          <p:nvPr/>
        </p:nvSpPr>
        <p:spPr bwMode="auto">
          <a:xfrm flipV="1">
            <a:off x="3381375" y="3992563"/>
            <a:ext cx="21272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3" name="Freeform 215"/>
          <p:cNvSpPr>
            <a:spLocks/>
          </p:cNvSpPr>
          <p:nvPr/>
        </p:nvSpPr>
        <p:spPr bwMode="auto">
          <a:xfrm>
            <a:off x="3381375" y="3992563"/>
            <a:ext cx="220663" cy="153987"/>
          </a:xfrm>
          <a:custGeom>
            <a:avLst/>
            <a:gdLst>
              <a:gd name="T0" fmla="*/ 5 w 139"/>
              <a:gd name="T1" fmla="*/ 97 h 97"/>
              <a:gd name="T2" fmla="*/ 0 w 139"/>
              <a:gd name="T3" fmla="*/ 88 h 97"/>
              <a:gd name="T4" fmla="*/ 134 w 139"/>
              <a:gd name="T5" fmla="*/ 0 h 97"/>
              <a:gd name="T6" fmla="*/ 139 w 139"/>
              <a:gd name="T7" fmla="*/ 5 h 97"/>
              <a:gd name="T8" fmla="*/ 139 w 139"/>
              <a:gd name="T9" fmla="*/ 10 h 97"/>
              <a:gd name="T10" fmla="*/ 5 w 139"/>
              <a:gd name="T11" fmla="*/ 97 h 97"/>
              <a:gd name="T12" fmla="*/ 5 w 139"/>
              <a:gd name="T1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97">
                <a:moveTo>
                  <a:pt x="5" y="97"/>
                </a:moveTo>
                <a:lnTo>
                  <a:pt x="0" y="88"/>
                </a:lnTo>
                <a:lnTo>
                  <a:pt x="134" y="0"/>
                </a:lnTo>
                <a:lnTo>
                  <a:pt x="139" y="5"/>
                </a:lnTo>
                <a:lnTo>
                  <a:pt x="139" y="10"/>
                </a:lnTo>
                <a:lnTo>
                  <a:pt x="5" y="97"/>
                </a:lnTo>
                <a:lnTo>
                  <a:pt x="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04" name="Rectangle 216"/>
          <p:cNvSpPr>
            <a:spLocks noChangeArrowheads="1"/>
          </p:cNvSpPr>
          <p:nvPr/>
        </p:nvSpPr>
        <p:spPr bwMode="auto">
          <a:xfrm>
            <a:off x="3541713" y="34258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05" name="Rectangle 217"/>
          <p:cNvSpPr>
            <a:spLocks noChangeArrowheads="1"/>
          </p:cNvSpPr>
          <p:nvPr/>
        </p:nvSpPr>
        <p:spPr bwMode="auto">
          <a:xfrm>
            <a:off x="3884613" y="40989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06" name="Rectangle 218"/>
          <p:cNvSpPr>
            <a:spLocks noChangeArrowheads="1"/>
          </p:cNvSpPr>
          <p:nvPr/>
        </p:nvSpPr>
        <p:spPr bwMode="auto">
          <a:xfrm>
            <a:off x="4605338" y="40100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07" name="Rectangle 219"/>
          <p:cNvSpPr>
            <a:spLocks noChangeArrowheads="1"/>
          </p:cNvSpPr>
          <p:nvPr/>
        </p:nvSpPr>
        <p:spPr bwMode="auto">
          <a:xfrm>
            <a:off x="4605338" y="32877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08" name="Rectangle 220"/>
          <p:cNvSpPr>
            <a:spLocks noChangeArrowheads="1"/>
          </p:cNvSpPr>
          <p:nvPr/>
        </p:nvSpPr>
        <p:spPr bwMode="auto">
          <a:xfrm>
            <a:off x="3884613" y="27543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N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2509" name="Rectangle 221"/>
          <p:cNvSpPr>
            <a:spLocks noChangeArrowheads="1"/>
          </p:cNvSpPr>
          <p:nvPr/>
        </p:nvSpPr>
        <p:spPr bwMode="auto">
          <a:xfrm>
            <a:off x="4043363" y="275431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H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2510" name="Rectangle 222"/>
          <p:cNvSpPr>
            <a:spLocks noChangeArrowheads="1"/>
          </p:cNvSpPr>
          <p:nvPr/>
        </p:nvSpPr>
        <p:spPr bwMode="auto">
          <a:xfrm>
            <a:off x="4200525" y="2851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3333FF"/>
                </a:solidFill>
                <a:latin typeface="Arial" charset="0"/>
              </a:rPr>
              <a:t>2</a:t>
            </a:r>
          </a:p>
        </p:txBody>
      </p:sp>
      <p:sp>
        <p:nvSpPr>
          <p:cNvPr id="12511" name="Rectangle 223"/>
          <p:cNvSpPr>
            <a:spLocks noChangeArrowheads="1"/>
          </p:cNvSpPr>
          <p:nvPr/>
        </p:nvSpPr>
        <p:spPr bwMode="auto">
          <a:xfrm>
            <a:off x="5229225" y="3652838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2512" name="Rectangle 224"/>
          <p:cNvSpPr>
            <a:spLocks noChangeArrowheads="1"/>
          </p:cNvSpPr>
          <p:nvPr/>
        </p:nvSpPr>
        <p:spPr bwMode="auto">
          <a:xfrm>
            <a:off x="3206750" y="409892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2513" name="Freeform 225"/>
          <p:cNvSpPr>
            <a:spLocks/>
          </p:cNvSpPr>
          <p:nvPr/>
        </p:nvSpPr>
        <p:spPr bwMode="auto">
          <a:xfrm>
            <a:off x="6677025" y="3762375"/>
            <a:ext cx="1588" cy="300038"/>
          </a:xfrm>
          <a:custGeom>
            <a:avLst/>
            <a:gdLst>
              <a:gd name="T0" fmla="*/ 0 h 189"/>
              <a:gd name="T1" fmla="*/ 189 h 189"/>
              <a:gd name="T2" fmla="*/ 0 h 1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89">
                <a:moveTo>
                  <a:pt x="0" y="0"/>
                </a:moveTo>
                <a:lnTo>
                  <a:pt x="0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4" name="Freeform 226"/>
          <p:cNvSpPr>
            <a:spLocks/>
          </p:cNvSpPr>
          <p:nvPr/>
        </p:nvSpPr>
        <p:spPr bwMode="auto">
          <a:xfrm>
            <a:off x="6670675" y="3762375"/>
            <a:ext cx="20638" cy="307975"/>
          </a:xfrm>
          <a:custGeom>
            <a:avLst/>
            <a:gdLst>
              <a:gd name="T0" fmla="*/ 13 w 13"/>
              <a:gd name="T1" fmla="*/ 189 h 194"/>
              <a:gd name="T2" fmla="*/ 4 w 13"/>
              <a:gd name="T3" fmla="*/ 194 h 194"/>
              <a:gd name="T4" fmla="*/ 0 w 13"/>
              <a:gd name="T5" fmla="*/ 189 h 194"/>
              <a:gd name="T6" fmla="*/ 0 w 13"/>
              <a:gd name="T7" fmla="*/ 0 h 194"/>
              <a:gd name="T8" fmla="*/ 13 w 13"/>
              <a:gd name="T9" fmla="*/ 0 h 194"/>
              <a:gd name="T10" fmla="*/ 13 w 13"/>
              <a:gd name="T11" fmla="*/ 189 h 194"/>
              <a:gd name="T12" fmla="*/ 13 w 13"/>
              <a:gd name="T13" fmla="*/ 189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4">
                <a:moveTo>
                  <a:pt x="13" y="189"/>
                </a:moveTo>
                <a:lnTo>
                  <a:pt x="4" y="194"/>
                </a:lnTo>
                <a:lnTo>
                  <a:pt x="0" y="189"/>
                </a:lnTo>
                <a:lnTo>
                  <a:pt x="0" y="0"/>
                </a:lnTo>
                <a:lnTo>
                  <a:pt x="13" y="0"/>
                </a:lnTo>
                <a:lnTo>
                  <a:pt x="13" y="189"/>
                </a:lnTo>
                <a:lnTo>
                  <a:pt x="13" y="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5" name="Freeform 227"/>
          <p:cNvSpPr>
            <a:spLocks/>
          </p:cNvSpPr>
          <p:nvPr/>
        </p:nvSpPr>
        <p:spPr bwMode="auto">
          <a:xfrm>
            <a:off x="6683375" y="4070350"/>
            <a:ext cx="239713" cy="160338"/>
          </a:xfrm>
          <a:custGeom>
            <a:avLst/>
            <a:gdLst>
              <a:gd name="T0" fmla="*/ 0 w 151"/>
              <a:gd name="T1" fmla="*/ 0 h 101"/>
              <a:gd name="T2" fmla="*/ 151 w 151"/>
              <a:gd name="T3" fmla="*/ 101 h 101"/>
              <a:gd name="T4" fmla="*/ 0 w 151"/>
              <a:gd name="T5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" h="101">
                <a:moveTo>
                  <a:pt x="0" y="0"/>
                </a:moveTo>
                <a:lnTo>
                  <a:pt x="151" y="10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6" name="Line 228"/>
          <p:cNvSpPr>
            <a:spLocks noChangeShapeType="1"/>
          </p:cNvSpPr>
          <p:nvPr/>
        </p:nvSpPr>
        <p:spPr bwMode="auto">
          <a:xfrm>
            <a:off x="6677025" y="3762375"/>
            <a:ext cx="1588" cy="2936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7" name="Line 229"/>
          <p:cNvSpPr>
            <a:spLocks noChangeShapeType="1"/>
          </p:cNvSpPr>
          <p:nvPr/>
        </p:nvSpPr>
        <p:spPr bwMode="auto">
          <a:xfrm>
            <a:off x="6683375" y="4062413"/>
            <a:ext cx="233363" cy="160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8" name="Freeform 230"/>
          <p:cNvSpPr>
            <a:spLocks/>
          </p:cNvSpPr>
          <p:nvPr/>
        </p:nvSpPr>
        <p:spPr bwMode="auto">
          <a:xfrm>
            <a:off x="6677025" y="4062413"/>
            <a:ext cx="246063" cy="168275"/>
          </a:xfrm>
          <a:custGeom>
            <a:avLst/>
            <a:gdLst>
              <a:gd name="T0" fmla="*/ 155 w 155"/>
              <a:gd name="T1" fmla="*/ 97 h 106"/>
              <a:gd name="T2" fmla="*/ 151 w 155"/>
              <a:gd name="T3" fmla="*/ 106 h 106"/>
              <a:gd name="T4" fmla="*/ 0 w 155"/>
              <a:gd name="T5" fmla="*/ 9 h 106"/>
              <a:gd name="T6" fmla="*/ 0 w 155"/>
              <a:gd name="T7" fmla="*/ 5 h 106"/>
              <a:gd name="T8" fmla="*/ 9 w 155"/>
              <a:gd name="T9" fmla="*/ 0 h 106"/>
              <a:gd name="T10" fmla="*/ 155 w 155"/>
              <a:gd name="T11" fmla="*/ 97 h 106"/>
              <a:gd name="T12" fmla="*/ 155 w 155"/>
              <a:gd name="T13" fmla="*/ 9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106">
                <a:moveTo>
                  <a:pt x="155" y="97"/>
                </a:moveTo>
                <a:lnTo>
                  <a:pt x="151" y="106"/>
                </a:lnTo>
                <a:lnTo>
                  <a:pt x="0" y="9"/>
                </a:lnTo>
                <a:lnTo>
                  <a:pt x="0" y="5"/>
                </a:lnTo>
                <a:lnTo>
                  <a:pt x="9" y="0"/>
                </a:lnTo>
                <a:lnTo>
                  <a:pt x="155" y="97"/>
                </a:lnTo>
                <a:lnTo>
                  <a:pt x="155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19" name="Freeform 231"/>
          <p:cNvSpPr>
            <a:spLocks/>
          </p:cNvSpPr>
          <p:nvPr/>
        </p:nvSpPr>
        <p:spPr bwMode="auto">
          <a:xfrm>
            <a:off x="6724650" y="4033838"/>
            <a:ext cx="219075" cy="146050"/>
          </a:xfrm>
          <a:custGeom>
            <a:avLst/>
            <a:gdLst>
              <a:gd name="T0" fmla="*/ 138 w 138"/>
              <a:gd name="T1" fmla="*/ 92 h 92"/>
              <a:gd name="T2" fmla="*/ 0 w 138"/>
              <a:gd name="T3" fmla="*/ 0 h 92"/>
              <a:gd name="T4" fmla="*/ 138 w 138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92">
                <a:moveTo>
                  <a:pt x="138" y="92"/>
                </a:moveTo>
                <a:lnTo>
                  <a:pt x="0" y="0"/>
                </a:lnTo>
                <a:lnTo>
                  <a:pt x="13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0" name="Freeform 232"/>
          <p:cNvSpPr>
            <a:spLocks/>
          </p:cNvSpPr>
          <p:nvPr/>
        </p:nvSpPr>
        <p:spPr bwMode="auto">
          <a:xfrm>
            <a:off x="6724650" y="4025900"/>
            <a:ext cx="227013" cy="160338"/>
          </a:xfrm>
          <a:custGeom>
            <a:avLst/>
            <a:gdLst>
              <a:gd name="T0" fmla="*/ 143 w 143"/>
              <a:gd name="T1" fmla="*/ 92 h 101"/>
              <a:gd name="T2" fmla="*/ 138 w 143"/>
              <a:gd name="T3" fmla="*/ 101 h 101"/>
              <a:gd name="T4" fmla="*/ 0 w 143"/>
              <a:gd name="T5" fmla="*/ 14 h 101"/>
              <a:gd name="T6" fmla="*/ 5 w 143"/>
              <a:gd name="T7" fmla="*/ 0 h 101"/>
              <a:gd name="T8" fmla="*/ 143 w 143"/>
              <a:gd name="T9" fmla="*/ 92 h 101"/>
              <a:gd name="T10" fmla="*/ 143 w 143"/>
              <a:gd name="T11" fmla="*/ 9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3" h="101">
                <a:moveTo>
                  <a:pt x="143" y="92"/>
                </a:moveTo>
                <a:lnTo>
                  <a:pt x="138" y="101"/>
                </a:lnTo>
                <a:lnTo>
                  <a:pt x="0" y="14"/>
                </a:lnTo>
                <a:lnTo>
                  <a:pt x="5" y="0"/>
                </a:lnTo>
                <a:lnTo>
                  <a:pt x="143" y="92"/>
                </a:lnTo>
                <a:lnTo>
                  <a:pt x="14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1" name="Freeform 233"/>
          <p:cNvSpPr>
            <a:spLocks/>
          </p:cNvSpPr>
          <p:nvPr/>
        </p:nvSpPr>
        <p:spPr bwMode="auto">
          <a:xfrm>
            <a:off x="7150100" y="4070350"/>
            <a:ext cx="206375" cy="138113"/>
          </a:xfrm>
          <a:custGeom>
            <a:avLst/>
            <a:gdLst>
              <a:gd name="T0" fmla="*/ 130 w 130"/>
              <a:gd name="T1" fmla="*/ 0 h 87"/>
              <a:gd name="T2" fmla="*/ 0 w 130"/>
              <a:gd name="T3" fmla="*/ 87 h 87"/>
              <a:gd name="T4" fmla="*/ 130 w 130"/>
              <a:gd name="T5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" h="87">
                <a:moveTo>
                  <a:pt x="130" y="0"/>
                </a:moveTo>
                <a:lnTo>
                  <a:pt x="0" y="87"/>
                </a:lnTo>
                <a:lnTo>
                  <a:pt x="1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2" name="Line 234"/>
          <p:cNvSpPr>
            <a:spLocks noChangeShapeType="1"/>
          </p:cNvSpPr>
          <p:nvPr/>
        </p:nvSpPr>
        <p:spPr bwMode="auto">
          <a:xfrm flipH="1" flipV="1">
            <a:off x="6724650" y="4033838"/>
            <a:ext cx="21907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3" name="Line 235"/>
          <p:cNvSpPr>
            <a:spLocks noChangeShapeType="1"/>
          </p:cNvSpPr>
          <p:nvPr/>
        </p:nvSpPr>
        <p:spPr bwMode="auto">
          <a:xfrm flipH="1">
            <a:off x="7143750" y="4062413"/>
            <a:ext cx="21272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4" name="Freeform 236"/>
          <p:cNvSpPr>
            <a:spLocks/>
          </p:cNvSpPr>
          <p:nvPr/>
        </p:nvSpPr>
        <p:spPr bwMode="auto">
          <a:xfrm>
            <a:off x="7143750" y="4062413"/>
            <a:ext cx="219075" cy="153987"/>
          </a:xfrm>
          <a:custGeom>
            <a:avLst/>
            <a:gdLst>
              <a:gd name="T0" fmla="*/ 134 w 138"/>
              <a:gd name="T1" fmla="*/ 0 h 97"/>
              <a:gd name="T2" fmla="*/ 138 w 138"/>
              <a:gd name="T3" fmla="*/ 5 h 97"/>
              <a:gd name="T4" fmla="*/ 138 w 138"/>
              <a:gd name="T5" fmla="*/ 9 h 97"/>
              <a:gd name="T6" fmla="*/ 4 w 138"/>
              <a:gd name="T7" fmla="*/ 97 h 97"/>
              <a:gd name="T8" fmla="*/ 0 w 138"/>
              <a:gd name="T9" fmla="*/ 88 h 97"/>
              <a:gd name="T10" fmla="*/ 134 w 138"/>
              <a:gd name="T11" fmla="*/ 0 h 97"/>
              <a:gd name="T12" fmla="*/ 134 w 138"/>
              <a:gd name="T1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97">
                <a:moveTo>
                  <a:pt x="134" y="0"/>
                </a:moveTo>
                <a:lnTo>
                  <a:pt x="138" y="5"/>
                </a:lnTo>
                <a:lnTo>
                  <a:pt x="138" y="9"/>
                </a:lnTo>
                <a:lnTo>
                  <a:pt x="4" y="97"/>
                </a:lnTo>
                <a:lnTo>
                  <a:pt x="0" y="88"/>
                </a:lnTo>
                <a:lnTo>
                  <a:pt x="134" y="0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5" name="Freeform 237"/>
          <p:cNvSpPr>
            <a:spLocks/>
          </p:cNvSpPr>
          <p:nvPr/>
        </p:nvSpPr>
        <p:spPr bwMode="auto">
          <a:xfrm>
            <a:off x="7362825" y="3624263"/>
            <a:ext cx="1588" cy="438150"/>
          </a:xfrm>
          <a:custGeom>
            <a:avLst/>
            <a:gdLst>
              <a:gd name="T0" fmla="*/ 276 h 276"/>
              <a:gd name="T1" fmla="*/ 0 h 276"/>
              <a:gd name="T2" fmla="*/ 276 h 27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76">
                <a:moveTo>
                  <a:pt x="0" y="276"/>
                </a:moveTo>
                <a:lnTo>
                  <a:pt x="0" y="0"/>
                </a:lnTo>
                <a:lnTo>
                  <a:pt x="0" y="2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6" name="Freeform 238"/>
          <p:cNvSpPr>
            <a:spLocks/>
          </p:cNvSpPr>
          <p:nvPr/>
        </p:nvSpPr>
        <p:spPr bwMode="auto">
          <a:xfrm>
            <a:off x="7356475" y="3616325"/>
            <a:ext cx="12700" cy="454025"/>
          </a:xfrm>
          <a:custGeom>
            <a:avLst/>
            <a:gdLst>
              <a:gd name="T0" fmla="*/ 0 w 8"/>
              <a:gd name="T1" fmla="*/ 5 h 286"/>
              <a:gd name="T2" fmla="*/ 4 w 8"/>
              <a:gd name="T3" fmla="*/ 0 h 286"/>
              <a:gd name="T4" fmla="*/ 8 w 8"/>
              <a:gd name="T5" fmla="*/ 5 h 286"/>
              <a:gd name="T6" fmla="*/ 8 w 8"/>
              <a:gd name="T7" fmla="*/ 281 h 286"/>
              <a:gd name="T8" fmla="*/ 4 w 8"/>
              <a:gd name="T9" fmla="*/ 286 h 286"/>
              <a:gd name="T10" fmla="*/ 0 w 8"/>
              <a:gd name="T11" fmla="*/ 281 h 286"/>
              <a:gd name="T12" fmla="*/ 0 w 8"/>
              <a:gd name="T13" fmla="*/ 5 h 286"/>
              <a:gd name="T14" fmla="*/ 0 w 8"/>
              <a:gd name="T15" fmla="*/ 5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86">
                <a:moveTo>
                  <a:pt x="0" y="5"/>
                </a:moveTo>
                <a:lnTo>
                  <a:pt x="4" y="0"/>
                </a:lnTo>
                <a:lnTo>
                  <a:pt x="8" y="5"/>
                </a:lnTo>
                <a:lnTo>
                  <a:pt x="8" y="281"/>
                </a:lnTo>
                <a:lnTo>
                  <a:pt x="4" y="286"/>
                </a:lnTo>
                <a:lnTo>
                  <a:pt x="0" y="281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7" name="Freeform 239"/>
          <p:cNvSpPr>
            <a:spLocks/>
          </p:cNvSpPr>
          <p:nvPr/>
        </p:nvSpPr>
        <p:spPr bwMode="auto">
          <a:xfrm>
            <a:off x="7315200" y="3652838"/>
            <a:ext cx="1588" cy="381000"/>
          </a:xfrm>
          <a:custGeom>
            <a:avLst/>
            <a:gdLst>
              <a:gd name="T0" fmla="*/ 0 h 240"/>
              <a:gd name="T1" fmla="*/ 240 h 240"/>
              <a:gd name="T2" fmla="*/ 0 h 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0">
                <a:moveTo>
                  <a:pt x="0" y="0"/>
                </a:moveTo>
                <a:lnTo>
                  <a:pt x="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8" name="Line 240"/>
          <p:cNvSpPr>
            <a:spLocks noChangeShapeType="1"/>
          </p:cNvSpPr>
          <p:nvPr/>
        </p:nvSpPr>
        <p:spPr bwMode="auto">
          <a:xfrm flipV="1">
            <a:off x="7362825" y="3624263"/>
            <a:ext cx="1588" cy="4318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29" name="Line 241"/>
          <p:cNvSpPr>
            <a:spLocks noChangeShapeType="1"/>
          </p:cNvSpPr>
          <p:nvPr/>
        </p:nvSpPr>
        <p:spPr bwMode="auto">
          <a:xfrm>
            <a:off x="7315200" y="3646488"/>
            <a:ext cx="1588" cy="387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0" name="Freeform 242"/>
          <p:cNvSpPr>
            <a:spLocks/>
          </p:cNvSpPr>
          <p:nvPr/>
        </p:nvSpPr>
        <p:spPr bwMode="auto">
          <a:xfrm>
            <a:off x="7307263" y="3652838"/>
            <a:ext cx="14287" cy="381000"/>
          </a:xfrm>
          <a:custGeom>
            <a:avLst/>
            <a:gdLst>
              <a:gd name="T0" fmla="*/ 0 w 9"/>
              <a:gd name="T1" fmla="*/ 0 h 240"/>
              <a:gd name="T2" fmla="*/ 9 w 9"/>
              <a:gd name="T3" fmla="*/ 0 h 240"/>
              <a:gd name="T4" fmla="*/ 9 w 9"/>
              <a:gd name="T5" fmla="*/ 240 h 240"/>
              <a:gd name="T6" fmla="*/ 0 w 9"/>
              <a:gd name="T7" fmla="*/ 240 h 240"/>
              <a:gd name="T8" fmla="*/ 0 w 9"/>
              <a:gd name="T9" fmla="*/ 0 h 240"/>
              <a:gd name="T10" fmla="*/ 0 w 9"/>
              <a:gd name="T11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40">
                <a:moveTo>
                  <a:pt x="0" y="0"/>
                </a:moveTo>
                <a:lnTo>
                  <a:pt x="9" y="0"/>
                </a:lnTo>
                <a:lnTo>
                  <a:pt x="9" y="240"/>
                </a:lnTo>
                <a:lnTo>
                  <a:pt x="0" y="24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1" name="Freeform 243"/>
          <p:cNvSpPr>
            <a:spLocks/>
          </p:cNvSpPr>
          <p:nvPr/>
        </p:nvSpPr>
        <p:spPr bwMode="auto">
          <a:xfrm>
            <a:off x="7019925" y="3397250"/>
            <a:ext cx="336550" cy="219075"/>
          </a:xfrm>
          <a:custGeom>
            <a:avLst/>
            <a:gdLst>
              <a:gd name="T0" fmla="*/ 0 w 212"/>
              <a:gd name="T1" fmla="*/ 0 h 138"/>
              <a:gd name="T2" fmla="*/ 212 w 212"/>
              <a:gd name="T3" fmla="*/ 138 h 138"/>
              <a:gd name="T4" fmla="*/ 0 w 212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" h="138">
                <a:moveTo>
                  <a:pt x="0" y="0"/>
                </a:moveTo>
                <a:lnTo>
                  <a:pt x="212" y="1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2" name="Freeform 244"/>
          <p:cNvSpPr>
            <a:spLocks/>
          </p:cNvSpPr>
          <p:nvPr/>
        </p:nvSpPr>
        <p:spPr bwMode="auto">
          <a:xfrm>
            <a:off x="7019925" y="3382963"/>
            <a:ext cx="342900" cy="241300"/>
          </a:xfrm>
          <a:custGeom>
            <a:avLst/>
            <a:gdLst>
              <a:gd name="T0" fmla="*/ 0 w 216"/>
              <a:gd name="T1" fmla="*/ 14 h 152"/>
              <a:gd name="T2" fmla="*/ 0 w 216"/>
              <a:gd name="T3" fmla="*/ 0 h 152"/>
              <a:gd name="T4" fmla="*/ 216 w 216"/>
              <a:gd name="T5" fmla="*/ 143 h 152"/>
              <a:gd name="T6" fmla="*/ 216 w 216"/>
              <a:gd name="T7" fmla="*/ 147 h 152"/>
              <a:gd name="T8" fmla="*/ 212 w 216"/>
              <a:gd name="T9" fmla="*/ 152 h 152"/>
              <a:gd name="T10" fmla="*/ 0 w 216"/>
              <a:gd name="T11" fmla="*/ 14 h 152"/>
              <a:gd name="T12" fmla="*/ 0 w 216"/>
              <a:gd name="T13" fmla="*/ 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52">
                <a:moveTo>
                  <a:pt x="0" y="14"/>
                </a:moveTo>
                <a:lnTo>
                  <a:pt x="0" y="0"/>
                </a:lnTo>
                <a:lnTo>
                  <a:pt x="216" y="143"/>
                </a:lnTo>
                <a:lnTo>
                  <a:pt x="216" y="147"/>
                </a:lnTo>
                <a:lnTo>
                  <a:pt x="212" y="152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3" name="Freeform 245"/>
          <p:cNvSpPr>
            <a:spLocks/>
          </p:cNvSpPr>
          <p:nvPr/>
        </p:nvSpPr>
        <p:spPr bwMode="auto">
          <a:xfrm>
            <a:off x="6807200" y="3397250"/>
            <a:ext cx="212725" cy="139700"/>
          </a:xfrm>
          <a:custGeom>
            <a:avLst/>
            <a:gdLst>
              <a:gd name="T0" fmla="*/ 0 w 134"/>
              <a:gd name="T1" fmla="*/ 88 h 88"/>
              <a:gd name="T2" fmla="*/ 134 w 134"/>
              <a:gd name="T3" fmla="*/ 0 h 88"/>
              <a:gd name="T4" fmla="*/ 0 w 134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4" h="88">
                <a:moveTo>
                  <a:pt x="0" y="88"/>
                </a:moveTo>
                <a:lnTo>
                  <a:pt x="134" y="0"/>
                </a:lnTo>
                <a:lnTo>
                  <a:pt x="0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4" name="Line 246"/>
          <p:cNvSpPr>
            <a:spLocks noChangeShapeType="1"/>
          </p:cNvSpPr>
          <p:nvPr/>
        </p:nvSpPr>
        <p:spPr bwMode="auto">
          <a:xfrm>
            <a:off x="7019925" y="3390900"/>
            <a:ext cx="336550" cy="225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5" name="Line 247"/>
          <p:cNvSpPr>
            <a:spLocks noChangeShapeType="1"/>
          </p:cNvSpPr>
          <p:nvPr/>
        </p:nvSpPr>
        <p:spPr bwMode="auto">
          <a:xfrm flipV="1">
            <a:off x="6800850" y="3390900"/>
            <a:ext cx="219075" cy="1460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6" name="Freeform 248"/>
          <p:cNvSpPr>
            <a:spLocks/>
          </p:cNvSpPr>
          <p:nvPr/>
        </p:nvSpPr>
        <p:spPr bwMode="auto">
          <a:xfrm>
            <a:off x="6800850" y="3382963"/>
            <a:ext cx="219075" cy="160337"/>
          </a:xfrm>
          <a:custGeom>
            <a:avLst/>
            <a:gdLst>
              <a:gd name="T0" fmla="*/ 138 w 138"/>
              <a:gd name="T1" fmla="*/ 0 h 101"/>
              <a:gd name="T2" fmla="*/ 138 w 138"/>
              <a:gd name="T3" fmla="*/ 14 h 101"/>
              <a:gd name="T4" fmla="*/ 4 w 138"/>
              <a:gd name="T5" fmla="*/ 101 h 101"/>
              <a:gd name="T6" fmla="*/ 0 w 138"/>
              <a:gd name="T7" fmla="*/ 92 h 101"/>
              <a:gd name="T8" fmla="*/ 138 w 138"/>
              <a:gd name="T9" fmla="*/ 0 h 101"/>
              <a:gd name="T10" fmla="*/ 138 w 138"/>
              <a:gd name="T11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" h="101">
                <a:moveTo>
                  <a:pt x="138" y="0"/>
                </a:moveTo>
                <a:lnTo>
                  <a:pt x="138" y="14"/>
                </a:lnTo>
                <a:lnTo>
                  <a:pt x="4" y="101"/>
                </a:lnTo>
                <a:lnTo>
                  <a:pt x="0" y="92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7" name="Freeform 249"/>
          <p:cNvSpPr>
            <a:spLocks/>
          </p:cNvSpPr>
          <p:nvPr/>
        </p:nvSpPr>
        <p:spPr bwMode="auto">
          <a:xfrm>
            <a:off x="7369175" y="4070350"/>
            <a:ext cx="268288" cy="101600"/>
          </a:xfrm>
          <a:custGeom>
            <a:avLst/>
            <a:gdLst>
              <a:gd name="T0" fmla="*/ 169 w 169"/>
              <a:gd name="T1" fmla="*/ 64 h 64"/>
              <a:gd name="T2" fmla="*/ 0 w 169"/>
              <a:gd name="T3" fmla="*/ 0 h 64"/>
              <a:gd name="T4" fmla="*/ 169 w 169"/>
              <a:gd name="T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4">
                <a:moveTo>
                  <a:pt x="169" y="64"/>
                </a:moveTo>
                <a:lnTo>
                  <a:pt x="0" y="0"/>
                </a:lnTo>
                <a:lnTo>
                  <a:pt x="16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8" name="Freeform 250"/>
          <p:cNvSpPr>
            <a:spLocks/>
          </p:cNvSpPr>
          <p:nvPr/>
        </p:nvSpPr>
        <p:spPr bwMode="auto">
          <a:xfrm>
            <a:off x="7362825" y="4062413"/>
            <a:ext cx="280988" cy="117475"/>
          </a:xfrm>
          <a:custGeom>
            <a:avLst/>
            <a:gdLst>
              <a:gd name="T0" fmla="*/ 177 w 177"/>
              <a:gd name="T1" fmla="*/ 60 h 74"/>
              <a:gd name="T2" fmla="*/ 173 w 177"/>
              <a:gd name="T3" fmla="*/ 74 h 74"/>
              <a:gd name="T4" fmla="*/ 0 w 177"/>
              <a:gd name="T5" fmla="*/ 9 h 74"/>
              <a:gd name="T6" fmla="*/ 0 w 177"/>
              <a:gd name="T7" fmla="*/ 5 h 74"/>
              <a:gd name="T8" fmla="*/ 4 w 177"/>
              <a:gd name="T9" fmla="*/ 0 h 74"/>
              <a:gd name="T10" fmla="*/ 177 w 177"/>
              <a:gd name="T11" fmla="*/ 60 h 74"/>
              <a:gd name="T12" fmla="*/ 177 w 177"/>
              <a:gd name="T13" fmla="*/ 6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74">
                <a:moveTo>
                  <a:pt x="177" y="60"/>
                </a:moveTo>
                <a:lnTo>
                  <a:pt x="173" y="74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lnTo>
                  <a:pt x="177" y="60"/>
                </a:lnTo>
                <a:lnTo>
                  <a:pt x="177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39" name="Freeform 251"/>
          <p:cNvSpPr>
            <a:spLocks/>
          </p:cNvSpPr>
          <p:nvPr/>
        </p:nvSpPr>
        <p:spPr bwMode="auto">
          <a:xfrm>
            <a:off x="7821613" y="3851275"/>
            <a:ext cx="144462" cy="219075"/>
          </a:xfrm>
          <a:custGeom>
            <a:avLst/>
            <a:gdLst>
              <a:gd name="T0" fmla="*/ 91 w 91"/>
              <a:gd name="T1" fmla="*/ 0 h 138"/>
              <a:gd name="T2" fmla="*/ 0 w 91"/>
              <a:gd name="T3" fmla="*/ 138 h 138"/>
              <a:gd name="T4" fmla="*/ 91 w 91"/>
              <a:gd name="T5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" h="138">
                <a:moveTo>
                  <a:pt x="91" y="0"/>
                </a:moveTo>
                <a:lnTo>
                  <a:pt x="0" y="138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0" name="Line 252"/>
          <p:cNvSpPr>
            <a:spLocks noChangeShapeType="1"/>
          </p:cNvSpPr>
          <p:nvPr/>
        </p:nvSpPr>
        <p:spPr bwMode="auto">
          <a:xfrm flipH="1" flipV="1">
            <a:off x="7362825" y="4062413"/>
            <a:ext cx="274638" cy="1031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1" name="Line 253"/>
          <p:cNvSpPr>
            <a:spLocks noChangeShapeType="1"/>
          </p:cNvSpPr>
          <p:nvPr/>
        </p:nvSpPr>
        <p:spPr bwMode="auto">
          <a:xfrm flipH="1">
            <a:off x="7821613" y="3843338"/>
            <a:ext cx="144462" cy="2270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2" name="Freeform 254"/>
          <p:cNvSpPr>
            <a:spLocks/>
          </p:cNvSpPr>
          <p:nvPr/>
        </p:nvSpPr>
        <p:spPr bwMode="auto">
          <a:xfrm>
            <a:off x="7815263" y="3843338"/>
            <a:ext cx="165100" cy="233362"/>
          </a:xfrm>
          <a:custGeom>
            <a:avLst/>
            <a:gdLst>
              <a:gd name="T0" fmla="*/ 91 w 104"/>
              <a:gd name="T1" fmla="*/ 0 h 147"/>
              <a:gd name="T2" fmla="*/ 99 w 104"/>
              <a:gd name="T3" fmla="*/ 0 h 147"/>
              <a:gd name="T4" fmla="*/ 104 w 104"/>
              <a:gd name="T5" fmla="*/ 5 h 147"/>
              <a:gd name="T6" fmla="*/ 9 w 104"/>
              <a:gd name="T7" fmla="*/ 147 h 147"/>
              <a:gd name="T8" fmla="*/ 0 w 104"/>
              <a:gd name="T9" fmla="*/ 143 h 147"/>
              <a:gd name="T10" fmla="*/ 91 w 104"/>
              <a:gd name="T11" fmla="*/ 0 h 147"/>
              <a:gd name="T12" fmla="*/ 91 w 104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147">
                <a:moveTo>
                  <a:pt x="91" y="0"/>
                </a:moveTo>
                <a:lnTo>
                  <a:pt x="99" y="0"/>
                </a:lnTo>
                <a:lnTo>
                  <a:pt x="104" y="5"/>
                </a:lnTo>
                <a:lnTo>
                  <a:pt x="9" y="147"/>
                </a:lnTo>
                <a:lnTo>
                  <a:pt x="0" y="143"/>
                </a:lnTo>
                <a:lnTo>
                  <a:pt x="91" y="0"/>
                </a:lnTo>
                <a:lnTo>
                  <a:pt x="9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3" name="Freeform 255"/>
          <p:cNvSpPr>
            <a:spLocks/>
          </p:cNvSpPr>
          <p:nvPr/>
        </p:nvSpPr>
        <p:spPr bwMode="auto">
          <a:xfrm>
            <a:off x="7829550" y="3624263"/>
            <a:ext cx="136525" cy="211137"/>
          </a:xfrm>
          <a:custGeom>
            <a:avLst/>
            <a:gdLst>
              <a:gd name="T0" fmla="*/ 0 w 86"/>
              <a:gd name="T1" fmla="*/ 0 h 133"/>
              <a:gd name="T2" fmla="*/ 86 w 86"/>
              <a:gd name="T3" fmla="*/ 133 h 133"/>
              <a:gd name="T4" fmla="*/ 0 w 86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133">
                <a:moveTo>
                  <a:pt x="0" y="0"/>
                </a:moveTo>
                <a:lnTo>
                  <a:pt x="86" y="1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4" name="Freeform 256"/>
          <p:cNvSpPr>
            <a:spLocks/>
          </p:cNvSpPr>
          <p:nvPr/>
        </p:nvSpPr>
        <p:spPr bwMode="auto">
          <a:xfrm>
            <a:off x="7821613" y="3616325"/>
            <a:ext cx="158750" cy="227013"/>
          </a:xfrm>
          <a:custGeom>
            <a:avLst/>
            <a:gdLst>
              <a:gd name="T0" fmla="*/ 0 w 100"/>
              <a:gd name="T1" fmla="*/ 10 h 143"/>
              <a:gd name="T2" fmla="*/ 9 w 100"/>
              <a:gd name="T3" fmla="*/ 0 h 143"/>
              <a:gd name="T4" fmla="*/ 100 w 100"/>
              <a:gd name="T5" fmla="*/ 138 h 143"/>
              <a:gd name="T6" fmla="*/ 95 w 100"/>
              <a:gd name="T7" fmla="*/ 143 h 143"/>
              <a:gd name="T8" fmla="*/ 87 w 100"/>
              <a:gd name="T9" fmla="*/ 143 h 143"/>
              <a:gd name="T10" fmla="*/ 0 w 100"/>
              <a:gd name="T11" fmla="*/ 10 h 143"/>
              <a:gd name="T12" fmla="*/ 0 w 100"/>
              <a:gd name="T13" fmla="*/ 1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43">
                <a:moveTo>
                  <a:pt x="0" y="10"/>
                </a:moveTo>
                <a:lnTo>
                  <a:pt x="9" y="0"/>
                </a:lnTo>
                <a:lnTo>
                  <a:pt x="100" y="138"/>
                </a:lnTo>
                <a:lnTo>
                  <a:pt x="95" y="143"/>
                </a:lnTo>
                <a:lnTo>
                  <a:pt x="87" y="143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5" name="Freeform 257"/>
          <p:cNvSpPr>
            <a:spLocks/>
          </p:cNvSpPr>
          <p:nvPr/>
        </p:nvSpPr>
        <p:spPr bwMode="auto">
          <a:xfrm>
            <a:off x="7794625" y="3652838"/>
            <a:ext cx="115888" cy="190500"/>
          </a:xfrm>
          <a:custGeom>
            <a:avLst/>
            <a:gdLst>
              <a:gd name="T0" fmla="*/ 0 w 73"/>
              <a:gd name="T1" fmla="*/ 0 h 120"/>
              <a:gd name="T2" fmla="*/ 73 w 73"/>
              <a:gd name="T3" fmla="*/ 120 h 120"/>
              <a:gd name="T4" fmla="*/ 0 w 73"/>
              <a:gd name="T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" h="120">
                <a:moveTo>
                  <a:pt x="0" y="0"/>
                </a:moveTo>
                <a:lnTo>
                  <a:pt x="73" y="1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6" name="Line 258"/>
          <p:cNvSpPr>
            <a:spLocks noChangeShapeType="1"/>
          </p:cNvSpPr>
          <p:nvPr/>
        </p:nvSpPr>
        <p:spPr bwMode="auto">
          <a:xfrm>
            <a:off x="7829550" y="3624263"/>
            <a:ext cx="136525" cy="2111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7" name="Line 259"/>
          <p:cNvSpPr>
            <a:spLocks noChangeShapeType="1"/>
          </p:cNvSpPr>
          <p:nvPr/>
        </p:nvSpPr>
        <p:spPr bwMode="auto">
          <a:xfrm>
            <a:off x="7788275" y="3652838"/>
            <a:ext cx="122238" cy="1825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8" name="Freeform 260"/>
          <p:cNvSpPr>
            <a:spLocks/>
          </p:cNvSpPr>
          <p:nvPr/>
        </p:nvSpPr>
        <p:spPr bwMode="auto">
          <a:xfrm>
            <a:off x="7788275" y="3646488"/>
            <a:ext cx="130175" cy="204787"/>
          </a:xfrm>
          <a:custGeom>
            <a:avLst/>
            <a:gdLst>
              <a:gd name="T0" fmla="*/ 0 w 82"/>
              <a:gd name="T1" fmla="*/ 9 h 129"/>
              <a:gd name="T2" fmla="*/ 8 w 82"/>
              <a:gd name="T3" fmla="*/ 0 h 129"/>
              <a:gd name="T4" fmla="*/ 82 w 82"/>
              <a:gd name="T5" fmla="*/ 119 h 129"/>
              <a:gd name="T6" fmla="*/ 73 w 82"/>
              <a:gd name="T7" fmla="*/ 129 h 129"/>
              <a:gd name="T8" fmla="*/ 0 w 82"/>
              <a:gd name="T9" fmla="*/ 9 h 129"/>
              <a:gd name="T10" fmla="*/ 0 w 82"/>
              <a:gd name="T11" fmla="*/ 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129">
                <a:moveTo>
                  <a:pt x="0" y="9"/>
                </a:moveTo>
                <a:lnTo>
                  <a:pt x="8" y="0"/>
                </a:lnTo>
                <a:lnTo>
                  <a:pt x="82" y="119"/>
                </a:lnTo>
                <a:lnTo>
                  <a:pt x="73" y="129"/>
                </a:lnTo>
                <a:lnTo>
                  <a:pt x="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49" name="Freeform 261"/>
          <p:cNvSpPr>
            <a:spLocks/>
          </p:cNvSpPr>
          <p:nvPr/>
        </p:nvSpPr>
        <p:spPr bwMode="auto">
          <a:xfrm>
            <a:off x="7369175" y="3514725"/>
            <a:ext cx="268288" cy="101600"/>
          </a:xfrm>
          <a:custGeom>
            <a:avLst/>
            <a:gdLst>
              <a:gd name="T0" fmla="*/ 0 w 169"/>
              <a:gd name="T1" fmla="*/ 64 h 64"/>
              <a:gd name="T2" fmla="*/ 169 w 169"/>
              <a:gd name="T3" fmla="*/ 0 h 64"/>
              <a:gd name="T4" fmla="*/ 0 w 169"/>
              <a:gd name="T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9" h="64">
                <a:moveTo>
                  <a:pt x="0" y="64"/>
                </a:moveTo>
                <a:lnTo>
                  <a:pt x="169" y="0"/>
                </a:lnTo>
                <a:lnTo>
                  <a:pt x="0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0" name="Freeform 262"/>
          <p:cNvSpPr>
            <a:spLocks/>
          </p:cNvSpPr>
          <p:nvPr/>
        </p:nvSpPr>
        <p:spPr bwMode="auto">
          <a:xfrm>
            <a:off x="7362825" y="3506788"/>
            <a:ext cx="280988" cy="117475"/>
          </a:xfrm>
          <a:custGeom>
            <a:avLst/>
            <a:gdLst>
              <a:gd name="T0" fmla="*/ 173 w 177"/>
              <a:gd name="T1" fmla="*/ 0 h 74"/>
              <a:gd name="T2" fmla="*/ 177 w 177"/>
              <a:gd name="T3" fmla="*/ 14 h 74"/>
              <a:gd name="T4" fmla="*/ 4 w 177"/>
              <a:gd name="T5" fmla="*/ 74 h 74"/>
              <a:gd name="T6" fmla="*/ 0 w 177"/>
              <a:gd name="T7" fmla="*/ 69 h 74"/>
              <a:gd name="T8" fmla="*/ 0 w 177"/>
              <a:gd name="T9" fmla="*/ 65 h 74"/>
              <a:gd name="T10" fmla="*/ 173 w 177"/>
              <a:gd name="T11" fmla="*/ 0 h 74"/>
              <a:gd name="T12" fmla="*/ 173 w 177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74">
                <a:moveTo>
                  <a:pt x="173" y="0"/>
                </a:moveTo>
                <a:lnTo>
                  <a:pt x="177" y="14"/>
                </a:lnTo>
                <a:lnTo>
                  <a:pt x="4" y="74"/>
                </a:lnTo>
                <a:lnTo>
                  <a:pt x="0" y="69"/>
                </a:lnTo>
                <a:lnTo>
                  <a:pt x="0" y="65"/>
                </a:lnTo>
                <a:lnTo>
                  <a:pt x="173" y="0"/>
                </a:lnTo>
                <a:lnTo>
                  <a:pt x="17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1" name="Freeform 263"/>
          <p:cNvSpPr>
            <a:spLocks/>
          </p:cNvSpPr>
          <p:nvPr/>
        </p:nvSpPr>
        <p:spPr bwMode="auto">
          <a:xfrm>
            <a:off x="6999288" y="3090863"/>
            <a:ext cx="1587" cy="314325"/>
          </a:xfrm>
          <a:custGeom>
            <a:avLst/>
            <a:gdLst>
              <a:gd name="T0" fmla="*/ 0 h 198"/>
              <a:gd name="T1" fmla="*/ 198 h 198"/>
              <a:gd name="T2" fmla="*/ 0 h 19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8">
                <a:moveTo>
                  <a:pt x="0" y="0"/>
                </a:moveTo>
                <a:lnTo>
                  <a:pt x="0" y="1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2" name="Line 264"/>
          <p:cNvSpPr>
            <a:spLocks noChangeShapeType="1"/>
          </p:cNvSpPr>
          <p:nvPr/>
        </p:nvSpPr>
        <p:spPr bwMode="auto">
          <a:xfrm flipV="1">
            <a:off x="7362825" y="3514725"/>
            <a:ext cx="274638" cy="1016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4" name="Freeform 266"/>
          <p:cNvSpPr>
            <a:spLocks/>
          </p:cNvSpPr>
          <p:nvPr/>
        </p:nvSpPr>
        <p:spPr bwMode="auto">
          <a:xfrm>
            <a:off x="6973888" y="3087688"/>
            <a:ext cx="12700" cy="320675"/>
          </a:xfrm>
          <a:custGeom>
            <a:avLst/>
            <a:gdLst>
              <a:gd name="T0" fmla="*/ 0 w 8"/>
              <a:gd name="T1" fmla="*/ 0 h 202"/>
              <a:gd name="T2" fmla="*/ 8 w 8"/>
              <a:gd name="T3" fmla="*/ 0 h 202"/>
              <a:gd name="T4" fmla="*/ 8 w 8"/>
              <a:gd name="T5" fmla="*/ 202 h 202"/>
              <a:gd name="T6" fmla="*/ 0 w 8"/>
              <a:gd name="T7" fmla="*/ 202 h 202"/>
              <a:gd name="T8" fmla="*/ 0 w 8"/>
              <a:gd name="T9" fmla="*/ 0 h 202"/>
              <a:gd name="T10" fmla="*/ 0 w 8"/>
              <a:gd name="T11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02">
                <a:moveTo>
                  <a:pt x="0" y="0"/>
                </a:moveTo>
                <a:lnTo>
                  <a:pt x="8" y="0"/>
                </a:lnTo>
                <a:lnTo>
                  <a:pt x="8" y="202"/>
                </a:lnTo>
                <a:lnTo>
                  <a:pt x="0" y="2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DA31E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5" name="Freeform 267"/>
          <p:cNvSpPr>
            <a:spLocks/>
          </p:cNvSpPr>
          <p:nvPr/>
        </p:nvSpPr>
        <p:spPr bwMode="auto">
          <a:xfrm>
            <a:off x="7046913" y="3090863"/>
            <a:ext cx="1587" cy="314325"/>
          </a:xfrm>
          <a:custGeom>
            <a:avLst/>
            <a:gdLst>
              <a:gd name="T0" fmla="*/ 0 h 198"/>
              <a:gd name="T1" fmla="*/ 198 h 198"/>
              <a:gd name="T2" fmla="*/ 0 h 19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8">
                <a:moveTo>
                  <a:pt x="0" y="0"/>
                </a:moveTo>
                <a:lnTo>
                  <a:pt x="0" y="1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6" name="Freeform 268"/>
          <p:cNvSpPr>
            <a:spLocks/>
          </p:cNvSpPr>
          <p:nvPr/>
        </p:nvSpPr>
        <p:spPr bwMode="auto">
          <a:xfrm>
            <a:off x="7053263" y="3087688"/>
            <a:ext cx="14287" cy="320675"/>
          </a:xfrm>
          <a:custGeom>
            <a:avLst/>
            <a:gdLst>
              <a:gd name="T0" fmla="*/ 0 w 9"/>
              <a:gd name="T1" fmla="*/ 0 h 202"/>
              <a:gd name="T2" fmla="*/ 9 w 9"/>
              <a:gd name="T3" fmla="*/ 0 h 202"/>
              <a:gd name="T4" fmla="*/ 9 w 9"/>
              <a:gd name="T5" fmla="*/ 202 h 202"/>
              <a:gd name="T6" fmla="*/ 0 w 9"/>
              <a:gd name="T7" fmla="*/ 202 h 202"/>
              <a:gd name="T8" fmla="*/ 0 w 9"/>
              <a:gd name="T9" fmla="*/ 0 h 202"/>
              <a:gd name="T10" fmla="*/ 0 w 9"/>
              <a:gd name="T11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02">
                <a:moveTo>
                  <a:pt x="0" y="0"/>
                </a:moveTo>
                <a:lnTo>
                  <a:pt x="9" y="0"/>
                </a:lnTo>
                <a:lnTo>
                  <a:pt x="9" y="202"/>
                </a:lnTo>
                <a:lnTo>
                  <a:pt x="0" y="2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DA31E"/>
          </a:solidFill>
          <a:ln w="12700">
            <a:solidFill>
              <a:srgbClr val="EF1F1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7" name="Freeform 269"/>
          <p:cNvSpPr>
            <a:spLocks/>
          </p:cNvSpPr>
          <p:nvPr/>
        </p:nvSpPr>
        <p:spPr bwMode="auto">
          <a:xfrm>
            <a:off x="6450013" y="4070350"/>
            <a:ext cx="220662" cy="146050"/>
          </a:xfrm>
          <a:custGeom>
            <a:avLst/>
            <a:gdLst>
              <a:gd name="T0" fmla="*/ 0 w 139"/>
              <a:gd name="T1" fmla="*/ 92 h 92"/>
              <a:gd name="T2" fmla="*/ 139 w 139"/>
              <a:gd name="T3" fmla="*/ 0 h 92"/>
              <a:gd name="T4" fmla="*/ 0 w 139"/>
              <a:gd name="T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" h="92">
                <a:moveTo>
                  <a:pt x="0" y="92"/>
                </a:moveTo>
                <a:lnTo>
                  <a:pt x="139" y="0"/>
                </a:lnTo>
                <a:lnTo>
                  <a:pt x="0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59" name="Line 271"/>
          <p:cNvSpPr>
            <a:spLocks noChangeShapeType="1"/>
          </p:cNvSpPr>
          <p:nvPr/>
        </p:nvSpPr>
        <p:spPr bwMode="auto">
          <a:xfrm flipV="1">
            <a:off x="6443663" y="4062413"/>
            <a:ext cx="227012" cy="153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0" name="Freeform 272"/>
          <p:cNvSpPr>
            <a:spLocks/>
          </p:cNvSpPr>
          <p:nvPr/>
        </p:nvSpPr>
        <p:spPr bwMode="auto">
          <a:xfrm>
            <a:off x="6443663" y="4062413"/>
            <a:ext cx="233362" cy="168275"/>
          </a:xfrm>
          <a:custGeom>
            <a:avLst/>
            <a:gdLst>
              <a:gd name="T0" fmla="*/ 4 w 147"/>
              <a:gd name="T1" fmla="*/ 106 h 106"/>
              <a:gd name="T2" fmla="*/ 0 w 147"/>
              <a:gd name="T3" fmla="*/ 92 h 106"/>
              <a:gd name="T4" fmla="*/ 143 w 147"/>
              <a:gd name="T5" fmla="*/ 0 h 106"/>
              <a:gd name="T6" fmla="*/ 147 w 147"/>
              <a:gd name="T7" fmla="*/ 5 h 106"/>
              <a:gd name="T8" fmla="*/ 147 w 147"/>
              <a:gd name="T9" fmla="*/ 9 h 106"/>
              <a:gd name="T10" fmla="*/ 4 w 147"/>
              <a:gd name="T11" fmla="*/ 106 h 106"/>
              <a:gd name="T12" fmla="*/ 4 w 147"/>
              <a:gd name="T13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106">
                <a:moveTo>
                  <a:pt x="4" y="106"/>
                </a:moveTo>
                <a:lnTo>
                  <a:pt x="0" y="92"/>
                </a:lnTo>
                <a:lnTo>
                  <a:pt x="143" y="0"/>
                </a:lnTo>
                <a:lnTo>
                  <a:pt x="147" y="5"/>
                </a:lnTo>
                <a:lnTo>
                  <a:pt x="147" y="9"/>
                </a:lnTo>
                <a:lnTo>
                  <a:pt x="4" y="106"/>
                </a:lnTo>
                <a:lnTo>
                  <a:pt x="4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1" name="Freeform 273"/>
          <p:cNvSpPr>
            <a:spLocks/>
          </p:cNvSpPr>
          <p:nvPr/>
        </p:nvSpPr>
        <p:spPr bwMode="auto">
          <a:xfrm>
            <a:off x="7739063" y="4348163"/>
            <a:ext cx="1587" cy="306387"/>
          </a:xfrm>
          <a:custGeom>
            <a:avLst/>
            <a:gdLst>
              <a:gd name="T0" fmla="*/ 193 h 193"/>
              <a:gd name="T1" fmla="*/ 0 h 193"/>
              <a:gd name="T2" fmla="*/ 193 h 19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93">
                <a:moveTo>
                  <a:pt x="0" y="193"/>
                </a:moveTo>
                <a:lnTo>
                  <a:pt x="0" y="0"/>
                </a:lnTo>
                <a:lnTo>
                  <a:pt x="0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2" name="Freeform 274"/>
          <p:cNvSpPr>
            <a:spLocks/>
          </p:cNvSpPr>
          <p:nvPr/>
        </p:nvSpPr>
        <p:spPr bwMode="auto">
          <a:xfrm>
            <a:off x="7732713" y="4348163"/>
            <a:ext cx="14287" cy="306387"/>
          </a:xfrm>
          <a:custGeom>
            <a:avLst/>
            <a:gdLst>
              <a:gd name="T0" fmla="*/ 9 w 9"/>
              <a:gd name="T1" fmla="*/ 193 h 193"/>
              <a:gd name="T2" fmla="*/ 0 w 9"/>
              <a:gd name="T3" fmla="*/ 193 h 193"/>
              <a:gd name="T4" fmla="*/ 0 w 9"/>
              <a:gd name="T5" fmla="*/ 0 h 193"/>
              <a:gd name="T6" fmla="*/ 9 w 9"/>
              <a:gd name="T7" fmla="*/ 0 h 193"/>
              <a:gd name="T8" fmla="*/ 9 w 9"/>
              <a:gd name="T9" fmla="*/ 193 h 193"/>
              <a:gd name="T10" fmla="*/ 9 w 9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93">
                <a:moveTo>
                  <a:pt x="9" y="193"/>
                </a:moveTo>
                <a:lnTo>
                  <a:pt x="0" y="193"/>
                </a:lnTo>
                <a:lnTo>
                  <a:pt x="0" y="0"/>
                </a:lnTo>
                <a:lnTo>
                  <a:pt x="9" y="0"/>
                </a:lnTo>
                <a:lnTo>
                  <a:pt x="9" y="193"/>
                </a:lnTo>
                <a:lnTo>
                  <a:pt x="9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3" name="Freeform 275"/>
          <p:cNvSpPr>
            <a:spLocks/>
          </p:cNvSpPr>
          <p:nvPr/>
        </p:nvSpPr>
        <p:spPr bwMode="auto">
          <a:xfrm>
            <a:off x="7980363" y="3843338"/>
            <a:ext cx="301625" cy="1587"/>
          </a:xfrm>
          <a:custGeom>
            <a:avLst/>
            <a:gdLst>
              <a:gd name="T0" fmla="*/ 190 w 190"/>
              <a:gd name="T1" fmla="*/ 0 w 190"/>
              <a:gd name="T2" fmla="*/ 190 w 19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0">
                <a:moveTo>
                  <a:pt x="190" y="0"/>
                </a:moveTo>
                <a:lnTo>
                  <a:pt x="0" y="0"/>
                </a:lnTo>
                <a:lnTo>
                  <a:pt x="19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4" name="Line 276"/>
          <p:cNvSpPr>
            <a:spLocks noChangeShapeType="1"/>
          </p:cNvSpPr>
          <p:nvPr/>
        </p:nvSpPr>
        <p:spPr bwMode="auto">
          <a:xfrm flipV="1">
            <a:off x="7732713" y="4348163"/>
            <a:ext cx="1587" cy="2984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5" name="Line 277"/>
          <p:cNvSpPr>
            <a:spLocks noChangeShapeType="1"/>
          </p:cNvSpPr>
          <p:nvPr/>
        </p:nvSpPr>
        <p:spPr bwMode="auto">
          <a:xfrm flipH="1">
            <a:off x="7972425" y="3835400"/>
            <a:ext cx="30162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6" name="Freeform 278"/>
          <p:cNvSpPr>
            <a:spLocks/>
          </p:cNvSpPr>
          <p:nvPr/>
        </p:nvSpPr>
        <p:spPr bwMode="auto">
          <a:xfrm>
            <a:off x="7972425" y="3835400"/>
            <a:ext cx="309563" cy="15875"/>
          </a:xfrm>
          <a:custGeom>
            <a:avLst/>
            <a:gdLst>
              <a:gd name="T0" fmla="*/ 195 w 195"/>
              <a:gd name="T1" fmla="*/ 0 h 10"/>
              <a:gd name="T2" fmla="*/ 195 w 195"/>
              <a:gd name="T3" fmla="*/ 10 h 10"/>
              <a:gd name="T4" fmla="*/ 5 w 195"/>
              <a:gd name="T5" fmla="*/ 10 h 10"/>
              <a:gd name="T6" fmla="*/ 0 w 195"/>
              <a:gd name="T7" fmla="*/ 5 h 10"/>
              <a:gd name="T8" fmla="*/ 5 w 195"/>
              <a:gd name="T9" fmla="*/ 0 h 10"/>
              <a:gd name="T10" fmla="*/ 195 w 195"/>
              <a:gd name="T11" fmla="*/ 0 h 10"/>
              <a:gd name="T12" fmla="*/ 195 w 195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5" h="10">
                <a:moveTo>
                  <a:pt x="195" y="0"/>
                </a:moveTo>
                <a:lnTo>
                  <a:pt x="195" y="10"/>
                </a:lnTo>
                <a:lnTo>
                  <a:pt x="5" y="10"/>
                </a:lnTo>
                <a:lnTo>
                  <a:pt x="0" y="5"/>
                </a:lnTo>
                <a:lnTo>
                  <a:pt x="5" y="0"/>
                </a:lnTo>
                <a:lnTo>
                  <a:pt x="195" y="0"/>
                </a:lnTo>
                <a:lnTo>
                  <a:pt x="19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7" name="Freeform 279"/>
          <p:cNvSpPr>
            <a:spLocks/>
          </p:cNvSpPr>
          <p:nvPr/>
        </p:nvSpPr>
        <p:spPr bwMode="auto">
          <a:xfrm>
            <a:off x="6470650" y="3478213"/>
            <a:ext cx="111125" cy="73025"/>
          </a:xfrm>
          <a:custGeom>
            <a:avLst/>
            <a:gdLst>
              <a:gd name="T0" fmla="*/ 0 w 70"/>
              <a:gd name="T1" fmla="*/ 0 h 46"/>
              <a:gd name="T2" fmla="*/ 70 w 70"/>
              <a:gd name="T3" fmla="*/ 46 h 46"/>
              <a:gd name="T4" fmla="*/ 0 w 70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" h="46">
                <a:moveTo>
                  <a:pt x="0" y="0"/>
                </a:moveTo>
                <a:lnTo>
                  <a:pt x="70" y="4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8" name="Freeform 280"/>
          <p:cNvSpPr>
            <a:spLocks/>
          </p:cNvSpPr>
          <p:nvPr/>
        </p:nvSpPr>
        <p:spPr bwMode="auto">
          <a:xfrm>
            <a:off x="6464300" y="3470275"/>
            <a:ext cx="117475" cy="88900"/>
          </a:xfrm>
          <a:custGeom>
            <a:avLst/>
            <a:gdLst>
              <a:gd name="T0" fmla="*/ 0 w 74"/>
              <a:gd name="T1" fmla="*/ 14 h 56"/>
              <a:gd name="T2" fmla="*/ 4 w 74"/>
              <a:gd name="T3" fmla="*/ 0 h 56"/>
              <a:gd name="T4" fmla="*/ 74 w 74"/>
              <a:gd name="T5" fmla="*/ 46 h 56"/>
              <a:gd name="T6" fmla="*/ 69 w 74"/>
              <a:gd name="T7" fmla="*/ 56 h 56"/>
              <a:gd name="T8" fmla="*/ 0 w 74"/>
              <a:gd name="T9" fmla="*/ 14 h 56"/>
              <a:gd name="T10" fmla="*/ 0 w 74"/>
              <a:gd name="T11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" h="56">
                <a:moveTo>
                  <a:pt x="0" y="14"/>
                </a:moveTo>
                <a:lnTo>
                  <a:pt x="4" y="0"/>
                </a:lnTo>
                <a:lnTo>
                  <a:pt x="74" y="46"/>
                </a:lnTo>
                <a:lnTo>
                  <a:pt x="69" y="56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69" name="Line 281"/>
          <p:cNvSpPr>
            <a:spLocks noChangeShapeType="1"/>
          </p:cNvSpPr>
          <p:nvPr/>
        </p:nvSpPr>
        <p:spPr bwMode="auto">
          <a:xfrm>
            <a:off x="6464300" y="3478213"/>
            <a:ext cx="109538" cy="730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70" name="Rectangle 282"/>
          <p:cNvSpPr>
            <a:spLocks noChangeArrowheads="1"/>
          </p:cNvSpPr>
          <p:nvPr/>
        </p:nvSpPr>
        <p:spPr bwMode="auto">
          <a:xfrm>
            <a:off x="6618288" y="34956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71" name="Rectangle 283"/>
          <p:cNvSpPr>
            <a:spLocks noChangeArrowheads="1"/>
          </p:cNvSpPr>
          <p:nvPr/>
        </p:nvSpPr>
        <p:spPr bwMode="auto">
          <a:xfrm>
            <a:off x="6961188" y="41687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72" name="Rectangle 284"/>
          <p:cNvSpPr>
            <a:spLocks noChangeArrowheads="1"/>
          </p:cNvSpPr>
          <p:nvPr/>
        </p:nvSpPr>
        <p:spPr bwMode="auto">
          <a:xfrm>
            <a:off x="7680325" y="40798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73" name="Rectangle 285"/>
          <p:cNvSpPr>
            <a:spLocks noChangeArrowheads="1"/>
          </p:cNvSpPr>
          <p:nvPr/>
        </p:nvSpPr>
        <p:spPr bwMode="auto">
          <a:xfrm>
            <a:off x="7680325" y="3357563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</a:t>
            </a:r>
            <a:endParaRPr lang="en-US" sz="1400">
              <a:latin typeface="Arial" charset="0"/>
            </a:endParaRPr>
          </a:p>
        </p:txBody>
      </p:sp>
      <p:sp>
        <p:nvSpPr>
          <p:cNvPr id="12574" name="Rectangle 286"/>
          <p:cNvSpPr>
            <a:spLocks noChangeArrowheads="1"/>
          </p:cNvSpPr>
          <p:nvPr/>
        </p:nvSpPr>
        <p:spPr bwMode="auto">
          <a:xfrm>
            <a:off x="6946900" y="2822575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EF1F1D"/>
                </a:solidFill>
                <a:latin typeface="Arial" charset="0"/>
              </a:rPr>
              <a:t>O</a:t>
            </a:r>
            <a:endParaRPr lang="en-US" sz="1400">
              <a:solidFill>
                <a:srgbClr val="EF1F1D"/>
              </a:solidFill>
              <a:latin typeface="Arial" charset="0"/>
            </a:endParaRPr>
          </a:p>
        </p:txBody>
      </p:sp>
      <p:sp>
        <p:nvSpPr>
          <p:cNvPr id="12575" name="Rectangle 287"/>
          <p:cNvSpPr>
            <a:spLocks noChangeArrowheads="1"/>
          </p:cNvSpPr>
          <p:nvPr/>
        </p:nvSpPr>
        <p:spPr bwMode="auto">
          <a:xfrm>
            <a:off x="6015038" y="41687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H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2576" name="Rectangle 288"/>
          <p:cNvSpPr>
            <a:spLocks noChangeArrowheads="1"/>
          </p:cNvSpPr>
          <p:nvPr/>
        </p:nvSpPr>
        <p:spPr bwMode="auto">
          <a:xfrm>
            <a:off x="6165850" y="42703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3333FF"/>
                </a:solidFill>
                <a:latin typeface="Arial" charset="0"/>
              </a:rPr>
              <a:t>2</a:t>
            </a:r>
          </a:p>
        </p:txBody>
      </p:sp>
      <p:sp>
        <p:nvSpPr>
          <p:cNvPr id="12577" name="Rectangle 289"/>
          <p:cNvSpPr>
            <a:spLocks noChangeArrowheads="1"/>
          </p:cNvSpPr>
          <p:nvPr/>
        </p:nvSpPr>
        <p:spPr bwMode="auto">
          <a:xfrm>
            <a:off x="6254750" y="4168775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33FF"/>
                </a:solidFill>
                <a:latin typeface="Arial" charset="0"/>
              </a:rPr>
              <a:t>N</a:t>
            </a:r>
            <a:endParaRPr lang="en-US" sz="1400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12578" name="Rectangle 290"/>
          <p:cNvSpPr>
            <a:spLocks noChangeArrowheads="1"/>
          </p:cNvSpPr>
          <p:nvPr/>
        </p:nvSpPr>
        <p:spPr bwMode="auto">
          <a:xfrm>
            <a:off x="8304213" y="3722688"/>
            <a:ext cx="165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sp>
        <p:nvSpPr>
          <p:cNvPr id="12579" name="Rectangle 291"/>
          <p:cNvSpPr>
            <a:spLocks noChangeArrowheads="1"/>
          </p:cNvSpPr>
          <p:nvPr/>
        </p:nvSpPr>
        <p:spPr bwMode="auto">
          <a:xfrm>
            <a:off x="6275388" y="3276600"/>
            <a:ext cx="165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H</a:t>
            </a:r>
            <a:endParaRPr lang="en-US" sz="1400">
              <a:latin typeface="Arial" charset="0"/>
            </a:endParaRPr>
          </a:p>
        </p:txBody>
      </p:sp>
      <p:grpSp>
        <p:nvGrpSpPr>
          <p:cNvPr id="12386" name="Group 98"/>
          <p:cNvGrpSpPr>
            <a:grpSpLocks/>
          </p:cNvGrpSpPr>
          <p:nvPr/>
        </p:nvGrpSpPr>
        <p:grpSpPr bwMode="auto">
          <a:xfrm>
            <a:off x="415925" y="2740025"/>
            <a:ext cx="2185988" cy="1978025"/>
            <a:chOff x="718" y="942"/>
            <a:chExt cx="1377" cy="1246"/>
          </a:xfrm>
        </p:grpSpPr>
        <p:sp>
          <p:nvSpPr>
            <p:cNvPr id="12387" name="Freeform 99"/>
            <p:cNvSpPr>
              <a:spLocks/>
            </p:cNvSpPr>
            <p:nvPr/>
          </p:nvSpPr>
          <p:spPr bwMode="auto">
            <a:xfrm>
              <a:off x="966" y="1534"/>
              <a:ext cx="1" cy="184"/>
            </a:xfrm>
            <a:custGeom>
              <a:avLst/>
              <a:gdLst>
                <a:gd name="T0" fmla="*/ 0 h 184"/>
                <a:gd name="T1" fmla="*/ 184 h 184"/>
                <a:gd name="T2" fmla="*/ 0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0"/>
                  </a:move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Freeform 100"/>
            <p:cNvSpPr>
              <a:spLocks/>
            </p:cNvSpPr>
            <p:nvPr/>
          </p:nvSpPr>
          <p:spPr bwMode="auto">
            <a:xfrm>
              <a:off x="962" y="1534"/>
              <a:ext cx="9" cy="189"/>
            </a:xfrm>
            <a:custGeom>
              <a:avLst/>
              <a:gdLst>
                <a:gd name="T0" fmla="*/ 9 w 9"/>
                <a:gd name="T1" fmla="*/ 189 h 189"/>
                <a:gd name="T2" fmla="*/ 4 w 9"/>
                <a:gd name="T3" fmla="*/ 189 h 189"/>
                <a:gd name="T4" fmla="*/ 0 w 9"/>
                <a:gd name="T5" fmla="*/ 189 h 189"/>
                <a:gd name="T6" fmla="*/ 0 w 9"/>
                <a:gd name="T7" fmla="*/ 0 h 189"/>
                <a:gd name="T8" fmla="*/ 9 w 9"/>
                <a:gd name="T9" fmla="*/ 0 h 189"/>
                <a:gd name="T10" fmla="*/ 9 w 9"/>
                <a:gd name="T11" fmla="*/ 189 h 189"/>
                <a:gd name="T12" fmla="*/ 9 w 9"/>
                <a:gd name="T13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9">
                  <a:moveTo>
                    <a:pt x="9" y="189"/>
                  </a:moveTo>
                  <a:lnTo>
                    <a:pt x="4" y="189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9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Freeform 101"/>
            <p:cNvSpPr>
              <a:spLocks/>
            </p:cNvSpPr>
            <p:nvPr/>
          </p:nvSpPr>
          <p:spPr bwMode="auto">
            <a:xfrm>
              <a:off x="971" y="1727"/>
              <a:ext cx="151" cy="97"/>
            </a:xfrm>
            <a:custGeom>
              <a:avLst/>
              <a:gdLst>
                <a:gd name="T0" fmla="*/ 0 w 151"/>
                <a:gd name="T1" fmla="*/ 0 h 97"/>
                <a:gd name="T2" fmla="*/ 151 w 151"/>
                <a:gd name="T3" fmla="*/ 97 h 97"/>
                <a:gd name="T4" fmla="*/ 0 w 151"/>
                <a:gd name="T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97">
                  <a:moveTo>
                    <a:pt x="0" y="0"/>
                  </a:moveTo>
                  <a:lnTo>
                    <a:pt x="151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02"/>
            <p:cNvSpPr>
              <a:spLocks noChangeShapeType="1"/>
            </p:cNvSpPr>
            <p:nvPr/>
          </p:nvSpPr>
          <p:spPr bwMode="auto">
            <a:xfrm>
              <a:off x="966" y="1529"/>
              <a:ext cx="1" cy="1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966" y="1723"/>
              <a:ext cx="152" cy="1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Freeform 104"/>
            <p:cNvSpPr>
              <a:spLocks/>
            </p:cNvSpPr>
            <p:nvPr/>
          </p:nvSpPr>
          <p:spPr bwMode="auto">
            <a:xfrm>
              <a:off x="966" y="1723"/>
              <a:ext cx="156" cy="105"/>
            </a:xfrm>
            <a:custGeom>
              <a:avLst/>
              <a:gdLst>
                <a:gd name="T0" fmla="*/ 156 w 156"/>
                <a:gd name="T1" fmla="*/ 96 h 105"/>
                <a:gd name="T2" fmla="*/ 152 w 156"/>
                <a:gd name="T3" fmla="*/ 105 h 105"/>
                <a:gd name="T4" fmla="*/ 0 w 156"/>
                <a:gd name="T5" fmla="*/ 9 h 105"/>
                <a:gd name="T6" fmla="*/ 0 w 156"/>
                <a:gd name="T7" fmla="*/ 0 h 105"/>
                <a:gd name="T8" fmla="*/ 5 w 156"/>
                <a:gd name="T9" fmla="*/ 0 h 105"/>
                <a:gd name="T10" fmla="*/ 156 w 156"/>
                <a:gd name="T11" fmla="*/ 96 h 105"/>
                <a:gd name="T12" fmla="*/ 156 w 156"/>
                <a:gd name="T13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05">
                  <a:moveTo>
                    <a:pt x="156" y="96"/>
                  </a:moveTo>
                  <a:lnTo>
                    <a:pt x="152" y="105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56" y="96"/>
                  </a:lnTo>
                  <a:lnTo>
                    <a:pt x="156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Freeform 105"/>
            <p:cNvSpPr>
              <a:spLocks/>
            </p:cNvSpPr>
            <p:nvPr/>
          </p:nvSpPr>
          <p:spPr bwMode="auto">
            <a:xfrm>
              <a:off x="997" y="1704"/>
              <a:ext cx="138" cy="92"/>
            </a:xfrm>
            <a:custGeom>
              <a:avLst/>
              <a:gdLst>
                <a:gd name="T0" fmla="*/ 138 w 138"/>
                <a:gd name="T1" fmla="*/ 92 h 92"/>
                <a:gd name="T2" fmla="*/ 0 w 138"/>
                <a:gd name="T3" fmla="*/ 0 h 92"/>
                <a:gd name="T4" fmla="*/ 138 w 138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92">
                  <a:moveTo>
                    <a:pt x="138" y="92"/>
                  </a:moveTo>
                  <a:lnTo>
                    <a:pt x="0" y="0"/>
                  </a:lnTo>
                  <a:lnTo>
                    <a:pt x="13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Freeform 106"/>
            <p:cNvSpPr>
              <a:spLocks/>
            </p:cNvSpPr>
            <p:nvPr/>
          </p:nvSpPr>
          <p:spPr bwMode="auto">
            <a:xfrm>
              <a:off x="997" y="1700"/>
              <a:ext cx="142" cy="101"/>
            </a:xfrm>
            <a:custGeom>
              <a:avLst/>
              <a:gdLst>
                <a:gd name="T0" fmla="*/ 142 w 142"/>
                <a:gd name="T1" fmla="*/ 92 h 101"/>
                <a:gd name="T2" fmla="*/ 138 w 142"/>
                <a:gd name="T3" fmla="*/ 101 h 101"/>
                <a:gd name="T4" fmla="*/ 0 w 142"/>
                <a:gd name="T5" fmla="*/ 9 h 101"/>
                <a:gd name="T6" fmla="*/ 4 w 142"/>
                <a:gd name="T7" fmla="*/ 0 h 101"/>
                <a:gd name="T8" fmla="*/ 142 w 142"/>
                <a:gd name="T9" fmla="*/ 92 h 101"/>
                <a:gd name="T10" fmla="*/ 142 w 142"/>
                <a:gd name="T11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01">
                  <a:moveTo>
                    <a:pt x="142" y="92"/>
                  </a:moveTo>
                  <a:lnTo>
                    <a:pt x="138" y="101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2" y="92"/>
                  </a:lnTo>
                  <a:lnTo>
                    <a:pt x="142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Freeform 107"/>
            <p:cNvSpPr>
              <a:spLocks/>
            </p:cNvSpPr>
            <p:nvPr/>
          </p:nvSpPr>
          <p:spPr bwMode="auto">
            <a:xfrm>
              <a:off x="1260" y="1727"/>
              <a:ext cx="134" cy="88"/>
            </a:xfrm>
            <a:custGeom>
              <a:avLst/>
              <a:gdLst>
                <a:gd name="T0" fmla="*/ 134 w 134"/>
                <a:gd name="T1" fmla="*/ 0 h 88"/>
                <a:gd name="T2" fmla="*/ 0 w 134"/>
                <a:gd name="T3" fmla="*/ 88 h 88"/>
                <a:gd name="T4" fmla="*/ 134 w 134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88">
                  <a:moveTo>
                    <a:pt x="134" y="0"/>
                  </a:moveTo>
                  <a:lnTo>
                    <a:pt x="0" y="8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08"/>
            <p:cNvSpPr>
              <a:spLocks noChangeShapeType="1"/>
            </p:cNvSpPr>
            <p:nvPr/>
          </p:nvSpPr>
          <p:spPr bwMode="auto">
            <a:xfrm flipH="1" flipV="1">
              <a:off x="997" y="1704"/>
              <a:ext cx="133" cy="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09"/>
            <p:cNvSpPr>
              <a:spLocks noChangeShapeType="1"/>
            </p:cNvSpPr>
            <p:nvPr/>
          </p:nvSpPr>
          <p:spPr bwMode="auto">
            <a:xfrm flipH="1">
              <a:off x="1260" y="1723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Freeform 110"/>
            <p:cNvSpPr>
              <a:spLocks/>
            </p:cNvSpPr>
            <p:nvPr/>
          </p:nvSpPr>
          <p:spPr bwMode="auto">
            <a:xfrm>
              <a:off x="1260" y="1723"/>
              <a:ext cx="138" cy="96"/>
            </a:xfrm>
            <a:custGeom>
              <a:avLst/>
              <a:gdLst>
                <a:gd name="T0" fmla="*/ 134 w 138"/>
                <a:gd name="T1" fmla="*/ 0 h 96"/>
                <a:gd name="T2" fmla="*/ 138 w 138"/>
                <a:gd name="T3" fmla="*/ 0 h 96"/>
                <a:gd name="T4" fmla="*/ 138 w 138"/>
                <a:gd name="T5" fmla="*/ 9 h 96"/>
                <a:gd name="T6" fmla="*/ 4 w 138"/>
                <a:gd name="T7" fmla="*/ 96 h 96"/>
                <a:gd name="T8" fmla="*/ 0 w 138"/>
                <a:gd name="T9" fmla="*/ 87 h 96"/>
                <a:gd name="T10" fmla="*/ 134 w 138"/>
                <a:gd name="T11" fmla="*/ 0 h 96"/>
                <a:gd name="T12" fmla="*/ 134 w 138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6">
                  <a:moveTo>
                    <a:pt x="134" y="0"/>
                  </a:moveTo>
                  <a:lnTo>
                    <a:pt x="138" y="0"/>
                  </a:lnTo>
                  <a:lnTo>
                    <a:pt x="138" y="9"/>
                  </a:lnTo>
                  <a:lnTo>
                    <a:pt x="4" y="96"/>
                  </a:lnTo>
                  <a:lnTo>
                    <a:pt x="0" y="87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Freeform 111"/>
            <p:cNvSpPr>
              <a:spLocks/>
            </p:cNvSpPr>
            <p:nvPr/>
          </p:nvSpPr>
          <p:spPr bwMode="auto">
            <a:xfrm>
              <a:off x="1398" y="1446"/>
              <a:ext cx="1" cy="272"/>
            </a:xfrm>
            <a:custGeom>
              <a:avLst/>
              <a:gdLst>
                <a:gd name="T0" fmla="*/ 272 h 272"/>
                <a:gd name="T1" fmla="*/ 0 h 272"/>
                <a:gd name="T2" fmla="*/ 272 h 27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2">
                  <a:moveTo>
                    <a:pt x="0" y="272"/>
                  </a:move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Freeform 112"/>
            <p:cNvSpPr>
              <a:spLocks/>
            </p:cNvSpPr>
            <p:nvPr/>
          </p:nvSpPr>
          <p:spPr bwMode="auto">
            <a:xfrm>
              <a:off x="1394" y="1442"/>
              <a:ext cx="9" cy="281"/>
            </a:xfrm>
            <a:custGeom>
              <a:avLst/>
              <a:gdLst>
                <a:gd name="T0" fmla="*/ 0 w 9"/>
                <a:gd name="T1" fmla="*/ 4 h 281"/>
                <a:gd name="T2" fmla="*/ 4 w 9"/>
                <a:gd name="T3" fmla="*/ 0 h 281"/>
                <a:gd name="T4" fmla="*/ 9 w 9"/>
                <a:gd name="T5" fmla="*/ 4 h 281"/>
                <a:gd name="T6" fmla="*/ 9 w 9"/>
                <a:gd name="T7" fmla="*/ 281 h 281"/>
                <a:gd name="T8" fmla="*/ 4 w 9"/>
                <a:gd name="T9" fmla="*/ 281 h 281"/>
                <a:gd name="T10" fmla="*/ 0 w 9"/>
                <a:gd name="T11" fmla="*/ 281 h 281"/>
                <a:gd name="T12" fmla="*/ 0 w 9"/>
                <a:gd name="T13" fmla="*/ 4 h 281"/>
                <a:gd name="T14" fmla="*/ 0 w 9"/>
                <a:gd name="T15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81">
                  <a:moveTo>
                    <a:pt x="0" y="4"/>
                  </a:moveTo>
                  <a:lnTo>
                    <a:pt x="4" y="0"/>
                  </a:lnTo>
                  <a:lnTo>
                    <a:pt x="9" y="4"/>
                  </a:lnTo>
                  <a:lnTo>
                    <a:pt x="9" y="281"/>
                  </a:lnTo>
                  <a:lnTo>
                    <a:pt x="4" y="281"/>
                  </a:lnTo>
                  <a:lnTo>
                    <a:pt x="0" y="281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Freeform 113"/>
            <p:cNvSpPr>
              <a:spLocks/>
            </p:cNvSpPr>
            <p:nvPr/>
          </p:nvSpPr>
          <p:spPr bwMode="auto">
            <a:xfrm>
              <a:off x="1368" y="1460"/>
              <a:ext cx="1" cy="244"/>
            </a:xfrm>
            <a:custGeom>
              <a:avLst/>
              <a:gdLst>
                <a:gd name="T0" fmla="*/ 0 h 244"/>
                <a:gd name="T1" fmla="*/ 244 h 244"/>
                <a:gd name="T2" fmla="*/ 0 h 24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44">
                  <a:moveTo>
                    <a:pt x="0" y="0"/>
                  </a:moveTo>
                  <a:lnTo>
                    <a:pt x="0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 flipV="1">
              <a:off x="1398" y="1442"/>
              <a:ext cx="1" cy="2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Line 115"/>
            <p:cNvSpPr>
              <a:spLocks noChangeShapeType="1"/>
            </p:cNvSpPr>
            <p:nvPr/>
          </p:nvSpPr>
          <p:spPr bwMode="auto">
            <a:xfrm>
              <a:off x="1368" y="1460"/>
              <a:ext cx="1" cy="2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16"/>
            <p:cNvSpPr>
              <a:spLocks/>
            </p:cNvSpPr>
            <p:nvPr/>
          </p:nvSpPr>
          <p:spPr bwMode="auto">
            <a:xfrm>
              <a:off x="1364" y="1460"/>
              <a:ext cx="8" cy="244"/>
            </a:xfrm>
            <a:custGeom>
              <a:avLst/>
              <a:gdLst>
                <a:gd name="T0" fmla="*/ 0 w 8"/>
                <a:gd name="T1" fmla="*/ 0 h 244"/>
                <a:gd name="T2" fmla="*/ 8 w 8"/>
                <a:gd name="T3" fmla="*/ 0 h 244"/>
                <a:gd name="T4" fmla="*/ 8 w 8"/>
                <a:gd name="T5" fmla="*/ 244 h 244"/>
                <a:gd name="T6" fmla="*/ 0 w 8"/>
                <a:gd name="T7" fmla="*/ 244 h 244"/>
                <a:gd name="T8" fmla="*/ 0 w 8"/>
                <a:gd name="T9" fmla="*/ 0 h 244"/>
                <a:gd name="T10" fmla="*/ 0 w 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44">
                  <a:moveTo>
                    <a:pt x="0" y="0"/>
                  </a:moveTo>
                  <a:lnTo>
                    <a:pt x="8" y="0"/>
                  </a:lnTo>
                  <a:lnTo>
                    <a:pt x="8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1187" y="1303"/>
              <a:ext cx="207" cy="139"/>
            </a:xfrm>
            <a:custGeom>
              <a:avLst/>
              <a:gdLst>
                <a:gd name="T0" fmla="*/ 0 w 207"/>
                <a:gd name="T1" fmla="*/ 0 h 139"/>
                <a:gd name="T2" fmla="*/ 207 w 207"/>
                <a:gd name="T3" fmla="*/ 139 h 139"/>
                <a:gd name="T4" fmla="*/ 0 w 207"/>
                <a:gd name="T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" h="139">
                  <a:moveTo>
                    <a:pt x="0" y="0"/>
                  </a:moveTo>
                  <a:lnTo>
                    <a:pt x="207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1182" y="1299"/>
              <a:ext cx="216" cy="147"/>
            </a:xfrm>
            <a:custGeom>
              <a:avLst/>
              <a:gdLst>
                <a:gd name="T0" fmla="*/ 0 w 216"/>
                <a:gd name="T1" fmla="*/ 9 h 147"/>
                <a:gd name="T2" fmla="*/ 0 w 216"/>
                <a:gd name="T3" fmla="*/ 0 h 147"/>
                <a:gd name="T4" fmla="*/ 5 w 216"/>
                <a:gd name="T5" fmla="*/ 0 h 147"/>
                <a:gd name="T6" fmla="*/ 216 w 216"/>
                <a:gd name="T7" fmla="*/ 138 h 147"/>
                <a:gd name="T8" fmla="*/ 216 w 216"/>
                <a:gd name="T9" fmla="*/ 143 h 147"/>
                <a:gd name="T10" fmla="*/ 212 w 216"/>
                <a:gd name="T11" fmla="*/ 147 h 147"/>
                <a:gd name="T12" fmla="*/ 0 w 216"/>
                <a:gd name="T13" fmla="*/ 9 h 147"/>
                <a:gd name="T14" fmla="*/ 0 w 216"/>
                <a:gd name="T15" fmla="*/ 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47">
                  <a:moveTo>
                    <a:pt x="0" y="9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16" y="138"/>
                  </a:lnTo>
                  <a:lnTo>
                    <a:pt x="216" y="143"/>
                  </a:lnTo>
                  <a:lnTo>
                    <a:pt x="212" y="147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19"/>
            <p:cNvSpPr>
              <a:spLocks/>
            </p:cNvSpPr>
            <p:nvPr/>
          </p:nvSpPr>
          <p:spPr bwMode="auto">
            <a:xfrm>
              <a:off x="1048" y="1303"/>
              <a:ext cx="130" cy="88"/>
            </a:xfrm>
            <a:custGeom>
              <a:avLst/>
              <a:gdLst>
                <a:gd name="T0" fmla="*/ 130 w 130"/>
                <a:gd name="T1" fmla="*/ 0 h 88"/>
                <a:gd name="T2" fmla="*/ 0 w 130"/>
                <a:gd name="T3" fmla="*/ 88 h 88"/>
                <a:gd name="T4" fmla="*/ 130 w 130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88">
                  <a:moveTo>
                    <a:pt x="130" y="0"/>
                  </a:moveTo>
                  <a:lnTo>
                    <a:pt x="0" y="8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120"/>
            <p:cNvSpPr>
              <a:spLocks noChangeShapeType="1"/>
            </p:cNvSpPr>
            <p:nvPr/>
          </p:nvSpPr>
          <p:spPr bwMode="auto">
            <a:xfrm>
              <a:off x="1182" y="1299"/>
              <a:ext cx="212" cy="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Line 121"/>
            <p:cNvSpPr>
              <a:spLocks noChangeShapeType="1"/>
            </p:cNvSpPr>
            <p:nvPr/>
          </p:nvSpPr>
          <p:spPr bwMode="auto">
            <a:xfrm flipH="1">
              <a:off x="1044" y="1299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122"/>
            <p:cNvSpPr>
              <a:spLocks/>
            </p:cNvSpPr>
            <p:nvPr/>
          </p:nvSpPr>
          <p:spPr bwMode="auto">
            <a:xfrm>
              <a:off x="1044" y="1299"/>
              <a:ext cx="138" cy="97"/>
            </a:xfrm>
            <a:custGeom>
              <a:avLst/>
              <a:gdLst>
                <a:gd name="T0" fmla="*/ 134 w 138"/>
                <a:gd name="T1" fmla="*/ 0 h 97"/>
                <a:gd name="T2" fmla="*/ 138 w 138"/>
                <a:gd name="T3" fmla="*/ 0 h 97"/>
                <a:gd name="T4" fmla="*/ 138 w 138"/>
                <a:gd name="T5" fmla="*/ 9 h 97"/>
                <a:gd name="T6" fmla="*/ 4 w 138"/>
                <a:gd name="T7" fmla="*/ 97 h 97"/>
                <a:gd name="T8" fmla="*/ 0 w 138"/>
                <a:gd name="T9" fmla="*/ 87 h 97"/>
                <a:gd name="T10" fmla="*/ 134 w 138"/>
                <a:gd name="T11" fmla="*/ 0 h 97"/>
                <a:gd name="T12" fmla="*/ 134 w 138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7">
                  <a:moveTo>
                    <a:pt x="134" y="0"/>
                  </a:moveTo>
                  <a:lnTo>
                    <a:pt x="138" y="0"/>
                  </a:lnTo>
                  <a:lnTo>
                    <a:pt x="138" y="9"/>
                  </a:lnTo>
                  <a:lnTo>
                    <a:pt x="4" y="97"/>
                  </a:lnTo>
                  <a:lnTo>
                    <a:pt x="0" y="87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123"/>
            <p:cNvSpPr>
              <a:spLocks/>
            </p:cNvSpPr>
            <p:nvPr/>
          </p:nvSpPr>
          <p:spPr bwMode="auto">
            <a:xfrm>
              <a:off x="1061" y="1340"/>
              <a:ext cx="121" cy="79"/>
            </a:xfrm>
            <a:custGeom>
              <a:avLst/>
              <a:gdLst>
                <a:gd name="T0" fmla="*/ 121 w 121"/>
                <a:gd name="T1" fmla="*/ 0 h 79"/>
                <a:gd name="T2" fmla="*/ 0 w 121"/>
                <a:gd name="T3" fmla="*/ 79 h 79"/>
                <a:gd name="T4" fmla="*/ 121 w 121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79">
                  <a:moveTo>
                    <a:pt x="121" y="0"/>
                  </a:moveTo>
                  <a:lnTo>
                    <a:pt x="0" y="7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124"/>
            <p:cNvSpPr>
              <a:spLocks/>
            </p:cNvSpPr>
            <p:nvPr/>
          </p:nvSpPr>
          <p:spPr bwMode="auto">
            <a:xfrm>
              <a:off x="1057" y="1336"/>
              <a:ext cx="130" cy="87"/>
            </a:xfrm>
            <a:custGeom>
              <a:avLst/>
              <a:gdLst>
                <a:gd name="T0" fmla="*/ 125 w 130"/>
                <a:gd name="T1" fmla="*/ 0 h 87"/>
                <a:gd name="T2" fmla="*/ 130 w 130"/>
                <a:gd name="T3" fmla="*/ 9 h 87"/>
                <a:gd name="T4" fmla="*/ 9 w 130"/>
                <a:gd name="T5" fmla="*/ 87 h 87"/>
                <a:gd name="T6" fmla="*/ 0 w 130"/>
                <a:gd name="T7" fmla="*/ 78 h 87"/>
                <a:gd name="T8" fmla="*/ 125 w 130"/>
                <a:gd name="T9" fmla="*/ 0 h 87"/>
                <a:gd name="T10" fmla="*/ 125 w 130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87">
                  <a:moveTo>
                    <a:pt x="125" y="0"/>
                  </a:moveTo>
                  <a:lnTo>
                    <a:pt x="130" y="9"/>
                  </a:lnTo>
                  <a:lnTo>
                    <a:pt x="9" y="87"/>
                  </a:lnTo>
                  <a:lnTo>
                    <a:pt x="0" y="78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25"/>
            <p:cNvSpPr>
              <a:spLocks/>
            </p:cNvSpPr>
            <p:nvPr/>
          </p:nvSpPr>
          <p:spPr bwMode="auto">
            <a:xfrm>
              <a:off x="1403" y="1723"/>
              <a:ext cx="168" cy="64"/>
            </a:xfrm>
            <a:custGeom>
              <a:avLst/>
              <a:gdLst>
                <a:gd name="T0" fmla="*/ 168 w 168"/>
                <a:gd name="T1" fmla="*/ 64 h 64"/>
                <a:gd name="T2" fmla="*/ 0 w 168"/>
                <a:gd name="T3" fmla="*/ 0 h 64"/>
                <a:gd name="T4" fmla="*/ 168 w 168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4">
                  <a:moveTo>
                    <a:pt x="168" y="64"/>
                  </a:moveTo>
                  <a:lnTo>
                    <a:pt x="0" y="0"/>
                  </a:lnTo>
                  <a:lnTo>
                    <a:pt x="16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126"/>
            <p:cNvSpPr>
              <a:spLocks noChangeShapeType="1"/>
            </p:cNvSpPr>
            <p:nvPr/>
          </p:nvSpPr>
          <p:spPr bwMode="auto">
            <a:xfrm flipH="1">
              <a:off x="1057" y="1336"/>
              <a:ext cx="121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127"/>
            <p:cNvSpPr>
              <a:spLocks noChangeShapeType="1"/>
            </p:cNvSpPr>
            <p:nvPr/>
          </p:nvSpPr>
          <p:spPr bwMode="auto">
            <a:xfrm flipH="1" flipV="1">
              <a:off x="1403" y="1723"/>
              <a:ext cx="168" cy="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Freeform 128"/>
            <p:cNvSpPr>
              <a:spLocks/>
            </p:cNvSpPr>
            <p:nvPr/>
          </p:nvSpPr>
          <p:spPr bwMode="auto">
            <a:xfrm>
              <a:off x="1398" y="1723"/>
              <a:ext cx="177" cy="69"/>
            </a:xfrm>
            <a:custGeom>
              <a:avLst/>
              <a:gdLst>
                <a:gd name="T0" fmla="*/ 177 w 177"/>
                <a:gd name="T1" fmla="*/ 59 h 69"/>
                <a:gd name="T2" fmla="*/ 173 w 177"/>
                <a:gd name="T3" fmla="*/ 69 h 69"/>
                <a:gd name="T4" fmla="*/ 0 w 177"/>
                <a:gd name="T5" fmla="*/ 9 h 69"/>
                <a:gd name="T6" fmla="*/ 0 w 177"/>
                <a:gd name="T7" fmla="*/ 0 h 69"/>
                <a:gd name="T8" fmla="*/ 5 w 177"/>
                <a:gd name="T9" fmla="*/ 0 h 69"/>
                <a:gd name="T10" fmla="*/ 177 w 177"/>
                <a:gd name="T11" fmla="*/ 59 h 69"/>
                <a:gd name="T12" fmla="*/ 177 w 177"/>
                <a:gd name="T13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69">
                  <a:moveTo>
                    <a:pt x="177" y="59"/>
                  </a:moveTo>
                  <a:lnTo>
                    <a:pt x="173" y="6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77" y="59"/>
                  </a:lnTo>
                  <a:lnTo>
                    <a:pt x="17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Freeform 129"/>
            <p:cNvSpPr>
              <a:spLocks/>
            </p:cNvSpPr>
            <p:nvPr/>
          </p:nvSpPr>
          <p:spPr bwMode="auto">
            <a:xfrm>
              <a:off x="1687" y="1584"/>
              <a:ext cx="91" cy="143"/>
            </a:xfrm>
            <a:custGeom>
              <a:avLst/>
              <a:gdLst>
                <a:gd name="T0" fmla="*/ 91 w 91"/>
                <a:gd name="T1" fmla="*/ 0 h 143"/>
                <a:gd name="T2" fmla="*/ 0 w 91"/>
                <a:gd name="T3" fmla="*/ 143 h 143"/>
                <a:gd name="T4" fmla="*/ 91 w 91"/>
                <a:gd name="T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43">
                  <a:moveTo>
                    <a:pt x="91" y="0"/>
                  </a:moveTo>
                  <a:lnTo>
                    <a:pt x="0" y="14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Freeform 130"/>
            <p:cNvSpPr>
              <a:spLocks/>
            </p:cNvSpPr>
            <p:nvPr/>
          </p:nvSpPr>
          <p:spPr bwMode="auto">
            <a:xfrm>
              <a:off x="1683" y="1584"/>
              <a:ext cx="99" cy="148"/>
            </a:xfrm>
            <a:custGeom>
              <a:avLst/>
              <a:gdLst>
                <a:gd name="T0" fmla="*/ 91 w 99"/>
                <a:gd name="T1" fmla="*/ 0 h 148"/>
                <a:gd name="T2" fmla="*/ 99 w 99"/>
                <a:gd name="T3" fmla="*/ 0 h 148"/>
                <a:gd name="T4" fmla="*/ 99 w 99"/>
                <a:gd name="T5" fmla="*/ 5 h 148"/>
                <a:gd name="T6" fmla="*/ 9 w 99"/>
                <a:gd name="T7" fmla="*/ 148 h 148"/>
                <a:gd name="T8" fmla="*/ 0 w 99"/>
                <a:gd name="T9" fmla="*/ 139 h 148"/>
                <a:gd name="T10" fmla="*/ 91 w 99"/>
                <a:gd name="T11" fmla="*/ 0 h 148"/>
                <a:gd name="T12" fmla="*/ 91 w 99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48">
                  <a:moveTo>
                    <a:pt x="91" y="0"/>
                  </a:moveTo>
                  <a:lnTo>
                    <a:pt x="99" y="0"/>
                  </a:lnTo>
                  <a:lnTo>
                    <a:pt x="99" y="5"/>
                  </a:lnTo>
                  <a:lnTo>
                    <a:pt x="9" y="148"/>
                  </a:lnTo>
                  <a:lnTo>
                    <a:pt x="0" y="13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Freeform 131"/>
            <p:cNvSpPr>
              <a:spLocks/>
            </p:cNvSpPr>
            <p:nvPr/>
          </p:nvSpPr>
          <p:spPr bwMode="auto">
            <a:xfrm>
              <a:off x="1692" y="1446"/>
              <a:ext cx="86" cy="134"/>
            </a:xfrm>
            <a:custGeom>
              <a:avLst/>
              <a:gdLst>
                <a:gd name="T0" fmla="*/ 0 w 86"/>
                <a:gd name="T1" fmla="*/ 0 h 134"/>
                <a:gd name="T2" fmla="*/ 86 w 86"/>
                <a:gd name="T3" fmla="*/ 134 h 134"/>
                <a:gd name="T4" fmla="*/ 0 w 86"/>
                <a:gd name="T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34">
                  <a:moveTo>
                    <a:pt x="0" y="0"/>
                  </a:moveTo>
                  <a:lnTo>
                    <a:pt x="86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132"/>
            <p:cNvSpPr>
              <a:spLocks noChangeShapeType="1"/>
            </p:cNvSpPr>
            <p:nvPr/>
          </p:nvSpPr>
          <p:spPr bwMode="auto">
            <a:xfrm flipH="1">
              <a:off x="1687" y="1584"/>
              <a:ext cx="91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133"/>
            <p:cNvSpPr>
              <a:spLocks noChangeShapeType="1"/>
            </p:cNvSpPr>
            <p:nvPr/>
          </p:nvSpPr>
          <p:spPr bwMode="auto">
            <a:xfrm>
              <a:off x="1692" y="1442"/>
              <a:ext cx="86" cy="1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1687" y="1442"/>
              <a:ext cx="95" cy="142"/>
            </a:xfrm>
            <a:custGeom>
              <a:avLst/>
              <a:gdLst>
                <a:gd name="T0" fmla="*/ 0 w 95"/>
                <a:gd name="T1" fmla="*/ 4 h 142"/>
                <a:gd name="T2" fmla="*/ 9 w 95"/>
                <a:gd name="T3" fmla="*/ 0 h 142"/>
                <a:gd name="T4" fmla="*/ 95 w 95"/>
                <a:gd name="T5" fmla="*/ 133 h 142"/>
                <a:gd name="T6" fmla="*/ 95 w 95"/>
                <a:gd name="T7" fmla="*/ 142 h 142"/>
                <a:gd name="T8" fmla="*/ 87 w 95"/>
                <a:gd name="T9" fmla="*/ 142 h 142"/>
                <a:gd name="T10" fmla="*/ 0 w 95"/>
                <a:gd name="T11" fmla="*/ 4 h 142"/>
                <a:gd name="T12" fmla="*/ 0 w 95"/>
                <a:gd name="T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42">
                  <a:moveTo>
                    <a:pt x="0" y="4"/>
                  </a:moveTo>
                  <a:lnTo>
                    <a:pt x="9" y="0"/>
                  </a:lnTo>
                  <a:lnTo>
                    <a:pt x="95" y="133"/>
                  </a:lnTo>
                  <a:lnTo>
                    <a:pt x="95" y="142"/>
                  </a:lnTo>
                  <a:lnTo>
                    <a:pt x="87" y="14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Freeform 135"/>
            <p:cNvSpPr>
              <a:spLocks/>
            </p:cNvSpPr>
            <p:nvPr/>
          </p:nvSpPr>
          <p:spPr bwMode="auto">
            <a:xfrm>
              <a:off x="1670" y="1465"/>
              <a:ext cx="74" cy="115"/>
            </a:xfrm>
            <a:custGeom>
              <a:avLst/>
              <a:gdLst>
                <a:gd name="T0" fmla="*/ 0 w 74"/>
                <a:gd name="T1" fmla="*/ 0 h 115"/>
                <a:gd name="T2" fmla="*/ 74 w 74"/>
                <a:gd name="T3" fmla="*/ 115 h 115"/>
                <a:gd name="T4" fmla="*/ 0 w 74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15">
                  <a:moveTo>
                    <a:pt x="0" y="0"/>
                  </a:moveTo>
                  <a:lnTo>
                    <a:pt x="74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Freeform 136"/>
            <p:cNvSpPr>
              <a:spLocks/>
            </p:cNvSpPr>
            <p:nvPr/>
          </p:nvSpPr>
          <p:spPr bwMode="auto">
            <a:xfrm>
              <a:off x="1666" y="1460"/>
              <a:ext cx="82" cy="124"/>
            </a:xfrm>
            <a:custGeom>
              <a:avLst/>
              <a:gdLst>
                <a:gd name="T0" fmla="*/ 0 w 82"/>
                <a:gd name="T1" fmla="*/ 9 h 124"/>
                <a:gd name="T2" fmla="*/ 9 w 82"/>
                <a:gd name="T3" fmla="*/ 0 h 124"/>
                <a:gd name="T4" fmla="*/ 82 w 82"/>
                <a:gd name="T5" fmla="*/ 120 h 124"/>
                <a:gd name="T6" fmla="*/ 73 w 82"/>
                <a:gd name="T7" fmla="*/ 124 h 124"/>
                <a:gd name="T8" fmla="*/ 0 w 82"/>
                <a:gd name="T9" fmla="*/ 9 h 124"/>
                <a:gd name="T10" fmla="*/ 0 w 82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124">
                  <a:moveTo>
                    <a:pt x="0" y="9"/>
                  </a:moveTo>
                  <a:lnTo>
                    <a:pt x="9" y="0"/>
                  </a:lnTo>
                  <a:lnTo>
                    <a:pt x="82" y="120"/>
                  </a:lnTo>
                  <a:lnTo>
                    <a:pt x="73" y="124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Freeform 137"/>
            <p:cNvSpPr>
              <a:spLocks/>
            </p:cNvSpPr>
            <p:nvPr/>
          </p:nvSpPr>
          <p:spPr bwMode="auto">
            <a:xfrm>
              <a:off x="1403" y="1377"/>
              <a:ext cx="168" cy="65"/>
            </a:xfrm>
            <a:custGeom>
              <a:avLst/>
              <a:gdLst>
                <a:gd name="T0" fmla="*/ 0 w 168"/>
                <a:gd name="T1" fmla="*/ 65 h 65"/>
                <a:gd name="T2" fmla="*/ 168 w 168"/>
                <a:gd name="T3" fmla="*/ 0 h 65"/>
                <a:gd name="T4" fmla="*/ 0 w 168"/>
                <a:gd name="T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65">
                  <a:moveTo>
                    <a:pt x="0" y="65"/>
                  </a:moveTo>
                  <a:lnTo>
                    <a:pt x="16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138"/>
            <p:cNvSpPr>
              <a:spLocks noChangeShapeType="1"/>
            </p:cNvSpPr>
            <p:nvPr/>
          </p:nvSpPr>
          <p:spPr bwMode="auto">
            <a:xfrm>
              <a:off x="1666" y="1460"/>
              <a:ext cx="78" cy="1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Line 139"/>
            <p:cNvSpPr>
              <a:spLocks noChangeShapeType="1"/>
            </p:cNvSpPr>
            <p:nvPr/>
          </p:nvSpPr>
          <p:spPr bwMode="auto">
            <a:xfrm flipV="1">
              <a:off x="1403" y="1377"/>
              <a:ext cx="168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Freeform 140"/>
            <p:cNvSpPr>
              <a:spLocks/>
            </p:cNvSpPr>
            <p:nvPr/>
          </p:nvSpPr>
          <p:spPr bwMode="auto">
            <a:xfrm>
              <a:off x="1398" y="1373"/>
              <a:ext cx="177" cy="73"/>
            </a:xfrm>
            <a:custGeom>
              <a:avLst/>
              <a:gdLst>
                <a:gd name="T0" fmla="*/ 173 w 177"/>
                <a:gd name="T1" fmla="*/ 0 h 73"/>
                <a:gd name="T2" fmla="*/ 177 w 177"/>
                <a:gd name="T3" fmla="*/ 9 h 73"/>
                <a:gd name="T4" fmla="*/ 5 w 177"/>
                <a:gd name="T5" fmla="*/ 73 h 73"/>
                <a:gd name="T6" fmla="*/ 0 w 177"/>
                <a:gd name="T7" fmla="*/ 69 h 73"/>
                <a:gd name="T8" fmla="*/ 0 w 177"/>
                <a:gd name="T9" fmla="*/ 64 h 73"/>
                <a:gd name="T10" fmla="*/ 173 w 177"/>
                <a:gd name="T11" fmla="*/ 0 h 73"/>
                <a:gd name="T12" fmla="*/ 173 w 17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73">
                  <a:moveTo>
                    <a:pt x="173" y="0"/>
                  </a:moveTo>
                  <a:lnTo>
                    <a:pt x="177" y="9"/>
                  </a:lnTo>
                  <a:lnTo>
                    <a:pt x="5" y="73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Freeform 141"/>
            <p:cNvSpPr>
              <a:spLocks/>
            </p:cNvSpPr>
            <p:nvPr/>
          </p:nvSpPr>
          <p:spPr bwMode="auto">
            <a:xfrm>
              <a:off x="1182" y="1110"/>
              <a:ext cx="1" cy="184"/>
            </a:xfrm>
            <a:custGeom>
              <a:avLst/>
              <a:gdLst>
                <a:gd name="T0" fmla="*/ 184 h 184"/>
                <a:gd name="T1" fmla="*/ 0 h 184"/>
                <a:gd name="T2" fmla="*/ 184 h 1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4">
                  <a:moveTo>
                    <a:pt x="0" y="184"/>
                  </a:moveTo>
                  <a:lnTo>
                    <a:pt x="0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Freeform 142"/>
            <p:cNvSpPr>
              <a:spLocks/>
            </p:cNvSpPr>
            <p:nvPr/>
          </p:nvSpPr>
          <p:spPr bwMode="auto">
            <a:xfrm>
              <a:off x="1178" y="1110"/>
              <a:ext cx="9" cy="189"/>
            </a:xfrm>
            <a:custGeom>
              <a:avLst/>
              <a:gdLst>
                <a:gd name="T0" fmla="*/ 0 w 9"/>
                <a:gd name="T1" fmla="*/ 0 h 189"/>
                <a:gd name="T2" fmla="*/ 9 w 9"/>
                <a:gd name="T3" fmla="*/ 0 h 189"/>
                <a:gd name="T4" fmla="*/ 9 w 9"/>
                <a:gd name="T5" fmla="*/ 189 h 189"/>
                <a:gd name="T6" fmla="*/ 4 w 9"/>
                <a:gd name="T7" fmla="*/ 189 h 189"/>
                <a:gd name="T8" fmla="*/ 0 w 9"/>
                <a:gd name="T9" fmla="*/ 189 h 189"/>
                <a:gd name="T10" fmla="*/ 0 w 9"/>
                <a:gd name="T11" fmla="*/ 0 h 189"/>
                <a:gd name="T12" fmla="*/ 0 w 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9">
                  <a:moveTo>
                    <a:pt x="0" y="0"/>
                  </a:moveTo>
                  <a:lnTo>
                    <a:pt x="9" y="0"/>
                  </a:lnTo>
                  <a:lnTo>
                    <a:pt x="9" y="189"/>
                  </a:lnTo>
                  <a:lnTo>
                    <a:pt x="4" y="189"/>
                  </a:lnTo>
                  <a:lnTo>
                    <a:pt x="0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Freeform 143"/>
            <p:cNvSpPr>
              <a:spLocks/>
            </p:cNvSpPr>
            <p:nvPr/>
          </p:nvSpPr>
          <p:spPr bwMode="auto">
            <a:xfrm>
              <a:off x="1787" y="1584"/>
              <a:ext cx="190" cy="1"/>
            </a:xfrm>
            <a:custGeom>
              <a:avLst/>
              <a:gdLst>
                <a:gd name="T0" fmla="*/ 190 w 190"/>
                <a:gd name="T1" fmla="*/ 0 w 190"/>
                <a:gd name="T2" fmla="*/ 190 w 1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90">
                  <a:moveTo>
                    <a:pt x="190" y="0"/>
                  </a:moveTo>
                  <a:lnTo>
                    <a:pt x="0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Line 144"/>
            <p:cNvSpPr>
              <a:spLocks noChangeShapeType="1"/>
            </p:cNvSpPr>
            <p:nvPr/>
          </p:nvSpPr>
          <p:spPr bwMode="auto">
            <a:xfrm flipV="1">
              <a:off x="1182" y="1105"/>
              <a:ext cx="1" cy="1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Line 145"/>
            <p:cNvSpPr>
              <a:spLocks noChangeShapeType="1"/>
            </p:cNvSpPr>
            <p:nvPr/>
          </p:nvSpPr>
          <p:spPr bwMode="auto">
            <a:xfrm flipH="1">
              <a:off x="1782" y="1580"/>
              <a:ext cx="1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Freeform 146"/>
            <p:cNvSpPr>
              <a:spLocks/>
            </p:cNvSpPr>
            <p:nvPr/>
          </p:nvSpPr>
          <p:spPr bwMode="auto">
            <a:xfrm>
              <a:off x="1782" y="1575"/>
              <a:ext cx="195" cy="14"/>
            </a:xfrm>
            <a:custGeom>
              <a:avLst/>
              <a:gdLst>
                <a:gd name="T0" fmla="*/ 195 w 195"/>
                <a:gd name="T1" fmla="*/ 0 h 14"/>
                <a:gd name="T2" fmla="*/ 195 w 195"/>
                <a:gd name="T3" fmla="*/ 14 h 14"/>
                <a:gd name="T4" fmla="*/ 0 w 195"/>
                <a:gd name="T5" fmla="*/ 14 h 14"/>
                <a:gd name="T6" fmla="*/ 0 w 195"/>
                <a:gd name="T7" fmla="*/ 9 h 14"/>
                <a:gd name="T8" fmla="*/ 0 w 195"/>
                <a:gd name="T9" fmla="*/ 0 h 14"/>
                <a:gd name="T10" fmla="*/ 195 w 195"/>
                <a:gd name="T11" fmla="*/ 0 h 14"/>
                <a:gd name="T12" fmla="*/ 195 w 19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4">
                  <a:moveTo>
                    <a:pt x="195" y="0"/>
                  </a:moveTo>
                  <a:lnTo>
                    <a:pt x="195" y="14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147"/>
            <p:cNvSpPr>
              <a:spLocks/>
            </p:cNvSpPr>
            <p:nvPr/>
          </p:nvSpPr>
          <p:spPr bwMode="auto">
            <a:xfrm>
              <a:off x="833" y="1727"/>
              <a:ext cx="133" cy="88"/>
            </a:xfrm>
            <a:custGeom>
              <a:avLst/>
              <a:gdLst>
                <a:gd name="T0" fmla="*/ 0 w 133"/>
                <a:gd name="T1" fmla="*/ 88 h 88"/>
                <a:gd name="T2" fmla="*/ 133 w 133"/>
                <a:gd name="T3" fmla="*/ 0 h 88"/>
                <a:gd name="T4" fmla="*/ 0 w 133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88">
                  <a:moveTo>
                    <a:pt x="0" y="88"/>
                  </a:moveTo>
                  <a:lnTo>
                    <a:pt x="133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148"/>
            <p:cNvSpPr>
              <a:spLocks/>
            </p:cNvSpPr>
            <p:nvPr/>
          </p:nvSpPr>
          <p:spPr bwMode="auto">
            <a:xfrm>
              <a:off x="828" y="1723"/>
              <a:ext cx="138" cy="96"/>
            </a:xfrm>
            <a:custGeom>
              <a:avLst/>
              <a:gdLst>
                <a:gd name="T0" fmla="*/ 5 w 138"/>
                <a:gd name="T1" fmla="*/ 96 h 96"/>
                <a:gd name="T2" fmla="*/ 0 w 138"/>
                <a:gd name="T3" fmla="*/ 87 h 96"/>
                <a:gd name="T4" fmla="*/ 134 w 138"/>
                <a:gd name="T5" fmla="*/ 0 h 96"/>
                <a:gd name="T6" fmla="*/ 138 w 138"/>
                <a:gd name="T7" fmla="*/ 0 h 96"/>
                <a:gd name="T8" fmla="*/ 138 w 138"/>
                <a:gd name="T9" fmla="*/ 9 h 96"/>
                <a:gd name="T10" fmla="*/ 5 w 138"/>
                <a:gd name="T11" fmla="*/ 96 h 96"/>
                <a:gd name="T12" fmla="*/ 5 w 138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96">
                  <a:moveTo>
                    <a:pt x="5" y="96"/>
                  </a:moveTo>
                  <a:lnTo>
                    <a:pt x="0" y="87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38" y="9"/>
                  </a:lnTo>
                  <a:lnTo>
                    <a:pt x="5" y="96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149"/>
            <p:cNvSpPr>
              <a:spLocks/>
            </p:cNvSpPr>
            <p:nvPr/>
          </p:nvSpPr>
          <p:spPr bwMode="auto">
            <a:xfrm>
              <a:off x="1636" y="1902"/>
              <a:ext cx="1" cy="111"/>
            </a:xfrm>
            <a:custGeom>
              <a:avLst/>
              <a:gdLst>
                <a:gd name="T0" fmla="*/ 111 h 111"/>
                <a:gd name="T1" fmla="*/ 0 h 111"/>
                <a:gd name="T2" fmla="*/ 111 h 1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1">
                  <a:moveTo>
                    <a:pt x="0" y="111"/>
                  </a:moveTo>
                  <a:lnTo>
                    <a:pt x="0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Line 150"/>
            <p:cNvSpPr>
              <a:spLocks noChangeShapeType="1"/>
            </p:cNvSpPr>
            <p:nvPr/>
          </p:nvSpPr>
          <p:spPr bwMode="auto">
            <a:xfrm flipV="1">
              <a:off x="828" y="1723"/>
              <a:ext cx="134" cy="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Line 151"/>
            <p:cNvSpPr>
              <a:spLocks noChangeShapeType="1"/>
            </p:cNvSpPr>
            <p:nvPr/>
          </p:nvSpPr>
          <p:spPr bwMode="auto">
            <a:xfrm flipV="1">
              <a:off x="1631" y="1902"/>
              <a:ext cx="1" cy="1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Freeform 152"/>
            <p:cNvSpPr>
              <a:spLocks/>
            </p:cNvSpPr>
            <p:nvPr/>
          </p:nvSpPr>
          <p:spPr bwMode="auto">
            <a:xfrm>
              <a:off x="1631" y="1902"/>
              <a:ext cx="9" cy="111"/>
            </a:xfrm>
            <a:custGeom>
              <a:avLst/>
              <a:gdLst>
                <a:gd name="T0" fmla="*/ 9 w 9"/>
                <a:gd name="T1" fmla="*/ 111 h 111"/>
                <a:gd name="T2" fmla="*/ 0 w 9"/>
                <a:gd name="T3" fmla="*/ 111 h 111"/>
                <a:gd name="T4" fmla="*/ 0 w 9"/>
                <a:gd name="T5" fmla="*/ 0 h 111"/>
                <a:gd name="T6" fmla="*/ 9 w 9"/>
                <a:gd name="T7" fmla="*/ 0 h 111"/>
                <a:gd name="T8" fmla="*/ 9 w 9"/>
                <a:gd name="T9" fmla="*/ 111 h 111"/>
                <a:gd name="T10" fmla="*/ 9 w 9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1">
                  <a:moveTo>
                    <a:pt x="9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11"/>
                  </a:lnTo>
                  <a:lnTo>
                    <a:pt x="9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Rectangle 153"/>
            <p:cNvSpPr>
              <a:spLocks noChangeArrowheads="1"/>
            </p:cNvSpPr>
            <p:nvPr/>
          </p:nvSpPr>
          <p:spPr bwMode="auto">
            <a:xfrm>
              <a:off x="929" y="136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2" name="Rectangle 154"/>
            <p:cNvSpPr>
              <a:spLocks noChangeArrowheads="1"/>
            </p:cNvSpPr>
            <p:nvPr/>
          </p:nvSpPr>
          <p:spPr bwMode="auto">
            <a:xfrm>
              <a:off x="1145" y="178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3" name="Rectangle 155"/>
            <p:cNvSpPr>
              <a:spLocks noChangeArrowheads="1"/>
            </p:cNvSpPr>
            <p:nvPr/>
          </p:nvSpPr>
          <p:spPr bwMode="auto">
            <a:xfrm>
              <a:off x="1594" y="1734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4" name="Rectangle 156"/>
            <p:cNvSpPr>
              <a:spLocks noChangeArrowheads="1"/>
            </p:cNvSpPr>
            <p:nvPr/>
          </p:nvSpPr>
          <p:spPr bwMode="auto">
            <a:xfrm>
              <a:off x="1594" y="1278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5" name="Rectangle 157"/>
            <p:cNvSpPr>
              <a:spLocks noChangeArrowheads="1"/>
            </p:cNvSpPr>
            <p:nvPr/>
          </p:nvSpPr>
          <p:spPr bwMode="auto">
            <a:xfrm>
              <a:off x="1145" y="942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6" name="Rectangle 158"/>
            <p:cNvSpPr>
              <a:spLocks noChangeArrowheads="1"/>
            </p:cNvSpPr>
            <p:nvPr/>
          </p:nvSpPr>
          <p:spPr bwMode="auto">
            <a:xfrm>
              <a:off x="1991" y="1503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7" name="Rectangle 159"/>
            <p:cNvSpPr>
              <a:spLocks noChangeArrowheads="1"/>
            </p:cNvSpPr>
            <p:nvPr/>
          </p:nvSpPr>
          <p:spPr bwMode="auto">
            <a:xfrm>
              <a:off x="718" y="1789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12448" name="Rectangle 160"/>
            <p:cNvSpPr>
              <a:spLocks noChangeArrowheads="1"/>
            </p:cNvSpPr>
            <p:nvPr/>
          </p:nvSpPr>
          <p:spPr bwMode="auto">
            <a:xfrm>
              <a:off x="1594" y="2015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12449" name="Text Box 161"/>
          <p:cNvSpPr txBox="1">
            <a:spLocks noChangeArrowheads="1"/>
          </p:cNvSpPr>
          <p:nvPr/>
        </p:nvSpPr>
        <p:spPr bwMode="auto">
          <a:xfrm>
            <a:off x="860425" y="5159375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Purine</a:t>
            </a:r>
          </a:p>
        </p:txBody>
      </p:sp>
      <p:sp>
        <p:nvSpPr>
          <p:cNvPr id="12580" name="Line 292"/>
          <p:cNvSpPr>
            <a:spLocks noChangeShapeType="1"/>
          </p:cNvSpPr>
          <p:nvPr/>
        </p:nvSpPr>
        <p:spPr bwMode="auto">
          <a:xfrm flipV="1">
            <a:off x="3943350" y="3041650"/>
            <a:ext cx="0" cy="27305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1" name="Line 293"/>
          <p:cNvSpPr>
            <a:spLocks noChangeShapeType="1"/>
          </p:cNvSpPr>
          <p:nvPr/>
        </p:nvSpPr>
        <p:spPr bwMode="auto">
          <a:xfrm flipV="1">
            <a:off x="4699000" y="4260850"/>
            <a:ext cx="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83" name="Text Box 295"/>
          <p:cNvSpPr txBox="1">
            <a:spLocks noChangeArrowheads="1"/>
          </p:cNvSpPr>
          <p:nvPr/>
        </p:nvSpPr>
        <p:spPr bwMode="auto">
          <a:xfrm>
            <a:off x="1044575" y="33258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2584" name="Text Box 296"/>
          <p:cNvSpPr txBox="1">
            <a:spLocks noChangeArrowheads="1"/>
          </p:cNvSpPr>
          <p:nvPr/>
        </p:nvSpPr>
        <p:spPr bwMode="auto">
          <a:xfrm>
            <a:off x="804863" y="34750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2585" name="Text Box 297"/>
          <p:cNvSpPr txBox="1">
            <a:spLocks noChangeArrowheads="1"/>
          </p:cNvSpPr>
          <p:nvPr/>
        </p:nvSpPr>
        <p:spPr bwMode="auto">
          <a:xfrm>
            <a:off x="785813" y="371951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2586" name="Text Box 298"/>
          <p:cNvSpPr txBox="1">
            <a:spLocks noChangeArrowheads="1"/>
          </p:cNvSpPr>
          <p:nvPr/>
        </p:nvSpPr>
        <p:spPr bwMode="auto">
          <a:xfrm>
            <a:off x="1017588" y="387191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2587" name="Text Box 299"/>
          <p:cNvSpPr txBox="1">
            <a:spLocks noChangeArrowheads="1"/>
          </p:cNvSpPr>
          <p:nvPr/>
        </p:nvSpPr>
        <p:spPr bwMode="auto">
          <a:xfrm>
            <a:off x="1204913" y="37909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2588" name="Text Box 300"/>
          <p:cNvSpPr txBox="1">
            <a:spLocks noChangeArrowheads="1"/>
          </p:cNvSpPr>
          <p:nvPr/>
        </p:nvSpPr>
        <p:spPr bwMode="auto">
          <a:xfrm>
            <a:off x="1212850" y="34671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5</a:t>
            </a:r>
          </a:p>
        </p:txBody>
      </p:sp>
      <p:sp>
        <p:nvSpPr>
          <p:cNvPr id="12589" name="Text Box 301"/>
          <p:cNvSpPr txBox="1">
            <a:spLocks noChangeArrowheads="1"/>
          </p:cNvSpPr>
          <p:nvPr/>
        </p:nvSpPr>
        <p:spPr bwMode="auto">
          <a:xfrm>
            <a:off x="1662113" y="34337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2590" name="Text Box 302"/>
          <p:cNvSpPr txBox="1">
            <a:spLocks noChangeArrowheads="1"/>
          </p:cNvSpPr>
          <p:nvPr/>
        </p:nvSpPr>
        <p:spPr bwMode="auto">
          <a:xfrm>
            <a:off x="1814513" y="35861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2591" name="Text Box 303"/>
          <p:cNvSpPr txBox="1">
            <a:spLocks noChangeArrowheads="1"/>
          </p:cNvSpPr>
          <p:nvPr/>
        </p:nvSpPr>
        <p:spPr bwMode="auto">
          <a:xfrm>
            <a:off x="1712913" y="38131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>
                <a:solidFill>
                  <a:srgbClr val="FF0000"/>
                </a:solidFill>
                <a:latin typeface="Arial" charset="0"/>
              </a:rPr>
              <a:t>9</a:t>
            </a:r>
          </a:p>
        </p:txBody>
      </p:sp>
      <p:sp>
        <p:nvSpPr>
          <p:cNvPr id="12592" name="Line 304"/>
          <p:cNvSpPr>
            <a:spLocks noChangeShapeType="1"/>
          </p:cNvSpPr>
          <p:nvPr/>
        </p:nvSpPr>
        <p:spPr bwMode="auto">
          <a:xfrm flipV="1">
            <a:off x="7734300" y="4362450"/>
            <a:ext cx="0" cy="273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1.1|0.6|0.8|0.7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3903</TotalTime>
  <Words>2096</Words>
  <Application>Microsoft Office PowerPoint</Application>
  <PresentationFormat>On-screen Show (4:3)</PresentationFormat>
  <Paragraphs>715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Blank</vt:lpstr>
      <vt:lpstr>Standarddesign</vt:lpstr>
      <vt:lpstr>Nucleic acids and chromosomes</vt:lpstr>
      <vt:lpstr>Nucleic acids and gene expression</vt:lpstr>
      <vt:lpstr>Nucleic acids and chromosomes</vt:lpstr>
      <vt:lpstr>Nucleic acids</vt:lpstr>
      <vt:lpstr>Nucleic acids</vt:lpstr>
      <vt:lpstr>DNA -deoxyribonucleotide acid</vt:lpstr>
      <vt:lpstr>Sugars - deoxyribose or ribose</vt:lpstr>
      <vt:lpstr>DNA and RNA bases</vt:lpstr>
      <vt:lpstr>Purines</vt:lpstr>
      <vt:lpstr>Pyrimidines</vt:lpstr>
      <vt:lpstr>Nucleosides</vt:lpstr>
      <vt:lpstr>Nucleotides</vt:lpstr>
      <vt:lpstr>DNA - polymer of deoxyribonucleotide units</vt:lpstr>
      <vt:lpstr>DNA primary sequence</vt:lpstr>
      <vt:lpstr>DNA secondary structure</vt:lpstr>
      <vt:lpstr>The double helix</vt:lpstr>
      <vt:lpstr>The double helix</vt:lpstr>
      <vt:lpstr>Hydrogen bonding</vt:lpstr>
      <vt:lpstr>Sequence complementarity of DNA strands</vt:lpstr>
      <vt:lpstr>Melting and re-annealing</vt:lpstr>
      <vt:lpstr>Partially unwound E.coli DNA</vt:lpstr>
      <vt:lpstr>The E.coli genome</vt:lpstr>
      <vt:lpstr>The human genome</vt:lpstr>
      <vt:lpstr>The karyotype</vt:lpstr>
      <vt:lpstr>PowerPoint Presentation</vt:lpstr>
      <vt:lpstr>DNA in interphase chromosomes </vt:lpstr>
      <vt:lpstr>Packaging of eukaryotic DNA</vt:lpstr>
      <vt:lpstr>Structure of the nucleosome</vt:lpstr>
      <vt:lpstr>Packaging of the nucleosomes </vt:lpstr>
      <vt:lpstr>Chromosomes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M Horton</dc:creator>
  <cp:lastModifiedBy>Shiel, Nuala</cp:lastModifiedBy>
  <cp:revision>150</cp:revision>
  <cp:lastPrinted>2005-07-22T14:29:22Z</cp:lastPrinted>
  <dcterms:created xsi:type="dcterms:W3CDTF">2005-07-04T12:07:01Z</dcterms:created>
  <dcterms:modified xsi:type="dcterms:W3CDTF">2012-10-16T13:46:23Z</dcterms:modified>
</cp:coreProperties>
</file>