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7"/>
  </p:notesMasterIdLst>
  <p:sldIdLst>
    <p:sldId id="257" r:id="rId2"/>
    <p:sldId id="294" r:id="rId3"/>
    <p:sldId id="259" r:id="rId4"/>
    <p:sldId id="262" r:id="rId5"/>
    <p:sldId id="281" r:id="rId6"/>
    <p:sldId id="293" r:id="rId7"/>
    <p:sldId id="263" r:id="rId8"/>
    <p:sldId id="265" r:id="rId9"/>
    <p:sldId id="264" r:id="rId10"/>
    <p:sldId id="266" r:id="rId11"/>
    <p:sldId id="271" r:id="rId12"/>
    <p:sldId id="267" r:id="rId13"/>
    <p:sldId id="268" r:id="rId14"/>
    <p:sldId id="282" r:id="rId15"/>
    <p:sldId id="289" r:id="rId16"/>
    <p:sldId id="269" r:id="rId17"/>
    <p:sldId id="290" r:id="rId18"/>
    <p:sldId id="272" r:id="rId19"/>
    <p:sldId id="291" r:id="rId20"/>
    <p:sldId id="295" r:id="rId21"/>
    <p:sldId id="292" r:id="rId22"/>
    <p:sldId id="274" r:id="rId23"/>
    <p:sldId id="275" r:id="rId24"/>
    <p:sldId id="276" r:id="rId25"/>
    <p:sldId id="283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50" d="100"/>
          <a:sy n="50" d="100"/>
        </p:scale>
        <p:origin x="-7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2E06D60-54E0-4A7A-A17A-FEDBFC824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90F2F-167B-4235-96B2-89B6F2F3F70F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2E9DB-0511-4C4A-90FC-8539F19DE3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E48A-2088-4C72-9333-F9243D8361F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9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0CF5C-753E-41CB-8F03-F084D35C34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4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6D150-D3A5-49FC-8991-F5BCFFD5AF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95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F1D9C-F952-4183-BFE9-EB66B9F515D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7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EB05B-847E-474C-AF13-E3947CA8425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DD492-02C2-49E0-9E08-5151FA9EFD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08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2F96F-6739-40D6-A07D-631F48F1810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3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46828-5821-4404-A2EF-A513EA0D5DB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2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6DF63-D935-4C89-B2D0-AFF58EEEC1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0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7AE6A-E078-4635-9E3A-3939C5171C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4251BB-198E-4BF8-9194-41291F40C6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8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_-_2003_Document1.doc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med.imperial.ac.uk/Years/1-1112/LSS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760"/>
            <a:ext cx="7772400" cy="1512168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Introduction to thoracic anatomy: the thoracic wall</a:t>
            </a:r>
            <a:endParaRPr lang="en-GB" sz="4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781" y="3356992"/>
            <a:ext cx="7056438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Dr Paul Strutton</a:t>
            </a:r>
          </a:p>
          <a:p>
            <a:pPr eaLnBrk="1" hangingPunct="1"/>
            <a:endParaRPr lang="en-GB" sz="20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Department of Surgery &amp; Cancer </a:t>
            </a:r>
          </a:p>
          <a:p>
            <a:pPr eaLnBrk="1" hangingPunct="1"/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Faculty of 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Medicine</a:t>
            </a:r>
            <a:endParaRPr lang="en-GB" sz="28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5907" y="5912811"/>
            <a:ext cx="358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 smtClean="0">
                <a:latin typeface="+mj-lt"/>
              </a:rPr>
              <a:t>Thursday </a:t>
            </a:r>
            <a:r>
              <a:rPr lang="en-GB" i="1" dirty="0" smtClean="0">
                <a:latin typeface="+mj-lt"/>
              </a:rPr>
              <a:t>14 </a:t>
            </a:r>
            <a:r>
              <a:rPr lang="en-GB" i="1" dirty="0" smtClean="0">
                <a:latin typeface="+mj-lt"/>
              </a:rPr>
              <a:t>February 2013</a:t>
            </a:r>
            <a:endParaRPr lang="en-GB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0" y="152400"/>
            <a:ext cx="37338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Sternum has 3 parts: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manubrium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, body &amp; </a:t>
            </a:r>
            <a:r>
              <a:rPr lang="en-GB" sz="3200" b="1" dirty="0" err="1">
                <a:solidFill>
                  <a:schemeClr val="accent1"/>
                </a:solidFill>
                <a:latin typeface="+mj-lt"/>
              </a:rPr>
              <a:t>xiphoid</a:t>
            </a:r>
            <a:endParaRPr lang="en-GB" sz="3200" b="1" dirty="0">
              <a:solidFill>
                <a:schemeClr val="accent1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endParaRPr lang="en-GB" sz="1600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1</a:t>
            </a:r>
            <a:r>
              <a:rPr lang="en-GB" sz="2800" baseline="30000" dirty="0">
                <a:latin typeface="+mj-lt"/>
              </a:rPr>
              <a:t>st</a:t>
            </a:r>
            <a:r>
              <a:rPr lang="en-GB" sz="2800" dirty="0">
                <a:latin typeface="+mj-lt"/>
              </a:rPr>
              <a:t> costal cartilages attach to </a:t>
            </a:r>
            <a:r>
              <a:rPr lang="en-GB" sz="2800" dirty="0" err="1">
                <a:latin typeface="+mj-lt"/>
              </a:rPr>
              <a:t>manubrium</a:t>
            </a:r>
            <a:endParaRPr lang="en-GB" sz="2800" dirty="0">
              <a:latin typeface="+mj-lt"/>
            </a:endParaRPr>
          </a:p>
          <a:p>
            <a:pPr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2</a:t>
            </a:r>
            <a:r>
              <a:rPr lang="en-GB" sz="2800" baseline="30000" dirty="0">
                <a:latin typeface="+mj-lt"/>
              </a:rPr>
              <a:t>nd</a:t>
            </a:r>
            <a:r>
              <a:rPr lang="en-GB" sz="2800" dirty="0">
                <a:latin typeface="+mj-lt"/>
              </a:rPr>
              <a:t> to M-S joint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3</a:t>
            </a:r>
            <a:r>
              <a:rPr lang="en-GB" sz="2800" baseline="30000" dirty="0">
                <a:latin typeface="+mj-lt"/>
              </a:rPr>
              <a:t>rd</a:t>
            </a:r>
            <a:r>
              <a:rPr lang="en-GB" sz="2800" dirty="0">
                <a:latin typeface="+mj-lt"/>
              </a:rPr>
              <a:t> – 7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to sternum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8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– 10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to cartilage above</a:t>
            </a:r>
          </a:p>
          <a:p>
            <a:pPr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11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&amp; 12</a:t>
            </a:r>
            <a:r>
              <a:rPr lang="en-GB" sz="2800" baseline="30000" dirty="0">
                <a:latin typeface="+mj-lt"/>
              </a:rPr>
              <a:t>th</a:t>
            </a:r>
            <a:r>
              <a:rPr lang="en-GB" sz="2800" dirty="0">
                <a:latin typeface="+mj-lt"/>
              </a:rPr>
              <a:t> - floating</a:t>
            </a:r>
          </a:p>
        </p:txBody>
      </p:sp>
      <p:pic>
        <p:nvPicPr>
          <p:cNvPr id="5122" name="Picture 2" descr="C:\Users\strutp\AppData\Local\Temp\wzfaf7\C9780443069529-003-f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34364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943600" y="349250"/>
            <a:ext cx="3276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Thoracic </a:t>
            </a:r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inlet: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</a:pPr>
            <a:r>
              <a:rPr lang="en-GB" sz="2000" b="1" dirty="0" smtClean="0">
                <a:solidFill>
                  <a:schemeClr val="accent1"/>
                </a:solidFill>
                <a:latin typeface="+mj-lt"/>
              </a:rPr>
              <a:t>(superior thoracic aperture)</a:t>
            </a:r>
            <a:endParaRPr lang="en-GB" sz="2000" b="1" dirty="0">
              <a:solidFill>
                <a:schemeClr val="accent1"/>
              </a:solidFill>
              <a:latin typeface="+mj-lt"/>
            </a:endParaRPr>
          </a:p>
          <a:p>
            <a:pPr eaLnBrk="0" hangingPunct="0">
              <a:spcBef>
                <a:spcPct val="50000"/>
              </a:spcBef>
              <a:buClr>
                <a:srgbClr val="FF0000"/>
              </a:buClr>
            </a:pPr>
            <a:r>
              <a:rPr lang="en-GB" sz="3200" dirty="0">
                <a:latin typeface="+mj-lt"/>
              </a:rPr>
              <a:t>Ring formed of: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GB" sz="3200" dirty="0">
                <a:latin typeface="+mj-lt"/>
              </a:rPr>
              <a:t>1</a:t>
            </a:r>
            <a:r>
              <a:rPr lang="en-GB" sz="3200" baseline="30000" dirty="0">
                <a:latin typeface="+mj-lt"/>
              </a:rPr>
              <a:t>st</a:t>
            </a:r>
            <a:r>
              <a:rPr lang="en-GB" sz="3200" dirty="0">
                <a:latin typeface="+mj-lt"/>
              </a:rPr>
              <a:t> thoracic vertebra (T1) 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GB" sz="3200" dirty="0">
                <a:latin typeface="+mj-lt"/>
              </a:rPr>
              <a:t>1</a:t>
            </a:r>
            <a:r>
              <a:rPr lang="en-GB" sz="3200" baseline="30000" dirty="0">
                <a:latin typeface="+mj-lt"/>
              </a:rPr>
              <a:t>st</a:t>
            </a:r>
            <a:r>
              <a:rPr lang="en-GB" sz="3200" dirty="0">
                <a:latin typeface="+mj-lt"/>
              </a:rPr>
              <a:t> ribs </a:t>
            </a: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Arial" charset="0"/>
              <a:buChar char="•"/>
            </a:pPr>
            <a:r>
              <a:rPr lang="en-GB" sz="3200" dirty="0" err="1">
                <a:latin typeface="+mj-lt"/>
              </a:rPr>
              <a:t>Manubrium</a:t>
            </a:r>
            <a:endParaRPr lang="en-GB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4549775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>
                <a:solidFill>
                  <a:schemeClr val="accent1"/>
                </a:solidFill>
                <a:latin typeface="+mj-lt"/>
              </a:rPr>
              <a:t>Contents of thoracic inlet:</a:t>
            </a:r>
          </a:p>
          <a:p>
            <a:pPr eaLnBrk="0" hangingPunct="0">
              <a:spcBef>
                <a:spcPct val="50000"/>
              </a:spcBef>
            </a:pPr>
            <a:r>
              <a:rPr lang="en-GB" sz="3200" dirty="0" smtClean="0">
                <a:latin typeface="+mj-lt"/>
              </a:rPr>
              <a:t>Great vessels heading for neck and upper limb, oesophagus, trachea, nerves and </a:t>
            </a:r>
            <a:r>
              <a:rPr lang="en-GB" sz="3200" dirty="0" err="1" smtClean="0">
                <a:latin typeface="+mj-lt"/>
              </a:rPr>
              <a:t>lymphatics</a:t>
            </a:r>
            <a:endParaRPr lang="en-GB" sz="3200" dirty="0">
              <a:latin typeface="+mj-lt"/>
            </a:endParaRPr>
          </a:p>
        </p:txBody>
      </p:sp>
      <p:pic>
        <p:nvPicPr>
          <p:cNvPr id="6" name="Picture 5" descr="d:\SCContent\9780443069529\graphics\fullsize\C9780443069529-003-f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4345"/>
            <a:ext cx="5836096" cy="39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7772400" cy="1905000"/>
          </a:xfrm>
        </p:spPr>
        <p:txBody>
          <a:bodyPr>
            <a:normAutofit fontScale="90000"/>
          </a:bodyPr>
          <a:lstStyle/>
          <a:p>
            <a:pPr algn="l"/>
            <a:r>
              <a:rPr lang="en-GB" smtClean="0">
                <a:ea typeface="ＭＳ Ｐゴシック" pitchFamily="34" charset="-128"/>
                <a:cs typeface="Arial" charset="0"/>
              </a:rPr>
              <a:t>Most lung tissue and most capacity for lung expansion is in the lower parts of the thorax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aphr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3189" r="14314" b="577"/>
          <a:stretch>
            <a:fillRect/>
          </a:stretch>
        </p:blipFill>
        <p:spPr bwMode="auto">
          <a:xfrm>
            <a:off x="1714480" y="642918"/>
            <a:ext cx="55368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51355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1" dirty="0">
                <a:latin typeface="+mj-lt"/>
              </a:rPr>
              <a:t>Diaphragm</a:t>
            </a:r>
            <a:r>
              <a:rPr lang="en-GB" dirty="0">
                <a:latin typeface="+mj-lt"/>
              </a:rPr>
              <a:t>: Has a flat central tendon with muscle radiating to costal margin and  vertebrae. </a:t>
            </a:r>
            <a:r>
              <a:rPr lang="en-GB" b="1" dirty="0" smtClean="0">
                <a:latin typeface="+mj-lt"/>
              </a:rPr>
              <a:t>1</a:t>
            </a:r>
            <a:r>
              <a:rPr lang="en-GB" b="1" baseline="30000" dirty="0" smtClean="0">
                <a:latin typeface="+mj-lt"/>
              </a:rPr>
              <a:t>st</a:t>
            </a:r>
            <a:r>
              <a:rPr lang="en-GB" b="1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– dome flattens to increase vertical diameter of chest. </a:t>
            </a:r>
            <a:r>
              <a:rPr lang="en-GB" b="1" dirty="0" smtClean="0">
                <a:latin typeface="+mj-lt"/>
              </a:rPr>
              <a:t>2</a:t>
            </a:r>
            <a:r>
              <a:rPr lang="en-GB" b="1" baseline="30000" dirty="0" smtClean="0">
                <a:latin typeface="+mj-lt"/>
              </a:rPr>
              <a:t>nd</a:t>
            </a:r>
            <a:r>
              <a:rPr lang="en-GB" b="1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– pulls costal margin up to increase transverse and </a:t>
            </a:r>
            <a:r>
              <a:rPr lang="en-GB" dirty="0" err="1">
                <a:latin typeface="+mj-lt"/>
              </a:rPr>
              <a:t>antero</a:t>
            </a:r>
            <a:r>
              <a:rPr lang="en-GB" dirty="0">
                <a:latin typeface="+mj-lt"/>
              </a:rPr>
              <a:t>-posterior diameters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85800" y="254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Muscles expanding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chest and lung volume 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55991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+mj-lt"/>
              </a:rPr>
              <a:t>Intercostals – have a secondary role – stiffen chest wall to improve efficiency of breathing movements</a:t>
            </a:r>
          </a:p>
        </p:txBody>
      </p:sp>
      <p:pic>
        <p:nvPicPr>
          <p:cNvPr id="5" name="Picture 2" descr="diaphr0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3189" r="14314" b="577"/>
          <a:stretch>
            <a:fillRect/>
          </a:stretch>
        </p:blipFill>
        <p:spPr bwMode="auto">
          <a:xfrm>
            <a:off x="1714480" y="642918"/>
            <a:ext cx="553680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54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Muscles expanding </a:t>
            </a:r>
            <a:r>
              <a:rPr lang="en-GB" sz="3200" b="1" dirty="0">
                <a:solidFill>
                  <a:schemeClr val="accent1"/>
                </a:solidFill>
                <a:latin typeface="+mj-lt"/>
              </a:rPr>
              <a:t>chest and lung volume 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5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 dirty="0" smtClean="0">
                <a:solidFill>
                  <a:schemeClr val="accent1"/>
                </a:solidFill>
                <a:latin typeface="+mj-lt"/>
              </a:rPr>
              <a:t>Movement of ribs to increase chest volume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146" name="Picture 2" descr="C:\Users\strutp\AppData\Local\Temp\wzf711\C9780443069529-003-f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1333"/>
            <a:ext cx="4320480" cy="60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</a:t>
            </a:r>
            <a:r>
              <a:rPr lang="en-GB" b="1" dirty="0" err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intercostal</a:t>
            </a:r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 muscles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44958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Three layers of muscles – </a:t>
            </a: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organised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like plywood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Tx/>
              <a:buAutoNum type="arabicPeriod"/>
            </a:pPr>
            <a:r>
              <a:rPr lang="en-US" sz="2800" i="1" dirty="0" smtClean="0">
                <a:latin typeface="+mj-lt"/>
                <a:ea typeface="ＭＳ Ｐゴシック" pitchFamily="34" charset="-128"/>
                <a:cs typeface="Arial" charset="0"/>
              </a:rPr>
              <a:t>External </a:t>
            </a:r>
            <a:r>
              <a:rPr lang="en-US" sz="2800" i="1" dirty="0" err="1" smtClean="0">
                <a:latin typeface="+mj-lt"/>
                <a:ea typeface="ＭＳ Ｐゴシック" pitchFamily="34" charset="-128"/>
                <a:cs typeface="Arial" charset="0"/>
              </a:rPr>
              <a:t>intercostals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– downwards and laterally from lower border of rib above to rib below.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	Replaced by anterior intercostal membrane at </a:t>
            </a: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costo-chondral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(rib-cartilage) junction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Arial" charset="0"/>
              </a:rPr>
              <a:t>2.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	</a:t>
            </a:r>
            <a:r>
              <a:rPr lang="en-US" sz="2800" i="1" dirty="0" smtClean="0">
                <a:latin typeface="+mj-lt"/>
                <a:ea typeface="ＭＳ Ｐゴシック" pitchFamily="34" charset="-128"/>
                <a:cs typeface="Arial" charset="0"/>
              </a:rPr>
              <a:t>Internal </a:t>
            </a:r>
            <a:r>
              <a:rPr lang="en-US" sz="2800" i="1" dirty="0" err="1" smtClean="0">
                <a:latin typeface="+mj-lt"/>
                <a:ea typeface="ＭＳ Ｐゴシック" pitchFamily="34" charset="-128"/>
                <a:cs typeface="Arial" charset="0"/>
              </a:rPr>
              <a:t>intercostals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– attachments begin anteriorly at the sternum- from lower border of rib above to rib below - </a:t>
            </a: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fibres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directed at right angles to external </a:t>
            </a: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intercostals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	Replaced by membrane posteriorly </a:t>
            </a:r>
          </a:p>
          <a:p>
            <a:pPr marL="533400" indent="-5334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+mj-lt"/>
                <a:ea typeface="ＭＳ Ｐゴシック" pitchFamily="34" charset="-128"/>
                <a:cs typeface="Arial" charset="0"/>
              </a:rPr>
              <a:t>3.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	</a:t>
            </a:r>
            <a:r>
              <a:rPr lang="en-US" sz="2800" i="1" dirty="0" smtClean="0">
                <a:latin typeface="+mj-lt"/>
                <a:ea typeface="ＭＳ Ｐゴシック" pitchFamily="34" charset="-128"/>
                <a:cs typeface="Arial" charset="0"/>
              </a:rPr>
              <a:t>Innermost </a:t>
            </a:r>
            <a:r>
              <a:rPr lang="en-US" sz="2800" i="1" dirty="0" err="1" smtClean="0">
                <a:latin typeface="+mj-lt"/>
                <a:ea typeface="ＭＳ Ｐゴシック" pitchFamily="34" charset="-128"/>
                <a:cs typeface="Arial" charset="0"/>
              </a:rPr>
              <a:t>intercostals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– relatively trivial</a:t>
            </a:r>
            <a:endParaRPr lang="en-US" sz="2800" i="1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 marL="533400" indent="-533400">
              <a:lnSpc>
                <a:spcPct val="90000"/>
              </a:lnSpc>
            </a:pPr>
            <a:endParaRPr lang="en-GB" sz="2800" dirty="0" smtClean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</a:t>
            </a:r>
            <a:r>
              <a:rPr lang="en-GB" b="1" dirty="0" err="1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intercostal</a:t>
            </a:r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 muscles</a:t>
            </a:r>
          </a:p>
        </p:txBody>
      </p:sp>
      <p:pic>
        <p:nvPicPr>
          <p:cNvPr id="8194" name="Picture 2" descr="C:\Users\strutp\AppData\Local\Temp\wz05e0\C9780443069529-003-f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904656" cy="55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56176" y="1066800"/>
            <a:ext cx="28354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dirty="0">
                <a:latin typeface="+mj-lt"/>
              </a:rPr>
              <a:t> 11 pairs T1-T11 (+ 1 subcostal – T12)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dirty="0">
                <a:latin typeface="+mj-lt"/>
              </a:rPr>
              <a:t> Mixed (= motor + sensory)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dirty="0">
                <a:latin typeface="+mj-lt"/>
              </a:rPr>
              <a:t> Supply the intercostal spaces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dirty="0">
                <a:latin typeface="+mj-lt"/>
              </a:rPr>
              <a:t> Lateral cutaneous branch - anterior and posterior</a:t>
            </a:r>
          </a:p>
          <a:p>
            <a:pPr eaLnBrk="0" hangingPunct="0">
              <a:buClr>
                <a:srgbClr val="FF0000"/>
              </a:buClr>
              <a:buFontTx/>
              <a:buChar char="•"/>
            </a:pPr>
            <a:r>
              <a:rPr lang="en-US" dirty="0">
                <a:latin typeface="+mj-lt"/>
              </a:rPr>
              <a:t> Anterior cutaneous branch - medial and lateral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04800" y="76200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err="1">
                <a:solidFill>
                  <a:schemeClr val="accent1"/>
                </a:solidFill>
                <a:latin typeface="+mj-lt"/>
              </a:rPr>
              <a:t>Intercostal</a:t>
            </a:r>
            <a:r>
              <a:rPr lang="en-US" sz="4400" b="1" dirty="0">
                <a:solidFill>
                  <a:schemeClr val="accent1"/>
                </a:solidFill>
                <a:latin typeface="+mj-lt"/>
              </a:rPr>
              <a:t> nerves</a:t>
            </a:r>
          </a:p>
        </p:txBody>
      </p:sp>
      <p:pic>
        <p:nvPicPr>
          <p:cNvPr id="7170" name="Picture 2" descr="C:\Users\strutp\AppData\Local\Temp\wzbc24\C9780443069529-003-f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83473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92302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dirty="0" smtClean="0">
                <a:latin typeface="+mj-lt"/>
              </a:rPr>
              <a:t>Vein</a:t>
            </a:r>
            <a:r>
              <a:rPr lang="en-GB" sz="3200" dirty="0">
                <a:latin typeface="+mj-lt"/>
              </a:rPr>
              <a:t>, artery &amp; nerve run just below rib deep to internal </a:t>
            </a:r>
            <a:r>
              <a:rPr lang="en-GB" sz="3200" dirty="0" err="1">
                <a:latin typeface="+mj-lt"/>
              </a:rPr>
              <a:t>intercostal</a:t>
            </a:r>
            <a:r>
              <a:rPr lang="en-GB" sz="3200" dirty="0">
                <a:latin typeface="+mj-lt"/>
              </a:rPr>
              <a:t> – closer together than shown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603253" y="2636912"/>
            <a:ext cx="2438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latin typeface="+mj-lt"/>
              </a:rPr>
              <a:t>What are the implications for putting a needle or chest drain through the chest wall?</a:t>
            </a:r>
            <a:endParaRPr lang="en-GB" sz="20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152400"/>
            <a:ext cx="80010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Intercostal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 neurovascular bundles</a:t>
            </a:r>
          </a:p>
        </p:txBody>
      </p:sp>
      <p:pic>
        <p:nvPicPr>
          <p:cNvPr id="1039" name="Picture 15" descr="C:\Users\strutp\AppData\Local\Temp\wz89ee\C9780443069529-003-f02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53054" r="12660" b="3859"/>
          <a:stretch/>
        </p:blipFill>
        <p:spPr bwMode="auto">
          <a:xfrm>
            <a:off x="107504" y="2348880"/>
            <a:ext cx="6562034" cy="402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64088" y="2204864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4999" y="2240868"/>
            <a:ext cx="115212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3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Textbooks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52" y="145700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9178"/>
            <a:ext cx="2240412" cy="28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92" y="1449628"/>
            <a:ext cx="2022264" cy="286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92302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dirty="0" smtClean="0">
                <a:latin typeface="+mj-lt"/>
              </a:rPr>
              <a:t>The safe area or triangle</a:t>
            </a:r>
            <a:endParaRPr lang="en-GB" sz="3200" dirty="0">
              <a:latin typeface="+mj-lt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63874" y="1772816"/>
            <a:ext cx="781624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latin typeface="+mj-lt"/>
              </a:rPr>
              <a:t>Anterior </a:t>
            </a:r>
            <a:r>
              <a:rPr lang="en-GB" sz="2000" dirty="0">
                <a:latin typeface="+mj-lt"/>
              </a:rPr>
              <a:t>border of the </a:t>
            </a:r>
            <a:r>
              <a:rPr lang="en-GB" sz="2000" dirty="0" err="1">
                <a:latin typeface="+mj-lt"/>
              </a:rPr>
              <a:t>latissimus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dorsi</a:t>
            </a:r>
            <a:r>
              <a:rPr lang="en-GB" sz="2000" dirty="0">
                <a:latin typeface="+mj-lt"/>
              </a:rPr>
              <a:t>, the lateral border of the </a:t>
            </a:r>
            <a:r>
              <a:rPr lang="en-GB" sz="2000" dirty="0" err="1">
                <a:latin typeface="+mj-lt"/>
              </a:rPr>
              <a:t>pectoralis</a:t>
            </a:r>
            <a:r>
              <a:rPr lang="en-GB" sz="2000" dirty="0">
                <a:latin typeface="+mj-lt"/>
              </a:rPr>
              <a:t> major muscle, a line superior to the horizontal level of the nipple, and an apex below the axilla</a:t>
            </a:r>
            <a:r>
              <a:rPr lang="en-GB" sz="2000" dirty="0" smtClean="0">
                <a:latin typeface="+mj-lt"/>
              </a:rPr>
              <a:t>. </a:t>
            </a:r>
            <a:r>
              <a:rPr lang="en-GB" sz="2000" b="1" dirty="0" smtClean="0">
                <a:latin typeface="+mj-lt"/>
              </a:rPr>
              <a:t>5</a:t>
            </a:r>
            <a:r>
              <a:rPr lang="en-GB" sz="2000" b="1" baseline="30000" dirty="0" smtClean="0">
                <a:latin typeface="+mj-lt"/>
              </a:rPr>
              <a:t>th</a:t>
            </a:r>
            <a:r>
              <a:rPr lang="en-GB" sz="2000" b="1" dirty="0" smtClean="0">
                <a:latin typeface="+mj-lt"/>
              </a:rPr>
              <a:t> intercostal space anterior to mid axillary line</a:t>
            </a:r>
            <a:endParaRPr lang="en-GB" sz="2000" b="1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152400"/>
            <a:ext cx="80010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Area for inserting a chest drain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75" y="2953622"/>
            <a:ext cx="6768049" cy="361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92302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dirty="0">
                <a:latin typeface="+mj-lt"/>
              </a:rPr>
              <a:t>Each intercostal artery joins (anastomoses) with a major artery at each end of the intercostal space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152400"/>
            <a:ext cx="80010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Intercostal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Arial" charset="0"/>
              </a:rPr>
              <a:t> neurovascular bundles</a:t>
            </a:r>
          </a:p>
        </p:txBody>
      </p:sp>
      <p:pic>
        <p:nvPicPr>
          <p:cNvPr id="9218" name="Picture 2" descr="C:\Users\strutp\AppData\Local\Temp\wz89ee\C9780443069529-003-f02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52"/>
          <a:stretch/>
        </p:blipFill>
        <p:spPr bwMode="auto">
          <a:xfrm>
            <a:off x="1259632" y="2021305"/>
            <a:ext cx="6358607" cy="44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8" y="1988793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403648" y="6237312"/>
            <a:ext cx="64807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75856" y="6093296"/>
            <a:ext cx="21602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219200"/>
          <a:ext cx="64008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4401360" imgH="3873600" progId="Word.Document.8">
                  <p:embed/>
                </p:oleObj>
              </mc:Choice>
              <mc:Fallback>
                <p:oleObj name="Document" r:id="rId4" imgW="4401360" imgH="3873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2000" contras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494" b="7265"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64008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-42863"/>
            <a:ext cx="8610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4000" b="1" dirty="0">
                <a:solidFill>
                  <a:schemeClr val="accent1"/>
                </a:solidFill>
                <a:latin typeface="+mj-lt"/>
              </a:rPr>
              <a:t>The internal thoracic arteries:</a:t>
            </a:r>
            <a:r>
              <a:rPr lang="en-GB" b="1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GB" dirty="0">
                <a:latin typeface="+mj-lt"/>
              </a:rPr>
              <a:t>branches of the </a:t>
            </a:r>
            <a:r>
              <a:rPr lang="en-GB" dirty="0" err="1" smtClean="0">
                <a:latin typeface="+mj-lt"/>
              </a:rPr>
              <a:t>subclavian</a:t>
            </a:r>
            <a:r>
              <a:rPr lang="en-GB" dirty="0" smtClean="0">
                <a:latin typeface="+mj-lt"/>
              </a:rPr>
              <a:t> arteries</a:t>
            </a:r>
            <a:endParaRPr lang="en-GB" dirty="0"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05600" y="2630488"/>
            <a:ext cx="2362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latin typeface="+mj-lt"/>
              </a:rPr>
              <a:t>Posterior (internal) view of anterior chest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Contents of the thoracic cavity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Filled laterally by the lungs - each lying in its </a:t>
            </a:r>
            <a:r>
              <a:rPr lang="en-US" sz="2800" i="1" dirty="0" smtClean="0">
                <a:latin typeface="+mj-lt"/>
                <a:ea typeface="ＭＳ Ｐゴシック" pitchFamily="34" charset="-128"/>
                <a:cs typeface="Arial" charset="0"/>
              </a:rPr>
              <a:t>pleural cavity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Space between the pleural cavities = </a:t>
            </a:r>
            <a:r>
              <a:rPr lang="en-US" b="1" dirty="0" err="1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Arial" charset="0"/>
              </a:rPr>
              <a:t>mediastinum</a:t>
            </a:r>
            <a:endParaRPr lang="en-US" b="1" dirty="0" smtClean="0">
              <a:solidFill>
                <a:schemeClr val="accent1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Heart (lying in its </a:t>
            </a:r>
            <a:r>
              <a:rPr lang="en-US" sz="2800" i="1" dirty="0" smtClean="0">
                <a:latin typeface="+mj-lt"/>
                <a:ea typeface="ＭＳ Ｐゴシック" pitchFamily="34" charset="-128"/>
                <a:cs typeface="Arial" charset="0"/>
              </a:rPr>
              <a:t>pericardial sac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Great vessels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Oesophagus</a:t>
            </a:r>
            <a:endParaRPr lang="en-US" sz="2800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Trachea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Thymus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Thoracic duct and other major lymph trunks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Lymph nodes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Phrenic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and </a:t>
            </a:r>
            <a:r>
              <a:rPr lang="en-US" sz="2800" dirty="0" err="1" smtClean="0">
                <a:latin typeface="+mj-lt"/>
                <a:ea typeface="ＭＳ Ｐゴシック" pitchFamily="34" charset="-128"/>
                <a:cs typeface="Arial" charset="0"/>
              </a:rPr>
              <a:t>vagus</a:t>
            </a:r>
            <a:r>
              <a:rPr lang="en-US" sz="2800" dirty="0" smtClean="0">
                <a:latin typeface="+mj-lt"/>
                <a:ea typeface="ＭＳ Ｐゴシック" pitchFamily="34" charset="-128"/>
                <a:cs typeface="Arial" charset="0"/>
              </a:rPr>
              <a:t> nerves</a:t>
            </a:r>
            <a:endParaRPr lang="en-GB" sz="2800" dirty="0" smtClean="0"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ch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2150" y="228600"/>
            <a:ext cx="5607050" cy="637698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3" name="Freeform 3"/>
          <p:cNvSpPr>
            <a:spLocks/>
          </p:cNvSpPr>
          <p:nvPr/>
        </p:nvSpPr>
        <p:spPr bwMode="auto">
          <a:xfrm>
            <a:off x="5257800" y="762000"/>
            <a:ext cx="2260600" cy="4895850"/>
          </a:xfrm>
          <a:custGeom>
            <a:avLst/>
            <a:gdLst>
              <a:gd name="T0" fmla="*/ 2147483647 w 1424"/>
              <a:gd name="T1" fmla="*/ 2147483647 h 3084"/>
              <a:gd name="T2" fmla="*/ 2147483647 w 1424"/>
              <a:gd name="T3" fmla="*/ 2147483647 h 3084"/>
              <a:gd name="T4" fmla="*/ 2147483647 w 1424"/>
              <a:gd name="T5" fmla="*/ 2147483647 h 3084"/>
              <a:gd name="T6" fmla="*/ 2147483647 w 1424"/>
              <a:gd name="T7" fmla="*/ 2147483647 h 3084"/>
              <a:gd name="T8" fmla="*/ 2147483647 w 1424"/>
              <a:gd name="T9" fmla="*/ 2147483647 h 3084"/>
              <a:gd name="T10" fmla="*/ 2147483647 w 1424"/>
              <a:gd name="T11" fmla="*/ 2147483647 h 3084"/>
              <a:gd name="T12" fmla="*/ 2147483647 w 1424"/>
              <a:gd name="T13" fmla="*/ 2147483647 h 3084"/>
              <a:gd name="T14" fmla="*/ 2147483647 w 1424"/>
              <a:gd name="T15" fmla="*/ 2147483647 h 3084"/>
              <a:gd name="T16" fmla="*/ 2147483647 w 1424"/>
              <a:gd name="T17" fmla="*/ 2147483647 h 3084"/>
              <a:gd name="T18" fmla="*/ 2147483647 w 1424"/>
              <a:gd name="T19" fmla="*/ 2147483647 h 3084"/>
              <a:gd name="T20" fmla="*/ 2147483647 w 1424"/>
              <a:gd name="T21" fmla="*/ 2147483647 h 3084"/>
              <a:gd name="T22" fmla="*/ 2147483647 w 1424"/>
              <a:gd name="T23" fmla="*/ 2147483647 h 3084"/>
              <a:gd name="T24" fmla="*/ 2147483647 w 1424"/>
              <a:gd name="T25" fmla="*/ 2147483647 h 3084"/>
              <a:gd name="T26" fmla="*/ 2147483647 w 1424"/>
              <a:gd name="T27" fmla="*/ 2147483647 h 3084"/>
              <a:gd name="T28" fmla="*/ 2147483647 w 1424"/>
              <a:gd name="T29" fmla="*/ 2147483647 h 3084"/>
              <a:gd name="T30" fmla="*/ 2147483647 w 1424"/>
              <a:gd name="T31" fmla="*/ 2147483647 h 3084"/>
              <a:gd name="T32" fmla="*/ 2147483647 w 1424"/>
              <a:gd name="T33" fmla="*/ 2147483647 h 3084"/>
              <a:gd name="T34" fmla="*/ 2147483647 w 1424"/>
              <a:gd name="T35" fmla="*/ 2147483647 h 3084"/>
              <a:gd name="T36" fmla="*/ 2147483647 w 1424"/>
              <a:gd name="T37" fmla="*/ 2147483647 h 3084"/>
              <a:gd name="T38" fmla="*/ 2147483647 w 1424"/>
              <a:gd name="T39" fmla="*/ 2147483647 h 3084"/>
              <a:gd name="T40" fmla="*/ 2147483647 w 1424"/>
              <a:gd name="T41" fmla="*/ 2147483647 h 3084"/>
              <a:gd name="T42" fmla="*/ 2147483647 w 1424"/>
              <a:gd name="T43" fmla="*/ 2147483647 h 3084"/>
              <a:gd name="T44" fmla="*/ 2147483647 w 1424"/>
              <a:gd name="T45" fmla="*/ 2147483647 h 3084"/>
              <a:gd name="T46" fmla="*/ 2147483647 w 1424"/>
              <a:gd name="T47" fmla="*/ 2147483647 h 3084"/>
              <a:gd name="T48" fmla="*/ 2147483647 w 1424"/>
              <a:gd name="T49" fmla="*/ 2147483647 h 3084"/>
              <a:gd name="T50" fmla="*/ 2147483647 w 1424"/>
              <a:gd name="T51" fmla="*/ 2147483647 h 3084"/>
              <a:gd name="T52" fmla="*/ 2147483647 w 1424"/>
              <a:gd name="T53" fmla="*/ 2147483647 h 3084"/>
              <a:gd name="T54" fmla="*/ 2147483647 w 1424"/>
              <a:gd name="T55" fmla="*/ 2147483647 h 3084"/>
              <a:gd name="T56" fmla="*/ 2147483647 w 1424"/>
              <a:gd name="T57" fmla="*/ 2147483647 h 3084"/>
              <a:gd name="T58" fmla="*/ 2147483647 w 1424"/>
              <a:gd name="T59" fmla="*/ 2147483647 h 3084"/>
              <a:gd name="T60" fmla="*/ 2147483647 w 1424"/>
              <a:gd name="T61" fmla="*/ 2147483647 h 3084"/>
              <a:gd name="T62" fmla="*/ 2147483647 w 1424"/>
              <a:gd name="T63" fmla="*/ 2147483647 h 3084"/>
              <a:gd name="T64" fmla="*/ 2147483647 w 1424"/>
              <a:gd name="T65" fmla="*/ 2147483647 h 3084"/>
              <a:gd name="T66" fmla="*/ 2147483647 w 1424"/>
              <a:gd name="T67" fmla="*/ 2147483647 h 3084"/>
              <a:gd name="T68" fmla="*/ 2147483647 w 1424"/>
              <a:gd name="T69" fmla="*/ 2147483647 h 3084"/>
              <a:gd name="T70" fmla="*/ 2147483647 w 1424"/>
              <a:gd name="T71" fmla="*/ 2147483647 h 3084"/>
              <a:gd name="T72" fmla="*/ 2147483647 w 1424"/>
              <a:gd name="T73" fmla="*/ 0 h 3084"/>
              <a:gd name="T74" fmla="*/ 2147483647 w 1424"/>
              <a:gd name="T75" fmla="*/ 2147483647 h 3084"/>
              <a:gd name="T76" fmla="*/ 2147483647 w 1424"/>
              <a:gd name="T77" fmla="*/ 2147483647 h 308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424"/>
              <a:gd name="T118" fmla="*/ 0 h 3084"/>
              <a:gd name="T119" fmla="*/ 1424 w 1424"/>
              <a:gd name="T120" fmla="*/ 3084 h 308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424" h="3084">
                <a:moveTo>
                  <a:pt x="377" y="48"/>
                </a:moveTo>
                <a:cubicBezTo>
                  <a:pt x="462" y="304"/>
                  <a:pt x="393" y="790"/>
                  <a:pt x="389" y="912"/>
                </a:cubicBezTo>
                <a:cubicBezTo>
                  <a:pt x="387" y="977"/>
                  <a:pt x="353" y="1051"/>
                  <a:pt x="341" y="1116"/>
                </a:cubicBezTo>
                <a:cubicBezTo>
                  <a:pt x="333" y="1156"/>
                  <a:pt x="317" y="1236"/>
                  <a:pt x="317" y="1236"/>
                </a:cubicBezTo>
                <a:cubicBezTo>
                  <a:pt x="313" y="1324"/>
                  <a:pt x="311" y="1412"/>
                  <a:pt x="305" y="1500"/>
                </a:cubicBezTo>
                <a:cubicBezTo>
                  <a:pt x="299" y="1582"/>
                  <a:pt x="289" y="1672"/>
                  <a:pt x="269" y="1752"/>
                </a:cubicBezTo>
                <a:cubicBezTo>
                  <a:pt x="238" y="1878"/>
                  <a:pt x="251" y="1771"/>
                  <a:pt x="233" y="1884"/>
                </a:cubicBezTo>
                <a:cubicBezTo>
                  <a:pt x="224" y="1940"/>
                  <a:pt x="216" y="1996"/>
                  <a:pt x="209" y="2052"/>
                </a:cubicBezTo>
                <a:cubicBezTo>
                  <a:pt x="205" y="2084"/>
                  <a:pt x="202" y="2116"/>
                  <a:pt x="197" y="2148"/>
                </a:cubicBezTo>
                <a:cubicBezTo>
                  <a:pt x="180" y="2261"/>
                  <a:pt x="139" y="2332"/>
                  <a:pt x="77" y="2424"/>
                </a:cubicBezTo>
                <a:cubicBezTo>
                  <a:pt x="59" y="2451"/>
                  <a:pt x="42" y="2479"/>
                  <a:pt x="29" y="2508"/>
                </a:cubicBezTo>
                <a:cubicBezTo>
                  <a:pt x="19" y="2531"/>
                  <a:pt x="5" y="2580"/>
                  <a:pt x="5" y="2580"/>
                </a:cubicBezTo>
                <a:cubicBezTo>
                  <a:pt x="10" y="2632"/>
                  <a:pt x="0" y="2692"/>
                  <a:pt x="29" y="2736"/>
                </a:cubicBezTo>
                <a:cubicBezTo>
                  <a:pt x="67" y="2793"/>
                  <a:pt x="63" y="2749"/>
                  <a:pt x="89" y="2808"/>
                </a:cubicBezTo>
                <a:cubicBezTo>
                  <a:pt x="99" y="2831"/>
                  <a:pt x="105" y="2856"/>
                  <a:pt x="113" y="2880"/>
                </a:cubicBezTo>
                <a:cubicBezTo>
                  <a:pt x="117" y="2892"/>
                  <a:pt x="113" y="2912"/>
                  <a:pt x="125" y="2916"/>
                </a:cubicBezTo>
                <a:cubicBezTo>
                  <a:pt x="272" y="2965"/>
                  <a:pt x="401" y="2963"/>
                  <a:pt x="557" y="2976"/>
                </a:cubicBezTo>
                <a:cubicBezTo>
                  <a:pt x="653" y="3008"/>
                  <a:pt x="536" y="2972"/>
                  <a:pt x="749" y="3000"/>
                </a:cubicBezTo>
                <a:cubicBezTo>
                  <a:pt x="919" y="3022"/>
                  <a:pt x="819" y="3012"/>
                  <a:pt x="905" y="3036"/>
                </a:cubicBezTo>
                <a:cubicBezTo>
                  <a:pt x="937" y="3045"/>
                  <a:pt x="968" y="3055"/>
                  <a:pt x="1001" y="3060"/>
                </a:cubicBezTo>
                <a:cubicBezTo>
                  <a:pt x="1049" y="3068"/>
                  <a:pt x="1145" y="3084"/>
                  <a:pt x="1145" y="3084"/>
                </a:cubicBezTo>
                <a:cubicBezTo>
                  <a:pt x="1230" y="3073"/>
                  <a:pt x="1311" y="3058"/>
                  <a:pt x="1397" y="3048"/>
                </a:cubicBezTo>
                <a:cubicBezTo>
                  <a:pt x="1420" y="2932"/>
                  <a:pt x="1424" y="2857"/>
                  <a:pt x="1397" y="2736"/>
                </a:cubicBezTo>
                <a:cubicBezTo>
                  <a:pt x="1387" y="2691"/>
                  <a:pt x="1313" y="2628"/>
                  <a:pt x="1313" y="2628"/>
                </a:cubicBezTo>
                <a:cubicBezTo>
                  <a:pt x="1293" y="2569"/>
                  <a:pt x="1260" y="2527"/>
                  <a:pt x="1217" y="2484"/>
                </a:cubicBezTo>
                <a:cubicBezTo>
                  <a:pt x="1204" y="2445"/>
                  <a:pt x="1170" y="2415"/>
                  <a:pt x="1157" y="2376"/>
                </a:cubicBezTo>
                <a:cubicBezTo>
                  <a:pt x="1134" y="2308"/>
                  <a:pt x="1120" y="2240"/>
                  <a:pt x="1097" y="2172"/>
                </a:cubicBezTo>
                <a:cubicBezTo>
                  <a:pt x="1088" y="2145"/>
                  <a:pt x="1058" y="2127"/>
                  <a:pt x="1049" y="2100"/>
                </a:cubicBezTo>
                <a:cubicBezTo>
                  <a:pt x="1029" y="2040"/>
                  <a:pt x="965" y="1938"/>
                  <a:pt x="929" y="1884"/>
                </a:cubicBezTo>
                <a:cubicBezTo>
                  <a:pt x="913" y="1860"/>
                  <a:pt x="890" y="1839"/>
                  <a:pt x="881" y="1812"/>
                </a:cubicBezTo>
                <a:cubicBezTo>
                  <a:pt x="860" y="1749"/>
                  <a:pt x="849" y="1684"/>
                  <a:pt x="833" y="1620"/>
                </a:cubicBezTo>
                <a:cubicBezTo>
                  <a:pt x="818" y="1458"/>
                  <a:pt x="805" y="1290"/>
                  <a:pt x="785" y="1128"/>
                </a:cubicBezTo>
                <a:cubicBezTo>
                  <a:pt x="779" y="1080"/>
                  <a:pt x="761" y="984"/>
                  <a:pt x="761" y="984"/>
                </a:cubicBezTo>
                <a:cubicBezTo>
                  <a:pt x="747" y="768"/>
                  <a:pt x="727" y="552"/>
                  <a:pt x="713" y="336"/>
                </a:cubicBezTo>
                <a:cubicBezTo>
                  <a:pt x="717" y="268"/>
                  <a:pt x="725" y="200"/>
                  <a:pt x="725" y="132"/>
                </a:cubicBezTo>
                <a:cubicBezTo>
                  <a:pt x="725" y="104"/>
                  <a:pt x="728" y="72"/>
                  <a:pt x="713" y="48"/>
                </a:cubicBezTo>
                <a:cubicBezTo>
                  <a:pt x="698" y="24"/>
                  <a:pt x="641" y="0"/>
                  <a:pt x="641" y="0"/>
                </a:cubicBezTo>
                <a:cubicBezTo>
                  <a:pt x="577" y="4"/>
                  <a:pt x="513" y="3"/>
                  <a:pt x="449" y="12"/>
                </a:cubicBezTo>
                <a:cubicBezTo>
                  <a:pt x="373" y="22"/>
                  <a:pt x="377" y="13"/>
                  <a:pt x="377" y="48"/>
                </a:cubicBezTo>
                <a:close/>
              </a:path>
            </a:pathLst>
          </a:cu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>
            <a:off x="3352800" y="762000"/>
            <a:ext cx="2547938" cy="5143500"/>
          </a:xfrm>
          <a:custGeom>
            <a:avLst/>
            <a:gdLst>
              <a:gd name="T0" fmla="*/ 2147483647 w 1605"/>
              <a:gd name="T1" fmla="*/ 2147483647 h 3240"/>
              <a:gd name="T2" fmla="*/ 2147483647 w 1605"/>
              <a:gd name="T3" fmla="*/ 2147483647 h 3240"/>
              <a:gd name="T4" fmla="*/ 2147483647 w 1605"/>
              <a:gd name="T5" fmla="*/ 2147483647 h 3240"/>
              <a:gd name="T6" fmla="*/ 2147483647 w 1605"/>
              <a:gd name="T7" fmla="*/ 2147483647 h 3240"/>
              <a:gd name="T8" fmla="*/ 2147483647 w 1605"/>
              <a:gd name="T9" fmla="*/ 2147483647 h 3240"/>
              <a:gd name="T10" fmla="*/ 2147483647 w 1605"/>
              <a:gd name="T11" fmla="*/ 2147483647 h 3240"/>
              <a:gd name="T12" fmla="*/ 2147483647 w 1605"/>
              <a:gd name="T13" fmla="*/ 2147483647 h 3240"/>
              <a:gd name="T14" fmla="*/ 2147483647 w 1605"/>
              <a:gd name="T15" fmla="*/ 2147483647 h 3240"/>
              <a:gd name="T16" fmla="*/ 2147483647 w 1605"/>
              <a:gd name="T17" fmla="*/ 2147483647 h 3240"/>
              <a:gd name="T18" fmla="*/ 2147483647 w 1605"/>
              <a:gd name="T19" fmla="*/ 2147483647 h 3240"/>
              <a:gd name="T20" fmla="*/ 2147483647 w 1605"/>
              <a:gd name="T21" fmla="*/ 2147483647 h 3240"/>
              <a:gd name="T22" fmla="*/ 2147483647 w 1605"/>
              <a:gd name="T23" fmla="*/ 2147483647 h 3240"/>
              <a:gd name="T24" fmla="*/ 2147483647 w 1605"/>
              <a:gd name="T25" fmla="*/ 2147483647 h 3240"/>
              <a:gd name="T26" fmla="*/ 2147483647 w 1605"/>
              <a:gd name="T27" fmla="*/ 2147483647 h 3240"/>
              <a:gd name="T28" fmla="*/ 2147483647 w 1605"/>
              <a:gd name="T29" fmla="*/ 2147483647 h 3240"/>
              <a:gd name="T30" fmla="*/ 2147483647 w 1605"/>
              <a:gd name="T31" fmla="*/ 2147483647 h 3240"/>
              <a:gd name="T32" fmla="*/ 2147483647 w 1605"/>
              <a:gd name="T33" fmla="*/ 2147483647 h 3240"/>
              <a:gd name="T34" fmla="*/ 2147483647 w 1605"/>
              <a:gd name="T35" fmla="*/ 2147483647 h 3240"/>
              <a:gd name="T36" fmla="*/ 2147483647 w 1605"/>
              <a:gd name="T37" fmla="*/ 2147483647 h 3240"/>
              <a:gd name="T38" fmla="*/ 2147483647 w 1605"/>
              <a:gd name="T39" fmla="*/ 2147483647 h 3240"/>
              <a:gd name="T40" fmla="*/ 2147483647 w 1605"/>
              <a:gd name="T41" fmla="*/ 2147483647 h 3240"/>
              <a:gd name="T42" fmla="*/ 2147483647 w 1605"/>
              <a:gd name="T43" fmla="*/ 2147483647 h 3240"/>
              <a:gd name="T44" fmla="*/ 2147483647 w 1605"/>
              <a:gd name="T45" fmla="*/ 2147483647 h 3240"/>
              <a:gd name="T46" fmla="*/ 2147483647 w 1605"/>
              <a:gd name="T47" fmla="*/ 2147483647 h 3240"/>
              <a:gd name="T48" fmla="*/ 2147483647 w 1605"/>
              <a:gd name="T49" fmla="*/ 2147483647 h 3240"/>
              <a:gd name="T50" fmla="*/ 2147483647 w 1605"/>
              <a:gd name="T51" fmla="*/ 2147483647 h 3240"/>
              <a:gd name="T52" fmla="*/ 2147483647 w 1605"/>
              <a:gd name="T53" fmla="*/ 2147483647 h 3240"/>
              <a:gd name="T54" fmla="*/ 2147483647 w 1605"/>
              <a:gd name="T55" fmla="*/ 2147483647 h 3240"/>
              <a:gd name="T56" fmla="*/ 2147483647 w 1605"/>
              <a:gd name="T57" fmla="*/ 2147483647 h 3240"/>
              <a:gd name="T58" fmla="*/ 2147483647 w 1605"/>
              <a:gd name="T59" fmla="*/ 2147483647 h 3240"/>
              <a:gd name="T60" fmla="*/ 2147483647 w 1605"/>
              <a:gd name="T61" fmla="*/ 2147483647 h 3240"/>
              <a:gd name="T62" fmla="*/ 2147483647 w 1605"/>
              <a:gd name="T63" fmla="*/ 2147483647 h 3240"/>
              <a:gd name="T64" fmla="*/ 2147483647 w 1605"/>
              <a:gd name="T65" fmla="*/ 2147483647 h 3240"/>
              <a:gd name="T66" fmla="*/ 2147483647 w 1605"/>
              <a:gd name="T67" fmla="*/ 2147483647 h 3240"/>
              <a:gd name="T68" fmla="*/ 2147483647 w 1605"/>
              <a:gd name="T69" fmla="*/ 2147483647 h 3240"/>
              <a:gd name="T70" fmla="*/ 2147483647 w 1605"/>
              <a:gd name="T71" fmla="*/ 2147483647 h 3240"/>
              <a:gd name="T72" fmla="*/ 2147483647 w 1605"/>
              <a:gd name="T73" fmla="*/ 2147483647 h 3240"/>
              <a:gd name="T74" fmla="*/ 2147483647 w 1605"/>
              <a:gd name="T75" fmla="*/ 2147483647 h 3240"/>
              <a:gd name="T76" fmla="*/ 2147483647 w 1605"/>
              <a:gd name="T77" fmla="*/ 2147483647 h 3240"/>
              <a:gd name="T78" fmla="*/ 2147483647 w 1605"/>
              <a:gd name="T79" fmla="*/ 2147483647 h 3240"/>
              <a:gd name="T80" fmla="*/ 2147483647 w 1605"/>
              <a:gd name="T81" fmla="*/ 0 h 3240"/>
              <a:gd name="T82" fmla="*/ 2147483647 w 1605"/>
              <a:gd name="T83" fmla="*/ 2147483647 h 3240"/>
              <a:gd name="T84" fmla="*/ 2147483647 w 1605"/>
              <a:gd name="T85" fmla="*/ 2147483647 h 3240"/>
              <a:gd name="T86" fmla="*/ 2147483647 w 1605"/>
              <a:gd name="T87" fmla="*/ 2147483647 h 3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05"/>
              <a:gd name="T133" fmla="*/ 0 h 3240"/>
              <a:gd name="T134" fmla="*/ 1605 w 1605"/>
              <a:gd name="T135" fmla="*/ 3240 h 324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05" h="3240">
                <a:moveTo>
                  <a:pt x="1172" y="60"/>
                </a:moveTo>
                <a:cubicBezTo>
                  <a:pt x="1095" y="34"/>
                  <a:pt x="1056" y="65"/>
                  <a:pt x="992" y="108"/>
                </a:cubicBezTo>
                <a:cubicBezTo>
                  <a:pt x="971" y="122"/>
                  <a:pt x="944" y="124"/>
                  <a:pt x="920" y="132"/>
                </a:cubicBezTo>
                <a:cubicBezTo>
                  <a:pt x="893" y="141"/>
                  <a:pt x="872" y="164"/>
                  <a:pt x="848" y="180"/>
                </a:cubicBezTo>
                <a:cubicBezTo>
                  <a:pt x="827" y="194"/>
                  <a:pt x="797" y="190"/>
                  <a:pt x="776" y="204"/>
                </a:cubicBezTo>
                <a:cubicBezTo>
                  <a:pt x="725" y="238"/>
                  <a:pt x="675" y="281"/>
                  <a:pt x="632" y="324"/>
                </a:cubicBezTo>
                <a:cubicBezTo>
                  <a:pt x="609" y="393"/>
                  <a:pt x="636" y="329"/>
                  <a:pt x="584" y="396"/>
                </a:cubicBezTo>
                <a:cubicBezTo>
                  <a:pt x="557" y="430"/>
                  <a:pt x="536" y="468"/>
                  <a:pt x="512" y="504"/>
                </a:cubicBezTo>
                <a:cubicBezTo>
                  <a:pt x="504" y="516"/>
                  <a:pt x="493" y="526"/>
                  <a:pt x="488" y="540"/>
                </a:cubicBezTo>
                <a:cubicBezTo>
                  <a:pt x="484" y="552"/>
                  <a:pt x="482" y="565"/>
                  <a:pt x="476" y="576"/>
                </a:cubicBezTo>
                <a:cubicBezTo>
                  <a:pt x="402" y="708"/>
                  <a:pt x="321" y="788"/>
                  <a:pt x="272" y="936"/>
                </a:cubicBezTo>
                <a:cubicBezTo>
                  <a:pt x="244" y="1020"/>
                  <a:pt x="216" y="1104"/>
                  <a:pt x="188" y="1188"/>
                </a:cubicBezTo>
                <a:cubicBezTo>
                  <a:pt x="176" y="1224"/>
                  <a:pt x="164" y="1260"/>
                  <a:pt x="152" y="1296"/>
                </a:cubicBezTo>
                <a:cubicBezTo>
                  <a:pt x="148" y="1308"/>
                  <a:pt x="140" y="1332"/>
                  <a:pt x="140" y="1332"/>
                </a:cubicBezTo>
                <a:cubicBezTo>
                  <a:pt x="131" y="1454"/>
                  <a:pt x="111" y="1529"/>
                  <a:pt x="92" y="1644"/>
                </a:cubicBezTo>
                <a:cubicBezTo>
                  <a:pt x="85" y="1743"/>
                  <a:pt x="87" y="1838"/>
                  <a:pt x="56" y="1932"/>
                </a:cubicBezTo>
                <a:cubicBezTo>
                  <a:pt x="19" y="2191"/>
                  <a:pt x="87" y="2488"/>
                  <a:pt x="8" y="2724"/>
                </a:cubicBezTo>
                <a:cubicBezTo>
                  <a:pt x="49" y="2846"/>
                  <a:pt x="51" y="2968"/>
                  <a:pt x="8" y="3096"/>
                </a:cubicBezTo>
                <a:cubicBezTo>
                  <a:pt x="12" y="3136"/>
                  <a:pt x="0" y="3181"/>
                  <a:pt x="20" y="3216"/>
                </a:cubicBezTo>
                <a:cubicBezTo>
                  <a:pt x="33" y="3238"/>
                  <a:pt x="92" y="3240"/>
                  <a:pt x="92" y="3240"/>
                </a:cubicBezTo>
                <a:cubicBezTo>
                  <a:pt x="104" y="3236"/>
                  <a:pt x="117" y="3234"/>
                  <a:pt x="128" y="3228"/>
                </a:cubicBezTo>
                <a:cubicBezTo>
                  <a:pt x="153" y="3214"/>
                  <a:pt x="200" y="3180"/>
                  <a:pt x="200" y="3180"/>
                </a:cubicBezTo>
                <a:cubicBezTo>
                  <a:pt x="276" y="3066"/>
                  <a:pt x="364" y="3037"/>
                  <a:pt x="488" y="3000"/>
                </a:cubicBezTo>
                <a:cubicBezTo>
                  <a:pt x="545" y="2983"/>
                  <a:pt x="609" y="2950"/>
                  <a:pt x="668" y="2940"/>
                </a:cubicBezTo>
                <a:cubicBezTo>
                  <a:pt x="818" y="2915"/>
                  <a:pt x="960" y="2890"/>
                  <a:pt x="1112" y="2880"/>
                </a:cubicBezTo>
                <a:cubicBezTo>
                  <a:pt x="1174" y="2839"/>
                  <a:pt x="1197" y="2769"/>
                  <a:pt x="1220" y="2700"/>
                </a:cubicBezTo>
                <a:cubicBezTo>
                  <a:pt x="1216" y="2676"/>
                  <a:pt x="1218" y="2650"/>
                  <a:pt x="1208" y="2628"/>
                </a:cubicBezTo>
                <a:cubicBezTo>
                  <a:pt x="1201" y="2612"/>
                  <a:pt x="1174" y="2609"/>
                  <a:pt x="1172" y="2592"/>
                </a:cubicBezTo>
                <a:cubicBezTo>
                  <a:pt x="1162" y="2490"/>
                  <a:pt x="1149" y="2384"/>
                  <a:pt x="1232" y="2328"/>
                </a:cubicBezTo>
                <a:cubicBezTo>
                  <a:pt x="1249" y="2302"/>
                  <a:pt x="1275" y="2282"/>
                  <a:pt x="1292" y="2256"/>
                </a:cubicBezTo>
                <a:cubicBezTo>
                  <a:pt x="1299" y="2245"/>
                  <a:pt x="1298" y="2231"/>
                  <a:pt x="1304" y="2220"/>
                </a:cubicBezTo>
                <a:cubicBezTo>
                  <a:pt x="1337" y="2153"/>
                  <a:pt x="1358" y="2099"/>
                  <a:pt x="1376" y="2028"/>
                </a:cubicBezTo>
                <a:cubicBezTo>
                  <a:pt x="1380" y="1912"/>
                  <a:pt x="1381" y="1796"/>
                  <a:pt x="1388" y="1680"/>
                </a:cubicBezTo>
                <a:cubicBezTo>
                  <a:pt x="1394" y="1577"/>
                  <a:pt x="1442" y="1470"/>
                  <a:pt x="1460" y="1368"/>
                </a:cubicBezTo>
                <a:cubicBezTo>
                  <a:pt x="1477" y="1276"/>
                  <a:pt x="1480" y="1184"/>
                  <a:pt x="1496" y="1092"/>
                </a:cubicBezTo>
                <a:cubicBezTo>
                  <a:pt x="1528" y="910"/>
                  <a:pt x="1575" y="737"/>
                  <a:pt x="1592" y="552"/>
                </a:cubicBezTo>
                <a:cubicBezTo>
                  <a:pt x="1583" y="335"/>
                  <a:pt x="1605" y="290"/>
                  <a:pt x="1532" y="144"/>
                </a:cubicBezTo>
                <a:cubicBezTo>
                  <a:pt x="1526" y="133"/>
                  <a:pt x="1529" y="117"/>
                  <a:pt x="1520" y="108"/>
                </a:cubicBezTo>
                <a:cubicBezTo>
                  <a:pt x="1489" y="77"/>
                  <a:pt x="1453" y="50"/>
                  <a:pt x="1412" y="36"/>
                </a:cubicBezTo>
                <a:cubicBezTo>
                  <a:pt x="1388" y="28"/>
                  <a:pt x="1364" y="20"/>
                  <a:pt x="1340" y="12"/>
                </a:cubicBezTo>
                <a:cubicBezTo>
                  <a:pt x="1328" y="8"/>
                  <a:pt x="1304" y="0"/>
                  <a:pt x="1304" y="0"/>
                </a:cubicBezTo>
                <a:cubicBezTo>
                  <a:pt x="1255" y="10"/>
                  <a:pt x="1209" y="24"/>
                  <a:pt x="1160" y="36"/>
                </a:cubicBezTo>
                <a:cubicBezTo>
                  <a:pt x="1100" y="76"/>
                  <a:pt x="1144" y="54"/>
                  <a:pt x="1052" y="72"/>
                </a:cubicBezTo>
                <a:cubicBezTo>
                  <a:pt x="1000" y="82"/>
                  <a:pt x="1004" y="68"/>
                  <a:pt x="1004" y="96"/>
                </a:cubicBezTo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86200" y="26670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>
                <a:latin typeface="+mj-lt"/>
              </a:rPr>
              <a:t>Lung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029200" y="4419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111111"/>
                </a:solidFill>
                <a:latin typeface="+mj-lt"/>
              </a:rPr>
              <a:t>Mediastinum</a:t>
            </a:r>
            <a:endParaRPr lang="en-GB">
              <a:solidFill>
                <a:srgbClr val="111111"/>
              </a:solidFill>
              <a:latin typeface="+mj-lt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52400" y="1246188"/>
            <a:ext cx="289560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u="sng" dirty="0">
                <a:latin typeface="+mj-lt"/>
              </a:rPr>
              <a:t>Main Areas of Chest</a:t>
            </a:r>
            <a:endParaRPr lang="en-GB" sz="3200" dirty="0"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2800" dirty="0" smtClean="0">
                <a:latin typeface="+mj-lt"/>
              </a:rPr>
              <a:t>As seen </a:t>
            </a:r>
            <a:r>
              <a:rPr lang="en-GB" sz="2800" dirty="0">
                <a:latin typeface="+mj-lt"/>
              </a:rPr>
              <a:t>on a PA radiograph of an </a:t>
            </a:r>
            <a:r>
              <a:rPr lang="en-GB" sz="2800" dirty="0" smtClean="0">
                <a:latin typeface="+mj-lt"/>
              </a:rPr>
              <a:t>adult</a:t>
            </a:r>
            <a:endParaRPr lang="en-GB" sz="2800" dirty="0">
              <a:latin typeface="+mj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GB" sz="2800" dirty="0">
                <a:latin typeface="+mj-lt"/>
              </a:rPr>
              <a:t>Blue line marks the diaphragm</a:t>
            </a:r>
            <a:endParaRPr lang="en-GB" sz="3200" u="sng" dirty="0">
              <a:latin typeface="+mj-lt"/>
            </a:endParaRPr>
          </a:p>
        </p:txBody>
      </p:sp>
      <p:sp>
        <p:nvSpPr>
          <p:cNvPr id="20488" name="Freeform 8"/>
          <p:cNvSpPr>
            <a:spLocks/>
          </p:cNvSpPr>
          <p:nvPr/>
        </p:nvSpPr>
        <p:spPr bwMode="auto">
          <a:xfrm>
            <a:off x="3352800" y="5486400"/>
            <a:ext cx="5113338" cy="685800"/>
          </a:xfrm>
          <a:custGeom>
            <a:avLst/>
            <a:gdLst>
              <a:gd name="T0" fmla="*/ 0 w 3221"/>
              <a:gd name="T1" fmla="*/ 2147483647 h 432"/>
              <a:gd name="T2" fmla="*/ 2147483647 w 3221"/>
              <a:gd name="T3" fmla="*/ 2147483647 h 432"/>
              <a:gd name="T4" fmla="*/ 2147483647 w 3221"/>
              <a:gd name="T5" fmla="*/ 2147483647 h 432"/>
              <a:gd name="T6" fmla="*/ 2147483647 w 3221"/>
              <a:gd name="T7" fmla="*/ 2147483647 h 432"/>
              <a:gd name="T8" fmla="*/ 2147483647 w 3221"/>
              <a:gd name="T9" fmla="*/ 2147483647 h 432"/>
              <a:gd name="T10" fmla="*/ 2147483647 w 3221"/>
              <a:gd name="T11" fmla="*/ 2147483647 h 432"/>
              <a:gd name="T12" fmla="*/ 2147483647 w 3221"/>
              <a:gd name="T13" fmla="*/ 2147483647 h 432"/>
              <a:gd name="T14" fmla="*/ 2147483647 w 3221"/>
              <a:gd name="T15" fmla="*/ 2147483647 h 432"/>
              <a:gd name="T16" fmla="*/ 2147483647 w 3221"/>
              <a:gd name="T17" fmla="*/ 2147483647 h 432"/>
              <a:gd name="T18" fmla="*/ 2147483647 w 3221"/>
              <a:gd name="T19" fmla="*/ 2147483647 h 432"/>
              <a:gd name="T20" fmla="*/ 2147483647 w 3221"/>
              <a:gd name="T21" fmla="*/ 2147483647 h 432"/>
              <a:gd name="T22" fmla="*/ 2147483647 w 3221"/>
              <a:gd name="T23" fmla="*/ 0 h 432"/>
              <a:gd name="T24" fmla="*/ 2147483647 w 3221"/>
              <a:gd name="T25" fmla="*/ 2147483647 h 432"/>
              <a:gd name="T26" fmla="*/ 2147483647 w 3221"/>
              <a:gd name="T27" fmla="*/ 2147483647 h 432"/>
              <a:gd name="T28" fmla="*/ 2147483647 w 3221"/>
              <a:gd name="T29" fmla="*/ 2147483647 h 432"/>
              <a:gd name="T30" fmla="*/ 2147483647 w 3221"/>
              <a:gd name="T31" fmla="*/ 2147483647 h 432"/>
              <a:gd name="T32" fmla="*/ 2147483647 w 3221"/>
              <a:gd name="T33" fmla="*/ 2147483647 h 432"/>
              <a:gd name="T34" fmla="*/ 2147483647 w 3221"/>
              <a:gd name="T35" fmla="*/ 2147483647 h 432"/>
              <a:gd name="T36" fmla="*/ 2147483647 w 3221"/>
              <a:gd name="T37" fmla="*/ 2147483647 h 432"/>
              <a:gd name="T38" fmla="*/ 2147483647 w 3221"/>
              <a:gd name="T39" fmla="*/ 2147483647 h 432"/>
              <a:gd name="T40" fmla="*/ 2147483647 w 3221"/>
              <a:gd name="T41" fmla="*/ 2147483647 h 432"/>
              <a:gd name="T42" fmla="*/ 2147483647 w 3221"/>
              <a:gd name="T43" fmla="*/ 2147483647 h 4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221"/>
              <a:gd name="T67" fmla="*/ 0 h 432"/>
              <a:gd name="T68" fmla="*/ 3221 w 3221"/>
              <a:gd name="T69" fmla="*/ 432 h 4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221" h="432">
                <a:moveTo>
                  <a:pt x="0" y="432"/>
                </a:moveTo>
                <a:cubicBezTo>
                  <a:pt x="24" y="424"/>
                  <a:pt x="55" y="417"/>
                  <a:pt x="72" y="396"/>
                </a:cubicBezTo>
                <a:cubicBezTo>
                  <a:pt x="80" y="386"/>
                  <a:pt x="77" y="371"/>
                  <a:pt x="84" y="360"/>
                </a:cubicBezTo>
                <a:cubicBezTo>
                  <a:pt x="93" y="346"/>
                  <a:pt x="110" y="337"/>
                  <a:pt x="120" y="324"/>
                </a:cubicBezTo>
                <a:cubicBezTo>
                  <a:pt x="138" y="301"/>
                  <a:pt x="152" y="276"/>
                  <a:pt x="168" y="252"/>
                </a:cubicBezTo>
                <a:cubicBezTo>
                  <a:pt x="175" y="241"/>
                  <a:pt x="193" y="246"/>
                  <a:pt x="204" y="240"/>
                </a:cubicBezTo>
                <a:cubicBezTo>
                  <a:pt x="228" y="228"/>
                  <a:pt x="253" y="217"/>
                  <a:pt x="276" y="204"/>
                </a:cubicBezTo>
                <a:cubicBezTo>
                  <a:pt x="327" y="176"/>
                  <a:pt x="369" y="145"/>
                  <a:pt x="420" y="120"/>
                </a:cubicBezTo>
                <a:cubicBezTo>
                  <a:pt x="461" y="99"/>
                  <a:pt x="447" y="92"/>
                  <a:pt x="492" y="84"/>
                </a:cubicBezTo>
                <a:cubicBezTo>
                  <a:pt x="528" y="78"/>
                  <a:pt x="564" y="76"/>
                  <a:pt x="600" y="72"/>
                </a:cubicBezTo>
                <a:cubicBezTo>
                  <a:pt x="702" y="38"/>
                  <a:pt x="804" y="32"/>
                  <a:pt x="912" y="24"/>
                </a:cubicBezTo>
                <a:cubicBezTo>
                  <a:pt x="1032" y="36"/>
                  <a:pt x="1145" y="38"/>
                  <a:pt x="1260" y="0"/>
                </a:cubicBezTo>
                <a:cubicBezTo>
                  <a:pt x="1284" y="8"/>
                  <a:pt x="1312" y="9"/>
                  <a:pt x="1332" y="24"/>
                </a:cubicBezTo>
                <a:cubicBezTo>
                  <a:pt x="1348" y="36"/>
                  <a:pt x="1362" y="52"/>
                  <a:pt x="1380" y="60"/>
                </a:cubicBezTo>
                <a:cubicBezTo>
                  <a:pt x="1410" y="73"/>
                  <a:pt x="1476" y="84"/>
                  <a:pt x="1476" y="84"/>
                </a:cubicBezTo>
                <a:cubicBezTo>
                  <a:pt x="1591" y="161"/>
                  <a:pt x="1905" y="163"/>
                  <a:pt x="2016" y="168"/>
                </a:cubicBezTo>
                <a:cubicBezTo>
                  <a:pt x="2055" y="194"/>
                  <a:pt x="2092" y="201"/>
                  <a:pt x="2136" y="216"/>
                </a:cubicBezTo>
                <a:cubicBezTo>
                  <a:pt x="2409" y="204"/>
                  <a:pt x="2496" y="193"/>
                  <a:pt x="2796" y="216"/>
                </a:cubicBezTo>
                <a:cubicBezTo>
                  <a:pt x="2860" y="221"/>
                  <a:pt x="2960" y="267"/>
                  <a:pt x="3024" y="288"/>
                </a:cubicBezTo>
                <a:cubicBezTo>
                  <a:pt x="3064" y="328"/>
                  <a:pt x="3114" y="354"/>
                  <a:pt x="3168" y="372"/>
                </a:cubicBezTo>
                <a:cubicBezTo>
                  <a:pt x="3207" y="411"/>
                  <a:pt x="3221" y="408"/>
                  <a:pt x="3192" y="408"/>
                </a:cubicBezTo>
                <a:lnTo>
                  <a:pt x="2976" y="43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20489" name="Freeform 9"/>
          <p:cNvSpPr>
            <a:spLocks/>
          </p:cNvSpPr>
          <p:nvPr/>
        </p:nvSpPr>
        <p:spPr bwMode="auto">
          <a:xfrm>
            <a:off x="3390900" y="5429250"/>
            <a:ext cx="3457575" cy="742950"/>
          </a:xfrm>
          <a:custGeom>
            <a:avLst/>
            <a:gdLst>
              <a:gd name="T0" fmla="*/ 0 w 2178"/>
              <a:gd name="T1" fmla="*/ 2147483647 h 468"/>
              <a:gd name="T2" fmla="*/ 2147483647 w 2178"/>
              <a:gd name="T3" fmla="*/ 2147483647 h 468"/>
              <a:gd name="T4" fmla="*/ 2147483647 w 2178"/>
              <a:gd name="T5" fmla="*/ 2147483647 h 468"/>
              <a:gd name="T6" fmla="*/ 2147483647 w 2178"/>
              <a:gd name="T7" fmla="*/ 2147483647 h 468"/>
              <a:gd name="T8" fmla="*/ 2147483647 w 2178"/>
              <a:gd name="T9" fmla="*/ 2147483647 h 468"/>
              <a:gd name="T10" fmla="*/ 2147483647 w 2178"/>
              <a:gd name="T11" fmla="*/ 2147483647 h 468"/>
              <a:gd name="T12" fmla="*/ 2147483647 w 2178"/>
              <a:gd name="T13" fmla="*/ 2147483647 h 468"/>
              <a:gd name="T14" fmla="*/ 2147483647 w 2178"/>
              <a:gd name="T15" fmla="*/ 2147483647 h 468"/>
              <a:gd name="T16" fmla="*/ 2147483647 w 2178"/>
              <a:gd name="T17" fmla="*/ 2147483647 h 468"/>
              <a:gd name="T18" fmla="*/ 2147483647 w 2178"/>
              <a:gd name="T19" fmla="*/ 2147483647 h 468"/>
              <a:gd name="T20" fmla="*/ 2147483647 w 2178"/>
              <a:gd name="T21" fmla="*/ 2147483647 h 468"/>
              <a:gd name="T22" fmla="*/ 2147483647 w 2178"/>
              <a:gd name="T23" fmla="*/ 2147483647 h 468"/>
              <a:gd name="T24" fmla="*/ 2147483647 w 2178"/>
              <a:gd name="T25" fmla="*/ 2147483647 h 468"/>
              <a:gd name="T26" fmla="*/ 2147483647 w 2178"/>
              <a:gd name="T27" fmla="*/ 2147483647 h 468"/>
              <a:gd name="T28" fmla="*/ 2147483647 w 2178"/>
              <a:gd name="T29" fmla="*/ 0 h 468"/>
              <a:gd name="T30" fmla="*/ 2147483647 w 2178"/>
              <a:gd name="T31" fmla="*/ 2147483647 h 468"/>
              <a:gd name="T32" fmla="*/ 2147483647 w 2178"/>
              <a:gd name="T33" fmla="*/ 2147483647 h 468"/>
              <a:gd name="T34" fmla="*/ 2147483647 w 2178"/>
              <a:gd name="T35" fmla="*/ 2147483647 h 468"/>
              <a:gd name="T36" fmla="*/ 2147483647 w 2178"/>
              <a:gd name="T37" fmla="*/ 2147483647 h 468"/>
              <a:gd name="T38" fmla="*/ 2147483647 w 2178"/>
              <a:gd name="T39" fmla="*/ 2147483647 h 4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78"/>
              <a:gd name="T61" fmla="*/ 0 h 468"/>
              <a:gd name="T62" fmla="*/ 2178 w 2178"/>
              <a:gd name="T63" fmla="*/ 468 h 4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78" h="468">
                <a:moveTo>
                  <a:pt x="0" y="468"/>
                </a:moveTo>
                <a:cubicBezTo>
                  <a:pt x="16" y="419"/>
                  <a:pt x="42" y="400"/>
                  <a:pt x="84" y="372"/>
                </a:cubicBezTo>
                <a:cubicBezTo>
                  <a:pt x="148" y="276"/>
                  <a:pt x="64" y="392"/>
                  <a:pt x="144" y="312"/>
                </a:cubicBezTo>
                <a:cubicBezTo>
                  <a:pt x="154" y="302"/>
                  <a:pt x="157" y="285"/>
                  <a:pt x="168" y="276"/>
                </a:cubicBezTo>
                <a:cubicBezTo>
                  <a:pt x="225" y="226"/>
                  <a:pt x="288" y="208"/>
                  <a:pt x="348" y="168"/>
                </a:cubicBezTo>
                <a:cubicBezTo>
                  <a:pt x="356" y="156"/>
                  <a:pt x="361" y="141"/>
                  <a:pt x="372" y="132"/>
                </a:cubicBezTo>
                <a:cubicBezTo>
                  <a:pt x="380" y="126"/>
                  <a:pt x="453" y="109"/>
                  <a:pt x="456" y="108"/>
                </a:cubicBezTo>
                <a:cubicBezTo>
                  <a:pt x="527" y="92"/>
                  <a:pt x="600" y="82"/>
                  <a:pt x="672" y="72"/>
                </a:cubicBezTo>
                <a:cubicBezTo>
                  <a:pt x="786" y="34"/>
                  <a:pt x="853" y="43"/>
                  <a:pt x="996" y="36"/>
                </a:cubicBezTo>
                <a:cubicBezTo>
                  <a:pt x="1117" y="48"/>
                  <a:pt x="1240" y="69"/>
                  <a:pt x="1356" y="108"/>
                </a:cubicBezTo>
                <a:cubicBezTo>
                  <a:pt x="1392" y="120"/>
                  <a:pt x="1428" y="132"/>
                  <a:pt x="1464" y="144"/>
                </a:cubicBezTo>
                <a:cubicBezTo>
                  <a:pt x="1488" y="152"/>
                  <a:pt x="1536" y="168"/>
                  <a:pt x="1536" y="168"/>
                </a:cubicBezTo>
                <a:cubicBezTo>
                  <a:pt x="1620" y="161"/>
                  <a:pt x="1707" y="159"/>
                  <a:pt x="1788" y="132"/>
                </a:cubicBezTo>
                <a:cubicBezTo>
                  <a:pt x="1867" y="106"/>
                  <a:pt x="1934" y="56"/>
                  <a:pt x="2016" y="36"/>
                </a:cubicBezTo>
                <a:cubicBezTo>
                  <a:pt x="2081" y="20"/>
                  <a:pt x="2049" y="31"/>
                  <a:pt x="2112" y="0"/>
                </a:cubicBezTo>
                <a:cubicBezTo>
                  <a:pt x="2178" y="22"/>
                  <a:pt x="2143" y="4"/>
                  <a:pt x="2088" y="24"/>
                </a:cubicBezTo>
                <a:cubicBezTo>
                  <a:pt x="2074" y="29"/>
                  <a:pt x="2064" y="40"/>
                  <a:pt x="2052" y="48"/>
                </a:cubicBezTo>
                <a:cubicBezTo>
                  <a:pt x="2012" y="108"/>
                  <a:pt x="1976" y="107"/>
                  <a:pt x="1920" y="144"/>
                </a:cubicBezTo>
                <a:cubicBezTo>
                  <a:pt x="1932" y="156"/>
                  <a:pt x="1956" y="180"/>
                  <a:pt x="1956" y="180"/>
                </a:cubicBezTo>
                <a:lnTo>
                  <a:pt x="1320" y="32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3311525" y="5353050"/>
            <a:ext cx="5318125" cy="914400"/>
          </a:xfrm>
          <a:custGeom>
            <a:avLst/>
            <a:gdLst>
              <a:gd name="T0" fmla="*/ 2147483647 w 3350"/>
              <a:gd name="T1" fmla="*/ 2147483647 h 576"/>
              <a:gd name="T2" fmla="*/ 2147483647 w 3350"/>
              <a:gd name="T3" fmla="*/ 2147483647 h 576"/>
              <a:gd name="T4" fmla="*/ 2147483647 w 3350"/>
              <a:gd name="T5" fmla="*/ 2147483647 h 576"/>
              <a:gd name="T6" fmla="*/ 2147483647 w 3350"/>
              <a:gd name="T7" fmla="*/ 2147483647 h 576"/>
              <a:gd name="T8" fmla="*/ 2147483647 w 3350"/>
              <a:gd name="T9" fmla="*/ 2147483647 h 576"/>
              <a:gd name="T10" fmla="*/ 2147483647 w 3350"/>
              <a:gd name="T11" fmla="*/ 2147483647 h 576"/>
              <a:gd name="T12" fmla="*/ 2147483647 w 3350"/>
              <a:gd name="T13" fmla="*/ 2147483647 h 576"/>
              <a:gd name="T14" fmla="*/ 2147483647 w 3350"/>
              <a:gd name="T15" fmla="*/ 2147483647 h 576"/>
              <a:gd name="T16" fmla="*/ 2147483647 w 3350"/>
              <a:gd name="T17" fmla="*/ 2147483647 h 576"/>
              <a:gd name="T18" fmla="*/ 2147483647 w 3350"/>
              <a:gd name="T19" fmla="*/ 2147483647 h 576"/>
              <a:gd name="T20" fmla="*/ 2147483647 w 3350"/>
              <a:gd name="T21" fmla="*/ 2147483647 h 576"/>
              <a:gd name="T22" fmla="*/ 2147483647 w 3350"/>
              <a:gd name="T23" fmla="*/ 2147483647 h 576"/>
              <a:gd name="T24" fmla="*/ 2147483647 w 3350"/>
              <a:gd name="T25" fmla="*/ 2147483647 h 576"/>
              <a:gd name="T26" fmla="*/ 2147483647 w 3350"/>
              <a:gd name="T27" fmla="*/ 2147483647 h 576"/>
              <a:gd name="T28" fmla="*/ 2147483647 w 3350"/>
              <a:gd name="T29" fmla="*/ 2147483647 h 576"/>
              <a:gd name="T30" fmla="*/ 2147483647 w 3350"/>
              <a:gd name="T31" fmla="*/ 2147483647 h 576"/>
              <a:gd name="T32" fmla="*/ 2147483647 w 3350"/>
              <a:gd name="T33" fmla="*/ 2147483647 h 576"/>
              <a:gd name="T34" fmla="*/ 2147483647 w 3350"/>
              <a:gd name="T35" fmla="*/ 2147483647 h 576"/>
              <a:gd name="T36" fmla="*/ 2147483647 w 3350"/>
              <a:gd name="T37" fmla="*/ 2147483647 h 576"/>
              <a:gd name="T38" fmla="*/ 2147483647 w 3350"/>
              <a:gd name="T39" fmla="*/ 2147483647 h 576"/>
              <a:gd name="T40" fmla="*/ 2147483647 w 3350"/>
              <a:gd name="T41" fmla="*/ 2147483647 h 576"/>
              <a:gd name="T42" fmla="*/ 2147483647 w 3350"/>
              <a:gd name="T43" fmla="*/ 2147483647 h 5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350"/>
              <a:gd name="T67" fmla="*/ 0 h 576"/>
              <a:gd name="T68" fmla="*/ 3350 w 3350"/>
              <a:gd name="T69" fmla="*/ 576 h 57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350" h="576">
                <a:moveTo>
                  <a:pt x="3350" y="492"/>
                </a:moveTo>
                <a:cubicBezTo>
                  <a:pt x="3329" y="428"/>
                  <a:pt x="3313" y="461"/>
                  <a:pt x="3266" y="420"/>
                </a:cubicBezTo>
                <a:cubicBezTo>
                  <a:pt x="3241" y="397"/>
                  <a:pt x="3218" y="372"/>
                  <a:pt x="3194" y="348"/>
                </a:cubicBezTo>
                <a:cubicBezTo>
                  <a:pt x="3184" y="338"/>
                  <a:pt x="3181" y="321"/>
                  <a:pt x="3170" y="312"/>
                </a:cubicBezTo>
                <a:cubicBezTo>
                  <a:pt x="3160" y="304"/>
                  <a:pt x="3146" y="304"/>
                  <a:pt x="3134" y="300"/>
                </a:cubicBezTo>
                <a:cubicBezTo>
                  <a:pt x="3047" y="213"/>
                  <a:pt x="2951" y="204"/>
                  <a:pt x="2834" y="192"/>
                </a:cubicBezTo>
                <a:cubicBezTo>
                  <a:pt x="2499" y="207"/>
                  <a:pt x="2427" y="216"/>
                  <a:pt x="2030" y="192"/>
                </a:cubicBezTo>
                <a:cubicBezTo>
                  <a:pt x="1975" y="189"/>
                  <a:pt x="1899" y="136"/>
                  <a:pt x="1850" y="120"/>
                </a:cubicBezTo>
                <a:cubicBezTo>
                  <a:pt x="1740" y="83"/>
                  <a:pt x="1618" y="112"/>
                  <a:pt x="1502" y="108"/>
                </a:cubicBezTo>
                <a:cubicBezTo>
                  <a:pt x="1405" y="76"/>
                  <a:pt x="1348" y="69"/>
                  <a:pt x="1238" y="60"/>
                </a:cubicBezTo>
                <a:cubicBezTo>
                  <a:pt x="1059" y="0"/>
                  <a:pt x="875" y="110"/>
                  <a:pt x="698" y="132"/>
                </a:cubicBezTo>
                <a:cubicBezTo>
                  <a:pt x="614" y="160"/>
                  <a:pt x="530" y="176"/>
                  <a:pt x="446" y="204"/>
                </a:cubicBezTo>
                <a:cubicBezTo>
                  <a:pt x="419" y="213"/>
                  <a:pt x="401" y="243"/>
                  <a:pt x="374" y="252"/>
                </a:cubicBezTo>
                <a:cubicBezTo>
                  <a:pt x="350" y="260"/>
                  <a:pt x="326" y="268"/>
                  <a:pt x="302" y="276"/>
                </a:cubicBezTo>
                <a:cubicBezTo>
                  <a:pt x="290" y="280"/>
                  <a:pt x="266" y="288"/>
                  <a:pt x="266" y="288"/>
                </a:cubicBezTo>
                <a:cubicBezTo>
                  <a:pt x="239" y="315"/>
                  <a:pt x="223" y="327"/>
                  <a:pt x="206" y="360"/>
                </a:cubicBezTo>
                <a:cubicBezTo>
                  <a:pt x="200" y="371"/>
                  <a:pt x="203" y="387"/>
                  <a:pt x="194" y="396"/>
                </a:cubicBezTo>
                <a:cubicBezTo>
                  <a:pt x="174" y="416"/>
                  <a:pt x="146" y="428"/>
                  <a:pt x="122" y="444"/>
                </a:cubicBezTo>
                <a:cubicBezTo>
                  <a:pt x="110" y="452"/>
                  <a:pt x="86" y="468"/>
                  <a:pt x="86" y="468"/>
                </a:cubicBezTo>
                <a:cubicBezTo>
                  <a:pt x="60" y="507"/>
                  <a:pt x="29" y="531"/>
                  <a:pt x="14" y="576"/>
                </a:cubicBezTo>
                <a:cubicBezTo>
                  <a:pt x="10" y="564"/>
                  <a:pt x="0" y="552"/>
                  <a:pt x="2" y="540"/>
                </a:cubicBezTo>
                <a:cubicBezTo>
                  <a:pt x="4" y="526"/>
                  <a:pt x="26" y="504"/>
                  <a:pt x="26" y="504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611200" cy="475252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</a:rPr>
              <a:t>Safety and conduct in the DR</a:t>
            </a:r>
            <a:br>
              <a:rPr lang="en-GB" b="1" dirty="0" smtClean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</a:rPr>
              <a:t>Make sure you read the health and safety documentation on </a:t>
            </a:r>
            <a:r>
              <a:rPr lang="en-GB" b="1" dirty="0">
                <a:solidFill>
                  <a:schemeClr val="accent1"/>
                </a:solidFill>
                <a:ea typeface="ＭＳ Ｐゴシック" pitchFamily="34" charset="-128"/>
              </a:rPr>
              <a:t>the intranet</a:t>
            </a:r>
            <a:br>
              <a:rPr lang="en-GB" b="1" dirty="0">
                <a:solidFill>
                  <a:schemeClr val="accent1"/>
                </a:solidFill>
                <a:ea typeface="ＭＳ Ｐゴシック" pitchFamily="34" charset="-128"/>
              </a:rPr>
            </a:br>
            <a:r>
              <a:rPr lang="en-GB" sz="2000" b="1" dirty="0">
                <a:solidFill>
                  <a:schemeClr val="accent1"/>
                </a:solidFill>
                <a:ea typeface="ＭＳ Ｐゴシック" pitchFamily="34" charset="-128"/>
                <a:hlinkClick r:id="rId2"/>
              </a:rPr>
              <a:t>https://</a:t>
            </a:r>
            <a:r>
              <a:rPr lang="en-GB" sz="2000" b="1" dirty="0" smtClean="0">
                <a:solidFill>
                  <a:schemeClr val="accent1"/>
                </a:solidFill>
                <a:ea typeface="ＭＳ Ｐゴシック" pitchFamily="34" charset="-128"/>
                <a:hlinkClick r:id="rId2"/>
              </a:rPr>
              <a:t>education.med.imperial.ac.uk/Years/1-1112/LSS/index.htm</a:t>
            </a:r>
            <a:r>
              <a:rPr lang="en-GB" sz="2000" b="1" dirty="0" smtClean="0">
                <a:solidFill>
                  <a:schemeClr val="accent1"/>
                </a:solidFill>
                <a:ea typeface="ＭＳ Ｐゴシック" pitchFamily="34" charset="-128"/>
              </a:rPr>
              <a:t> </a:t>
            </a:r>
            <a:endParaRPr lang="en-GB" sz="2000" dirty="0" smtClean="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Working with cadavers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9101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>
                <a:latin typeface="+mj-lt"/>
                <a:ea typeface="ＭＳ Ｐゴシック" pitchFamily="34" charset="-128"/>
                <a:cs typeface="Arial" charset="0"/>
              </a:rPr>
              <a:t>Always remember that the cadavers were donated by generous people to help you become a good doctor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>
                <a:latin typeface="+mj-lt"/>
                <a:ea typeface="ＭＳ Ｐゴシック" pitchFamily="34" charset="-128"/>
                <a:cs typeface="Arial" charset="0"/>
              </a:rPr>
              <a:t>Feelings of unease or apprehension are common, but seldom persist beyond the first session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>
                <a:latin typeface="+mj-lt"/>
                <a:ea typeface="ＭＳ Ｐゴシック" pitchFamily="34" charset="-128"/>
                <a:cs typeface="Arial" charset="0"/>
              </a:rPr>
              <a:t>There is no shame in feeling faint or wobbly – the important thing is to avoid hurting yourself by falling against something hard or sharp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>
                <a:latin typeface="+mj-lt"/>
                <a:ea typeface="ＭＳ Ｐゴシック" pitchFamily="34" charset="-128"/>
                <a:cs typeface="Arial" charset="0"/>
              </a:rPr>
              <a:t>If you feel faint, tell your neighbour, get clear of tables etc and sit on the floor – someone will then help you out of the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00" y="1512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Effective study in the DR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Time is limited – </a:t>
            </a:r>
            <a:r>
              <a:rPr lang="en-GB" sz="2800" b="1" dirty="0" smtClean="0">
                <a:latin typeface="+mj-lt"/>
                <a:ea typeface="ＭＳ Ｐゴシック" pitchFamily="34" charset="-128"/>
                <a:cs typeface="Arial" charset="0"/>
              </a:rPr>
              <a:t>don’t</a:t>
            </a: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 disrupt things by coming in late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Read the course guide </a:t>
            </a:r>
            <a:r>
              <a:rPr lang="en-GB" sz="2800" b="1" dirty="0" smtClean="0">
                <a:latin typeface="+mj-lt"/>
                <a:ea typeface="ＭＳ Ｐゴシック" pitchFamily="34" charset="-128"/>
                <a:cs typeface="Arial" charset="0"/>
              </a:rPr>
              <a:t>before</a:t>
            </a: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 coming to the session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If you don’t understand something, ask your demonstrator to explain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sz="2800" dirty="0" smtClean="0">
                <a:latin typeface="+mj-lt"/>
                <a:ea typeface="ＭＳ Ｐゴシック" pitchFamily="34" charset="-128"/>
                <a:cs typeface="Arial" charset="0"/>
              </a:rPr>
              <a:t>Use the DR time to study specimen pots and dry bones as well as the cadaver</a:t>
            </a:r>
          </a:p>
          <a:p>
            <a:pPr>
              <a:lnSpc>
                <a:spcPct val="90000"/>
              </a:lnSpc>
            </a:pPr>
            <a:endParaRPr lang="en-GB" dirty="0" smtClean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How to help us!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dirty="0" smtClean="0">
                <a:latin typeface="+mj-lt"/>
                <a:ea typeface="ＭＳ Ｐゴシック" pitchFamily="34" charset="-128"/>
                <a:cs typeface="Arial" charset="0"/>
              </a:rPr>
              <a:t>In the 13</a:t>
            </a:r>
            <a:r>
              <a:rPr lang="en-GB" baseline="30000" dirty="0" smtClean="0">
                <a:latin typeface="+mj-lt"/>
                <a:ea typeface="ＭＳ Ｐゴシック" pitchFamily="34" charset="-128"/>
                <a:cs typeface="Arial" charset="0"/>
              </a:rPr>
              <a:t>th</a:t>
            </a:r>
            <a:r>
              <a:rPr lang="en-GB" dirty="0" smtClean="0">
                <a:latin typeface="+mj-lt"/>
                <a:ea typeface="ＭＳ Ｐゴシック" pitchFamily="34" charset="-128"/>
                <a:cs typeface="Arial" charset="0"/>
              </a:rPr>
              <a:t> floor lab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dirty="0" smtClean="0">
                <a:latin typeface="+mj-lt"/>
                <a:ea typeface="ＭＳ Ｐゴシック" pitchFamily="34" charset="-128"/>
                <a:cs typeface="Arial" charset="0"/>
              </a:rPr>
              <a:t>Note the number of your half-skeleton box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dirty="0" smtClean="0">
                <a:latin typeface="+mj-lt"/>
                <a:ea typeface="ＭＳ Ｐゴシック" pitchFamily="34" charset="-128"/>
                <a:cs typeface="Arial" charset="0"/>
              </a:rPr>
              <a:t>Put the bones to be used in the lid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GB" dirty="0" smtClean="0">
                <a:latin typeface="+mj-lt"/>
                <a:ea typeface="ＭＳ Ｐゴシック" pitchFamily="34" charset="-128"/>
                <a:cs typeface="Arial" charset="0"/>
              </a:rPr>
              <a:t>Put them back in their correct box when you have finished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b="1" dirty="0" smtClean="0">
              <a:solidFill>
                <a:schemeClr val="tx2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4000" b="1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Arial" charset="0"/>
              </a:rPr>
              <a:t>This will save </a:t>
            </a:r>
            <a:r>
              <a:rPr lang="en-GB" sz="4000" b="1" u="sng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Arial" charset="0"/>
              </a:rPr>
              <a:t>hours</a:t>
            </a:r>
            <a:r>
              <a:rPr lang="en-GB" sz="4000" b="1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Arial" charset="0"/>
              </a:rPr>
              <a:t> of wasted time for our technical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anatomical position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9278" y="-449188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000" i="1" dirty="0" smtClean="0"/>
              <a:t>Anterior</a:t>
            </a:r>
            <a:r>
              <a:rPr lang="en-GB" sz="1000" dirty="0" smtClean="0"/>
              <a:t> </a:t>
            </a:r>
            <a:r>
              <a:rPr lang="en-GB" sz="1000" i="1" dirty="0"/>
              <a:t>(ventral) </a:t>
            </a:r>
            <a:r>
              <a:rPr lang="en-GB" sz="1000" dirty="0"/>
              <a:t> </a:t>
            </a:r>
          </a:p>
          <a:p>
            <a:pPr lvl="0"/>
            <a:r>
              <a:rPr lang="en-GB" sz="1000" i="1" dirty="0"/>
              <a:t>Posterior</a:t>
            </a:r>
            <a:r>
              <a:rPr lang="en-GB" sz="1000" dirty="0"/>
              <a:t> </a:t>
            </a:r>
            <a:r>
              <a:rPr lang="en-GB" sz="1000" i="1" dirty="0"/>
              <a:t>(dorsal</a:t>
            </a:r>
            <a:r>
              <a:rPr lang="en-GB" sz="1000" i="1" dirty="0" smtClean="0"/>
              <a:t>)</a:t>
            </a:r>
            <a:r>
              <a:rPr lang="en-GB" sz="1000" dirty="0"/>
              <a:t> </a:t>
            </a:r>
          </a:p>
          <a:p>
            <a:pPr lvl="0"/>
            <a:r>
              <a:rPr lang="en-GB" sz="1000" i="1" dirty="0"/>
              <a:t>Superior</a:t>
            </a:r>
            <a:r>
              <a:rPr lang="en-GB" sz="1000" dirty="0"/>
              <a:t>  </a:t>
            </a:r>
          </a:p>
          <a:p>
            <a:pPr lvl="0"/>
            <a:r>
              <a:rPr lang="en-GB" sz="1000" i="1" dirty="0"/>
              <a:t>Inferior </a:t>
            </a:r>
            <a:r>
              <a:rPr lang="en-GB" sz="1000" dirty="0"/>
              <a:t> </a:t>
            </a:r>
          </a:p>
          <a:p>
            <a:pPr lvl="0"/>
            <a:r>
              <a:rPr lang="en-GB" sz="1000" i="1" dirty="0"/>
              <a:t>Midline</a:t>
            </a:r>
            <a:r>
              <a:rPr lang="en-GB" sz="1000" dirty="0"/>
              <a:t> </a:t>
            </a:r>
            <a:r>
              <a:rPr lang="en-GB" sz="1000" i="1" dirty="0"/>
              <a:t>(median) </a:t>
            </a:r>
            <a:r>
              <a:rPr lang="en-GB" sz="1000" dirty="0"/>
              <a:t>means the mid-</a:t>
            </a:r>
            <a:r>
              <a:rPr lang="en-GB" sz="1000" i="1" dirty="0"/>
              <a:t>sagittal</a:t>
            </a:r>
            <a:r>
              <a:rPr lang="en-GB" sz="1000" dirty="0"/>
              <a:t>  </a:t>
            </a:r>
          </a:p>
          <a:p>
            <a:pPr lvl="0"/>
            <a:r>
              <a:rPr lang="en-GB" sz="1000" i="1" dirty="0"/>
              <a:t>Medial</a:t>
            </a:r>
            <a:r>
              <a:rPr lang="en-GB" sz="1000" dirty="0"/>
              <a:t>  </a:t>
            </a:r>
          </a:p>
          <a:p>
            <a:pPr lvl="0"/>
            <a:r>
              <a:rPr lang="en-GB" sz="1000" i="1" dirty="0"/>
              <a:t>Lateral</a:t>
            </a:r>
            <a:r>
              <a:rPr lang="en-GB" sz="1000" dirty="0"/>
              <a:t>  </a:t>
            </a:r>
          </a:p>
          <a:p>
            <a:pPr lvl="0"/>
            <a:r>
              <a:rPr lang="en-GB" sz="1000" i="1" dirty="0"/>
              <a:t>Proximal</a:t>
            </a:r>
            <a:r>
              <a:rPr lang="en-GB" sz="1000" dirty="0"/>
              <a:t>  </a:t>
            </a:r>
          </a:p>
          <a:p>
            <a:pPr lvl="0"/>
            <a:r>
              <a:rPr lang="en-GB" sz="1000" i="1" dirty="0"/>
              <a:t>Distal</a:t>
            </a:r>
            <a:r>
              <a:rPr lang="en-GB" sz="1000" dirty="0"/>
              <a:t>  </a:t>
            </a:r>
          </a:p>
          <a:p>
            <a:endParaRPr lang="en-GB" sz="1000" dirty="0" smtClean="0"/>
          </a:p>
          <a:p>
            <a:r>
              <a:rPr lang="en-GB" sz="1000" dirty="0" smtClean="0"/>
              <a:t>Planes</a:t>
            </a:r>
            <a:r>
              <a:rPr lang="en-GB" sz="1000" dirty="0"/>
              <a:t>:</a:t>
            </a:r>
          </a:p>
          <a:p>
            <a:r>
              <a:rPr lang="en-GB" sz="1000" dirty="0"/>
              <a:t> </a:t>
            </a:r>
          </a:p>
          <a:p>
            <a:pPr lvl="0"/>
            <a:r>
              <a:rPr lang="en-GB" sz="1000" i="1" dirty="0"/>
              <a:t>Sagittal</a:t>
            </a:r>
            <a:r>
              <a:rPr lang="en-GB" sz="1000" dirty="0" smtClean="0"/>
              <a:t>:</a:t>
            </a:r>
            <a:endParaRPr lang="en-GB" sz="1000" dirty="0"/>
          </a:p>
          <a:p>
            <a:pPr lvl="0"/>
            <a:r>
              <a:rPr lang="en-GB" sz="1000" i="1" dirty="0"/>
              <a:t>Frontal </a:t>
            </a:r>
            <a:r>
              <a:rPr lang="en-GB" sz="1000" dirty="0"/>
              <a:t>(</a:t>
            </a:r>
            <a:r>
              <a:rPr lang="en-GB" sz="1000" i="1" dirty="0"/>
              <a:t>coronal</a:t>
            </a:r>
            <a:r>
              <a:rPr lang="en-GB" sz="1000" i="1" dirty="0" smtClean="0"/>
              <a:t>)</a:t>
            </a:r>
            <a:endParaRPr lang="en-GB" sz="1000" dirty="0"/>
          </a:p>
          <a:p>
            <a:pPr lvl="0"/>
            <a:r>
              <a:rPr lang="en-GB" sz="1000" i="1" dirty="0"/>
              <a:t>Horizontal (transverse or axial</a:t>
            </a:r>
            <a:r>
              <a:rPr lang="en-GB" sz="1000" i="1" dirty="0" smtClean="0"/>
              <a:t>)</a:t>
            </a:r>
            <a:endParaRPr lang="en-GB" sz="1000" dirty="0"/>
          </a:p>
        </p:txBody>
      </p:sp>
      <p:sp>
        <p:nvSpPr>
          <p:cNvPr id="4" name="Rectangle 3"/>
          <p:cNvSpPr/>
          <p:nvPr/>
        </p:nvSpPr>
        <p:spPr>
          <a:xfrm>
            <a:off x="301185" y="155679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>
                <a:latin typeface="+mj-lt"/>
              </a:rPr>
              <a:t>Doctors </a:t>
            </a:r>
            <a:r>
              <a:rPr lang="en-GB" sz="1800" dirty="0">
                <a:latin typeface="+mj-lt"/>
              </a:rPr>
              <a:t>need to describe body positions and relations with complete </a:t>
            </a:r>
            <a:r>
              <a:rPr lang="en-GB" sz="1800" dirty="0" smtClean="0">
                <a:latin typeface="+mj-lt"/>
              </a:rPr>
              <a:t>clarity.</a:t>
            </a:r>
          </a:p>
          <a:p>
            <a:r>
              <a:rPr lang="en-GB" sz="1800" dirty="0" smtClean="0">
                <a:latin typeface="+mj-lt"/>
              </a:rPr>
              <a:t>The </a:t>
            </a:r>
            <a:r>
              <a:rPr lang="en-GB" sz="1800" dirty="0">
                <a:latin typeface="+mj-lt"/>
              </a:rPr>
              <a:t>system of terminology used is based on the </a:t>
            </a:r>
            <a:r>
              <a:rPr lang="en-GB" sz="1800" i="1" dirty="0">
                <a:latin typeface="+mj-lt"/>
              </a:rPr>
              <a:t>Anatomical </a:t>
            </a:r>
            <a:r>
              <a:rPr lang="en-GB" sz="1800" i="1" dirty="0" smtClean="0">
                <a:latin typeface="+mj-lt"/>
              </a:rPr>
              <a:t>Position</a:t>
            </a:r>
            <a:r>
              <a:rPr lang="en-GB" sz="1800" dirty="0" smtClean="0">
                <a:latin typeface="+mj-lt"/>
              </a:rPr>
              <a:t>.</a:t>
            </a:r>
          </a:p>
          <a:p>
            <a:r>
              <a:rPr lang="en-GB" sz="1800" dirty="0" smtClean="0">
                <a:latin typeface="+mj-lt"/>
              </a:rPr>
              <a:t>The </a:t>
            </a:r>
            <a:r>
              <a:rPr lang="en-GB" sz="1800" dirty="0">
                <a:latin typeface="+mj-lt"/>
              </a:rPr>
              <a:t>body is always described as if it were in this position regardless of its actual position.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532" y="3429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200" i="1" dirty="0">
                <a:latin typeface="+mj-lt"/>
              </a:rPr>
              <a:t>Anterior (ventral)  </a:t>
            </a:r>
          </a:p>
          <a:p>
            <a:pPr lvl="0"/>
            <a:r>
              <a:rPr lang="en-GB" sz="1200" i="1" dirty="0">
                <a:latin typeface="+mj-lt"/>
              </a:rPr>
              <a:t>Posterior (dorsal) </a:t>
            </a:r>
          </a:p>
          <a:p>
            <a:pPr lvl="0"/>
            <a:r>
              <a:rPr lang="en-GB" sz="1200" i="1" dirty="0">
                <a:latin typeface="+mj-lt"/>
              </a:rPr>
              <a:t>Superior  </a:t>
            </a:r>
            <a:r>
              <a:rPr lang="en-GB" sz="1200" i="1" dirty="0" smtClean="0">
                <a:latin typeface="+mj-lt"/>
              </a:rPr>
              <a:t>(cranial</a:t>
            </a:r>
            <a:r>
              <a:rPr lang="en-GB" sz="1200" i="1" dirty="0">
                <a:latin typeface="+mj-lt"/>
              </a:rPr>
              <a:t>, </a:t>
            </a:r>
            <a:r>
              <a:rPr lang="en-GB" sz="1200" i="1" dirty="0" smtClean="0">
                <a:latin typeface="+mj-lt"/>
              </a:rPr>
              <a:t>rostral</a:t>
            </a:r>
            <a:r>
              <a:rPr lang="en-GB" sz="1200" i="1" dirty="0">
                <a:latin typeface="+mj-lt"/>
              </a:rPr>
              <a:t>)</a:t>
            </a:r>
          </a:p>
          <a:p>
            <a:pPr lvl="0"/>
            <a:r>
              <a:rPr lang="en-GB" sz="1200" i="1" dirty="0">
                <a:latin typeface="+mj-lt"/>
              </a:rPr>
              <a:t>Inferior  </a:t>
            </a:r>
            <a:r>
              <a:rPr lang="en-GB" sz="1200" i="1" dirty="0" smtClean="0">
                <a:latin typeface="+mj-lt"/>
              </a:rPr>
              <a:t>(caudal</a:t>
            </a:r>
            <a:r>
              <a:rPr lang="en-GB" sz="1200" i="1" dirty="0">
                <a:latin typeface="+mj-lt"/>
              </a:rPr>
              <a:t>)</a:t>
            </a:r>
          </a:p>
          <a:p>
            <a:pPr lvl="0"/>
            <a:endParaRPr lang="en-GB" sz="1200" i="1" dirty="0">
              <a:latin typeface="+mj-lt"/>
            </a:endParaRPr>
          </a:p>
          <a:p>
            <a:pPr lvl="0"/>
            <a:r>
              <a:rPr lang="en-GB" sz="1200" i="1" dirty="0">
                <a:latin typeface="+mj-lt"/>
              </a:rPr>
              <a:t>Midline (median) means the mid-sagittal  </a:t>
            </a:r>
          </a:p>
          <a:p>
            <a:pPr lvl="0"/>
            <a:r>
              <a:rPr lang="en-GB" sz="1200" i="1" dirty="0">
                <a:latin typeface="+mj-lt"/>
              </a:rPr>
              <a:t>Medial  </a:t>
            </a:r>
          </a:p>
          <a:p>
            <a:pPr lvl="0"/>
            <a:r>
              <a:rPr lang="en-GB" sz="1200" i="1" dirty="0">
                <a:latin typeface="+mj-lt"/>
              </a:rPr>
              <a:t>Lateral  </a:t>
            </a:r>
          </a:p>
          <a:p>
            <a:pPr lvl="0"/>
            <a:r>
              <a:rPr lang="en-GB" sz="1200" i="1" dirty="0">
                <a:latin typeface="+mj-lt"/>
              </a:rPr>
              <a:t>Proximal  </a:t>
            </a:r>
          </a:p>
          <a:p>
            <a:pPr lvl="0"/>
            <a:r>
              <a:rPr lang="en-GB" sz="1200" i="1" dirty="0">
                <a:latin typeface="+mj-lt"/>
              </a:rPr>
              <a:t>Distal  </a:t>
            </a:r>
          </a:p>
          <a:p>
            <a:r>
              <a:rPr lang="en-GB" sz="1200" i="1" dirty="0">
                <a:latin typeface="+mj-lt"/>
              </a:rPr>
              <a:t>Superficial</a:t>
            </a:r>
          </a:p>
          <a:p>
            <a:r>
              <a:rPr lang="en-GB" sz="1200" i="1" dirty="0">
                <a:latin typeface="+mj-lt"/>
              </a:rPr>
              <a:t>Deep</a:t>
            </a:r>
          </a:p>
          <a:p>
            <a:endParaRPr lang="en-GB" sz="1200" i="1" dirty="0">
              <a:latin typeface="+mj-lt"/>
            </a:endParaRPr>
          </a:p>
          <a:p>
            <a:pPr lvl="0"/>
            <a:r>
              <a:rPr lang="en-GB" sz="1200" i="1" dirty="0">
                <a:latin typeface="+mj-lt"/>
              </a:rPr>
              <a:t>Sagittal</a:t>
            </a:r>
          </a:p>
          <a:p>
            <a:pPr lvl="0"/>
            <a:r>
              <a:rPr lang="en-GB" sz="1200" i="1" dirty="0">
                <a:latin typeface="+mj-lt"/>
              </a:rPr>
              <a:t>Frontal (coronal)</a:t>
            </a:r>
          </a:p>
          <a:p>
            <a:pPr lvl="0"/>
            <a:r>
              <a:rPr lang="en-GB" sz="1200" i="1" dirty="0">
                <a:latin typeface="+mj-lt"/>
              </a:rPr>
              <a:t>Horizontal (transverse or axial)</a:t>
            </a:r>
          </a:p>
        </p:txBody>
      </p:sp>
      <p:pic>
        <p:nvPicPr>
          <p:cNvPr id="4100" name="Picture 4" descr="http://www.tpub.com/content/medical/10669-c/img/10669-c_3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3069" r="22198" b="5684"/>
          <a:stretch/>
        </p:blipFill>
        <p:spPr bwMode="auto">
          <a:xfrm>
            <a:off x="5508104" y="1324271"/>
            <a:ext cx="2179578" cy="54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thoracic skeleton and boundaries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Knowledge crucial for chest examination: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dirty="0" smtClean="0">
              <a:latin typeface="+mj-lt"/>
              <a:ea typeface="ＭＳ Ｐゴシック" pitchFamily="34" charset="-128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12 thoracic vertebrae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en-US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12 pairs of ribs  and costal cartilages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en-US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Sternum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dirty="0" smtClean="0">
              <a:latin typeface="+mj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ea typeface="ＭＳ Ｐゴシック" pitchFamily="34" charset="-128"/>
                <a:cs typeface="Arial" charset="0"/>
              </a:rPr>
              <a:t>The Ribs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4978896" cy="525658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solidFill>
                  <a:schemeClr val="accent1"/>
                </a:solidFill>
                <a:latin typeface="+mj-lt"/>
                <a:ea typeface="ＭＳ Ｐゴシック" pitchFamily="34" charset="-128"/>
                <a:cs typeface="Arial" charset="0"/>
              </a:rPr>
              <a:t>12 pairs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1-7 reach sternum (true)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Ribs 8-10 reach costal cartilage above (false)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11 and 12 lack anterior attachment (floating)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en-US" dirty="0" smtClean="0">
              <a:latin typeface="+mj-lt"/>
              <a:ea typeface="ＭＳ Ｐゴシック" pitchFamily="34" charset="-128"/>
              <a:cs typeface="Arial" charset="0"/>
            </a:endParaRP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solidFill>
                  <a:schemeClr val="tx2"/>
                </a:solidFill>
                <a:latin typeface="+mj-lt"/>
                <a:ea typeface="ＭＳ Ｐゴシック" pitchFamily="34" charset="-128"/>
                <a:cs typeface="Arial" charset="0"/>
              </a:rPr>
              <a:t>Articulations (= joints)</a:t>
            </a:r>
            <a:r>
              <a:rPr lang="en-US" dirty="0" smtClean="0">
                <a:solidFill>
                  <a:srgbClr val="FFCCFF"/>
                </a:solidFill>
                <a:latin typeface="+mj-lt"/>
                <a:ea typeface="ＭＳ Ｐゴシック" pitchFamily="34" charset="-128"/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with vertebral column – heads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dirty="0" smtClean="0">
                <a:latin typeface="+mj-lt"/>
                <a:ea typeface="ＭＳ Ｐゴシック" pitchFamily="34" charset="-128"/>
                <a:cs typeface="Arial" charset="0"/>
              </a:rPr>
              <a:t>with costal cartilages – tubercles</a:t>
            </a:r>
            <a:r>
              <a:rPr lang="en-US" dirty="0" smtClean="0">
                <a:latin typeface="+mj-lt"/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4099" name="Picture 3" descr="C:\Users\strutp\AppData\Local\Temp\wz7767\C9780443069529-003-f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10" y="1556792"/>
            <a:ext cx="31825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CContent\9780443069529\graphics\fullsize\C9780443069529-003-f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4990"/>
            <a:ext cx="4680520" cy="65676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139952" y="398906"/>
            <a:ext cx="239543" cy="443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31840" y="144990"/>
            <a:ext cx="1510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" pitchFamily="18" charset="0"/>
              </a:rPr>
              <a:t>1</a:t>
            </a:r>
            <a:r>
              <a:rPr lang="en-GB" sz="1200" baseline="30000" dirty="0" smtClean="0">
                <a:latin typeface="Cambria" pitchFamily="18" charset="0"/>
              </a:rPr>
              <a:t>st</a:t>
            </a:r>
            <a:r>
              <a:rPr lang="en-GB" sz="1200" dirty="0" smtClean="0">
                <a:latin typeface="Cambria" pitchFamily="18" charset="0"/>
              </a:rPr>
              <a:t> thoracic vertebra</a:t>
            </a:r>
            <a:endParaRPr lang="en-GB" sz="1200" dirty="0">
              <a:latin typeface="Cambria" pitchFamily="18" charset="0"/>
            </a:endParaRPr>
          </a:p>
        </p:txBody>
      </p:sp>
      <p:cxnSp>
        <p:nvCxnSpPr>
          <p:cNvPr id="8" name="Straight Arrow Connector 7"/>
          <p:cNvCxnSpPr>
            <a:stCxn id="9" idx="2"/>
          </p:cNvCxnSpPr>
          <p:nvPr/>
        </p:nvCxnSpPr>
        <p:spPr>
          <a:xfrm>
            <a:off x="1060304" y="1119009"/>
            <a:ext cx="3319191" cy="680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842010"/>
            <a:ext cx="1041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" pitchFamily="18" charset="0"/>
              </a:rPr>
              <a:t>Sternal angle</a:t>
            </a:r>
            <a:endParaRPr lang="en-GB" sz="1200" dirty="0">
              <a:latin typeface="Cambria" pitchFamily="18" charset="0"/>
            </a:endParaRP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 flipV="1">
            <a:off x="4379495" y="4324642"/>
            <a:ext cx="1999546" cy="1384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79041" y="4324641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" pitchFamily="18" charset="0"/>
              </a:rPr>
              <a:t>12</a:t>
            </a:r>
            <a:r>
              <a:rPr lang="en-GB" sz="1200" baseline="30000" dirty="0" smtClean="0">
                <a:latin typeface="Cambria" pitchFamily="18" charset="0"/>
              </a:rPr>
              <a:t>th</a:t>
            </a:r>
            <a:r>
              <a:rPr lang="en-GB" sz="1200" dirty="0">
                <a:latin typeface="Cambria" pitchFamily="18" charset="0"/>
              </a:rPr>
              <a:t> </a:t>
            </a:r>
            <a:r>
              <a:rPr lang="en-GB" sz="1200" dirty="0" smtClean="0">
                <a:latin typeface="Cambria" pitchFamily="18" charset="0"/>
              </a:rPr>
              <a:t>thoracic vertebra</a:t>
            </a:r>
            <a:endParaRPr lang="en-GB" sz="1200" dirty="0">
              <a:latin typeface="Cambria" pitchFamily="18" charset="0"/>
            </a:endParaRPr>
          </a:p>
        </p:txBody>
      </p:sp>
      <p:cxnSp>
        <p:nvCxnSpPr>
          <p:cNvPr id="15" name="Straight Arrow Connector 14"/>
          <p:cNvCxnSpPr>
            <a:stCxn id="16" idx="1"/>
          </p:cNvCxnSpPr>
          <p:nvPr/>
        </p:nvCxnSpPr>
        <p:spPr>
          <a:xfrm flipH="1" flipV="1">
            <a:off x="5587023" y="1415607"/>
            <a:ext cx="1584036" cy="45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71059" y="132279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" pitchFamily="18" charset="0"/>
              </a:rPr>
              <a:t>2</a:t>
            </a:r>
            <a:r>
              <a:rPr lang="en-GB" sz="1200" baseline="30000" dirty="0" smtClean="0">
                <a:latin typeface="Cambria" pitchFamily="18" charset="0"/>
              </a:rPr>
              <a:t>nd</a:t>
            </a:r>
            <a:r>
              <a:rPr lang="en-GB" sz="1200" dirty="0" smtClean="0">
                <a:latin typeface="Cambria" pitchFamily="18" charset="0"/>
              </a:rPr>
              <a:t> rib</a:t>
            </a:r>
            <a:endParaRPr lang="en-GB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830</TotalTime>
  <Words>786</Words>
  <Application>Microsoft Office PowerPoint</Application>
  <PresentationFormat>On-screen Show (4:3)</PresentationFormat>
  <Paragraphs>147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Introduction to thoracic anatomy: the thoracic wall</vt:lpstr>
      <vt:lpstr>Textbooks</vt:lpstr>
      <vt:lpstr>Working with cadavers</vt:lpstr>
      <vt:lpstr>Effective study in the DR</vt:lpstr>
      <vt:lpstr>How to help us!</vt:lpstr>
      <vt:lpstr>The anatomical position</vt:lpstr>
      <vt:lpstr>The thoracic skeleton and boundaries</vt:lpstr>
      <vt:lpstr>The Ribs</vt:lpstr>
      <vt:lpstr>PowerPoint Presentation</vt:lpstr>
      <vt:lpstr>PowerPoint Presentation</vt:lpstr>
      <vt:lpstr>PowerPoint Presentation</vt:lpstr>
      <vt:lpstr>Most lung tissue and most capacity for lung expansion is in the lower parts of the thorax</vt:lpstr>
      <vt:lpstr>PowerPoint Presentation</vt:lpstr>
      <vt:lpstr>PowerPoint Presentation</vt:lpstr>
      <vt:lpstr>PowerPoint Presentation</vt:lpstr>
      <vt:lpstr>The intercostal muscles</vt:lpstr>
      <vt:lpstr>The intercostal muscles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 of the thoracic cavity</vt:lpstr>
      <vt:lpstr>PowerPoint Presentation</vt:lpstr>
      <vt:lpstr>Safety and conduct in the DR Make sure you read the health and safety documentation on the intranet https://education.med.imperial.ac.uk/Years/1-1112/LSS/index.htm 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jaf30</dc:creator>
  <cp:lastModifiedBy>Shiel, Nuala</cp:lastModifiedBy>
  <cp:revision>111</cp:revision>
  <dcterms:created xsi:type="dcterms:W3CDTF">2009-02-18T11:17:42Z</dcterms:created>
  <dcterms:modified xsi:type="dcterms:W3CDTF">2013-02-13T14:58:24Z</dcterms:modified>
</cp:coreProperties>
</file>