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96" r:id="rId2"/>
    <p:sldId id="277" r:id="rId3"/>
    <p:sldId id="295" r:id="rId4"/>
    <p:sldId id="294" r:id="rId5"/>
    <p:sldId id="279" r:id="rId6"/>
    <p:sldId id="280" r:id="rId7"/>
    <p:sldId id="284" r:id="rId8"/>
    <p:sldId id="267" r:id="rId9"/>
    <p:sldId id="269" r:id="rId10"/>
    <p:sldId id="288" r:id="rId11"/>
    <p:sldId id="281" r:id="rId12"/>
    <p:sldId id="282" r:id="rId13"/>
    <p:sldId id="260" r:id="rId14"/>
    <p:sldId id="261" r:id="rId15"/>
    <p:sldId id="262" r:id="rId16"/>
    <p:sldId id="293" r:id="rId17"/>
    <p:sldId id="283" r:id="rId18"/>
    <p:sldId id="286" r:id="rId19"/>
    <p:sldId id="263" r:id="rId20"/>
    <p:sldId id="287" r:id="rId21"/>
    <p:sldId id="298" r:id="rId22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CC"/>
    <a:srgbClr val="FF99FF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94667" autoAdjust="0"/>
  </p:normalViewPr>
  <p:slideViewPr>
    <p:cSldViewPr>
      <p:cViewPr varScale="1">
        <p:scale>
          <a:sx n="103" d="100"/>
          <a:sy n="103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3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6650"/>
            <a:ext cx="2998788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8756650"/>
            <a:ext cx="2922588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CF528853-0E02-450C-BB37-967F279D2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94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869F654-5946-443C-B499-D0C2EF8179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842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90F2F-167B-4235-96B2-89B6F2F3F70F}" type="slidenum">
              <a:rPr lang="en-GB" smtClean="0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GB" smtClean="0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AD956-E253-4ED6-965B-6218B9EBFAEB}" type="slidenum">
              <a:rPr lang="en-GB"/>
              <a:pPr/>
              <a:t>3</a:t>
            </a:fld>
            <a:endParaRPr lang="en-GB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9" charset="0"/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354F8AE2-07C3-4AC4-B4F2-DD27A62B839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45E14-4135-4043-A52D-1632AAB0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DD8DF-B8C3-43A1-AEC4-C1DA0A7878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C0416-3175-4E94-BBE1-FBE3C28282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AC4C8055-DA56-434D-955A-8C84DCF682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A5C9F-661C-448F-9A2B-D39DF3347C86}" type="slidenum">
              <a:rPr lang="en-GB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28625" y="1643063"/>
            <a:ext cx="5572125" cy="4572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15063" y="1643063"/>
            <a:ext cx="2500312" cy="45005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9B94C-EE8E-40E8-85DB-0CA805139D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59C23-1279-44E9-90BD-6A44826AE5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57B73-7EB7-4F01-9C22-33F984D21D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B6D4B-7763-4BCB-91A9-CE016B8C26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4B06A-0D87-45C8-8CD3-E9C10B350C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D9EE5-6AE4-4FE3-94DA-8762EB6BC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C6A5C9F-661C-448F-9A2B-D39DF3347C86}" type="slidenum">
              <a:rPr lang="en-GB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28736"/>
            <a:ext cx="7772400" cy="1470025"/>
          </a:xfrm>
        </p:spPr>
        <p:txBody>
          <a:bodyPr/>
          <a:lstStyle/>
          <a:p>
            <a:r>
              <a:rPr lang="en-GB" dirty="0" smtClean="0"/>
              <a:t>The Superior </a:t>
            </a:r>
            <a:r>
              <a:rPr lang="en-GB" dirty="0" err="1" smtClean="0"/>
              <a:t>Mediastinum</a:t>
            </a:r>
            <a:endParaRPr lang="en-GB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Dr Paul Strutton</a:t>
            </a:r>
          </a:p>
          <a:p>
            <a:endParaRPr lang="en-GB" dirty="0" smtClean="0"/>
          </a:p>
          <a:p>
            <a:r>
              <a:rPr lang="en-GB" b="0" dirty="0" smtClean="0"/>
              <a:t>Department of Surgery &amp; Cancer </a:t>
            </a:r>
          </a:p>
          <a:p>
            <a:r>
              <a:rPr lang="en-GB" b="0" dirty="0" smtClean="0"/>
              <a:t>Faculty of Medicine</a:t>
            </a:r>
          </a:p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2989227" y="6143644"/>
            <a:ext cx="3723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smtClean="0">
                <a:solidFill>
                  <a:prstClr val="black"/>
                </a:solidFill>
                <a:latin typeface="Calibri"/>
                <a:ea typeface="ＭＳ Ｐゴシック" charset="-128"/>
              </a:rPr>
              <a:t>Monday 25</a:t>
            </a:r>
            <a:r>
              <a:rPr lang="en-GB" sz="2400" i="1" baseline="30000" smtClean="0">
                <a:solidFill>
                  <a:prstClr val="black"/>
                </a:solidFill>
                <a:latin typeface="Calibri"/>
                <a:ea typeface="ＭＳ Ｐゴシック" charset="-128"/>
              </a:rPr>
              <a:t>th</a:t>
            </a:r>
            <a:r>
              <a:rPr lang="en-GB" sz="2400" i="1" smtClean="0">
                <a:solidFill>
                  <a:prstClr val="black"/>
                </a:solidFill>
                <a:latin typeface="Calibri"/>
                <a:ea typeface="ＭＳ Ｐゴシック" charset="-128"/>
              </a:rPr>
              <a:t> February 2013</a:t>
            </a:r>
            <a:endParaRPr lang="en-GB" sz="2400" i="1" dirty="0">
              <a:solidFill>
                <a:prstClr val="black"/>
              </a:solidFill>
              <a:latin typeface="Calibri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 descr="azygos01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t="2499" r="2658" b="3751"/>
          <a:stretch>
            <a:fillRect/>
          </a:stretch>
        </p:blipFill>
        <p:spPr bwMode="auto">
          <a:xfrm>
            <a:off x="228600" y="0"/>
            <a:ext cx="44196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800600" y="533400"/>
            <a:ext cx="4343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>
                <a:solidFill>
                  <a:schemeClr val="accent1"/>
                </a:solidFill>
                <a:latin typeface="+mj-lt"/>
                <a:cs typeface="Arial" charset="0"/>
              </a:rPr>
              <a:t>The </a:t>
            </a:r>
            <a:r>
              <a:rPr lang="en-GB" sz="3600" dirty="0" err="1">
                <a:solidFill>
                  <a:schemeClr val="accent1"/>
                </a:solidFill>
                <a:latin typeface="+mj-lt"/>
                <a:cs typeface="Arial" charset="0"/>
              </a:rPr>
              <a:t>Azygos</a:t>
            </a:r>
            <a:r>
              <a:rPr lang="en-GB" sz="36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GB" sz="3600" dirty="0" smtClean="0">
                <a:solidFill>
                  <a:schemeClr val="accent1"/>
                </a:solidFill>
                <a:latin typeface="+mj-lt"/>
                <a:cs typeface="Arial" charset="0"/>
              </a:rPr>
              <a:t>Vein</a:t>
            </a:r>
          </a:p>
          <a:p>
            <a:pPr>
              <a:spcBef>
                <a:spcPct val="50000"/>
              </a:spcBef>
            </a:pPr>
            <a:r>
              <a:rPr lang="en-GB" sz="2800" dirty="0" smtClean="0">
                <a:latin typeface="+mj-lt"/>
                <a:cs typeface="Arial" charset="0"/>
              </a:rPr>
              <a:t>(</a:t>
            </a:r>
            <a:r>
              <a:rPr lang="en-GB" sz="2800" dirty="0" err="1" smtClean="0">
                <a:latin typeface="+mj-lt"/>
                <a:cs typeface="Arial" charset="0"/>
              </a:rPr>
              <a:t>azygos</a:t>
            </a:r>
            <a:r>
              <a:rPr lang="en-GB" sz="2800" dirty="0" smtClean="0">
                <a:latin typeface="+mj-lt"/>
                <a:cs typeface="Arial" charset="0"/>
              </a:rPr>
              <a:t> </a:t>
            </a:r>
            <a:r>
              <a:rPr lang="en-GB" sz="2800" dirty="0">
                <a:latin typeface="+mj-lt"/>
                <a:cs typeface="Arial" charset="0"/>
              </a:rPr>
              <a:t>= asymmetric)</a:t>
            </a:r>
          </a:p>
          <a:p>
            <a:pPr>
              <a:spcBef>
                <a:spcPct val="50000"/>
              </a:spcBef>
            </a:pPr>
            <a:endParaRPr lang="en-GB" sz="2800" dirty="0">
              <a:latin typeface="+mj-lt"/>
              <a:cs typeface="Arial" charset="0"/>
            </a:endParaRPr>
          </a:p>
          <a:p>
            <a:pPr marL="174625" indent="-174625"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GB" dirty="0">
                <a:latin typeface="+mj-lt"/>
                <a:cs typeface="Arial" charset="0"/>
              </a:rPr>
              <a:t>Drains the posterior wall of the thorax and abdomen</a:t>
            </a:r>
          </a:p>
          <a:p>
            <a:pPr marL="174625" indent="-174625"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GB" dirty="0">
                <a:latin typeface="+mj-lt"/>
                <a:cs typeface="Arial" charset="0"/>
              </a:rPr>
              <a:t>Arches over the right lung root</a:t>
            </a:r>
          </a:p>
          <a:p>
            <a:pPr marL="174625" indent="-174625"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GB" dirty="0">
                <a:latin typeface="+mj-lt"/>
                <a:cs typeface="Arial" charset="0"/>
              </a:rPr>
              <a:t>Drains into the SVC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Arteries of the Superior Mediastinum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Ascending aorta </a:t>
            </a:r>
          </a:p>
          <a:p>
            <a:endParaRPr lang="en-US" smtClean="0"/>
          </a:p>
          <a:p>
            <a:r>
              <a:rPr lang="en-US" smtClean="0"/>
              <a:t>Arch of aorta </a:t>
            </a:r>
          </a:p>
          <a:p>
            <a:endParaRPr lang="en-US" smtClean="0"/>
          </a:p>
          <a:p>
            <a:r>
              <a:rPr lang="en-US" smtClean="0"/>
              <a:t>Descending aorta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Branches of ascending aorta and aortic arch</a:t>
            </a:r>
            <a:br>
              <a:rPr lang="en-GB" sz="3600" dirty="0" smtClean="0"/>
            </a:br>
            <a:endParaRPr lang="en-GB" sz="36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Ascending aorta:</a:t>
            </a:r>
          </a:p>
          <a:p>
            <a:pPr lvl="1"/>
            <a:r>
              <a:rPr lang="en-US" dirty="0" smtClean="0"/>
              <a:t>Right and left coronary arteries (end arteries supplying heart muscle)</a:t>
            </a:r>
          </a:p>
          <a:p>
            <a:endParaRPr lang="en-US" dirty="0" smtClean="0"/>
          </a:p>
          <a:p>
            <a:r>
              <a:rPr lang="en-US" dirty="0" smtClean="0"/>
              <a:t>Aortic arch:</a:t>
            </a:r>
          </a:p>
          <a:p>
            <a:pPr lvl="1"/>
            <a:r>
              <a:rPr lang="en-US" dirty="0" err="1" smtClean="0"/>
              <a:t>Brachiocephalic</a:t>
            </a:r>
            <a:r>
              <a:rPr lang="en-US" dirty="0" smtClean="0"/>
              <a:t> trunk – divides into right common carotid and right </a:t>
            </a:r>
            <a:r>
              <a:rPr lang="en-US" dirty="0" err="1" smtClean="0"/>
              <a:t>subclavian</a:t>
            </a:r>
            <a:r>
              <a:rPr lang="en-US" dirty="0" smtClean="0"/>
              <a:t> arteries</a:t>
            </a:r>
          </a:p>
          <a:p>
            <a:pPr lvl="1"/>
            <a:r>
              <a:rPr lang="en-US" dirty="0" smtClean="0"/>
              <a:t>Left common </a:t>
            </a:r>
            <a:r>
              <a:rPr lang="en-US" dirty="0"/>
              <a:t>c</a:t>
            </a:r>
            <a:r>
              <a:rPr lang="en-US" dirty="0" smtClean="0"/>
              <a:t>arotid artery </a:t>
            </a:r>
          </a:p>
          <a:p>
            <a:pPr lvl="1"/>
            <a:r>
              <a:rPr lang="en-US" dirty="0" smtClean="0"/>
              <a:t>Left </a:t>
            </a:r>
            <a:r>
              <a:rPr lang="en-US" dirty="0" err="1" smtClean="0"/>
              <a:t>subclavian</a:t>
            </a:r>
            <a:r>
              <a:rPr lang="en-US" dirty="0" smtClean="0"/>
              <a:t> artery 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5943600" y="228600"/>
            <a:ext cx="3200400" cy="84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 smtClean="0">
                <a:latin typeface="+mj-lt"/>
                <a:cs typeface="Arial" charset="0"/>
              </a:rPr>
              <a:t>Brachiocephalic</a:t>
            </a:r>
            <a:r>
              <a:rPr lang="en-GB" dirty="0" smtClean="0">
                <a:latin typeface="+mj-lt"/>
                <a:cs typeface="Arial" charset="0"/>
              </a:rPr>
              <a:t> trunk</a:t>
            </a:r>
            <a:endParaRPr lang="en-GB" dirty="0">
              <a:latin typeface="+mj-lt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GB" dirty="0" smtClean="0">
                <a:latin typeface="+mj-lt"/>
                <a:cs typeface="Arial" charset="0"/>
              </a:rPr>
              <a:t>Left common carotid artery</a:t>
            </a:r>
            <a:endParaRPr lang="en-GB" dirty="0">
              <a:latin typeface="+mj-lt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GB" dirty="0" smtClean="0">
                <a:latin typeface="+mj-lt"/>
                <a:cs typeface="Arial" charset="0"/>
              </a:rPr>
              <a:t>Left </a:t>
            </a:r>
            <a:r>
              <a:rPr lang="en-GB" dirty="0" err="1" smtClean="0">
                <a:latin typeface="+mj-lt"/>
                <a:cs typeface="Arial" charset="0"/>
              </a:rPr>
              <a:t>subclavian</a:t>
            </a:r>
            <a:r>
              <a:rPr lang="en-GB" dirty="0" smtClean="0">
                <a:latin typeface="+mj-lt"/>
                <a:cs typeface="Arial" charset="0"/>
              </a:rPr>
              <a:t> artery</a:t>
            </a:r>
          </a:p>
          <a:p>
            <a:pPr>
              <a:spcBef>
                <a:spcPct val="50000"/>
              </a:spcBef>
            </a:pPr>
            <a:endParaRPr lang="en-GB" dirty="0" smtClean="0">
              <a:latin typeface="+mj-lt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GB" dirty="0" smtClean="0">
                <a:solidFill>
                  <a:schemeClr val="accent1"/>
                </a:solidFill>
                <a:latin typeface="+mj-lt"/>
                <a:cs typeface="Arial" charset="0"/>
              </a:rPr>
              <a:t>3 branches of aortic arch</a:t>
            </a:r>
          </a:p>
          <a:p>
            <a:pPr>
              <a:spcBef>
                <a:spcPct val="50000"/>
              </a:spcBef>
            </a:pPr>
            <a:endParaRPr lang="en-GB" dirty="0">
              <a:latin typeface="+mj-lt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GB" dirty="0">
              <a:latin typeface="+mj-lt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GB" b="1" dirty="0">
              <a:solidFill>
                <a:srgbClr val="FFFF00"/>
              </a:solidFill>
              <a:latin typeface="+mj-lt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GB" dirty="0">
              <a:latin typeface="+mj-lt"/>
              <a:cs typeface="Arial" charset="0"/>
            </a:endParaRPr>
          </a:p>
        </p:txBody>
      </p:sp>
      <p:grpSp>
        <p:nvGrpSpPr>
          <p:cNvPr id="14339" name="Group 7"/>
          <p:cNvGrpSpPr>
            <a:grpSpLocks/>
          </p:cNvGrpSpPr>
          <p:nvPr/>
        </p:nvGrpSpPr>
        <p:grpSpPr bwMode="auto">
          <a:xfrm>
            <a:off x="0" y="0"/>
            <a:ext cx="6019800" cy="6858000"/>
            <a:chOff x="0" y="0"/>
            <a:chExt cx="3792" cy="4128"/>
          </a:xfrm>
        </p:grpSpPr>
        <p:pic>
          <p:nvPicPr>
            <p:cNvPr id="14340" name="Picture 2" descr="full h01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 l="3757"/>
            <a:stretch>
              <a:fillRect/>
            </a:stretch>
          </p:blipFill>
          <p:spPr bwMode="auto">
            <a:xfrm>
              <a:off x="0" y="0"/>
              <a:ext cx="3689" cy="4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1" name="Line 4"/>
            <p:cNvSpPr>
              <a:spLocks noChangeShapeType="1"/>
            </p:cNvSpPr>
            <p:nvPr/>
          </p:nvSpPr>
          <p:spPr bwMode="auto">
            <a:xfrm flipH="1">
              <a:off x="1536" y="384"/>
              <a:ext cx="220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342" name="Line 5"/>
            <p:cNvSpPr>
              <a:spLocks noChangeShapeType="1"/>
            </p:cNvSpPr>
            <p:nvPr/>
          </p:nvSpPr>
          <p:spPr bwMode="auto">
            <a:xfrm flipH="1" flipV="1">
              <a:off x="2064" y="624"/>
              <a:ext cx="153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343" name="Line 6"/>
            <p:cNvSpPr>
              <a:spLocks noChangeShapeType="1"/>
            </p:cNvSpPr>
            <p:nvPr/>
          </p:nvSpPr>
          <p:spPr bwMode="auto">
            <a:xfrm flipH="1" flipV="1">
              <a:off x="2112" y="960"/>
              <a:ext cx="168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2" name="Picture 2" descr="aortic01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52400" y="228600"/>
            <a:ext cx="35972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62400" y="304800"/>
            <a:ext cx="4967318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GB" dirty="0">
                <a:solidFill>
                  <a:schemeClr val="accent1"/>
                </a:solidFill>
                <a:latin typeface="+mj-lt"/>
                <a:cs typeface="Arial" charset="0"/>
              </a:rPr>
              <a:t>Relations of </a:t>
            </a:r>
            <a:r>
              <a:rPr lang="en-GB" dirty="0" smtClean="0">
                <a:solidFill>
                  <a:schemeClr val="accent1"/>
                </a:solidFill>
                <a:latin typeface="+mj-lt"/>
                <a:cs typeface="Arial" charset="0"/>
              </a:rPr>
              <a:t>aorta </a:t>
            </a:r>
            <a:r>
              <a:rPr lang="en-GB" dirty="0">
                <a:solidFill>
                  <a:schemeClr val="accent1"/>
                </a:solidFill>
                <a:latin typeface="+mj-lt"/>
                <a:cs typeface="Arial" charset="0"/>
              </a:rPr>
              <a:t>and great arteries to the airway</a:t>
            </a:r>
            <a:r>
              <a:rPr lang="en-GB" dirty="0" smtClean="0">
                <a:solidFill>
                  <a:schemeClr val="accent1"/>
                </a:solidFill>
                <a:latin typeface="+mj-lt"/>
                <a:cs typeface="Arial" charset="0"/>
              </a:rPr>
              <a:t>:</a:t>
            </a:r>
          </a:p>
          <a:p>
            <a:pPr marL="268288" indent="-268288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dirty="0" smtClean="0">
                <a:latin typeface="+mj-lt"/>
                <a:cs typeface="Arial" charset="0"/>
              </a:rPr>
              <a:t>Aortic arch arises anterior to trachea</a:t>
            </a:r>
          </a:p>
          <a:p>
            <a:pPr marL="268288" indent="-268288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dirty="0" smtClean="0">
                <a:latin typeface="+mj-lt"/>
                <a:cs typeface="Arial" charset="0"/>
              </a:rPr>
              <a:t>Arches over the left main bronchus at the lung root</a:t>
            </a:r>
          </a:p>
          <a:p>
            <a:pPr marL="268288" indent="-268288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dirty="0" smtClean="0">
                <a:latin typeface="+mj-lt"/>
                <a:cs typeface="Arial" charset="0"/>
              </a:rPr>
              <a:t>Trachea lies behind &amp; between </a:t>
            </a:r>
            <a:r>
              <a:rPr lang="en-GB" sz="2800" dirty="0" err="1" smtClean="0">
                <a:latin typeface="+mj-lt"/>
                <a:cs typeface="Arial" charset="0"/>
              </a:rPr>
              <a:t>brachiocephalic</a:t>
            </a:r>
            <a:r>
              <a:rPr lang="en-GB" sz="2800" dirty="0" smtClean="0">
                <a:latin typeface="+mj-lt"/>
                <a:cs typeface="Arial" charset="0"/>
              </a:rPr>
              <a:t> and left common carotid arteries</a:t>
            </a:r>
            <a:endParaRPr lang="en-GB" sz="2800" dirty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head a01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1324" r="15208"/>
          <a:stretch>
            <a:fillRect/>
          </a:stretch>
        </p:blipFill>
        <p:spPr bwMode="auto">
          <a:xfrm>
            <a:off x="304800" y="533400"/>
            <a:ext cx="48006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257800" y="304800"/>
            <a:ext cx="3886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/>
                </a:solidFill>
                <a:latin typeface="+mj-lt"/>
                <a:cs typeface="Arial" charset="0"/>
              </a:rPr>
              <a:t>Distribution of common carotid arteries: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GB" dirty="0">
                <a:latin typeface="+mj-lt"/>
                <a:cs typeface="Arial" charset="0"/>
              </a:rPr>
              <a:t>Divide into </a:t>
            </a:r>
            <a:r>
              <a:rPr lang="en-GB" dirty="0" smtClean="0">
                <a:solidFill>
                  <a:schemeClr val="accent1"/>
                </a:solidFill>
                <a:latin typeface="+mj-lt"/>
                <a:cs typeface="Arial" charset="0"/>
              </a:rPr>
              <a:t>external</a:t>
            </a:r>
            <a:r>
              <a:rPr lang="en-GB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GB" dirty="0">
                <a:latin typeface="+mj-lt"/>
                <a:cs typeface="Arial" charset="0"/>
              </a:rPr>
              <a:t>and </a:t>
            </a:r>
            <a:r>
              <a:rPr lang="en-GB" dirty="0" smtClean="0">
                <a:solidFill>
                  <a:schemeClr val="accent1"/>
                </a:solidFill>
                <a:latin typeface="+mj-lt"/>
                <a:cs typeface="Arial" charset="0"/>
              </a:rPr>
              <a:t>internal carotids </a:t>
            </a:r>
            <a:r>
              <a:rPr lang="en-GB" dirty="0">
                <a:latin typeface="+mj-lt"/>
                <a:cs typeface="Arial" charset="0"/>
              </a:rPr>
              <a:t>high in neck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GB" dirty="0">
                <a:latin typeface="+mj-lt"/>
                <a:cs typeface="Arial" charset="0"/>
              </a:rPr>
              <a:t>Main arteries of head and neck (with the </a:t>
            </a:r>
            <a:r>
              <a:rPr lang="en-GB" dirty="0" smtClean="0">
                <a:solidFill>
                  <a:schemeClr val="accent1"/>
                </a:solidFill>
                <a:latin typeface="+mj-lt"/>
                <a:cs typeface="Arial" charset="0"/>
              </a:rPr>
              <a:t>vertebral</a:t>
            </a:r>
            <a:r>
              <a:rPr lang="en-GB" dirty="0" smtClean="0">
                <a:latin typeface="+mj-lt"/>
                <a:cs typeface="Arial" charset="0"/>
              </a:rPr>
              <a:t> arteries </a:t>
            </a:r>
            <a:r>
              <a:rPr lang="en-GB" dirty="0">
                <a:latin typeface="+mj-lt"/>
                <a:cs typeface="Arial" charset="0"/>
              </a:rPr>
              <a:t>from the </a:t>
            </a:r>
            <a:r>
              <a:rPr lang="en-GB" dirty="0" err="1" smtClean="0">
                <a:solidFill>
                  <a:schemeClr val="accent1"/>
                </a:solidFill>
                <a:latin typeface="+mj-lt"/>
                <a:cs typeface="Arial" charset="0"/>
              </a:rPr>
              <a:t>subclavian</a:t>
            </a:r>
            <a:r>
              <a:rPr lang="en-GB" dirty="0" smtClean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GB" dirty="0" smtClean="0">
                <a:latin typeface="+mj-lt"/>
                <a:cs typeface="Arial" charset="0"/>
              </a:rPr>
              <a:t>arteries</a:t>
            </a:r>
            <a:r>
              <a:rPr lang="en-GB" dirty="0">
                <a:latin typeface="+mj-lt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0" name="Picture 2" descr="arch a01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7610"/>
          <a:stretch>
            <a:fillRect/>
          </a:stretch>
        </p:blipFill>
        <p:spPr bwMode="auto">
          <a:xfrm>
            <a:off x="228600" y="228600"/>
            <a:ext cx="50434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257800" y="533400"/>
            <a:ext cx="38862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3400" dirty="0">
                <a:solidFill>
                  <a:schemeClr val="accent1"/>
                </a:solidFill>
                <a:latin typeface="+mj-lt"/>
                <a:cs typeface="Arial" charset="0"/>
              </a:rPr>
              <a:t>Pulmonary trunk:</a:t>
            </a:r>
          </a:p>
          <a:p>
            <a:pPr marL="457200" indent="-457200"/>
            <a:endParaRPr lang="en-US" dirty="0">
              <a:latin typeface="+mj-lt"/>
              <a:cs typeface="Arial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>
                <a:latin typeface="+mj-lt"/>
                <a:cs typeface="Arial" charset="0"/>
              </a:rPr>
              <a:t>Outflow of right ventricle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dirty="0">
              <a:latin typeface="+mj-lt"/>
              <a:cs typeface="Arial" charset="0"/>
            </a:endParaRPr>
          </a:p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dirty="0">
                <a:latin typeface="+mj-lt"/>
                <a:cs typeface="Arial" charset="0"/>
              </a:rPr>
              <a:t>Carries deoxygenated blood via </a:t>
            </a:r>
            <a:r>
              <a:rPr lang="en-GB" sz="2800" dirty="0" smtClean="0">
                <a:solidFill>
                  <a:schemeClr val="accent1"/>
                </a:solidFill>
                <a:latin typeface="+mj-lt"/>
                <a:cs typeface="Arial" charset="0"/>
              </a:rPr>
              <a:t>left and right pulmonary </a:t>
            </a:r>
            <a:r>
              <a:rPr lang="en-GB" sz="2800" dirty="0">
                <a:solidFill>
                  <a:schemeClr val="accent1"/>
                </a:solidFill>
                <a:latin typeface="+mj-lt"/>
                <a:cs typeface="Arial" charset="0"/>
              </a:rPr>
              <a:t>arteries </a:t>
            </a:r>
            <a:r>
              <a:rPr lang="en-GB" sz="2800" dirty="0">
                <a:latin typeface="+mj-lt"/>
                <a:cs typeface="Arial" charset="0"/>
              </a:rPr>
              <a:t>to lungs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Pulmonary Trunk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Arises from the right ventricle</a:t>
            </a:r>
          </a:p>
          <a:p>
            <a:endParaRPr lang="en-GB" dirty="0" smtClean="0"/>
          </a:p>
          <a:p>
            <a:r>
              <a:rPr lang="en-GB" dirty="0" smtClean="0"/>
              <a:t>Carries deoxygenated blood to lungs</a:t>
            </a:r>
          </a:p>
          <a:p>
            <a:endParaRPr lang="en-GB" dirty="0" smtClean="0"/>
          </a:p>
          <a:p>
            <a:r>
              <a:rPr lang="en-GB" dirty="0" smtClean="0"/>
              <a:t>Divides into right &amp; left Pulmonary Arteries</a:t>
            </a:r>
          </a:p>
          <a:p>
            <a:endParaRPr lang="en-GB" dirty="0" smtClean="0"/>
          </a:p>
          <a:p>
            <a:r>
              <a:rPr lang="en-GB" i="1" dirty="0" err="1" smtClean="0">
                <a:solidFill>
                  <a:schemeClr val="accent1"/>
                </a:solidFill>
              </a:rPr>
              <a:t>Ligamentum</a:t>
            </a:r>
            <a:r>
              <a:rPr lang="en-GB" i="1" dirty="0" smtClean="0">
                <a:solidFill>
                  <a:schemeClr val="accent1"/>
                </a:solidFill>
              </a:rPr>
              <a:t> </a:t>
            </a:r>
            <a:r>
              <a:rPr lang="en-GB" i="1" dirty="0" err="1" smtClean="0">
                <a:solidFill>
                  <a:schemeClr val="accent1"/>
                </a:solidFill>
              </a:rPr>
              <a:t>arteriosum</a:t>
            </a:r>
            <a:r>
              <a:rPr lang="en-GB" i="1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connects PT to aortic arch. Is remnant of the </a:t>
            </a:r>
            <a:r>
              <a:rPr lang="en-GB" i="1" dirty="0" err="1" smtClean="0">
                <a:solidFill>
                  <a:schemeClr val="accent1"/>
                </a:solidFill>
              </a:rPr>
              <a:t>ductus</a:t>
            </a:r>
            <a:r>
              <a:rPr lang="en-GB" i="1" dirty="0" smtClean="0">
                <a:solidFill>
                  <a:schemeClr val="accent1"/>
                </a:solidFill>
              </a:rPr>
              <a:t> </a:t>
            </a:r>
            <a:r>
              <a:rPr lang="en-GB" i="1" dirty="0" err="1" smtClean="0">
                <a:solidFill>
                  <a:schemeClr val="accent1"/>
                </a:solidFill>
              </a:rPr>
              <a:t>arteriosus</a:t>
            </a:r>
            <a:r>
              <a:rPr lang="en-GB" i="1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– bypasses lungs in foetal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Phrenic Nerves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Formed in the cervical plexus from C3, 4, 5</a:t>
            </a:r>
          </a:p>
          <a:p>
            <a:r>
              <a:rPr lang="en-US" dirty="0" smtClean="0"/>
              <a:t>Motor to the diaphragm</a:t>
            </a:r>
          </a:p>
          <a:p>
            <a:r>
              <a:rPr lang="en-US" dirty="0" smtClean="0"/>
              <a:t>Sensory to:</a:t>
            </a:r>
          </a:p>
          <a:p>
            <a:pPr lvl="1"/>
            <a:r>
              <a:rPr lang="en-US" smtClean="0"/>
              <a:t>central </a:t>
            </a:r>
            <a:r>
              <a:rPr lang="en-US" dirty="0" smtClean="0"/>
              <a:t>tendon of the diaphragm</a:t>
            </a:r>
          </a:p>
          <a:p>
            <a:pPr lvl="1"/>
            <a:r>
              <a:rPr lang="en-US" dirty="0" err="1" smtClean="0"/>
              <a:t>mediastinal</a:t>
            </a:r>
            <a:r>
              <a:rPr lang="en-US" dirty="0" smtClean="0"/>
              <a:t> pleura</a:t>
            </a:r>
          </a:p>
          <a:p>
            <a:pPr lvl="1"/>
            <a:r>
              <a:rPr lang="en-US" dirty="0" smtClean="0"/>
              <a:t>pericardium</a:t>
            </a:r>
          </a:p>
          <a:p>
            <a:pPr lvl="1"/>
            <a:r>
              <a:rPr lang="en-US" dirty="0" smtClean="0"/>
              <a:t>peritoneum of central diaphragm</a:t>
            </a:r>
          </a:p>
          <a:p>
            <a:endParaRPr lang="en-US" dirty="0" smtClean="0"/>
          </a:p>
          <a:p>
            <a:r>
              <a:rPr lang="en-US" dirty="0" smtClean="0"/>
              <a:t>Right phrenic nerve reaches diaphragm lying on surface of: </a:t>
            </a:r>
          </a:p>
          <a:p>
            <a:pPr lvl="1"/>
            <a:r>
              <a:rPr lang="en-US" dirty="0" smtClean="0"/>
              <a:t>right </a:t>
            </a:r>
            <a:r>
              <a:rPr lang="en-US" dirty="0" err="1" smtClean="0"/>
              <a:t>brachiocephalic</a:t>
            </a:r>
            <a:r>
              <a:rPr lang="en-US" dirty="0" smtClean="0"/>
              <a:t> vein</a:t>
            </a:r>
          </a:p>
          <a:p>
            <a:pPr lvl="1"/>
            <a:r>
              <a:rPr lang="en-US" dirty="0" smtClean="0"/>
              <a:t>superior vena cava </a:t>
            </a:r>
          </a:p>
          <a:p>
            <a:pPr lvl="1"/>
            <a:r>
              <a:rPr lang="en-US" dirty="0" smtClean="0"/>
              <a:t>right side of heart and pericardium - in front of lung root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arch a01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7240"/>
          <a:stretch>
            <a:fillRect/>
          </a:stretch>
        </p:blipFill>
        <p:spPr bwMode="auto">
          <a:xfrm>
            <a:off x="228600" y="304800"/>
            <a:ext cx="5003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400000" y="76200"/>
            <a:ext cx="37338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GB" dirty="0">
                <a:solidFill>
                  <a:schemeClr val="accent1"/>
                </a:solidFill>
                <a:latin typeface="+mj-lt"/>
                <a:cs typeface="Arial" charset="0"/>
              </a:rPr>
              <a:t>Relations of great arteries to main nerves:</a:t>
            </a:r>
          </a:p>
          <a:p>
            <a:pPr marL="174625" indent="-174625">
              <a:spcBef>
                <a:spcPct val="50000"/>
              </a:spcBef>
              <a:buFont typeface="Arial" charset="0"/>
              <a:buChar char="•"/>
            </a:pPr>
            <a:r>
              <a:rPr lang="en-GB" sz="2800" dirty="0" err="1">
                <a:latin typeface="+mj-lt"/>
                <a:cs typeface="Arial" charset="0"/>
              </a:rPr>
              <a:t>Vagus</a:t>
            </a:r>
            <a:r>
              <a:rPr lang="en-GB" sz="2800" dirty="0">
                <a:latin typeface="+mj-lt"/>
                <a:cs typeface="Arial" charset="0"/>
              </a:rPr>
              <a:t> nerves lateral to common carotids</a:t>
            </a:r>
          </a:p>
          <a:p>
            <a:pPr marL="174625" indent="-174625">
              <a:spcBef>
                <a:spcPct val="50000"/>
              </a:spcBef>
              <a:buFont typeface="Arial" charset="0"/>
              <a:buChar char="•"/>
            </a:pPr>
            <a:r>
              <a:rPr lang="en-GB" sz="2800" dirty="0">
                <a:latin typeface="+mj-lt"/>
                <a:cs typeface="Arial" charset="0"/>
              </a:rPr>
              <a:t>Left </a:t>
            </a:r>
            <a:r>
              <a:rPr lang="en-GB" sz="2800" dirty="0" err="1">
                <a:latin typeface="+mj-lt"/>
                <a:cs typeface="Arial" charset="0"/>
              </a:rPr>
              <a:t>vagus</a:t>
            </a:r>
            <a:r>
              <a:rPr lang="en-GB" sz="2800" dirty="0">
                <a:latin typeface="+mj-lt"/>
                <a:cs typeface="Arial" charset="0"/>
              </a:rPr>
              <a:t> passes anterior to aortic arch</a:t>
            </a:r>
          </a:p>
          <a:p>
            <a:pPr marL="174625" indent="-174625">
              <a:spcBef>
                <a:spcPct val="50000"/>
              </a:spcBef>
              <a:buFont typeface="Arial" charset="0"/>
              <a:buChar char="•"/>
            </a:pPr>
            <a:r>
              <a:rPr lang="en-GB" sz="2800" dirty="0">
                <a:latin typeface="+mj-lt"/>
                <a:cs typeface="Arial" charset="0"/>
              </a:rPr>
              <a:t>Left </a:t>
            </a:r>
            <a:r>
              <a:rPr lang="en-GB" sz="2800" dirty="0" err="1">
                <a:latin typeface="+mj-lt"/>
                <a:cs typeface="Arial" charset="0"/>
              </a:rPr>
              <a:t>phrenic</a:t>
            </a:r>
            <a:r>
              <a:rPr lang="en-GB" sz="2800" dirty="0">
                <a:latin typeface="+mj-lt"/>
                <a:cs typeface="Arial" charset="0"/>
              </a:rPr>
              <a:t> crosses </a:t>
            </a:r>
            <a:r>
              <a:rPr lang="en-GB" sz="2800" dirty="0" err="1">
                <a:latin typeface="+mj-lt"/>
                <a:cs typeface="Arial" charset="0"/>
              </a:rPr>
              <a:t>vagus</a:t>
            </a:r>
            <a:r>
              <a:rPr lang="en-GB" sz="2800" dirty="0">
                <a:latin typeface="+mj-lt"/>
                <a:cs typeface="Arial" charset="0"/>
              </a:rPr>
              <a:t> to cross aortic arch more </a:t>
            </a:r>
            <a:r>
              <a:rPr lang="en-GB" sz="2800" dirty="0" err="1">
                <a:latin typeface="+mj-lt"/>
                <a:cs typeface="Arial" charset="0"/>
              </a:rPr>
              <a:t>anteriorly</a:t>
            </a:r>
            <a:endParaRPr lang="en-GB" sz="2800" dirty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Mediastinum</a:t>
            </a:r>
            <a:endParaRPr lang="en-GB" dirty="0" smtClean="0"/>
          </a:p>
        </p:txBody>
      </p:sp>
      <p:sp>
        <p:nvSpPr>
          <p:cNvPr id="3075" name="Text Box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Is a thick midline partition that separates the two pleural cavities.</a:t>
            </a:r>
          </a:p>
          <a:p>
            <a:r>
              <a:rPr lang="en-US" dirty="0" smtClean="0"/>
              <a:t>It extends from the superior thoracic aperture (inlet) to the inferior thoracic aperture and between the sternum </a:t>
            </a:r>
            <a:r>
              <a:rPr lang="en-US" dirty="0" err="1" smtClean="0"/>
              <a:t>anteriorly</a:t>
            </a:r>
            <a:r>
              <a:rPr lang="en-US" dirty="0" smtClean="0"/>
              <a:t> and the thoracic vertebrae </a:t>
            </a:r>
            <a:r>
              <a:rPr lang="en-US" dirty="0" err="1" smtClean="0"/>
              <a:t>posteriorly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acts as a conduit for structures that pass through the thorax from one body region to another and for structures that connect thoracic organs to other body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000628" y="285728"/>
            <a:ext cx="4186238" cy="63579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chemeClr val="accent1"/>
                </a:solidFill>
              </a:rPr>
              <a:t>Left </a:t>
            </a:r>
            <a:r>
              <a:rPr lang="en-US" sz="3500" dirty="0" err="1" smtClean="0">
                <a:solidFill>
                  <a:schemeClr val="accent1"/>
                </a:solidFill>
              </a:rPr>
              <a:t>phrenic</a:t>
            </a:r>
            <a:r>
              <a:rPr lang="en-US" sz="3500" dirty="0" smtClean="0">
                <a:solidFill>
                  <a:schemeClr val="accent1"/>
                </a:solidFill>
              </a:rPr>
              <a:t> and </a:t>
            </a:r>
            <a:r>
              <a:rPr lang="en-US" sz="3500" dirty="0" err="1" smtClean="0">
                <a:solidFill>
                  <a:schemeClr val="accent1"/>
                </a:solidFill>
              </a:rPr>
              <a:t>vagus</a:t>
            </a:r>
            <a:r>
              <a:rPr lang="en-US" sz="3500" dirty="0" smtClean="0">
                <a:solidFill>
                  <a:schemeClr val="accent1"/>
                </a:solidFill>
              </a:rPr>
              <a:t> nerves:</a:t>
            </a:r>
          </a:p>
          <a:p>
            <a:pPr marL="174625" indent="-174625"/>
            <a:r>
              <a:rPr lang="en-US" sz="3000" dirty="0" smtClean="0"/>
              <a:t>Cross arch of aorta</a:t>
            </a:r>
          </a:p>
          <a:p>
            <a:pPr marL="174625" indent="-174625"/>
            <a:r>
              <a:rPr lang="en-US" sz="3000" dirty="0" smtClean="0"/>
              <a:t>Left </a:t>
            </a:r>
            <a:r>
              <a:rPr lang="en-US" sz="3000" dirty="0" err="1" smtClean="0"/>
              <a:t>phrenic</a:t>
            </a:r>
            <a:r>
              <a:rPr lang="en-US" sz="3000" dirty="0" smtClean="0"/>
              <a:t> descends in front of root lung </a:t>
            </a:r>
          </a:p>
          <a:p>
            <a:pPr marL="174625" indent="-174625"/>
            <a:r>
              <a:rPr lang="en-US" sz="3000" dirty="0" smtClean="0"/>
              <a:t>Left </a:t>
            </a:r>
            <a:r>
              <a:rPr lang="en-US" sz="3000" dirty="0" err="1" smtClean="0"/>
              <a:t>vagus</a:t>
            </a:r>
            <a:r>
              <a:rPr lang="en-US" sz="3000" dirty="0" smtClean="0"/>
              <a:t> crosses behind root lung gives off left recurrent </a:t>
            </a:r>
            <a:r>
              <a:rPr lang="en-US" sz="3000" dirty="0"/>
              <a:t>l</a:t>
            </a:r>
            <a:r>
              <a:rPr lang="en-US" sz="3000" dirty="0" smtClean="0"/>
              <a:t>aryngeal nerve – recurs (=turns back) around </a:t>
            </a:r>
            <a:r>
              <a:rPr lang="en-US" sz="3000" dirty="0" err="1" smtClean="0"/>
              <a:t>ligamentum</a:t>
            </a:r>
            <a:r>
              <a:rPr lang="en-US" sz="3000" dirty="0" smtClean="0"/>
              <a:t> </a:t>
            </a:r>
            <a:r>
              <a:rPr lang="en-US" sz="3000" dirty="0" err="1" smtClean="0"/>
              <a:t>arteriosum</a:t>
            </a:r>
            <a:r>
              <a:rPr lang="en-US" sz="3000" dirty="0" smtClean="0"/>
              <a:t> and aortic arch</a:t>
            </a:r>
          </a:p>
          <a:p>
            <a:pPr marL="174625" indent="-174625"/>
            <a:r>
              <a:rPr lang="en-US" sz="3000" dirty="0" smtClean="0"/>
              <a:t>Breaks up into many branches round </a:t>
            </a:r>
            <a:r>
              <a:rPr lang="en-US" sz="3000" dirty="0" err="1" smtClean="0"/>
              <a:t>oesophagus</a:t>
            </a:r>
            <a:endParaRPr lang="en-GB" sz="3000" dirty="0" smtClean="0"/>
          </a:p>
        </p:txBody>
      </p:sp>
      <p:pic>
        <p:nvPicPr>
          <p:cNvPr id="8" name="Picture 2" descr="arch a01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8564"/>
          <a:stretch>
            <a:fillRect/>
          </a:stretch>
        </p:blipFill>
        <p:spPr bwMode="auto">
          <a:xfrm>
            <a:off x="71406" y="304800"/>
            <a:ext cx="493236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000628" y="285728"/>
            <a:ext cx="4186238" cy="63579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Right </a:t>
            </a:r>
            <a:r>
              <a:rPr lang="en-US" sz="3600" dirty="0" err="1" smtClean="0">
                <a:solidFill>
                  <a:schemeClr val="accent1"/>
                </a:solidFill>
              </a:rPr>
              <a:t>vagus</a:t>
            </a:r>
            <a:r>
              <a:rPr lang="en-US" sz="3600" dirty="0" smtClean="0">
                <a:solidFill>
                  <a:schemeClr val="accent1"/>
                </a:solidFill>
              </a:rPr>
              <a:t> nerve:</a:t>
            </a:r>
          </a:p>
          <a:p>
            <a:r>
              <a:rPr lang="en-US" sz="3600" dirty="0" smtClean="0"/>
              <a:t>Lies on the trachea </a:t>
            </a:r>
          </a:p>
          <a:p>
            <a:endParaRPr lang="en-US" sz="3600" dirty="0" smtClean="0"/>
          </a:p>
          <a:p>
            <a:r>
              <a:rPr lang="en-US" sz="3600" dirty="0" smtClean="0"/>
              <a:t>Crosses behind the root lung </a:t>
            </a:r>
          </a:p>
          <a:p>
            <a:endParaRPr lang="en-US" sz="3600" dirty="0" smtClean="0"/>
          </a:p>
          <a:p>
            <a:r>
              <a:rPr lang="en-US" sz="3600" dirty="0" smtClean="0"/>
              <a:t>Recurrent laryngeal branch – recurs (turns back) around right </a:t>
            </a:r>
            <a:r>
              <a:rPr lang="en-US" sz="3600" dirty="0" err="1" smtClean="0"/>
              <a:t>subclavian</a:t>
            </a:r>
            <a:r>
              <a:rPr lang="en-US" sz="3600" dirty="0" smtClean="0"/>
              <a:t> artery</a:t>
            </a:r>
            <a:endParaRPr lang="en-GB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Breaks up into branches on </a:t>
            </a:r>
            <a:r>
              <a:rPr lang="en-US" sz="3600" dirty="0" err="1" smtClean="0"/>
              <a:t>oesophagus</a:t>
            </a:r>
            <a:endParaRPr lang="en-US" sz="3600" dirty="0" smtClean="0"/>
          </a:p>
        </p:txBody>
      </p:sp>
      <p:pic>
        <p:nvPicPr>
          <p:cNvPr id="8" name="Picture 2" descr="arch a01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8564"/>
          <a:stretch>
            <a:fillRect/>
          </a:stretch>
        </p:blipFill>
        <p:spPr bwMode="auto">
          <a:xfrm>
            <a:off x="71406" y="304800"/>
            <a:ext cx="493236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ch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950" y="228600"/>
            <a:ext cx="5607050" cy="637698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099" name="Freeform 5"/>
          <p:cNvSpPr>
            <a:spLocks/>
          </p:cNvSpPr>
          <p:nvPr/>
        </p:nvSpPr>
        <p:spPr bwMode="auto">
          <a:xfrm>
            <a:off x="3733800" y="533400"/>
            <a:ext cx="2260600" cy="4895850"/>
          </a:xfrm>
          <a:custGeom>
            <a:avLst/>
            <a:gdLst>
              <a:gd name="T0" fmla="*/ 2147483647 w 1424"/>
              <a:gd name="T1" fmla="*/ 2147483647 h 3084"/>
              <a:gd name="T2" fmla="*/ 2147483647 w 1424"/>
              <a:gd name="T3" fmla="*/ 2147483647 h 3084"/>
              <a:gd name="T4" fmla="*/ 2147483647 w 1424"/>
              <a:gd name="T5" fmla="*/ 2147483647 h 3084"/>
              <a:gd name="T6" fmla="*/ 2147483647 w 1424"/>
              <a:gd name="T7" fmla="*/ 2147483647 h 3084"/>
              <a:gd name="T8" fmla="*/ 2147483647 w 1424"/>
              <a:gd name="T9" fmla="*/ 2147483647 h 3084"/>
              <a:gd name="T10" fmla="*/ 2147483647 w 1424"/>
              <a:gd name="T11" fmla="*/ 2147483647 h 3084"/>
              <a:gd name="T12" fmla="*/ 2147483647 w 1424"/>
              <a:gd name="T13" fmla="*/ 2147483647 h 3084"/>
              <a:gd name="T14" fmla="*/ 2147483647 w 1424"/>
              <a:gd name="T15" fmla="*/ 2147483647 h 3084"/>
              <a:gd name="T16" fmla="*/ 2147483647 w 1424"/>
              <a:gd name="T17" fmla="*/ 2147483647 h 3084"/>
              <a:gd name="T18" fmla="*/ 2147483647 w 1424"/>
              <a:gd name="T19" fmla="*/ 2147483647 h 3084"/>
              <a:gd name="T20" fmla="*/ 2147483647 w 1424"/>
              <a:gd name="T21" fmla="*/ 2147483647 h 3084"/>
              <a:gd name="T22" fmla="*/ 2147483647 w 1424"/>
              <a:gd name="T23" fmla="*/ 2147483647 h 3084"/>
              <a:gd name="T24" fmla="*/ 2147483647 w 1424"/>
              <a:gd name="T25" fmla="*/ 2147483647 h 3084"/>
              <a:gd name="T26" fmla="*/ 2147483647 w 1424"/>
              <a:gd name="T27" fmla="*/ 2147483647 h 3084"/>
              <a:gd name="T28" fmla="*/ 2147483647 w 1424"/>
              <a:gd name="T29" fmla="*/ 2147483647 h 3084"/>
              <a:gd name="T30" fmla="*/ 2147483647 w 1424"/>
              <a:gd name="T31" fmla="*/ 2147483647 h 3084"/>
              <a:gd name="T32" fmla="*/ 2147483647 w 1424"/>
              <a:gd name="T33" fmla="*/ 2147483647 h 3084"/>
              <a:gd name="T34" fmla="*/ 2147483647 w 1424"/>
              <a:gd name="T35" fmla="*/ 2147483647 h 3084"/>
              <a:gd name="T36" fmla="*/ 2147483647 w 1424"/>
              <a:gd name="T37" fmla="*/ 2147483647 h 3084"/>
              <a:gd name="T38" fmla="*/ 2147483647 w 1424"/>
              <a:gd name="T39" fmla="*/ 2147483647 h 3084"/>
              <a:gd name="T40" fmla="*/ 2147483647 w 1424"/>
              <a:gd name="T41" fmla="*/ 2147483647 h 3084"/>
              <a:gd name="T42" fmla="*/ 2147483647 w 1424"/>
              <a:gd name="T43" fmla="*/ 2147483647 h 3084"/>
              <a:gd name="T44" fmla="*/ 2147483647 w 1424"/>
              <a:gd name="T45" fmla="*/ 2147483647 h 3084"/>
              <a:gd name="T46" fmla="*/ 2147483647 w 1424"/>
              <a:gd name="T47" fmla="*/ 2147483647 h 3084"/>
              <a:gd name="T48" fmla="*/ 2147483647 w 1424"/>
              <a:gd name="T49" fmla="*/ 2147483647 h 3084"/>
              <a:gd name="T50" fmla="*/ 2147483647 w 1424"/>
              <a:gd name="T51" fmla="*/ 2147483647 h 3084"/>
              <a:gd name="T52" fmla="*/ 2147483647 w 1424"/>
              <a:gd name="T53" fmla="*/ 2147483647 h 3084"/>
              <a:gd name="T54" fmla="*/ 2147483647 w 1424"/>
              <a:gd name="T55" fmla="*/ 2147483647 h 3084"/>
              <a:gd name="T56" fmla="*/ 2147483647 w 1424"/>
              <a:gd name="T57" fmla="*/ 2147483647 h 3084"/>
              <a:gd name="T58" fmla="*/ 2147483647 w 1424"/>
              <a:gd name="T59" fmla="*/ 2147483647 h 3084"/>
              <a:gd name="T60" fmla="*/ 2147483647 w 1424"/>
              <a:gd name="T61" fmla="*/ 2147483647 h 3084"/>
              <a:gd name="T62" fmla="*/ 2147483647 w 1424"/>
              <a:gd name="T63" fmla="*/ 2147483647 h 3084"/>
              <a:gd name="T64" fmla="*/ 2147483647 w 1424"/>
              <a:gd name="T65" fmla="*/ 2147483647 h 3084"/>
              <a:gd name="T66" fmla="*/ 2147483647 w 1424"/>
              <a:gd name="T67" fmla="*/ 2147483647 h 3084"/>
              <a:gd name="T68" fmla="*/ 2147483647 w 1424"/>
              <a:gd name="T69" fmla="*/ 2147483647 h 3084"/>
              <a:gd name="T70" fmla="*/ 2147483647 w 1424"/>
              <a:gd name="T71" fmla="*/ 2147483647 h 3084"/>
              <a:gd name="T72" fmla="*/ 2147483647 w 1424"/>
              <a:gd name="T73" fmla="*/ 0 h 3084"/>
              <a:gd name="T74" fmla="*/ 2147483647 w 1424"/>
              <a:gd name="T75" fmla="*/ 2147483647 h 3084"/>
              <a:gd name="T76" fmla="*/ 2147483647 w 1424"/>
              <a:gd name="T77" fmla="*/ 2147483647 h 308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424"/>
              <a:gd name="T118" fmla="*/ 0 h 3084"/>
              <a:gd name="T119" fmla="*/ 1424 w 1424"/>
              <a:gd name="T120" fmla="*/ 3084 h 308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424" h="3084">
                <a:moveTo>
                  <a:pt x="377" y="48"/>
                </a:moveTo>
                <a:cubicBezTo>
                  <a:pt x="462" y="304"/>
                  <a:pt x="393" y="790"/>
                  <a:pt x="389" y="912"/>
                </a:cubicBezTo>
                <a:cubicBezTo>
                  <a:pt x="387" y="977"/>
                  <a:pt x="353" y="1051"/>
                  <a:pt x="341" y="1116"/>
                </a:cubicBezTo>
                <a:cubicBezTo>
                  <a:pt x="333" y="1156"/>
                  <a:pt x="317" y="1236"/>
                  <a:pt x="317" y="1236"/>
                </a:cubicBezTo>
                <a:cubicBezTo>
                  <a:pt x="313" y="1324"/>
                  <a:pt x="311" y="1412"/>
                  <a:pt x="305" y="1500"/>
                </a:cubicBezTo>
                <a:cubicBezTo>
                  <a:pt x="299" y="1582"/>
                  <a:pt x="289" y="1672"/>
                  <a:pt x="269" y="1752"/>
                </a:cubicBezTo>
                <a:cubicBezTo>
                  <a:pt x="238" y="1878"/>
                  <a:pt x="251" y="1771"/>
                  <a:pt x="233" y="1884"/>
                </a:cubicBezTo>
                <a:cubicBezTo>
                  <a:pt x="224" y="1940"/>
                  <a:pt x="216" y="1996"/>
                  <a:pt x="209" y="2052"/>
                </a:cubicBezTo>
                <a:cubicBezTo>
                  <a:pt x="205" y="2084"/>
                  <a:pt x="202" y="2116"/>
                  <a:pt x="197" y="2148"/>
                </a:cubicBezTo>
                <a:cubicBezTo>
                  <a:pt x="180" y="2261"/>
                  <a:pt x="139" y="2332"/>
                  <a:pt x="77" y="2424"/>
                </a:cubicBezTo>
                <a:cubicBezTo>
                  <a:pt x="59" y="2451"/>
                  <a:pt x="42" y="2479"/>
                  <a:pt x="29" y="2508"/>
                </a:cubicBezTo>
                <a:cubicBezTo>
                  <a:pt x="19" y="2531"/>
                  <a:pt x="5" y="2580"/>
                  <a:pt x="5" y="2580"/>
                </a:cubicBezTo>
                <a:cubicBezTo>
                  <a:pt x="10" y="2632"/>
                  <a:pt x="0" y="2692"/>
                  <a:pt x="29" y="2736"/>
                </a:cubicBezTo>
                <a:cubicBezTo>
                  <a:pt x="67" y="2793"/>
                  <a:pt x="63" y="2749"/>
                  <a:pt x="89" y="2808"/>
                </a:cubicBezTo>
                <a:cubicBezTo>
                  <a:pt x="99" y="2831"/>
                  <a:pt x="105" y="2856"/>
                  <a:pt x="113" y="2880"/>
                </a:cubicBezTo>
                <a:cubicBezTo>
                  <a:pt x="117" y="2892"/>
                  <a:pt x="113" y="2912"/>
                  <a:pt x="125" y="2916"/>
                </a:cubicBezTo>
                <a:cubicBezTo>
                  <a:pt x="272" y="2965"/>
                  <a:pt x="401" y="2963"/>
                  <a:pt x="557" y="2976"/>
                </a:cubicBezTo>
                <a:cubicBezTo>
                  <a:pt x="653" y="3008"/>
                  <a:pt x="536" y="2972"/>
                  <a:pt x="749" y="3000"/>
                </a:cubicBezTo>
                <a:cubicBezTo>
                  <a:pt x="919" y="3022"/>
                  <a:pt x="819" y="3012"/>
                  <a:pt x="905" y="3036"/>
                </a:cubicBezTo>
                <a:cubicBezTo>
                  <a:pt x="937" y="3045"/>
                  <a:pt x="968" y="3055"/>
                  <a:pt x="1001" y="3060"/>
                </a:cubicBezTo>
                <a:cubicBezTo>
                  <a:pt x="1049" y="3068"/>
                  <a:pt x="1145" y="3084"/>
                  <a:pt x="1145" y="3084"/>
                </a:cubicBezTo>
                <a:cubicBezTo>
                  <a:pt x="1230" y="3073"/>
                  <a:pt x="1311" y="3058"/>
                  <a:pt x="1397" y="3048"/>
                </a:cubicBezTo>
                <a:cubicBezTo>
                  <a:pt x="1420" y="2932"/>
                  <a:pt x="1424" y="2857"/>
                  <a:pt x="1397" y="2736"/>
                </a:cubicBezTo>
                <a:cubicBezTo>
                  <a:pt x="1387" y="2691"/>
                  <a:pt x="1313" y="2628"/>
                  <a:pt x="1313" y="2628"/>
                </a:cubicBezTo>
                <a:cubicBezTo>
                  <a:pt x="1293" y="2569"/>
                  <a:pt x="1260" y="2527"/>
                  <a:pt x="1217" y="2484"/>
                </a:cubicBezTo>
                <a:cubicBezTo>
                  <a:pt x="1204" y="2445"/>
                  <a:pt x="1170" y="2415"/>
                  <a:pt x="1157" y="2376"/>
                </a:cubicBezTo>
                <a:cubicBezTo>
                  <a:pt x="1134" y="2308"/>
                  <a:pt x="1120" y="2240"/>
                  <a:pt x="1097" y="2172"/>
                </a:cubicBezTo>
                <a:cubicBezTo>
                  <a:pt x="1088" y="2145"/>
                  <a:pt x="1058" y="2127"/>
                  <a:pt x="1049" y="2100"/>
                </a:cubicBezTo>
                <a:cubicBezTo>
                  <a:pt x="1029" y="2040"/>
                  <a:pt x="965" y="1938"/>
                  <a:pt x="929" y="1884"/>
                </a:cubicBezTo>
                <a:cubicBezTo>
                  <a:pt x="913" y="1860"/>
                  <a:pt x="890" y="1839"/>
                  <a:pt x="881" y="1812"/>
                </a:cubicBezTo>
                <a:cubicBezTo>
                  <a:pt x="860" y="1749"/>
                  <a:pt x="849" y="1684"/>
                  <a:pt x="833" y="1620"/>
                </a:cubicBezTo>
                <a:cubicBezTo>
                  <a:pt x="818" y="1458"/>
                  <a:pt x="805" y="1290"/>
                  <a:pt x="785" y="1128"/>
                </a:cubicBezTo>
                <a:cubicBezTo>
                  <a:pt x="779" y="1080"/>
                  <a:pt x="761" y="984"/>
                  <a:pt x="761" y="984"/>
                </a:cubicBezTo>
                <a:cubicBezTo>
                  <a:pt x="747" y="768"/>
                  <a:pt x="727" y="552"/>
                  <a:pt x="713" y="336"/>
                </a:cubicBezTo>
                <a:cubicBezTo>
                  <a:pt x="717" y="268"/>
                  <a:pt x="725" y="200"/>
                  <a:pt x="725" y="132"/>
                </a:cubicBezTo>
                <a:cubicBezTo>
                  <a:pt x="725" y="104"/>
                  <a:pt x="728" y="72"/>
                  <a:pt x="713" y="48"/>
                </a:cubicBezTo>
                <a:cubicBezTo>
                  <a:pt x="698" y="24"/>
                  <a:pt x="641" y="0"/>
                  <a:pt x="641" y="0"/>
                </a:cubicBezTo>
                <a:cubicBezTo>
                  <a:pt x="577" y="4"/>
                  <a:pt x="513" y="3"/>
                  <a:pt x="449" y="12"/>
                </a:cubicBezTo>
                <a:cubicBezTo>
                  <a:pt x="373" y="22"/>
                  <a:pt x="377" y="13"/>
                  <a:pt x="377" y="48"/>
                </a:cubicBezTo>
                <a:close/>
              </a:path>
            </a:pathLst>
          </a:cu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Freeform 7"/>
          <p:cNvSpPr>
            <a:spLocks/>
          </p:cNvSpPr>
          <p:nvPr/>
        </p:nvSpPr>
        <p:spPr bwMode="auto">
          <a:xfrm>
            <a:off x="1828800" y="685800"/>
            <a:ext cx="2547938" cy="5143500"/>
          </a:xfrm>
          <a:custGeom>
            <a:avLst/>
            <a:gdLst>
              <a:gd name="T0" fmla="*/ 2147483647 w 1605"/>
              <a:gd name="T1" fmla="*/ 2147483647 h 3240"/>
              <a:gd name="T2" fmla="*/ 2147483647 w 1605"/>
              <a:gd name="T3" fmla="*/ 2147483647 h 3240"/>
              <a:gd name="T4" fmla="*/ 2147483647 w 1605"/>
              <a:gd name="T5" fmla="*/ 2147483647 h 3240"/>
              <a:gd name="T6" fmla="*/ 2147483647 w 1605"/>
              <a:gd name="T7" fmla="*/ 2147483647 h 3240"/>
              <a:gd name="T8" fmla="*/ 2147483647 w 1605"/>
              <a:gd name="T9" fmla="*/ 2147483647 h 3240"/>
              <a:gd name="T10" fmla="*/ 2147483647 w 1605"/>
              <a:gd name="T11" fmla="*/ 2147483647 h 3240"/>
              <a:gd name="T12" fmla="*/ 2147483647 w 1605"/>
              <a:gd name="T13" fmla="*/ 2147483647 h 3240"/>
              <a:gd name="T14" fmla="*/ 2147483647 w 1605"/>
              <a:gd name="T15" fmla="*/ 2147483647 h 3240"/>
              <a:gd name="T16" fmla="*/ 2147483647 w 1605"/>
              <a:gd name="T17" fmla="*/ 2147483647 h 3240"/>
              <a:gd name="T18" fmla="*/ 2147483647 w 1605"/>
              <a:gd name="T19" fmla="*/ 2147483647 h 3240"/>
              <a:gd name="T20" fmla="*/ 2147483647 w 1605"/>
              <a:gd name="T21" fmla="*/ 2147483647 h 3240"/>
              <a:gd name="T22" fmla="*/ 2147483647 w 1605"/>
              <a:gd name="T23" fmla="*/ 2147483647 h 3240"/>
              <a:gd name="T24" fmla="*/ 2147483647 w 1605"/>
              <a:gd name="T25" fmla="*/ 2147483647 h 3240"/>
              <a:gd name="T26" fmla="*/ 2147483647 w 1605"/>
              <a:gd name="T27" fmla="*/ 2147483647 h 3240"/>
              <a:gd name="T28" fmla="*/ 2147483647 w 1605"/>
              <a:gd name="T29" fmla="*/ 2147483647 h 3240"/>
              <a:gd name="T30" fmla="*/ 2147483647 w 1605"/>
              <a:gd name="T31" fmla="*/ 2147483647 h 3240"/>
              <a:gd name="T32" fmla="*/ 2147483647 w 1605"/>
              <a:gd name="T33" fmla="*/ 2147483647 h 3240"/>
              <a:gd name="T34" fmla="*/ 2147483647 w 1605"/>
              <a:gd name="T35" fmla="*/ 2147483647 h 3240"/>
              <a:gd name="T36" fmla="*/ 2147483647 w 1605"/>
              <a:gd name="T37" fmla="*/ 2147483647 h 3240"/>
              <a:gd name="T38" fmla="*/ 2147483647 w 1605"/>
              <a:gd name="T39" fmla="*/ 2147483647 h 3240"/>
              <a:gd name="T40" fmla="*/ 2147483647 w 1605"/>
              <a:gd name="T41" fmla="*/ 2147483647 h 3240"/>
              <a:gd name="T42" fmla="*/ 2147483647 w 1605"/>
              <a:gd name="T43" fmla="*/ 2147483647 h 3240"/>
              <a:gd name="T44" fmla="*/ 2147483647 w 1605"/>
              <a:gd name="T45" fmla="*/ 2147483647 h 3240"/>
              <a:gd name="T46" fmla="*/ 2147483647 w 1605"/>
              <a:gd name="T47" fmla="*/ 2147483647 h 3240"/>
              <a:gd name="T48" fmla="*/ 2147483647 w 1605"/>
              <a:gd name="T49" fmla="*/ 2147483647 h 3240"/>
              <a:gd name="T50" fmla="*/ 2147483647 w 1605"/>
              <a:gd name="T51" fmla="*/ 2147483647 h 3240"/>
              <a:gd name="T52" fmla="*/ 2147483647 w 1605"/>
              <a:gd name="T53" fmla="*/ 2147483647 h 3240"/>
              <a:gd name="T54" fmla="*/ 2147483647 w 1605"/>
              <a:gd name="T55" fmla="*/ 2147483647 h 3240"/>
              <a:gd name="T56" fmla="*/ 2147483647 w 1605"/>
              <a:gd name="T57" fmla="*/ 2147483647 h 3240"/>
              <a:gd name="T58" fmla="*/ 2147483647 w 1605"/>
              <a:gd name="T59" fmla="*/ 2147483647 h 3240"/>
              <a:gd name="T60" fmla="*/ 2147483647 w 1605"/>
              <a:gd name="T61" fmla="*/ 2147483647 h 3240"/>
              <a:gd name="T62" fmla="*/ 2147483647 w 1605"/>
              <a:gd name="T63" fmla="*/ 2147483647 h 3240"/>
              <a:gd name="T64" fmla="*/ 2147483647 w 1605"/>
              <a:gd name="T65" fmla="*/ 2147483647 h 3240"/>
              <a:gd name="T66" fmla="*/ 2147483647 w 1605"/>
              <a:gd name="T67" fmla="*/ 2147483647 h 3240"/>
              <a:gd name="T68" fmla="*/ 2147483647 w 1605"/>
              <a:gd name="T69" fmla="*/ 2147483647 h 3240"/>
              <a:gd name="T70" fmla="*/ 2147483647 w 1605"/>
              <a:gd name="T71" fmla="*/ 2147483647 h 3240"/>
              <a:gd name="T72" fmla="*/ 2147483647 w 1605"/>
              <a:gd name="T73" fmla="*/ 2147483647 h 3240"/>
              <a:gd name="T74" fmla="*/ 2147483647 w 1605"/>
              <a:gd name="T75" fmla="*/ 2147483647 h 3240"/>
              <a:gd name="T76" fmla="*/ 2147483647 w 1605"/>
              <a:gd name="T77" fmla="*/ 2147483647 h 3240"/>
              <a:gd name="T78" fmla="*/ 2147483647 w 1605"/>
              <a:gd name="T79" fmla="*/ 2147483647 h 3240"/>
              <a:gd name="T80" fmla="*/ 2147483647 w 1605"/>
              <a:gd name="T81" fmla="*/ 0 h 3240"/>
              <a:gd name="T82" fmla="*/ 2147483647 w 1605"/>
              <a:gd name="T83" fmla="*/ 2147483647 h 3240"/>
              <a:gd name="T84" fmla="*/ 2147483647 w 1605"/>
              <a:gd name="T85" fmla="*/ 2147483647 h 3240"/>
              <a:gd name="T86" fmla="*/ 2147483647 w 1605"/>
              <a:gd name="T87" fmla="*/ 2147483647 h 3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05"/>
              <a:gd name="T133" fmla="*/ 0 h 3240"/>
              <a:gd name="T134" fmla="*/ 1605 w 1605"/>
              <a:gd name="T135" fmla="*/ 3240 h 324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05" h="3240">
                <a:moveTo>
                  <a:pt x="1172" y="60"/>
                </a:moveTo>
                <a:cubicBezTo>
                  <a:pt x="1095" y="34"/>
                  <a:pt x="1056" y="65"/>
                  <a:pt x="992" y="108"/>
                </a:cubicBezTo>
                <a:cubicBezTo>
                  <a:pt x="971" y="122"/>
                  <a:pt x="944" y="124"/>
                  <a:pt x="920" y="132"/>
                </a:cubicBezTo>
                <a:cubicBezTo>
                  <a:pt x="893" y="141"/>
                  <a:pt x="872" y="164"/>
                  <a:pt x="848" y="180"/>
                </a:cubicBezTo>
                <a:cubicBezTo>
                  <a:pt x="827" y="194"/>
                  <a:pt x="797" y="190"/>
                  <a:pt x="776" y="204"/>
                </a:cubicBezTo>
                <a:cubicBezTo>
                  <a:pt x="725" y="238"/>
                  <a:pt x="675" y="281"/>
                  <a:pt x="632" y="324"/>
                </a:cubicBezTo>
                <a:cubicBezTo>
                  <a:pt x="609" y="393"/>
                  <a:pt x="636" y="329"/>
                  <a:pt x="584" y="396"/>
                </a:cubicBezTo>
                <a:cubicBezTo>
                  <a:pt x="557" y="430"/>
                  <a:pt x="536" y="468"/>
                  <a:pt x="512" y="504"/>
                </a:cubicBezTo>
                <a:cubicBezTo>
                  <a:pt x="504" y="516"/>
                  <a:pt x="493" y="526"/>
                  <a:pt x="488" y="540"/>
                </a:cubicBezTo>
                <a:cubicBezTo>
                  <a:pt x="484" y="552"/>
                  <a:pt x="482" y="565"/>
                  <a:pt x="476" y="576"/>
                </a:cubicBezTo>
                <a:cubicBezTo>
                  <a:pt x="402" y="708"/>
                  <a:pt x="321" y="788"/>
                  <a:pt x="272" y="936"/>
                </a:cubicBezTo>
                <a:cubicBezTo>
                  <a:pt x="244" y="1020"/>
                  <a:pt x="216" y="1104"/>
                  <a:pt x="188" y="1188"/>
                </a:cubicBezTo>
                <a:cubicBezTo>
                  <a:pt x="176" y="1224"/>
                  <a:pt x="164" y="1260"/>
                  <a:pt x="152" y="1296"/>
                </a:cubicBezTo>
                <a:cubicBezTo>
                  <a:pt x="148" y="1308"/>
                  <a:pt x="140" y="1332"/>
                  <a:pt x="140" y="1332"/>
                </a:cubicBezTo>
                <a:cubicBezTo>
                  <a:pt x="131" y="1454"/>
                  <a:pt x="111" y="1529"/>
                  <a:pt x="92" y="1644"/>
                </a:cubicBezTo>
                <a:cubicBezTo>
                  <a:pt x="85" y="1743"/>
                  <a:pt x="87" y="1838"/>
                  <a:pt x="56" y="1932"/>
                </a:cubicBezTo>
                <a:cubicBezTo>
                  <a:pt x="19" y="2191"/>
                  <a:pt x="87" y="2488"/>
                  <a:pt x="8" y="2724"/>
                </a:cubicBezTo>
                <a:cubicBezTo>
                  <a:pt x="49" y="2846"/>
                  <a:pt x="51" y="2968"/>
                  <a:pt x="8" y="3096"/>
                </a:cubicBezTo>
                <a:cubicBezTo>
                  <a:pt x="12" y="3136"/>
                  <a:pt x="0" y="3181"/>
                  <a:pt x="20" y="3216"/>
                </a:cubicBezTo>
                <a:cubicBezTo>
                  <a:pt x="33" y="3238"/>
                  <a:pt x="92" y="3240"/>
                  <a:pt x="92" y="3240"/>
                </a:cubicBezTo>
                <a:cubicBezTo>
                  <a:pt x="104" y="3236"/>
                  <a:pt x="117" y="3234"/>
                  <a:pt x="128" y="3228"/>
                </a:cubicBezTo>
                <a:cubicBezTo>
                  <a:pt x="153" y="3214"/>
                  <a:pt x="200" y="3180"/>
                  <a:pt x="200" y="3180"/>
                </a:cubicBezTo>
                <a:cubicBezTo>
                  <a:pt x="276" y="3066"/>
                  <a:pt x="364" y="3037"/>
                  <a:pt x="488" y="3000"/>
                </a:cubicBezTo>
                <a:cubicBezTo>
                  <a:pt x="545" y="2983"/>
                  <a:pt x="609" y="2950"/>
                  <a:pt x="668" y="2940"/>
                </a:cubicBezTo>
                <a:cubicBezTo>
                  <a:pt x="818" y="2915"/>
                  <a:pt x="960" y="2890"/>
                  <a:pt x="1112" y="2880"/>
                </a:cubicBezTo>
                <a:cubicBezTo>
                  <a:pt x="1174" y="2839"/>
                  <a:pt x="1197" y="2769"/>
                  <a:pt x="1220" y="2700"/>
                </a:cubicBezTo>
                <a:cubicBezTo>
                  <a:pt x="1216" y="2676"/>
                  <a:pt x="1218" y="2650"/>
                  <a:pt x="1208" y="2628"/>
                </a:cubicBezTo>
                <a:cubicBezTo>
                  <a:pt x="1201" y="2612"/>
                  <a:pt x="1174" y="2609"/>
                  <a:pt x="1172" y="2592"/>
                </a:cubicBezTo>
                <a:cubicBezTo>
                  <a:pt x="1162" y="2490"/>
                  <a:pt x="1149" y="2384"/>
                  <a:pt x="1232" y="2328"/>
                </a:cubicBezTo>
                <a:cubicBezTo>
                  <a:pt x="1249" y="2302"/>
                  <a:pt x="1275" y="2282"/>
                  <a:pt x="1292" y="2256"/>
                </a:cubicBezTo>
                <a:cubicBezTo>
                  <a:pt x="1299" y="2245"/>
                  <a:pt x="1298" y="2231"/>
                  <a:pt x="1304" y="2220"/>
                </a:cubicBezTo>
                <a:cubicBezTo>
                  <a:pt x="1337" y="2153"/>
                  <a:pt x="1358" y="2099"/>
                  <a:pt x="1376" y="2028"/>
                </a:cubicBezTo>
                <a:cubicBezTo>
                  <a:pt x="1380" y="1912"/>
                  <a:pt x="1381" y="1796"/>
                  <a:pt x="1388" y="1680"/>
                </a:cubicBezTo>
                <a:cubicBezTo>
                  <a:pt x="1394" y="1577"/>
                  <a:pt x="1442" y="1470"/>
                  <a:pt x="1460" y="1368"/>
                </a:cubicBezTo>
                <a:cubicBezTo>
                  <a:pt x="1477" y="1276"/>
                  <a:pt x="1480" y="1184"/>
                  <a:pt x="1496" y="1092"/>
                </a:cubicBezTo>
                <a:cubicBezTo>
                  <a:pt x="1528" y="910"/>
                  <a:pt x="1575" y="737"/>
                  <a:pt x="1592" y="552"/>
                </a:cubicBezTo>
                <a:cubicBezTo>
                  <a:pt x="1583" y="335"/>
                  <a:pt x="1605" y="290"/>
                  <a:pt x="1532" y="144"/>
                </a:cubicBezTo>
                <a:cubicBezTo>
                  <a:pt x="1526" y="133"/>
                  <a:pt x="1529" y="117"/>
                  <a:pt x="1520" y="108"/>
                </a:cubicBezTo>
                <a:cubicBezTo>
                  <a:pt x="1489" y="77"/>
                  <a:pt x="1453" y="50"/>
                  <a:pt x="1412" y="36"/>
                </a:cubicBezTo>
                <a:cubicBezTo>
                  <a:pt x="1388" y="28"/>
                  <a:pt x="1364" y="20"/>
                  <a:pt x="1340" y="12"/>
                </a:cubicBezTo>
                <a:cubicBezTo>
                  <a:pt x="1328" y="8"/>
                  <a:pt x="1304" y="0"/>
                  <a:pt x="1304" y="0"/>
                </a:cubicBezTo>
                <a:cubicBezTo>
                  <a:pt x="1255" y="10"/>
                  <a:pt x="1209" y="24"/>
                  <a:pt x="1160" y="36"/>
                </a:cubicBezTo>
                <a:cubicBezTo>
                  <a:pt x="1100" y="76"/>
                  <a:pt x="1144" y="54"/>
                  <a:pt x="1052" y="72"/>
                </a:cubicBezTo>
                <a:cubicBezTo>
                  <a:pt x="1000" y="82"/>
                  <a:pt x="1004" y="68"/>
                  <a:pt x="1004" y="96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2362200" y="26670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Lung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3886200" y="44196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111111"/>
                </a:solidFill>
              </a:rPr>
              <a:t>Mediastinum</a:t>
            </a:r>
            <a:endParaRPr lang="en-GB">
              <a:solidFill>
                <a:srgbClr val="111111"/>
              </a:solidFill>
            </a:endParaRPr>
          </a:p>
        </p:txBody>
      </p:sp>
      <p:sp>
        <p:nvSpPr>
          <p:cNvPr id="4103" name="Freeform 12"/>
          <p:cNvSpPr>
            <a:spLocks/>
          </p:cNvSpPr>
          <p:nvPr/>
        </p:nvSpPr>
        <p:spPr bwMode="auto">
          <a:xfrm>
            <a:off x="3352800" y="5486400"/>
            <a:ext cx="5113338" cy="685800"/>
          </a:xfrm>
          <a:custGeom>
            <a:avLst/>
            <a:gdLst>
              <a:gd name="T0" fmla="*/ 0 w 3221"/>
              <a:gd name="T1" fmla="*/ 2147483647 h 432"/>
              <a:gd name="T2" fmla="*/ 2147483647 w 3221"/>
              <a:gd name="T3" fmla="*/ 2147483647 h 432"/>
              <a:gd name="T4" fmla="*/ 2147483647 w 3221"/>
              <a:gd name="T5" fmla="*/ 2147483647 h 432"/>
              <a:gd name="T6" fmla="*/ 2147483647 w 3221"/>
              <a:gd name="T7" fmla="*/ 2147483647 h 432"/>
              <a:gd name="T8" fmla="*/ 2147483647 w 3221"/>
              <a:gd name="T9" fmla="*/ 2147483647 h 432"/>
              <a:gd name="T10" fmla="*/ 2147483647 w 3221"/>
              <a:gd name="T11" fmla="*/ 2147483647 h 432"/>
              <a:gd name="T12" fmla="*/ 2147483647 w 3221"/>
              <a:gd name="T13" fmla="*/ 2147483647 h 432"/>
              <a:gd name="T14" fmla="*/ 2147483647 w 3221"/>
              <a:gd name="T15" fmla="*/ 2147483647 h 432"/>
              <a:gd name="T16" fmla="*/ 2147483647 w 3221"/>
              <a:gd name="T17" fmla="*/ 2147483647 h 432"/>
              <a:gd name="T18" fmla="*/ 2147483647 w 3221"/>
              <a:gd name="T19" fmla="*/ 2147483647 h 432"/>
              <a:gd name="T20" fmla="*/ 2147483647 w 3221"/>
              <a:gd name="T21" fmla="*/ 2147483647 h 432"/>
              <a:gd name="T22" fmla="*/ 2147483647 w 3221"/>
              <a:gd name="T23" fmla="*/ 0 h 432"/>
              <a:gd name="T24" fmla="*/ 2147483647 w 3221"/>
              <a:gd name="T25" fmla="*/ 2147483647 h 432"/>
              <a:gd name="T26" fmla="*/ 2147483647 w 3221"/>
              <a:gd name="T27" fmla="*/ 2147483647 h 432"/>
              <a:gd name="T28" fmla="*/ 2147483647 w 3221"/>
              <a:gd name="T29" fmla="*/ 2147483647 h 432"/>
              <a:gd name="T30" fmla="*/ 2147483647 w 3221"/>
              <a:gd name="T31" fmla="*/ 2147483647 h 432"/>
              <a:gd name="T32" fmla="*/ 2147483647 w 3221"/>
              <a:gd name="T33" fmla="*/ 2147483647 h 432"/>
              <a:gd name="T34" fmla="*/ 2147483647 w 3221"/>
              <a:gd name="T35" fmla="*/ 2147483647 h 432"/>
              <a:gd name="T36" fmla="*/ 2147483647 w 3221"/>
              <a:gd name="T37" fmla="*/ 2147483647 h 432"/>
              <a:gd name="T38" fmla="*/ 2147483647 w 3221"/>
              <a:gd name="T39" fmla="*/ 2147483647 h 432"/>
              <a:gd name="T40" fmla="*/ 2147483647 w 3221"/>
              <a:gd name="T41" fmla="*/ 2147483647 h 432"/>
              <a:gd name="T42" fmla="*/ 2147483647 w 3221"/>
              <a:gd name="T43" fmla="*/ 2147483647 h 43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221"/>
              <a:gd name="T67" fmla="*/ 0 h 432"/>
              <a:gd name="T68" fmla="*/ 3221 w 3221"/>
              <a:gd name="T69" fmla="*/ 432 h 43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221" h="432">
                <a:moveTo>
                  <a:pt x="0" y="432"/>
                </a:moveTo>
                <a:cubicBezTo>
                  <a:pt x="24" y="424"/>
                  <a:pt x="55" y="417"/>
                  <a:pt x="72" y="396"/>
                </a:cubicBezTo>
                <a:cubicBezTo>
                  <a:pt x="80" y="386"/>
                  <a:pt x="77" y="371"/>
                  <a:pt x="84" y="360"/>
                </a:cubicBezTo>
                <a:cubicBezTo>
                  <a:pt x="93" y="346"/>
                  <a:pt x="110" y="337"/>
                  <a:pt x="120" y="324"/>
                </a:cubicBezTo>
                <a:cubicBezTo>
                  <a:pt x="138" y="301"/>
                  <a:pt x="152" y="276"/>
                  <a:pt x="168" y="252"/>
                </a:cubicBezTo>
                <a:cubicBezTo>
                  <a:pt x="175" y="241"/>
                  <a:pt x="193" y="246"/>
                  <a:pt x="204" y="240"/>
                </a:cubicBezTo>
                <a:cubicBezTo>
                  <a:pt x="228" y="228"/>
                  <a:pt x="253" y="217"/>
                  <a:pt x="276" y="204"/>
                </a:cubicBezTo>
                <a:cubicBezTo>
                  <a:pt x="327" y="176"/>
                  <a:pt x="369" y="145"/>
                  <a:pt x="420" y="120"/>
                </a:cubicBezTo>
                <a:cubicBezTo>
                  <a:pt x="461" y="99"/>
                  <a:pt x="447" y="92"/>
                  <a:pt x="492" y="84"/>
                </a:cubicBezTo>
                <a:cubicBezTo>
                  <a:pt x="528" y="78"/>
                  <a:pt x="564" y="76"/>
                  <a:pt x="600" y="72"/>
                </a:cubicBezTo>
                <a:cubicBezTo>
                  <a:pt x="702" y="38"/>
                  <a:pt x="804" y="32"/>
                  <a:pt x="912" y="24"/>
                </a:cubicBezTo>
                <a:cubicBezTo>
                  <a:pt x="1032" y="36"/>
                  <a:pt x="1145" y="38"/>
                  <a:pt x="1260" y="0"/>
                </a:cubicBezTo>
                <a:cubicBezTo>
                  <a:pt x="1284" y="8"/>
                  <a:pt x="1312" y="9"/>
                  <a:pt x="1332" y="24"/>
                </a:cubicBezTo>
                <a:cubicBezTo>
                  <a:pt x="1348" y="36"/>
                  <a:pt x="1362" y="52"/>
                  <a:pt x="1380" y="60"/>
                </a:cubicBezTo>
                <a:cubicBezTo>
                  <a:pt x="1410" y="73"/>
                  <a:pt x="1476" y="84"/>
                  <a:pt x="1476" y="84"/>
                </a:cubicBezTo>
                <a:cubicBezTo>
                  <a:pt x="1591" y="161"/>
                  <a:pt x="1905" y="163"/>
                  <a:pt x="2016" y="168"/>
                </a:cubicBezTo>
                <a:cubicBezTo>
                  <a:pt x="2055" y="194"/>
                  <a:pt x="2092" y="201"/>
                  <a:pt x="2136" y="216"/>
                </a:cubicBezTo>
                <a:cubicBezTo>
                  <a:pt x="2409" y="204"/>
                  <a:pt x="2496" y="193"/>
                  <a:pt x="2796" y="216"/>
                </a:cubicBezTo>
                <a:cubicBezTo>
                  <a:pt x="2860" y="221"/>
                  <a:pt x="2960" y="267"/>
                  <a:pt x="3024" y="288"/>
                </a:cubicBezTo>
                <a:cubicBezTo>
                  <a:pt x="3064" y="328"/>
                  <a:pt x="3114" y="354"/>
                  <a:pt x="3168" y="372"/>
                </a:cubicBezTo>
                <a:cubicBezTo>
                  <a:pt x="3207" y="411"/>
                  <a:pt x="3221" y="408"/>
                  <a:pt x="3192" y="408"/>
                </a:cubicBezTo>
                <a:lnTo>
                  <a:pt x="2976" y="43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Freeform 13"/>
          <p:cNvSpPr>
            <a:spLocks/>
          </p:cNvSpPr>
          <p:nvPr/>
        </p:nvSpPr>
        <p:spPr bwMode="auto">
          <a:xfrm>
            <a:off x="3390900" y="5429250"/>
            <a:ext cx="3457575" cy="742950"/>
          </a:xfrm>
          <a:custGeom>
            <a:avLst/>
            <a:gdLst>
              <a:gd name="T0" fmla="*/ 0 w 2178"/>
              <a:gd name="T1" fmla="*/ 2147483647 h 468"/>
              <a:gd name="T2" fmla="*/ 2147483647 w 2178"/>
              <a:gd name="T3" fmla="*/ 2147483647 h 468"/>
              <a:gd name="T4" fmla="*/ 2147483647 w 2178"/>
              <a:gd name="T5" fmla="*/ 2147483647 h 468"/>
              <a:gd name="T6" fmla="*/ 2147483647 w 2178"/>
              <a:gd name="T7" fmla="*/ 2147483647 h 468"/>
              <a:gd name="T8" fmla="*/ 2147483647 w 2178"/>
              <a:gd name="T9" fmla="*/ 2147483647 h 468"/>
              <a:gd name="T10" fmla="*/ 2147483647 w 2178"/>
              <a:gd name="T11" fmla="*/ 2147483647 h 468"/>
              <a:gd name="T12" fmla="*/ 2147483647 w 2178"/>
              <a:gd name="T13" fmla="*/ 2147483647 h 468"/>
              <a:gd name="T14" fmla="*/ 2147483647 w 2178"/>
              <a:gd name="T15" fmla="*/ 2147483647 h 468"/>
              <a:gd name="T16" fmla="*/ 2147483647 w 2178"/>
              <a:gd name="T17" fmla="*/ 2147483647 h 468"/>
              <a:gd name="T18" fmla="*/ 2147483647 w 2178"/>
              <a:gd name="T19" fmla="*/ 2147483647 h 468"/>
              <a:gd name="T20" fmla="*/ 2147483647 w 2178"/>
              <a:gd name="T21" fmla="*/ 2147483647 h 468"/>
              <a:gd name="T22" fmla="*/ 2147483647 w 2178"/>
              <a:gd name="T23" fmla="*/ 2147483647 h 468"/>
              <a:gd name="T24" fmla="*/ 2147483647 w 2178"/>
              <a:gd name="T25" fmla="*/ 2147483647 h 468"/>
              <a:gd name="T26" fmla="*/ 2147483647 w 2178"/>
              <a:gd name="T27" fmla="*/ 2147483647 h 468"/>
              <a:gd name="T28" fmla="*/ 2147483647 w 2178"/>
              <a:gd name="T29" fmla="*/ 0 h 468"/>
              <a:gd name="T30" fmla="*/ 2147483647 w 2178"/>
              <a:gd name="T31" fmla="*/ 2147483647 h 468"/>
              <a:gd name="T32" fmla="*/ 2147483647 w 2178"/>
              <a:gd name="T33" fmla="*/ 2147483647 h 468"/>
              <a:gd name="T34" fmla="*/ 2147483647 w 2178"/>
              <a:gd name="T35" fmla="*/ 2147483647 h 468"/>
              <a:gd name="T36" fmla="*/ 2147483647 w 2178"/>
              <a:gd name="T37" fmla="*/ 2147483647 h 468"/>
              <a:gd name="T38" fmla="*/ 2147483647 w 2178"/>
              <a:gd name="T39" fmla="*/ 2147483647 h 4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78"/>
              <a:gd name="T61" fmla="*/ 0 h 468"/>
              <a:gd name="T62" fmla="*/ 2178 w 2178"/>
              <a:gd name="T63" fmla="*/ 468 h 4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78" h="468">
                <a:moveTo>
                  <a:pt x="0" y="468"/>
                </a:moveTo>
                <a:cubicBezTo>
                  <a:pt x="16" y="419"/>
                  <a:pt x="42" y="400"/>
                  <a:pt x="84" y="372"/>
                </a:cubicBezTo>
                <a:cubicBezTo>
                  <a:pt x="148" y="276"/>
                  <a:pt x="64" y="392"/>
                  <a:pt x="144" y="312"/>
                </a:cubicBezTo>
                <a:cubicBezTo>
                  <a:pt x="154" y="302"/>
                  <a:pt x="157" y="285"/>
                  <a:pt x="168" y="276"/>
                </a:cubicBezTo>
                <a:cubicBezTo>
                  <a:pt x="225" y="226"/>
                  <a:pt x="288" y="208"/>
                  <a:pt x="348" y="168"/>
                </a:cubicBezTo>
                <a:cubicBezTo>
                  <a:pt x="356" y="156"/>
                  <a:pt x="361" y="141"/>
                  <a:pt x="372" y="132"/>
                </a:cubicBezTo>
                <a:cubicBezTo>
                  <a:pt x="380" y="126"/>
                  <a:pt x="453" y="109"/>
                  <a:pt x="456" y="108"/>
                </a:cubicBezTo>
                <a:cubicBezTo>
                  <a:pt x="527" y="92"/>
                  <a:pt x="600" y="82"/>
                  <a:pt x="672" y="72"/>
                </a:cubicBezTo>
                <a:cubicBezTo>
                  <a:pt x="786" y="34"/>
                  <a:pt x="853" y="43"/>
                  <a:pt x="996" y="36"/>
                </a:cubicBezTo>
                <a:cubicBezTo>
                  <a:pt x="1117" y="48"/>
                  <a:pt x="1240" y="69"/>
                  <a:pt x="1356" y="108"/>
                </a:cubicBezTo>
                <a:cubicBezTo>
                  <a:pt x="1392" y="120"/>
                  <a:pt x="1428" y="132"/>
                  <a:pt x="1464" y="144"/>
                </a:cubicBezTo>
                <a:cubicBezTo>
                  <a:pt x="1488" y="152"/>
                  <a:pt x="1536" y="168"/>
                  <a:pt x="1536" y="168"/>
                </a:cubicBezTo>
                <a:cubicBezTo>
                  <a:pt x="1620" y="161"/>
                  <a:pt x="1707" y="159"/>
                  <a:pt x="1788" y="132"/>
                </a:cubicBezTo>
                <a:cubicBezTo>
                  <a:pt x="1867" y="106"/>
                  <a:pt x="1934" y="56"/>
                  <a:pt x="2016" y="36"/>
                </a:cubicBezTo>
                <a:cubicBezTo>
                  <a:pt x="2081" y="20"/>
                  <a:pt x="2049" y="31"/>
                  <a:pt x="2112" y="0"/>
                </a:cubicBezTo>
                <a:cubicBezTo>
                  <a:pt x="2178" y="22"/>
                  <a:pt x="2143" y="4"/>
                  <a:pt x="2088" y="24"/>
                </a:cubicBezTo>
                <a:cubicBezTo>
                  <a:pt x="2074" y="29"/>
                  <a:pt x="2064" y="40"/>
                  <a:pt x="2052" y="48"/>
                </a:cubicBezTo>
                <a:cubicBezTo>
                  <a:pt x="2012" y="108"/>
                  <a:pt x="1976" y="107"/>
                  <a:pt x="1920" y="144"/>
                </a:cubicBezTo>
                <a:cubicBezTo>
                  <a:pt x="1932" y="156"/>
                  <a:pt x="1956" y="180"/>
                  <a:pt x="1956" y="180"/>
                </a:cubicBezTo>
                <a:lnTo>
                  <a:pt x="1320" y="32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Freeform 14"/>
          <p:cNvSpPr>
            <a:spLocks/>
          </p:cNvSpPr>
          <p:nvPr/>
        </p:nvSpPr>
        <p:spPr bwMode="auto">
          <a:xfrm>
            <a:off x="1905000" y="5181600"/>
            <a:ext cx="5318125" cy="914400"/>
          </a:xfrm>
          <a:custGeom>
            <a:avLst/>
            <a:gdLst>
              <a:gd name="T0" fmla="*/ 2147483647 w 3350"/>
              <a:gd name="T1" fmla="*/ 2147483647 h 576"/>
              <a:gd name="T2" fmla="*/ 2147483647 w 3350"/>
              <a:gd name="T3" fmla="*/ 2147483647 h 576"/>
              <a:gd name="T4" fmla="*/ 2147483647 w 3350"/>
              <a:gd name="T5" fmla="*/ 2147483647 h 576"/>
              <a:gd name="T6" fmla="*/ 2147483647 w 3350"/>
              <a:gd name="T7" fmla="*/ 2147483647 h 576"/>
              <a:gd name="T8" fmla="*/ 2147483647 w 3350"/>
              <a:gd name="T9" fmla="*/ 2147483647 h 576"/>
              <a:gd name="T10" fmla="*/ 2147483647 w 3350"/>
              <a:gd name="T11" fmla="*/ 2147483647 h 576"/>
              <a:gd name="T12" fmla="*/ 2147483647 w 3350"/>
              <a:gd name="T13" fmla="*/ 2147483647 h 576"/>
              <a:gd name="T14" fmla="*/ 2147483647 w 3350"/>
              <a:gd name="T15" fmla="*/ 2147483647 h 576"/>
              <a:gd name="T16" fmla="*/ 2147483647 w 3350"/>
              <a:gd name="T17" fmla="*/ 2147483647 h 576"/>
              <a:gd name="T18" fmla="*/ 2147483647 w 3350"/>
              <a:gd name="T19" fmla="*/ 2147483647 h 576"/>
              <a:gd name="T20" fmla="*/ 2147483647 w 3350"/>
              <a:gd name="T21" fmla="*/ 2147483647 h 576"/>
              <a:gd name="T22" fmla="*/ 2147483647 w 3350"/>
              <a:gd name="T23" fmla="*/ 2147483647 h 576"/>
              <a:gd name="T24" fmla="*/ 2147483647 w 3350"/>
              <a:gd name="T25" fmla="*/ 2147483647 h 576"/>
              <a:gd name="T26" fmla="*/ 2147483647 w 3350"/>
              <a:gd name="T27" fmla="*/ 2147483647 h 576"/>
              <a:gd name="T28" fmla="*/ 2147483647 w 3350"/>
              <a:gd name="T29" fmla="*/ 2147483647 h 576"/>
              <a:gd name="T30" fmla="*/ 2147483647 w 3350"/>
              <a:gd name="T31" fmla="*/ 2147483647 h 576"/>
              <a:gd name="T32" fmla="*/ 2147483647 w 3350"/>
              <a:gd name="T33" fmla="*/ 2147483647 h 576"/>
              <a:gd name="T34" fmla="*/ 2147483647 w 3350"/>
              <a:gd name="T35" fmla="*/ 2147483647 h 576"/>
              <a:gd name="T36" fmla="*/ 2147483647 w 3350"/>
              <a:gd name="T37" fmla="*/ 2147483647 h 576"/>
              <a:gd name="T38" fmla="*/ 2147483647 w 3350"/>
              <a:gd name="T39" fmla="*/ 2147483647 h 576"/>
              <a:gd name="T40" fmla="*/ 2147483647 w 3350"/>
              <a:gd name="T41" fmla="*/ 2147483647 h 576"/>
              <a:gd name="T42" fmla="*/ 2147483647 w 3350"/>
              <a:gd name="T43" fmla="*/ 2147483647 h 57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350"/>
              <a:gd name="T67" fmla="*/ 0 h 576"/>
              <a:gd name="T68" fmla="*/ 3350 w 3350"/>
              <a:gd name="T69" fmla="*/ 576 h 57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350" h="576">
                <a:moveTo>
                  <a:pt x="3350" y="492"/>
                </a:moveTo>
                <a:cubicBezTo>
                  <a:pt x="3329" y="428"/>
                  <a:pt x="3313" y="461"/>
                  <a:pt x="3266" y="420"/>
                </a:cubicBezTo>
                <a:cubicBezTo>
                  <a:pt x="3241" y="397"/>
                  <a:pt x="3218" y="372"/>
                  <a:pt x="3194" y="348"/>
                </a:cubicBezTo>
                <a:cubicBezTo>
                  <a:pt x="3184" y="338"/>
                  <a:pt x="3181" y="321"/>
                  <a:pt x="3170" y="312"/>
                </a:cubicBezTo>
                <a:cubicBezTo>
                  <a:pt x="3160" y="304"/>
                  <a:pt x="3146" y="304"/>
                  <a:pt x="3134" y="300"/>
                </a:cubicBezTo>
                <a:cubicBezTo>
                  <a:pt x="3047" y="213"/>
                  <a:pt x="2951" y="204"/>
                  <a:pt x="2834" y="192"/>
                </a:cubicBezTo>
                <a:cubicBezTo>
                  <a:pt x="2499" y="207"/>
                  <a:pt x="2427" y="216"/>
                  <a:pt x="2030" y="192"/>
                </a:cubicBezTo>
                <a:cubicBezTo>
                  <a:pt x="1975" y="189"/>
                  <a:pt x="1899" y="136"/>
                  <a:pt x="1850" y="120"/>
                </a:cubicBezTo>
                <a:cubicBezTo>
                  <a:pt x="1740" y="83"/>
                  <a:pt x="1618" y="112"/>
                  <a:pt x="1502" y="108"/>
                </a:cubicBezTo>
                <a:cubicBezTo>
                  <a:pt x="1405" y="76"/>
                  <a:pt x="1348" y="69"/>
                  <a:pt x="1238" y="60"/>
                </a:cubicBezTo>
                <a:cubicBezTo>
                  <a:pt x="1059" y="0"/>
                  <a:pt x="875" y="110"/>
                  <a:pt x="698" y="132"/>
                </a:cubicBezTo>
                <a:cubicBezTo>
                  <a:pt x="614" y="160"/>
                  <a:pt x="530" y="176"/>
                  <a:pt x="446" y="204"/>
                </a:cubicBezTo>
                <a:cubicBezTo>
                  <a:pt x="419" y="213"/>
                  <a:pt x="401" y="243"/>
                  <a:pt x="374" y="252"/>
                </a:cubicBezTo>
                <a:cubicBezTo>
                  <a:pt x="350" y="260"/>
                  <a:pt x="326" y="268"/>
                  <a:pt x="302" y="276"/>
                </a:cubicBezTo>
                <a:cubicBezTo>
                  <a:pt x="290" y="280"/>
                  <a:pt x="266" y="288"/>
                  <a:pt x="266" y="288"/>
                </a:cubicBezTo>
                <a:cubicBezTo>
                  <a:pt x="239" y="315"/>
                  <a:pt x="223" y="327"/>
                  <a:pt x="206" y="360"/>
                </a:cubicBezTo>
                <a:cubicBezTo>
                  <a:pt x="200" y="371"/>
                  <a:pt x="203" y="387"/>
                  <a:pt x="194" y="396"/>
                </a:cubicBezTo>
                <a:cubicBezTo>
                  <a:pt x="174" y="416"/>
                  <a:pt x="146" y="428"/>
                  <a:pt x="122" y="444"/>
                </a:cubicBezTo>
                <a:cubicBezTo>
                  <a:pt x="110" y="452"/>
                  <a:pt x="86" y="468"/>
                  <a:pt x="86" y="468"/>
                </a:cubicBezTo>
                <a:cubicBezTo>
                  <a:pt x="60" y="507"/>
                  <a:pt x="29" y="531"/>
                  <a:pt x="14" y="576"/>
                </a:cubicBezTo>
                <a:cubicBezTo>
                  <a:pt x="10" y="564"/>
                  <a:pt x="0" y="552"/>
                  <a:pt x="2" y="540"/>
                </a:cubicBezTo>
                <a:cubicBezTo>
                  <a:pt x="4" y="526"/>
                  <a:pt x="26" y="504"/>
                  <a:pt x="26" y="504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Principal contents of the </a:t>
            </a:r>
            <a:r>
              <a:rPr lang="en-GB" dirty="0" err="1" smtClean="0"/>
              <a:t>mediastinum</a:t>
            </a:r>
            <a:endParaRPr lang="en-GB" dirty="0" smtClean="0"/>
          </a:p>
        </p:txBody>
      </p:sp>
      <p:sp>
        <p:nvSpPr>
          <p:cNvPr id="5123" name="Text Box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trachea - from larynx to bifurcation into principal (right and left main) bronchi</a:t>
            </a:r>
          </a:p>
          <a:p>
            <a:r>
              <a:rPr lang="en-US" smtClean="0"/>
              <a:t>oesophagus- from pharynx - muscular tube – pierces diaphragm at level of T10 </a:t>
            </a:r>
          </a:p>
          <a:p>
            <a:r>
              <a:rPr lang="en-US" smtClean="0"/>
              <a:t>heart and pericardium </a:t>
            </a:r>
          </a:p>
          <a:p>
            <a:r>
              <a:rPr lang="en-US" smtClean="0"/>
              <a:t>thoracic duct - lymphatic drainage </a:t>
            </a:r>
          </a:p>
          <a:p>
            <a:r>
              <a:rPr lang="en-US" smtClean="0"/>
              <a:t>nerves </a:t>
            </a:r>
          </a:p>
          <a:p>
            <a:r>
              <a:rPr lang="en-US" smtClean="0"/>
              <a:t>great vessels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Divisions of the </a:t>
            </a:r>
            <a:r>
              <a:rPr lang="en-GB" dirty="0" err="1" smtClean="0"/>
              <a:t>Mediastinum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146" name="Group 12"/>
          <p:cNvGrpSpPr>
            <a:grpSpLocks/>
          </p:cNvGrpSpPr>
          <p:nvPr/>
        </p:nvGrpSpPr>
        <p:grpSpPr bwMode="auto">
          <a:xfrm>
            <a:off x="0" y="1066800"/>
            <a:ext cx="6019800" cy="5867400"/>
            <a:chOff x="96" y="624"/>
            <a:chExt cx="3792" cy="3696"/>
          </a:xfrm>
        </p:grpSpPr>
        <p:pic>
          <p:nvPicPr>
            <p:cNvPr id="6149" name="Picture 2" descr="PostMediast14"/>
            <p:cNvPicPr>
              <a:picLocks noChangeAspect="1" noChangeArrowheads="1"/>
            </p:cNvPicPr>
            <p:nvPr/>
          </p:nvPicPr>
          <p:blipFill>
            <a:blip r:embed="rId2">
              <a:lum bright="30000" contrast="6000"/>
            </a:blip>
            <a:srcRect l="3098" t="3615" r="5508" b="3615"/>
            <a:stretch>
              <a:fillRect/>
            </a:stretch>
          </p:blipFill>
          <p:spPr bwMode="auto">
            <a:xfrm>
              <a:off x="96" y="624"/>
              <a:ext cx="3600" cy="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Text Box 3"/>
            <p:cNvSpPr txBox="1">
              <a:spLocks noChangeArrowheads="1"/>
            </p:cNvSpPr>
            <p:nvPr/>
          </p:nvSpPr>
          <p:spPr bwMode="auto">
            <a:xfrm>
              <a:off x="1056" y="2352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dirty="0"/>
                <a:t>Middle</a:t>
              </a:r>
            </a:p>
          </p:txBody>
        </p:sp>
        <p:sp>
          <p:nvSpPr>
            <p:cNvPr id="6151" name="Rectangle 4"/>
            <p:cNvSpPr>
              <a:spLocks noChangeArrowheads="1"/>
            </p:cNvSpPr>
            <p:nvPr/>
          </p:nvSpPr>
          <p:spPr bwMode="auto">
            <a:xfrm>
              <a:off x="192" y="2016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 dirty="0"/>
                <a:t>Ant</a:t>
              </a:r>
            </a:p>
          </p:txBody>
        </p:sp>
        <p:sp>
          <p:nvSpPr>
            <p:cNvPr id="6152" name="Line 5"/>
            <p:cNvSpPr>
              <a:spLocks noChangeShapeType="1"/>
            </p:cNvSpPr>
            <p:nvPr/>
          </p:nvSpPr>
          <p:spPr bwMode="auto">
            <a:xfrm>
              <a:off x="576" y="2256"/>
              <a:ext cx="240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Text Box 6"/>
            <p:cNvSpPr txBox="1">
              <a:spLocks noChangeArrowheads="1"/>
            </p:cNvSpPr>
            <p:nvPr/>
          </p:nvSpPr>
          <p:spPr bwMode="auto">
            <a:xfrm>
              <a:off x="1728" y="2736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dirty="0"/>
                <a:t>Post</a:t>
              </a:r>
            </a:p>
          </p:txBody>
        </p:sp>
        <p:sp>
          <p:nvSpPr>
            <p:cNvPr id="6154" name="Text Box 7"/>
            <p:cNvSpPr txBox="1">
              <a:spLocks noChangeArrowheads="1"/>
            </p:cNvSpPr>
            <p:nvPr/>
          </p:nvSpPr>
          <p:spPr bwMode="auto">
            <a:xfrm>
              <a:off x="3024" y="235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dirty="0"/>
                <a:t>Inferior</a:t>
              </a:r>
            </a:p>
          </p:txBody>
        </p:sp>
        <p:sp>
          <p:nvSpPr>
            <p:cNvPr id="6155" name="Text Box 8"/>
            <p:cNvSpPr txBox="1">
              <a:spLocks noChangeArrowheads="1"/>
            </p:cNvSpPr>
            <p:nvPr/>
          </p:nvSpPr>
          <p:spPr bwMode="auto">
            <a:xfrm>
              <a:off x="2832" y="1008"/>
              <a:ext cx="10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dirty="0"/>
                <a:t>Superior</a:t>
              </a:r>
            </a:p>
          </p:txBody>
        </p:sp>
      </p:grpSp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6096000" y="1290638"/>
            <a:ext cx="2819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1" dirty="0">
                <a:solidFill>
                  <a:schemeClr val="accent1"/>
                </a:solidFill>
                <a:latin typeface="Arial" charset="0"/>
                <a:cs typeface="Arial" charset="0"/>
              </a:rPr>
              <a:t>Superior</a:t>
            </a:r>
            <a:r>
              <a:rPr lang="en-GB" sz="2400" dirty="0">
                <a:solidFill>
                  <a:srgbClr val="FFFF00"/>
                </a:solidFill>
                <a:latin typeface="Arial" charset="0"/>
                <a:cs typeface="Arial" charset="0"/>
              </a:rPr>
              <a:t>: </a:t>
            </a:r>
            <a:r>
              <a:rPr lang="en-GB" sz="2400" dirty="0">
                <a:latin typeface="Arial" charset="0"/>
                <a:cs typeface="Arial" charset="0"/>
              </a:rPr>
              <a:t>above </a:t>
            </a:r>
            <a:r>
              <a:rPr lang="en-GB" sz="2400" dirty="0" err="1">
                <a:latin typeface="Arial" charset="0"/>
                <a:cs typeface="Arial" charset="0"/>
              </a:rPr>
              <a:t>sternal</a:t>
            </a:r>
            <a:r>
              <a:rPr lang="en-GB" sz="2400" dirty="0">
                <a:latin typeface="Arial" charset="0"/>
                <a:cs typeface="Arial" charset="0"/>
              </a:rPr>
              <a:t> angle</a:t>
            </a:r>
          </a:p>
          <a:p>
            <a:pPr>
              <a:spcBef>
                <a:spcPct val="50000"/>
              </a:spcBef>
            </a:pPr>
            <a:r>
              <a:rPr lang="en-GB" sz="2400" i="1" dirty="0">
                <a:solidFill>
                  <a:schemeClr val="accent1"/>
                </a:solidFill>
                <a:latin typeface="Arial" charset="0"/>
                <a:cs typeface="Arial" charset="0"/>
              </a:rPr>
              <a:t>Inferior</a:t>
            </a:r>
            <a:r>
              <a:rPr lang="en-GB" sz="2400" dirty="0">
                <a:latin typeface="Arial" charset="0"/>
                <a:cs typeface="Arial" charset="0"/>
              </a:rPr>
              <a:t>: below </a:t>
            </a:r>
            <a:r>
              <a:rPr lang="en-GB" sz="2400" dirty="0" err="1">
                <a:latin typeface="Arial" charset="0"/>
                <a:cs typeface="Arial" charset="0"/>
              </a:rPr>
              <a:t>sternal</a:t>
            </a:r>
            <a:r>
              <a:rPr lang="en-GB" sz="2400" dirty="0">
                <a:latin typeface="Arial" charset="0"/>
                <a:cs typeface="Arial" charset="0"/>
              </a:rPr>
              <a:t> angle</a:t>
            </a:r>
          </a:p>
          <a:p>
            <a:pPr>
              <a:spcBef>
                <a:spcPct val="50000"/>
              </a:spcBef>
            </a:pPr>
            <a:r>
              <a:rPr lang="en-GB" sz="2400" i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Anterior: </a:t>
            </a:r>
            <a:r>
              <a:rPr lang="en-GB" sz="2400" dirty="0" smtClean="0">
                <a:latin typeface="Arial" charset="0"/>
                <a:cs typeface="Arial" charset="0"/>
              </a:rPr>
              <a:t>anterior </a:t>
            </a:r>
            <a:r>
              <a:rPr lang="en-GB" sz="2400" dirty="0">
                <a:latin typeface="Arial" charset="0"/>
                <a:cs typeface="Arial" charset="0"/>
              </a:rPr>
              <a:t>to heart in pericardial sac</a:t>
            </a:r>
          </a:p>
          <a:p>
            <a:pPr>
              <a:spcBef>
                <a:spcPct val="50000"/>
              </a:spcBef>
            </a:pPr>
            <a:r>
              <a:rPr lang="en-GB" sz="2400" i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Middle: </a:t>
            </a:r>
            <a:r>
              <a:rPr lang="en-GB" sz="2400" dirty="0" smtClean="0">
                <a:latin typeface="Arial" charset="0"/>
                <a:cs typeface="Arial" charset="0"/>
              </a:rPr>
              <a:t>pericardial </a:t>
            </a:r>
            <a:r>
              <a:rPr lang="en-GB" sz="2400" dirty="0">
                <a:latin typeface="Arial" charset="0"/>
                <a:cs typeface="Arial" charset="0"/>
              </a:rPr>
              <a:t>sac &amp; heart</a:t>
            </a:r>
          </a:p>
          <a:p>
            <a:pPr>
              <a:spcBef>
                <a:spcPct val="50000"/>
              </a:spcBef>
            </a:pPr>
            <a:r>
              <a:rPr lang="en-GB" sz="2400" i="1" smtClean="0">
                <a:solidFill>
                  <a:schemeClr val="accent1"/>
                </a:solidFill>
                <a:latin typeface="Arial" charset="0"/>
                <a:cs typeface="Arial" charset="0"/>
              </a:rPr>
              <a:t>Posterior: </a:t>
            </a:r>
            <a:r>
              <a:rPr lang="en-GB" sz="2400" smtClean="0">
                <a:latin typeface="Arial" charset="0"/>
                <a:cs typeface="Arial" charset="0"/>
              </a:rPr>
              <a:t>posterior </a:t>
            </a:r>
            <a:r>
              <a:rPr lang="en-GB" sz="2400" dirty="0">
                <a:latin typeface="Arial" charset="0"/>
                <a:cs typeface="Arial" charset="0"/>
              </a:rPr>
              <a:t>to pericardial sac and diaphragm</a:t>
            </a:r>
            <a:endParaRPr lang="en-GB" sz="2400" i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Contents of the Superior Mediastinum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From anterior to posterior:</a:t>
            </a:r>
          </a:p>
          <a:p>
            <a:r>
              <a:rPr lang="en-GB" smtClean="0"/>
              <a:t>Thymus</a:t>
            </a:r>
          </a:p>
          <a:p>
            <a:r>
              <a:rPr lang="en-GB" smtClean="0"/>
              <a:t>Phrenic Nerves</a:t>
            </a:r>
          </a:p>
          <a:p>
            <a:r>
              <a:rPr lang="en-GB" smtClean="0"/>
              <a:t>Great veins</a:t>
            </a:r>
          </a:p>
          <a:p>
            <a:r>
              <a:rPr lang="en-GB" smtClean="0"/>
              <a:t>Main lymphatic trunks</a:t>
            </a:r>
          </a:p>
          <a:p>
            <a:r>
              <a:rPr lang="en-GB" smtClean="0"/>
              <a:t>Vagus nerves</a:t>
            </a:r>
          </a:p>
          <a:p>
            <a:r>
              <a:rPr lang="en-GB" smtClean="0"/>
              <a:t>Great arteries</a:t>
            </a:r>
          </a:p>
          <a:p>
            <a:r>
              <a:rPr lang="en-GB" smtClean="0"/>
              <a:t>Trachea and main bronchi</a:t>
            </a:r>
          </a:p>
          <a:p>
            <a:r>
              <a:rPr lang="en-GB" smtClean="0"/>
              <a:t>Upper oesophagus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great veins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Superior Vena Cava (SVC) enters right atrium from above </a:t>
            </a:r>
          </a:p>
          <a:p>
            <a:endParaRPr lang="en-US" dirty="0" smtClean="0"/>
          </a:p>
          <a:p>
            <a:r>
              <a:rPr lang="en-US" dirty="0" smtClean="0"/>
              <a:t>Inferior Vena Cava (IVC) enters right atrium from below, through central tendon of diaphragm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 descr="arch a01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7610"/>
          <a:stretch>
            <a:fillRect/>
          </a:stretch>
        </p:blipFill>
        <p:spPr bwMode="auto">
          <a:xfrm>
            <a:off x="182563" y="381000"/>
            <a:ext cx="492283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105400" y="787400"/>
            <a:ext cx="41148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3000" dirty="0">
                <a:solidFill>
                  <a:schemeClr val="accent1"/>
                </a:solidFill>
                <a:latin typeface="+mj-lt"/>
                <a:cs typeface="Arial" charset="0"/>
              </a:rPr>
              <a:t>Superior Vena Cava:</a:t>
            </a:r>
          </a:p>
          <a:p>
            <a:pPr marL="457200" indent="-457200"/>
            <a:endParaRPr lang="en-US" dirty="0">
              <a:latin typeface="+mj-lt"/>
              <a:cs typeface="Arial" charset="0"/>
            </a:endParaRPr>
          </a:p>
          <a:p>
            <a:pPr marL="457200" indent="-457200"/>
            <a:endParaRPr lang="en-US" dirty="0">
              <a:latin typeface="+mj-lt"/>
              <a:cs typeface="Arial" charset="0"/>
            </a:endParaRPr>
          </a:p>
          <a:p>
            <a:pPr marL="457200" indent="-457200">
              <a:buClr>
                <a:srgbClr val="FF0000"/>
              </a:buClr>
              <a:buFont typeface="Arial" charset="0"/>
              <a:buChar char="•"/>
            </a:pPr>
            <a:r>
              <a:rPr lang="en-US" sz="2600" dirty="0">
                <a:latin typeface="+mj-lt"/>
                <a:cs typeface="Arial" charset="0"/>
              </a:rPr>
              <a:t>Formed by asymmetric union of right and left </a:t>
            </a:r>
            <a:r>
              <a:rPr lang="en-US" sz="2600" dirty="0" err="1">
                <a:latin typeface="+mj-lt"/>
                <a:cs typeface="Arial" charset="0"/>
              </a:rPr>
              <a:t>brachiocephalic</a:t>
            </a:r>
            <a:r>
              <a:rPr lang="en-US" sz="2600" dirty="0">
                <a:latin typeface="+mj-lt"/>
                <a:cs typeface="Arial" charset="0"/>
              </a:rPr>
              <a:t> veins</a:t>
            </a:r>
          </a:p>
          <a:p>
            <a:pPr marL="457200" indent="-457200">
              <a:buClr>
                <a:srgbClr val="FF0000"/>
              </a:buClr>
              <a:buFont typeface="Arial" charset="0"/>
              <a:buChar char="•"/>
            </a:pPr>
            <a:endParaRPr lang="en-US" sz="2600" dirty="0">
              <a:latin typeface="+mj-lt"/>
              <a:cs typeface="Arial" charset="0"/>
            </a:endParaRPr>
          </a:p>
          <a:p>
            <a:pPr marL="457200" indent="-457200">
              <a:buClr>
                <a:srgbClr val="FF0000"/>
              </a:buClr>
              <a:buFont typeface="Arial" charset="0"/>
              <a:buChar char="•"/>
            </a:pPr>
            <a:r>
              <a:rPr lang="en-US" sz="2600" dirty="0">
                <a:latin typeface="+mj-lt"/>
                <a:cs typeface="Arial" charset="0"/>
              </a:rPr>
              <a:t>Each </a:t>
            </a:r>
            <a:r>
              <a:rPr lang="en-US" sz="2600" dirty="0" err="1">
                <a:latin typeface="+mj-lt"/>
                <a:cs typeface="Arial" charset="0"/>
              </a:rPr>
              <a:t>brachiocephalic</a:t>
            </a:r>
            <a:r>
              <a:rPr lang="en-US" sz="2600" dirty="0">
                <a:latin typeface="+mj-lt"/>
                <a:cs typeface="Arial" charset="0"/>
              </a:rPr>
              <a:t> vein forms from an internal jugular vein and a </a:t>
            </a:r>
            <a:r>
              <a:rPr lang="en-US" sz="2600" dirty="0" err="1">
                <a:latin typeface="+mj-lt"/>
                <a:cs typeface="Arial" charset="0"/>
              </a:rPr>
              <a:t>subclavian</a:t>
            </a:r>
            <a:r>
              <a:rPr lang="en-US" sz="2600" dirty="0">
                <a:latin typeface="+mj-lt"/>
                <a:cs typeface="Arial" charset="0"/>
              </a:rPr>
              <a:t> vein</a:t>
            </a:r>
          </a:p>
          <a:p>
            <a:pPr marL="457200" indent="-457200">
              <a:spcBef>
                <a:spcPct val="50000"/>
              </a:spcBef>
            </a:pPr>
            <a:endParaRPr lang="en-GB" dirty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 descr="veins 01"/>
          <p:cNvPicPr>
            <a:picLocks noChangeAspect="1" noChangeArrowheads="1"/>
          </p:cNvPicPr>
          <p:nvPr/>
        </p:nvPicPr>
        <p:blipFill>
          <a:blip r:embed="rId2"/>
          <a:srcRect l="17686" t="70114" r="6122"/>
          <a:stretch>
            <a:fillRect/>
          </a:stretch>
        </p:blipFill>
        <p:spPr bwMode="auto">
          <a:xfrm>
            <a:off x="838200" y="708025"/>
            <a:ext cx="733742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dirty="0">
                <a:solidFill>
                  <a:schemeClr val="accent1"/>
                </a:solidFill>
                <a:latin typeface="+mj-lt"/>
                <a:cs typeface="Arial" charset="0"/>
              </a:rPr>
              <a:t>Tributaries of the Superior Vena Cava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4167188"/>
            <a:ext cx="8915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chemeClr val="accent1"/>
                </a:solidFill>
                <a:latin typeface="+mj-lt"/>
                <a:cs typeface="Arial" charset="0"/>
              </a:rPr>
              <a:t>Internal </a:t>
            </a:r>
            <a:r>
              <a:rPr lang="en-GB" sz="2800" dirty="0" smtClean="0">
                <a:solidFill>
                  <a:schemeClr val="accent1"/>
                </a:solidFill>
                <a:latin typeface="+mj-lt"/>
                <a:cs typeface="Arial" charset="0"/>
              </a:rPr>
              <a:t>jugular veins </a:t>
            </a:r>
            <a:r>
              <a:rPr lang="en-GB" sz="2800" dirty="0">
                <a:latin typeface="+mj-lt"/>
                <a:cs typeface="Arial" charset="0"/>
              </a:rPr>
              <a:t>from head &amp; </a:t>
            </a:r>
            <a:r>
              <a:rPr lang="en-GB" sz="2800" dirty="0" err="1" smtClean="0">
                <a:solidFill>
                  <a:schemeClr val="accent1"/>
                </a:solidFill>
                <a:latin typeface="+mj-lt"/>
                <a:cs typeface="Arial" charset="0"/>
              </a:rPr>
              <a:t>subclavian</a:t>
            </a:r>
            <a:r>
              <a:rPr lang="en-GB" sz="2800" dirty="0" smtClean="0">
                <a:solidFill>
                  <a:schemeClr val="accent1"/>
                </a:solidFill>
                <a:latin typeface="+mj-lt"/>
                <a:cs typeface="Arial" charset="0"/>
              </a:rPr>
              <a:t> veins </a:t>
            </a:r>
            <a:r>
              <a:rPr lang="en-GB" sz="2800" dirty="0">
                <a:latin typeface="+mj-lt"/>
                <a:cs typeface="Arial" charset="0"/>
              </a:rPr>
              <a:t>from upper limbs join to form </a:t>
            </a:r>
            <a:r>
              <a:rPr lang="en-GB" sz="2800" dirty="0" smtClean="0">
                <a:solidFill>
                  <a:schemeClr val="accent1"/>
                </a:solidFill>
                <a:latin typeface="+mj-lt"/>
                <a:cs typeface="Arial" charset="0"/>
              </a:rPr>
              <a:t>left and right </a:t>
            </a:r>
            <a:r>
              <a:rPr lang="en-GB" sz="2800" dirty="0" err="1" smtClean="0">
                <a:solidFill>
                  <a:schemeClr val="accent1"/>
                </a:solidFill>
                <a:latin typeface="+mj-lt"/>
                <a:cs typeface="Arial" charset="0"/>
              </a:rPr>
              <a:t>brachiocephalic</a:t>
            </a:r>
            <a:r>
              <a:rPr lang="en-GB" sz="2800" dirty="0" smtClean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GB" sz="2800" dirty="0">
                <a:solidFill>
                  <a:schemeClr val="accent1"/>
                </a:solidFill>
                <a:latin typeface="+mj-lt"/>
                <a:cs typeface="Arial" charset="0"/>
              </a:rPr>
              <a:t>v</a:t>
            </a:r>
            <a:r>
              <a:rPr lang="en-GB" sz="2800" dirty="0" smtClean="0">
                <a:solidFill>
                  <a:schemeClr val="accent1"/>
                </a:solidFill>
                <a:latin typeface="+mj-lt"/>
                <a:cs typeface="Arial" charset="0"/>
              </a:rPr>
              <a:t>eins</a:t>
            </a:r>
            <a:endParaRPr lang="en-GB" sz="2800" dirty="0">
              <a:solidFill>
                <a:schemeClr val="accent1"/>
              </a:solidFill>
              <a:latin typeface="+mj-lt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2800" dirty="0" smtClean="0">
                <a:solidFill>
                  <a:schemeClr val="accent1"/>
                </a:solidFill>
                <a:latin typeface="+mj-lt"/>
                <a:cs typeface="Arial" charset="0"/>
              </a:rPr>
              <a:t>Left </a:t>
            </a:r>
            <a:r>
              <a:rPr lang="en-GB" sz="2800" dirty="0" err="1" smtClean="0">
                <a:solidFill>
                  <a:schemeClr val="accent1"/>
                </a:solidFill>
                <a:latin typeface="+mj-lt"/>
                <a:cs typeface="Arial" charset="0"/>
              </a:rPr>
              <a:t>brachiocephalic</a:t>
            </a:r>
            <a:r>
              <a:rPr lang="en-GB" sz="2800" dirty="0" smtClean="0">
                <a:solidFill>
                  <a:schemeClr val="accent1"/>
                </a:solidFill>
                <a:latin typeface="+mj-lt"/>
                <a:cs typeface="Arial" charset="0"/>
              </a:rPr>
              <a:t> vein </a:t>
            </a:r>
            <a:r>
              <a:rPr lang="en-GB" sz="2800" dirty="0">
                <a:latin typeface="+mj-lt"/>
                <a:cs typeface="Arial" charset="0"/>
              </a:rPr>
              <a:t>crosses posterior to </a:t>
            </a:r>
            <a:r>
              <a:rPr lang="en-GB" sz="2800" dirty="0" err="1">
                <a:latin typeface="+mj-lt"/>
                <a:cs typeface="Arial" charset="0"/>
              </a:rPr>
              <a:t>manubrium</a:t>
            </a:r>
            <a:r>
              <a:rPr lang="en-GB" sz="2800" dirty="0">
                <a:latin typeface="+mj-lt"/>
                <a:cs typeface="Arial" charset="0"/>
              </a:rPr>
              <a:t> to join </a:t>
            </a:r>
            <a:r>
              <a:rPr lang="en-GB" sz="2800" dirty="0" smtClean="0">
                <a:latin typeface="+mj-lt"/>
                <a:cs typeface="Arial" charset="0"/>
              </a:rPr>
              <a:t>the </a:t>
            </a:r>
            <a:r>
              <a:rPr lang="en-GB" sz="2800" dirty="0" smtClean="0">
                <a:solidFill>
                  <a:schemeClr val="accent1"/>
                </a:solidFill>
                <a:latin typeface="+mj-lt"/>
                <a:cs typeface="Arial" charset="0"/>
              </a:rPr>
              <a:t>right </a:t>
            </a:r>
            <a:r>
              <a:rPr lang="en-GB" sz="2800" dirty="0" err="1" smtClean="0">
                <a:solidFill>
                  <a:schemeClr val="accent1"/>
                </a:solidFill>
                <a:latin typeface="+mj-lt"/>
                <a:cs typeface="Arial" charset="0"/>
              </a:rPr>
              <a:t>brachiocephalic</a:t>
            </a:r>
            <a:r>
              <a:rPr lang="en-GB" sz="2800" dirty="0" smtClean="0">
                <a:solidFill>
                  <a:schemeClr val="accent1"/>
                </a:solidFill>
                <a:latin typeface="+mj-lt"/>
                <a:cs typeface="Arial" charset="0"/>
              </a:rPr>
              <a:t> vein </a:t>
            </a:r>
            <a:r>
              <a:rPr lang="en-GB" sz="2800" dirty="0" smtClean="0">
                <a:latin typeface="+mj-lt"/>
                <a:cs typeface="Arial" charset="0"/>
              </a:rPr>
              <a:t>to form the </a:t>
            </a:r>
            <a:r>
              <a:rPr lang="en-GB" sz="2800" dirty="0" smtClean="0">
                <a:solidFill>
                  <a:schemeClr val="accent1"/>
                </a:solidFill>
                <a:latin typeface="+mj-lt"/>
                <a:cs typeface="Arial" charset="0"/>
              </a:rPr>
              <a:t>SVC</a:t>
            </a:r>
            <a:endParaRPr lang="en-GB" sz="2800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699</Words>
  <Application>Microsoft Office PowerPoint</Application>
  <PresentationFormat>On-screen Show (4:3)</PresentationFormat>
  <Paragraphs>135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Superior Mediastinum</vt:lpstr>
      <vt:lpstr>The Mediastinum</vt:lpstr>
      <vt:lpstr>PowerPoint Presentation</vt:lpstr>
      <vt:lpstr>Principal contents of the mediastinum</vt:lpstr>
      <vt:lpstr>Divisions of the Mediastinum</vt:lpstr>
      <vt:lpstr>Contents of the Superior Mediastinum</vt:lpstr>
      <vt:lpstr>The great veins</vt:lpstr>
      <vt:lpstr>PowerPoint Presentation</vt:lpstr>
      <vt:lpstr>PowerPoint Presentation</vt:lpstr>
      <vt:lpstr>PowerPoint Presentation</vt:lpstr>
      <vt:lpstr>Arteries of the Superior Mediastinum</vt:lpstr>
      <vt:lpstr>Branches of ascending aorta and aortic arch </vt:lpstr>
      <vt:lpstr>PowerPoint Presentation</vt:lpstr>
      <vt:lpstr>PowerPoint Presentation</vt:lpstr>
      <vt:lpstr>PowerPoint Presentation</vt:lpstr>
      <vt:lpstr>PowerPoint Presentation</vt:lpstr>
      <vt:lpstr>The Pulmonary Trunk</vt:lpstr>
      <vt:lpstr>Phrenic Nerves</vt:lpstr>
      <vt:lpstr>PowerPoint Presentation</vt:lpstr>
      <vt:lpstr>PowerPoint Presentation</vt:lpstr>
      <vt:lpstr>PowerPoint Presentation</vt:lpstr>
    </vt:vector>
  </TitlesOfParts>
  <Company>ICSM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dwatt</dc:creator>
  <cp:lastModifiedBy>feo38</cp:lastModifiedBy>
  <cp:revision>81</cp:revision>
  <cp:lastPrinted>2000-11-27T13:33:38Z</cp:lastPrinted>
  <dcterms:created xsi:type="dcterms:W3CDTF">2009-03-01T13:09:49Z</dcterms:created>
  <dcterms:modified xsi:type="dcterms:W3CDTF">2013-02-22T14:00:43Z</dcterms:modified>
</cp:coreProperties>
</file>