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94" r:id="rId2"/>
    <p:sldId id="270" r:id="rId3"/>
    <p:sldId id="280" r:id="rId4"/>
    <p:sldId id="281" r:id="rId5"/>
    <p:sldId id="295" r:id="rId6"/>
    <p:sldId id="272" r:id="rId7"/>
    <p:sldId id="296" r:id="rId8"/>
    <p:sldId id="290" r:id="rId9"/>
    <p:sldId id="282" r:id="rId10"/>
    <p:sldId id="287" r:id="rId11"/>
    <p:sldId id="277" r:id="rId12"/>
    <p:sldId id="297" r:id="rId13"/>
    <p:sldId id="273" r:id="rId14"/>
    <p:sldId id="276" r:id="rId15"/>
    <p:sldId id="278" r:id="rId16"/>
    <p:sldId id="263" r:id="rId17"/>
    <p:sldId id="264" r:id="rId18"/>
    <p:sldId id="279" r:id="rId19"/>
    <p:sldId id="267" r:id="rId20"/>
    <p:sldId id="298" r:id="rId21"/>
    <p:sldId id="299" r:id="rId22"/>
    <p:sldId id="293" r:id="rId2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>
        <p:scale>
          <a:sx n="50" d="100"/>
          <a:sy n="50" d="100"/>
        </p:scale>
        <p:origin x="-1848" y="-124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5389392-58EB-4CCB-B637-6C1EF4FAAE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173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B30E76E-BC7B-43D7-995F-7756AB18A4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484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90F2F-167B-4235-96B2-89B6F2F3F70F}" type="slidenum">
              <a:rPr lang="en-GB" smtClean="0">
                <a:solidFill>
                  <a:prstClr val="black"/>
                </a:solidFill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GB" smtClean="0">
              <a:solidFill>
                <a:prstClr val="black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354F8AE2-07C3-4AC4-B4F2-DD27A62B839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45E14-4135-4043-A52D-1632AAB035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DD8DF-B8C3-43A1-AEC4-C1DA0A7878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C0416-3175-4E94-BBE1-FBE3C28282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AC4C8055-DA56-434D-955A-8C84DCF682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A5C9F-661C-448F-9A2B-D39DF3347C86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8625" y="1643063"/>
            <a:ext cx="5572125" cy="4572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15063" y="1643063"/>
            <a:ext cx="2500312" cy="4500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9B94C-EE8E-40E8-85DB-0CA805139D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59C23-1279-44E9-90BD-6A44826AE5F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57B73-7EB7-4F01-9C22-33F984D21D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B6D4B-7763-4BCB-91A9-CE016B8C26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4B06A-0D87-45C8-8CD3-E9C10B350C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9EE5-6AE4-4FE3-94DA-8762EB6BC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C6A5C9F-661C-448F-9A2B-D39DF3347C86}" type="slidenum">
              <a:rPr lang="en-GB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484785"/>
            <a:ext cx="7702624" cy="1800199"/>
          </a:xfrm>
        </p:spPr>
        <p:txBody>
          <a:bodyPr>
            <a:noAutofit/>
          </a:bodyPr>
          <a:lstStyle/>
          <a:p>
            <a:r>
              <a:rPr lang="en-GB" sz="5400" b="0" dirty="0" smtClean="0">
                <a:latin typeface="Arial" pitchFamily="34" charset="0"/>
                <a:cs typeface="Arial" pitchFamily="34" charset="0"/>
              </a:rPr>
              <a:t>Posterior </a:t>
            </a:r>
            <a:r>
              <a:rPr lang="en-GB" sz="5400" b="0" dirty="0" err="1" smtClean="0">
                <a:latin typeface="Arial" pitchFamily="34" charset="0"/>
                <a:cs typeface="Arial" pitchFamily="34" charset="0"/>
              </a:rPr>
              <a:t>mediastinum</a:t>
            </a:r>
            <a:endParaRPr lang="en-GB" sz="54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Autofit/>
          </a:bodyPr>
          <a:lstStyle/>
          <a:p>
            <a:r>
              <a:rPr lang="en-GB" b="0" dirty="0" smtClean="0">
                <a:latin typeface="Arial" pitchFamily="34" charset="0"/>
                <a:cs typeface="Arial" pitchFamily="34" charset="0"/>
              </a:rPr>
              <a:t>Dr Paul Strutton</a:t>
            </a:r>
          </a:p>
          <a:p>
            <a:endParaRPr lang="en-GB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b="0" dirty="0" smtClean="0">
                <a:latin typeface="Arial" pitchFamily="34" charset="0"/>
                <a:cs typeface="Arial" pitchFamily="34" charset="0"/>
              </a:rPr>
              <a:t>Department of Surgery &amp; Cancer </a:t>
            </a:r>
          </a:p>
          <a:p>
            <a:r>
              <a:rPr lang="en-GB" sz="2800" b="0" dirty="0" smtClean="0">
                <a:latin typeface="Arial" pitchFamily="34" charset="0"/>
                <a:cs typeface="Arial" pitchFamily="34" charset="0"/>
              </a:rPr>
              <a:t>Faculty of Medicine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9227" y="6143644"/>
            <a:ext cx="3494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Monday 4</a:t>
            </a:r>
            <a:r>
              <a:rPr lang="en-GB" i="1" baseline="30000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th</a:t>
            </a:r>
            <a:r>
              <a:rPr lang="en-GB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March 2013</a:t>
            </a:r>
            <a:endParaRPr lang="en-GB" i="1" dirty="0">
              <a:solidFill>
                <a:prstClr val="black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 descr="list1"/>
          <p:cNvPicPr>
            <a:picLocks noChangeAspect="1" noChangeArrowheads="1"/>
          </p:cNvPicPr>
          <p:nvPr/>
        </p:nvPicPr>
        <p:blipFill>
          <a:blip r:embed="rId2"/>
          <a:srcRect t="4295"/>
          <a:stretch>
            <a:fillRect/>
          </a:stretch>
        </p:blipFill>
        <p:spPr bwMode="auto">
          <a:xfrm>
            <a:off x="1066800" y="500042"/>
            <a:ext cx="6934200" cy="604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1027"/>
          <p:cNvSpPr>
            <a:spLocks noChangeShapeType="1"/>
          </p:cNvSpPr>
          <p:nvPr/>
        </p:nvSpPr>
        <p:spPr bwMode="auto">
          <a:xfrm>
            <a:off x="2590800" y="19050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1371600" y="1676400"/>
            <a:ext cx="11430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+mj-lt"/>
              </a:rPr>
              <a:t>     </a:t>
            </a:r>
            <a:r>
              <a:rPr lang="en-GB" smtClean="0">
                <a:latin typeface="+mj-lt"/>
              </a:rPr>
              <a:t>SVC</a:t>
            </a:r>
            <a:endParaRPr lang="en-GB" dirty="0">
              <a:latin typeface="+mj-lt"/>
            </a:endParaRPr>
          </a:p>
        </p:txBody>
      </p:sp>
      <p:sp>
        <p:nvSpPr>
          <p:cNvPr id="13317" name="Line 1029"/>
          <p:cNvSpPr>
            <a:spLocks noChangeShapeType="1"/>
          </p:cNvSpPr>
          <p:nvPr/>
        </p:nvSpPr>
        <p:spPr bwMode="auto">
          <a:xfrm>
            <a:off x="2743200" y="28956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318" name="Text Box 1030"/>
          <p:cNvSpPr txBox="1">
            <a:spLocks noChangeArrowheads="1"/>
          </p:cNvSpPr>
          <p:nvPr/>
        </p:nvSpPr>
        <p:spPr bwMode="auto">
          <a:xfrm>
            <a:off x="1295400" y="2667000"/>
            <a:ext cx="15240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 smtClean="0">
                <a:latin typeface="+mj-lt"/>
              </a:rPr>
              <a:t>Azygos</a:t>
            </a:r>
            <a:endParaRPr lang="en-GB" dirty="0">
              <a:latin typeface="+mj-lt"/>
            </a:endParaRPr>
          </a:p>
        </p:txBody>
      </p:sp>
      <p:sp>
        <p:nvSpPr>
          <p:cNvPr id="13319" name="Line 1031"/>
          <p:cNvSpPr>
            <a:spLocks noChangeShapeType="1"/>
          </p:cNvSpPr>
          <p:nvPr/>
        </p:nvSpPr>
        <p:spPr bwMode="auto">
          <a:xfrm flipH="1">
            <a:off x="4648200" y="25146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320" name="Text Box 1033"/>
          <p:cNvSpPr txBox="1">
            <a:spLocks noChangeArrowheads="1"/>
          </p:cNvSpPr>
          <p:nvPr/>
        </p:nvSpPr>
        <p:spPr bwMode="auto">
          <a:xfrm>
            <a:off x="5791200" y="2286000"/>
            <a:ext cx="22098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+mj-lt"/>
              </a:rPr>
              <a:t>Hemiazygos V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464344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Veins  of the oesophagus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smtClean="0">
                <a:ea typeface="ＭＳ Ｐゴシック" charset="-128"/>
                <a:cs typeface="Arial" charset="0"/>
              </a:rPr>
              <a:t>Azygos Venous System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ea typeface="ＭＳ Ｐゴシック" charset="-128"/>
                <a:cs typeface="Arial" charset="0"/>
              </a:rPr>
              <a:t>Drains posterior wall of chest and upper abdomen + posterior </a:t>
            </a:r>
            <a:r>
              <a:rPr lang="en-GB" dirty="0" err="1" smtClean="0">
                <a:ea typeface="ＭＳ Ｐゴシック" charset="-128"/>
                <a:cs typeface="Arial" charset="0"/>
              </a:rPr>
              <a:t>mediastinal</a:t>
            </a:r>
            <a:r>
              <a:rPr lang="en-GB" dirty="0" smtClean="0">
                <a:ea typeface="ＭＳ Ｐゴシック" charset="-128"/>
                <a:cs typeface="Arial" charset="0"/>
              </a:rPr>
              <a:t> organs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ea typeface="ＭＳ Ｐゴシック" charset="-128"/>
                <a:cs typeface="Arial" charset="0"/>
              </a:rPr>
              <a:t>Usually accessory </a:t>
            </a:r>
            <a:r>
              <a:rPr lang="en-GB" dirty="0" err="1" smtClean="0">
                <a:ea typeface="ＭＳ Ｐゴシック" charset="-128"/>
                <a:cs typeface="Arial" charset="0"/>
              </a:rPr>
              <a:t>hemiazygos</a:t>
            </a:r>
            <a:r>
              <a:rPr lang="en-GB" dirty="0" smtClean="0">
                <a:ea typeface="ＭＳ Ｐゴシック" charset="-128"/>
                <a:cs typeface="Arial" charset="0"/>
              </a:rPr>
              <a:t> (upper) and </a:t>
            </a:r>
            <a:r>
              <a:rPr lang="en-GB" dirty="0" err="1" smtClean="0">
                <a:ea typeface="ＭＳ Ｐゴシック" charset="-128"/>
                <a:cs typeface="Arial" charset="0"/>
              </a:rPr>
              <a:t>hemiazygos</a:t>
            </a:r>
            <a:r>
              <a:rPr lang="en-GB" dirty="0" smtClean="0">
                <a:ea typeface="ＭＳ Ｐゴシック" charset="-128"/>
                <a:cs typeface="Arial" charset="0"/>
              </a:rPr>
              <a:t> (lower) veins on left cross thoracic vertebral bodies to join single </a:t>
            </a:r>
            <a:r>
              <a:rPr lang="en-GB" dirty="0" err="1" smtClean="0">
                <a:ea typeface="ＭＳ Ｐゴシック" charset="-128"/>
                <a:cs typeface="Arial" charset="0"/>
              </a:rPr>
              <a:t>axygos</a:t>
            </a:r>
            <a:r>
              <a:rPr lang="en-GB" dirty="0" smtClean="0">
                <a:ea typeface="ＭＳ Ｐゴシック" charset="-128"/>
                <a:cs typeface="Arial" charset="0"/>
              </a:rPr>
              <a:t> vein on right</a:t>
            </a:r>
          </a:p>
          <a:p>
            <a:pPr>
              <a:lnSpc>
                <a:spcPct val="90000"/>
              </a:lnSpc>
            </a:pPr>
            <a:r>
              <a:rPr lang="en-GB" dirty="0" err="1" smtClean="0">
                <a:ea typeface="ＭＳ Ｐゴシック" charset="-128"/>
                <a:cs typeface="Arial" charset="0"/>
              </a:rPr>
              <a:t>Azygos</a:t>
            </a:r>
            <a:r>
              <a:rPr lang="en-GB" dirty="0" smtClean="0">
                <a:ea typeface="ＭＳ Ｐゴシック" charset="-128"/>
                <a:cs typeface="Arial" charset="0"/>
              </a:rPr>
              <a:t> vein arches over right lung root to enter SVC just above right atrium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ea typeface="ＭＳ Ｐゴシック" charset="-128"/>
                <a:cs typeface="Arial" charset="0"/>
              </a:rPr>
              <a:t>Variable!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1" descr="d:\SCContent\9780443069529\graphics\fullsize\C9780443069529-003-f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228" y="214290"/>
            <a:ext cx="6828472" cy="63579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 descr="PostMediast17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300038" y="1143000"/>
            <a:ext cx="26717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27" descr="PostMediast16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6091238" y="1143000"/>
            <a:ext cx="26717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28" descr="PostMediast15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3195638" y="1143000"/>
            <a:ext cx="26717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029"/>
          <p:cNvSpPr txBox="1">
            <a:spLocks noChangeArrowheads="1"/>
          </p:cNvSpPr>
          <p:nvPr/>
        </p:nvSpPr>
        <p:spPr bwMode="auto">
          <a:xfrm>
            <a:off x="0" y="5486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>
                <a:solidFill>
                  <a:schemeClr val="accent1"/>
                </a:solidFill>
                <a:latin typeface="+mj-lt"/>
              </a:rPr>
              <a:t>Relations of the </a:t>
            </a:r>
            <a:r>
              <a:rPr lang="en-GB" sz="4000" b="1" dirty="0" err="1">
                <a:solidFill>
                  <a:schemeClr val="accent1"/>
                </a:solidFill>
                <a:latin typeface="+mj-lt"/>
              </a:rPr>
              <a:t>Azygos</a:t>
            </a:r>
            <a:r>
              <a:rPr lang="en-GB" sz="4000" b="1" dirty="0">
                <a:solidFill>
                  <a:schemeClr val="accent1"/>
                </a:solidFill>
                <a:latin typeface="+mj-lt"/>
              </a:rPr>
              <a:t> Vein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smtClean="0">
                <a:ea typeface="ＭＳ Ｐゴシック" charset="-128"/>
                <a:cs typeface="Arial" charset="0"/>
              </a:rPr>
              <a:t>Nerves within Inferior </a:t>
            </a:r>
            <a:r>
              <a:rPr lang="en-GB" sz="4800" b="1" dirty="0" err="1" smtClean="0">
                <a:ea typeface="ＭＳ Ｐゴシック" charset="-128"/>
                <a:cs typeface="Arial" charset="0"/>
              </a:rPr>
              <a:t>Mediastinum</a:t>
            </a:r>
            <a:endParaRPr lang="en-GB" sz="4800" b="1" dirty="0" smtClean="0">
              <a:ea typeface="ＭＳ Ｐゴシック" charset="-128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GB" sz="2800" i="1" dirty="0" err="1" smtClean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Phrenics</a:t>
            </a:r>
            <a:r>
              <a:rPr lang="en-GB" sz="2800" dirty="0" smtClean="0">
                <a:ea typeface="ＭＳ Ｐゴシック" charset="-128"/>
                <a:cs typeface="Arial" charset="0"/>
              </a:rPr>
              <a:t> (C3, 4, 5) pass anterior to lung roots and cross pericardium to diaphragm</a:t>
            </a:r>
          </a:p>
          <a:p>
            <a:pPr>
              <a:buClr>
                <a:srgbClr val="FF0000"/>
              </a:buClr>
            </a:pPr>
            <a:r>
              <a:rPr lang="en-GB" sz="2800" i="1" dirty="0" err="1" smtClean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Vagi</a:t>
            </a:r>
            <a:r>
              <a:rPr lang="en-GB" sz="2800" dirty="0" smtClean="0">
                <a:ea typeface="ＭＳ Ｐゴシック" charset="-128"/>
                <a:cs typeface="Arial" charset="0"/>
              </a:rPr>
              <a:t> (Cranial nerve X) pass posterior to lung roots and form plexus following oesophagus into abdomen, giving branches to heart and lungs on the way</a:t>
            </a:r>
          </a:p>
          <a:p>
            <a:pPr>
              <a:buClr>
                <a:srgbClr val="FF0000"/>
              </a:buClr>
            </a:pPr>
            <a:r>
              <a:rPr lang="en-GB" sz="2800" i="1" dirty="0" smtClean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Sympathetic trunks </a:t>
            </a:r>
            <a:r>
              <a:rPr lang="en-GB" sz="2800" dirty="0" smtClean="0">
                <a:ea typeface="ＭＳ Ｐゴシック" charset="-128"/>
                <a:cs typeface="Arial" charset="0"/>
              </a:rPr>
              <a:t>lie on each side of the posterior </a:t>
            </a:r>
            <a:r>
              <a:rPr lang="en-GB" sz="2800" dirty="0" err="1" smtClean="0">
                <a:ea typeface="ＭＳ Ｐゴシック" charset="-128"/>
                <a:cs typeface="Arial" charset="0"/>
              </a:rPr>
              <a:t>mediastinum</a:t>
            </a:r>
            <a:endParaRPr lang="en-GB" sz="2800" dirty="0" smtClean="0"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smtClean="0">
                <a:ea typeface="ＭＳ Ｐゴシック" charset="-128"/>
                <a:cs typeface="Arial" charset="0"/>
              </a:rPr>
              <a:t>Vagus nerves and their branches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>
                <a:ea typeface="ＭＳ Ｐゴシック" charset="-128"/>
                <a:cs typeface="Arial" charset="0"/>
              </a:rPr>
              <a:t>Branches to chest and abdomen are parasympathetic (control smooth and cardiac muscle + glands of gut and airways)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ea typeface="ＭＳ Ｐゴシック" charset="-128"/>
                <a:cs typeface="Arial" charset="0"/>
              </a:rPr>
              <a:t>Also large sensory from gut and lungs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ea typeface="ＭＳ Ｐゴシック" charset="-128"/>
                <a:cs typeface="Arial" charset="0"/>
              </a:rPr>
              <a:t>Recurrent laryngeal nerve not parasympathetic – run back up neck to supply most skeletal muscles of larynx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 descr="d:\SCContent\9780443069529\graphics\fullsize\C9780443069529-003-f087.jpg"/>
          <p:cNvPicPr>
            <a:picLocks noChangeAspect="1" noChangeArrowheads="1"/>
          </p:cNvPicPr>
          <p:nvPr/>
        </p:nvPicPr>
        <p:blipFill>
          <a:blip r:embed="rId2"/>
          <a:srcRect t="10000" b="45555"/>
          <a:stretch>
            <a:fillRect/>
          </a:stretch>
        </p:blipFill>
        <p:spPr bwMode="auto">
          <a:xfrm>
            <a:off x="1710186" y="3844799"/>
            <a:ext cx="5786448" cy="28575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1" descr="d:\SCContent\9780443069529\graphics\fullsize\C9780443069529-003-f086.jpg"/>
          <p:cNvPicPr>
            <a:picLocks noChangeAspect="1" noChangeArrowheads="1"/>
          </p:cNvPicPr>
          <p:nvPr/>
        </p:nvPicPr>
        <p:blipFill>
          <a:blip r:embed="rId3"/>
          <a:srcRect t="7813" b="36383"/>
          <a:stretch>
            <a:fillRect/>
          </a:stretch>
        </p:blipFill>
        <p:spPr bwMode="auto">
          <a:xfrm>
            <a:off x="1357290" y="214290"/>
            <a:ext cx="6492240" cy="3571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5643578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j-lt"/>
              </a:rPr>
              <a:t>Phrenic</a:t>
            </a:r>
            <a:r>
              <a:rPr lang="en-GB" dirty="0" smtClean="0">
                <a:latin typeface="+mj-lt"/>
              </a:rPr>
              <a:t> and </a:t>
            </a:r>
            <a:r>
              <a:rPr lang="en-GB" dirty="0" err="1" smtClean="0">
                <a:latin typeface="+mj-lt"/>
              </a:rPr>
              <a:t>vagus</a:t>
            </a:r>
            <a:r>
              <a:rPr lang="en-GB" dirty="0" smtClean="0">
                <a:latin typeface="+mj-lt"/>
              </a:rPr>
              <a:t> nerves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5786" y="614364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j-lt"/>
              </a:rPr>
              <a:t>Vagus</a:t>
            </a:r>
            <a:r>
              <a:rPr lang="en-GB" dirty="0" smtClean="0">
                <a:latin typeface="+mj-lt"/>
              </a:rPr>
              <a:t> nerves</a:t>
            </a:r>
            <a:endParaRPr lang="en-GB" dirty="0">
              <a:latin typeface="+mj-lt"/>
            </a:endParaRPr>
          </a:p>
        </p:txBody>
      </p:sp>
      <p:pic>
        <p:nvPicPr>
          <p:cNvPr id="7" name="Picture 1" descr="d:\SCContent\9780443069529\graphics\fullsize\C9780443069529-003-f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89"/>
            <a:ext cx="4537083" cy="636634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1" descr="d:\SCContent\9780443069529\graphics\fullsize\C9780443069529-003-f0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869273" cy="5429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smtClean="0">
                <a:ea typeface="ＭＳ Ｐゴシック" charset="-128"/>
                <a:cs typeface="Arial" charset="0"/>
              </a:rPr>
              <a:t>Sympathetic Trunks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4366" y="1600200"/>
            <a:ext cx="8229600" cy="4525963"/>
          </a:xfrm>
        </p:spPr>
        <p:txBody>
          <a:bodyPr/>
          <a:lstStyle/>
          <a:p>
            <a:r>
              <a:rPr lang="en-GB" sz="2800" dirty="0" smtClean="0">
                <a:ea typeface="ＭＳ Ｐゴシック" charset="-128"/>
                <a:cs typeface="Arial" charset="0"/>
              </a:rPr>
              <a:t>Receive branches from spinal nerves T1 - L2</a:t>
            </a:r>
          </a:p>
          <a:p>
            <a:r>
              <a:rPr lang="en-GB" sz="2800" dirty="0" smtClean="0">
                <a:ea typeface="ＭＳ Ｐゴシック" charset="-128"/>
                <a:cs typeface="Arial" charset="0"/>
              </a:rPr>
              <a:t>Distribute sympathetic nerves to smooth muscle and glands throughout body</a:t>
            </a:r>
          </a:p>
          <a:p>
            <a:r>
              <a:rPr lang="en-GB" sz="2800" dirty="0" smtClean="0">
                <a:ea typeface="ＭＳ Ｐゴシック" charset="-128"/>
                <a:cs typeface="Arial" charset="0"/>
              </a:rPr>
              <a:t>Nerves to body wall synapse in ganglia of trunks</a:t>
            </a:r>
          </a:p>
          <a:p>
            <a:r>
              <a:rPr lang="en-GB" sz="2800" dirty="0" smtClean="0">
                <a:ea typeface="ＭＳ Ｐゴシック" charset="-128"/>
                <a:cs typeface="Arial" charset="0"/>
              </a:rPr>
              <a:t>Nerves to internal organs (viscera) synapse in local ganglia</a:t>
            </a:r>
          </a:p>
          <a:p>
            <a:r>
              <a:rPr lang="en-GB" sz="2800" dirty="0" smtClean="0">
                <a:ea typeface="ＭＳ Ｐゴシック" charset="-128"/>
                <a:cs typeface="Arial" charset="0"/>
              </a:rPr>
              <a:t>Also bring pain fibres back to CNS from viscera</a:t>
            </a:r>
          </a:p>
          <a:p>
            <a:r>
              <a:rPr lang="en-GB" sz="2800" dirty="0" smtClean="0">
                <a:ea typeface="ＭＳ Ｐゴシック" charset="-128"/>
                <a:cs typeface="Arial" charset="0"/>
              </a:rPr>
              <a:t>Fibres from lower T5 - T12 reach abdomen in bundles called </a:t>
            </a:r>
            <a:r>
              <a:rPr lang="en-GB" sz="2800" dirty="0" err="1" smtClean="0">
                <a:ea typeface="ＭＳ Ｐゴシック" charset="-128"/>
                <a:cs typeface="Arial" charset="0"/>
              </a:rPr>
              <a:t>splanchnic</a:t>
            </a:r>
            <a:r>
              <a:rPr lang="en-GB" sz="2800" dirty="0" smtClean="0">
                <a:ea typeface="ＭＳ Ｐゴシック" charset="-128"/>
                <a:cs typeface="Arial" charset="0"/>
              </a:rPr>
              <a:t> 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ostMediast11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4407556" y="214290"/>
            <a:ext cx="473644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 descr="d:\SCContent\9780443069529\graphics\fullsize\C9780443069529-003-f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1012"/>
            <a:ext cx="4897438" cy="4762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3962400" y="3810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2"/>
                </a:solidFill>
              </a:rPr>
              <a:t>Post</a:t>
            </a:r>
          </a:p>
        </p:txBody>
      </p:sp>
      <p:pic>
        <p:nvPicPr>
          <p:cNvPr id="14" name="Picture 277" descr="d:\SCContent\9780443069529\graphics\fullsize\C9780443069529-003-f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495" y="377604"/>
            <a:ext cx="4465645" cy="6266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smtClean="0">
                <a:ea typeface="ＭＳ Ｐゴシック" charset="-128"/>
                <a:cs typeface="Arial" charset="0"/>
              </a:rPr>
              <a:t>Thoracic Duct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mtClean="0">
                <a:ea typeface="ＭＳ Ｐゴシック" charset="-128"/>
                <a:cs typeface="Arial" charset="0"/>
              </a:rPr>
              <a:t>Lymph duct returning lymph from lower limbs, pelvis, abdomen &amp; left thoracic wall to blood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mtClean="0">
                <a:ea typeface="ＭＳ Ｐゴシック" charset="-128"/>
                <a:cs typeface="Arial" charset="0"/>
              </a:rPr>
              <a:t>Begins below diaphragm at cisterna chyli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mtClean="0">
                <a:ea typeface="ＭＳ Ｐゴシック" charset="-128"/>
                <a:cs typeface="Arial" charset="0"/>
              </a:rPr>
              <a:t>Starts between oesophagus and aorta on right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mtClean="0">
                <a:ea typeface="ＭＳ Ｐゴシック" charset="-128"/>
                <a:cs typeface="Arial" charset="0"/>
              </a:rPr>
              <a:t>Crosses behind oesophagus to left side between T7 and T4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mtClean="0">
                <a:ea typeface="ＭＳ Ｐゴシック" charset="-128"/>
                <a:cs typeface="Arial" charset="0"/>
              </a:rPr>
              <a:t>Drains into left brachiocephalic vein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 descr="d:\SCContent\9780443069529\graphics\fullsize\C9780443069529-003-f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7"/>
            <a:ext cx="5794250" cy="63883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smtClean="0">
                <a:ea typeface="ＭＳ Ｐゴシック" charset="-128"/>
                <a:cs typeface="Arial" charset="0"/>
              </a:rPr>
              <a:t>Review: Contents of Posterior Mediastinum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a typeface="ＭＳ Ｐゴシック" charset="-128"/>
                <a:cs typeface="Arial" charset="0"/>
              </a:rPr>
              <a:t>Oesophagus</a:t>
            </a:r>
          </a:p>
          <a:p>
            <a:r>
              <a:rPr lang="en-GB" dirty="0" smtClean="0">
                <a:ea typeface="ＭＳ Ｐゴシック" charset="-128"/>
                <a:cs typeface="Arial" charset="0"/>
              </a:rPr>
              <a:t>Descending aorta</a:t>
            </a:r>
          </a:p>
          <a:p>
            <a:r>
              <a:rPr lang="en-GB" dirty="0" smtClean="0">
                <a:ea typeface="ＭＳ Ｐゴシック" charset="-128"/>
                <a:cs typeface="Arial" charset="0"/>
              </a:rPr>
              <a:t>Thoracic duct</a:t>
            </a:r>
          </a:p>
          <a:p>
            <a:r>
              <a:rPr lang="en-GB" dirty="0" err="1" smtClean="0">
                <a:ea typeface="ＭＳ Ｐゴシック" charset="-128"/>
                <a:cs typeface="Arial" charset="0"/>
              </a:rPr>
              <a:t>Azygos</a:t>
            </a:r>
            <a:r>
              <a:rPr lang="en-GB" dirty="0" smtClean="0">
                <a:ea typeface="ＭＳ Ｐゴシック" charset="-128"/>
                <a:cs typeface="Arial" charset="0"/>
              </a:rPr>
              <a:t> venous system</a:t>
            </a:r>
          </a:p>
          <a:p>
            <a:r>
              <a:rPr lang="en-GB" dirty="0" smtClean="0">
                <a:ea typeface="ＭＳ Ｐゴシック" charset="-128"/>
                <a:cs typeface="Arial" charset="0"/>
              </a:rPr>
              <a:t>Posterior </a:t>
            </a:r>
            <a:r>
              <a:rPr lang="en-GB" dirty="0" err="1" smtClean="0">
                <a:ea typeface="ＭＳ Ｐゴシック" charset="-128"/>
                <a:cs typeface="Arial" charset="0"/>
              </a:rPr>
              <a:t>mediastinal</a:t>
            </a:r>
            <a:r>
              <a:rPr lang="en-GB" dirty="0" smtClean="0">
                <a:ea typeface="ＭＳ Ｐゴシック" charset="-128"/>
                <a:cs typeface="Arial" charset="0"/>
              </a:rPr>
              <a:t> lymph nodes</a:t>
            </a:r>
          </a:p>
          <a:p>
            <a:r>
              <a:rPr lang="en-GB" dirty="0" smtClean="0">
                <a:ea typeface="ＭＳ Ｐゴシック" charset="-128"/>
                <a:cs typeface="Arial" charset="0"/>
              </a:rPr>
              <a:t>Thoracic sympathetic trunks</a:t>
            </a:r>
          </a:p>
          <a:p>
            <a:r>
              <a:rPr lang="en-GB" dirty="0" err="1" smtClean="0">
                <a:ea typeface="ＭＳ Ｐゴシック" charset="-128"/>
                <a:cs typeface="Arial" charset="0"/>
              </a:rPr>
              <a:t>Splanchnic</a:t>
            </a:r>
            <a:r>
              <a:rPr lang="en-GB" dirty="0" smtClean="0">
                <a:ea typeface="ＭＳ Ｐゴシック" charset="-128"/>
                <a:cs typeface="Arial" charset="0"/>
              </a:rPr>
              <a:t> 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64344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j-lt"/>
              </a:rPr>
              <a:t>Mediastinum</a:t>
            </a:r>
            <a:r>
              <a:rPr lang="en-GB" dirty="0" smtClean="0">
                <a:latin typeface="+mj-lt"/>
              </a:rPr>
              <a:t> left lateral view</a:t>
            </a:r>
            <a:endParaRPr lang="en-GB" dirty="0">
              <a:latin typeface="+mj-lt"/>
            </a:endParaRPr>
          </a:p>
        </p:txBody>
      </p:sp>
      <p:pic>
        <p:nvPicPr>
          <p:cNvPr id="7" name="Picture 1" descr="d:\SCContent\9780443069529\graphics\fullsize\C9780443069529-003-f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56" y="214289"/>
            <a:ext cx="5786448" cy="6429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 descr="d:\SCContent\9780443069529\graphics\fullsize\C9780443069529-003-f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6000"/>
            <a:ext cx="6492240" cy="640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464344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+mj-lt"/>
              </a:rPr>
              <a:t>Mediastinum</a:t>
            </a:r>
            <a:r>
              <a:rPr lang="en-GB" dirty="0" smtClean="0">
                <a:latin typeface="+mj-lt"/>
              </a:rPr>
              <a:t> right lateral view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1" descr="d:\SCContent\9780443069529\graphics\fullsize\C9780443069529-003-f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87" y="1000108"/>
            <a:ext cx="8792369" cy="48577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smtClean="0">
                <a:ea typeface="ＭＳ Ｐゴシック" charset="-128"/>
                <a:cs typeface="Arial" charset="0"/>
              </a:rPr>
              <a:t>Contents of Posterior Mediastinum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4366" y="1600200"/>
            <a:ext cx="8229600" cy="4525963"/>
          </a:xfrm>
        </p:spPr>
        <p:txBody>
          <a:bodyPr/>
          <a:lstStyle/>
          <a:p>
            <a:r>
              <a:rPr lang="en-GB" dirty="0" smtClean="0">
                <a:ea typeface="ＭＳ Ｐゴシック" charset="-128"/>
                <a:cs typeface="Arial" charset="0"/>
              </a:rPr>
              <a:t>Oesophagus</a:t>
            </a:r>
          </a:p>
          <a:p>
            <a:r>
              <a:rPr lang="en-GB" dirty="0" smtClean="0">
                <a:ea typeface="ＭＳ Ｐゴシック" charset="-128"/>
                <a:cs typeface="Arial" charset="0"/>
              </a:rPr>
              <a:t>Descending aorta</a:t>
            </a:r>
          </a:p>
          <a:p>
            <a:r>
              <a:rPr lang="en-GB" dirty="0" smtClean="0">
                <a:ea typeface="ＭＳ Ｐゴシック" charset="-128"/>
                <a:cs typeface="Arial" charset="0"/>
              </a:rPr>
              <a:t>Thoracic duct</a:t>
            </a:r>
          </a:p>
          <a:p>
            <a:r>
              <a:rPr lang="en-GB" dirty="0" err="1" smtClean="0">
                <a:ea typeface="ＭＳ Ｐゴシック" charset="-128"/>
                <a:cs typeface="Arial" charset="0"/>
              </a:rPr>
              <a:t>Azygos</a:t>
            </a:r>
            <a:r>
              <a:rPr lang="en-GB" dirty="0" smtClean="0">
                <a:ea typeface="ＭＳ Ｐゴシック" charset="-128"/>
                <a:cs typeface="Arial" charset="0"/>
              </a:rPr>
              <a:t> venous system</a:t>
            </a:r>
          </a:p>
          <a:p>
            <a:r>
              <a:rPr lang="en-GB" dirty="0" smtClean="0">
                <a:ea typeface="ＭＳ Ｐゴシック" charset="-128"/>
                <a:cs typeface="Arial" charset="0"/>
              </a:rPr>
              <a:t>Posterior </a:t>
            </a:r>
            <a:r>
              <a:rPr lang="en-GB" dirty="0" err="1" smtClean="0">
                <a:ea typeface="ＭＳ Ｐゴシック" charset="-128"/>
                <a:cs typeface="Arial" charset="0"/>
              </a:rPr>
              <a:t>mediastinal</a:t>
            </a:r>
            <a:r>
              <a:rPr lang="en-GB" dirty="0" smtClean="0">
                <a:ea typeface="ＭＳ Ｐゴシック" charset="-128"/>
                <a:cs typeface="Arial" charset="0"/>
              </a:rPr>
              <a:t> lymph nodes</a:t>
            </a:r>
          </a:p>
          <a:p>
            <a:r>
              <a:rPr lang="en-GB" dirty="0" smtClean="0">
                <a:ea typeface="ＭＳ Ｐゴシック" charset="-128"/>
                <a:cs typeface="Arial" charset="0"/>
              </a:rPr>
              <a:t>Thoracic sympathetic trunks</a:t>
            </a:r>
          </a:p>
          <a:p>
            <a:r>
              <a:rPr lang="en-GB" dirty="0" err="1" smtClean="0">
                <a:ea typeface="ＭＳ Ｐゴシック" charset="-128"/>
                <a:cs typeface="Arial" charset="0"/>
              </a:rPr>
              <a:t>Splanchnic</a:t>
            </a:r>
            <a:r>
              <a:rPr lang="en-GB" dirty="0" smtClean="0">
                <a:ea typeface="ＭＳ Ｐゴシック" charset="-128"/>
                <a:cs typeface="Arial" charset="0"/>
              </a:rPr>
              <a:t> 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ea typeface="ＭＳ Ｐゴシック" charset="-128"/>
                <a:cs typeface="Arial" charset="0"/>
              </a:rPr>
              <a:t>Oesophagus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3600" dirty="0" smtClean="0">
                <a:ea typeface="ＭＳ Ｐゴシック" charset="-128"/>
                <a:cs typeface="Arial" charset="0"/>
              </a:rPr>
              <a:t>Begins at level of C7 vertebra</a:t>
            </a:r>
          </a:p>
          <a:p>
            <a:pPr>
              <a:lnSpc>
                <a:spcPct val="90000"/>
              </a:lnSpc>
            </a:pPr>
            <a:r>
              <a:rPr lang="en-GB" sz="3600" dirty="0" smtClean="0">
                <a:ea typeface="ＭＳ Ｐゴシック" charset="-128"/>
                <a:cs typeface="Arial" charset="0"/>
              </a:rPr>
              <a:t>Ends at stomach, level of T11 vertebra</a:t>
            </a:r>
          </a:p>
          <a:p>
            <a:pPr>
              <a:lnSpc>
                <a:spcPct val="90000"/>
              </a:lnSpc>
            </a:pPr>
            <a:r>
              <a:rPr lang="en-GB" sz="3600" dirty="0" smtClean="0">
                <a:ea typeface="ＭＳ Ｐゴシック" charset="-128"/>
                <a:cs typeface="Arial" charset="0"/>
              </a:rPr>
              <a:t>Bends more </a:t>
            </a:r>
            <a:r>
              <a:rPr lang="en-GB" sz="3600" dirty="0" err="1" smtClean="0">
                <a:ea typeface="ＭＳ Ｐゴシック" charset="-128"/>
                <a:cs typeface="Arial" charset="0"/>
              </a:rPr>
              <a:t>anteriorly</a:t>
            </a:r>
            <a:r>
              <a:rPr lang="en-GB" sz="3600" dirty="0" smtClean="0">
                <a:ea typeface="ＭＳ Ｐゴシック" charset="-128"/>
                <a:cs typeface="Arial" charset="0"/>
              </a:rPr>
              <a:t> at T7</a:t>
            </a:r>
          </a:p>
          <a:p>
            <a:pPr>
              <a:lnSpc>
                <a:spcPct val="90000"/>
              </a:lnSpc>
            </a:pPr>
            <a:r>
              <a:rPr lang="en-GB" sz="3600" dirty="0" smtClean="0">
                <a:ea typeface="ＭＳ Ｐゴシック" charset="-128"/>
                <a:cs typeface="Arial" charset="0"/>
              </a:rPr>
              <a:t>Is right of aorta above T7</a:t>
            </a:r>
          </a:p>
          <a:p>
            <a:pPr>
              <a:lnSpc>
                <a:spcPct val="90000"/>
              </a:lnSpc>
            </a:pPr>
            <a:r>
              <a:rPr lang="en-GB" sz="3600" dirty="0" smtClean="0">
                <a:ea typeface="ＭＳ Ｐゴシック" charset="-128"/>
                <a:cs typeface="Arial" charset="0"/>
              </a:rPr>
              <a:t>Deviates to left at T7</a:t>
            </a:r>
          </a:p>
          <a:p>
            <a:pPr>
              <a:lnSpc>
                <a:spcPct val="90000"/>
              </a:lnSpc>
            </a:pPr>
            <a:r>
              <a:rPr lang="en-GB" sz="3600" dirty="0" smtClean="0">
                <a:ea typeface="ＭＳ Ｐゴシック" charset="-128"/>
                <a:cs typeface="Arial" charset="0"/>
              </a:rPr>
              <a:t>Progressively anterior to aorta below T7</a:t>
            </a:r>
          </a:p>
          <a:p>
            <a:pPr>
              <a:lnSpc>
                <a:spcPct val="90000"/>
              </a:lnSpc>
            </a:pPr>
            <a:r>
              <a:rPr lang="en-GB" sz="3600" dirty="0" smtClean="0">
                <a:ea typeface="ＭＳ Ｐゴシック" charset="-128"/>
                <a:cs typeface="Arial" charset="0"/>
              </a:rPr>
              <a:t>Passes through diaphragm at T10</a:t>
            </a:r>
          </a:p>
          <a:p>
            <a:pPr>
              <a:lnSpc>
                <a:spcPct val="90000"/>
              </a:lnSpc>
            </a:pPr>
            <a:r>
              <a:rPr lang="en-GB" sz="3600" dirty="0" smtClean="0">
                <a:ea typeface="ＭＳ Ｐゴシック" charset="-128"/>
                <a:cs typeface="Arial" charset="0"/>
              </a:rPr>
              <a:t>Has constrictions at four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 descr="d:\SCContent\9780443069529\graphics\fullsize\C9780443069529-003-f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290"/>
            <a:ext cx="4572032" cy="64153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464344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Constrictions  of the oesophagus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26" descr="list1"/>
          <p:cNvPicPr>
            <a:picLocks noChangeAspect="1" noChangeArrowheads="1"/>
          </p:cNvPicPr>
          <p:nvPr/>
        </p:nvPicPr>
        <p:blipFill>
          <a:blip r:embed="rId2"/>
          <a:srcRect l="28441" t="71418" r="25210"/>
          <a:stretch>
            <a:fillRect/>
          </a:stretch>
        </p:blipFill>
        <p:spPr bwMode="auto">
          <a:xfrm>
            <a:off x="5857884" y="4786322"/>
            <a:ext cx="3143272" cy="176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d:\SCContent\9780443069529\graphics\fullsize\C9780443069529-003-f0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290"/>
            <a:ext cx="4572032" cy="64153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4282" y="464344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Arteries  of the oesophagus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H:\IExplorer\AppData\Microsoft\Templates\Blank Presentation.pot</Template>
  <TotalTime>377</TotalTime>
  <Words>420</Words>
  <Application>Microsoft Office PowerPoint</Application>
  <PresentationFormat>On-screen Show (4:3)</PresentationFormat>
  <Paragraphs>70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Posterior mediastinum</vt:lpstr>
      <vt:lpstr>PowerPoint Presentation</vt:lpstr>
      <vt:lpstr>PowerPoint Presentation</vt:lpstr>
      <vt:lpstr>PowerPoint Presentation</vt:lpstr>
      <vt:lpstr>PowerPoint Presentation</vt:lpstr>
      <vt:lpstr>Contents of Posterior Mediastinum</vt:lpstr>
      <vt:lpstr>Oesophagus</vt:lpstr>
      <vt:lpstr>PowerPoint Presentation</vt:lpstr>
      <vt:lpstr>PowerPoint Presentation</vt:lpstr>
      <vt:lpstr>PowerPoint Presentation</vt:lpstr>
      <vt:lpstr>Azygos Venous System</vt:lpstr>
      <vt:lpstr>PowerPoint Presentation</vt:lpstr>
      <vt:lpstr>PowerPoint Presentation</vt:lpstr>
      <vt:lpstr>Nerves within Inferior Mediastinum</vt:lpstr>
      <vt:lpstr>Vagus nerves and their branches </vt:lpstr>
      <vt:lpstr>PowerPoint Presentation</vt:lpstr>
      <vt:lpstr>PowerPoint Presentation</vt:lpstr>
      <vt:lpstr>Sympathetic Trunks</vt:lpstr>
      <vt:lpstr>PowerPoint Presentation</vt:lpstr>
      <vt:lpstr>Thoracic Duct</vt:lpstr>
      <vt:lpstr>PowerPoint Presentation</vt:lpstr>
      <vt:lpstr>Review: Contents of Posterior Mediastinum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firth</dc:creator>
  <cp:lastModifiedBy>feo38</cp:lastModifiedBy>
  <cp:revision>55</cp:revision>
  <dcterms:created xsi:type="dcterms:W3CDTF">2009-03-09T08:23:49Z</dcterms:created>
  <dcterms:modified xsi:type="dcterms:W3CDTF">2013-03-01T15:56:26Z</dcterms:modified>
</cp:coreProperties>
</file>