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78" r:id="rId2"/>
    <p:sldId id="279" r:id="rId3"/>
    <p:sldId id="277" r:id="rId4"/>
    <p:sldId id="280" r:id="rId5"/>
    <p:sldId id="257" r:id="rId6"/>
    <p:sldId id="258" r:id="rId7"/>
    <p:sldId id="276" r:id="rId8"/>
    <p:sldId id="285" r:id="rId9"/>
    <p:sldId id="271" r:id="rId10"/>
    <p:sldId id="267" r:id="rId11"/>
    <p:sldId id="270" r:id="rId12"/>
    <p:sldId id="274" r:id="rId13"/>
    <p:sldId id="266" r:id="rId14"/>
    <p:sldId id="282" r:id="rId15"/>
    <p:sldId id="283" r:id="rId16"/>
    <p:sldId id="268" r:id="rId17"/>
    <p:sldId id="284" r:id="rId18"/>
    <p:sldId id="263" r:id="rId19"/>
    <p:sldId id="262" r:id="rId20"/>
    <p:sldId id="269" r:id="rId21"/>
    <p:sldId id="260" r:id="rId2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60"/>
  </p:normalViewPr>
  <p:slideViewPr>
    <p:cSldViewPr>
      <p:cViewPr>
        <p:scale>
          <a:sx n="70" d="100"/>
          <a:sy n="70" d="100"/>
        </p:scale>
        <p:origin x="-1194" y="-73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D58AE74-30C6-4D44-B391-14BAF43137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978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90F2F-167B-4235-96B2-89B6F2F3F70F}" type="slidenum">
              <a:rPr lang="en-GB" smtClean="0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GB" smtClean="0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354F8AE2-07C3-4AC4-B4F2-DD27A62B839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45E14-4135-4043-A52D-1632AAB0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DD8DF-B8C3-43A1-AEC4-C1DA0A7878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C0416-3175-4E94-BBE1-FBE3C28282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AC4C8055-DA56-434D-955A-8C84DCF682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A5C9F-661C-448F-9A2B-D39DF3347C86}" type="slidenum">
              <a:rPr lang="en-GB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28625" y="1643063"/>
            <a:ext cx="5572125" cy="4572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15063" y="1643063"/>
            <a:ext cx="2500312" cy="45005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9B94C-EE8E-40E8-85DB-0CA805139D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59C23-1279-44E9-90BD-6A44826AE5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57B73-7EB7-4F01-9C22-33F984D21D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B6D4B-7763-4BCB-91A9-CE016B8C26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4B06A-0D87-45C8-8CD3-E9C10B350C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D9EE5-6AE4-4FE3-94DA-8762EB6BC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C6A5C9F-661C-448F-9A2B-D39DF3347C86}" type="slidenum">
              <a:rPr lang="en-GB" smtClean="0">
                <a:solidFill>
                  <a:prstClr val="black">
                    <a:tint val="75000"/>
                  </a:prstClr>
                </a:solidFill>
                <a:ea typeface="ＭＳ Ｐゴシック" charset="-128"/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28736"/>
            <a:ext cx="7772400" cy="1470025"/>
          </a:xfrm>
        </p:spPr>
        <p:txBody>
          <a:bodyPr/>
          <a:lstStyle/>
          <a:p>
            <a:r>
              <a:rPr lang="en-GB" dirty="0" smtClean="0"/>
              <a:t>Organisation of nerves in the thorax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Dr Paul Strutton</a:t>
            </a:r>
          </a:p>
          <a:p>
            <a:endParaRPr lang="en-GB" dirty="0" smtClean="0"/>
          </a:p>
          <a:p>
            <a:r>
              <a:rPr lang="en-GB" b="0" dirty="0" smtClean="0"/>
              <a:t>Department of Surgery &amp; Cancer </a:t>
            </a:r>
          </a:p>
          <a:p>
            <a:r>
              <a:rPr lang="en-GB" b="0" dirty="0" smtClean="0"/>
              <a:t>Faculty of Medicine</a:t>
            </a:r>
          </a:p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2989227" y="6143644"/>
            <a:ext cx="3759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prstClr val="black"/>
                </a:solidFill>
                <a:latin typeface="Calibri"/>
                <a:ea typeface="ＭＳ Ｐゴシック" charset="-128"/>
                <a:cs typeface="+mn-cs"/>
              </a:rPr>
              <a:t>Thursday </a:t>
            </a:r>
            <a:r>
              <a:rPr lang="en-GB" i="1" dirty="0" smtClean="0">
                <a:solidFill>
                  <a:prstClr val="black"/>
                </a:solidFill>
                <a:latin typeface="Calibri"/>
                <a:ea typeface="ＭＳ Ｐゴシック" charset="-128"/>
                <a:cs typeface="+mn-cs"/>
              </a:rPr>
              <a:t>28</a:t>
            </a:r>
            <a:r>
              <a:rPr lang="en-GB" i="1" baseline="30000" dirty="0" smtClean="0">
                <a:solidFill>
                  <a:prstClr val="black"/>
                </a:solidFill>
                <a:latin typeface="Calibri"/>
                <a:ea typeface="ＭＳ Ｐゴシック" charset="-128"/>
                <a:cs typeface="+mn-cs"/>
              </a:rPr>
              <a:t>th</a:t>
            </a:r>
            <a:r>
              <a:rPr lang="en-GB" i="1" dirty="0" smtClean="0">
                <a:solidFill>
                  <a:prstClr val="black"/>
                </a:solidFill>
                <a:latin typeface="Calibri"/>
                <a:ea typeface="ＭＳ Ｐゴシック" charset="-128"/>
                <a:cs typeface="+mn-cs"/>
              </a:rPr>
              <a:t> February 2013</a:t>
            </a:r>
            <a:endParaRPr lang="en-GB" i="1" dirty="0">
              <a:solidFill>
                <a:prstClr val="black"/>
              </a:solidFill>
              <a:latin typeface="Calibri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GB" b="1" smtClean="0">
                <a:ea typeface="ＭＳ Ｐゴシック" pitchFamily="-109" charset="-128"/>
                <a:cs typeface="Arial" charset="0"/>
              </a:rPr>
              <a:t>Sympathetic Trunks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82000" cy="46482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sz="2800" dirty="0" smtClean="0">
                <a:ea typeface="ＭＳ Ｐゴシック" pitchFamily="-109" charset="-128"/>
                <a:cs typeface="Arial" charset="0"/>
              </a:rPr>
              <a:t>Receive branches from spinal nerve T1 to L2</a:t>
            </a:r>
          </a:p>
          <a:p>
            <a:pPr>
              <a:buClr>
                <a:srgbClr val="FF0000"/>
              </a:buClr>
            </a:pPr>
            <a:r>
              <a:rPr lang="en-GB" sz="2800" dirty="0" smtClean="0">
                <a:ea typeface="ＭＳ Ｐゴシック" pitchFamily="-109" charset="-128"/>
                <a:cs typeface="Arial" charset="0"/>
              </a:rPr>
              <a:t>Distribute sympathetic nerves to smooth muscle and glands throughout body</a:t>
            </a:r>
          </a:p>
          <a:p>
            <a:pPr>
              <a:buClr>
                <a:srgbClr val="FF0000"/>
              </a:buClr>
            </a:pPr>
            <a:r>
              <a:rPr lang="en-GB" sz="2800" dirty="0" smtClean="0">
                <a:ea typeface="ＭＳ Ｐゴシック" pitchFamily="-109" charset="-128"/>
                <a:cs typeface="Arial" charset="0"/>
              </a:rPr>
              <a:t>Nerves to body wall synapse in ganglia of trunks</a:t>
            </a:r>
          </a:p>
          <a:p>
            <a:pPr>
              <a:buClr>
                <a:srgbClr val="FF0000"/>
              </a:buClr>
            </a:pPr>
            <a:r>
              <a:rPr lang="en-GB" sz="2800" dirty="0" smtClean="0">
                <a:ea typeface="ＭＳ Ｐゴシック" pitchFamily="-109" charset="-128"/>
                <a:cs typeface="Arial" charset="0"/>
              </a:rPr>
              <a:t>Nerves to viscera synapse in unpaired ganglia</a:t>
            </a:r>
          </a:p>
          <a:p>
            <a:pPr>
              <a:buClr>
                <a:srgbClr val="FF0000"/>
              </a:buClr>
            </a:pPr>
            <a:r>
              <a:rPr lang="en-GB" sz="2800" dirty="0" smtClean="0">
                <a:ea typeface="ＭＳ Ｐゴシック" pitchFamily="-109" charset="-128"/>
                <a:cs typeface="Arial" charset="0"/>
              </a:rPr>
              <a:t>Also bring </a:t>
            </a:r>
            <a:r>
              <a:rPr lang="en-GB" sz="2800" b="1" dirty="0" smtClean="0">
                <a:ea typeface="ＭＳ Ｐゴシック" pitchFamily="-109" charset="-128"/>
                <a:cs typeface="Arial" charset="0"/>
              </a:rPr>
              <a:t>pain</a:t>
            </a:r>
            <a:r>
              <a:rPr lang="en-GB" sz="2800" dirty="0" smtClean="0">
                <a:ea typeface="ＭＳ Ｐゴシック" pitchFamily="-109" charset="-128"/>
                <a:cs typeface="Arial" charset="0"/>
              </a:rPr>
              <a:t> fibres back to CNS from viscera</a:t>
            </a:r>
          </a:p>
          <a:p>
            <a:pPr>
              <a:buClr>
                <a:srgbClr val="FF0000"/>
              </a:buClr>
            </a:pPr>
            <a:r>
              <a:rPr lang="en-GB" sz="2800" dirty="0" smtClean="0">
                <a:ea typeface="ＭＳ Ｐゴシック" pitchFamily="-109" charset="-128"/>
                <a:cs typeface="Arial" charset="0"/>
              </a:rPr>
              <a:t>Fibres from lower T5-T12 reach abdomen in bundles called </a:t>
            </a:r>
            <a:r>
              <a:rPr lang="en-GB" sz="2800" dirty="0" err="1" smtClean="0">
                <a:ea typeface="ＭＳ Ｐゴシック" pitchFamily="-109" charset="-128"/>
                <a:cs typeface="Arial" charset="0"/>
              </a:rPr>
              <a:t>splanchnic</a:t>
            </a:r>
            <a:r>
              <a:rPr lang="en-GB" sz="2800" dirty="0" smtClean="0">
                <a:ea typeface="ＭＳ Ｐゴシック" pitchFamily="-109" charset="-128"/>
                <a:cs typeface="Arial" charset="0"/>
              </a:rPr>
              <a:t> nerves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aras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3264" r="1781"/>
          <a:stretch>
            <a:fillRect/>
          </a:stretch>
        </p:blipFill>
        <p:spPr bwMode="auto">
          <a:xfrm>
            <a:off x="214282" y="785794"/>
            <a:ext cx="342902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smtClean="0">
                <a:solidFill>
                  <a:schemeClr val="accent1"/>
                </a:solidFill>
                <a:latin typeface="+mj-lt"/>
              </a:rPr>
              <a:t>Parasympathetic </a:t>
            </a:r>
            <a:r>
              <a:rPr lang="en-GB" sz="3200" b="1" dirty="0">
                <a:solidFill>
                  <a:schemeClr val="accent1"/>
                </a:solidFill>
                <a:latin typeface="+mj-lt"/>
              </a:rPr>
              <a:t>Nerves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214810" y="990600"/>
            <a:ext cx="47005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+mj-lt"/>
              </a:rPr>
              <a:t>Five sets of nerves contain parasympathetic fibres:</a:t>
            </a:r>
          </a:p>
          <a:p>
            <a:pPr marL="355600" indent="-355600">
              <a:spcBef>
                <a:spcPct val="50000"/>
              </a:spcBef>
              <a:buFontTx/>
              <a:buChar char="•"/>
            </a:pPr>
            <a:r>
              <a:rPr lang="en-GB" sz="2000" dirty="0" err="1">
                <a:latin typeface="+mj-lt"/>
              </a:rPr>
              <a:t>Oculomotor</a:t>
            </a:r>
            <a:r>
              <a:rPr lang="en-GB" sz="2000" dirty="0">
                <a:latin typeface="+mj-lt"/>
              </a:rPr>
              <a:t> (III) cranial nerves</a:t>
            </a:r>
          </a:p>
          <a:p>
            <a:pPr marL="355600" indent="-35560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+mj-lt"/>
              </a:rPr>
              <a:t>Facial (VII) cranial nerves</a:t>
            </a:r>
          </a:p>
          <a:p>
            <a:pPr marL="355600" indent="-355600">
              <a:spcBef>
                <a:spcPct val="50000"/>
              </a:spcBef>
              <a:buFontTx/>
              <a:buChar char="•"/>
            </a:pPr>
            <a:r>
              <a:rPr lang="en-GB" sz="2000" dirty="0" err="1">
                <a:latin typeface="+mj-lt"/>
              </a:rPr>
              <a:t>Glossopharyngeal</a:t>
            </a:r>
            <a:r>
              <a:rPr lang="en-GB" sz="2000" dirty="0">
                <a:latin typeface="+mj-lt"/>
              </a:rPr>
              <a:t> (IX) cranial nerves</a:t>
            </a:r>
          </a:p>
          <a:p>
            <a:pPr marL="355600" indent="-355600">
              <a:spcBef>
                <a:spcPct val="50000"/>
              </a:spcBef>
              <a:buFontTx/>
              <a:buChar char="•"/>
            </a:pPr>
            <a:r>
              <a:rPr lang="en-GB" sz="2000" b="1" dirty="0" err="1">
                <a:latin typeface="+mj-lt"/>
              </a:rPr>
              <a:t>Vagus</a:t>
            </a:r>
            <a:r>
              <a:rPr lang="en-GB" sz="2000" b="1" dirty="0">
                <a:latin typeface="+mj-lt"/>
              </a:rPr>
              <a:t> (X) cranial nerves</a:t>
            </a:r>
          </a:p>
          <a:p>
            <a:pPr marL="355600" indent="-35560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+mj-lt"/>
              </a:rPr>
              <a:t>Sacral (S2 – S4) spinal nerves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+mj-lt"/>
              </a:rPr>
              <a:t>The first three will be considered with the head and neck. The most important now is the </a:t>
            </a:r>
            <a:r>
              <a:rPr lang="en-GB" sz="2000" i="1" dirty="0" err="1" smtClean="0">
                <a:latin typeface="+mj-lt"/>
              </a:rPr>
              <a:t>vagus</a:t>
            </a:r>
            <a:r>
              <a:rPr lang="en-GB" sz="2000" dirty="0">
                <a:latin typeface="+mj-lt"/>
              </a:rPr>
              <a:t>, supplying the viscera of the thorax &amp; most of the abdomen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ympVisc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t="14635" b="42682"/>
          <a:stretch>
            <a:fillRect/>
          </a:stretch>
        </p:blipFill>
        <p:spPr bwMode="auto">
          <a:xfrm>
            <a:off x="609600" y="3116263"/>
            <a:ext cx="8001000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0"/>
            <a:ext cx="81534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chemeClr val="accent1"/>
                </a:solidFill>
                <a:latin typeface="+mj-lt"/>
              </a:rPr>
              <a:t>Sympathetic </a:t>
            </a:r>
            <a:r>
              <a:rPr lang="en-GB" sz="3200" b="1" dirty="0" smtClean="0">
                <a:solidFill>
                  <a:schemeClr val="accent1"/>
                </a:solidFill>
                <a:latin typeface="+mj-lt"/>
              </a:rPr>
              <a:t>nerves </a:t>
            </a:r>
            <a:r>
              <a:rPr lang="en-GB" sz="3200" b="1" dirty="0">
                <a:solidFill>
                  <a:schemeClr val="accent1"/>
                </a:solidFill>
                <a:latin typeface="+mj-lt"/>
              </a:rPr>
              <a:t>to the </a:t>
            </a:r>
            <a:r>
              <a:rPr lang="en-GB" sz="3200" b="1" dirty="0" smtClean="0">
                <a:solidFill>
                  <a:schemeClr val="accent1"/>
                </a:solidFill>
                <a:latin typeface="+mj-lt"/>
              </a:rPr>
              <a:t>lungs and heart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latin typeface="+mj-lt"/>
              </a:rPr>
              <a:t>Mainly from</a:t>
            </a:r>
            <a:r>
              <a:rPr lang="en-GB" sz="2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dirty="0" smtClean="0">
                <a:latin typeface="+mj-lt"/>
              </a:rPr>
              <a:t>spinal nerves T2 – T4, passing through cervical and upper thoracic ganglia of sympathetic trunk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latin typeface="+mj-lt"/>
              </a:rPr>
              <a:t>Many </a:t>
            </a:r>
            <a:r>
              <a:rPr lang="en-GB" dirty="0">
                <a:latin typeface="+mj-lt"/>
              </a:rPr>
              <a:t>of their synapses are in micro-ganglia in the </a:t>
            </a:r>
            <a:r>
              <a:rPr lang="en-GB" dirty="0" smtClean="0">
                <a:latin typeface="+mj-lt"/>
              </a:rPr>
              <a:t>pulmonary and cardiac </a:t>
            </a:r>
            <a:r>
              <a:rPr lang="en-GB" dirty="0">
                <a:latin typeface="+mj-lt"/>
              </a:rPr>
              <a:t>plexuses rather than in trunk ganglia</a:t>
            </a:r>
            <a:endParaRPr lang="en-GB" sz="28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638800" y="285728"/>
            <a:ext cx="32766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sz="3200" b="1" dirty="0">
                <a:solidFill>
                  <a:srgbClr val="4F81BD"/>
                </a:solidFill>
                <a:latin typeface="Calibri"/>
              </a:rPr>
              <a:t>The pulmonary </a:t>
            </a:r>
            <a:r>
              <a:rPr lang="en-GB" sz="3200" b="1" dirty="0" smtClean="0">
                <a:solidFill>
                  <a:srgbClr val="4F81BD"/>
                </a:solidFill>
                <a:latin typeface="Calibri"/>
              </a:rPr>
              <a:t>plexuses</a:t>
            </a:r>
            <a:endParaRPr lang="en-GB" sz="3200" b="1" dirty="0">
              <a:solidFill>
                <a:srgbClr val="4F81BD"/>
              </a:solidFill>
              <a:latin typeface="Calibri"/>
            </a:endParaRPr>
          </a:p>
          <a:p>
            <a:pPr>
              <a:spcBef>
                <a:spcPct val="50000"/>
              </a:spcBef>
            </a:pPr>
            <a:endParaRPr lang="en-GB" sz="2800" dirty="0" smtClean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GB" sz="2800" dirty="0" smtClean="0">
                <a:latin typeface="+mj-lt"/>
              </a:rPr>
              <a:t>Sympathetic nerves dilate the bronchioles</a:t>
            </a:r>
          </a:p>
          <a:p>
            <a:pPr>
              <a:spcBef>
                <a:spcPct val="50000"/>
              </a:spcBef>
            </a:pPr>
            <a:endParaRPr lang="en-GB" sz="2800" dirty="0" smtClean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GB" sz="2800" dirty="0" smtClean="0">
                <a:latin typeface="+mj-lt"/>
              </a:rPr>
              <a:t>Parasympathetic (</a:t>
            </a:r>
            <a:r>
              <a:rPr lang="en-GB" sz="2800" dirty="0" err="1" smtClean="0">
                <a:latin typeface="+mj-lt"/>
              </a:rPr>
              <a:t>vagus</a:t>
            </a:r>
            <a:r>
              <a:rPr lang="en-GB" sz="2800" dirty="0" smtClean="0">
                <a:latin typeface="+mj-lt"/>
              </a:rPr>
              <a:t>) nerves constrict the bronchioles</a:t>
            </a:r>
            <a:endParaRPr lang="en-GB" sz="2800" dirty="0">
              <a:latin typeface="+mj-lt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2"/>
          <a:srcRect b="4352"/>
          <a:stretch/>
        </p:blipFill>
        <p:spPr bwMode="auto">
          <a:xfrm>
            <a:off x="124732" y="285728"/>
            <a:ext cx="54474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638800" y="285728"/>
            <a:ext cx="32766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sz="3200" b="1" dirty="0">
                <a:solidFill>
                  <a:srgbClr val="4F81BD"/>
                </a:solidFill>
                <a:latin typeface="Calibri"/>
              </a:rPr>
              <a:t>The </a:t>
            </a:r>
            <a:r>
              <a:rPr lang="en-GB" sz="3200" b="1" dirty="0" smtClean="0">
                <a:solidFill>
                  <a:srgbClr val="4F81BD"/>
                </a:solidFill>
                <a:latin typeface="Calibri"/>
              </a:rPr>
              <a:t>cardiac plexuses</a:t>
            </a:r>
            <a:endParaRPr lang="en-GB" sz="3200" b="1" dirty="0">
              <a:solidFill>
                <a:srgbClr val="4F81BD"/>
              </a:solidFill>
              <a:latin typeface="Calibri"/>
            </a:endParaRPr>
          </a:p>
          <a:p>
            <a:pPr>
              <a:spcBef>
                <a:spcPct val="50000"/>
              </a:spcBef>
            </a:pPr>
            <a:r>
              <a:rPr lang="en-GB" sz="2800" dirty="0" smtClean="0">
                <a:latin typeface="+mj-lt"/>
              </a:rPr>
              <a:t>Sympathetic </a:t>
            </a:r>
            <a:r>
              <a:rPr lang="en-GB" sz="2800" dirty="0" err="1" smtClean="0">
                <a:latin typeface="+mj-lt"/>
              </a:rPr>
              <a:t>efferents</a:t>
            </a:r>
            <a:r>
              <a:rPr lang="en-GB" sz="2800" dirty="0" smtClean="0">
                <a:latin typeface="+mj-lt"/>
              </a:rPr>
              <a:t> increase heart rate and force of contraction</a:t>
            </a:r>
          </a:p>
          <a:p>
            <a:pPr>
              <a:spcBef>
                <a:spcPct val="50000"/>
              </a:spcBef>
            </a:pPr>
            <a:endParaRPr lang="en-GB" sz="2800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GB" sz="2800" dirty="0" smtClean="0">
                <a:latin typeface="+mj-lt"/>
              </a:rPr>
              <a:t>Parasympathetic </a:t>
            </a:r>
            <a:r>
              <a:rPr lang="en-GB" sz="2800" dirty="0" err="1">
                <a:solidFill>
                  <a:prstClr val="black"/>
                </a:solidFill>
                <a:latin typeface="Calibri"/>
              </a:rPr>
              <a:t>efferents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GB" sz="2800" dirty="0" err="1" smtClean="0">
                <a:solidFill>
                  <a:prstClr val="black"/>
                </a:solidFill>
                <a:latin typeface="Calibri"/>
              </a:rPr>
              <a:t>vagus</a:t>
            </a: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) decrease heart rate via the pacemaker tissue and constrict coronary arteries</a:t>
            </a:r>
            <a:endParaRPr lang="en-GB" sz="280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b="3737"/>
          <a:stretch/>
        </p:blipFill>
        <p:spPr bwMode="auto">
          <a:xfrm>
            <a:off x="500034" y="351359"/>
            <a:ext cx="4572032" cy="617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638800" y="285728"/>
            <a:ext cx="32766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sz="3200" b="1" dirty="0">
                <a:solidFill>
                  <a:srgbClr val="4F81BD"/>
                </a:solidFill>
                <a:latin typeface="Calibri"/>
              </a:rPr>
              <a:t>The </a:t>
            </a:r>
            <a:r>
              <a:rPr lang="en-GB" sz="3200" b="1" dirty="0" smtClean="0">
                <a:solidFill>
                  <a:srgbClr val="4F81BD"/>
                </a:solidFill>
                <a:latin typeface="Calibri"/>
              </a:rPr>
              <a:t>cardiac plexuses</a:t>
            </a:r>
            <a:endParaRPr lang="en-GB" sz="3200" b="1" dirty="0">
              <a:solidFill>
                <a:srgbClr val="4F81BD"/>
              </a:solidFill>
              <a:latin typeface="Calibri"/>
            </a:endParaRPr>
          </a:p>
          <a:p>
            <a:pPr>
              <a:spcBef>
                <a:spcPct val="50000"/>
              </a:spcBef>
            </a:pPr>
            <a:r>
              <a:rPr lang="en-GB" sz="2800" dirty="0" smtClean="0">
                <a:latin typeface="+mj-lt"/>
              </a:rPr>
              <a:t>Sympathetic afferents relay pain sensations from the heart</a:t>
            </a:r>
          </a:p>
          <a:p>
            <a:pPr>
              <a:spcBef>
                <a:spcPct val="50000"/>
              </a:spcBef>
            </a:pPr>
            <a:endParaRPr lang="en-GB" sz="2800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GB" sz="2800" dirty="0" smtClean="0">
                <a:latin typeface="+mj-lt"/>
              </a:rPr>
              <a:t>Parasympathetic </a:t>
            </a: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afferents (</a:t>
            </a:r>
            <a:r>
              <a:rPr lang="en-GB" sz="2800" dirty="0" err="1" smtClean="0">
                <a:solidFill>
                  <a:prstClr val="black"/>
                </a:solidFill>
                <a:latin typeface="Calibri"/>
              </a:rPr>
              <a:t>vagus</a:t>
            </a: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) 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relay </a:t>
            </a: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blood pressure and chemistry information from the  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heart</a:t>
            </a:r>
            <a:endParaRPr lang="en-GB" sz="2800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b="3737"/>
          <a:stretch/>
        </p:blipFill>
        <p:spPr bwMode="auto">
          <a:xfrm>
            <a:off x="500034" y="351359"/>
            <a:ext cx="4572032" cy="617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late0220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30684" t="6537" r="30959" b="5710"/>
          <a:stretch>
            <a:fillRect/>
          </a:stretch>
        </p:blipFill>
        <p:spPr bwMode="auto">
          <a:xfrm>
            <a:off x="228600" y="228600"/>
            <a:ext cx="306863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429000" y="152400"/>
            <a:ext cx="54864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chemeClr val="accent1"/>
                </a:solidFill>
                <a:latin typeface="+mj-lt"/>
              </a:rPr>
              <a:t>Course of the </a:t>
            </a:r>
            <a:r>
              <a:rPr lang="en-GB" sz="2800" b="1" dirty="0" err="1">
                <a:solidFill>
                  <a:schemeClr val="accent1"/>
                </a:solidFill>
                <a:latin typeface="+mj-lt"/>
              </a:rPr>
              <a:t>Vagus</a:t>
            </a:r>
            <a:r>
              <a:rPr lang="en-GB" sz="2800" b="1" dirty="0">
                <a:solidFill>
                  <a:schemeClr val="accent1"/>
                </a:solidFill>
                <a:latin typeface="+mj-lt"/>
              </a:rPr>
              <a:t> Nerves</a:t>
            </a:r>
            <a:endParaRPr lang="en-GB" sz="2800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GB" dirty="0">
                <a:latin typeface="+mj-lt"/>
              </a:rPr>
              <a:t>Cranial nerve X – arise from medulla and leave skull through jugular foramina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j-lt"/>
              </a:rPr>
              <a:t>Descend neck </a:t>
            </a:r>
            <a:r>
              <a:rPr lang="en-GB" dirty="0" err="1">
                <a:latin typeface="+mj-lt"/>
              </a:rPr>
              <a:t>posterolateral</a:t>
            </a:r>
            <a:r>
              <a:rPr lang="en-GB" dirty="0">
                <a:latin typeface="+mj-lt"/>
              </a:rPr>
              <a:t> to common carotid artery</a:t>
            </a:r>
          </a:p>
          <a:p>
            <a:pPr>
              <a:spcBef>
                <a:spcPct val="50000"/>
              </a:spcBef>
            </a:pPr>
            <a:r>
              <a:rPr lang="en-GB" i="1" dirty="0">
                <a:latin typeface="+mj-lt"/>
              </a:rPr>
              <a:t>Left </a:t>
            </a:r>
            <a:r>
              <a:rPr lang="en-GB" i="1" dirty="0" err="1">
                <a:latin typeface="+mj-lt"/>
              </a:rPr>
              <a:t>vagus</a:t>
            </a:r>
            <a:r>
              <a:rPr lang="en-GB" i="1" dirty="0">
                <a:latin typeface="+mj-lt"/>
              </a:rPr>
              <a:t> </a:t>
            </a:r>
            <a:r>
              <a:rPr lang="en-GB" dirty="0">
                <a:latin typeface="+mj-lt"/>
              </a:rPr>
              <a:t>crosses anterior to aortic arch then posterior to left lung root</a:t>
            </a:r>
          </a:p>
          <a:p>
            <a:pPr>
              <a:spcBef>
                <a:spcPct val="50000"/>
              </a:spcBef>
            </a:pPr>
            <a:r>
              <a:rPr lang="en-GB" i="1" dirty="0">
                <a:latin typeface="+mj-lt"/>
              </a:rPr>
              <a:t>Right </a:t>
            </a:r>
            <a:r>
              <a:rPr lang="en-GB" i="1" dirty="0" err="1">
                <a:latin typeface="+mj-lt"/>
              </a:rPr>
              <a:t>vagus</a:t>
            </a:r>
            <a:r>
              <a:rPr lang="en-GB" dirty="0">
                <a:latin typeface="+mj-lt"/>
              </a:rPr>
              <a:t> passes posterior to right lung root</a:t>
            </a:r>
          </a:p>
          <a:p>
            <a:pPr>
              <a:spcBef>
                <a:spcPct val="50000"/>
              </a:spcBef>
            </a:pPr>
            <a:r>
              <a:rPr lang="en-GB" i="1" dirty="0">
                <a:latin typeface="+mj-lt"/>
              </a:rPr>
              <a:t>Both </a:t>
            </a:r>
            <a:r>
              <a:rPr lang="en-GB" i="1" dirty="0" err="1">
                <a:latin typeface="+mj-lt"/>
              </a:rPr>
              <a:t>vagi</a:t>
            </a:r>
            <a:r>
              <a:rPr lang="en-GB" dirty="0">
                <a:latin typeface="+mj-lt"/>
              </a:rPr>
              <a:t> form a plexus round the oesophagus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j-lt"/>
              </a:rPr>
              <a:t>Separate to form anterior and posterior oesophageal/gastric nerves</a:t>
            </a:r>
            <a:endParaRPr lang="en-GB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638800" y="285728"/>
            <a:ext cx="32766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sz="3200" b="1" dirty="0">
                <a:solidFill>
                  <a:srgbClr val="4F81BD"/>
                </a:solidFill>
                <a:latin typeface="Calibri"/>
              </a:rPr>
              <a:t>The </a:t>
            </a:r>
            <a:r>
              <a:rPr lang="en-GB" sz="3200" b="1" dirty="0" smtClean="0">
                <a:solidFill>
                  <a:srgbClr val="4F81BD"/>
                </a:solidFill>
                <a:latin typeface="Calibri"/>
              </a:rPr>
              <a:t>oesophageal plexus</a:t>
            </a:r>
            <a:endParaRPr lang="en-GB" sz="3200" b="1" dirty="0">
              <a:solidFill>
                <a:srgbClr val="4F81BD"/>
              </a:solidFill>
              <a:latin typeface="Calibri"/>
            </a:endParaRPr>
          </a:p>
          <a:p>
            <a:pPr>
              <a:spcBef>
                <a:spcPct val="50000"/>
              </a:spcBef>
            </a:pPr>
            <a:r>
              <a:rPr lang="en-GB" sz="2800" dirty="0">
                <a:latin typeface="+mj-lt"/>
              </a:rPr>
              <a:t>Sympathetic afferents relay pain sensations from the </a:t>
            </a:r>
            <a:r>
              <a:rPr lang="en-GB" sz="2800" dirty="0" smtClean="0">
                <a:latin typeface="+mj-lt"/>
              </a:rPr>
              <a:t>oesophagus</a:t>
            </a:r>
          </a:p>
          <a:p>
            <a:pPr>
              <a:spcBef>
                <a:spcPct val="50000"/>
              </a:spcBef>
            </a:pPr>
            <a:endParaRPr lang="en-GB" sz="2800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GB" sz="2800" dirty="0">
                <a:latin typeface="+mj-lt"/>
              </a:rPr>
              <a:t>Parasympathetic </a:t>
            </a:r>
            <a:r>
              <a:rPr lang="en-GB" sz="2800" dirty="0">
                <a:solidFill>
                  <a:prstClr val="black"/>
                </a:solidFill>
                <a:latin typeface="+mj-lt"/>
              </a:rPr>
              <a:t>afferents (</a:t>
            </a:r>
            <a:r>
              <a:rPr lang="en-GB" sz="2800" dirty="0" err="1">
                <a:solidFill>
                  <a:prstClr val="black"/>
                </a:solidFill>
                <a:latin typeface="+mj-lt"/>
              </a:rPr>
              <a:t>vagus</a:t>
            </a:r>
            <a:r>
              <a:rPr lang="en-GB" sz="2800" dirty="0" smtClean="0">
                <a:solidFill>
                  <a:prstClr val="black"/>
                </a:solidFill>
                <a:latin typeface="+mj-lt"/>
              </a:rPr>
              <a:t>) senses normal physiological information </a:t>
            </a:r>
            <a:r>
              <a:rPr lang="en-GB" sz="2800" dirty="0">
                <a:solidFill>
                  <a:prstClr val="black"/>
                </a:solidFill>
                <a:latin typeface="+mj-lt"/>
              </a:rPr>
              <a:t>from the </a:t>
            </a: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oesophagus</a:t>
            </a:r>
            <a:endParaRPr lang="en-GB" sz="2800" dirty="0">
              <a:latin typeface="+mj-lt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/>
          <a:srcRect b="4148"/>
          <a:stretch/>
        </p:blipFill>
        <p:spPr bwMode="auto">
          <a:xfrm>
            <a:off x="214282" y="119086"/>
            <a:ext cx="4752975" cy="639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GB" b="1" dirty="0" err="1" smtClean="0">
                <a:ea typeface="ＭＳ Ｐゴシック" pitchFamily="-109" charset="-128"/>
              </a:rPr>
              <a:t>Vagus</a:t>
            </a:r>
            <a:r>
              <a:rPr lang="en-GB" b="1" dirty="0" smtClean="0">
                <a:ea typeface="ＭＳ Ｐゴシック" pitchFamily="-109" charset="-128"/>
              </a:rPr>
              <a:t> nerves and their branches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sz="2800" dirty="0" smtClean="0">
                <a:ea typeface="ＭＳ Ｐゴシック" pitchFamily="-109" charset="-128"/>
                <a:cs typeface="Arial" charset="0"/>
              </a:rPr>
              <a:t>Branches to chest and abdomen are parasympathetic (control smooth and cardiac muscle + glands of gut and airways)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sz="2800" dirty="0" smtClean="0">
                <a:ea typeface="ＭＳ Ｐゴシック" pitchFamily="-109" charset="-128"/>
                <a:cs typeface="Arial" charset="0"/>
              </a:rPr>
              <a:t>Also large sensory (</a:t>
            </a:r>
            <a:r>
              <a:rPr lang="en-GB" sz="2800" dirty="0" err="1" smtClean="0">
                <a:ea typeface="ＭＳ Ｐゴシック" pitchFamily="-109" charset="-128"/>
                <a:cs typeface="Arial" charset="0"/>
              </a:rPr>
              <a:t>enteroceptor</a:t>
            </a:r>
            <a:r>
              <a:rPr lang="en-GB" sz="2800" dirty="0" smtClean="0">
                <a:ea typeface="ＭＳ Ｐゴシック" pitchFamily="-109" charset="-128"/>
                <a:cs typeface="Arial" charset="0"/>
              </a:rPr>
              <a:t>) content from gut and lungs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sz="2800" dirty="0" smtClean="0">
                <a:ea typeface="ＭＳ Ｐゴシック" pitchFamily="-109" charset="-128"/>
                <a:cs typeface="Arial" charset="0"/>
              </a:rPr>
              <a:t>Unlike the sympathetic they provide </a:t>
            </a:r>
            <a:r>
              <a:rPr lang="en-GB" sz="2800" b="1" dirty="0" smtClean="0">
                <a:ea typeface="ＭＳ Ｐゴシック" pitchFamily="-109" charset="-128"/>
                <a:cs typeface="Arial" charset="0"/>
              </a:rPr>
              <a:t>no</a:t>
            </a:r>
            <a:r>
              <a:rPr lang="en-GB" sz="2800" dirty="0" smtClean="0">
                <a:ea typeface="ＭＳ Ｐゴシック" pitchFamily="-109" charset="-128"/>
                <a:cs typeface="Arial" charset="0"/>
              </a:rPr>
              <a:t> autonomic supply to the body wall (</a:t>
            </a:r>
            <a:r>
              <a:rPr lang="en-GB" sz="2800" dirty="0" err="1" smtClean="0">
                <a:ea typeface="ＭＳ Ｐゴシック" pitchFamily="-109" charset="-128"/>
                <a:cs typeface="Arial" charset="0"/>
              </a:rPr>
              <a:t>eg</a:t>
            </a:r>
            <a:r>
              <a:rPr lang="en-GB" sz="2800" dirty="0" smtClean="0">
                <a:ea typeface="ＭＳ Ｐゴシック" pitchFamily="-109" charset="-128"/>
                <a:cs typeface="Arial" charset="0"/>
              </a:rPr>
              <a:t> arterioles &amp; sweat glands)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sz="2800" dirty="0" smtClean="0">
                <a:ea typeface="ＭＳ Ｐゴシック" pitchFamily="-109" charset="-128"/>
                <a:cs typeface="Arial" charset="0"/>
              </a:rPr>
              <a:t>Recurrent laryngeal branch of </a:t>
            </a:r>
            <a:r>
              <a:rPr lang="en-GB" sz="2800" dirty="0" err="1" smtClean="0">
                <a:ea typeface="ＭＳ Ｐゴシック" pitchFamily="-109" charset="-128"/>
                <a:cs typeface="Arial" charset="0"/>
              </a:rPr>
              <a:t>vagus</a:t>
            </a:r>
            <a:r>
              <a:rPr lang="en-GB" sz="2800" dirty="0" smtClean="0">
                <a:ea typeface="ＭＳ Ｐゴシック" pitchFamily="-109" charset="-128"/>
                <a:cs typeface="Arial" charset="0"/>
              </a:rPr>
              <a:t> nerve is </a:t>
            </a:r>
            <a:r>
              <a:rPr lang="en-GB" sz="2800" b="1" dirty="0" smtClean="0">
                <a:ea typeface="ＭＳ Ｐゴシック" pitchFamily="-109" charset="-128"/>
                <a:cs typeface="Arial" charset="0"/>
              </a:rPr>
              <a:t>not</a:t>
            </a:r>
            <a:r>
              <a:rPr lang="en-GB" sz="2800" dirty="0" smtClean="0">
                <a:ea typeface="ＭＳ Ｐゴシック" pitchFamily="-109" charset="-128"/>
                <a:cs typeface="Arial" charset="0"/>
              </a:rPr>
              <a:t> parasympathetic – runs back up neck to supply most skeletal muscles of larynx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ist1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31461" t="9267" r="37079" b="3851"/>
          <a:stretch>
            <a:fillRect/>
          </a:stretch>
        </p:blipFill>
        <p:spPr bwMode="auto">
          <a:xfrm>
            <a:off x="457200" y="914400"/>
            <a:ext cx="2133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19400" y="1028700"/>
            <a:ext cx="58674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>
                <a:latin typeface="+mj-lt"/>
              </a:rPr>
              <a:t>This posterior view of the oesophagus shows mainly the right </a:t>
            </a:r>
            <a:r>
              <a:rPr lang="en-GB" dirty="0" err="1">
                <a:latin typeface="+mj-lt"/>
              </a:rPr>
              <a:t>vagus</a:t>
            </a:r>
            <a:r>
              <a:rPr lang="en-GB" dirty="0">
                <a:latin typeface="+mj-lt"/>
              </a:rPr>
              <a:t> contributing to the oesophageal plexus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>
                <a:latin typeface="+mj-lt"/>
              </a:rPr>
              <a:t>Remember that these nerves also acquire many sympathetic fibres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>
                <a:latin typeface="+mj-lt"/>
              </a:rPr>
              <a:t>The inferior continuation of this nerve is the posterior oesophageal nerve, taking right </a:t>
            </a:r>
            <a:r>
              <a:rPr lang="en-GB" dirty="0" err="1">
                <a:latin typeface="+mj-lt"/>
              </a:rPr>
              <a:t>vagal</a:t>
            </a:r>
            <a:r>
              <a:rPr lang="en-GB" dirty="0">
                <a:latin typeface="+mj-lt"/>
              </a:rPr>
              <a:t> fibres through the diaphragm to the abdominal viscera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>
                <a:latin typeface="+mj-lt"/>
              </a:rPr>
              <a:t>In a similar way, the left </a:t>
            </a:r>
            <a:r>
              <a:rPr lang="en-GB" dirty="0" err="1">
                <a:latin typeface="+mj-lt"/>
              </a:rPr>
              <a:t>vagus</a:t>
            </a:r>
            <a:r>
              <a:rPr lang="en-GB" dirty="0">
                <a:latin typeface="+mj-lt"/>
              </a:rPr>
              <a:t> provides fibres to the oesophageal plexus then continues as the anterior oesophageal nerve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92100" y="76200"/>
            <a:ext cx="752077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+mj-lt"/>
              </a:rPr>
              <a:t>The </a:t>
            </a:r>
            <a:r>
              <a:rPr lang="en-GB" sz="3600" b="1" dirty="0" err="1">
                <a:solidFill>
                  <a:schemeClr val="accent1"/>
                </a:solidFill>
                <a:latin typeface="+mj-lt"/>
              </a:rPr>
              <a:t>Vagi</a:t>
            </a:r>
            <a:r>
              <a:rPr lang="en-GB" sz="3600" b="1" dirty="0">
                <a:solidFill>
                  <a:schemeClr val="accent1"/>
                </a:solidFill>
                <a:latin typeface="+mj-lt"/>
              </a:rPr>
              <a:t> in the Posterior </a:t>
            </a:r>
            <a:r>
              <a:rPr lang="en-GB" sz="3600" b="1" dirty="0" err="1">
                <a:solidFill>
                  <a:schemeClr val="accent1"/>
                </a:solidFill>
                <a:latin typeface="+mj-lt"/>
              </a:rPr>
              <a:t>Mediastinum</a:t>
            </a:r>
            <a:endParaRPr lang="en-GB" sz="3600" b="1" dirty="0">
              <a:solidFill>
                <a:schemeClr val="accent1"/>
              </a:solidFill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ea typeface="ＭＳ Ｐゴシック" pitchFamily="-109" charset="-128"/>
                <a:cs typeface="Arial" charset="0"/>
              </a:rPr>
              <a:t>Functional divisions of the CNS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ea typeface="ＭＳ Ｐゴシック" pitchFamily="-109" charset="-128"/>
                <a:cs typeface="Arial" charset="0"/>
              </a:rPr>
              <a:t>Somatic (from Greek for body)</a:t>
            </a:r>
          </a:p>
          <a:p>
            <a:pPr lvl="1"/>
            <a:r>
              <a:rPr lang="en-GB" sz="3200" dirty="0" smtClean="0">
                <a:ea typeface="ＭＳ Ｐゴシック" pitchFamily="-109" charset="-128"/>
                <a:cs typeface="Arial" charset="0"/>
              </a:rPr>
              <a:t>Skin and skeletal muscles</a:t>
            </a:r>
          </a:p>
          <a:p>
            <a:r>
              <a:rPr lang="en-GB" sz="3600" dirty="0" smtClean="0">
                <a:ea typeface="ＭＳ Ｐゴシック" pitchFamily="-109" charset="-128"/>
                <a:cs typeface="Arial" charset="0"/>
              </a:rPr>
              <a:t>Autonomic or visceral (from Greek for guts)</a:t>
            </a:r>
          </a:p>
          <a:p>
            <a:pPr lvl="1"/>
            <a:r>
              <a:rPr lang="en-GB" sz="3200" dirty="0" smtClean="0">
                <a:ea typeface="ＭＳ Ｐゴシック" pitchFamily="-109" charset="-128"/>
                <a:cs typeface="Arial" charset="0"/>
              </a:rPr>
              <a:t>Organs and parts of organs such as smooth muscle and glands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6143636" y="228600"/>
            <a:ext cx="269556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chemeClr val="accent1"/>
                </a:solidFill>
                <a:latin typeface="+mj-lt"/>
              </a:rPr>
              <a:t>Intrinsic </a:t>
            </a:r>
            <a:r>
              <a:rPr lang="en-GB" sz="3200" b="1" dirty="0" smtClean="0">
                <a:solidFill>
                  <a:schemeClr val="accent1"/>
                </a:solidFill>
                <a:latin typeface="+mj-lt"/>
              </a:rPr>
              <a:t>nerves </a:t>
            </a:r>
            <a:r>
              <a:rPr lang="en-GB" sz="3200" b="1" dirty="0">
                <a:solidFill>
                  <a:schemeClr val="accent1"/>
                </a:solidFill>
                <a:latin typeface="+mj-lt"/>
              </a:rPr>
              <a:t>of the </a:t>
            </a:r>
            <a:r>
              <a:rPr lang="en-GB" sz="3200" b="1" dirty="0" smtClean="0">
                <a:solidFill>
                  <a:schemeClr val="accent1"/>
                </a:solidFill>
                <a:latin typeface="+mj-lt"/>
              </a:rPr>
              <a:t>oesophagus</a:t>
            </a:r>
            <a:endParaRPr lang="en-GB" sz="3200" b="1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GB" sz="2000" dirty="0">
                <a:latin typeface="+mj-lt"/>
              </a:rPr>
              <a:t>This plexus of ganglia and axons within the oesophageal wall coordinates its activity 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+mj-lt"/>
              </a:rPr>
              <a:t>This can be up- or down-regulated by the autonomic nerves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+mj-lt"/>
              </a:rPr>
              <a:t>It is part of the </a:t>
            </a:r>
            <a:r>
              <a:rPr lang="en-GB" sz="2000" i="1" dirty="0">
                <a:latin typeface="+mj-lt"/>
              </a:rPr>
              <a:t>enteric nervous system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2"/>
          <a:srcRect b="3798"/>
          <a:stretch/>
        </p:blipFill>
        <p:spPr bwMode="auto">
          <a:xfrm>
            <a:off x="214282" y="285728"/>
            <a:ext cx="5344991" cy="591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ostMediast09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 l="5357" r="893" b="4158"/>
          <a:stretch>
            <a:fillRect/>
          </a:stretch>
        </p:blipFill>
        <p:spPr bwMode="auto">
          <a:xfrm>
            <a:off x="609600" y="1600200"/>
            <a:ext cx="80010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solidFill>
                  <a:schemeClr val="accent1"/>
                </a:solidFill>
                <a:latin typeface="+mj-lt"/>
              </a:rPr>
              <a:t>Compare the Positions of the </a:t>
            </a:r>
            <a:r>
              <a:rPr lang="en-GB" sz="2800" b="1" dirty="0" err="1">
                <a:solidFill>
                  <a:schemeClr val="accent1"/>
                </a:solidFill>
                <a:latin typeface="+mj-lt"/>
              </a:rPr>
              <a:t>Phrenic</a:t>
            </a:r>
            <a:r>
              <a:rPr lang="en-GB" sz="2800" b="1" dirty="0">
                <a:solidFill>
                  <a:schemeClr val="accent1"/>
                </a:solidFill>
                <a:latin typeface="+mj-lt"/>
              </a:rPr>
              <a:t> &amp; </a:t>
            </a:r>
            <a:r>
              <a:rPr lang="en-GB" sz="2800" b="1" dirty="0" err="1">
                <a:solidFill>
                  <a:schemeClr val="accent1"/>
                </a:solidFill>
                <a:latin typeface="+mj-lt"/>
              </a:rPr>
              <a:t>Vagus</a:t>
            </a:r>
            <a:r>
              <a:rPr lang="en-GB" sz="2800" b="1" dirty="0">
                <a:solidFill>
                  <a:schemeClr val="accent1"/>
                </a:solidFill>
                <a:latin typeface="+mj-lt"/>
              </a:rPr>
              <a:t> Nerves and the Sympathetic Trunks in the Superior </a:t>
            </a:r>
            <a:r>
              <a:rPr lang="en-GB" sz="2800" b="1" dirty="0" err="1">
                <a:solidFill>
                  <a:schemeClr val="accent1"/>
                </a:solidFill>
                <a:latin typeface="+mj-lt"/>
              </a:rPr>
              <a:t>Mediastinum</a:t>
            </a:r>
            <a:endParaRPr lang="en-GB" sz="2800" b="1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GB" b="1" smtClean="0">
                <a:ea typeface="ＭＳ Ｐゴシック" pitchFamily="-109" charset="-128"/>
                <a:cs typeface="Arial" charset="0"/>
              </a:rPr>
              <a:t>Somatic spinal nerves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600200"/>
            <a:ext cx="3900486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ea typeface="ＭＳ Ｐゴシック" pitchFamily="-109" charset="-128"/>
                <a:cs typeface="Arial" charset="0"/>
              </a:rPr>
              <a:t>Motor to skeletal muscle only</a:t>
            </a:r>
          </a:p>
          <a:p>
            <a:r>
              <a:rPr lang="en-GB" dirty="0" smtClean="0">
                <a:ea typeface="ＭＳ Ｐゴシック" pitchFamily="-109" charset="-128"/>
                <a:cs typeface="Arial" charset="0"/>
              </a:rPr>
              <a:t>Skeletal muscle cannot function without them</a:t>
            </a:r>
          </a:p>
          <a:p>
            <a:r>
              <a:rPr lang="en-GB" dirty="0" smtClean="0">
                <a:ea typeface="ＭＳ Ｐゴシック" pitchFamily="-109" charset="-128"/>
                <a:cs typeface="Arial" charset="0"/>
              </a:rPr>
              <a:t>Sensory to body wall but not to viscera</a:t>
            </a:r>
          </a:p>
          <a:p>
            <a:r>
              <a:rPr lang="en-GB" dirty="0" smtClean="0">
                <a:ea typeface="ＭＳ Ｐゴシック" pitchFamily="-109" charset="-128"/>
                <a:cs typeface="Arial" charset="0"/>
              </a:rPr>
              <a:t>Segmental nerves may combine to form </a:t>
            </a:r>
            <a:r>
              <a:rPr lang="en-GB" i="1" dirty="0" err="1" smtClean="0">
                <a:ea typeface="ＭＳ Ｐゴシック" pitchFamily="-109" charset="-128"/>
                <a:cs typeface="Arial" charset="0"/>
              </a:rPr>
              <a:t>plexi</a:t>
            </a:r>
            <a:r>
              <a:rPr lang="en-GB" dirty="0" smtClean="0">
                <a:ea typeface="ＭＳ Ｐゴシック" pitchFamily="-109" charset="-128"/>
                <a:cs typeface="Arial" charset="0"/>
              </a:rPr>
              <a:t> supplying specialised areas (cervical, brachial, </a:t>
            </a:r>
            <a:r>
              <a:rPr lang="en-GB" dirty="0" err="1" smtClean="0">
                <a:ea typeface="ＭＳ Ｐゴシック" pitchFamily="-109" charset="-128"/>
                <a:cs typeface="Arial" charset="0"/>
              </a:rPr>
              <a:t>lumbosacral</a:t>
            </a:r>
            <a:r>
              <a:rPr lang="en-GB" dirty="0" smtClean="0">
                <a:ea typeface="ＭＳ Ｐゴシック" pitchFamily="-109" charset="-128"/>
                <a:cs typeface="Arial" charset="0"/>
              </a:rPr>
              <a:t>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643050"/>
            <a:ext cx="48496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786314" y="357166"/>
            <a:ext cx="3900486" cy="4214843"/>
          </a:xfrm>
        </p:spPr>
        <p:txBody>
          <a:bodyPr>
            <a:normAutofit/>
          </a:bodyPr>
          <a:lstStyle/>
          <a:p>
            <a:pPr marL="0" indent="0"/>
            <a:r>
              <a:rPr lang="en-GB" sz="2800" dirty="0" smtClean="0">
                <a:solidFill>
                  <a:schemeClr val="accent1"/>
                </a:solidFill>
                <a:ea typeface="ＭＳ Ｐゴシック" pitchFamily="-109" charset="-128"/>
                <a:cs typeface="Arial" charset="0"/>
              </a:rPr>
              <a:t>Dermatome</a:t>
            </a:r>
          </a:p>
          <a:p>
            <a:pPr marL="400050" lvl="1" indent="0"/>
            <a:r>
              <a:rPr lang="en-GB" sz="2400" dirty="0" smtClean="0">
                <a:ea typeface="ＭＳ Ｐゴシック" pitchFamily="-109" charset="-128"/>
                <a:cs typeface="Arial" charset="0"/>
              </a:rPr>
              <a:t>An area of skin which is supplied by a single spinal nerve on one side or from a single spinal cord </a:t>
            </a:r>
          </a:p>
          <a:p>
            <a:pPr marL="0" indent="0"/>
            <a:r>
              <a:rPr lang="en-GB" sz="2800" dirty="0" err="1" smtClean="0">
                <a:solidFill>
                  <a:schemeClr val="accent1"/>
                </a:solidFill>
                <a:ea typeface="ＭＳ Ｐゴシック" pitchFamily="-109" charset="-128"/>
                <a:cs typeface="Arial" charset="0"/>
              </a:rPr>
              <a:t>Myotome</a:t>
            </a:r>
            <a:endParaRPr lang="en-GB" sz="2800" dirty="0" smtClean="0">
              <a:solidFill>
                <a:schemeClr val="accent1"/>
              </a:solidFill>
              <a:ea typeface="ＭＳ Ｐゴシック" pitchFamily="-109" charset="-128"/>
              <a:cs typeface="Arial" charset="0"/>
            </a:endParaRPr>
          </a:p>
          <a:p>
            <a:pPr marL="400050" lvl="1" indent="0"/>
            <a:r>
              <a:rPr lang="en-GB" sz="2400" dirty="0" smtClean="0">
                <a:ea typeface="ＭＳ Ｐゴシック" pitchFamily="-109" charset="-128"/>
                <a:cs typeface="Arial" charset="0"/>
              </a:rPr>
              <a:t>Part of a skeletal muscle supplied by a single spinal nerve on one side or from a single spinal cord level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t="2256" r="14141" b="45864"/>
          <a:stretch>
            <a:fillRect/>
          </a:stretch>
        </p:blipFill>
        <p:spPr bwMode="auto">
          <a:xfrm>
            <a:off x="214282" y="357165"/>
            <a:ext cx="4646576" cy="628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 l="6169" t="5555" r="6168" b="5555"/>
          <a:stretch>
            <a:fillRect/>
          </a:stretch>
        </p:blipFill>
        <p:spPr bwMode="auto">
          <a:xfrm>
            <a:off x="4786314" y="4714884"/>
            <a:ext cx="225029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71694" y="685800"/>
            <a:ext cx="286480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Intercostal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nerves: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11 </a:t>
            </a:r>
            <a:r>
              <a:rPr lang="en-US" sz="2000" dirty="0">
                <a:latin typeface="+mj-lt"/>
              </a:rPr>
              <a:t>pairs (+ 1 subcostal)</a:t>
            </a:r>
          </a:p>
          <a:p>
            <a:r>
              <a:rPr lang="en-US" sz="2000" dirty="0">
                <a:latin typeface="+mj-lt"/>
              </a:rPr>
              <a:t>Mixed (= motor + sensory)</a:t>
            </a:r>
          </a:p>
          <a:p>
            <a:r>
              <a:rPr lang="en-US" sz="2000" dirty="0">
                <a:latin typeface="+mj-lt"/>
              </a:rPr>
              <a:t>Spinal or segmental nerves</a:t>
            </a:r>
          </a:p>
          <a:p>
            <a:r>
              <a:rPr lang="en-US" sz="2000" dirty="0">
                <a:latin typeface="+mj-lt"/>
              </a:rPr>
              <a:t>(anterior primary </a:t>
            </a:r>
            <a:r>
              <a:rPr lang="en-US" sz="2000" dirty="0" err="1">
                <a:latin typeface="+mj-lt"/>
              </a:rPr>
              <a:t>rami</a:t>
            </a:r>
            <a:r>
              <a:rPr lang="en-US" sz="2000" dirty="0">
                <a:latin typeface="+mj-lt"/>
              </a:rPr>
              <a:t>)</a:t>
            </a:r>
          </a:p>
          <a:p>
            <a:r>
              <a:rPr lang="en-US" sz="2000" dirty="0">
                <a:latin typeface="+mj-lt"/>
              </a:rPr>
              <a:t>Supply the </a:t>
            </a:r>
            <a:r>
              <a:rPr lang="en-US" sz="2000" dirty="0" err="1">
                <a:latin typeface="+mj-lt"/>
              </a:rPr>
              <a:t>intercostal</a:t>
            </a:r>
            <a:r>
              <a:rPr lang="en-US" sz="2000" dirty="0">
                <a:latin typeface="+mj-lt"/>
              </a:rPr>
              <a:t> spaces</a:t>
            </a:r>
          </a:p>
          <a:p>
            <a:r>
              <a:rPr lang="en-US" sz="2000" dirty="0">
                <a:latin typeface="+mj-lt"/>
              </a:rPr>
              <a:t>Lateral </a:t>
            </a:r>
            <a:r>
              <a:rPr lang="en-US" sz="2000" dirty="0" err="1">
                <a:latin typeface="+mj-lt"/>
              </a:rPr>
              <a:t>cutaneous</a:t>
            </a:r>
            <a:r>
              <a:rPr lang="en-US" sz="2000" dirty="0">
                <a:latin typeface="+mj-lt"/>
              </a:rPr>
              <a:t> branch - anterior and posterior</a:t>
            </a:r>
          </a:p>
          <a:p>
            <a:r>
              <a:rPr lang="en-US" sz="2000" dirty="0">
                <a:latin typeface="+mj-lt"/>
              </a:rPr>
              <a:t>Anterior </a:t>
            </a:r>
            <a:r>
              <a:rPr lang="en-US" sz="2000" dirty="0" err="1">
                <a:latin typeface="+mj-lt"/>
              </a:rPr>
              <a:t>cutaneous</a:t>
            </a:r>
            <a:r>
              <a:rPr lang="en-US" sz="2000" dirty="0">
                <a:latin typeface="+mj-lt"/>
              </a:rPr>
              <a:t> branch - medial and lateral</a:t>
            </a:r>
            <a:endParaRPr lang="en-GB" sz="2000" dirty="0">
              <a:latin typeface="+mj-lt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/>
          <a:srcRect b="5071"/>
          <a:stretch/>
        </p:blipFill>
        <p:spPr bwMode="auto">
          <a:xfrm>
            <a:off x="107504" y="928670"/>
            <a:ext cx="6064190" cy="447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rch a01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9131"/>
          <a:stretch>
            <a:fillRect/>
          </a:stretch>
        </p:blipFill>
        <p:spPr bwMode="auto">
          <a:xfrm>
            <a:off x="228600" y="304800"/>
            <a:ext cx="49609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410200" y="228600"/>
            <a:ext cx="3581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chemeClr val="accent1"/>
                </a:solidFill>
                <a:latin typeface="+mj-lt"/>
              </a:rPr>
              <a:t>The </a:t>
            </a:r>
            <a:r>
              <a:rPr lang="en-GB" sz="2800" dirty="0" err="1">
                <a:solidFill>
                  <a:schemeClr val="accent1"/>
                </a:solidFill>
                <a:latin typeface="+mj-lt"/>
              </a:rPr>
              <a:t>Phrenic</a:t>
            </a:r>
            <a:r>
              <a:rPr lang="en-GB" sz="2800" dirty="0">
                <a:solidFill>
                  <a:schemeClr val="accent1"/>
                </a:solidFill>
                <a:latin typeface="+mj-lt"/>
              </a:rPr>
              <a:t> Nerves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+mj-lt"/>
              </a:rPr>
              <a:t>Derived from anterior </a:t>
            </a:r>
            <a:r>
              <a:rPr lang="en-GB" sz="2000" dirty="0" err="1">
                <a:latin typeface="+mj-lt"/>
              </a:rPr>
              <a:t>rami</a:t>
            </a:r>
            <a:r>
              <a:rPr lang="en-GB" sz="2000" dirty="0">
                <a:latin typeface="+mj-lt"/>
              </a:rPr>
              <a:t> of spinal nerves C3 – C5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+mj-lt"/>
              </a:rPr>
              <a:t>Somatic nerves – no autonomic function or visceral distribution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+mj-lt"/>
              </a:rPr>
              <a:t>Motor fibres supply skeletal muscle of the diaphragm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+mj-lt"/>
              </a:rPr>
              <a:t>“C3,4 and </a:t>
            </a:r>
            <a:r>
              <a:rPr lang="en-GB" sz="2000" dirty="0" smtClean="0">
                <a:latin typeface="+mj-lt"/>
              </a:rPr>
              <a:t>5 keep </a:t>
            </a:r>
            <a:r>
              <a:rPr lang="en-GB" sz="2000" dirty="0">
                <a:latin typeface="+mj-lt"/>
              </a:rPr>
              <a:t>the diaphragm alive”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+mj-lt"/>
              </a:rPr>
              <a:t>Sensory fibres supply central diaphragm, its pleural covering, </a:t>
            </a:r>
            <a:r>
              <a:rPr lang="en-GB" sz="2000" dirty="0" err="1">
                <a:latin typeface="+mj-lt"/>
              </a:rPr>
              <a:t>mediastinal</a:t>
            </a:r>
            <a:r>
              <a:rPr lang="en-GB" sz="2000" dirty="0">
                <a:latin typeface="+mj-lt"/>
              </a:rPr>
              <a:t> pleura and pericardium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+mj-lt"/>
              </a:rPr>
              <a:t>Also supply peritoneum on inferior surface of central diaphragm</a:t>
            </a:r>
            <a:r>
              <a:rPr lang="en-GB" dirty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4214842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a typeface="ＭＳ Ｐゴシック" pitchFamily="-109" charset="-128"/>
                <a:cs typeface="Arial" charset="0"/>
              </a:rPr>
              <a:t>Autonomic nerves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357298"/>
            <a:ext cx="4071966" cy="52864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dirty="0" smtClean="0">
                <a:ea typeface="ＭＳ Ｐゴシック" pitchFamily="-109" charset="-128"/>
                <a:cs typeface="Arial" charset="0"/>
              </a:rPr>
              <a:t>Motor to cardiac muscle, smooth muscle and glands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ea typeface="ＭＳ Ｐゴシック" pitchFamily="-109" charset="-128"/>
                <a:cs typeface="Arial" charset="0"/>
              </a:rPr>
              <a:t>Sensory to visceral organs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ea typeface="ＭＳ Ｐゴシック" pitchFamily="-109" charset="-128"/>
                <a:cs typeface="Arial" charset="0"/>
              </a:rPr>
              <a:t>Divided into </a:t>
            </a:r>
            <a:r>
              <a:rPr lang="en-GB" i="1" dirty="0" smtClean="0">
                <a:solidFill>
                  <a:schemeClr val="accent1"/>
                </a:solidFill>
                <a:ea typeface="ＭＳ Ｐゴシック" pitchFamily="-109" charset="-128"/>
                <a:cs typeface="Arial" charset="0"/>
              </a:rPr>
              <a:t>parasympathetic</a:t>
            </a:r>
            <a:r>
              <a:rPr lang="en-GB" dirty="0" smtClean="0">
                <a:ea typeface="ＭＳ Ｐゴシック" pitchFamily="-109" charset="-128"/>
                <a:cs typeface="Arial" charset="0"/>
              </a:rPr>
              <a:t> and </a:t>
            </a:r>
            <a:r>
              <a:rPr lang="en-GB" i="1" dirty="0" smtClean="0">
                <a:solidFill>
                  <a:schemeClr val="accent1"/>
                </a:solidFill>
                <a:ea typeface="ＭＳ Ｐゴシック" pitchFamily="-109" charset="-128"/>
                <a:cs typeface="Arial" charset="0"/>
              </a:rPr>
              <a:t>sympathetic</a:t>
            </a:r>
            <a:r>
              <a:rPr lang="en-GB" dirty="0" smtClean="0">
                <a:ea typeface="ＭＳ Ｐゴシック" pitchFamily="-109" charset="-128"/>
                <a:cs typeface="Arial" charset="0"/>
              </a:rPr>
              <a:t> divisions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ea typeface="ＭＳ Ｐゴシック" pitchFamily="-109" charset="-128"/>
                <a:cs typeface="Arial" charset="0"/>
              </a:rPr>
              <a:t>Different origins and distributions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ea typeface="ＭＳ Ｐゴシック" pitchFamily="-109" charset="-128"/>
                <a:cs typeface="Arial" charset="0"/>
              </a:rPr>
              <a:t>Often but not always opposite in motor actions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b="4341"/>
          <a:stretch/>
        </p:blipFill>
        <p:spPr bwMode="auto">
          <a:xfrm>
            <a:off x="4429124" y="404664"/>
            <a:ext cx="4498350" cy="603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295936" y="285728"/>
            <a:ext cx="37052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chemeClr val="accent1"/>
                </a:solidFill>
                <a:latin typeface="+mj-lt"/>
              </a:rPr>
              <a:t>Sympathetic </a:t>
            </a:r>
            <a:r>
              <a:rPr lang="en-GB" sz="3200" b="1" dirty="0" smtClean="0">
                <a:solidFill>
                  <a:schemeClr val="accent1"/>
                </a:solidFill>
                <a:latin typeface="+mj-lt"/>
              </a:rPr>
              <a:t>outflow </a:t>
            </a:r>
            <a:r>
              <a:rPr lang="en-GB" sz="3200" b="1" dirty="0">
                <a:solidFill>
                  <a:schemeClr val="accent1"/>
                </a:solidFill>
                <a:latin typeface="+mj-lt"/>
              </a:rPr>
              <a:t>from the </a:t>
            </a:r>
            <a:r>
              <a:rPr lang="en-GB" sz="3200" b="1" dirty="0" smtClean="0">
                <a:solidFill>
                  <a:schemeClr val="accent1"/>
                </a:solidFill>
                <a:latin typeface="+mj-lt"/>
              </a:rPr>
              <a:t>spinal cord</a:t>
            </a:r>
            <a:endParaRPr lang="en-GB" sz="32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050" name="Picture 2" descr="http://www.studentconsult.com/common/showimage.cfm?mediaISBN=9780443069529&amp;FigFile=C9780443069529-001-f044.jpg&amp;size=fullsize"/>
          <p:cNvPicPr>
            <a:picLocks noChangeAspect="1" noChangeArrowheads="1"/>
          </p:cNvPicPr>
          <p:nvPr/>
        </p:nvPicPr>
        <p:blipFill rotWithShape="1">
          <a:blip r:embed="rId2"/>
          <a:srcRect b="4148"/>
          <a:stretch/>
        </p:blipFill>
        <p:spPr bwMode="auto">
          <a:xfrm>
            <a:off x="71406" y="119086"/>
            <a:ext cx="5276850" cy="6390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ymp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1341" t="9258" r="2068"/>
          <a:stretch>
            <a:fillRect/>
          </a:stretch>
        </p:blipFill>
        <p:spPr bwMode="auto">
          <a:xfrm>
            <a:off x="152400" y="1247775"/>
            <a:ext cx="57912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76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chemeClr val="accent1"/>
                </a:solidFill>
                <a:latin typeface="+mj-lt"/>
              </a:rPr>
              <a:t>Sympathetic </a:t>
            </a:r>
            <a:r>
              <a:rPr lang="en-GB" sz="3200" b="1" dirty="0" smtClean="0">
                <a:solidFill>
                  <a:schemeClr val="accent1"/>
                </a:solidFill>
                <a:latin typeface="+mj-lt"/>
              </a:rPr>
              <a:t>outflow </a:t>
            </a:r>
            <a:r>
              <a:rPr lang="en-GB" sz="3200" b="1" dirty="0">
                <a:solidFill>
                  <a:schemeClr val="accent1"/>
                </a:solidFill>
                <a:latin typeface="+mj-lt"/>
              </a:rPr>
              <a:t>from the </a:t>
            </a:r>
            <a:r>
              <a:rPr lang="en-GB" sz="3200" b="1" dirty="0" smtClean="0">
                <a:solidFill>
                  <a:schemeClr val="accent1"/>
                </a:solidFill>
                <a:latin typeface="+mj-lt"/>
              </a:rPr>
              <a:t>spinal cord</a:t>
            </a:r>
            <a:endParaRPr lang="en-GB" sz="3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096000" y="990600"/>
            <a:ext cx="3048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+mj-lt"/>
              </a:rPr>
              <a:t>All autonomic motor pathways involve preganglionic and postganglionic neurones</a:t>
            </a:r>
          </a:p>
          <a:p>
            <a:pPr>
              <a:spcBef>
                <a:spcPct val="50000"/>
              </a:spcBef>
            </a:pPr>
            <a:r>
              <a:rPr lang="en-GB">
                <a:latin typeface="+mj-lt"/>
              </a:rPr>
              <a:t>Pathways to body wall synapse in ganglia of sympathetic trunk</a:t>
            </a:r>
          </a:p>
          <a:p>
            <a:pPr>
              <a:spcBef>
                <a:spcPct val="50000"/>
              </a:spcBef>
            </a:pPr>
            <a:r>
              <a:rPr lang="en-GB">
                <a:latin typeface="+mj-lt"/>
              </a:rPr>
              <a:t>Visceral pathways synapse in unpaired ganglia</a:t>
            </a:r>
          </a:p>
          <a:p>
            <a:pPr>
              <a:spcBef>
                <a:spcPct val="50000"/>
              </a:spcBef>
            </a:pPr>
            <a:r>
              <a:rPr lang="en-GB">
                <a:latin typeface="+mj-lt"/>
              </a:rPr>
              <a:t>Trunks take fibres up or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851</Words>
  <Application>Microsoft Office PowerPoint</Application>
  <PresentationFormat>On-screen Show (4:3)</PresentationFormat>
  <Paragraphs>106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Organisation of nerves in the thorax</vt:lpstr>
      <vt:lpstr>Functional divisions of the CNS</vt:lpstr>
      <vt:lpstr>Somatic spinal nerves</vt:lpstr>
      <vt:lpstr>PowerPoint Presentation</vt:lpstr>
      <vt:lpstr>PowerPoint Presentation</vt:lpstr>
      <vt:lpstr>PowerPoint Presentation</vt:lpstr>
      <vt:lpstr>Autonomic nerves</vt:lpstr>
      <vt:lpstr>PowerPoint Presentation</vt:lpstr>
      <vt:lpstr>PowerPoint Presentation</vt:lpstr>
      <vt:lpstr>Sympathetic Trunks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Vagus nerves and their branches 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of Nerves in the Thorax</dc:title>
  <dc:creator>jaf30</dc:creator>
  <cp:lastModifiedBy>strutp</cp:lastModifiedBy>
  <cp:revision>91</cp:revision>
  <dcterms:created xsi:type="dcterms:W3CDTF">2008-10-29T11:46:45Z</dcterms:created>
  <dcterms:modified xsi:type="dcterms:W3CDTF">2013-02-27T12:29:21Z</dcterms:modified>
</cp:coreProperties>
</file>