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8"/>
  </p:notesMasterIdLst>
  <p:sldIdLst>
    <p:sldId id="273" r:id="rId2"/>
    <p:sldId id="258" r:id="rId3"/>
    <p:sldId id="288" r:id="rId4"/>
    <p:sldId id="274" r:id="rId5"/>
    <p:sldId id="275" r:id="rId6"/>
    <p:sldId id="276" r:id="rId7"/>
    <p:sldId id="277" r:id="rId8"/>
    <p:sldId id="269" r:id="rId9"/>
    <p:sldId id="278" r:id="rId10"/>
    <p:sldId id="280" r:id="rId11"/>
    <p:sldId id="281" r:id="rId12"/>
    <p:sldId id="283" r:id="rId13"/>
    <p:sldId id="284" r:id="rId14"/>
    <p:sldId id="286" r:id="rId15"/>
    <p:sldId id="285" r:id="rId16"/>
    <p:sldId id="287" r:id="rId17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12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12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12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12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12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-112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-112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-112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-112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98" autoAdjust="0"/>
    <p:restoredTop sz="94667" autoAdjust="0"/>
  </p:normalViewPr>
  <p:slideViewPr>
    <p:cSldViewPr>
      <p:cViewPr>
        <p:scale>
          <a:sx n="50" d="100"/>
          <a:sy n="50" d="100"/>
        </p:scale>
        <p:origin x="-714" y="-114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5A968DDF-5DD3-40D6-86FF-A51506192CD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0200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090F2F-167B-4235-96B2-89B6F2F3F70F}" type="slidenum">
              <a:rPr lang="en-GB" smtClean="0">
                <a:solidFill>
                  <a:prstClr val="black"/>
                </a:solidFill>
                <a:latin typeface="Times New Roman" pitchFamily="18" charset="0"/>
                <a:ea typeface="ＭＳ Ｐゴシック" pitchFamily="34" charset="-128"/>
              </a:rPr>
              <a:pPr/>
              <a:t>1</a:t>
            </a:fld>
            <a:endParaRPr lang="en-GB" smtClean="0">
              <a:solidFill>
                <a:prstClr val="black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2852"/>
            <a:ext cx="7772400" cy="1470025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fld id="{354F8AE2-07C3-4AC4-B4F2-DD27A62B839E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fld id="{AC4C8055-DA56-434D-955A-8C84DCF6820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6A5C9F-661C-448F-9A2B-D39DF3347C86}" type="slidenum">
              <a:rPr lang="en-GB" smtClean="0">
                <a:solidFill>
                  <a:prstClr val="black">
                    <a:tint val="75000"/>
                  </a:prstClr>
                </a:solidFill>
                <a:ea typeface="ＭＳ Ｐゴシック" charset="-128"/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28625" y="1643063"/>
            <a:ext cx="5572125" cy="4572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6215063" y="1643063"/>
            <a:ext cx="2500312" cy="450056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EC6A5C9F-661C-448F-9A2B-D39DF3347C86}" type="slidenum">
              <a:rPr lang="en-GB" smtClean="0">
                <a:solidFill>
                  <a:prstClr val="black">
                    <a:tint val="75000"/>
                  </a:prstClr>
                </a:solidFill>
                <a:ea typeface="ＭＳ Ｐゴシック" charset="-128"/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1196752"/>
            <a:ext cx="7992888" cy="1702009"/>
          </a:xfrm>
        </p:spPr>
        <p:txBody>
          <a:bodyPr>
            <a:noAutofit/>
          </a:bodyPr>
          <a:lstStyle/>
          <a:p>
            <a:r>
              <a:rPr lang="en-GB" sz="6000" b="0" dirty="0" smtClean="0">
                <a:latin typeface="Arial" pitchFamily="34" charset="0"/>
                <a:cs typeface="Arial" pitchFamily="34" charset="0"/>
              </a:rPr>
              <a:t>Lymphatic drainage of the thorax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50155" y="3573016"/>
            <a:ext cx="6400800" cy="2065784"/>
          </a:xfrm>
        </p:spPr>
        <p:txBody>
          <a:bodyPr>
            <a:normAutofit lnSpcReduction="10000"/>
          </a:bodyPr>
          <a:lstStyle/>
          <a:p>
            <a:r>
              <a:rPr lang="en-GB" b="0" dirty="0" smtClean="0">
                <a:latin typeface="Arial" pitchFamily="34" charset="0"/>
                <a:cs typeface="Arial" pitchFamily="34" charset="0"/>
              </a:rPr>
              <a:t>Dr Paul Strutton</a:t>
            </a:r>
          </a:p>
          <a:p>
            <a:endParaRPr lang="en-GB" sz="2800" b="0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2800" b="0" dirty="0" smtClean="0">
                <a:latin typeface="Arial" pitchFamily="34" charset="0"/>
                <a:cs typeface="Arial" pitchFamily="34" charset="0"/>
              </a:rPr>
              <a:t>Department of Surgery &amp; Cancer </a:t>
            </a:r>
          </a:p>
          <a:p>
            <a:r>
              <a:rPr lang="en-GB" sz="2800" b="0" dirty="0" smtClean="0">
                <a:latin typeface="Arial" pitchFamily="34" charset="0"/>
                <a:cs typeface="Arial" pitchFamily="34" charset="0"/>
              </a:rPr>
              <a:t>Faculty of Medicine</a:t>
            </a:r>
          </a:p>
          <a:p>
            <a:endParaRPr lang="en-GB" dirty="0" smtClean="0"/>
          </a:p>
        </p:txBody>
      </p:sp>
      <p:sp>
        <p:nvSpPr>
          <p:cNvPr id="4" name="Rectangle 3"/>
          <p:cNvSpPr/>
          <p:nvPr/>
        </p:nvSpPr>
        <p:spPr>
          <a:xfrm>
            <a:off x="3045977" y="6143644"/>
            <a:ext cx="30091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i="1" dirty="0" smtClean="0">
                <a:solidFill>
                  <a:prstClr val="black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Friday </a:t>
            </a:r>
            <a:r>
              <a:rPr lang="en-GB" i="1" dirty="0" smtClean="0">
                <a:solidFill>
                  <a:prstClr val="black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1 </a:t>
            </a:r>
            <a:r>
              <a:rPr lang="en-GB" i="1" dirty="0" smtClean="0">
                <a:solidFill>
                  <a:prstClr val="black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March 2013</a:t>
            </a:r>
            <a:endParaRPr lang="en-GB" i="1" dirty="0">
              <a:solidFill>
                <a:prstClr val="black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6324600" y="57150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Lymphatics</a:t>
            </a:r>
            <a:r>
              <a:rPr lang="en-GB" dirty="0" smtClean="0"/>
              <a:t> of the breast</a:t>
            </a:r>
            <a:endParaRPr lang="en-GB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Mrs Lewis’s lecture</a:t>
            </a: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/>
          <a:srcRect b="3754"/>
          <a:stretch/>
        </p:blipFill>
        <p:spPr bwMode="auto">
          <a:xfrm>
            <a:off x="142844" y="1285860"/>
            <a:ext cx="5716265" cy="5225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6324600" y="57150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Lymphatics</a:t>
            </a:r>
            <a:r>
              <a:rPr lang="en-GB" dirty="0" smtClean="0"/>
              <a:t> of the thoracic wall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5715008" y="1643063"/>
            <a:ext cx="3000367" cy="4500562"/>
          </a:xfrm>
        </p:spPr>
        <p:txBody>
          <a:bodyPr>
            <a:normAutofit/>
          </a:bodyPr>
          <a:lstStyle/>
          <a:p>
            <a:r>
              <a:rPr lang="en-GB" sz="2800" dirty="0" smtClean="0"/>
              <a:t>Lymph drains into nodes associated with:</a:t>
            </a:r>
          </a:p>
          <a:p>
            <a:pPr lvl="1"/>
            <a:r>
              <a:rPr lang="en-GB" sz="2400" dirty="0" smtClean="0"/>
              <a:t> internal thoracic arteries </a:t>
            </a:r>
            <a:r>
              <a:rPr lang="en-GB" sz="2400" dirty="0" smtClean="0">
                <a:solidFill>
                  <a:schemeClr val="accent1"/>
                </a:solidFill>
              </a:rPr>
              <a:t>(</a:t>
            </a:r>
            <a:r>
              <a:rPr lang="en-GB" sz="2400" i="1" dirty="0" err="1" smtClean="0">
                <a:solidFill>
                  <a:schemeClr val="accent1"/>
                </a:solidFill>
              </a:rPr>
              <a:t>parasternal</a:t>
            </a:r>
            <a:r>
              <a:rPr lang="en-GB" sz="2400" dirty="0" smtClean="0">
                <a:solidFill>
                  <a:schemeClr val="accent1"/>
                </a:solidFill>
              </a:rPr>
              <a:t>)</a:t>
            </a:r>
          </a:p>
          <a:p>
            <a:pPr lvl="1"/>
            <a:r>
              <a:rPr lang="en-GB" sz="2400" dirty="0" smtClean="0"/>
              <a:t>ribs </a:t>
            </a:r>
            <a:r>
              <a:rPr lang="en-GB" sz="2400" dirty="0" smtClean="0">
                <a:solidFill>
                  <a:schemeClr val="accent1"/>
                </a:solidFill>
              </a:rPr>
              <a:t>(</a:t>
            </a:r>
            <a:r>
              <a:rPr lang="en-GB" sz="2400" i="1" dirty="0" err="1" smtClean="0">
                <a:solidFill>
                  <a:schemeClr val="accent1"/>
                </a:solidFill>
              </a:rPr>
              <a:t>intercostal</a:t>
            </a:r>
            <a:r>
              <a:rPr lang="en-GB" sz="2400" dirty="0" smtClean="0">
                <a:solidFill>
                  <a:schemeClr val="accent1"/>
                </a:solidFill>
              </a:rPr>
              <a:t>)</a:t>
            </a:r>
          </a:p>
          <a:p>
            <a:pPr lvl="1"/>
            <a:r>
              <a:rPr lang="en-GB" sz="2400" smtClean="0"/>
              <a:t>diaphragm </a:t>
            </a:r>
            <a:r>
              <a:rPr lang="en-GB" sz="2400" smtClean="0">
                <a:solidFill>
                  <a:schemeClr val="accent1"/>
                </a:solidFill>
              </a:rPr>
              <a:t>(diaphragmatic)</a:t>
            </a:r>
            <a:endParaRPr lang="en-GB" sz="2400" dirty="0" smtClean="0">
              <a:solidFill>
                <a:schemeClr val="accent1"/>
              </a:solidFill>
            </a:endParaRPr>
          </a:p>
          <a:p>
            <a:pPr lvl="1"/>
            <a:endParaRPr lang="en-GB" sz="2400" dirty="0">
              <a:solidFill>
                <a:schemeClr val="accent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/>
          <a:srcRect b="4042"/>
          <a:stretch/>
        </p:blipFill>
        <p:spPr bwMode="auto">
          <a:xfrm>
            <a:off x="214282" y="1175224"/>
            <a:ext cx="5381640" cy="5316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6324600" y="57150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Lymphatics</a:t>
            </a:r>
            <a:r>
              <a:rPr lang="en-GB" dirty="0" smtClean="0"/>
              <a:t> of the thoracic wall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5572132" y="1643063"/>
            <a:ext cx="3429024" cy="4500562"/>
          </a:xfrm>
        </p:spPr>
        <p:txBody>
          <a:bodyPr>
            <a:normAutofit fontScale="85000" lnSpcReduction="20000"/>
          </a:bodyPr>
          <a:lstStyle/>
          <a:p>
            <a:r>
              <a:rPr lang="en-GB" sz="2800" dirty="0" err="1" smtClean="0"/>
              <a:t>Parasternal</a:t>
            </a:r>
            <a:endParaRPr lang="en-GB" sz="2800" dirty="0" smtClean="0"/>
          </a:p>
          <a:p>
            <a:pPr lvl="1"/>
            <a:r>
              <a:rPr lang="en-GB" sz="2400" dirty="0" err="1" smtClean="0"/>
              <a:t>Bronchomediastinal</a:t>
            </a:r>
            <a:r>
              <a:rPr lang="en-GB" sz="2400" dirty="0" smtClean="0"/>
              <a:t> trunks</a:t>
            </a:r>
          </a:p>
          <a:p>
            <a:r>
              <a:rPr lang="en-GB" sz="2800" dirty="0" err="1" smtClean="0"/>
              <a:t>Intercostal</a:t>
            </a:r>
            <a:r>
              <a:rPr lang="en-GB" sz="2800" dirty="0" smtClean="0"/>
              <a:t> (upper)</a:t>
            </a:r>
          </a:p>
          <a:p>
            <a:pPr lvl="1"/>
            <a:r>
              <a:rPr lang="en-GB" sz="2400" dirty="0" err="1" smtClean="0"/>
              <a:t>Bronchomediastinal</a:t>
            </a:r>
            <a:r>
              <a:rPr lang="en-GB" sz="2400" dirty="0" smtClean="0"/>
              <a:t> trunks</a:t>
            </a:r>
            <a:endParaRPr lang="en-GB" sz="2400" dirty="0" smtClean="0">
              <a:solidFill>
                <a:schemeClr val="accent1"/>
              </a:solidFill>
            </a:endParaRPr>
          </a:p>
          <a:p>
            <a:r>
              <a:rPr lang="en-GB" sz="2800" dirty="0" err="1" smtClean="0"/>
              <a:t>Intercostal</a:t>
            </a:r>
            <a:r>
              <a:rPr lang="en-GB" sz="2800" dirty="0" smtClean="0"/>
              <a:t> (lower)</a:t>
            </a:r>
          </a:p>
          <a:p>
            <a:pPr lvl="1"/>
            <a:r>
              <a:rPr lang="en-GB" sz="2400" dirty="0" smtClean="0"/>
              <a:t>Thoracic duct</a:t>
            </a:r>
          </a:p>
          <a:p>
            <a:r>
              <a:rPr lang="en-GB" sz="2800" dirty="0" err="1" smtClean="0"/>
              <a:t>Diaphragmattic</a:t>
            </a:r>
            <a:endParaRPr lang="en-GB" sz="2800" dirty="0" smtClean="0"/>
          </a:p>
          <a:p>
            <a:pPr lvl="1"/>
            <a:r>
              <a:rPr lang="en-GB" sz="2400" dirty="0" err="1" smtClean="0"/>
              <a:t>Brachiocephalic</a:t>
            </a:r>
            <a:endParaRPr lang="en-GB" sz="2400" dirty="0" smtClean="0"/>
          </a:p>
          <a:p>
            <a:pPr lvl="1"/>
            <a:r>
              <a:rPr lang="en-GB" sz="2400" dirty="0" smtClean="0"/>
              <a:t>Aortic/lumbar</a:t>
            </a:r>
            <a:endParaRPr lang="en-GB" sz="2800" dirty="0" smtClean="0"/>
          </a:p>
          <a:p>
            <a:r>
              <a:rPr lang="en-GB" sz="2800" dirty="0" smtClean="0"/>
              <a:t>Superficial</a:t>
            </a:r>
          </a:p>
          <a:p>
            <a:pPr lvl="1"/>
            <a:r>
              <a:rPr lang="en-GB" sz="2400" dirty="0" err="1" smtClean="0"/>
              <a:t>Axillary</a:t>
            </a:r>
            <a:r>
              <a:rPr lang="en-GB" sz="2400" dirty="0" smtClean="0"/>
              <a:t> or </a:t>
            </a:r>
            <a:r>
              <a:rPr lang="en-GB" sz="2400" dirty="0" err="1" smtClean="0"/>
              <a:t>parasternal</a:t>
            </a:r>
            <a:endParaRPr lang="en-GB" sz="2400" dirty="0">
              <a:solidFill>
                <a:schemeClr val="accent1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/>
          <a:srcRect b="4042"/>
          <a:stretch/>
        </p:blipFill>
        <p:spPr bwMode="auto">
          <a:xfrm>
            <a:off x="214282" y="1175224"/>
            <a:ext cx="5381640" cy="5316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6324600" y="57150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thoracic duct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5572132" y="1643063"/>
            <a:ext cx="3429024" cy="4500562"/>
          </a:xfrm>
        </p:spPr>
        <p:txBody>
          <a:bodyPr>
            <a:noAutofit/>
          </a:bodyPr>
          <a:lstStyle/>
          <a:p>
            <a:r>
              <a:rPr lang="en-GB" sz="2000" dirty="0" smtClean="0"/>
              <a:t>Main channel draining most of the body</a:t>
            </a:r>
            <a:endParaRPr lang="en-GB" sz="1600" dirty="0" smtClean="0"/>
          </a:p>
          <a:p>
            <a:r>
              <a:rPr lang="en-GB" sz="2000" dirty="0" smtClean="0"/>
              <a:t>Begins at the </a:t>
            </a:r>
            <a:r>
              <a:rPr lang="en-GB" sz="2000" i="1" dirty="0" err="1" smtClean="0">
                <a:solidFill>
                  <a:schemeClr val="accent1"/>
                </a:solidFill>
              </a:rPr>
              <a:t>cisterna</a:t>
            </a:r>
            <a:r>
              <a:rPr lang="en-GB" sz="2000" i="1" dirty="0" smtClean="0">
                <a:solidFill>
                  <a:schemeClr val="accent1"/>
                </a:solidFill>
              </a:rPr>
              <a:t> </a:t>
            </a:r>
            <a:r>
              <a:rPr lang="en-GB" sz="2000" i="1" dirty="0" err="1" smtClean="0">
                <a:solidFill>
                  <a:schemeClr val="accent1"/>
                </a:solidFill>
              </a:rPr>
              <a:t>chyli</a:t>
            </a:r>
            <a:endParaRPr lang="en-GB" sz="1400" i="1" dirty="0" smtClean="0"/>
          </a:p>
          <a:p>
            <a:pPr lvl="1"/>
            <a:r>
              <a:rPr lang="en-GB" sz="1600" dirty="0" smtClean="0"/>
              <a:t>drains abdomen, pelvis, perineum and lower limbs</a:t>
            </a:r>
          </a:p>
          <a:p>
            <a:r>
              <a:rPr lang="en-GB" sz="2000" dirty="0" smtClean="0"/>
              <a:t>Begins at L2 vertebral level</a:t>
            </a:r>
            <a:endParaRPr lang="en-GB" sz="1600" dirty="0" smtClean="0"/>
          </a:p>
          <a:p>
            <a:r>
              <a:rPr lang="en-GB" sz="2000" dirty="0" smtClean="0"/>
              <a:t>Enters behind oesophagus through diaphragm</a:t>
            </a:r>
          </a:p>
          <a:p>
            <a:r>
              <a:rPr lang="en-GB" sz="2000" dirty="0" smtClean="0"/>
              <a:t>Ascends on right of midline</a:t>
            </a:r>
          </a:p>
          <a:p>
            <a:pPr lvl="1"/>
            <a:r>
              <a:rPr lang="en-GB" sz="1600" dirty="0" smtClean="0"/>
              <a:t>Between aorta and </a:t>
            </a:r>
            <a:r>
              <a:rPr lang="en-GB" sz="1600" dirty="0" err="1" smtClean="0"/>
              <a:t>azygous</a:t>
            </a:r>
            <a:r>
              <a:rPr lang="en-GB" sz="1600" dirty="0" smtClean="0"/>
              <a:t> vein</a:t>
            </a:r>
          </a:p>
          <a:p>
            <a:r>
              <a:rPr lang="en-GB" sz="2000" dirty="0" smtClean="0"/>
              <a:t>Crosses over onto left at T5</a:t>
            </a:r>
          </a:p>
          <a:p>
            <a:r>
              <a:rPr lang="en-GB" sz="2000" dirty="0" smtClean="0"/>
              <a:t>Empties into left </a:t>
            </a:r>
            <a:r>
              <a:rPr lang="en-GB" sz="2000" dirty="0" err="1" smtClean="0"/>
              <a:t>subclavian</a:t>
            </a:r>
            <a:r>
              <a:rPr lang="en-GB" sz="2000" dirty="0" smtClean="0"/>
              <a:t> vein</a:t>
            </a:r>
            <a:endParaRPr lang="en-GB" sz="1600" dirty="0" smtClean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/>
          <a:srcRect b="4215"/>
          <a:stretch/>
        </p:blipFill>
        <p:spPr bwMode="auto">
          <a:xfrm>
            <a:off x="357158" y="1135672"/>
            <a:ext cx="5024452" cy="5305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6324600" y="57150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Lymphatics</a:t>
            </a:r>
            <a:r>
              <a:rPr lang="en-GB" dirty="0" smtClean="0"/>
              <a:t> of the lungs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5572132" y="1643063"/>
            <a:ext cx="3429024" cy="4500562"/>
          </a:xfrm>
        </p:spPr>
        <p:txBody>
          <a:bodyPr>
            <a:normAutofit fontScale="92500" lnSpcReduction="10000"/>
          </a:bodyPr>
          <a:lstStyle/>
          <a:p>
            <a:r>
              <a:rPr lang="en-GB" sz="2800" dirty="0" err="1" smtClean="0"/>
              <a:t>Tracheobronchial</a:t>
            </a:r>
            <a:endParaRPr lang="en-GB" sz="2800" dirty="0" smtClean="0"/>
          </a:p>
          <a:p>
            <a:pPr lvl="1"/>
            <a:r>
              <a:rPr lang="en-GB" sz="2400" dirty="0" smtClean="0"/>
              <a:t>Around bronchi and trachea</a:t>
            </a:r>
          </a:p>
          <a:p>
            <a:pPr lvl="1"/>
            <a:r>
              <a:rPr lang="en-GB" sz="2400" dirty="0" smtClean="0"/>
              <a:t>From within lung through </a:t>
            </a:r>
            <a:r>
              <a:rPr lang="en-GB" sz="2400" dirty="0" err="1" smtClean="0"/>
              <a:t>hilum</a:t>
            </a:r>
            <a:endParaRPr lang="en-GB" sz="2400" dirty="0" smtClean="0"/>
          </a:p>
          <a:p>
            <a:pPr lvl="1"/>
            <a:r>
              <a:rPr lang="en-GB" sz="2400" dirty="0" smtClean="0"/>
              <a:t>Unite with vessels from </a:t>
            </a:r>
            <a:r>
              <a:rPr lang="en-GB" sz="2400" dirty="0" err="1" smtClean="0"/>
              <a:t>parasternal</a:t>
            </a:r>
            <a:r>
              <a:rPr lang="en-GB" sz="2400" dirty="0" smtClean="0"/>
              <a:t> and </a:t>
            </a:r>
            <a:r>
              <a:rPr lang="en-GB" sz="2400" dirty="0" err="1" smtClean="0"/>
              <a:t>brachiocephalic</a:t>
            </a:r>
            <a:r>
              <a:rPr lang="en-GB" sz="2400" dirty="0" smtClean="0"/>
              <a:t> nodes anterior to </a:t>
            </a:r>
            <a:r>
              <a:rPr lang="en-GB" sz="2400" dirty="0" err="1" smtClean="0"/>
              <a:t>brachiocephalic</a:t>
            </a:r>
            <a:r>
              <a:rPr lang="en-GB" sz="2400" dirty="0" smtClean="0"/>
              <a:t> veins to form:</a:t>
            </a:r>
          </a:p>
          <a:p>
            <a:r>
              <a:rPr lang="en-GB" sz="2800" dirty="0" err="1" smtClean="0"/>
              <a:t>Bronchomediastinal</a:t>
            </a:r>
            <a:r>
              <a:rPr lang="en-GB" sz="2800" dirty="0" smtClean="0"/>
              <a:t> (left and right)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/>
          <a:srcRect b="3720"/>
          <a:stretch/>
        </p:blipFill>
        <p:spPr bwMode="auto">
          <a:xfrm>
            <a:off x="500034" y="1142985"/>
            <a:ext cx="4593241" cy="5328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6324600" y="57150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Lymphatics</a:t>
            </a:r>
            <a:r>
              <a:rPr lang="en-GB" dirty="0" smtClean="0"/>
              <a:t> of the heart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5572132" y="1643063"/>
            <a:ext cx="3429024" cy="4500562"/>
          </a:xfrm>
        </p:spPr>
        <p:txBody>
          <a:bodyPr>
            <a:normAutofit/>
          </a:bodyPr>
          <a:lstStyle/>
          <a:p>
            <a:r>
              <a:rPr lang="en-GB" sz="2800" dirty="0" smtClean="0"/>
              <a:t>Follow the coronary arteries and drain into:</a:t>
            </a:r>
          </a:p>
          <a:p>
            <a:pPr lvl="1"/>
            <a:r>
              <a:rPr lang="en-GB" sz="2400" dirty="0" err="1" smtClean="0"/>
              <a:t>Brachiocephalic</a:t>
            </a:r>
            <a:endParaRPr lang="en-GB" sz="2400" dirty="0" smtClean="0"/>
          </a:p>
          <a:p>
            <a:pPr lvl="1"/>
            <a:r>
              <a:rPr lang="en-GB" sz="2400" dirty="0" err="1" smtClean="0"/>
              <a:t>Tracheobronchial</a:t>
            </a:r>
            <a:endParaRPr lang="en-GB" sz="2400" dirty="0">
              <a:solidFill>
                <a:schemeClr val="accent1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/>
          <a:srcRect b="4042"/>
          <a:stretch/>
        </p:blipFill>
        <p:spPr bwMode="auto">
          <a:xfrm>
            <a:off x="214282" y="1175224"/>
            <a:ext cx="5381640" cy="5316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6324600" y="57150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85720" y="274638"/>
            <a:ext cx="8643998" cy="1143000"/>
          </a:xfrm>
        </p:spPr>
        <p:txBody>
          <a:bodyPr>
            <a:normAutofit fontScale="90000"/>
          </a:bodyPr>
          <a:lstStyle/>
          <a:p>
            <a:r>
              <a:rPr lang="en-GB" dirty="0" err="1" smtClean="0"/>
              <a:t>Lymphatics</a:t>
            </a:r>
            <a:r>
              <a:rPr lang="en-GB" dirty="0" smtClean="0"/>
              <a:t> of the posterior </a:t>
            </a:r>
            <a:r>
              <a:rPr lang="en-GB" dirty="0" err="1" smtClean="0"/>
              <a:t>mediastinum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5572132" y="1643063"/>
            <a:ext cx="3429024" cy="4500562"/>
          </a:xfrm>
        </p:spPr>
        <p:txBody>
          <a:bodyPr>
            <a:normAutofit/>
          </a:bodyPr>
          <a:lstStyle/>
          <a:p>
            <a:r>
              <a:rPr lang="en-GB" sz="2800" dirty="0" smtClean="0"/>
              <a:t>Nodes on aorta receive lymph from oesophagus, diaphragm, liver and pericardium  and drain into to:</a:t>
            </a:r>
          </a:p>
          <a:p>
            <a:pPr lvl="1"/>
            <a:r>
              <a:rPr lang="en-GB" sz="2400" i="1" dirty="0" smtClean="0">
                <a:solidFill>
                  <a:schemeClr val="accent1"/>
                </a:solidFill>
              </a:rPr>
              <a:t>thoracic duct </a:t>
            </a:r>
          </a:p>
          <a:p>
            <a:pPr lvl="1"/>
            <a:r>
              <a:rPr lang="en-GB" sz="2400" i="1" dirty="0" smtClean="0">
                <a:solidFill>
                  <a:schemeClr val="accent1"/>
                </a:solidFill>
              </a:rPr>
              <a:t>Posterior </a:t>
            </a:r>
            <a:r>
              <a:rPr lang="en-GB" sz="2400" i="1" dirty="0" err="1" smtClean="0">
                <a:solidFill>
                  <a:schemeClr val="accent1"/>
                </a:solidFill>
              </a:rPr>
              <a:t>mediastinal</a:t>
            </a:r>
            <a:endParaRPr lang="en-GB" sz="2400" dirty="0" smtClean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/>
          <a:srcRect b="4042"/>
          <a:stretch/>
        </p:blipFill>
        <p:spPr bwMode="auto">
          <a:xfrm>
            <a:off x="214282" y="1175224"/>
            <a:ext cx="5381640" cy="5316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cs typeface="Arial" charset="0"/>
              </a:rPr>
              <a:t>Why do we have a lymphatic system?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>
                <a:cs typeface="Arial" charset="0"/>
              </a:rPr>
              <a:t>More fluid leaves blood capillaries than returns to them</a:t>
            </a:r>
          </a:p>
          <a:p>
            <a:r>
              <a:rPr lang="en-GB" dirty="0" smtClean="0">
                <a:cs typeface="Arial" charset="0"/>
              </a:rPr>
              <a:t>Uncompensated fluid movement from blood to the extracellular fluid would result in oedema and loss of blood volume</a:t>
            </a:r>
          </a:p>
          <a:p>
            <a:r>
              <a:rPr lang="en-GB" dirty="0" smtClean="0">
                <a:cs typeface="Arial" charset="0"/>
              </a:rPr>
              <a:t>Lymphatic vessels drain excess extracellular fluid back into the blood</a:t>
            </a:r>
          </a:p>
          <a:p>
            <a:r>
              <a:rPr lang="en-GB" dirty="0" smtClean="0">
                <a:cs typeface="Arial" charset="0"/>
              </a:rPr>
              <a:t>Ensure foreign particles come into contact with immune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Lymphatic system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3"/>
          <a:stretch/>
        </p:blipFill>
        <p:spPr bwMode="auto">
          <a:xfrm>
            <a:off x="2915816" y="1340768"/>
            <a:ext cx="2757444" cy="532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64088" y="1196752"/>
            <a:ext cx="432048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876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Lymphatic vessels</a:t>
            </a:r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28675" name="Picture 3"/>
          <p:cNvPicPr>
            <a:picLocks noChangeAspect="1" noChangeArrowheads="1"/>
          </p:cNvPicPr>
          <p:nvPr/>
        </p:nvPicPr>
        <p:blipFill rotWithShape="1">
          <a:blip r:embed="rId2"/>
          <a:srcRect b="3965"/>
          <a:stretch/>
        </p:blipFill>
        <p:spPr bwMode="auto">
          <a:xfrm>
            <a:off x="357158" y="1251955"/>
            <a:ext cx="6315952" cy="526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Pathogens</a:t>
            </a:r>
          </a:p>
          <a:p>
            <a:r>
              <a:rPr lang="en-GB" dirty="0" smtClean="0"/>
              <a:t>Hormones</a:t>
            </a:r>
          </a:p>
          <a:p>
            <a:r>
              <a:rPr lang="en-GB" dirty="0" smtClean="0"/>
              <a:t>Cell debris</a:t>
            </a:r>
          </a:p>
          <a:p>
            <a:r>
              <a:rPr lang="en-GB" dirty="0" smtClean="0"/>
              <a:t>Fats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Lymphatic vessels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00034" y="1643063"/>
            <a:ext cx="8215341" cy="4500562"/>
          </a:xfrm>
        </p:spPr>
        <p:txBody>
          <a:bodyPr>
            <a:normAutofit lnSpcReduction="10000"/>
          </a:bodyPr>
          <a:lstStyle/>
          <a:p>
            <a:r>
              <a:rPr lang="en-GB" sz="4000" dirty="0" smtClean="0"/>
              <a:t>Fats absorbed into small intestine packaged into </a:t>
            </a:r>
            <a:r>
              <a:rPr lang="en-GB" sz="4000" b="1" i="1" dirty="0" err="1" smtClean="0"/>
              <a:t>chylomicrons</a:t>
            </a:r>
            <a:r>
              <a:rPr lang="en-GB" sz="4000" b="1" i="1" dirty="0" smtClean="0"/>
              <a:t> </a:t>
            </a:r>
            <a:r>
              <a:rPr lang="en-GB" sz="4000" dirty="0" smtClean="0"/>
              <a:t>(protein coated lipids)</a:t>
            </a:r>
          </a:p>
          <a:p>
            <a:r>
              <a:rPr lang="en-GB" sz="4000" dirty="0" smtClean="0"/>
              <a:t>Released into interstitial fluid</a:t>
            </a:r>
          </a:p>
          <a:p>
            <a:r>
              <a:rPr lang="en-GB" sz="4000" dirty="0" smtClean="0"/>
              <a:t>Drain into lymphatic capillaries (</a:t>
            </a:r>
            <a:r>
              <a:rPr lang="en-GB" sz="4000" b="1" i="1" dirty="0" smtClean="0"/>
              <a:t>lacteals</a:t>
            </a:r>
            <a:r>
              <a:rPr lang="en-GB" sz="4000" dirty="0" smtClean="0"/>
              <a:t>)</a:t>
            </a:r>
          </a:p>
          <a:p>
            <a:r>
              <a:rPr lang="en-GB" sz="4000" dirty="0" smtClean="0"/>
              <a:t>Return to venous system via the neck</a:t>
            </a:r>
            <a:endParaRPr lang="en-GB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Lymph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00034" y="1643063"/>
            <a:ext cx="8215341" cy="4500562"/>
          </a:xfrm>
        </p:spPr>
        <p:txBody>
          <a:bodyPr>
            <a:normAutofit/>
          </a:bodyPr>
          <a:lstStyle/>
          <a:p>
            <a:r>
              <a:rPr lang="en-GB" sz="4000" dirty="0" smtClean="0"/>
              <a:t>Clear and odourless in most vessels</a:t>
            </a:r>
          </a:p>
          <a:p>
            <a:endParaRPr lang="en-GB" sz="4000" dirty="0" smtClean="0"/>
          </a:p>
          <a:p>
            <a:r>
              <a:rPr lang="en-GB" sz="4000" dirty="0" smtClean="0"/>
              <a:t>Opaque and milky from the small intestine due to the </a:t>
            </a:r>
            <a:r>
              <a:rPr lang="en-GB" sz="4000" b="1" i="1" dirty="0" err="1" smtClean="0"/>
              <a:t>chylomicrons</a:t>
            </a:r>
            <a:endParaRPr lang="en-GB" sz="4000" b="1" i="1" dirty="0" smtClean="0"/>
          </a:p>
          <a:p>
            <a:pPr lvl="1"/>
            <a:r>
              <a:rPr lang="en-GB" sz="3600" dirty="0" smtClean="0"/>
              <a:t>Called </a:t>
            </a:r>
            <a:r>
              <a:rPr lang="en-GB" sz="3600" b="1" i="1" dirty="0" err="1" smtClean="0"/>
              <a:t>chyle</a:t>
            </a:r>
            <a:endParaRPr lang="en-GB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Movement of Lymph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00034" y="1643063"/>
            <a:ext cx="8215341" cy="4500562"/>
          </a:xfrm>
        </p:spPr>
        <p:txBody>
          <a:bodyPr>
            <a:normAutofit/>
          </a:bodyPr>
          <a:lstStyle/>
          <a:p>
            <a:r>
              <a:rPr lang="en-GB" sz="4000" dirty="0" smtClean="0"/>
              <a:t>Maintained by action of adjacent structures</a:t>
            </a:r>
          </a:p>
          <a:p>
            <a:pPr lvl="1"/>
            <a:r>
              <a:rPr lang="en-GB" sz="3600" dirty="0" smtClean="0"/>
              <a:t>Skeletal muscles and the pulses in arteries</a:t>
            </a:r>
          </a:p>
          <a:p>
            <a:pPr lvl="1"/>
            <a:r>
              <a:rPr lang="en-GB" sz="4000" dirty="0" smtClean="0"/>
              <a:t>Valves ensure flow is unidirectional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026" descr="Lymph16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 l="7826" r="6238" b="3703"/>
          <a:stretch>
            <a:fillRect/>
          </a:stretch>
        </p:blipFill>
        <p:spPr bwMode="auto">
          <a:xfrm>
            <a:off x="714348" y="1214422"/>
            <a:ext cx="4071966" cy="5122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Anatomy of a lymph node</a:t>
            </a:r>
            <a:endParaRPr lang="en-GB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77500" lnSpcReduction="20000"/>
          </a:bodyPr>
          <a:lstStyle/>
          <a:p>
            <a:pPr>
              <a:spcBef>
                <a:spcPct val="50000"/>
              </a:spcBef>
            </a:pPr>
            <a:r>
              <a:rPr lang="en-GB" sz="2400" dirty="0" smtClean="0"/>
              <a:t>Small (&lt;2.5cm long)</a:t>
            </a:r>
          </a:p>
          <a:p>
            <a:pPr>
              <a:spcBef>
                <a:spcPct val="50000"/>
              </a:spcBef>
            </a:pPr>
            <a:r>
              <a:rPr lang="en-GB" sz="2400" dirty="0" smtClean="0"/>
              <a:t>Found along lymph vessels</a:t>
            </a:r>
          </a:p>
          <a:p>
            <a:pPr>
              <a:spcBef>
                <a:spcPct val="50000"/>
              </a:spcBef>
            </a:pPr>
            <a:r>
              <a:rPr lang="en-GB" sz="2400" dirty="0" smtClean="0"/>
              <a:t>Contain lymphocytes and macrophages</a:t>
            </a:r>
          </a:p>
          <a:p>
            <a:pPr>
              <a:spcBef>
                <a:spcPct val="50000"/>
              </a:spcBef>
            </a:pPr>
            <a:r>
              <a:rPr lang="en-GB" sz="2400" dirty="0" smtClean="0"/>
              <a:t>Can act upon foreign bodies in the lymph</a:t>
            </a:r>
          </a:p>
          <a:p>
            <a:pPr>
              <a:spcBef>
                <a:spcPct val="50000"/>
              </a:spcBef>
            </a:pPr>
            <a:r>
              <a:rPr lang="en-GB" sz="2400" dirty="0" smtClean="0"/>
              <a:t>Drainage from infected regions detectable in enlarged lymph nodes</a:t>
            </a:r>
          </a:p>
          <a:p>
            <a:pPr>
              <a:spcBef>
                <a:spcPct val="50000"/>
              </a:spcBef>
            </a:pPr>
            <a:r>
              <a:rPr lang="en-GB" sz="2400" dirty="0" smtClean="0"/>
              <a:t>Armpit, groin, neck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6324600" y="57150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Lymphatic drainage of the thorax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Breast</a:t>
            </a:r>
          </a:p>
          <a:p>
            <a:r>
              <a:rPr lang="en-GB" dirty="0" smtClean="0"/>
              <a:t>Thoracic wall</a:t>
            </a:r>
          </a:p>
          <a:p>
            <a:r>
              <a:rPr lang="en-GB" dirty="0" smtClean="0"/>
              <a:t>The thoracic duct</a:t>
            </a:r>
          </a:p>
          <a:p>
            <a:r>
              <a:rPr lang="en-GB" dirty="0" smtClean="0"/>
              <a:t>Lungs</a:t>
            </a:r>
          </a:p>
          <a:p>
            <a:r>
              <a:rPr lang="en-GB" dirty="0" smtClean="0"/>
              <a:t>Heart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H:\IExplorer\AppData\Microsoft\Templates\Blank Presentation.pot</Template>
  <TotalTime>861</TotalTime>
  <Words>403</Words>
  <Application>Microsoft Office PowerPoint</Application>
  <PresentationFormat>On-screen Show (4:3)</PresentationFormat>
  <Paragraphs>88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Lymphatic drainage of the thorax</vt:lpstr>
      <vt:lpstr>Why do we have a lymphatic system?</vt:lpstr>
      <vt:lpstr>Lymphatic system</vt:lpstr>
      <vt:lpstr>Lymphatic vessels</vt:lpstr>
      <vt:lpstr>Lymphatic vessels</vt:lpstr>
      <vt:lpstr>Lymph</vt:lpstr>
      <vt:lpstr>Movement of Lymph</vt:lpstr>
      <vt:lpstr>Anatomy of a lymph node</vt:lpstr>
      <vt:lpstr>Lymphatic drainage of the thorax</vt:lpstr>
      <vt:lpstr>Lymphatics of the breast</vt:lpstr>
      <vt:lpstr>Lymphatics of the thoracic wall</vt:lpstr>
      <vt:lpstr>Lymphatics of the thoracic wall</vt:lpstr>
      <vt:lpstr>The thoracic duct</vt:lpstr>
      <vt:lpstr>Lymphatics of the lungs</vt:lpstr>
      <vt:lpstr>Lymphatics of the heart</vt:lpstr>
      <vt:lpstr>Lymphatics of the posterior mediastinum</vt:lpstr>
    </vt:vector>
  </TitlesOfParts>
  <Company>Imperial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Lymphatic System</dc:title>
  <dc:creator>jaf30</dc:creator>
  <cp:lastModifiedBy>Shiel, Nuala</cp:lastModifiedBy>
  <cp:revision>87</cp:revision>
  <dcterms:created xsi:type="dcterms:W3CDTF">2009-03-05T22:06:32Z</dcterms:created>
  <dcterms:modified xsi:type="dcterms:W3CDTF">2013-02-28T16:56:20Z</dcterms:modified>
</cp:coreProperties>
</file>