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4"/>
  </p:notesMasterIdLst>
  <p:sldIdLst>
    <p:sldId id="292" r:id="rId2"/>
    <p:sldId id="293" r:id="rId3"/>
    <p:sldId id="274" r:id="rId4"/>
    <p:sldId id="275" r:id="rId5"/>
    <p:sldId id="276" r:id="rId6"/>
    <p:sldId id="27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8" r:id="rId23"/>
    <p:sldId id="279" r:id="rId24"/>
    <p:sldId id="284" r:id="rId25"/>
    <p:sldId id="289" r:id="rId26"/>
    <p:sldId id="290" r:id="rId27"/>
    <p:sldId id="291" r:id="rId28"/>
    <p:sldId id="280" r:id="rId29"/>
    <p:sldId id="281" r:id="rId30"/>
    <p:sldId id="282" r:id="rId31"/>
    <p:sldId id="283" r:id="rId32"/>
    <p:sldId id="288" r:id="rId3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0" autoAdjust="0"/>
    <p:restoredTop sz="94660"/>
  </p:normalViewPr>
  <p:slideViewPr>
    <p:cSldViewPr>
      <p:cViewPr>
        <p:scale>
          <a:sx n="109" d="100"/>
          <a:sy n="109" d="100"/>
        </p:scale>
        <p:origin x="-84" y="-3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97FE87-FD6E-4D40-857E-B66A42BBDE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599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90F2F-167B-4235-96B2-89B6F2F3F70F}" type="slidenum">
              <a:rPr lang="en-GB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GB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F8AE2-07C3-4AC4-B4F2-DD27A62B839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DD8DF-B8C3-43A1-AEC4-C1DA0A7878D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C0416-3175-4E94-BBE1-FBE3C282828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C8055-DA56-434D-955A-8C84DCF682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9B94C-EE8E-40E8-85DB-0CA805139D5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59C23-1279-44E9-90BD-6A44826AE5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57B73-7EB7-4F01-9C22-33F984D21D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B6D4B-7763-4BCB-91A9-CE016B8C269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4B06A-0D87-45C8-8CD3-E9C10B350C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9EE5-6AE4-4FE3-94DA-8762EB6BCC3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45E14-4135-4043-A52D-1632AAB035A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6A5C9F-661C-448F-9A2B-D39DF3347C8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549152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Bronchi, lungs, pleura and diaphragm</a:t>
            </a:r>
            <a:endParaRPr lang="en-GB" sz="5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781" y="3657600"/>
            <a:ext cx="7056438" cy="2057416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Dr Paul Strutton</a:t>
            </a:r>
          </a:p>
          <a:p>
            <a:pPr eaLnBrk="1" hangingPunct="1"/>
            <a:endParaRPr lang="en-GB" sz="2000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Department of Surgery &amp; Cancer </a:t>
            </a:r>
          </a:p>
          <a:p>
            <a:pPr eaLnBrk="1" hangingPunct="1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Faculty of Medicine</a:t>
            </a:r>
          </a:p>
          <a:p>
            <a:endParaRPr lang="en-GB" sz="3600" dirty="0" smtClean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6093296"/>
            <a:ext cx="4118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latin typeface="Arial" pitchFamily="34" charset="0"/>
                <a:cs typeface="Arial" pitchFamily="34" charset="0"/>
              </a:rPr>
              <a:t>Monday 18th February 2013</a:t>
            </a:r>
            <a:endParaRPr lang="en-GB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dial0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 l="22772" t="1428" r="29703"/>
          <a:stretch>
            <a:fillRect/>
          </a:stretch>
        </p:blipFill>
        <p:spPr bwMode="auto">
          <a:xfrm>
            <a:off x="152400" y="1444625"/>
            <a:ext cx="36576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343400" y="12954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62400" y="1582738"/>
            <a:ext cx="5181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sz="2600" b="1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Posterior part</a:t>
            </a:r>
            <a:r>
              <a:rPr lang="en-US" sz="26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in contact with thoracic vertebrae</a:t>
            </a:r>
          </a:p>
          <a:p>
            <a:endParaRPr lang="en-US" sz="2600" dirty="0">
              <a:latin typeface="+mj-lt"/>
              <a:cs typeface="Arial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sz="2600" b="1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Anterior part</a:t>
            </a:r>
            <a:r>
              <a:rPr lang="en-US" sz="26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- deeply concave - accommodates the heart - cardiac impression larger on L than R because of position of heart</a:t>
            </a:r>
          </a:p>
          <a:p>
            <a:endParaRPr lang="en-US" sz="2600" dirty="0">
              <a:latin typeface="+mj-lt"/>
              <a:cs typeface="Arial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sz="2600" dirty="0">
                <a:solidFill>
                  <a:srgbClr val="FFFF00"/>
                </a:solidFill>
                <a:latin typeface="+mj-lt"/>
                <a:cs typeface="Arial" charset="0"/>
              </a:rPr>
              <a:t> 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Above and behind </a:t>
            </a:r>
            <a:r>
              <a:rPr lang="en-US" sz="2600" dirty="0">
                <a:latin typeface="+mj-lt"/>
                <a:cs typeface="Arial" charset="0"/>
              </a:rPr>
              <a:t>cardiac impression - </a:t>
            </a:r>
            <a:r>
              <a:rPr lang="en-US" sz="2600" b="1" dirty="0" err="1">
                <a:solidFill>
                  <a:schemeClr val="accent1"/>
                </a:solidFill>
                <a:latin typeface="+mj-lt"/>
                <a:cs typeface="Arial" charset="0"/>
              </a:rPr>
              <a:t>hilum</a:t>
            </a:r>
            <a:r>
              <a:rPr lang="en-US" sz="2600" b="1" dirty="0">
                <a:solidFill>
                  <a:schemeClr val="accent1"/>
                </a:solidFill>
                <a:latin typeface="+mj-lt"/>
                <a:cs typeface="Arial" charset="0"/>
              </a:rPr>
              <a:t> of the lung</a:t>
            </a:r>
            <a:r>
              <a:rPr lang="en-US" sz="26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where vessels, bronchi &amp; nerves enter &amp; leave the </a:t>
            </a:r>
            <a:r>
              <a:rPr lang="en-US" sz="2600" b="1" dirty="0" err="1">
                <a:solidFill>
                  <a:schemeClr val="accent1"/>
                </a:solidFill>
                <a:latin typeface="+mj-lt"/>
                <a:cs typeface="Arial" charset="0"/>
              </a:rPr>
              <a:t>mediastinum</a:t>
            </a:r>
            <a:r>
              <a:rPr lang="en-US" sz="26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endParaRPr lang="en-GB" sz="2600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-74613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err="1">
                <a:solidFill>
                  <a:schemeClr val="accent1"/>
                </a:solidFill>
                <a:latin typeface="+mj-lt"/>
                <a:cs typeface="Arial" charset="0"/>
              </a:rPr>
              <a:t>Mediastinal</a:t>
            </a:r>
            <a:r>
              <a:rPr lang="en-GB" sz="4400" b="1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GB" sz="4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surface </a:t>
            </a:r>
            <a:r>
              <a:rPr lang="en-GB" sz="4400" b="1" dirty="0">
                <a:solidFill>
                  <a:schemeClr val="accent1"/>
                </a:solidFill>
                <a:latin typeface="+mj-lt"/>
                <a:cs typeface="Arial" charset="0"/>
              </a:rPr>
              <a:t>of </a:t>
            </a:r>
            <a:r>
              <a:rPr lang="en-GB" sz="4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lung</a:t>
            </a:r>
            <a:r>
              <a:rPr lang="en-GB" sz="4400" b="1" dirty="0">
                <a:solidFill>
                  <a:schemeClr val="accent1"/>
                </a:solidFill>
                <a:latin typeface="+mj-lt"/>
                <a:cs typeface="Arial" charset="0"/>
              </a:rPr>
              <a:t>: </a:t>
            </a:r>
            <a:r>
              <a:rPr lang="en-GB" sz="4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general </a:t>
            </a:r>
            <a:r>
              <a:rPr lang="en-GB" sz="4400" b="1" dirty="0">
                <a:solidFill>
                  <a:schemeClr val="accent1"/>
                </a:solidFill>
                <a:latin typeface="+mj-lt"/>
                <a:cs typeface="Arial" charset="0"/>
              </a:rPr>
              <a:t>f</a:t>
            </a:r>
            <a:r>
              <a:rPr lang="en-GB" sz="4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eatures</a:t>
            </a:r>
            <a:endParaRPr lang="en-GB" sz="4400" b="1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1657350" y="1757363"/>
            <a:ext cx="1238250" cy="3957637"/>
          </a:xfrm>
          <a:custGeom>
            <a:avLst/>
            <a:gdLst>
              <a:gd name="T0" fmla="*/ 0 w 846"/>
              <a:gd name="T1" fmla="*/ 0 h 2511"/>
              <a:gd name="T2" fmla="*/ 2147483647 w 846"/>
              <a:gd name="T3" fmla="*/ 2147483647 h 2511"/>
              <a:gd name="T4" fmla="*/ 2147483647 w 846"/>
              <a:gd name="T5" fmla="*/ 2147483647 h 2511"/>
              <a:gd name="T6" fmla="*/ 2147483647 w 846"/>
              <a:gd name="T7" fmla="*/ 2147483647 h 2511"/>
              <a:gd name="T8" fmla="*/ 2147483647 w 846"/>
              <a:gd name="T9" fmla="*/ 2147483647 h 2511"/>
              <a:gd name="T10" fmla="*/ 2147483647 w 846"/>
              <a:gd name="T11" fmla="*/ 2147483647 h 2511"/>
              <a:gd name="T12" fmla="*/ 2147483647 w 846"/>
              <a:gd name="T13" fmla="*/ 2147483647 h 2511"/>
              <a:gd name="T14" fmla="*/ 2147483647 w 846"/>
              <a:gd name="T15" fmla="*/ 2147483647 h 2511"/>
              <a:gd name="T16" fmla="*/ 2147483647 w 846"/>
              <a:gd name="T17" fmla="*/ 2147483647 h 2511"/>
              <a:gd name="T18" fmla="*/ 2147483647 w 846"/>
              <a:gd name="T19" fmla="*/ 2147483647 h 2511"/>
              <a:gd name="T20" fmla="*/ 2147483647 w 846"/>
              <a:gd name="T21" fmla="*/ 2147483647 h 2511"/>
              <a:gd name="T22" fmla="*/ 2147483647 w 846"/>
              <a:gd name="T23" fmla="*/ 2147483647 h 25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6"/>
              <a:gd name="T37" fmla="*/ 0 h 2511"/>
              <a:gd name="T38" fmla="*/ 846 w 846"/>
              <a:gd name="T39" fmla="*/ 2511 h 25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6" h="2511">
                <a:moveTo>
                  <a:pt x="0" y="0"/>
                </a:moveTo>
                <a:cubicBezTo>
                  <a:pt x="47" y="70"/>
                  <a:pt x="83" y="140"/>
                  <a:pt x="117" y="216"/>
                </a:cubicBezTo>
                <a:cubicBezTo>
                  <a:pt x="134" y="254"/>
                  <a:pt x="142" y="297"/>
                  <a:pt x="162" y="333"/>
                </a:cubicBezTo>
                <a:cubicBezTo>
                  <a:pt x="211" y="421"/>
                  <a:pt x="262" y="506"/>
                  <a:pt x="324" y="585"/>
                </a:cubicBezTo>
                <a:cubicBezTo>
                  <a:pt x="364" y="636"/>
                  <a:pt x="386" y="702"/>
                  <a:pt x="441" y="738"/>
                </a:cubicBezTo>
                <a:cubicBezTo>
                  <a:pt x="491" y="813"/>
                  <a:pt x="551" y="877"/>
                  <a:pt x="594" y="954"/>
                </a:cubicBezTo>
                <a:cubicBezTo>
                  <a:pt x="605" y="973"/>
                  <a:pt x="623" y="987"/>
                  <a:pt x="630" y="1008"/>
                </a:cubicBezTo>
                <a:cubicBezTo>
                  <a:pt x="666" y="1116"/>
                  <a:pt x="725" y="1220"/>
                  <a:pt x="747" y="1332"/>
                </a:cubicBezTo>
                <a:cubicBezTo>
                  <a:pt x="776" y="1478"/>
                  <a:pt x="774" y="1626"/>
                  <a:pt x="792" y="1773"/>
                </a:cubicBezTo>
                <a:cubicBezTo>
                  <a:pt x="803" y="1858"/>
                  <a:pt x="819" y="1940"/>
                  <a:pt x="828" y="2025"/>
                </a:cubicBezTo>
                <a:cubicBezTo>
                  <a:pt x="825" y="2160"/>
                  <a:pt x="819" y="2295"/>
                  <a:pt x="819" y="2430"/>
                </a:cubicBezTo>
                <a:cubicBezTo>
                  <a:pt x="819" y="2504"/>
                  <a:pt x="809" y="2493"/>
                  <a:pt x="846" y="2511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edial02"/>
          <p:cNvPicPr>
            <a:picLocks noChangeAspect="1" noChangeArrowheads="1"/>
          </p:cNvPicPr>
          <p:nvPr/>
        </p:nvPicPr>
        <p:blipFill>
          <a:blip r:embed="rId2">
            <a:lum bright="18000" contrast="6000"/>
          </a:blip>
          <a:srcRect/>
          <a:stretch>
            <a:fillRect/>
          </a:stretch>
        </p:blipFill>
        <p:spPr bwMode="auto">
          <a:xfrm>
            <a:off x="762000" y="1295400"/>
            <a:ext cx="75438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220663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solidFill>
                  <a:schemeClr val="accent1"/>
                </a:solidFill>
                <a:latin typeface="+mj-lt"/>
                <a:cs typeface="Arial" charset="0"/>
              </a:rPr>
              <a:t>Left </a:t>
            </a:r>
            <a:r>
              <a:rPr lang="en-GB" sz="4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lung </a:t>
            </a:r>
            <a:r>
              <a:rPr lang="en-GB" sz="4400" b="1" dirty="0">
                <a:solidFill>
                  <a:schemeClr val="accent1"/>
                </a:solidFill>
                <a:latin typeface="+mj-lt"/>
                <a:cs typeface="Arial" charset="0"/>
              </a:rPr>
              <a:t>– </a:t>
            </a:r>
            <a:r>
              <a:rPr lang="en-GB" sz="4400" b="1" dirty="0" err="1">
                <a:solidFill>
                  <a:schemeClr val="accent1"/>
                </a:solidFill>
                <a:latin typeface="+mj-lt"/>
                <a:cs typeface="Arial" charset="0"/>
              </a:rPr>
              <a:t>m</a:t>
            </a:r>
            <a:r>
              <a:rPr lang="en-GB" sz="4400" b="1" dirty="0" err="1" smtClean="0">
                <a:solidFill>
                  <a:schemeClr val="accent1"/>
                </a:solidFill>
                <a:latin typeface="+mj-lt"/>
                <a:cs typeface="Arial" charset="0"/>
              </a:rPr>
              <a:t>ediastinal</a:t>
            </a:r>
            <a:r>
              <a:rPr lang="en-GB" sz="4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  aspect</a:t>
            </a:r>
            <a:endParaRPr lang="en-GB" sz="4400" b="1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cs typeface="Arial" charset="0"/>
              </a:rPr>
              <a:t>The left lung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latin typeface="+mj-lt"/>
                <a:cs typeface="Arial" charset="0"/>
              </a:rPr>
              <a:t>Two lobes:		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dirty="0" smtClean="0">
                <a:latin typeface="+mj-lt"/>
                <a:cs typeface="Arial" charset="0"/>
              </a:rPr>
              <a:t>Superior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dirty="0" smtClean="0">
                <a:latin typeface="+mj-lt"/>
                <a:cs typeface="Arial" charset="0"/>
              </a:rPr>
              <a:t>Inferior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latin typeface="+mj-lt"/>
                <a:cs typeface="Arial" charset="0"/>
              </a:rPr>
              <a:t>separated by </a:t>
            </a:r>
            <a:r>
              <a:rPr lang="en-US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oblique fissure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latin typeface="+mj-lt"/>
                <a:cs typeface="Arial" charset="0"/>
              </a:rPr>
              <a:t>Superior lobe lies above the fissure – includes: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dirty="0" smtClean="0">
                <a:latin typeface="+mj-lt"/>
                <a:cs typeface="Arial" charset="0"/>
              </a:rPr>
              <a:t>Apex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dirty="0" smtClean="0">
                <a:latin typeface="+mj-lt"/>
                <a:cs typeface="Arial" charset="0"/>
              </a:rPr>
              <a:t>Most of anterior part of lung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edial01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685800" y="1219200"/>
            <a:ext cx="76962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solidFill>
                  <a:schemeClr val="accent1"/>
                </a:solidFill>
                <a:latin typeface="+mj-lt"/>
                <a:cs typeface="Arial" charset="0"/>
              </a:rPr>
              <a:t>Right </a:t>
            </a:r>
            <a:r>
              <a:rPr lang="en-GB" sz="4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lung </a:t>
            </a:r>
            <a:r>
              <a:rPr lang="en-GB" sz="4400" b="1" dirty="0">
                <a:solidFill>
                  <a:schemeClr val="accent1"/>
                </a:solidFill>
                <a:latin typeface="+mj-lt"/>
                <a:cs typeface="Arial" charset="0"/>
              </a:rPr>
              <a:t>– </a:t>
            </a:r>
            <a:r>
              <a:rPr lang="en-GB" sz="4400" b="1" dirty="0" err="1">
                <a:solidFill>
                  <a:schemeClr val="accent1"/>
                </a:solidFill>
                <a:latin typeface="+mj-lt"/>
                <a:cs typeface="Arial" charset="0"/>
              </a:rPr>
              <a:t>m</a:t>
            </a:r>
            <a:r>
              <a:rPr lang="en-GB" sz="4400" b="1" dirty="0" err="1" smtClean="0">
                <a:solidFill>
                  <a:schemeClr val="accent1"/>
                </a:solidFill>
                <a:latin typeface="+mj-lt"/>
                <a:cs typeface="Arial" charset="0"/>
              </a:rPr>
              <a:t>ediastinal</a:t>
            </a:r>
            <a:r>
              <a:rPr lang="en-GB" sz="4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GB" sz="4400" b="1" dirty="0">
                <a:solidFill>
                  <a:schemeClr val="accent1"/>
                </a:solidFill>
                <a:latin typeface="+mj-lt"/>
                <a:cs typeface="Arial" charset="0"/>
              </a:rPr>
              <a:t>a</a:t>
            </a:r>
            <a:r>
              <a:rPr lang="en-GB" sz="4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spect</a:t>
            </a:r>
            <a:endParaRPr lang="en-GB" sz="4400" b="1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cs typeface="Arial" charset="0"/>
              </a:rPr>
              <a:t>The right lung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+mj-lt"/>
                <a:cs typeface="Arial" charset="0"/>
              </a:rPr>
              <a:t>Three lobes: 	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superior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middle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inferior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+mj-lt"/>
                <a:cs typeface="Arial" charset="0"/>
              </a:rPr>
              <a:t>Separated by 2 fissures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oblique fissure</a:t>
            </a:r>
            <a:r>
              <a:rPr lang="en-US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800" dirty="0" smtClean="0">
                <a:latin typeface="+mj-lt"/>
                <a:cs typeface="Arial" charset="0"/>
              </a:rPr>
              <a:t>- separates inferior lobe from the other 2 lobes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horizontal fissure</a:t>
            </a:r>
            <a:r>
              <a:rPr lang="en-US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800" dirty="0" smtClean="0">
                <a:latin typeface="+mj-lt"/>
                <a:cs typeface="Arial" charset="0"/>
              </a:rPr>
              <a:t>- separates superior from middle lobe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+mj-lt"/>
                <a:cs typeface="Arial" charset="0"/>
              </a:rPr>
              <a:t>The right lung is slightly larger than the 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cs typeface="Arial" charset="0"/>
              </a:rPr>
              <a:t>The root (</a:t>
            </a:r>
            <a:r>
              <a:rPr lang="en-GB" b="1" dirty="0" err="1" smtClean="0">
                <a:solidFill>
                  <a:schemeClr val="accent1"/>
                </a:solidFill>
                <a:cs typeface="Arial" charset="0"/>
              </a:rPr>
              <a:t>hilum</a:t>
            </a:r>
            <a:r>
              <a:rPr lang="en-GB" b="1" dirty="0" smtClean="0">
                <a:solidFill>
                  <a:schemeClr val="accent1"/>
                </a:solidFill>
                <a:cs typeface="Arial" charset="0"/>
              </a:rPr>
              <a:t>) of the lung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+mj-lt"/>
                <a:cs typeface="Arial" charset="0"/>
              </a:rPr>
              <a:t>Connects </a:t>
            </a:r>
            <a:r>
              <a:rPr lang="en-US" sz="2800" dirty="0" err="1" smtClean="0">
                <a:latin typeface="+mj-lt"/>
                <a:cs typeface="Arial" charset="0"/>
              </a:rPr>
              <a:t>mediastinal</a:t>
            </a:r>
            <a:r>
              <a:rPr lang="en-US" sz="2800" dirty="0" smtClean="0">
                <a:latin typeface="+mj-lt"/>
                <a:cs typeface="Arial" charset="0"/>
              </a:rPr>
              <a:t> surface to heart and trachea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+mj-lt"/>
                <a:cs typeface="Arial" charset="0"/>
              </a:rPr>
              <a:t>formed by structures that enter or leave </a:t>
            </a:r>
            <a:r>
              <a:rPr lang="en-US" sz="2800" dirty="0" err="1" smtClean="0">
                <a:latin typeface="+mj-lt"/>
                <a:cs typeface="Arial" charset="0"/>
              </a:rPr>
              <a:t>hilum</a:t>
            </a:r>
            <a:r>
              <a:rPr lang="en-US" sz="2800" dirty="0" smtClean="0">
                <a:latin typeface="+mj-lt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Principal (primary) bronchus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Pulmonary artery (deoxygenated blood from RV)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2 pulmonary veins (oxygenated blood to LA)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Bronchial arteries (oxygenated blood from descending aorta) and veins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Pulmonary plexus of nerves (autonomic)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Lymph vessels and nodes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i="1" dirty="0" smtClean="0">
                <a:latin typeface="+mj-lt"/>
                <a:cs typeface="Arial" charset="0"/>
              </a:rPr>
              <a:t>all enveloped in pleura</a:t>
            </a:r>
            <a:endParaRPr lang="en-GB" sz="2800" i="1" dirty="0" smtClean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0" y="0"/>
            <a:ext cx="7924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 err="1">
                <a:solidFill>
                  <a:schemeClr val="accent1"/>
                </a:solidFill>
                <a:latin typeface="+mj-lt"/>
                <a:cs typeface="Arial" charset="0"/>
              </a:rPr>
              <a:t>Hilum</a:t>
            </a:r>
            <a:r>
              <a:rPr lang="en-GB" sz="4400" b="1" dirty="0">
                <a:solidFill>
                  <a:schemeClr val="accent1"/>
                </a:solidFill>
                <a:latin typeface="+mj-lt"/>
                <a:cs typeface="Arial" charset="0"/>
              </a:rPr>
              <a:t> of </a:t>
            </a:r>
            <a:r>
              <a:rPr lang="en-GB" sz="4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left lung</a:t>
            </a:r>
            <a:endParaRPr lang="en-GB" sz="4400" b="1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04800" y="1066800"/>
            <a:ext cx="8534400" cy="5410200"/>
            <a:chOff x="144" y="576"/>
            <a:chExt cx="5376" cy="3408"/>
          </a:xfrm>
        </p:grpSpPr>
        <p:pic>
          <p:nvPicPr>
            <p:cNvPr id="17412" name="Picture 4" descr="Plate0187B"/>
            <p:cNvPicPr>
              <a:picLocks noChangeAspect="1" noChangeArrowheads="1"/>
            </p:cNvPicPr>
            <p:nvPr/>
          </p:nvPicPr>
          <p:blipFill>
            <a:blip r:embed="rId2"/>
            <a:srcRect l="35222" t="29138" r="39163" b="29137"/>
            <a:stretch>
              <a:fillRect/>
            </a:stretch>
          </p:blipFill>
          <p:spPr bwMode="auto">
            <a:xfrm>
              <a:off x="144" y="576"/>
              <a:ext cx="2296" cy="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 flipH="1">
              <a:off x="1200" y="768"/>
              <a:ext cx="134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2544" y="624"/>
              <a:ext cx="2976" cy="3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dirty="0">
                  <a:latin typeface="+mj-lt"/>
                  <a:cs typeface="Arial" charset="0"/>
                </a:rPr>
                <a:t>Pulmonary artery</a:t>
              </a:r>
            </a:p>
            <a:p>
              <a:pPr>
                <a:spcBef>
                  <a:spcPct val="50000"/>
                </a:spcBef>
              </a:pPr>
              <a:r>
                <a:rPr lang="en-GB" sz="3200" dirty="0">
                  <a:latin typeface="+mj-lt"/>
                  <a:cs typeface="Arial" charset="0"/>
                </a:rPr>
                <a:t>Pulmonary vein (upper lobe)</a:t>
              </a:r>
            </a:p>
            <a:p>
              <a:pPr>
                <a:spcBef>
                  <a:spcPct val="50000"/>
                </a:spcBef>
              </a:pPr>
              <a:r>
                <a:rPr lang="en-GB" sz="3200" dirty="0">
                  <a:latin typeface="+mj-lt"/>
                  <a:cs typeface="Arial" charset="0"/>
                </a:rPr>
                <a:t>Primary bronchus</a:t>
              </a:r>
            </a:p>
            <a:p>
              <a:pPr>
                <a:spcBef>
                  <a:spcPct val="50000"/>
                </a:spcBef>
              </a:pPr>
              <a:r>
                <a:rPr lang="en-GB" sz="3200" dirty="0">
                  <a:latin typeface="+mj-lt"/>
                  <a:cs typeface="Arial" charset="0"/>
                </a:rPr>
                <a:t>Bronchial artery</a:t>
              </a:r>
            </a:p>
            <a:p>
              <a:pPr>
                <a:spcBef>
                  <a:spcPct val="50000"/>
                </a:spcBef>
              </a:pPr>
              <a:r>
                <a:rPr lang="en-GB" sz="3200" dirty="0">
                  <a:latin typeface="+mj-lt"/>
                  <a:cs typeface="Arial" charset="0"/>
                </a:rPr>
                <a:t>Lymph Node</a:t>
              </a:r>
            </a:p>
            <a:p>
              <a:pPr>
                <a:spcBef>
                  <a:spcPct val="50000"/>
                </a:spcBef>
              </a:pPr>
              <a:r>
                <a:rPr lang="en-GB" sz="3200" dirty="0">
                  <a:latin typeface="+mj-lt"/>
                  <a:cs typeface="Arial" charset="0"/>
                </a:rPr>
                <a:t>Pulmonary ligament (inferior fold of pleura)</a:t>
              </a: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flipH="1">
              <a:off x="1488" y="1488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flipH="1" flipV="1">
              <a:off x="1056" y="1824"/>
              <a:ext cx="153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flipH="1" flipV="1">
              <a:off x="816" y="1824"/>
              <a:ext cx="1728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flipH="1" flipV="1">
              <a:off x="1104" y="2256"/>
              <a:ext cx="144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flipH="1" flipV="1">
              <a:off x="1104" y="3312"/>
              <a:ext cx="14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ull h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608488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477000" y="962025"/>
            <a:ext cx="2667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chemeClr val="accent1"/>
                </a:solidFill>
                <a:latin typeface="+mj-lt"/>
                <a:cs typeface="Arial" charset="0"/>
              </a:rPr>
              <a:t>Anterior dissection showing pulmonary vessels and bronchi passing from </a:t>
            </a:r>
            <a:r>
              <a:rPr lang="en-GB" sz="3200" dirty="0" err="1">
                <a:solidFill>
                  <a:schemeClr val="accent1"/>
                </a:solidFill>
                <a:latin typeface="+mj-lt"/>
                <a:cs typeface="Arial" charset="0"/>
              </a:rPr>
              <a:t>mediastinum</a:t>
            </a:r>
            <a:r>
              <a:rPr lang="en-GB" sz="3200" dirty="0">
                <a:solidFill>
                  <a:schemeClr val="accent1"/>
                </a:solidFill>
                <a:latin typeface="+mj-lt"/>
                <a:cs typeface="Arial" charset="0"/>
              </a:rPr>
              <a:t> to lungs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cs typeface="Arial" charset="0"/>
              </a:rPr>
              <a:t>The Pleura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142984"/>
            <a:ext cx="8858312" cy="5486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i="1" dirty="0" smtClean="0">
                <a:latin typeface="+mj-lt"/>
                <a:cs typeface="Arial" charset="0"/>
              </a:rPr>
              <a:t>A thin layer of flattened cells supported by connective tissue that lines each pleural cavity and covers the exterior of the lungs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i="1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+mj-lt"/>
                <a:cs typeface="Arial" charset="0"/>
              </a:rPr>
              <a:t>2 layers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visceral pleura</a:t>
            </a:r>
            <a:r>
              <a:rPr lang="en-US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800" dirty="0" smtClean="0">
                <a:latin typeface="+mj-lt"/>
                <a:cs typeface="Arial" charset="0"/>
              </a:rPr>
              <a:t>- covers surface lungs and lines fissures between the lobes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parietal pleura</a:t>
            </a:r>
            <a:r>
              <a:rPr lang="en-US" sz="2800" dirty="0" smtClean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800" dirty="0" smtClean="0">
                <a:latin typeface="+mj-lt"/>
                <a:cs typeface="Arial" charset="0"/>
              </a:rPr>
              <a:t>- lines inner surface of chest walls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+mj-lt"/>
                <a:cs typeface="Arial" charset="0"/>
              </a:rPr>
              <a:t>Visceral and parietal pleura are continuous with each other around the root of the lung – this is the </a:t>
            </a:r>
            <a:r>
              <a:rPr lang="en-US" sz="2800" i="1" dirty="0" err="1" smtClean="0">
                <a:solidFill>
                  <a:schemeClr val="accent1"/>
                </a:solidFill>
                <a:latin typeface="+mj-lt"/>
                <a:cs typeface="Arial" charset="0"/>
              </a:rPr>
              <a:t>hilum</a:t>
            </a:r>
            <a:endParaRPr lang="en-US" sz="2800" i="1" dirty="0" smtClean="0">
              <a:solidFill>
                <a:schemeClr val="accent1"/>
              </a:solidFill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+mj-lt"/>
                <a:cs typeface="Arial" charset="0"/>
              </a:rPr>
              <a:t>In health: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GB" sz="2800" dirty="0" smtClean="0">
                <a:latin typeface="+mj-lt"/>
                <a:cs typeface="Arial" charset="0"/>
              </a:rPr>
              <a:t>Pleural cavity is collapsed, but moist surfaces allow lungs to glide as they expand and collapse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reath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7942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257800" y="525463"/>
            <a:ext cx="365760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chemeClr val="accent1"/>
                </a:solidFill>
                <a:latin typeface="+mj-lt"/>
                <a:cs typeface="Arial" charset="0"/>
              </a:rPr>
              <a:t>Pleural origin:</a:t>
            </a:r>
          </a:p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Arial" charset="0"/>
              </a:rPr>
              <a:t>Pleural cavities inside chest wall</a:t>
            </a:r>
          </a:p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Arial" charset="0"/>
              </a:rPr>
              <a:t>Lined by parietal pleura</a:t>
            </a:r>
          </a:p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Arial" charset="0"/>
              </a:rPr>
              <a:t>Lung buds grow into them</a:t>
            </a:r>
          </a:p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Arial" charset="0"/>
              </a:rPr>
              <a:t>Within covering of visceral pleura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Bronchial tree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Trachea</a:t>
            </a:r>
            <a:r>
              <a:rPr lang="en-US" sz="2900" dirty="0" smtClean="0">
                <a:latin typeface="+mj-lt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dirty="0" smtClean="0">
                <a:latin typeface="+mj-lt"/>
                <a:cs typeface="Arial" charset="0"/>
              </a:rPr>
              <a:t>Extends from vertebral level C6 to T4/5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dirty="0" smtClean="0">
                <a:latin typeface="+mj-lt"/>
                <a:cs typeface="Arial" charset="0"/>
              </a:rPr>
              <a:t>Held open by C-shaped cartilage rings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dirty="0" smtClean="0">
                <a:latin typeface="+mj-lt"/>
                <a:cs typeface="Arial" charset="0"/>
              </a:rPr>
              <a:t>Lowest ring has a hook – carina (keel of ship)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dirty="0" smtClean="0">
                <a:latin typeface="+mj-lt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Primary (main) bronchi (left and right)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dirty="0" smtClean="0">
                <a:latin typeface="+mj-lt"/>
                <a:cs typeface="Arial" charset="0"/>
              </a:rPr>
              <a:t>Formed at T4/5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dirty="0" smtClean="0">
                <a:latin typeface="+mj-lt"/>
                <a:cs typeface="Arial" charset="0"/>
              </a:rPr>
              <a:t>Right wider and more vertical than left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900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Lobar (secondary) bronchi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dirty="0" smtClean="0">
                <a:latin typeface="+mj-lt"/>
                <a:cs typeface="Arial" charset="0"/>
              </a:rPr>
              <a:t>Formed within the lungs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dirty="0" smtClean="0">
                <a:latin typeface="+mj-lt"/>
                <a:cs typeface="Arial" charset="0"/>
              </a:rPr>
              <a:t>Supply the lobes of the lungs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900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9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Segmental (tertiary) bronchi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dirty="0" smtClean="0">
                <a:cs typeface="Arial" charset="0"/>
              </a:rPr>
              <a:t>Supply the </a:t>
            </a:r>
            <a:r>
              <a:rPr lang="en-US" sz="2900" dirty="0" err="1" smtClean="0">
                <a:cs typeface="Arial" charset="0"/>
              </a:rPr>
              <a:t>bronchopulmonary</a:t>
            </a:r>
            <a:r>
              <a:rPr lang="en-US" sz="2900" dirty="0" smtClean="0">
                <a:cs typeface="Arial" charset="0"/>
              </a:rPr>
              <a:t> segments</a:t>
            </a:r>
            <a:endParaRPr lang="en-GB" sz="29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leur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5219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715000" y="1906588"/>
            <a:ext cx="32766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chemeClr val="accent1"/>
                </a:solidFill>
                <a:latin typeface="+mj-lt"/>
                <a:cs typeface="Arial" charset="0"/>
              </a:rPr>
              <a:t>Anterior view of surface markings of the lungs (</a:t>
            </a:r>
            <a:r>
              <a:rPr lang="en-GB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Arial" charset="0"/>
              </a:rPr>
              <a:t>purple</a:t>
            </a:r>
            <a:r>
              <a:rPr lang="en-GB" sz="3200" dirty="0">
                <a:solidFill>
                  <a:schemeClr val="accent1"/>
                </a:solidFill>
                <a:latin typeface="+mj-lt"/>
                <a:cs typeface="Arial" charset="0"/>
              </a:rPr>
              <a:t>) and pleural cavity (</a:t>
            </a:r>
            <a:r>
              <a:rPr lang="en-GB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cs typeface="Arial" charset="0"/>
              </a:rPr>
              <a:t>pale blue</a:t>
            </a:r>
            <a:r>
              <a:rPr lang="en-GB" sz="3200" dirty="0">
                <a:solidFill>
                  <a:schemeClr val="accent1"/>
                </a:solidFill>
                <a:latin typeface="+mj-lt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228600" y="457200"/>
            <a:ext cx="8686800" cy="6648450"/>
            <a:chOff x="48" y="336"/>
            <a:chExt cx="5472" cy="4188"/>
          </a:xfrm>
        </p:grpSpPr>
        <p:pic>
          <p:nvPicPr>
            <p:cNvPr id="22531" name="Picture 3" descr="pleura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533"/>
              <a:ext cx="3456" cy="3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3600" y="336"/>
              <a:ext cx="1920" cy="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dirty="0" err="1">
                  <a:solidFill>
                    <a:schemeClr val="accent1"/>
                  </a:solidFill>
                  <a:latin typeface="+mj-lt"/>
                  <a:cs typeface="Arial" charset="0"/>
                </a:rPr>
                <a:t>Anterolateral</a:t>
              </a:r>
              <a:r>
                <a:rPr lang="en-GB" sz="2800" dirty="0">
                  <a:solidFill>
                    <a:schemeClr val="accent1"/>
                  </a:solidFill>
                  <a:latin typeface="+mj-lt"/>
                  <a:cs typeface="Arial" charset="0"/>
                </a:rPr>
                <a:t> view of surface markings of the lungs </a:t>
              </a:r>
              <a:r>
                <a:rPr lang="en-GB" sz="2800" dirty="0" smtClean="0">
                  <a:solidFill>
                    <a:schemeClr val="accent1"/>
                  </a:solidFill>
                  <a:latin typeface="+mj-lt"/>
                  <a:cs typeface="Arial" charset="0"/>
                </a:rPr>
                <a:t>(</a:t>
              </a:r>
              <a:r>
                <a:rPr lang="en-GB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  <a:cs typeface="Arial" charset="0"/>
                </a:rPr>
                <a:t>purple</a:t>
              </a:r>
              <a:r>
                <a:rPr lang="en-GB" sz="2800" dirty="0" smtClean="0">
                  <a:solidFill>
                    <a:schemeClr val="accent1"/>
                  </a:solidFill>
                  <a:latin typeface="+mj-lt"/>
                  <a:cs typeface="Arial" charset="0"/>
                </a:rPr>
                <a:t>) </a:t>
              </a:r>
              <a:r>
                <a:rPr lang="en-GB" sz="2800" dirty="0">
                  <a:solidFill>
                    <a:schemeClr val="accent1"/>
                  </a:solidFill>
                  <a:latin typeface="+mj-lt"/>
                  <a:cs typeface="Arial" charset="0"/>
                </a:rPr>
                <a:t>and pleural cavity (</a:t>
              </a:r>
              <a:r>
                <a:rPr lang="en-GB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+mj-lt"/>
                  <a:cs typeface="Arial" charset="0"/>
                </a:rPr>
                <a:t>pale blue</a:t>
              </a:r>
              <a:r>
                <a:rPr lang="en-GB" sz="2800" dirty="0">
                  <a:solidFill>
                    <a:schemeClr val="accent1"/>
                  </a:solidFill>
                  <a:latin typeface="+mj-lt"/>
                  <a:cs typeface="Arial" charset="0"/>
                </a:rPr>
                <a:t>) </a:t>
              </a:r>
            </a:p>
            <a:p>
              <a:pPr>
                <a:spcBef>
                  <a:spcPct val="50000"/>
                </a:spcBef>
              </a:pPr>
              <a:r>
                <a:rPr lang="en-GB" sz="2800" dirty="0">
                  <a:solidFill>
                    <a:schemeClr val="accent1"/>
                  </a:solidFill>
                  <a:latin typeface="+mj-lt"/>
                  <a:cs typeface="Arial" charset="0"/>
                </a:rPr>
                <a:t>Note the large </a:t>
              </a:r>
              <a:r>
                <a:rPr lang="en-GB" sz="2800" dirty="0" err="1">
                  <a:solidFill>
                    <a:schemeClr val="accent1"/>
                  </a:solidFill>
                  <a:latin typeface="+mj-lt"/>
                  <a:cs typeface="Arial" charset="0"/>
                </a:rPr>
                <a:t>costo</a:t>
              </a:r>
              <a:r>
                <a:rPr lang="en-GB" sz="2800" dirty="0">
                  <a:solidFill>
                    <a:schemeClr val="accent1"/>
                  </a:solidFill>
                  <a:latin typeface="+mj-lt"/>
                  <a:cs typeface="Arial" charset="0"/>
                </a:rPr>
                <a:t>-diaphragmatic recess of pleura – free of lung except in maximal inspiration</a:t>
              </a:r>
            </a:p>
            <a:p>
              <a:pPr>
                <a:spcBef>
                  <a:spcPct val="50000"/>
                </a:spcBef>
              </a:pPr>
              <a:endParaRPr lang="en-GB" sz="3200" dirty="0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 flipH="1">
              <a:off x="1536" y="2256"/>
              <a:ext cx="2112" cy="81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4800" b="1" dirty="0" smtClean="0">
                <a:solidFill>
                  <a:schemeClr val="accent1"/>
                </a:solidFill>
                <a:cs typeface="Arial" charset="0"/>
              </a:rPr>
              <a:t>Breathing</a:t>
            </a:r>
          </a:p>
        </p:txBody>
      </p:sp>
      <p:sp>
        <p:nvSpPr>
          <p:cNvPr id="23555" name="Text Box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800" dirty="0" smtClean="0">
                <a:latin typeface="+mj-lt"/>
                <a:cs typeface="Arial" charset="0"/>
              </a:rPr>
              <a:t>Controlled by nervous system and produced by skeletal muscle 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endParaRPr lang="en-US" sz="2800" dirty="0" smtClean="0">
              <a:latin typeface="+mj-lt"/>
              <a:cs typeface="Arial" charset="0"/>
            </a:endParaRP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800" dirty="0" smtClean="0">
                <a:latin typeface="+mj-lt"/>
                <a:cs typeface="Arial" charset="0"/>
              </a:rPr>
              <a:t>Brings about inhalation and exhalation of air into/out of the lungs, to ventilate the gas exchange areas - alveolar sacs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endParaRPr lang="en-US" sz="2800" dirty="0" smtClean="0">
              <a:latin typeface="+mj-lt"/>
              <a:cs typeface="Arial" charset="0"/>
            </a:endParaRP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US" sz="2800" dirty="0" smtClean="0">
                <a:latin typeface="+mj-lt"/>
                <a:cs typeface="Arial" charset="0"/>
              </a:rPr>
              <a:t>capacity of thoracic cavity can be increased: 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latin typeface="+mj-lt"/>
                <a:cs typeface="Arial" charset="0"/>
              </a:rPr>
              <a:t>by movements of the diaphragm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latin typeface="+mj-lt"/>
                <a:cs typeface="Arial" charset="0"/>
              </a:rPr>
              <a:t>by movements of the ribs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reath0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81000" y="1219200"/>
            <a:ext cx="83820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8600" y="487680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Arial" charset="0"/>
              </a:rPr>
              <a:t>Pleural cavity is expanded by muscles in walls</a:t>
            </a:r>
          </a:p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Arial" charset="0"/>
              </a:rPr>
              <a:t>Elastic lungs expand with the pleural cavity, sucking air down trachea and bronchi into lungs 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838200" y="152400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chemeClr val="accent1"/>
                </a:solidFill>
                <a:latin typeface="+mj-lt"/>
                <a:cs typeface="Arial" charset="0"/>
              </a:rPr>
              <a:t>Mechanism of </a:t>
            </a:r>
            <a:r>
              <a:rPr lang="en-GB" sz="48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breathing</a:t>
            </a:r>
            <a:endParaRPr lang="en-GB" sz="4800" b="1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/>
                </a:solidFill>
                <a:cs typeface="Arial" charset="0"/>
              </a:rPr>
              <a:t>The diaphragm: </a:t>
            </a:r>
            <a:br>
              <a:rPr lang="en-GB" b="1" dirty="0" smtClean="0">
                <a:solidFill>
                  <a:schemeClr val="accent1"/>
                </a:solidFill>
                <a:cs typeface="Arial" charset="0"/>
              </a:rPr>
            </a:br>
            <a:r>
              <a:rPr lang="en-GB" b="1" dirty="0" smtClean="0">
                <a:solidFill>
                  <a:schemeClr val="accent1"/>
                </a:solidFill>
                <a:cs typeface="Arial" charset="0"/>
              </a:rPr>
              <a:t>the main </a:t>
            </a:r>
            <a:r>
              <a:rPr lang="en-GB" b="1" dirty="0" err="1" smtClean="0">
                <a:solidFill>
                  <a:schemeClr val="accent1"/>
                </a:solidFill>
                <a:cs typeface="Arial" charset="0"/>
              </a:rPr>
              <a:t>inspiratory</a:t>
            </a:r>
            <a:r>
              <a:rPr lang="en-GB" b="1" dirty="0" smtClean="0">
                <a:solidFill>
                  <a:schemeClr val="accent1"/>
                </a:solidFill>
                <a:cs typeface="Arial" charset="0"/>
              </a:rPr>
              <a:t> muscle</a:t>
            </a:r>
          </a:p>
        </p:txBody>
      </p:sp>
      <p:sp>
        <p:nvSpPr>
          <p:cNvPr id="25603" name="Text Box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534400" cy="45720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600" dirty="0" smtClean="0">
                <a:latin typeface="+mj-lt"/>
                <a:cs typeface="Arial" charset="0"/>
              </a:rPr>
              <a:t>Contraction of the diaphragm increases the vertical dimension of the thoracic cavity.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600" dirty="0" smtClean="0">
                <a:latin typeface="+mj-lt"/>
                <a:cs typeface="Arial" charset="0"/>
              </a:rPr>
              <a:t>When it contracts, the diaphragm presses on the abdominal viscera which initially descend (because of relaxation of the abdominal wall during inspiration)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600" dirty="0" smtClean="0">
                <a:latin typeface="+mj-lt"/>
                <a:cs typeface="Arial" charset="0"/>
              </a:rPr>
              <a:t>Further descent is stopped by the abdominal viscera, so more diaphragm contraction raises the costal margin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600" dirty="0" smtClean="0">
                <a:latin typeface="+mj-lt"/>
                <a:cs typeface="Arial" charset="0"/>
              </a:rPr>
              <a:t>Increased thoracic capacity produced by diaphragm and rib movements in inspiration, reduces </a:t>
            </a:r>
            <a:r>
              <a:rPr lang="en-US" sz="2600" dirty="0" err="1" smtClean="0">
                <a:latin typeface="+mj-lt"/>
                <a:cs typeface="Arial" charset="0"/>
              </a:rPr>
              <a:t>intrapleural</a:t>
            </a:r>
            <a:r>
              <a:rPr lang="en-US" sz="2600" dirty="0" smtClean="0">
                <a:latin typeface="+mj-lt"/>
                <a:cs typeface="Arial" charset="0"/>
              </a:rPr>
              <a:t> pressure, with entry of air through respiratory passages and expansion of the lungs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iaphragm"/>
          <p:cNvPicPr>
            <a:picLocks noChangeAspect="1" noChangeArrowheads="1"/>
          </p:cNvPicPr>
          <p:nvPr/>
        </p:nvPicPr>
        <p:blipFill>
          <a:blip r:embed="rId2"/>
          <a:srcRect l="13504" t="9976" r="16423" b="24358"/>
          <a:stretch>
            <a:fillRect/>
          </a:stretch>
        </p:blipFill>
        <p:spPr bwMode="auto">
          <a:xfrm>
            <a:off x="304800" y="1452563"/>
            <a:ext cx="52578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236538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600" b="1" dirty="0">
                <a:solidFill>
                  <a:schemeClr val="accent1"/>
                </a:solidFill>
                <a:latin typeface="+mj-lt"/>
                <a:cs typeface="Arial" charset="0"/>
              </a:rPr>
              <a:t>Thoracic surface of </a:t>
            </a:r>
            <a:r>
              <a:rPr lang="en-GB" sz="46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diaphragm</a:t>
            </a:r>
            <a:endParaRPr lang="en-GB" sz="4600" b="1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03925" y="225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4038600" y="3733800"/>
            <a:ext cx="1905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124200" y="4572000"/>
            <a:ext cx="28956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114800" y="2819400"/>
            <a:ext cx="1905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019800" y="2370138"/>
            <a:ext cx="2895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+mj-lt"/>
                <a:cs typeface="Arial" charset="0"/>
              </a:rPr>
              <a:t>Skeletal muscle from costal margin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19800" y="3360738"/>
            <a:ext cx="2667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+mj-lt"/>
                <a:cs typeface="Arial" charset="0"/>
              </a:rPr>
              <a:t>Sheet-like central tendon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019800" y="4343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+mj-lt"/>
                <a:cs typeface="Arial" charset="0"/>
              </a:rPr>
              <a:t>Pericardial sac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133600" y="3733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+mj-lt"/>
              </a:rPr>
              <a:t>IVC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895600" y="2971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+mj-lt"/>
              </a:rPr>
              <a:t>A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743200" y="3276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+mj-lt"/>
              </a:rPr>
              <a:t>Oe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ettr lungs-pleura"/>
          <p:cNvPicPr>
            <a:picLocks noChangeAspect="1" noChangeArrowheads="1"/>
          </p:cNvPicPr>
          <p:nvPr/>
        </p:nvPicPr>
        <p:blipFill>
          <a:blip r:embed="rId2"/>
          <a:srcRect l="21228" t="14027" r="22231" b="12845"/>
          <a:stretch>
            <a:fillRect/>
          </a:stretch>
        </p:blipFill>
        <p:spPr bwMode="auto">
          <a:xfrm>
            <a:off x="304800" y="381000"/>
            <a:ext cx="510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486400" y="3810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1371600" y="4186238"/>
            <a:ext cx="3162300" cy="1882775"/>
          </a:xfrm>
          <a:custGeom>
            <a:avLst/>
            <a:gdLst>
              <a:gd name="T0" fmla="*/ 0 w 1992"/>
              <a:gd name="T1" fmla="*/ 2147483647 h 1186"/>
              <a:gd name="T2" fmla="*/ 2147483647 w 1992"/>
              <a:gd name="T3" fmla="*/ 2147483647 h 1186"/>
              <a:gd name="T4" fmla="*/ 2147483647 w 1992"/>
              <a:gd name="T5" fmla="*/ 2147483647 h 1186"/>
              <a:gd name="T6" fmla="*/ 2147483647 w 1992"/>
              <a:gd name="T7" fmla="*/ 2147483647 h 1186"/>
              <a:gd name="T8" fmla="*/ 2147483647 w 1992"/>
              <a:gd name="T9" fmla="*/ 2147483647 h 1186"/>
              <a:gd name="T10" fmla="*/ 2147483647 w 1992"/>
              <a:gd name="T11" fmla="*/ 2147483647 h 1186"/>
              <a:gd name="T12" fmla="*/ 2147483647 w 1992"/>
              <a:gd name="T13" fmla="*/ 2147483647 h 1186"/>
              <a:gd name="T14" fmla="*/ 2147483647 w 1992"/>
              <a:gd name="T15" fmla="*/ 2147483647 h 1186"/>
              <a:gd name="T16" fmla="*/ 2147483647 w 1992"/>
              <a:gd name="T17" fmla="*/ 2147483647 h 1186"/>
              <a:gd name="T18" fmla="*/ 2147483647 w 1992"/>
              <a:gd name="T19" fmla="*/ 2147483647 h 1186"/>
              <a:gd name="T20" fmla="*/ 2147483647 w 1992"/>
              <a:gd name="T21" fmla="*/ 2147483647 h 1186"/>
              <a:gd name="T22" fmla="*/ 2147483647 w 1992"/>
              <a:gd name="T23" fmla="*/ 2147483647 h 1186"/>
              <a:gd name="T24" fmla="*/ 2147483647 w 1992"/>
              <a:gd name="T25" fmla="*/ 2147483647 h 1186"/>
              <a:gd name="T26" fmla="*/ 2147483647 w 1992"/>
              <a:gd name="T27" fmla="*/ 2147483647 h 1186"/>
              <a:gd name="T28" fmla="*/ 2147483647 w 1992"/>
              <a:gd name="T29" fmla="*/ 0 h 1186"/>
              <a:gd name="T30" fmla="*/ 2147483647 w 1992"/>
              <a:gd name="T31" fmla="*/ 2147483647 h 1186"/>
              <a:gd name="T32" fmla="*/ 2147483647 w 1992"/>
              <a:gd name="T33" fmla="*/ 2147483647 h 1186"/>
              <a:gd name="T34" fmla="*/ 2147483647 w 1992"/>
              <a:gd name="T35" fmla="*/ 2147483647 h 1186"/>
              <a:gd name="T36" fmla="*/ 2147483647 w 1992"/>
              <a:gd name="T37" fmla="*/ 2147483647 h 1186"/>
              <a:gd name="T38" fmla="*/ 2147483647 w 1992"/>
              <a:gd name="T39" fmla="*/ 2147483647 h 1186"/>
              <a:gd name="T40" fmla="*/ 2147483647 w 1992"/>
              <a:gd name="T41" fmla="*/ 2147483647 h 1186"/>
              <a:gd name="T42" fmla="*/ 2147483647 w 1992"/>
              <a:gd name="T43" fmla="*/ 2147483647 h 1186"/>
              <a:gd name="T44" fmla="*/ 2147483647 w 1992"/>
              <a:gd name="T45" fmla="*/ 2147483647 h 1186"/>
              <a:gd name="T46" fmla="*/ 2147483647 w 1992"/>
              <a:gd name="T47" fmla="*/ 2147483647 h 1186"/>
              <a:gd name="T48" fmla="*/ 2147483647 w 1992"/>
              <a:gd name="T49" fmla="*/ 2147483647 h 1186"/>
              <a:gd name="T50" fmla="*/ 2147483647 w 1992"/>
              <a:gd name="T51" fmla="*/ 2147483647 h 1186"/>
              <a:gd name="T52" fmla="*/ 2147483647 w 1992"/>
              <a:gd name="T53" fmla="*/ 2147483647 h 1186"/>
              <a:gd name="T54" fmla="*/ 2147483647 w 1992"/>
              <a:gd name="T55" fmla="*/ 2147483647 h 1186"/>
              <a:gd name="T56" fmla="*/ 2147483647 w 1992"/>
              <a:gd name="T57" fmla="*/ 2147483647 h 1186"/>
              <a:gd name="T58" fmla="*/ 2147483647 w 1992"/>
              <a:gd name="T59" fmla="*/ 2147483647 h 118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992"/>
              <a:gd name="T91" fmla="*/ 0 h 1186"/>
              <a:gd name="T92" fmla="*/ 1992 w 1992"/>
              <a:gd name="T93" fmla="*/ 1186 h 118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992" h="1186">
                <a:moveTo>
                  <a:pt x="0" y="1125"/>
                </a:moveTo>
                <a:cubicBezTo>
                  <a:pt x="30" y="1122"/>
                  <a:pt x="63" y="1129"/>
                  <a:pt x="90" y="1116"/>
                </a:cubicBezTo>
                <a:cubicBezTo>
                  <a:pt x="108" y="1107"/>
                  <a:pt x="147" y="1030"/>
                  <a:pt x="162" y="1008"/>
                </a:cubicBezTo>
                <a:cubicBezTo>
                  <a:pt x="180" y="981"/>
                  <a:pt x="198" y="954"/>
                  <a:pt x="216" y="927"/>
                </a:cubicBezTo>
                <a:cubicBezTo>
                  <a:pt x="224" y="914"/>
                  <a:pt x="232" y="863"/>
                  <a:pt x="234" y="855"/>
                </a:cubicBezTo>
                <a:cubicBezTo>
                  <a:pt x="234" y="855"/>
                  <a:pt x="256" y="787"/>
                  <a:pt x="261" y="774"/>
                </a:cubicBezTo>
                <a:cubicBezTo>
                  <a:pt x="273" y="737"/>
                  <a:pt x="329" y="670"/>
                  <a:pt x="360" y="639"/>
                </a:cubicBezTo>
                <a:cubicBezTo>
                  <a:pt x="376" y="592"/>
                  <a:pt x="401" y="548"/>
                  <a:pt x="423" y="504"/>
                </a:cubicBezTo>
                <a:cubicBezTo>
                  <a:pt x="444" y="463"/>
                  <a:pt x="465" y="420"/>
                  <a:pt x="486" y="378"/>
                </a:cubicBezTo>
                <a:cubicBezTo>
                  <a:pt x="490" y="370"/>
                  <a:pt x="490" y="359"/>
                  <a:pt x="495" y="351"/>
                </a:cubicBezTo>
                <a:cubicBezTo>
                  <a:pt x="527" y="304"/>
                  <a:pt x="571" y="264"/>
                  <a:pt x="603" y="216"/>
                </a:cubicBezTo>
                <a:cubicBezTo>
                  <a:pt x="630" y="176"/>
                  <a:pt x="667" y="152"/>
                  <a:pt x="702" y="117"/>
                </a:cubicBezTo>
                <a:cubicBezTo>
                  <a:pt x="717" y="102"/>
                  <a:pt x="756" y="81"/>
                  <a:pt x="756" y="81"/>
                </a:cubicBezTo>
                <a:cubicBezTo>
                  <a:pt x="762" y="72"/>
                  <a:pt x="765" y="60"/>
                  <a:pt x="774" y="54"/>
                </a:cubicBezTo>
                <a:cubicBezTo>
                  <a:pt x="806" y="34"/>
                  <a:pt x="902" y="11"/>
                  <a:pt x="945" y="0"/>
                </a:cubicBezTo>
                <a:cubicBezTo>
                  <a:pt x="972" y="3"/>
                  <a:pt x="999" y="4"/>
                  <a:pt x="1026" y="9"/>
                </a:cubicBezTo>
                <a:cubicBezTo>
                  <a:pt x="1050" y="13"/>
                  <a:pt x="1098" y="27"/>
                  <a:pt x="1098" y="27"/>
                </a:cubicBezTo>
                <a:cubicBezTo>
                  <a:pt x="1115" y="44"/>
                  <a:pt x="1135" y="55"/>
                  <a:pt x="1152" y="72"/>
                </a:cubicBezTo>
                <a:cubicBezTo>
                  <a:pt x="1185" y="105"/>
                  <a:pt x="1153" y="97"/>
                  <a:pt x="1197" y="126"/>
                </a:cubicBezTo>
                <a:cubicBezTo>
                  <a:pt x="1205" y="131"/>
                  <a:pt x="1216" y="131"/>
                  <a:pt x="1224" y="135"/>
                </a:cubicBezTo>
                <a:cubicBezTo>
                  <a:pt x="1263" y="154"/>
                  <a:pt x="1242" y="152"/>
                  <a:pt x="1278" y="180"/>
                </a:cubicBezTo>
                <a:cubicBezTo>
                  <a:pt x="1317" y="210"/>
                  <a:pt x="1352" y="227"/>
                  <a:pt x="1386" y="261"/>
                </a:cubicBezTo>
                <a:cubicBezTo>
                  <a:pt x="1410" y="332"/>
                  <a:pt x="1434" y="387"/>
                  <a:pt x="1476" y="450"/>
                </a:cubicBezTo>
                <a:cubicBezTo>
                  <a:pt x="1559" y="575"/>
                  <a:pt x="1473" y="483"/>
                  <a:pt x="1539" y="549"/>
                </a:cubicBezTo>
                <a:cubicBezTo>
                  <a:pt x="1561" y="614"/>
                  <a:pt x="1601" y="675"/>
                  <a:pt x="1629" y="738"/>
                </a:cubicBezTo>
                <a:cubicBezTo>
                  <a:pt x="1675" y="842"/>
                  <a:pt x="1673" y="900"/>
                  <a:pt x="1782" y="972"/>
                </a:cubicBezTo>
                <a:cubicBezTo>
                  <a:pt x="1785" y="981"/>
                  <a:pt x="1785" y="992"/>
                  <a:pt x="1791" y="999"/>
                </a:cubicBezTo>
                <a:cubicBezTo>
                  <a:pt x="1793" y="1001"/>
                  <a:pt x="1880" y="1099"/>
                  <a:pt x="1890" y="1107"/>
                </a:cubicBezTo>
                <a:cubicBezTo>
                  <a:pt x="1992" y="1186"/>
                  <a:pt x="1906" y="1119"/>
                  <a:pt x="1971" y="1152"/>
                </a:cubicBezTo>
                <a:cubicBezTo>
                  <a:pt x="1974" y="1153"/>
                  <a:pt x="1965" y="1152"/>
                  <a:pt x="1962" y="1152"/>
                </a:cubicBezTo>
              </a:path>
            </a:pathLst>
          </a:custGeom>
          <a:noFill/>
          <a:ln w="508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486400" y="428604"/>
            <a:ext cx="3505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Arial" charset="0"/>
              </a:rPr>
              <a:t>The margin of the diaphragm (black) is </a:t>
            </a:r>
            <a:r>
              <a:rPr lang="en-GB" sz="3200" dirty="0" smtClean="0">
                <a:latin typeface="+mj-lt"/>
                <a:cs typeface="Arial" charset="0"/>
              </a:rPr>
              <a:t>attached to the:</a:t>
            </a:r>
          </a:p>
          <a:p>
            <a:pPr>
              <a:spcBef>
                <a:spcPct val="50000"/>
              </a:spcBef>
            </a:pPr>
            <a:r>
              <a:rPr lang="en-GB" sz="32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costal </a:t>
            </a:r>
            <a:r>
              <a:rPr lang="en-GB" sz="3200" i="1" dirty="0">
                <a:solidFill>
                  <a:schemeClr val="accent1"/>
                </a:solidFill>
                <a:latin typeface="+mj-lt"/>
                <a:cs typeface="Arial" charset="0"/>
              </a:rPr>
              <a:t>margin </a:t>
            </a:r>
            <a:r>
              <a:rPr lang="en-GB" sz="3200" dirty="0">
                <a:latin typeface="+mj-lt"/>
                <a:cs typeface="Arial" charset="0"/>
              </a:rPr>
              <a:t>(lower border of the rib cage</a:t>
            </a:r>
            <a:r>
              <a:rPr lang="en-GB" sz="3200" dirty="0" smtClean="0">
                <a:latin typeface="+mj-lt"/>
                <a:cs typeface="Arial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sz="3200" dirty="0" err="1" smtClean="0">
                <a:latin typeface="+mj-lt"/>
                <a:cs typeface="Arial" charset="0"/>
              </a:rPr>
              <a:t>xiphoid</a:t>
            </a:r>
            <a:r>
              <a:rPr lang="en-GB" sz="3200" dirty="0" smtClean="0">
                <a:latin typeface="+mj-lt"/>
                <a:cs typeface="Arial" charset="0"/>
              </a:rPr>
              <a:t> process</a:t>
            </a:r>
          </a:p>
          <a:p>
            <a:pPr>
              <a:spcBef>
                <a:spcPct val="50000"/>
              </a:spcBef>
            </a:pPr>
            <a:r>
              <a:rPr lang="en-GB" sz="3200" dirty="0" smtClean="0">
                <a:latin typeface="+mj-lt"/>
                <a:cs typeface="Arial" charset="0"/>
              </a:rPr>
              <a:t>ends of ribs 11 and 12</a:t>
            </a:r>
          </a:p>
          <a:p>
            <a:pPr>
              <a:spcBef>
                <a:spcPct val="50000"/>
              </a:spcBef>
            </a:pPr>
            <a:r>
              <a:rPr lang="en-GB" sz="3200" dirty="0" smtClean="0">
                <a:latin typeface="+mj-lt"/>
                <a:cs typeface="Arial" charset="0"/>
              </a:rPr>
              <a:t>lumbar vertebrae</a:t>
            </a:r>
            <a:endParaRPr lang="en-GB" sz="3200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ettr lungs-pleura"/>
          <p:cNvPicPr>
            <a:picLocks noChangeAspect="1" noChangeArrowheads="1"/>
          </p:cNvPicPr>
          <p:nvPr/>
        </p:nvPicPr>
        <p:blipFill>
          <a:blip r:embed="rId2"/>
          <a:srcRect l="21228" t="14027" r="22231" b="12845"/>
          <a:stretch>
            <a:fillRect/>
          </a:stretch>
        </p:blipFill>
        <p:spPr bwMode="auto">
          <a:xfrm>
            <a:off x="304800" y="381000"/>
            <a:ext cx="510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486400" y="3810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371600" y="4186238"/>
            <a:ext cx="3162300" cy="1882775"/>
          </a:xfrm>
          <a:custGeom>
            <a:avLst/>
            <a:gdLst>
              <a:gd name="T0" fmla="*/ 0 w 1992"/>
              <a:gd name="T1" fmla="*/ 2147483647 h 1186"/>
              <a:gd name="T2" fmla="*/ 2147483647 w 1992"/>
              <a:gd name="T3" fmla="*/ 2147483647 h 1186"/>
              <a:gd name="T4" fmla="*/ 2147483647 w 1992"/>
              <a:gd name="T5" fmla="*/ 2147483647 h 1186"/>
              <a:gd name="T6" fmla="*/ 2147483647 w 1992"/>
              <a:gd name="T7" fmla="*/ 2147483647 h 1186"/>
              <a:gd name="T8" fmla="*/ 2147483647 w 1992"/>
              <a:gd name="T9" fmla="*/ 2147483647 h 1186"/>
              <a:gd name="T10" fmla="*/ 2147483647 w 1992"/>
              <a:gd name="T11" fmla="*/ 2147483647 h 1186"/>
              <a:gd name="T12" fmla="*/ 2147483647 w 1992"/>
              <a:gd name="T13" fmla="*/ 2147483647 h 1186"/>
              <a:gd name="T14" fmla="*/ 2147483647 w 1992"/>
              <a:gd name="T15" fmla="*/ 2147483647 h 1186"/>
              <a:gd name="T16" fmla="*/ 2147483647 w 1992"/>
              <a:gd name="T17" fmla="*/ 2147483647 h 1186"/>
              <a:gd name="T18" fmla="*/ 2147483647 w 1992"/>
              <a:gd name="T19" fmla="*/ 2147483647 h 1186"/>
              <a:gd name="T20" fmla="*/ 2147483647 w 1992"/>
              <a:gd name="T21" fmla="*/ 2147483647 h 1186"/>
              <a:gd name="T22" fmla="*/ 2147483647 w 1992"/>
              <a:gd name="T23" fmla="*/ 2147483647 h 1186"/>
              <a:gd name="T24" fmla="*/ 2147483647 w 1992"/>
              <a:gd name="T25" fmla="*/ 2147483647 h 1186"/>
              <a:gd name="T26" fmla="*/ 2147483647 w 1992"/>
              <a:gd name="T27" fmla="*/ 2147483647 h 1186"/>
              <a:gd name="T28" fmla="*/ 2147483647 w 1992"/>
              <a:gd name="T29" fmla="*/ 0 h 1186"/>
              <a:gd name="T30" fmla="*/ 2147483647 w 1992"/>
              <a:gd name="T31" fmla="*/ 2147483647 h 1186"/>
              <a:gd name="T32" fmla="*/ 2147483647 w 1992"/>
              <a:gd name="T33" fmla="*/ 2147483647 h 1186"/>
              <a:gd name="T34" fmla="*/ 2147483647 w 1992"/>
              <a:gd name="T35" fmla="*/ 2147483647 h 1186"/>
              <a:gd name="T36" fmla="*/ 2147483647 w 1992"/>
              <a:gd name="T37" fmla="*/ 2147483647 h 1186"/>
              <a:gd name="T38" fmla="*/ 2147483647 w 1992"/>
              <a:gd name="T39" fmla="*/ 2147483647 h 1186"/>
              <a:gd name="T40" fmla="*/ 2147483647 w 1992"/>
              <a:gd name="T41" fmla="*/ 2147483647 h 1186"/>
              <a:gd name="T42" fmla="*/ 2147483647 w 1992"/>
              <a:gd name="T43" fmla="*/ 2147483647 h 1186"/>
              <a:gd name="T44" fmla="*/ 2147483647 w 1992"/>
              <a:gd name="T45" fmla="*/ 2147483647 h 1186"/>
              <a:gd name="T46" fmla="*/ 2147483647 w 1992"/>
              <a:gd name="T47" fmla="*/ 2147483647 h 1186"/>
              <a:gd name="T48" fmla="*/ 2147483647 w 1992"/>
              <a:gd name="T49" fmla="*/ 2147483647 h 1186"/>
              <a:gd name="T50" fmla="*/ 2147483647 w 1992"/>
              <a:gd name="T51" fmla="*/ 2147483647 h 1186"/>
              <a:gd name="T52" fmla="*/ 2147483647 w 1992"/>
              <a:gd name="T53" fmla="*/ 2147483647 h 1186"/>
              <a:gd name="T54" fmla="*/ 2147483647 w 1992"/>
              <a:gd name="T55" fmla="*/ 2147483647 h 1186"/>
              <a:gd name="T56" fmla="*/ 2147483647 w 1992"/>
              <a:gd name="T57" fmla="*/ 2147483647 h 1186"/>
              <a:gd name="T58" fmla="*/ 2147483647 w 1992"/>
              <a:gd name="T59" fmla="*/ 2147483647 h 118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992"/>
              <a:gd name="T91" fmla="*/ 0 h 1186"/>
              <a:gd name="T92" fmla="*/ 1992 w 1992"/>
              <a:gd name="T93" fmla="*/ 1186 h 118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992" h="1186">
                <a:moveTo>
                  <a:pt x="0" y="1125"/>
                </a:moveTo>
                <a:cubicBezTo>
                  <a:pt x="30" y="1122"/>
                  <a:pt x="63" y="1129"/>
                  <a:pt x="90" y="1116"/>
                </a:cubicBezTo>
                <a:cubicBezTo>
                  <a:pt x="108" y="1107"/>
                  <a:pt x="147" y="1030"/>
                  <a:pt x="162" y="1008"/>
                </a:cubicBezTo>
                <a:cubicBezTo>
                  <a:pt x="180" y="981"/>
                  <a:pt x="198" y="954"/>
                  <a:pt x="216" y="927"/>
                </a:cubicBezTo>
                <a:cubicBezTo>
                  <a:pt x="224" y="914"/>
                  <a:pt x="232" y="863"/>
                  <a:pt x="234" y="855"/>
                </a:cubicBezTo>
                <a:cubicBezTo>
                  <a:pt x="234" y="855"/>
                  <a:pt x="256" y="787"/>
                  <a:pt x="261" y="774"/>
                </a:cubicBezTo>
                <a:cubicBezTo>
                  <a:pt x="273" y="737"/>
                  <a:pt x="329" y="670"/>
                  <a:pt x="360" y="639"/>
                </a:cubicBezTo>
                <a:cubicBezTo>
                  <a:pt x="376" y="592"/>
                  <a:pt x="401" y="548"/>
                  <a:pt x="423" y="504"/>
                </a:cubicBezTo>
                <a:cubicBezTo>
                  <a:pt x="444" y="463"/>
                  <a:pt x="465" y="420"/>
                  <a:pt x="486" y="378"/>
                </a:cubicBezTo>
                <a:cubicBezTo>
                  <a:pt x="490" y="370"/>
                  <a:pt x="490" y="359"/>
                  <a:pt x="495" y="351"/>
                </a:cubicBezTo>
                <a:cubicBezTo>
                  <a:pt x="527" y="304"/>
                  <a:pt x="571" y="264"/>
                  <a:pt x="603" y="216"/>
                </a:cubicBezTo>
                <a:cubicBezTo>
                  <a:pt x="630" y="176"/>
                  <a:pt x="667" y="152"/>
                  <a:pt x="702" y="117"/>
                </a:cubicBezTo>
                <a:cubicBezTo>
                  <a:pt x="717" y="102"/>
                  <a:pt x="756" y="81"/>
                  <a:pt x="756" y="81"/>
                </a:cubicBezTo>
                <a:cubicBezTo>
                  <a:pt x="762" y="72"/>
                  <a:pt x="765" y="60"/>
                  <a:pt x="774" y="54"/>
                </a:cubicBezTo>
                <a:cubicBezTo>
                  <a:pt x="806" y="34"/>
                  <a:pt x="902" y="11"/>
                  <a:pt x="945" y="0"/>
                </a:cubicBezTo>
                <a:cubicBezTo>
                  <a:pt x="972" y="3"/>
                  <a:pt x="999" y="4"/>
                  <a:pt x="1026" y="9"/>
                </a:cubicBezTo>
                <a:cubicBezTo>
                  <a:pt x="1050" y="13"/>
                  <a:pt x="1098" y="27"/>
                  <a:pt x="1098" y="27"/>
                </a:cubicBezTo>
                <a:cubicBezTo>
                  <a:pt x="1115" y="44"/>
                  <a:pt x="1135" y="55"/>
                  <a:pt x="1152" y="72"/>
                </a:cubicBezTo>
                <a:cubicBezTo>
                  <a:pt x="1185" y="105"/>
                  <a:pt x="1153" y="97"/>
                  <a:pt x="1197" y="126"/>
                </a:cubicBezTo>
                <a:cubicBezTo>
                  <a:pt x="1205" y="131"/>
                  <a:pt x="1216" y="131"/>
                  <a:pt x="1224" y="135"/>
                </a:cubicBezTo>
                <a:cubicBezTo>
                  <a:pt x="1263" y="154"/>
                  <a:pt x="1242" y="152"/>
                  <a:pt x="1278" y="180"/>
                </a:cubicBezTo>
                <a:cubicBezTo>
                  <a:pt x="1317" y="210"/>
                  <a:pt x="1352" y="227"/>
                  <a:pt x="1386" y="261"/>
                </a:cubicBezTo>
                <a:cubicBezTo>
                  <a:pt x="1410" y="332"/>
                  <a:pt x="1434" y="387"/>
                  <a:pt x="1476" y="450"/>
                </a:cubicBezTo>
                <a:cubicBezTo>
                  <a:pt x="1559" y="575"/>
                  <a:pt x="1473" y="483"/>
                  <a:pt x="1539" y="549"/>
                </a:cubicBezTo>
                <a:cubicBezTo>
                  <a:pt x="1561" y="614"/>
                  <a:pt x="1601" y="675"/>
                  <a:pt x="1629" y="738"/>
                </a:cubicBezTo>
                <a:cubicBezTo>
                  <a:pt x="1675" y="842"/>
                  <a:pt x="1673" y="900"/>
                  <a:pt x="1782" y="972"/>
                </a:cubicBezTo>
                <a:cubicBezTo>
                  <a:pt x="1785" y="981"/>
                  <a:pt x="1785" y="992"/>
                  <a:pt x="1791" y="999"/>
                </a:cubicBezTo>
                <a:cubicBezTo>
                  <a:pt x="1793" y="1001"/>
                  <a:pt x="1880" y="1099"/>
                  <a:pt x="1890" y="1107"/>
                </a:cubicBezTo>
                <a:cubicBezTo>
                  <a:pt x="1992" y="1186"/>
                  <a:pt x="1906" y="1119"/>
                  <a:pt x="1971" y="1152"/>
                </a:cubicBezTo>
                <a:cubicBezTo>
                  <a:pt x="1974" y="1153"/>
                  <a:pt x="1965" y="1152"/>
                  <a:pt x="1962" y="1152"/>
                </a:cubicBezTo>
              </a:path>
            </a:pathLst>
          </a:custGeom>
          <a:noFill/>
          <a:ln w="508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285875" y="3914775"/>
            <a:ext cx="3371850" cy="2114550"/>
          </a:xfrm>
          <a:custGeom>
            <a:avLst/>
            <a:gdLst>
              <a:gd name="T0" fmla="*/ 2147483647 w 2124"/>
              <a:gd name="T1" fmla="*/ 2147483647 h 1332"/>
              <a:gd name="T2" fmla="*/ 0 w 2124"/>
              <a:gd name="T3" fmla="*/ 2147483647 h 1332"/>
              <a:gd name="T4" fmla="*/ 2147483647 w 2124"/>
              <a:gd name="T5" fmla="*/ 2147483647 h 1332"/>
              <a:gd name="T6" fmla="*/ 2147483647 w 2124"/>
              <a:gd name="T7" fmla="*/ 2147483647 h 1332"/>
              <a:gd name="T8" fmla="*/ 2147483647 w 2124"/>
              <a:gd name="T9" fmla="*/ 2147483647 h 1332"/>
              <a:gd name="T10" fmla="*/ 2147483647 w 2124"/>
              <a:gd name="T11" fmla="*/ 2147483647 h 1332"/>
              <a:gd name="T12" fmla="*/ 2147483647 w 2124"/>
              <a:gd name="T13" fmla="*/ 2147483647 h 1332"/>
              <a:gd name="T14" fmla="*/ 2147483647 w 2124"/>
              <a:gd name="T15" fmla="*/ 2147483647 h 1332"/>
              <a:gd name="T16" fmla="*/ 2147483647 w 2124"/>
              <a:gd name="T17" fmla="*/ 2147483647 h 1332"/>
              <a:gd name="T18" fmla="*/ 2147483647 w 2124"/>
              <a:gd name="T19" fmla="*/ 2147483647 h 1332"/>
              <a:gd name="T20" fmla="*/ 2147483647 w 2124"/>
              <a:gd name="T21" fmla="*/ 0 h 1332"/>
              <a:gd name="T22" fmla="*/ 2147483647 w 2124"/>
              <a:gd name="T23" fmla="*/ 2147483647 h 1332"/>
              <a:gd name="T24" fmla="*/ 2147483647 w 2124"/>
              <a:gd name="T25" fmla="*/ 2147483647 h 1332"/>
              <a:gd name="T26" fmla="*/ 2147483647 w 2124"/>
              <a:gd name="T27" fmla="*/ 2147483647 h 1332"/>
              <a:gd name="T28" fmla="*/ 2147483647 w 2124"/>
              <a:gd name="T29" fmla="*/ 2147483647 h 1332"/>
              <a:gd name="T30" fmla="*/ 2147483647 w 2124"/>
              <a:gd name="T31" fmla="*/ 2147483647 h 1332"/>
              <a:gd name="T32" fmla="*/ 2147483647 w 2124"/>
              <a:gd name="T33" fmla="*/ 2147483647 h 1332"/>
              <a:gd name="T34" fmla="*/ 2147483647 w 2124"/>
              <a:gd name="T35" fmla="*/ 2147483647 h 1332"/>
              <a:gd name="T36" fmla="*/ 2147483647 w 2124"/>
              <a:gd name="T37" fmla="*/ 2147483647 h 1332"/>
              <a:gd name="T38" fmla="*/ 2147483647 w 2124"/>
              <a:gd name="T39" fmla="*/ 2147483647 h 1332"/>
              <a:gd name="T40" fmla="*/ 2147483647 w 2124"/>
              <a:gd name="T41" fmla="*/ 2147483647 h 1332"/>
              <a:gd name="T42" fmla="*/ 2147483647 w 2124"/>
              <a:gd name="T43" fmla="*/ 2147483647 h 1332"/>
              <a:gd name="T44" fmla="*/ 2147483647 w 2124"/>
              <a:gd name="T45" fmla="*/ 2147483647 h 1332"/>
              <a:gd name="T46" fmla="*/ 2147483647 w 2124"/>
              <a:gd name="T47" fmla="*/ 2147483647 h 13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124"/>
              <a:gd name="T73" fmla="*/ 0 h 1332"/>
              <a:gd name="T74" fmla="*/ 2124 w 2124"/>
              <a:gd name="T75" fmla="*/ 1332 h 133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124" h="1332">
                <a:moveTo>
                  <a:pt x="27" y="1296"/>
                </a:moveTo>
                <a:cubicBezTo>
                  <a:pt x="45" y="1242"/>
                  <a:pt x="18" y="1170"/>
                  <a:pt x="0" y="1116"/>
                </a:cubicBezTo>
                <a:cubicBezTo>
                  <a:pt x="10" y="993"/>
                  <a:pt x="17" y="870"/>
                  <a:pt x="27" y="747"/>
                </a:cubicBezTo>
                <a:cubicBezTo>
                  <a:pt x="30" y="672"/>
                  <a:pt x="31" y="597"/>
                  <a:pt x="36" y="522"/>
                </a:cubicBezTo>
                <a:cubicBezTo>
                  <a:pt x="41" y="440"/>
                  <a:pt x="64" y="357"/>
                  <a:pt x="90" y="279"/>
                </a:cubicBezTo>
                <a:cubicBezTo>
                  <a:pt x="97" y="258"/>
                  <a:pt x="114" y="243"/>
                  <a:pt x="126" y="225"/>
                </a:cubicBezTo>
                <a:cubicBezTo>
                  <a:pt x="132" y="216"/>
                  <a:pt x="135" y="204"/>
                  <a:pt x="144" y="198"/>
                </a:cubicBezTo>
                <a:cubicBezTo>
                  <a:pt x="177" y="176"/>
                  <a:pt x="190" y="147"/>
                  <a:pt x="216" y="126"/>
                </a:cubicBezTo>
                <a:cubicBezTo>
                  <a:pt x="223" y="120"/>
                  <a:pt x="235" y="122"/>
                  <a:pt x="243" y="117"/>
                </a:cubicBezTo>
                <a:cubicBezTo>
                  <a:pt x="262" y="106"/>
                  <a:pt x="279" y="93"/>
                  <a:pt x="297" y="81"/>
                </a:cubicBezTo>
                <a:cubicBezTo>
                  <a:pt x="341" y="52"/>
                  <a:pt x="382" y="17"/>
                  <a:pt x="432" y="0"/>
                </a:cubicBezTo>
                <a:cubicBezTo>
                  <a:pt x="570" y="9"/>
                  <a:pt x="693" y="41"/>
                  <a:pt x="828" y="63"/>
                </a:cubicBezTo>
                <a:cubicBezTo>
                  <a:pt x="960" y="85"/>
                  <a:pt x="1090" y="93"/>
                  <a:pt x="1224" y="99"/>
                </a:cubicBezTo>
                <a:cubicBezTo>
                  <a:pt x="1380" y="138"/>
                  <a:pt x="1532" y="148"/>
                  <a:pt x="1692" y="171"/>
                </a:cubicBezTo>
                <a:cubicBezTo>
                  <a:pt x="1734" y="185"/>
                  <a:pt x="1776" y="193"/>
                  <a:pt x="1818" y="207"/>
                </a:cubicBezTo>
                <a:cubicBezTo>
                  <a:pt x="1850" y="254"/>
                  <a:pt x="1890" y="288"/>
                  <a:pt x="1944" y="306"/>
                </a:cubicBezTo>
                <a:cubicBezTo>
                  <a:pt x="1972" y="334"/>
                  <a:pt x="2025" y="373"/>
                  <a:pt x="2043" y="414"/>
                </a:cubicBezTo>
                <a:cubicBezTo>
                  <a:pt x="2078" y="492"/>
                  <a:pt x="2103" y="583"/>
                  <a:pt x="2124" y="666"/>
                </a:cubicBezTo>
                <a:cubicBezTo>
                  <a:pt x="2121" y="747"/>
                  <a:pt x="2120" y="828"/>
                  <a:pt x="2115" y="909"/>
                </a:cubicBezTo>
                <a:cubicBezTo>
                  <a:pt x="2112" y="956"/>
                  <a:pt x="2094" y="1006"/>
                  <a:pt x="2088" y="1053"/>
                </a:cubicBezTo>
                <a:cubicBezTo>
                  <a:pt x="2082" y="1107"/>
                  <a:pt x="2083" y="1162"/>
                  <a:pt x="2070" y="1215"/>
                </a:cubicBezTo>
                <a:cubicBezTo>
                  <a:pt x="2067" y="1227"/>
                  <a:pt x="2063" y="1239"/>
                  <a:pt x="2061" y="1251"/>
                </a:cubicBezTo>
                <a:cubicBezTo>
                  <a:pt x="2057" y="1269"/>
                  <a:pt x="2056" y="1287"/>
                  <a:pt x="2052" y="1305"/>
                </a:cubicBezTo>
                <a:cubicBezTo>
                  <a:pt x="2050" y="1314"/>
                  <a:pt x="2043" y="1332"/>
                  <a:pt x="2043" y="1332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562600" y="3810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accent1"/>
                </a:solidFill>
                <a:latin typeface="+mj-lt"/>
                <a:cs typeface="Arial" charset="0"/>
              </a:rPr>
              <a:t>But: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486400" y="1219200"/>
            <a:ext cx="36576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Arial" charset="0"/>
              </a:rPr>
              <a:t>The dome of the diaphragm (red) bulges high inside the rib cage.</a:t>
            </a:r>
          </a:p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Arial" charset="0"/>
              </a:rPr>
              <a:t>So high abdominal organs such as liver are covered by diaphragm, pleura and lung</a:t>
            </a:r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1443038" y="4000500"/>
            <a:ext cx="2271712" cy="1971675"/>
          </a:xfrm>
          <a:custGeom>
            <a:avLst/>
            <a:gdLst>
              <a:gd name="T0" fmla="*/ 2147483647 w 1431"/>
              <a:gd name="T1" fmla="*/ 2147483647 h 1242"/>
              <a:gd name="T2" fmla="*/ 2147483647 w 1431"/>
              <a:gd name="T3" fmla="*/ 2147483647 h 1242"/>
              <a:gd name="T4" fmla="*/ 2147483647 w 1431"/>
              <a:gd name="T5" fmla="*/ 2147483647 h 1242"/>
              <a:gd name="T6" fmla="*/ 2147483647 w 1431"/>
              <a:gd name="T7" fmla="*/ 2147483647 h 1242"/>
              <a:gd name="T8" fmla="*/ 2147483647 w 1431"/>
              <a:gd name="T9" fmla="*/ 2147483647 h 1242"/>
              <a:gd name="T10" fmla="*/ 0 w 1431"/>
              <a:gd name="T11" fmla="*/ 2147483647 h 1242"/>
              <a:gd name="T12" fmla="*/ 2147483647 w 1431"/>
              <a:gd name="T13" fmla="*/ 2147483647 h 1242"/>
              <a:gd name="T14" fmla="*/ 2147483647 w 1431"/>
              <a:gd name="T15" fmla="*/ 2147483647 h 1242"/>
              <a:gd name="T16" fmla="*/ 2147483647 w 1431"/>
              <a:gd name="T17" fmla="*/ 2147483647 h 1242"/>
              <a:gd name="T18" fmla="*/ 2147483647 w 1431"/>
              <a:gd name="T19" fmla="*/ 2147483647 h 1242"/>
              <a:gd name="T20" fmla="*/ 2147483647 w 1431"/>
              <a:gd name="T21" fmla="*/ 2147483647 h 1242"/>
              <a:gd name="T22" fmla="*/ 2147483647 w 1431"/>
              <a:gd name="T23" fmla="*/ 2147483647 h 1242"/>
              <a:gd name="T24" fmla="*/ 2147483647 w 1431"/>
              <a:gd name="T25" fmla="*/ 2147483647 h 1242"/>
              <a:gd name="T26" fmla="*/ 2147483647 w 1431"/>
              <a:gd name="T27" fmla="*/ 2147483647 h 1242"/>
              <a:gd name="T28" fmla="*/ 2147483647 w 1431"/>
              <a:gd name="T29" fmla="*/ 2147483647 h 1242"/>
              <a:gd name="T30" fmla="*/ 2147483647 w 1431"/>
              <a:gd name="T31" fmla="*/ 2147483647 h 1242"/>
              <a:gd name="T32" fmla="*/ 2147483647 w 1431"/>
              <a:gd name="T33" fmla="*/ 2147483647 h 1242"/>
              <a:gd name="T34" fmla="*/ 2147483647 w 1431"/>
              <a:gd name="T35" fmla="*/ 2147483647 h 1242"/>
              <a:gd name="T36" fmla="*/ 2147483647 w 1431"/>
              <a:gd name="T37" fmla="*/ 2147483647 h 1242"/>
              <a:gd name="T38" fmla="*/ 2147483647 w 1431"/>
              <a:gd name="T39" fmla="*/ 2147483647 h 1242"/>
              <a:gd name="T40" fmla="*/ 2147483647 w 1431"/>
              <a:gd name="T41" fmla="*/ 2147483647 h 1242"/>
              <a:gd name="T42" fmla="*/ 2147483647 w 1431"/>
              <a:gd name="T43" fmla="*/ 2147483647 h 1242"/>
              <a:gd name="T44" fmla="*/ 2147483647 w 1431"/>
              <a:gd name="T45" fmla="*/ 2147483647 h 1242"/>
              <a:gd name="T46" fmla="*/ 2147483647 w 1431"/>
              <a:gd name="T47" fmla="*/ 2147483647 h 1242"/>
              <a:gd name="T48" fmla="*/ 2147483647 w 1431"/>
              <a:gd name="T49" fmla="*/ 2147483647 h 1242"/>
              <a:gd name="T50" fmla="*/ 2147483647 w 1431"/>
              <a:gd name="T51" fmla="*/ 2147483647 h 1242"/>
              <a:gd name="T52" fmla="*/ 2147483647 w 1431"/>
              <a:gd name="T53" fmla="*/ 2147483647 h 1242"/>
              <a:gd name="T54" fmla="*/ 2147483647 w 1431"/>
              <a:gd name="T55" fmla="*/ 2147483647 h 1242"/>
              <a:gd name="T56" fmla="*/ 2147483647 w 1431"/>
              <a:gd name="T57" fmla="*/ 2147483647 h 1242"/>
              <a:gd name="T58" fmla="*/ 2147483647 w 1431"/>
              <a:gd name="T59" fmla="*/ 2147483647 h 1242"/>
              <a:gd name="T60" fmla="*/ 2147483647 w 1431"/>
              <a:gd name="T61" fmla="*/ 0 h 1242"/>
              <a:gd name="T62" fmla="*/ 2147483647 w 1431"/>
              <a:gd name="T63" fmla="*/ 2147483647 h 1242"/>
              <a:gd name="T64" fmla="*/ 2147483647 w 1431"/>
              <a:gd name="T65" fmla="*/ 2147483647 h 1242"/>
              <a:gd name="T66" fmla="*/ 2147483647 w 1431"/>
              <a:gd name="T67" fmla="*/ 2147483647 h 1242"/>
              <a:gd name="T68" fmla="*/ 2147483647 w 1431"/>
              <a:gd name="T69" fmla="*/ 2147483647 h 1242"/>
              <a:gd name="T70" fmla="*/ 2147483647 w 1431"/>
              <a:gd name="T71" fmla="*/ 2147483647 h 12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431"/>
              <a:gd name="T109" fmla="*/ 0 h 1242"/>
              <a:gd name="T110" fmla="*/ 1431 w 1431"/>
              <a:gd name="T111" fmla="*/ 1242 h 12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431" h="1242">
                <a:moveTo>
                  <a:pt x="234" y="72"/>
                </a:moveTo>
                <a:cubicBezTo>
                  <a:pt x="187" y="104"/>
                  <a:pt x="173" y="158"/>
                  <a:pt x="126" y="189"/>
                </a:cubicBezTo>
                <a:cubicBezTo>
                  <a:pt x="109" y="241"/>
                  <a:pt x="129" y="192"/>
                  <a:pt x="90" y="243"/>
                </a:cubicBezTo>
                <a:cubicBezTo>
                  <a:pt x="77" y="260"/>
                  <a:pt x="54" y="297"/>
                  <a:pt x="54" y="297"/>
                </a:cubicBezTo>
                <a:cubicBezTo>
                  <a:pt x="35" y="432"/>
                  <a:pt x="49" y="383"/>
                  <a:pt x="27" y="450"/>
                </a:cubicBezTo>
                <a:cubicBezTo>
                  <a:pt x="20" y="538"/>
                  <a:pt x="8" y="623"/>
                  <a:pt x="0" y="711"/>
                </a:cubicBezTo>
                <a:cubicBezTo>
                  <a:pt x="3" y="840"/>
                  <a:pt x="4" y="969"/>
                  <a:pt x="9" y="1098"/>
                </a:cubicBezTo>
                <a:cubicBezTo>
                  <a:pt x="10" y="1127"/>
                  <a:pt x="17" y="1192"/>
                  <a:pt x="36" y="1215"/>
                </a:cubicBezTo>
                <a:cubicBezTo>
                  <a:pt x="49" y="1231"/>
                  <a:pt x="72" y="1236"/>
                  <a:pt x="90" y="1242"/>
                </a:cubicBezTo>
                <a:cubicBezTo>
                  <a:pt x="108" y="1236"/>
                  <a:pt x="126" y="1230"/>
                  <a:pt x="144" y="1224"/>
                </a:cubicBezTo>
                <a:cubicBezTo>
                  <a:pt x="165" y="1217"/>
                  <a:pt x="168" y="1188"/>
                  <a:pt x="180" y="1170"/>
                </a:cubicBezTo>
                <a:cubicBezTo>
                  <a:pt x="204" y="1134"/>
                  <a:pt x="189" y="1149"/>
                  <a:pt x="225" y="1125"/>
                </a:cubicBezTo>
                <a:cubicBezTo>
                  <a:pt x="234" y="1098"/>
                  <a:pt x="259" y="1037"/>
                  <a:pt x="279" y="1017"/>
                </a:cubicBezTo>
                <a:cubicBezTo>
                  <a:pt x="309" y="987"/>
                  <a:pt x="300" y="1008"/>
                  <a:pt x="333" y="990"/>
                </a:cubicBezTo>
                <a:cubicBezTo>
                  <a:pt x="382" y="963"/>
                  <a:pt x="429" y="929"/>
                  <a:pt x="477" y="900"/>
                </a:cubicBezTo>
                <a:cubicBezTo>
                  <a:pt x="517" y="876"/>
                  <a:pt x="545" y="842"/>
                  <a:pt x="585" y="819"/>
                </a:cubicBezTo>
                <a:cubicBezTo>
                  <a:pt x="623" y="798"/>
                  <a:pt x="665" y="786"/>
                  <a:pt x="702" y="765"/>
                </a:cubicBezTo>
                <a:cubicBezTo>
                  <a:pt x="749" y="739"/>
                  <a:pt x="805" y="702"/>
                  <a:pt x="846" y="666"/>
                </a:cubicBezTo>
                <a:cubicBezTo>
                  <a:pt x="880" y="636"/>
                  <a:pt x="899" y="601"/>
                  <a:pt x="936" y="576"/>
                </a:cubicBezTo>
                <a:cubicBezTo>
                  <a:pt x="984" y="504"/>
                  <a:pt x="921" y="591"/>
                  <a:pt x="981" y="531"/>
                </a:cubicBezTo>
                <a:cubicBezTo>
                  <a:pt x="1041" y="471"/>
                  <a:pt x="954" y="534"/>
                  <a:pt x="1026" y="486"/>
                </a:cubicBezTo>
                <a:cubicBezTo>
                  <a:pt x="1070" y="420"/>
                  <a:pt x="1161" y="393"/>
                  <a:pt x="1233" y="369"/>
                </a:cubicBezTo>
                <a:cubicBezTo>
                  <a:pt x="1245" y="365"/>
                  <a:pt x="1257" y="364"/>
                  <a:pt x="1269" y="360"/>
                </a:cubicBezTo>
                <a:cubicBezTo>
                  <a:pt x="1287" y="355"/>
                  <a:pt x="1323" y="342"/>
                  <a:pt x="1323" y="342"/>
                </a:cubicBezTo>
                <a:cubicBezTo>
                  <a:pt x="1365" y="300"/>
                  <a:pt x="1411" y="276"/>
                  <a:pt x="1431" y="216"/>
                </a:cubicBezTo>
                <a:cubicBezTo>
                  <a:pt x="1415" y="120"/>
                  <a:pt x="1402" y="145"/>
                  <a:pt x="1296" y="135"/>
                </a:cubicBezTo>
                <a:cubicBezTo>
                  <a:pt x="1187" y="108"/>
                  <a:pt x="1083" y="68"/>
                  <a:pt x="972" y="54"/>
                </a:cubicBezTo>
                <a:cubicBezTo>
                  <a:pt x="870" y="61"/>
                  <a:pt x="777" y="74"/>
                  <a:pt x="675" y="81"/>
                </a:cubicBezTo>
                <a:cubicBezTo>
                  <a:pt x="611" y="68"/>
                  <a:pt x="645" y="77"/>
                  <a:pt x="576" y="54"/>
                </a:cubicBezTo>
                <a:cubicBezTo>
                  <a:pt x="549" y="45"/>
                  <a:pt x="522" y="17"/>
                  <a:pt x="495" y="9"/>
                </a:cubicBezTo>
                <a:cubicBezTo>
                  <a:pt x="475" y="3"/>
                  <a:pt x="453" y="3"/>
                  <a:pt x="432" y="0"/>
                </a:cubicBezTo>
                <a:cubicBezTo>
                  <a:pt x="414" y="3"/>
                  <a:pt x="396" y="5"/>
                  <a:pt x="378" y="9"/>
                </a:cubicBezTo>
                <a:cubicBezTo>
                  <a:pt x="360" y="14"/>
                  <a:pt x="324" y="27"/>
                  <a:pt x="324" y="27"/>
                </a:cubicBezTo>
                <a:cubicBezTo>
                  <a:pt x="305" y="56"/>
                  <a:pt x="283" y="65"/>
                  <a:pt x="252" y="81"/>
                </a:cubicBezTo>
                <a:cubicBezTo>
                  <a:pt x="244" y="85"/>
                  <a:pt x="233" y="94"/>
                  <a:pt x="225" y="90"/>
                </a:cubicBezTo>
                <a:cubicBezTo>
                  <a:pt x="219" y="87"/>
                  <a:pt x="231" y="78"/>
                  <a:pt x="234" y="7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8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4800" b="1" dirty="0" smtClean="0">
                <a:solidFill>
                  <a:schemeClr val="accent1"/>
                </a:solidFill>
                <a:cs typeface="Arial" charset="0"/>
              </a:rPr>
              <a:t>The ribs in breathing</a:t>
            </a:r>
          </a:p>
        </p:txBody>
      </p:sp>
      <p:sp>
        <p:nvSpPr>
          <p:cNvPr id="29699" name="Text Box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19600"/>
          </a:xfrm>
          <a:noFill/>
        </p:spPr>
        <p:txBody>
          <a:bodyPr/>
          <a:lstStyle/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Ribs elevated - anterior ends thrust forward and upwards - increases </a:t>
            </a:r>
            <a:r>
              <a:rPr lang="en-US" sz="2800" dirty="0" err="1" smtClean="0">
                <a:latin typeface="+mj-lt"/>
                <a:cs typeface="Arial" charset="0"/>
              </a:rPr>
              <a:t>antero</a:t>
            </a:r>
            <a:r>
              <a:rPr lang="en-US" sz="2800" dirty="0" smtClean="0">
                <a:latin typeface="+mj-lt"/>
                <a:cs typeface="Arial" charset="0"/>
              </a:rPr>
              <a:t>-posterior dimension of thoracic cavity. 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en-US" sz="2800" dirty="0" smtClean="0">
              <a:latin typeface="+mj-lt"/>
              <a:cs typeface="Arial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At same time ribs are </a:t>
            </a:r>
            <a:r>
              <a:rPr lang="en-US" sz="2800" dirty="0" err="1" smtClean="0">
                <a:latin typeface="+mj-lt"/>
                <a:cs typeface="Arial" charset="0"/>
              </a:rPr>
              <a:t>everted</a:t>
            </a:r>
            <a:r>
              <a:rPr lang="en-US" sz="2800" dirty="0" smtClean="0">
                <a:latin typeface="+mj-lt"/>
                <a:cs typeface="Arial" charset="0"/>
              </a:rPr>
              <a:t>, increasing transverse diameter of thoracic cavity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en-US" sz="2800" dirty="0" smtClean="0">
              <a:latin typeface="+mj-lt"/>
              <a:cs typeface="Arial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Internal and external </a:t>
            </a:r>
            <a:r>
              <a:rPr lang="en-US" sz="2800" dirty="0" err="1" smtClean="0">
                <a:latin typeface="+mj-lt"/>
                <a:cs typeface="Arial" charset="0"/>
              </a:rPr>
              <a:t>intercostal</a:t>
            </a:r>
            <a:r>
              <a:rPr lang="en-US" sz="2800" dirty="0" smtClean="0">
                <a:latin typeface="+mj-lt"/>
                <a:cs typeface="Arial" charset="0"/>
              </a:rPr>
              <a:t> muscles stiffen the rib cage to increase efficiency of diaphragm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reath03"/>
          <p:cNvPicPr>
            <a:picLocks noChangeAspect="1" noChangeArrowheads="1"/>
          </p:cNvPicPr>
          <p:nvPr/>
        </p:nvPicPr>
        <p:blipFill>
          <a:blip r:embed="rId2"/>
          <a:srcRect r="1819" b="3528"/>
          <a:stretch>
            <a:fillRect/>
          </a:stretch>
        </p:blipFill>
        <p:spPr bwMode="auto">
          <a:xfrm>
            <a:off x="457200" y="304800"/>
            <a:ext cx="82296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" y="5475288"/>
            <a:ext cx="8991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>
                <a:latin typeface="+mj-lt"/>
                <a:cs typeface="Arial" charset="0"/>
              </a:rPr>
              <a:t>Raising the costal margin widens the pleural cavities by raising drooping lateral parts of ribs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Bronchial tree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Trachea</a:t>
            </a:r>
            <a:r>
              <a:rPr lang="en-US" sz="2900" dirty="0" smtClean="0">
                <a:latin typeface="+mj-lt"/>
                <a:cs typeface="Arial" charset="0"/>
              </a:rPr>
              <a:t> divides into two main bronchi at vertebral level T4/5: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dirty="0" smtClean="0">
                <a:latin typeface="+mj-lt"/>
                <a:cs typeface="Arial" charset="0"/>
              </a:rPr>
              <a:t>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dirty="0" smtClean="0">
                <a:latin typeface="+mj-lt"/>
                <a:cs typeface="Arial" charset="0"/>
              </a:rPr>
              <a:t>Right and left </a:t>
            </a:r>
            <a:r>
              <a:rPr lang="en-US" sz="29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main</a:t>
            </a:r>
            <a:r>
              <a:rPr lang="en-US" sz="2900" b="1" dirty="0" smtClean="0">
                <a:latin typeface="+mj-lt"/>
                <a:cs typeface="Arial" charset="0"/>
              </a:rPr>
              <a:t> </a:t>
            </a:r>
            <a:r>
              <a:rPr lang="en-US" sz="2900" dirty="0" smtClean="0">
                <a:latin typeface="+mj-lt"/>
                <a:cs typeface="Arial" charset="0"/>
              </a:rPr>
              <a:t>(primary) </a:t>
            </a:r>
            <a:r>
              <a:rPr lang="en-US" sz="29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bronchi</a:t>
            </a:r>
            <a:r>
              <a:rPr lang="en-US" sz="2900" i="1" dirty="0" smtClean="0">
                <a:latin typeface="+mj-lt"/>
                <a:cs typeface="Arial" charset="0"/>
              </a:rPr>
              <a:t> </a:t>
            </a:r>
            <a:r>
              <a:rPr lang="en-US" sz="2900" dirty="0" smtClean="0">
                <a:latin typeface="+mj-lt"/>
                <a:cs typeface="Arial" charset="0"/>
              </a:rPr>
              <a:t>divide into: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900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Lobar</a:t>
            </a:r>
            <a:r>
              <a:rPr lang="en-US" sz="2900" dirty="0" smtClean="0">
                <a:latin typeface="+mj-lt"/>
                <a:cs typeface="Arial" charset="0"/>
              </a:rPr>
              <a:t> (secondary) </a:t>
            </a:r>
            <a:r>
              <a:rPr lang="en-US" sz="29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bronchi</a:t>
            </a:r>
            <a:r>
              <a:rPr lang="en-US" sz="2900" dirty="0" smtClean="0">
                <a:latin typeface="+mj-lt"/>
                <a:cs typeface="Arial" charset="0"/>
              </a:rPr>
              <a:t> - supplying the lobes (2 left, 3 right)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900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900" dirty="0" smtClean="0">
                <a:latin typeface="+mj-lt"/>
                <a:cs typeface="Arial" charset="0"/>
              </a:rPr>
              <a:t>The lobar bronchi further subdivide into </a:t>
            </a:r>
            <a:r>
              <a:rPr lang="en-US" sz="29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segmental</a:t>
            </a:r>
            <a:r>
              <a:rPr lang="en-US" sz="2900" dirty="0" smtClean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900" dirty="0" smtClean="0">
                <a:latin typeface="+mj-lt"/>
                <a:cs typeface="Arial" charset="0"/>
              </a:rPr>
              <a:t>(tertiary) </a:t>
            </a:r>
            <a:r>
              <a:rPr lang="en-US" sz="29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bronchi</a:t>
            </a:r>
            <a:r>
              <a:rPr lang="en-US" sz="2900" dirty="0" smtClean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900" dirty="0" smtClean="0">
                <a:latin typeface="+mj-lt"/>
                <a:cs typeface="Arial" charset="0"/>
              </a:rPr>
              <a:t>supplying self-contained independent units of lung tissue named </a:t>
            </a:r>
            <a:r>
              <a:rPr lang="en-US" sz="2900" i="1" dirty="0" err="1" smtClean="0">
                <a:solidFill>
                  <a:schemeClr val="accent1"/>
                </a:solidFill>
                <a:latin typeface="+mj-lt"/>
                <a:cs typeface="Arial" charset="0"/>
              </a:rPr>
              <a:t>bronchopulmonary</a:t>
            </a:r>
            <a:r>
              <a:rPr lang="en-US" sz="29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 segments</a:t>
            </a:r>
            <a:endParaRPr lang="en-GB" sz="2900" i="1" dirty="0" smtClean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reath01"/>
          <p:cNvPicPr>
            <a:picLocks noChangeAspect="1" noChangeArrowheads="1"/>
          </p:cNvPicPr>
          <p:nvPr/>
        </p:nvPicPr>
        <p:blipFill>
          <a:blip r:embed="rId2"/>
          <a:srcRect l="3551" t="5063" r="8629" b="5063"/>
          <a:stretch>
            <a:fillRect/>
          </a:stretch>
        </p:blipFill>
        <p:spPr bwMode="auto">
          <a:xfrm>
            <a:off x="304800" y="685800"/>
            <a:ext cx="510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486400" y="1830388"/>
            <a:ext cx="3657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Arial" charset="0"/>
              </a:rPr>
              <a:t>Another view of the bucket-handle movement of ribs to widen the pleural cavities (</a:t>
            </a:r>
            <a:r>
              <a:rPr lang="en-GB" sz="3200" dirty="0">
                <a:solidFill>
                  <a:srgbClr val="FF0000"/>
                </a:solidFill>
                <a:latin typeface="+mj-lt"/>
                <a:cs typeface="Arial" charset="0"/>
              </a:rPr>
              <a:t>red arrows</a:t>
            </a:r>
            <a:r>
              <a:rPr lang="en-GB" sz="3200" dirty="0">
                <a:latin typeface="+mj-lt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reath01"/>
          <p:cNvPicPr>
            <a:picLocks noChangeAspect="1" noChangeArrowheads="1"/>
          </p:cNvPicPr>
          <p:nvPr/>
        </p:nvPicPr>
        <p:blipFill>
          <a:blip r:embed="rId2"/>
          <a:srcRect l="3551" t="5063" r="8629" b="5063"/>
          <a:stretch>
            <a:fillRect/>
          </a:stretch>
        </p:blipFill>
        <p:spPr bwMode="auto">
          <a:xfrm>
            <a:off x="142844" y="514175"/>
            <a:ext cx="5267356" cy="55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500694" y="214290"/>
            <a:ext cx="3505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latin typeface="+mj-lt"/>
                <a:cs typeface="Arial" charset="0"/>
              </a:rPr>
              <a:t>Raising the costal margin also raises drooping anterior ends ribs, tilting  sternum upwards to increase </a:t>
            </a:r>
            <a:r>
              <a:rPr lang="en-GB" sz="2800" dirty="0" err="1">
                <a:latin typeface="+mj-lt"/>
                <a:cs typeface="Arial" charset="0"/>
              </a:rPr>
              <a:t>antero</a:t>
            </a:r>
            <a:r>
              <a:rPr lang="en-GB" sz="2800" dirty="0">
                <a:latin typeface="+mj-lt"/>
                <a:cs typeface="Arial" charset="0"/>
              </a:rPr>
              <a:t>-posterior diameter of pleural cavities (</a:t>
            </a:r>
            <a:r>
              <a:rPr lang="en-GB" sz="2800" dirty="0">
                <a:solidFill>
                  <a:schemeClr val="accent1"/>
                </a:solidFill>
                <a:latin typeface="+mj-lt"/>
                <a:cs typeface="Arial" charset="0"/>
              </a:rPr>
              <a:t>pump-handle action </a:t>
            </a:r>
            <a:r>
              <a:rPr lang="en-GB" sz="2800" dirty="0">
                <a:latin typeface="+mj-lt"/>
                <a:cs typeface="Arial" charset="0"/>
              </a:rPr>
              <a:t>– </a:t>
            </a:r>
            <a:r>
              <a:rPr lang="en-GB" sz="2800" dirty="0">
                <a:solidFill>
                  <a:schemeClr val="accent1"/>
                </a:solidFill>
                <a:latin typeface="+mj-lt"/>
                <a:cs typeface="Arial" charset="0"/>
              </a:rPr>
              <a:t>blue arrow</a:t>
            </a:r>
            <a:r>
              <a:rPr lang="en-GB" sz="2800" dirty="0">
                <a:latin typeface="+mj-lt"/>
                <a:cs typeface="Arial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429132"/>
            <a:ext cx="1793809" cy="210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cs typeface="Arial" charset="0"/>
              </a:rPr>
              <a:t>Breathing out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8001000" cy="411480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sz="2800" dirty="0" smtClean="0">
                <a:latin typeface="+mj-lt"/>
                <a:cs typeface="Arial" charset="0"/>
              </a:rPr>
              <a:t>Quiet expiration is a </a:t>
            </a:r>
            <a:r>
              <a:rPr lang="en-GB" sz="28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passive </a:t>
            </a:r>
            <a:r>
              <a:rPr lang="en-GB" sz="2800" dirty="0" smtClean="0">
                <a:latin typeface="+mj-lt"/>
                <a:cs typeface="Arial" charset="0"/>
              </a:rPr>
              <a:t>activity not requiring muscles</a:t>
            </a:r>
          </a:p>
          <a:p>
            <a:pPr>
              <a:buClr>
                <a:srgbClr val="FF0000"/>
              </a:buClr>
            </a:pPr>
            <a:r>
              <a:rPr lang="en-GB" sz="2800" dirty="0" smtClean="0">
                <a:latin typeface="+mj-lt"/>
                <a:cs typeface="Arial" charset="0"/>
              </a:rPr>
              <a:t>It depends on </a:t>
            </a:r>
            <a:r>
              <a:rPr lang="en-GB" sz="2800" i="1" dirty="0" smtClean="0">
                <a:solidFill>
                  <a:schemeClr val="accent1"/>
                </a:solidFill>
                <a:latin typeface="+mj-lt"/>
                <a:cs typeface="Arial" charset="0"/>
              </a:rPr>
              <a:t>elastic recoil </a:t>
            </a:r>
            <a:r>
              <a:rPr lang="en-GB" sz="2800" dirty="0" smtClean="0">
                <a:latin typeface="+mj-lt"/>
                <a:cs typeface="Arial" charset="0"/>
              </a:rPr>
              <a:t>in the elastic tissue throughout the lungs and in the rib cage</a:t>
            </a:r>
          </a:p>
          <a:p>
            <a:pPr>
              <a:buClr>
                <a:srgbClr val="FF0000"/>
              </a:buClr>
            </a:pPr>
            <a:r>
              <a:rPr lang="en-GB" sz="2800" dirty="0" smtClean="0">
                <a:latin typeface="+mj-lt"/>
                <a:cs typeface="Arial" charset="0"/>
              </a:rPr>
              <a:t>In deep or forced expiration, this is assisted by the muscles of the abdominal walls that squeeze the abdominal organs against the diaphragm and pull the lower ribs downward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qche01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 l="7317" r="14635"/>
          <a:stretch>
            <a:fillRect/>
          </a:stretch>
        </p:blipFill>
        <p:spPr bwMode="auto">
          <a:xfrm>
            <a:off x="142876" y="128029"/>
            <a:ext cx="5786446" cy="665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43636" y="1500174"/>
            <a:ext cx="27717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chemeClr val="accent1"/>
                </a:solidFill>
                <a:latin typeface="+mj-lt"/>
                <a:cs typeface="Arial" charset="0"/>
              </a:rPr>
              <a:t>Bronchial tree:</a:t>
            </a:r>
          </a:p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chemeClr val="accent1"/>
                </a:solidFill>
                <a:latin typeface="+mj-lt"/>
                <a:cs typeface="Arial" charset="0"/>
              </a:rPr>
              <a:t>Branching pattern of trachea </a:t>
            </a:r>
            <a:r>
              <a:rPr lang="en-GB" sz="3200" dirty="0">
                <a:solidFill>
                  <a:schemeClr val="accent1"/>
                </a:solidFill>
                <a:latin typeface="+mj-lt"/>
                <a:cs typeface="Arial" charset="0"/>
              </a:rPr>
              <a:t>into </a:t>
            </a:r>
            <a:r>
              <a:rPr lang="en-GB" sz="3200" i="1" dirty="0">
                <a:solidFill>
                  <a:schemeClr val="accent1"/>
                </a:solidFill>
                <a:latin typeface="+mj-lt"/>
                <a:cs typeface="Arial" charset="0"/>
              </a:rPr>
              <a:t>main</a:t>
            </a:r>
            <a:r>
              <a:rPr lang="en-GB" sz="3200" dirty="0">
                <a:solidFill>
                  <a:schemeClr val="accent1"/>
                </a:solidFill>
                <a:latin typeface="+mj-lt"/>
                <a:cs typeface="Arial" charset="0"/>
              </a:rPr>
              <a:t>, </a:t>
            </a:r>
            <a:r>
              <a:rPr lang="en-GB" sz="3200" i="1" dirty="0">
                <a:solidFill>
                  <a:schemeClr val="accent1"/>
                </a:solidFill>
                <a:latin typeface="+mj-lt"/>
                <a:cs typeface="Arial" charset="0"/>
              </a:rPr>
              <a:t>lobar</a:t>
            </a:r>
            <a:r>
              <a:rPr lang="en-GB" sz="3200" dirty="0">
                <a:solidFill>
                  <a:schemeClr val="accent1"/>
                </a:solidFill>
                <a:latin typeface="+mj-lt"/>
                <a:cs typeface="Arial" charset="0"/>
              </a:rPr>
              <a:t> and </a:t>
            </a:r>
            <a:r>
              <a:rPr lang="en-GB" sz="3200" i="1" dirty="0">
                <a:solidFill>
                  <a:schemeClr val="accent1"/>
                </a:solidFill>
                <a:latin typeface="+mj-lt"/>
                <a:cs typeface="Arial" charset="0"/>
              </a:rPr>
              <a:t>segmental</a:t>
            </a:r>
            <a:r>
              <a:rPr lang="en-GB" sz="3200" dirty="0">
                <a:solidFill>
                  <a:schemeClr val="accent1"/>
                </a:solidFill>
                <a:latin typeface="+mj-lt"/>
                <a:cs typeface="Arial" charset="0"/>
              </a:rPr>
              <a:t> bronchi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ronch01"/>
          <p:cNvPicPr>
            <a:picLocks noChangeAspect="1" noChangeArrowheads="1"/>
          </p:cNvPicPr>
          <p:nvPr/>
        </p:nvPicPr>
        <p:blipFill>
          <a:blip r:embed="rId2">
            <a:lum bright="6000" contrast="6000"/>
          </a:blip>
          <a:srcRect l="15334" t="1471" r="1468" b="1471"/>
          <a:stretch>
            <a:fillRect/>
          </a:stretch>
        </p:blipFill>
        <p:spPr bwMode="auto">
          <a:xfrm>
            <a:off x="1371600" y="1371600"/>
            <a:ext cx="64008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62000" y="1524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Segmental (tertiary) </a:t>
            </a:r>
            <a:r>
              <a:rPr lang="en-GB" sz="4800" b="1" dirty="0">
                <a:solidFill>
                  <a:schemeClr val="accent1"/>
                </a:solidFill>
                <a:latin typeface="+mj-lt"/>
                <a:cs typeface="Arial" charset="0"/>
              </a:rPr>
              <a:t>b</a:t>
            </a:r>
            <a:r>
              <a:rPr lang="en-GB" sz="48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ronchi </a:t>
            </a:r>
            <a:endParaRPr lang="en-GB" sz="4800" b="1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ungs2"/>
          <p:cNvPicPr>
            <a:picLocks noChangeAspect="1" noChangeArrowheads="1"/>
          </p:cNvPicPr>
          <p:nvPr/>
        </p:nvPicPr>
        <p:blipFill>
          <a:blip r:embed="rId2"/>
          <a:srcRect l="10583" t="22789" r="12044" b="19553"/>
          <a:stretch>
            <a:fillRect/>
          </a:stretch>
        </p:blipFill>
        <p:spPr bwMode="auto">
          <a:xfrm>
            <a:off x="1524000" y="1905000"/>
            <a:ext cx="60960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>
                <a:solidFill>
                  <a:schemeClr val="accent1"/>
                </a:solidFill>
                <a:latin typeface="+mj-lt"/>
                <a:cs typeface="Arial" charset="0"/>
              </a:rPr>
              <a:t>Pattern of </a:t>
            </a:r>
            <a:r>
              <a:rPr lang="en-GB" sz="3600" b="1" dirty="0" err="1">
                <a:solidFill>
                  <a:schemeClr val="accent1"/>
                </a:solidFill>
                <a:latin typeface="+mj-lt"/>
                <a:cs typeface="Arial" charset="0"/>
              </a:rPr>
              <a:t>b</a:t>
            </a:r>
            <a:r>
              <a:rPr lang="en-GB" sz="3600" b="1" dirty="0" err="1" smtClean="0">
                <a:solidFill>
                  <a:schemeClr val="accent1"/>
                </a:solidFill>
                <a:latin typeface="+mj-lt"/>
                <a:cs typeface="Arial" charset="0"/>
              </a:rPr>
              <a:t>ronchopulmonary</a:t>
            </a:r>
            <a:r>
              <a:rPr lang="en-GB" sz="36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latin typeface="+mj-lt"/>
                <a:cs typeface="Arial" charset="0"/>
              </a:rPr>
              <a:t>s</a:t>
            </a:r>
            <a:r>
              <a:rPr lang="en-GB" sz="36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egments</a:t>
            </a:r>
            <a:r>
              <a:rPr lang="en-GB" sz="3600" b="1" dirty="0">
                <a:solidFill>
                  <a:schemeClr val="accent1"/>
                </a:solidFill>
                <a:latin typeface="+mj-lt"/>
                <a:cs typeface="Arial" charset="0"/>
              </a:rPr>
              <a:t>: lateral views of both lungs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285992"/>
            <a:ext cx="3000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Right</a:t>
            </a:r>
            <a:endParaRPr lang="en-GB" sz="3600" b="1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43636" y="2285992"/>
            <a:ext cx="3000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Left</a:t>
            </a:r>
            <a:endParaRPr lang="en-GB" sz="3600" b="1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610072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10 segments in each lung – smallest, functionally independent region</a:t>
            </a:r>
            <a:endParaRPr lang="en-GB" sz="2000" b="1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1"/>
                </a:solidFill>
                <a:cs typeface="Arial" charset="0"/>
              </a:rPr>
              <a:t>The lungs</a:t>
            </a:r>
            <a:endParaRPr lang="en-GB" sz="4800" b="1" dirty="0" smtClean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9248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Essential organs of respiration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endParaRPr lang="en-US" sz="2800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Situated in the thorax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endParaRPr lang="en-US" sz="2800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Separated from each other by heart and other contents of the </a:t>
            </a:r>
            <a:r>
              <a:rPr lang="en-US" sz="2800" dirty="0" err="1" smtClean="0">
                <a:latin typeface="+mj-lt"/>
                <a:cs typeface="Arial" charset="0"/>
              </a:rPr>
              <a:t>mediastinum</a:t>
            </a:r>
            <a:endParaRPr lang="en-US" sz="2800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endParaRPr lang="en-US" sz="2800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cs typeface="Arial" charset="0"/>
              </a:rPr>
              <a:t>Each lies freely in its pleural cavity - apart from its attachment to the heart (via pulmonary vessels) and trachea at the lung root (</a:t>
            </a:r>
            <a:r>
              <a:rPr lang="en-US" sz="2800" dirty="0" err="1" smtClean="0">
                <a:latin typeface="+mj-lt"/>
                <a:cs typeface="Arial" charset="0"/>
              </a:rPr>
              <a:t>hilum</a:t>
            </a:r>
            <a:r>
              <a:rPr lang="en-US" sz="2800" dirty="0" smtClean="0">
                <a:latin typeface="+mj-lt"/>
                <a:cs typeface="Arial" charset="0"/>
              </a:rPr>
              <a:t>)</a:t>
            </a:r>
            <a:endParaRPr lang="en-GB" sz="2800" dirty="0" smtClean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ull h0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3424" t="3438"/>
          <a:stretch>
            <a:fillRect/>
          </a:stretch>
        </p:blipFill>
        <p:spPr bwMode="auto">
          <a:xfrm>
            <a:off x="152400" y="685800"/>
            <a:ext cx="5686425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19800" y="1641475"/>
            <a:ext cx="31242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+mj-lt"/>
                <a:cs typeface="Arial" charset="0"/>
              </a:rPr>
              <a:t>From the </a:t>
            </a:r>
            <a:r>
              <a:rPr lang="en-GB" sz="3200" dirty="0" err="1">
                <a:latin typeface="+mj-lt"/>
                <a:cs typeface="Arial" charset="0"/>
              </a:rPr>
              <a:t>mediastinum</a:t>
            </a:r>
            <a:r>
              <a:rPr lang="en-GB" sz="3200" dirty="0">
                <a:latin typeface="+mj-lt"/>
                <a:cs typeface="Arial" charset="0"/>
              </a:rPr>
              <a:t>, vessels, nerves and bronchi pass though the lung roots into the lungs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cs typeface="Arial" charset="0"/>
              </a:rPr>
              <a:t>The Lungs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48958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600" dirty="0" smtClean="0">
                <a:latin typeface="+mj-lt"/>
                <a:cs typeface="Arial" charset="0"/>
              </a:rPr>
              <a:t>Conical in shape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600" dirty="0" smtClean="0">
                <a:solidFill>
                  <a:schemeClr val="accent1"/>
                </a:solidFill>
                <a:latin typeface="+mj-lt"/>
                <a:cs typeface="Arial" charset="0"/>
              </a:rPr>
              <a:t>Apex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600" dirty="0" smtClean="0">
                <a:latin typeface="+mj-lt"/>
                <a:cs typeface="Arial" charset="0"/>
              </a:rPr>
              <a:t>thoracic inlet oblique - apex rises 3-4 cm above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600" dirty="0" smtClean="0">
                <a:latin typeface="+mj-lt"/>
                <a:cs typeface="Arial" charset="0"/>
              </a:rPr>
              <a:t>	level of first costal cartilage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600" dirty="0" smtClean="0">
                <a:solidFill>
                  <a:schemeClr val="accent1"/>
                </a:solidFill>
                <a:latin typeface="+mj-lt"/>
                <a:cs typeface="Arial" charset="0"/>
              </a:rPr>
              <a:t>Base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600" dirty="0" smtClean="0">
                <a:latin typeface="+mj-lt"/>
                <a:cs typeface="Arial" charset="0"/>
              </a:rPr>
              <a:t>concave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600" dirty="0" smtClean="0">
                <a:latin typeface="+mj-lt"/>
                <a:cs typeface="Arial" charset="0"/>
              </a:rPr>
              <a:t>rests on convex surface of diaphragm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chemeClr val="accent1"/>
                </a:solidFill>
                <a:latin typeface="+mj-lt"/>
                <a:cs typeface="Arial" charset="0"/>
              </a:rPr>
              <a:t>3 borders </a:t>
            </a:r>
            <a:r>
              <a:rPr lang="en-US" sz="2400" dirty="0" smtClean="0">
                <a:latin typeface="+mj-lt"/>
                <a:cs typeface="Arial" charset="0"/>
              </a:rPr>
              <a:t>- (edges) - anterior, posterior, inferior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chemeClr val="accent1"/>
                </a:solidFill>
                <a:latin typeface="+mj-lt"/>
                <a:cs typeface="Arial" charset="0"/>
              </a:rPr>
              <a:t>3 surfaces </a:t>
            </a:r>
            <a:r>
              <a:rPr lang="en-US" sz="2400" dirty="0" smtClean="0">
                <a:latin typeface="+mj-lt"/>
                <a:cs typeface="Arial" charset="0"/>
              </a:rPr>
              <a:t>- costal, medial (</a:t>
            </a:r>
            <a:r>
              <a:rPr lang="en-US" sz="2400" dirty="0" err="1" smtClean="0">
                <a:latin typeface="+mj-lt"/>
                <a:cs typeface="Arial" charset="0"/>
              </a:rPr>
              <a:t>mediastinal</a:t>
            </a:r>
            <a:r>
              <a:rPr lang="en-US" sz="2400" dirty="0" smtClean="0">
                <a:latin typeface="+mj-lt"/>
                <a:cs typeface="Arial" charset="0"/>
              </a:rPr>
              <a:t>), inferior (diaphragmatic)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600" b="1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600" dirty="0" smtClean="0">
                <a:solidFill>
                  <a:schemeClr val="accent1"/>
                </a:solidFill>
                <a:latin typeface="+mj-lt"/>
                <a:cs typeface="Arial" charset="0"/>
              </a:rPr>
              <a:t>Diaphragm</a:t>
            </a:r>
            <a:r>
              <a:rPr lang="en-US" sz="2600" dirty="0" smtClean="0">
                <a:latin typeface="+mj-lt"/>
                <a:cs typeface="Arial" charset="0"/>
              </a:rPr>
              <a:t> separates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600" dirty="0" smtClean="0">
                <a:latin typeface="+mj-lt"/>
                <a:cs typeface="Arial" charset="0"/>
              </a:rPr>
              <a:t>right lung from right lobe of liver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600" dirty="0" smtClean="0">
                <a:latin typeface="+mj-lt"/>
                <a:cs typeface="Arial" charset="0"/>
              </a:rPr>
              <a:t>left lung from left lobe of the liver, stomach &amp; spleen</a:t>
            </a:r>
            <a:endParaRPr lang="en-US" sz="2800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800" dirty="0" smtClean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960</Words>
  <Application>Microsoft Office PowerPoint</Application>
  <PresentationFormat>On-screen Show (4:3)</PresentationFormat>
  <Paragraphs>168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Bronchi, lungs, pleura and diaphragm</vt:lpstr>
      <vt:lpstr>Bronchial tree</vt:lpstr>
      <vt:lpstr>Bronchial tree</vt:lpstr>
      <vt:lpstr>PowerPoint Presentation</vt:lpstr>
      <vt:lpstr>PowerPoint Presentation</vt:lpstr>
      <vt:lpstr>PowerPoint Presentation</vt:lpstr>
      <vt:lpstr>The lungs</vt:lpstr>
      <vt:lpstr>PowerPoint Presentation</vt:lpstr>
      <vt:lpstr>The Lungs</vt:lpstr>
      <vt:lpstr>PowerPoint Presentation</vt:lpstr>
      <vt:lpstr>PowerPoint Presentation</vt:lpstr>
      <vt:lpstr>The left lung</vt:lpstr>
      <vt:lpstr>PowerPoint Presentation</vt:lpstr>
      <vt:lpstr>The right lung</vt:lpstr>
      <vt:lpstr>The root (hilum) of the lung</vt:lpstr>
      <vt:lpstr>PowerPoint Presentation</vt:lpstr>
      <vt:lpstr>PowerPoint Presentation</vt:lpstr>
      <vt:lpstr>The Pleura</vt:lpstr>
      <vt:lpstr>PowerPoint Presentation</vt:lpstr>
      <vt:lpstr>PowerPoint Presentation</vt:lpstr>
      <vt:lpstr>PowerPoint Presentation</vt:lpstr>
      <vt:lpstr>Breathing</vt:lpstr>
      <vt:lpstr>PowerPoint Presentation</vt:lpstr>
      <vt:lpstr>The diaphragm:  the main inspiratory muscle</vt:lpstr>
      <vt:lpstr>PowerPoint Presentation</vt:lpstr>
      <vt:lpstr>PowerPoint Presentation</vt:lpstr>
      <vt:lpstr>PowerPoint Presentation</vt:lpstr>
      <vt:lpstr>The ribs in breathing</vt:lpstr>
      <vt:lpstr>PowerPoint Presentation</vt:lpstr>
      <vt:lpstr>PowerPoint Presentation</vt:lpstr>
      <vt:lpstr>PowerPoint Presentation</vt:lpstr>
      <vt:lpstr>Breathing out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Lungs, Pleura and Diaphragm</dc:title>
  <dc:creator>jaf30</dc:creator>
  <cp:lastModifiedBy>feo38</cp:lastModifiedBy>
  <cp:revision>70</cp:revision>
  <dcterms:created xsi:type="dcterms:W3CDTF">2009-02-22T20:31:30Z</dcterms:created>
  <dcterms:modified xsi:type="dcterms:W3CDTF">2013-02-15T16:28:17Z</dcterms:modified>
</cp:coreProperties>
</file>