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023" r:id="rId2"/>
    <p:sldId id="1026" r:id="rId3"/>
    <p:sldId id="995" r:id="rId4"/>
    <p:sldId id="998" r:id="rId5"/>
    <p:sldId id="992" r:id="rId6"/>
    <p:sldId id="1041" r:id="rId7"/>
    <p:sldId id="993" r:id="rId8"/>
    <p:sldId id="1028" r:id="rId9"/>
    <p:sldId id="1048" r:id="rId10"/>
    <p:sldId id="1049" r:id="rId11"/>
    <p:sldId id="1030" r:id="rId12"/>
    <p:sldId id="1032" r:id="rId13"/>
    <p:sldId id="1031" r:id="rId14"/>
    <p:sldId id="1035" r:id="rId15"/>
    <p:sldId id="1037" r:id="rId16"/>
    <p:sldId id="1042" r:id="rId17"/>
    <p:sldId id="1039" r:id="rId18"/>
    <p:sldId id="1040" r:id="rId19"/>
    <p:sldId id="1038" r:id="rId20"/>
    <p:sldId id="1050" r:id="rId21"/>
    <p:sldId id="1036" r:id="rId22"/>
    <p:sldId id="1044" r:id="rId23"/>
    <p:sldId id="1043" r:id="rId24"/>
    <p:sldId id="1045" r:id="rId25"/>
    <p:sldId id="1046" r:id="rId26"/>
    <p:sldId id="1047" r:id="rId27"/>
    <p:sldId id="1051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CCECFF"/>
    <a:srgbClr val="66FF33"/>
    <a:srgbClr val="000099"/>
    <a:srgbClr val="B2B2B2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0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8E3DBEA-19FC-5543-BCB4-26DFE344943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7599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FECB379-F8E4-5F4B-9C48-A8D1F5BDF2E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0374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2131E9E-F6E7-0D41-9B21-958476428CA4}" type="slidenum">
              <a:rPr lang="en-GB" sz="1200">
                <a:latin typeface="Arial" charset="0"/>
              </a:rPr>
              <a:pPr eaLnBrk="1" hangingPunct="1"/>
              <a:t>10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11808A2-04AB-2848-82CD-0BF37BD7220F}" type="slidenum">
              <a:rPr lang="en-GB" sz="1200">
                <a:latin typeface="Arial" charset="0"/>
              </a:rPr>
              <a:pPr eaLnBrk="1" hangingPunct="1"/>
              <a:t>11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5CB8A49-24F9-5F4F-98E0-DD558DD2ACE9}" type="slidenum">
              <a:rPr lang="en-GB" sz="1200">
                <a:latin typeface="Arial" charset="0"/>
              </a:rPr>
              <a:pPr eaLnBrk="1" hangingPunct="1"/>
              <a:t>12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C292142-3804-1B47-AF7A-96853B2F586B}" type="slidenum">
              <a:rPr lang="en-GB" sz="1200">
                <a:latin typeface="Arial" charset="0"/>
              </a:rPr>
              <a:pPr eaLnBrk="1" hangingPunct="1"/>
              <a:t>13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A9978BF-DA8A-5843-BFDE-953D6F365856}" type="slidenum">
              <a:rPr lang="en-GB" sz="1200">
                <a:latin typeface="Arial" charset="0"/>
              </a:rPr>
              <a:pPr eaLnBrk="1" hangingPunct="1"/>
              <a:t>14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0D7B1B0-D551-824E-8B6B-D0A7C4C3B1B6}" type="slidenum">
              <a:rPr lang="en-GB" sz="1200">
                <a:latin typeface="Arial" charset="0"/>
              </a:rPr>
              <a:pPr eaLnBrk="1" hangingPunct="1"/>
              <a:t>15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6A7326A-F352-8947-B9A4-6A6B8081DE50}" type="slidenum">
              <a:rPr lang="en-GB" sz="1200">
                <a:latin typeface="Arial" charset="0"/>
              </a:rPr>
              <a:pPr eaLnBrk="1" hangingPunct="1"/>
              <a:t>17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4CAD070-3C4C-F145-9EDA-2C1F73057FA2}" type="slidenum">
              <a:rPr lang="en-GB" sz="1200">
                <a:latin typeface="Arial" charset="0"/>
              </a:rPr>
              <a:pPr eaLnBrk="1" hangingPunct="1"/>
              <a:t>18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07537E6-B4B4-D942-8E32-BE0D2C5F2329}" type="slidenum">
              <a:rPr lang="en-GB" sz="1200">
                <a:latin typeface="Arial" charset="0"/>
              </a:rPr>
              <a:pPr eaLnBrk="1" hangingPunct="1"/>
              <a:t>19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07537E6-B4B4-D942-8E32-BE0D2C5F2329}" type="slidenum">
              <a:rPr lang="en-GB" sz="1200">
                <a:latin typeface="Arial" charset="0"/>
              </a:rPr>
              <a:pPr eaLnBrk="1" hangingPunct="1"/>
              <a:t>20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301B086-ED96-A94A-A0E1-107BD03C5B38}" type="slidenum">
              <a:rPr lang="en-GB" sz="1200">
                <a:latin typeface="Arial" charset="0"/>
              </a:rPr>
              <a:pPr eaLnBrk="1" hangingPunct="1"/>
              <a:t>21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169E2D0-44E1-7447-BA2C-3E476A1837A5}" type="slidenum">
              <a:rPr lang="en-GB" sz="1200">
                <a:latin typeface="Arial" charset="0"/>
              </a:rPr>
              <a:pPr eaLnBrk="1" hangingPunct="1"/>
              <a:t>22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F02CA20-2B38-2640-A61E-53279856FEC8}" type="slidenum">
              <a:rPr lang="en-GB" sz="1200">
                <a:latin typeface="Arial" charset="0"/>
              </a:rPr>
              <a:pPr eaLnBrk="1" hangingPunct="1"/>
              <a:t>8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9F9FD11-B8A4-094E-BADE-64519C64D5B1}" type="slidenum">
              <a:rPr lang="en-GB" sz="1200">
                <a:latin typeface="Arial" charset="0"/>
              </a:rPr>
              <a:pPr eaLnBrk="1" hangingPunct="1"/>
              <a:t>9</a:t>
            </a:fld>
            <a:endParaRPr lang="en-GB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92C46-6D9D-EB44-8A2A-11644B6B6F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586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5EAA5-0305-4B49-A4C3-5B3FCD10D7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485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0BBD8-B61C-1641-B880-335CEE0D8B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7506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FAF26-B60E-AE45-9766-6067E17D64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406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93407-70A2-7144-895C-93B137CC62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754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BB056-9BC1-AB42-A978-76C0FF72E0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804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5595F-752D-8B4A-A4F7-867506B84E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822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F4F6B-9D7C-7F4A-BD29-65D7001B5D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912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96443-14DA-894F-9991-66032B13D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96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309A1-241C-D04C-957C-534F095BBD2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424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21C8F-0B47-104F-8944-6E9DA95D05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523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CEFD1-2FCE-4D42-B1CD-90A4C72839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5350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F3410-E8F0-F542-A30F-C0FE861B9B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694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2F3FC52-734C-0846-90FE-A244B8D8B0DF}" type="slidenum">
              <a:rPr lang="en-GB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maryroddie\Desktop\FRCR%20cardiothoracic%20day%20Jan%202011%20v3\M20081107144155562.wmv" TargetMode="External"/><Relationship Id="rId5" Type="http://schemas.openxmlformats.org/officeDocument/2006/relationships/image" Target="../media/image8.png"/><Relationship Id="rId4" Type="http://schemas.microsoft.com/office/2007/relationships/media" Target="file://localhost/Users/maryroddie/Desktop/FRCR%20cardiothoracic%20day%20Jan%202011%20v3/M20081107144155562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maryroddie\Desktop\FRCR%20cardiothoracic%20day%20Jan%202011%20v3\M20081107144155562.wmv" TargetMode="External"/><Relationship Id="rId5" Type="http://schemas.openxmlformats.org/officeDocument/2006/relationships/image" Target="../media/image8.png"/><Relationship Id="rId4" Type="http://schemas.microsoft.com/office/2007/relationships/media" Target="file://localhost/Users/maryroddie/Desktop/FRCR%20cardiothoracic%20day%20Jan%202011%20v3/M20081107144155562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maryroddie\Desktop\FRCR%20cardiothoracic%20day%20Jan%202011%20v3\M20081107144201265.wmv" TargetMode="External"/><Relationship Id="rId5" Type="http://schemas.openxmlformats.org/officeDocument/2006/relationships/image" Target="../media/image6.png"/><Relationship Id="rId4" Type="http://schemas.microsoft.com/office/2007/relationships/media" Target="file://localhost/Users/maryroddie/Desktop/FRCR%20cardiothoracic%20day%20Jan%202011%20v3/M20081107144201265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maryroddie\Desktop\FRCR%20cardiothoracic%20day%20Jan%202011%20v3\M20081107144206390.wmv" TargetMode="External"/><Relationship Id="rId5" Type="http://schemas.openxmlformats.org/officeDocument/2006/relationships/image" Target="../media/image9.png"/><Relationship Id="rId4" Type="http://schemas.microsoft.com/office/2007/relationships/media" Target="file://localhost/Users/maryroddie/Desktop/FRCR%20cardiothoracic%20day%20Jan%202011%20v3/M20081107144206390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maryroddie\Desktop\FRCR%20cardiothoracic%20day%20Jan%202011%20v3\M20081107132105718.wmv" TargetMode="External"/><Relationship Id="rId5" Type="http://schemas.openxmlformats.org/officeDocument/2006/relationships/image" Target="../media/image10.png"/><Relationship Id="rId4" Type="http://schemas.microsoft.com/office/2007/relationships/media" Target="file://localhost/Users/maryroddie/Desktop/FRCR%20cardiothoracic%20day%20Jan%202011%20v3/M20081107132105718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file://localhost/Users/maryroddie/Desktop/FRCR%20cardiothoracic%20day%20Jan%202011%20v3/Normal%20movement%20right%20diaphragm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maryroddie\Desktop\FRCR%20cardiothoracic%20day%20Jan%202011%20v3\Normal%20movement%20right%20diaphragm.wmv" TargetMode="Externa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file://localhost/Users/maryroddie/Desktop/FRCR%20cardiothoracic%20day%20Jan%202011%20v3/Rt%20diaphragm%20sniff%20test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maryroddie\Desktop\FRCR%20cardiothoracic%20day%20Jan%202011%20v3\Rt%20diaphragm%20sniff%20test.wmv" TargetMode="Externa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Volumes\IronKey%20USB\GEP%20anatomy%20course\All%20US%20chest%20lectures\M20081107144201265.wmv" TargetMode="External"/><Relationship Id="rId5" Type="http://schemas.openxmlformats.org/officeDocument/2006/relationships/image" Target="../media/image6.png"/><Relationship Id="rId4" Type="http://schemas.microsoft.com/office/2007/relationships/media" Target="file://localhost/Volumes/IronKey%20USB/GEP%20anatomy%20course/All%20US%20chest%20lectures/M20081107144201265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maryroddie\Desktop\FRCR%20cardiothoracic%20day%20Jan%202011%20v3\M20081107134630656.wmv" TargetMode="External"/><Relationship Id="rId5" Type="http://schemas.openxmlformats.org/officeDocument/2006/relationships/image" Target="../media/image7.png"/><Relationship Id="rId4" Type="http://schemas.microsoft.com/office/2007/relationships/media" Target="file://localhost/Users/maryroddie/Desktop/FRCR%20cardiothoracic%20day%20Jan%202011%20v3/M20081107134630656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maryroddie\Desktop\FRCR%20cardiothoracic%20day%20Jan%202011%20v3\M20081107144155562.wmv" TargetMode="External"/><Relationship Id="rId5" Type="http://schemas.openxmlformats.org/officeDocument/2006/relationships/image" Target="../media/image8.png"/><Relationship Id="rId4" Type="http://schemas.microsoft.com/office/2007/relationships/media" Target="file://localhost/Users/maryroddie/Desktop/FRCR%20cardiothoracic%20day%20Jan%202011%20v3/M20081107144155562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N CXR 660365H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0" t="2496" r="2180" b="1605"/>
          <a:stretch>
            <a:fillRect/>
          </a:stretch>
        </p:blipFill>
        <p:spPr bwMode="auto">
          <a:xfrm>
            <a:off x="971550" y="333375"/>
            <a:ext cx="7200900" cy="6384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81075"/>
            <a:ext cx="7921625" cy="2160588"/>
          </a:xfrm>
        </p:spPr>
        <p:txBody>
          <a:bodyPr/>
          <a:lstStyle/>
          <a:p>
            <a:r>
              <a:rPr lang="en-GB">
                <a:latin typeface="Tahoma" charset="0"/>
                <a:ea typeface="ＭＳ Ｐゴシック" charset="0"/>
                <a:cs typeface="ＭＳ Ｐゴシック" charset="0"/>
              </a:rPr>
              <a:t>Introduction to</a:t>
            </a:r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 ultrasound</a:t>
            </a:r>
            <a:r>
              <a:rPr lang="en-GB" sz="40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GB" sz="40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40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GB" sz="40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4000">
                <a:latin typeface="Arial" charset="0"/>
                <a:ea typeface="ＭＳ Ｐゴシック" charset="0"/>
                <a:cs typeface="ＭＳ Ｐゴシック" charset="0"/>
              </a:rPr>
              <a:t>Thoracic applications</a:t>
            </a:r>
            <a:br>
              <a:rPr lang="en-GB" sz="4000">
                <a:latin typeface="Arial" charset="0"/>
                <a:ea typeface="ＭＳ Ｐゴシック" charset="0"/>
                <a:cs typeface="ＭＳ Ｐゴシック" charset="0"/>
              </a:rPr>
            </a:br>
            <a:endParaRPr lang="en-GB" sz="4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005263"/>
            <a:ext cx="8059737" cy="165735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>
                <a:latin typeface="Tahoma" charset="0"/>
                <a:ea typeface="ＭＳ Ｐゴシック" charset="0"/>
                <a:cs typeface="ＭＳ Ｐゴシック" charset="0"/>
              </a:rPr>
              <a:t>Dr Mary Roddie FRCP FRCR</a:t>
            </a:r>
          </a:p>
          <a:p>
            <a:pPr algn="ctr">
              <a:buFontTx/>
              <a:buNone/>
            </a:pPr>
            <a:r>
              <a:rPr lang="en-GB">
                <a:latin typeface="Tahoma" charset="0"/>
                <a:ea typeface="ＭＳ Ｐゴシック" charset="0"/>
                <a:cs typeface="ＭＳ Ｐゴシック" charset="0"/>
              </a:rPr>
              <a:t>Consultant Radiologist</a:t>
            </a:r>
          </a:p>
          <a:p>
            <a:pPr algn="ctr">
              <a:buFontTx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M2008110714415556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3" t="8862" r="4141" b="7451"/>
          <a:stretch/>
        </p:blipFill>
        <p:spPr>
          <a:xfrm>
            <a:off x="611560" y="332656"/>
            <a:ext cx="7902604" cy="5380553"/>
          </a:xfrm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1928813" y="6000750"/>
            <a:ext cx="5072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GB" sz="3600"/>
              <a:t>‘</a:t>
            </a:r>
            <a:r>
              <a:rPr lang="en-GB" sz="3600"/>
              <a:t>Comet tail</a:t>
            </a:r>
            <a:r>
              <a:rPr lang="ja-JP" altLang="en-GB" sz="3600"/>
              <a:t>’</a:t>
            </a:r>
            <a:r>
              <a:rPr lang="en-GB" sz="3600"/>
              <a:t> artefacts</a:t>
            </a:r>
          </a:p>
        </p:txBody>
      </p:sp>
    </p:spTree>
    <p:extLst>
      <p:ext uri="{BB962C8B-B14F-4D97-AF65-F5344CB8AC3E}">
        <p14:creationId xmlns:p14="http://schemas.microsoft.com/office/powerpoint/2010/main" xmlns="" val="27334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M2008110714415556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78" t="13928" r="9856" b="12880"/>
          <a:stretch/>
        </p:blipFill>
        <p:spPr>
          <a:xfrm>
            <a:off x="467544" y="476672"/>
            <a:ext cx="7992888" cy="5428670"/>
          </a:xfrm>
        </p:spPr>
      </p:pic>
      <p:sp>
        <p:nvSpPr>
          <p:cNvPr id="2" name="TextBox 1"/>
          <p:cNvSpPr txBox="1"/>
          <p:nvPr/>
        </p:nvSpPr>
        <p:spPr>
          <a:xfrm>
            <a:off x="1547664" y="573325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Transverse plane 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M20081107144201265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3" t="14181" r="9179" b="11770"/>
          <a:stretch/>
        </p:blipFill>
        <p:spPr>
          <a:xfrm>
            <a:off x="395536" y="332656"/>
            <a:ext cx="8320550" cy="5400600"/>
          </a:xfrm>
        </p:spPr>
      </p:pic>
      <p:sp>
        <p:nvSpPr>
          <p:cNvPr id="4" name="TextBox 3"/>
          <p:cNvSpPr txBox="1"/>
          <p:nvPr/>
        </p:nvSpPr>
        <p:spPr>
          <a:xfrm>
            <a:off x="1547664" y="573325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Longitudinal  plane 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M20081107144206390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17" t="13488" r="9394" b="14698"/>
          <a:stretch/>
        </p:blipFill>
        <p:spPr>
          <a:xfrm>
            <a:off x="611560" y="476672"/>
            <a:ext cx="7950359" cy="5400600"/>
          </a:xfrm>
        </p:spPr>
      </p:pic>
      <p:sp>
        <p:nvSpPr>
          <p:cNvPr id="2" name="TextBox 1"/>
          <p:cNvSpPr txBox="1"/>
          <p:nvPr/>
        </p:nvSpPr>
        <p:spPr>
          <a:xfrm>
            <a:off x="611560" y="587727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 pleural effusion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M20081107132105718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60" t="17318" r="17413" b="21024"/>
          <a:stretch/>
        </p:blipFill>
        <p:spPr>
          <a:xfrm>
            <a:off x="539552" y="476672"/>
            <a:ext cx="7946773" cy="5616624"/>
          </a:xfrm>
        </p:spPr>
      </p:pic>
      <p:sp>
        <p:nvSpPr>
          <p:cNvPr id="2" name="TextBox 1"/>
          <p:cNvSpPr txBox="1"/>
          <p:nvPr/>
        </p:nvSpPr>
        <p:spPr>
          <a:xfrm>
            <a:off x="755576" y="580526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pleural effusion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7772400" cy="785812"/>
          </a:xfrm>
        </p:spPr>
        <p:txBody>
          <a:bodyPr/>
          <a:lstStyle/>
          <a:p>
            <a:r>
              <a:rPr lang="en-GB" sz="4000">
                <a:latin typeface="Arial" charset="0"/>
                <a:ea typeface="ＭＳ Ｐゴシック" charset="0"/>
                <a:cs typeface="ＭＳ Ｐゴシック" charset="0"/>
              </a:rPr>
              <a:t>Respiratory muscles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428750"/>
            <a:ext cx="7772400" cy="4667250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Diaphragm</a:t>
            </a:r>
          </a:p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Internal intercostals</a:t>
            </a:r>
          </a:p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External intercostals</a:t>
            </a:r>
          </a:p>
          <a:p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Accessory muscles (attached to sternum, clavicles and scapulae)</a:t>
            </a:r>
          </a:p>
          <a:p>
            <a:pPr lvl="1"/>
            <a:r>
              <a:rPr lang="en-GB">
                <a:latin typeface="Arial" charset="0"/>
                <a:ea typeface="ＭＳ Ｐゴシック" charset="0"/>
              </a:rPr>
              <a:t>SCM, scalenes, serratus, pectorals</a:t>
            </a:r>
          </a:p>
          <a:p>
            <a:pPr lvl="1"/>
            <a:endParaRPr lang="en-GB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39775"/>
          </a:xfrm>
        </p:spPr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Intercostal anatomy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4" name="Picture 4" descr="Fig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3" t="59921" r="31631" b="3401"/>
          <a:stretch>
            <a:fillRect/>
          </a:stretch>
        </p:blipFill>
        <p:spPr bwMode="auto">
          <a:xfrm>
            <a:off x="500063" y="1143000"/>
            <a:ext cx="81788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7" name="Content Placeholder 3" descr="Diagram muscles of respiration.gif"/>
          <p:cNvPicPr>
            <a:picLocks noGrp="1" noChangeAspect="1"/>
          </p:cNvPicPr>
          <p:nvPr>
            <p:ph idx="1"/>
          </p:nvPr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75" y="214313"/>
            <a:ext cx="7858125" cy="6323012"/>
          </a:xfr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85813" y="428625"/>
            <a:ext cx="3214687" cy="40005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>
                <a:solidFill>
                  <a:schemeClr val="bg1"/>
                </a:solidFill>
              </a:rPr>
              <a:t>Muscles of inspiration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0" y="428625"/>
            <a:ext cx="3214688" cy="4000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Muscles of expiration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000125" y="857250"/>
            <a:ext cx="2357438" cy="369888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>
                <a:solidFill>
                  <a:schemeClr val="bg1"/>
                </a:solidFill>
              </a:rPr>
              <a:t>Sternocleidomastoid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714500" y="1214438"/>
            <a:ext cx="1285875" cy="369887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>
                <a:solidFill>
                  <a:schemeClr val="bg1"/>
                </a:solidFill>
              </a:rPr>
              <a:t>Scalenes</a:t>
            </a:r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71438" y="2786063"/>
            <a:ext cx="2286000" cy="369887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>
                <a:solidFill>
                  <a:schemeClr val="bg1"/>
                </a:solidFill>
              </a:rPr>
              <a:t>External intercostals</a:t>
            </a: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71438" y="3214688"/>
            <a:ext cx="2357437" cy="61595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>
                <a:solidFill>
                  <a:schemeClr val="bg1"/>
                </a:solidFill>
              </a:rPr>
              <a:t>Internal intercostals</a:t>
            </a:r>
          </a:p>
          <a:p>
            <a:pPr algn="ctr" eaLnBrk="1" hangingPunct="1"/>
            <a:r>
              <a:rPr lang="en-GB" sz="1600">
                <a:solidFill>
                  <a:schemeClr val="bg1"/>
                </a:solidFill>
              </a:rPr>
              <a:t>(interchondral part)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9313" y="3214688"/>
            <a:ext cx="2357437" cy="8620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Internal intercostals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(excluding </a:t>
            </a:r>
            <a:r>
              <a:rPr lang="en-GB" sz="1600" dirty="0" err="1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interchondral</a:t>
            </a:r>
            <a:r>
              <a:rPr lang="en-GB" sz="1600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 part)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2188" y="4500563"/>
            <a:ext cx="2357437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External oblique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5063" y="5286375"/>
            <a:ext cx="2357437" cy="369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Internal oblique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9313" y="5715000"/>
            <a:ext cx="2643187" cy="369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 err="1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Transversus</a:t>
            </a:r>
            <a:r>
              <a:rPr lang="en-GB" sz="1800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 </a:t>
            </a:r>
            <a:r>
              <a:rPr lang="en-GB" sz="1800" dirty="0" err="1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abdominus</a:t>
            </a:r>
            <a:endParaRPr lang="en-GB" sz="1800" dirty="0">
              <a:solidFill>
                <a:schemeClr val="tx1">
                  <a:lumMod val="65000"/>
                </a:schemeClr>
              </a:solidFill>
              <a:latin typeface="Tahom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188" y="6072188"/>
            <a:ext cx="2143125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Rectus </a:t>
            </a:r>
            <a:r>
              <a:rPr lang="en-GB" sz="1800" dirty="0" err="1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abdominus</a:t>
            </a:r>
            <a:endParaRPr lang="en-GB" sz="1800" dirty="0">
              <a:solidFill>
                <a:schemeClr val="tx1">
                  <a:lumMod val="65000"/>
                </a:schemeClr>
              </a:solidFill>
              <a:latin typeface="Tahoma" pitchFamily="34" charset="0"/>
              <a:ea typeface="ＭＳ Ｐゴシック" charset="-128"/>
              <a:cs typeface="+mn-cs"/>
            </a:endParaRPr>
          </a:p>
        </p:txBody>
      </p:sp>
      <p:sp>
        <p:nvSpPr>
          <p:cNvPr id="16399" name="TextBox 15"/>
          <p:cNvSpPr txBox="1">
            <a:spLocks noChangeArrowheads="1"/>
          </p:cNvSpPr>
          <p:nvPr/>
        </p:nvSpPr>
        <p:spPr bwMode="auto">
          <a:xfrm>
            <a:off x="714375" y="4487863"/>
            <a:ext cx="1571625" cy="369887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>
                <a:solidFill>
                  <a:schemeClr val="bg1"/>
                </a:solidFill>
              </a:rPr>
              <a:t>Diaphragm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1" name="Content Placeholder 3" descr="Diagram muscles of respiration.gif"/>
          <p:cNvPicPr>
            <a:picLocks noGrp="1" noChangeAspect="1"/>
          </p:cNvPicPr>
          <p:nvPr>
            <p:ph idx="1"/>
          </p:nvPr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75" y="214313"/>
            <a:ext cx="7858125" cy="6323012"/>
          </a:xfrm>
        </p:spPr>
      </p:pic>
      <p:sp>
        <p:nvSpPr>
          <p:cNvPr id="5" name="TextBox 4"/>
          <p:cNvSpPr txBox="1"/>
          <p:nvPr/>
        </p:nvSpPr>
        <p:spPr>
          <a:xfrm>
            <a:off x="785813" y="428625"/>
            <a:ext cx="3214687" cy="4000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Muscles of inspiration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143500" y="428625"/>
            <a:ext cx="3214688" cy="40005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b="1">
                <a:solidFill>
                  <a:schemeClr val="bg1"/>
                </a:solidFill>
              </a:rPr>
              <a:t>Muscles of expiration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5" y="857250"/>
            <a:ext cx="2357438" cy="36988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 err="1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Sternocleidomastoid</a:t>
            </a:r>
            <a:endParaRPr lang="en-GB" sz="1800" dirty="0">
              <a:solidFill>
                <a:schemeClr val="tx1">
                  <a:lumMod val="65000"/>
                </a:schemeClr>
              </a:solidFill>
              <a:latin typeface="Tahoma" pitchFamily="34" charset="0"/>
              <a:ea typeface="ＭＳ Ｐゴシック" charset="-128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500" y="1214438"/>
            <a:ext cx="1285875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 err="1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Scalenes</a:t>
            </a:r>
            <a:endParaRPr lang="en-GB" sz="1800" dirty="0">
              <a:solidFill>
                <a:schemeClr val="tx1">
                  <a:lumMod val="65000"/>
                </a:schemeClr>
              </a:solidFill>
              <a:latin typeface="Tahoma" pitchFamily="34" charset="0"/>
              <a:ea typeface="ＭＳ Ｐゴシック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8" y="2786063"/>
            <a:ext cx="22860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External</a:t>
            </a:r>
            <a:r>
              <a:rPr lang="en-GB" sz="1800" dirty="0">
                <a:solidFill>
                  <a:schemeClr val="bg1"/>
                </a:solidFill>
                <a:latin typeface="Tahoma" pitchFamily="34" charset="0"/>
                <a:ea typeface="ＭＳ Ｐゴシック" charset="-128"/>
                <a:cs typeface="+mn-cs"/>
              </a:rPr>
              <a:t> </a:t>
            </a:r>
            <a:r>
              <a:rPr lang="en-GB" sz="1800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intercostals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8" y="3214688"/>
            <a:ext cx="2357437" cy="6159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Internal intercostals</a:t>
            </a:r>
          </a:p>
          <a:p>
            <a:pPr algn="ctr">
              <a:defRPr/>
            </a:pPr>
            <a:r>
              <a:rPr lang="en-GB" sz="1600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(</a:t>
            </a:r>
            <a:r>
              <a:rPr lang="en-GB" sz="1600" dirty="0" err="1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interchondral</a:t>
            </a:r>
            <a:r>
              <a:rPr lang="en-GB" sz="1600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 part) 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5929313" y="3214688"/>
            <a:ext cx="2357437" cy="862012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>
                <a:solidFill>
                  <a:schemeClr val="bg1"/>
                </a:solidFill>
              </a:rPr>
              <a:t>Internal intercostals</a:t>
            </a:r>
          </a:p>
          <a:p>
            <a:pPr algn="ctr" eaLnBrk="1" hangingPunct="1"/>
            <a:r>
              <a:rPr lang="en-GB" sz="1600">
                <a:solidFill>
                  <a:schemeClr val="bg1"/>
                </a:solidFill>
              </a:rPr>
              <a:t>(excluding interchondral part) </a:t>
            </a: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6072188" y="4500563"/>
            <a:ext cx="2357437" cy="369887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>
                <a:solidFill>
                  <a:schemeClr val="bg1"/>
                </a:solidFill>
              </a:rPr>
              <a:t>External oblique</a:t>
            </a:r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6215063" y="5286375"/>
            <a:ext cx="2357437" cy="369888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>
                <a:solidFill>
                  <a:schemeClr val="bg1"/>
                </a:solidFill>
              </a:rPr>
              <a:t>Internal oblique</a:t>
            </a:r>
          </a:p>
        </p:txBody>
      </p:sp>
      <p:sp>
        <p:nvSpPr>
          <p:cNvPr id="17421" name="TextBox 13"/>
          <p:cNvSpPr txBox="1">
            <a:spLocks noChangeArrowheads="1"/>
          </p:cNvSpPr>
          <p:nvPr/>
        </p:nvSpPr>
        <p:spPr bwMode="auto">
          <a:xfrm>
            <a:off x="5929313" y="5715000"/>
            <a:ext cx="2643187" cy="369888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>
                <a:solidFill>
                  <a:schemeClr val="bg1"/>
                </a:solidFill>
              </a:rPr>
              <a:t>Transversus abdominus</a:t>
            </a:r>
          </a:p>
        </p:txBody>
      </p:sp>
      <p:sp>
        <p:nvSpPr>
          <p:cNvPr id="17422" name="TextBox 14"/>
          <p:cNvSpPr txBox="1">
            <a:spLocks noChangeArrowheads="1"/>
          </p:cNvSpPr>
          <p:nvPr/>
        </p:nvSpPr>
        <p:spPr bwMode="auto">
          <a:xfrm>
            <a:off x="6072188" y="6072188"/>
            <a:ext cx="2143125" cy="369887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1800">
                <a:solidFill>
                  <a:schemeClr val="bg1"/>
                </a:solidFill>
              </a:rPr>
              <a:t>Rectus abdominus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375" y="4487863"/>
            <a:ext cx="1571625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chemeClr val="tx1">
                    <a:lumMod val="65000"/>
                  </a:schemeClr>
                </a:solidFill>
                <a:latin typeface="Tahoma" pitchFamily="34" charset="0"/>
                <a:ea typeface="ＭＳ Ｐゴシック" charset="-128"/>
                <a:cs typeface="+mn-cs"/>
              </a:rPr>
              <a:t>Diaphragm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85813"/>
          </a:xfrm>
        </p:spPr>
        <p:txBody>
          <a:bodyPr/>
          <a:lstStyle/>
          <a:p>
            <a:r>
              <a:rPr lang="en-GB" sz="4000">
                <a:latin typeface="Arial" charset="0"/>
                <a:ea typeface="ＭＳ Ｐゴシック" charset="0"/>
                <a:cs typeface="ＭＳ Ｐゴシック" charset="0"/>
              </a:rPr>
              <a:t>Forced inspiration (sniff)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85813" y="857250"/>
            <a:ext cx="7672387" cy="3214688"/>
          </a:xfrm>
        </p:spPr>
        <p:txBody>
          <a:bodyPr/>
          <a:lstStyle/>
          <a:p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Diaphragm contracts, moves down</a:t>
            </a:r>
          </a:p>
          <a:p>
            <a:endParaRPr lang="en-GB" sz="28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Scalenes and SCM contract and elevate ribs and move sternum anteriorly</a:t>
            </a:r>
          </a:p>
          <a:p>
            <a:endParaRPr lang="en-GB" sz="28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Intercostals contract , elevate ribs</a:t>
            </a:r>
          </a:p>
        </p:txBody>
      </p:sp>
      <p:pic>
        <p:nvPicPr>
          <p:cNvPr id="18436" name="Picture 2" descr="http://www.dartmouth.edu/~humananatomy/figures/chapter_20/20-7_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96" b="8475"/>
          <a:stretch>
            <a:fillRect/>
          </a:stretch>
        </p:blipFill>
        <p:spPr bwMode="auto">
          <a:xfrm>
            <a:off x="1785938" y="3929063"/>
            <a:ext cx="5572125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587375"/>
          </a:xfrm>
        </p:spPr>
        <p:txBody>
          <a:bodyPr/>
          <a:lstStyle/>
          <a:p>
            <a:r>
              <a:rPr lang="en-GB" sz="4000">
                <a:latin typeface="Arial" charset="0"/>
                <a:ea typeface="ＭＳ Ｐゴシック" charset="0"/>
                <a:cs typeface="ＭＳ Ｐゴシック" charset="0"/>
              </a:rPr>
              <a:t>Overview of session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28775"/>
            <a:ext cx="7269162" cy="4899025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Principles of ultrasonography</a:t>
            </a:r>
          </a:p>
          <a:p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Probe selection</a:t>
            </a:r>
          </a:p>
          <a:p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Normal appearance of chest wall</a:t>
            </a:r>
          </a:p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Pathology - pleural effusion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Normal diaphragmatic movement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PRACTICAL SESSION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785813"/>
          </a:xfrm>
        </p:spPr>
        <p:txBody>
          <a:bodyPr/>
          <a:lstStyle/>
          <a:p>
            <a:r>
              <a:rPr lang="en-GB" sz="4000">
                <a:latin typeface="Arial" charset="0"/>
                <a:ea typeface="ＭＳ Ｐゴシック" charset="0"/>
                <a:cs typeface="ＭＳ Ｐゴシック" charset="0"/>
              </a:rPr>
              <a:t>Forced inspiration (sniff)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59" cy="3214688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Tests function of phrenic nerve</a:t>
            </a:r>
          </a:p>
          <a:p>
            <a:pPr marL="0" indent="0">
              <a:buNone/>
            </a:pPr>
            <a:endParaRPr lang="en-GB" sz="3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Normal: rapid caudal movement</a:t>
            </a:r>
          </a:p>
          <a:p>
            <a:pPr marL="0" indent="0">
              <a:buNone/>
            </a:pPr>
            <a:r>
              <a:rPr lang="en-GB" sz="3600" dirty="0" smtClean="0">
                <a:latin typeface="Arial" charset="0"/>
                <a:ea typeface="ＭＳ Ｐゴシック" charset="0"/>
                <a:cs typeface="ＭＳ Ｐゴシック" charset="0"/>
              </a:rPr>
              <a:t>Abnormal: paradoxical cranial movement</a:t>
            </a:r>
            <a:endParaRPr lang="en-GB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9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Diaphragm indistinguishable from liver on CT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Content Placeholder 3" descr="normal CT coronal soft tissue 3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5750" y="1214438"/>
            <a:ext cx="4114800" cy="4114800"/>
          </a:xfrm>
        </p:spPr>
      </p:pic>
      <p:pic>
        <p:nvPicPr>
          <p:cNvPr id="19460" name="Picture 2" descr="C:\Documents and Settings\James\My Documents\MER\Lectures\Graduate entry medical school\Graduate entry medical school lectures\GEMS mediastinal anatomy images\Coronal lung\normal CT coronallung 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4438"/>
            <a:ext cx="4090988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Diaphragm is obscured by aerated lung so must be looked at from below</a:t>
            </a:r>
          </a:p>
        </p:txBody>
      </p:sp>
      <p:pic>
        <p:nvPicPr>
          <p:cNvPr id="14339" name="Content Placeholder 3" descr="normal CT coronal soft tissue 3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39975" y="1989138"/>
            <a:ext cx="4114800" cy="4114800"/>
          </a:xfrm>
        </p:spPr>
      </p:pic>
      <p:sp>
        <p:nvSpPr>
          <p:cNvPr id="6" name="Trapezoid 5"/>
          <p:cNvSpPr/>
          <p:nvPr/>
        </p:nvSpPr>
        <p:spPr bwMode="auto">
          <a:xfrm rot="14207924">
            <a:off x="1889126" y="4684712"/>
            <a:ext cx="2343150" cy="1622425"/>
          </a:xfrm>
          <a:prstGeom prst="trapezoid">
            <a:avLst>
              <a:gd name="adj" fmla="val 53667"/>
            </a:avLst>
          </a:prstGeom>
          <a:solidFill>
            <a:srgbClr val="FF0000">
              <a:alpha val="2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pitchFamily="-108" charset="0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 rot="19861703">
            <a:off x="1538288" y="5816600"/>
            <a:ext cx="458787" cy="727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pitchFamily="-108" charset="0"/>
              <a:ea typeface="ＭＳ Ｐゴシック" charset="-128"/>
              <a:cs typeface="+mn-cs"/>
            </a:endParaRPr>
          </a:p>
        </p:txBody>
      </p:sp>
      <p:cxnSp>
        <p:nvCxnSpPr>
          <p:cNvPr id="14342" name="Curved Connector 9"/>
          <p:cNvCxnSpPr>
            <a:cxnSpLocks noChangeShapeType="1"/>
            <a:endCxn id="7" idx="1"/>
          </p:cNvCxnSpPr>
          <p:nvPr/>
        </p:nvCxnSpPr>
        <p:spPr bwMode="auto">
          <a:xfrm flipV="1">
            <a:off x="250825" y="6291263"/>
            <a:ext cx="1316038" cy="233362"/>
          </a:xfrm>
          <a:prstGeom prst="curvedConnector3">
            <a:avLst>
              <a:gd name="adj1" fmla="val 50000"/>
            </a:avLst>
          </a:prstGeom>
          <a:noFill/>
          <a:ln w="698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" name="Chord 4"/>
          <p:cNvSpPr/>
          <p:nvPr/>
        </p:nvSpPr>
        <p:spPr bwMode="auto">
          <a:xfrm rot="10374914">
            <a:off x="1622425" y="5557838"/>
            <a:ext cx="946150" cy="904875"/>
          </a:xfrm>
          <a:prstGeom prst="chord">
            <a:avLst>
              <a:gd name="adj1" fmla="val 3011038"/>
              <a:gd name="adj2" fmla="val 1620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Arial" pitchFamily="-108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5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Tahoma" charset="0"/>
                <a:ea typeface="ＭＳ Ｐゴシック" charset="0"/>
                <a:cs typeface="Tahoma" charset="0"/>
              </a:rPr>
              <a:t>Diaphragm on US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Echogenic stripe</a:t>
            </a:r>
          </a:p>
        </p:txBody>
      </p:sp>
      <p:pic>
        <p:nvPicPr>
          <p:cNvPr id="12292" name="Picture 3" descr="diaphragm 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7200"/>
            <a:ext cx="33877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C:\Users\Mary\Documents\MER\Images\Normal anatomy diaphragm movement\All US chest lectures\Rt diaphragm and liver coronal 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25" t="13045" r="19644" b="9526"/>
          <a:stretch>
            <a:fillRect/>
          </a:stretch>
        </p:blipFill>
        <p:spPr bwMode="auto">
          <a:xfrm>
            <a:off x="4787900" y="2997200"/>
            <a:ext cx="37449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03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r>
              <a:rPr lang="en-GB" sz="3200">
                <a:latin typeface="Tahoma" charset="0"/>
                <a:ea typeface="ＭＳ Ｐゴシック" charset="0"/>
                <a:cs typeface="Tahoma" charset="0"/>
              </a:rPr>
              <a:t>Assessment of diaphragmatic function</a:t>
            </a:r>
          </a:p>
        </p:txBody>
      </p:sp>
      <p:pic>
        <p:nvPicPr>
          <p:cNvPr id="17411" name="Content Placeholder 3" descr="Rt diaphragm and liver coronal U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5" t="8749" r="16000" b="7251"/>
          <a:stretch>
            <a:fillRect/>
          </a:stretch>
        </p:blipFill>
        <p:spPr>
          <a:xfrm>
            <a:off x="1763688" y="1412875"/>
            <a:ext cx="5221287" cy="4319588"/>
          </a:xfrm>
        </p:spPr>
      </p:pic>
    </p:spTree>
    <p:extLst>
      <p:ext uri="{BB962C8B-B14F-4D97-AF65-F5344CB8AC3E}">
        <p14:creationId xmlns:p14="http://schemas.microsoft.com/office/powerpoint/2010/main" xmlns="" val="4315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Normal movement right diaphrag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09" t="8547" r="12490" b="20026"/>
          <a:stretch/>
        </p:blipFill>
        <p:spPr>
          <a:xfrm>
            <a:off x="947781" y="476672"/>
            <a:ext cx="7224619" cy="5112568"/>
          </a:xfrm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684213" y="5949950"/>
            <a:ext cx="7991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600" dirty="0" smtClean="0"/>
              <a:t>Quiet breathing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24555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611188" y="5516563"/>
            <a:ext cx="79930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200" dirty="0"/>
              <a:t>On sniffing, the normally innervated diaphragm moves sharply downwards</a:t>
            </a:r>
          </a:p>
        </p:txBody>
      </p:sp>
      <p:pic>
        <p:nvPicPr>
          <p:cNvPr id="7" name="Rt diaphragm sniff tes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2" t="8027" r="10595" b="14185"/>
          <a:stretch/>
        </p:blipFill>
        <p:spPr>
          <a:xfrm>
            <a:off x="755576" y="332656"/>
            <a:ext cx="7526230" cy="5112568"/>
          </a:xfrm>
        </p:spPr>
      </p:pic>
    </p:spTree>
    <p:extLst>
      <p:ext uri="{BB962C8B-B14F-4D97-AF65-F5344CB8AC3E}">
        <p14:creationId xmlns:p14="http://schemas.microsoft.com/office/powerpoint/2010/main" xmlns="" val="32767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Practical demonstration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2564904"/>
            <a:ext cx="5472608" cy="2239888"/>
          </a:xfrm>
        </p:spPr>
        <p:txBody>
          <a:bodyPr/>
          <a:lstStyle/>
          <a:p>
            <a:r>
              <a:rPr lang="en-US" sz="4000" dirty="0" smtClean="0"/>
              <a:t>Gliding pleura sign</a:t>
            </a:r>
          </a:p>
          <a:p>
            <a:r>
              <a:rPr lang="en-US" sz="4000" dirty="0" smtClean="0"/>
              <a:t>Sniff test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397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350"/>
            <a:ext cx="8131175" cy="647700"/>
          </a:xfrm>
        </p:spPr>
        <p:txBody>
          <a:bodyPr/>
          <a:lstStyle/>
          <a:p>
            <a:r>
              <a:rPr lang="en-GB" sz="3600" dirty="0">
                <a:latin typeface="Tahoma" charset="0"/>
                <a:ea typeface="ＭＳ Ｐゴシック" charset="0"/>
                <a:cs typeface="ＭＳ Ｐゴシック" charset="0"/>
              </a:rPr>
              <a:t>Choice of ultrasound probe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640763" cy="165576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800" b="1" dirty="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rPr>
              <a:t>Linear array transducer</a:t>
            </a:r>
            <a:r>
              <a:rPr lang="en-US" sz="2400" b="1" dirty="0">
                <a:latin typeface="Tahoma" charset="0"/>
                <a:ea typeface="ＭＳ Ｐゴシック" charset="0"/>
                <a:cs typeface="ＭＳ Ｐゴシック" charset="0"/>
              </a:rPr>
              <a:t> = c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rystals arranged in a line </a:t>
            </a:r>
          </a:p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Rectangular field of view</a:t>
            </a:r>
          </a:p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High resolution images but limited depth of view</a:t>
            </a:r>
            <a:endParaRPr lang="en-US" sz="2400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00" name="Picture 4" descr="linear sonosite transdu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97200"/>
            <a:ext cx="32829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normal lung edge high res u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947"/>
          <a:stretch/>
        </p:blipFill>
        <p:spPr>
          <a:xfrm>
            <a:off x="4355976" y="2780928"/>
            <a:ext cx="3920996" cy="3634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131175" cy="836613"/>
          </a:xfrm>
        </p:spPr>
        <p:txBody>
          <a:bodyPr/>
          <a:lstStyle/>
          <a:p>
            <a:r>
              <a:rPr lang="en-GB" sz="4000">
                <a:latin typeface="Tahoma" charset="0"/>
                <a:ea typeface="ＭＳ Ｐゴシック" charset="0"/>
                <a:cs typeface="ＭＳ Ｐゴシック" charset="0"/>
              </a:rPr>
              <a:t>Choice of ultrasound probe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7772400" cy="216058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rPr>
              <a:t>Sector transducer</a:t>
            </a:r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 = curved array of crystals</a:t>
            </a:r>
          </a:p>
          <a:p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Fan-shaped field of view</a:t>
            </a:r>
          </a:p>
          <a:p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Improved depth of view at cost of resolution</a:t>
            </a:r>
          </a:p>
          <a:p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Helpful when limited access e.g. between ribs</a:t>
            </a:r>
            <a:endParaRPr lang="en-GB" sz="24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4" name="Picture 5" descr="Sonosite_Ultrasound_180_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13" t="47612" r="42717" b="9502"/>
          <a:stretch>
            <a:fillRect/>
          </a:stretch>
        </p:blipFill>
        <p:spPr bwMode="auto">
          <a:xfrm>
            <a:off x="755576" y="2852936"/>
            <a:ext cx="2592288" cy="359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408" t="6909" r="5777" b="4634"/>
          <a:stretch/>
        </p:blipFill>
        <p:spPr>
          <a:xfrm>
            <a:off x="3707904" y="2852936"/>
            <a:ext cx="4768769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576263"/>
          </a:xfrm>
        </p:spPr>
        <p:txBody>
          <a:bodyPr/>
          <a:lstStyle/>
          <a:p>
            <a:r>
              <a:rPr lang="en-GB" sz="4000">
                <a:latin typeface="Arial" charset="0"/>
                <a:ea typeface="ＭＳ Ｐゴシック" charset="0"/>
                <a:cs typeface="ＭＳ Ｐゴシック" charset="0"/>
              </a:rPr>
              <a:t>Ultrasound of the thorax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392612"/>
          </a:xfrm>
        </p:spPr>
        <p:txBody>
          <a:bodyPr/>
          <a:lstStyle/>
          <a:p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Normal appearance of pleura</a:t>
            </a:r>
          </a:p>
          <a:p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Detect pleural effusion and guide drainage</a:t>
            </a:r>
          </a:p>
          <a:p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Differentiate sub-pulmonary from sub-phrenic fluid</a:t>
            </a:r>
          </a:p>
          <a:p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Assess tumour invasion of chest wall and pleura</a:t>
            </a:r>
          </a:p>
          <a:p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Guide pleural and lung biopsy</a:t>
            </a:r>
          </a:p>
          <a:p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Identification of pneumothorax</a:t>
            </a:r>
          </a:p>
          <a:p>
            <a:r>
              <a:rPr lang="en-GB" sz="2800">
                <a:latin typeface="Arial" charset="0"/>
                <a:ea typeface="ＭＳ Ｐゴシック" charset="0"/>
                <a:cs typeface="ＭＳ Ｐゴシック" charset="0"/>
              </a:rPr>
              <a:t>Assessment of respiratory muscle function</a:t>
            </a:r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576263"/>
          </a:xfrm>
        </p:spPr>
        <p:txBody>
          <a:bodyPr/>
          <a:lstStyle/>
          <a:p>
            <a:r>
              <a:rPr lang="en-GB" sz="4000">
                <a:latin typeface="Arial" charset="0"/>
                <a:ea typeface="ＭＳ Ｐゴシック" charset="0"/>
                <a:cs typeface="ＭＳ Ｐゴシック" charset="0"/>
              </a:rPr>
              <a:t>Ultrasound of the thorax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392612"/>
          </a:xfrm>
        </p:spPr>
        <p:txBody>
          <a:bodyPr/>
          <a:lstStyle/>
          <a:p>
            <a:pPr>
              <a:defRPr/>
            </a:pPr>
            <a:r>
              <a:rPr lang="en-GB" sz="2800" dirty="0" smtClean="0">
                <a:ea typeface="ＭＳ Ｐゴシック" charset="-128"/>
              </a:rPr>
              <a:t>Normal appearance of pleura</a:t>
            </a:r>
          </a:p>
          <a:p>
            <a:pPr>
              <a:defRPr/>
            </a:pPr>
            <a:r>
              <a:rPr lang="en-GB" sz="2800" dirty="0" smtClean="0">
                <a:ea typeface="ＭＳ Ｐゴシック" charset="-128"/>
              </a:rPr>
              <a:t>Detect pleural effusion 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ea typeface="ＭＳ Ｐゴシック" charset="-128"/>
              </a:rPr>
              <a:t>and guide drainage</a:t>
            </a:r>
          </a:p>
          <a:p>
            <a:pPr>
              <a:defRPr/>
            </a:pP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ea typeface="ＭＳ Ｐゴシック" charset="-128"/>
              </a:rPr>
              <a:t>Differentiate sub-pulmonary from sub-phrenic fluid</a:t>
            </a:r>
          </a:p>
          <a:p>
            <a:pPr>
              <a:defRPr/>
            </a:pP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ea typeface="ＭＳ Ｐゴシック" charset="-128"/>
              </a:rPr>
              <a:t>Assess tumour invasion of chest wall and pleura</a:t>
            </a:r>
          </a:p>
          <a:p>
            <a:pPr>
              <a:defRPr/>
            </a:pP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ea typeface="ＭＳ Ｐゴシック" charset="-128"/>
              </a:rPr>
              <a:t>Guide pleural and lung biopsy</a:t>
            </a:r>
          </a:p>
          <a:p>
            <a:pPr>
              <a:defRPr/>
            </a:pP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  <a:ea typeface="ＭＳ Ｐゴシック" charset="-128"/>
              </a:rPr>
              <a:t>Identification of </a:t>
            </a:r>
            <a:r>
              <a:rPr lang="en-GB" sz="2800" dirty="0" err="1" smtClean="0">
                <a:solidFill>
                  <a:schemeClr val="accent3">
                    <a:lumMod val="50000"/>
                  </a:schemeClr>
                </a:solidFill>
                <a:ea typeface="ＭＳ Ｐゴシック" charset="-128"/>
              </a:rPr>
              <a:t>pneumothorax</a:t>
            </a:r>
            <a:endParaRPr lang="en-GB" sz="2800" dirty="0" smtClean="0">
              <a:solidFill>
                <a:schemeClr val="accent3">
                  <a:lumMod val="50000"/>
                </a:schemeClr>
              </a:solidFill>
              <a:ea typeface="ＭＳ Ｐゴシック" charset="-128"/>
            </a:endParaRPr>
          </a:p>
          <a:p>
            <a:pPr>
              <a:defRPr/>
            </a:pPr>
            <a:r>
              <a:rPr lang="en-GB" sz="2800" dirty="0" smtClean="0">
                <a:ea typeface="ＭＳ Ｐゴシック" charset="-128"/>
              </a:rPr>
              <a:t>Assessment of respiratory muscle function</a:t>
            </a:r>
            <a:r>
              <a:rPr lang="en-GB" dirty="0" smtClean="0"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76262"/>
          </a:xfrm>
        </p:spPr>
        <p:txBody>
          <a:bodyPr/>
          <a:lstStyle/>
          <a:p>
            <a:r>
              <a:rPr lang="en-GB" sz="3600" dirty="0">
                <a:latin typeface="Tahoma" charset="0"/>
                <a:ea typeface="ＭＳ Ｐゴシック" charset="0"/>
                <a:cs typeface="ＭＳ Ｐゴシック" charset="0"/>
              </a:rPr>
              <a:t>Normal appearance (10 - 12 MHz)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077072"/>
            <a:ext cx="8568952" cy="16589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dirty="0" smtClean="0">
                <a:latin typeface="Tahoma" charset="0"/>
                <a:ea typeface="ＭＳ Ｐゴシック" charset="0"/>
                <a:cs typeface="ＭＳ Ｐゴシック" charset="0"/>
              </a:rPr>
              <a:t>	Visceral pleura seen as echogenic line deep to chest wall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dirty="0" smtClean="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rPr>
              <a:t>	Gliding </a:t>
            </a:r>
            <a:r>
              <a:rPr lang="en-GB" dirty="0" smtClean="0">
                <a:latin typeface="Tahoma" charset="0"/>
                <a:ea typeface="ＭＳ Ｐゴシック" charset="0"/>
                <a:cs typeface="ＭＳ Ｐゴシック" charset="0"/>
              </a:rPr>
              <a:t>pleura sign during respiration</a:t>
            </a:r>
            <a:endParaRPr lang="en-GB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M20081107144201265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4" t="14285" r="25000" b="23077"/>
          <a:stretch>
            <a:fillRect/>
          </a:stretch>
        </p:blipFill>
        <p:spPr bwMode="auto">
          <a:xfrm>
            <a:off x="2555776" y="980728"/>
            <a:ext cx="35718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Box 21"/>
          <p:cNvSpPr txBox="1">
            <a:spLocks noChangeArrowheads="1"/>
          </p:cNvSpPr>
          <p:nvPr/>
        </p:nvSpPr>
        <p:spPr bwMode="auto">
          <a:xfrm>
            <a:off x="2843808" y="234888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Rib</a:t>
            </a:r>
          </a:p>
        </p:txBody>
      </p:sp>
      <p:sp>
        <p:nvSpPr>
          <p:cNvPr id="8204" name="TextBox 22"/>
          <p:cNvSpPr txBox="1">
            <a:spLocks noChangeArrowheads="1"/>
          </p:cNvSpPr>
          <p:nvPr/>
        </p:nvSpPr>
        <p:spPr bwMode="auto">
          <a:xfrm>
            <a:off x="5292080" y="198884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Rib</a:t>
            </a:r>
          </a:p>
        </p:txBody>
      </p:sp>
      <p:sp>
        <p:nvSpPr>
          <p:cNvPr id="8205" name="TextBox 23"/>
          <p:cNvSpPr txBox="1">
            <a:spLocks noChangeArrowheads="1"/>
          </p:cNvSpPr>
          <p:nvPr/>
        </p:nvSpPr>
        <p:spPr bwMode="auto">
          <a:xfrm>
            <a:off x="4067944" y="3140968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dirty="0">
                <a:solidFill>
                  <a:schemeClr val="tx1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M20081107134630656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4" t="6594" r="-947" b="16252"/>
          <a:stretch/>
        </p:blipFill>
        <p:spPr>
          <a:xfrm>
            <a:off x="157235" y="548680"/>
            <a:ext cx="8879261" cy="5328592"/>
          </a:xfrm>
        </p:spPr>
      </p:pic>
      <p:sp>
        <p:nvSpPr>
          <p:cNvPr id="2" name="Rectangle 1"/>
          <p:cNvSpPr/>
          <p:nvPr/>
        </p:nvSpPr>
        <p:spPr>
          <a:xfrm>
            <a:off x="179512" y="5949280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Normal appearance (10 - 12 MHz)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M2008110714415556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62" b="5531"/>
          <a:stretch/>
        </p:blipFill>
        <p:spPr>
          <a:xfrm>
            <a:off x="214313" y="141129"/>
            <a:ext cx="8572500" cy="5504041"/>
          </a:xfrm>
        </p:spPr>
      </p:pic>
      <p:cxnSp>
        <p:nvCxnSpPr>
          <p:cNvPr id="27652" name="Straight Arrow Connector 6"/>
          <p:cNvCxnSpPr>
            <a:cxnSpLocks noChangeShapeType="1"/>
          </p:cNvCxnSpPr>
          <p:nvPr/>
        </p:nvCxnSpPr>
        <p:spPr bwMode="auto">
          <a:xfrm rot="16200000" flipV="1">
            <a:off x="2821782" y="2393156"/>
            <a:ext cx="571500" cy="71437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3" name="Straight Arrow Connector 7"/>
          <p:cNvCxnSpPr>
            <a:cxnSpLocks noChangeShapeType="1"/>
          </p:cNvCxnSpPr>
          <p:nvPr/>
        </p:nvCxnSpPr>
        <p:spPr bwMode="auto">
          <a:xfrm rot="16200000" flipV="1">
            <a:off x="3607594" y="2250281"/>
            <a:ext cx="571500" cy="71438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4" name="Straight Arrow Connector 8"/>
          <p:cNvCxnSpPr>
            <a:cxnSpLocks noChangeShapeType="1"/>
          </p:cNvCxnSpPr>
          <p:nvPr/>
        </p:nvCxnSpPr>
        <p:spPr bwMode="auto">
          <a:xfrm rot="16200000" flipV="1">
            <a:off x="4536282" y="2250281"/>
            <a:ext cx="571500" cy="71437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5" name="Straight Arrow Connector 9"/>
          <p:cNvCxnSpPr>
            <a:cxnSpLocks noChangeShapeType="1"/>
          </p:cNvCxnSpPr>
          <p:nvPr/>
        </p:nvCxnSpPr>
        <p:spPr bwMode="auto">
          <a:xfrm rot="16200000" flipV="1">
            <a:off x="5464969" y="2321719"/>
            <a:ext cx="571500" cy="71438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6" name="TextBox 3"/>
          <p:cNvSpPr txBox="1">
            <a:spLocks noChangeArrowheads="1"/>
          </p:cNvSpPr>
          <p:nvPr/>
        </p:nvSpPr>
        <p:spPr bwMode="auto">
          <a:xfrm>
            <a:off x="2071688" y="2786063"/>
            <a:ext cx="5072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600"/>
              <a:t>gliding pleura sign</a:t>
            </a:r>
          </a:p>
        </p:txBody>
      </p:sp>
    </p:spTree>
    <p:extLst>
      <p:ext uri="{BB962C8B-B14F-4D97-AF65-F5344CB8AC3E}">
        <p14:creationId xmlns:p14="http://schemas.microsoft.com/office/powerpoint/2010/main" xmlns="" val="28385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6235</TotalTime>
  <Words>384</Words>
  <Application>Microsoft Office PowerPoint</Application>
  <PresentationFormat>On-screen Show (4:3)</PresentationFormat>
  <Paragraphs>121</Paragraphs>
  <Slides>27</Slides>
  <Notes>22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Introduction to ultrasound  Thoracic applications </vt:lpstr>
      <vt:lpstr>Overview of session</vt:lpstr>
      <vt:lpstr>Choice of ultrasound probe</vt:lpstr>
      <vt:lpstr>Choice of ultrasound probe</vt:lpstr>
      <vt:lpstr>Ultrasound of the thorax</vt:lpstr>
      <vt:lpstr>Ultrasound of the thorax</vt:lpstr>
      <vt:lpstr>Normal appearance (10 - 12 MHz)</vt:lpstr>
      <vt:lpstr>Slide 8</vt:lpstr>
      <vt:lpstr>Slide 9</vt:lpstr>
      <vt:lpstr>Slide 10</vt:lpstr>
      <vt:lpstr>Slide 11</vt:lpstr>
      <vt:lpstr>Slide 12</vt:lpstr>
      <vt:lpstr>Slide 13</vt:lpstr>
      <vt:lpstr>Slide 14</vt:lpstr>
      <vt:lpstr>Respiratory muscles</vt:lpstr>
      <vt:lpstr>Intercostal anatomy</vt:lpstr>
      <vt:lpstr>Slide 17</vt:lpstr>
      <vt:lpstr>Slide 18</vt:lpstr>
      <vt:lpstr>Forced inspiration (sniff)</vt:lpstr>
      <vt:lpstr>Forced inspiration (sniff)</vt:lpstr>
      <vt:lpstr>Diaphragm indistinguishable from liver on CT</vt:lpstr>
      <vt:lpstr>Diaphragm is obscured by aerated lung so must be looked at from below</vt:lpstr>
      <vt:lpstr>Diaphragm on US</vt:lpstr>
      <vt:lpstr>Assessment of diaphragmatic function</vt:lpstr>
      <vt:lpstr>Slide 25</vt:lpstr>
      <vt:lpstr>Slide 26</vt:lpstr>
      <vt:lpstr>Practical demonstration</vt:lpstr>
    </vt:vector>
  </TitlesOfParts>
  <Company>Oxford Radcliffe Hospitals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Imaging and Intervention</dc:title>
  <dc:creator>Radiology Department, Church</dc:creator>
  <cp:lastModifiedBy>tuhl</cp:lastModifiedBy>
  <cp:revision>232</cp:revision>
  <dcterms:created xsi:type="dcterms:W3CDTF">2008-05-29T21:50:16Z</dcterms:created>
  <dcterms:modified xsi:type="dcterms:W3CDTF">2012-05-17T08:28:19Z</dcterms:modified>
</cp:coreProperties>
</file>