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 id="2147483669" r:id="rId2"/>
  </p:sldMasterIdLst>
  <p:notesMasterIdLst>
    <p:notesMasterId r:id="rId49"/>
  </p:notesMasterIdLst>
  <p:sldIdLst>
    <p:sldId id="341" r:id="rId3"/>
    <p:sldId id="351" r:id="rId4"/>
    <p:sldId id="343" r:id="rId5"/>
    <p:sldId id="267" r:id="rId6"/>
    <p:sldId id="266" r:id="rId7"/>
    <p:sldId id="268" r:id="rId8"/>
    <p:sldId id="269" r:id="rId9"/>
    <p:sldId id="264" r:id="rId10"/>
    <p:sldId id="263" r:id="rId11"/>
    <p:sldId id="347" r:id="rId12"/>
    <p:sldId id="270" r:id="rId13"/>
    <p:sldId id="272" r:id="rId14"/>
    <p:sldId id="274" r:id="rId15"/>
    <p:sldId id="265" r:id="rId16"/>
    <p:sldId id="359" r:id="rId17"/>
    <p:sldId id="352" r:id="rId18"/>
    <p:sldId id="277" r:id="rId19"/>
    <p:sldId id="279" r:id="rId20"/>
    <p:sldId id="348" r:id="rId21"/>
    <p:sldId id="280" r:id="rId22"/>
    <p:sldId id="284" r:id="rId23"/>
    <p:sldId id="285" r:id="rId24"/>
    <p:sldId id="286" r:id="rId25"/>
    <p:sldId id="288" r:id="rId26"/>
    <p:sldId id="349" r:id="rId27"/>
    <p:sldId id="289" r:id="rId28"/>
    <p:sldId id="294" r:id="rId29"/>
    <p:sldId id="357" r:id="rId30"/>
    <p:sldId id="296" r:id="rId31"/>
    <p:sldId id="297" r:id="rId32"/>
    <p:sldId id="298" r:id="rId33"/>
    <p:sldId id="354" r:id="rId34"/>
    <p:sldId id="302" r:id="rId35"/>
    <p:sldId id="303" r:id="rId36"/>
    <p:sldId id="304" r:id="rId37"/>
    <p:sldId id="350" r:id="rId38"/>
    <p:sldId id="306" r:id="rId39"/>
    <p:sldId id="353" r:id="rId40"/>
    <p:sldId id="309" r:id="rId41"/>
    <p:sldId id="355" r:id="rId42"/>
    <p:sldId id="313" r:id="rId43"/>
    <p:sldId id="358" r:id="rId44"/>
    <p:sldId id="316" r:id="rId45"/>
    <p:sldId id="319" r:id="rId46"/>
    <p:sldId id="342" r:id="rId47"/>
    <p:sldId id="323"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85530" autoAdjust="0"/>
  </p:normalViewPr>
  <p:slideViewPr>
    <p:cSldViewPr>
      <p:cViewPr>
        <p:scale>
          <a:sx n="60" d="100"/>
          <a:sy n="60" d="100"/>
        </p:scale>
        <p:origin x="-1949" y="-499"/>
      </p:cViewPr>
      <p:guideLst>
        <p:guide orient="horz" pos="2160"/>
        <p:guide pos="2880"/>
      </p:guideLst>
    </p:cSldViewPr>
  </p:slideViewPr>
  <p:notesTextViewPr>
    <p:cViewPr>
      <p:scale>
        <a:sx n="1" d="1"/>
        <a:sy n="1" d="1"/>
      </p:scale>
      <p:origin x="0" y="0"/>
    </p:cViewPr>
  </p:notesTextViewPr>
  <p:sorterViewPr>
    <p:cViewPr>
      <p:scale>
        <a:sx n="90" d="100"/>
        <a:sy n="90"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306AF9E-70D1-454F-9364-6EFC25913A09}" type="datetimeFigureOut">
              <a:rPr lang="en-GB" smtClean="0"/>
              <a:pPr/>
              <a:t>30/01/2013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9986F1-C4C3-4BC8-99AD-D3329CBFB910}" type="slidenum">
              <a:rPr lang="en-GB" smtClean="0"/>
              <a:pPr/>
              <a:t>‹#›</a:t>
            </a:fld>
            <a:endParaRPr lang="en-GB"/>
          </a:p>
        </p:txBody>
      </p:sp>
    </p:spTree>
    <p:extLst>
      <p:ext uri="{BB962C8B-B14F-4D97-AF65-F5344CB8AC3E}">
        <p14:creationId xmlns:p14="http://schemas.microsoft.com/office/powerpoint/2010/main" xmlns="" val="22225836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FE6B807-8D85-4FED-A19D-D132518068F0}" type="slidenum">
              <a:rPr lang="en-US" smtClean="0"/>
              <a:pPr eaLnBrk="1" hangingPunct="1"/>
              <a:t>3</a:t>
            </a:fld>
            <a:endParaRPr lang="en-US" smtClean="0"/>
          </a:p>
        </p:txBody>
      </p:sp>
      <p:sp>
        <p:nvSpPr>
          <p:cNvPr id="74755" name="Rectangle 2"/>
          <p:cNvSpPr>
            <a:spLocks noGrp="1" noRot="1" noChangeAspect="1" noChangeArrowheads="1" noTextEdit="1"/>
          </p:cNvSpPr>
          <p:nvPr>
            <p:ph type="sldImg"/>
          </p:nvPr>
        </p:nvSpPr>
        <p:spPr>
          <a:xfrm>
            <a:off x="1143000" y="685800"/>
            <a:ext cx="4572000" cy="3429000"/>
          </a:xfrm>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GB" dirty="0" smtClean="0"/>
              <a:t>Lung compartments are described as volumes or capacities</a:t>
            </a:r>
          </a:p>
          <a:p>
            <a:pPr eaLnBrk="1" hangingPunct="1"/>
            <a:r>
              <a:rPr lang="en-GB" dirty="0" smtClean="0"/>
              <a:t>2 or more volumes make a capacity</a:t>
            </a:r>
            <a:endParaRPr lang="en-US" dirty="0" smtClean="0"/>
          </a:p>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C5B044F-3964-425A-868D-516EF1288CE4}" type="slidenum">
              <a:rPr lang="en-US" smtClean="0"/>
              <a:pPr eaLnBrk="1" hangingPunct="1"/>
              <a:t>14</a:t>
            </a:fld>
            <a:endParaRPr lang="en-US" smtClean="0"/>
          </a:p>
        </p:txBody>
      </p:sp>
      <p:sp>
        <p:nvSpPr>
          <p:cNvPr id="73731" name="Rectangle 2"/>
          <p:cNvSpPr>
            <a:spLocks noGrp="1" noRot="1" noChangeAspect="1" noChangeArrowheads="1" noTextEdit="1"/>
          </p:cNvSpPr>
          <p:nvPr>
            <p:ph type="sldImg"/>
          </p:nvPr>
        </p:nvSpPr>
        <p:spPr>
          <a:xfrm>
            <a:off x="1143000" y="685800"/>
            <a:ext cx="4572000" cy="3429000"/>
          </a:xfrm>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dirty="0" smtClean="0"/>
              <a:t>In an obstructive lung disease, airway obstruction causes an increase in resistance. During normal breathing, the pressure volume relationship is no different from a normal lung. However, when breathing rapidly, greater pressure is needed to overcome the resistance to flow, and the volume of each breath gets smaller. The increase in the effort to breathe can cause an </a:t>
            </a:r>
            <a:r>
              <a:rPr lang="en-US" dirty="0" err="1" smtClean="0"/>
              <a:t>overdistention</a:t>
            </a:r>
            <a:r>
              <a:rPr lang="en-US" dirty="0" smtClean="0"/>
              <a:t> of the lungs. </a:t>
            </a:r>
          </a:p>
          <a:p>
            <a:pPr eaLnBrk="1" hangingPunct="1"/>
            <a:r>
              <a:rPr lang="en-US" dirty="0" smtClean="0"/>
              <a:t>The flow volume loop may show lower than normal FEV1 and FEF25-75, but it is not until a lung volume has been determined that an increase in TLC, FRC and RV can be confirmed. </a:t>
            </a:r>
          </a:p>
          <a:p>
            <a:pPr eaLnBrk="1" hangingPunct="1"/>
            <a:r>
              <a:rPr lang="en-US" dirty="0" smtClean="0"/>
              <a:t>Common obstructive disease include asthma, bronchitis and emphysema.</a:t>
            </a:r>
          </a:p>
          <a:p>
            <a:pPr eaLnBrk="1" hangingPunct="1"/>
            <a:r>
              <a:rPr lang="en-US" dirty="0" smtClean="0"/>
              <a:t>In a restrictive lung disease, the compliance of the lung is reduced which increases the stiffness of the lung and limits expansion. In these cases, a greater pressure than normal is required to give the same increase in volume. </a:t>
            </a:r>
          </a:p>
          <a:p>
            <a:pPr eaLnBrk="1" hangingPunct="1"/>
            <a:r>
              <a:rPr lang="en-US" dirty="0" smtClean="0"/>
              <a:t>The flow volume loop may show lower than normal FVC, but the FEV1 and FEF25-75 may only be mildly effected. The lung volume measurement will clearly show a reduction in TLC, FRC and RV. </a:t>
            </a:r>
          </a:p>
          <a:p>
            <a:pPr eaLnBrk="1" hangingPunct="1"/>
            <a:r>
              <a:rPr lang="en-US" dirty="0" smtClean="0"/>
              <a:t>Common causes of decreased lung compliance are pulmonary fibrosis, pneumonia and pulmonary edema. Patients whose respiratory muscles are unable to perform normally because of a neuromuscular disease or paralysis can show a restrictive pattern.</a:t>
            </a:r>
          </a:p>
          <a:p>
            <a:pPr eaLnBrk="1" hangingPunct="1"/>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A798772-AE3D-4A39-8873-69BB8F50DC63}" type="slidenum">
              <a:rPr lang="en-US" smtClean="0"/>
              <a:pPr eaLnBrk="1" hangingPunct="1"/>
              <a:t>17</a:t>
            </a:fld>
            <a:endParaRPr lang="en-US" smtClean="0"/>
          </a:p>
        </p:txBody>
      </p:sp>
      <p:sp>
        <p:nvSpPr>
          <p:cNvPr id="80899" name="Rectangle 2"/>
          <p:cNvSpPr>
            <a:spLocks noGrp="1" noRot="1" noChangeAspect="1" noChangeArrowheads="1" noTextEdit="1"/>
          </p:cNvSpPr>
          <p:nvPr>
            <p:ph type="sldImg"/>
          </p:nvPr>
        </p:nvSpPr>
        <p:spPr>
          <a:xfrm>
            <a:off x="1143000" y="685800"/>
            <a:ext cx="4572000" cy="3429000"/>
          </a:xfrm>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GB" sz="1100" smtClean="0">
                <a:solidFill>
                  <a:schemeClr val="tx2"/>
                </a:solidFill>
              </a:rPr>
              <a:t>Tidal volume</a:t>
            </a:r>
            <a:r>
              <a:rPr lang="en-GB" sz="1100" smtClean="0"/>
              <a:t> (V</a:t>
            </a:r>
            <a:r>
              <a:rPr lang="en-GB" sz="1100" baseline="-25000" smtClean="0"/>
              <a:t>T</a:t>
            </a:r>
            <a:r>
              <a:rPr lang="en-GB" sz="1100" smtClean="0"/>
              <a:t>) is volume of air breathed in </a:t>
            </a:r>
            <a:r>
              <a:rPr lang="en-GB" sz="1100" smtClean="0">
                <a:sym typeface="Symbol" pitchFamily="18" charset="2"/>
              </a:rPr>
              <a:t>=</a:t>
            </a:r>
            <a:r>
              <a:rPr lang="en-GB" sz="1100" smtClean="0"/>
              <a:t> volume breathed out</a:t>
            </a:r>
          </a:p>
          <a:p>
            <a:pPr eaLnBrk="1" hangingPunct="1"/>
            <a:r>
              <a:rPr lang="en-GB" sz="1100" smtClean="0"/>
              <a:t>Calculated using expiratory volume</a:t>
            </a:r>
          </a:p>
          <a:p>
            <a:pPr eaLnBrk="1" hangingPunct="1"/>
            <a:endParaRPr lang="en-US" sz="110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GB" dirty="0" smtClean="0"/>
              <a:t>Size of subject</a:t>
            </a:r>
          </a:p>
          <a:p>
            <a:pPr eaLnBrk="1" hangingPunct="1"/>
            <a:r>
              <a:rPr lang="en-GB" dirty="0" smtClean="0"/>
              <a:t>Tracheal intubation or tracheostomy</a:t>
            </a:r>
          </a:p>
          <a:p>
            <a:pPr eaLnBrk="1" hangingPunct="1"/>
            <a:r>
              <a:rPr lang="en-GB" dirty="0" smtClean="0"/>
              <a:t>Hypoventilation</a:t>
            </a:r>
          </a:p>
          <a:p>
            <a:pPr eaLnBrk="1" hangingPunct="1"/>
            <a:endParaRPr lang="en-GB" dirty="0" smtClean="0"/>
          </a:p>
          <a:p>
            <a:pPr eaLnBrk="1" hangingPunct="1"/>
            <a:r>
              <a:rPr lang="en-GB" dirty="0" smtClean="0"/>
              <a:t>Make point that if DS increases and VT doesn’t less available air for gas exchange / alveolar ventilation</a:t>
            </a:r>
            <a:endParaRPr lang="en-US" dirty="0" smtClean="0"/>
          </a:p>
        </p:txBody>
      </p:sp>
      <p:sp>
        <p:nvSpPr>
          <p:cNvPr id="4" name="Slide Number Placeholder 3"/>
          <p:cNvSpPr>
            <a:spLocks noGrp="1"/>
          </p:cNvSpPr>
          <p:nvPr>
            <p:ph type="sldNum" sz="quarter" idx="10"/>
          </p:nvPr>
        </p:nvSpPr>
        <p:spPr/>
        <p:txBody>
          <a:bodyPr/>
          <a:lstStyle/>
          <a:p>
            <a:fld id="{F99986F1-C4C3-4BC8-99AD-D3329CBFB910}" type="slidenum">
              <a:rPr lang="en-GB" smtClean="0"/>
              <a:pPr/>
              <a:t>18</a:t>
            </a:fld>
            <a:endParaRPr lang="en-GB"/>
          </a:p>
        </p:txBody>
      </p:sp>
    </p:spTree>
    <p:extLst>
      <p:ext uri="{BB962C8B-B14F-4D97-AF65-F5344CB8AC3E}">
        <p14:creationId xmlns:p14="http://schemas.microsoft.com/office/powerpoint/2010/main" xmlns="" val="40086351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GB" dirty="0" smtClean="0"/>
              <a:t>Size of subject</a:t>
            </a:r>
          </a:p>
          <a:p>
            <a:pPr eaLnBrk="1" hangingPunct="1"/>
            <a:r>
              <a:rPr lang="en-GB" dirty="0" smtClean="0"/>
              <a:t>Tracheal intubation or tracheostomy</a:t>
            </a:r>
          </a:p>
          <a:p>
            <a:pPr eaLnBrk="1" hangingPunct="1"/>
            <a:r>
              <a:rPr lang="en-GB" dirty="0" smtClean="0"/>
              <a:t>Hypoventilation</a:t>
            </a:r>
          </a:p>
          <a:p>
            <a:pPr eaLnBrk="1" hangingPunct="1"/>
            <a:endParaRPr lang="en-GB" dirty="0" smtClean="0"/>
          </a:p>
          <a:p>
            <a:pPr eaLnBrk="1" hangingPunct="1"/>
            <a:r>
              <a:rPr lang="en-GB" dirty="0" smtClean="0"/>
              <a:t>Make point that if DS increases and VT doesn’t less available air for gas exchange / alveolar ventilation</a:t>
            </a:r>
            <a:endParaRPr lang="en-US" dirty="0" smtClean="0"/>
          </a:p>
        </p:txBody>
      </p:sp>
      <p:sp>
        <p:nvSpPr>
          <p:cNvPr id="4" name="Slide Number Placeholder 3"/>
          <p:cNvSpPr>
            <a:spLocks noGrp="1"/>
          </p:cNvSpPr>
          <p:nvPr>
            <p:ph type="sldNum" sz="quarter" idx="10"/>
          </p:nvPr>
        </p:nvSpPr>
        <p:spPr/>
        <p:txBody>
          <a:bodyPr/>
          <a:lstStyle/>
          <a:p>
            <a:fld id="{F99986F1-C4C3-4BC8-99AD-D3329CBFB910}" type="slidenum">
              <a:rPr lang="en-GB" smtClean="0"/>
              <a:pPr/>
              <a:t>19</a:t>
            </a:fld>
            <a:endParaRPr lang="en-GB"/>
          </a:p>
        </p:txBody>
      </p:sp>
    </p:spTree>
    <p:extLst>
      <p:ext uri="{BB962C8B-B14F-4D97-AF65-F5344CB8AC3E}">
        <p14:creationId xmlns:p14="http://schemas.microsoft.com/office/powerpoint/2010/main" xmlns="" val="40086351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224374A-6F18-44C6-B707-B7C072A21470}" type="slidenum">
              <a:rPr lang="en-US" smtClean="0"/>
              <a:pPr eaLnBrk="1" hangingPunct="1"/>
              <a:t>21</a:t>
            </a:fld>
            <a:endParaRPr lang="en-US" smtClean="0"/>
          </a:p>
        </p:txBody>
      </p:sp>
      <p:sp>
        <p:nvSpPr>
          <p:cNvPr id="82947" name="Rectangle 2"/>
          <p:cNvSpPr>
            <a:spLocks noGrp="1" noRot="1" noChangeAspect="1" noChangeArrowheads="1" noTextEdit="1"/>
          </p:cNvSpPr>
          <p:nvPr>
            <p:ph type="sldImg"/>
          </p:nvPr>
        </p:nvSpPr>
        <p:spPr>
          <a:xfrm>
            <a:off x="1143000" y="685800"/>
            <a:ext cx="4572000" cy="3429000"/>
          </a:xfrm>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GB" smtClean="0"/>
              <a:t>Apices secondary to decreased blood flow</a:t>
            </a:r>
          </a:p>
          <a:p>
            <a:pPr eaLnBrk="1" hangingPunct="1"/>
            <a:endParaRPr lang="en-GB" smtClean="0"/>
          </a:p>
          <a:p>
            <a:pPr eaLnBrk="1" hangingPunct="1"/>
            <a:r>
              <a:rPr lang="en-GB" smtClean="0"/>
              <a:t>V/Q mismatch</a:t>
            </a:r>
          </a:p>
          <a:p>
            <a:pPr eaLnBrk="1" hangingPunct="1"/>
            <a:r>
              <a:rPr lang="en-GB" smtClean="0"/>
              <a:t>Bullae</a:t>
            </a:r>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7D659C0-268D-475D-83D7-211083991C0B}" type="slidenum">
              <a:rPr lang="en-US" smtClean="0"/>
              <a:pPr eaLnBrk="1" hangingPunct="1"/>
              <a:t>22</a:t>
            </a:fld>
            <a:endParaRPr lang="en-US" smtClean="0"/>
          </a:p>
        </p:txBody>
      </p:sp>
      <p:sp>
        <p:nvSpPr>
          <p:cNvPr id="83971" name="Rectangle 2"/>
          <p:cNvSpPr>
            <a:spLocks noGrp="1" noRot="1" noChangeAspect="1" noChangeArrowheads="1" noTextEdit="1"/>
          </p:cNvSpPr>
          <p:nvPr>
            <p:ph type="sldImg"/>
          </p:nvPr>
        </p:nvSpPr>
        <p:spPr>
          <a:xfrm>
            <a:off x="1143000" y="685800"/>
            <a:ext cx="4572000" cy="3429000"/>
          </a:xfrm>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GB" sz="1300" smtClean="0">
                <a:solidFill>
                  <a:srgbClr val="FFFF00"/>
                </a:solidFill>
              </a:rPr>
              <a:t>Increased in</a:t>
            </a:r>
          </a:p>
          <a:p>
            <a:pPr eaLnBrk="1" hangingPunct="1"/>
            <a:r>
              <a:rPr lang="en-GB" sz="1300" smtClean="0">
                <a:solidFill>
                  <a:schemeClr val="bg1"/>
                </a:solidFill>
              </a:rPr>
              <a:t>Emphysema</a:t>
            </a:r>
          </a:p>
          <a:p>
            <a:pPr eaLnBrk="1" hangingPunct="1"/>
            <a:r>
              <a:rPr lang="en-GB" sz="1300" smtClean="0">
                <a:solidFill>
                  <a:schemeClr val="bg1"/>
                </a:solidFill>
              </a:rPr>
              <a:t>Pulmonary embolism</a:t>
            </a:r>
          </a:p>
          <a:p>
            <a:pPr eaLnBrk="1" hangingPunct="1"/>
            <a:r>
              <a:rPr lang="en-GB" sz="1300" smtClean="0">
                <a:solidFill>
                  <a:schemeClr val="bg1"/>
                </a:solidFill>
              </a:rPr>
              <a:t>Pulmonary fibrosis</a:t>
            </a:r>
          </a:p>
          <a:p>
            <a:pPr eaLnBrk="1" hangingPunct="1"/>
            <a:endParaRPr lang="en-GB" sz="1300" smtClean="0">
              <a:solidFill>
                <a:srgbClr val="FFFF00"/>
              </a:solidFill>
            </a:endParaRPr>
          </a:p>
          <a:p>
            <a:pPr eaLnBrk="1" hangingPunct="1"/>
            <a:r>
              <a:rPr lang="en-GB" sz="1300" smtClean="0">
                <a:solidFill>
                  <a:srgbClr val="FFFF00"/>
                </a:solidFill>
              </a:rPr>
              <a:t>Decreased in</a:t>
            </a:r>
          </a:p>
          <a:p>
            <a:pPr eaLnBrk="1" hangingPunct="1"/>
            <a:r>
              <a:rPr lang="en-GB" sz="1300" smtClean="0">
                <a:solidFill>
                  <a:schemeClr val="bg1"/>
                </a:solidFill>
              </a:rPr>
              <a:t>Breath holding</a:t>
            </a:r>
          </a:p>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982FF7B-626E-4DFE-832B-C1DDAB81C876}" type="slidenum">
              <a:rPr lang="en-US" smtClean="0"/>
              <a:pPr eaLnBrk="1" hangingPunct="1"/>
              <a:t>23</a:t>
            </a:fld>
            <a:endParaRPr lang="en-US" smtClean="0"/>
          </a:p>
        </p:txBody>
      </p:sp>
      <p:sp>
        <p:nvSpPr>
          <p:cNvPr id="84995" name="Rectangle 2"/>
          <p:cNvSpPr>
            <a:spLocks noGrp="1" noRot="1" noChangeAspect="1" noChangeArrowheads="1" noTextEdit="1"/>
          </p:cNvSpPr>
          <p:nvPr>
            <p:ph type="sldImg"/>
          </p:nvPr>
        </p:nvSpPr>
        <p:spPr>
          <a:xfrm>
            <a:off x="1143000" y="685800"/>
            <a:ext cx="4572000" cy="3429000"/>
          </a:xfrm>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GB" sz="1100" dirty="0" smtClean="0"/>
              <a:t>Alveolar ventilation of key importance as represents amount of fresh air available for gas exchange</a:t>
            </a:r>
          </a:p>
          <a:p>
            <a:pPr eaLnBrk="1" hangingPunct="1"/>
            <a:r>
              <a:rPr lang="en-GB" sz="1100" dirty="0" smtClean="0"/>
              <a:t>Strictly speaking alveolar vent is calculated with </a:t>
            </a:r>
            <a:r>
              <a:rPr lang="en-GB" sz="1100" dirty="0" err="1" smtClean="0"/>
              <a:t>Ve</a:t>
            </a:r>
            <a:r>
              <a:rPr lang="en-GB" sz="1100" dirty="0" smtClean="0"/>
              <a:t> but in health same as Vi</a:t>
            </a:r>
          </a:p>
          <a:p>
            <a:pPr eaLnBrk="1" hangingPunct="1"/>
            <a:r>
              <a:rPr lang="en-GB" sz="1100" dirty="0" smtClean="0"/>
              <a:t>If double RR with </a:t>
            </a:r>
            <a:r>
              <a:rPr lang="en-GB" sz="1100" dirty="0" err="1" smtClean="0"/>
              <a:t>Vt</a:t>
            </a:r>
            <a:r>
              <a:rPr lang="en-GB" sz="1100" dirty="0" smtClean="0"/>
              <a:t> </a:t>
            </a:r>
            <a:r>
              <a:rPr lang="en-GB" sz="1100" dirty="0" err="1" smtClean="0"/>
              <a:t>isq</a:t>
            </a:r>
            <a:r>
              <a:rPr lang="en-GB" sz="1100" dirty="0" smtClean="0"/>
              <a:t> not as effective as doubling VT with same RR</a:t>
            </a:r>
          </a:p>
          <a:p>
            <a:pPr eaLnBrk="1" hangingPunct="1"/>
            <a:endParaRPr lang="en-GB" sz="1100" dirty="0" smtClean="0"/>
          </a:p>
          <a:p>
            <a:pPr eaLnBrk="1" hangingPunct="1"/>
            <a:r>
              <a:rPr lang="en-GB" sz="1100" dirty="0" smtClean="0"/>
              <a:t>As DS not doubled</a:t>
            </a:r>
          </a:p>
          <a:p>
            <a:pPr eaLnBrk="1" hangingPunct="1"/>
            <a:r>
              <a:rPr lang="en-GB" sz="1100" dirty="0" smtClean="0"/>
              <a:t>But with exercise do both</a:t>
            </a:r>
          </a:p>
          <a:p>
            <a:pPr eaLnBrk="1" hangingPunct="1"/>
            <a:endParaRPr lang="en-GB" sz="1100" dirty="0" smtClean="0"/>
          </a:p>
          <a:p>
            <a:pPr eaLnBrk="1" hangingPunct="1"/>
            <a:r>
              <a:rPr lang="en-GB" sz="1100" dirty="0" smtClean="0"/>
              <a:t>In disease most </a:t>
            </a:r>
            <a:r>
              <a:rPr lang="en-GB" sz="1100" dirty="0" err="1" smtClean="0"/>
              <a:t>inc</a:t>
            </a:r>
            <a:r>
              <a:rPr lang="en-GB" sz="1100" dirty="0" smtClean="0"/>
              <a:t> RR but if unable to </a:t>
            </a:r>
            <a:r>
              <a:rPr lang="en-GB" sz="1100" dirty="0" err="1" smtClean="0"/>
              <a:t>inc</a:t>
            </a:r>
            <a:r>
              <a:rPr lang="en-GB" sz="1100" dirty="0" smtClean="0"/>
              <a:t> VT </a:t>
            </a:r>
          </a:p>
          <a:p>
            <a:pPr eaLnBrk="1" hangingPunct="1"/>
            <a:endParaRPr lang="en-GB" sz="1100" dirty="0" smtClean="0"/>
          </a:p>
          <a:p>
            <a:pPr eaLnBrk="1" hangingPunct="1"/>
            <a:r>
              <a:rPr lang="en-GB" sz="1100" dirty="0" smtClean="0"/>
              <a:t>Inefficient so </a:t>
            </a:r>
            <a:r>
              <a:rPr lang="en-GB" sz="1100" dirty="0" err="1" smtClean="0"/>
              <a:t>dec</a:t>
            </a:r>
            <a:r>
              <a:rPr lang="en-GB" sz="1100" dirty="0" smtClean="0"/>
              <a:t> </a:t>
            </a:r>
            <a:r>
              <a:rPr lang="en-GB" sz="1100" dirty="0" err="1" smtClean="0"/>
              <a:t>vol</a:t>
            </a:r>
            <a:r>
              <a:rPr lang="en-GB" sz="1100" dirty="0" smtClean="0"/>
              <a:t> and ventilation falls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E12B838-51CE-4F7A-BB80-AFE210B7256A}" type="slidenum">
              <a:rPr lang="en-US" smtClean="0"/>
              <a:pPr eaLnBrk="1" hangingPunct="1"/>
              <a:t>26</a:t>
            </a:fld>
            <a:endParaRPr lang="en-US" smtClean="0"/>
          </a:p>
        </p:txBody>
      </p:sp>
      <p:sp>
        <p:nvSpPr>
          <p:cNvPr id="87043" name="Rectangle 2"/>
          <p:cNvSpPr>
            <a:spLocks noGrp="1" noRot="1" noChangeAspect="1" noChangeArrowheads="1" noTextEdit="1"/>
          </p:cNvSpPr>
          <p:nvPr>
            <p:ph type="sldImg"/>
          </p:nvPr>
        </p:nvSpPr>
        <p:spPr>
          <a:xfrm>
            <a:off x="1143000" y="685800"/>
            <a:ext cx="4572000" cy="3429000"/>
          </a:xfrm>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GB"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F5DF1AF-86AA-4125-AFDD-A054CCF4131B}" type="slidenum">
              <a:rPr lang="en-US" smtClean="0"/>
              <a:pPr eaLnBrk="1" hangingPunct="1"/>
              <a:t>31</a:t>
            </a:fld>
            <a:endParaRPr lang="en-US" smtClean="0"/>
          </a:p>
        </p:txBody>
      </p:sp>
      <p:sp>
        <p:nvSpPr>
          <p:cNvPr id="92163" name="Rectangle 2"/>
          <p:cNvSpPr>
            <a:spLocks noGrp="1" noRot="1" noChangeAspect="1" noChangeArrowheads="1" noTextEdit="1"/>
          </p:cNvSpPr>
          <p:nvPr>
            <p:ph type="sldImg"/>
          </p:nvPr>
        </p:nvSpPr>
        <p:spPr>
          <a:xfrm>
            <a:off x="1143000" y="685800"/>
            <a:ext cx="4572000" cy="3429000"/>
          </a:xfrm>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smtClean="0"/>
              <a:t>The alveoli have a moist lining to help dissolve the gases and are surrounded by many tiny capillaries so there is plenty of blood for the gases to pass into and out of.</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91629C4-51CD-4425-9D6A-1111730D5972}" type="slidenum">
              <a:rPr lang="en-US" smtClean="0"/>
              <a:pPr eaLnBrk="1" hangingPunct="1"/>
              <a:t>34</a:t>
            </a:fld>
            <a:endParaRPr lang="en-US" smtClean="0"/>
          </a:p>
        </p:txBody>
      </p:sp>
      <p:sp>
        <p:nvSpPr>
          <p:cNvPr id="93187" name="Rectangle 2"/>
          <p:cNvSpPr>
            <a:spLocks noGrp="1" noRot="1" noChangeAspect="1" noChangeArrowheads="1" noTextEdit="1"/>
          </p:cNvSpPr>
          <p:nvPr>
            <p:ph type="sldImg"/>
          </p:nvPr>
        </p:nvSpPr>
        <p:spPr>
          <a:xfrm>
            <a:off x="1143000" y="685800"/>
            <a:ext cx="4572000" cy="3429000"/>
          </a:xfrm>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GB" sz="1400" dirty="0" smtClean="0"/>
              <a:t>Partial pressures are equivalent to concentration gradients</a:t>
            </a:r>
          </a:p>
          <a:p>
            <a:pPr eaLnBrk="1" hangingPunct="1"/>
            <a:r>
              <a:rPr lang="en-GB" sz="1400" dirty="0" smtClean="0"/>
              <a:t>The steeper the difference in </a:t>
            </a:r>
            <a:r>
              <a:rPr lang="en-GB" sz="1400" dirty="0" err="1" smtClean="0"/>
              <a:t>pp</a:t>
            </a:r>
            <a:r>
              <a:rPr lang="en-GB" sz="1400" dirty="0" smtClean="0"/>
              <a:t> between gas in alveoli &amp; capillary blood the steeper the diffusion gradient is the faster &amp; more efficient diffusion </a:t>
            </a:r>
          </a:p>
          <a:p>
            <a:pPr eaLnBrk="1" hangingPunct="1"/>
            <a:r>
              <a:rPr lang="en-GB" sz="1400" dirty="0" smtClean="0"/>
              <a:t>Pv02 = 40mmHg (pulmonary capillaries)</a:t>
            </a:r>
          </a:p>
          <a:p>
            <a:pPr eaLnBrk="1" hangingPunct="1"/>
            <a:r>
              <a:rPr lang="en-GB" sz="1400" dirty="0" smtClean="0"/>
              <a:t>PA02 = 100mHg</a:t>
            </a:r>
          </a:p>
          <a:p>
            <a:pPr eaLnBrk="1" hangingPunct="1"/>
            <a:endParaRPr lang="en-GB" sz="1400" dirty="0" smtClean="0"/>
          </a:p>
          <a:p>
            <a:pPr eaLnBrk="1" hangingPunct="1"/>
            <a:r>
              <a:rPr lang="en-GB" sz="1400" dirty="0" smtClean="0"/>
              <a:t>The diffusion gradient is steep, diffusion in direction of capillary is rapid &amp; equilibrium (100mmHg both sides of the membrane) is quickly achieved.</a:t>
            </a:r>
          </a:p>
          <a:p>
            <a:pPr eaLnBrk="1" hangingPunct="1"/>
            <a:endParaRPr lang="en-GB" sz="1400" dirty="0" smtClean="0"/>
          </a:p>
          <a:p>
            <a:pPr eaLnBrk="1" hangingPunct="1"/>
            <a:r>
              <a:rPr lang="en-GB" dirty="0" smtClean="0"/>
              <a:t>the PpC02 is much less steep only 5mmHg</a:t>
            </a:r>
          </a:p>
          <a:p>
            <a:pPr eaLnBrk="1" hangingPunct="1"/>
            <a:r>
              <a:rPr lang="en-GB" dirty="0" smtClean="0"/>
              <a:t>expect CO2 diffusion to be much less rapid than O2  - but diffusion of C02 capillary blood to alveoli is extremely  rapid &amp; efficient</a:t>
            </a:r>
          </a:p>
          <a:p>
            <a:pPr eaLnBrk="1" hangingPunct="1"/>
            <a:r>
              <a:rPr lang="en-GB" dirty="0" smtClean="0"/>
              <a:t>in the time available equal amounts of C02 &amp; 02 are exchanged @ the respiratory membrane</a:t>
            </a:r>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E3679D7-11D0-41A8-846D-7806BB3FCA84}" type="slidenum">
              <a:rPr lang="en-US" smtClean="0"/>
              <a:pPr eaLnBrk="1" hangingPunct="1"/>
              <a:t>4</a:t>
            </a:fld>
            <a:endParaRPr lang="en-US" smtClean="0"/>
          </a:p>
        </p:txBody>
      </p:sp>
      <p:sp>
        <p:nvSpPr>
          <p:cNvPr id="75779" name="Rectangle 2"/>
          <p:cNvSpPr>
            <a:spLocks noGrp="1" noRot="1" noChangeAspect="1" noChangeArrowheads="1" noTextEdit="1"/>
          </p:cNvSpPr>
          <p:nvPr>
            <p:ph type="sldImg"/>
          </p:nvPr>
        </p:nvSpPr>
        <p:spPr>
          <a:xfrm>
            <a:off x="1143000" y="685800"/>
            <a:ext cx="4572000" cy="3429000"/>
          </a:xfrm>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GB"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7A77508-3ADF-4AC1-AD4E-918DF8CBCD77}" type="slidenum">
              <a:rPr lang="en-US" smtClean="0"/>
              <a:pPr eaLnBrk="1" hangingPunct="1"/>
              <a:t>35</a:t>
            </a:fld>
            <a:endParaRPr lang="en-US" smtClean="0"/>
          </a:p>
        </p:txBody>
      </p:sp>
      <p:sp>
        <p:nvSpPr>
          <p:cNvPr id="94211" name="Rectangle 2"/>
          <p:cNvSpPr>
            <a:spLocks noGrp="1" noRot="1" noChangeAspect="1" noChangeArrowheads="1" noTextEdit="1"/>
          </p:cNvSpPr>
          <p:nvPr>
            <p:ph type="sldImg"/>
          </p:nvPr>
        </p:nvSpPr>
        <p:spPr>
          <a:xfrm>
            <a:off x="1193800" y="152400"/>
            <a:ext cx="4470400" cy="3352800"/>
          </a:xfrm>
          <a:ln/>
        </p:spPr>
      </p:sp>
      <p:sp>
        <p:nvSpPr>
          <p:cNvPr id="94212" name="Rectangle 3"/>
          <p:cNvSpPr>
            <a:spLocks noGrp="1" noChangeArrowheads="1"/>
          </p:cNvSpPr>
          <p:nvPr>
            <p:ph type="body" idx="1"/>
          </p:nvPr>
        </p:nvSpPr>
        <p:spPr>
          <a:xfrm>
            <a:off x="457200" y="3657600"/>
            <a:ext cx="6172200" cy="48006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GB" sz="1400" dirty="0" smtClean="0"/>
              <a:t>The total transit time of a RBC within the pulmonary capillaries = 0.75 sec</a:t>
            </a:r>
          </a:p>
          <a:p>
            <a:pPr eaLnBrk="1" hangingPunct="1"/>
            <a:r>
              <a:rPr lang="en-GB" sz="1400" dirty="0" smtClean="0"/>
              <a:t>it normally takes ~ 0.25 sec for O2 equilibration to occur (third of total time fully sat)</a:t>
            </a:r>
          </a:p>
          <a:p>
            <a:pPr eaLnBrk="1" hangingPunct="1"/>
            <a:r>
              <a:rPr lang="en-GB" sz="1400" dirty="0" smtClean="0"/>
              <a:t>at normal </a:t>
            </a:r>
            <a:r>
              <a:rPr lang="en-GB" sz="1400" dirty="0" err="1" smtClean="0"/>
              <a:t>pp</a:t>
            </a:r>
            <a:r>
              <a:rPr lang="en-GB" sz="1400" dirty="0" smtClean="0"/>
              <a:t> of 02 there is a great time reserve – a significant safety margin.</a:t>
            </a:r>
          </a:p>
          <a:p>
            <a:pPr eaLnBrk="1" hangingPunct="1"/>
            <a:r>
              <a:rPr lang="en-GB" sz="1400" dirty="0" smtClean="0"/>
              <a:t>So the velocity of blood flow can be significantly increased &amp; full RBC saturation with 02 will still take place as on exercise</a:t>
            </a:r>
          </a:p>
          <a:p>
            <a:pPr eaLnBrk="1" hangingPunct="1"/>
            <a:r>
              <a:rPr lang="en-GB" sz="1400" dirty="0" smtClean="0"/>
              <a:t>in health it is unusual for the respiratory system to limit exercise performance</a:t>
            </a:r>
          </a:p>
          <a:p>
            <a:pPr eaLnBrk="1" hangingPunct="1"/>
            <a:endParaRPr lang="en-GB" sz="1400" b="1" u="sng" dirty="0" smtClean="0"/>
          </a:p>
          <a:p>
            <a:pPr eaLnBrk="1" hangingPunct="1"/>
            <a:endParaRPr lang="en-GB" sz="1400"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1529824-E8A0-4F9B-AAD6-A2FC44D51A36}" type="slidenum">
              <a:rPr lang="en-US" smtClean="0"/>
              <a:pPr eaLnBrk="1" hangingPunct="1"/>
              <a:t>37</a:t>
            </a:fld>
            <a:endParaRPr lang="en-US" smtClean="0"/>
          </a:p>
        </p:txBody>
      </p:sp>
      <p:sp>
        <p:nvSpPr>
          <p:cNvPr id="95235" name="Rectangle 2"/>
          <p:cNvSpPr>
            <a:spLocks noGrp="1" noRot="1" noChangeAspect="1" noChangeArrowheads="1" noTextEdit="1"/>
          </p:cNvSpPr>
          <p:nvPr>
            <p:ph type="sldImg"/>
          </p:nvPr>
        </p:nvSpPr>
        <p:spPr>
          <a:xfrm>
            <a:off x="1143000" y="685800"/>
            <a:ext cx="4572000" cy="3429000"/>
          </a:xfrm>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GB" sz="1400" smtClean="0"/>
              <a:t>The slight Pp diffusion gradient and the fact that CO2 has a heavier molecular weight than O2 is compensated by the fact that C02 is eminently diffusible because  it is  ~ 20 times more soluble than 02.</a:t>
            </a:r>
            <a:endParaRPr lang="en-US" sz="140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C50DC00-9618-4E14-852D-A6707B469252}" type="slidenum">
              <a:rPr lang="en-US" smtClean="0"/>
              <a:pPr eaLnBrk="1" hangingPunct="1"/>
              <a:t>39</a:t>
            </a:fld>
            <a:endParaRPr lang="en-US" smtClean="0"/>
          </a:p>
        </p:txBody>
      </p:sp>
      <p:sp>
        <p:nvSpPr>
          <p:cNvPr id="97283" name="Rectangle 2"/>
          <p:cNvSpPr>
            <a:spLocks noGrp="1" noRot="1" noChangeAspect="1" noChangeArrowheads="1" noTextEdit="1"/>
          </p:cNvSpPr>
          <p:nvPr>
            <p:ph type="sldImg"/>
          </p:nvPr>
        </p:nvSpPr>
        <p:spPr>
          <a:xfrm>
            <a:off x="1143000" y="685800"/>
            <a:ext cx="4572000" cy="3429000"/>
          </a:xfrm>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GB" sz="1400" dirty="0" smtClean="0"/>
              <a:t>ultra thin ~ 2,000 times thinner than skin</a:t>
            </a:r>
          </a:p>
          <a:p>
            <a:pPr eaLnBrk="1" hangingPunct="1"/>
            <a:endParaRPr lang="en-GB" sz="1400" dirty="0" smtClean="0"/>
          </a:p>
          <a:p>
            <a:pPr eaLnBrk="1" hangingPunct="1"/>
            <a:r>
              <a:rPr lang="en-GB" sz="1400" dirty="0" smtClean="0"/>
              <a:t>the total RBC transit time 0.75secs may not be adequate for </a:t>
            </a:r>
            <a:r>
              <a:rPr lang="en-GB" sz="1400" dirty="0" err="1" smtClean="0"/>
              <a:t>Hb</a:t>
            </a:r>
            <a:r>
              <a:rPr lang="en-GB" sz="1400" dirty="0" smtClean="0"/>
              <a:t> saturation to </a:t>
            </a:r>
          </a:p>
          <a:p>
            <a:pPr eaLnBrk="1" hangingPunct="1"/>
            <a:r>
              <a:rPr lang="en-GB" sz="1400" dirty="0" smtClean="0"/>
              <a:t>occur – hence PaO2 &amp; SaO2  may be compromised </a:t>
            </a:r>
            <a:r>
              <a:rPr lang="en-GB" sz="1400" noProof="1" smtClean="0">
                <a:sym typeface="Wingdings" pitchFamily="2" charset="2"/>
              </a:rPr>
              <a:t></a:t>
            </a:r>
            <a:r>
              <a:rPr lang="en-GB" sz="1400" dirty="0" smtClean="0"/>
              <a:t> hypoxia</a:t>
            </a:r>
          </a:p>
          <a:p>
            <a:pPr eaLnBrk="1" hangingPunct="1"/>
            <a:r>
              <a:rPr lang="en-GB" sz="1400" dirty="0" smtClean="0"/>
              <a:t>CO</a:t>
            </a:r>
            <a:r>
              <a:rPr lang="en-GB" sz="1400" baseline="-25000" dirty="0" smtClean="0"/>
              <a:t>2</a:t>
            </a:r>
            <a:r>
              <a:rPr lang="en-GB" sz="1400" dirty="0" smtClean="0"/>
              <a:t> so soluble in real terms membrane thickening never a cause of </a:t>
            </a:r>
            <a:r>
              <a:rPr lang="en-GB" sz="1400" dirty="0" err="1" smtClean="0"/>
              <a:t>hypercapnia</a:t>
            </a:r>
            <a:endParaRPr lang="en-US" sz="1400"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18A5C8B-69F3-4758-A772-6BC51F5DB5E0}" type="slidenum">
              <a:rPr lang="en-US" smtClean="0"/>
              <a:pPr eaLnBrk="1" hangingPunct="1"/>
              <a:t>41</a:t>
            </a:fld>
            <a:endParaRPr lang="en-US" smtClean="0"/>
          </a:p>
        </p:txBody>
      </p:sp>
      <p:sp>
        <p:nvSpPr>
          <p:cNvPr id="99331" name="Rectangle 2"/>
          <p:cNvSpPr>
            <a:spLocks noGrp="1" noRot="1" noChangeAspect="1" noChangeArrowheads="1" noTextEdit="1"/>
          </p:cNvSpPr>
          <p:nvPr>
            <p:ph type="sldImg"/>
          </p:nvPr>
        </p:nvSpPr>
        <p:spPr>
          <a:xfrm>
            <a:off x="1143000" y="685800"/>
            <a:ext cx="4572000" cy="3429000"/>
          </a:xfrm>
          <a:ln/>
        </p:spPr>
      </p:sp>
      <p:sp>
        <p:nvSpPr>
          <p:cNvPr id="9933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GB" sz="1400" dirty="0" smtClean="0"/>
              <a:t>This is ~ 40 times greater than the surface area of skin</a:t>
            </a:r>
          </a:p>
          <a:p>
            <a:pPr eaLnBrk="1" hangingPunct="1"/>
            <a:endParaRPr lang="en-GB" sz="1400" dirty="0" smtClean="0"/>
          </a:p>
          <a:p>
            <a:pPr eaLnBrk="1" hangingPunct="1"/>
            <a:r>
              <a:rPr lang="en-GB" sz="1400" dirty="0" smtClean="0"/>
              <a:t>In some respiratory diseases there is marked loss of surface area available </a:t>
            </a:r>
          </a:p>
          <a:p>
            <a:pPr eaLnBrk="1" hangingPunct="1"/>
            <a:r>
              <a:rPr lang="en-GB" sz="1400" dirty="0" smtClean="0"/>
              <a:t>even though diffusion may not be impaired Pa02 can not be satisfactorily maintained</a:t>
            </a:r>
          </a:p>
          <a:p>
            <a:pPr eaLnBrk="1" hangingPunct="1"/>
            <a:endParaRPr lang="en-GB" sz="1400" dirty="0" smtClean="0"/>
          </a:p>
          <a:p>
            <a:pPr eaLnBrk="1" hangingPunct="1"/>
            <a:r>
              <a:rPr lang="en-GB" sz="1400" dirty="0" err="1" smtClean="0"/>
              <a:t>Eg</a:t>
            </a:r>
            <a:r>
              <a:rPr lang="en-GB" sz="1400" dirty="0" smtClean="0"/>
              <a:t> bronchial obstruction by a combination of oedema, mucus plugs, , bronchoconstriction, or tumours, foreign bodies --&gt; alveolar collapse there is  an effective loss of surface area for exchange – may </a:t>
            </a:r>
            <a:r>
              <a:rPr lang="en-GB" sz="1400" noProof="1" smtClean="0">
                <a:sym typeface="Wingdings" pitchFamily="2" charset="2"/>
              </a:rPr>
              <a:t></a:t>
            </a:r>
            <a:r>
              <a:rPr lang="en-GB" sz="1400" dirty="0" smtClean="0"/>
              <a:t> a decreased PaO2</a:t>
            </a:r>
          </a:p>
          <a:p>
            <a:pPr eaLnBrk="1" hangingPunct="1"/>
            <a:r>
              <a:rPr lang="en-GB" sz="1400" dirty="0" smtClean="0"/>
              <a:t>  / increased PaCO2 &amp; deranged </a:t>
            </a:r>
            <a:r>
              <a:rPr lang="en-GB" sz="1400" dirty="0" err="1" smtClean="0"/>
              <a:t>pH.</a:t>
            </a:r>
            <a:endParaRPr lang="en-GB" sz="1400" dirty="0" smtClean="0"/>
          </a:p>
          <a:p>
            <a:pPr eaLnBrk="1" hangingPunct="1"/>
            <a:endParaRPr lang="en-GB" sz="1400" dirty="0" smtClean="0"/>
          </a:p>
          <a:p>
            <a:pPr eaLnBrk="1" hangingPunct="1"/>
            <a:r>
              <a:rPr lang="en-GB" sz="1400" dirty="0" smtClean="0"/>
              <a:t>In emphysema </a:t>
            </a:r>
            <a:r>
              <a:rPr lang="en-GB" sz="1400" noProof="1" smtClean="0">
                <a:sym typeface="Wingdings" pitchFamily="2" charset="2"/>
              </a:rPr>
              <a:t></a:t>
            </a:r>
            <a:r>
              <a:rPr lang="en-GB" sz="1400" noProof="1" smtClean="0"/>
              <a:t>structural breakdown of alveolar walls </a:t>
            </a:r>
            <a:r>
              <a:rPr lang="en-GB" sz="1400" noProof="1" smtClean="0">
                <a:sym typeface="Wingdings" pitchFamily="2" charset="2"/>
              </a:rPr>
              <a:t></a:t>
            </a:r>
            <a:r>
              <a:rPr lang="en-GB" sz="1400" noProof="1" smtClean="0"/>
              <a:t> formation of fewer  larger alveoli  instead of more numerous and smaller alveoli </a:t>
            </a:r>
            <a:r>
              <a:rPr lang="en-GB" sz="1400" noProof="1" smtClean="0">
                <a:sym typeface="Wingdings" pitchFamily="2" charset="2"/>
              </a:rPr>
              <a:t></a:t>
            </a:r>
            <a:r>
              <a:rPr lang="en-GB" sz="1400" noProof="1" smtClean="0"/>
              <a:t> with a significantly reduced total surface area available for gaseous exchange.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FE6B807-8D85-4FED-A19D-D132518068F0}" type="slidenum">
              <a:rPr lang="en-US" smtClean="0"/>
              <a:pPr eaLnBrk="1" hangingPunct="1"/>
              <a:t>5</a:t>
            </a:fld>
            <a:endParaRPr lang="en-US" smtClean="0"/>
          </a:p>
        </p:txBody>
      </p:sp>
      <p:sp>
        <p:nvSpPr>
          <p:cNvPr id="74755" name="Rectangle 2"/>
          <p:cNvSpPr>
            <a:spLocks noGrp="1" noRot="1" noChangeAspect="1" noChangeArrowheads="1" noTextEdit="1"/>
          </p:cNvSpPr>
          <p:nvPr>
            <p:ph type="sldImg"/>
          </p:nvPr>
        </p:nvSpPr>
        <p:spPr>
          <a:xfrm>
            <a:off x="1143000" y="685800"/>
            <a:ext cx="4572000" cy="3429000"/>
          </a:xfrm>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GB" dirty="0" smtClean="0"/>
              <a:t>Lung compartments are described as volumes or capacities</a:t>
            </a:r>
          </a:p>
          <a:p>
            <a:pPr eaLnBrk="1" hangingPunct="1"/>
            <a:r>
              <a:rPr lang="en-GB" dirty="0" smtClean="0"/>
              <a:t>2 or more volumes make a capacity</a:t>
            </a:r>
            <a:endParaRPr lang="en-US" dirty="0" smtClean="0"/>
          </a:p>
          <a:p>
            <a:pPr eaLnBrk="1" hangingPunct="1"/>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F0759CD-804D-4685-9D9E-66472B20EA3C}" type="slidenum">
              <a:rPr lang="en-US" smtClean="0"/>
              <a:pPr eaLnBrk="1" hangingPunct="1"/>
              <a:t>7</a:t>
            </a:fld>
            <a:endParaRPr lang="en-US" smtClean="0"/>
          </a:p>
        </p:txBody>
      </p:sp>
      <p:sp>
        <p:nvSpPr>
          <p:cNvPr id="76803" name="Rectangle 2"/>
          <p:cNvSpPr>
            <a:spLocks noGrp="1" noRot="1" noChangeAspect="1" noChangeArrowheads="1" noTextEdit="1"/>
          </p:cNvSpPr>
          <p:nvPr>
            <p:ph type="sldImg"/>
          </p:nvPr>
        </p:nvSpPr>
        <p:spPr>
          <a:xfrm>
            <a:off x="1143000" y="685800"/>
            <a:ext cx="4572000" cy="3429000"/>
          </a:xfrm>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B14A774-EF16-41E2-8DA6-D5903DF98F0E}" type="slidenum">
              <a:rPr lang="en-US" smtClean="0"/>
              <a:pPr eaLnBrk="1" hangingPunct="1"/>
              <a:t>8</a:t>
            </a:fld>
            <a:endParaRPr lang="en-US" smtClean="0"/>
          </a:p>
        </p:txBody>
      </p:sp>
      <p:sp>
        <p:nvSpPr>
          <p:cNvPr id="72707" name="Rectangle 2"/>
          <p:cNvSpPr>
            <a:spLocks noGrp="1" noRot="1" noChangeAspect="1" noChangeArrowheads="1" noTextEdit="1"/>
          </p:cNvSpPr>
          <p:nvPr>
            <p:ph type="sldImg"/>
          </p:nvPr>
        </p:nvSpPr>
        <p:spPr>
          <a:xfrm>
            <a:off x="1143000" y="685800"/>
            <a:ext cx="4572000" cy="3429000"/>
          </a:xfrm>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GB" b="1" dirty="0" smtClean="0">
                <a:solidFill>
                  <a:schemeClr val="bg1"/>
                </a:solidFill>
              </a:rPr>
              <a:t>Allows measurement of certain lung volumes </a:t>
            </a:r>
          </a:p>
          <a:p>
            <a:pPr eaLnBrk="1" hangingPunct="1"/>
            <a:r>
              <a:rPr lang="en-GB" b="1" dirty="0" smtClean="0">
                <a:solidFill>
                  <a:schemeClr val="bg1"/>
                </a:solidFill>
              </a:rPr>
              <a:t>Has both diagnostic and monitoring assessment function</a:t>
            </a:r>
          </a:p>
          <a:p>
            <a:pPr eaLnBrk="1" hangingPunct="1"/>
            <a:r>
              <a:rPr lang="en-GB" b="1" dirty="0" smtClean="0">
                <a:solidFill>
                  <a:schemeClr val="bg1"/>
                </a:solidFill>
              </a:rPr>
              <a:t>Interested in</a:t>
            </a:r>
          </a:p>
          <a:p>
            <a:pPr lvl="1" eaLnBrk="1" hangingPunct="1"/>
            <a:r>
              <a:rPr lang="en-GB" b="1" dirty="0" smtClean="0">
                <a:solidFill>
                  <a:schemeClr val="bg1"/>
                </a:solidFill>
              </a:rPr>
              <a:t>forced vital capacity (FVC)</a:t>
            </a:r>
          </a:p>
          <a:p>
            <a:pPr lvl="1" eaLnBrk="1" hangingPunct="1"/>
            <a:r>
              <a:rPr lang="en-GB" b="1" dirty="0" smtClean="0">
                <a:solidFill>
                  <a:schemeClr val="bg1"/>
                </a:solidFill>
              </a:rPr>
              <a:t>FEV</a:t>
            </a:r>
            <a:r>
              <a:rPr lang="en-GB" b="1" baseline="-25000" dirty="0" smtClean="0">
                <a:solidFill>
                  <a:schemeClr val="bg1"/>
                </a:solidFill>
              </a:rPr>
              <a:t>1</a:t>
            </a:r>
            <a:r>
              <a:rPr lang="en-GB" b="1" dirty="0" smtClean="0">
                <a:solidFill>
                  <a:schemeClr val="bg1"/>
                </a:solidFill>
              </a:rPr>
              <a:t> &amp; FEV</a:t>
            </a:r>
            <a:r>
              <a:rPr lang="en-GB" b="1" baseline="-25000" dirty="0" smtClean="0">
                <a:solidFill>
                  <a:schemeClr val="bg1"/>
                </a:solidFill>
              </a:rPr>
              <a:t>1</a:t>
            </a:r>
            <a:r>
              <a:rPr lang="en-GB" b="1" dirty="0" smtClean="0">
                <a:solidFill>
                  <a:schemeClr val="bg1"/>
                </a:solidFill>
              </a:rPr>
              <a:t>% derived from the FVC</a:t>
            </a:r>
          </a:p>
          <a:p>
            <a:pPr eaLnBrk="1" hangingPunct="1"/>
            <a:endParaRPr lang="en-GB" dirty="0" smtClean="0">
              <a:solidFill>
                <a:schemeClr val="bg1"/>
              </a:solidFill>
            </a:endParaRPr>
          </a:p>
          <a:p>
            <a:pPr eaLnBrk="1" hangingPunct="1"/>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p:spPr>
        <p:txBody>
          <a:bodyPr/>
          <a:lstStyle/>
          <a:p>
            <a:pPr eaLnBrk="1" hangingPunct="1"/>
            <a:endParaRPr lang="en-GB" smtClean="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C3A7C52-A101-4635-A005-D40799254277}" type="slidenum">
              <a:rPr lang="en-US" smtClean="0"/>
              <a:pPr eaLnBrk="1" hangingPunct="1"/>
              <a:t>11</a:t>
            </a:fld>
            <a:endParaRPr lang="en-US" smtClean="0"/>
          </a:p>
        </p:txBody>
      </p:sp>
      <p:sp>
        <p:nvSpPr>
          <p:cNvPr id="77827" name="Rectangle 2"/>
          <p:cNvSpPr>
            <a:spLocks noGrp="1" noRot="1" noChangeAspect="1" noChangeArrowheads="1" noTextEdit="1"/>
          </p:cNvSpPr>
          <p:nvPr>
            <p:ph type="sldImg"/>
          </p:nvPr>
        </p:nvSpPr>
        <p:spPr>
          <a:xfrm>
            <a:off x="1143000" y="685800"/>
            <a:ext cx="4572000" cy="3429000"/>
          </a:xfrm>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GB" b="1" smtClean="0"/>
              <a:t>FRC - Point at which Tv breathing occurs</a:t>
            </a:r>
          </a:p>
          <a:p>
            <a:pPr eaLnBrk="1" hangingPunct="1"/>
            <a:r>
              <a:rPr lang="en-GB" b="1" smtClean="0"/>
              <a:t>FRC is a product of the balance of opposing chest wall and alveolar recoil.</a:t>
            </a:r>
          </a:p>
          <a:p>
            <a:pPr eaLnBrk="1" hangingPunct="1"/>
            <a:r>
              <a:rPr lang="en-GB" b="1" smtClean="0"/>
              <a:t>At FRC the lung as a whole is at it’s most compliant</a:t>
            </a:r>
            <a:r>
              <a:rPr lang="en-GB" sz="1400" smtClean="0"/>
              <a:t>.</a:t>
            </a:r>
            <a:endParaRPr lang="en-GB" smtClean="0"/>
          </a:p>
          <a:p>
            <a:pPr eaLnBrk="1" hangingPunct="1"/>
            <a:endParaRPr lang="en-GB" smtClean="0"/>
          </a:p>
          <a:p>
            <a:pPr eaLnBrk="1" hangingPunct="1"/>
            <a:r>
              <a:rPr lang="en-GB" smtClean="0"/>
              <a:t>Discuss pain</a:t>
            </a:r>
          </a:p>
          <a:p>
            <a:pPr eaLnBrk="1" hangingPunct="1"/>
            <a:r>
              <a:rPr lang="en-GB" smtClean="0"/>
              <a:t>Surgery</a:t>
            </a:r>
          </a:p>
          <a:p>
            <a:pPr eaLnBrk="1" hangingPunct="1"/>
            <a:r>
              <a:rPr lang="en-GB" smtClean="0"/>
              <a:t>Posture</a:t>
            </a:r>
          </a:p>
          <a:p>
            <a:pPr eaLnBrk="1" hangingPunct="1"/>
            <a:r>
              <a:rPr lang="en-GB" smtClean="0"/>
              <a:t>GA</a:t>
            </a:r>
          </a:p>
          <a:p>
            <a:pPr eaLnBrk="1" hangingPunct="1"/>
            <a:r>
              <a:rPr lang="en-GB" smtClean="0"/>
              <a:t>Dx</a:t>
            </a:r>
          </a:p>
          <a:p>
            <a:pPr eaLnBrk="1" hangingPunct="1"/>
            <a:r>
              <a:rPr lang="en-GB" smtClean="0"/>
              <a:t>Neuromuscular Dx</a:t>
            </a:r>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1C6BB79-0234-4B6D-B744-293B6E9344B5}" type="slidenum">
              <a:rPr lang="en-US" smtClean="0"/>
              <a:pPr eaLnBrk="1" hangingPunct="1"/>
              <a:t>12</a:t>
            </a:fld>
            <a:endParaRPr lang="en-US" smtClean="0"/>
          </a:p>
        </p:txBody>
      </p:sp>
      <p:sp>
        <p:nvSpPr>
          <p:cNvPr id="78851" name="Rectangle 2"/>
          <p:cNvSpPr>
            <a:spLocks noGrp="1" noRot="1" noChangeAspect="1" noChangeArrowheads="1" noTextEdit="1"/>
          </p:cNvSpPr>
          <p:nvPr>
            <p:ph type="sldImg"/>
          </p:nvPr>
        </p:nvSpPr>
        <p:spPr>
          <a:xfrm>
            <a:off x="1143000" y="685800"/>
            <a:ext cx="4572000" cy="3429000"/>
          </a:xfrm>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GB" smtClean="0"/>
              <a:t>Raised hemi-diaph</a:t>
            </a:r>
          </a:p>
          <a:p>
            <a:pPr eaLnBrk="1" hangingPunct="1"/>
            <a:r>
              <a:rPr lang="en-GB" smtClean="0"/>
              <a:t>Reduced bucket handle</a:t>
            </a:r>
          </a:p>
          <a:p>
            <a:pPr eaLnBrk="1" hangingPunct="1"/>
            <a:r>
              <a:rPr lang="en-GB" smtClean="0"/>
              <a:t>&gt;7</a:t>
            </a:r>
            <a:r>
              <a:rPr lang="en-GB" baseline="30000" smtClean="0"/>
              <a:t>th</a:t>
            </a:r>
            <a:r>
              <a:rPr lang="en-GB" smtClean="0"/>
              <a:t> rib to diaph</a:t>
            </a:r>
          </a:p>
          <a:p>
            <a:pPr eaLnBrk="1" hangingPunct="1"/>
            <a:r>
              <a:rPr lang="en-GB" smtClean="0"/>
              <a:t>Comp hyperinf upper lobes</a:t>
            </a:r>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B7E62DE-7A1B-4AE6-A264-AD7C7E9FBEF0}" type="slidenum">
              <a:rPr lang="en-US" smtClean="0"/>
              <a:pPr eaLnBrk="1" hangingPunct="1"/>
              <a:t>13</a:t>
            </a:fld>
            <a:endParaRPr lang="en-US" smtClean="0"/>
          </a:p>
        </p:txBody>
      </p:sp>
      <p:sp>
        <p:nvSpPr>
          <p:cNvPr id="79875" name="Rectangle 2"/>
          <p:cNvSpPr>
            <a:spLocks noGrp="1" noRot="1" noChangeAspect="1" noChangeArrowheads="1" noTextEdit="1"/>
          </p:cNvSpPr>
          <p:nvPr>
            <p:ph type="sldImg"/>
          </p:nvPr>
        </p:nvSpPr>
        <p:spPr>
          <a:xfrm>
            <a:off x="1143000" y="685800"/>
            <a:ext cx="4572000" cy="3429000"/>
          </a:xfrm>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smtClean="0"/>
              <a:t>Flattened diaphragms </a:t>
            </a:r>
          </a:p>
          <a:p>
            <a:pPr eaLnBrk="1" hangingPunct="1"/>
            <a:r>
              <a:rPr lang="en-US" smtClean="0"/>
              <a:t>Hyperinflated lungs </a:t>
            </a:r>
          </a:p>
          <a:p>
            <a:pPr eaLnBrk="1" hangingPunct="1"/>
            <a:r>
              <a:rPr lang="en-US" smtClean="0"/>
              <a:t>Thin appearing heart and mediastinum </a:t>
            </a:r>
          </a:p>
          <a:p>
            <a:pPr eaLnBrk="1" hangingPunct="1"/>
            <a:r>
              <a:rPr lang="en-US" smtClean="0"/>
              <a:t>Parenchymal bullae or suprapleural blebs in patients with emphysema </a:t>
            </a:r>
          </a:p>
          <a:p>
            <a:pPr eaLnBrk="1" hangingPunct="1"/>
            <a:r>
              <a:rPr lang="en-US" smtClean="0"/>
              <a:t>Increased AP diameter (on a lateral CXR) </a:t>
            </a:r>
          </a:p>
          <a:p>
            <a:pPr eaLnBrk="1" hangingPunct="1"/>
            <a:r>
              <a:rPr lang="en-US" smtClean="0"/>
              <a:t>Increased pulmonary vasculature </a:t>
            </a:r>
          </a:p>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5" name="Content Placeholder 4"/>
          <p:cNvSpPr>
            <a:spLocks noGrp="1"/>
          </p:cNvSpPr>
          <p:nvPr>
            <p:ph sz="quarter" idx="11"/>
          </p:nvPr>
        </p:nvSpPr>
        <p:spPr>
          <a:xfrm>
            <a:off x="468316" y="1773238"/>
            <a:ext cx="8207375" cy="446405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xmlns="" val="333307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p>
            <a:r>
              <a:rPr lang="en-US" smtClean="0"/>
              <a:t>Click to edit Master title style</a:t>
            </a:r>
            <a:endParaRPr lang="en-GB"/>
          </a:p>
        </p:txBody>
      </p:sp>
      <p:sp>
        <p:nvSpPr>
          <p:cNvPr id="3" name="ClipArt Placeholder 2"/>
          <p:cNvSpPr>
            <a:spLocks noGrp="1"/>
          </p:cNvSpPr>
          <p:nvPr>
            <p:ph type="clipArt" sz="half" idx="1"/>
          </p:nvPr>
        </p:nvSpPr>
        <p:spPr>
          <a:xfrm>
            <a:off x="457200" y="1600204"/>
            <a:ext cx="4038600" cy="4525963"/>
          </a:xfrm>
          <a:prstGeom prst="rect">
            <a:avLst/>
          </a:prstGeom>
        </p:spPr>
        <p:txBody>
          <a:bodyPr/>
          <a:lstStyle/>
          <a:p>
            <a:pPr lvl="0"/>
            <a:endParaRPr lang="en-GB" noProof="0" smtClean="0"/>
          </a:p>
        </p:txBody>
      </p:sp>
      <p:sp>
        <p:nvSpPr>
          <p:cNvPr id="4" name="Text Placeholder 3"/>
          <p:cNvSpPr>
            <a:spLocks noGrp="1"/>
          </p:cNvSpPr>
          <p:nvPr>
            <p:ph type="body" sz="half" idx="2"/>
          </p:nvPr>
        </p:nvSpPr>
        <p:spPr>
          <a:xfrm>
            <a:off x="4648200" y="1600204"/>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xmlns="" val="29367777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1268413"/>
            <a:ext cx="8229600" cy="11430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636838"/>
            <a:ext cx="4038600" cy="254476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648200" y="2636838"/>
            <a:ext cx="4038600" cy="254476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xmlns="" val="3331908150"/>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Tree>
    <p:extLst>
      <p:ext uri="{BB962C8B-B14F-4D97-AF65-F5344CB8AC3E}">
        <p14:creationId xmlns:p14="http://schemas.microsoft.com/office/powerpoint/2010/main" xmlns="" val="39424910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xmlns="" val="39401030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xmlns="" val="32391200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xmlns="" val="9448930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7"/>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7"/>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xmlns="" val="5201252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xmlns="" val="17851458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2"/>
            <a:ext cx="2133600" cy="365125"/>
          </a:xfrm>
          <a:prstGeom prst="rect">
            <a:avLst/>
          </a:prstGeom>
        </p:spPr>
        <p:txBody>
          <a:bodyPr/>
          <a:lstStyle/>
          <a:p>
            <a:fld id="{0A2BD8F1-6D24-4FC9-9F6E-CDF01B239086}" type="datetimeFigureOut">
              <a:rPr lang="en-GB" smtClean="0">
                <a:solidFill>
                  <a:prstClr val="black">
                    <a:tint val="75000"/>
                  </a:prstClr>
                </a:solidFill>
              </a:rPr>
              <a:pPr/>
              <a:t>30/01/2013</a:t>
            </a:fld>
            <a:endParaRPr lang="en-GB">
              <a:solidFill>
                <a:prstClr val="black">
                  <a:tint val="75000"/>
                </a:prstClr>
              </a:solidFill>
            </a:endParaRPr>
          </a:p>
        </p:txBody>
      </p:sp>
      <p:sp>
        <p:nvSpPr>
          <p:cNvPr id="3" name="Footer Placeholder 2"/>
          <p:cNvSpPr>
            <a:spLocks noGrp="1"/>
          </p:cNvSpPr>
          <p:nvPr>
            <p:ph type="ftr" sz="quarter" idx="11"/>
          </p:nvPr>
        </p:nvSpPr>
        <p:spPr>
          <a:xfrm>
            <a:off x="3124200" y="6356352"/>
            <a:ext cx="2895600" cy="365125"/>
          </a:xfrm>
          <a:prstGeom prst="rect">
            <a:avLst/>
          </a:prstGeom>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a:xfrm>
            <a:off x="6553200" y="6356352"/>
            <a:ext cx="2133600" cy="365125"/>
          </a:xfrm>
          <a:prstGeom prst="rect">
            <a:avLst/>
          </a:prstGeom>
        </p:spPr>
        <p:txBody>
          <a:bodyPr/>
          <a:lstStyle/>
          <a:p>
            <a:fld id="{E367BF76-5F6A-4D77-BFB1-2C679135318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xmlns="" val="4162939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467544" y="1772819"/>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4"/>
            <a:ext cx="3008313" cy="1162051"/>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4"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2"/>
            <a:ext cx="2133600" cy="365125"/>
          </a:xfrm>
          <a:prstGeom prst="rect">
            <a:avLst/>
          </a:prstGeom>
        </p:spPr>
        <p:txBody>
          <a:bodyPr/>
          <a:lstStyle/>
          <a:p>
            <a:fld id="{0A2BD8F1-6D24-4FC9-9F6E-CDF01B239086}" type="datetimeFigureOut">
              <a:rPr lang="en-GB" smtClean="0">
                <a:solidFill>
                  <a:prstClr val="black">
                    <a:tint val="75000"/>
                  </a:prstClr>
                </a:solidFill>
              </a:rPr>
              <a:pPr/>
              <a:t>30/01/2013</a:t>
            </a:fld>
            <a:endParaRPr lang="en-GB">
              <a:solidFill>
                <a:prstClr val="black">
                  <a:tint val="75000"/>
                </a:prstClr>
              </a:solidFill>
            </a:endParaRPr>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a:xfrm>
            <a:off x="6553200" y="6356352"/>
            <a:ext cx="2133600" cy="365125"/>
          </a:xfrm>
          <a:prstGeom prst="rect">
            <a:avLst/>
          </a:prstGeom>
        </p:spPr>
        <p:txBody>
          <a:bodyPr/>
          <a:lstStyle/>
          <a:p>
            <a:fld id="{FE5BDF51-398C-44CF-ADAD-D6B2E5B33CF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xmlns="" val="7559493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2"/>
            <a:ext cx="2133600" cy="365125"/>
          </a:xfrm>
          <a:prstGeom prst="rect">
            <a:avLst/>
          </a:prstGeom>
        </p:spPr>
        <p:txBody>
          <a:bodyPr/>
          <a:lstStyle/>
          <a:p>
            <a:fld id="{0A2BD8F1-6D24-4FC9-9F6E-CDF01B239086}" type="datetimeFigureOut">
              <a:rPr lang="en-GB" smtClean="0">
                <a:solidFill>
                  <a:prstClr val="black">
                    <a:tint val="75000"/>
                  </a:prstClr>
                </a:solidFill>
              </a:rPr>
              <a:pPr/>
              <a:t>30/01/2013</a:t>
            </a:fld>
            <a:endParaRPr lang="en-GB">
              <a:solidFill>
                <a:prstClr val="black">
                  <a:tint val="75000"/>
                </a:prstClr>
              </a:solidFill>
            </a:endParaRPr>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a:xfrm>
            <a:off x="6553200" y="6356352"/>
            <a:ext cx="2133600" cy="365125"/>
          </a:xfrm>
          <a:prstGeom prst="rect">
            <a:avLst/>
          </a:prstGeom>
        </p:spPr>
        <p:txBody>
          <a:bodyPr/>
          <a:lstStyle/>
          <a:p>
            <a:fld id="{3A9FDD6B-1C2E-45EF-9A22-9B9B3C2BBBC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xmlns="" val="7458258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2"/>
            <a:ext cx="2133600" cy="365125"/>
          </a:xfrm>
          <a:prstGeom prst="rect">
            <a:avLst/>
          </a:prstGeom>
        </p:spPr>
        <p:txBody>
          <a:bodyPr/>
          <a:lstStyle/>
          <a:p>
            <a:fld id="{0A2BD8F1-6D24-4FC9-9F6E-CDF01B239086}" type="datetimeFigureOut">
              <a:rPr lang="en-GB" smtClean="0">
                <a:solidFill>
                  <a:prstClr val="black">
                    <a:tint val="75000"/>
                  </a:prstClr>
                </a:solidFill>
              </a:rPr>
              <a:pPr/>
              <a:t>30/01/2013</a:t>
            </a:fld>
            <a:endParaRPr lang="en-GB">
              <a:solidFill>
                <a:prstClr val="black">
                  <a:tint val="75000"/>
                </a:prstClr>
              </a:solidFil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p>
            <a:fld id="{97E6F9EB-AC0E-46CA-854D-2F79E478D89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xmlns="" val="35665069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2"/>
            <a:ext cx="2133600" cy="365125"/>
          </a:xfrm>
          <a:prstGeom prst="rect">
            <a:avLst/>
          </a:prstGeom>
        </p:spPr>
        <p:txBody>
          <a:bodyPr/>
          <a:lstStyle/>
          <a:p>
            <a:fld id="{0A2BD8F1-6D24-4FC9-9F6E-CDF01B239086}" type="datetimeFigureOut">
              <a:rPr lang="en-GB" smtClean="0">
                <a:solidFill>
                  <a:prstClr val="black">
                    <a:tint val="75000"/>
                  </a:prstClr>
                </a:solidFill>
              </a:rPr>
              <a:pPr/>
              <a:t>30/01/2013</a:t>
            </a:fld>
            <a:endParaRPr lang="en-GB">
              <a:solidFill>
                <a:prstClr val="black">
                  <a:tint val="75000"/>
                </a:prstClr>
              </a:solidFil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p>
            <a:fld id="{EFF599CB-536D-450B-B615-9F3FCFA9A10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xmlns="" val="8320938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7772400" cy="685800"/>
          </a:xfrm>
        </p:spPr>
        <p:txBody>
          <a:bodyPr/>
          <a:lstStyle/>
          <a:p>
            <a:r>
              <a:rPr lang="en-US" smtClean="0"/>
              <a:t>Click to edit Master title style</a:t>
            </a:r>
            <a:endParaRPr lang="en-GB"/>
          </a:p>
        </p:txBody>
      </p:sp>
      <p:sp>
        <p:nvSpPr>
          <p:cNvPr id="3" name="ClipArt Placeholder 2"/>
          <p:cNvSpPr>
            <a:spLocks noGrp="1"/>
          </p:cNvSpPr>
          <p:nvPr>
            <p:ph type="clipArt" sz="half" idx="1"/>
          </p:nvPr>
        </p:nvSpPr>
        <p:spPr>
          <a:xfrm>
            <a:off x="685800" y="1981200"/>
            <a:ext cx="3810000" cy="4114800"/>
          </a:xfrm>
        </p:spPr>
        <p:txBody>
          <a:bodyPr/>
          <a:lstStyle/>
          <a:p>
            <a:endParaRPr lang="en-GB"/>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Slide Number Placeholder 4"/>
          <p:cNvSpPr>
            <a:spLocks noGrp="1"/>
          </p:cNvSpPr>
          <p:nvPr>
            <p:ph type="sldNum" sz="quarter" idx="10"/>
          </p:nvPr>
        </p:nvSpPr>
        <p:spPr>
          <a:xfrm>
            <a:off x="7239000" y="6400800"/>
            <a:ext cx="1905000" cy="457200"/>
          </a:xfrm>
          <a:prstGeom prst="rect">
            <a:avLst/>
          </a:prstGeom>
        </p:spPr>
        <p:txBody>
          <a:bodyPr/>
          <a:lstStyle>
            <a:lvl1pPr>
              <a:defRPr/>
            </a:lvl1pPr>
          </a:lstStyle>
          <a:p>
            <a:fld id="{D1F21CAB-A2F1-4BCF-89BA-05DD86E6B5EF}"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xmlns="" val="40690494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7772400" cy="6858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Slide Number Placeholder 4"/>
          <p:cNvSpPr>
            <a:spLocks noGrp="1"/>
          </p:cNvSpPr>
          <p:nvPr>
            <p:ph type="sldNum" sz="quarter" idx="10"/>
          </p:nvPr>
        </p:nvSpPr>
        <p:spPr>
          <a:xfrm>
            <a:off x="7239000" y="6400800"/>
            <a:ext cx="1905000" cy="457200"/>
          </a:xfrm>
          <a:prstGeom prst="rect">
            <a:avLst/>
          </a:prstGeom>
        </p:spPr>
        <p:txBody>
          <a:bodyPr/>
          <a:lstStyle>
            <a:lvl1pPr>
              <a:defRPr/>
            </a:lvl1pPr>
          </a:lstStyle>
          <a:p>
            <a:fld id="{B19064FB-1BB7-4D35-854B-C567C8C7DD34}"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xmlns="" val="3401206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7772400" cy="6858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Slide Number Placeholder 4"/>
          <p:cNvSpPr>
            <a:spLocks noGrp="1"/>
          </p:cNvSpPr>
          <p:nvPr>
            <p:ph type="sldNum" sz="quarter" idx="10"/>
          </p:nvPr>
        </p:nvSpPr>
        <p:spPr>
          <a:xfrm>
            <a:off x="7239000" y="6400800"/>
            <a:ext cx="1905000" cy="457200"/>
          </a:xfrm>
          <a:prstGeom prst="rect">
            <a:avLst/>
          </a:prstGeom>
        </p:spPr>
        <p:txBody>
          <a:bodyPr/>
          <a:lstStyle>
            <a:lvl1pPr>
              <a:defRPr/>
            </a:lvl1pPr>
          </a:lstStyle>
          <a:p>
            <a:fld id="{1F12BAC1-5144-4B22-A1B6-DB5D3F82A4A0}"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xmlns="" val="28827291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Cover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2"/>
            <a:ext cx="2133600" cy="365125"/>
          </a:xfrm>
          <a:prstGeom prst="rect">
            <a:avLst/>
          </a:prstGeom>
        </p:spPr>
        <p:txBody>
          <a:bodyPr/>
          <a:lstStyle>
            <a:lvl1pPr>
              <a:defRPr/>
            </a:lvl1pPr>
          </a:lstStyle>
          <a:p>
            <a:pPr>
              <a:defRPr/>
            </a:pPr>
            <a:fld id="{ED5EAD91-9D67-4026-B567-FAD7C911D79B}" type="datetimeFigureOut">
              <a:rPr lang="en-SG">
                <a:solidFill>
                  <a:prstClr val="black">
                    <a:tint val="75000"/>
                  </a:prstClr>
                </a:solidFill>
              </a:rPr>
              <a:pPr>
                <a:defRPr/>
              </a:pPr>
              <a:t>30/1/2013</a:t>
            </a:fld>
            <a:endParaRPr lang="en-SG">
              <a:solidFill>
                <a:prstClr val="black">
                  <a:tint val="75000"/>
                </a:prstClr>
              </a:solidFill>
            </a:endParaRPr>
          </a:p>
        </p:txBody>
      </p:sp>
      <p:sp>
        <p:nvSpPr>
          <p:cNvPr id="3" name="Footer Placeholder 4"/>
          <p:cNvSpPr>
            <a:spLocks noGrp="1"/>
          </p:cNvSpPr>
          <p:nvPr>
            <p:ph type="ftr" sz="quarter" idx="11"/>
          </p:nvPr>
        </p:nvSpPr>
        <p:spPr>
          <a:xfrm>
            <a:off x="3124200" y="6356352"/>
            <a:ext cx="2895600" cy="365125"/>
          </a:xfrm>
          <a:prstGeom prst="rect">
            <a:avLst/>
          </a:prstGeom>
        </p:spPr>
        <p:txBody>
          <a:bodyPr/>
          <a:lstStyle>
            <a:lvl1pPr>
              <a:defRPr/>
            </a:lvl1pPr>
          </a:lstStyle>
          <a:p>
            <a:pPr>
              <a:defRPr/>
            </a:pPr>
            <a:endParaRPr lang="en-SG">
              <a:solidFill>
                <a:prstClr val="black">
                  <a:tint val="75000"/>
                </a:prstClr>
              </a:solidFill>
            </a:endParaRPr>
          </a:p>
        </p:txBody>
      </p:sp>
      <p:sp>
        <p:nvSpPr>
          <p:cNvPr id="4" name="Slide Number Placeholder 5"/>
          <p:cNvSpPr>
            <a:spLocks noGrp="1"/>
          </p:cNvSpPr>
          <p:nvPr>
            <p:ph type="sldNum" sz="quarter" idx="12"/>
          </p:nvPr>
        </p:nvSpPr>
        <p:spPr>
          <a:xfrm>
            <a:off x="6553200" y="6356352"/>
            <a:ext cx="2133600" cy="365125"/>
          </a:xfrm>
          <a:prstGeom prst="rect">
            <a:avLst/>
          </a:prstGeom>
        </p:spPr>
        <p:txBody>
          <a:bodyPr/>
          <a:lstStyle>
            <a:lvl1pPr>
              <a:defRPr/>
            </a:lvl1pPr>
          </a:lstStyle>
          <a:p>
            <a:pPr>
              <a:defRPr/>
            </a:pPr>
            <a:fld id="{B28545E9-5C65-48B3-B0FA-D332EEC6A81C}" type="slidenum">
              <a:rPr lang="en-SG">
                <a:solidFill>
                  <a:prstClr val="black">
                    <a:tint val="75000"/>
                  </a:prstClr>
                </a:solidFill>
              </a:rPr>
              <a:pPr>
                <a:defRPr/>
              </a:pPr>
              <a:t>‹#›</a:t>
            </a:fld>
            <a:endParaRPr lang="en-SG">
              <a:solidFill>
                <a:prstClr val="black">
                  <a:tint val="75000"/>
                </a:prstClr>
              </a:solidFill>
            </a:endParaRPr>
          </a:p>
        </p:txBody>
      </p:sp>
    </p:spTree>
    <p:extLst>
      <p:ext uri="{BB962C8B-B14F-4D97-AF65-F5344CB8AC3E}">
        <p14:creationId xmlns:p14="http://schemas.microsoft.com/office/powerpoint/2010/main" xmlns="" val="2169606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4"/>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4"/>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6"/>
            <a:ext cx="4040188" cy="639763"/>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6"/>
            <a:ext cx="4041775" cy="639763"/>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53"/>
            <a:ext cx="3008313" cy="1162051"/>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3" y="1435103"/>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4"/>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4"/>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xmlns="" val="289991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62068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Tree>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705" r:id="rId12"/>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5"/>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xmlns="" val="2785782835"/>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2.v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3.jpeg"/><Relationship Id="rId5" Type="http://schemas.openxmlformats.org/officeDocument/2006/relationships/image" Target="../media/image19.jpeg"/><Relationship Id="rId4" Type="http://schemas.openxmlformats.org/officeDocument/2006/relationships/oleObject" Target="../embeddings/oleObject3.bin"/></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5.xml"/><Relationship Id="rId1" Type="http://schemas.openxmlformats.org/officeDocument/2006/relationships/vmlDrawing" Target="../drawings/vmlDrawing4.vml"/><Relationship Id="rId4" Type="http://schemas.openxmlformats.org/officeDocument/2006/relationships/oleObject" Target="../embeddings/oleObject4.bin"/></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b="1" dirty="0" smtClean="0">
                <a:latin typeface="Verdana" pitchFamily="34" charset="0"/>
                <a:ea typeface="Verdana" pitchFamily="34" charset="0"/>
                <a:cs typeface="Verdana" pitchFamily="34" charset="0"/>
              </a:rPr>
              <a:t>Learning Outcomes</a:t>
            </a:r>
            <a:endParaRPr lang="en-GB" sz="2400" b="1" dirty="0">
              <a:latin typeface="Verdana" pitchFamily="34" charset="0"/>
              <a:ea typeface="Verdana" pitchFamily="34" charset="0"/>
              <a:cs typeface="Verdana" pitchFamily="34" charset="0"/>
            </a:endParaRPr>
          </a:p>
        </p:txBody>
      </p:sp>
      <p:sp>
        <p:nvSpPr>
          <p:cNvPr id="3" name="Content Placeholder 2"/>
          <p:cNvSpPr>
            <a:spLocks noGrp="1"/>
          </p:cNvSpPr>
          <p:nvPr>
            <p:ph idx="1"/>
          </p:nvPr>
        </p:nvSpPr>
        <p:spPr/>
        <p:txBody>
          <a:bodyPr>
            <a:normAutofit/>
          </a:bodyPr>
          <a:lstStyle/>
          <a:p>
            <a:pPr lvl="0">
              <a:lnSpc>
                <a:spcPct val="150000"/>
              </a:lnSpc>
            </a:pPr>
            <a:r>
              <a:rPr lang="en-GB" sz="1800" dirty="0">
                <a:latin typeface="Verdana" pitchFamily="34" charset="0"/>
                <a:ea typeface="Verdana" pitchFamily="34" charset="0"/>
                <a:cs typeface="Verdana" pitchFamily="34" charset="0"/>
              </a:rPr>
              <a:t>Distinguish between alveolar and pulmonary ventilation. </a:t>
            </a:r>
            <a:endParaRPr lang="en-GB" sz="1800" dirty="0" smtClean="0">
              <a:latin typeface="Verdana" pitchFamily="34" charset="0"/>
              <a:ea typeface="Verdana" pitchFamily="34" charset="0"/>
              <a:cs typeface="Verdana" pitchFamily="34" charset="0"/>
            </a:endParaRPr>
          </a:p>
          <a:p>
            <a:pPr lvl="0">
              <a:lnSpc>
                <a:spcPct val="150000"/>
              </a:lnSpc>
            </a:pPr>
            <a:r>
              <a:rPr lang="en-GB" sz="1800" dirty="0" smtClean="0">
                <a:latin typeface="Verdana" pitchFamily="34" charset="0"/>
                <a:ea typeface="Verdana" pitchFamily="34" charset="0"/>
                <a:cs typeface="Verdana" pitchFamily="34" charset="0"/>
              </a:rPr>
              <a:t>Define </a:t>
            </a:r>
            <a:r>
              <a:rPr lang="en-GB" sz="1800" dirty="0">
                <a:latin typeface="Verdana" pitchFamily="34" charset="0"/>
                <a:ea typeface="Verdana" pitchFamily="34" charset="0"/>
                <a:cs typeface="Verdana" pitchFamily="34" charset="0"/>
              </a:rPr>
              <a:t>the common lung volumes and describe how they alter in restrictive and obstructive disease </a:t>
            </a:r>
            <a:endParaRPr lang="en-GB" sz="1800" dirty="0" smtClean="0">
              <a:latin typeface="Verdana" pitchFamily="34" charset="0"/>
              <a:ea typeface="Verdana" pitchFamily="34" charset="0"/>
              <a:cs typeface="Verdana" pitchFamily="34" charset="0"/>
            </a:endParaRPr>
          </a:p>
          <a:p>
            <a:pPr lvl="0">
              <a:lnSpc>
                <a:spcPct val="150000"/>
              </a:lnSpc>
            </a:pPr>
            <a:r>
              <a:rPr lang="en-GB" sz="1800" dirty="0" smtClean="0">
                <a:latin typeface="Verdana" pitchFamily="34" charset="0"/>
                <a:ea typeface="Verdana" pitchFamily="34" charset="0"/>
                <a:cs typeface="Verdana" pitchFamily="34" charset="0"/>
              </a:rPr>
              <a:t>Define </a:t>
            </a:r>
            <a:r>
              <a:rPr lang="en-GB" sz="1800" dirty="0">
                <a:latin typeface="Verdana" pitchFamily="34" charset="0"/>
                <a:ea typeface="Verdana" pitchFamily="34" charset="0"/>
                <a:cs typeface="Verdana" pitchFamily="34" charset="0"/>
              </a:rPr>
              <a:t>anatomical and physiological dead space and </a:t>
            </a:r>
            <a:r>
              <a:rPr lang="en-GB" sz="1800" dirty="0" smtClean="0">
                <a:latin typeface="Verdana" pitchFamily="34" charset="0"/>
                <a:ea typeface="Verdana" pitchFamily="34" charset="0"/>
                <a:cs typeface="Verdana" pitchFamily="34" charset="0"/>
              </a:rPr>
              <a:t>recall</a:t>
            </a:r>
            <a:r>
              <a:rPr lang="en-GB" sz="1800" strike="sngStrike" dirty="0" smtClean="0">
                <a:latin typeface="Verdana" pitchFamily="34" charset="0"/>
                <a:ea typeface="Verdana" pitchFamily="34" charset="0"/>
                <a:cs typeface="Verdana" pitchFamily="34" charset="0"/>
              </a:rPr>
              <a:t> </a:t>
            </a:r>
            <a:r>
              <a:rPr lang="en-GB" sz="1800" dirty="0">
                <a:latin typeface="Verdana" pitchFamily="34" charset="0"/>
                <a:ea typeface="Verdana" pitchFamily="34" charset="0"/>
                <a:cs typeface="Verdana" pitchFamily="34" charset="0"/>
              </a:rPr>
              <a:t>approximate volumes for both in a typical healthy adult</a:t>
            </a:r>
          </a:p>
          <a:p>
            <a:pPr lvl="0">
              <a:lnSpc>
                <a:spcPct val="150000"/>
              </a:lnSpc>
            </a:pPr>
            <a:r>
              <a:rPr lang="en-GB" sz="1800" dirty="0">
                <a:latin typeface="Verdana" pitchFamily="34" charset="0"/>
                <a:ea typeface="Verdana" pitchFamily="34" charset="0"/>
                <a:cs typeface="Verdana" pitchFamily="34" charset="0"/>
              </a:rPr>
              <a:t>Explain </a:t>
            </a:r>
            <a:r>
              <a:rPr lang="en-GB" sz="1800" dirty="0" smtClean="0">
                <a:latin typeface="Verdana" pitchFamily="34" charset="0"/>
                <a:ea typeface="Verdana" pitchFamily="34" charset="0"/>
                <a:cs typeface="Verdana" pitchFamily="34" charset="0"/>
              </a:rPr>
              <a:t>the </a:t>
            </a:r>
            <a:r>
              <a:rPr lang="en-GB" sz="1800" dirty="0">
                <a:latin typeface="Verdana" pitchFamily="34" charset="0"/>
                <a:ea typeface="Verdana" pitchFamily="34" charset="0"/>
                <a:cs typeface="Verdana" pitchFamily="34" charset="0"/>
              </a:rPr>
              <a:t>effect of increased breathing frequency compared with increased depth of breathing on alveolar ventilation</a:t>
            </a:r>
          </a:p>
          <a:p>
            <a:pPr lvl="0">
              <a:lnSpc>
                <a:spcPct val="150000"/>
              </a:lnSpc>
            </a:pPr>
            <a:r>
              <a:rPr lang="en-GB" sz="1800" dirty="0">
                <a:latin typeface="Verdana" pitchFamily="34" charset="0"/>
                <a:ea typeface="Verdana" pitchFamily="34" charset="0"/>
                <a:cs typeface="Verdana" pitchFamily="34" charset="0"/>
              </a:rPr>
              <a:t>Define Fick’s law of diffusion</a:t>
            </a:r>
          </a:p>
          <a:p>
            <a:pPr lvl="0">
              <a:lnSpc>
                <a:spcPct val="150000"/>
              </a:lnSpc>
            </a:pPr>
            <a:r>
              <a:rPr lang="en-GB" sz="1800" dirty="0">
                <a:latin typeface="Verdana" pitchFamily="34" charset="0"/>
                <a:ea typeface="Verdana" pitchFamily="34" charset="0"/>
                <a:cs typeface="Verdana" pitchFamily="34" charset="0"/>
              </a:rPr>
              <a:t>Implement </a:t>
            </a:r>
            <a:r>
              <a:rPr lang="en-GB" sz="1800" dirty="0" smtClean="0">
                <a:latin typeface="Verdana" pitchFamily="34" charset="0"/>
                <a:ea typeface="Verdana" pitchFamily="34" charset="0"/>
                <a:cs typeface="Verdana" pitchFamily="34" charset="0"/>
              </a:rPr>
              <a:t> Fick’s </a:t>
            </a:r>
            <a:r>
              <a:rPr lang="en-GB" sz="1800" dirty="0">
                <a:latin typeface="Verdana" pitchFamily="34" charset="0"/>
                <a:ea typeface="Verdana" pitchFamily="34" charset="0"/>
                <a:cs typeface="Verdana" pitchFamily="34" charset="0"/>
              </a:rPr>
              <a:t>law of diffusion to gas exchange in health and disease</a:t>
            </a:r>
          </a:p>
          <a:p>
            <a:pPr>
              <a:lnSpc>
                <a:spcPct val="150000"/>
              </a:lnSpc>
            </a:pPr>
            <a:endParaRPr lang="en-GB" sz="18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xmlns="" val="18371575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p:cNvSpPr>
          <p:nvPr>
            <p:ph type="title"/>
          </p:nvPr>
        </p:nvSpPr>
        <p:spPr>
          <a:xfrm>
            <a:off x="467544" y="476672"/>
            <a:ext cx="8229600" cy="720725"/>
          </a:xfrm>
        </p:spPr>
        <p:txBody>
          <a:bodyPr>
            <a:normAutofit/>
          </a:bodyPr>
          <a:lstStyle/>
          <a:p>
            <a:r>
              <a:rPr lang="en-GB" sz="2400" b="1" dirty="0" smtClean="0">
                <a:latin typeface="Verdana" pitchFamily="34" charset="0"/>
                <a:ea typeface="Verdana" pitchFamily="34" charset="0"/>
                <a:cs typeface="Verdana" pitchFamily="34" charset="0"/>
              </a:rPr>
              <a:t>Helium Dilution</a:t>
            </a:r>
          </a:p>
        </p:txBody>
      </p:sp>
      <p:sp>
        <p:nvSpPr>
          <p:cNvPr id="17411" name="Rectangle 5"/>
          <p:cNvSpPr>
            <a:spLocks noGrp="1"/>
          </p:cNvSpPr>
          <p:nvPr>
            <p:ph type="body" sz="half" idx="2"/>
          </p:nvPr>
        </p:nvSpPr>
        <p:spPr>
          <a:xfrm>
            <a:off x="4644008" y="1340594"/>
            <a:ext cx="4042792" cy="3384550"/>
          </a:xfrm>
        </p:spPr>
        <p:txBody>
          <a:bodyPr/>
          <a:lstStyle/>
          <a:p>
            <a:pPr>
              <a:lnSpc>
                <a:spcPct val="90000"/>
              </a:lnSpc>
            </a:pPr>
            <a:r>
              <a:rPr lang="en-GB" sz="2000" dirty="0" smtClean="0">
                <a:latin typeface="Verdana" pitchFamily="34" charset="0"/>
                <a:ea typeface="Verdana" pitchFamily="34" charset="0"/>
                <a:cs typeface="Verdana" pitchFamily="34" charset="0"/>
              </a:rPr>
              <a:t>Spirometer filled with known volume of gas - 3.5L &amp; known [He] 10%</a:t>
            </a:r>
          </a:p>
          <a:p>
            <a:pPr>
              <a:lnSpc>
                <a:spcPct val="90000"/>
              </a:lnSpc>
            </a:pPr>
            <a:r>
              <a:rPr lang="en-GB" sz="2000" dirty="0" smtClean="0">
                <a:latin typeface="Verdana" pitchFamily="34" charset="0"/>
                <a:ea typeface="Verdana" pitchFamily="34" charset="0"/>
                <a:cs typeface="Verdana" pitchFamily="34" charset="0"/>
              </a:rPr>
              <a:t>Patient breathes freely to allow mixing</a:t>
            </a:r>
          </a:p>
          <a:p>
            <a:pPr>
              <a:lnSpc>
                <a:spcPct val="90000"/>
              </a:lnSpc>
            </a:pPr>
            <a:r>
              <a:rPr lang="en-GB" sz="2000" dirty="0" smtClean="0">
                <a:latin typeface="Verdana" pitchFamily="34" charset="0"/>
                <a:ea typeface="Verdana" pitchFamily="34" charset="0"/>
                <a:cs typeface="Verdana" pitchFamily="34" charset="0"/>
              </a:rPr>
              <a:t>Final [He] measured as 5%</a:t>
            </a:r>
          </a:p>
          <a:p>
            <a:pPr>
              <a:lnSpc>
                <a:spcPct val="90000"/>
              </a:lnSpc>
            </a:pPr>
            <a:r>
              <a:rPr lang="en-GB" sz="2000" dirty="0" smtClean="0">
                <a:latin typeface="Verdana" pitchFamily="34" charset="0"/>
                <a:ea typeface="Verdana" pitchFamily="34" charset="0"/>
                <a:cs typeface="Verdana" pitchFamily="34" charset="0"/>
              </a:rPr>
              <a:t>Calculate </a:t>
            </a:r>
            <a:r>
              <a:rPr lang="en-GB" sz="2000" dirty="0">
                <a:latin typeface="Verdana" pitchFamily="34" charset="0"/>
                <a:ea typeface="Verdana" pitchFamily="34" charset="0"/>
                <a:cs typeface="Verdana" pitchFamily="34" charset="0"/>
              </a:rPr>
              <a:t>unknown volume using mass </a:t>
            </a:r>
            <a:r>
              <a:rPr lang="en-GB" sz="2000" dirty="0" smtClean="0">
                <a:latin typeface="Verdana" pitchFamily="34" charset="0"/>
                <a:ea typeface="Verdana" pitchFamily="34" charset="0"/>
                <a:cs typeface="Verdana" pitchFamily="34" charset="0"/>
              </a:rPr>
              <a:t>balance</a:t>
            </a:r>
          </a:p>
          <a:p>
            <a:pPr marL="609600" indent="-609600">
              <a:lnSpc>
                <a:spcPct val="90000"/>
              </a:lnSpc>
            </a:pPr>
            <a:endParaRPr lang="en-GB" sz="2000" dirty="0">
              <a:latin typeface="Verdana" pitchFamily="34" charset="0"/>
              <a:ea typeface="Verdana" pitchFamily="34" charset="0"/>
              <a:cs typeface="Verdana" pitchFamily="34" charset="0"/>
            </a:endParaRPr>
          </a:p>
          <a:p>
            <a:pPr marL="457200" lvl="1" indent="0">
              <a:lnSpc>
                <a:spcPct val="90000"/>
              </a:lnSpc>
              <a:buNone/>
            </a:pPr>
            <a:r>
              <a:rPr lang="en-GB" sz="2000" dirty="0">
                <a:latin typeface="Verdana" pitchFamily="34" charset="0"/>
                <a:ea typeface="Verdana" pitchFamily="34" charset="0"/>
                <a:cs typeface="Verdana" pitchFamily="34" charset="0"/>
              </a:rPr>
              <a:t>Mass of He before mixing: (0*RV)+(10*3.5)</a:t>
            </a:r>
          </a:p>
          <a:p>
            <a:pPr marL="457200" lvl="1" indent="0">
              <a:lnSpc>
                <a:spcPct val="90000"/>
              </a:lnSpc>
              <a:buNone/>
            </a:pPr>
            <a:endParaRPr lang="en-GB" sz="2000" dirty="0" smtClean="0">
              <a:latin typeface="Verdana" pitchFamily="34" charset="0"/>
              <a:ea typeface="Verdana" pitchFamily="34" charset="0"/>
              <a:cs typeface="Verdana" pitchFamily="34" charset="0"/>
            </a:endParaRPr>
          </a:p>
          <a:p>
            <a:pPr marL="457200" lvl="1" indent="0">
              <a:lnSpc>
                <a:spcPct val="90000"/>
              </a:lnSpc>
              <a:buNone/>
            </a:pPr>
            <a:r>
              <a:rPr lang="en-GB" sz="2000" dirty="0" smtClean="0">
                <a:latin typeface="Verdana" pitchFamily="34" charset="0"/>
                <a:ea typeface="Verdana" pitchFamily="34" charset="0"/>
                <a:cs typeface="Verdana" pitchFamily="34" charset="0"/>
              </a:rPr>
              <a:t>Mass </a:t>
            </a:r>
            <a:r>
              <a:rPr lang="en-GB" sz="2000" dirty="0">
                <a:latin typeface="Verdana" pitchFamily="34" charset="0"/>
                <a:ea typeface="Verdana" pitchFamily="34" charset="0"/>
                <a:cs typeface="Verdana" pitchFamily="34" charset="0"/>
              </a:rPr>
              <a:t>of He after mixing: </a:t>
            </a:r>
          </a:p>
          <a:p>
            <a:pPr marL="990600" lvl="1" indent="-533400">
              <a:lnSpc>
                <a:spcPct val="90000"/>
              </a:lnSpc>
              <a:buNone/>
            </a:pPr>
            <a:r>
              <a:rPr lang="en-GB" sz="2000" dirty="0" smtClean="0">
                <a:latin typeface="Verdana" pitchFamily="34" charset="0"/>
                <a:ea typeface="Verdana" pitchFamily="34" charset="0"/>
                <a:cs typeface="Verdana" pitchFamily="34" charset="0"/>
              </a:rPr>
              <a:t>(</a:t>
            </a:r>
            <a:r>
              <a:rPr lang="en-GB" sz="2000" dirty="0">
                <a:latin typeface="Verdana" pitchFamily="34" charset="0"/>
                <a:ea typeface="Verdana" pitchFamily="34" charset="0"/>
                <a:cs typeface="Verdana" pitchFamily="34" charset="0"/>
              </a:rPr>
              <a:t>5*RV) + (5*3.5) </a:t>
            </a:r>
            <a:r>
              <a:rPr lang="en-GB" sz="2000" u="sng" dirty="0">
                <a:latin typeface="Verdana" pitchFamily="34" charset="0"/>
                <a:ea typeface="Verdana" pitchFamily="34" charset="0"/>
                <a:cs typeface="Verdana" pitchFamily="34" charset="0"/>
              </a:rPr>
              <a:t>or</a:t>
            </a:r>
            <a:r>
              <a:rPr lang="en-GB" sz="2000" dirty="0">
                <a:latin typeface="Verdana" pitchFamily="34" charset="0"/>
                <a:ea typeface="Verdana" pitchFamily="34" charset="0"/>
                <a:cs typeface="Verdana" pitchFamily="34" charset="0"/>
              </a:rPr>
              <a:t> 5*(RV+3.5)</a:t>
            </a:r>
          </a:p>
          <a:p>
            <a:pPr>
              <a:lnSpc>
                <a:spcPct val="90000"/>
              </a:lnSpc>
            </a:pPr>
            <a:endParaRPr lang="en-GB" sz="2000" dirty="0" smtClean="0">
              <a:latin typeface="Verdana" pitchFamily="34" charset="0"/>
              <a:ea typeface="Verdana" pitchFamily="34" charset="0"/>
              <a:cs typeface="Verdana" pitchFamily="34" charset="0"/>
            </a:endParaRPr>
          </a:p>
        </p:txBody>
      </p:sp>
      <p:pic>
        <p:nvPicPr>
          <p:cNvPr id="17412" name="Picture 6" descr="He dilution"/>
          <p:cNvPicPr>
            <a:picLocks noGrp="1" noChangeAspect="1" noChangeArrowheads="1"/>
          </p:cNvPicPr>
          <p:nvPr>
            <p:ph sz="half" idx="1"/>
          </p:nvPr>
        </p:nvPicPr>
        <p:blipFill>
          <a:blip r:embed="rId3" cstate="print">
            <a:extLst>
              <a:ext uri="{28A0092B-C50C-407E-A947-70E740481C1C}">
                <a14:useLocalDpi xmlns:a14="http://schemas.microsoft.com/office/drawing/2010/main" xmlns="" val="0"/>
              </a:ext>
            </a:extLst>
          </a:blip>
          <a:srcRect/>
          <a:stretch>
            <a:fillRect/>
          </a:stretch>
        </p:blipFill>
        <p:spPr>
          <a:xfrm>
            <a:off x="550612" y="2421086"/>
            <a:ext cx="3877372" cy="3240162"/>
          </a:xfrm>
        </p:spPr>
      </p:pic>
      <p:sp>
        <p:nvSpPr>
          <p:cNvPr id="2" name="Rectangle 1"/>
          <p:cNvSpPr/>
          <p:nvPr/>
        </p:nvSpPr>
        <p:spPr>
          <a:xfrm>
            <a:off x="467544" y="5805438"/>
            <a:ext cx="4302781" cy="341632"/>
          </a:xfrm>
          <a:prstGeom prst="rect">
            <a:avLst/>
          </a:prstGeom>
        </p:spPr>
        <p:txBody>
          <a:bodyPr wrap="none">
            <a:spAutoFit/>
          </a:bodyPr>
          <a:lstStyle/>
          <a:p>
            <a:pPr>
              <a:lnSpc>
                <a:spcPct val="90000"/>
              </a:lnSpc>
            </a:pPr>
            <a:r>
              <a:rPr lang="en-GB" b="1" dirty="0">
                <a:latin typeface="Verdana" pitchFamily="34" charset="0"/>
                <a:ea typeface="Verdana" pitchFamily="34" charset="0"/>
                <a:cs typeface="Verdana" pitchFamily="34" charset="0"/>
              </a:rPr>
              <a:t>Mass = Concentration x Volume</a:t>
            </a:r>
          </a:p>
        </p:txBody>
      </p:sp>
      <p:sp>
        <p:nvSpPr>
          <p:cNvPr id="3" name="TextBox 2"/>
          <p:cNvSpPr txBox="1"/>
          <p:nvPr/>
        </p:nvSpPr>
        <p:spPr>
          <a:xfrm>
            <a:off x="899592" y="6444044"/>
            <a:ext cx="7813486" cy="369332"/>
          </a:xfrm>
          <a:prstGeom prst="rect">
            <a:avLst/>
          </a:prstGeom>
          <a:noFill/>
        </p:spPr>
        <p:txBody>
          <a:bodyPr wrap="none" rtlCol="0">
            <a:spAutoFit/>
          </a:bodyPr>
          <a:lstStyle/>
          <a:p>
            <a:r>
              <a:rPr lang="en-GB" dirty="0" smtClean="0">
                <a:solidFill>
                  <a:schemeClr val="bg1">
                    <a:lumMod val="50000"/>
                  </a:schemeClr>
                </a:solidFill>
              </a:rPr>
              <a:t>(Example from GE Medicine 1</a:t>
            </a:r>
            <a:r>
              <a:rPr lang="en-GB" baseline="30000" dirty="0" smtClean="0">
                <a:solidFill>
                  <a:schemeClr val="bg1">
                    <a:lumMod val="50000"/>
                  </a:schemeClr>
                </a:solidFill>
              </a:rPr>
              <a:t>st</a:t>
            </a:r>
            <a:r>
              <a:rPr lang="en-GB" dirty="0" smtClean="0">
                <a:solidFill>
                  <a:schemeClr val="bg1">
                    <a:lumMod val="50000"/>
                  </a:schemeClr>
                </a:solidFill>
              </a:rPr>
              <a:t> year Respiratory Course, Imperial College London)</a:t>
            </a:r>
            <a:endParaRPr lang="en-GB" dirty="0">
              <a:solidFill>
                <a:schemeClr val="bg1">
                  <a:lumMod val="50000"/>
                </a:schemeClr>
              </a:solidFill>
            </a:endParaRPr>
          </a:p>
        </p:txBody>
      </p:sp>
      <p:sp>
        <p:nvSpPr>
          <p:cNvPr id="4" name="Rectangle 3"/>
          <p:cNvSpPr/>
          <p:nvPr/>
        </p:nvSpPr>
        <p:spPr>
          <a:xfrm>
            <a:off x="467544" y="1340594"/>
            <a:ext cx="4032448" cy="1015663"/>
          </a:xfrm>
          <a:prstGeom prst="rect">
            <a:avLst/>
          </a:prstGeom>
        </p:spPr>
        <p:txBody>
          <a:bodyPr wrap="square">
            <a:spAutoFit/>
          </a:bodyPr>
          <a:lstStyle/>
          <a:p>
            <a:r>
              <a:rPr lang="en-GB" sz="2000" b="1" dirty="0">
                <a:latin typeface="Verdana" pitchFamily="34" charset="0"/>
                <a:ea typeface="Verdana" pitchFamily="34" charset="0"/>
                <a:cs typeface="Verdana" pitchFamily="34" charset="0"/>
              </a:rPr>
              <a:t>Helium (</a:t>
            </a:r>
            <a:r>
              <a:rPr lang="en-GB" sz="2000" b="1" dirty="0" smtClean="0">
                <a:latin typeface="Verdana" pitchFamily="34" charset="0"/>
                <a:ea typeface="Verdana" pitchFamily="34" charset="0"/>
                <a:cs typeface="Verdana" pitchFamily="34" charset="0"/>
              </a:rPr>
              <a:t>He): </a:t>
            </a:r>
            <a:r>
              <a:rPr lang="en-GB" sz="2000" dirty="0" smtClean="0">
                <a:latin typeface="Verdana" pitchFamily="34" charset="0"/>
                <a:ea typeface="Verdana" pitchFamily="34" charset="0"/>
                <a:cs typeface="Verdana" pitchFamily="34" charset="0"/>
              </a:rPr>
              <a:t>Not </a:t>
            </a:r>
            <a:r>
              <a:rPr lang="en-GB" sz="2000" dirty="0">
                <a:latin typeface="Verdana" pitchFamily="34" charset="0"/>
                <a:ea typeface="Verdana" pitchFamily="34" charset="0"/>
                <a:cs typeface="Verdana" pitchFamily="34" charset="0"/>
              </a:rPr>
              <a:t>found in room air, inert and does not diffuse out of the lung </a:t>
            </a:r>
          </a:p>
        </p:txBody>
      </p:sp>
    </p:spTree>
    <p:extLst>
      <p:ext uri="{BB962C8B-B14F-4D97-AF65-F5344CB8AC3E}">
        <p14:creationId xmlns:p14="http://schemas.microsoft.com/office/powerpoint/2010/main" xmlns="" val="342900931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4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411">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411">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411">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41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07504" y="476154"/>
            <a:ext cx="9036496" cy="936625"/>
          </a:xfrm>
        </p:spPr>
        <p:txBody>
          <a:bodyPr vert="horz" lIns="91440" tIns="45720" rIns="91440" bIns="45720" rtlCol="0" anchor="ctr">
            <a:normAutofit/>
          </a:bodyPr>
          <a:lstStyle/>
          <a:p>
            <a:r>
              <a:rPr lang="en-GB" sz="2400" b="1" dirty="0">
                <a:latin typeface="Verdana" pitchFamily="34" charset="0"/>
                <a:ea typeface="Verdana" pitchFamily="34" charset="0"/>
                <a:cs typeface="Verdana" pitchFamily="34" charset="0"/>
              </a:rPr>
              <a:t>Clinical </a:t>
            </a:r>
            <a:r>
              <a:rPr lang="en-GB" sz="2400" b="1" dirty="0" smtClean="0">
                <a:latin typeface="Verdana" pitchFamily="34" charset="0"/>
                <a:ea typeface="Verdana" pitchFamily="34" charset="0"/>
                <a:cs typeface="Verdana" pitchFamily="34" charset="0"/>
              </a:rPr>
              <a:t>Relevance of </a:t>
            </a:r>
            <a:r>
              <a:rPr lang="en-GB" sz="2400" b="1" dirty="0">
                <a:latin typeface="Verdana" pitchFamily="34" charset="0"/>
                <a:ea typeface="Verdana" pitchFamily="34" charset="0"/>
                <a:cs typeface="Verdana" pitchFamily="34" charset="0"/>
              </a:rPr>
              <a:t>Lung Volumes and Capacities</a:t>
            </a:r>
            <a:endParaRPr lang="en-US" sz="2400" b="1" dirty="0">
              <a:latin typeface="Verdana" pitchFamily="34" charset="0"/>
              <a:ea typeface="Verdana" pitchFamily="34" charset="0"/>
              <a:cs typeface="Verdana" pitchFamily="34" charset="0"/>
            </a:endParaRPr>
          </a:p>
        </p:txBody>
      </p:sp>
      <p:sp>
        <p:nvSpPr>
          <p:cNvPr id="13315" name="Rectangle 3"/>
          <p:cNvSpPr>
            <a:spLocks noGrp="1" noChangeArrowheads="1"/>
          </p:cNvSpPr>
          <p:nvPr>
            <p:ph idx="1"/>
          </p:nvPr>
        </p:nvSpPr>
        <p:spPr>
          <a:xfrm>
            <a:off x="250828" y="1340768"/>
            <a:ext cx="8713788" cy="5256212"/>
          </a:xfrm>
        </p:spPr>
        <p:txBody>
          <a:bodyPr/>
          <a:lstStyle/>
          <a:p>
            <a:pPr>
              <a:lnSpc>
                <a:spcPct val="150000"/>
              </a:lnSpc>
            </a:pPr>
            <a:r>
              <a:rPr lang="en-GB" sz="2000" b="1" dirty="0" smtClean="0">
                <a:latin typeface="Verdana" pitchFamily="34" charset="0"/>
                <a:ea typeface="Verdana" pitchFamily="34" charset="0"/>
                <a:cs typeface="Verdana" pitchFamily="34" charset="0"/>
              </a:rPr>
              <a:t>Tidal volume (V</a:t>
            </a:r>
            <a:r>
              <a:rPr lang="en-GB" sz="2000" b="1" baseline="-25000" dirty="0" smtClean="0">
                <a:latin typeface="Verdana" pitchFamily="34" charset="0"/>
                <a:ea typeface="Verdana" pitchFamily="34" charset="0"/>
                <a:cs typeface="Verdana" pitchFamily="34" charset="0"/>
              </a:rPr>
              <a:t>T</a:t>
            </a:r>
            <a:r>
              <a:rPr lang="en-GB" sz="2000" b="1" dirty="0" smtClean="0">
                <a:latin typeface="Verdana" pitchFamily="34" charset="0"/>
                <a:ea typeface="Verdana" pitchFamily="34" charset="0"/>
                <a:cs typeface="Verdana" pitchFamily="34" charset="0"/>
              </a:rPr>
              <a:t>)</a:t>
            </a:r>
          </a:p>
          <a:p>
            <a:pPr lvl="1" eaLnBrk="1" hangingPunct="1">
              <a:lnSpc>
                <a:spcPct val="150000"/>
              </a:lnSpc>
            </a:pPr>
            <a:r>
              <a:rPr lang="en-GB" sz="1800" dirty="0" smtClean="0">
                <a:latin typeface="Verdana" pitchFamily="34" charset="0"/>
                <a:ea typeface="Verdana" pitchFamily="34" charset="0"/>
                <a:cs typeface="Verdana" pitchFamily="34" charset="0"/>
              </a:rPr>
              <a:t>Adequate V</a:t>
            </a:r>
            <a:r>
              <a:rPr lang="en-GB" sz="1800" baseline="-25000" dirty="0" smtClean="0">
                <a:latin typeface="Verdana" pitchFamily="34" charset="0"/>
                <a:ea typeface="Verdana" pitchFamily="34" charset="0"/>
                <a:cs typeface="Verdana" pitchFamily="34" charset="0"/>
              </a:rPr>
              <a:t>T</a:t>
            </a:r>
            <a:r>
              <a:rPr lang="en-GB" sz="1800" dirty="0" smtClean="0">
                <a:latin typeface="Verdana" pitchFamily="34" charset="0"/>
                <a:ea typeface="Verdana" pitchFamily="34" charset="0"/>
                <a:cs typeface="Verdana" pitchFamily="34" charset="0"/>
              </a:rPr>
              <a:t> necessary to maintain oxygenation and CO</a:t>
            </a:r>
            <a:r>
              <a:rPr lang="en-GB" sz="1800" baseline="-25000" dirty="0" smtClean="0">
                <a:latin typeface="Verdana" pitchFamily="34" charset="0"/>
                <a:ea typeface="Verdana" pitchFamily="34" charset="0"/>
                <a:cs typeface="Verdana" pitchFamily="34" charset="0"/>
              </a:rPr>
              <a:t>2</a:t>
            </a:r>
            <a:r>
              <a:rPr lang="en-GB" sz="1800" dirty="0" smtClean="0">
                <a:latin typeface="Verdana" pitchFamily="34" charset="0"/>
                <a:ea typeface="Verdana" pitchFamily="34" charset="0"/>
                <a:cs typeface="Verdana" pitchFamily="34" charset="0"/>
              </a:rPr>
              <a:t> clearance</a:t>
            </a:r>
          </a:p>
          <a:p>
            <a:pPr eaLnBrk="1" hangingPunct="1">
              <a:lnSpc>
                <a:spcPct val="150000"/>
              </a:lnSpc>
            </a:pPr>
            <a:r>
              <a:rPr lang="en-GB" sz="2000" b="1" dirty="0" smtClean="0">
                <a:latin typeface="Verdana" pitchFamily="34" charset="0"/>
                <a:ea typeface="Verdana" pitchFamily="34" charset="0"/>
                <a:cs typeface="Verdana" pitchFamily="34" charset="0"/>
              </a:rPr>
              <a:t>Inspiratory reserve volume (IRV)</a:t>
            </a:r>
          </a:p>
          <a:p>
            <a:pPr lvl="1" eaLnBrk="1" hangingPunct="1">
              <a:lnSpc>
                <a:spcPct val="150000"/>
              </a:lnSpc>
            </a:pPr>
            <a:r>
              <a:rPr lang="en-GB" sz="1800" dirty="0" smtClean="0">
                <a:latin typeface="Verdana" pitchFamily="34" charset="0"/>
                <a:ea typeface="Verdana" pitchFamily="34" charset="0"/>
                <a:cs typeface="Verdana" pitchFamily="34" charset="0"/>
              </a:rPr>
              <a:t>Required during cough &amp; undertaking exercise</a:t>
            </a:r>
          </a:p>
          <a:p>
            <a:pPr eaLnBrk="1" hangingPunct="1">
              <a:lnSpc>
                <a:spcPct val="150000"/>
              </a:lnSpc>
            </a:pPr>
            <a:r>
              <a:rPr lang="en-GB" sz="2000" b="1" dirty="0" smtClean="0">
                <a:latin typeface="Verdana" pitchFamily="34" charset="0"/>
                <a:ea typeface="Verdana" pitchFamily="34" charset="0"/>
                <a:cs typeface="Verdana" pitchFamily="34" charset="0"/>
              </a:rPr>
              <a:t>Functional residual capacity (FRC)</a:t>
            </a:r>
          </a:p>
          <a:p>
            <a:pPr lvl="1" eaLnBrk="1" hangingPunct="1">
              <a:lnSpc>
                <a:spcPct val="150000"/>
              </a:lnSpc>
            </a:pPr>
            <a:r>
              <a:rPr lang="en-GB" sz="1800" dirty="0" smtClean="0">
                <a:latin typeface="Verdana" pitchFamily="34" charset="0"/>
                <a:ea typeface="Verdana" pitchFamily="34" charset="0"/>
                <a:cs typeface="Verdana" pitchFamily="34" charset="0"/>
              </a:rPr>
              <a:t>Essential to maintain distal lung patency on expiration</a:t>
            </a:r>
          </a:p>
          <a:p>
            <a:pPr>
              <a:lnSpc>
                <a:spcPct val="150000"/>
              </a:lnSpc>
            </a:pPr>
            <a:r>
              <a:rPr lang="en-GB" sz="2000" b="1" dirty="0" smtClean="0">
                <a:latin typeface="Verdana" pitchFamily="34" charset="0"/>
                <a:ea typeface="Verdana" pitchFamily="34" charset="0"/>
                <a:cs typeface="Verdana" pitchFamily="34" charset="0"/>
              </a:rPr>
              <a:t>Residual volume (RV)</a:t>
            </a:r>
            <a:endParaRPr lang="en-GB" sz="2000" b="1" dirty="0">
              <a:latin typeface="Verdana" pitchFamily="34" charset="0"/>
              <a:ea typeface="Verdana" pitchFamily="34" charset="0"/>
              <a:cs typeface="Verdana" pitchFamily="34" charset="0"/>
            </a:endParaRPr>
          </a:p>
          <a:p>
            <a:pPr lvl="1">
              <a:lnSpc>
                <a:spcPct val="150000"/>
              </a:lnSpc>
            </a:pPr>
            <a:r>
              <a:rPr lang="en-GB" sz="1800" dirty="0">
                <a:latin typeface="Verdana" pitchFamily="34" charset="0"/>
                <a:ea typeface="Verdana" pitchFamily="34" charset="0"/>
                <a:cs typeface="Verdana" pitchFamily="34" charset="0"/>
              </a:rPr>
              <a:t>Can increase </a:t>
            </a:r>
            <a:r>
              <a:rPr lang="en-GB" sz="1800" dirty="0" smtClean="0">
                <a:latin typeface="Verdana" pitchFamily="34" charset="0"/>
                <a:ea typeface="Verdana" pitchFamily="34" charset="0"/>
                <a:cs typeface="Verdana" pitchFamily="34" charset="0"/>
              </a:rPr>
              <a:t>due </a:t>
            </a:r>
            <a:r>
              <a:rPr lang="en-GB" sz="1800" dirty="0">
                <a:latin typeface="Verdana" pitchFamily="34" charset="0"/>
                <a:ea typeface="Verdana" pitchFamily="34" charset="0"/>
                <a:cs typeface="Verdana" pitchFamily="34" charset="0"/>
              </a:rPr>
              <a:t>to “air trapping</a:t>
            </a:r>
            <a:r>
              <a:rPr lang="en-GB" sz="1800" dirty="0" smtClean="0">
                <a:latin typeface="Verdana" pitchFamily="34" charset="0"/>
                <a:ea typeface="Verdana" pitchFamily="34" charset="0"/>
                <a:cs typeface="Verdana" pitchFamily="34" charset="0"/>
              </a:rPr>
              <a:t>”. Alters respiratory </a:t>
            </a:r>
            <a:r>
              <a:rPr lang="en-GB" sz="1800" dirty="0">
                <a:latin typeface="Verdana" pitchFamily="34" charset="0"/>
                <a:ea typeface="Verdana" pitchFamily="34" charset="0"/>
                <a:cs typeface="Verdana" pitchFamily="34" charset="0"/>
              </a:rPr>
              <a:t>mechanics</a:t>
            </a:r>
          </a:p>
          <a:p>
            <a:pPr>
              <a:lnSpc>
                <a:spcPct val="150000"/>
              </a:lnSpc>
            </a:pPr>
            <a:r>
              <a:rPr lang="en-GB" sz="2000" b="1" dirty="0">
                <a:latin typeface="Verdana" pitchFamily="34" charset="0"/>
                <a:ea typeface="Verdana" pitchFamily="34" charset="0"/>
                <a:cs typeface="Verdana" pitchFamily="34" charset="0"/>
              </a:rPr>
              <a:t>Vital </a:t>
            </a:r>
            <a:r>
              <a:rPr lang="en-GB" sz="2000" b="1" dirty="0" smtClean="0">
                <a:latin typeface="Verdana" pitchFamily="34" charset="0"/>
                <a:ea typeface="Verdana" pitchFamily="34" charset="0"/>
                <a:cs typeface="Verdana" pitchFamily="34" charset="0"/>
              </a:rPr>
              <a:t>capacity (VC)</a:t>
            </a:r>
            <a:endParaRPr lang="en-GB" sz="2000" b="1" dirty="0">
              <a:latin typeface="Verdana" pitchFamily="34" charset="0"/>
              <a:ea typeface="Verdana" pitchFamily="34" charset="0"/>
              <a:cs typeface="Verdana" pitchFamily="34" charset="0"/>
            </a:endParaRPr>
          </a:p>
          <a:p>
            <a:pPr lvl="1">
              <a:lnSpc>
                <a:spcPct val="150000"/>
              </a:lnSpc>
            </a:pPr>
            <a:r>
              <a:rPr lang="en-GB" sz="1800" dirty="0">
                <a:latin typeface="Verdana" pitchFamily="34" charset="0"/>
                <a:ea typeface="Verdana" pitchFamily="34" charset="0"/>
                <a:cs typeface="Verdana" pitchFamily="34" charset="0"/>
              </a:rPr>
              <a:t>Critical value (1L) used to identify if patient is able to maintain spontaneous </a:t>
            </a:r>
            <a:r>
              <a:rPr lang="en-GB" sz="1800" dirty="0" smtClean="0">
                <a:latin typeface="Verdana" pitchFamily="34" charset="0"/>
                <a:ea typeface="Verdana" pitchFamily="34" charset="0"/>
                <a:cs typeface="Verdana" pitchFamily="34" charset="0"/>
              </a:rPr>
              <a:t>ventilation</a:t>
            </a:r>
          </a:p>
          <a:p>
            <a:pPr eaLnBrk="1" hangingPunct="1">
              <a:lnSpc>
                <a:spcPct val="150000"/>
              </a:lnSpc>
            </a:pPr>
            <a:endParaRPr lang="en-GB" dirty="0" smtClean="0">
              <a:latin typeface="Verdana" pitchFamily="34" charset="0"/>
              <a:ea typeface="Verdana" pitchFamily="34" charset="0"/>
              <a:cs typeface="Verdana" pitchFamily="34" charset="0"/>
            </a:endParaRPr>
          </a:p>
          <a:p>
            <a:pPr eaLnBrk="1" hangingPunct="1">
              <a:lnSpc>
                <a:spcPct val="150000"/>
              </a:lnSpc>
            </a:pPr>
            <a:endParaRPr lang="en-US" dirty="0" smtClean="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xmlns="" val="2529676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315">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315">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315">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31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315">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315">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31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xr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1520" y="1900562"/>
            <a:ext cx="4822478" cy="45218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555" name="Text Box 3"/>
          <p:cNvSpPr txBox="1">
            <a:spLocks noChangeArrowheads="1"/>
          </p:cNvSpPr>
          <p:nvPr/>
        </p:nvSpPr>
        <p:spPr bwMode="auto">
          <a:xfrm>
            <a:off x="719931" y="476673"/>
            <a:ext cx="7704138" cy="1152128"/>
          </a:xfrm>
          <a:prstGeom prst="rect">
            <a:avLst/>
          </a:prstGeom>
        </p:spPr>
        <p:txBody>
          <a:bodyPr vert="horz" lIns="91440" tIns="45720" rIns="91440" bIns="45720" rtlCol="0" anchor="ctr">
            <a:normAutofit/>
          </a:bodyPr>
          <a:lstStyle>
            <a:lvl1pPr algn="ctr">
              <a:spcBef>
                <a:spcPct val="0"/>
              </a:spcBef>
              <a:buNone/>
              <a:defRPr sz="4500">
                <a:solidFill>
                  <a:schemeClr val="tx2">
                    <a:lumMod val="60000"/>
                    <a:lumOff val="40000"/>
                  </a:schemeClr>
                </a:solidFill>
                <a:ea typeface="+mj-ea"/>
                <a:cs typeface="+mj-cs"/>
              </a:defRPr>
            </a:lvl1pPr>
          </a:lstStyle>
          <a:p>
            <a:r>
              <a:rPr lang="en-GB" sz="2400" b="1" dirty="0" err="1">
                <a:solidFill>
                  <a:schemeClr val="tx1"/>
                </a:solidFill>
                <a:latin typeface="Verdana" pitchFamily="34" charset="0"/>
                <a:ea typeface="Verdana" pitchFamily="34" charset="0"/>
                <a:cs typeface="Verdana" pitchFamily="34" charset="0"/>
              </a:rPr>
              <a:t>Bibasal</a:t>
            </a:r>
            <a:r>
              <a:rPr lang="en-GB" sz="2400" b="1" dirty="0">
                <a:solidFill>
                  <a:schemeClr val="tx1"/>
                </a:solidFill>
                <a:latin typeface="Verdana" pitchFamily="34" charset="0"/>
                <a:ea typeface="Verdana" pitchFamily="34" charset="0"/>
                <a:cs typeface="Verdana" pitchFamily="34" charset="0"/>
              </a:rPr>
              <a:t> atelectasis secondary to reduced FRC post surgery</a:t>
            </a:r>
            <a:endParaRPr lang="en-US" sz="2400" b="1" dirty="0">
              <a:solidFill>
                <a:schemeClr val="tx1"/>
              </a:solidFill>
              <a:latin typeface="Verdana" pitchFamily="34" charset="0"/>
              <a:ea typeface="Verdana" pitchFamily="34" charset="0"/>
              <a:cs typeface="Verdana" pitchFamily="34" charset="0"/>
            </a:endParaRPr>
          </a:p>
        </p:txBody>
      </p:sp>
      <p:sp>
        <p:nvSpPr>
          <p:cNvPr id="4" name="Rectangle 3"/>
          <p:cNvSpPr txBox="1">
            <a:spLocks noChangeArrowheads="1"/>
          </p:cNvSpPr>
          <p:nvPr/>
        </p:nvSpPr>
        <p:spPr>
          <a:xfrm>
            <a:off x="5220072" y="1783357"/>
            <a:ext cx="3816424"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50000"/>
              </a:lnSpc>
              <a:buNone/>
            </a:pPr>
            <a:r>
              <a:rPr lang="en-GB" sz="1800" b="1" dirty="0" smtClean="0">
                <a:latin typeface="Verdana" pitchFamily="34" charset="0"/>
                <a:ea typeface="Verdana" pitchFamily="34" charset="0"/>
                <a:cs typeface="Verdana" pitchFamily="34" charset="0"/>
              </a:rPr>
              <a:t>Associated Problems</a:t>
            </a:r>
          </a:p>
          <a:p>
            <a:pPr>
              <a:lnSpc>
                <a:spcPct val="150000"/>
              </a:lnSpc>
            </a:pPr>
            <a:r>
              <a:rPr lang="en-GB" sz="1800" dirty="0" smtClean="0">
                <a:latin typeface="Verdana" pitchFamily="34" charset="0"/>
                <a:ea typeface="Verdana" pitchFamily="34" charset="0"/>
                <a:cs typeface="Verdana" pitchFamily="34" charset="0"/>
              </a:rPr>
              <a:t>Reduced oxygenation</a:t>
            </a:r>
          </a:p>
          <a:p>
            <a:pPr>
              <a:lnSpc>
                <a:spcPct val="150000"/>
              </a:lnSpc>
            </a:pPr>
            <a:r>
              <a:rPr lang="en-GB" sz="1800" dirty="0" smtClean="0">
                <a:latin typeface="Verdana" pitchFamily="34" charset="0"/>
                <a:ea typeface="Verdana" pitchFamily="34" charset="0"/>
                <a:cs typeface="Verdana" pitchFamily="34" charset="0"/>
              </a:rPr>
              <a:t>Poor CO</a:t>
            </a:r>
            <a:r>
              <a:rPr lang="en-GB" sz="1800" baseline="-25000" dirty="0" smtClean="0">
                <a:latin typeface="Verdana" pitchFamily="34" charset="0"/>
                <a:ea typeface="Verdana" pitchFamily="34" charset="0"/>
                <a:cs typeface="Verdana" pitchFamily="34" charset="0"/>
              </a:rPr>
              <a:t>2</a:t>
            </a:r>
            <a:r>
              <a:rPr lang="en-GB" sz="1800" dirty="0" smtClean="0">
                <a:latin typeface="Verdana" pitchFamily="34" charset="0"/>
                <a:ea typeface="Verdana" pitchFamily="34" charset="0"/>
                <a:cs typeface="Verdana" pitchFamily="34" charset="0"/>
              </a:rPr>
              <a:t> clearance</a:t>
            </a:r>
          </a:p>
          <a:p>
            <a:pPr>
              <a:lnSpc>
                <a:spcPct val="150000"/>
              </a:lnSpc>
            </a:pPr>
            <a:r>
              <a:rPr lang="en-GB" sz="1800" dirty="0" smtClean="0">
                <a:latin typeface="Verdana" pitchFamily="34" charset="0"/>
                <a:ea typeface="Verdana" pitchFamily="34" charset="0"/>
                <a:cs typeface="Verdana" pitchFamily="34" charset="0"/>
              </a:rPr>
              <a:t>V/Q mismatch</a:t>
            </a:r>
          </a:p>
          <a:p>
            <a:pPr>
              <a:lnSpc>
                <a:spcPct val="150000"/>
              </a:lnSpc>
            </a:pPr>
            <a:r>
              <a:rPr lang="en-GB" sz="1800" dirty="0" smtClean="0">
                <a:latin typeface="Verdana" pitchFamily="34" charset="0"/>
                <a:ea typeface="Verdana" pitchFamily="34" charset="0"/>
                <a:cs typeface="Verdana" pitchFamily="34" charset="0"/>
              </a:rPr>
              <a:t>Increased work of breathing</a:t>
            </a:r>
          </a:p>
          <a:p>
            <a:pPr>
              <a:lnSpc>
                <a:spcPct val="150000"/>
              </a:lnSpc>
            </a:pPr>
            <a:r>
              <a:rPr lang="en-GB" sz="1800" dirty="0" smtClean="0">
                <a:latin typeface="Verdana" pitchFamily="34" charset="0"/>
                <a:ea typeface="Verdana" pitchFamily="34" charset="0"/>
                <a:cs typeface="Verdana" pitchFamily="34" charset="0"/>
              </a:rPr>
              <a:t>Breathlessness</a:t>
            </a:r>
          </a:p>
          <a:p>
            <a:pPr>
              <a:lnSpc>
                <a:spcPct val="150000"/>
              </a:lnSpc>
            </a:pPr>
            <a:r>
              <a:rPr lang="en-GB" sz="1800" dirty="0" smtClean="0">
                <a:latin typeface="Verdana" pitchFamily="34" charset="0"/>
                <a:ea typeface="Verdana" pitchFamily="34" charset="0"/>
                <a:cs typeface="Verdana" pitchFamily="34" charset="0"/>
              </a:rPr>
              <a:t>Reduced exercise tolerance</a:t>
            </a:r>
            <a:endParaRPr lang="en-US" sz="1800" dirty="0" smtClean="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xmlns="" val="39079535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Radiology"/>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73831" y="1484787"/>
            <a:ext cx="4458209" cy="49037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411" name="Text Box 3"/>
          <p:cNvSpPr txBox="1">
            <a:spLocks noChangeArrowheads="1"/>
          </p:cNvSpPr>
          <p:nvPr/>
        </p:nvSpPr>
        <p:spPr bwMode="auto">
          <a:xfrm>
            <a:off x="89694" y="44624"/>
            <a:ext cx="8964612" cy="1323439"/>
          </a:xfrm>
          <a:prstGeom prst="rect">
            <a:avLst/>
          </a:prstGeom>
          <a:extLst/>
        </p:spPr>
        <p:txBody>
          <a:bodyPr vert="horz" lIns="91440" tIns="45720" rIns="91440" bIns="45720" rtlCol="0" anchor="ctr">
            <a:normAutofit/>
          </a:bodyPr>
          <a:lstStyle>
            <a:lvl1pPr algn="ctr">
              <a:spcBef>
                <a:spcPct val="0"/>
              </a:spcBef>
              <a:buNone/>
              <a:defRPr sz="4000">
                <a:solidFill>
                  <a:schemeClr val="tx2">
                    <a:lumMod val="60000"/>
                    <a:lumOff val="40000"/>
                  </a:schemeClr>
                </a:solidFill>
                <a:ea typeface="+mj-ea"/>
                <a:cs typeface="+mj-cs"/>
              </a:defRPr>
            </a:lvl1pPr>
          </a:lstStyle>
          <a:p>
            <a:r>
              <a:rPr lang="en-GB" sz="2400" b="1" dirty="0">
                <a:solidFill>
                  <a:schemeClr val="tx1"/>
                </a:solidFill>
                <a:latin typeface="Verdana" pitchFamily="34" charset="0"/>
                <a:ea typeface="Verdana" pitchFamily="34" charset="0"/>
                <a:cs typeface="Verdana" pitchFamily="34" charset="0"/>
              </a:rPr>
              <a:t>Hyperinflation secondary to air trapping ↑ RV</a:t>
            </a:r>
            <a:endParaRPr lang="en-US" sz="2400" b="1" dirty="0">
              <a:solidFill>
                <a:schemeClr val="tx1"/>
              </a:solidFill>
              <a:latin typeface="Verdana" pitchFamily="34" charset="0"/>
              <a:ea typeface="Verdana" pitchFamily="34" charset="0"/>
              <a:cs typeface="Verdana" pitchFamily="34" charset="0"/>
            </a:endParaRPr>
          </a:p>
        </p:txBody>
      </p:sp>
      <p:sp>
        <p:nvSpPr>
          <p:cNvPr id="4" name="Rectangle 3"/>
          <p:cNvSpPr txBox="1">
            <a:spLocks noChangeArrowheads="1"/>
          </p:cNvSpPr>
          <p:nvPr/>
        </p:nvSpPr>
        <p:spPr>
          <a:xfrm>
            <a:off x="5004048" y="1351309"/>
            <a:ext cx="4032448"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50000"/>
              </a:lnSpc>
              <a:buNone/>
            </a:pPr>
            <a:r>
              <a:rPr lang="en-GB" sz="1800" b="1" dirty="0">
                <a:latin typeface="Verdana" pitchFamily="34" charset="0"/>
                <a:ea typeface="Verdana" pitchFamily="34" charset="0"/>
                <a:cs typeface="Verdana" pitchFamily="34" charset="0"/>
              </a:rPr>
              <a:t>Associated Problems</a:t>
            </a:r>
          </a:p>
          <a:p>
            <a:pPr>
              <a:lnSpc>
                <a:spcPct val="150000"/>
              </a:lnSpc>
            </a:pPr>
            <a:r>
              <a:rPr lang="en-GB" sz="1800" dirty="0" smtClean="0">
                <a:latin typeface="Verdana" pitchFamily="34" charset="0"/>
                <a:ea typeface="Verdana" pitchFamily="34" charset="0"/>
                <a:cs typeface="Verdana" pitchFamily="34" charset="0"/>
              </a:rPr>
              <a:t>Altered respiratory mechanics</a:t>
            </a:r>
          </a:p>
          <a:p>
            <a:pPr>
              <a:lnSpc>
                <a:spcPct val="150000"/>
              </a:lnSpc>
            </a:pPr>
            <a:r>
              <a:rPr lang="en-GB" sz="1800" dirty="0" smtClean="0">
                <a:latin typeface="Verdana" pitchFamily="34" charset="0"/>
                <a:ea typeface="Verdana" pitchFamily="34" charset="0"/>
                <a:cs typeface="Verdana" pitchFamily="34" charset="0"/>
              </a:rPr>
              <a:t>Reduced tidal volume</a:t>
            </a:r>
          </a:p>
          <a:p>
            <a:pPr>
              <a:lnSpc>
                <a:spcPct val="150000"/>
              </a:lnSpc>
            </a:pPr>
            <a:r>
              <a:rPr lang="en-GB" sz="1800" dirty="0" smtClean="0">
                <a:latin typeface="Verdana" pitchFamily="34" charset="0"/>
                <a:ea typeface="Verdana" pitchFamily="34" charset="0"/>
                <a:cs typeface="Verdana" pitchFamily="34" charset="0"/>
              </a:rPr>
              <a:t>V/Q mismatch</a:t>
            </a:r>
          </a:p>
          <a:p>
            <a:pPr>
              <a:lnSpc>
                <a:spcPct val="150000"/>
              </a:lnSpc>
            </a:pPr>
            <a:r>
              <a:rPr lang="en-GB" sz="1800" dirty="0" smtClean="0">
                <a:latin typeface="Verdana" pitchFamily="34" charset="0"/>
                <a:ea typeface="Verdana" pitchFamily="34" charset="0"/>
                <a:cs typeface="Verdana" pitchFamily="34" charset="0"/>
              </a:rPr>
              <a:t>Poor gas exchange</a:t>
            </a:r>
          </a:p>
          <a:p>
            <a:pPr>
              <a:lnSpc>
                <a:spcPct val="150000"/>
              </a:lnSpc>
            </a:pPr>
            <a:r>
              <a:rPr lang="en-GB" sz="1800" dirty="0" smtClean="0">
                <a:latin typeface="Verdana" pitchFamily="34" charset="0"/>
                <a:ea typeface="Verdana" pitchFamily="34" charset="0"/>
                <a:cs typeface="Verdana" pitchFamily="34" charset="0"/>
              </a:rPr>
              <a:t>Increased work of breathing</a:t>
            </a:r>
          </a:p>
          <a:p>
            <a:pPr>
              <a:lnSpc>
                <a:spcPct val="150000"/>
              </a:lnSpc>
            </a:pPr>
            <a:r>
              <a:rPr lang="en-GB" sz="1800" dirty="0" smtClean="0">
                <a:latin typeface="Verdana" pitchFamily="34" charset="0"/>
                <a:ea typeface="Verdana" pitchFamily="34" charset="0"/>
                <a:cs typeface="Verdana" pitchFamily="34" charset="0"/>
              </a:rPr>
              <a:t>Breathlessness</a:t>
            </a:r>
          </a:p>
          <a:p>
            <a:pPr>
              <a:lnSpc>
                <a:spcPct val="150000"/>
              </a:lnSpc>
            </a:pPr>
            <a:r>
              <a:rPr lang="en-GB" sz="1800" dirty="0" smtClean="0">
                <a:latin typeface="Verdana" pitchFamily="34" charset="0"/>
                <a:ea typeface="Verdana" pitchFamily="34" charset="0"/>
                <a:cs typeface="Verdana" pitchFamily="34" charset="0"/>
              </a:rPr>
              <a:t>Pursed lip breathing</a:t>
            </a:r>
          </a:p>
          <a:p>
            <a:pPr>
              <a:lnSpc>
                <a:spcPct val="150000"/>
              </a:lnSpc>
            </a:pPr>
            <a:r>
              <a:rPr lang="en-GB" sz="1800" dirty="0" smtClean="0">
                <a:latin typeface="Verdana" pitchFamily="34" charset="0"/>
                <a:ea typeface="Verdana" pitchFamily="34" charset="0"/>
                <a:cs typeface="Verdana" pitchFamily="34" charset="0"/>
              </a:rPr>
              <a:t>Use of accessory muscles</a:t>
            </a:r>
            <a:endParaRPr lang="en-US" sz="1800" dirty="0" smtClean="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xmlns="" val="35489665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395290" y="116632"/>
            <a:ext cx="8569325" cy="1143000"/>
          </a:xfrm>
        </p:spPr>
        <p:txBody>
          <a:bodyPr vert="horz" lIns="91440" tIns="45720" rIns="91440" bIns="45720" rtlCol="0" anchor="ctr">
            <a:normAutofit/>
          </a:bodyPr>
          <a:lstStyle/>
          <a:p>
            <a:r>
              <a:rPr lang="en-GB" sz="2400" b="1" dirty="0">
                <a:latin typeface="Verdana" pitchFamily="34" charset="0"/>
                <a:ea typeface="Verdana" pitchFamily="34" charset="0"/>
                <a:cs typeface="Verdana" pitchFamily="34" charset="0"/>
              </a:rPr>
              <a:t>Classification of </a:t>
            </a:r>
            <a:r>
              <a:rPr lang="en-GB" sz="2400" b="1" dirty="0" smtClean="0">
                <a:latin typeface="Verdana" pitchFamily="34" charset="0"/>
                <a:ea typeface="Verdana" pitchFamily="34" charset="0"/>
                <a:cs typeface="Verdana" pitchFamily="34" charset="0"/>
              </a:rPr>
              <a:t>Respiratory </a:t>
            </a:r>
            <a:r>
              <a:rPr lang="en-GB" sz="2400" b="1" dirty="0">
                <a:latin typeface="Verdana" pitchFamily="34" charset="0"/>
                <a:ea typeface="Verdana" pitchFamily="34" charset="0"/>
                <a:cs typeface="Verdana" pitchFamily="34" charset="0"/>
              </a:rPr>
              <a:t>D</a:t>
            </a:r>
            <a:r>
              <a:rPr lang="en-GB" sz="2400" b="1" dirty="0" smtClean="0">
                <a:latin typeface="Verdana" pitchFamily="34" charset="0"/>
                <a:ea typeface="Verdana" pitchFamily="34" charset="0"/>
                <a:cs typeface="Verdana" pitchFamily="34" charset="0"/>
              </a:rPr>
              <a:t>isease</a:t>
            </a:r>
            <a:endParaRPr lang="en-GB" sz="2400" b="1" dirty="0">
              <a:latin typeface="Verdana" pitchFamily="34" charset="0"/>
              <a:ea typeface="Verdana" pitchFamily="34" charset="0"/>
              <a:cs typeface="Verdana" pitchFamily="34" charset="0"/>
            </a:endParaRPr>
          </a:p>
        </p:txBody>
      </p:sp>
      <p:sp>
        <p:nvSpPr>
          <p:cNvPr id="67587" name="Rectangle 3"/>
          <p:cNvSpPr>
            <a:spLocks noGrp="1" noChangeArrowheads="1"/>
          </p:cNvSpPr>
          <p:nvPr>
            <p:ph sz="half" idx="1"/>
          </p:nvPr>
        </p:nvSpPr>
        <p:spPr>
          <a:xfrm>
            <a:off x="395536" y="1359250"/>
            <a:ext cx="4033838" cy="4525963"/>
          </a:xfrm>
        </p:spPr>
        <p:txBody>
          <a:bodyPr/>
          <a:lstStyle/>
          <a:p>
            <a:pPr algn="ctr" eaLnBrk="1" hangingPunct="1">
              <a:buFontTx/>
              <a:buNone/>
              <a:defRPr/>
            </a:pPr>
            <a:r>
              <a:rPr lang="en-GB" sz="2000" b="1" dirty="0" smtClean="0">
                <a:latin typeface="Verdana" pitchFamily="34" charset="0"/>
                <a:ea typeface="Verdana" pitchFamily="34" charset="0"/>
                <a:cs typeface="Verdana" pitchFamily="34" charset="0"/>
              </a:rPr>
              <a:t>Obstructive</a:t>
            </a:r>
          </a:p>
          <a:p>
            <a:pPr algn="ctr" eaLnBrk="1" hangingPunct="1">
              <a:buFontTx/>
              <a:buNone/>
              <a:defRPr/>
            </a:pPr>
            <a:r>
              <a:rPr lang="en-GB" sz="2000" dirty="0" smtClean="0">
                <a:latin typeface="Verdana" pitchFamily="34" charset="0"/>
                <a:ea typeface="Verdana" pitchFamily="34" charset="0"/>
                <a:cs typeface="Verdana" pitchFamily="34" charset="0"/>
              </a:rPr>
              <a:t>COPD</a:t>
            </a:r>
          </a:p>
          <a:p>
            <a:pPr algn="ctr" eaLnBrk="1" hangingPunct="1">
              <a:buFontTx/>
              <a:buNone/>
              <a:defRPr/>
            </a:pPr>
            <a:r>
              <a:rPr lang="en-GB" sz="2000" dirty="0" smtClean="0">
                <a:latin typeface="Verdana" pitchFamily="34" charset="0"/>
                <a:ea typeface="Verdana" pitchFamily="34" charset="0"/>
                <a:cs typeface="Verdana" pitchFamily="34" charset="0"/>
              </a:rPr>
              <a:t>Cystic Fibrosis</a:t>
            </a:r>
          </a:p>
          <a:p>
            <a:pPr algn="ctr">
              <a:buNone/>
              <a:defRPr/>
            </a:pPr>
            <a:r>
              <a:rPr lang="en-GB" sz="2000" dirty="0" smtClean="0">
                <a:latin typeface="Verdana" pitchFamily="34" charset="0"/>
                <a:ea typeface="Verdana" pitchFamily="34" charset="0"/>
                <a:cs typeface="Verdana" pitchFamily="34" charset="0"/>
              </a:rPr>
              <a:t>(Asthma)</a:t>
            </a:r>
          </a:p>
          <a:p>
            <a:pPr eaLnBrk="1" hangingPunct="1">
              <a:buFontTx/>
              <a:buNone/>
              <a:defRPr/>
            </a:pPr>
            <a:endParaRPr lang="en-GB" sz="2000" b="1" dirty="0" smtClean="0">
              <a:latin typeface="Verdana" pitchFamily="34" charset="0"/>
              <a:ea typeface="Verdana" pitchFamily="34" charset="0"/>
              <a:cs typeface="Verdana" pitchFamily="34" charset="0"/>
            </a:endParaRPr>
          </a:p>
        </p:txBody>
      </p:sp>
      <p:sp>
        <p:nvSpPr>
          <p:cNvPr id="67588" name="Rectangle 4"/>
          <p:cNvSpPr>
            <a:spLocks noGrp="1" noChangeArrowheads="1"/>
          </p:cNvSpPr>
          <p:nvPr>
            <p:ph sz="half" idx="2"/>
          </p:nvPr>
        </p:nvSpPr>
        <p:spPr>
          <a:xfrm>
            <a:off x="4679950" y="1359250"/>
            <a:ext cx="4202112" cy="4467225"/>
          </a:xfrm>
        </p:spPr>
        <p:txBody>
          <a:bodyPr/>
          <a:lstStyle/>
          <a:p>
            <a:pPr algn="ctr" eaLnBrk="1" hangingPunct="1">
              <a:buFontTx/>
              <a:buNone/>
              <a:defRPr/>
            </a:pPr>
            <a:r>
              <a:rPr lang="en-GB" sz="2000" b="1" dirty="0" smtClean="0">
                <a:latin typeface="Verdana" pitchFamily="34" charset="0"/>
                <a:ea typeface="Verdana" pitchFamily="34" charset="0"/>
                <a:cs typeface="Verdana" pitchFamily="34" charset="0"/>
              </a:rPr>
              <a:t>Restrictive</a:t>
            </a:r>
          </a:p>
          <a:p>
            <a:pPr algn="ctr" eaLnBrk="1" hangingPunct="1">
              <a:buFontTx/>
              <a:buNone/>
              <a:defRPr/>
            </a:pPr>
            <a:r>
              <a:rPr lang="en-GB" sz="2000" dirty="0" smtClean="0">
                <a:latin typeface="Verdana" pitchFamily="34" charset="0"/>
                <a:ea typeface="Verdana" pitchFamily="34" charset="0"/>
                <a:cs typeface="Verdana" pitchFamily="34" charset="0"/>
              </a:rPr>
              <a:t>Lung fibrosis</a:t>
            </a:r>
          </a:p>
          <a:p>
            <a:pPr algn="ctr" eaLnBrk="1" hangingPunct="1">
              <a:buFontTx/>
              <a:buNone/>
              <a:defRPr/>
            </a:pPr>
            <a:r>
              <a:rPr lang="en-GB" sz="2000" dirty="0" smtClean="0">
                <a:latin typeface="Verdana" pitchFamily="34" charset="0"/>
                <a:ea typeface="Verdana" pitchFamily="34" charset="0"/>
                <a:cs typeface="Verdana" pitchFamily="34" charset="0"/>
              </a:rPr>
              <a:t>Motor neurone disease</a:t>
            </a:r>
          </a:p>
          <a:p>
            <a:pPr eaLnBrk="1" hangingPunct="1">
              <a:buFontTx/>
              <a:buNone/>
              <a:defRPr/>
            </a:pPr>
            <a:r>
              <a:rPr lang="en-GB" sz="2000" dirty="0" smtClean="0">
                <a:latin typeface="Verdana" pitchFamily="34" charset="0"/>
                <a:ea typeface="Verdana" pitchFamily="34" charset="0"/>
                <a:cs typeface="Verdana" pitchFamily="34" charset="0"/>
              </a:rPr>
              <a:t>	</a:t>
            </a:r>
          </a:p>
          <a:p>
            <a:pPr eaLnBrk="1" hangingPunct="1">
              <a:buFontTx/>
              <a:buNone/>
              <a:defRPr/>
            </a:pPr>
            <a:endParaRPr lang="en-GB" sz="2000" dirty="0" smtClean="0">
              <a:latin typeface="Verdana" pitchFamily="34" charset="0"/>
              <a:ea typeface="Verdana" pitchFamily="34" charset="0"/>
              <a:cs typeface="Verdana" pitchFamily="34" charset="0"/>
            </a:endParaRPr>
          </a:p>
        </p:txBody>
      </p:sp>
      <p:grpSp>
        <p:nvGrpSpPr>
          <p:cNvPr id="4" name="Group 3"/>
          <p:cNvGrpSpPr/>
          <p:nvPr/>
        </p:nvGrpSpPr>
        <p:grpSpPr>
          <a:xfrm>
            <a:off x="323528" y="3140968"/>
            <a:ext cx="8352928" cy="2721233"/>
            <a:chOff x="323528" y="3140968"/>
            <a:chExt cx="8352928" cy="2721233"/>
          </a:xfrm>
        </p:grpSpPr>
        <p:sp>
          <p:nvSpPr>
            <p:cNvPr id="3" name="Rectangle 2"/>
            <p:cNvSpPr/>
            <p:nvPr/>
          </p:nvSpPr>
          <p:spPr>
            <a:xfrm>
              <a:off x="323528" y="3140968"/>
              <a:ext cx="8352928" cy="646331"/>
            </a:xfrm>
            <a:prstGeom prst="rect">
              <a:avLst/>
            </a:prstGeom>
          </p:spPr>
          <p:txBody>
            <a:bodyPr wrap="square">
              <a:spAutoFit/>
            </a:bodyPr>
            <a:lstStyle/>
            <a:p>
              <a:r>
                <a:rPr lang="en-GB" dirty="0">
                  <a:latin typeface="Verdana" pitchFamily="34" charset="0"/>
                  <a:ea typeface="Verdana" pitchFamily="34" charset="0"/>
                  <a:cs typeface="Verdana" pitchFamily="34" charset="0"/>
                </a:rPr>
                <a:t>D</a:t>
              </a:r>
              <a:r>
                <a:rPr lang="en-GB" dirty="0" smtClean="0">
                  <a:latin typeface="Verdana" pitchFamily="34" charset="0"/>
                  <a:ea typeface="Verdana" pitchFamily="34" charset="0"/>
                  <a:cs typeface="Verdana" pitchFamily="34" charset="0"/>
                </a:rPr>
                <a:t>isease </a:t>
              </a:r>
              <a:r>
                <a:rPr lang="en-GB" dirty="0">
                  <a:latin typeface="Verdana" pitchFamily="34" charset="0"/>
                  <a:ea typeface="Verdana" pitchFamily="34" charset="0"/>
                  <a:cs typeface="Verdana" pitchFamily="34" charset="0"/>
                </a:rPr>
                <a:t>progression </a:t>
              </a:r>
              <a:r>
                <a:rPr lang="en-GB" dirty="0" smtClean="0">
                  <a:latin typeface="Verdana" pitchFamily="34" charset="0"/>
                  <a:ea typeface="Verdana" pitchFamily="34" charset="0"/>
                  <a:cs typeface="Verdana" pitchFamily="34" charset="0"/>
                </a:rPr>
                <a:t>is also monitored using Peak Flow and Forced Expiratory Volume in 1 Second (FEV</a:t>
              </a:r>
              <a:r>
                <a:rPr lang="en-GB" baseline="-25000" dirty="0" smtClean="0">
                  <a:latin typeface="Verdana" pitchFamily="34" charset="0"/>
                  <a:ea typeface="Verdana" pitchFamily="34" charset="0"/>
                  <a:cs typeface="Verdana" pitchFamily="34" charset="0"/>
                </a:rPr>
                <a:t>1</a:t>
              </a:r>
              <a:r>
                <a:rPr lang="en-GB" dirty="0" smtClean="0">
                  <a:latin typeface="Verdana" pitchFamily="34" charset="0"/>
                  <a:ea typeface="Verdana" pitchFamily="34" charset="0"/>
                  <a:cs typeface="Verdana" pitchFamily="34" charset="0"/>
                </a:rPr>
                <a:t>)</a:t>
              </a:r>
              <a:endParaRPr lang="en-GB" dirty="0">
                <a:latin typeface="Verdana" pitchFamily="34" charset="0"/>
                <a:ea typeface="Verdana" pitchFamily="34" charset="0"/>
                <a:cs typeface="Verdana" pitchFamily="34" charset="0"/>
              </a:endParaRPr>
            </a:p>
          </p:txBody>
        </p:sp>
        <p:pic>
          <p:nvPicPr>
            <p:cNvPr id="1229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403648" y="4325519"/>
              <a:ext cx="3096344" cy="7664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644008" y="3952779"/>
              <a:ext cx="1909422" cy="19094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xmlns="" val="16147887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856" y="332656"/>
            <a:ext cx="8229600" cy="1143000"/>
          </a:xfrm>
        </p:spPr>
        <p:txBody>
          <a:bodyPr>
            <a:normAutofit/>
          </a:bodyPr>
          <a:lstStyle/>
          <a:p>
            <a:r>
              <a:rPr lang="en-GB" sz="2400" b="1" dirty="0" err="1" smtClean="0">
                <a:latin typeface="Verdana" pitchFamily="34" charset="0"/>
                <a:ea typeface="Verdana" pitchFamily="34" charset="0"/>
                <a:cs typeface="Verdana" pitchFamily="34" charset="0"/>
              </a:rPr>
              <a:t>Spirometry</a:t>
            </a:r>
            <a:r>
              <a:rPr lang="en-GB" sz="2400" b="1" dirty="0" smtClean="0">
                <a:latin typeface="Verdana" pitchFamily="34" charset="0"/>
                <a:ea typeface="Verdana" pitchFamily="34" charset="0"/>
                <a:cs typeface="Verdana" pitchFamily="34" charset="0"/>
              </a:rPr>
              <a:t> FEV1 and FVC</a:t>
            </a:r>
            <a:endParaRPr lang="en-GB" sz="2400" b="1" dirty="0">
              <a:latin typeface="Verdana" pitchFamily="34" charset="0"/>
              <a:ea typeface="Verdana" pitchFamily="34" charset="0"/>
              <a:cs typeface="Verdana" pitchFamily="34" charset="0"/>
            </a:endParaRPr>
          </a:p>
        </p:txBody>
      </p:sp>
      <p:pic>
        <p:nvPicPr>
          <p:cNvPr id="5"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4411" y="1844824"/>
            <a:ext cx="4555608" cy="44644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AutoShape 2" descr="http://vle.imperial.ac.uk/webct/RelativeResourceManager/Template/spiro/obsscan.gif"/>
          <p:cNvSpPr>
            <a:spLocks noChangeAspect="1" noChangeArrowheads="1"/>
          </p:cNvSpPr>
          <p:nvPr/>
        </p:nvSpPr>
        <p:spPr bwMode="auto">
          <a:xfrm>
            <a:off x="155575" y="-1401763"/>
            <a:ext cx="5715000" cy="2924176"/>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nvGrpSpPr>
          <p:cNvPr id="11" name="Group 10"/>
          <p:cNvGrpSpPr/>
          <p:nvPr/>
        </p:nvGrpSpPr>
        <p:grpSpPr>
          <a:xfrm>
            <a:off x="4788024" y="3933056"/>
            <a:ext cx="4032448" cy="2376264"/>
            <a:chOff x="4788024" y="3933056"/>
            <a:chExt cx="4032448" cy="2376264"/>
          </a:xfrm>
        </p:grpSpPr>
        <p:pic>
          <p:nvPicPr>
            <p:cNvPr id="13316"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860032" y="4515636"/>
              <a:ext cx="3505572" cy="17936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Rectangle 6"/>
            <p:cNvSpPr/>
            <p:nvPr/>
          </p:nvSpPr>
          <p:spPr>
            <a:xfrm>
              <a:off x="4788024" y="3933056"/>
              <a:ext cx="4032448" cy="584775"/>
            </a:xfrm>
            <a:prstGeom prst="rect">
              <a:avLst/>
            </a:prstGeom>
          </p:spPr>
          <p:txBody>
            <a:bodyPr wrap="square">
              <a:spAutoFit/>
            </a:bodyPr>
            <a:lstStyle/>
            <a:p>
              <a:r>
                <a:rPr lang="en-GB" sz="1600" dirty="0" err="1">
                  <a:latin typeface="Verdana" pitchFamily="34" charset="0"/>
                  <a:ea typeface="Verdana" pitchFamily="34" charset="0"/>
                  <a:cs typeface="Verdana" pitchFamily="34" charset="0"/>
                </a:rPr>
                <a:t>Spriometry</a:t>
              </a:r>
              <a:r>
                <a:rPr lang="en-GB" sz="1600" dirty="0">
                  <a:latin typeface="Verdana" pitchFamily="34" charset="0"/>
                  <a:ea typeface="Verdana" pitchFamily="34" charset="0"/>
                  <a:cs typeface="Verdana" pitchFamily="34" charset="0"/>
                </a:rPr>
                <a:t> </a:t>
              </a:r>
              <a:r>
                <a:rPr lang="en-GB" sz="1600" dirty="0" smtClean="0">
                  <a:latin typeface="Verdana" pitchFamily="34" charset="0"/>
                  <a:ea typeface="Verdana" pitchFamily="34" charset="0"/>
                  <a:cs typeface="Verdana" pitchFamily="34" charset="0"/>
                </a:rPr>
                <a:t>from a patient </a:t>
              </a:r>
              <a:r>
                <a:rPr lang="en-GB" sz="1600" dirty="0">
                  <a:latin typeface="Verdana" pitchFamily="34" charset="0"/>
                  <a:ea typeface="Verdana" pitchFamily="34" charset="0"/>
                  <a:cs typeface="Verdana" pitchFamily="34" charset="0"/>
                </a:rPr>
                <a:t>with restrictive disease</a:t>
              </a:r>
            </a:p>
          </p:txBody>
        </p:sp>
      </p:grpSp>
      <p:grpSp>
        <p:nvGrpSpPr>
          <p:cNvPr id="10" name="Group 9"/>
          <p:cNvGrpSpPr/>
          <p:nvPr/>
        </p:nvGrpSpPr>
        <p:grpSpPr>
          <a:xfrm>
            <a:off x="4788024" y="1522413"/>
            <a:ext cx="4572000" cy="2423430"/>
            <a:chOff x="4788024" y="1522413"/>
            <a:chExt cx="4572000" cy="2423430"/>
          </a:xfrm>
        </p:grpSpPr>
        <p:pic>
          <p:nvPicPr>
            <p:cNvPr id="13315"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860032" y="2123715"/>
              <a:ext cx="3470720" cy="18221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Rectangle 7"/>
            <p:cNvSpPr/>
            <p:nvPr/>
          </p:nvSpPr>
          <p:spPr>
            <a:xfrm>
              <a:off x="4788024" y="1522413"/>
              <a:ext cx="4572000" cy="646331"/>
            </a:xfrm>
            <a:prstGeom prst="rect">
              <a:avLst/>
            </a:prstGeom>
          </p:spPr>
          <p:txBody>
            <a:bodyPr>
              <a:spAutoFit/>
            </a:bodyPr>
            <a:lstStyle/>
            <a:p>
              <a:r>
                <a:rPr lang="en-GB" dirty="0" err="1">
                  <a:latin typeface="Verdana" pitchFamily="34" charset="0"/>
                  <a:ea typeface="Verdana" pitchFamily="34" charset="0"/>
                  <a:cs typeface="Verdana" pitchFamily="34" charset="0"/>
                </a:rPr>
                <a:t>Spirometry</a:t>
              </a:r>
              <a:r>
                <a:rPr lang="en-GB" dirty="0">
                  <a:latin typeface="Verdana" pitchFamily="34" charset="0"/>
                  <a:ea typeface="Verdana" pitchFamily="34" charset="0"/>
                  <a:cs typeface="Verdana" pitchFamily="34" charset="0"/>
                </a:rPr>
                <a:t> </a:t>
              </a:r>
              <a:r>
                <a:rPr lang="en-GB" dirty="0" smtClean="0">
                  <a:latin typeface="Verdana" pitchFamily="34" charset="0"/>
                  <a:ea typeface="Verdana" pitchFamily="34" charset="0"/>
                  <a:cs typeface="Verdana" pitchFamily="34" charset="0"/>
                </a:rPr>
                <a:t>from a </a:t>
              </a:r>
              <a:r>
                <a:rPr lang="en-GB" dirty="0">
                  <a:latin typeface="Verdana" pitchFamily="34" charset="0"/>
                  <a:ea typeface="Verdana" pitchFamily="34" charset="0"/>
                  <a:cs typeface="Verdana" pitchFamily="34" charset="0"/>
                </a:rPr>
                <a:t>patient with obstructive disease</a:t>
              </a:r>
            </a:p>
          </p:txBody>
        </p:sp>
      </p:grpSp>
      <p:sp>
        <p:nvSpPr>
          <p:cNvPr id="9" name="Rectangle 8"/>
          <p:cNvSpPr/>
          <p:nvPr/>
        </p:nvSpPr>
        <p:spPr>
          <a:xfrm>
            <a:off x="576064" y="6239053"/>
            <a:ext cx="4572000" cy="646331"/>
          </a:xfrm>
          <a:prstGeom prst="rect">
            <a:avLst/>
          </a:prstGeom>
        </p:spPr>
        <p:txBody>
          <a:bodyPr>
            <a:spAutoFit/>
          </a:bodyPr>
          <a:lstStyle/>
          <a:p>
            <a:r>
              <a:rPr lang="en-GB" dirty="0" err="1"/>
              <a:t>Spirometry</a:t>
            </a:r>
            <a:r>
              <a:rPr lang="en-GB" dirty="0"/>
              <a:t> trace for </a:t>
            </a:r>
            <a:r>
              <a:rPr lang="en-GB" dirty="0" smtClean="0"/>
              <a:t>healthy patient</a:t>
            </a:r>
            <a:r>
              <a:rPr lang="en-GB" dirty="0"/>
              <a:t/>
            </a:r>
            <a:br>
              <a:rPr lang="en-GB" dirty="0"/>
            </a:br>
            <a:endParaRPr lang="en-GB" dirty="0"/>
          </a:p>
        </p:txBody>
      </p:sp>
    </p:spTree>
    <p:extLst>
      <p:ext uri="{BB962C8B-B14F-4D97-AF65-F5344CB8AC3E}">
        <p14:creationId xmlns:p14="http://schemas.microsoft.com/office/powerpoint/2010/main" xmlns="" val="895663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a:t>
            </a:r>
            <a:endParaRPr lang="en-GB" dirty="0"/>
          </a:p>
        </p:txBody>
      </p:sp>
      <p:sp>
        <p:nvSpPr>
          <p:cNvPr id="4" name="Content Placeholder 3"/>
          <p:cNvSpPr>
            <a:spLocks noGrp="1"/>
          </p:cNvSpPr>
          <p:nvPr>
            <p:ph sz="quarter" idx="11"/>
          </p:nvPr>
        </p:nvSpPr>
        <p:spPr>
          <a:xfrm>
            <a:off x="539552" y="188640"/>
            <a:ext cx="8207375" cy="6480720"/>
          </a:xfrm>
        </p:spPr>
        <p:txBody>
          <a:bodyPr vert="horz" lIns="91440" tIns="45720" rIns="91440" bIns="45720" rtlCol="0" anchor="ctr">
            <a:normAutofit/>
          </a:bodyPr>
          <a:lstStyle/>
          <a:p>
            <a:pPr algn="ctr">
              <a:lnSpc>
                <a:spcPct val="150000"/>
              </a:lnSpc>
              <a:spcBef>
                <a:spcPts val="600"/>
              </a:spcBef>
              <a:buNone/>
            </a:pPr>
            <a:r>
              <a:rPr lang="en-GB" sz="2400" b="1" dirty="0">
                <a:solidFill>
                  <a:schemeClr val="bg1">
                    <a:lumMod val="65000"/>
                  </a:schemeClr>
                </a:solidFill>
                <a:latin typeface="Verdana" pitchFamily="34" charset="0"/>
                <a:ea typeface="Verdana" pitchFamily="34" charset="0"/>
                <a:cs typeface="Verdana" pitchFamily="34" charset="0"/>
              </a:rPr>
              <a:t>Lung Volume and </a:t>
            </a:r>
            <a:r>
              <a:rPr lang="en-GB" sz="2400" b="1" dirty="0" smtClean="0">
                <a:solidFill>
                  <a:schemeClr val="bg1">
                    <a:lumMod val="65000"/>
                  </a:schemeClr>
                </a:solidFill>
                <a:latin typeface="Verdana" pitchFamily="34" charset="0"/>
                <a:ea typeface="Verdana" pitchFamily="34" charset="0"/>
                <a:cs typeface="Verdana" pitchFamily="34" charset="0"/>
              </a:rPr>
              <a:t>Capacities</a:t>
            </a:r>
          </a:p>
          <a:p>
            <a:pPr algn="ctr">
              <a:lnSpc>
                <a:spcPct val="150000"/>
              </a:lnSpc>
              <a:spcBef>
                <a:spcPts val="600"/>
              </a:spcBef>
              <a:buNone/>
            </a:pPr>
            <a:r>
              <a:rPr lang="en-GB" sz="2400" b="1" dirty="0" smtClean="0">
                <a:latin typeface="Verdana" pitchFamily="34" charset="0"/>
                <a:ea typeface="Verdana" pitchFamily="34" charset="0"/>
                <a:cs typeface="Verdana" pitchFamily="34" charset="0"/>
              </a:rPr>
              <a:t>Ventilation</a:t>
            </a:r>
          </a:p>
          <a:p>
            <a:pPr algn="ctr">
              <a:lnSpc>
                <a:spcPct val="150000"/>
              </a:lnSpc>
              <a:spcBef>
                <a:spcPts val="600"/>
              </a:spcBef>
              <a:buNone/>
            </a:pPr>
            <a:r>
              <a:rPr lang="en-GB" sz="2400" b="1" dirty="0" smtClean="0">
                <a:solidFill>
                  <a:schemeClr val="bg1">
                    <a:lumMod val="65000"/>
                  </a:schemeClr>
                </a:solidFill>
                <a:latin typeface="Verdana" pitchFamily="34" charset="0"/>
                <a:ea typeface="Verdana" pitchFamily="34" charset="0"/>
                <a:cs typeface="Verdana" pitchFamily="34" charset="0"/>
              </a:rPr>
              <a:t>Gas Exchange and Diffusion</a:t>
            </a:r>
          </a:p>
          <a:p>
            <a:pPr algn="ctr">
              <a:lnSpc>
                <a:spcPct val="150000"/>
              </a:lnSpc>
              <a:spcBef>
                <a:spcPts val="600"/>
              </a:spcBef>
              <a:buNone/>
            </a:pPr>
            <a:r>
              <a:rPr lang="en-GB" sz="2400" b="1" dirty="0">
                <a:solidFill>
                  <a:schemeClr val="bg1">
                    <a:lumMod val="65000"/>
                  </a:schemeClr>
                </a:solidFill>
                <a:latin typeface="Verdana" pitchFamily="34" charset="0"/>
                <a:ea typeface="Verdana" pitchFamily="34" charset="0"/>
                <a:cs typeface="Verdana" pitchFamily="34" charset="0"/>
              </a:rPr>
              <a:t>Fick’s Law</a:t>
            </a:r>
          </a:p>
          <a:p>
            <a:pPr algn="ctr">
              <a:lnSpc>
                <a:spcPct val="150000"/>
              </a:lnSpc>
              <a:spcBef>
                <a:spcPts val="600"/>
              </a:spcBef>
              <a:buNone/>
            </a:pPr>
            <a:r>
              <a:rPr lang="en-GB" sz="2400" b="1" dirty="0" smtClean="0">
                <a:solidFill>
                  <a:schemeClr val="bg1">
                    <a:lumMod val="65000"/>
                  </a:schemeClr>
                </a:solidFill>
                <a:latin typeface="Verdana" pitchFamily="34" charset="0"/>
                <a:ea typeface="Verdana" pitchFamily="34" charset="0"/>
                <a:cs typeface="Verdana" pitchFamily="34" charset="0"/>
              </a:rPr>
              <a:t>Concentration / Pressure Gradient</a:t>
            </a:r>
          </a:p>
          <a:p>
            <a:pPr algn="ctr">
              <a:lnSpc>
                <a:spcPct val="150000"/>
              </a:lnSpc>
              <a:spcBef>
                <a:spcPts val="600"/>
              </a:spcBef>
              <a:buNone/>
            </a:pPr>
            <a:r>
              <a:rPr lang="en-GB" sz="2400" b="1" dirty="0" smtClean="0">
                <a:solidFill>
                  <a:schemeClr val="bg1">
                    <a:lumMod val="65000"/>
                  </a:schemeClr>
                </a:solidFill>
                <a:latin typeface="Verdana" pitchFamily="34" charset="0"/>
                <a:ea typeface="Verdana" pitchFamily="34" charset="0"/>
                <a:cs typeface="Verdana" pitchFamily="34" charset="0"/>
              </a:rPr>
              <a:t>Gas Solubility</a:t>
            </a:r>
          </a:p>
          <a:p>
            <a:pPr algn="ctr">
              <a:lnSpc>
                <a:spcPct val="150000"/>
              </a:lnSpc>
              <a:spcBef>
                <a:spcPts val="600"/>
              </a:spcBef>
              <a:buNone/>
            </a:pPr>
            <a:r>
              <a:rPr lang="en-GB" sz="2400" b="1" dirty="0" smtClean="0">
                <a:solidFill>
                  <a:schemeClr val="bg1">
                    <a:lumMod val="65000"/>
                  </a:schemeClr>
                </a:solidFill>
                <a:latin typeface="Verdana" pitchFamily="34" charset="0"/>
                <a:ea typeface="Verdana" pitchFamily="34" charset="0"/>
                <a:cs typeface="Verdana" pitchFamily="34" charset="0"/>
              </a:rPr>
              <a:t>Thickness of Alveolar Membrane</a:t>
            </a:r>
          </a:p>
          <a:p>
            <a:pPr algn="ctr">
              <a:lnSpc>
                <a:spcPct val="150000"/>
              </a:lnSpc>
              <a:spcBef>
                <a:spcPts val="600"/>
              </a:spcBef>
              <a:buNone/>
            </a:pPr>
            <a:r>
              <a:rPr lang="en-GB" sz="2400" b="1" dirty="0" smtClean="0">
                <a:solidFill>
                  <a:schemeClr val="bg1">
                    <a:lumMod val="65000"/>
                  </a:schemeClr>
                </a:solidFill>
                <a:latin typeface="Verdana" pitchFamily="34" charset="0"/>
                <a:ea typeface="Verdana" pitchFamily="34" charset="0"/>
                <a:cs typeface="Verdana" pitchFamily="34" charset="0"/>
              </a:rPr>
              <a:t>Surface Area</a:t>
            </a:r>
            <a:endParaRPr lang="en-US" sz="2400" b="1" dirty="0" smtClean="0">
              <a:solidFill>
                <a:schemeClr val="bg1">
                  <a:lumMod val="65000"/>
                </a:schemeClr>
              </a:solidFill>
              <a:latin typeface="Verdana" pitchFamily="34" charset="0"/>
              <a:ea typeface="Verdana" pitchFamily="34" charset="0"/>
              <a:cs typeface="Verdana" pitchFamily="34" charset="0"/>
            </a:endParaRPr>
          </a:p>
          <a:p>
            <a:pPr algn="ctr">
              <a:lnSpc>
                <a:spcPct val="150000"/>
              </a:lnSpc>
              <a:spcBef>
                <a:spcPts val="600"/>
              </a:spcBef>
              <a:buNone/>
            </a:pPr>
            <a:r>
              <a:rPr lang="en-GB" sz="2400" b="1" dirty="0" smtClean="0">
                <a:solidFill>
                  <a:schemeClr val="bg1">
                    <a:lumMod val="65000"/>
                  </a:schemeClr>
                </a:solidFill>
                <a:latin typeface="Verdana" pitchFamily="34" charset="0"/>
                <a:ea typeface="Verdana" pitchFamily="34" charset="0"/>
                <a:cs typeface="Verdana" pitchFamily="34" charset="0"/>
              </a:rPr>
              <a:t>Ventilation Perfusion Matching</a:t>
            </a:r>
            <a:endParaRPr lang="en-US" sz="2400" b="1" dirty="0">
              <a:solidFill>
                <a:schemeClr val="bg1">
                  <a:lumMod val="65000"/>
                </a:schemeClr>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xmlns="" val="24473024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188640"/>
            <a:ext cx="8229600" cy="1143000"/>
          </a:xfrm>
        </p:spPr>
        <p:txBody>
          <a:bodyPr vert="horz" lIns="91440" tIns="45720" rIns="91440" bIns="45720" rtlCol="0" anchor="ctr">
            <a:normAutofit/>
          </a:bodyPr>
          <a:lstStyle/>
          <a:p>
            <a:r>
              <a:rPr lang="en-GB" sz="2400" b="1" dirty="0" smtClean="0">
                <a:latin typeface="Verdana" pitchFamily="34" charset="0"/>
                <a:ea typeface="Verdana" pitchFamily="34" charset="0"/>
                <a:cs typeface="Verdana" pitchFamily="34" charset="0"/>
              </a:rPr>
              <a:t>Ventilation</a:t>
            </a:r>
            <a:endParaRPr lang="en-GB" sz="2400" b="1" dirty="0">
              <a:latin typeface="Verdana" pitchFamily="34" charset="0"/>
              <a:ea typeface="Verdana" pitchFamily="34" charset="0"/>
              <a:cs typeface="Verdana" pitchFamily="34" charset="0"/>
            </a:endParaRPr>
          </a:p>
        </p:txBody>
      </p:sp>
      <p:sp>
        <p:nvSpPr>
          <p:cNvPr id="29699" name="Rectangle 3"/>
          <p:cNvSpPr>
            <a:spLocks noGrp="1" noChangeArrowheads="1"/>
          </p:cNvSpPr>
          <p:nvPr>
            <p:ph idx="1"/>
          </p:nvPr>
        </p:nvSpPr>
        <p:spPr>
          <a:xfrm>
            <a:off x="179513" y="1196752"/>
            <a:ext cx="8856984" cy="5113339"/>
          </a:xfrm>
        </p:spPr>
        <p:txBody>
          <a:bodyPr/>
          <a:lstStyle/>
          <a:p>
            <a:pPr eaLnBrk="1" hangingPunct="1">
              <a:lnSpc>
                <a:spcPct val="150000"/>
              </a:lnSpc>
              <a:tabLst>
                <a:tab pos="7442200" algn="l"/>
              </a:tabLst>
            </a:pPr>
            <a:r>
              <a:rPr lang="en-GB" sz="2000" b="1" dirty="0" smtClean="0">
                <a:latin typeface="Verdana" pitchFamily="34" charset="0"/>
                <a:ea typeface="Verdana" pitchFamily="34" charset="0"/>
                <a:cs typeface="Verdana" pitchFamily="34" charset="0"/>
              </a:rPr>
              <a:t>Tidal volume </a:t>
            </a:r>
            <a:r>
              <a:rPr lang="en-GB" sz="2000" dirty="0" smtClean="0">
                <a:latin typeface="Verdana" pitchFamily="34" charset="0"/>
                <a:ea typeface="Verdana" pitchFamily="34" charset="0"/>
                <a:cs typeface="Verdana" pitchFamily="34" charset="0"/>
              </a:rPr>
              <a:t>(V</a:t>
            </a:r>
            <a:r>
              <a:rPr lang="en-GB" sz="2000" baseline="-25000" dirty="0" smtClean="0">
                <a:latin typeface="Verdana" pitchFamily="34" charset="0"/>
                <a:ea typeface="Verdana" pitchFamily="34" charset="0"/>
                <a:cs typeface="Verdana" pitchFamily="34" charset="0"/>
              </a:rPr>
              <a:t>T</a:t>
            </a:r>
            <a:r>
              <a:rPr lang="en-GB" sz="2000" dirty="0" smtClean="0">
                <a:latin typeface="Verdana" pitchFamily="34" charset="0"/>
                <a:ea typeface="Verdana" pitchFamily="34" charset="0"/>
                <a:cs typeface="Verdana" pitchFamily="34" charset="0"/>
              </a:rPr>
              <a:t>): The amount of air inspired during quiet respiration. Normal respiratory frequency 12 </a:t>
            </a:r>
            <a:r>
              <a:rPr lang="en-GB" sz="2000" dirty="0" err="1" smtClean="0">
                <a:latin typeface="Verdana" pitchFamily="34" charset="0"/>
                <a:ea typeface="Verdana" pitchFamily="34" charset="0"/>
                <a:cs typeface="Verdana" pitchFamily="34" charset="0"/>
              </a:rPr>
              <a:t>bpm</a:t>
            </a:r>
            <a:r>
              <a:rPr lang="en-GB" sz="2000" dirty="0" smtClean="0">
                <a:latin typeface="Verdana" pitchFamily="34" charset="0"/>
                <a:ea typeface="Verdana" pitchFamily="34" charset="0"/>
                <a:cs typeface="Verdana" pitchFamily="34" charset="0"/>
              </a:rPr>
              <a:t>, average volume 500 </a:t>
            </a:r>
            <a:r>
              <a:rPr lang="en-GB" sz="2000" dirty="0" err="1" smtClean="0">
                <a:latin typeface="Verdana" pitchFamily="34" charset="0"/>
                <a:ea typeface="Verdana" pitchFamily="34" charset="0"/>
                <a:cs typeface="Verdana" pitchFamily="34" charset="0"/>
              </a:rPr>
              <a:t>mls</a:t>
            </a:r>
            <a:endParaRPr lang="en-GB" sz="2000" dirty="0" smtClean="0">
              <a:latin typeface="Verdana" pitchFamily="34" charset="0"/>
              <a:ea typeface="Verdana" pitchFamily="34" charset="0"/>
              <a:cs typeface="Verdana" pitchFamily="34" charset="0"/>
            </a:endParaRPr>
          </a:p>
          <a:p>
            <a:pPr>
              <a:lnSpc>
                <a:spcPct val="150000"/>
              </a:lnSpc>
              <a:tabLst>
                <a:tab pos="7442200" algn="l"/>
              </a:tabLst>
            </a:pPr>
            <a:r>
              <a:rPr lang="en-GB" sz="2000" b="1" dirty="0" smtClean="0">
                <a:latin typeface="Verdana" pitchFamily="34" charset="0"/>
                <a:ea typeface="Verdana" pitchFamily="34" charset="0"/>
                <a:cs typeface="Verdana" pitchFamily="34" charset="0"/>
              </a:rPr>
              <a:t>Minute ventilation </a:t>
            </a:r>
            <a:r>
              <a:rPr lang="en-GB" sz="2000" dirty="0" smtClean="0">
                <a:latin typeface="Verdana" pitchFamily="34" charset="0"/>
                <a:ea typeface="Verdana" pitchFamily="34" charset="0"/>
                <a:cs typeface="Verdana" pitchFamily="34" charset="0"/>
              </a:rPr>
              <a:t>(V</a:t>
            </a:r>
            <a:r>
              <a:rPr lang="en-GB" sz="2000" baseline="-25000" dirty="0">
                <a:latin typeface="Verdana" pitchFamily="34" charset="0"/>
                <a:ea typeface="Verdana" pitchFamily="34" charset="0"/>
                <a:cs typeface="Verdana" pitchFamily="34" charset="0"/>
              </a:rPr>
              <a:t>E</a:t>
            </a:r>
            <a:r>
              <a:rPr lang="en-GB" sz="2000" dirty="0" smtClean="0">
                <a:latin typeface="Verdana" pitchFamily="34" charset="0"/>
                <a:ea typeface="Verdana" pitchFamily="34" charset="0"/>
                <a:cs typeface="Verdana" pitchFamily="34" charset="0"/>
              </a:rPr>
              <a:t>): The amount of air entering lungs per min (12 x 500 = 6.0 L min</a:t>
            </a:r>
            <a:r>
              <a:rPr lang="en-GB" sz="2000" baseline="30000" dirty="0" smtClean="0">
                <a:latin typeface="Verdana" pitchFamily="34" charset="0"/>
                <a:ea typeface="Verdana" pitchFamily="34" charset="0"/>
                <a:cs typeface="Verdana" pitchFamily="34" charset="0"/>
              </a:rPr>
              <a:t>-1</a:t>
            </a:r>
            <a:r>
              <a:rPr lang="en-GB" sz="2000" dirty="0" smtClean="0">
                <a:latin typeface="Verdana" pitchFamily="34" charset="0"/>
                <a:ea typeface="Verdana" pitchFamily="34" charset="0"/>
                <a:cs typeface="Verdana" pitchFamily="34" charset="0"/>
              </a:rPr>
              <a:t>)</a:t>
            </a:r>
            <a:endParaRPr lang="en-GB" sz="2000" baseline="30000" dirty="0" smtClean="0">
              <a:latin typeface="Verdana" pitchFamily="34" charset="0"/>
              <a:ea typeface="Verdana" pitchFamily="34" charset="0"/>
              <a:cs typeface="Verdana" pitchFamily="34" charset="0"/>
            </a:endParaRPr>
          </a:p>
          <a:p>
            <a:pPr>
              <a:lnSpc>
                <a:spcPct val="150000"/>
              </a:lnSpc>
            </a:pPr>
            <a:r>
              <a:rPr lang="en-GB" sz="2000" dirty="0">
                <a:solidFill>
                  <a:srgbClr val="FF3300"/>
                </a:solidFill>
                <a:latin typeface="Verdana" pitchFamily="34" charset="0"/>
                <a:ea typeface="Verdana" pitchFamily="34" charset="0"/>
                <a:cs typeface="Verdana" pitchFamily="34" charset="0"/>
              </a:rPr>
              <a:t>Not all tidal volume air is used in gas exchange</a:t>
            </a:r>
          </a:p>
          <a:p>
            <a:pPr>
              <a:lnSpc>
                <a:spcPct val="150000"/>
              </a:lnSpc>
            </a:pPr>
            <a:r>
              <a:rPr lang="en-GB" sz="2000" b="1" dirty="0" smtClean="0">
                <a:latin typeface="Verdana" pitchFamily="34" charset="0"/>
                <a:ea typeface="Verdana" pitchFamily="34" charset="0"/>
                <a:cs typeface="Verdana" pitchFamily="34" charset="0"/>
              </a:rPr>
              <a:t>Dead </a:t>
            </a:r>
            <a:r>
              <a:rPr lang="en-GB" sz="2000" b="1" dirty="0">
                <a:latin typeface="Verdana" pitchFamily="34" charset="0"/>
                <a:ea typeface="Verdana" pitchFamily="34" charset="0"/>
                <a:cs typeface="Verdana" pitchFamily="34" charset="0"/>
              </a:rPr>
              <a:t>space </a:t>
            </a:r>
            <a:r>
              <a:rPr lang="en-GB" sz="2000" dirty="0">
                <a:latin typeface="Verdana" pitchFamily="34" charset="0"/>
                <a:ea typeface="Verdana" pitchFamily="34" charset="0"/>
                <a:cs typeface="Verdana" pitchFamily="34" charset="0"/>
              </a:rPr>
              <a:t>is term for </a:t>
            </a:r>
            <a:r>
              <a:rPr lang="en-GB" sz="2000" dirty="0" smtClean="0">
                <a:latin typeface="Verdana" pitchFamily="34" charset="0"/>
                <a:ea typeface="Verdana" pitchFamily="34" charset="0"/>
                <a:cs typeface="Verdana" pitchFamily="34" charset="0"/>
              </a:rPr>
              <a:t>the </a:t>
            </a:r>
            <a:r>
              <a:rPr lang="en-GB" sz="2000" dirty="0">
                <a:latin typeface="Verdana" pitchFamily="34" charset="0"/>
                <a:ea typeface="Verdana" pitchFamily="34" charset="0"/>
                <a:cs typeface="Verdana" pitchFamily="34" charset="0"/>
              </a:rPr>
              <a:t>V</a:t>
            </a:r>
            <a:r>
              <a:rPr lang="en-GB" sz="2000" baseline="-25000" dirty="0">
                <a:latin typeface="Verdana" pitchFamily="34" charset="0"/>
                <a:ea typeface="Verdana" pitchFamily="34" charset="0"/>
                <a:cs typeface="Verdana" pitchFamily="34" charset="0"/>
              </a:rPr>
              <a:t>T </a:t>
            </a:r>
            <a:r>
              <a:rPr lang="en-GB" sz="2000" b="1" dirty="0" smtClean="0">
                <a:latin typeface="Verdana" pitchFamily="34" charset="0"/>
                <a:ea typeface="Verdana" pitchFamily="34" charset="0"/>
                <a:cs typeface="Verdana" pitchFamily="34" charset="0"/>
              </a:rPr>
              <a:t>NOT</a:t>
            </a:r>
            <a:r>
              <a:rPr lang="en-GB" sz="2000" dirty="0" smtClean="0">
                <a:latin typeface="Verdana" pitchFamily="34" charset="0"/>
                <a:ea typeface="Verdana" pitchFamily="34" charset="0"/>
                <a:cs typeface="Verdana" pitchFamily="34" charset="0"/>
              </a:rPr>
              <a:t> involved </a:t>
            </a:r>
            <a:r>
              <a:rPr lang="en-GB" sz="2000" dirty="0">
                <a:latin typeface="Verdana" pitchFamily="34" charset="0"/>
                <a:ea typeface="Verdana" pitchFamily="34" charset="0"/>
                <a:cs typeface="Verdana" pitchFamily="34" charset="0"/>
              </a:rPr>
              <a:t>in gas </a:t>
            </a:r>
            <a:r>
              <a:rPr lang="en-GB" sz="2000" dirty="0" smtClean="0">
                <a:latin typeface="Verdana" pitchFamily="34" charset="0"/>
                <a:ea typeface="Verdana" pitchFamily="34" charset="0"/>
                <a:cs typeface="Verdana" pitchFamily="34" charset="0"/>
              </a:rPr>
              <a:t>exchange. There </a:t>
            </a:r>
            <a:r>
              <a:rPr lang="en-GB" sz="2000" dirty="0">
                <a:latin typeface="Verdana" pitchFamily="34" charset="0"/>
                <a:ea typeface="Verdana" pitchFamily="34" charset="0"/>
                <a:cs typeface="Verdana" pitchFamily="34" charset="0"/>
              </a:rPr>
              <a:t>are 2 types of dead </a:t>
            </a:r>
            <a:r>
              <a:rPr lang="en-GB" sz="2000" dirty="0" smtClean="0">
                <a:latin typeface="Verdana" pitchFamily="34" charset="0"/>
                <a:ea typeface="Verdana" pitchFamily="34" charset="0"/>
                <a:cs typeface="Verdana" pitchFamily="34" charset="0"/>
              </a:rPr>
              <a:t>space:</a:t>
            </a:r>
            <a:endParaRPr lang="en-GB" sz="2000" dirty="0">
              <a:latin typeface="Verdana" pitchFamily="34" charset="0"/>
              <a:ea typeface="Verdana" pitchFamily="34" charset="0"/>
              <a:cs typeface="Verdana" pitchFamily="34" charset="0"/>
            </a:endParaRPr>
          </a:p>
          <a:p>
            <a:pPr lvl="1">
              <a:lnSpc>
                <a:spcPct val="150000"/>
              </a:lnSpc>
            </a:pPr>
            <a:r>
              <a:rPr lang="en-GB" sz="2000" b="1" dirty="0">
                <a:latin typeface="Verdana" pitchFamily="34" charset="0"/>
                <a:ea typeface="Verdana" pitchFamily="34" charset="0"/>
                <a:cs typeface="Verdana" pitchFamily="34" charset="0"/>
              </a:rPr>
              <a:t>Anatomical Dead space </a:t>
            </a:r>
          </a:p>
          <a:p>
            <a:pPr lvl="1">
              <a:lnSpc>
                <a:spcPct val="150000"/>
              </a:lnSpc>
            </a:pPr>
            <a:r>
              <a:rPr lang="en-GB" sz="2000" b="1" dirty="0">
                <a:latin typeface="Verdana" pitchFamily="34" charset="0"/>
                <a:ea typeface="Verdana" pitchFamily="34" charset="0"/>
                <a:cs typeface="Verdana" pitchFamily="34" charset="0"/>
              </a:rPr>
              <a:t>Alveolar Dead space </a:t>
            </a:r>
          </a:p>
          <a:p>
            <a:pPr eaLnBrk="1" hangingPunct="1">
              <a:lnSpc>
                <a:spcPct val="150000"/>
              </a:lnSpc>
              <a:buFontTx/>
              <a:buNone/>
              <a:tabLst>
                <a:tab pos="7442200" algn="l"/>
              </a:tabLst>
            </a:pPr>
            <a:endParaRPr lang="en-GB" sz="1800" baseline="30000" dirty="0" smtClean="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xmlns="" val="270529455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69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69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699">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9699">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969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557808"/>
            <a:ext cx="8229600" cy="1143000"/>
          </a:xfrm>
        </p:spPr>
        <p:txBody>
          <a:bodyPr vert="horz" lIns="91440" tIns="45720" rIns="91440" bIns="45720" rtlCol="0" anchor="ctr">
            <a:normAutofit/>
          </a:bodyPr>
          <a:lstStyle/>
          <a:p>
            <a:r>
              <a:rPr lang="en-GB" sz="2400" b="1" dirty="0">
                <a:latin typeface="Verdana" pitchFamily="34" charset="0"/>
                <a:ea typeface="Verdana" pitchFamily="34" charset="0"/>
                <a:cs typeface="Verdana" pitchFamily="34" charset="0"/>
              </a:rPr>
              <a:t>Anatomical </a:t>
            </a:r>
            <a:r>
              <a:rPr lang="en-GB" sz="2400" b="1" dirty="0" smtClean="0">
                <a:latin typeface="Verdana" pitchFamily="34" charset="0"/>
                <a:ea typeface="Verdana" pitchFamily="34" charset="0"/>
                <a:cs typeface="Verdana" pitchFamily="34" charset="0"/>
              </a:rPr>
              <a:t>Dead </a:t>
            </a:r>
            <a:r>
              <a:rPr lang="en-GB" sz="2400" b="1" dirty="0">
                <a:latin typeface="Verdana" pitchFamily="34" charset="0"/>
                <a:ea typeface="Verdana" pitchFamily="34" charset="0"/>
                <a:cs typeface="Verdana" pitchFamily="34" charset="0"/>
              </a:rPr>
              <a:t>S</a:t>
            </a:r>
            <a:r>
              <a:rPr lang="en-GB" sz="2400" b="1" dirty="0" smtClean="0">
                <a:latin typeface="Verdana" pitchFamily="34" charset="0"/>
                <a:ea typeface="Verdana" pitchFamily="34" charset="0"/>
                <a:cs typeface="Verdana" pitchFamily="34" charset="0"/>
              </a:rPr>
              <a:t>pace</a:t>
            </a:r>
            <a:endParaRPr lang="en-US" sz="2400" b="1" dirty="0">
              <a:latin typeface="Verdana" pitchFamily="34" charset="0"/>
              <a:ea typeface="Verdana" pitchFamily="34" charset="0"/>
              <a:cs typeface="Verdana" pitchFamily="34" charset="0"/>
            </a:endParaRPr>
          </a:p>
        </p:txBody>
      </p:sp>
      <p:sp>
        <p:nvSpPr>
          <p:cNvPr id="22531" name="Rectangle 3"/>
          <p:cNvSpPr>
            <a:spLocks noGrp="1" noChangeArrowheads="1"/>
          </p:cNvSpPr>
          <p:nvPr>
            <p:ph idx="1"/>
          </p:nvPr>
        </p:nvSpPr>
        <p:spPr>
          <a:xfrm>
            <a:off x="457200" y="1556792"/>
            <a:ext cx="8229600" cy="3268663"/>
          </a:xfrm>
        </p:spPr>
        <p:txBody>
          <a:bodyPr/>
          <a:lstStyle/>
          <a:p>
            <a:pPr eaLnBrk="1" hangingPunct="1">
              <a:lnSpc>
                <a:spcPct val="150000"/>
              </a:lnSpc>
            </a:pPr>
            <a:r>
              <a:rPr lang="en-GB" sz="2000" dirty="0" smtClean="0">
                <a:latin typeface="Verdana" pitchFamily="34" charset="0"/>
                <a:ea typeface="Verdana" pitchFamily="34" charset="0"/>
                <a:cs typeface="Verdana" pitchFamily="34" charset="0"/>
              </a:rPr>
              <a:t>With each tidal volume 150mls remains in conducting zone up to terminal bronchioles</a:t>
            </a:r>
          </a:p>
          <a:p>
            <a:pPr eaLnBrk="1" hangingPunct="1">
              <a:lnSpc>
                <a:spcPct val="150000"/>
              </a:lnSpc>
            </a:pPr>
            <a:r>
              <a:rPr lang="en-GB" sz="2000" dirty="0" smtClean="0">
                <a:latin typeface="Verdana" pitchFamily="34" charset="0"/>
                <a:ea typeface="Verdana" pitchFamily="34" charset="0"/>
                <a:cs typeface="Verdana" pitchFamily="34" charset="0"/>
              </a:rPr>
              <a:t>This is called</a:t>
            </a:r>
            <a:r>
              <a:rPr lang="en-GB" sz="2000" dirty="0" smtClean="0">
                <a:solidFill>
                  <a:schemeClr val="bg1"/>
                </a:solidFill>
                <a:latin typeface="Verdana" pitchFamily="34" charset="0"/>
                <a:ea typeface="Verdana" pitchFamily="34" charset="0"/>
                <a:cs typeface="Verdana" pitchFamily="34" charset="0"/>
              </a:rPr>
              <a:t> </a:t>
            </a:r>
            <a:r>
              <a:rPr lang="en-GB" sz="2000" dirty="0" smtClean="0">
                <a:solidFill>
                  <a:srgbClr val="FF0000"/>
                </a:solidFill>
                <a:latin typeface="Verdana" pitchFamily="34" charset="0"/>
                <a:ea typeface="Verdana" pitchFamily="34" charset="0"/>
                <a:cs typeface="Verdana" pitchFamily="34" charset="0"/>
              </a:rPr>
              <a:t>anatomical dead space</a:t>
            </a:r>
            <a:endParaRPr lang="en-US" sz="2000" dirty="0" smtClean="0">
              <a:solidFill>
                <a:srgbClr val="FF0000"/>
              </a:solidFill>
              <a:latin typeface="Verdana" pitchFamily="34" charset="0"/>
              <a:ea typeface="Verdana" pitchFamily="34" charset="0"/>
              <a:cs typeface="Verdana"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xmlns="" val="2510785320"/>
              </p:ext>
            </p:extLst>
          </p:nvPr>
        </p:nvGraphicFramePr>
        <p:xfrm>
          <a:off x="323528" y="3284984"/>
          <a:ext cx="8375650" cy="3335337"/>
        </p:xfrm>
        <a:graphic>
          <a:graphicData uri="http://schemas.openxmlformats.org/presentationml/2006/ole">
            <p:oleObj spid="_x0000_s8214" name="Photo Editor Photo" r:id="rId4" imgW="16295238" imgH="6009524" progId="">
              <p:embed/>
            </p:oleObj>
          </a:graphicData>
        </a:graphic>
      </p:graphicFrame>
    </p:spTree>
    <p:extLst>
      <p:ext uri="{BB962C8B-B14F-4D97-AF65-F5344CB8AC3E}">
        <p14:creationId xmlns:p14="http://schemas.microsoft.com/office/powerpoint/2010/main" xmlns="" val="13055002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557808"/>
            <a:ext cx="8229600" cy="1143000"/>
          </a:xfrm>
        </p:spPr>
        <p:txBody>
          <a:bodyPr vert="horz" lIns="91440" tIns="45720" rIns="91440" bIns="45720" rtlCol="0" anchor="ctr">
            <a:normAutofit/>
          </a:bodyPr>
          <a:lstStyle/>
          <a:p>
            <a:r>
              <a:rPr lang="en-GB" sz="2400" b="1" dirty="0">
                <a:latin typeface="Verdana" pitchFamily="34" charset="0"/>
                <a:ea typeface="Verdana" pitchFamily="34" charset="0"/>
                <a:cs typeface="Verdana" pitchFamily="34" charset="0"/>
              </a:rPr>
              <a:t>Anatomical </a:t>
            </a:r>
            <a:r>
              <a:rPr lang="en-GB" sz="2400" b="1" dirty="0" smtClean="0">
                <a:latin typeface="Verdana" pitchFamily="34" charset="0"/>
                <a:ea typeface="Verdana" pitchFamily="34" charset="0"/>
                <a:cs typeface="Verdana" pitchFamily="34" charset="0"/>
              </a:rPr>
              <a:t>Dead </a:t>
            </a:r>
            <a:r>
              <a:rPr lang="en-GB" sz="2400" b="1" dirty="0">
                <a:latin typeface="Verdana" pitchFamily="34" charset="0"/>
                <a:ea typeface="Verdana" pitchFamily="34" charset="0"/>
                <a:cs typeface="Verdana" pitchFamily="34" charset="0"/>
              </a:rPr>
              <a:t>S</a:t>
            </a:r>
            <a:r>
              <a:rPr lang="en-GB" sz="2400" b="1" dirty="0" smtClean="0">
                <a:latin typeface="Verdana" pitchFamily="34" charset="0"/>
                <a:ea typeface="Verdana" pitchFamily="34" charset="0"/>
                <a:cs typeface="Verdana" pitchFamily="34" charset="0"/>
              </a:rPr>
              <a:t>pace</a:t>
            </a:r>
            <a:endParaRPr lang="en-US" sz="2400" b="1" dirty="0">
              <a:latin typeface="Verdana" pitchFamily="34" charset="0"/>
              <a:ea typeface="Verdana" pitchFamily="34" charset="0"/>
              <a:cs typeface="Verdana" pitchFamily="34" charset="0"/>
            </a:endParaRPr>
          </a:p>
        </p:txBody>
      </p:sp>
      <p:sp>
        <p:nvSpPr>
          <p:cNvPr id="22531" name="Rectangle 3"/>
          <p:cNvSpPr>
            <a:spLocks noGrp="1" noChangeArrowheads="1"/>
          </p:cNvSpPr>
          <p:nvPr>
            <p:ph idx="1"/>
          </p:nvPr>
        </p:nvSpPr>
        <p:spPr>
          <a:xfrm>
            <a:off x="457200" y="1556792"/>
            <a:ext cx="8229600" cy="3268663"/>
          </a:xfrm>
        </p:spPr>
        <p:txBody>
          <a:bodyPr/>
          <a:lstStyle/>
          <a:p>
            <a:pPr eaLnBrk="1" hangingPunct="1">
              <a:lnSpc>
                <a:spcPct val="150000"/>
              </a:lnSpc>
            </a:pPr>
            <a:r>
              <a:rPr lang="en-GB" sz="2000" dirty="0" smtClean="0">
                <a:latin typeface="Verdana" pitchFamily="34" charset="0"/>
                <a:ea typeface="Verdana" pitchFamily="34" charset="0"/>
                <a:cs typeface="Verdana" pitchFamily="34" charset="0"/>
              </a:rPr>
              <a:t>With each tidal volume 150mls remains in conducting zone up to terminal bronchioles</a:t>
            </a:r>
          </a:p>
          <a:p>
            <a:pPr eaLnBrk="1" hangingPunct="1">
              <a:lnSpc>
                <a:spcPct val="150000"/>
              </a:lnSpc>
            </a:pPr>
            <a:r>
              <a:rPr lang="en-GB" sz="2000" dirty="0" smtClean="0">
                <a:latin typeface="Verdana" pitchFamily="34" charset="0"/>
                <a:ea typeface="Verdana" pitchFamily="34" charset="0"/>
                <a:cs typeface="Verdana" pitchFamily="34" charset="0"/>
              </a:rPr>
              <a:t>This is called</a:t>
            </a:r>
            <a:r>
              <a:rPr lang="en-GB" sz="2000" dirty="0" smtClean="0">
                <a:solidFill>
                  <a:schemeClr val="bg1"/>
                </a:solidFill>
                <a:latin typeface="Verdana" pitchFamily="34" charset="0"/>
                <a:ea typeface="Verdana" pitchFamily="34" charset="0"/>
                <a:cs typeface="Verdana" pitchFamily="34" charset="0"/>
              </a:rPr>
              <a:t> </a:t>
            </a:r>
            <a:r>
              <a:rPr lang="en-GB" sz="2000" dirty="0" smtClean="0">
                <a:solidFill>
                  <a:srgbClr val="FF0000"/>
                </a:solidFill>
                <a:latin typeface="Verdana" pitchFamily="34" charset="0"/>
                <a:ea typeface="Verdana" pitchFamily="34" charset="0"/>
                <a:cs typeface="Verdana" pitchFamily="34" charset="0"/>
              </a:rPr>
              <a:t>anatomical dead space</a:t>
            </a:r>
            <a:endParaRPr lang="en-US" sz="2000" dirty="0" smtClean="0">
              <a:solidFill>
                <a:srgbClr val="FF0000"/>
              </a:solidFill>
              <a:latin typeface="Verdana" pitchFamily="34" charset="0"/>
              <a:ea typeface="Verdana" pitchFamily="34" charset="0"/>
              <a:cs typeface="Verdana" pitchFamily="34" charset="0"/>
            </a:endParaRPr>
          </a:p>
        </p:txBody>
      </p:sp>
      <p:pic>
        <p:nvPicPr>
          <p:cNvPr id="5" name="Picture 2" descr="ag_patient"/>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55576" y="3140968"/>
            <a:ext cx="5399087" cy="3433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Rectangle 2"/>
          <p:cNvSpPr/>
          <p:nvPr/>
        </p:nvSpPr>
        <p:spPr>
          <a:xfrm>
            <a:off x="6300192" y="3535848"/>
            <a:ext cx="2520280" cy="1200329"/>
          </a:xfrm>
          <a:prstGeom prst="rect">
            <a:avLst/>
          </a:prstGeom>
        </p:spPr>
        <p:txBody>
          <a:bodyPr wrap="square">
            <a:spAutoFit/>
          </a:bodyPr>
          <a:lstStyle/>
          <a:p>
            <a:r>
              <a:rPr lang="en-GB" dirty="0" smtClean="0">
                <a:latin typeface="Verdana" pitchFamily="34" charset="0"/>
                <a:ea typeface="Verdana" pitchFamily="34" charset="0"/>
                <a:cs typeface="Verdana" pitchFamily="34" charset="0"/>
              </a:rPr>
              <a:t>External </a:t>
            </a:r>
            <a:r>
              <a:rPr lang="en-GB" dirty="0">
                <a:latin typeface="Verdana" pitchFamily="34" charset="0"/>
                <a:ea typeface="Verdana" pitchFamily="34" charset="0"/>
                <a:cs typeface="Verdana" pitchFamily="34" charset="0"/>
              </a:rPr>
              <a:t>tubes increase anatomical dead space </a:t>
            </a:r>
            <a:r>
              <a:rPr lang="en-GB" dirty="0" smtClean="0">
                <a:latin typeface="Verdana" pitchFamily="34" charset="0"/>
                <a:ea typeface="Verdana" pitchFamily="34" charset="0"/>
                <a:cs typeface="Verdana" pitchFamily="34" charset="0"/>
              </a:rPr>
              <a:t>in </a:t>
            </a:r>
            <a:r>
              <a:rPr lang="en-GB" dirty="0">
                <a:latin typeface="Verdana" pitchFamily="34" charset="0"/>
                <a:ea typeface="Verdana" pitchFamily="34" charset="0"/>
                <a:cs typeface="Verdana" pitchFamily="34" charset="0"/>
              </a:rPr>
              <a:t>an intubated </a:t>
            </a:r>
            <a:r>
              <a:rPr lang="en-GB" dirty="0" smtClean="0">
                <a:latin typeface="Verdana" pitchFamily="34" charset="0"/>
                <a:ea typeface="Verdana" pitchFamily="34" charset="0"/>
                <a:cs typeface="Verdana" pitchFamily="34" charset="0"/>
              </a:rPr>
              <a:t>patient </a:t>
            </a:r>
            <a:endParaRPr lang="en-US"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xmlns="" val="12882413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a:t>
            </a:r>
            <a:endParaRPr lang="en-GB" dirty="0"/>
          </a:p>
        </p:txBody>
      </p:sp>
      <p:sp>
        <p:nvSpPr>
          <p:cNvPr id="4" name="Content Placeholder 3"/>
          <p:cNvSpPr>
            <a:spLocks noGrp="1"/>
          </p:cNvSpPr>
          <p:nvPr>
            <p:ph sz="quarter" idx="11"/>
          </p:nvPr>
        </p:nvSpPr>
        <p:spPr>
          <a:xfrm>
            <a:off x="539552" y="188640"/>
            <a:ext cx="8207375" cy="6480720"/>
          </a:xfrm>
        </p:spPr>
        <p:txBody>
          <a:bodyPr vert="horz" lIns="91440" tIns="45720" rIns="91440" bIns="45720" rtlCol="0" anchor="ctr">
            <a:normAutofit/>
          </a:bodyPr>
          <a:lstStyle/>
          <a:p>
            <a:pPr algn="ctr">
              <a:lnSpc>
                <a:spcPct val="150000"/>
              </a:lnSpc>
              <a:spcBef>
                <a:spcPts val="600"/>
              </a:spcBef>
              <a:buNone/>
            </a:pPr>
            <a:r>
              <a:rPr lang="en-GB" sz="2400" b="1" dirty="0">
                <a:latin typeface="Verdana" pitchFamily="34" charset="0"/>
                <a:ea typeface="Verdana" pitchFamily="34" charset="0"/>
                <a:cs typeface="Verdana" pitchFamily="34" charset="0"/>
              </a:rPr>
              <a:t>Lung Volume and </a:t>
            </a:r>
            <a:r>
              <a:rPr lang="en-GB" sz="2400" b="1" dirty="0" smtClean="0">
                <a:latin typeface="Verdana" pitchFamily="34" charset="0"/>
                <a:ea typeface="Verdana" pitchFamily="34" charset="0"/>
                <a:cs typeface="Verdana" pitchFamily="34" charset="0"/>
              </a:rPr>
              <a:t>Capacities</a:t>
            </a:r>
          </a:p>
          <a:p>
            <a:pPr algn="ctr">
              <a:lnSpc>
                <a:spcPct val="150000"/>
              </a:lnSpc>
              <a:spcBef>
                <a:spcPts val="600"/>
              </a:spcBef>
              <a:buNone/>
            </a:pPr>
            <a:r>
              <a:rPr lang="en-GB" sz="2400" b="1" dirty="0" smtClean="0">
                <a:solidFill>
                  <a:schemeClr val="bg1">
                    <a:lumMod val="65000"/>
                  </a:schemeClr>
                </a:solidFill>
                <a:latin typeface="Verdana" pitchFamily="34" charset="0"/>
                <a:ea typeface="Verdana" pitchFamily="34" charset="0"/>
                <a:cs typeface="Verdana" pitchFamily="34" charset="0"/>
              </a:rPr>
              <a:t>Ventilation</a:t>
            </a:r>
          </a:p>
          <a:p>
            <a:pPr algn="ctr">
              <a:lnSpc>
                <a:spcPct val="150000"/>
              </a:lnSpc>
              <a:spcBef>
                <a:spcPts val="600"/>
              </a:spcBef>
              <a:buNone/>
            </a:pPr>
            <a:r>
              <a:rPr lang="en-GB" sz="2400" b="1" dirty="0">
                <a:solidFill>
                  <a:schemeClr val="bg1">
                    <a:lumMod val="65000"/>
                  </a:schemeClr>
                </a:solidFill>
                <a:latin typeface="Verdana" pitchFamily="34" charset="0"/>
                <a:ea typeface="Verdana" pitchFamily="34" charset="0"/>
                <a:cs typeface="Verdana" pitchFamily="34" charset="0"/>
              </a:rPr>
              <a:t>Gas Exchange and </a:t>
            </a:r>
            <a:r>
              <a:rPr lang="en-GB" sz="2400" b="1" dirty="0" smtClean="0">
                <a:solidFill>
                  <a:schemeClr val="bg1">
                    <a:lumMod val="65000"/>
                  </a:schemeClr>
                </a:solidFill>
                <a:latin typeface="Verdana" pitchFamily="34" charset="0"/>
                <a:ea typeface="Verdana" pitchFamily="34" charset="0"/>
                <a:cs typeface="Verdana" pitchFamily="34" charset="0"/>
              </a:rPr>
              <a:t>Diffusion</a:t>
            </a:r>
          </a:p>
          <a:p>
            <a:pPr algn="ctr">
              <a:lnSpc>
                <a:spcPct val="150000"/>
              </a:lnSpc>
              <a:spcBef>
                <a:spcPts val="600"/>
              </a:spcBef>
              <a:buNone/>
            </a:pPr>
            <a:r>
              <a:rPr lang="en-GB" sz="2400" b="1" dirty="0">
                <a:solidFill>
                  <a:schemeClr val="bg1">
                    <a:lumMod val="65000"/>
                  </a:schemeClr>
                </a:solidFill>
                <a:latin typeface="Verdana" pitchFamily="34" charset="0"/>
                <a:ea typeface="Verdana" pitchFamily="34" charset="0"/>
                <a:cs typeface="Verdana" pitchFamily="34" charset="0"/>
              </a:rPr>
              <a:t>Fick’s Law</a:t>
            </a:r>
          </a:p>
          <a:p>
            <a:pPr algn="ctr">
              <a:lnSpc>
                <a:spcPct val="150000"/>
              </a:lnSpc>
              <a:spcBef>
                <a:spcPts val="600"/>
              </a:spcBef>
              <a:buNone/>
            </a:pPr>
            <a:r>
              <a:rPr lang="en-GB" sz="2400" b="1" dirty="0" smtClean="0">
                <a:solidFill>
                  <a:schemeClr val="bg1">
                    <a:lumMod val="65000"/>
                  </a:schemeClr>
                </a:solidFill>
                <a:latin typeface="Verdana" pitchFamily="34" charset="0"/>
                <a:ea typeface="Verdana" pitchFamily="34" charset="0"/>
                <a:cs typeface="Verdana" pitchFamily="34" charset="0"/>
              </a:rPr>
              <a:t>Concentration </a:t>
            </a:r>
            <a:r>
              <a:rPr lang="en-GB" sz="2400" b="1" dirty="0">
                <a:solidFill>
                  <a:schemeClr val="bg1">
                    <a:lumMod val="65000"/>
                  </a:schemeClr>
                </a:solidFill>
                <a:latin typeface="Verdana" pitchFamily="34" charset="0"/>
                <a:ea typeface="Verdana" pitchFamily="34" charset="0"/>
                <a:cs typeface="Verdana" pitchFamily="34" charset="0"/>
              </a:rPr>
              <a:t>/ Pressure </a:t>
            </a:r>
            <a:r>
              <a:rPr lang="en-GB" sz="2400" b="1" dirty="0" smtClean="0">
                <a:solidFill>
                  <a:schemeClr val="bg1">
                    <a:lumMod val="65000"/>
                  </a:schemeClr>
                </a:solidFill>
                <a:latin typeface="Verdana" pitchFamily="34" charset="0"/>
                <a:ea typeface="Verdana" pitchFamily="34" charset="0"/>
                <a:cs typeface="Verdana" pitchFamily="34" charset="0"/>
              </a:rPr>
              <a:t>Gradient</a:t>
            </a:r>
          </a:p>
          <a:p>
            <a:pPr algn="ctr">
              <a:lnSpc>
                <a:spcPct val="150000"/>
              </a:lnSpc>
              <a:spcBef>
                <a:spcPts val="600"/>
              </a:spcBef>
              <a:buNone/>
            </a:pPr>
            <a:r>
              <a:rPr lang="en-GB" sz="2400" b="1" dirty="0">
                <a:solidFill>
                  <a:schemeClr val="bg1">
                    <a:lumMod val="65000"/>
                  </a:schemeClr>
                </a:solidFill>
                <a:latin typeface="Verdana" pitchFamily="34" charset="0"/>
                <a:ea typeface="Verdana" pitchFamily="34" charset="0"/>
                <a:cs typeface="Verdana" pitchFamily="34" charset="0"/>
              </a:rPr>
              <a:t>Gas </a:t>
            </a:r>
            <a:r>
              <a:rPr lang="en-GB" sz="2400" b="1" dirty="0" smtClean="0">
                <a:solidFill>
                  <a:schemeClr val="bg1">
                    <a:lumMod val="65000"/>
                  </a:schemeClr>
                </a:solidFill>
                <a:latin typeface="Verdana" pitchFamily="34" charset="0"/>
                <a:ea typeface="Verdana" pitchFamily="34" charset="0"/>
                <a:cs typeface="Verdana" pitchFamily="34" charset="0"/>
              </a:rPr>
              <a:t>Solubility</a:t>
            </a:r>
          </a:p>
          <a:p>
            <a:pPr algn="ctr">
              <a:lnSpc>
                <a:spcPct val="150000"/>
              </a:lnSpc>
              <a:spcBef>
                <a:spcPts val="600"/>
              </a:spcBef>
              <a:buNone/>
            </a:pPr>
            <a:r>
              <a:rPr lang="en-GB" sz="2400" b="1" dirty="0" smtClean="0">
                <a:solidFill>
                  <a:schemeClr val="bg1">
                    <a:lumMod val="65000"/>
                  </a:schemeClr>
                </a:solidFill>
                <a:latin typeface="Verdana" pitchFamily="34" charset="0"/>
                <a:ea typeface="Verdana" pitchFamily="34" charset="0"/>
                <a:cs typeface="Verdana" pitchFamily="34" charset="0"/>
              </a:rPr>
              <a:t>Thickness of Alveolar Membrane</a:t>
            </a:r>
          </a:p>
          <a:p>
            <a:pPr algn="ctr">
              <a:lnSpc>
                <a:spcPct val="150000"/>
              </a:lnSpc>
              <a:spcBef>
                <a:spcPts val="600"/>
              </a:spcBef>
              <a:buNone/>
            </a:pPr>
            <a:r>
              <a:rPr lang="en-GB" sz="2400" b="1" dirty="0">
                <a:solidFill>
                  <a:schemeClr val="bg1">
                    <a:lumMod val="65000"/>
                  </a:schemeClr>
                </a:solidFill>
                <a:latin typeface="Verdana" pitchFamily="34" charset="0"/>
                <a:ea typeface="Verdana" pitchFamily="34" charset="0"/>
                <a:cs typeface="Verdana" pitchFamily="34" charset="0"/>
              </a:rPr>
              <a:t>Surface Area</a:t>
            </a:r>
            <a:endParaRPr lang="en-US" sz="2400" b="1" dirty="0">
              <a:solidFill>
                <a:schemeClr val="bg1">
                  <a:lumMod val="65000"/>
                </a:schemeClr>
              </a:solidFill>
              <a:latin typeface="Verdana" pitchFamily="34" charset="0"/>
              <a:ea typeface="Verdana" pitchFamily="34" charset="0"/>
              <a:cs typeface="Verdana" pitchFamily="34" charset="0"/>
            </a:endParaRPr>
          </a:p>
          <a:p>
            <a:pPr algn="ctr">
              <a:lnSpc>
                <a:spcPct val="150000"/>
              </a:lnSpc>
              <a:spcBef>
                <a:spcPts val="600"/>
              </a:spcBef>
              <a:buNone/>
            </a:pPr>
            <a:r>
              <a:rPr lang="en-GB" sz="2400" b="1" dirty="0">
                <a:solidFill>
                  <a:schemeClr val="bg1">
                    <a:lumMod val="65000"/>
                  </a:schemeClr>
                </a:solidFill>
                <a:latin typeface="Verdana" pitchFamily="34" charset="0"/>
                <a:ea typeface="Verdana" pitchFamily="34" charset="0"/>
                <a:cs typeface="Verdana" pitchFamily="34" charset="0"/>
              </a:rPr>
              <a:t>Ventilation Perfusion </a:t>
            </a:r>
            <a:r>
              <a:rPr lang="en-GB" sz="2400" b="1" dirty="0" smtClean="0">
                <a:solidFill>
                  <a:schemeClr val="bg1">
                    <a:lumMod val="65000"/>
                  </a:schemeClr>
                </a:solidFill>
                <a:latin typeface="Verdana" pitchFamily="34" charset="0"/>
                <a:ea typeface="Verdana" pitchFamily="34" charset="0"/>
                <a:cs typeface="Verdana" pitchFamily="34" charset="0"/>
              </a:rPr>
              <a:t>Matching</a:t>
            </a:r>
            <a:endParaRPr lang="en-US" sz="2400" b="1" dirty="0">
              <a:solidFill>
                <a:schemeClr val="bg1">
                  <a:lumMod val="65000"/>
                </a:schemeClr>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xmlns="" val="41957984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554" name="Object 2"/>
          <p:cNvGraphicFramePr>
            <a:graphicFrameLocks noChangeAspect="1"/>
          </p:cNvGraphicFramePr>
          <p:nvPr>
            <p:extLst>
              <p:ext uri="{D42A27DB-BD31-4B8C-83A1-F6EECF244321}">
                <p14:modId xmlns:p14="http://schemas.microsoft.com/office/powerpoint/2010/main" xmlns="" val="772410308"/>
              </p:ext>
            </p:extLst>
          </p:nvPr>
        </p:nvGraphicFramePr>
        <p:xfrm>
          <a:off x="444117" y="764706"/>
          <a:ext cx="8016315" cy="5817071"/>
        </p:xfrm>
        <a:graphic>
          <a:graphicData uri="http://schemas.openxmlformats.org/presentationml/2006/ole">
            <p:oleObj spid="_x0000_s1068" name="Bitmap Image" r:id="rId3" imgW="3962953" imgH="2876190" progId="PBrush">
              <p:embed/>
            </p:oleObj>
          </a:graphicData>
        </a:graphic>
      </p:graphicFrame>
      <p:sp>
        <p:nvSpPr>
          <p:cNvPr id="23555" name="Text Box 3"/>
          <p:cNvSpPr txBox="1">
            <a:spLocks noChangeArrowheads="1"/>
          </p:cNvSpPr>
          <p:nvPr/>
        </p:nvSpPr>
        <p:spPr bwMode="auto">
          <a:xfrm>
            <a:off x="1782688" y="2505670"/>
            <a:ext cx="2375743" cy="923330"/>
          </a:xfrm>
          <a:prstGeom prst="rect">
            <a:avLst/>
          </a:prstGeom>
          <a:solidFill>
            <a:schemeClr val="bg1"/>
          </a:solidFill>
          <a:ln>
            <a:noFill/>
          </a:ln>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nSpc>
                <a:spcPct val="90000"/>
              </a:lnSpc>
            </a:pPr>
            <a:r>
              <a:rPr lang="en-GB" sz="2000" b="1" dirty="0"/>
              <a:t>Conducting zone</a:t>
            </a:r>
          </a:p>
          <a:p>
            <a:pPr>
              <a:lnSpc>
                <a:spcPct val="90000"/>
              </a:lnSpc>
              <a:buFontTx/>
              <a:buChar char="•"/>
            </a:pPr>
            <a:r>
              <a:rPr lang="en-GB" sz="2000" b="1" dirty="0" smtClean="0">
                <a:solidFill>
                  <a:srgbClr val="FF3300"/>
                </a:solidFill>
              </a:rPr>
              <a:t>  Convection</a:t>
            </a:r>
            <a:endParaRPr lang="en-GB" sz="2000" b="1" dirty="0">
              <a:solidFill>
                <a:srgbClr val="FF3300"/>
              </a:solidFill>
            </a:endParaRPr>
          </a:p>
          <a:p>
            <a:pPr>
              <a:lnSpc>
                <a:spcPct val="90000"/>
              </a:lnSpc>
              <a:buFontTx/>
              <a:buChar char="•"/>
            </a:pPr>
            <a:r>
              <a:rPr lang="en-GB" sz="2000" b="1" dirty="0" smtClean="0">
                <a:solidFill>
                  <a:srgbClr val="FF3300"/>
                </a:solidFill>
              </a:rPr>
              <a:t>  16 </a:t>
            </a:r>
            <a:r>
              <a:rPr lang="en-GB" sz="2000" b="1" dirty="0">
                <a:solidFill>
                  <a:srgbClr val="FF3300"/>
                </a:solidFill>
              </a:rPr>
              <a:t>generations</a:t>
            </a:r>
            <a:endParaRPr lang="en-GB" sz="2000" b="1" dirty="0">
              <a:solidFill>
                <a:srgbClr val="FF3300"/>
              </a:solidFill>
              <a:latin typeface="Times" charset="0"/>
            </a:endParaRPr>
          </a:p>
        </p:txBody>
      </p:sp>
      <p:sp>
        <p:nvSpPr>
          <p:cNvPr id="23556" name="Text Box 4"/>
          <p:cNvSpPr txBox="1">
            <a:spLocks noChangeArrowheads="1"/>
          </p:cNvSpPr>
          <p:nvPr/>
        </p:nvSpPr>
        <p:spPr bwMode="auto">
          <a:xfrm>
            <a:off x="4860032" y="838200"/>
            <a:ext cx="22098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GB" sz="2400" dirty="0">
                <a:solidFill>
                  <a:srgbClr val="000000"/>
                </a:solidFill>
                <a:latin typeface="Verdana" pitchFamily="34" charset="0"/>
                <a:ea typeface="Verdana" pitchFamily="34" charset="0"/>
                <a:cs typeface="Verdana" pitchFamily="34" charset="0"/>
              </a:rPr>
              <a:t>Trachea</a:t>
            </a:r>
          </a:p>
        </p:txBody>
      </p:sp>
      <p:sp>
        <p:nvSpPr>
          <p:cNvPr id="23557" name="Text Box 5"/>
          <p:cNvSpPr txBox="1">
            <a:spLocks noChangeArrowheads="1"/>
          </p:cNvSpPr>
          <p:nvPr/>
        </p:nvSpPr>
        <p:spPr bwMode="auto">
          <a:xfrm>
            <a:off x="1782688" y="4953001"/>
            <a:ext cx="3581400" cy="923330"/>
          </a:xfrm>
          <a:prstGeom prst="rect">
            <a:avLst/>
          </a:prstGeom>
          <a:solidFill>
            <a:schemeClr val="bg1"/>
          </a:solid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nSpc>
                <a:spcPct val="90000"/>
              </a:lnSpc>
            </a:pPr>
            <a:r>
              <a:rPr lang="en-GB" sz="2000" b="1" dirty="0"/>
              <a:t>Respiratory zone</a:t>
            </a:r>
          </a:p>
          <a:p>
            <a:pPr>
              <a:lnSpc>
                <a:spcPct val="90000"/>
              </a:lnSpc>
              <a:buFontTx/>
              <a:buChar char="•"/>
            </a:pPr>
            <a:r>
              <a:rPr lang="en-GB" sz="2000" b="1" dirty="0" smtClean="0">
                <a:solidFill>
                  <a:srgbClr val="FF3300"/>
                </a:solidFill>
              </a:rPr>
              <a:t>  Diffusion</a:t>
            </a:r>
            <a:endParaRPr lang="en-GB" sz="2000" b="1" dirty="0">
              <a:solidFill>
                <a:srgbClr val="FF3300"/>
              </a:solidFill>
            </a:endParaRPr>
          </a:p>
          <a:p>
            <a:pPr>
              <a:lnSpc>
                <a:spcPct val="90000"/>
              </a:lnSpc>
              <a:buFontTx/>
              <a:buChar char="•"/>
            </a:pPr>
            <a:r>
              <a:rPr lang="en-GB" sz="2000" b="1" dirty="0" smtClean="0">
                <a:solidFill>
                  <a:srgbClr val="FF3300"/>
                </a:solidFill>
              </a:rPr>
              <a:t>  7 </a:t>
            </a:r>
            <a:r>
              <a:rPr lang="en-GB" sz="2000" b="1" dirty="0">
                <a:solidFill>
                  <a:srgbClr val="FF3300"/>
                </a:solidFill>
              </a:rPr>
              <a:t>generations</a:t>
            </a:r>
            <a:endParaRPr lang="en-GB" sz="2000" b="1" dirty="0">
              <a:solidFill>
                <a:srgbClr val="FF3300"/>
              </a:solidFill>
              <a:latin typeface="Times" charset="0"/>
            </a:endParaRPr>
          </a:p>
        </p:txBody>
      </p:sp>
      <p:sp>
        <p:nvSpPr>
          <p:cNvPr id="23558" name="Text Box 6"/>
          <p:cNvSpPr txBox="1">
            <a:spLocks noChangeArrowheads="1"/>
          </p:cNvSpPr>
          <p:nvPr/>
        </p:nvSpPr>
        <p:spPr bwMode="auto">
          <a:xfrm>
            <a:off x="5364088" y="1772816"/>
            <a:ext cx="3816425" cy="1015663"/>
          </a:xfrm>
          <a:prstGeom prst="rect">
            <a:avLst/>
          </a:prstGeom>
          <a:noFill/>
          <a:ln>
            <a:noFill/>
          </a:ln>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GB" sz="2000" b="1" dirty="0"/>
              <a:t>Anatomical dead space</a:t>
            </a:r>
          </a:p>
          <a:p>
            <a:pPr>
              <a:buFontTx/>
              <a:buChar char="•"/>
            </a:pPr>
            <a:r>
              <a:rPr lang="en-GB" sz="2000" b="1" dirty="0" smtClean="0">
                <a:solidFill>
                  <a:srgbClr val="FF3300"/>
                </a:solidFill>
              </a:rPr>
              <a:t>  No </a:t>
            </a:r>
            <a:r>
              <a:rPr lang="en-GB" sz="2000" b="1" dirty="0">
                <a:solidFill>
                  <a:srgbClr val="FF3300"/>
                </a:solidFill>
              </a:rPr>
              <a:t>gas exchange</a:t>
            </a:r>
          </a:p>
          <a:p>
            <a:pPr>
              <a:buFontTx/>
              <a:buChar char="•"/>
            </a:pPr>
            <a:r>
              <a:rPr lang="en-GB" sz="2000" b="1" dirty="0" smtClean="0">
                <a:solidFill>
                  <a:srgbClr val="FF3300"/>
                </a:solidFill>
              </a:rPr>
              <a:t>  Typical </a:t>
            </a:r>
            <a:r>
              <a:rPr lang="en-GB" sz="2000" b="1" dirty="0">
                <a:solidFill>
                  <a:srgbClr val="FF3300"/>
                </a:solidFill>
              </a:rPr>
              <a:t>adult </a:t>
            </a:r>
            <a:r>
              <a:rPr lang="en-GB" sz="2000" b="1" dirty="0" smtClean="0">
                <a:solidFill>
                  <a:srgbClr val="FF3300"/>
                </a:solidFill>
              </a:rPr>
              <a:t>volume 150 </a:t>
            </a:r>
            <a:r>
              <a:rPr lang="en-GB" sz="2000" b="1" dirty="0">
                <a:solidFill>
                  <a:srgbClr val="FF3300"/>
                </a:solidFill>
              </a:rPr>
              <a:t>ml</a:t>
            </a:r>
          </a:p>
        </p:txBody>
      </p:sp>
      <p:sp>
        <p:nvSpPr>
          <p:cNvPr id="23559" name="Text Box 7"/>
          <p:cNvSpPr txBox="1">
            <a:spLocks noChangeArrowheads="1"/>
          </p:cNvSpPr>
          <p:nvPr/>
        </p:nvSpPr>
        <p:spPr bwMode="auto">
          <a:xfrm>
            <a:off x="6133207" y="4953001"/>
            <a:ext cx="2819400" cy="707886"/>
          </a:xfrm>
          <a:prstGeom prst="rect">
            <a:avLst/>
          </a:prstGeom>
          <a:solidFill>
            <a:schemeClr val="bg1">
              <a:alpha val="50195"/>
            </a:schemeClr>
          </a:solidFill>
          <a:ln>
            <a:noFill/>
          </a:ln>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buFontTx/>
              <a:buChar char="•"/>
            </a:pPr>
            <a:r>
              <a:rPr lang="en-GB" sz="2000" b="1" dirty="0" smtClean="0">
                <a:solidFill>
                  <a:srgbClr val="FF3300"/>
                </a:solidFill>
              </a:rPr>
              <a:t>  Gas </a:t>
            </a:r>
            <a:r>
              <a:rPr lang="en-GB" sz="2000" b="1" dirty="0">
                <a:solidFill>
                  <a:srgbClr val="FF3300"/>
                </a:solidFill>
              </a:rPr>
              <a:t>exchange </a:t>
            </a:r>
          </a:p>
          <a:p>
            <a:pPr>
              <a:buFontTx/>
              <a:buChar char="•"/>
            </a:pPr>
            <a:r>
              <a:rPr lang="en-GB" sz="2000" b="1" dirty="0" smtClean="0">
                <a:solidFill>
                  <a:srgbClr val="FF3300"/>
                </a:solidFill>
              </a:rPr>
              <a:t>  Alveolar </a:t>
            </a:r>
            <a:r>
              <a:rPr lang="en-GB" sz="2000" b="1" dirty="0">
                <a:solidFill>
                  <a:srgbClr val="FF3300"/>
                </a:solidFill>
              </a:rPr>
              <a:t>ventilation</a:t>
            </a:r>
          </a:p>
        </p:txBody>
      </p:sp>
      <p:sp>
        <p:nvSpPr>
          <p:cNvPr id="10" name="TextBox 9"/>
          <p:cNvSpPr txBox="1"/>
          <p:nvPr/>
        </p:nvSpPr>
        <p:spPr>
          <a:xfrm>
            <a:off x="467544" y="807095"/>
            <a:ext cx="3888432" cy="461665"/>
          </a:xfrm>
          <a:prstGeom prst="rect">
            <a:avLst/>
          </a:prstGeom>
          <a:solidFill>
            <a:schemeClr val="bg1"/>
          </a:solidFill>
        </p:spPr>
        <p:txBody>
          <a:bodyPr wrap="square" rtlCol="0">
            <a:spAutoFit/>
          </a:bodyPr>
          <a:lstStyle/>
          <a:p>
            <a:r>
              <a:rPr lang="en-GB" sz="2400" b="1" dirty="0" smtClean="0">
                <a:latin typeface="Verdana" pitchFamily="34" charset="0"/>
                <a:ea typeface="Verdana" pitchFamily="34" charset="0"/>
                <a:cs typeface="Verdana" pitchFamily="34" charset="0"/>
              </a:rPr>
              <a:t>The Respiratory </a:t>
            </a:r>
            <a:r>
              <a:rPr lang="en-GB" sz="2400" b="1" dirty="0">
                <a:latin typeface="Verdana" pitchFamily="34" charset="0"/>
                <a:ea typeface="Verdana" pitchFamily="34" charset="0"/>
                <a:cs typeface="Verdana" pitchFamily="34" charset="0"/>
              </a:rPr>
              <a:t>T</a:t>
            </a:r>
            <a:r>
              <a:rPr lang="en-GB" sz="2400" b="1" dirty="0" smtClean="0">
                <a:latin typeface="Verdana" pitchFamily="34" charset="0"/>
                <a:ea typeface="Verdana" pitchFamily="34" charset="0"/>
                <a:cs typeface="Verdana" pitchFamily="34" charset="0"/>
              </a:rPr>
              <a:t>ree</a:t>
            </a:r>
            <a:endParaRPr lang="en-GB" sz="2400" b="1"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xmlns="" val="345864023"/>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485800"/>
            <a:ext cx="8229600" cy="1143000"/>
          </a:xfrm>
        </p:spPr>
        <p:txBody>
          <a:bodyPr vert="horz" lIns="91440" tIns="45720" rIns="91440" bIns="45720" rtlCol="0" anchor="ctr">
            <a:normAutofit/>
          </a:bodyPr>
          <a:lstStyle/>
          <a:p>
            <a:r>
              <a:rPr lang="en-GB" sz="2400" b="1" dirty="0">
                <a:latin typeface="Verdana" pitchFamily="34" charset="0"/>
                <a:ea typeface="Verdana" pitchFamily="34" charset="0"/>
                <a:cs typeface="Verdana" pitchFamily="34" charset="0"/>
              </a:rPr>
              <a:t>Alveolar Dead Space</a:t>
            </a:r>
            <a:endParaRPr lang="en-US" sz="2400" b="1" dirty="0">
              <a:latin typeface="Verdana" pitchFamily="34" charset="0"/>
              <a:ea typeface="Verdana" pitchFamily="34" charset="0"/>
              <a:cs typeface="Verdana" pitchFamily="34" charset="0"/>
            </a:endParaRPr>
          </a:p>
        </p:txBody>
      </p:sp>
      <p:sp>
        <p:nvSpPr>
          <p:cNvPr id="40963" name="Rectangle 3"/>
          <p:cNvSpPr>
            <a:spLocks noGrp="1" noChangeArrowheads="1"/>
          </p:cNvSpPr>
          <p:nvPr>
            <p:ph idx="1"/>
          </p:nvPr>
        </p:nvSpPr>
        <p:spPr>
          <a:xfrm>
            <a:off x="457200" y="1774080"/>
            <a:ext cx="8229600" cy="4967288"/>
          </a:xfrm>
        </p:spPr>
        <p:txBody>
          <a:bodyPr/>
          <a:lstStyle/>
          <a:p>
            <a:pPr eaLnBrk="1" hangingPunct="1">
              <a:lnSpc>
                <a:spcPct val="150000"/>
              </a:lnSpc>
            </a:pPr>
            <a:r>
              <a:rPr lang="en-GB" sz="2000" dirty="0" smtClean="0">
                <a:latin typeface="Verdana" pitchFamily="34" charset="0"/>
                <a:ea typeface="Verdana" pitchFamily="34" charset="0"/>
                <a:cs typeface="Verdana" pitchFamily="34" charset="0"/>
              </a:rPr>
              <a:t>Inspiratory gas reaching alveoli unable to participate in gas exchange due to </a:t>
            </a:r>
            <a:r>
              <a:rPr lang="en-GB" sz="2000" dirty="0" smtClean="0">
                <a:solidFill>
                  <a:srgbClr val="FF3300"/>
                </a:solidFill>
                <a:latin typeface="Verdana" pitchFamily="34" charset="0"/>
                <a:ea typeface="Verdana" pitchFamily="34" charset="0"/>
                <a:cs typeface="Verdana" pitchFamily="34" charset="0"/>
              </a:rPr>
              <a:t>insufficient blood supply</a:t>
            </a:r>
          </a:p>
          <a:p>
            <a:pPr eaLnBrk="1" hangingPunct="1">
              <a:lnSpc>
                <a:spcPct val="150000"/>
              </a:lnSpc>
            </a:pPr>
            <a:r>
              <a:rPr lang="en-GB" sz="2000" dirty="0" smtClean="0">
                <a:latin typeface="Verdana" pitchFamily="34" charset="0"/>
                <a:ea typeface="Verdana" pitchFamily="34" charset="0"/>
                <a:cs typeface="Verdana" pitchFamily="34" charset="0"/>
              </a:rPr>
              <a:t>In healthy subjects alveolar dead space is almost zero </a:t>
            </a:r>
          </a:p>
          <a:p>
            <a:pPr eaLnBrk="1" hangingPunct="1">
              <a:lnSpc>
                <a:spcPct val="150000"/>
              </a:lnSpc>
            </a:pPr>
            <a:r>
              <a:rPr lang="en-GB" sz="2000" dirty="0" smtClean="0">
                <a:latin typeface="Verdana" pitchFamily="34" charset="0"/>
                <a:ea typeface="Verdana" pitchFamily="34" charset="0"/>
                <a:cs typeface="Verdana" pitchFamily="34" charset="0"/>
              </a:rPr>
              <a:t>In disease it is affected by </a:t>
            </a:r>
          </a:p>
          <a:p>
            <a:pPr lvl="1" eaLnBrk="1" hangingPunct="1">
              <a:lnSpc>
                <a:spcPct val="150000"/>
              </a:lnSpc>
            </a:pPr>
            <a:r>
              <a:rPr lang="en-GB" sz="1800" dirty="0" smtClean="0">
                <a:latin typeface="Verdana" pitchFamily="34" charset="0"/>
                <a:ea typeface="Verdana" pitchFamily="34" charset="0"/>
                <a:cs typeface="Verdana" pitchFamily="34" charset="0"/>
              </a:rPr>
              <a:t>Pulmonary emboli</a:t>
            </a:r>
          </a:p>
          <a:p>
            <a:pPr lvl="1" eaLnBrk="1" hangingPunct="1">
              <a:lnSpc>
                <a:spcPct val="150000"/>
              </a:lnSpc>
            </a:pPr>
            <a:r>
              <a:rPr lang="en-GB" sz="1800" dirty="0" smtClean="0">
                <a:latin typeface="Verdana" pitchFamily="34" charset="0"/>
                <a:ea typeface="Verdana" pitchFamily="34" charset="0"/>
                <a:cs typeface="Verdana" pitchFamily="34" charset="0"/>
              </a:rPr>
              <a:t>ventilation of non-vascular air spaces (e.g. Bullae)</a:t>
            </a:r>
          </a:p>
          <a:p>
            <a:pPr eaLnBrk="1" hangingPunct="1">
              <a:lnSpc>
                <a:spcPct val="150000"/>
              </a:lnSpc>
            </a:pPr>
            <a:endParaRPr lang="en-GB" sz="3400" dirty="0" smtClean="0">
              <a:solidFill>
                <a:schemeClr val="bg1"/>
              </a:solidFill>
              <a:latin typeface="Verdana" pitchFamily="34" charset="0"/>
              <a:ea typeface="Verdana" pitchFamily="34" charset="0"/>
              <a:cs typeface="Verdana" pitchFamily="34" charset="0"/>
            </a:endParaRPr>
          </a:p>
          <a:p>
            <a:pPr eaLnBrk="1" hangingPunct="1">
              <a:lnSpc>
                <a:spcPct val="150000"/>
              </a:lnSpc>
            </a:pPr>
            <a:endParaRPr lang="en-GB" sz="3400" dirty="0" smtClean="0">
              <a:solidFill>
                <a:schemeClr val="bg1"/>
              </a:solidFill>
              <a:latin typeface="Verdana" pitchFamily="34" charset="0"/>
              <a:ea typeface="Verdana" pitchFamily="34" charset="0"/>
              <a:cs typeface="Verdana" pitchFamily="34" charset="0"/>
            </a:endParaRPr>
          </a:p>
          <a:p>
            <a:pPr eaLnBrk="1" hangingPunct="1">
              <a:lnSpc>
                <a:spcPct val="150000"/>
              </a:lnSpc>
            </a:pPr>
            <a:endParaRPr lang="en-US" dirty="0" smtClean="0">
              <a:solidFill>
                <a:schemeClr val="bg1"/>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xmlns="" val="6832826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6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96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096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096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a:xfrm>
            <a:off x="467544" y="413792"/>
            <a:ext cx="8229600" cy="1143000"/>
          </a:xfrm>
        </p:spPr>
        <p:txBody>
          <a:bodyPr vert="horz" lIns="91440" tIns="45720" rIns="91440" bIns="45720" rtlCol="0" anchor="ctr">
            <a:normAutofit/>
          </a:bodyPr>
          <a:lstStyle/>
          <a:p>
            <a:r>
              <a:rPr lang="en-GB" sz="2400" b="1" dirty="0">
                <a:latin typeface="Verdana" pitchFamily="34" charset="0"/>
                <a:ea typeface="Verdana" pitchFamily="34" charset="0"/>
                <a:cs typeface="Verdana" pitchFamily="34" charset="0"/>
              </a:rPr>
              <a:t>Physiological Dead Space</a:t>
            </a:r>
            <a:endParaRPr lang="en-US" sz="2400" b="1" dirty="0">
              <a:latin typeface="Verdana" pitchFamily="34" charset="0"/>
              <a:ea typeface="Verdana" pitchFamily="34" charset="0"/>
              <a:cs typeface="Verdana" pitchFamily="34" charset="0"/>
            </a:endParaRPr>
          </a:p>
        </p:txBody>
      </p:sp>
      <p:sp>
        <p:nvSpPr>
          <p:cNvPr id="151555" name="Rectangle 3"/>
          <p:cNvSpPr>
            <a:spLocks noGrp="1" noChangeArrowheads="1"/>
          </p:cNvSpPr>
          <p:nvPr>
            <p:ph idx="1"/>
          </p:nvPr>
        </p:nvSpPr>
        <p:spPr>
          <a:xfrm>
            <a:off x="457200" y="1772816"/>
            <a:ext cx="8229600" cy="4929187"/>
          </a:xfrm>
        </p:spPr>
        <p:txBody>
          <a:bodyPr/>
          <a:lstStyle/>
          <a:p>
            <a:pPr eaLnBrk="1" hangingPunct="1">
              <a:lnSpc>
                <a:spcPct val="150000"/>
              </a:lnSpc>
            </a:pPr>
            <a:r>
              <a:rPr lang="en-GB" sz="2000" dirty="0" smtClean="0">
                <a:latin typeface="Verdana" pitchFamily="34" charset="0"/>
                <a:ea typeface="Verdana" pitchFamily="34" charset="0"/>
                <a:cs typeface="Verdana" pitchFamily="34" charset="0"/>
              </a:rPr>
              <a:t>Physiological dead space is the </a:t>
            </a:r>
            <a:r>
              <a:rPr lang="en-GB" sz="2000" b="1" dirty="0" smtClean="0">
                <a:latin typeface="Verdana" pitchFamily="34" charset="0"/>
                <a:ea typeface="Verdana" pitchFamily="34" charset="0"/>
                <a:cs typeface="Verdana" pitchFamily="34" charset="0"/>
              </a:rPr>
              <a:t>sum</a:t>
            </a:r>
            <a:r>
              <a:rPr lang="en-GB" sz="2000" dirty="0" smtClean="0">
                <a:latin typeface="Verdana" pitchFamily="34" charset="0"/>
                <a:ea typeface="Verdana" pitchFamily="34" charset="0"/>
                <a:cs typeface="Verdana" pitchFamily="34" charset="0"/>
              </a:rPr>
              <a:t> of all parts of the tidal volume which does </a:t>
            </a:r>
            <a:r>
              <a:rPr lang="en-GB" sz="2000" b="1" dirty="0" smtClean="0">
                <a:latin typeface="Verdana" pitchFamily="34" charset="0"/>
                <a:ea typeface="Verdana" pitchFamily="34" charset="0"/>
                <a:cs typeface="Verdana" pitchFamily="34" charset="0"/>
              </a:rPr>
              <a:t>NOT </a:t>
            </a:r>
            <a:r>
              <a:rPr lang="en-GB" sz="2000" dirty="0" smtClean="0">
                <a:latin typeface="Verdana" pitchFamily="34" charset="0"/>
                <a:ea typeface="Verdana" pitchFamily="34" charset="0"/>
                <a:cs typeface="Verdana" pitchFamily="34" charset="0"/>
              </a:rPr>
              <a:t>participate in gaseous exchange</a:t>
            </a:r>
          </a:p>
          <a:p>
            <a:pPr eaLnBrk="1" hangingPunct="1">
              <a:lnSpc>
                <a:spcPct val="150000"/>
              </a:lnSpc>
            </a:pPr>
            <a:r>
              <a:rPr lang="en-GB" sz="2000" b="1" dirty="0" smtClean="0">
                <a:latin typeface="Verdana" pitchFamily="34" charset="0"/>
                <a:ea typeface="Verdana" pitchFamily="34" charset="0"/>
                <a:cs typeface="Verdana" pitchFamily="34" charset="0"/>
              </a:rPr>
              <a:t>Alveolar dead space </a:t>
            </a:r>
            <a:r>
              <a:rPr lang="en-GB" sz="2000" dirty="0" smtClean="0">
                <a:latin typeface="Verdana" pitchFamily="34" charset="0"/>
                <a:ea typeface="Verdana" pitchFamily="34" charset="0"/>
                <a:cs typeface="Verdana" pitchFamily="34" charset="0"/>
              </a:rPr>
              <a:t>plus</a:t>
            </a:r>
            <a:r>
              <a:rPr lang="en-GB" sz="2000" dirty="0" smtClean="0">
                <a:solidFill>
                  <a:schemeClr val="bg1"/>
                </a:solidFill>
                <a:latin typeface="Verdana" pitchFamily="34" charset="0"/>
                <a:ea typeface="Verdana" pitchFamily="34" charset="0"/>
                <a:cs typeface="Verdana" pitchFamily="34" charset="0"/>
              </a:rPr>
              <a:t> </a:t>
            </a:r>
            <a:r>
              <a:rPr lang="en-GB" sz="2000" b="1" dirty="0" smtClean="0">
                <a:latin typeface="Verdana" pitchFamily="34" charset="0"/>
                <a:ea typeface="Verdana" pitchFamily="34" charset="0"/>
                <a:cs typeface="Verdana" pitchFamily="34" charset="0"/>
              </a:rPr>
              <a:t>anatomical dead space </a:t>
            </a:r>
            <a:r>
              <a:rPr lang="en-GB" sz="2000" dirty="0" smtClean="0">
                <a:latin typeface="Verdana" pitchFamily="34" charset="0"/>
                <a:ea typeface="Verdana" pitchFamily="34" charset="0"/>
                <a:cs typeface="Verdana" pitchFamily="34" charset="0"/>
              </a:rPr>
              <a:t>are influenced by</a:t>
            </a:r>
          </a:p>
          <a:p>
            <a:pPr lvl="1" eaLnBrk="1" hangingPunct="1">
              <a:lnSpc>
                <a:spcPct val="150000"/>
              </a:lnSpc>
            </a:pPr>
            <a:r>
              <a:rPr lang="en-GB" sz="1800" dirty="0" smtClean="0">
                <a:latin typeface="Verdana" pitchFamily="34" charset="0"/>
                <a:ea typeface="Verdana" pitchFamily="34" charset="0"/>
                <a:cs typeface="Verdana" pitchFamily="34" charset="0"/>
              </a:rPr>
              <a:t>age &amp; sex</a:t>
            </a:r>
          </a:p>
          <a:p>
            <a:pPr lvl="1" eaLnBrk="1" hangingPunct="1">
              <a:lnSpc>
                <a:spcPct val="150000"/>
              </a:lnSpc>
            </a:pPr>
            <a:r>
              <a:rPr lang="en-GB" sz="1800" dirty="0" smtClean="0">
                <a:latin typeface="Verdana" pitchFamily="34" charset="0"/>
                <a:ea typeface="Verdana" pitchFamily="34" charset="0"/>
                <a:cs typeface="Verdana" pitchFamily="34" charset="0"/>
              </a:rPr>
              <a:t>body size &amp; posture</a:t>
            </a:r>
          </a:p>
          <a:p>
            <a:pPr lvl="1" eaLnBrk="1" hangingPunct="1">
              <a:lnSpc>
                <a:spcPct val="150000"/>
              </a:lnSpc>
            </a:pPr>
            <a:r>
              <a:rPr lang="en-GB" sz="1800" dirty="0" smtClean="0">
                <a:latin typeface="Verdana" pitchFamily="34" charset="0"/>
                <a:ea typeface="Verdana" pitchFamily="34" charset="0"/>
                <a:cs typeface="Verdana" pitchFamily="34" charset="0"/>
              </a:rPr>
              <a:t>mechanical ventilation</a:t>
            </a:r>
          </a:p>
          <a:p>
            <a:pPr lvl="1" eaLnBrk="1" hangingPunct="1">
              <a:lnSpc>
                <a:spcPct val="150000"/>
              </a:lnSpc>
            </a:pPr>
            <a:r>
              <a:rPr lang="en-GB" sz="1800" dirty="0" smtClean="0">
                <a:latin typeface="Verdana" pitchFamily="34" charset="0"/>
                <a:ea typeface="Verdana" pitchFamily="34" charset="0"/>
                <a:cs typeface="Verdana" pitchFamily="34" charset="0"/>
              </a:rPr>
              <a:t>pulmonary disease</a:t>
            </a:r>
          </a:p>
          <a:p>
            <a:pPr lvl="1" eaLnBrk="1" hangingPunct="1">
              <a:lnSpc>
                <a:spcPct val="150000"/>
              </a:lnSpc>
            </a:pPr>
            <a:endParaRPr lang="en-GB" dirty="0" smtClean="0">
              <a:latin typeface="Verdana" pitchFamily="34" charset="0"/>
              <a:ea typeface="Verdana" pitchFamily="34" charset="0"/>
              <a:cs typeface="Verdana" pitchFamily="34" charset="0"/>
            </a:endParaRPr>
          </a:p>
          <a:p>
            <a:pPr lvl="1" eaLnBrk="1" hangingPunct="1">
              <a:lnSpc>
                <a:spcPct val="150000"/>
              </a:lnSpc>
            </a:pPr>
            <a:endParaRPr lang="en-GB" dirty="0" smtClean="0">
              <a:latin typeface="Verdana" pitchFamily="34" charset="0"/>
              <a:ea typeface="Verdana" pitchFamily="34" charset="0"/>
              <a:cs typeface="Verdana" pitchFamily="34" charset="0"/>
            </a:endParaRPr>
          </a:p>
          <a:p>
            <a:pPr eaLnBrk="1" hangingPunct="1">
              <a:lnSpc>
                <a:spcPct val="150000"/>
              </a:lnSpc>
            </a:pPr>
            <a:endParaRPr lang="en-US" dirty="0" smtClean="0">
              <a:solidFill>
                <a:srgbClr val="FFFF00"/>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xmlns="" val="358714735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1555">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1555">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1555">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1555">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155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55"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a:xfrm>
            <a:off x="457200" y="485800"/>
            <a:ext cx="8229600" cy="1143000"/>
          </a:xfrm>
        </p:spPr>
        <p:txBody>
          <a:bodyPr vert="horz" lIns="91440" tIns="45720" rIns="91440" bIns="45720" rtlCol="0" anchor="ctr">
            <a:normAutofit/>
          </a:bodyPr>
          <a:lstStyle/>
          <a:p>
            <a:r>
              <a:rPr lang="en-GB" sz="2400" b="1" dirty="0">
                <a:latin typeface="Verdana" pitchFamily="34" charset="0"/>
                <a:ea typeface="Verdana" pitchFamily="34" charset="0"/>
                <a:cs typeface="Verdana" pitchFamily="34" charset="0"/>
              </a:rPr>
              <a:t>Alveolar </a:t>
            </a:r>
            <a:r>
              <a:rPr lang="en-GB" sz="2400" b="1" dirty="0" smtClean="0">
                <a:latin typeface="Verdana" pitchFamily="34" charset="0"/>
                <a:ea typeface="Verdana" pitchFamily="34" charset="0"/>
                <a:cs typeface="Verdana" pitchFamily="34" charset="0"/>
              </a:rPr>
              <a:t>Ventilation</a:t>
            </a:r>
            <a:endParaRPr lang="en-GB" sz="2400" b="1" dirty="0">
              <a:latin typeface="Verdana" pitchFamily="34" charset="0"/>
              <a:ea typeface="Verdana" pitchFamily="34" charset="0"/>
              <a:cs typeface="Verdana" pitchFamily="34" charset="0"/>
            </a:endParaRPr>
          </a:p>
        </p:txBody>
      </p:sp>
      <p:sp>
        <p:nvSpPr>
          <p:cNvPr id="153603" name="Rectangle 3"/>
          <p:cNvSpPr>
            <a:spLocks noGrp="1" noChangeArrowheads="1"/>
          </p:cNvSpPr>
          <p:nvPr>
            <p:ph idx="1"/>
          </p:nvPr>
        </p:nvSpPr>
        <p:spPr>
          <a:xfrm>
            <a:off x="266700" y="1700808"/>
            <a:ext cx="8610600" cy="3960813"/>
          </a:xfrm>
        </p:spPr>
        <p:txBody>
          <a:bodyPr/>
          <a:lstStyle/>
          <a:p>
            <a:pPr eaLnBrk="1" hangingPunct="1">
              <a:lnSpc>
                <a:spcPct val="150000"/>
              </a:lnSpc>
            </a:pPr>
            <a:r>
              <a:rPr lang="en-GB" sz="2000" b="1" dirty="0" smtClean="0">
                <a:latin typeface="Verdana" pitchFamily="34" charset="0"/>
                <a:ea typeface="Verdana" pitchFamily="34" charset="0"/>
                <a:cs typeface="Verdana" pitchFamily="34" charset="0"/>
              </a:rPr>
              <a:t>Alveolar ventilation </a:t>
            </a:r>
            <a:r>
              <a:rPr lang="en-GB" sz="2000" dirty="0" smtClean="0">
                <a:latin typeface="Verdana" pitchFamily="34" charset="0"/>
                <a:ea typeface="Verdana" pitchFamily="34" charset="0"/>
                <a:cs typeface="Verdana" pitchFamily="34" charset="0"/>
              </a:rPr>
              <a:t>is amount of minute ventilation reaching respiratory zone </a:t>
            </a:r>
            <a:r>
              <a:rPr lang="en-GB" sz="2000" b="1" dirty="0" smtClean="0">
                <a:latin typeface="Verdana" pitchFamily="34" charset="0"/>
                <a:ea typeface="Verdana" pitchFamily="34" charset="0"/>
                <a:cs typeface="Verdana" pitchFamily="34" charset="0"/>
              </a:rPr>
              <a:t>used in gas exchange</a:t>
            </a:r>
          </a:p>
          <a:p>
            <a:pPr eaLnBrk="1" hangingPunct="1">
              <a:lnSpc>
                <a:spcPct val="150000"/>
              </a:lnSpc>
            </a:pPr>
            <a:r>
              <a:rPr lang="en-GB" sz="2000" dirty="0" smtClean="0">
                <a:latin typeface="Verdana" pitchFamily="34" charset="0"/>
                <a:ea typeface="Verdana" pitchFamily="34" charset="0"/>
                <a:cs typeface="Verdana" pitchFamily="34" charset="0"/>
              </a:rPr>
              <a:t>V</a:t>
            </a:r>
            <a:r>
              <a:rPr lang="en-GB" sz="2000" baseline="-25000" dirty="0" smtClean="0">
                <a:latin typeface="Verdana" pitchFamily="34" charset="0"/>
                <a:ea typeface="Verdana" pitchFamily="34" charset="0"/>
                <a:cs typeface="Verdana" pitchFamily="34" charset="0"/>
              </a:rPr>
              <a:t>T </a:t>
            </a:r>
            <a:r>
              <a:rPr lang="en-GB" sz="2000" dirty="0" smtClean="0">
                <a:latin typeface="Verdana" pitchFamily="34" charset="0"/>
                <a:ea typeface="Verdana" pitchFamily="34" charset="0"/>
                <a:cs typeface="Verdana" pitchFamily="34" charset="0"/>
              </a:rPr>
              <a:t>– anatomical dead space = alveolar ventilation</a:t>
            </a:r>
          </a:p>
          <a:p>
            <a:pPr eaLnBrk="1" hangingPunct="1">
              <a:lnSpc>
                <a:spcPct val="150000"/>
              </a:lnSpc>
            </a:pPr>
            <a:r>
              <a:rPr lang="en-GB" sz="1800" dirty="0" smtClean="0">
                <a:latin typeface="Verdana" pitchFamily="34" charset="0"/>
                <a:ea typeface="Verdana" pitchFamily="34" charset="0"/>
                <a:cs typeface="Verdana" pitchFamily="34" charset="0"/>
              </a:rPr>
              <a:t>500ml – 150ml = 350 </a:t>
            </a:r>
            <a:r>
              <a:rPr lang="en-GB" sz="1800" dirty="0" err="1" smtClean="0">
                <a:latin typeface="Verdana" pitchFamily="34" charset="0"/>
                <a:ea typeface="Verdana" pitchFamily="34" charset="0"/>
                <a:cs typeface="Verdana" pitchFamily="34" charset="0"/>
              </a:rPr>
              <a:t>mls</a:t>
            </a:r>
            <a:endParaRPr lang="en-GB" sz="1800" dirty="0" smtClean="0">
              <a:latin typeface="Verdana" pitchFamily="34" charset="0"/>
              <a:ea typeface="Verdana" pitchFamily="34" charset="0"/>
              <a:cs typeface="Verdana" pitchFamily="34" charset="0"/>
            </a:endParaRPr>
          </a:p>
          <a:p>
            <a:pPr eaLnBrk="1" hangingPunct="1">
              <a:lnSpc>
                <a:spcPct val="150000"/>
              </a:lnSpc>
            </a:pPr>
            <a:r>
              <a:rPr lang="en-GB" sz="1800" dirty="0" smtClean="0">
                <a:latin typeface="Verdana" pitchFamily="34" charset="0"/>
                <a:ea typeface="Verdana" pitchFamily="34" charset="0"/>
                <a:cs typeface="Verdana" pitchFamily="34" charset="0"/>
              </a:rPr>
              <a:t>350ml x 12bpm = 4.2 L min</a:t>
            </a:r>
            <a:r>
              <a:rPr lang="en-GB" sz="1800" baseline="30000" dirty="0" smtClean="0">
                <a:latin typeface="Verdana" pitchFamily="34" charset="0"/>
                <a:ea typeface="Verdana" pitchFamily="34" charset="0"/>
                <a:cs typeface="Verdana" pitchFamily="34" charset="0"/>
              </a:rPr>
              <a:t>-1</a:t>
            </a:r>
            <a:endParaRPr lang="en-GB" sz="1800" dirty="0" smtClean="0">
              <a:latin typeface="Verdana" pitchFamily="34" charset="0"/>
              <a:ea typeface="Verdana" pitchFamily="34" charset="0"/>
              <a:cs typeface="Verdana" pitchFamily="34" charset="0"/>
            </a:endParaRPr>
          </a:p>
          <a:p>
            <a:pPr eaLnBrk="1" hangingPunct="1">
              <a:lnSpc>
                <a:spcPct val="150000"/>
              </a:lnSpc>
            </a:pPr>
            <a:endParaRPr lang="en-GB" dirty="0" smtClean="0">
              <a:solidFill>
                <a:schemeClr val="bg1"/>
              </a:solidFill>
              <a:latin typeface="Verdana" pitchFamily="34" charset="0"/>
              <a:ea typeface="Verdana" pitchFamily="34" charset="0"/>
              <a:cs typeface="Verdana"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xmlns="" val="3387575190"/>
              </p:ext>
            </p:extLst>
          </p:nvPr>
        </p:nvGraphicFramePr>
        <p:xfrm>
          <a:off x="4391471" y="3262139"/>
          <a:ext cx="4645025" cy="3513137"/>
        </p:xfrm>
        <a:graphic>
          <a:graphicData uri="http://schemas.openxmlformats.org/presentationml/2006/ole">
            <p:oleObj spid="_x0000_s9238" name="Bitmap Image" r:id="rId4" imgW="0" imgH="0" progId="PBrush">
              <p:embed/>
            </p:oleObj>
          </a:graphicData>
        </a:graphic>
      </p:graphicFrame>
      <p:grpSp>
        <p:nvGrpSpPr>
          <p:cNvPr id="3" name="Group 2"/>
          <p:cNvGrpSpPr/>
          <p:nvPr/>
        </p:nvGrpSpPr>
        <p:grpSpPr>
          <a:xfrm>
            <a:off x="6125018" y="5219908"/>
            <a:ext cx="2294765" cy="369332"/>
            <a:chOff x="6125018" y="5219908"/>
            <a:chExt cx="2294765" cy="369332"/>
          </a:xfrm>
        </p:grpSpPr>
        <p:sp>
          <p:nvSpPr>
            <p:cNvPr id="5" name="Text Box 3"/>
            <p:cNvSpPr txBox="1">
              <a:spLocks noChangeArrowheads="1"/>
            </p:cNvSpPr>
            <p:nvPr/>
          </p:nvSpPr>
          <p:spPr bwMode="auto">
            <a:xfrm>
              <a:off x="6125018" y="5219908"/>
              <a:ext cx="9906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GB" dirty="0">
                  <a:solidFill>
                    <a:srgbClr val="FE9914"/>
                  </a:solidFill>
                  <a:latin typeface="Verdana" pitchFamily="34" charset="0"/>
                  <a:ea typeface="Verdana" pitchFamily="34" charset="0"/>
                  <a:cs typeface="Verdana" pitchFamily="34" charset="0"/>
                </a:rPr>
                <a:t>12</a:t>
              </a:r>
            </a:p>
          </p:txBody>
        </p:sp>
        <p:sp>
          <p:nvSpPr>
            <p:cNvPr id="7" name="Rectangle 5"/>
            <p:cNvSpPr>
              <a:spLocks noChangeArrowheads="1"/>
            </p:cNvSpPr>
            <p:nvPr/>
          </p:nvSpPr>
          <p:spPr bwMode="auto">
            <a:xfrm>
              <a:off x="7020272" y="5219908"/>
              <a:ext cx="71045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eaLnBrk="0" hangingPunct="0">
                <a:spcBef>
                  <a:spcPct val="20000"/>
                </a:spcBef>
              </a:pPr>
              <a:r>
                <a:rPr lang="en-GB" dirty="0">
                  <a:solidFill>
                    <a:srgbClr val="FE9914"/>
                  </a:solidFill>
                  <a:latin typeface="Verdana" pitchFamily="34" charset="0"/>
                  <a:ea typeface="Verdana" pitchFamily="34" charset="0"/>
                  <a:cs typeface="Verdana" pitchFamily="34" charset="0"/>
                </a:rPr>
                <a:t>0.35</a:t>
              </a:r>
            </a:p>
          </p:txBody>
        </p:sp>
        <p:sp>
          <p:nvSpPr>
            <p:cNvPr id="8" name="Rectangle 6"/>
            <p:cNvSpPr>
              <a:spLocks noChangeArrowheads="1"/>
            </p:cNvSpPr>
            <p:nvPr/>
          </p:nvSpPr>
          <p:spPr bwMode="auto">
            <a:xfrm>
              <a:off x="7856808" y="5219908"/>
              <a:ext cx="56297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eaLnBrk="0" hangingPunct="0">
                <a:spcBef>
                  <a:spcPct val="20000"/>
                </a:spcBef>
              </a:pPr>
              <a:r>
                <a:rPr lang="en-GB" dirty="0">
                  <a:solidFill>
                    <a:srgbClr val="FE9914"/>
                  </a:solidFill>
                  <a:latin typeface="Verdana" pitchFamily="34" charset="0"/>
                  <a:ea typeface="Verdana" pitchFamily="34" charset="0"/>
                  <a:cs typeface="Verdana" pitchFamily="34" charset="0"/>
                </a:rPr>
                <a:t>8.4</a:t>
              </a:r>
            </a:p>
          </p:txBody>
        </p:sp>
      </p:grpSp>
      <p:grpSp>
        <p:nvGrpSpPr>
          <p:cNvPr id="4" name="Group 3"/>
          <p:cNvGrpSpPr/>
          <p:nvPr/>
        </p:nvGrpSpPr>
        <p:grpSpPr>
          <a:xfrm>
            <a:off x="6383780" y="5723964"/>
            <a:ext cx="2306468" cy="369332"/>
            <a:chOff x="6383780" y="5723964"/>
            <a:chExt cx="2306468" cy="369332"/>
          </a:xfrm>
        </p:grpSpPr>
        <p:sp>
          <p:nvSpPr>
            <p:cNvPr id="6" name="Rectangle 4"/>
            <p:cNvSpPr>
              <a:spLocks noChangeArrowheads="1"/>
            </p:cNvSpPr>
            <p:nvPr/>
          </p:nvSpPr>
          <p:spPr bwMode="auto">
            <a:xfrm>
              <a:off x="6383780" y="5723964"/>
              <a:ext cx="47961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eaLnBrk="0" hangingPunct="0">
                <a:spcBef>
                  <a:spcPct val="20000"/>
                </a:spcBef>
              </a:pPr>
              <a:r>
                <a:rPr lang="en-GB" dirty="0">
                  <a:solidFill>
                    <a:srgbClr val="FE9914"/>
                  </a:solidFill>
                  <a:latin typeface="Verdana" pitchFamily="34" charset="0"/>
                  <a:ea typeface="Verdana" pitchFamily="34" charset="0"/>
                  <a:cs typeface="Verdana" pitchFamily="34" charset="0"/>
                </a:rPr>
                <a:t>12</a:t>
              </a:r>
            </a:p>
          </p:txBody>
        </p:sp>
        <p:sp>
          <p:nvSpPr>
            <p:cNvPr id="9" name="Rectangle 7"/>
            <p:cNvSpPr>
              <a:spLocks noChangeArrowheads="1"/>
            </p:cNvSpPr>
            <p:nvPr/>
          </p:nvSpPr>
          <p:spPr bwMode="auto">
            <a:xfrm>
              <a:off x="7812360" y="5723964"/>
              <a:ext cx="87788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eaLnBrk="0" hangingPunct="0">
                <a:spcBef>
                  <a:spcPct val="20000"/>
                </a:spcBef>
              </a:pPr>
              <a:r>
                <a:rPr lang="en-GB" dirty="0">
                  <a:solidFill>
                    <a:srgbClr val="FE9914"/>
                  </a:solidFill>
                  <a:latin typeface="Verdana" pitchFamily="34" charset="0"/>
                  <a:ea typeface="Verdana" pitchFamily="34" charset="0"/>
                  <a:cs typeface="Verdana" pitchFamily="34" charset="0"/>
                </a:rPr>
                <a:t>10.2</a:t>
              </a:r>
            </a:p>
          </p:txBody>
        </p:sp>
        <p:sp>
          <p:nvSpPr>
            <p:cNvPr id="10" name="Rectangle 8"/>
            <p:cNvSpPr>
              <a:spLocks noChangeArrowheads="1"/>
            </p:cNvSpPr>
            <p:nvPr/>
          </p:nvSpPr>
          <p:spPr bwMode="auto">
            <a:xfrm>
              <a:off x="7023866" y="5723964"/>
              <a:ext cx="71045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eaLnBrk="0" hangingPunct="0">
                <a:spcBef>
                  <a:spcPct val="20000"/>
                </a:spcBef>
              </a:pPr>
              <a:r>
                <a:rPr lang="en-GB" dirty="0">
                  <a:solidFill>
                    <a:srgbClr val="FE9914"/>
                  </a:solidFill>
                  <a:latin typeface="Verdana" pitchFamily="34" charset="0"/>
                  <a:ea typeface="Verdana" pitchFamily="34" charset="0"/>
                  <a:cs typeface="Verdana" pitchFamily="34" charset="0"/>
                </a:rPr>
                <a:t>0.85</a:t>
              </a:r>
            </a:p>
          </p:txBody>
        </p:sp>
      </p:grpSp>
      <p:grpSp>
        <p:nvGrpSpPr>
          <p:cNvPr id="12" name="Group 11"/>
          <p:cNvGrpSpPr/>
          <p:nvPr/>
        </p:nvGrpSpPr>
        <p:grpSpPr>
          <a:xfrm>
            <a:off x="5004048" y="5143708"/>
            <a:ext cx="1152128" cy="814864"/>
            <a:chOff x="5004048" y="5143708"/>
            <a:chExt cx="1152128" cy="814864"/>
          </a:xfrm>
        </p:grpSpPr>
        <p:sp>
          <p:nvSpPr>
            <p:cNvPr id="11" name="Oval 10"/>
            <p:cNvSpPr/>
            <p:nvPr/>
          </p:nvSpPr>
          <p:spPr>
            <a:xfrm>
              <a:off x="5004048" y="5143708"/>
              <a:ext cx="504056" cy="36933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p:cNvSpPr/>
            <p:nvPr/>
          </p:nvSpPr>
          <p:spPr>
            <a:xfrm>
              <a:off x="5652120" y="5589240"/>
              <a:ext cx="504056" cy="36933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 name="Group 12"/>
          <p:cNvGrpSpPr/>
          <p:nvPr/>
        </p:nvGrpSpPr>
        <p:grpSpPr>
          <a:xfrm>
            <a:off x="683568" y="4173756"/>
            <a:ext cx="3614738" cy="2289118"/>
            <a:chOff x="683568" y="4173756"/>
            <a:chExt cx="3614738" cy="2289118"/>
          </a:xfrm>
        </p:grpSpPr>
        <p:pic>
          <p:nvPicPr>
            <p:cNvPr id="16" name="Picture 5" descr="Athlete"/>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83568" y="4173756"/>
              <a:ext cx="1744631" cy="22795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 name="Picture 6" descr="NIV LCH"/>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2613659" y="4173756"/>
              <a:ext cx="1684647" cy="22891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xmlns="" val="3717518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0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360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360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a:xfrm>
            <a:off x="354360" y="413792"/>
            <a:ext cx="8435280" cy="1143000"/>
          </a:xfrm>
        </p:spPr>
        <p:txBody>
          <a:bodyPr vert="horz" lIns="91440" tIns="45720" rIns="91440" bIns="45720" rtlCol="0" anchor="ctr">
            <a:normAutofit/>
          </a:bodyPr>
          <a:lstStyle/>
          <a:p>
            <a:r>
              <a:rPr lang="en-GB" sz="2400" b="1" dirty="0">
                <a:latin typeface="Verdana" pitchFamily="34" charset="0"/>
                <a:ea typeface="Verdana" pitchFamily="34" charset="0"/>
                <a:cs typeface="Verdana" pitchFamily="34" charset="0"/>
              </a:rPr>
              <a:t>Alteration of </a:t>
            </a:r>
            <a:r>
              <a:rPr lang="en-GB" sz="2400" b="1" dirty="0" smtClean="0">
                <a:latin typeface="Verdana" pitchFamily="34" charset="0"/>
                <a:ea typeface="Verdana" pitchFamily="34" charset="0"/>
                <a:cs typeface="Verdana" pitchFamily="34" charset="0"/>
              </a:rPr>
              <a:t>Ventilation</a:t>
            </a:r>
            <a:endParaRPr lang="en-US" sz="2400" b="1" dirty="0">
              <a:latin typeface="Verdana" pitchFamily="34" charset="0"/>
              <a:ea typeface="Verdana" pitchFamily="34" charset="0"/>
              <a:cs typeface="Verdana" pitchFamily="34" charset="0"/>
            </a:endParaRPr>
          </a:p>
        </p:txBody>
      </p:sp>
      <p:sp>
        <p:nvSpPr>
          <p:cNvPr id="31747" name="Rectangle 3"/>
          <p:cNvSpPr>
            <a:spLocks noGrp="1" noChangeArrowheads="1"/>
          </p:cNvSpPr>
          <p:nvPr>
            <p:ph idx="1"/>
          </p:nvPr>
        </p:nvSpPr>
        <p:spPr>
          <a:xfrm>
            <a:off x="457200" y="1629618"/>
            <a:ext cx="8229600" cy="5111750"/>
          </a:xfrm>
        </p:spPr>
        <p:txBody>
          <a:bodyPr/>
          <a:lstStyle/>
          <a:p>
            <a:pPr marL="0" indent="0" eaLnBrk="1" hangingPunct="1">
              <a:lnSpc>
                <a:spcPct val="150000"/>
              </a:lnSpc>
              <a:buNone/>
            </a:pPr>
            <a:r>
              <a:rPr lang="en-GB" sz="2000" b="1" dirty="0" smtClean="0">
                <a:latin typeface="Verdana" pitchFamily="34" charset="0"/>
                <a:ea typeface="Verdana" pitchFamily="34" charset="0"/>
                <a:cs typeface="Verdana" pitchFamily="34" charset="0"/>
              </a:rPr>
              <a:t>Hypoventilation</a:t>
            </a:r>
            <a:endParaRPr lang="en-GB" sz="2000" dirty="0">
              <a:latin typeface="Verdana" pitchFamily="34" charset="0"/>
              <a:ea typeface="Verdana" pitchFamily="34" charset="0"/>
              <a:cs typeface="Verdana" pitchFamily="34" charset="0"/>
            </a:endParaRPr>
          </a:p>
          <a:p>
            <a:pPr eaLnBrk="1" hangingPunct="1">
              <a:lnSpc>
                <a:spcPct val="150000"/>
              </a:lnSpc>
            </a:pPr>
            <a:r>
              <a:rPr lang="en-GB" sz="2000" dirty="0" smtClean="0">
                <a:latin typeface="Verdana" pitchFamily="34" charset="0"/>
                <a:ea typeface="Verdana" pitchFamily="34" charset="0"/>
                <a:cs typeface="Verdana" pitchFamily="34" charset="0"/>
              </a:rPr>
              <a:t>W</a:t>
            </a:r>
            <a:r>
              <a:rPr lang="en-US" sz="2000" dirty="0" smtClean="0">
                <a:latin typeface="Verdana" pitchFamily="34" charset="0"/>
                <a:ea typeface="Verdana" pitchFamily="34" charset="0"/>
                <a:cs typeface="Verdana" pitchFamily="34" charset="0"/>
              </a:rPr>
              <a:t>hen the ratio of CO</a:t>
            </a:r>
            <a:r>
              <a:rPr lang="en-US" sz="2000" baseline="-25000" dirty="0" smtClean="0">
                <a:latin typeface="Verdana" pitchFamily="34" charset="0"/>
                <a:ea typeface="Verdana" pitchFamily="34" charset="0"/>
                <a:cs typeface="Verdana" pitchFamily="34" charset="0"/>
              </a:rPr>
              <a:t>2</a:t>
            </a:r>
            <a:r>
              <a:rPr lang="en-US" sz="2000" dirty="0" smtClean="0">
                <a:latin typeface="Verdana" pitchFamily="34" charset="0"/>
                <a:ea typeface="Verdana" pitchFamily="34" charset="0"/>
                <a:cs typeface="Verdana" pitchFamily="34" charset="0"/>
              </a:rPr>
              <a:t> production to alveolar ventilation increases above normal values </a:t>
            </a:r>
          </a:p>
          <a:p>
            <a:pPr lvl="1" eaLnBrk="1" hangingPunct="1">
              <a:lnSpc>
                <a:spcPct val="150000"/>
              </a:lnSpc>
            </a:pPr>
            <a:r>
              <a:rPr lang="en-GB" sz="1800" b="1" dirty="0" smtClean="0">
                <a:latin typeface="Verdana" pitchFamily="34" charset="0"/>
                <a:ea typeface="Verdana" pitchFamily="34" charset="0"/>
                <a:cs typeface="Verdana" pitchFamily="34" charset="0"/>
              </a:rPr>
              <a:t>i.e. inadequate alveolar ventilation </a:t>
            </a:r>
          </a:p>
          <a:p>
            <a:pPr marL="0" indent="0">
              <a:lnSpc>
                <a:spcPct val="150000"/>
              </a:lnSpc>
              <a:buNone/>
            </a:pPr>
            <a:r>
              <a:rPr lang="en-GB" sz="2000" b="1" dirty="0" smtClean="0">
                <a:latin typeface="Verdana" pitchFamily="34" charset="0"/>
                <a:ea typeface="Verdana" pitchFamily="34" charset="0"/>
                <a:cs typeface="Verdana" pitchFamily="34" charset="0"/>
              </a:rPr>
              <a:t>Hyperventilation</a:t>
            </a:r>
            <a:endParaRPr lang="en-GB" sz="2000" dirty="0">
              <a:latin typeface="Verdana" pitchFamily="34" charset="0"/>
              <a:ea typeface="Verdana" pitchFamily="34" charset="0"/>
              <a:cs typeface="Verdana" pitchFamily="34" charset="0"/>
            </a:endParaRPr>
          </a:p>
          <a:p>
            <a:pPr>
              <a:lnSpc>
                <a:spcPct val="150000"/>
              </a:lnSpc>
            </a:pPr>
            <a:r>
              <a:rPr lang="en-GB" sz="2000" dirty="0" smtClean="0">
                <a:latin typeface="Verdana" pitchFamily="34" charset="0"/>
                <a:ea typeface="Verdana" pitchFamily="34" charset="0"/>
                <a:cs typeface="Verdana" pitchFamily="34" charset="0"/>
              </a:rPr>
              <a:t>W</a:t>
            </a:r>
            <a:r>
              <a:rPr lang="en-US" sz="2000" dirty="0" smtClean="0">
                <a:latin typeface="Verdana" pitchFamily="34" charset="0"/>
                <a:ea typeface="Verdana" pitchFamily="34" charset="0"/>
                <a:cs typeface="Verdana" pitchFamily="34" charset="0"/>
              </a:rPr>
              <a:t>hen the ratio of </a:t>
            </a:r>
            <a:r>
              <a:rPr lang="en-US" sz="2000" dirty="0">
                <a:latin typeface="Verdana" pitchFamily="34" charset="0"/>
                <a:ea typeface="Verdana" pitchFamily="34" charset="0"/>
                <a:cs typeface="Verdana" pitchFamily="34" charset="0"/>
              </a:rPr>
              <a:t>CO</a:t>
            </a:r>
            <a:r>
              <a:rPr lang="en-US" sz="2000" baseline="-25000" dirty="0">
                <a:latin typeface="Verdana" pitchFamily="34" charset="0"/>
                <a:ea typeface="Verdana" pitchFamily="34" charset="0"/>
                <a:cs typeface="Verdana" pitchFamily="34" charset="0"/>
              </a:rPr>
              <a:t>2</a:t>
            </a:r>
            <a:r>
              <a:rPr lang="en-US" sz="2000" dirty="0">
                <a:latin typeface="Verdana" pitchFamily="34" charset="0"/>
                <a:ea typeface="Verdana" pitchFamily="34" charset="0"/>
                <a:cs typeface="Verdana" pitchFamily="34" charset="0"/>
              </a:rPr>
              <a:t> production </a:t>
            </a:r>
            <a:r>
              <a:rPr lang="en-US" sz="2000" dirty="0" smtClean="0">
                <a:latin typeface="Verdana" pitchFamily="34" charset="0"/>
                <a:ea typeface="Verdana" pitchFamily="34" charset="0"/>
                <a:cs typeface="Verdana" pitchFamily="34" charset="0"/>
              </a:rPr>
              <a:t>to alveolar ventilation decreases below normal values </a:t>
            </a:r>
          </a:p>
          <a:p>
            <a:pPr lvl="1" eaLnBrk="1" hangingPunct="1">
              <a:lnSpc>
                <a:spcPct val="150000"/>
              </a:lnSpc>
            </a:pPr>
            <a:r>
              <a:rPr lang="en-GB" sz="1800" b="1" dirty="0" smtClean="0">
                <a:latin typeface="Verdana" pitchFamily="34" charset="0"/>
                <a:ea typeface="Verdana" pitchFamily="34" charset="0"/>
                <a:cs typeface="Verdana" pitchFamily="34" charset="0"/>
              </a:rPr>
              <a:t>i.e. excess alveolar ventilation</a:t>
            </a:r>
          </a:p>
        </p:txBody>
      </p:sp>
    </p:spTree>
    <p:extLst>
      <p:ext uri="{BB962C8B-B14F-4D97-AF65-F5344CB8AC3E}">
        <p14:creationId xmlns:p14="http://schemas.microsoft.com/office/powerpoint/2010/main" xmlns="" val="3250588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74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174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747">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1747">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174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a:xfrm>
            <a:off x="354360" y="413792"/>
            <a:ext cx="8435280" cy="1143000"/>
          </a:xfrm>
        </p:spPr>
        <p:txBody>
          <a:bodyPr vert="horz" lIns="91440" tIns="45720" rIns="91440" bIns="45720" rtlCol="0" anchor="ctr">
            <a:normAutofit/>
          </a:bodyPr>
          <a:lstStyle/>
          <a:p>
            <a:r>
              <a:rPr lang="en-GB" sz="2400" b="1" dirty="0" smtClean="0">
                <a:latin typeface="Verdana" pitchFamily="34" charset="0"/>
                <a:ea typeface="Verdana" pitchFamily="34" charset="0"/>
                <a:cs typeface="Verdana" pitchFamily="34" charset="0"/>
              </a:rPr>
              <a:t>Impact on pH</a:t>
            </a:r>
            <a:endParaRPr lang="en-US" sz="2400" b="1" dirty="0">
              <a:latin typeface="Verdana" pitchFamily="34" charset="0"/>
              <a:ea typeface="Verdana" pitchFamily="34" charset="0"/>
              <a:cs typeface="Verdana" pitchFamily="34" charset="0"/>
            </a:endParaRPr>
          </a:p>
        </p:txBody>
      </p:sp>
      <p:sp>
        <p:nvSpPr>
          <p:cNvPr id="31747" name="Rectangle 3"/>
          <p:cNvSpPr>
            <a:spLocks noGrp="1" noChangeArrowheads="1"/>
          </p:cNvSpPr>
          <p:nvPr>
            <p:ph idx="1"/>
          </p:nvPr>
        </p:nvSpPr>
        <p:spPr>
          <a:xfrm>
            <a:off x="457200" y="1484784"/>
            <a:ext cx="8229600" cy="5111750"/>
          </a:xfrm>
        </p:spPr>
        <p:txBody>
          <a:bodyPr/>
          <a:lstStyle/>
          <a:p>
            <a:pPr marL="0" indent="0" eaLnBrk="1" hangingPunct="1">
              <a:lnSpc>
                <a:spcPct val="150000"/>
              </a:lnSpc>
              <a:buNone/>
            </a:pPr>
            <a:r>
              <a:rPr lang="en-GB" sz="2000" b="1" dirty="0" smtClean="0">
                <a:latin typeface="Verdana" pitchFamily="34" charset="0"/>
                <a:ea typeface="Verdana" pitchFamily="34" charset="0"/>
                <a:cs typeface="Verdana" pitchFamily="34" charset="0"/>
              </a:rPr>
              <a:t>Hypoventilation</a:t>
            </a:r>
            <a:endParaRPr lang="en-GB" sz="2000" dirty="0" smtClean="0">
              <a:latin typeface="Verdana" pitchFamily="34" charset="0"/>
              <a:ea typeface="Verdana" pitchFamily="34" charset="0"/>
              <a:cs typeface="Verdana" pitchFamily="34" charset="0"/>
            </a:endParaRPr>
          </a:p>
          <a:p>
            <a:r>
              <a:rPr lang="en-GB" sz="2000" dirty="0">
                <a:latin typeface="Verdana" pitchFamily="34" charset="0"/>
                <a:ea typeface="Verdana" pitchFamily="34" charset="0"/>
                <a:cs typeface="Verdana" pitchFamily="34" charset="0"/>
                <a:sym typeface="Wingdings" pitchFamily="2" charset="2"/>
              </a:rPr>
              <a:t>L</a:t>
            </a:r>
            <a:r>
              <a:rPr lang="en-GB" sz="2000" dirty="0" smtClean="0">
                <a:latin typeface="Verdana" pitchFamily="34" charset="0"/>
                <a:ea typeface="Verdana" pitchFamily="34" charset="0"/>
                <a:cs typeface="Verdana" pitchFamily="34" charset="0"/>
                <a:sym typeface="Wingdings" pitchFamily="2" charset="2"/>
              </a:rPr>
              <a:t>eads </a:t>
            </a:r>
            <a:r>
              <a:rPr lang="en-GB" sz="2000" dirty="0">
                <a:latin typeface="Verdana" pitchFamily="34" charset="0"/>
                <a:ea typeface="Verdana" pitchFamily="34" charset="0"/>
                <a:cs typeface="Verdana" pitchFamily="34" charset="0"/>
                <a:sym typeface="Wingdings" pitchFamily="2" charset="2"/>
              </a:rPr>
              <a:t>to </a:t>
            </a:r>
            <a:r>
              <a:rPr lang="en-GB" sz="2000" b="1" dirty="0" smtClean="0">
                <a:latin typeface="Verdana" pitchFamily="34" charset="0"/>
                <a:ea typeface="Verdana" pitchFamily="34" charset="0"/>
                <a:cs typeface="Verdana" pitchFamily="34" charset="0"/>
              </a:rPr>
              <a:t>decreased</a:t>
            </a:r>
            <a:r>
              <a:rPr lang="en-GB" sz="2000" dirty="0" smtClean="0">
                <a:latin typeface="Verdana" pitchFamily="34" charset="0"/>
                <a:ea typeface="Verdana" pitchFamily="34" charset="0"/>
                <a:cs typeface="Verdana" pitchFamily="34" charset="0"/>
              </a:rPr>
              <a:t> </a:t>
            </a:r>
            <a:r>
              <a:rPr lang="en-GB" sz="2000" dirty="0">
                <a:latin typeface="Verdana" pitchFamily="34" charset="0"/>
                <a:ea typeface="Verdana" pitchFamily="34" charset="0"/>
                <a:cs typeface="Verdana" pitchFamily="34" charset="0"/>
              </a:rPr>
              <a:t>alveolar excretion of </a:t>
            </a:r>
            <a:r>
              <a:rPr lang="en-GB" sz="2000" dirty="0" smtClean="0">
                <a:latin typeface="Verdana" pitchFamily="34" charset="0"/>
                <a:ea typeface="Verdana" pitchFamily="34" charset="0"/>
                <a:cs typeface="Verdana" pitchFamily="34" charset="0"/>
              </a:rPr>
              <a:t>CO</a:t>
            </a:r>
            <a:r>
              <a:rPr lang="en-GB" sz="2000" baseline="-25000" dirty="0" smtClean="0">
                <a:latin typeface="Verdana" pitchFamily="34" charset="0"/>
                <a:ea typeface="Verdana" pitchFamily="34" charset="0"/>
                <a:cs typeface="Verdana" pitchFamily="34" charset="0"/>
              </a:rPr>
              <a:t>2</a:t>
            </a:r>
            <a:r>
              <a:rPr lang="en-GB" sz="2000" dirty="0" smtClean="0">
                <a:latin typeface="Verdana" pitchFamily="34" charset="0"/>
                <a:ea typeface="Verdana" pitchFamily="34" charset="0"/>
                <a:cs typeface="Verdana" pitchFamily="34" charset="0"/>
              </a:rPr>
              <a:t> w</a:t>
            </a:r>
            <a:r>
              <a:rPr lang="en-GB" sz="2000" dirty="0" smtClean="0">
                <a:latin typeface="Verdana" pitchFamily="34" charset="0"/>
                <a:ea typeface="Verdana" pitchFamily="34" charset="0"/>
                <a:cs typeface="Verdana" pitchFamily="34" charset="0"/>
                <a:sym typeface="Wingdings" pitchFamily="2" charset="2"/>
              </a:rPr>
              <a:t>hich </a:t>
            </a:r>
            <a:r>
              <a:rPr lang="en-GB" sz="2000" dirty="0">
                <a:latin typeface="Verdana" pitchFamily="34" charset="0"/>
                <a:ea typeface="Verdana" pitchFamily="34" charset="0"/>
                <a:cs typeface="Verdana" pitchFamily="34" charset="0"/>
                <a:sym typeface="Wingdings" pitchFamily="2" charset="2"/>
              </a:rPr>
              <a:t>produces an </a:t>
            </a:r>
            <a:r>
              <a:rPr lang="en-GB" sz="2000" b="1" dirty="0">
                <a:latin typeface="Verdana" pitchFamily="34" charset="0"/>
                <a:ea typeface="Verdana" pitchFamily="34" charset="0"/>
                <a:cs typeface="Verdana" pitchFamily="34" charset="0"/>
                <a:sym typeface="Wingdings" pitchFamily="2" charset="2"/>
              </a:rPr>
              <a:t>increase</a:t>
            </a:r>
            <a:r>
              <a:rPr lang="en-GB" sz="2000" dirty="0">
                <a:latin typeface="Verdana" pitchFamily="34" charset="0"/>
                <a:ea typeface="Verdana" pitchFamily="34" charset="0"/>
                <a:cs typeface="Verdana" pitchFamily="34" charset="0"/>
                <a:sym typeface="Wingdings" pitchFamily="2" charset="2"/>
              </a:rPr>
              <a:t> in </a:t>
            </a:r>
            <a:r>
              <a:rPr lang="en-GB" sz="2000" dirty="0">
                <a:latin typeface="Verdana" pitchFamily="34" charset="0"/>
                <a:ea typeface="Verdana" pitchFamily="34" charset="0"/>
                <a:cs typeface="Verdana" pitchFamily="34" charset="0"/>
                <a:sym typeface="Symbol" pitchFamily="18" charset="2"/>
              </a:rPr>
              <a:t>P</a:t>
            </a:r>
            <a:r>
              <a:rPr lang="en-GB" sz="2000" baseline="-25000" dirty="0">
                <a:latin typeface="Verdana" pitchFamily="34" charset="0"/>
                <a:ea typeface="Verdana" pitchFamily="34" charset="0"/>
                <a:cs typeface="Verdana" pitchFamily="34" charset="0"/>
                <a:sym typeface="Symbol" pitchFamily="18" charset="2"/>
              </a:rPr>
              <a:t>A</a:t>
            </a:r>
            <a:r>
              <a:rPr lang="en-GB" sz="2000" dirty="0">
                <a:latin typeface="Verdana" pitchFamily="34" charset="0"/>
                <a:ea typeface="Verdana" pitchFamily="34" charset="0"/>
                <a:cs typeface="Verdana" pitchFamily="34" charset="0"/>
                <a:sym typeface="Symbol" pitchFamily="18" charset="2"/>
              </a:rPr>
              <a:t>CO</a:t>
            </a:r>
            <a:r>
              <a:rPr lang="en-GB" sz="2000" baseline="-25000" dirty="0">
                <a:latin typeface="Verdana" pitchFamily="34" charset="0"/>
                <a:ea typeface="Verdana" pitchFamily="34" charset="0"/>
                <a:cs typeface="Verdana" pitchFamily="34" charset="0"/>
                <a:sym typeface="Symbol" pitchFamily="18" charset="2"/>
              </a:rPr>
              <a:t>2  </a:t>
            </a:r>
            <a:r>
              <a:rPr lang="en-GB" sz="2000" dirty="0">
                <a:latin typeface="Verdana" pitchFamily="34" charset="0"/>
                <a:ea typeface="Verdana" pitchFamily="34" charset="0"/>
                <a:cs typeface="Verdana" pitchFamily="34" charset="0"/>
                <a:sym typeface="Wingdings" pitchFamily="2" charset="2"/>
              </a:rPr>
              <a:t>and </a:t>
            </a:r>
            <a:r>
              <a:rPr lang="en-GB" sz="2000" dirty="0" smtClean="0">
                <a:latin typeface="Verdana" pitchFamily="34" charset="0"/>
                <a:ea typeface="Verdana" pitchFamily="34" charset="0"/>
                <a:cs typeface="Verdana" pitchFamily="34" charset="0"/>
                <a:sym typeface="Symbol" pitchFamily="18" charset="2"/>
              </a:rPr>
              <a:t>P</a:t>
            </a:r>
            <a:r>
              <a:rPr lang="en-GB" sz="2000" baseline="-25000" dirty="0" smtClean="0">
                <a:latin typeface="Verdana" pitchFamily="34" charset="0"/>
                <a:ea typeface="Verdana" pitchFamily="34" charset="0"/>
                <a:cs typeface="Verdana" pitchFamily="34" charset="0"/>
                <a:sym typeface="Symbol" pitchFamily="18" charset="2"/>
              </a:rPr>
              <a:t>a</a:t>
            </a:r>
            <a:r>
              <a:rPr lang="en-GB" sz="2000" dirty="0" smtClean="0">
                <a:latin typeface="Verdana" pitchFamily="34" charset="0"/>
                <a:ea typeface="Verdana" pitchFamily="34" charset="0"/>
                <a:cs typeface="Verdana" pitchFamily="34" charset="0"/>
                <a:sym typeface="Symbol" pitchFamily="18" charset="2"/>
              </a:rPr>
              <a:t>CO</a:t>
            </a:r>
            <a:r>
              <a:rPr lang="en-GB" sz="2000" baseline="-25000" dirty="0" smtClean="0">
                <a:latin typeface="Verdana" pitchFamily="34" charset="0"/>
                <a:ea typeface="Verdana" pitchFamily="34" charset="0"/>
                <a:cs typeface="Verdana" pitchFamily="34" charset="0"/>
                <a:sym typeface="Symbol" pitchFamily="18" charset="2"/>
              </a:rPr>
              <a:t>2</a:t>
            </a:r>
          </a:p>
          <a:p>
            <a:pPr marL="0" indent="0">
              <a:buNone/>
            </a:pPr>
            <a:endParaRPr lang="en-GB" sz="800" baseline="-25000" dirty="0">
              <a:latin typeface="Verdana" pitchFamily="34" charset="0"/>
              <a:ea typeface="Verdana" pitchFamily="34" charset="0"/>
              <a:cs typeface="Verdana" pitchFamily="34" charset="0"/>
              <a:sym typeface="Symbol" pitchFamily="18" charset="2"/>
            </a:endParaRPr>
          </a:p>
          <a:p>
            <a:pPr>
              <a:buFontTx/>
              <a:buNone/>
            </a:pPr>
            <a:r>
              <a:rPr lang="en-GB" sz="2000" dirty="0">
                <a:solidFill>
                  <a:srgbClr val="0070C0"/>
                </a:solidFill>
                <a:latin typeface="Verdana" pitchFamily="34" charset="0"/>
                <a:ea typeface="Verdana" pitchFamily="34" charset="0"/>
                <a:cs typeface="Verdana" pitchFamily="34" charset="0"/>
                <a:sym typeface="Symbol" pitchFamily="18" charset="2"/>
              </a:rPr>
              <a:t> 	 CO</a:t>
            </a:r>
            <a:r>
              <a:rPr lang="en-GB" sz="2000" baseline="-25000" dirty="0">
                <a:solidFill>
                  <a:srgbClr val="0070C0"/>
                </a:solidFill>
                <a:latin typeface="Verdana" pitchFamily="34" charset="0"/>
                <a:ea typeface="Verdana" pitchFamily="34" charset="0"/>
                <a:cs typeface="Verdana" pitchFamily="34" charset="0"/>
                <a:sym typeface="Symbol" pitchFamily="18" charset="2"/>
              </a:rPr>
              <a:t>2</a:t>
            </a:r>
            <a:r>
              <a:rPr lang="en-GB" sz="2000" dirty="0">
                <a:solidFill>
                  <a:srgbClr val="0070C0"/>
                </a:solidFill>
                <a:latin typeface="Verdana" pitchFamily="34" charset="0"/>
                <a:ea typeface="Verdana" pitchFamily="34" charset="0"/>
                <a:cs typeface="Verdana" pitchFamily="34" charset="0"/>
                <a:sym typeface="Symbol" pitchFamily="18" charset="2"/>
              </a:rPr>
              <a:t> + H</a:t>
            </a:r>
            <a:r>
              <a:rPr lang="en-GB" sz="2000" baseline="-25000" dirty="0">
                <a:solidFill>
                  <a:srgbClr val="0070C0"/>
                </a:solidFill>
                <a:latin typeface="Verdana" pitchFamily="34" charset="0"/>
                <a:ea typeface="Verdana" pitchFamily="34" charset="0"/>
                <a:cs typeface="Verdana" pitchFamily="34" charset="0"/>
                <a:sym typeface="Symbol" pitchFamily="18" charset="2"/>
              </a:rPr>
              <a:t>2</a:t>
            </a:r>
            <a:r>
              <a:rPr lang="en-GB" sz="2000" dirty="0">
                <a:solidFill>
                  <a:srgbClr val="0070C0"/>
                </a:solidFill>
                <a:latin typeface="Verdana" pitchFamily="34" charset="0"/>
                <a:ea typeface="Verdana" pitchFamily="34" charset="0"/>
                <a:cs typeface="Verdana" pitchFamily="34" charset="0"/>
                <a:sym typeface="Symbol" pitchFamily="18" charset="2"/>
              </a:rPr>
              <a:t>O &lt;-&gt; H</a:t>
            </a:r>
            <a:r>
              <a:rPr lang="en-GB" sz="2000" baseline="-25000" dirty="0">
                <a:solidFill>
                  <a:srgbClr val="0070C0"/>
                </a:solidFill>
                <a:latin typeface="Verdana" pitchFamily="34" charset="0"/>
                <a:ea typeface="Verdana" pitchFamily="34" charset="0"/>
                <a:cs typeface="Verdana" pitchFamily="34" charset="0"/>
                <a:sym typeface="Symbol" pitchFamily="18" charset="2"/>
              </a:rPr>
              <a:t>2</a:t>
            </a:r>
            <a:r>
              <a:rPr lang="en-GB" sz="2000" dirty="0">
                <a:solidFill>
                  <a:srgbClr val="0070C0"/>
                </a:solidFill>
                <a:latin typeface="Verdana" pitchFamily="34" charset="0"/>
                <a:ea typeface="Verdana" pitchFamily="34" charset="0"/>
                <a:cs typeface="Verdana" pitchFamily="34" charset="0"/>
                <a:sym typeface="Symbol" pitchFamily="18" charset="2"/>
              </a:rPr>
              <a:t>CO</a:t>
            </a:r>
            <a:r>
              <a:rPr lang="en-GB" sz="2000" baseline="-25000" dirty="0">
                <a:solidFill>
                  <a:srgbClr val="0070C0"/>
                </a:solidFill>
                <a:latin typeface="Verdana" pitchFamily="34" charset="0"/>
                <a:ea typeface="Verdana" pitchFamily="34" charset="0"/>
                <a:cs typeface="Verdana" pitchFamily="34" charset="0"/>
                <a:sym typeface="Symbol" pitchFamily="18" charset="2"/>
              </a:rPr>
              <a:t>3</a:t>
            </a:r>
            <a:r>
              <a:rPr lang="en-GB" sz="2000" dirty="0">
                <a:solidFill>
                  <a:srgbClr val="0070C0"/>
                </a:solidFill>
                <a:latin typeface="Verdana" pitchFamily="34" charset="0"/>
                <a:ea typeface="Verdana" pitchFamily="34" charset="0"/>
                <a:cs typeface="Verdana" pitchFamily="34" charset="0"/>
                <a:sym typeface="Symbol" pitchFamily="18" charset="2"/>
              </a:rPr>
              <a:t> &lt;-&gt; HCO</a:t>
            </a:r>
            <a:r>
              <a:rPr lang="en-GB" sz="2000" baseline="-25000" dirty="0">
                <a:solidFill>
                  <a:srgbClr val="0070C0"/>
                </a:solidFill>
                <a:latin typeface="Verdana" pitchFamily="34" charset="0"/>
                <a:ea typeface="Verdana" pitchFamily="34" charset="0"/>
                <a:cs typeface="Verdana" pitchFamily="34" charset="0"/>
                <a:sym typeface="Symbol" pitchFamily="18" charset="2"/>
              </a:rPr>
              <a:t>3</a:t>
            </a:r>
            <a:r>
              <a:rPr lang="en-GB" sz="2000" dirty="0">
                <a:solidFill>
                  <a:srgbClr val="0070C0"/>
                </a:solidFill>
                <a:latin typeface="Verdana" pitchFamily="34" charset="0"/>
                <a:ea typeface="Verdana" pitchFamily="34" charset="0"/>
                <a:cs typeface="Verdana" pitchFamily="34" charset="0"/>
                <a:sym typeface="Symbol" pitchFamily="18" charset="2"/>
              </a:rPr>
              <a:t> +  H</a:t>
            </a:r>
            <a:r>
              <a:rPr lang="en-GB" sz="2000" dirty="0" smtClean="0">
                <a:solidFill>
                  <a:srgbClr val="0070C0"/>
                </a:solidFill>
                <a:latin typeface="Verdana" pitchFamily="34" charset="0"/>
                <a:ea typeface="Verdana" pitchFamily="34" charset="0"/>
                <a:cs typeface="Verdana" pitchFamily="34" charset="0"/>
                <a:sym typeface="Symbol" pitchFamily="18" charset="2"/>
              </a:rPr>
              <a:t>+</a:t>
            </a:r>
          </a:p>
          <a:p>
            <a:endParaRPr lang="en-GB" sz="800" dirty="0" smtClean="0">
              <a:latin typeface="Verdana" pitchFamily="34" charset="0"/>
              <a:ea typeface="Verdana" pitchFamily="34" charset="0"/>
              <a:cs typeface="Verdana" pitchFamily="34" charset="0"/>
              <a:sym typeface="Wingdings" pitchFamily="2" charset="2"/>
            </a:endParaRPr>
          </a:p>
          <a:p>
            <a:r>
              <a:rPr lang="en-GB" sz="2000" dirty="0" smtClean="0">
                <a:latin typeface="Verdana" pitchFamily="34" charset="0"/>
                <a:ea typeface="Verdana" pitchFamily="34" charset="0"/>
                <a:cs typeface="Verdana" pitchFamily="34" charset="0"/>
                <a:sym typeface="Wingdings" pitchFamily="2" charset="2"/>
              </a:rPr>
              <a:t>Which </a:t>
            </a:r>
            <a:r>
              <a:rPr lang="en-GB" sz="2000" dirty="0">
                <a:latin typeface="Verdana" pitchFamily="34" charset="0"/>
                <a:ea typeface="Verdana" pitchFamily="34" charset="0"/>
                <a:cs typeface="Verdana" pitchFamily="34" charset="0"/>
                <a:sym typeface="Wingdings" pitchFamily="2" charset="2"/>
              </a:rPr>
              <a:t>reduces</a:t>
            </a:r>
            <a:r>
              <a:rPr lang="en-GB" sz="2000" dirty="0">
                <a:latin typeface="Verdana" pitchFamily="34" charset="0"/>
                <a:ea typeface="Verdana" pitchFamily="34" charset="0"/>
                <a:cs typeface="Verdana" pitchFamily="34" charset="0"/>
                <a:sym typeface="Symbol" pitchFamily="18" charset="2"/>
              </a:rPr>
              <a:t> pH and leads to </a:t>
            </a:r>
            <a:r>
              <a:rPr lang="en-GB" sz="2000" b="1" dirty="0">
                <a:solidFill>
                  <a:srgbClr val="C00000"/>
                </a:solidFill>
                <a:latin typeface="Verdana" pitchFamily="34" charset="0"/>
                <a:ea typeface="Verdana" pitchFamily="34" charset="0"/>
                <a:cs typeface="Verdana" pitchFamily="34" charset="0"/>
                <a:sym typeface="Wingdings" pitchFamily="2" charset="2"/>
              </a:rPr>
              <a:t>respiratory acidosis</a:t>
            </a:r>
          </a:p>
          <a:p>
            <a:pPr marL="0" indent="0">
              <a:lnSpc>
                <a:spcPct val="150000"/>
              </a:lnSpc>
              <a:buNone/>
            </a:pPr>
            <a:r>
              <a:rPr lang="en-GB" sz="2000" b="1" dirty="0" smtClean="0">
                <a:latin typeface="Verdana" pitchFamily="34" charset="0"/>
                <a:ea typeface="Verdana" pitchFamily="34" charset="0"/>
                <a:cs typeface="Verdana" pitchFamily="34" charset="0"/>
              </a:rPr>
              <a:t>Hyperventilation</a:t>
            </a:r>
            <a:endParaRPr lang="en-GB" sz="2000" dirty="0">
              <a:latin typeface="Verdana" pitchFamily="34" charset="0"/>
              <a:ea typeface="Verdana" pitchFamily="34" charset="0"/>
              <a:cs typeface="Verdana" pitchFamily="34" charset="0"/>
            </a:endParaRPr>
          </a:p>
          <a:p>
            <a:r>
              <a:rPr lang="en-GB" sz="2000" dirty="0" smtClean="0">
                <a:latin typeface="Verdana" pitchFamily="34" charset="0"/>
                <a:ea typeface="Verdana" pitchFamily="34" charset="0"/>
                <a:cs typeface="Verdana" pitchFamily="34" charset="0"/>
                <a:sym typeface="Wingdings" pitchFamily="2" charset="2"/>
              </a:rPr>
              <a:t>Leads to </a:t>
            </a:r>
            <a:r>
              <a:rPr lang="en-GB" sz="2000" b="1" dirty="0" smtClean="0">
                <a:latin typeface="Verdana" pitchFamily="34" charset="0"/>
                <a:ea typeface="Verdana" pitchFamily="34" charset="0"/>
                <a:cs typeface="Verdana" pitchFamily="34" charset="0"/>
                <a:sym typeface="Wingdings" pitchFamily="2" charset="2"/>
              </a:rPr>
              <a:t>increased</a:t>
            </a:r>
            <a:r>
              <a:rPr lang="en-GB" sz="2000" dirty="0" smtClean="0">
                <a:latin typeface="Verdana" pitchFamily="34" charset="0"/>
                <a:ea typeface="Verdana" pitchFamily="34" charset="0"/>
                <a:cs typeface="Verdana" pitchFamily="34" charset="0"/>
                <a:sym typeface="Wingdings" pitchFamily="2" charset="2"/>
              </a:rPr>
              <a:t> </a:t>
            </a:r>
            <a:r>
              <a:rPr lang="en-GB" sz="2000" dirty="0" smtClean="0">
                <a:latin typeface="Verdana" pitchFamily="34" charset="0"/>
                <a:ea typeface="Verdana" pitchFamily="34" charset="0"/>
                <a:cs typeface="Verdana" pitchFamily="34" charset="0"/>
              </a:rPr>
              <a:t>alveolar </a:t>
            </a:r>
            <a:r>
              <a:rPr lang="en-GB" sz="2000" dirty="0">
                <a:latin typeface="Verdana" pitchFamily="34" charset="0"/>
                <a:ea typeface="Verdana" pitchFamily="34" charset="0"/>
                <a:cs typeface="Verdana" pitchFamily="34" charset="0"/>
              </a:rPr>
              <a:t>excretion of </a:t>
            </a:r>
            <a:r>
              <a:rPr lang="en-GB" sz="2000" dirty="0" smtClean="0">
                <a:latin typeface="Verdana" pitchFamily="34" charset="0"/>
                <a:ea typeface="Verdana" pitchFamily="34" charset="0"/>
                <a:cs typeface="Verdana" pitchFamily="34" charset="0"/>
              </a:rPr>
              <a:t>CO</a:t>
            </a:r>
            <a:r>
              <a:rPr lang="en-GB" sz="2000" baseline="-25000" dirty="0" smtClean="0">
                <a:latin typeface="Verdana" pitchFamily="34" charset="0"/>
                <a:ea typeface="Verdana" pitchFamily="34" charset="0"/>
                <a:cs typeface="Verdana" pitchFamily="34" charset="0"/>
              </a:rPr>
              <a:t>2</a:t>
            </a:r>
            <a:r>
              <a:rPr lang="en-GB" sz="2000" dirty="0" smtClean="0">
                <a:latin typeface="Verdana" pitchFamily="34" charset="0"/>
                <a:ea typeface="Verdana" pitchFamily="34" charset="0"/>
                <a:cs typeface="Verdana" pitchFamily="34" charset="0"/>
                <a:sym typeface="Wingdings" pitchFamily="2" charset="2"/>
              </a:rPr>
              <a:t> which produces a </a:t>
            </a:r>
            <a:r>
              <a:rPr lang="en-GB" sz="2000" b="1" dirty="0" smtClean="0">
                <a:latin typeface="Verdana" pitchFamily="34" charset="0"/>
                <a:ea typeface="Verdana" pitchFamily="34" charset="0"/>
                <a:cs typeface="Verdana" pitchFamily="34" charset="0"/>
                <a:sym typeface="Wingdings" pitchFamily="2" charset="2"/>
              </a:rPr>
              <a:t>decreased</a:t>
            </a:r>
            <a:r>
              <a:rPr lang="en-GB" sz="2000" dirty="0" smtClean="0">
                <a:latin typeface="Verdana" pitchFamily="34" charset="0"/>
                <a:ea typeface="Verdana" pitchFamily="34" charset="0"/>
                <a:cs typeface="Verdana" pitchFamily="34" charset="0"/>
                <a:sym typeface="Wingdings" pitchFamily="2" charset="2"/>
              </a:rPr>
              <a:t> in </a:t>
            </a:r>
            <a:r>
              <a:rPr lang="en-GB" sz="2000" dirty="0" smtClean="0">
                <a:latin typeface="Verdana" pitchFamily="34" charset="0"/>
                <a:ea typeface="Verdana" pitchFamily="34" charset="0"/>
                <a:cs typeface="Verdana" pitchFamily="34" charset="0"/>
                <a:sym typeface="Symbol" pitchFamily="18" charset="2"/>
              </a:rPr>
              <a:t>P</a:t>
            </a:r>
            <a:r>
              <a:rPr lang="en-GB" sz="2000" baseline="-25000" dirty="0" smtClean="0">
                <a:latin typeface="Verdana" pitchFamily="34" charset="0"/>
                <a:ea typeface="Verdana" pitchFamily="34" charset="0"/>
                <a:cs typeface="Verdana" pitchFamily="34" charset="0"/>
                <a:sym typeface="Symbol" pitchFamily="18" charset="2"/>
              </a:rPr>
              <a:t>A</a:t>
            </a:r>
            <a:r>
              <a:rPr lang="en-GB" sz="2000" dirty="0" smtClean="0">
                <a:latin typeface="Verdana" pitchFamily="34" charset="0"/>
                <a:ea typeface="Verdana" pitchFamily="34" charset="0"/>
                <a:cs typeface="Verdana" pitchFamily="34" charset="0"/>
                <a:sym typeface="Symbol" pitchFamily="18" charset="2"/>
              </a:rPr>
              <a:t>CO</a:t>
            </a:r>
            <a:r>
              <a:rPr lang="en-GB" sz="2000" baseline="-25000" dirty="0" smtClean="0">
                <a:latin typeface="Verdana" pitchFamily="34" charset="0"/>
                <a:ea typeface="Verdana" pitchFamily="34" charset="0"/>
                <a:cs typeface="Verdana" pitchFamily="34" charset="0"/>
                <a:sym typeface="Symbol" pitchFamily="18" charset="2"/>
              </a:rPr>
              <a:t>2</a:t>
            </a:r>
            <a:r>
              <a:rPr lang="en-GB" sz="2000" dirty="0" smtClean="0">
                <a:latin typeface="Verdana" pitchFamily="34" charset="0"/>
                <a:ea typeface="Verdana" pitchFamily="34" charset="0"/>
                <a:cs typeface="Verdana" pitchFamily="34" charset="0"/>
                <a:sym typeface="Symbol" pitchFamily="18" charset="2"/>
              </a:rPr>
              <a:t> and  </a:t>
            </a:r>
            <a:r>
              <a:rPr lang="en-GB" sz="2000" dirty="0">
                <a:latin typeface="Verdana" pitchFamily="34" charset="0"/>
                <a:ea typeface="Verdana" pitchFamily="34" charset="0"/>
                <a:cs typeface="Verdana" pitchFamily="34" charset="0"/>
                <a:sym typeface="Symbol" pitchFamily="18" charset="2"/>
              </a:rPr>
              <a:t>P</a:t>
            </a:r>
            <a:r>
              <a:rPr lang="en-GB" sz="2000" baseline="-25000" dirty="0">
                <a:latin typeface="Verdana" pitchFamily="34" charset="0"/>
                <a:ea typeface="Verdana" pitchFamily="34" charset="0"/>
                <a:cs typeface="Verdana" pitchFamily="34" charset="0"/>
                <a:sym typeface="Symbol" pitchFamily="18" charset="2"/>
              </a:rPr>
              <a:t>a</a:t>
            </a:r>
            <a:r>
              <a:rPr lang="en-GB" sz="2000" dirty="0">
                <a:latin typeface="Verdana" pitchFamily="34" charset="0"/>
                <a:ea typeface="Verdana" pitchFamily="34" charset="0"/>
                <a:cs typeface="Verdana" pitchFamily="34" charset="0"/>
                <a:sym typeface="Symbol" pitchFamily="18" charset="2"/>
              </a:rPr>
              <a:t>CO</a:t>
            </a:r>
            <a:r>
              <a:rPr lang="en-GB" sz="2000" baseline="-25000" dirty="0">
                <a:latin typeface="Verdana" pitchFamily="34" charset="0"/>
                <a:ea typeface="Verdana" pitchFamily="34" charset="0"/>
                <a:cs typeface="Verdana" pitchFamily="34" charset="0"/>
                <a:sym typeface="Symbol" pitchFamily="18" charset="2"/>
              </a:rPr>
              <a:t>2</a:t>
            </a:r>
            <a:endParaRPr lang="en-GB" sz="2000" dirty="0">
              <a:latin typeface="Verdana" pitchFamily="34" charset="0"/>
              <a:ea typeface="Verdana" pitchFamily="34" charset="0"/>
              <a:cs typeface="Verdana" pitchFamily="34" charset="0"/>
              <a:sym typeface="Symbol" pitchFamily="18" charset="2"/>
            </a:endParaRPr>
          </a:p>
          <a:p>
            <a:pPr>
              <a:buNone/>
            </a:pPr>
            <a:r>
              <a:rPr lang="en-GB" sz="800" dirty="0" smtClean="0">
                <a:solidFill>
                  <a:schemeClr val="tx2"/>
                </a:solidFill>
                <a:latin typeface="Verdana" pitchFamily="34" charset="0"/>
                <a:ea typeface="Verdana" pitchFamily="34" charset="0"/>
                <a:cs typeface="Verdana" pitchFamily="34" charset="0"/>
                <a:sym typeface="Symbol" pitchFamily="18" charset="2"/>
              </a:rPr>
              <a:t>	</a:t>
            </a:r>
          </a:p>
          <a:p>
            <a:pPr>
              <a:buNone/>
            </a:pPr>
            <a:r>
              <a:rPr lang="en-GB" sz="2000" dirty="0">
                <a:solidFill>
                  <a:schemeClr val="tx2"/>
                </a:solidFill>
                <a:latin typeface="Verdana" pitchFamily="34" charset="0"/>
                <a:ea typeface="Verdana" pitchFamily="34" charset="0"/>
                <a:cs typeface="Verdana" pitchFamily="34" charset="0"/>
                <a:sym typeface="Symbol" pitchFamily="18" charset="2"/>
              </a:rPr>
              <a:t>	</a:t>
            </a:r>
            <a:r>
              <a:rPr lang="en-GB" sz="2000" dirty="0" smtClean="0">
                <a:solidFill>
                  <a:srgbClr val="0070C0"/>
                </a:solidFill>
                <a:latin typeface="Verdana" pitchFamily="34" charset="0"/>
                <a:ea typeface="Verdana" pitchFamily="34" charset="0"/>
                <a:cs typeface="Verdana" pitchFamily="34" charset="0"/>
                <a:sym typeface="Symbol" pitchFamily="18" charset="2"/>
              </a:rPr>
              <a:t> </a:t>
            </a:r>
            <a:r>
              <a:rPr lang="en-GB" sz="2000" dirty="0">
                <a:solidFill>
                  <a:srgbClr val="0070C0"/>
                </a:solidFill>
                <a:latin typeface="Verdana" pitchFamily="34" charset="0"/>
                <a:ea typeface="Verdana" pitchFamily="34" charset="0"/>
                <a:cs typeface="Verdana" pitchFamily="34" charset="0"/>
                <a:sym typeface="Symbol" pitchFamily="18" charset="2"/>
              </a:rPr>
              <a:t>CO</a:t>
            </a:r>
            <a:r>
              <a:rPr lang="en-GB" sz="2000" baseline="-25000" dirty="0">
                <a:solidFill>
                  <a:srgbClr val="0070C0"/>
                </a:solidFill>
                <a:latin typeface="Verdana" pitchFamily="34" charset="0"/>
                <a:ea typeface="Verdana" pitchFamily="34" charset="0"/>
                <a:cs typeface="Verdana" pitchFamily="34" charset="0"/>
                <a:sym typeface="Symbol" pitchFamily="18" charset="2"/>
              </a:rPr>
              <a:t>2</a:t>
            </a:r>
            <a:r>
              <a:rPr lang="en-GB" sz="2000" dirty="0">
                <a:solidFill>
                  <a:srgbClr val="0070C0"/>
                </a:solidFill>
                <a:latin typeface="Verdana" pitchFamily="34" charset="0"/>
                <a:ea typeface="Verdana" pitchFamily="34" charset="0"/>
                <a:cs typeface="Verdana" pitchFamily="34" charset="0"/>
                <a:sym typeface="Symbol" pitchFamily="18" charset="2"/>
              </a:rPr>
              <a:t> + H</a:t>
            </a:r>
            <a:r>
              <a:rPr lang="en-GB" sz="2000" baseline="-25000" dirty="0">
                <a:solidFill>
                  <a:srgbClr val="0070C0"/>
                </a:solidFill>
                <a:latin typeface="Verdana" pitchFamily="34" charset="0"/>
                <a:ea typeface="Verdana" pitchFamily="34" charset="0"/>
                <a:cs typeface="Verdana" pitchFamily="34" charset="0"/>
                <a:sym typeface="Symbol" pitchFamily="18" charset="2"/>
              </a:rPr>
              <a:t>2</a:t>
            </a:r>
            <a:r>
              <a:rPr lang="en-GB" sz="2000" dirty="0">
                <a:solidFill>
                  <a:srgbClr val="0070C0"/>
                </a:solidFill>
                <a:latin typeface="Verdana" pitchFamily="34" charset="0"/>
                <a:ea typeface="Verdana" pitchFamily="34" charset="0"/>
                <a:cs typeface="Verdana" pitchFamily="34" charset="0"/>
                <a:sym typeface="Symbol" pitchFamily="18" charset="2"/>
              </a:rPr>
              <a:t>O &lt;-&gt; H</a:t>
            </a:r>
            <a:r>
              <a:rPr lang="en-GB" sz="2000" baseline="-25000" dirty="0">
                <a:solidFill>
                  <a:srgbClr val="0070C0"/>
                </a:solidFill>
                <a:latin typeface="Verdana" pitchFamily="34" charset="0"/>
                <a:ea typeface="Verdana" pitchFamily="34" charset="0"/>
                <a:cs typeface="Verdana" pitchFamily="34" charset="0"/>
                <a:sym typeface="Symbol" pitchFamily="18" charset="2"/>
              </a:rPr>
              <a:t>2</a:t>
            </a:r>
            <a:r>
              <a:rPr lang="en-GB" sz="2000" dirty="0">
                <a:solidFill>
                  <a:srgbClr val="0070C0"/>
                </a:solidFill>
                <a:latin typeface="Verdana" pitchFamily="34" charset="0"/>
                <a:ea typeface="Verdana" pitchFamily="34" charset="0"/>
                <a:cs typeface="Verdana" pitchFamily="34" charset="0"/>
                <a:sym typeface="Symbol" pitchFamily="18" charset="2"/>
              </a:rPr>
              <a:t>CO</a:t>
            </a:r>
            <a:r>
              <a:rPr lang="en-GB" sz="2000" baseline="-25000" dirty="0">
                <a:solidFill>
                  <a:srgbClr val="0070C0"/>
                </a:solidFill>
                <a:latin typeface="Verdana" pitchFamily="34" charset="0"/>
                <a:ea typeface="Verdana" pitchFamily="34" charset="0"/>
                <a:cs typeface="Verdana" pitchFamily="34" charset="0"/>
                <a:sym typeface="Symbol" pitchFamily="18" charset="2"/>
              </a:rPr>
              <a:t>3</a:t>
            </a:r>
            <a:r>
              <a:rPr lang="en-GB" sz="2000" dirty="0">
                <a:solidFill>
                  <a:srgbClr val="0070C0"/>
                </a:solidFill>
                <a:latin typeface="Verdana" pitchFamily="34" charset="0"/>
                <a:ea typeface="Verdana" pitchFamily="34" charset="0"/>
                <a:cs typeface="Verdana" pitchFamily="34" charset="0"/>
                <a:sym typeface="Symbol" pitchFamily="18" charset="2"/>
              </a:rPr>
              <a:t> &lt;-&gt; HCO</a:t>
            </a:r>
            <a:r>
              <a:rPr lang="en-GB" sz="2000" baseline="-25000" dirty="0">
                <a:solidFill>
                  <a:srgbClr val="0070C0"/>
                </a:solidFill>
                <a:latin typeface="Verdana" pitchFamily="34" charset="0"/>
                <a:ea typeface="Verdana" pitchFamily="34" charset="0"/>
                <a:cs typeface="Verdana" pitchFamily="34" charset="0"/>
                <a:sym typeface="Symbol" pitchFamily="18" charset="2"/>
              </a:rPr>
              <a:t>3</a:t>
            </a:r>
            <a:r>
              <a:rPr lang="en-GB" sz="2000" dirty="0">
                <a:solidFill>
                  <a:srgbClr val="0070C0"/>
                </a:solidFill>
                <a:latin typeface="Verdana" pitchFamily="34" charset="0"/>
                <a:ea typeface="Verdana" pitchFamily="34" charset="0"/>
                <a:cs typeface="Verdana" pitchFamily="34" charset="0"/>
                <a:sym typeface="Symbol" pitchFamily="18" charset="2"/>
              </a:rPr>
              <a:t> +  H</a:t>
            </a:r>
            <a:r>
              <a:rPr lang="en-GB" sz="2000" dirty="0" smtClean="0">
                <a:solidFill>
                  <a:srgbClr val="0070C0"/>
                </a:solidFill>
                <a:latin typeface="Verdana" pitchFamily="34" charset="0"/>
                <a:ea typeface="Verdana" pitchFamily="34" charset="0"/>
                <a:cs typeface="Verdana" pitchFamily="34" charset="0"/>
                <a:sym typeface="Symbol" pitchFamily="18" charset="2"/>
              </a:rPr>
              <a:t>+</a:t>
            </a:r>
          </a:p>
          <a:p>
            <a:pPr>
              <a:buNone/>
            </a:pPr>
            <a:endParaRPr lang="en-GB" sz="800" dirty="0">
              <a:solidFill>
                <a:schemeClr val="tx2"/>
              </a:solidFill>
              <a:latin typeface="Verdana" pitchFamily="34" charset="0"/>
              <a:ea typeface="Verdana" pitchFamily="34" charset="0"/>
              <a:cs typeface="Verdana" pitchFamily="34" charset="0"/>
              <a:sym typeface="Symbol" pitchFamily="18" charset="2"/>
            </a:endParaRPr>
          </a:p>
          <a:p>
            <a:r>
              <a:rPr lang="en-GB" sz="2000" dirty="0" smtClean="0">
                <a:latin typeface="Verdana" pitchFamily="34" charset="0"/>
                <a:ea typeface="Verdana" pitchFamily="34" charset="0"/>
                <a:cs typeface="Verdana" pitchFamily="34" charset="0"/>
                <a:sym typeface="Symbol" pitchFamily="18" charset="2"/>
              </a:rPr>
              <a:t>Which increases pH </a:t>
            </a:r>
            <a:r>
              <a:rPr lang="en-GB" sz="2000" dirty="0">
                <a:latin typeface="Verdana" pitchFamily="34" charset="0"/>
                <a:ea typeface="Verdana" pitchFamily="34" charset="0"/>
                <a:cs typeface="Verdana" pitchFamily="34" charset="0"/>
                <a:sym typeface="Symbol" pitchFamily="18" charset="2"/>
              </a:rPr>
              <a:t>and leads to </a:t>
            </a:r>
            <a:r>
              <a:rPr lang="en-GB" sz="2000" b="1" dirty="0">
                <a:solidFill>
                  <a:srgbClr val="C00000"/>
                </a:solidFill>
                <a:latin typeface="Verdana" pitchFamily="34" charset="0"/>
                <a:ea typeface="Verdana" pitchFamily="34" charset="0"/>
                <a:cs typeface="Verdana" pitchFamily="34" charset="0"/>
                <a:sym typeface="Wingdings" pitchFamily="2" charset="2"/>
              </a:rPr>
              <a:t>respiratory </a:t>
            </a:r>
            <a:r>
              <a:rPr lang="en-GB" sz="2000" b="1" dirty="0" smtClean="0">
                <a:solidFill>
                  <a:srgbClr val="C00000"/>
                </a:solidFill>
                <a:latin typeface="Verdana" pitchFamily="34" charset="0"/>
                <a:ea typeface="Verdana" pitchFamily="34" charset="0"/>
                <a:cs typeface="Verdana" pitchFamily="34" charset="0"/>
                <a:sym typeface="Wingdings" pitchFamily="2" charset="2"/>
              </a:rPr>
              <a:t>alkalosis</a:t>
            </a:r>
            <a:endParaRPr lang="en-GB" sz="2000" b="1" dirty="0">
              <a:solidFill>
                <a:srgbClr val="C00000"/>
              </a:solidFill>
              <a:latin typeface="Verdana" pitchFamily="34" charset="0"/>
              <a:ea typeface="Verdana" pitchFamily="34" charset="0"/>
              <a:cs typeface="Verdana" pitchFamily="34" charset="0"/>
              <a:sym typeface="Wingdings" pitchFamily="2" charset="2"/>
            </a:endParaRPr>
          </a:p>
        </p:txBody>
      </p:sp>
      <p:sp>
        <p:nvSpPr>
          <p:cNvPr id="4" name="Rectangle 3"/>
          <p:cNvSpPr txBox="1">
            <a:spLocks noChangeArrowheads="1"/>
          </p:cNvSpPr>
          <p:nvPr/>
        </p:nvSpPr>
        <p:spPr>
          <a:xfrm>
            <a:off x="323853" y="4971753"/>
            <a:ext cx="8496300" cy="1553591"/>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GB" sz="2000" dirty="0" smtClean="0">
              <a:latin typeface="Verdana" pitchFamily="34" charset="0"/>
              <a:ea typeface="Verdana" pitchFamily="34" charset="0"/>
              <a:cs typeface="Verdana" pitchFamily="34" charset="0"/>
              <a:sym typeface="Wingdings" pitchFamily="2" charset="2"/>
            </a:endParaRPr>
          </a:p>
        </p:txBody>
      </p:sp>
    </p:spTree>
    <p:extLst>
      <p:ext uri="{BB962C8B-B14F-4D97-AF65-F5344CB8AC3E}">
        <p14:creationId xmlns:p14="http://schemas.microsoft.com/office/powerpoint/2010/main" xmlns="" val="4265682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747">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1747">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1747">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1747">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1747">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a:xfrm>
            <a:off x="251520" y="547589"/>
            <a:ext cx="8640960" cy="865187"/>
          </a:xfrm>
        </p:spPr>
        <p:txBody>
          <a:bodyPr vert="horz" lIns="91440" tIns="45720" rIns="91440" bIns="45720" rtlCol="0" anchor="ctr">
            <a:normAutofit/>
          </a:bodyPr>
          <a:lstStyle/>
          <a:p>
            <a:r>
              <a:rPr lang="en-GB" sz="2400" b="1" dirty="0" smtClean="0">
                <a:latin typeface="Verdana" pitchFamily="34" charset="0"/>
                <a:ea typeface="Verdana" pitchFamily="34" charset="0"/>
                <a:cs typeface="Verdana" pitchFamily="34" charset="0"/>
              </a:rPr>
              <a:t>Causes </a:t>
            </a:r>
            <a:r>
              <a:rPr lang="en-GB" sz="2400" b="1" dirty="0">
                <a:latin typeface="Verdana" pitchFamily="34" charset="0"/>
                <a:ea typeface="Verdana" pitchFamily="34" charset="0"/>
                <a:cs typeface="Verdana" pitchFamily="34" charset="0"/>
              </a:rPr>
              <a:t>of Hypoventilation </a:t>
            </a:r>
            <a:r>
              <a:rPr lang="en-GB" sz="2400" b="1" dirty="0" smtClean="0">
                <a:latin typeface="Verdana" pitchFamily="34" charset="0"/>
                <a:ea typeface="Verdana" pitchFamily="34" charset="0"/>
                <a:cs typeface="Verdana" pitchFamily="34" charset="0"/>
              </a:rPr>
              <a:t>and Hyperventilation in Respiratory Disease</a:t>
            </a:r>
            <a:endParaRPr lang="en-US" sz="2400" b="1" dirty="0">
              <a:latin typeface="Verdana" pitchFamily="34" charset="0"/>
              <a:ea typeface="Verdana" pitchFamily="34" charset="0"/>
              <a:cs typeface="Verdana" pitchFamily="34" charset="0"/>
            </a:endParaRPr>
          </a:p>
        </p:txBody>
      </p:sp>
      <p:sp>
        <p:nvSpPr>
          <p:cNvPr id="32771" name="Rectangle 3"/>
          <p:cNvSpPr>
            <a:spLocks noGrp="1" noChangeArrowheads="1"/>
          </p:cNvSpPr>
          <p:nvPr>
            <p:ph idx="1"/>
          </p:nvPr>
        </p:nvSpPr>
        <p:spPr>
          <a:xfrm>
            <a:off x="888553" y="1700808"/>
            <a:ext cx="8435975" cy="5329237"/>
          </a:xfrm>
        </p:spPr>
        <p:txBody>
          <a:bodyPr/>
          <a:lstStyle/>
          <a:p>
            <a:pPr marL="0" indent="0">
              <a:spcBef>
                <a:spcPts val="600"/>
              </a:spcBef>
              <a:buNone/>
            </a:pPr>
            <a:r>
              <a:rPr lang="en-GB" sz="2000" b="1" dirty="0" smtClean="0">
                <a:latin typeface="Verdana" pitchFamily="34" charset="0"/>
                <a:ea typeface="Verdana" pitchFamily="34" charset="0"/>
                <a:cs typeface="Verdana" pitchFamily="34" charset="0"/>
              </a:rPr>
              <a:t>Hypoventilation</a:t>
            </a:r>
            <a:endParaRPr lang="en-GB" sz="2000" b="1" dirty="0">
              <a:latin typeface="Verdana" pitchFamily="34" charset="0"/>
              <a:ea typeface="Verdana" pitchFamily="34" charset="0"/>
              <a:cs typeface="Verdana" pitchFamily="34" charset="0"/>
            </a:endParaRPr>
          </a:p>
          <a:p>
            <a:pPr eaLnBrk="1" hangingPunct="1">
              <a:spcBef>
                <a:spcPts val="600"/>
              </a:spcBef>
            </a:pPr>
            <a:r>
              <a:rPr lang="en-GB" sz="2000" dirty="0" smtClean="0">
                <a:latin typeface="Verdana" pitchFamily="34" charset="0"/>
                <a:ea typeface="Verdana" pitchFamily="34" charset="0"/>
                <a:cs typeface="Verdana" pitchFamily="34" charset="0"/>
              </a:rPr>
              <a:t>Localised to particular lung lobe or segment:</a:t>
            </a:r>
          </a:p>
          <a:p>
            <a:pPr lvl="1" eaLnBrk="1" hangingPunct="1">
              <a:spcBef>
                <a:spcPts val="600"/>
              </a:spcBef>
            </a:pPr>
            <a:r>
              <a:rPr lang="en-GB" sz="1800" dirty="0" smtClean="0">
                <a:latin typeface="Verdana" pitchFamily="34" charset="0"/>
                <a:ea typeface="Verdana" pitchFamily="34" charset="0"/>
                <a:cs typeface="Verdana" pitchFamily="34" charset="0"/>
              </a:rPr>
              <a:t>Infection, sputum plug, atelectasis</a:t>
            </a:r>
          </a:p>
          <a:p>
            <a:pPr>
              <a:spcBef>
                <a:spcPts val="600"/>
              </a:spcBef>
            </a:pPr>
            <a:r>
              <a:rPr lang="en-GB" sz="2000" dirty="0" smtClean="0">
                <a:latin typeface="Verdana" pitchFamily="34" charset="0"/>
                <a:ea typeface="Verdana" pitchFamily="34" charset="0"/>
                <a:cs typeface="Verdana" pitchFamily="34" charset="0"/>
              </a:rPr>
              <a:t>Scattered throughout lung fields:</a:t>
            </a:r>
          </a:p>
          <a:p>
            <a:pPr lvl="1" eaLnBrk="1" hangingPunct="1">
              <a:spcBef>
                <a:spcPts val="600"/>
              </a:spcBef>
            </a:pPr>
            <a:r>
              <a:rPr lang="en-GB" sz="1800" dirty="0" smtClean="0">
                <a:latin typeface="Verdana" pitchFamily="34" charset="0"/>
                <a:ea typeface="Verdana" pitchFamily="34" charset="0"/>
                <a:cs typeface="Verdana" pitchFamily="34" charset="0"/>
              </a:rPr>
              <a:t>COPD, asthma</a:t>
            </a:r>
          </a:p>
          <a:p>
            <a:pPr>
              <a:spcBef>
                <a:spcPts val="600"/>
              </a:spcBef>
            </a:pPr>
            <a:r>
              <a:rPr lang="en-GB" sz="2000" dirty="0" smtClean="0">
                <a:latin typeface="Verdana" pitchFamily="34" charset="0"/>
                <a:ea typeface="Verdana" pitchFamily="34" charset="0"/>
                <a:cs typeface="Verdana" pitchFamily="34" charset="0"/>
              </a:rPr>
              <a:t>Generalised:</a:t>
            </a:r>
          </a:p>
          <a:p>
            <a:pPr lvl="1" eaLnBrk="1" hangingPunct="1">
              <a:spcBef>
                <a:spcPts val="600"/>
              </a:spcBef>
            </a:pPr>
            <a:r>
              <a:rPr lang="en-GB" sz="1800" dirty="0" smtClean="0">
                <a:latin typeface="Verdana" pitchFamily="34" charset="0"/>
                <a:ea typeface="Verdana" pitchFamily="34" charset="0"/>
                <a:cs typeface="Verdana" pitchFamily="34" charset="0"/>
              </a:rPr>
              <a:t>Pain, reduced respiratory drive or consciousness</a:t>
            </a:r>
          </a:p>
          <a:p>
            <a:pPr marL="0" indent="0">
              <a:spcBef>
                <a:spcPts val="600"/>
              </a:spcBef>
              <a:buNone/>
            </a:pPr>
            <a:r>
              <a:rPr lang="en-GB" sz="2000" b="1" dirty="0" smtClean="0">
                <a:latin typeface="Verdana" pitchFamily="34" charset="0"/>
                <a:ea typeface="Verdana" pitchFamily="34" charset="0"/>
                <a:cs typeface="Verdana" pitchFamily="34" charset="0"/>
              </a:rPr>
              <a:t>Hyperventilation</a:t>
            </a:r>
          </a:p>
          <a:p>
            <a:pPr>
              <a:spcBef>
                <a:spcPts val="600"/>
              </a:spcBef>
            </a:pPr>
            <a:r>
              <a:rPr lang="en-GB" sz="2000" dirty="0" smtClean="0">
                <a:latin typeface="Verdana" pitchFamily="34" charset="0"/>
                <a:ea typeface="Verdana" pitchFamily="34" charset="0"/>
                <a:cs typeface="Verdana" pitchFamily="34" charset="0"/>
              </a:rPr>
              <a:t>Anxiety </a:t>
            </a:r>
            <a:r>
              <a:rPr lang="en-GB" sz="2000" dirty="0">
                <a:latin typeface="Verdana" pitchFamily="34" charset="0"/>
                <a:ea typeface="Verdana" pitchFamily="34" charset="0"/>
                <a:cs typeface="Verdana" pitchFamily="34" charset="0"/>
              </a:rPr>
              <a:t>/ fear</a:t>
            </a:r>
          </a:p>
          <a:p>
            <a:pPr>
              <a:spcBef>
                <a:spcPts val="600"/>
              </a:spcBef>
            </a:pPr>
            <a:r>
              <a:rPr lang="en-GB" sz="2000" dirty="0">
                <a:latin typeface="Verdana" pitchFamily="34" charset="0"/>
                <a:ea typeface="Verdana" pitchFamily="34" charset="0"/>
                <a:cs typeface="Verdana" pitchFamily="34" charset="0"/>
              </a:rPr>
              <a:t>Metabolic disease</a:t>
            </a:r>
          </a:p>
          <a:p>
            <a:pPr>
              <a:spcBef>
                <a:spcPts val="600"/>
              </a:spcBef>
            </a:pPr>
            <a:r>
              <a:rPr lang="en-GB" sz="2000" dirty="0">
                <a:latin typeface="Verdana" pitchFamily="34" charset="0"/>
                <a:ea typeface="Verdana" pitchFamily="34" charset="0"/>
                <a:cs typeface="Verdana" pitchFamily="34" charset="0"/>
              </a:rPr>
              <a:t>Airway obstruction</a:t>
            </a:r>
          </a:p>
          <a:p>
            <a:pPr>
              <a:spcBef>
                <a:spcPts val="600"/>
              </a:spcBef>
            </a:pPr>
            <a:r>
              <a:rPr lang="en-GB" sz="2000" dirty="0">
                <a:latin typeface="Verdana" pitchFamily="34" charset="0"/>
                <a:ea typeface="Verdana" pitchFamily="34" charset="0"/>
                <a:cs typeface="Verdana" pitchFamily="34" charset="0"/>
              </a:rPr>
              <a:t>Parenchymal lung disease</a:t>
            </a:r>
          </a:p>
          <a:p>
            <a:pPr>
              <a:spcBef>
                <a:spcPts val="600"/>
              </a:spcBef>
            </a:pPr>
            <a:r>
              <a:rPr lang="en-GB" sz="2000" dirty="0" smtClean="0">
                <a:latin typeface="Verdana" pitchFamily="34" charset="0"/>
                <a:ea typeface="Verdana" pitchFamily="34" charset="0"/>
                <a:cs typeface="Verdana" pitchFamily="34" charset="0"/>
              </a:rPr>
              <a:t>Altitude</a:t>
            </a:r>
            <a:endParaRPr lang="en-US" sz="20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xmlns="" val="3733906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771">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771">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2771">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2771">
                                            <p:txEl>
                                              <p:pRg st="10" end="1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2771">
                                            <p:txEl>
                                              <p:pRg st="11" end="1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2771">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7200" y="485800"/>
            <a:ext cx="8229600" cy="1143000"/>
          </a:xfrm>
        </p:spPr>
        <p:txBody>
          <a:bodyPr vert="horz" lIns="91440" tIns="45720" rIns="91440" bIns="45720" rtlCol="0" anchor="ctr">
            <a:normAutofit/>
          </a:bodyPr>
          <a:lstStyle/>
          <a:p>
            <a:r>
              <a:rPr lang="en-GB" sz="2400" b="1" dirty="0">
                <a:latin typeface="Verdana" pitchFamily="34" charset="0"/>
                <a:ea typeface="Verdana" pitchFamily="34" charset="0"/>
                <a:cs typeface="Verdana" pitchFamily="34" charset="0"/>
              </a:rPr>
              <a:t>Alveolar </a:t>
            </a:r>
            <a:r>
              <a:rPr lang="en-GB" sz="2400" b="1" dirty="0" smtClean="0">
                <a:latin typeface="Verdana" pitchFamily="34" charset="0"/>
                <a:ea typeface="Verdana" pitchFamily="34" charset="0"/>
                <a:cs typeface="Verdana" pitchFamily="34" charset="0"/>
              </a:rPr>
              <a:t>Ventilation</a:t>
            </a:r>
            <a:endParaRPr lang="en-GB" sz="2400" b="1" dirty="0">
              <a:latin typeface="Verdana" pitchFamily="34" charset="0"/>
              <a:ea typeface="Verdana" pitchFamily="34" charset="0"/>
              <a:cs typeface="Verdana" pitchFamily="34" charset="0"/>
            </a:endParaRPr>
          </a:p>
        </p:txBody>
      </p:sp>
      <p:sp>
        <p:nvSpPr>
          <p:cNvPr id="64515" name="Rectangle 3"/>
          <p:cNvSpPr>
            <a:spLocks noGrp="1" noChangeArrowheads="1"/>
          </p:cNvSpPr>
          <p:nvPr>
            <p:ph idx="1"/>
          </p:nvPr>
        </p:nvSpPr>
        <p:spPr>
          <a:xfrm>
            <a:off x="1043608" y="1844898"/>
            <a:ext cx="8299450" cy="3816350"/>
          </a:xfrm>
        </p:spPr>
        <p:txBody>
          <a:bodyPr/>
          <a:lstStyle/>
          <a:p>
            <a:pPr eaLnBrk="1" hangingPunct="1">
              <a:lnSpc>
                <a:spcPct val="150000"/>
              </a:lnSpc>
            </a:pPr>
            <a:r>
              <a:rPr lang="en-GB" sz="2000" dirty="0" smtClean="0">
                <a:latin typeface="Verdana" pitchFamily="34" charset="0"/>
                <a:ea typeface="Verdana" pitchFamily="34" charset="0"/>
                <a:cs typeface="Verdana" pitchFamily="34" charset="0"/>
              </a:rPr>
              <a:t>Determines O</a:t>
            </a:r>
            <a:r>
              <a:rPr lang="en-GB" sz="2000" baseline="-25000" dirty="0" smtClean="0">
                <a:latin typeface="Verdana" pitchFamily="34" charset="0"/>
                <a:ea typeface="Verdana" pitchFamily="34" charset="0"/>
                <a:cs typeface="Verdana" pitchFamily="34" charset="0"/>
              </a:rPr>
              <a:t>2</a:t>
            </a:r>
            <a:r>
              <a:rPr lang="en-GB" sz="2000" dirty="0" smtClean="0">
                <a:latin typeface="Verdana" pitchFamily="34" charset="0"/>
                <a:ea typeface="Verdana" pitchFamily="34" charset="0"/>
                <a:cs typeface="Verdana" pitchFamily="34" charset="0"/>
              </a:rPr>
              <a:t> and CO</a:t>
            </a:r>
            <a:r>
              <a:rPr lang="en-GB" sz="2000" baseline="-25000" dirty="0" smtClean="0">
                <a:latin typeface="Verdana" pitchFamily="34" charset="0"/>
                <a:ea typeface="Verdana" pitchFamily="34" charset="0"/>
                <a:cs typeface="Verdana" pitchFamily="34" charset="0"/>
              </a:rPr>
              <a:t>2</a:t>
            </a:r>
            <a:r>
              <a:rPr lang="en-GB" sz="2000" dirty="0" smtClean="0">
                <a:latin typeface="Verdana" pitchFamily="34" charset="0"/>
                <a:ea typeface="Verdana" pitchFamily="34" charset="0"/>
                <a:cs typeface="Verdana" pitchFamily="34" charset="0"/>
              </a:rPr>
              <a:t> levels in alveolar gas </a:t>
            </a:r>
          </a:p>
          <a:p>
            <a:pPr lvl="1" eaLnBrk="1" hangingPunct="1">
              <a:lnSpc>
                <a:spcPct val="150000"/>
              </a:lnSpc>
            </a:pPr>
            <a:r>
              <a:rPr lang="en-GB" sz="1800" dirty="0" smtClean="0">
                <a:latin typeface="Verdana" pitchFamily="34" charset="0"/>
                <a:ea typeface="Verdana" pitchFamily="34" charset="0"/>
                <a:cs typeface="Verdana" pitchFamily="34" charset="0"/>
              </a:rPr>
              <a:t>rate of O</a:t>
            </a:r>
            <a:r>
              <a:rPr lang="en-GB" sz="1800" baseline="-25000" dirty="0" smtClean="0">
                <a:latin typeface="Verdana" pitchFamily="34" charset="0"/>
                <a:ea typeface="Verdana" pitchFamily="34" charset="0"/>
                <a:cs typeface="Verdana" pitchFamily="34" charset="0"/>
              </a:rPr>
              <a:t>2</a:t>
            </a:r>
            <a:r>
              <a:rPr lang="en-GB" sz="1800" dirty="0" smtClean="0">
                <a:latin typeface="Verdana" pitchFamily="34" charset="0"/>
                <a:ea typeface="Verdana" pitchFamily="34" charset="0"/>
                <a:cs typeface="Verdana" pitchFamily="34" charset="0"/>
              </a:rPr>
              <a:t> consumption (VO</a:t>
            </a:r>
            <a:r>
              <a:rPr lang="en-GB" sz="1800" baseline="-25000" dirty="0" smtClean="0">
                <a:latin typeface="Verdana" pitchFamily="34" charset="0"/>
                <a:ea typeface="Verdana" pitchFamily="34" charset="0"/>
                <a:cs typeface="Verdana" pitchFamily="34" charset="0"/>
              </a:rPr>
              <a:t>2</a:t>
            </a:r>
            <a:r>
              <a:rPr lang="en-GB" sz="1800" dirty="0" smtClean="0">
                <a:latin typeface="Verdana" pitchFamily="34" charset="0"/>
                <a:ea typeface="Verdana" pitchFamily="34" charset="0"/>
                <a:cs typeface="Verdana" pitchFamily="34" charset="0"/>
              </a:rPr>
              <a:t>)</a:t>
            </a:r>
          </a:p>
          <a:p>
            <a:pPr lvl="1" eaLnBrk="1" hangingPunct="1">
              <a:lnSpc>
                <a:spcPct val="150000"/>
              </a:lnSpc>
            </a:pPr>
            <a:r>
              <a:rPr lang="en-GB" sz="1800" dirty="0" smtClean="0">
                <a:latin typeface="Verdana" pitchFamily="34" charset="0"/>
                <a:ea typeface="Verdana" pitchFamily="34" charset="0"/>
                <a:cs typeface="Verdana" pitchFamily="34" charset="0"/>
              </a:rPr>
              <a:t>rate of CO</a:t>
            </a:r>
            <a:r>
              <a:rPr lang="en-GB" sz="1800" baseline="-25000" dirty="0" smtClean="0">
                <a:latin typeface="Verdana" pitchFamily="34" charset="0"/>
                <a:ea typeface="Verdana" pitchFamily="34" charset="0"/>
                <a:cs typeface="Verdana" pitchFamily="34" charset="0"/>
              </a:rPr>
              <a:t>2</a:t>
            </a:r>
            <a:r>
              <a:rPr lang="en-GB" sz="1800" dirty="0" smtClean="0">
                <a:latin typeface="Verdana" pitchFamily="34" charset="0"/>
                <a:ea typeface="Verdana" pitchFamily="34" charset="0"/>
                <a:cs typeface="Verdana" pitchFamily="34" charset="0"/>
              </a:rPr>
              <a:t> production (VCO</a:t>
            </a:r>
            <a:r>
              <a:rPr lang="en-GB" sz="1800" baseline="-25000" dirty="0" smtClean="0">
                <a:latin typeface="Verdana" pitchFamily="34" charset="0"/>
                <a:ea typeface="Verdana" pitchFamily="34" charset="0"/>
                <a:cs typeface="Verdana" pitchFamily="34" charset="0"/>
              </a:rPr>
              <a:t>2</a:t>
            </a:r>
            <a:r>
              <a:rPr lang="en-GB" sz="1800" dirty="0" smtClean="0">
                <a:latin typeface="Verdana" pitchFamily="34" charset="0"/>
                <a:ea typeface="Verdana" pitchFamily="34" charset="0"/>
                <a:cs typeface="Verdana" pitchFamily="34" charset="0"/>
              </a:rPr>
              <a:t>)</a:t>
            </a:r>
          </a:p>
          <a:p>
            <a:pPr lvl="1" eaLnBrk="1" hangingPunct="1">
              <a:lnSpc>
                <a:spcPct val="150000"/>
              </a:lnSpc>
            </a:pPr>
            <a:r>
              <a:rPr lang="en-GB" sz="1800" dirty="0" err="1" smtClean="0">
                <a:latin typeface="Verdana" pitchFamily="34" charset="0"/>
                <a:ea typeface="Verdana" pitchFamily="34" charset="0"/>
                <a:cs typeface="Verdana" pitchFamily="34" charset="0"/>
              </a:rPr>
              <a:t>Hb</a:t>
            </a:r>
            <a:r>
              <a:rPr lang="en-GB" sz="1800" dirty="0" smtClean="0">
                <a:latin typeface="Verdana" pitchFamily="34" charset="0"/>
                <a:ea typeface="Verdana" pitchFamily="34" charset="0"/>
                <a:cs typeface="Verdana" pitchFamily="34" charset="0"/>
              </a:rPr>
              <a:t> content of blood </a:t>
            </a:r>
          </a:p>
          <a:p>
            <a:pPr lvl="1" eaLnBrk="1" hangingPunct="1">
              <a:lnSpc>
                <a:spcPct val="150000"/>
              </a:lnSpc>
            </a:pPr>
            <a:r>
              <a:rPr lang="en-GB" sz="1800" dirty="0" err="1" smtClean="0">
                <a:latin typeface="Verdana" pitchFamily="34" charset="0"/>
                <a:ea typeface="Verdana" pitchFamily="34" charset="0"/>
                <a:cs typeface="Verdana" pitchFamily="34" charset="0"/>
              </a:rPr>
              <a:t>Hb</a:t>
            </a:r>
            <a:r>
              <a:rPr lang="en-GB" sz="1800" dirty="0" smtClean="0">
                <a:latin typeface="Verdana" pitchFamily="34" charset="0"/>
                <a:ea typeface="Verdana" pitchFamily="34" charset="0"/>
                <a:cs typeface="Verdana" pitchFamily="34" charset="0"/>
              </a:rPr>
              <a:t> affinity for O</a:t>
            </a:r>
            <a:r>
              <a:rPr lang="en-GB" sz="1800" baseline="-25000" dirty="0" smtClean="0">
                <a:latin typeface="Verdana" pitchFamily="34" charset="0"/>
                <a:ea typeface="Verdana" pitchFamily="34" charset="0"/>
                <a:cs typeface="Verdana" pitchFamily="34" charset="0"/>
              </a:rPr>
              <a:t>2</a:t>
            </a:r>
            <a:endParaRPr lang="en-GB" sz="1800" dirty="0" smtClean="0">
              <a:latin typeface="Verdana" pitchFamily="34" charset="0"/>
              <a:ea typeface="Verdana" pitchFamily="34" charset="0"/>
              <a:cs typeface="Verdana" pitchFamily="34" charset="0"/>
            </a:endParaRPr>
          </a:p>
          <a:p>
            <a:pPr lvl="1" eaLnBrk="1" hangingPunct="1">
              <a:lnSpc>
                <a:spcPct val="150000"/>
              </a:lnSpc>
            </a:pPr>
            <a:r>
              <a:rPr lang="en-GB" sz="1800" dirty="0" smtClean="0">
                <a:latin typeface="Verdana" pitchFamily="34" charset="0"/>
                <a:ea typeface="Verdana" pitchFamily="34" charset="0"/>
                <a:cs typeface="Verdana" pitchFamily="34" charset="0"/>
              </a:rPr>
              <a:t>atmospheric pressure O</a:t>
            </a:r>
            <a:r>
              <a:rPr lang="en-GB" sz="1800" baseline="-25000" dirty="0" smtClean="0">
                <a:latin typeface="Verdana" pitchFamily="34" charset="0"/>
                <a:ea typeface="Verdana" pitchFamily="34" charset="0"/>
                <a:cs typeface="Verdana" pitchFamily="34" charset="0"/>
              </a:rPr>
              <a:t>2</a:t>
            </a:r>
          </a:p>
        </p:txBody>
      </p:sp>
    </p:spTree>
    <p:extLst>
      <p:ext uri="{BB962C8B-B14F-4D97-AF65-F5344CB8AC3E}">
        <p14:creationId xmlns:p14="http://schemas.microsoft.com/office/powerpoint/2010/main" xmlns="" val="3547067502"/>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a:t>
            </a:r>
            <a:endParaRPr lang="en-GB" dirty="0"/>
          </a:p>
        </p:txBody>
      </p:sp>
      <p:sp>
        <p:nvSpPr>
          <p:cNvPr id="4" name="Content Placeholder 3"/>
          <p:cNvSpPr>
            <a:spLocks noGrp="1"/>
          </p:cNvSpPr>
          <p:nvPr>
            <p:ph sz="quarter" idx="11"/>
          </p:nvPr>
        </p:nvSpPr>
        <p:spPr>
          <a:xfrm>
            <a:off x="539552" y="188640"/>
            <a:ext cx="8207375" cy="6480720"/>
          </a:xfrm>
        </p:spPr>
        <p:txBody>
          <a:bodyPr vert="horz" lIns="91440" tIns="45720" rIns="91440" bIns="45720" rtlCol="0" anchor="ctr">
            <a:normAutofit/>
          </a:bodyPr>
          <a:lstStyle/>
          <a:p>
            <a:pPr algn="ctr">
              <a:lnSpc>
                <a:spcPct val="150000"/>
              </a:lnSpc>
              <a:spcBef>
                <a:spcPts val="600"/>
              </a:spcBef>
              <a:buNone/>
            </a:pPr>
            <a:r>
              <a:rPr lang="en-GB" sz="2400" b="1" dirty="0">
                <a:solidFill>
                  <a:schemeClr val="bg1">
                    <a:lumMod val="65000"/>
                  </a:schemeClr>
                </a:solidFill>
                <a:latin typeface="Verdana" pitchFamily="34" charset="0"/>
                <a:ea typeface="Verdana" pitchFamily="34" charset="0"/>
                <a:cs typeface="Verdana" pitchFamily="34" charset="0"/>
              </a:rPr>
              <a:t>Lung Volume and </a:t>
            </a:r>
            <a:r>
              <a:rPr lang="en-GB" sz="2400" b="1" dirty="0" smtClean="0">
                <a:solidFill>
                  <a:schemeClr val="bg1">
                    <a:lumMod val="65000"/>
                  </a:schemeClr>
                </a:solidFill>
                <a:latin typeface="Verdana" pitchFamily="34" charset="0"/>
                <a:ea typeface="Verdana" pitchFamily="34" charset="0"/>
                <a:cs typeface="Verdana" pitchFamily="34" charset="0"/>
              </a:rPr>
              <a:t>Capacities</a:t>
            </a:r>
          </a:p>
          <a:p>
            <a:pPr algn="ctr">
              <a:lnSpc>
                <a:spcPct val="150000"/>
              </a:lnSpc>
              <a:spcBef>
                <a:spcPts val="600"/>
              </a:spcBef>
              <a:buNone/>
            </a:pPr>
            <a:r>
              <a:rPr lang="en-GB" sz="2400" b="1" dirty="0" smtClean="0">
                <a:solidFill>
                  <a:schemeClr val="bg1">
                    <a:lumMod val="65000"/>
                  </a:schemeClr>
                </a:solidFill>
                <a:latin typeface="Verdana" pitchFamily="34" charset="0"/>
                <a:ea typeface="Verdana" pitchFamily="34" charset="0"/>
                <a:cs typeface="Verdana" pitchFamily="34" charset="0"/>
              </a:rPr>
              <a:t>Ventilation</a:t>
            </a:r>
          </a:p>
          <a:p>
            <a:pPr algn="ctr">
              <a:lnSpc>
                <a:spcPct val="150000"/>
              </a:lnSpc>
              <a:spcBef>
                <a:spcPts val="600"/>
              </a:spcBef>
              <a:buNone/>
            </a:pPr>
            <a:r>
              <a:rPr lang="en-GB" sz="2400" b="1" dirty="0">
                <a:latin typeface="Verdana" pitchFamily="34" charset="0"/>
                <a:ea typeface="Verdana" pitchFamily="34" charset="0"/>
                <a:cs typeface="Verdana" pitchFamily="34" charset="0"/>
              </a:rPr>
              <a:t>Gas Exchange and </a:t>
            </a:r>
            <a:r>
              <a:rPr lang="en-GB" sz="2400" b="1" dirty="0" smtClean="0">
                <a:latin typeface="Verdana" pitchFamily="34" charset="0"/>
                <a:ea typeface="Verdana" pitchFamily="34" charset="0"/>
                <a:cs typeface="Verdana" pitchFamily="34" charset="0"/>
              </a:rPr>
              <a:t>Diffusion</a:t>
            </a:r>
          </a:p>
          <a:p>
            <a:pPr algn="ctr">
              <a:lnSpc>
                <a:spcPct val="150000"/>
              </a:lnSpc>
              <a:spcBef>
                <a:spcPts val="600"/>
              </a:spcBef>
              <a:buNone/>
            </a:pPr>
            <a:r>
              <a:rPr lang="en-GB" sz="2400" b="1" dirty="0">
                <a:solidFill>
                  <a:schemeClr val="bg1">
                    <a:lumMod val="65000"/>
                  </a:schemeClr>
                </a:solidFill>
                <a:latin typeface="Verdana" pitchFamily="34" charset="0"/>
                <a:ea typeface="Verdana" pitchFamily="34" charset="0"/>
                <a:cs typeface="Verdana" pitchFamily="34" charset="0"/>
              </a:rPr>
              <a:t>Fick’s Law</a:t>
            </a:r>
          </a:p>
          <a:p>
            <a:pPr algn="ctr">
              <a:lnSpc>
                <a:spcPct val="150000"/>
              </a:lnSpc>
              <a:spcBef>
                <a:spcPts val="600"/>
              </a:spcBef>
              <a:buNone/>
            </a:pPr>
            <a:r>
              <a:rPr lang="en-GB" sz="2400" b="1" dirty="0" smtClean="0">
                <a:solidFill>
                  <a:schemeClr val="bg1">
                    <a:lumMod val="65000"/>
                  </a:schemeClr>
                </a:solidFill>
                <a:latin typeface="Verdana" pitchFamily="34" charset="0"/>
                <a:ea typeface="Verdana" pitchFamily="34" charset="0"/>
                <a:cs typeface="Verdana" pitchFamily="34" charset="0"/>
              </a:rPr>
              <a:t>Concentration </a:t>
            </a:r>
            <a:r>
              <a:rPr lang="en-GB" sz="2400" b="1" dirty="0">
                <a:solidFill>
                  <a:schemeClr val="bg1">
                    <a:lumMod val="65000"/>
                  </a:schemeClr>
                </a:solidFill>
                <a:latin typeface="Verdana" pitchFamily="34" charset="0"/>
                <a:ea typeface="Verdana" pitchFamily="34" charset="0"/>
                <a:cs typeface="Verdana" pitchFamily="34" charset="0"/>
              </a:rPr>
              <a:t>/ Pressure </a:t>
            </a:r>
            <a:r>
              <a:rPr lang="en-GB" sz="2400" b="1" dirty="0" smtClean="0">
                <a:solidFill>
                  <a:schemeClr val="bg1">
                    <a:lumMod val="65000"/>
                  </a:schemeClr>
                </a:solidFill>
                <a:latin typeface="Verdana" pitchFamily="34" charset="0"/>
                <a:ea typeface="Verdana" pitchFamily="34" charset="0"/>
                <a:cs typeface="Verdana" pitchFamily="34" charset="0"/>
              </a:rPr>
              <a:t>Gradient</a:t>
            </a:r>
          </a:p>
          <a:p>
            <a:pPr algn="ctr">
              <a:lnSpc>
                <a:spcPct val="150000"/>
              </a:lnSpc>
              <a:spcBef>
                <a:spcPts val="600"/>
              </a:spcBef>
              <a:buNone/>
            </a:pPr>
            <a:r>
              <a:rPr lang="en-GB" sz="2400" b="1" dirty="0">
                <a:solidFill>
                  <a:schemeClr val="bg1">
                    <a:lumMod val="65000"/>
                  </a:schemeClr>
                </a:solidFill>
                <a:latin typeface="Verdana" pitchFamily="34" charset="0"/>
                <a:ea typeface="Verdana" pitchFamily="34" charset="0"/>
                <a:cs typeface="Verdana" pitchFamily="34" charset="0"/>
              </a:rPr>
              <a:t>Gas </a:t>
            </a:r>
            <a:r>
              <a:rPr lang="en-GB" sz="2400" b="1" dirty="0" smtClean="0">
                <a:solidFill>
                  <a:schemeClr val="bg1">
                    <a:lumMod val="65000"/>
                  </a:schemeClr>
                </a:solidFill>
                <a:latin typeface="Verdana" pitchFamily="34" charset="0"/>
                <a:ea typeface="Verdana" pitchFamily="34" charset="0"/>
                <a:cs typeface="Verdana" pitchFamily="34" charset="0"/>
              </a:rPr>
              <a:t>Solubility</a:t>
            </a:r>
          </a:p>
          <a:p>
            <a:pPr algn="ctr">
              <a:lnSpc>
                <a:spcPct val="150000"/>
              </a:lnSpc>
              <a:spcBef>
                <a:spcPts val="600"/>
              </a:spcBef>
              <a:buNone/>
            </a:pPr>
            <a:r>
              <a:rPr lang="en-GB" sz="2400" b="1" dirty="0" smtClean="0">
                <a:solidFill>
                  <a:schemeClr val="bg1">
                    <a:lumMod val="65000"/>
                  </a:schemeClr>
                </a:solidFill>
                <a:latin typeface="Verdana" pitchFamily="34" charset="0"/>
                <a:ea typeface="Verdana" pitchFamily="34" charset="0"/>
                <a:cs typeface="Verdana" pitchFamily="34" charset="0"/>
              </a:rPr>
              <a:t>Thickness of Alveolar Membrane</a:t>
            </a:r>
          </a:p>
          <a:p>
            <a:pPr algn="ctr">
              <a:lnSpc>
                <a:spcPct val="150000"/>
              </a:lnSpc>
              <a:spcBef>
                <a:spcPts val="600"/>
              </a:spcBef>
              <a:buNone/>
            </a:pPr>
            <a:r>
              <a:rPr lang="en-GB" sz="2400" b="1" dirty="0">
                <a:solidFill>
                  <a:schemeClr val="bg1">
                    <a:lumMod val="65000"/>
                  </a:schemeClr>
                </a:solidFill>
                <a:latin typeface="Verdana" pitchFamily="34" charset="0"/>
                <a:ea typeface="Verdana" pitchFamily="34" charset="0"/>
                <a:cs typeface="Verdana" pitchFamily="34" charset="0"/>
              </a:rPr>
              <a:t>Surface Area</a:t>
            </a:r>
            <a:endParaRPr lang="en-US" sz="2400" b="1" dirty="0">
              <a:solidFill>
                <a:schemeClr val="bg1">
                  <a:lumMod val="65000"/>
                </a:schemeClr>
              </a:solidFill>
              <a:latin typeface="Verdana" pitchFamily="34" charset="0"/>
              <a:ea typeface="Verdana" pitchFamily="34" charset="0"/>
              <a:cs typeface="Verdana" pitchFamily="34" charset="0"/>
            </a:endParaRPr>
          </a:p>
          <a:p>
            <a:pPr algn="ctr">
              <a:lnSpc>
                <a:spcPct val="150000"/>
              </a:lnSpc>
              <a:spcBef>
                <a:spcPts val="600"/>
              </a:spcBef>
              <a:buNone/>
            </a:pPr>
            <a:r>
              <a:rPr lang="en-GB" sz="2400" b="1" dirty="0">
                <a:solidFill>
                  <a:schemeClr val="bg1">
                    <a:lumMod val="65000"/>
                  </a:schemeClr>
                </a:solidFill>
                <a:latin typeface="Verdana" pitchFamily="34" charset="0"/>
                <a:ea typeface="Verdana" pitchFamily="34" charset="0"/>
                <a:cs typeface="Verdana" pitchFamily="34" charset="0"/>
              </a:rPr>
              <a:t>Ventilation Perfusion </a:t>
            </a:r>
            <a:r>
              <a:rPr lang="en-GB" sz="2400" b="1" dirty="0" smtClean="0">
                <a:solidFill>
                  <a:schemeClr val="bg1">
                    <a:lumMod val="65000"/>
                  </a:schemeClr>
                </a:solidFill>
                <a:latin typeface="Verdana" pitchFamily="34" charset="0"/>
                <a:ea typeface="Verdana" pitchFamily="34" charset="0"/>
                <a:cs typeface="Verdana" pitchFamily="34" charset="0"/>
              </a:rPr>
              <a:t>Matching</a:t>
            </a:r>
            <a:endParaRPr lang="en-US" sz="2400" b="1" dirty="0">
              <a:solidFill>
                <a:schemeClr val="bg1">
                  <a:lumMod val="65000"/>
                </a:schemeClr>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xmlns="" val="38565928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457200" y="413792"/>
            <a:ext cx="8229600" cy="1143000"/>
          </a:xfrm>
        </p:spPr>
        <p:txBody>
          <a:bodyPr vert="horz" lIns="91440" tIns="45720" rIns="91440" bIns="45720" rtlCol="0" anchor="ctr">
            <a:normAutofit/>
          </a:bodyPr>
          <a:lstStyle/>
          <a:p>
            <a:r>
              <a:rPr lang="en-GB" sz="2400" b="1" dirty="0">
                <a:latin typeface="Verdana" pitchFamily="34" charset="0"/>
                <a:ea typeface="Verdana" pitchFamily="34" charset="0"/>
                <a:cs typeface="Verdana" pitchFamily="34" charset="0"/>
              </a:rPr>
              <a:t>Gas </a:t>
            </a:r>
            <a:r>
              <a:rPr lang="en-GB" sz="2400" b="1" dirty="0" smtClean="0">
                <a:latin typeface="Verdana" pitchFamily="34" charset="0"/>
                <a:ea typeface="Verdana" pitchFamily="34" charset="0"/>
                <a:cs typeface="Verdana" pitchFamily="34" charset="0"/>
              </a:rPr>
              <a:t>Exchange</a:t>
            </a:r>
            <a:endParaRPr lang="en-US" sz="2400" b="1" dirty="0">
              <a:latin typeface="Verdana" pitchFamily="34" charset="0"/>
              <a:ea typeface="Verdana" pitchFamily="34" charset="0"/>
              <a:cs typeface="Verdana" pitchFamily="34" charset="0"/>
            </a:endParaRPr>
          </a:p>
        </p:txBody>
      </p:sp>
      <p:sp>
        <p:nvSpPr>
          <p:cNvPr id="39939" name="Rectangle 3"/>
          <p:cNvSpPr>
            <a:spLocks noGrp="1" noChangeArrowheads="1"/>
          </p:cNvSpPr>
          <p:nvPr>
            <p:ph idx="1"/>
          </p:nvPr>
        </p:nvSpPr>
        <p:spPr>
          <a:xfrm>
            <a:off x="468313" y="1915691"/>
            <a:ext cx="8229600" cy="4465637"/>
          </a:xfrm>
        </p:spPr>
        <p:txBody>
          <a:bodyPr/>
          <a:lstStyle/>
          <a:p>
            <a:pPr eaLnBrk="1" hangingPunct="1">
              <a:lnSpc>
                <a:spcPct val="150000"/>
              </a:lnSpc>
            </a:pPr>
            <a:r>
              <a:rPr lang="en-US" sz="2000" dirty="0" smtClean="0">
                <a:latin typeface="Verdana" pitchFamily="34" charset="0"/>
                <a:ea typeface="Verdana" pitchFamily="34" charset="0"/>
                <a:cs typeface="Verdana" pitchFamily="34" charset="0"/>
              </a:rPr>
              <a:t>Gas exchange takes place in alveoli sac across the </a:t>
            </a:r>
            <a:r>
              <a:rPr lang="en-US" sz="2000" b="1" dirty="0" smtClean="0">
                <a:latin typeface="Verdana" pitchFamily="34" charset="0"/>
                <a:ea typeface="Verdana" pitchFamily="34" charset="0"/>
                <a:cs typeface="Verdana" pitchFamily="34" charset="0"/>
              </a:rPr>
              <a:t>alveolar</a:t>
            </a:r>
            <a:r>
              <a:rPr lang="en-US" sz="2000" dirty="0" smtClean="0">
                <a:latin typeface="Verdana" pitchFamily="34" charset="0"/>
                <a:ea typeface="Verdana" pitchFamily="34" charset="0"/>
                <a:cs typeface="Verdana" pitchFamily="34" charset="0"/>
              </a:rPr>
              <a:t> </a:t>
            </a:r>
            <a:r>
              <a:rPr lang="en-US" sz="2000" b="1" dirty="0" smtClean="0">
                <a:latin typeface="Verdana" pitchFamily="34" charset="0"/>
                <a:ea typeface="Verdana" pitchFamily="34" charset="0"/>
                <a:cs typeface="Verdana" pitchFamily="34" charset="0"/>
              </a:rPr>
              <a:t>membrane</a:t>
            </a:r>
            <a:r>
              <a:rPr lang="en-US" sz="2000" dirty="0" smtClean="0">
                <a:latin typeface="Verdana" pitchFamily="34" charset="0"/>
                <a:ea typeface="Verdana" pitchFamily="34" charset="0"/>
                <a:cs typeface="Verdana" pitchFamily="34" charset="0"/>
              </a:rPr>
              <a:t>, which is a boundary between the external environment and interior of the body </a:t>
            </a:r>
          </a:p>
          <a:p>
            <a:pPr eaLnBrk="1" hangingPunct="1">
              <a:lnSpc>
                <a:spcPct val="150000"/>
              </a:lnSpc>
            </a:pPr>
            <a:r>
              <a:rPr lang="en-US" sz="2000" dirty="0" smtClean="0">
                <a:latin typeface="Verdana" pitchFamily="34" charset="0"/>
                <a:ea typeface="Verdana" pitchFamily="34" charset="0"/>
                <a:cs typeface="Verdana" pitchFamily="34" charset="0"/>
              </a:rPr>
              <a:t>Gases cross the respiratory membrane by </a:t>
            </a:r>
            <a:r>
              <a:rPr lang="en-US" sz="2000" b="1" dirty="0" smtClean="0">
                <a:latin typeface="Verdana" pitchFamily="34" charset="0"/>
                <a:ea typeface="Verdana" pitchFamily="34" charset="0"/>
                <a:cs typeface="Verdana" pitchFamily="34" charset="0"/>
              </a:rPr>
              <a:t>diffusion </a:t>
            </a:r>
          </a:p>
          <a:p>
            <a:pPr eaLnBrk="1" hangingPunct="1">
              <a:lnSpc>
                <a:spcPct val="150000"/>
              </a:lnSpc>
            </a:pPr>
            <a:r>
              <a:rPr lang="en-GB" sz="2000" dirty="0" smtClean="0">
                <a:latin typeface="Verdana" pitchFamily="34" charset="0"/>
                <a:ea typeface="Verdana" pitchFamily="34" charset="0"/>
                <a:cs typeface="Verdana" pitchFamily="34" charset="0"/>
              </a:rPr>
              <a:t>In accordance with </a:t>
            </a:r>
            <a:r>
              <a:rPr lang="en-GB" sz="2000" b="1" dirty="0" smtClean="0">
                <a:latin typeface="Verdana" pitchFamily="34" charset="0"/>
                <a:ea typeface="Verdana" pitchFamily="34" charset="0"/>
                <a:cs typeface="Verdana" pitchFamily="34" charset="0"/>
              </a:rPr>
              <a:t>Fick’s Law</a:t>
            </a:r>
          </a:p>
        </p:txBody>
      </p:sp>
      <p:pic>
        <p:nvPicPr>
          <p:cNvPr id="4" name="Picture 1" descr="P_247_Left_Bottom.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552129" y="3896668"/>
            <a:ext cx="2081837" cy="28646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3822279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55576" y="1472044"/>
            <a:ext cx="7796284" cy="4333220"/>
            <a:chOff x="682054" y="1172870"/>
            <a:chExt cx="7796284" cy="4333220"/>
          </a:xfrm>
        </p:grpSpPr>
        <p:sp>
          <p:nvSpPr>
            <p:cNvPr id="9243" name="Text Box 27"/>
            <p:cNvSpPr txBox="1">
              <a:spLocks noChangeArrowheads="1"/>
            </p:cNvSpPr>
            <p:nvPr/>
          </p:nvSpPr>
          <p:spPr bwMode="auto">
            <a:xfrm>
              <a:off x="3059832" y="3573016"/>
              <a:ext cx="1404938" cy="738664"/>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GB" sz="1400" dirty="0" smtClean="0">
                  <a:solidFill>
                    <a:srgbClr val="0070C0"/>
                  </a:solidFill>
                </a:rPr>
                <a:t>Expiratory reserve </a:t>
              </a:r>
              <a:r>
                <a:rPr lang="en-GB" sz="1400" dirty="0">
                  <a:solidFill>
                    <a:srgbClr val="0070C0"/>
                  </a:solidFill>
                </a:rPr>
                <a:t>volume</a:t>
              </a:r>
            </a:p>
            <a:p>
              <a:r>
                <a:rPr lang="en-GB" sz="1400" dirty="0" smtClean="0">
                  <a:solidFill>
                    <a:srgbClr val="0070C0"/>
                  </a:solidFill>
                </a:rPr>
                <a:t>(ERV) 1.5 </a:t>
              </a:r>
              <a:r>
                <a:rPr lang="en-GB" sz="1400" dirty="0">
                  <a:solidFill>
                    <a:srgbClr val="0070C0"/>
                  </a:solidFill>
                </a:rPr>
                <a:t>L</a:t>
              </a:r>
            </a:p>
          </p:txBody>
        </p:sp>
        <p:sp>
          <p:nvSpPr>
            <p:cNvPr id="9231" name="Text Box 15"/>
            <p:cNvSpPr txBox="1">
              <a:spLocks noChangeArrowheads="1"/>
            </p:cNvSpPr>
            <p:nvPr/>
          </p:nvSpPr>
          <p:spPr bwMode="auto">
            <a:xfrm>
              <a:off x="3745900" y="1700808"/>
              <a:ext cx="1652587" cy="523220"/>
            </a:xfrm>
            <a:prstGeom prst="rect">
              <a:avLst/>
            </a:prstGeom>
            <a:solidFill>
              <a:schemeClr val="bg1"/>
            </a:solid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r>
                <a:rPr lang="en-GB" sz="1400" dirty="0"/>
                <a:t>Vital capacity</a:t>
              </a:r>
            </a:p>
            <a:p>
              <a:pPr algn="r"/>
              <a:r>
                <a:rPr lang="en-GB" sz="1400" dirty="0" smtClean="0"/>
                <a:t>(VC) </a:t>
              </a:r>
              <a:r>
                <a:rPr lang="en-GB" sz="1400" dirty="0"/>
                <a:t>5 L</a:t>
              </a:r>
              <a:endParaRPr lang="en-GB" sz="1400" dirty="0">
                <a:latin typeface="Times" charset="0"/>
              </a:endParaRPr>
            </a:p>
          </p:txBody>
        </p:sp>
        <p:sp>
          <p:nvSpPr>
            <p:cNvPr id="9233" name="Text Box 17"/>
            <p:cNvSpPr txBox="1">
              <a:spLocks noChangeArrowheads="1"/>
            </p:cNvSpPr>
            <p:nvPr/>
          </p:nvSpPr>
          <p:spPr bwMode="auto">
            <a:xfrm>
              <a:off x="6014988" y="2610498"/>
              <a:ext cx="2157412" cy="52322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GB" sz="1400" dirty="0"/>
                <a:t>Total </a:t>
              </a:r>
              <a:r>
                <a:rPr lang="en-GB" sz="1400" dirty="0" smtClean="0"/>
                <a:t>lung capacity</a:t>
              </a:r>
              <a:endParaRPr lang="en-GB" sz="1400" dirty="0"/>
            </a:p>
            <a:p>
              <a:r>
                <a:rPr lang="en-GB" sz="1400" dirty="0" smtClean="0"/>
                <a:t>(TLC) </a:t>
              </a:r>
              <a:r>
                <a:rPr lang="en-GB" sz="1400" dirty="0"/>
                <a:t>6.5 L</a:t>
              </a:r>
              <a:endParaRPr lang="en-GB" sz="1400" dirty="0">
                <a:latin typeface="Times" charset="0"/>
              </a:endParaRPr>
            </a:p>
          </p:txBody>
        </p:sp>
        <p:sp>
          <p:nvSpPr>
            <p:cNvPr id="9242" name="Text Box 26"/>
            <p:cNvSpPr txBox="1">
              <a:spLocks noChangeArrowheads="1"/>
            </p:cNvSpPr>
            <p:nvPr/>
          </p:nvSpPr>
          <p:spPr bwMode="auto">
            <a:xfrm>
              <a:off x="705340" y="1700808"/>
              <a:ext cx="2401489" cy="523220"/>
            </a:xfrm>
            <a:prstGeom prst="rect">
              <a:avLst/>
            </a:prstGeom>
            <a:solidFill>
              <a:schemeClr val="bg1"/>
            </a:solidFill>
            <a:ln>
              <a:noFill/>
            </a:ln>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r>
                <a:rPr lang="en-GB" sz="1400" dirty="0" smtClean="0">
                  <a:solidFill>
                    <a:srgbClr val="0070C0"/>
                  </a:solidFill>
                </a:rPr>
                <a:t>Inspiratory reserve volume</a:t>
              </a:r>
            </a:p>
            <a:p>
              <a:pPr algn="r"/>
              <a:r>
                <a:rPr lang="en-GB" sz="1400" dirty="0">
                  <a:solidFill>
                    <a:srgbClr val="0070C0"/>
                  </a:solidFill>
                </a:rPr>
                <a:t>(</a:t>
              </a:r>
              <a:r>
                <a:rPr lang="en-GB" sz="1400" dirty="0" smtClean="0">
                  <a:solidFill>
                    <a:srgbClr val="0070C0"/>
                  </a:solidFill>
                </a:rPr>
                <a:t>IRV) </a:t>
              </a:r>
              <a:r>
                <a:rPr lang="en-GB" sz="1400" dirty="0">
                  <a:solidFill>
                    <a:srgbClr val="0070C0"/>
                  </a:solidFill>
                </a:rPr>
                <a:t>3.0 L</a:t>
              </a:r>
            </a:p>
          </p:txBody>
        </p:sp>
        <p:sp>
          <p:nvSpPr>
            <p:cNvPr id="9222" name="Text Box 6"/>
            <p:cNvSpPr txBox="1">
              <a:spLocks noChangeArrowheads="1"/>
            </p:cNvSpPr>
            <p:nvPr/>
          </p:nvSpPr>
          <p:spPr bwMode="auto">
            <a:xfrm>
              <a:off x="984973" y="2657098"/>
              <a:ext cx="1524000" cy="523220"/>
            </a:xfrm>
            <a:prstGeom prst="rect">
              <a:avLst/>
            </a:prstGeom>
            <a:solidFill>
              <a:schemeClr val="bg1"/>
            </a:solid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r>
                <a:rPr lang="en-GB" sz="1400" dirty="0">
                  <a:solidFill>
                    <a:srgbClr val="0070C0"/>
                  </a:solidFill>
                </a:rPr>
                <a:t>Tidal </a:t>
              </a:r>
              <a:r>
                <a:rPr lang="en-GB" sz="1400" dirty="0" smtClean="0">
                  <a:solidFill>
                    <a:srgbClr val="0070C0"/>
                  </a:solidFill>
                </a:rPr>
                <a:t>volume</a:t>
              </a:r>
            </a:p>
            <a:p>
              <a:pPr algn="r"/>
              <a:r>
                <a:rPr lang="en-GB" sz="1400" dirty="0" smtClean="0">
                  <a:solidFill>
                    <a:srgbClr val="0070C0"/>
                  </a:solidFill>
                </a:rPr>
                <a:t>(V</a:t>
              </a:r>
              <a:r>
                <a:rPr lang="en-GB" sz="1400" baseline="-25000" dirty="0" smtClean="0">
                  <a:solidFill>
                    <a:srgbClr val="0070C0"/>
                  </a:solidFill>
                </a:rPr>
                <a:t>T</a:t>
              </a:r>
              <a:r>
                <a:rPr lang="en-GB" sz="1400" dirty="0" smtClean="0">
                  <a:solidFill>
                    <a:srgbClr val="0070C0"/>
                  </a:solidFill>
                </a:rPr>
                <a:t>) 0.5 </a:t>
              </a:r>
              <a:r>
                <a:rPr lang="en-GB" sz="1400" dirty="0">
                  <a:solidFill>
                    <a:srgbClr val="0070C0"/>
                  </a:solidFill>
                </a:rPr>
                <a:t>L</a:t>
              </a:r>
            </a:p>
          </p:txBody>
        </p:sp>
        <p:sp>
          <p:nvSpPr>
            <p:cNvPr id="9218" name="Text Box 2"/>
            <p:cNvSpPr txBox="1">
              <a:spLocks noChangeArrowheads="1"/>
            </p:cNvSpPr>
            <p:nvPr/>
          </p:nvSpPr>
          <p:spPr bwMode="auto">
            <a:xfrm>
              <a:off x="6017840" y="4291236"/>
              <a:ext cx="23622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GB" b="1" dirty="0">
                  <a:solidFill>
                    <a:srgbClr val="FF3300"/>
                  </a:solidFill>
                </a:rPr>
                <a:t>Maximal expiration</a:t>
              </a:r>
            </a:p>
          </p:txBody>
        </p:sp>
        <p:sp>
          <p:nvSpPr>
            <p:cNvPr id="9219" name="Line 3"/>
            <p:cNvSpPr>
              <a:spLocks noChangeShapeType="1"/>
            </p:cNvSpPr>
            <p:nvPr/>
          </p:nvSpPr>
          <p:spPr bwMode="auto">
            <a:xfrm>
              <a:off x="3120454" y="1586136"/>
              <a:ext cx="0" cy="106680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type="triangle" w="med" len="med"/>
                </a14:hiddenLine>
              </a:ext>
            </a:extLst>
          </p:spPr>
          <p:txBody>
            <a:bodyPr wrap="none" anchor="ctr"/>
            <a:lstStyle/>
            <a:p>
              <a:endParaRPr lang="en-GB"/>
            </a:p>
          </p:txBody>
        </p:sp>
        <p:sp>
          <p:nvSpPr>
            <p:cNvPr id="9220" name="Freeform 4"/>
            <p:cNvSpPr>
              <a:spLocks/>
            </p:cNvSpPr>
            <p:nvPr/>
          </p:nvSpPr>
          <p:spPr bwMode="auto">
            <a:xfrm>
              <a:off x="2739454" y="1433736"/>
              <a:ext cx="2362200" cy="3213100"/>
            </a:xfrm>
            <a:custGeom>
              <a:avLst/>
              <a:gdLst>
                <a:gd name="T0" fmla="*/ 0 w 1488"/>
                <a:gd name="T1" fmla="*/ 2147483647 h 2024"/>
                <a:gd name="T2" fmla="*/ 241935000 w 1488"/>
                <a:gd name="T3" fmla="*/ 2147483647 h 2024"/>
                <a:gd name="T4" fmla="*/ 483870000 w 1488"/>
                <a:gd name="T5" fmla="*/ 1915318750 h 2024"/>
                <a:gd name="T6" fmla="*/ 725805000 w 1488"/>
                <a:gd name="T7" fmla="*/ 2147483647 h 2024"/>
                <a:gd name="T8" fmla="*/ 967740000 w 1488"/>
                <a:gd name="T9" fmla="*/ 1915318750 h 2024"/>
                <a:gd name="T10" fmla="*/ 1209675000 w 1488"/>
                <a:gd name="T11" fmla="*/ 2147483647 h 2024"/>
                <a:gd name="T12" fmla="*/ 1451610000 w 1488"/>
                <a:gd name="T13" fmla="*/ 1915318750 h 2024"/>
                <a:gd name="T14" fmla="*/ 1693545000 w 1488"/>
                <a:gd name="T15" fmla="*/ 2147483647 h 2024"/>
                <a:gd name="T16" fmla="*/ 2056447500 w 1488"/>
                <a:gd name="T17" fmla="*/ 100806250 h 2024"/>
                <a:gd name="T18" fmla="*/ 2147483647 w 1488"/>
                <a:gd name="T19" fmla="*/ 2147483647 h 2024"/>
                <a:gd name="T20" fmla="*/ 2147483647 w 1488"/>
                <a:gd name="T21" fmla="*/ 2147483647 h 2024"/>
                <a:gd name="T22" fmla="*/ 2147483647 w 1488"/>
                <a:gd name="T23" fmla="*/ 1915318750 h 2024"/>
                <a:gd name="T24" fmla="*/ 2147483647 w 1488"/>
                <a:gd name="T25" fmla="*/ 2147483647 h 2024"/>
                <a:gd name="T26" fmla="*/ 2147483647 w 1488"/>
                <a:gd name="T27" fmla="*/ 2147483647 h 20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88"/>
                <a:gd name="T43" fmla="*/ 0 h 2024"/>
                <a:gd name="T44" fmla="*/ 1488 w 1488"/>
                <a:gd name="T45" fmla="*/ 2024 h 202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88" h="2024">
                  <a:moveTo>
                    <a:pt x="0" y="952"/>
                  </a:moveTo>
                  <a:cubicBezTo>
                    <a:pt x="32" y="1040"/>
                    <a:pt x="64" y="1128"/>
                    <a:pt x="96" y="1096"/>
                  </a:cubicBezTo>
                  <a:cubicBezTo>
                    <a:pt x="128" y="1064"/>
                    <a:pt x="160" y="760"/>
                    <a:pt x="192" y="760"/>
                  </a:cubicBezTo>
                  <a:cubicBezTo>
                    <a:pt x="224" y="760"/>
                    <a:pt x="256" y="1096"/>
                    <a:pt x="288" y="1096"/>
                  </a:cubicBezTo>
                  <a:cubicBezTo>
                    <a:pt x="320" y="1096"/>
                    <a:pt x="352" y="760"/>
                    <a:pt x="384" y="760"/>
                  </a:cubicBezTo>
                  <a:cubicBezTo>
                    <a:pt x="416" y="760"/>
                    <a:pt x="448" y="1096"/>
                    <a:pt x="480" y="1096"/>
                  </a:cubicBezTo>
                  <a:cubicBezTo>
                    <a:pt x="512" y="1096"/>
                    <a:pt x="544" y="760"/>
                    <a:pt x="576" y="760"/>
                  </a:cubicBezTo>
                  <a:cubicBezTo>
                    <a:pt x="608" y="760"/>
                    <a:pt x="632" y="1216"/>
                    <a:pt x="672" y="1096"/>
                  </a:cubicBezTo>
                  <a:cubicBezTo>
                    <a:pt x="712" y="976"/>
                    <a:pt x="768" y="80"/>
                    <a:pt x="816" y="40"/>
                  </a:cubicBezTo>
                  <a:cubicBezTo>
                    <a:pt x="864" y="0"/>
                    <a:pt x="920" y="528"/>
                    <a:pt x="960" y="856"/>
                  </a:cubicBezTo>
                  <a:cubicBezTo>
                    <a:pt x="1000" y="1184"/>
                    <a:pt x="1008" y="2024"/>
                    <a:pt x="1056" y="2008"/>
                  </a:cubicBezTo>
                  <a:cubicBezTo>
                    <a:pt x="1104" y="1992"/>
                    <a:pt x="1192" y="912"/>
                    <a:pt x="1248" y="760"/>
                  </a:cubicBezTo>
                  <a:cubicBezTo>
                    <a:pt x="1304" y="608"/>
                    <a:pt x="1352" y="1064"/>
                    <a:pt x="1392" y="1096"/>
                  </a:cubicBezTo>
                  <a:cubicBezTo>
                    <a:pt x="1432" y="1128"/>
                    <a:pt x="1460" y="1040"/>
                    <a:pt x="1488" y="952"/>
                  </a:cubicBezTo>
                </a:path>
              </a:pathLst>
            </a:cu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GB"/>
            </a:p>
          </p:txBody>
        </p:sp>
        <p:sp>
          <p:nvSpPr>
            <p:cNvPr id="9221" name="Line 5"/>
            <p:cNvSpPr>
              <a:spLocks noChangeShapeType="1"/>
            </p:cNvSpPr>
            <p:nvPr/>
          </p:nvSpPr>
          <p:spPr bwMode="auto">
            <a:xfrm>
              <a:off x="2517202" y="2652936"/>
              <a:ext cx="0" cy="533400"/>
            </a:xfrm>
            <a:prstGeom prst="line">
              <a:avLst/>
            </a:prstGeom>
            <a:noFill/>
            <a:ln w="28575">
              <a:solidFill>
                <a:schemeClr val="tx1"/>
              </a:solidFill>
              <a:round/>
              <a:headEnd type="arrow" w="med" len="med"/>
              <a:tailEnd type="arrow"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9223" name="Line 7"/>
            <p:cNvSpPr>
              <a:spLocks noChangeShapeType="1"/>
            </p:cNvSpPr>
            <p:nvPr/>
          </p:nvSpPr>
          <p:spPr bwMode="auto">
            <a:xfrm>
              <a:off x="2510854" y="4634136"/>
              <a:ext cx="4253381" cy="26432"/>
            </a:xfrm>
            <a:prstGeom prst="line">
              <a:avLst/>
            </a:prstGeom>
            <a:noFill/>
            <a:ln w="34925">
              <a:solidFill>
                <a:srgbClr val="FF3300"/>
              </a:solidFill>
              <a:prstDash val="dash"/>
              <a:round/>
              <a:headEnd/>
              <a:tailEnd/>
            </a:ln>
            <a:extLst>
              <a:ext uri="{909E8E84-426E-40DD-AFC4-6F175D3DCCD1}">
                <a14:hiddenFill xmlns:a14="http://schemas.microsoft.com/office/drawing/2010/main" xmlns="">
                  <a:noFill/>
                </a14:hiddenFill>
              </a:ext>
            </a:extLst>
          </p:spPr>
          <p:txBody>
            <a:bodyPr wrap="none" anchor="ctr"/>
            <a:lstStyle/>
            <a:p>
              <a:endParaRPr lang="en-GB"/>
            </a:p>
          </p:txBody>
        </p:sp>
        <p:sp>
          <p:nvSpPr>
            <p:cNvPr id="9224" name="Line 8"/>
            <p:cNvSpPr>
              <a:spLocks noChangeShapeType="1"/>
            </p:cNvSpPr>
            <p:nvPr/>
          </p:nvSpPr>
          <p:spPr bwMode="auto">
            <a:xfrm>
              <a:off x="2510854" y="5319936"/>
              <a:ext cx="4876800" cy="0"/>
            </a:xfrm>
            <a:prstGeom prst="line">
              <a:avLst/>
            </a:prstGeom>
            <a:noFill/>
            <a:ln w="9525">
              <a:solidFill>
                <a:schemeClr val="bg1"/>
              </a:solidFill>
              <a:prstDash val="dash"/>
              <a:round/>
              <a:headEnd/>
              <a:tailEnd/>
            </a:ln>
            <a:extLst>
              <a:ext uri="{909E8E84-426E-40DD-AFC4-6F175D3DCCD1}">
                <a14:hiddenFill xmlns:a14="http://schemas.microsoft.com/office/drawing/2010/main" xmlns="">
                  <a:noFill/>
                </a14:hiddenFill>
              </a:ext>
            </a:extLst>
          </p:spPr>
          <p:txBody>
            <a:bodyPr wrap="none" anchor="ctr"/>
            <a:lstStyle/>
            <a:p>
              <a:endParaRPr lang="en-GB"/>
            </a:p>
          </p:txBody>
        </p:sp>
        <p:sp>
          <p:nvSpPr>
            <p:cNvPr id="9225" name="Line 9"/>
            <p:cNvSpPr>
              <a:spLocks noChangeShapeType="1"/>
            </p:cNvSpPr>
            <p:nvPr/>
          </p:nvSpPr>
          <p:spPr bwMode="auto">
            <a:xfrm>
              <a:off x="2517202" y="3186336"/>
              <a:ext cx="0" cy="2133600"/>
            </a:xfrm>
            <a:prstGeom prst="line">
              <a:avLst/>
            </a:prstGeom>
            <a:noFill/>
            <a:ln w="28575">
              <a:solidFill>
                <a:schemeClr val="tx1"/>
              </a:solidFill>
              <a:round/>
              <a:headEnd type="arrow" w="med" len="med"/>
              <a:tailEnd type="arrow"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9226" name="Text Box 10"/>
            <p:cNvSpPr txBox="1">
              <a:spLocks noChangeArrowheads="1"/>
            </p:cNvSpPr>
            <p:nvPr/>
          </p:nvSpPr>
          <p:spPr bwMode="auto">
            <a:xfrm>
              <a:off x="816698" y="3573016"/>
              <a:ext cx="1692275" cy="738664"/>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r>
                <a:rPr lang="en-GB" sz="1400" dirty="0"/>
                <a:t>Functional residual capacity</a:t>
              </a:r>
            </a:p>
            <a:p>
              <a:pPr algn="r"/>
              <a:r>
                <a:rPr lang="en-GB" sz="1400" dirty="0" smtClean="0"/>
                <a:t>(FRC) </a:t>
              </a:r>
              <a:r>
                <a:rPr lang="en-GB" sz="1400" dirty="0"/>
                <a:t>3.0 L</a:t>
              </a:r>
            </a:p>
          </p:txBody>
        </p:sp>
        <p:sp>
          <p:nvSpPr>
            <p:cNvPr id="9227" name="Text Box 11"/>
            <p:cNvSpPr txBox="1">
              <a:spLocks noChangeArrowheads="1"/>
            </p:cNvSpPr>
            <p:nvPr/>
          </p:nvSpPr>
          <p:spPr bwMode="auto">
            <a:xfrm>
              <a:off x="3059832" y="4827643"/>
              <a:ext cx="2879725" cy="307777"/>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GB" sz="1400" dirty="0">
                  <a:solidFill>
                    <a:srgbClr val="0070C0"/>
                  </a:solidFill>
                </a:rPr>
                <a:t>Residual volume </a:t>
              </a:r>
              <a:r>
                <a:rPr lang="en-GB" sz="1400" dirty="0" smtClean="0">
                  <a:solidFill>
                    <a:srgbClr val="0070C0"/>
                  </a:solidFill>
                </a:rPr>
                <a:t>(RV) </a:t>
              </a:r>
              <a:r>
                <a:rPr lang="en-GB" sz="1400" dirty="0">
                  <a:solidFill>
                    <a:srgbClr val="0070C0"/>
                  </a:solidFill>
                </a:rPr>
                <a:t>1.5 L</a:t>
              </a:r>
            </a:p>
          </p:txBody>
        </p:sp>
        <p:sp>
          <p:nvSpPr>
            <p:cNvPr id="9228" name="Line 12"/>
            <p:cNvSpPr>
              <a:spLocks noChangeShapeType="1"/>
            </p:cNvSpPr>
            <p:nvPr/>
          </p:nvSpPr>
          <p:spPr bwMode="auto">
            <a:xfrm>
              <a:off x="3095848" y="4627333"/>
              <a:ext cx="0" cy="685800"/>
            </a:xfrm>
            <a:prstGeom prst="line">
              <a:avLst/>
            </a:prstGeom>
            <a:noFill/>
            <a:ln w="28575">
              <a:solidFill>
                <a:schemeClr val="tx1"/>
              </a:solidFill>
              <a:round/>
              <a:headEnd type="arrow" w="med" len="med"/>
              <a:tailEnd type="arrow"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9229" name="Line 13"/>
            <p:cNvSpPr>
              <a:spLocks noChangeShapeType="1"/>
            </p:cNvSpPr>
            <p:nvPr/>
          </p:nvSpPr>
          <p:spPr bwMode="auto">
            <a:xfrm>
              <a:off x="1662835" y="1509935"/>
              <a:ext cx="5285429" cy="16877"/>
            </a:xfrm>
            <a:prstGeom prst="line">
              <a:avLst/>
            </a:prstGeom>
            <a:noFill/>
            <a:ln w="38100">
              <a:solidFill>
                <a:srgbClr val="FF3300"/>
              </a:solidFill>
              <a:prstDash val="dash"/>
              <a:round/>
              <a:headEnd/>
              <a:tailEnd/>
            </a:ln>
            <a:extLst>
              <a:ext uri="{909E8E84-426E-40DD-AFC4-6F175D3DCCD1}">
                <a14:hiddenFill xmlns:a14="http://schemas.microsoft.com/office/drawing/2010/main" xmlns="">
                  <a:noFill/>
                </a14:hiddenFill>
              </a:ext>
            </a:extLst>
          </p:spPr>
          <p:txBody>
            <a:bodyPr wrap="none" anchor="ctr"/>
            <a:lstStyle/>
            <a:p>
              <a:endParaRPr lang="en-GB"/>
            </a:p>
          </p:txBody>
        </p:sp>
        <p:sp>
          <p:nvSpPr>
            <p:cNvPr id="9230" name="Line 14"/>
            <p:cNvSpPr>
              <a:spLocks noChangeShapeType="1"/>
            </p:cNvSpPr>
            <p:nvPr/>
          </p:nvSpPr>
          <p:spPr bwMode="auto">
            <a:xfrm>
              <a:off x="5372174" y="1509936"/>
              <a:ext cx="0" cy="3124200"/>
            </a:xfrm>
            <a:prstGeom prst="line">
              <a:avLst/>
            </a:prstGeom>
            <a:noFill/>
            <a:ln w="28575">
              <a:solidFill>
                <a:schemeClr val="tx1"/>
              </a:solidFill>
              <a:round/>
              <a:headEnd type="arrow" w="med" len="med"/>
              <a:tailEnd type="arrow"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9232" name="Line 16"/>
            <p:cNvSpPr>
              <a:spLocks noChangeShapeType="1"/>
            </p:cNvSpPr>
            <p:nvPr/>
          </p:nvSpPr>
          <p:spPr bwMode="auto">
            <a:xfrm>
              <a:off x="5981774" y="1509936"/>
              <a:ext cx="0" cy="3810000"/>
            </a:xfrm>
            <a:prstGeom prst="line">
              <a:avLst/>
            </a:prstGeom>
            <a:noFill/>
            <a:ln w="28575">
              <a:solidFill>
                <a:schemeClr val="tx1"/>
              </a:solidFill>
              <a:round/>
              <a:headEnd type="arrow" w="med" len="med"/>
              <a:tailEnd type="arrow"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9234" name="Line 18"/>
            <p:cNvSpPr>
              <a:spLocks noChangeShapeType="1"/>
            </p:cNvSpPr>
            <p:nvPr/>
          </p:nvSpPr>
          <p:spPr bwMode="auto">
            <a:xfrm>
              <a:off x="682054" y="1509936"/>
              <a:ext cx="0" cy="3810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GB"/>
            </a:p>
          </p:txBody>
        </p:sp>
        <p:sp>
          <p:nvSpPr>
            <p:cNvPr id="9235" name="Line 19"/>
            <p:cNvSpPr>
              <a:spLocks noChangeShapeType="1"/>
            </p:cNvSpPr>
            <p:nvPr/>
          </p:nvSpPr>
          <p:spPr bwMode="auto">
            <a:xfrm>
              <a:off x="682054" y="5319936"/>
              <a:ext cx="762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GB"/>
            </a:p>
          </p:txBody>
        </p:sp>
        <p:sp>
          <p:nvSpPr>
            <p:cNvPr id="9236" name="Line 20"/>
            <p:cNvSpPr>
              <a:spLocks noChangeShapeType="1"/>
            </p:cNvSpPr>
            <p:nvPr/>
          </p:nvSpPr>
          <p:spPr bwMode="auto">
            <a:xfrm>
              <a:off x="682054" y="1509936"/>
              <a:ext cx="762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GB"/>
            </a:p>
          </p:txBody>
        </p:sp>
        <p:sp>
          <p:nvSpPr>
            <p:cNvPr id="9238" name="Text Box 22"/>
            <p:cNvSpPr txBox="1">
              <a:spLocks noChangeArrowheads="1"/>
            </p:cNvSpPr>
            <p:nvPr/>
          </p:nvSpPr>
          <p:spPr bwMode="auto">
            <a:xfrm>
              <a:off x="758254" y="5167536"/>
              <a:ext cx="573386"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GB" sz="1600" dirty="0" smtClean="0"/>
                <a:t>0 </a:t>
              </a:r>
              <a:r>
                <a:rPr lang="en-GB" sz="1600" dirty="0"/>
                <a:t>L</a:t>
              </a:r>
              <a:endParaRPr lang="en-GB" sz="2400" dirty="0"/>
            </a:p>
          </p:txBody>
        </p:sp>
        <p:sp>
          <p:nvSpPr>
            <p:cNvPr id="9239" name="Text Box 23"/>
            <p:cNvSpPr txBox="1">
              <a:spLocks noChangeArrowheads="1"/>
            </p:cNvSpPr>
            <p:nvPr/>
          </p:nvSpPr>
          <p:spPr bwMode="auto">
            <a:xfrm>
              <a:off x="758254" y="1357536"/>
              <a:ext cx="717399"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GB" sz="1600" dirty="0" smtClean="0"/>
                <a:t>6.5 L</a:t>
              </a:r>
              <a:endParaRPr lang="en-GB" sz="2400" dirty="0"/>
            </a:p>
          </p:txBody>
        </p:sp>
        <p:sp>
          <p:nvSpPr>
            <p:cNvPr id="9240" name="Text Box 24"/>
            <p:cNvSpPr txBox="1">
              <a:spLocks noChangeArrowheads="1"/>
            </p:cNvSpPr>
            <p:nvPr/>
          </p:nvSpPr>
          <p:spPr bwMode="auto">
            <a:xfrm>
              <a:off x="5963738" y="1172870"/>
              <a:ext cx="25146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GB" b="1" dirty="0">
                  <a:solidFill>
                    <a:srgbClr val="FF3300"/>
                  </a:solidFill>
                </a:rPr>
                <a:t>Maximal inspiration</a:t>
              </a:r>
            </a:p>
          </p:txBody>
        </p:sp>
        <p:sp>
          <p:nvSpPr>
            <p:cNvPr id="9241" name="Line 25"/>
            <p:cNvSpPr>
              <a:spLocks noChangeShapeType="1"/>
            </p:cNvSpPr>
            <p:nvPr/>
          </p:nvSpPr>
          <p:spPr bwMode="auto">
            <a:xfrm>
              <a:off x="3095848" y="1509936"/>
              <a:ext cx="0" cy="1143000"/>
            </a:xfrm>
            <a:prstGeom prst="line">
              <a:avLst/>
            </a:prstGeom>
            <a:noFill/>
            <a:ln w="28575">
              <a:solidFill>
                <a:schemeClr val="tx1"/>
              </a:solidFill>
              <a:round/>
              <a:headEnd type="arrow" w="med" len="med"/>
              <a:tailEnd type="arrow"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9244" name="Line 28"/>
            <p:cNvSpPr>
              <a:spLocks noChangeShapeType="1"/>
            </p:cNvSpPr>
            <p:nvPr/>
          </p:nvSpPr>
          <p:spPr bwMode="auto">
            <a:xfrm>
              <a:off x="3095848" y="3186336"/>
              <a:ext cx="0" cy="1447800"/>
            </a:xfrm>
            <a:prstGeom prst="line">
              <a:avLst/>
            </a:prstGeom>
            <a:noFill/>
            <a:ln w="28575">
              <a:solidFill>
                <a:schemeClr val="tx1"/>
              </a:solidFill>
              <a:round/>
              <a:headEnd type="arrow" w="med" len="med"/>
              <a:tailEnd type="arrow"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31" name="Line 13"/>
            <p:cNvSpPr>
              <a:spLocks noChangeShapeType="1"/>
            </p:cNvSpPr>
            <p:nvPr/>
          </p:nvSpPr>
          <p:spPr bwMode="auto">
            <a:xfrm>
              <a:off x="1115616" y="5333866"/>
              <a:ext cx="5648619" cy="0"/>
            </a:xfrm>
            <a:prstGeom prst="line">
              <a:avLst/>
            </a:prstGeom>
            <a:noFill/>
            <a:ln w="38100">
              <a:solidFill>
                <a:srgbClr val="FF3300"/>
              </a:solidFill>
              <a:prstDash val="dash"/>
              <a:round/>
              <a:headEnd/>
              <a:tailEnd/>
            </a:ln>
            <a:extLst>
              <a:ext uri="{909E8E84-426E-40DD-AFC4-6F175D3DCCD1}">
                <a14:hiddenFill xmlns:a14="http://schemas.microsoft.com/office/drawing/2010/main" xmlns="">
                  <a:noFill/>
                </a14:hiddenFill>
              </a:ext>
            </a:extLst>
          </p:spPr>
          <p:txBody>
            <a:bodyPr wrap="none" anchor="ctr"/>
            <a:lstStyle/>
            <a:p>
              <a:endParaRPr lang="en-GB"/>
            </a:p>
          </p:txBody>
        </p:sp>
      </p:grpSp>
      <p:sp>
        <p:nvSpPr>
          <p:cNvPr id="33" name="Rectangle 2"/>
          <p:cNvSpPr>
            <a:spLocks noGrp="1" noChangeArrowheads="1"/>
          </p:cNvSpPr>
          <p:nvPr>
            <p:ph type="title"/>
          </p:nvPr>
        </p:nvSpPr>
        <p:spPr>
          <a:xfrm>
            <a:off x="457200" y="125636"/>
            <a:ext cx="8229600" cy="927100"/>
          </a:xfrm>
        </p:spPr>
        <p:txBody>
          <a:bodyPr vert="horz" lIns="91440" tIns="45720" rIns="91440" bIns="45720" rtlCol="0" anchor="ctr">
            <a:normAutofit/>
          </a:bodyPr>
          <a:lstStyle/>
          <a:p>
            <a:r>
              <a:rPr lang="en-GB" sz="2400" b="1" dirty="0">
                <a:latin typeface="Verdana" pitchFamily="34" charset="0"/>
                <a:ea typeface="Verdana" pitchFamily="34" charset="0"/>
                <a:cs typeface="Verdana" pitchFamily="34" charset="0"/>
              </a:rPr>
              <a:t>Lung </a:t>
            </a:r>
            <a:r>
              <a:rPr lang="en-GB" sz="2400" b="1" dirty="0" smtClean="0">
                <a:latin typeface="Verdana" pitchFamily="34" charset="0"/>
                <a:ea typeface="Verdana" pitchFamily="34" charset="0"/>
                <a:cs typeface="Verdana" pitchFamily="34" charset="0"/>
              </a:rPr>
              <a:t>Volumes and Capacities</a:t>
            </a:r>
            <a:endParaRPr lang="en-GB" sz="2400" b="1"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xmlns="" val="4115651617"/>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457200" y="332656"/>
            <a:ext cx="8229600" cy="1143000"/>
          </a:xfrm>
        </p:spPr>
        <p:txBody>
          <a:bodyPr vert="horz" lIns="91440" tIns="45720" rIns="91440" bIns="45720" rtlCol="0" anchor="ctr">
            <a:normAutofit/>
          </a:bodyPr>
          <a:lstStyle/>
          <a:p>
            <a:r>
              <a:rPr lang="en-GB" sz="2400" b="1" dirty="0">
                <a:latin typeface="Verdana" pitchFamily="34" charset="0"/>
                <a:ea typeface="Verdana" pitchFamily="34" charset="0"/>
                <a:cs typeface="Verdana" pitchFamily="34" charset="0"/>
              </a:rPr>
              <a:t>Fick’s Law</a:t>
            </a:r>
            <a:endParaRPr lang="en-US" sz="2400" b="1" dirty="0">
              <a:latin typeface="Verdana" pitchFamily="34" charset="0"/>
              <a:ea typeface="Verdana" pitchFamily="34" charset="0"/>
              <a:cs typeface="Verdana" pitchFamily="34" charset="0"/>
            </a:endParaRPr>
          </a:p>
        </p:txBody>
      </p:sp>
      <p:sp>
        <p:nvSpPr>
          <p:cNvPr id="40963" name="Rectangle 3"/>
          <p:cNvSpPr>
            <a:spLocks noGrp="1" noChangeArrowheads="1"/>
          </p:cNvSpPr>
          <p:nvPr>
            <p:ph idx="1"/>
          </p:nvPr>
        </p:nvSpPr>
        <p:spPr/>
        <p:txBody>
          <a:bodyPr/>
          <a:lstStyle/>
          <a:p>
            <a:pPr eaLnBrk="1" hangingPunct="1">
              <a:lnSpc>
                <a:spcPct val="150000"/>
              </a:lnSpc>
            </a:pPr>
            <a:r>
              <a:rPr lang="en-GB" sz="2000" dirty="0" smtClean="0">
                <a:latin typeface="Verdana" pitchFamily="34" charset="0"/>
                <a:ea typeface="Verdana" pitchFamily="34" charset="0"/>
                <a:cs typeface="Verdana" pitchFamily="34" charset="0"/>
              </a:rPr>
              <a:t>The rate of transfer of a gas through a sheet of tissue is </a:t>
            </a:r>
            <a:r>
              <a:rPr lang="en-GB" sz="2000" b="1" dirty="0" smtClean="0">
                <a:latin typeface="Verdana" pitchFamily="34" charset="0"/>
                <a:ea typeface="Verdana" pitchFamily="34" charset="0"/>
                <a:cs typeface="Verdana" pitchFamily="34" charset="0"/>
              </a:rPr>
              <a:t>proportional</a:t>
            </a:r>
            <a:r>
              <a:rPr lang="en-GB" sz="2000" dirty="0" smtClean="0">
                <a:latin typeface="Verdana" pitchFamily="34" charset="0"/>
                <a:ea typeface="Verdana" pitchFamily="34" charset="0"/>
                <a:cs typeface="Verdana" pitchFamily="34" charset="0"/>
              </a:rPr>
              <a:t> to</a:t>
            </a:r>
          </a:p>
          <a:p>
            <a:pPr lvl="1" eaLnBrk="1" hangingPunct="1">
              <a:lnSpc>
                <a:spcPct val="150000"/>
              </a:lnSpc>
            </a:pPr>
            <a:r>
              <a:rPr lang="en-GB" sz="1800" dirty="0" smtClean="0">
                <a:latin typeface="Verdana" pitchFamily="34" charset="0"/>
                <a:ea typeface="Verdana" pitchFamily="34" charset="0"/>
                <a:cs typeface="Verdana" pitchFamily="34" charset="0"/>
              </a:rPr>
              <a:t>tissue area</a:t>
            </a:r>
          </a:p>
          <a:p>
            <a:pPr lvl="1" eaLnBrk="1" hangingPunct="1">
              <a:lnSpc>
                <a:spcPct val="150000"/>
              </a:lnSpc>
            </a:pPr>
            <a:r>
              <a:rPr lang="en-GB" sz="1800" dirty="0" smtClean="0">
                <a:latin typeface="Verdana" pitchFamily="34" charset="0"/>
                <a:ea typeface="Verdana" pitchFamily="34" charset="0"/>
                <a:cs typeface="Verdana" pitchFamily="34" charset="0"/>
              </a:rPr>
              <a:t>difference in gas partial pressure between the 2 sides</a:t>
            </a:r>
          </a:p>
          <a:p>
            <a:pPr lvl="1" eaLnBrk="1" hangingPunct="1">
              <a:lnSpc>
                <a:spcPct val="150000"/>
              </a:lnSpc>
            </a:pPr>
            <a:r>
              <a:rPr lang="en-GB" sz="1800" dirty="0" smtClean="0">
                <a:latin typeface="Verdana" pitchFamily="34" charset="0"/>
                <a:ea typeface="Verdana" pitchFamily="34" charset="0"/>
                <a:cs typeface="Verdana" pitchFamily="34" charset="0"/>
              </a:rPr>
              <a:t>diffusion constant</a:t>
            </a:r>
          </a:p>
          <a:p>
            <a:pPr eaLnBrk="1" hangingPunct="1">
              <a:lnSpc>
                <a:spcPct val="150000"/>
              </a:lnSpc>
            </a:pPr>
            <a:r>
              <a:rPr lang="en-GB" sz="1800" b="1" dirty="0" smtClean="0">
                <a:latin typeface="Verdana" pitchFamily="34" charset="0"/>
                <a:ea typeface="Verdana" pitchFamily="34" charset="0"/>
                <a:cs typeface="Verdana" pitchFamily="34" charset="0"/>
              </a:rPr>
              <a:t>inversely proportional </a:t>
            </a:r>
            <a:r>
              <a:rPr lang="en-GB" sz="1800" dirty="0" smtClean="0">
                <a:latin typeface="Verdana" pitchFamily="34" charset="0"/>
                <a:ea typeface="Verdana" pitchFamily="34" charset="0"/>
                <a:cs typeface="Verdana" pitchFamily="34" charset="0"/>
              </a:rPr>
              <a:t>to tissue thickness</a:t>
            </a:r>
          </a:p>
          <a:p>
            <a:pPr eaLnBrk="1" hangingPunct="1">
              <a:lnSpc>
                <a:spcPct val="150000"/>
              </a:lnSpc>
              <a:buFontTx/>
              <a:buNone/>
            </a:pPr>
            <a:endParaRPr lang="en-US" sz="1800" dirty="0" smtClean="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xmlns="" val="259187197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250825" y="485800"/>
            <a:ext cx="8642350" cy="1143000"/>
          </a:xfrm>
        </p:spPr>
        <p:txBody>
          <a:bodyPr vert="horz" lIns="91440" tIns="45720" rIns="91440" bIns="45720" rtlCol="0" anchor="ctr">
            <a:normAutofit/>
          </a:bodyPr>
          <a:lstStyle/>
          <a:p>
            <a:r>
              <a:rPr lang="en-GB" sz="2400" b="1" dirty="0">
                <a:latin typeface="Verdana" pitchFamily="34" charset="0"/>
                <a:ea typeface="Verdana" pitchFamily="34" charset="0"/>
                <a:cs typeface="Verdana" pitchFamily="34" charset="0"/>
              </a:rPr>
              <a:t>Diffusion across alveolar membrane</a:t>
            </a:r>
            <a:endParaRPr lang="en-US" sz="2400" b="1" dirty="0">
              <a:latin typeface="Verdana" pitchFamily="34" charset="0"/>
              <a:ea typeface="Verdana" pitchFamily="34" charset="0"/>
              <a:cs typeface="Verdana" pitchFamily="34" charset="0"/>
            </a:endParaRPr>
          </a:p>
        </p:txBody>
      </p:sp>
      <p:sp>
        <p:nvSpPr>
          <p:cNvPr id="41987" name="Rectangle 3"/>
          <p:cNvSpPr>
            <a:spLocks noGrp="1" noChangeArrowheads="1"/>
          </p:cNvSpPr>
          <p:nvPr>
            <p:ph idx="1"/>
          </p:nvPr>
        </p:nvSpPr>
        <p:spPr>
          <a:xfrm>
            <a:off x="318294" y="2071389"/>
            <a:ext cx="8507413" cy="4525963"/>
          </a:xfrm>
        </p:spPr>
        <p:txBody>
          <a:bodyPr/>
          <a:lstStyle/>
          <a:p>
            <a:pPr eaLnBrk="1" hangingPunct="1">
              <a:lnSpc>
                <a:spcPct val="150000"/>
              </a:lnSpc>
            </a:pPr>
            <a:r>
              <a:rPr lang="en-GB" sz="2000" dirty="0" smtClean="0">
                <a:latin typeface="Verdana" pitchFamily="34" charset="0"/>
                <a:ea typeface="Verdana" pitchFamily="34" charset="0"/>
                <a:cs typeface="Verdana" pitchFamily="34" charset="0"/>
              </a:rPr>
              <a:t>In accordance with </a:t>
            </a:r>
            <a:r>
              <a:rPr lang="en-GB" sz="2000" b="1" dirty="0" smtClean="0">
                <a:latin typeface="Verdana" pitchFamily="34" charset="0"/>
                <a:ea typeface="Verdana" pitchFamily="34" charset="0"/>
                <a:cs typeface="Verdana" pitchFamily="34" charset="0"/>
              </a:rPr>
              <a:t>Fick’s law </a:t>
            </a:r>
            <a:r>
              <a:rPr lang="en-GB" sz="2000" dirty="0" smtClean="0">
                <a:latin typeface="Verdana" pitchFamily="34" charset="0"/>
                <a:ea typeface="Verdana" pitchFamily="34" charset="0"/>
                <a:cs typeface="Verdana" pitchFamily="34" charset="0"/>
              </a:rPr>
              <a:t>diffusion is dependent on</a:t>
            </a:r>
          </a:p>
          <a:p>
            <a:pPr lvl="1" eaLnBrk="1" hangingPunct="1">
              <a:lnSpc>
                <a:spcPct val="150000"/>
              </a:lnSpc>
            </a:pPr>
            <a:r>
              <a:rPr lang="en-GB" sz="1800" dirty="0" smtClean="0">
                <a:latin typeface="Verdana" pitchFamily="34" charset="0"/>
                <a:ea typeface="Verdana" pitchFamily="34" charset="0"/>
                <a:cs typeface="Verdana" pitchFamily="34" charset="0"/>
              </a:rPr>
              <a:t>Concentration / pressure gradient</a:t>
            </a:r>
          </a:p>
          <a:p>
            <a:pPr lvl="1" eaLnBrk="1" hangingPunct="1">
              <a:lnSpc>
                <a:spcPct val="150000"/>
              </a:lnSpc>
            </a:pPr>
            <a:r>
              <a:rPr lang="en-GB" sz="1800" dirty="0" smtClean="0">
                <a:latin typeface="Verdana" pitchFamily="34" charset="0"/>
                <a:ea typeface="Verdana" pitchFamily="34" charset="0"/>
                <a:cs typeface="Verdana" pitchFamily="34" charset="0"/>
              </a:rPr>
              <a:t>Gas solubility</a:t>
            </a:r>
          </a:p>
          <a:p>
            <a:pPr lvl="1" eaLnBrk="1" hangingPunct="1">
              <a:lnSpc>
                <a:spcPct val="150000"/>
              </a:lnSpc>
            </a:pPr>
            <a:r>
              <a:rPr lang="en-GB" sz="1800" dirty="0" smtClean="0">
                <a:latin typeface="Verdana" pitchFamily="34" charset="0"/>
                <a:ea typeface="Verdana" pitchFamily="34" charset="0"/>
                <a:cs typeface="Verdana" pitchFamily="34" charset="0"/>
              </a:rPr>
              <a:t>Thickness of alveolar membrane</a:t>
            </a:r>
          </a:p>
          <a:p>
            <a:pPr lvl="1" eaLnBrk="1" hangingPunct="1">
              <a:lnSpc>
                <a:spcPct val="150000"/>
              </a:lnSpc>
            </a:pPr>
            <a:r>
              <a:rPr lang="en-GB" sz="1800" dirty="0" smtClean="0">
                <a:latin typeface="Verdana" pitchFamily="34" charset="0"/>
                <a:ea typeface="Verdana" pitchFamily="34" charset="0"/>
                <a:cs typeface="Verdana" pitchFamily="34" charset="0"/>
              </a:rPr>
              <a:t>Surface area of alveolar membrane</a:t>
            </a:r>
          </a:p>
          <a:p>
            <a:pPr lvl="1" eaLnBrk="1" hangingPunct="1">
              <a:lnSpc>
                <a:spcPct val="150000"/>
              </a:lnSpc>
            </a:pPr>
            <a:r>
              <a:rPr lang="en-GB" sz="1800" dirty="0" smtClean="0">
                <a:latin typeface="Verdana" pitchFamily="34" charset="0"/>
                <a:ea typeface="Verdana" pitchFamily="34" charset="0"/>
                <a:cs typeface="Verdana" pitchFamily="34" charset="0"/>
              </a:rPr>
              <a:t>Ventilation – perfusion coupling</a:t>
            </a:r>
            <a:endParaRPr lang="en-US" sz="1800" dirty="0" smtClean="0">
              <a:latin typeface="Verdana" pitchFamily="34" charset="0"/>
              <a:ea typeface="Verdana" pitchFamily="34" charset="0"/>
              <a:cs typeface="Verdana" pitchFamily="34" charset="0"/>
            </a:endParaRPr>
          </a:p>
          <a:p>
            <a:pPr eaLnBrk="1" hangingPunct="1">
              <a:lnSpc>
                <a:spcPct val="150000"/>
              </a:lnSpc>
            </a:pPr>
            <a:endParaRPr lang="en-US" dirty="0" smtClean="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xmlns="" val="38626087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a:t>
            </a:r>
            <a:endParaRPr lang="en-GB" dirty="0"/>
          </a:p>
        </p:txBody>
      </p:sp>
      <p:sp>
        <p:nvSpPr>
          <p:cNvPr id="4" name="Content Placeholder 3"/>
          <p:cNvSpPr>
            <a:spLocks noGrp="1"/>
          </p:cNvSpPr>
          <p:nvPr>
            <p:ph sz="quarter" idx="11"/>
          </p:nvPr>
        </p:nvSpPr>
        <p:spPr>
          <a:xfrm>
            <a:off x="539552" y="188640"/>
            <a:ext cx="8207375" cy="6480720"/>
          </a:xfrm>
        </p:spPr>
        <p:txBody>
          <a:bodyPr vert="horz" lIns="91440" tIns="45720" rIns="91440" bIns="45720" rtlCol="0" anchor="ctr">
            <a:normAutofit/>
          </a:bodyPr>
          <a:lstStyle/>
          <a:p>
            <a:pPr algn="ctr">
              <a:lnSpc>
                <a:spcPct val="150000"/>
              </a:lnSpc>
              <a:spcBef>
                <a:spcPts val="600"/>
              </a:spcBef>
              <a:buNone/>
            </a:pPr>
            <a:r>
              <a:rPr lang="en-GB" sz="2400" b="1" dirty="0">
                <a:solidFill>
                  <a:schemeClr val="bg1">
                    <a:lumMod val="65000"/>
                  </a:schemeClr>
                </a:solidFill>
                <a:latin typeface="Verdana" pitchFamily="34" charset="0"/>
                <a:ea typeface="Verdana" pitchFamily="34" charset="0"/>
                <a:cs typeface="Verdana" pitchFamily="34" charset="0"/>
              </a:rPr>
              <a:t>Lung Volume and </a:t>
            </a:r>
            <a:r>
              <a:rPr lang="en-GB" sz="2400" b="1" dirty="0" smtClean="0">
                <a:solidFill>
                  <a:schemeClr val="bg1">
                    <a:lumMod val="65000"/>
                  </a:schemeClr>
                </a:solidFill>
                <a:latin typeface="Verdana" pitchFamily="34" charset="0"/>
                <a:ea typeface="Verdana" pitchFamily="34" charset="0"/>
                <a:cs typeface="Verdana" pitchFamily="34" charset="0"/>
              </a:rPr>
              <a:t>Capacities</a:t>
            </a:r>
          </a:p>
          <a:p>
            <a:pPr algn="ctr">
              <a:lnSpc>
                <a:spcPct val="150000"/>
              </a:lnSpc>
              <a:spcBef>
                <a:spcPts val="600"/>
              </a:spcBef>
              <a:buNone/>
            </a:pPr>
            <a:r>
              <a:rPr lang="en-GB" sz="2400" b="1" dirty="0" smtClean="0">
                <a:solidFill>
                  <a:schemeClr val="bg1">
                    <a:lumMod val="65000"/>
                  </a:schemeClr>
                </a:solidFill>
                <a:latin typeface="Verdana" pitchFamily="34" charset="0"/>
                <a:ea typeface="Verdana" pitchFamily="34" charset="0"/>
                <a:cs typeface="Verdana" pitchFamily="34" charset="0"/>
              </a:rPr>
              <a:t>Ventilation</a:t>
            </a:r>
          </a:p>
          <a:p>
            <a:pPr algn="ctr">
              <a:lnSpc>
                <a:spcPct val="150000"/>
              </a:lnSpc>
              <a:spcBef>
                <a:spcPts val="600"/>
              </a:spcBef>
              <a:buNone/>
            </a:pPr>
            <a:r>
              <a:rPr lang="en-GB" sz="2400" b="1" dirty="0">
                <a:solidFill>
                  <a:schemeClr val="bg1">
                    <a:lumMod val="65000"/>
                  </a:schemeClr>
                </a:solidFill>
                <a:latin typeface="Verdana" pitchFamily="34" charset="0"/>
                <a:ea typeface="Verdana" pitchFamily="34" charset="0"/>
                <a:cs typeface="Verdana" pitchFamily="34" charset="0"/>
              </a:rPr>
              <a:t>Gas Exchange and </a:t>
            </a:r>
            <a:r>
              <a:rPr lang="en-GB" sz="2400" b="1" dirty="0" smtClean="0">
                <a:solidFill>
                  <a:schemeClr val="bg1">
                    <a:lumMod val="65000"/>
                  </a:schemeClr>
                </a:solidFill>
                <a:latin typeface="Verdana" pitchFamily="34" charset="0"/>
                <a:ea typeface="Verdana" pitchFamily="34" charset="0"/>
                <a:cs typeface="Verdana" pitchFamily="34" charset="0"/>
              </a:rPr>
              <a:t>Diffusion</a:t>
            </a:r>
          </a:p>
          <a:p>
            <a:pPr algn="ctr">
              <a:lnSpc>
                <a:spcPct val="150000"/>
              </a:lnSpc>
              <a:spcBef>
                <a:spcPts val="600"/>
              </a:spcBef>
              <a:buNone/>
            </a:pPr>
            <a:r>
              <a:rPr lang="en-GB" sz="2400" b="1" dirty="0" smtClean="0">
                <a:latin typeface="Verdana" pitchFamily="34" charset="0"/>
                <a:ea typeface="Verdana" pitchFamily="34" charset="0"/>
                <a:cs typeface="Verdana" pitchFamily="34" charset="0"/>
              </a:rPr>
              <a:t>Fick’s Law</a:t>
            </a:r>
          </a:p>
          <a:p>
            <a:pPr algn="ctr">
              <a:lnSpc>
                <a:spcPct val="150000"/>
              </a:lnSpc>
              <a:spcBef>
                <a:spcPts val="600"/>
              </a:spcBef>
              <a:buNone/>
            </a:pPr>
            <a:r>
              <a:rPr lang="en-GB" sz="2400" b="1" dirty="0" smtClean="0">
                <a:latin typeface="Verdana" pitchFamily="34" charset="0"/>
                <a:ea typeface="Verdana" pitchFamily="34" charset="0"/>
                <a:cs typeface="Verdana" pitchFamily="34" charset="0"/>
              </a:rPr>
              <a:t>Concentration </a:t>
            </a:r>
            <a:r>
              <a:rPr lang="en-GB" sz="2400" b="1" dirty="0">
                <a:latin typeface="Verdana" pitchFamily="34" charset="0"/>
                <a:ea typeface="Verdana" pitchFamily="34" charset="0"/>
                <a:cs typeface="Verdana" pitchFamily="34" charset="0"/>
              </a:rPr>
              <a:t>/ Pressure </a:t>
            </a:r>
            <a:r>
              <a:rPr lang="en-GB" sz="2400" b="1" dirty="0" smtClean="0">
                <a:latin typeface="Verdana" pitchFamily="34" charset="0"/>
                <a:ea typeface="Verdana" pitchFamily="34" charset="0"/>
                <a:cs typeface="Verdana" pitchFamily="34" charset="0"/>
              </a:rPr>
              <a:t>Gradient</a:t>
            </a:r>
          </a:p>
          <a:p>
            <a:pPr algn="ctr">
              <a:lnSpc>
                <a:spcPct val="150000"/>
              </a:lnSpc>
              <a:spcBef>
                <a:spcPts val="600"/>
              </a:spcBef>
              <a:buNone/>
            </a:pPr>
            <a:r>
              <a:rPr lang="en-GB" sz="2400" b="1" dirty="0">
                <a:solidFill>
                  <a:schemeClr val="bg1">
                    <a:lumMod val="65000"/>
                  </a:schemeClr>
                </a:solidFill>
                <a:latin typeface="Verdana" pitchFamily="34" charset="0"/>
                <a:ea typeface="Verdana" pitchFamily="34" charset="0"/>
                <a:cs typeface="Verdana" pitchFamily="34" charset="0"/>
              </a:rPr>
              <a:t>Gas </a:t>
            </a:r>
            <a:r>
              <a:rPr lang="en-GB" sz="2400" b="1" dirty="0" smtClean="0">
                <a:solidFill>
                  <a:schemeClr val="bg1">
                    <a:lumMod val="65000"/>
                  </a:schemeClr>
                </a:solidFill>
                <a:latin typeface="Verdana" pitchFamily="34" charset="0"/>
                <a:ea typeface="Verdana" pitchFamily="34" charset="0"/>
                <a:cs typeface="Verdana" pitchFamily="34" charset="0"/>
              </a:rPr>
              <a:t>Solubility</a:t>
            </a:r>
          </a:p>
          <a:p>
            <a:pPr algn="ctr">
              <a:lnSpc>
                <a:spcPct val="150000"/>
              </a:lnSpc>
              <a:spcBef>
                <a:spcPts val="600"/>
              </a:spcBef>
              <a:buNone/>
            </a:pPr>
            <a:r>
              <a:rPr lang="en-GB" sz="2400" b="1" dirty="0" smtClean="0">
                <a:solidFill>
                  <a:schemeClr val="bg1">
                    <a:lumMod val="65000"/>
                  </a:schemeClr>
                </a:solidFill>
                <a:latin typeface="Verdana" pitchFamily="34" charset="0"/>
                <a:ea typeface="Verdana" pitchFamily="34" charset="0"/>
                <a:cs typeface="Verdana" pitchFamily="34" charset="0"/>
              </a:rPr>
              <a:t>Thickness of Alveolar Membrane</a:t>
            </a:r>
          </a:p>
          <a:p>
            <a:pPr algn="ctr">
              <a:lnSpc>
                <a:spcPct val="150000"/>
              </a:lnSpc>
              <a:spcBef>
                <a:spcPts val="600"/>
              </a:spcBef>
              <a:buNone/>
            </a:pPr>
            <a:r>
              <a:rPr lang="en-GB" sz="2400" b="1" dirty="0">
                <a:solidFill>
                  <a:schemeClr val="bg1">
                    <a:lumMod val="65000"/>
                  </a:schemeClr>
                </a:solidFill>
                <a:latin typeface="Verdana" pitchFamily="34" charset="0"/>
                <a:ea typeface="Verdana" pitchFamily="34" charset="0"/>
                <a:cs typeface="Verdana" pitchFamily="34" charset="0"/>
              </a:rPr>
              <a:t>Surface Area</a:t>
            </a:r>
            <a:endParaRPr lang="en-US" sz="2400" b="1" dirty="0">
              <a:solidFill>
                <a:schemeClr val="bg1">
                  <a:lumMod val="65000"/>
                </a:schemeClr>
              </a:solidFill>
              <a:latin typeface="Verdana" pitchFamily="34" charset="0"/>
              <a:ea typeface="Verdana" pitchFamily="34" charset="0"/>
              <a:cs typeface="Verdana" pitchFamily="34" charset="0"/>
            </a:endParaRPr>
          </a:p>
          <a:p>
            <a:pPr algn="ctr">
              <a:lnSpc>
                <a:spcPct val="150000"/>
              </a:lnSpc>
              <a:spcBef>
                <a:spcPts val="600"/>
              </a:spcBef>
              <a:buNone/>
            </a:pPr>
            <a:r>
              <a:rPr lang="en-GB" sz="2400" b="1" dirty="0">
                <a:solidFill>
                  <a:schemeClr val="bg1">
                    <a:lumMod val="65000"/>
                  </a:schemeClr>
                </a:solidFill>
                <a:latin typeface="Verdana" pitchFamily="34" charset="0"/>
                <a:ea typeface="Verdana" pitchFamily="34" charset="0"/>
                <a:cs typeface="Verdana" pitchFamily="34" charset="0"/>
              </a:rPr>
              <a:t>Ventilation Perfusion </a:t>
            </a:r>
            <a:r>
              <a:rPr lang="en-GB" sz="2400" b="1" dirty="0" smtClean="0">
                <a:solidFill>
                  <a:schemeClr val="bg1">
                    <a:lumMod val="65000"/>
                  </a:schemeClr>
                </a:solidFill>
                <a:latin typeface="Verdana" pitchFamily="34" charset="0"/>
                <a:ea typeface="Verdana" pitchFamily="34" charset="0"/>
                <a:cs typeface="Verdana" pitchFamily="34" charset="0"/>
              </a:rPr>
              <a:t>Matching</a:t>
            </a:r>
            <a:endParaRPr lang="en-US" sz="2400" b="1" dirty="0">
              <a:solidFill>
                <a:schemeClr val="bg1">
                  <a:lumMod val="65000"/>
                </a:schemeClr>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xmlns="" val="46357898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457200" y="557808"/>
            <a:ext cx="8229600" cy="1143000"/>
          </a:xfrm>
        </p:spPr>
        <p:txBody>
          <a:bodyPr vert="horz" lIns="91440" tIns="45720" rIns="91440" bIns="45720" rtlCol="0" anchor="ctr">
            <a:normAutofit/>
          </a:bodyPr>
          <a:lstStyle/>
          <a:p>
            <a:r>
              <a:rPr lang="en-GB" sz="2400" b="1" dirty="0">
                <a:latin typeface="Verdana" pitchFamily="34" charset="0"/>
                <a:ea typeface="Verdana" pitchFamily="34" charset="0"/>
                <a:cs typeface="Verdana" pitchFamily="34" charset="0"/>
              </a:rPr>
              <a:t>Partial </a:t>
            </a:r>
            <a:r>
              <a:rPr lang="en-GB" sz="2400" b="1" dirty="0" smtClean="0">
                <a:latin typeface="Verdana" pitchFamily="34" charset="0"/>
                <a:ea typeface="Verdana" pitchFamily="34" charset="0"/>
                <a:cs typeface="Verdana" pitchFamily="34" charset="0"/>
              </a:rPr>
              <a:t>Pressure</a:t>
            </a:r>
            <a:endParaRPr lang="en-US" sz="2400" b="1" dirty="0">
              <a:latin typeface="Verdana" pitchFamily="34" charset="0"/>
              <a:ea typeface="Verdana" pitchFamily="34" charset="0"/>
              <a:cs typeface="Verdana" pitchFamily="34" charset="0"/>
            </a:endParaRPr>
          </a:p>
        </p:txBody>
      </p:sp>
      <p:sp>
        <p:nvSpPr>
          <p:cNvPr id="46083" name="Rectangle 3"/>
          <p:cNvSpPr>
            <a:spLocks noGrp="1" noChangeArrowheads="1"/>
          </p:cNvSpPr>
          <p:nvPr>
            <p:ph idx="1"/>
          </p:nvPr>
        </p:nvSpPr>
        <p:spPr>
          <a:xfrm>
            <a:off x="467544" y="1999381"/>
            <a:ext cx="8229600" cy="4525963"/>
          </a:xfrm>
        </p:spPr>
        <p:txBody>
          <a:bodyPr/>
          <a:lstStyle/>
          <a:p>
            <a:pPr eaLnBrk="1" hangingPunct="1">
              <a:lnSpc>
                <a:spcPct val="150000"/>
              </a:lnSpc>
            </a:pPr>
            <a:r>
              <a:rPr lang="en-GB" sz="2000" dirty="0" smtClean="0">
                <a:latin typeface="Verdana" pitchFamily="34" charset="0"/>
                <a:ea typeface="Verdana" pitchFamily="34" charset="0"/>
                <a:cs typeface="Verdana" pitchFamily="34" charset="0"/>
              </a:rPr>
              <a:t>In the context of the respiratory gases concentration is described using term </a:t>
            </a:r>
            <a:r>
              <a:rPr lang="en-GB" sz="2000" b="1" dirty="0" smtClean="0">
                <a:latin typeface="Verdana" pitchFamily="34" charset="0"/>
                <a:ea typeface="Verdana" pitchFamily="34" charset="0"/>
                <a:cs typeface="Verdana" pitchFamily="34" charset="0"/>
              </a:rPr>
              <a:t>partial pressure</a:t>
            </a:r>
          </a:p>
          <a:p>
            <a:pPr eaLnBrk="1" hangingPunct="1">
              <a:lnSpc>
                <a:spcPct val="150000"/>
              </a:lnSpc>
            </a:pPr>
            <a:r>
              <a:rPr lang="en-GB" sz="2000" dirty="0" smtClean="0">
                <a:latin typeface="Verdana" pitchFamily="34" charset="0"/>
                <a:ea typeface="Verdana" pitchFamily="34" charset="0"/>
                <a:cs typeface="Verdana" pitchFamily="34" charset="0"/>
              </a:rPr>
              <a:t>Partial pressure describes the amount of </a:t>
            </a:r>
            <a:r>
              <a:rPr lang="en-GB" sz="2000" b="1" dirty="0" smtClean="0">
                <a:latin typeface="Verdana" pitchFamily="34" charset="0"/>
                <a:ea typeface="Verdana" pitchFamily="34" charset="0"/>
                <a:cs typeface="Verdana" pitchFamily="34" charset="0"/>
              </a:rPr>
              <a:t>gas dissolved in the plasma.</a:t>
            </a:r>
            <a:r>
              <a:rPr lang="en-GB" sz="2000" dirty="0" smtClean="0">
                <a:latin typeface="Verdana" pitchFamily="34" charset="0"/>
                <a:ea typeface="Verdana" pitchFamily="34" charset="0"/>
                <a:cs typeface="Verdana" pitchFamily="34" charset="0"/>
              </a:rPr>
              <a:t> For example:</a:t>
            </a:r>
          </a:p>
          <a:p>
            <a:pPr lvl="1" eaLnBrk="1" hangingPunct="1">
              <a:lnSpc>
                <a:spcPct val="150000"/>
              </a:lnSpc>
            </a:pPr>
            <a:r>
              <a:rPr lang="en-GB" sz="1800" dirty="0" smtClean="0">
                <a:latin typeface="Verdana" pitchFamily="34" charset="0"/>
                <a:ea typeface="Verdana" pitchFamily="34" charset="0"/>
                <a:cs typeface="Verdana" pitchFamily="34" charset="0"/>
              </a:rPr>
              <a:t>PaO</a:t>
            </a:r>
            <a:r>
              <a:rPr lang="en-GB" sz="1800" baseline="-25000" dirty="0" smtClean="0">
                <a:latin typeface="Verdana" pitchFamily="34" charset="0"/>
                <a:ea typeface="Verdana" pitchFamily="34" charset="0"/>
                <a:cs typeface="Verdana" pitchFamily="34" charset="0"/>
              </a:rPr>
              <a:t>2 </a:t>
            </a:r>
            <a:r>
              <a:rPr lang="en-GB" sz="1800" dirty="0" smtClean="0">
                <a:latin typeface="Verdana" pitchFamily="34" charset="0"/>
                <a:ea typeface="Verdana" pitchFamily="34" charset="0"/>
                <a:cs typeface="Verdana" pitchFamily="34" charset="0"/>
              </a:rPr>
              <a:t>amount of O</a:t>
            </a:r>
            <a:r>
              <a:rPr lang="en-GB" sz="1800" baseline="-25000" dirty="0" smtClean="0">
                <a:latin typeface="Verdana" pitchFamily="34" charset="0"/>
                <a:ea typeface="Verdana" pitchFamily="34" charset="0"/>
                <a:cs typeface="Verdana" pitchFamily="34" charset="0"/>
              </a:rPr>
              <a:t>2</a:t>
            </a:r>
            <a:r>
              <a:rPr lang="en-GB" sz="1800" dirty="0" smtClean="0">
                <a:latin typeface="Verdana" pitchFamily="34" charset="0"/>
                <a:ea typeface="Verdana" pitchFamily="34" charset="0"/>
                <a:cs typeface="Verdana" pitchFamily="34" charset="0"/>
              </a:rPr>
              <a:t> dissolved in plasma of arterial blood</a:t>
            </a:r>
          </a:p>
          <a:p>
            <a:pPr lvl="1" eaLnBrk="1" hangingPunct="1">
              <a:lnSpc>
                <a:spcPct val="150000"/>
              </a:lnSpc>
            </a:pPr>
            <a:r>
              <a:rPr lang="en-GB" sz="1800" dirty="0" smtClean="0">
                <a:latin typeface="Verdana" pitchFamily="34" charset="0"/>
                <a:ea typeface="Verdana" pitchFamily="34" charset="0"/>
                <a:cs typeface="Verdana" pitchFamily="34" charset="0"/>
              </a:rPr>
              <a:t>PvCO</a:t>
            </a:r>
            <a:r>
              <a:rPr lang="en-GB" sz="1800" baseline="-25000" dirty="0" smtClean="0">
                <a:latin typeface="Verdana" pitchFamily="34" charset="0"/>
                <a:ea typeface="Verdana" pitchFamily="34" charset="0"/>
                <a:cs typeface="Verdana" pitchFamily="34" charset="0"/>
              </a:rPr>
              <a:t>2</a:t>
            </a:r>
            <a:r>
              <a:rPr lang="en-GB" sz="1800" dirty="0" smtClean="0">
                <a:latin typeface="Verdana" pitchFamily="34" charset="0"/>
                <a:ea typeface="Verdana" pitchFamily="34" charset="0"/>
                <a:cs typeface="Verdana" pitchFamily="34" charset="0"/>
              </a:rPr>
              <a:t> amount of CO</a:t>
            </a:r>
            <a:r>
              <a:rPr lang="en-GB" sz="1800" baseline="-25000" dirty="0" smtClean="0">
                <a:latin typeface="Verdana" pitchFamily="34" charset="0"/>
                <a:ea typeface="Verdana" pitchFamily="34" charset="0"/>
                <a:cs typeface="Verdana" pitchFamily="34" charset="0"/>
              </a:rPr>
              <a:t>2</a:t>
            </a:r>
            <a:r>
              <a:rPr lang="en-GB" sz="1800" dirty="0" smtClean="0">
                <a:latin typeface="Verdana" pitchFamily="34" charset="0"/>
                <a:ea typeface="Verdana" pitchFamily="34" charset="0"/>
                <a:cs typeface="Verdana" pitchFamily="34" charset="0"/>
              </a:rPr>
              <a:t> dissolved in plasma of venous blood</a:t>
            </a:r>
            <a:endParaRPr lang="en-US" sz="1800" dirty="0" smtClean="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xmlns="" val="250232066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a:xfrm>
            <a:off x="457200" y="116632"/>
            <a:ext cx="8229600" cy="1143000"/>
          </a:xfrm>
        </p:spPr>
        <p:txBody>
          <a:bodyPr vert="horz" lIns="91440" tIns="45720" rIns="91440" bIns="45720" rtlCol="0" anchor="ctr">
            <a:normAutofit/>
          </a:bodyPr>
          <a:lstStyle/>
          <a:p>
            <a:r>
              <a:rPr lang="en-GB" sz="2400" b="1" dirty="0">
                <a:latin typeface="Verdana" pitchFamily="34" charset="0"/>
                <a:ea typeface="Verdana" pitchFamily="34" charset="0"/>
                <a:cs typeface="Verdana" pitchFamily="34" charset="0"/>
              </a:rPr>
              <a:t>Pressure </a:t>
            </a:r>
            <a:r>
              <a:rPr lang="en-GB" sz="2400" b="1" dirty="0" smtClean="0">
                <a:latin typeface="Verdana" pitchFamily="34" charset="0"/>
                <a:ea typeface="Verdana" pitchFamily="34" charset="0"/>
                <a:cs typeface="Verdana" pitchFamily="34" charset="0"/>
              </a:rPr>
              <a:t>Gradient</a:t>
            </a:r>
            <a:endParaRPr lang="en-US" sz="2400" b="1" dirty="0">
              <a:latin typeface="Verdana" pitchFamily="34" charset="0"/>
              <a:ea typeface="Verdana" pitchFamily="34" charset="0"/>
              <a:cs typeface="Verdana" pitchFamily="34" charset="0"/>
            </a:endParaRPr>
          </a:p>
        </p:txBody>
      </p:sp>
      <p:sp>
        <p:nvSpPr>
          <p:cNvPr id="124940" name="Text Box 12"/>
          <p:cNvSpPr txBox="1">
            <a:spLocks noChangeArrowheads="1"/>
          </p:cNvSpPr>
          <p:nvPr/>
        </p:nvSpPr>
        <p:spPr bwMode="auto">
          <a:xfrm>
            <a:off x="3069955" y="3734048"/>
            <a:ext cx="2870197" cy="1877437"/>
          </a:xfrm>
          <a:prstGeom prst="rect">
            <a:avLst/>
          </a:prstGeom>
          <a:noFill/>
          <a:ln w="9525">
            <a:noFill/>
            <a:miter lim="800000"/>
            <a:headEnd/>
            <a:tailEnd/>
          </a:ln>
          <a:effectLst/>
        </p:spPr>
        <p:txBody>
          <a:bodyPr wrap="square">
            <a:spAutoFit/>
          </a:bodyPr>
          <a:lstStyle/>
          <a:p>
            <a:pPr algn="ctr" eaLnBrk="0" hangingPunct="0">
              <a:defRPr/>
            </a:pPr>
            <a:r>
              <a:rPr lang="en-GB" sz="2400" dirty="0">
                <a:latin typeface="Verdana" pitchFamily="34" charset="0"/>
                <a:ea typeface="Verdana" pitchFamily="34" charset="0"/>
                <a:cs typeface="Verdana" pitchFamily="34" charset="0"/>
              </a:rPr>
              <a:t>Alveolar </a:t>
            </a:r>
            <a:r>
              <a:rPr lang="en-GB" sz="2400" dirty="0" smtClean="0">
                <a:latin typeface="Verdana" pitchFamily="34" charset="0"/>
                <a:ea typeface="Verdana" pitchFamily="34" charset="0"/>
                <a:cs typeface="Verdana" pitchFamily="34" charset="0"/>
              </a:rPr>
              <a:t>gas</a:t>
            </a:r>
          </a:p>
          <a:p>
            <a:pPr algn="ctr" eaLnBrk="0" hangingPunct="0">
              <a:defRPr/>
            </a:pPr>
            <a:endParaRPr lang="en-GB" sz="1400" dirty="0">
              <a:latin typeface="Verdana" pitchFamily="34" charset="0"/>
              <a:ea typeface="Verdana" pitchFamily="34" charset="0"/>
              <a:cs typeface="Verdana" pitchFamily="34" charset="0"/>
            </a:endParaRPr>
          </a:p>
          <a:p>
            <a:pPr algn="ctr">
              <a:defRPr/>
            </a:pPr>
            <a:r>
              <a:rPr lang="en-GB" b="1" dirty="0">
                <a:latin typeface="Verdana" pitchFamily="34" charset="0"/>
                <a:ea typeface="Verdana" pitchFamily="34" charset="0"/>
                <a:cs typeface="Verdana" pitchFamily="34" charset="0"/>
              </a:rPr>
              <a:t>PAO</a:t>
            </a:r>
            <a:r>
              <a:rPr lang="en-GB" b="1" baseline="-25000" dirty="0">
                <a:latin typeface="Verdana" pitchFamily="34" charset="0"/>
                <a:ea typeface="Verdana" pitchFamily="34" charset="0"/>
                <a:cs typeface="Verdana" pitchFamily="34" charset="0"/>
              </a:rPr>
              <a:t>2</a:t>
            </a:r>
            <a:r>
              <a:rPr lang="en-GB" b="1" dirty="0">
                <a:latin typeface="Verdana" pitchFamily="34" charset="0"/>
                <a:ea typeface="Verdana" pitchFamily="34" charset="0"/>
                <a:cs typeface="Verdana" pitchFamily="34" charset="0"/>
              </a:rPr>
              <a:t> </a:t>
            </a:r>
            <a:r>
              <a:rPr lang="en-GB" b="1" dirty="0" smtClean="0">
                <a:latin typeface="Verdana" pitchFamily="34" charset="0"/>
                <a:ea typeface="Verdana" pitchFamily="34" charset="0"/>
                <a:cs typeface="Verdana" pitchFamily="34" charset="0"/>
              </a:rPr>
              <a:t>100 mmHg</a:t>
            </a:r>
            <a:endParaRPr lang="en-GB" b="1" dirty="0">
              <a:latin typeface="Verdana" pitchFamily="34" charset="0"/>
              <a:ea typeface="Verdana" pitchFamily="34" charset="0"/>
              <a:cs typeface="Verdana" pitchFamily="34" charset="0"/>
            </a:endParaRPr>
          </a:p>
          <a:p>
            <a:pPr algn="ctr">
              <a:defRPr/>
            </a:pPr>
            <a:r>
              <a:rPr lang="en-GB" b="1" dirty="0">
                <a:latin typeface="Verdana" pitchFamily="34" charset="0"/>
                <a:ea typeface="Verdana" pitchFamily="34" charset="0"/>
                <a:cs typeface="Verdana" pitchFamily="34" charset="0"/>
              </a:rPr>
              <a:t>PACO</a:t>
            </a:r>
            <a:r>
              <a:rPr lang="en-GB" b="1" baseline="-25000" dirty="0">
                <a:latin typeface="Verdana" pitchFamily="34" charset="0"/>
                <a:ea typeface="Verdana" pitchFamily="34" charset="0"/>
                <a:cs typeface="Verdana" pitchFamily="34" charset="0"/>
              </a:rPr>
              <a:t>2</a:t>
            </a:r>
            <a:r>
              <a:rPr lang="en-GB" b="1" dirty="0">
                <a:latin typeface="Verdana" pitchFamily="34" charset="0"/>
                <a:ea typeface="Verdana" pitchFamily="34" charset="0"/>
                <a:cs typeface="Verdana" pitchFamily="34" charset="0"/>
              </a:rPr>
              <a:t> </a:t>
            </a:r>
            <a:r>
              <a:rPr lang="en-GB" b="1" dirty="0" smtClean="0">
                <a:latin typeface="Verdana" pitchFamily="34" charset="0"/>
                <a:ea typeface="Verdana" pitchFamily="34" charset="0"/>
                <a:cs typeface="Verdana" pitchFamily="34" charset="0"/>
              </a:rPr>
              <a:t>40 mmHg</a:t>
            </a:r>
            <a:endParaRPr lang="en-GB" sz="2400" dirty="0">
              <a:latin typeface="Verdana" pitchFamily="34" charset="0"/>
              <a:ea typeface="Verdana" pitchFamily="34" charset="0"/>
              <a:cs typeface="Verdana" pitchFamily="34" charset="0"/>
            </a:endParaRPr>
          </a:p>
          <a:p>
            <a:pPr eaLnBrk="0" hangingPunct="0">
              <a:defRPr/>
            </a:pPr>
            <a:r>
              <a:rPr lang="en-GB" dirty="0">
                <a:latin typeface="Verdana" pitchFamily="34" charset="0"/>
                <a:ea typeface="Verdana" pitchFamily="34" charset="0"/>
                <a:cs typeface="Verdana" pitchFamily="34" charset="0"/>
              </a:rPr>
              <a:t> </a:t>
            </a:r>
          </a:p>
          <a:p>
            <a:pPr eaLnBrk="0" hangingPunct="0">
              <a:defRPr/>
            </a:pPr>
            <a:endParaRPr lang="en-GB" sz="2400" dirty="0">
              <a:latin typeface="Verdana" pitchFamily="34" charset="0"/>
              <a:ea typeface="Verdana" pitchFamily="34" charset="0"/>
              <a:cs typeface="Verdana" pitchFamily="34" charset="0"/>
            </a:endParaRPr>
          </a:p>
        </p:txBody>
      </p:sp>
      <p:sp>
        <p:nvSpPr>
          <p:cNvPr id="124946" name="Text Box 18"/>
          <p:cNvSpPr txBox="1">
            <a:spLocks noChangeArrowheads="1"/>
          </p:cNvSpPr>
          <p:nvPr/>
        </p:nvSpPr>
        <p:spPr bwMode="auto">
          <a:xfrm>
            <a:off x="3527428" y="5517581"/>
            <a:ext cx="2016125" cy="461665"/>
          </a:xfrm>
          <a:prstGeom prst="rect">
            <a:avLst/>
          </a:prstGeom>
          <a:noFill/>
          <a:ln w="9525">
            <a:noFill/>
            <a:miter lim="800000"/>
            <a:headEnd/>
            <a:tailEnd/>
          </a:ln>
          <a:effectLst/>
        </p:spPr>
        <p:txBody>
          <a:bodyPr>
            <a:spAutoFit/>
          </a:bodyPr>
          <a:lstStyle/>
          <a:p>
            <a:pPr>
              <a:spcBef>
                <a:spcPct val="50000"/>
              </a:spcBef>
              <a:defRPr/>
            </a:pPr>
            <a:r>
              <a:rPr lang="en-GB" sz="2400" dirty="0"/>
              <a:t>Capillary flow</a:t>
            </a:r>
            <a:endParaRPr lang="en-US" sz="2400" dirty="0"/>
          </a:p>
        </p:txBody>
      </p:sp>
      <p:grpSp>
        <p:nvGrpSpPr>
          <p:cNvPr id="47109" name="Group 24"/>
          <p:cNvGrpSpPr>
            <a:grpSpLocks/>
          </p:cNvGrpSpPr>
          <p:nvPr/>
        </p:nvGrpSpPr>
        <p:grpSpPr bwMode="auto">
          <a:xfrm>
            <a:off x="361951" y="692696"/>
            <a:ext cx="8521700" cy="5029200"/>
            <a:chOff x="228" y="799"/>
            <a:chExt cx="5368" cy="3168"/>
          </a:xfrm>
        </p:grpSpPr>
        <p:sp>
          <p:nvSpPr>
            <p:cNvPr id="47110" name="Text Box 4"/>
            <p:cNvSpPr txBox="1">
              <a:spLocks noChangeArrowheads="1"/>
            </p:cNvSpPr>
            <p:nvPr/>
          </p:nvSpPr>
          <p:spPr bwMode="auto">
            <a:xfrm>
              <a:off x="2403" y="799"/>
              <a:ext cx="908" cy="2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GB" sz="2000">
                <a:latin typeface="Verdana" pitchFamily="34" charset="0"/>
                <a:ea typeface="Verdana" pitchFamily="34" charset="0"/>
                <a:cs typeface="Verdana" pitchFamily="34" charset="0"/>
              </a:endParaRPr>
            </a:p>
          </p:txBody>
        </p:sp>
        <p:sp>
          <p:nvSpPr>
            <p:cNvPr id="124933" name="Text Box 5"/>
            <p:cNvSpPr txBox="1">
              <a:spLocks noChangeArrowheads="1"/>
            </p:cNvSpPr>
            <p:nvPr/>
          </p:nvSpPr>
          <p:spPr bwMode="auto">
            <a:xfrm>
              <a:off x="1973" y="1207"/>
              <a:ext cx="1542" cy="252"/>
            </a:xfrm>
            <a:prstGeom prst="rect">
              <a:avLst/>
            </a:prstGeom>
            <a:noFill/>
            <a:ln w="9525">
              <a:noFill/>
              <a:miter lim="800000"/>
              <a:headEnd/>
              <a:tailEnd/>
            </a:ln>
            <a:effectLst/>
          </p:spPr>
          <p:txBody>
            <a:bodyPr>
              <a:spAutoFit/>
            </a:bodyPr>
            <a:lstStyle/>
            <a:p>
              <a:pPr algn="ctr">
                <a:spcBef>
                  <a:spcPct val="50000"/>
                </a:spcBef>
                <a:defRPr/>
              </a:pPr>
              <a:r>
                <a:rPr lang="en-GB" sz="2000" b="1" dirty="0">
                  <a:latin typeface="Verdana" pitchFamily="34" charset="0"/>
                  <a:ea typeface="Verdana" pitchFamily="34" charset="0"/>
                  <a:cs typeface="Verdana" pitchFamily="34" charset="0"/>
                </a:rPr>
                <a:t>Inspired air</a:t>
              </a:r>
              <a:endParaRPr lang="en-US" sz="2000" b="1" dirty="0">
                <a:latin typeface="Verdana" pitchFamily="34" charset="0"/>
                <a:ea typeface="Verdana" pitchFamily="34" charset="0"/>
                <a:cs typeface="Verdana" pitchFamily="34" charset="0"/>
              </a:endParaRPr>
            </a:p>
          </p:txBody>
        </p:sp>
        <p:sp>
          <p:nvSpPr>
            <p:cNvPr id="47112" name="Line 6"/>
            <p:cNvSpPr>
              <a:spLocks noChangeShapeType="1"/>
            </p:cNvSpPr>
            <p:nvPr/>
          </p:nvSpPr>
          <p:spPr bwMode="auto">
            <a:xfrm flipH="1">
              <a:off x="2585" y="1584"/>
              <a:ext cx="32" cy="757"/>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GB" sz="2000">
                <a:latin typeface="Verdana" pitchFamily="34" charset="0"/>
                <a:ea typeface="Verdana" pitchFamily="34" charset="0"/>
                <a:cs typeface="Verdana" pitchFamily="34" charset="0"/>
              </a:endParaRPr>
            </a:p>
          </p:txBody>
        </p:sp>
        <p:sp>
          <p:nvSpPr>
            <p:cNvPr id="47113" name="Line 7"/>
            <p:cNvSpPr>
              <a:spLocks noChangeShapeType="1"/>
            </p:cNvSpPr>
            <p:nvPr/>
          </p:nvSpPr>
          <p:spPr bwMode="auto">
            <a:xfrm>
              <a:off x="3001" y="1584"/>
              <a:ext cx="0" cy="72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GB" sz="2000">
                <a:latin typeface="Verdana" pitchFamily="34" charset="0"/>
                <a:ea typeface="Verdana" pitchFamily="34" charset="0"/>
                <a:cs typeface="Verdana" pitchFamily="34" charset="0"/>
              </a:endParaRPr>
            </a:p>
          </p:txBody>
        </p:sp>
        <p:sp>
          <p:nvSpPr>
            <p:cNvPr id="47114" name="Line 8"/>
            <p:cNvSpPr>
              <a:spLocks noChangeShapeType="1"/>
            </p:cNvSpPr>
            <p:nvPr/>
          </p:nvSpPr>
          <p:spPr bwMode="auto">
            <a:xfrm>
              <a:off x="1657" y="3552"/>
              <a:ext cx="2352" cy="0"/>
            </a:xfrm>
            <a:prstGeom prst="line">
              <a:avLst/>
            </a:prstGeom>
            <a:noFill/>
            <a:ln w="38100">
              <a:solidFill>
                <a:schemeClr val="bg1"/>
              </a:solidFill>
              <a:round/>
              <a:headEnd/>
              <a:tailEnd/>
            </a:ln>
            <a:extLst>
              <a:ext uri="{909E8E84-426E-40DD-AFC4-6F175D3DCCD1}">
                <a14:hiddenFill xmlns:a14="http://schemas.microsoft.com/office/drawing/2010/main" xmlns="">
                  <a:noFill/>
                </a14:hiddenFill>
              </a:ext>
            </a:extLst>
          </p:spPr>
          <p:txBody>
            <a:bodyPr wrap="none" anchor="ctr"/>
            <a:lstStyle/>
            <a:p>
              <a:endParaRPr lang="en-GB" sz="2000">
                <a:latin typeface="Verdana" pitchFamily="34" charset="0"/>
                <a:ea typeface="Verdana" pitchFamily="34" charset="0"/>
                <a:cs typeface="Verdana" pitchFamily="34" charset="0"/>
              </a:endParaRPr>
            </a:p>
          </p:txBody>
        </p:sp>
        <p:sp>
          <p:nvSpPr>
            <p:cNvPr id="47115" name="Line 9"/>
            <p:cNvSpPr>
              <a:spLocks noChangeShapeType="1"/>
            </p:cNvSpPr>
            <p:nvPr/>
          </p:nvSpPr>
          <p:spPr bwMode="auto">
            <a:xfrm>
              <a:off x="1657" y="3884"/>
              <a:ext cx="2352" cy="0"/>
            </a:xfrm>
            <a:prstGeom prst="line">
              <a:avLst/>
            </a:prstGeom>
            <a:noFill/>
            <a:ln w="38100">
              <a:solidFill>
                <a:srgbClr val="FF3300"/>
              </a:solidFill>
              <a:round/>
              <a:headEnd/>
              <a:tailEnd/>
            </a:ln>
            <a:extLst>
              <a:ext uri="{909E8E84-426E-40DD-AFC4-6F175D3DCCD1}">
                <a14:hiddenFill xmlns:a14="http://schemas.microsoft.com/office/drawing/2010/main" xmlns="">
                  <a:noFill/>
                </a14:hiddenFill>
              </a:ext>
            </a:extLst>
          </p:spPr>
          <p:txBody>
            <a:bodyPr wrap="none" anchor="ctr"/>
            <a:lstStyle/>
            <a:p>
              <a:endParaRPr lang="en-GB" sz="2000">
                <a:latin typeface="Verdana" pitchFamily="34" charset="0"/>
                <a:ea typeface="Verdana" pitchFamily="34" charset="0"/>
                <a:cs typeface="Verdana" pitchFamily="34" charset="0"/>
              </a:endParaRPr>
            </a:p>
          </p:txBody>
        </p:sp>
        <p:cxnSp>
          <p:nvCxnSpPr>
            <p:cNvPr id="47116" name="AutoShape 10"/>
            <p:cNvCxnSpPr>
              <a:cxnSpLocks noChangeShapeType="1"/>
            </p:cNvCxnSpPr>
            <p:nvPr/>
          </p:nvCxnSpPr>
          <p:spPr bwMode="auto">
            <a:xfrm rot="5400000">
              <a:off x="1500" y="2428"/>
              <a:ext cx="1224" cy="960"/>
            </a:xfrm>
            <a:prstGeom prst="curvedConnector3">
              <a:avLst>
                <a:gd name="adj1" fmla="val 40931"/>
              </a:avLst>
            </a:prstGeom>
            <a:noFill/>
            <a:ln w="38100">
              <a:solidFill>
                <a:schemeClr val="tx1"/>
              </a:solidFill>
              <a:round/>
              <a:headEnd/>
              <a:tailEnd/>
            </a:ln>
            <a:extLst>
              <a:ext uri="{909E8E84-426E-40DD-AFC4-6F175D3DCCD1}">
                <a14:hiddenFill xmlns:a14="http://schemas.microsoft.com/office/drawing/2010/main" xmlns="">
                  <a:noFill/>
                </a14:hiddenFill>
              </a:ext>
            </a:extLst>
          </p:spPr>
        </p:cxnSp>
        <p:cxnSp>
          <p:nvCxnSpPr>
            <p:cNvPr id="47117" name="AutoShape 11"/>
            <p:cNvCxnSpPr>
              <a:cxnSpLocks noChangeShapeType="1"/>
            </p:cNvCxnSpPr>
            <p:nvPr/>
          </p:nvCxnSpPr>
          <p:spPr bwMode="auto">
            <a:xfrm rot="16200000" flipH="1">
              <a:off x="2875" y="2430"/>
              <a:ext cx="1260" cy="1008"/>
            </a:xfrm>
            <a:prstGeom prst="curvedConnector5">
              <a:avLst>
                <a:gd name="adj1" fmla="val 40079"/>
                <a:gd name="adj2" fmla="val 95037"/>
                <a:gd name="adj3" fmla="val 98093"/>
              </a:avLst>
            </a:prstGeom>
            <a:noFill/>
            <a:ln w="38100">
              <a:solidFill>
                <a:schemeClr val="tx1"/>
              </a:solidFill>
              <a:round/>
              <a:headEnd/>
              <a:tailEnd/>
            </a:ln>
            <a:extLst>
              <a:ext uri="{909E8E84-426E-40DD-AFC4-6F175D3DCCD1}">
                <a14:hiddenFill xmlns:a14="http://schemas.microsoft.com/office/drawing/2010/main" xmlns="">
                  <a:noFill/>
                </a14:hiddenFill>
              </a:ext>
            </a:extLst>
          </p:spPr>
        </p:cxnSp>
        <p:sp>
          <p:nvSpPr>
            <p:cNvPr id="47118" name="Line 13"/>
            <p:cNvSpPr>
              <a:spLocks noChangeShapeType="1"/>
            </p:cNvSpPr>
            <p:nvPr/>
          </p:nvSpPr>
          <p:spPr bwMode="auto">
            <a:xfrm>
              <a:off x="1561" y="3748"/>
              <a:ext cx="384" cy="0"/>
            </a:xfrm>
            <a:prstGeom prst="line">
              <a:avLst/>
            </a:prstGeom>
            <a:noFill/>
            <a:ln w="9525">
              <a:solidFill>
                <a:srgbClr val="FF33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GB" sz="2000">
                <a:latin typeface="Verdana" pitchFamily="34" charset="0"/>
                <a:ea typeface="Verdana" pitchFamily="34" charset="0"/>
                <a:cs typeface="Verdana" pitchFamily="34" charset="0"/>
              </a:endParaRPr>
            </a:p>
          </p:txBody>
        </p:sp>
        <p:sp>
          <p:nvSpPr>
            <p:cNvPr id="47119" name="Line 14"/>
            <p:cNvSpPr>
              <a:spLocks noChangeShapeType="1"/>
            </p:cNvSpPr>
            <p:nvPr/>
          </p:nvSpPr>
          <p:spPr bwMode="auto">
            <a:xfrm>
              <a:off x="3865" y="3748"/>
              <a:ext cx="336" cy="0"/>
            </a:xfrm>
            <a:prstGeom prst="line">
              <a:avLst/>
            </a:prstGeom>
            <a:noFill/>
            <a:ln w="9525">
              <a:solidFill>
                <a:srgbClr val="FF33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GB" sz="2000">
                <a:latin typeface="Verdana" pitchFamily="34" charset="0"/>
                <a:ea typeface="Verdana" pitchFamily="34" charset="0"/>
                <a:cs typeface="Verdana" pitchFamily="34" charset="0"/>
              </a:endParaRPr>
            </a:p>
          </p:txBody>
        </p:sp>
        <p:sp>
          <p:nvSpPr>
            <p:cNvPr id="47120" name="Line 15"/>
            <p:cNvSpPr>
              <a:spLocks noChangeShapeType="1"/>
            </p:cNvSpPr>
            <p:nvPr/>
          </p:nvSpPr>
          <p:spPr bwMode="auto">
            <a:xfrm>
              <a:off x="1678" y="3612"/>
              <a:ext cx="2352" cy="0"/>
            </a:xfrm>
            <a:prstGeom prst="line">
              <a:avLst/>
            </a:prstGeom>
            <a:noFill/>
            <a:ln w="38100">
              <a:solidFill>
                <a:srgbClr val="FF3300"/>
              </a:solidFill>
              <a:round/>
              <a:headEnd/>
              <a:tailEnd/>
            </a:ln>
            <a:extLst>
              <a:ext uri="{909E8E84-426E-40DD-AFC4-6F175D3DCCD1}">
                <a14:hiddenFill xmlns:a14="http://schemas.microsoft.com/office/drawing/2010/main" xmlns="">
                  <a:noFill/>
                </a14:hiddenFill>
              </a:ext>
            </a:extLst>
          </p:spPr>
          <p:txBody>
            <a:bodyPr wrap="none" anchor="ctr"/>
            <a:lstStyle/>
            <a:p>
              <a:endParaRPr lang="en-GB" sz="2000">
                <a:latin typeface="Verdana" pitchFamily="34" charset="0"/>
                <a:ea typeface="Verdana" pitchFamily="34" charset="0"/>
                <a:cs typeface="Verdana" pitchFamily="34" charset="0"/>
              </a:endParaRPr>
            </a:p>
          </p:txBody>
        </p:sp>
        <p:sp>
          <p:nvSpPr>
            <p:cNvPr id="47121" name="Line 16"/>
            <p:cNvSpPr>
              <a:spLocks noChangeShapeType="1"/>
            </p:cNvSpPr>
            <p:nvPr/>
          </p:nvSpPr>
          <p:spPr bwMode="auto">
            <a:xfrm>
              <a:off x="2812" y="1434"/>
              <a:ext cx="0" cy="862"/>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GB" sz="2000">
                <a:latin typeface="Verdana" pitchFamily="34" charset="0"/>
                <a:ea typeface="Verdana" pitchFamily="34" charset="0"/>
                <a:cs typeface="Verdana" pitchFamily="34" charset="0"/>
              </a:endParaRPr>
            </a:p>
          </p:txBody>
        </p:sp>
        <p:sp>
          <p:nvSpPr>
            <p:cNvPr id="47122" name="Text Box 17"/>
            <p:cNvSpPr txBox="1">
              <a:spLocks noChangeArrowheads="1"/>
            </p:cNvSpPr>
            <p:nvPr/>
          </p:nvSpPr>
          <p:spPr bwMode="auto">
            <a:xfrm>
              <a:off x="2358" y="3566"/>
              <a:ext cx="907" cy="2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endParaRPr lang="en-GB" sz="2000">
                <a:latin typeface="Verdana" pitchFamily="34" charset="0"/>
                <a:ea typeface="Verdana" pitchFamily="34" charset="0"/>
                <a:cs typeface="Verdana" pitchFamily="34" charset="0"/>
              </a:endParaRPr>
            </a:p>
          </p:txBody>
        </p:sp>
        <p:sp>
          <p:nvSpPr>
            <p:cNvPr id="47123" name="Text Box 19"/>
            <p:cNvSpPr txBox="1">
              <a:spLocks noChangeArrowheads="1"/>
            </p:cNvSpPr>
            <p:nvPr/>
          </p:nvSpPr>
          <p:spPr bwMode="auto">
            <a:xfrm>
              <a:off x="3355" y="1215"/>
              <a:ext cx="1339" cy="4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sz="2000" dirty="0">
                  <a:latin typeface="Verdana" pitchFamily="34" charset="0"/>
                  <a:ea typeface="Verdana" pitchFamily="34" charset="0"/>
                  <a:cs typeface="Verdana" pitchFamily="34" charset="0"/>
                </a:rPr>
                <a:t>PO</a:t>
              </a:r>
              <a:r>
                <a:rPr lang="en-GB" sz="2000" baseline="-25000" dirty="0">
                  <a:latin typeface="Verdana" pitchFamily="34" charset="0"/>
                  <a:ea typeface="Verdana" pitchFamily="34" charset="0"/>
                  <a:cs typeface="Verdana" pitchFamily="34" charset="0"/>
                </a:rPr>
                <a:t>2 </a:t>
              </a:r>
              <a:r>
                <a:rPr lang="en-GB" sz="2000" dirty="0" smtClean="0">
                  <a:latin typeface="Verdana" pitchFamily="34" charset="0"/>
                  <a:ea typeface="Verdana" pitchFamily="34" charset="0"/>
                  <a:cs typeface="Verdana" pitchFamily="34" charset="0"/>
                </a:rPr>
                <a:t>150 mmHg </a:t>
              </a:r>
              <a:r>
                <a:rPr lang="en-GB" sz="2000" dirty="0">
                  <a:latin typeface="Verdana" pitchFamily="34" charset="0"/>
                  <a:ea typeface="Verdana" pitchFamily="34" charset="0"/>
                  <a:cs typeface="Verdana" pitchFamily="34" charset="0"/>
                </a:rPr>
                <a:t>PCO</a:t>
              </a:r>
              <a:r>
                <a:rPr lang="en-GB" sz="2000" baseline="-25000" dirty="0">
                  <a:latin typeface="Verdana" pitchFamily="34" charset="0"/>
                  <a:ea typeface="Verdana" pitchFamily="34" charset="0"/>
                  <a:cs typeface="Verdana" pitchFamily="34" charset="0"/>
                </a:rPr>
                <a:t>2 </a:t>
              </a:r>
              <a:r>
                <a:rPr lang="en-GB" sz="2000" dirty="0" smtClean="0">
                  <a:latin typeface="Verdana" pitchFamily="34" charset="0"/>
                  <a:ea typeface="Verdana" pitchFamily="34" charset="0"/>
                  <a:cs typeface="Verdana" pitchFamily="34" charset="0"/>
                </a:rPr>
                <a:t>0 mmHg</a:t>
              </a:r>
              <a:endParaRPr lang="en-US" sz="2000" baseline="-25000" dirty="0">
                <a:latin typeface="Verdana" pitchFamily="34" charset="0"/>
                <a:ea typeface="Verdana" pitchFamily="34" charset="0"/>
                <a:cs typeface="Verdana" pitchFamily="34" charset="0"/>
              </a:endParaRPr>
            </a:p>
          </p:txBody>
        </p:sp>
        <p:sp>
          <p:nvSpPr>
            <p:cNvPr id="47124" name="Text Box 20"/>
            <p:cNvSpPr txBox="1">
              <a:spLocks noChangeArrowheads="1"/>
            </p:cNvSpPr>
            <p:nvPr/>
          </p:nvSpPr>
          <p:spPr bwMode="auto">
            <a:xfrm>
              <a:off x="228" y="3499"/>
              <a:ext cx="1493" cy="4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2000" dirty="0">
                  <a:latin typeface="Verdana" pitchFamily="34" charset="0"/>
                  <a:ea typeface="Verdana" pitchFamily="34" charset="0"/>
                  <a:cs typeface="Verdana" pitchFamily="34" charset="0"/>
                </a:rPr>
                <a:t>PVO</a:t>
              </a:r>
              <a:r>
                <a:rPr lang="en-GB" sz="2000" baseline="-25000" dirty="0">
                  <a:latin typeface="Verdana" pitchFamily="34" charset="0"/>
                  <a:ea typeface="Verdana" pitchFamily="34" charset="0"/>
                  <a:cs typeface="Verdana" pitchFamily="34" charset="0"/>
                </a:rPr>
                <a:t>2 </a:t>
              </a:r>
              <a:r>
                <a:rPr lang="en-GB" sz="2000" dirty="0" smtClean="0">
                  <a:latin typeface="Verdana" pitchFamily="34" charset="0"/>
                  <a:ea typeface="Verdana" pitchFamily="34" charset="0"/>
                  <a:cs typeface="Verdana" pitchFamily="34" charset="0"/>
                </a:rPr>
                <a:t>40mmHg</a:t>
              </a:r>
              <a:endParaRPr lang="en-GB" sz="2000" dirty="0">
                <a:latin typeface="Verdana" pitchFamily="34" charset="0"/>
                <a:ea typeface="Verdana" pitchFamily="34" charset="0"/>
                <a:cs typeface="Verdana" pitchFamily="34" charset="0"/>
              </a:endParaRPr>
            </a:p>
            <a:p>
              <a:pPr algn="ctr" eaLnBrk="1" hangingPunct="1"/>
              <a:r>
                <a:rPr lang="en-GB" sz="2000" dirty="0">
                  <a:latin typeface="Verdana" pitchFamily="34" charset="0"/>
                  <a:ea typeface="Verdana" pitchFamily="34" charset="0"/>
                  <a:cs typeface="Verdana" pitchFamily="34" charset="0"/>
                </a:rPr>
                <a:t>PVCO</a:t>
              </a:r>
              <a:r>
                <a:rPr lang="en-GB" sz="2000" baseline="-25000" dirty="0">
                  <a:latin typeface="Verdana" pitchFamily="34" charset="0"/>
                  <a:ea typeface="Verdana" pitchFamily="34" charset="0"/>
                  <a:cs typeface="Verdana" pitchFamily="34" charset="0"/>
                </a:rPr>
                <a:t>2 </a:t>
              </a:r>
              <a:r>
                <a:rPr lang="en-GB" sz="2000" dirty="0" smtClean="0">
                  <a:latin typeface="Verdana" pitchFamily="34" charset="0"/>
                  <a:ea typeface="Verdana" pitchFamily="34" charset="0"/>
                  <a:cs typeface="Verdana" pitchFamily="34" charset="0"/>
                </a:rPr>
                <a:t>45mm Hg</a:t>
              </a:r>
              <a:endParaRPr lang="en-US" sz="2000" baseline="-25000" dirty="0">
                <a:latin typeface="Verdana" pitchFamily="34" charset="0"/>
                <a:ea typeface="Verdana" pitchFamily="34" charset="0"/>
                <a:cs typeface="Verdana" pitchFamily="34" charset="0"/>
              </a:endParaRPr>
            </a:p>
          </p:txBody>
        </p:sp>
        <p:sp>
          <p:nvSpPr>
            <p:cNvPr id="47125" name="Text Box 21"/>
            <p:cNvSpPr txBox="1">
              <a:spLocks noChangeArrowheads="1"/>
            </p:cNvSpPr>
            <p:nvPr/>
          </p:nvSpPr>
          <p:spPr bwMode="auto">
            <a:xfrm>
              <a:off x="4105" y="3521"/>
              <a:ext cx="1491" cy="4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sz="2000" dirty="0">
                  <a:latin typeface="Verdana" pitchFamily="34" charset="0"/>
                  <a:ea typeface="Verdana" pitchFamily="34" charset="0"/>
                  <a:cs typeface="Verdana" pitchFamily="34" charset="0"/>
                </a:rPr>
                <a:t>PaO</a:t>
              </a:r>
              <a:r>
                <a:rPr lang="en-GB" sz="2000" baseline="-25000" dirty="0">
                  <a:latin typeface="Verdana" pitchFamily="34" charset="0"/>
                  <a:ea typeface="Verdana" pitchFamily="34" charset="0"/>
                  <a:cs typeface="Verdana" pitchFamily="34" charset="0"/>
                </a:rPr>
                <a:t>2 </a:t>
              </a:r>
              <a:r>
                <a:rPr lang="en-GB" sz="2000" dirty="0" smtClean="0">
                  <a:latin typeface="Verdana" pitchFamily="34" charset="0"/>
                  <a:ea typeface="Verdana" pitchFamily="34" charset="0"/>
                  <a:cs typeface="Verdana" pitchFamily="34" charset="0"/>
                </a:rPr>
                <a:t>100mmHg PaCO</a:t>
              </a:r>
              <a:r>
                <a:rPr lang="en-GB" sz="2000" baseline="-25000" dirty="0" smtClean="0">
                  <a:latin typeface="Verdana" pitchFamily="34" charset="0"/>
                  <a:ea typeface="Verdana" pitchFamily="34" charset="0"/>
                  <a:cs typeface="Verdana" pitchFamily="34" charset="0"/>
                </a:rPr>
                <a:t>2 </a:t>
              </a:r>
              <a:r>
                <a:rPr lang="en-GB" sz="2000" dirty="0" smtClean="0">
                  <a:latin typeface="Verdana" pitchFamily="34" charset="0"/>
                  <a:ea typeface="Verdana" pitchFamily="34" charset="0"/>
                  <a:cs typeface="Verdana" pitchFamily="34" charset="0"/>
                </a:rPr>
                <a:t>40mmHg</a:t>
              </a:r>
              <a:endParaRPr lang="en-US" sz="2000" baseline="-25000" dirty="0">
                <a:latin typeface="Verdana" pitchFamily="34" charset="0"/>
                <a:ea typeface="Verdana" pitchFamily="34" charset="0"/>
                <a:cs typeface="Verdana" pitchFamily="34" charset="0"/>
              </a:endParaRPr>
            </a:p>
          </p:txBody>
        </p:sp>
        <p:sp>
          <p:nvSpPr>
            <p:cNvPr id="47126" name="Text Box 22"/>
            <p:cNvSpPr txBox="1">
              <a:spLocks noChangeArrowheads="1"/>
            </p:cNvSpPr>
            <p:nvPr/>
          </p:nvSpPr>
          <p:spPr bwMode="auto">
            <a:xfrm>
              <a:off x="340" y="3271"/>
              <a:ext cx="1202" cy="2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sz="2000" b="1" dirty="0">
                  <a:latin typeface="Verdana" pitchFamily="34" charset="0"/>
                  <a:ea typeface="Verdana" pitchFamily="34" charset="0"/>
                  <a:cs typeface="Verdana" pitchFamily="34" charset="0"/>
                </a:rPr>
                <a:t>Venous</a:t>
              </a:r>
              <a:endParaRPr lang="en-US" sz="2000" b="1" dirty="0">
                <a:latin typeface="Verdana" pitchFamily="34" charset="0"/>
                <a:ea typeface="Verdana" pitchFamily="34" charset="0"/>
                <a:cs typeface="Verdana" pitchFamily="34" charset="0"/>
              </a:endParaRPr>
            </a:p>
          </p:txBody>
        </p:sp>
        <p:sp>
          <p:nvSpPr>
            <p:cNvPr id="47127" name="Text Box 23"/>
            <p:cNvSpPr txBox="1">
              <a:spLocks noChangeArrowheads="1"/>
            </p:cNvSpPr>
            <p:nvPr/>
          </p:nvSpPr>
          <p:spPr bwMode="auto">
            <a:xfrm>
              <a:off x="4354" y="3271"/>
              <a:ext cx="1202" cy="2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sz="2000" b="1" dirty="0">
                  <a:latin typeface="Verdana" pitchFamily="34" charset="0"/>
                  <a:ea typeface="Verdana" pitchFamily="34" charset="0"/>
                  <a:cs typeface="Verdana" pitchFamily="34" charset="0"/>
                </a:rPr>
                <a:t>Arterial</a:t>
              </a:r>
              <a:endParaRPr lang="en-US" sz="2000" b="1" dirty="0">
                <a:latin typeface="Verdana" pitchFamily="34" charset="0"/>
                <a:ea typeface="Verdana" pitchFamily="34" charset="0"/>
                <a:cs typeface="Verdana" pitchFamily="34" charset="0"/>
              </a:endParaRPr>
            </a:p>
          </p:txBody>
        </p:sp>
      </p:grpSp>
    </p:spTree>
    <p:extLst>
      <p:ext uri="{BB962C8B-B14F-4D97-AF65-F5344CB8AC3E}">
        <p14:creationId xmlns:p14="http://schemas.microsoft.com/office/powerpoint/2010/main" xmlns="" val="3563344727"/>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685800" y="188640"/>
            <a:ext cx="7772400" cy="685800"/>
          </a:xfrm>
        </p:spPr>
        <p:txBody>
          <a:bodyPr>
            <a:normAutofit/>
          </a:bodyPr>
          <a:lstStyle/>
          <a:p>
            <a:pPr eaLnBrk="1" hangingPunct="1"/>
            <a:r>
              <a:rPr lang="en-GB" sz="2400" b="1" dirty="0" smtClean="0">
                <a:latin typeface="Verdana" pitchFamily="34" charset="0"/>
                <a:ea typeface="Verdana" pitchFamily="34" charset="0"/>
                <a:cs typeface="Verdana" pitchFamily="34" charset="0"/>
              </a:rPr>
              <a:t>O</a:t>
            </a:r>
            <a:r>
              <a:rPr lang="en-GB" sz="2400" b="1" baseline="-25000" dirty="0" smtClean="0">
                <a:latin typeface="Verdana" pitchFamily="34" charset="0"/>
                <a:ea typeface="Verdana" pitchFamily="34" charset="0"/>
                <a:cs typeface="Verdana" pitchFamily="34" charset="0"/>
              </a:rPr>
              <a:t>2</a:t>
            </a:r>
            <a:r>
              <a:rPr lang="en-GB" sz="2400" b="1" dirty="0" smtClean="0">
                <a:latin typeface="Verdana" pitchFamily="34" charset="0"/>
                <a:ea typeface="Verdana" pitchFamily="34" charset="0"/>
                <a:cs typeface="Verdana" pitchFamily="34" charset="0"/>
              </a:rPr>
              <a:t> </a:t>
            </a:r>
            <a:r>
              <a:rPr lang="en-GB" sz="2400" b="1" dirty="0">
                <a:latin typeface="Verdana" pitchFamily="34" charset="0"/>
                <a:ea typeface="Verdana" pitchFamily="34" charset="0"/>
                <a:cs typeface="Verdana" pitchFamily="34" charset="0"/>
              </a:rPr>
              <a:t>T</a:t>
            </a:r>
            <a:r>
              <a:rPr lang="en-GB" sz="2400" b="1" dirty="0" smtClean="0">
                <a:latin typeface="Verdana" pitchFamily="34" charset="0"/>
                <a:ea typeface="Verdana" pitchFamily="34" charset="0"/>
                <a:cs typeface="Verdana" pitchFamily="34" charset="0"/>
              </a:rPr>
              <a:t>ransit </a:t>
            </a:r>
            <a:r>
              <a:rPr lang="en-GB" sz="2400" b="1" dirty="0">
                <a:latin typeface="Verdana" pitchFamily="34" charset="0"/>
                <a:ea typeface="Verdana" pitchFamily="34" charset="0"/>
                <a:cs typeface="Verdana" pitchFamily="34" charset="0"/>
              </a:rPr>
              <a:t>T</a:t>
            </a:r>
            <a:r>
              <a:rPr lang="en-GB" sz="2400" b="1" dirty="0" smtClean="0">
                <a:latin typeface="Verdana" pitchFamily="34" charset="0"/>
                <a:ea typeface="Verdana" pitchFamily="34" charset="0"/>
                <a:cs typeface="Verdana" pitchFamily="34" charset="0"/>
              </a:rPr>
              <a:t>ime</a:t>
            </a:r>
          </a:p>
        </p:txBody>
      </p:sp>
      <p:graphicFrame>
        <p:nvGraphicFramePr>
          <p:cNvPr id="48131" name="Object 3"/>
          <p:cNvGraphicFramePr>
            <a:graphicFrameLocks noChangeAspect="1"/>
          </p:cNvGraphicFramePr>
          <p:nvPr/>
        </p:nvGraphicFramePr>
        <p:xfrm>
          <a:off x="0" y="1066800"/>
          <a:ext cx="9144000" cy="5791200"/>
        </p:xfrm>
        <a:graphic>
          <a:graphicData uri="http://schemas.openxmlformats.org/presentationml/2006/ole">
            <p:oleObj spid="_x0000_s5163" name="Photo Editor Photo" r:id="rId4" imgW="7621064" imgH="5714286" progId="">
              <p:embed/>
            </p:oleObj>
          </a:graphicData>
        </a:graphic>
      </p:graphicFrame>
    </p:spTree>
    <p:extLst>
      <p:ext uri="{BB962C8B-B14F-4D97-AF65-F5344CB8AC3E}">
        <p14:creationId xmlns:p14="http://schemas.microsoft.com/office/powerpoint/2010/main" xmlns="" val="80302830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a:t>
            </a:r>
            <a:endParaRPr lang="en-GB" dirty="0"/>
          </a:p>
        </p:txBody>
      </p:sp>
      <p:sp>
        <p:nvSpPr>
          <p:cNvPr id="4" name="Content Placeholder 3"/>
          <p:cNvSpPr>
            <a:spLocks noGrp="1"/>
          </p:cNvSpPr>
          <p:nvPr>
            <p:ph sz="quarter" idx="11"/>
          </p:nvPr>
        </p:nvSpPr>
        <p:spPr>
          <a:xfrm>
            <a:off x="539552" y="188640"/>
            <a:ext cx="8207375" cy="6480720"/>
          </a:xfrm>
        </p:spPr>
        <p:txBody>
          <a:bodyPr vert="horz" lIns="91440" tIns="45720" rIns="91440" bIns="45720" rtlCol="0" anchor="ctr">
            <a:normAutofit/>
          </a:bodyPr>
          <a:lstStyle/>
          <a:p>
            <a:pPr algn="ctr">
              <a:lnSpc>
                <a:spcPct val="150000"/>
              </a:lnSpc>
              <a:spcBef>
                <a:spcPts val="600"/>
              </a:spcBef>
              <a:buNone/>
            </a:pPr>
            <a:r>
              <a:rPr lang="en-GB" sz="2400" b="1" dirty="0">
                <a:solidFill>
                  <a:schemeClr val="bg1">
                    <a:lumMod val="65000"/>
                  </a:schemeClr>
                </a:solidFill>
                <a:latin typeface="Verdana" pitchFamily="34" charset="0"/>
                <a:ea typeface="Verdana" pitchFamily="34" charset="0"/>
                <a:cs typeface="Verdana" pitchFamily="34" charset="0"/>
              </a:rPr>
              <a:t>Lung Volume and </a:t>
            </a:r>
            <a:r>
              <a:rPr lang="en-GB" sz="2400" b="1" dirty="0" smtClean="0">
                <a:solidFill>
                  <a:schemeClr val="bg1">
                    <a:lumMod val="65000"/>
                  </a:schemeClr>
                </a:solidFill>
                <a:latin typeface="Verdana" pitchFamily="34" charset="0"/>
                <a:ea typeface="Verdana" pitchFamily="34" charset="0"/>
                <a:cs typeface="Verdana" pitchFamily="34" charset="0"/>
              </a:rPr>
              <a:t>Capacities</a:t>
            </a:r>
          </a:p>
          <a:p>
            <a:pPr algn="ctr">
              <a:lnSpc>
                <a:spcPct val="150000"/>
              </a:lnSpc>
              <a:spcBef>
                <a:spcPts val="600"/>
              </a:spcBef>
              <a:buNone/>
            </a:pPr>
            <a:r>
              <a:rPr lang="en-GB" sz="2400" b="1" dirty="0" smtClean="0">
                <a:solidFill>
                  <a:schemeClr val="bg1">
                    <a:lumMod val="65000"/>
                  </a:schemeClr>
                </a:solidFill>
                <a:latin typeface="Verdana" pitchFamily="34" charset="0"/>
                <a:ea typeface="Verdana" pitchFamily="34" charset="0"/>
                <a:cs typeface="Verdana" pitchFamily="34" charset="0"/>
              </a:rPr>
              <a:t>Ventilation</a:t>
            </a:r>
          </a:p>
          <a:p>
            <a:pPr algn="ctr">
              <a:lnSpc>
                <a:spcPct val="150000"/>
              </a:lnSpc>
              <a:spcBef>
                <a:spcPts val="600"/>
              </a:spcBef>
              <a:buNone/>
            </a:pPr>
            <a:r>
              <a:rPr lang="en-GB" sz="2400" b="1" dirty="0">
                <a:solidFill>
                  <a:schemeClr val="bg1">
                    <a:lumMod val="65000"/>
                  </a:schemeClr>
                </a:solidFill>
                <a:latin typeface="Verdana" pitchFamily="34" charset="0"/>
                <a:ea typeface="Verdana" pitchFamily="34" charset="0"/>
                <a:cs typeface="Verdana" pitchFamily="34" charset="0"/>
              </a:rPr>
              <a:t>Gas Exchange and </a:t>
            </a:r>
            <a:r>
              <a:rPr lang="en-GB" sz="2400" b="1" dirty="0" smtClean="0">
                <a:solidFill>
                  <a:schemeClr val="bg1">
                    <a:lumMod val="65000"/>
                  </a:schemeClr>
                </a:solidFill>
                <a:latin typeface="Verdana" pitchFamily="34" charset="0"/>
                <a:ea typeface="Verdana" pitchFamily="34" charset="0"/>
                <a:cs typeface="Verdana" pitchFamily="34" charset="0"/>
              </a:rPr>
              <a:t>Diffusion</a:t>
            </a:r>
          </a:p>
          <a:p>
            <a:pPr algn="ctr">
              <a:lnSpc>
                <a:spcPct val="150000"/>
              </a:lnSpc>
              <a:spcBef>
                <a:spcPts val="600"/>
              </a:spcBef>
              <a:buNone/>
            </a:pPr>
            <a:r>
              <a:rPr lang="en-GB" sz="2400" b="1" dirty="0">
                <a:latin typeface="Verdana" pitchFamily="34" charset="0"/>
                <a:ea typeface="Verdana" pitchFamily="34" charset="0"/>
                <a:cs typeface="Verdana" pitchFamily="34" charset="0"/>
              </a:rPr>
              <a:t>Fick’s Law</a:t>
            </a:r>
          </a:p>
          <a:p>
            <a:pPr algn="ctr">
              <a:lnSpc>
                <a:spcPct val="150000"/>
              </a:lnSpc>
              <a:spcBef>
                <a:spcPts val="600"/>
              </a:spcBef>
              <a:buNone/>
            </a:pPr>
            <a:r>
              <a:rPr lang="en-GB" sz="2400" b="1" dirty="0" smtClean="0">
                <a:solidFill>
                  <a:schemeClr val="bg1">
                    <a:lumMod val="65000"/>
                  </a:schemeClr>
                </a:solidFill>
                <a:latin typeface="Verdana" pitchFamily="34" charset="0"/>
                <a:ea typeface="Verdana" pitchFamily="34" charset="0"/>
                <a:cs typeface="Verdana" pitchFamily="34" charset="0"/>
              </a:rPr>
              <a:t>Concentration </a:t>
            </a:r>
            <a:r>
              <a:rPr lang="en-GB" sz="2400" b="1" dirty="0">
                <a:solidFill>
                  <a:schemeClr val="bg1">
                    <a:lumMod val="65000"/>
                  </a:schemeClr>
                </a:solidFill>
                <a:latin typeface="Verdana" pitchFamily="34" charset="0"/>
                <a:ea typeface="Verdana" pitchFamily="34" charset="0"/>
                <a:cs typeface="Verdana" pitchFamily="34" charset="0"/>
              </a:rPr>
              <a:t>/ Pressure </a:t>
            </a:r>
            <a:r>
              <a:rPr lang="en-GB" sz="2400" b="1" dirty="0" smtClean="0">
                <a:solidFill>
                  <a:schemeClr val="bg1">
                    <a:lumMod val="65000"/>
                  </a:schemeClr>
                </a:solidFill>
                <a:latin typeface="Verdana" pitchFamily="34" charset="0"/>
                <a:ea typeface="Verdana" pitchFamily="34" charset="0"/>
                <a:cs typeface="Verdana" pitchFamily="34" charset="0"/>
              </a:rPr>
              <a:t>Gradient</a:t>
            </a:r>
          </a:p>
          <a:p>
            <a:pPr algn="ctr">
              <a:lnSpc>
                <a:spcPct val="150000"/>
              </a:lnSpc>
              <a:spcBef>
                <a:spcPts val="600"/>
              </a:spcBef>
              <a:buNone/>
            </a:pPr>
            <a:r>
              <a:rPr lang="en-GB" sz="2400" b="1" dirty="0">
                <a:latin typeface="Verdana" pitchFamily="34" charset="0"/>
                <a:ea typeface="Verdana" pitchFamily="34" charset="0"/>
                <a:cs typeface="Verdana" pitchFamily="34" charset="0"/>
              </a:rPr>
              <a:t>Gas </a:t>
            </a:r>
            <a:r>
              <a:rPr lang="en-GB" sz="2400" b="1" dirty="0" smtClean="0">
                <a:latin typeface="Verdana" pitchFamily="34" charset="0"/>
                <a:ea typeface="Verdana" pitchFamily="34" charset="0"/>
                <a:cs typeface="Verdana" pitchFamily="34" charset="0"/>
              </a:rPr>
              <a:t>Solubility</a:t>
            </a:r>
          </a:p>
          <a:p>
            <a:pPr algn="ctr">
              <a:lnSpc>
                <a:spcPct val="150000"/>
              </a:lnSpc>
              <a:spcBef>
                <a:spcPts val="600"/>
              </a:spcBef>
              <a:buNone/>
            </a:pPr>
            <a:r>
              <a:rPr lang="en-GB" sz="2400" b="1" dirty="0" smtClean="0">
                <a:solidFill>
                  <a:schemeClr val="bg1">
                    <a:lumMod val="65000"/>
                  </a:schemeClr>
                </a:solidFill>
                <a:latin typeface="Verdana" pitchFamily="34" charset="0"/>
                <a:ea typeface="Verdana" pitchFamily="34" charset="0"/>
                <a:cs typeface="Verdana" pitchFamily="34" charset="0"/>
              </a:rPr>
              <a:t>Thickness of Alveolar Membrane</a:t>
            </a:r>
          </a:p>
          <a:p>
            <a:pPr algn="ctr">
              <a:lnSpc>
                <a:spcPct val="150000"/>
              </a:lnSpc>
              <a:spcBef>
                <a:spcPts val="600"/>
              </a:spcBef>
              <a:buNone/>
            </a:pPr>
            <a:r>
              <a:rPr lang="en-GB" sz="2400" b="1" dirty="0">
                <a:solidFill>
                  <a:schemeClr val="bg1">
                    <a:lumMod val="65000"/>
                  </a:schemeClr>
                </a:solidFill>
                <a:latin typeface="Verdana" pitchFamily="34" charset="0"/>
                <a:ea typeface="Verdana" pitchFamily="34" charset="0"/>
                <a:cs typeface="Verdana" pitchFamily="34" charset="0"/>
              </a:rPr>
              <a:t>Surface Area</a:t>
            </a:r>
            <a:endParaRPr lang="en-US" sz="2400" b="1" dirty="0">
              <a:solidFill>
                <a:schemeClr val="bg1">
                  <a:lumMod val="65000"/>
                </a:schemeClr>
              </a:solidFill>
              <a:latin typeface="Verdana" pitchFamily="34" charset="0"/>
              <a:ea typeface="Verdana" pitchFamily="34" charset="0"/>
              <a:cs typeface="Verdana" pitchFamily="34" charset="0"/>
            </a:endParaRPr>
          </a:p>
          <a:p>
            <a:pPr algn="ctr">
              <a:lnSpc>
                <a:spcPct val="150000"/>
              </a:lnSpc>
              <a:spcBef>
                <a:spcPts val="600"/>
              </a:spcBef>
              <a:buNone/>
            </a:pPr>
            <a:r>
              <a:rPr lang="en-GB" sz="2400" b="1" dirty="0">
                <a:solidFill>
                  <a:schemeClr val="bg1">
                    <a:lumMod val="65000"/>
                  </a:schemeClr>
                </a:solidFill>
                <a:latin typeface="Verdana" pitchFamily="34" charset="0"/>
                <a:ea typeface="Verdana" pitchFamily="34" charset="0"/>
                <a:cs typeface="Verdana" pitchFamily="34" charset="0"/>
              </a:rPr>
              <a:t>Ventilation Perfusion </a:t>
            </a:r>
            <a:r>
              <a:rPr lang="en-GB" sz="2400" b="1" dirty="0" smtClean="0">
                <a:solidFill>
                  <a:schemeClr val="bg1">
                    <a:lumMod val="65000"/>
                  </a:schemeClr>
                </a:solidFill>
                <a:latin typeface="Verdana" pitchFamily="34" charset="0"/>
                <a:ea typeface="Verdana" pitchFamily="34" charset="0"/>
                <a:cs typeface="Verdana" pitchFamily="34" charset="0"/>
              </a:rPr>
              <a:t>Matching</a:t>
            </a:r>
            <a:endParaRPr lang="en-US" sz="2400" b="1" dirty="0">
              <a:solidFill>
                <a:schemeClr val="bg1">
                  <a:lumMod val="65000"/>
                </a:schemeClr>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xmlns="" val="327672814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457200" y="413792"/>
            <a:ext cx="8229600" cy="1143000"/>
          </a:xfrm>
        </p:spPr>
        <p:txBody>
          <a:bodyPr vert="horz" lIns="91440" tIns="45720" rIns="91440" bIns="45720" rtlCol="0" anchor="ctr">
            <a:normAutofit/>
          </a:bodyPr>
          <a:lstStyle/>
          <a:p>
            <a:r>
              <a:rPr lang="en-GB" sz="2400" b="1">
                <a:latin typeface="Verdana" pitchFamily="34" charset="0"/>
                <a:ea typeface="Verdana" pitchFamily="34" charset="0"/>
                <a:cs typeface="Verdana" pitchFamily="34" charset="0"/>
              </a:rPr>
              <a:t>Gas </a:t>
            </a:r>
            <a:r>
              <a:rPr lang="en-GB" sz="2400" b="1" smtClean="0">
                <a:latin typeface="Verdana" pitchFamily="34" charset="0"/>
                <a:ea typeface="Verdana" pitchFamily="34" charset="0"/>
                <a:cs typeface="Verdana" pitchFamily="34" charset="0"/>
              </a:rPr>
              <a:t>Solubility</a:t>
            </a:r>
            <a:endParaRPr lang="en-US" sz="2400" b="1" dirty="0">
              <a:latin typeface="Verdana" pitchFamily="34" charset="0"/>
              <a:ea typeface="Verdana" pitchFamily="34" charset="0"/>
              <a:cs typeface="Verdana" pitchFamily="34" charset="0"/>
            </a:endParaRPr>
          </a:p>
        </p:txBody>
      </p:sp>
      <p:sp>
        <p:nvSpPr>
          <p:cNvPr id="50179" name="Rectangle 3"/>
          <p:cNvSpPr>
            <a:spLocks noGrp="1" noChangeArrowheads="1"/>
          </p:cNvSpPr>
          <p:nvPr>
            <p:ph idx="1"/>
          </p:nvPr>
        </p:nvSpPr>
        <p:spPr>
          <a:xfrm>
            <a:off x="467544" y="1927373"/>
            <a:ext cx="8229600" cy="4525963"/>
          </a:xfrm>
        </p:spPr>
        <p:txBody>
          <a:bodyPr/>
          <a:lstStyle/>
          <a:p>
            <a:pPr eaLnBrk="1" hangingPunct="1">
              <a:lnSpc>
                <a:spcPct val="150000"/>
              </a:lnSpc>
            </a:pPr>
            <a:r>
              <a:rPr lang="en-GB" sz="1800" dirty="0" smtClean="0">
                <a:latin typeface="Verdana" pitchFamily="34" charset="0"/>
                <a:ea typeface="Verdana" pitchFamily="34" charset="0"/>
                <a:cs typeface="Verdana" pitchFamily="34" charset="0"/>
              </a:rPr>
              <a:t>Both O</a:t>
            </a:r>
            <a:r>
              <a:rPr lang="en-GB" sz="1800" baseline="-25000" dirty="0" smtClean="0">
                <a:latin typeface="Verdana" pitchFamily="34" charset="0"/>
                <a:ea typeface="Verdana" pitchFamily="34" charset="0"/>
                <a:cs typeface="Verdana" pitchFamily="34" charset="0"/>
              </a:rPr>
              <a:t>2 </a:t>
            </a:r>
            <a:r>
              <a:rPr lang="en-GB" sz="1800" dirty="0" smtClean="0">
                <a:latin typeface="Verdana" pitchFamily="34" charset="0"/>
                <a:ea typeface="Verdana" pitchFamily="34" charset="0"/>
                <a:cs typeface="Verdana" pitchFamily="34" charset="0"/>
              </a:rPr>
              <a:t>and CO</a:t>
            </a:r>
            <a:r>
              <a:rPr lang="en-GB" sz="1800" baseline="-25000" dirty="0" smtClean="0">
                <a:latin typeface="Verdana" pitchFamily="34" charset="0"/>
                <a:ea typeface="Verdana" pitchFamily="34" charset="0"/>
                <a:cs typeface="Verdana" pitchFamily="34" charset="0"/>
              </a:rPr>
              <a:t>2</a:t>
            </a:r>
            <a:r>
              <a:rPr lang="en-GB" sz="1800" dirty="0" smtClean="0">
                <a:latin typeface="Verdana" pitchFamily="34" charset="0"/>
                <a:ea typeface="Verdana" pitchFamily="34" charset="0"/>
                <a:cs typeface="Verdana" pitchFamily="34" charset="0"/>
              </a:rPr>
              <a:t> are soluble gases</a:t>
            </a:r>
          </a:p>
          <a:p>
            <a:pPr eaLnBrk="1" hangingPunct="1">
              <a:lnSpc>
                <a:spcPct val="150000"/>
              </a:lnSpc>
            </a:pPr>
            <a:r>
              <a:rPr lang="en-GB" sz="1800" dirty="0" smtClean="0">
                <a:latin typeface="Verdana" pitchFamily="34" charset="0"/>
                <a:ea typeface="Verdana" pitchFamily="34" charset="0"/>
                <a:cs typeface="Verdana" pitchFamily="34" charset="0"/>
              </a:rPr>
              <a:t>CO</a:t>
            </a:r>
            <a:r>
              <a:rPr lang="en-GB" sz="1800" baseline="-25000" dirty="0" smtClean="0">
                <a:latin typeface="Verdana" pitchFamily="34" charset="0"/>
                <a:ea typeface="Verdana" pitchFamily="34" charset="0"/>
                <a:cs typeface="Verdana" pitchFamily="34" charset="0"/>
              </a:rPr>
              <a:t>2</a:t>
            </a:r>
            <a:r>
              <a:rPr lang="en-GB" sz="1800" dirty="0" smtClean="0">
                <a:latin typeface="Verdana" pitchFamily="34" charset="0"/>
                <a:ea typeface="Verdana" pitchFamily="34" charset="0"/>
                <a:cs typeface="Verdana" pitchFamily="34" charset="0"/>
              </a:rPr>
              <a:t> is 20 times more soluble than O</a:t>
            </a:r>
            <a:r>
              <a:rPr lang="en-GB" sz="1800" baseline="-25000" dirty="0" smtClean="0">
                <a:latin typeface="Verdana" pitchFamily="34" charset="0"/>
                <a:ea typeface="Verdana" pitchFamily="34" charset="0"/>
                <a:cs typeface="Verdana" pitchFamily="34" charset="0"/>
              </a:rPr>
              <a:t>2</a:t>
            </a:r>
          </a:p>
          <a:p>
            <a:pPr eaLnBrk="1" hangingPunct="1">
              <a:lnSpc>
                <a:spcPct val="150000"/>
              </a:lnSpc>
            </a:pPr>
            <a:r>
              <a:rPr lang="en-GB" sz="1800" dirty="0" smtClean="0">
                <a:latin typeface="Verdana" pitchFamily="34" charset="0"/>
                <a:ea typeface="Verdana" pitchFamily="34" charset="0"/>
                <a:cs typeface="Verdana" pitchFamily="34" charset="0"/>
              </a:rPr>
              <a:t>High solubility of CO</a:t>
            </a:r>
            <a:r>
              <a:rPr lang="en-GB" sz="1800" baseline="-25000" dirty="0" smtClean="0">
                <a:latin typeface="Verdana" pitchFamily="34" charset="0"/>
                <a:ea typeface="Verdana" pitchFamily="34" charset="0"/>
                <a:cs typeface="Verdana" pitchFamily="34" charset="0"/>
              </a:rPr>
              <a:t>2</a:t>
            </a:r>
            <a:r>
              <a:rPr lang="en-GB" sz="1800" dirty="0" smtClean="0">
                <a:latin typeface="Verdana" pitchFamily="34" charset="0"/>
                <a:ea typeface="Verdana" pitchFamily="34" charset="0"/>
                <a:cs typeface="Verdana" pitchFamily="34" charset="0"/>
              </a:rPr>
              <a:t> facilitates rapid diffusion despite small CO</a:t>
            </a:r>
            <a:r>
              <a:rPr lang="en-GB" sz="1800" baseline="-25000" dirty="0" smtClean="0">
                <a:latin typeface="Verdana" pitchFamily="34" charset="0"/>
                <a:ea typeface="Verdana" pitchFamily="34" charset="0"/>
                <a:cs typeface="Verdana" pitchFamily="34" charset="0"/>
              </a:rPr>
              <a:t>2</a:t>
            </a:r>
            <a:r>
              <a:rPr lang="en-GB" sz="1800" dirty="0" smtClean="0">
                <a:latin typeface="Verdana" pitchFamily="34" charset="0"/>
                <a:ea typeface="Verdana" pitchFamily="34" charset="0"/>
                <a:cs typeface="Verdana" pitchFamily="34" charset="0"/>
              </a:rPr>
              <a:t> gradient</a:t>
            </a:r>
          </a:p>
          <a:p>
            <a:pPr eaLnBrk="1" hangingPunct="1">
              <a:lnSpc>
                <a:spcPct val="150000"/>
              </a:lnSpc>
            </a:pPr>
            <a:r>
              <a:rPr lang="en-GB" sz="1800" dirty="0" smtClean="0">
                <a:latin typeface="Verdana" pitchFamily="34" charset="0"/>
                <a:ea typeface="Verdana" pitchFamily="34" charset="0"/>
                <a:cs typeface="Verdana" pitchFamily="34" charset="0"/>
              </a:rPr>
              <a:t>Equal amounts of CO</a:t>
            </a:r>
            <a:r>
              <a:rPr lang="en-GB" sz="1800" baseline="-25000" dirty="0" smtClean="0">
                <a:latin typeface="Verdana" pitchFamily="34" charset="0"/>
                <a:ea typeface="Verdana" pitchFamily="34" charset="0"/>
                <a:cs typeface="Verdana" pitchFamily="34" charset="0"/>
              </a:rPr>
              <a:t>2</a:t>
            </a:r>
            <a:r>
              <a:rPr lang="en-GB" sz="1800" dirty="0" smtClean="0">
                <a:latin typeface="Verdana" pitchFamily="34" charset="0"/>
                <a:ea typeface="Verdana" pitchFamily="34" charset="0"/>
                <a:cs typeface="Verdana" pitchFamily="34" charset="0"/>
              </a:rPr>
              <a:t> &amp; O</a:t>
            </a:r>
            <a:r>
              <a:rPr lang="en-GB" sz="1800" baseline="-25000" dirty="0" smtClean="0">
                <a:latin typeface="Verdana" pitchFamily="34" charset="0"/>
                <a:ea typeface="Verdana" pitchFamily="34" charset="0"/>
                <a:cs typeface="Verdana" pitchFamily="34" charset="0"/>
              </a:rPr>
              <a:t>2</a:t>
            </a:r>
            <a:r>
              <a:rPr lang="en-GB" sz="1800" dirty="0" smtClean="0">
                <a:latin typeface="Verdana" pitchFamily="34" charset="0"/>
                <a:ea typeface="Verdana" pitchFamily="34" charset="0"/>
                <a:cs typeface="Verdana" pitchFamily="34" charset="0"/>
              </a:rPr>
              <a:t> diffuse across the respiratory membrane in the same time period</a:t>
            </a:r>
          </a:p>
          <a:p>
            <a:pPr>
              <a:lnSpc>
                <a:spcPct val="150000"/>
              </a:lnSpc>
            </a:pPr>
            <a:r>
              <a:rPr lang="en-GB" sz="1800" dirty="0">
                <a:latin typeface="Verdana" pitchFamily="34" charset="0"/>
                <a:ea typeface="Verdana" pitchFamily="34" charset="0"/>
                <a:cs typeface="Verdana" pitchFamily="34" charset="0"/>
              </a:rPr>
              <a:t>In respiratory disease when diffusion is impaired O</a:t>
            </a:r>
            <a:r>
              <a:rPr lang="en-GB" sz="1800" baseline="-25000" dirty="0">
                <a:latin typeface="Verdana" pitchFamily="34" charset="0"/>
                <a:ea typeface="Verdana" pitchFamily="34" charset="0"/>
                <a:cs typeface="Verdana" pitchFamily="34" charset="0"/>
              </a:rPr>
              <a:t>2</a:t>
            </a:r>
            <a:r>
              <a:rPr lang="en-GB" sz="1800" dirty="0">
                <a:latin typeface="Verdana" pitchFamily="34" charset="0"/>
                <a:ea typeface="Verdana" pitchFamily="34" charset="0"/>
                <a:cs typeface="Verdana" pitchFamily="34" charset="0"/>
              </a:rPr>
              <a:t> will be primarily affected as it is less soluble</a:t>
            </a:r>
          </a:p>
          <a:p>
            <a:pPr>
              <a:lnSpc>
                <a:spcPct val="150000"/>
              </a:lnSpc>
            </a:pPr>
            <a:r>
              <a:rPr lang="en-GB" sz="1800" dirty="0">
                <a:latin typeface="Verdana" pitchFamily="34" charset="0"/>
                <a:ea typeface="Verdana" pitchFamily="34" charset="0"/>
                <a:cs typeface="Verdana" pitchFamily="34" charset="0"/>
              </a:rPr>
              <a:t>A significant impairment is required to lead to poor CO</a:t>
            </a:r>
            <a:r>
              <a:rPr lang="en-GB" sz="1800" baseline="-25000" dirty="0">
                <a:latin typeface="Verdana" pitchFamily="34" charset="0"/>
                <a:ea typeface="Verdana" pitchFamily="34" charset="0"/>
                <a:cs typeface="Verdana" pitchFamily="34" charset="0"/>
              </a:rPr>
              <a:t>2</a:t>
            </a:r>
            <a:r>
              <a:rPr lang="en-GB" sz="1800" dirty="0">
                <a:latin typeface="Verdana" pitchFamily="34" charset="0"/>
                <a:ea typeface="Verdana" pitchFamily="34" charset="0"/>
                <a:cs typeface="Verdana" pitchFamily="34" charset="0"/>
              </a:rPr>
              <a:t> </a:t>
            </a:r>
            <a:r>
              <a:rPr lang="en-GB" sz="1800" dirty="0" smtClean="0">
                <a:latin typeface="Verdana" pitchFamily="34" charset="0"/>
                <a:ea typeface="Verdana" pitchFamily="34" charset="0"/>
                <a:cs typeface="Verdana" pitchFamily="34" charset="0"/>
              </a:rPr>
              <a:t>transfer</a:t>
            </a:r>
          </a:p>
          <a:p>
            <a:pPr eaLnBrk="1" hangingPunct="1">
              <a:lnSpc>
                <a:spcPct val="150000"/>
              </a:lnSpc>
            </a:pPr>
            <a:endParaRPr lang="en-US" sz="1800" dirty="0" smtClean="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xmlns="" val="4027300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179">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179">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017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a:t>
            </a:r>
            <a:endParaRPr lang="en-GB" dirty="0"/>
          </a:p>
        </p:txBody>
      </p:sp>
      <p:sp>
        <p:nvSpPr>
          <p:cNvPr id="4" name="Content Placeholder 3"/>
          <p:cNvSpPr>
            <a:spLocks noGrp="1"/>
          </p:cNvSpPr>
          <p:nvPr>
            <p:ph sz="quarter" idx="11"/>
          </p:nvPr>
        </p:nvSpPr>
        <p:spPr>
          <a:xfrm>
            <a:off x="539552" y="188640"/>
            <a:ext cx="8207375" cy="6480720"/>
          </a:xfrm>
        </p:spPr>
        <p:txBody>
          <a:bodyPr vert="horz" lIns="91440" tIns="45720" rIns="91440" bIns="45720" rtlCol="0" anchor="ctr">
            <a:normAutofit/>
          </a:bodyPr>
          <a:lstStyle/>
          <a:p>
            <a:pPr algn="ctr">
              <a:lnSpc>
                <a:spcPct val="150000"/>
              </a:lnSpc>
              <a:spcBef>
                <a:spcPts val="600"/>
              </a:spcBef>
              <a:buNone/>
            </a:pPr>
            <a:r>
              <a:rPr lang="en-GB" sz="2400" b="1" dirty="0">
                <a:solidFill>
                  <a:schemeClr val="bg1">
                    <a:lumMod val="65000"/>
                  </a:schemeClr>
                </a:solidFill>
                <a:latin typeface="Verdana" pitchFamily="34" charset="0"/>
                <a:ea typeface="Verdana" pitchFamily="34" charset="0"/>
                <a:cs typeface="Verdana" pitchFamily="34" charset="0"/>
              </a:rPr>
              <a:t>Lung Volume and </a:t>
            </a:r>
            <a:r>
              <a:rPr lang="en-GB" sz="2400" b="1" dirty="0" smtClean="0">
                <a:solidFill>
                  <a:schemeClr val="bg1">
                    <a:lumMod val="65000"/>
                  </a:schemeClr>
                </a:solidFill>
                <a:latin typeface="Verdana" pitchFamily="34" charset="0"/>
                <a:ea typeface="Verdana" pitchFamily="34" charset="0"/>
                <a:cs typeface="Verdana" pitchFamily="34" charset="0"/>
              </a:rPr>
              <a:t>Capacities</a:t>
            </a:r>
          </a:p>
          <a:p>
            <a:pPr algn="ctr">
              <a:lnSpc>
                <a:spcPct val="150000"/>
              </a:lnSpc>
              <a:spcBef>
                <a:spcPts val="600"/>
              </a:spcBef>
              <a:buNone/>
            </a:pPr>
            <a:r>
              <a:rPr lang="en-GB" sz="2400" b="1" dirty="0" smtClean="0">
                <a:solidFill>
                  <a:schemeClr val="bg1">
                    <a:lumMod val="65000"/>
                  </a:schemeClr>
                </a:solidFill>
                <a:latin typeface="Verdana" pitchFamily="34" charset="0"/>
                <a:ea typeface="Verdana" pitchFamily="34" charset="0"/>
                <a:cs typeface="Verdana" pitchFamily="34" charset="0"/>
              </a:rPr>
              <a:t>Ventilation</a:t>
            </a:r>
          </a:p>
          <a:p>
            <a:pPr algn="ctr">
              <a:lnSpc>
                <a:spcPct val="150000"/>
              </a:lnSpc>
              <a:spcBef>
                <a:spcPts val="600"/>
              </a:spcBef>
              <a:buNone/>
            </a:pPr>
            <a:r>
              <a:rPr lang="en-GB" sz="2400" b="1" dirty="0">
                <a:solidFill>
                  <a:schemeClr val="bg1">
                    <a:lumMod val="65000"/>
                  </a:schemeClr>
                </a:solidFill>
                <a:latin typeface="Verdana" pitchFamily="34" charset="0"/>
                <a:ea typeface="Verdana" pitchFamily="34" charset="0"/>
                <a:cs typeface="Verdana" pitchFamily="34" charset="0"/>
              </a:rPr>
              <a:t>Gas Exchange and </a:t>
            </a:r>
            <a:r>
              <a:rPr lang="en-GB" sz="2400" b="1" dirty="0" smtClean="0">
                <a:solidFill>
                  <a:schemeClr val="bg1">
                    <a:lumMod val="65000"/>
                  </a:schemeClr>
                </a:solidFill>
                <a:latin typeface="Verdana" pitchFamily="34" charset="0"/>
                <a:ea typeface="Verdana" pitchFamily="34" charset="0"/>
                <a:cs typeface="Verdana" pitchFamily="34" charset="0"/>
              </a:rPr>
              <a:t>Diffusion</a:t>
            </a:r>
          </a:p>
          <a:p>
            <a:pPr algn="ctr">
              <a:lnSpc>
                <a:spcPct val="150000"/>
              </a:lnSpc>
              <a:spcBef>
                <a:spcPts val="600"/>
              </a:spcBef>
              <a:buNone/>
            </a:pPr>
            <a:r>
              <a:rPr lang="en-GB" sz="2400" b="1" dirty="0">
                <a:latin typeface="Verdana" pitchFamily="34" charset="0"/>
                <a:ea typeface="Verdana" pitchFamily="34" charset="0"/>
                <a:cs typeface="Verdana" pitchFamily="34" charset="0"/>
              </a:rPr>
              <a:t>Fick’s Law</a:t>
            </a:r>
          </a:p>
          <a:p>
            <a:pPr algn="ctr">
              <a:lnSpc>
                <a:spcPct val="150000"/>
              </a:lnSpc>
              <a:spcBef>
                <a:spcPts val="600"/>
              </a:spcBef>
              <a:buNone/>
            </a:pPr>
            <a:r>
              <a:rPr lang="en-GB" sz="2400" b="1" dirty="0" smtClean="0">
                <a:solidFill>
                  <a:schemeClr val="bg1">
                    <a:lumMod val="65000"/>
                  </a:schemeClr>
                </a:solidFill>
                <a:latin typeface="Verdana" pitchFamily="34" charset="0"/>
                <a:ea typeface="Verdana" pitchFamily="34" charset="0"/>
                <a:cs typeface="Verdana" pitchFamily="34" charset="0"/>
              </a:rPr>
              <a:t>Concentration </a:t>
            </a:r>
            <a:r>
              <a:rPr lang="en-GB" sz="2400" b="1" dirty="0">
                <a:solidFill>
                  <a:schemeClr val="bg1">
                    <a:lumMod val="65000"/>
                  </a:schemeClr>
                </a:solidFill>
                <a:latin typeface="Verdana" pitchFamily="34" charset="0"/>
                <a:ea typeface="Verdana" pitchFamily="34" charset="0"/>
                <a:cs typeface="Verdana" pitchFamily="34" charset="0"/>
              </a:rPr>
              <a:t>/ Pressure </a:t>
            </a:r>
            <a:r>
              <a:rPr lang="en-GB" sz="2400" b="1" dirty="0" smtClean="0">
                <a:solidFill>
                  <a:schemeClr val="bg1">
                    <a:lumMod val="65000"/>
                  </a:schemeClr>
                </a:solidFill>
                <a:latin typeface="Verdana" pitchFamily="34" charset="0"/>
                <a:ea typeface="Verdana" pitchFamily="34" charset="0"/>
                <a:cs typeface="Verdana" pitchFamily="34" charset="0"/>
              </a:rPr>
              <a:t>Gradient</a:t>
            </a:r>
          </a:p>
          <a:p>
            <a:pPr algn="ctr">
              <a:lnSpc>
                <a:spcPct val="150000"/>
              </a:lnSpc>
              <a:spcBef>
                <a:spcPts val="600"/>
              </a:spcBef>
              <a:buNone/>
            </a:pPr>
            <a:r>
              <a:rPr lang="en-GB" sz="2400" b="1" dirty="0">
                <a:solidFill>
                  <a:schemeClr val="bg1">
                    <a:lumMod val="65000"/>
                  </a:schemeClr>
                </a:solidFill>
                <a:latin typeface="Verdana" pitchFamily="34" charset="0"/>
                <a:ea typeface="Verdana" pitchFamily="34" charset="0"/>
                <a:cs typeface="Verdana" pitchFamily="34" charset="0"/>
              </a:rPr>
              <a:t>Gas </a:t>
            </a:r>
            <a:r>
              <a:rPr lang="en-GB" sz="2400" b="1" dirty="0" smtClean="0">
                <a:solidFill>
                  <a:schemeClr val="bg1">
                    <a:lumMod val="65000"/>
                  </a:schemeClr>
                </a:solidFill>
                <a:latin typeface="Verdana" pitchFamily="34" charset="0"/>
                <a:ea typeface="Verdana" pitchFamily="34" charset="0"/>
                <a:cs typeface="Verdana" pitchFamily="34" charset="0"/>
              </a:rPr>
              <a:t>Solubility</a:t>
            </a:r>
          </a:p>
          <a:p>
            <a:pPr algn="ctr">
              <a:lnSpc>
                <a:spcPct val="150000"/>
              </a:lnSpc>
              <a:spcBef>
                <a:spcPts val="600"/>
              </a:spcBef>
              <a:buNone/>
            </a:pPr>
            <a:r>
              <a:rPr lang="en-GB" sz="2400" b="1" dirty="0" smtClean="0">
                <a:latin typeface="Verdana" pitchFamily="34" charset="0"/>
                <a:ea typeface="Verdana" pitchFamily="34" charset="0"/>
                <a:cs typeface="Verdana" pitchFamily="34" charset="0"/>
              </a:rPr>
              <a:t>Thickness of Alveolar Membrane</a:t>
            </a:r>
          </a:p>
          <a:p>
            <a:pPr algn="ctr">
              <a:lnSpc>
                <a:spcPct val="150000"/>
              </a:lnSpc>
              <a:spcBef>
                <a:spcPts val="600"/>
              </a:spcBef>
              <a:buNone/>
            </a:pPr>
            <a:r>
              <a:rPr lang="en-GB" sz="2400" b="1" dirty="0">
                <a:solidFill>
                  <a:schemeClr val="bg1">
                    <a:lumMod val="65000"/>
                  </a:schemeClr>
                </a:solidFill>
                <a:latin typeface="Verdana" pitchFamily="34" charset="0"/>
                <a:ea typeface="Verdana" pitchFamily="34" charset="0"/>
                <a:cs typeface="Verdana" pitchFamily="34" charset="0"/>
              </a:rPr>
              <a:t>Surface Area</a:t>
            </a:r>
            <a:endParaRPr lang="en-US" sz="2400" b="1" dirty="0">
              <a:solidFill>
                <a:schemeClr val="bg1">
                  <a:lumMod val="65000"/>
                </a:schemeClr>
              </a:solidFill>
              <a:latin typeface="Verdana" pitchFamily="34" charset="0"/>
              <a:ea typeface="Verdana" pitchFamily="34" charset="0"/>
              <a:cs typeface="Verdana" pitchFamily="34" charset="0"/>
            </a:endParaRPr>
          </a:p>
          <a:p>
            <a:pPr algn="ctr">
              <a:lnSpc>
                <a:spcPct val="150000"/>
              </a:lnSpc>
              <a:spcBef>
                <a:spcPts val="600"/>
              </a:spcBef>
              <a:buNone/>
            </a:pPr>
            <a:r>
              <a:rPr lang="en-GB" sz="2400" b="1" dirty="0">
                <a:solidFill>
                  <a:schemeClr val="bg1">
                    <a:lumMod val="65000"/>
                  </a:schemeClr>
                </a:solidFill>
                <a:latin typeface="Verdana" pitchFamily="34" charset="0"/>
                <a:ea typeface="Verdana" pitchFamily="34" charset="0"/>
                <a:cs typeface="Verdana" pitchFamily="34" charset="0"/>
              </a:rPr>
              <a:t>Ventilation Perfusion </a:t>
            </a:r>
            <a:r>
              <a:rPr lang="en-GB" sz="2400" b="1" dirty="0" smtClean="0">
                <a:solidFill>
                  <a:schemeClr val="bg1">
                    <a:lumMod val="65000"/>
                  </a:schemeClr>
                </a:solidFill>
                <a:latin typeface="Verdana" pitchFamily="34" charset="0"/>
                <a:ea typeface="Verdana" pitchFamily="34" charset="0"/>
                <a:cs typeface="Verdana" pitchFamily="34" charset="0"/>
              </a:rPr>
              <a:t>Matching</a:t>
            </a:r>
            <a:endParaRPr lang="en-US" sz="2400" b="1" dirty="0">
              <a:solidFill>
                <a:schemeClr val="bg1">
                  <a:lumMod val="65000"/>
                </a:schemeClr>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xmlns="" val="415083327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a:xfrm>
            <a:off x="457200" y="413792"/>
            <a:ext cx="8229600" cy="1143000"/>
          </a:xfrm>
        </p:spPr>
        <p:txBody>
          <a:bodyPr vert="horz" lIns="91440" tIns="45720" rIns="91440" bIns="45720" rtlCol="0" anchor="ctr">
            <a:normAutofit/>
          </a:bodyPr>
          <a:lstStyle/>
          <a:p>
            <a:r>
              <a:rPr lang="en-GB" sz="2400" b="1" dirty="0">
                <a:latin typeface="Verdana" pitchFamily="34" charset="0"/>
                <a:ea typeface="Verdana" pitchFamily="34" charset="0"/>
                <a:cs typeface="Verdana" pitchFamily="34" charset="0"/>
              </a:rPr>
              <a:t>Thickness of A</a:t>
            </a:r>
            <a:r>
              <a:rPr lang="en-GB" sz="2400" b="1" dirty="0" smtClean="0">
                <a:latin typeface="Verdana" pitchFamily="34" charset="0"/>
                <a:ea typeface="Verdana" pitchFamily="34" charset="0"/>
                <a:cs typeface="Verdana" pitchFamily="34" charset="0"/>
              </a:rPr>
              <a:t>lveolar </a:t>
            </a:r>
            <a:r>
              <a:rPr lang="en-GB" sz="2400" b="1" dirty="0">
                <a:latin typeface="Verdana" pitchFamily="34" charset="0"/>
                <a:ea typeface="Verdana" pitchFamily="34" charset="0"/>
                <a:cs typeface="Verdana" pitchFamily="34" charset="0"/>
              </a:rPr>
              <a:t>M</a:t>
            </a:r>
            <a:r>
              <a:rPr lang="en-GB" sz="2400" b="1" dirty="0" smtClean="0">
                <a:latin typeface="Verdana" pitchFamily="34" charset="0"/>
                <a:ea typeface="Verdana" pitchFamily="34" charset="0"/>
                <a:cs typeface="Verdana" pitchFamily="34" charset="0"/>
              </a:rPr>
              <a:t>embrane</a:t>
            </a:r>
            <a:endParaRPr lang="en-US" sz="2400" b="1" dirty="0">
              <a:latin typeface="Verdana" pitchFamily="34" charset="0"/>
              <a:ea typeface="Verdana" pitchFamily="34" charset="0"/>
              <a:cs typeface="Verdana" pitchFamily="34" charset="0"/>
            </a:endParaRPr>
          </a:p>
        </p:txBody>
      </p:sp>
      <p:sp>
        <p:nvSpPr>
          <p:cNvPr id="53251" name="Rectangle 3"/>
          <p:cNvSpPr>
            <a:spLocks noGrp="1" noChangeArrowheads="1"/>
          </p:cNvSpPr>
          <p:nvPr>
            <p:ph idx="1"/>
          </p:nvPr>
        </p:nvSpPr>
        <p:spPr>
          <a:xfrm>
            <a:off x="323528" y="1772819"/>
            <a:ext cx="4896544" cy="4525963"/>
          </a:xfrm>
        </p:spPr>
        <p:txBody>
          <a:bodyPr/>
          <a:lstStyle/>
          <a:p>
            <a:pPr eaLnBrk="1" hangingPunct="1">
              <a:lnSpc>
                <a:spcPct val="150000"/>
              </a:lnSpc>
            </a:pPr>
            <a:r>
              <a:rPr lang="en-GB" sz="2000" dirty="0" smtClean="0">
                <a:latin typeface="Verdana" pitchFamily="34" charset="0"/>
                <a:ea typeface="Verdana" pitchFamily="34" charset="0"/>
                <a:cs typeface="Verdana" pitchFamily="34" charset="0"/>
              </a:rPr>
              <a:t>Thickness is 0.5 to 1 </a:t>
            </a:r>
            <a:r>
              <a:rPr lang="en-GB" sz="2000" dirty="0" smtClean="0">
                <a:latin typeface="Verdana" pitchFamily="34" charset="0"/>
                <a:ea typeface="Verdana" pitchFamily="34" charset="0"/>
                <a:cs typeface="Verdana" pitchFamily="34" charset="0"/>
                <a:sym typeface="Symbol" pitchFamily="18" charset="2"/>
              </a:rPr>
              <a:t></a:t>
            </a:r>
            <a:r>
              <a:rPr lang="en-GB" sz="2000" dirty="0" smtClean="0">
                <a:latin typeface="Verdana" pitchFamily="34" charset="0"/>
                <a:ea typeface="Verdana" pitchFamily="34" charset="0"/>
                <a:cs typeface="Verdana" pitchFamily="34" charset="0"/>
              </a:rPr>
              <a:t>m</a:t>
            </a:r>
          </a:p>
          <a:p>
            <a:pPr eaLnBrk="1" hangingPunct="1">
              <a:lnSpc>
                <a:spcPct val="150000"/>
              </a:lnSpc>
            </a:pPr>
            <a:r>
              <a:rPr lang="en-GB" sz="2000" dirty="0" smtClean="0">
                <a:latin typeface="Verdana" pitchFamily="34" charset="0"/>
                <a:ea typeface="Verdana" pitchFamily="34" charset="0"/>
                <a:cs typeface="Verdana" pitchFamily="34" charset="0"/>
              </a:rPr>
              <a:t>Diffusion efficiency is dependent on this distance</a:t>
            </a:r>
          </a:p>
          <a:p>
            <a:pPr eaLnBrk="1" hangingPunct="1">
              <a:lnSpc>
                <a:spcPct val="150000"/>
              </a:lnSpc>
            </a:pPr>
            <a:r>
              <a:rPr lang="en-GB" sz="2000" dirty="0" smtClean="0">
                <a:latin typeface="Verdana" pitchFamily="34" charset="0"/>
                <a:ea typeface="Verdana" pitchFamily="34" charset="0"/>
                <a:cs typeface="Verdana" pitchFamily="34" charset="0"/>
              </a:rPr>
              <a:t>As the membrane is ultra thin gas exchange rapid and efficient</a:t>
            </a:r>
          </a:p>
          <a:p>
            <a:pPr>
              <a:lnSpc>
                <a:spcPct val="150000"/>
              </a:lnSpc>
            </a:pPr>
            <a:r>
              <a:rPr lang="en-GB" sz="2000" dirty="0">
                <a:latin typeface="Verdana" pitchFamily="34" charset="0"/>
                <a:ea typeface="Verdana" pitchFamily="34" charset="0"/>
                <a:cs typeface="Verdana" pitchFamily="34" charset="0"/>
              </a:rPr>
              <a:t>If </a:t>
            </a:r>
            <a:r>
              <a:rPr lang="en-GB" sz="2000" dirty="0" smtClean="0">
                <a:latin typeface="Verdana" pitchFamily="34" charset="0"/>
                <a:ea typeface="Verdana" pitchFamily="34" charset="0"/>
                <a:cs typeface="Verdana" pitchFamily="34" charset="0"/>
              </a:rPr>
              <a:t>the membrane is thickened this leads to a greater </a:t>
            </a:r>
            <a:r>
              <a:rPr lang="en-GB" sz="2000" dirty="0">
                <a:latin typeface="Verdana" pitchFamily="34" charset="0"/>
                <a:ea typeface="Verdana" pitchFamily="34" charset="0"/>
                <a:cs typeface="Verdana" pitchFamily="34" charset="0"/>
              </a:rPr>
              <a:t>distance between alveoli and capillary</a:t>
            </a:r>
          </a:p>
          <a:p>
            <a:pPr>
              <a:lnSpc>
                <a:spcPct val="150000"/>
              </a:lnSpc>
            </a:pPr>
            <a:r>
              <a:rPr lang="en-GB" sz="2000" dirty="0">
                <a:latin typeface="Verdana" pitchFamily="34" charset="0"/>
                <a:ea typeface="Verdana" pitchFamily="34" charset="0"/>
                <a:cs typeface="Verdana" pitchFamily="34" charset="0"/>
              </a:rPr>
              <a:t>Diffusion slower </a:t>
            </a:r>
            <a:r>
              <a:rPr lang="en-GB" sz="2000" dirty="0" smtClean="0">
                <a:latin typeface="Verdana" pitchFamily="34" charset="0"/>
                <a:ea typeface="Verdana" pitchFamily="34" charset="0"/>
                <a:cs typeface="Verdana" pitchFamily="34" charset="0"/>
              </a:rPr>
              <a:t>and/or impaired, leading </a:t>
            </a:r>
            <a:r>
              <a:rPr lang="en-GB" sz="2000" dirty="0">
                <a:latin typeface="Verdana" pitchFamily="34" charset="0"/>
                <a:ea typeface="Verdana" pitchFamily="34" charset="0"/>
                <a:cs typeface="Verdana" pitchFamily="34" charset="0"/>
              </a:rPr>
              <a:t>to </a:t>
            </a:r>
            <a:r>
              <a:rPr lang="en-GB" sz="2000" dirty="0" smtClean="0">
                <a:latin typeface="Verdana" pitchFamily="34" charset="0"/>
                <a:ea typeface="Verdana" pitchFamily="34" charset="0"/>
                <a:cs typeface="Verdana" pitchFamily="34" charset="0"/>
              </a:rPr>
              <a:t>hypoxia</a:t>
            </a:r>
            <a:endParaRPr lang="en-GB" sz="2000" dirty="0">
              <a:latin typeface="Verdana" pitchFamily="34" charset="0"/>
              <a:ea typeface="Verdana" pitchFamily="34" charset="0"/>
              <a:cs typeface="Verdana" pitchFamily="34" charset="0"/>
            </a:endParaRPr>
          </a:p>
        </p:txBody>
      </p:sp>
      <p:pic>
        <p:nvPicPr>
          <p:cNvPr id="4" name="Picture 2" descr="Normal rat lu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220072" y="1916830"/>
            <a:ext cx="3678310" cy="2754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Rectangle 1"/>
          <p:cNvSpPr/>
          <p:nvPr/>
        </p:nvSpPr>
        <p:spPr>
          <a:xfrm>
            <a:off x="5220072" y="4665617"/>
            <a:ext cx="4572000" cy="2262158"/>
          </a:xfrm>
          <a:prstGeom prst="rect">
            <a:avLst/>
          </a:prstGeom>
        </p:spPr>
        <p:txBody>
          <a:bodyPr>
            <a:spAutoFit/>
          </a:bodyPr>
          <a:lstStyle/>
          <a:p>
            <a:pPr>
              <a:lnSpc>
                <a:spcPct val="150000"/>
              </a:lnSpc>
            </a:pPr>
            <a:r>
              <a:rPr lang="en-GB" sz="2000" dirty="0">
                <a:solidFill>
                  <a:srgbClr val="0070C0"/>
                </a:solidFill>
                <a:latin typeface="Verdana" pitchFamily="34" charset="0"/>
                <a:ea typeface="Verdana" pitchFamily="34" charset="0"/>
                <a:cs typeface="Verdana" pitchFamily="34" charset="0"/>
              </a:rPr>
              <a:t>Membrane thickening </a:t>
            </a:r>
            <a:r>
              <a:rPr lang="en-GB" sz="2000" dirty="0" smtClean="0">
                <a:solidFill>
                  <a:srgbClr val="0070C0"/>
                </a:solidFill>
                <a:latin typeface="Verdana" pitchFamily="34" charset="0"/>
                <a:ea typeface="Verdana" pitchFamily="34" charset="0"/>
                <a:cs typeface="Verdana" pitchFamily="34" charset="0"/>
              </a:rPr>
              <a:t>due </a:t>
            </a:r>
            <a:r>
              <a:rPr lang="en-GB" sz="2000" dirty="0">
                <a:solidFill>
                  <a:srgbClr val="0070C0"/>
                </a:solidFill>
                <a:latin typeface="Verdana" pitchFamily="34" charset="0"/>
                <a:ea typeface="Verdana" pitchFamily="34" charset="0"/>
                <a:cs typeface="Verdana" pitchFamily="34" charset="0"/>
              </a:rPr>
              <a:t>to</a:t>
            </a:r>
          </a:p>
          <a:p>
            <a:pPr lvl="1">
              <a:lnSpc>
                <a:spcPct val="150000"/>
              </a:lnSpc>
            </a:pPr>
            <a:r>
              <a:rPr lang="en-GB" dirty="0">
                <a:solidFill>
                  <a:srgbClr val="0070C0"/>
                </a:solidFill>
                <a:latin typeface="Verdana" pitchFamily="34" charset="0"/>
                <a:ea typeface="Verdana" pitchFamily="34" charset="0"/>
                <a:cs typeface="Verdana" pitchFamily="34" charset="0"/>
              </a:rPr>
              <a:t>Inflammation</a:t>
            </a:r>
          </a:p>
          <a:p>
            <a:pPr lvl="1">
              <a:lnSpc>
                <a:spcPct val="150000"/>
              </a:lnSpc>
            </a:pPr>
            <a:r>
              <a:rPr lang="en-GB" dirty="0">
                <a:solidFill>
                  <a:srgbClr val="0070C0"/>
                </a:solidFill>
                <a:latin typeface="Verdana" pitchFamily="34" charset="0"/>
                <a:ea typeface="Verdana" pitchFamily="34" charset="0"/>
                <a:cs typeface="Verdana" pitchFamily="34" charset="0"/>
              </a:rPr>
              <a:t>Infection</a:t>
            </a:r>
          </a:p>
          <a:p>
            <a:pPr lvl="1">
              <a:lnSpc>
                <a:spcPct val="150000"/>
              </a:lnSpc>
            </a:pPr>
            <a:r>
              <a:rPr lang="en-GB" dirty="0">
                <a:solidFill>
                  <a:srgbClr val="0070C0"/>
                </a:solidFill>
                <a:latin typeface="Verdana" pitchFamily="34" charset="0"/>
                <a:ea typeface="Verdana" pitchFamily="34" charset="0"/>
                <a:cs typeface="Verdana" pitchFamily="34" charset="0"/>
              </a:rPr>
              <a:t>Fibrosis </a:t>
            </a:r>
            <a:endParaRPr lang="en-US" dirty="0">
              <a:solidFill>
                <a:srgbClr val="0070C0"/>
              </a:solidFill>
              <a:latin typeface="Verdana" pitchFamily="34" charset="0"/>
              <a:ea typeface="Verdana" pitchFamily="34" charset="0"/>
              <a:cs typeface="Verdana" pitchFamily="34" charset="0"/>
            </a:endParaRPr>
          </a:p>
          <a:p>
            <a:pPr>
              <a:lnSpc>
                <a:spcPct val="150000"/>
              </a:lnSpc>
            </a:pPr>
            <a:r>
              <a:rPr lang="en-GB" sz="2000" dirty="0">
                <a:latin typeface="Verdana" pitchFamily="34" charset="0"/>
                <a:ea typeface="Verdana" pitchFamily="34" charset="0"/>
                <a:cs typeface="Verdana" pitchFamily="34" charset="0"/>
              </a:rPr>
              <a:t> </a:t>
            </a:r>
          </a:p>
        </p:txBody>
      </p:sp>
    </p:spTree>
    <p:extLst>
      <p:ext uri="{BB962C8B-B14F-4D97-AF65-F5344CB8AC3E}">
        <p14:creationId xmlns:p14="http://schemas.microsoft.com/office/powerpoint/2010/main" xmlns="" val="3124752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251">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3251">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125636"/>
            <a:ext cx="8229600" cy="927100"/>
          </a:xfrm>
        </p:spPr>
        <p:txBody>
          <a:bodyPr vert="horz" lIns="91440" tIns="45720" rIns="91440" bIns="45720" rtlCol="0" anchor="ctr">
            <a:normAutofit/>
          </a:bodyPr>
          <a:lstStyle/>
          <a:p>
            <a:r>
              <a:rPr lang="en-GB" sz="2400" b="1" dirty="0">
                <a:latin typeface="Verdana" pitchFamily="34" charset="0"/>
                <a:ea typeface="Verdana" pitchFamily="34" charset="0"/>
                <a:cs typeface="Verdana" pitchFamily="34" charset="0"/>
              </a:rPr>
              <a:t>Lung Volumes</a:t>
            </a:r>
          </a:p>
        </p:txBody>
      </p:sp>
      <p:sp>
        <p:nvSpPr>
          <p:cNvPr id="15363" name="Rectangle 3"/>
          <p:cNvSpPr>
            <a:spLocks noGrp="1" noChangeArrowheads="1"/>
          </p:cNvSpPr>
          <p:nvPr>
            <p:ph idx="1"/>
          </p:nvPr>
        </p:nvSpPr>
        <p:spPr>
          <a:xfrm>
            <a:off x="196850" y="1556841"/>
            <a:ext cx="8839200" cy="5616575"/>
          </a:xfrm>
        </p:spPr>
        <p:txBody>
          <a:bodyPr/>
          <a:lstStyle/>
          <a:p>
            <a:pPr eaLnBrk="1" hangingPunct="1">
              <a:lnSpc>
                <a:spcPct val="150000"/>
              </a:lnSpc>
            </a:pPr>
            <a:r>
              <a:rPr lang="en-GB" sz="2000" b="1" dirty="0" smtClean="0">
                <a:latin typeface="Verdana" pitchFamily="34" charset="0"/>
                <a:ea typeface="Verdana" pitchFamily="34" charset="0"/>
                <a:cs typeface="Verdana" pitchFamily="34" charset="0"/>
              </a:rPr>
              <a:t>Tidal volume (V</a:t>
            </a:r>
            <a:r>
              <a:rPr lang="en-GB" sz="2000" b="1" baseline="-25000" dirty="0" smtClean="0">
                <a:latin typeface="Verdana" pitchFamily="34" charset="0"/>
                <a:ea typeface="Verdana" pitchFamily="34" charset="0"/>
                <a:cs typeface="Verdana" pitchFamily="34" charset="0"/>
              </a:rPr>
              <a:t>T</a:t>
            </a:r>
            <a:r>
              <a:rPr lang="en-GB" sz="2000" b="1" dirty="0" smtClean="0">
                <a:latin typeface="Verdana" pitchFamily="34" charset="0"/>
                <a:ea typeface="Verdana" pitchFamily="34" charset="0"/>
                <a:cs typeface="Verdana" pitchFamily="34" charset="0"/>
              </a:rPr>
              <a:t>) </a:t>
            </a:r>
          </a:p>
          <a:p>
            <a:pPr lvl="1" eaLnBrk="1" hangingPunct="1">
              <a:lnSpc>
                <a:spcPct val="150000"/>
              </a:lnSpc>
            </a:pPr>
            <a:r>
              <a:rPr lang="en-GB" sz="2000" dirty="0" smtClean="0">
                <a:latin typeface="Verdana" pitchFamily="34" charset="0"/>
                <a:ea typeface="Verdana" pitchFamily="34" charset="0"/>
                <a:cs typeface="Verdana" pitchFamily="34" charset="0"/>
              </a:rPr>
              <a:t>Volume of air inspired during quiet respiration</a:t>
            </a:r>
          </a:p>
          <a:p>
            <a:pPr eaLnBrk="1" hangingPunct="1">
              <a:lnSpc>
                <a:spcPct val="150000"/>
              </a:lnSpc>
            </a:pPr>
            <a:r>
              <a:rPr lang="en-GB" sz="2000" b="1" dirty="0" smtClean="0">
                <a:latin typeface="Verdana" pitchFamily="34" charset="0"/>
                <a:ea typeface="Verdana" pitchFamily="34" charset="0"/>
                <a:cs typeface="Verdana" pitchFamily="34" charset="0"/>
              </a:rPr>
              <a:t>Inspiratory reserve volume (IRV) </a:t>
            </a:r>
          </a:p>
          <a:p>
            <a:pPr lvl="1" eaLnBrk="1" hangingPunct="1">
              <a:lnSpc>
                <a:spcPct val="150000"/>
              </a:lnSpc>
            </a:pPr>
            <a:r>
              <a:rPr lang="en-GB" sz="2000" dirty="0" smtClean="0">
                <a:latin typeface="Verdana" pitchFamily="34" charset="0"/>
                <a:ea typeface="Verdana" pitchFamily="34" charset="0"/>
                <a:cs typeface="Verdana" pitchFamily="34" charset="0"/>
              </a:rPr>
              <a:t>Volume of air inspired from V</a:t>
            </a:r>
            <a:r>
              <a:rPr lang="en-GB" sz="2000" baseline="-25000" dirty="0" smtClean="0">
                <a:latin typeface="Verdana" pitchFamily="34" charset="0"/>
                <a:ea typeface="Verdana" pitchFamily="34" charset="0"/>
                <a:cs typeface="Verdana" pitchFamily="34" charset="0"/>
              </a:rPr>
              <a:t>T</a:t>
            </a:r>
            <a:r>
              <a:rPr lang="en-GB" sz="2000" dirty="0" smtClean="0">
                <a:latin typeface="Verdana" pitchFamily="34" charset="0"/>
                <a:ea typeface="Verdana" pitchFamily="34" charset="0"/>
                <a:cs typeface="Verdana" pitchFamily="34" charset="0"/>
              </a:rPr>
              <a:t> to maximal inspiration</a:t>
            </a:r>
          </a:p>
          <a:p>
            <a:pPr eaLnBrk="1" hangingPunct="1">
              <a:lnSpc>
                <a:spcPct val="150000"/>
              </a:lnSpc>
            </a:pPr>
            <a:r>
              <a:rPr lang="en-GB" sz="2000" b="1" dirty="0" smtClean="0">
                <a:latin typeface="Verdana" pitchFamily="34" charset="0"/>
                <a:ea typeface="Verdana" pitchFamily="34" charset="0"/>
                <a:cs typeface="Verdana" pitchFamily="34" charset="0"/>
              </a:rPr>
              <a:t>Expiratory reserve volume (ERV)</a:t>
            </a:r>
          </a:p>
          <a:p>
            <a:pPr lvl="1" eaLnBrk="1" hangingPunct="1">
              <a:lnSpc>
                <a:spcPct val="150000"/>
              </a:lnSpc>
            </a:pPr>
            <a:r>
              <a:rPr lang="en-GB" sz="2000" dirty="0" smtClean="0">
                <a:latin typeface="Verdana" pitchFamily="34" charset="0"/>
                <a:ea typeface="Verdana" pitchFamily="34" charset="0"/>
                <a:cs typeface="Verdana" pitchFamily="34" charset="0"/>
              </a:rPr>
              <a:t>Air expelled with forced expiration</a:t>
            </a:r>
          </a:p>
          <a:p>
            <a:pPr eaLnBrk="1" hangingPunct="1">
              <a:lnSpc>
                <a:spcPct val="150000"/>
              </a:lnSpc>
            </a:pPr>
            <a:r>
              <a:rPr lang="en-GB" sz="2000" b="1" dirty="0" smtClean="0">
                <a:latin typeface="Verdana" pitchFamily="34" charset="0"/>
                <a:ea typeface="Verdana" pitchFamily="34" charset="0"/>
                <a:cs typeface="Verdana" pitchFamily="34" charset="0"/>
              </a:rPr>
              <a:t>Residual volume (RV) </a:t>
            </a:r>
          </a:p>
          <a:p>
            <a:pPr lvl="1" eaLnBrk="1" hangingPunct="1">
              <a:lnSpc>
                <a:spcPct val="150000"/>
              </a:lnSpc>
            </a:pPr>
            <a:r>
              <a:rPr lang="en-GB" sz="2000" dirty="0" smtClean="0">
                <a:latin typeface="Verdana" pitchFamily="34" charset="0"/>
                <a:ea typeface="Verdana" pitchFamily="34" charset="0"/>
                <a:cs typeface="Verdana" pitchFamily="34" charset="0"/>
              </a:rPr>
              <a:t>Amount of air left in lungs which cannot be expelled</a:t>
            </a:r>
          </a:p>
        </p:txBody>
      </p:sp>
    </p:spTree>
    <p:extLst>
      <p:ext uri="{BB962C8B-B14F-4D97-AF65-F5344CB8AC3E}">
        <p14:creationId xmlns:p14="http://schemas.microsoft.com/office/powerpoint/2010/main" xmlns="" val="194579222"/>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a:t>
            </a:r>
            <a:endParaRPr lang="en-GB" dirty="0"/>
          </a:p>
        </p:txBody>
      </p:sp>
      <p:sp>
        <p:nvSpPr>
          <p:cNvPr id="4" name="Content Placeholder 3"/>
          <p:cNvSpPr>
            <a:spLocks noGrp="1"/>
          </p:cNvSpPr>
          <p:nvPr>
            <p:ph sz="quarter" idx="11"/>
          </p:nvPr>
        </p:nvSpPr>
        <p:spPr>
          <a:xfrm>
            <a:off x="539552" y="188640"/>
            <a:ext cx="8207375" cy="6480720"/>
          </a:xfrm>
        </p:spPr>
        <p:txBody>
          <a:bodyPr vert="horz" lIns="91440" tIns="45720" rIns="91440" bIns="45720" rtlCol="0" anchor="ctr">
            <a:normAutofit/>
          </a:bodyPr>
          <a:lstStyle/>
          <a:p>
            <a:pPr algn="ctr">
              <a:lnSpc>
                <a:spcPct val="150000"/>
              </a:lnSpc>
              <a:spcBef>
                <a:spcPts val="600"/>
              </a:spcBef>
              <a:buNone/>
            </a:pPr>
            <a:r>
              <a:rPr lang="en-GB" sz="2400" b="1" dirty="0">
                <a:solidFill>
                  <a:schemeClr val="bg1">
                    <a:lumMod val="65000"/>
                  </a:schemeClr>
                </a:solidFill>
                <a:latin typeface="Verdana" pitchFamily="34" charset="0"/>
                <a:ea typeface="Verdana" pitchFamily="34" charset="0"/>
                <a:cs typeface="Verdana" pitchFamily="34" charset="0"/>
              </a:rPr>
              <a:t>Lung Volume and </a:t>
            </a:r>
            <a:r>
              <a:rPr lang="en-GB" sz="2400" b="1" dirty="0" smtClean="0">
                <a:solidFill>
                  <a:schemeClr val="bg1">
                    <a:lumMod val="65000"/>
                  </a:schemeClr>
                </a:solidFill>
                <a:latin typeface="Verdana" pitchFamily="34" charset="0"/>
                <a:ea typeface="Verdana" pitchFamily="34" charset="0"/>
                <a:cs typeface="Verdana" pitchFamily="34" charset="0"/>
              </a:rPr>
              <a:t>Capacities</a:t>
            </a:r>
          </a:p>
          <a:p>
            <a:pPr algn="ctr">
              <a:lnSpc>
                <a:spcPct val="150000"/>
              </a:lnSpc>
              <a:spcBef>
                <a:spcPts val="600"/>
              </a:spcBef>
              <a:buNone/>
            </a:pPr>
            <a:r>
              <a:rPr lang="en-GB" sz="2400" b="1" dirty="0" smtClean="0">
                <a:solidFill>
                  <a:schemeClr val="bg1">
                    <a:lumMod val="65000"/>
                  </a:schemeClr>
                </a:solidFill>
                <a:latin typeface="Verdana" pitchFamily="34" charset="0"/>
                <a:ea typeface="Verdana" pitchFamily="34" charset="0"/>
                <a:cs typeface="Verdana" pitchFamily="34" charset="0"/>
              </a:rPr>
              <a:t>Ventilation</a:t>
            </a:r>
          </a:p>
          <a:p>
            <a:pPr algn="ctr">
              <a:lnSpc>
                <a:spcPct val="150000"/>
              </a:lnSpc>
              <a:spcBef>
                <a:spcPts val="600"/>
              </a:spcBef>
              <a:buNone/>
            </a:pPr>
            <a:r>
              <a:rPr lang="en-GB" sz="2400" b="1" dirty="0">
                <a:solidFill>
                  <a:schemeClr val="bg1">
                    <a:lumMod val="65000"/>
                  </a:schemeClr>
                </a:solidFill>
                <a:latin typeface="Verdana" pitchFamily="34" charset="0"/>
                <a:ea typeface="Verdana" pitchFamily="34" charset="0"/>
                <a:cs typeface="Verdana" pitchFamily="34" charset="0"/>
              </a:rPr>
              <a:t>Gas Exchange and </a:t>
            </a:r>
            <a:r>
              <a:rPr lang="en-GB" sz="2400" b="1" dirty="0" smtClean="0">
                <a:solidFill>
                  <a:schemeClr val="bg1">
                    <a:lumMod val="65000"/>
                  </a:schemeClr>
                </a:solidFill>
                <a:latin typeface="Verdana" pitchFamily="34" charset="0"/>
                <a:ea typeface="Verdana" pitchFamily="34" charset="0"/>
                <a:cs typeface="Verdana" pitchFamily="34" charset="0"/>
              </a:rPr>
              <a:t>Diffusion</a:t>
            </a:r>
          </a:p>
          <a:p>
            <a:pPr algn="ctr">
              <a:lnSpc>
                <a:spcPct val="150000"/>
              </a:lnSpc>
              <a:spcBef>
                <a:spcPts val="600"/>
              </a:spcBef>
              <a:buNone/>
            </a:pPr>
            <a:r>
              <a:rPr lang="en-GB" sz="2400" b="1" dirty="0">
                <a:latin typeface="Verdana" pitchFamily="34" charset="0"/>
                <a:ea typeface="Verdana" pitchFamily="34" charset="0"/>
                <a:cs typeface="Verdana" pitchFamily="34" charset="0"/>
              </a:rPr>
              <a:t>Fick’s Law</a:t>
            </a:r>
          </a:p>
          <a:p>
            <a:pPr algn="ctr">
              <a:lnSpc>
                <a:spcPct val="150000"/>
              </a:lnSpc>
              <a:spcBef>
                <a:spcPts val="600"/>
              </a:spcBef>
              <a:buNone/>
            </a:pPr>
            <a:r>
              <a:rPr lang="en-GB" sz="2400" b="1" dirty="0" smtClean="0">
                <a:solidFill>
                  <a:schemeClr val="bg1">
                    <a:lumMod val="65000"/>
                  </a:schemeClr>
                </a:solidFill>
                <a:latin typeface="Verdana" pitchFamily="34" charset="0"/>
                <a:ea typeface="Verdana" pitchFamily="34" charset="0"/>
                <a:cs typeface="Verdana" pitchFamily="34" charset="0"/>
              </a:rPr>
              <a:t>Concentration </a:t>
            </a:r>
            <a:r>
              <a:rPr lang="en-GB" sz="2400" b="1" dirty="0">
                <a:solidFill>
                  <a:schemeClr val="bg1">
                    <a:lumMod val="65000"/>
                  </a:schemeClr>
                </a:solidFill>
                <a:latin typeface="Verdana" pitchFamily="34" charset="0"/>
                <a:ea typeface="Verdana" pitchFamily="34" charset="0"/>
                <a:cs typeface="Verdana" pitchFamily="34" charset="0"/>
              </a:rPr>
              <a:t>/ Pressure </a:t>
            </a:r>
            <a:r>
              <a:rPr lang="en-GB" sz="2400" b="1" dirty="0" smtClean="0">
                <a:solidFill>
                  <a:schemeClr val="bg1">
                    <a:lumMod val="65000"/>
                  </a:schemeClr>
                </a:solidFill>
                <a:latin typeface="Verdana" pitchFamily="34" charset="0"/>
                <a:ea typeface="Verdana" pitchFamily="34" charset="0"/>
                <a:cs typeface="Verdana" pitchFamily="34" charset="0"/>
              </a:rPr>
              <a:t>Gradient</a:t>
            </a:r>
          </a:p>
          <a:p>
            <a:pPr algn="ctr">
              <a:lnSpc>
                <a:spcPct val="150000"/>
              </a:lnSpc>
              <a:spcBef>
                <a:spcPts val="600"/>
              </a:spcBef>
              <a:buNone/>
            </a:pPr>
            <a:r>
              <a:rPr lang="en-GB" sz="2400" b="1" dirty="0">
                <a:solidFill>
                  <a:schemeClr val="bg1">
                    <a:lumMod val="65000"/>
                  </a:schemeClr>
                </a:solidFill>
                <a:latin typeface="Verdana" pitchFamily="34" charset="0"/>
                <a:ea typeface="Verdana" pitchFamily="34" charset="0"/>
                <a:cs typeface="Verdana" pitchFamily="34" charset="0"/>
              </a:rPr>
              <a:t>Gas </a:t>
            </a:r>
            <a:r>
              <a:rPr lang="en-GB" sz="2400" b="1" dirty="0" smtClean="0">
                <a:solidFill>
                  <a:schemeClr val="bg1">
                    <a:lumMod val="65000"/>
                  </a:schemeClr>
                </a:solidFill>
                <a:latin typeface="Verdana" pitchFamily="34" charset="0"/>
                <a:ea typeface="Verdana" pitchFamily="34" charset="0"/>
                <a:cs typeface="Verdana" pitchFamily="34" charset="0"/>
              </a:rPr>
              <a:t>Solubility</a:t>
            </a:r>
          </a:p>
          <a:p>
            <a:pPr algn="ctr">
              <a:lnSpc>
                <a:spcPct val="150000"/>
              </a:lnSpc>
              <a:spcBef>
                <a:spcPts val="600"/>
              </a:spcBef>
              <a:buNone/>
            </a:pPr>
            <a:r>
              <a:rPr lang="en-GB" sz="2400" b="1" dirty="0" smtClean="0">
                <a:solidFill>
                  <a:schemeClr val="bg1">
                    <a:lumMod val="65000"/>
                  </a:schemeClr>
                </a:solidFill>
                <a:latin typeface="Verdana" pitchFamily="34" charset="0"/>
                <a:ea typeface="Verdana" pitchFamily="34" charset="0"/>
                <a:cs typeface="Verdana" pitchFamily="34" charset="0"/>
              </a:rPr>
              <a:t>Thickness of Alveolar Membrane</a:t>
            </a:r>
          </a:p>
          <a:p>
            <a:pPr algn="ctr">
              <a:lnSpc>
                <a:spcPct val="150000"/>
              </a:lnSpc>
              <a:spcBef>
                <a:spcPts val="600"/>
              </a:spcBef>
              <a:buNone/>
            </a:pPr>
            <a:r>
              <a:rPr lang="en-GB" sz="2400" b="1" dirty="0">
                <a:latin typeface="Verdana" pitchFamily="34" charset="0"/>
                <a:ea typeface="Verdana" pitchFamily="34" charset="0"/>
                <a:cs typeface="Verdana" pitchFamily="34" charset="0"/>
              </a:rPr>
              <a:t>Surface Area</a:t>
            </a:r>
            <a:endParaRPr lang="en-US" sz="2400" b="1" dirty="0">
              <a:latin typeface="Verdana" pitchFamily="34" charset="0"/>
              <a:ea typeface="Verdana" pitchFamily="34" charset="0"/>
              <a:cs typeface="Verdana" pitchFamily="34" charset="0"/>
            </a:endParaRPr>
          </a:p>
          <a:p>
            <a:pPr algn="ctr">
              <a:lnSpc>
                <a:spcPct val="150000"/>
              </a:lnSpc>
              <a:spcBef>
                <a:spcPts val="600"/>
              </a:spcBef>
              <a:buNone/>
            </a:pPr>
            <a:r>
              <a:rPr lang="en-GB" sz="2400" b="1" dirty="0">
                <a:solidFill>
                  <a:schemeClr val="bg1">
                    <a:lumMod val="65000"/>
                  </a:schemeClr>
                </a:solidFill>
                <a:latin typeface="Verdana" pitchFamily="34" charset="0"/>
                <a:ea typeface="Verdana" pitchFamily="34" charset="0"/>
                <a:cs typeface="Verdana" pitchFamily="34" charset="0"/>
              </a:rPr>
              <a:t>Ventilation Perfusion </a:t>
            </a:r>
            <a:r>
              <a:rPr lang="en-GB" sz="2400" b="1" dirty="0" smtClean="0">
                <a:solidFill>
                  <a:schemeClr val="bg1">
                    <a:lumMod val="65000"/>
                  </a:schemeClr>
                </a:solidFill>
                <a:latin typeface="Verdana" pitchFamily="34" charset="0"/>
                <a:ea typeface="Verdana" pitchFamily="34" charset="0"/>
                <a:cs typeface="Verdana" pitchFamily="34" charset="0"/>
              </a:rPr>
              <a:t>Matching</a:t>
            </a:r>
            <a:endParaRPr lang="en-US" sz="2400" b="1" dirty="0">
              <a:solidFill>
                <a:schemeClr val="bg1">
                  <a:lumMod val="65000"/>
                </a:schemeClr>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xmlns="" val="187898476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a:xfrm>
            <a:off x="457200" y="332656"/>
            <a:ext cx="8229600" cy="1143000"/>
          </a:xfrm>
        </p:spPr>
        <p:txBody>
          <a:bodyPr vert="horz" lIns="91440" tIns="45720" rIns="91440" bIns="45720" rtlCol="0" anchor="ctr">
            <a:normAutofit/>
          </a:bodyPr>
          <a:lstStyle/>
          <a:p>
            <a:r>
              <a:rPr lang="en-GB" sz="2400" b="1" dirty="0">
                <a:latin typeface="Verdana" pitchFamily="34" charset="0"/>
                <a:ea typeface="Verdana" pitchFamily="34" charset="0"/>
                <a:cs typeface="Verdana" pitchFamily="34" charset="0"/>
              </a:rPr>
              <a:t>Surface area of membrane</a:t>
            </a:r>
            <a:endParaRPr lang="en-US" sz="2400" b="1" dirty="0">
              <a:latin typeface="Verdana" pitchFamily="34" charset="0"/>
              <a:ea typeface="Verdana" pitchFamily="34" charset="0"/>
              <a:cs typeface="Verdana" pitchFamily="34" charset="0"/>
            </a:endParaRPr>
          </a:p>
        </p:txBody>
      </p:sp>
      <p:sp>
        <p:nvSpPr>
          <p:cNvPr id="57347" name="Rectangle 3"/>
          <p:cNvSpPr>
            <a:spLocks noGrp="1" noChangeArrowheads="1"/>
          </p:cNvSpPr>
          <p:nvPr>
            <p:ph idx="1"/>
          </p:nvPr>
        </p:nvSpPr>
        <p:spPr>
          <a:xfrm>
            <a:off x="251520" y="1412776"/>
            <a:ext cx="8856984" cy="4525963"/>
          </a:xfrm>
        </p:spPr>
        <p:txBody>
          <a:bodyPr/>
          <a:lstStyle/>
          <a:p>
            <a:pPr eaLnBrk="1" hangingPunct="1">
              <a:lnSpc>
                <a:spcPct val="150000"/>
              </a:lnSpc>
            </a:pPr>
            <a:r>
              <a:rPr lang="en-GB" sz="2000" dirty="0" smtClean="0">
                <a:latin typeface="Verdana" pitchFamily="34" charset="0"/>
                <a:ea typeface="Verdana" pitchFamily="34" charset="0"/>
                <a:cs typeface="Verdana" pitchFamily="34" charset="0"/>
              </a:rPr>
              <a:t>Adult lung contains around 300 million alveoli</a:t>
            </a:r>
          </a:p>
          <a:p>
            <a:pPr eaLnBrk="1" hangingPunct="1">
              <a:lnSpc>
                <a:spcPct val="150000"/>
              </a:lnSpc>
            </a:pPr>
            <a:r>
              <a:rPr lang="en-GB" sz="2000" dirty="0" smtClean="0">
                <a:latin typeface="Verdana" pitchFamily="34" charset="0"/>
                <a:ea typeface="Verdana" pitchFamily="34" charset="0"/>
                <a:cs typeface="Verdana" pitchFamily="34" charset="0"/>
              </a:rPr>
              <a:t>Giving a gas exchange surface area 70-80m</a:t>
            </a:r>
            <a:r>
              <a:rPr lang="en-GB" sz="2000" baseline="30000" dirty="0" smtClean="0">
                <a:latin typeface="Verdana" pitchFamily="34" charset="0"/>
                <a:ea typeface="Verdana" pitchFamily="34" charset="0"/>
                <a:cs typeface="Verdana" pitchFamily="34" charset="0"/>
              </a:rPr>
              <a:t>2</a:t>
            </a:r>
          </a:p>
          <a:p>
            <a:pPr eaLnBrk="1" hangingPunct="1">
              <a:lnSpc>
                <a:spcPct val="150000"/>
              </a:lnSpc>
            </a:pPr>
            <a:r>
              <a:rPr lang="en-GB" sz="2000" dirty="0" smtClean="0">
                <a:latin typeface="Verdana" pitchFamily="34" charset="0"/>
                <a:ea typeface="Verdana" pitchFamily="34" charset="0"/>
                <a:cs typeface="Verdana" pitchFamily="34" charset="0"/>
              </a:rPr>
              <a:t>This huge capacity can be utilised to maintain acid-base balance e.g. during exercise</a:t>
            </a:r>
          </a:p>
          <a:p>
            <a:pPr>
              <a:lnSpc>
                <a:spcPct val="150000"/>
              </a:lnSpc>
            </a:pPr>
            <a:r>
              <a:rPr lang="en-GB" sz="2000" dirty="0">
                <a:latin typeface="Verdana" pitchFamily="34" charset="0"/>
                <a:ea typeface="Verdana" pitchFamily="34" charset="0"/>
                <a:cs typeface="Verdana" pitchFamily="34" charset="0"/>
              </a:rPr>
              <a:t>If </a:t>
            </a:r>
            <a:r>
              <a:rPr lang="en-GB" sz="2000" dirty="0" smtClean="0">
                <a:latin typeface="Verdana" pitchFamily="34" charset="0"/>
                <a:ea typeface="Verdana" pitchFamily="34" charset="0"/>
                <a:cs typeface="Verdana" pitchFamily="34" charset="0"/>
              </a:rPr>
              <a:t>the surface </a:t>
            </a:r>
            <a:r>
              <a:rPr lang="en-GB" sz="2000" dirty="0">
                <a:latin typeface="Verdana" pitchFamily="34" charset="0"/>
                <a:ea typeface="Verdana" pitchFamily="34" charset="0"/>
                <a:cs typeface="Verdana" pitchFamily="34" charset="0"/>
              </a:rPr>
              <a:t>area </a:t>
            </a:r>
            <a:r>
              <a:rPr lang="en-GB" sz="2000" dirty="0" smtClean="0">
                <a:latin typeface="Verdana" pitchFamily="34" charset="0"/>
                <a:ea typeface="Verdana" pitchFamily="34" charset="0"/>
                <a:cs typeface="Verdana" pitchFamily="34" charset="0"/>
              </a:rPr>
              <a:t>is reduced</a:t>
            </a:r>
            <a:r>
              <a:rPr lang="en-GB" sz="2000" dirty="0">
                <a:latin typeface="Verdana" pitchFamily="34" charset="0"/>
                <a:ea typeface="Verdana" pitchFamily="34" charset="0"/>
                <a:cs typeface="Verdana" pitchFamily="34" charset="0"/>
              </a:rPr>
              <a:t>, despite adequate diffusion sufficient gas exchange may not be possible</a:t>
            </a:r>
          </a:p>
          <a:p>
            <a:pPr marL="0" indent="0">
              <a:lnSpc>
                <a:spcPct val="150000"/>
              </a:lnSpc>
              <a:buNone/>
            </a:pPr>
            <a:r>
              <a:rPr lang="en-GB" sz="2000" dirty="0">
                <a:latin typeface="Verdana" pitchFamily="34" charset="0"/>
                <a:ea typeface="Verdana" pitchFamily="34" charset="0"/>
                <a:cs typeface="Verdana" pitchFamily="34" charset="0"/>
              </a:rPr>
              <a:t>	</a:t>
            </a:r>
            <a:r>
              <a:rPr lang="en-GB" sz="2000" b="1" dirty="0" smtClean="0">
                <a:latin typeface="Verdana" pitchFamily="34" charset="0"/>
                <a:ea typeface="Verdana" pitchFamily="34" charset="0"/>
                <a:cs typeface="Verdana" pitchFamily="34" charset="0"/>
              </a:rPr>
              <a:t>	↓ </a:t>
            </a:r>
            <a:r>
              <a:rPr lang="en-GB" sz="2000" b="1" dirty="0">
                <a:latin typeface="Verdana" pitchFamily="34" charset="0"/>
                <a:ea typeface="Verdana" pitchFamily="34" charset="0"/>
                <a:cs typeface="Verdana" pitchFamily="34" charset="0"/>
              </a:rPr>
              <a:t>O</a:t>
            </a:r>
            <a:r>
              <a:rPr lang="en-GB" sz="2000" b="1" baseline="-25000" dirty="0">
                <a:latin typeface="Verdana" pitchFamily="34" charset="0"/>
                <a:ea typeface="Verdana" pitchFamily="34" charset="0"/>
                <a:cs typeface="Verdana" pitchFamily="34" charset="0"/>
              </a:rPr>
              <a:t>2</a:t>
            </a:r>
            <a:r>
              <a:rPr lang="en-GB" sz="2000" b="1" dirty="0">
                <a:latin typeface="Verdana" pitchFamily="34" charset="0"/>
                <a:ea typeface="Verdana" pitchFamily="34" charset="0"/>
                <a:cs typeface="Verdana" pitchFamily="34" charset="0"/>
              </a:rPr>
              <a:t> and ↑ CO</a:t>
            </a:r>
            <a:r>
              <a:rPr lang="en-GB" sz="2000" b="1" baseline="-25000" dirty="0">
                <a:latin typeface="Verdana" pitchFamily="34" charset="0"/>
                <a:ea typeface="Verdana" pitchFamily="34" charset="0"/>
                <a:cs typeface="Verdana" pitchFamily="34" charset="0"/>
              </a:rPr>
              <a:t>2 </a:t>
            </a:r>
            <a:r>
              <a:rPr lang="en-GB" sz="2000" b="1" dirty="0">
                <a:latin typeface="Verdana" pitchFamily="34" charset="0"/>
                <a:ea typeface="Verdana" pitchFamily="34" charset="0"/>
                <a:cs typeface="Verdana" pitchFamily="34" charset="0"/>
              </a:rPr>
              <a:t> and ↓ pH</a:t>
            </a:r>
          </a:p>
          <a:p>
            <a:pPr>
              <a:lnSpc>
                <a:spcPct val="150000"/>
              </a:lnSpc>
            </a:pPr>
            <a:r>
              <a:rPr lang="en-GB" sz="2000" dirty="0">
                <a:latin typeface="Verdana" pitchFamily="34" charset="0"/>
                <a:ea typeface="Verdana" pitchFamily="34" charset="0"/>
                <a:cs typeface="Verdana" pitchFamily="34" charset="0"/>
              </a:rPr>
              <a:t>Temporary loss surface </a:t>
            </a:r>
            <a:r>
              <a:rPr lang="en-GB" sz="2000" dirty="0" smtClean="0">
                <a:latin typeface="Verdana" pitchFamily="34" charset="0"/>
                <a:ea typeface="Verdana" pitchFamily="34" charset="0"/>
                <a:cs typeface="Verdana" pitchFamily="34" charset="0"/>
              </a:rPr>
              <a:t>area occurs in:</a:t>
            </a:r>
            <a:endParaRPr lang="en-GB" sz="2000" dirty="0">
              <a:latin typeface="Verdana" pitchFamily="34" charset="0"/>
              <a:ea typeface="Verdana" pitchFamily="34" charset="0"/>
              <a:cs typeface="Verdana" pitchFamily="34" charset="0"/>
            </a:endParaRPr>
          </a:p>
          <a:p>
            <a:pPr lvl="1">
              <a:lnSpc>
                <a:spcPct val="150000"/>
              </a:lnSpc>
            </a:pPr>
            <a:r>
              <a:rPr lang="en-GB" sz="1600" dirty="0">
                <a:latin typeface="Verdana" pitchFamily="34" charset="0"/>
                <a:ea typeface="Verdana" pitchFamily="34" charset="0"/>
                <a:cs typeface="Verdana" pitchFamily="34" charset="0"/>
              </a:rPr>
              <a:t>Bronchial obstruction (tumour, mucus plug</a:t>
            </a:r>
            <a:r>
              <a:rPr lang="en-GB" sz="1600" dirty="0" smtClean="0">
                <a:latin typeface="Verdana" pitchFamily="34" charset="0"/>
                <a:ea typeface="Verdana" pitchFamily="34" charset="0"/>
                <a:cs typeface="Verdana" pitchFamily="34" charset="0"/>
              </a:rPr>
              <a:t>), Atelectasis, Consolidation</a:t>
            </a:r>
            <a:endParaRPr lang="en-GB" sz="1600" dirty="0">
              <a:latin typeface="Verdana" pitchFamily="34" charset="0"/>
              <a:ea typeface="Verdana" pitchFamily="34" charset="0"/>
              <a:cs typeface="Verdana" pitchFamily="34" charset="0"/>
            </a:endParaRPr>
          </a:p>
          <a:p>
            <a:pPr>
              <a:lnSpc>
                <a:spcPct val="150000"/>
              </a:lnSpc>
            </a:pPr>
            <a:r>
              <a:rPr lang="en-GB" sz="2000" dirty="0">
                <a:latin typeface="Verdana" pitchFamily="34" charset="0"/>
                <a:ea typeface="Verdana" pitchFamily="34" charset="0"/>
                <a:cs typeface="Verdana" pitchFamily="34" charset="0"/>
              </a:rPr>
              <a:t>Permanent loss surface area</a:t>
            </a:r>
          </a:p>
          <a:p>
            <a:pPr lvl="1">
              <a:lnSpc>
                <a:spcPct val="150000"/>
              </a:lnSpc>
            </a:pPr>
            <a:r>
              <a:rPr lang="en-GB" sz="1600" dirty="0">
                <a:latin typeface="Verdana" pitchFamily="34" charset="0"/>
                <a:ea typeface="Verdana" pitchFamily="34" charset="0"/>
                <a:cs typeface="Verdana" pitchFamily="34" charset="0"/>
              </a:rPr>
              <a:t>Emphysematous bullae</a:t>
            </a:r>
            <a:endParaRPr lang="en-US" sz="1600" dirty="0">
              <a:latin typeface="Verdana" pitchFamily="34" charset="0"/>
              <a:ea typeface="Verdana" pitchFamily="34" charset="0"/>
              <a:cs typeface="Verdana" pitchFamily="34" charset="0"/>
            </a:endParaRPr>
          </a:p>
          <a:p>
            <a:pPr eaLnBrk="1" hangingPunct="1">
              <a:lnSpc>
                <a:spcPct val="150000"/>
              </a:lnSpc>
            </a:pPr>
            <a:endParaRPr lang="en-GB" sz="2000" dirty="0" smtClean="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xmlns="" val="4210695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347">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7347">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7347">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7347">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7347">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734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a:t>
            </a:r>
            <a:endParaRPr lang="en-GB" dirty="0"/>
          </a:p>
        </p:txBody>
      </p:sp>
      <p:sp>
        <p:nvSpPr>
          <p:cNvPr id="4" name="Content Placeholder 3"/>
          <p:cNvSpPr>
            <a:spLocks noGrp="1"/>
          </p:cNvSpPr>
          <p:nvPr>
            <p:ph sz="quarter" idx="11"/>
          </p:nvPr>
        </p:nvSpPr>
        <p:spPr>
          <a:xfrm>
            <a:off x="539552" y="188640"/>
            <a:ext cx="8207375" cy="6480720"/>
          </a:xfrm>
        </p:spPr>
        <p:txBody>
          <a:bodyPr vert="horz" lIns="91440" tIns="45720" rIns="91440" bIns="45720" rtlCol="0" anchor="ctr">
            <a:normAutofit/>
          </a:bodyPr>
          <a:lstStyle/>
          <a:p>
            <a:pPr algn="ctr">
              <a:lnSpc>
                <a:spcPct val="150000"/>
              </a:lnSpc>
              <a:spcBef>
                <a:spcPts val="600"/>
              </a:spcBef>
              <a:buNone/>
            </a:pPr>
            <a:r>
              <a:rPr lang="en-GB" sz="2400" b="1" dirty="0">
                <a:solidFill>
                  <a:schemeClr val="bg1">
                    <a:lumMod val="65000"/>
                  </a:schemeClr>
                </a:solidFill>
                <a:latin typeface="Verdana" pitchFamily="34" charset="0"/>
                <a:ea typeface="Verdana" pitchFamily="34" charset="0"/>
                <a:cs typeface="Verdana" pitchFamily="34" charset="0"/>
              </a:rPr>
              <a:t>Lung Volume and </a:t>
            </a:r>
            <a:r>
              <a:rPr lang="en-GB" sz="2400" b="1" dirty="0" smtClean="0">
                <a:solidFill>
                  <a:schemeClr val="bg1">
                    <a:lumMod val="65000"/>
                  </a:schemeClr>
                </a:solidFill>
                <a:latin typeface="Verdana" pitchFamily="34" charset="0"/>
                <a:ea typeface="Verdana" pitchFamily="34" charset="0"/>
                <a:cs typeface="Verdana" pitchFamily="34" charset="0"/>
              </a:rPr>
              <a:t>Capacities</a:t>
            </a:r>
          </a:p>
          <a:p>
            <a:pPr algn="ctr">
              <a:lnSpc>
                <a:spcPct val="150000"/>
              </a:lnSpc>
              <a:spcBef>
                <a:spcPts val="600"/>
              </a:spcBef>
              <a:buNone/>
            </a:pPr>
            <a:r>
              <a:rPr lang="en-GB" sz="2400" b="1" dirty="0" smtClean="0">
                <a:solidFill>
                  <a:schemeClr val="bg1">
                    <a:lumMod val="65000"/>
                  </a:schemeClr>
                </a:solidFill>
                <a:latin typeface="Verdana" pitchFamily="34" charset="0"/>
                <a:ea typeface="Verdana" pitchFamily="34" charset="0"/>
                <a:cs typeface="Verdana" pitchFamily="34" charset="0"/>
              </a:rPr>
              <a:t>Ventilation</a:t>
            </a:r>
          </a:p>
          <a:p>
            <a:pPr algn="ctr">
              <a:lnSpc>
                <a:spcPct val="150000"/>
              </a:lnSpc>
              <a:spcBef>
                <a:spcPts val="600"/>
              </a:spcBef>
              <a:buNone/>
            </a:pPr>
            <a:r>
              <a:rPr lang="en-GB" sz="2400" b="1" dirty="0">
                <a:solidFill>
                  <a:schemeClr val="bg1">
                    <a:lumMod val="65000"/>
                  </a:schemeClr>
                </a:solidFill>
                <a:latin typeface="Verdana" pitchFamily="34" charset="0"/>
                <a:ea typeface="Verdana" pitchFamily="34" charset="0"/>
                <a:cs typeface="Verdana" pitchFamily="34" charset="0"/>
              </a:rPr>
              <a:t>Gas Exchange and </a:t>
            </a:r>
            <a:r>
              <a:rPr lang="en-GB" sz="2400" b="1" dirty="0" smtClean="0">
                <a:solidFill>
                  <a:schemeClr val="bg1">
                    <a:lumMod val="65000"/>
                  </a:schemeClr>
                </a:solidFill>
                <a:latin typeface="Verdana" pitchFamily="34" charset="0"/>
                <a:ea typeface="Verdana" pitchFamily="34" charset="0"/>
                <a:cs typeface="Verdana" pitchFamily="34" charset="0"/>
              </a:rPr>
              <a:t>Diffusion</a:t>
            </a:r>
          </a:p>
          <a:p>
            <a:pPr algn="ctr">
              <a:lnSpc>
                <a:spcPct val="150000"/>
              </a:lnSpc>
              <a:spcBef>
                <a:spcPts val="600"/>
              </a:spcBef>
              <a:buNone/>
            </a:pPr>
            <a:r>
              <a:rPr lang="en-GB" sz="2400" b="1" dirty="0">
                <a:latin typeface="Verdana" pitchFamily="34" charset="0"/>
                <a:ea typeface="Verdana" pitchFamily="34" charset="0"/>
                <a:cs typeface="Verdana" pitchFamily="34" charset="0"/>
              </a:rPr>
              <a:t>Fick’s Law</a:t>
            </a:r>
          </a:p>
          <a:p>
            <a:pPr algn="ctr">
              <a:lnSpc>
                <a:spcPct val="150000"/>
              </a:lnSpc>
              <a:spcBef>
                <a:spcPts val="600"/>
              </a:spcBef>
              <a:buNone/>
            </a:pPr>
            <a:r>
              <a:rPr lang="en-GB" sz="2400" b="1" dirty="0" smtClean="0">
                <a:solidFill>
                  <a:schemeClr val="bg1">
                    <a:lumMod val="65000"/>
                  </a:schemeClr>
                </a:solidFill>
                <a:latin typeface="Verdana" pitchFamily="34" charset="0"/>
                <a:ea typeface="Verdana" pitchFamily="34" charset="0"/>
                <a:cs typeface="Verdana" pitchFamily="34" charset="0"/>
              </a:rPr>
              <a:t>Concentration </a:t>
            </a:r>
            <a:r>
              <a:rPr lang="en-GB" sz="2400" b="1" dirty="0">
                <a:solidFill>
                  <a:schemeClr val="bg1">
                    <a:lumMod val="65000"/>
                  </a:schemeClr>
                </a:solidFill>
                <a:latin typeface="Verdana" pitchFamily="34" charset="0"/>
                <a:ea typeface="Verdana" pitchFamily="34" charset="0"/>
                <a:cs typeface="Verdana" pitchFamily="34" charset="0"/>
              </a:rPr>
              <a:t>/ Pressure </a:t>
            </a:r>
            <a:r>
              <a:rPr lang="en-GB" sz="2400" b="1" dirty="0" smtClean="0">
                <a:solidFill>
                  <a:schemeClr val="bg1">
                    <a:lumMod val="65000"/>
                  </a:schemeClr>
                </a:solidFill>
                <a:latin typeface="Verdana" pitchFamily="34" charset="0"/>
                <a:ea typeface="Verdana" pitchFamily="34" charset="0"/>
                <a:cs typeface="Verdana" pitchFamily="34" charset="0"/>
              </a:rPr>
              <a:t>Gradient</a:t>
            </a:r>
          </a:p>
          <a:p>
            <a:pPr algn="ctr">
              <a:lnSpc>
                <a:spcPct val="150000"/>
              </a:lnSpc>
              <a:spcBef>
                <a:spcPts val="600"/>
              </a:spcBef>
              <a:buNone/>
            </a:pPr>
            <a:r>
              <a:rPr lang="en-GB" sz="2400" b="1" dirty="0">
                <a:solidFill>
                  <a:schemeClr val="bg1">
                    <a:lumMod val="65000"/>
                  </a:schemeClr>
                </a:solidFill>
                <a:latin typeface="Verdana" pitchFamily="34" charset="0"/>
                <a:ea typeface="Verdana" pitchFamily="34" charset="0"/>
                <a:cs typeface="Verdana" pitchFamily="34" charset="0"/>
              </a:rPr>
              <a:t>Gas </a:t>
            </a:r>
            <a:r>
              <a:rPr lang="en-GB" sz="2400" b="1" dirty="0" smtClean="0">
                <a:solidFill>
                  <a:schemeClr val="bg1">
                    <a:lumMod val="65000"/>
                  </a:schemeClr>
                </a:solidFill>
                <a:latin typeface="Verdana" pitchFamily="34" charset="0"/>
                <a:ea typeface="Verdana" pitchFamily="34" charset="0"/>
                <a:cs typeface="Verdana" pitchFamily="34" charset="0"/>
              </a:rPr>
              <a:t>Solubility</a:t>
            </a:r>
          </a:p>
          <a:p>
            <a:pPr algn="ctr">
              <a:lnSpc>
                <a:spcPct val="150000"/>
              </a:lnSpc>
              <a:spcBef>
                <a:spcPts val="600"/>
              </a:spcBef>
              <a:buNone/>
            </a:pPr>
            <a:r>
              <a:rPr lang="en-GB" sz="2400" b="1" dirty="0" smtClean="0">
                <a:solidFill>
                  <a:schemeClr val="bg1">
                    <a:lumMod val="65000"/>
                  </a:schemeClr>
                </a:solidFill>
                <a:latin typeface="Verdana" pitchFamily="34" charset="0"/>
                <a:ea typeface="Verdana" pitchFamily="34" charset="0"/>
                <a:cs typeface="Verdana" pitchFamily="34" charset="0"/>
              </a:rPr>
              <a:t>Thickness of Alveolar Membrane</a:t>
            </a:r>
          </a:p>
          <a:p>
            <a:pPr algn="ctr">
              <a:lnSpc>
                <a:spcPct val="150000"/>
              </a:lnSpc>
              <a:spcBef>
                <a:spcPts val="600"/>
              </a:spcBef>
              <a:buNone/>
            </a:pPr>
            <a:r>
              <a:rPr lang="en-GB" sz="2400" b="1" dirty="0">
                <a:solidFill>
                  <a:schemeClr val="bg1">
                    <a:lumMod val="65000"/>
                  </a:schemeClr>
                </a:solidFill>
                <a:latin typeface="Verdana" pitchFamily="34" charset="0"/>
                <a:ea typeface="Verdana" pitchFamily="34" charset="0"/>
                <a:cs typeface="Verdana" pitchFamily="34" charset="0"/>
              </a:rPr>
              <a:t>Surface Area</a:t>
            </a:r>
            <a:endParaRPr lang="en-US" sz="2400" b="1" dirty="0">
              <a:solidFill>
                <a:schemeClr val="bg1">
                  <a:lumMod val="65000"/>
                </a:schemeClr>
              </a:solidFill>
              <a:latin typeface="Verdana" pitchFamily="34" charset="0"/>
              <a:ea typeface="Verdana" pitchFamily="34" charset="0"/>
              <a:cs typeface="Verdana" pitchFamily="34" charset="0"/>
            </a:endParaRPr>
          </a:p>
          <a:p>
            <a:pPr algn="ctr">
              <a:lnSpc>
                <a:spcPct val="150000"/>
              </a:lnSpc>
              <a:spcBef>
                <a:spcPts val="600"/>
              </a:spcBef>
              <a:buNone/>
            </a:pPr>
            <a:r>
              <a:rPr lang="en-GB" sz="2400" b="1" dirty="0">
                <a:latin typeface="Verdana" pitchFamily="34" charset="0"/>
                <a:ea typeface="Verdana" pitchFamily="34" charset="0"/>
                <a:cs typeface="Verdana" pitchFamily="34" charset="0"/>
              </a:rPr>
              <a:t>Ventilation Perfusion </a:t>
            </a:r>
            <a:r>
              <a:rPr lang="en-GB" sz="2400" b="1" dirty="0" smtClean="0">
                <a:latin typeface="Verdana" pitchFamily="34" charset="0"/>
                <a:ea typeface="Verdana" pitchFamily="34" charset="0"/>
                <a:cs typeface="Verdana" pitchFamily="34" charset="0"/>
              </a:rPr>
              <a:t>Matching</a:t>
            </a:r>
            <a:endParaRPr lang="en-US" sz="2400" b="1"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xmlns="" val="267999394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a:xfrm>
            <a:off x="457200" y="485800"/>
            <a:ext cx="8229600" cy="1143000"/>
          </a:xfrm>
        </p:spPr>
        <p:txBody>
          <a:bodyPr vert="horz" lIns="91440" tIns="45720" rIns="91440" bIns="45720" rtlCol="0" anchor="ctr">
            <a:normAutofit/>
          </a:bodyPr>
          <a:lstStyle/>
          <a:p>
            <a:r>
              <a:rPr lang="en-GB" sz="2400" b="1" dirty="0">
                <a:latin typeface="Verdana" pitchFamily="34" charset="0"/>
                <a:ea typeface="Verdana" pitchFamily="34" charset="0"/>
                <a:cs typeface="Verdana" pitchFamily="34" charset="0"/>
              </a:rPr>
              <a:t>Ventilation </a:t>
            </a:r>
            <a:r>
              <a:rPr lang="en-GB" sz="2400" b="1" dirty="0" smtClean="0">
                <a:latin typeface="Verdana" pitchFamily="34" charset="0"/>
                <a:ea typeface="Verdana" pitchFamily="34" charset="0"/>
                <a:cs typeface="Verdana" pitchFamily="34" charset="0"/>
              </a:rPr>
              <a:t>Perfusion </a:t>
            </a:r>
            <a:r>
              <a:rPr lang="en-GB" sz="2400" b="1" dirty="0">
                <a:latin typeface="Verdana" pitchFamily="34" charset="0"/>
                <a:ea typeface="Verdana" pitchFamily="34" charset="0"/>
                <a:cs typeface="Verdana" pitchFamily="34" charset="0"/>
              </a:rPr>
              <a:t>C</a:t>
            </a:r>
            <a:r>
              <a:rPr lang="en-GB" sz="2400" b="1" dirty="0" smtClean="0">
                <a:latin typeface="Verdana" pitchFamily="34" charset="0"/>
                <a:ea typeface="Verdana" pitchFamily="34" charset="0"/>
                <a:cs typeface="Verdana" pitchFamily="34" charset="0"/>
              </a:rPr>
              <a:t>oupling</a:t>
            </a:r>
            <a:endParaRPr lang="en-US" sz="2400" b="1" dirty="0">
              <a:latin typeface="Verdana" pitchFamily="34" charset="0"/>
              <a:ea typeface="Verdana" pitchFamily="34" charset="0"/>
              <a:cs typeface="Verdana" pitchFamily="34" charset="0"/>
            </a:endParaRPr>
          </a:p>
        </p:txBody>
      </p:sp>
      <p:sp>
        <p:nvSpPr>
          <p:cNvPr id="60419" name="Rectangle 3"/>
          <p:cNvSpPr>
            <a:spLocks noGrp="1" noChangeArrowheads="1"/>
          </p:cNvSpPr>
          <p:nvPr>
            <p:ph idx="1"/>
          </p:nvPr>
        </p:nvSpPr>
        <p:spPr>
          <a:xfrm>
            <a:off x="457200" y="1782765"/>
            <a:ext cx="8229600" cy="4525963"/>
          </a:xfrm>
        </p:spPr>
        <p:txBody>
          <a:bodyPr/>
          <a:lstStyle/>
          <a:p>
            <a:pPr eaLnBrk="1" hangingPunct="1">
              <a:lnSpc>
                <a:spcPct val="150000"/>
              </a:lnSpc>
            </a:pPr>
            <a:r>
              <a:rPr lang="en-US" sz="2000" dirty="0" smtClean="0">
                <a:latin typeface="Verdana" pitchFamily="34" charset="0"/>
                <a:ea typeface="Verdana" pitchFamily="34" charset="0"/>
                <a:cs typeface="Verdana" pitchFamily="34" charset="0"/>
              </a:rPr>
              <a:t>In respiratory physiology the </a:t>
            </a:r>
            <a:r>
              <a:rPr lang="en-US" sz="2000" b="1" dirty="0" smtClean="0">
                <a:latin typeface="Verdana" pitchFamily="34" charset="0"/>
                <a:ea typeface="Verdana" pitchFamily="34" charset="0"/>
                <a:cs typeface="Verdana" pitchFamily="34" charset="0"/>
              </a:rPr>
              <a:t>V/Q ratio </a:t>
            </a:r>
            <a:r>
              <a:rPr lang="en-US" sz="2000" dirty="0" smtClean="0">
                <a:latin typeface="Verdana" pitchFamily="34" charset="0"/>
                <a:ea typeface="Verdana" pitchFamily="34" charset="0"/>
                <a:cs typeface="Verdana" pitchFamily="34" charset="0"/>
              </a:rPr>
              <a:t>is used to describe efficiency and adequacy of matching two variables </a:t>
            </a:r>
          </a:p>
          <a:p>
            <a:pPr eaLnBrk="1" hangingPunct="1">
              <a:lnSpc>
                <a:spcPct val="150000"/>
              </a:lnSpc>
            </a:pPr>
            <a:r>
              <a:rPr lang="en-US" sz="2000" b="1" dirty="0" smtClean="0">
                <a:latin typeface="Verdana" pitchFamily="34" charset="0"/>
                <a:ea typeface="Verdana" pitchFamily="34" charset="0"/>
                <a:cs typeface="Verdana" pitchFamily="34" charset="0"/>
              </a:rPr>
              <a:t>V  ventilation: </a:t>
            </a:r>
            <a:r>
              <a:rPr lang="en-US" sz="2000" dirty="0" smtClean="0">
                <a:latin typeface="Verdana" pitchFamily="34" charset="0"/>
                <a:ea typeface="Verdana" pitchFamily="34" charset="0"/>
                <a:cs typeface="Verdana" pitchFamily="34" charset="0"/>
              </a:rPr>
              <a:t>t</a:t>
            </a:r>
            <a:r>
              <a:rPr lang="en-US" sz="1800" dirty="0" smtClean="0">
                <a:latin typeface="Verdana" pitchFamily="34" charset="0"/>
                <a:ea typeface="Verdana" pitchFamily="34" charset="0"/>
                <a:cs typeface="Verdana" pitchFamily="34" charset="0"/>
              </a:rPr>
              <a:t>he air which reaches the lungs </a:t>
            </a:r>
          </a:p>
          <a:p>
            <a:pPr eaLnBrk="1" hangingPunct="1">
              <a:lnSpc>
                <a:spcPct val="150000"/>
              </a:lnSpc>
            </a:pPr>
            <a:r>
              <a:rPr lang="en-US" sz="2000" b="1" dirty="0" smtClean="0">
                <a:latin typeface="Verdana" pitchFamily="34" charset="0"/>
                <a:ea typeface="Verdana" pitchFamily="34" charset="0"/>
                <a:cs typeface="Verdana" pitchFamily="34" charset="0"/>
              </a:rPr>
              <a:t>Q perfusion: </a:t>
            </a:r>
            <a:r>
              <a:rPr lang="en-US" sz="1800" dirty="0" smtClean="0">
                <a:latin typeface="Verdana" pitchFamily="34" charset="0"/>
                <a:ea typeface="Verdana" pitchFamily="34" charset="0"/>
                <a:cs typeface="Verdana" pitchFamily="34" charset="0"/>
              </a:rPr>
              <a:t>the blood which reaches the lungs</a:t>
            </a:r>
          </a:p>
          <a:p>
            <a:pPr>
              <a:lnSpc>
                <a:spcPct val="150000"/>
              </a:lnSpc>
            </a:pPr>
            <a:r>
              <a:rPr lang="en-US" sz="1800" dirty="0">
                <a:latin typeface="Verdana" pitchFamily="34" charset="0"/>
                <a:ea typeface="Verdana" pitchFamily="34" charset="0"/>
                <a:cs typeface="Verdana" pitchFamily="34" charset="0"/>
              </a:rPr>
              <a:t>The lungs are centered vertically around the heart </a:t>
            </a:r>
          </a:p>
          <a:p>
            <a:pPr>
              <a:lnSpc>
                <a:spcPct val="150000"/>
              </a:lnSpc>
            </a:pPr>
            <a:r>
              <a:rPr lang="en-US" sz="1800" dirty="0">
                <a:latin typeface="Verdana" pitchFamily="34" charset="0"/>
                <a:ea typeface="Verdana" pitchFamily="34" charset="0"/>
                <a:cs typeface="Verdana" pitchFamily="34" charset="0"/>
              </a:rPr>
              <a:t>Part of the lung is superior to the heart and part is inferior</a:t>
            </a:r>
          </a:p>
          <a:p>
            <a:pPr>
              <a:lnSpc>
                <a:spcPct val="150000"/>
              </a:lnSpc>
            </a:pPr>
            <a:r>
              <a:rPr lang="en-US" sz="1800" dirty="0">
                <a:latin typeface="Verdana" pitchFamily="34" charset="0"/>
                <a:ea typeface="Verdana" pitchFamily="34" charset="0"/>
                <a:cs typeface="Verdana" pitchFamily="34" charset="0"/>
              </a:rPr>
              <a:t>This has major impact on the V/Q ratio</a:t>
            </a:r>
          </a:p>
          <a:p>
            <a:pPr>
              <a:lnSpc>
                <a:spcPct val="150000"/>
              </a:lnSpc>
            </a:pPr>
            <a:r>
              <a:rPr lang="en-US" sz="1800" b="1" dirty="0">
                <a:latin typeface="Verdana" pitchFamily="34" charset="0"/>
                <a:ea typeface="Verdana" pitchFamily="34" charset="0"/>
                <a:cs typeface="Verdana" pitchFamily="34" charset="0"/>
              </a:rPr>
              <a:t>Lower part (dependent) </a:t>
            </a:r>
            <a:r>
              <a:rPr lang="en-US" sz="1800" dirty="0">
                <a:latin typeface="Verdana" pitchFamily="34" charset="0"/>
                <a:ea typeface="Verdana" pitchFamily="34" charset="0"/>
                <a:cs typeface="Verdana" pitchFamily="34" charset="0"/>
              </a:rPr>
              <a:t>of lung is </a:t>
            </a:r>
            <a:r>
              <a:rPr lang="en-US" sz="1800" b="1" dirty="0">
                <a:latin typeface="Verdana" pitchFamily="34" charset="0"/>
                <a:ea typeface="Verdana" pitchFamily="34" charset="0"/>
                <a:cs typeface="Verdana" pitchFamily="34" charset="0"/>
              </a:rPr>
              <a:t>better ventilated </a:t>
            </a:r>
            <a:r>
              <a:rPr lang="en-US" sz="1800" dirty="0">
                <a:latin typeface="Verdana" pitchFamily="34" charset="0"/>
                <a:ea typeface="Verdana" pitchFamily="34" charset="0"/>
                <a:cs typeface="Verdana" pitchFamily="34" charset="0"/>
              </a:rPr>
              <a:t>and </a:t>
            </a:r>
            <a:r>
              <a:rPr lang="en-US" sz="1800" b="1" dirty="0">
                <a:latin typeface="Verdana" pitchFamily="34" charset="0"/>
                <a:ea typeface="Verdana" pitchFamily="34" charset="0"/>
                <a:cs typeface="Verdana" pitchFamily="34" charset="0"/>
              </a:rPr>
              <a:t>better perfused </a:t>
            </a:r>
            <a:r>
              <a:rPr lang="en-US" sz="1800" dirty="0">
                <a:latin typeface="Verdana" pitchFamily="34" charset="0"/>
                <a:ea typeface="Verdana" pitchFamily="34" charset="0"/>
                <a:cs typeface="Verdana" pitchFamily="34" charset="0"/>
              </a:rPr>
              <a:t>than </a:t>
            </a:r>
            <a:r>
              <a:rPr lang="en-US" sz="1800" dirty="0" smtClean="0">
                <a:latin typeface="Verdana" pitchFamily="34" charset="0"/>
                <a:ea typeface="Verdana" pitchFamily="34" charset="0"/>
                <a:cs typeface="Verdana" pitchFamily="34" charset="0"/>
              </a:rPr>
              <a:t>apex</a:t>
            </a:r>
          </a:p>
          <a:p>
            <a:pPr eaLnBrk="1" hangingPunct="1">
              <a:lnSpc>
                <a:spcPct val="150000"/>
              </a:lnSpc>
              <a:buFontTx/>
              <a:buNone/>
            </a:pPr>
            <a:endParaRPr lang="en-US" dirty="0" smtClean="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xmlns="" val="3425957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0419">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0419">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0419">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041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57200" y="188640"/>
            <a:ext cx="8229600" cy="1143000"/>
          </a:xfrm>
        </p:spPr>
        <p:txBody>
          <a:bodyPr vert="horz" lIns="91440" tIns="45720" rIns="91440" bIns="45720" rtlCol="0" anchor="ctr">
            <a:normAutofit/>
          </a:bodyPr>
          <a:lstStyle/>
          <a:p>
            <a:r>
              <a:rPr lang="en-GB" sz="2400" b="1" dirty="0">
                <a:latin typeface="Verdana" pitchFamily="34" charset="0"/>
                <a:ea typeface="Verdana" pitchFamily="34" charset="0"/>
                <a:cs typeface="Verdana" pitchFamily="34" charset="0"/>
              </a:rPr>
              <a:t>Ventilation / Perfusion Matching</a:t>
            </a:r>
            <a:endParaRPr lang="en-US" sz="2400" b="1" dirty="0">
              <a:latin typeface="Verdana" pitchFamily="34" charset="0"/>
              <a:ea typeface="Verdana" pitchFamily="34" charset="0"/>
              <a:cs typeface="Verdana" pitchFamily="34" charset="0"/>
            </a:endParaRPr>
          </a:p>
        </p:txBody>
      </p:sp>
      <p:grpSp>
        <p:nvGrpSpPr>
          <p:cNvPr id="2" name="Group 1"/>
          <p:cNvGrpSpPr/>
          <p:nvPr/>
        </p:nvGrpSpPr>
        <p:grpSpPr>
          <a:xfrm>
            <a:off x="323528" y="1628800"/>
            <a:ext cx="4353562" cy="4042396"/>
            <a:chOff x="2514600" y="1268413"/>
            <a:chExt cx="6163236" cy="5163197"/>
          </a:xfrm>
        </p:grpSpPr>
        <p:sp>
          <p:nvSpPr>
            <p:cNvPr id="63491" name="Line 3"/>
            <p:cNvSpPr>
              <a:spLocks noChangeShapeType="1"/>
            </p:cNvSpPr>
            <p:nvPr/>
          </p:nvSpPr>
          <p:spPr bwMode="auto">
            <a:xfrm flipH="1">
              <a:off x="4140200" y="2514600"/>
              <a:ext cx="50800" cy="1201738"/>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GB"/>
            </a:p>
          </p:txBody>
        </p:sp>
        <p:sp>
          <p:nvSpPr>
            <p:cNvPr id="63492" name="Line 4"/>
            <p:cNvSpPr>
              <a:spLocks noChangeShapeType="1"/>
            </p:cNvSpPr>
            <p:nvPr/>
          </p:nvSpPr>
          <p:spPr bwMode="auto">
            <a:xfrm>
              <a:off x="4800600" y="2514600"/>
              <a:ext cx="0" cy="11430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GB"/>
            </a:p>
          </p:txBody>
        </p:sp>
        <p:sp>
          <p:nvSpPr>
            <p:cNvPr id="63493" name="Line 5"/>
            <p:cNvSpPr>
              <a:spLocks noChangeShapeType="1"/>
            </p:cNvSpPr>
            <p:nvPr/>
          </p:nvSpPr>
          <p:spPr bwMode="auto">
            <a:xfrm>
              <a:off x="2667000" y="5638800"/>
              <a:ext cx="3733800" cy="0"/>
            </a:xfrm>
            <a:prstGeom prst="line">
              <a:avLst/>
            </a:prstGeom>
            <a:noFill/>
            <a:ln w="38100">
              <a:solidFill>
                <a:schemeClr val="bg1"/>
              </a:solidFill>
              <a:round/>
              <a:headEnd/>
              <a:tailEnd/>
            </a:ln>
            <a:extLst>
              <a:ext uri="{909E8E84-426E-40DD-AFC4-6F175D3DCCD1}">
                <a14:hiddenFill xmlns:a14="http://schemas.microsoft.com/office/drawing/2010/main" xmlns="">
                  <a:noFill/>
                </a14:hiddenFill>
              </a:ext>
            </a:extLst>
          </p:spPr>
          <p:txBody>
            <a:bodyPr wrap="none" anchor="ctr"/>
            <a:lstStyle/>
            <a:p>
              <a:endParaRPr lang="en-GB"/>
            </a:p>
          </p:txBody>
        </p:sp>
        <p:sp>
          <p:nvSpPr>
            <p:cNvPr id="63494" name="Line 6"/>
            <p:cNvSpPr>
              <a:spLocks noChangeShapeType="1"/>
            </p:cNvSpPr>
            <p:nvPr/>
          </p:nvSpPr>
          <p:spPr bwMode="auto">
            <a:xfrm>
              <a:off x="2667000" y="6165850"/>
              <a:ext cx="3733800" cy="0"/>
            </a:xfrm>
            <a:prstGeom prst="line">
              <a:avLst/>
            </a:prstGeom>
            <a:noFill/>
            <a:ln w="38100">
              <a:solidFill>
                <a:srgbClr val="FF3300"/>
              </a:solidFill>
              <a:round/>
              <a:headEnd/>
              <a:tailEnd/>
            </a:ln>
            <a:extLst>
              <a:ext uri="{909E8E84-426E-40DD-AFC4-6F175D3DCCD1}">
                <a14:hiddenFill xmlns:a14="http://schemas.microsoft.com/office/drawing/2010/main" xmlns="">
                  <a:noFill/>
                </a14:hiddenFill>
              </a:ext>
            </a:extLst>
          </p:spPr>
          <p:txBody>
            <a:bodyPr wrap="none" anchor="ctr"/>
            <a:lstStyle/>
            <a:p>
              <a:endParaRPr lang="en-GB"/>
            </a:p>
          </p:txBody>
        </p:sp>
        <p:cxnSp>
          <p:nvCxnSpPr>
            <p:cNvPr id="63495" name="AutoShape 7"/>
            <p:cNvCxnSpPr>
              <a:cxnSpLocks noChangeShapeType="1"/>
            </p:cNvCxnSpPr>
            <p:nvPr/>
          </p:nvCxnSpPr>
          <p:spPr bwMode="auto">
            <a:xfrm rot="5400000">
              <a:off x="2417766" y="3854450"/>
              <a:ext cx="1943100" cy="1524000"/>
            </a:xfrm>
            <a:prstGeom prst="curvedConnector3">
              <a:avLst>
                <a:gd name="adj1" fmla="val 40931"/>
              </a:avLst>
            </a:prstGeom>
            <a:noFill/>
            <a:ln w="38100">
              <a:solidFill>
                <a:schemeClr val="tx1"/>
              </a:solidFill>
              <a:round/>
              <a:headEnd/>
              <a:tailEnd/>
            </a:ln>
            <a:extLst>
              <a:ext uri="{909E8E84-426E-40DD-AFC4-6F175D3DCCD1}">
                <a14:hiddenFill xmlns:a14="http://schemas.microsoft.com/office/drawing/2010/main" xmlns="">
                  <a:noFill/>
                </a14:hiddenFill>
              </a:ext>
            </a:extLst>
          </p:spPr>
        </p:cxnSp>
        <p:cxnSp>
          <p:nvCxnSpPr>
            <p:cNvPr id="63496" name="AutoShape 8"/>
            <p:cNvCxnSpPr>
              <a:cxnSpLocks noChangeShapeType="1"/>
            </p:cNvCxnSpPr>
            <p:nvPr/>
          </p:nvCxnSpPr>
          <p:spPr bwMode="auto">
            <a:xfrm rot="16200000" flipH="1">
              <a:off x="4600577" y="3857628"/>
              <a:ext cx="2000251" cy="1600200"/>
            </a:xfrm>
            <a:prstGeom prst="curvedConnector5">
              <a:avLst>
                <a:gd name="adj1" fmla="val 40079"/>
                <a:gd name="adj2" fmla="val 95037"/>
                <a:gd name="adj3" fmla="val 98093"/>
              </a:avLst>
            </a:prstGeom>
            <a:noFill/>
            <a:ln w="38100">
              <a:solidFill>
                <a:schemeClr val="tx1"/>
              </a:solidFill>
              <a:round/>
              <a:headEnd/>
              <a:tailEnd/>
            </a:ln>
            <a:extLst>
              <a:ext uri="{909E8E84-426E-40DD-AFC4-6F175D3DCCD1}">
                <a14:hiddenFill xmlns:a14="http://schemas.microsoft.com/office/drawing/2010/main" xmlns="">
                  <a:noFill/>
                </a14:hiddenFill>
              </a:ext>
            </a:extLst>
          </p:spPr>
        </p:cxnSp>
        <p:sp>
          <p:nvSpPr>
            <p:cNvPr id="44041" name="Text Box 9"/>
            <p:cNvSpPr txBox="1">
              <a:spLocks noChangeArrowheads="1"/>
            </p:cNvSpPr>
            <p:nvPr/>
          </p:nvSpPr>
          <p:spPr bwMode="auto">
            <a:xfrm>
              <a:off x="3383299" y="4592149"/>
              <a:ext cx="2087562" cy="1297267"/>
            </a:xfrm>
            <a:prstGeom prst="rect">
              <a:avLst/>
            </a:prstGeom>
            <a:noFill/>
            <a:ln w="9525">
              <a:noFill/>
              <a:miter lim="800000"/>
              <a:headEnd/>
              <a:tailEnd/>
            </a:ln>
            <a:effectLst/>
          </p:spPr>
          <p:txBody>
            <a:bodyPr>
              <a:spAutoFit/>
            </a:bodyPr>
            <a:lstStyle/>
            <a:p>
              <a:pPr algn="ctr" eaLnBrk="0" hangingPunct="0">
                <a:defRPr/>
              </a:pPr>
              <a:r>
                <a:rPr lang="en-GB" sz="2000" b="1" dirty="0">
                  <a:latin typeface="Verdana" pitchFamily="34" charset="0"/>
                  <a:ea typeface="Verdana" pitchFamily="34" charset="0"/>
                  <a:cs typeface="Verdana" pitchFamily="34" charset="0"/>
                </a:rPr>
                <a:t>Alveolar gas </a:t>
              </a:r>
            </a:p>
            <a:p>
              <a:pPr algn="ctr" eaLnBrk="0" hangingPunct="0">
                <a:defRPr/>
              </a:pPr>
              <a:endParaRPr lang="en-GB" sz="2000" b="1" dirty="0">
                <a:latin typeface="Verdana" pitchFamily="34" charset="0"/>
                <a:ea typeface="Verdana" pitchFamily="34" charset="0"/>
                <a:cs typeface="Verdana" pitchFamily="34" charset="0"/>
              </a:endParaRPr>
            </a:p>
          </p:txBody>
        </p:sp>
        <p:sp>
          <p:nvSpPr>
            <p:cNvPr id="63498" name="Line 10"/>
            <p:cNvSpPr>
              <a:spLocks noChangeShapeType="1"/>
            </p:cNvSpPr>
            <p:nvPr/>
          </p:nvSpPr>
          <p:spPr bwMode="auto">
            <a:xfrm>
              <a:off x="2514600" y="5949950"/>
              <a:ext cx="609600" cy="0"/>
            </a:xfrm>
            <a:prstGeom prst="line">
              <a:avLst/>
            </a:prstGeom>
            <a:noFill/>
            <a:ln w="9525">
              <a:solidFill>
                <a:srgbClr val="FF33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63499" name="Line 11"/>
            <p:cNvSpPr>
              <a:spLocks noChangeShapeType="1"/>
            </p:cNvSpPr>
            <p:nvPr/>
          </p:nvSpPr>
          <p:spPr bwMode="auto">
            <a:xfrm>
              <a:off x="6172200" y="5949950"/>
              <a:ext cx="533400" cy="0"/>
            </a:xfrm>
            <a:prstGeom prst="line">
              <a:avLst/>
            </a:prstGeom>
            <a:noFill/>
            <a:ln w="9525">
              <a:solidFill>
                <a:srgbClr val="FF33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63500" name="Line 12"/>
            <p:cNvSpPr>
              <a:spLocks noChangeShapeType="1"/>
            </p:cNvSpPr>
            <p:nvPr/>
          </p:nvSpPr>
          <p:spPr bwMode="auto">
            <a:xfrm>
              <a:off x="2700338" y="5734051"/>
              <a:ext cx="3733800" cy="0"/>
            </a:xfrm>
            <a:prstGeom prst="line">
              <a:avLst/>
            </a:prstGeom>
            <a:noFill/>
            <a:ln w="38100">
              <a:solidFill>
                <a:srgbClr val="FF3300"/>
              </a:solidFill>
              <a:round/>
              <a:headEnd/>
              <a:tailEnd/>
            </a:ln>
            <a:extLst>
              <a:ext uri="{909E8E84-426E-40DD-AFC4-6F175D3DCCD1}">
                <a14:hiddenFill xmlns:a14="http://schemas.microsoft.com/office/drawing/2010/main" xmlns="">
                  <a:noFill/>
                </a14:hiddenFill>
              </a:ext>
            </a:extLst>
          </p:spPr>
          <p:txBody>
            <a:bodyPr wrap="none" anchor="ctr"/>
            <a:lstStyle/>
            <a:p>
              <a:endParaRPr lang="en-GB"/>
            </a:p>
          </p:txBody>
        </p:sp>
        <p:sp>
          <p:nvSpPr>
            <p:cNvPr id="63501" name="Line 13"/>
            <p:cNvSpPr>
              <a:spLocks noChangeShapeType="1"/>
            </p:cNvSpPr>
            <p:nvPr/>
          </p:nvSpPr>
          <p:spPr bwMode="auto">
            <a:xfrm>
              <a:off x="4427080" y="2395967"/>
              <a:ext cx="0" cy="1368425"/>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GB"/>
            </a:p>
          </p:txBody>
        </p:sp>
        <p:sp>
          <p:nvSpPr>
            <p:cNvPr id="63502" name="Text Box 14"/>
            <p:cNvSpPr txBox="1">
              <a:spLocks noChangeArrowheads="1"/>
            </p:cNvSpPr>
            <p:nvPr/>
          </p:nvSpPr>
          <p:spPr bwMode="auto">
            <a:xfrm>
              <a:off x="3851275" y="1268413"/>
              <a:ext cx="144145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GB"/>
            </a:p>
          </p:txBody>
        </p:sp>
        <p:sp>
          <p:nvSpPr>
            <p:cNvPr id="63503" name="Text Box 15"/>
            <p:cNvSpPr txBox="1">
              <a:spLocks noChangeArrowheads="1"/>
            </p:cNvSpPr>
            <p:nvPr/>
          </p:nvSpPr>
          <p:spPr bwMode="auto">
            <a:xfrm>
              <a:off x="3958769" y="1907090"/>
              <a:ext cx="936624" cy="5896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sz="2400" b="1" dirty="0">
                  <a:latin typeface="Verdana" pitchFamily="34" charset="0"/>
                  <a:ea typeface="Verdana" pitchFamily="34" charset="0"/>
                  <a:cs typeface="Verdana" pitchFamily="34" charset="0"/>
                </a:rPr>
                <a:t>V</a:t>
              </a:r>
              <a:endParaRPr lang="en-US" sz="2400" b="1" dirty="0">
                <a:latin typeface="Verdana" pitchFamily="34" charset="0"/>
                <a:ea typeface="Verdana" pitchFamily="34" charset="0"/>
                <a:cs typeface="Verdana" pitchFamily="34" charset="0"/>
              </a:endParaRPr>
            </a:p>
          </p:txBody>
        </p:sp>
        <p:sp>
          <p:nvSpPr>
            <p:cNvPr id="63504" name="Text Box 16"/>
            <p:cNvSpPr txBox="1">
              <a:spLocks noChangeArrowheads="1"/>
            </p:cNvSpPr>
            <p:nvPr/>
          </p:nvSpPr>
          <p:spPr bwMode="auto">
            <a:xfrm>
              <a:off x="3707149" y="5606955"/>
              <a:ext cx="1439862" cy="5896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sz="2400" b="1" dirty="0">
                  <a:latin typeface="Verdana" pitchFamily="34" charset="0"/>
                  <a:ea typeface="Verdana" pitchFamily="34" charset="0"/>
                  <a:cs typeface="Verdana" pitchFamily="34" charset="0"/>
                </a:rPr>
                <a:t>Q</a:t>
              </a:r>
              <a:endParaRPr lang="en-US" sz="2400" b="1" dirty="0">
                <a:latin typeface="Verdana" pitchFamily="34" charset="0"/>
                <a:ea typeface="Verdana" pitchFamily="34" charset="0"/>
                <a:cs typeface="Verdana" pitchFamily="34" charset="0"/>
              </a:endParaRPr>
            </a:p>
          </p:txBody>
        </p:sp>
        <p:sp>
          <p:nvSpPr>
            <p:cNvPr id="44049" name="Text Box 17"/>
            <p:cNvSpPr txBox="1">
              <a:spLocks noChangeArrowheads="1"/>
            </p:cNvSpPr>
            <p:nvPr/>
          </p:nvSpPr>
          <p:spPr bwMode="auto">
            <a:xfrm>
              <a:off x="6490262" y="5527454"/>
              <a:ext cx="2187574" cy="904156"/>
            </a:xfrm>
            <a:prstGeom prst="rect">
              <a:avLst/>
            </a:prstGeom>
            <a:noFill/>
            <a:ln w="9525">
              <a:noFill/>
              <a:miter lim="800000"/>
              <a:headEnd/>
              <a:tailEnd/>
            </a:ln>
            <a:effectLst/>
          </p:spPr>
          <p:txBody>
            <a:bodyPr wrap="square">
              <a:spAutoFit/>
            </a:bodyPr>
            <a:lstStyle/>
            <a:p>
              <a:pPr algn="ctr">
                <a:spcBef>
                  <a:spcPct val="50000"/>
                </a:spcBef>
                <a:defRPr/>
              </a:pPr>
              <a:r>
                <a:rPr lang="en-GB" sz="2000" dirty="0">
                  <a:latin typeface="Verdana" pitchFamily="34" charset="0"/>
                  <a:ea typeface="Verdana" pitchFamily="34" charset="0"/>
                  <a:cs typeface="Verdana" pitchFamily="34" charset="0"/>
                </a:rPr>
                <a:t>Capillary </a:t>
              </a:r>
              <a:r>
                <a:rPr lang="en-GB" sz="2000" dirty="0" smtClean="0">
                  <a:latin typeface="Verdana" pitchFamily="34" charset="0"/>
                  <a:ea typeface="Verdana" pitchFamily="34" charset="0"/>
                  <a:cs typeface="Verdana" pitchFamily="34" charset="0"/>
                </a:rPr>
                <a:t>blood flow</a:t>
              </a:r>
              <a:endParaRPr lang="en-US" sz="2000" dirty="0">
                <a:latin typeface="Verdana" pitchFamily="34" charset="0"/>
                <a:ea typeface="Verdana" pitchFamily="34" charset="0"/>
                <a:cs typeface="Verdana" pitchFamily="34" charset="0"/>
              </a:endParaRPr>
            </a:p>
          </p:txBody>
        </p:sp>
      </p:grpSp>
      <p:grpSp>
        <p:nvGrpSpPr>
          <p:cNvPr id="9" name="Group 8"/>
          <p:cNvGrpSpPr/>
          <p:nvPr/>
        </p:nvGrpSpPr>
        <p:grpSpPr>
          <a:xfrm>
            <a:off x="4557681" y="1136809"/>
            <a:ext cx="4288191" cy="3012271"/>
            <a:chOff x="4557681" y="1136809"/>
            <a:chExt cx="4288191" cy="3012271"/>
          </a:xfrm>
        </p:grpSpPr>
        <p:sp>
          <p:nvSpPr>
            <p:cNvPr id="63" name="Line 19"/>
            <p:cNvSpPr>
              <a:spLocks noChangeShapeType="1"/>
            </p:cNvSpPr>
            <p:nvPr/>
          </p:nvSpPr>
          <p:spPr bwMode="auto">
            <a:xfrm>
              <a:off x="6316914" y="1708148"/>
              <a:ext cx="360126" cy="427411"/>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a:p>
          </p:txBody>
        </p:sp>
        <p:sp>
          <p:nvSpPr>
            <p:cNvPr id="64" name="Line 20"/>
            <p:cNvSpPr>
              <a:spLocks noChangeShapeType="1"/>
            </p:cNvSpPr>
            <p:nvPr/>
          </p:nvSpPr>
          <p:spPr bwMode="auto">
            <a:xfrm flipH="1">
              <a:off x="6316912" y="1687472"/>
              <a:ext cx="382791" cy="400111"/>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a:p>
          </p:txBody>
        </p:sp>
        <p:grpSp>
          <p:nvGrpSpPr>
            <p:cNvPr id="7" name="Group 6"/>
            <p:cNvGrpSpPr/>
            <p:nvPr/>
          </p:nvGrpSpPr>
          <p:grpSpPr>
            <a:xfrm>
              <a:off x="4557681" y="1136809"/>
              <a:ext cx="4288191" cy="3012271"/>
              <a:chOff x="4557681" y="1136809"/>
              <a:chExt cx="4288191" cy="3012271"/>
            </a:xfrm>
          </p:grpSpPr>
          <p:grpSp>
            <p:nvGrpSpPr>
              <p:cNvPr id="19" name="Group 18"/>
              <p:cNvGrpSpPr/>
              <p:nvPr/>
            </p:nvGrpSpPr>
            <p:grpSpPr>
              <a:xfrm>
                <a:off x="4557681" y="1136809"/>
                <a:ext cx="4288191" cy="3012271"/>
                <a:chOff x="323853" y="1268413"/>
                <a:chExt cx="9306158" cy="5136689"/>
              </a:xfrm>
            </p:grpSpPr>
            <p:sp>
              <p:nvSpPr>
                <p:cNvPr id="20" name="Line 3"/>
                <p:cNvSpPr>
                  <a:spLocks noChangeShapeType="1"/>
                </p:cNvSpPr>
                <p:nvPr/>
              </p:nvSpPr>
              <p:spPr bwMode="auto">
                <a:xfrm flipH="1">
                  <a:off x="4140200" y="2514600"/>
                  <a:ext cx="50800" cy="1201738"/>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GB"/>
                </a:p>
              </p:txBody>
            </p:sp>
            <p:sp>
              <p:nvSpPr>
                <p:cNvPr id="21" name="Line 4"/>
                <p:cNvSpPr>
                  <a:spLocks noChangeShapeType="1"/>
                </p:cNvSpPr>
                <p:nvPr/>
              </p:nvSpPr>
              <p:spPr bwMode="auto">
                <a:xfrm>
                  <a:off x="4800600" y="2514600"/>
                  <a:ext cx="0" cy="11430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GB"/>
                </a:p>
              </p:txBody>
            </p:sp>
            <p:sp>
              <p:nvSpPr>
                <p:cNvPr id="22" name="Line 5"/>
                <p:cNvSpPr>
                  <a:spLocks noChangeShapeType="1"/>
                </p:cNvSpPr>
                <p:nvPr/>
              </p:nvSpPr>
              <p:spPr bwMode="auto">
                <a:xfrm>
                  <a:off x="2667000" y="5638800"/>
                  <a:ext cx="3733800" cy="0"/>
                </a:xfrm>
                <a:prstGeom prst="line">
                  <a:avLst/>
                </a:prstGeom>
                <a:noFill/>
                <a:ln w="38100">
                  <a:solidFill>
                    <a:schemeClr val="bg1"/>
                  </a:solidFill>
                  <a:round/>
                  <a:headEnd/>
                  <a:tailEnd/>
                </a:ln>
                <a:extLst>
                  <a:ext uri="{909E8E84-426E-40DD-AFC4-6F175D3DCCD1}">
                    <a14:hiddenFill xmlns:a14="http://schemas.microsoft.com/office/drawing/2010/main" xmlns="">
                      <a:noFill/>
                    </a14:hiddenFill>
                  </a:ext>
                </a:extLst>
              </p:spPr>
              <p:txBody>
                <a:bodyPr wrap="none" anchor="ctr"/>
                <a:lstStyle/>
                <a:p>
                  <a:endParaRPr lang="en-GB"/>
                </a:p>
              </p:txBody>
            </p:sp>
            <p:sp>
              <p:nvSpPr>
                <p:cNvPr id="23" name="Line 6"/>
                <p:cNvSpPr>
                  <a:spLocks noChangeShapeType="1"/>
                </p:cNvSpPr>
                <p:nvPr/>
              </p:nvSpPr>
              <p:spPr bwMode="auto">
                <a:xfrm>
                  <a:off x="2667000" y="6165850"/>
                  <a:ext cx="3733800" cy="0"/>
                </a:xfrm>
                <a:prstGeom prst="line">
                  <a:avLst/>
                </a:prstGeom>
                <a:noFill/>
                <a:ln w="38100">
                  <a:solidFill>
                    <a:srgbClr val="FF3300"/>
                  </a:solidFill>
                  <a:round/>
                  <a:headEnd/>
                  <a:tailEnd/>
                </a:ln>
                <a:extLst>
                  <a:ext uri="{909E8E84-426E-40DD-AFC4-6F175D3DCCD1}">
                    <a14:hiddenFill xmlns:a14="http://schemas.microsoft.com/office/drawing/2010/main" xmlns="">
                      <a:noFill/>
                    </a14:hiddenFill>
                  </a:ext>
                </a:extLst>
              </p:spPr>
              <p:txBody>
                <a:bodyPr wrap="none" anchor="ctr"/>
                <a:lstStyle/>
                <a:p>
                  <a:endParaRPr lang="en-GB"/>
                </a:p>
              </p:txBody>
            </p:sp>
            <p:cxnSp>
              <p:nvCxnSpPr>
                <p:cNvPr id="24" name="AutoShape 7"/>
                <p:cNvCxnSpPr>
                  <a:cxnSpLocks noChangeShapeType="1"/>
                </p:cNvCxnSpPr>
                <p:nvPr/>
              </p:nvCxnSpPr>
              <p:spPr bwMode="auto">
                <a:xfrm rot="5400000">
                  <a:off x="2417766" y="3854450"/>
                  <a:ext cx="1943100" cy="1524000"/>
                </a:xfrm>
                <a:prstGeom prst="curvedConnector3">
                  <a:avLst>
                    <a:gd name="adj1" fmla="val 40931"/>
                  </a:avLst>
                </a:prstGeom>
                <a:noFill/>
                <a:ln w="38100">
                  <a:solidFill>
                    <a:schemeClr val="tx1"/>
                  </a:solidFill>
                  <a:round/>
                  <a:headEnd/>
                  <a:tailEnd/>
                </a:ln>
                <a:extLst>
                  <a:ext uri="{909E8E84-426E-40DD-AFC4-6F175D3DCCD1}">
                    <a14:hiddenFill xmlns:a14="http://schemas.microsoft.com/office/drawing/2010/main" xmlns="">
                      <a:noFill/>
                    </a14:hiddenFill>
                  </a:ext>
                </a:extLst>
              </p:spPr>
            </p:cxnSp>
            <p:cxnSp>
              <p:nvCxnSpPr>
                <p:cNvPr id="25" name="AutoShape 8"/>
                <p:cNvCxnSpPr>
                  <a:cxnSpLocks noChangeShapeType="1"/>
                </p:cNvCxnSpPr>
                <p:nvPr/>
              </p:nvCxnSpPr>
              <p:spPr bwMode="auto">
                <a:xfrm rot="16200000" flipH="1">
                  <a:off x="4600577" y="3857628"/>
                  <a:ext cx="2000251" cy="1600200"/>
                </a:xfrm>
                <a:prstGeom prst="curvedConnector5">
                  <a:avLst>
                    <a:gd name="adj1" fmla="val 40079"/>
                    <a:gd name="adj2" fmla="val 95037"/>
                    <a:gd name="adj3" fmla="val 98093"/>
                  </a:avLst>
                </a:prstGeom>
                <a:noFill/>
                <a:ln w="38100">
                  <a:solidFill>
                    <a:schemeClr val="tx1"/>
                  </a:solidFill>
                  <a:round/>
                  <a:headEnd/>
                  <a:tailEnd/>
                </a:ln>
                <a:extLst>
                  <a:ext uri="{909E8E84-426E-40DD-AFC4-6F175D3DCCD1}">
                    <a14:hiddenFill xmlns:a14="http://schemas.microsoft.com/office/drawing/2010/main" xmlns="">
                      <a:noFill/>
                    </a14:hiddenFill>
                  </a:ext>
                </a:extLst>
              </p:spPr>
            </p:cxnSp>
            <p:sp>
              <p:nvSpPr>
                <p:cNvPr id="26" name="Text Box 9"/>
                <p:cNvSpPr txBox="1">
                  <a:spLocks noChangeArrowheads="1"/>
                </p:cNvSpPr>
                <p:nvPr/>
              </p:nvSpPr>
              <p:spPr bwMode="auto">
                <a:xfrm>
                  <a:off x="3297097" y="4584880"/>
                  <a:ext cx="2527300" cy="1731964"/>
                </a:xfrm>
                <a:prstGeom prst="rect">
                  <a:avLst/>
                </a:prstGeom>
                <a:noFill/>
                <a:ln w="9525">
                  <a:noFill/>
                  <a:miter lim="800000"/>
                  <a:headEnd/>
                  <a:tailEnd/>
                </a:ln>
                <a:effectLst/>
              </p:spPr>
              <p:txBody>
                <a:bodyPr wrap="square">
                  <a:spAutoFit/>
                </a:bodyPr>
                <a:lstStyle/>
                <a:p>
                  <a:pPr algn="ctr" eaLnBrk="0" hangingPunct="0">
                    <a:defRPr/>
                  </a:pPr>
                  <a:r>
                    <a:rPr lang="en-GB" dirty="0">
                      <a:latin typeface="Verdana" pitchFamily="34" charset="0"/>
                      <a:ea typeface="Verdana" pitchFamily="34" charset="0"/>
                      <a:cs typeface="Verdana" pitchFamily="34" charset="0"/>
                    </a:rPr>
                    <a:t>Alveolar gas </a:t>
                  </a:r>
                </a:p>
                <a:p>
                  <a:pPr algn="ctr" eaLnBrk="0" hangingPunct="0">
                    <a:defRPr/>
                  </a:pPr>
                  <a:endParaRPr lang="en-GB" sz="2400" dirty="0">
                    <a:latin typeface="Times" charset="0"/>
                  </a:endParaRPr>
                </a:p>
              </p:txBody>
            </p:sp>
            <p:sp>
              <p:nvSpPr>
                <p:cNvPr id="27" name="Line 10"/>
                <p:cNvSpPr>
                  <a:spLocks noChangeShapeType="1"/>
                </p:cNvSpPr>
                <p:nvPr/>
              </p:nvSpPr>
              <p:spPr bwMode="auto">
                <a:xfrm>
                  <a:off x="2514600" y="5949950"/>
                  <a:ext cx="609600" cy="0"/>
                </a:xfrm>
                <a:prstGeom prst="line">
                  <a:avLst/>
                </a:prstGeom>
                <a:noFill/>
                <a:ln w="9525">
                  <a:solidFill>
                    <a:srgbClr val="FF33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28" name="Line 11"/>
                <p:cNvSpPr>
                  <a:spLocks noChangeShapeType="1"/>
                </p:cNvSpPr>
                <p:nvPr/>
              </p:nvSpPr>
              <p:spPr bwMode="auto">
                <a:xfrm>
                  <a:off x="6172200" y="5949950"/>
                  <a:ext cx="533400" cy="0"/>
                </a:xfrm>
                <a:prstGeom prst="line">
                  <a:avLst/>
                </a:prstGeom>
                <a:noFill/>
                <a:ln w="9525">
                  <a:solidFill>
                    <a:srgbClr val="FF33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29" name="Line 12"/>
                <p:cNvSpPr>
                  <a:spLocks noChangeShapeType="1"/>
                </p:cNvSpPr>
                <p:nvPr/>
              </p:nvSpPr>
              <p:spPr bwMode="auto">
                <a:xfrm>
                  <a:off x="2700338" y="5734051"/>
                  <a:ext cx="3733800" cy="0"/>
                </a:xfrm>
                <a:prstGeom prst="line">
                  <a:avLst/>
                </a:prstGeom>
                <a:noFill/>
                <a:ln w="38100">
                  <a:solidFill>
                    <a:srgbClr val="FF3300"/>
                  </a:solidFill>
                  <a:round/>
                  <a:headEnd/>
                  <a:tailEnd/>
                </a:ln>
                <a:extLst>
                  <a:ext uri="{909E8E84-426E-40DD-AFC4-6F175D3DCCD1}">
                    <a14:hiddenFill xmlns:a14="http://schemas.microsoft.com/office/drawing/2010/main" xmlns="">
                      <a:noFill/>
                    </a14:hiddenFill>
                  </a:ext>
                </a:extLst>
              </p:spPr>
              <p:txBody>
                <a:bodyPr wrap="none" anchor="ctr"/>
                <a:lstStyle/>
                <a:p>
                  <a:endParaRPr lang="en-GB"/>
                </a:p>
              </p:txBody>
            </p:sp>
            <p:sp>
              <p:nvSpPr>
                <p:cNvPr id="30" name="Line 13"/>
                <p:cNvSpPr>
                  <a:spLocks noChangeShapeType="1"/>
                </p:cNvSpPr>
                <p:nvPr/>
              </p:nvSpPr>
              <p:spPr bwMode="auto">
                <a:xfrm>
                  <a:off x="4500563" y="1916113"/>
                  <a:ext cx="0" cy="1368425"/>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GB"/>
                </a:p>
              </p:txBody>
            </p:sp>
            <p:sp>
              <p:nvSpPr>
                <p:cNvPr id="31" name="Text Box 14"/>
                <p:cNvSpPr txBox="1">
                  <a:spLocks noChangeArrowheads="1"/>
                </p:cNvSpPr>
                <p:nvPr/>
              </p:nvSpPr>
              <p:spPr bwMode="auto">
                <a:xfrm>
                  <a:off x="3851275" y="1268413"/>
                  <a:ext cx="144145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GB"/>
                </a:p>
              </p:txBody>
            </p:sp>
            <p:sp>
              <p:nvSpPr>
                <p:cNvPr id="32" name="Text Box 15"/>
                <p:cNvSpPr txBox="1">
                  <a:spLocks noChangeArrowheads="1"/>
                </p:cNvSpPr>
                <p:nvPr/>
              </p:nvSpPr>
              <p:spPr bwMode="auto">
                <a:xfrm>
                  <a:off x="4050865" y="1392288"/>
                  <a:ext cx="936625" cy="6822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sz="2000" b="1" dirty="0">
                      <a:latin typeface="Verdana" pitchFamily="34" charset="0"/>
                      <a:ea typeface="Verdana" pitchFamily="34" charset="0"/>
                      <a:cs typeface="Verdana" pitchFamily="34" charset="0"/>
                    </a:rPr>
                    <a:t>V</a:t>
                  </a:r>
                  <a:endParaRPr lang="en-US" sz="2000" b="1" dirty="0">
                    <a:latin typeface="Verdana" pitchFamily="34" charset="0"/>
                    <a:ea typeface="Verdana" pitchFamily="34" charset="0"/>
                    <a:cs typeface="Verdana" pitchFamily="34" charset="0"/>
                  </a:endParaRPr>
                </a:p>
              </p:txBody>
            </p:sp>
            <p:sp>
              <p:nvSpPr>
                <p:cNvPr id="33" name="Text Box 16"/>
                <p:cNvSpPr txBox="1">
                  <a:spLocks noChangeArrowheads="1"/>
                </p:cNvSpPr>
                <p:nvPr/>
              </p:nvSpPr>
              <p:spPr bwMode="auto">
                <a:xfrm>
                  <a:off x="3779837" y="5552743"/>
                  <a:ext cx="1439862" cy="6822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sz="2000" b="1" dirty="0">
                      <a:latin typeface="Verdana" pitchFamily="34" charset="0"/>
                      <a:ea typeface="Verdana" pitchFamily="34" charset="0"/>
                      <a:cs typeface="Verdana" pitchFamily="34" charset="0"/>
                    </a:rPr>
                    <a:t>Q</a:t>
                  </a:r>
                  <a:endParaRPr lang="en-US" sz="2000" b="1" dirty="0">
                    <a:latin typeface="Verdana" pitchFamily="34" charset="0"/>
                    <a:ea typeface="Verdana" pitchFamily="34" charset="0"/>
                    <a:cs typeface="Verdana" pitchFamily="34" charset="0"/>
                  </a:endParaRPr>
                </a:p>
              </p:txBody>
            </p:sp>
            <p:sp>
              <p:nvSpPr>
                <p:cNvPr id="34" name="Text Box 17"/>
                <p:cNvSpPr txBox="1">
                  <a:spLocks noChangeArrowheads="1"/>
                </p:cNvSpPr>
                <p:nvPr/>
              </p:nvSpPr>
              <p:spPr bwMode="auto">
                <a:xfrm>
                  <a:off x="6619631" y="5302943"/>
                  <a:ext cx="3010380" cy="1102159"/>
                </a:xfrm>
                <a:prstGeom prst="rect">
                  <a:avLst/>
                </a:prstGeom>
                <a:noFill/>
                <a:ln w="9525">
                  <a:noFill/>
                  <a:miter lim="800000"/>
                  <a:headEnd/>
                  <a:tailEnd/>
                </a:ln>
                <a:effectLst/>
              </p:spPr>
              <p:txBody>
                <a:bodyPr wrap="square">
                  <a:spAutoFit/>
                </a:bodyPr>
                <a:lstStyle/>
                <a:p>
                  <a:pPr algn="ctr">
                    <a:spcBef>
                      <a:spcPct val="50000"/>
                    </a:spcBef>
                    <a:defRPr/>
                  </a:pPr>
                  <a:r>
                    <a:rPr lang="en-GB" dirty="0">
                      <a:latin typeface="Verdana" pitchFamily="34" charset="0"/>
                      <a:ea typeface="Verdana" pitchFamily="34" charset="0"/>
                      <a:cs typeface="Verdana" pitchFamily="34" charset="0"/>
                    </a:rPr>
                    <a:t>Capillary </a:t>
                  </a:r>
                  <a:r>
                    <a:rPr lang="en-GB" dirty="0" smtClean="0">
                      <a:latin typeface="Verdana" pitchFamily="34" charset="0"/>
                      <a:ea typeface="Verdana" pitchFamily="34" charset="0"/>
                      <a:cs typeface="Verdana" pitchFamily="34" charset="0"/>
                    </a:rPr>
                    <a:t>blood flow</a:t>
                  </a:r>
                  <a:endParaRPr lang="en-US" dirty="0">
                    <a:latin typeface="Verdana" pitchFamily="34" charset="0"/>
                    <a:ea typeface="Verdana" pitchFamily="34" charset="0"/>
                    <a:cs typeface="Verdana" pitchFamily="34" charset="0"/>
                  </a:endParaRPr>
                </a:p>
              </p:txBody>
            </p:sp>
            <p:sp>
              <p:nvSpPr>
                <p:cNvPr id="35" name="Oval 18"/>
                <p:cNvSpPr>
                  <a:spLocks noChangeArrowheads="1"/>
                </p:cNvSpPr>
                <p:nvPr/>
              </p:nvSpPr>
              <p:spPr bwMode="auto">
                <a:xfrm>
                  <a:off x="4140200" y="3429004"/>
                  <a:ext cx="647700" cy="792163"/>
                </a:xfrm>
                <a:prstGeom prst="ellipse">
                  <a:avLst/>
                </a:prstGeom>
                <a:solidFill>
                  <a:srgbClr val="009900"/>
                </a:solidFill>
                <a:ln w="9525">
                  <a:solidFill>
                    <a:schemeClr val="tx1"/>
                  </a:solidFill>
                  <a:round/>
                  <a:headEnd/>
                  <a:tailEnd/>
                </a:ln>
              </p:spPr>
              <p:txBody>
                <a:bodyPr wrap="none" anchor="ctr"/>
                <a:lstStyle/>
                <a:p>
                  <a:endParaRPr lang="en-GB"/>
                </a:p>
              </p:txBody>
            </p:sp>
            <p:sp>
              <p:nvSpPr>
                <p:cNvPr id="38" name="Text Box 21"/>
                <p:cNvSpPr txBox="1">
                  <a:spLocks noChangeArrowheads="1"/>
                </p:cNvSpPr>
                <p:nvPr/>
              </p:nvSpPr>
              <p:spPr bwMode="auto">
                <a:xfrm>
                  <a:off x="323853" y="5373688"/>
                  <a:ext cx="1871663"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GB"/>
                </a:p>
              </p:txBody>
            </p:sp>
            <p:sp>
              <p:nvSpPr>
                <p:cNvPr id="39" name="Line 22"/>
                <p:cNvSpPr>
                  <a:spLocks noChangeShapeType="1"/>
                </p:cNvSpPr>
                <p:nvPr/>
              </p:nvSpPr>
              <p:spPr bwMode="auto">
                <a:xfrm>
                  <a:off x="823739" y="5891167"/>
                  <a:ext cx="287337" cy="288925"/>
                </a:xfrm>
                <a:prstGeom prst="line">
                  <a:avLst/>
                </a:prstGeom>
                <a:noFill/>
                <a:ln w="38100">
                  <a:solidFill>
                    <a:srgbClr val="FF3300"/>
                  </a:solidFill>
                  <a:round/>
                  <a:headEnd/>
                  <a:tailEnd/>
                </a:ln>
                <a:extLst>
                  <a:ext uri="{909E8E84-426E-40DD-AFC4-6F175D3DCCD1}">
                    <a14:hiddenFill xmlns:a14="http://schemas.microsoft.com/office/drawing/2010/main" xmlns="">
                      <a:noFill/>
                    </a14:hiddenFill>
                  </a:ext>
                </a:extLst>
              </p:spPr>
              <p:txBody>
                <a:bodyPr/>
                <a:lstStyle/>
                <a:p>
                  <a:endParaRPr lang="en-GB"/>
                </a:p>
              </p:txBody>
            </p:sp>
            <p:sp>
              <p:nvSpPr>
                <p:cNvPr id="40" name="Line 23"/>
                <p:cNvSpPr>
                  <a:spLocks noChangeShapeType="1"/>
                </p:cNvSpPr>
                <p:nvPr/>
              </p:nvSpPr>
              <p:spPr bwMode="auto">
                <a:xfrm flipV="1">
                  <a:off x="1086566" y="5300665"/>
                  <a:ext cx="1295399" cy="865187"/>
                </a:xfrm>
                <a:prstGeom prst="line">
                  <a:avLst/>
                </a:prstGeom>
                <a:noFill/>
                <a:ln w="38100">
                  <a:solidFill>
                    <a:srgbClr val="FF3300"/>
                  </a:solidFill>
                  <a:round/>
                  <a:headEnd/>
                  <a:tailEnd/>
                </a:ln>
                <a:extLst>
                  <a:ext uri="{909E8E84-426E-40DD-AFC4-6F175D3DCCD1}">
                    <a14:hiddenFill xmlns:a14="http://schemas.microsoft.com/office/drawing/2010/main" xmlns="">
                      <a:noFill/>
                    </a14:hiddenFill>
                  </a:ext>
                </a:extLst>
              </p:spPr>
              <p:txBody>
                <a:bodyPr/>
                <a:lstStyle/>
                <a:p>
                  <a:endParaRPr lang="en-GB"/>
                </a:p>
              </p:txBody>
            </p:sp>
          </p:grpSp>
          <p:sp>
            <p:nvSpPr>
              <p:cNvPr id="3" name="Rectangle 2"/>
              <p:cNvSpPr/>
              <p:nvPr/>
            </p:nvSpPr>
            <p:spPr>
              <a:xfrm>
                <a:off x="5339545" y="1353394"/>
                <a:ext cx="1032655" cy="400110"/>
              </a:xfrm>
              <a:prstGeom prst="rect">
                <a:avLst/>
              </a:prstGeom>
            </p:spPr>
            <p:txBody>
              <a:bodyPr wrap="none">
                <a:spAutoFit/>
              </a:bodyPr>
              <a:lstStyle/>
              <a:p>
                <a:r>
                  <a:rPr lang="en-GB" sz="2000" b="1" dirty="0">
                    <a:latin typeface="Verdana" pitchFamily="34" charset="0"/>
                    <a:ea typeface="Verdana" pitchFamily="34" charset="0"/>
                    <a:cs typeface="Verdana" pitchFamily="34" charset="0"/>
                  </a:rPr>
                  <a:t>Shunt</a:t>
                </a:r>
                <a:endParaRPr lang="en-US" sz="2000" b="1" dirty="0">
                  <a:latin typeface="Verdana" pitchFamily="34" charset="0"/>
                  <a:ea typeface="Verdana" pitchFamily="34" charset="0"/>
                  <a:cs typeface="Verdana" pitchFamily="34" charset="0"/>
                </a:endParaRPr>
              </a:p>
            </p:txBody>
          </p:sp>
        </p:grpSp>
      </p:grpSp>
      <p:grpSp>
        <p:nvGrpSpPr>
          <p:cNvPr id="8" name="Group 7"/>
          <p:cNvGrpSpPr/>
          <p:nvPr/>
        </p:nvGrpSpPr>
        <p:grpSpPr>
          <a:xfrm>
            <a:off x="3298923" y="3801105"/>
            <a:ext cx="5561268" cy="3012271"/>
            <a:chOff x="3298923" y="3801105"/>
            <a:chExt cx="5561268" cy="3012271"/>
          </a:xfrm>
        </p:grpSpPr>
        <p:grpSp>
          <p:nvGrpSpPr>
            <p:cNvPr id="41" name="Group 40"/>
            <p:cNvGrpSpPr/>
            <p:nvPr/>
          </p:nvGrpSpPr>
          <p:grpSpPr>
            <a:xfrm>
              <a:off x="4572000" y="3801105"/>
              <a:ext cx="4288191" cy="3012271"/>
              <a:chOff x="323853" y="1268413"/>
              <a:chExt cx="9306158" cy="5136689"/>
            </a:xfrm>
          </p:grpSpPr>
          <p:sp>
            <p:nvSpPr>
              <p:cNvPr id="42" name="Line 3"/>
              <p:cNvSpPr>
                <a:spLocks noChangeShapeType="1"/>
              </p:cNvSpPr>
              <p:nvPr/>
            </p:nvSpPr>
            <p:spPr bwMode="auto">
              <a:xfrm flipH="1">
                <a:off x="4140200" y="2514600"/>
                <a:ext cx="50800" cy="1201738"/>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GB"/>
              </a:p>
            </p:txBody>
          </p:sp>
          <p:sp>
            <p:nvSpPr>
              <p:cNvPr id="43" name="Line 4"/>
              <p:cNvSpPr>
                <a:spLocks noChangeShapeType="1"/>
              </p:cNvSpPr>
              <p:nvPr/>
            </p:nvSpPr>
            <p:spPr bwMode="auto">
              <a:xfrm>
                <a:off x="4800600" y="2514600"/>
                <a:ext cx="0" cy="11430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GB"/>
              </a:p>
            </p:txBody>
          </p:sp>
          <p:sp>
            <p:nvSpPr>
              <p:cNvPr id="44" name="Line 5"/>
              <p:cNvSpPr>
                <a:spLocks noChangeShapeType="1"/>
              </p:cNvSpPr>
              <p:nvPr/>
            </p:nvSpPr>
            <p:spPr bwMode="auto">
              <a:xfrm>
                <a:off x="2667000" y="5638800"/>
                <a:ext cx="3733800" cy="0"/>
              </a:xfrm>
              <a:prstGeom prst="line">
                <a:avLst/>
              </a:prstGeom>
              <a:noFill/>
              <a:ln w="38100">
                <a:solidFill>
                  <a:schemeClr val="bg1"/>
                </a:solidFill>
                <a:round/>
                <a:headEnd/>
                <a:tailEnd/>
              </a:ln>
              <a:extLst>
                <a:ext uri="{909E8E84-426E-40DD-AFC4-6F175D3DCCD1}">
                  <a14:hiddenFill xmlns:a14="http://schemas.microsoft.com/office/drawing/2010/main" xmlns="">
                    <a:noFill/>
                  </a14:hiddenFill>
                </a:ext>
              </a:extLst>
            </p:spPr>
            <p:txBody>
              <a:bodyPr wrap="none" anchor="ctr"/>
              <a:lstStyle/>
              <a:p>
                <a:endParaRPr lang="en-GB"/>
              </a:p>
            </p:txBody>
          </p:sp>
          <p:sp>
            <p:nvSpPr>
              <p:cNvPr id="45" name="Line 6"/>
              <p:cNvSpPr>
                <a:spLocks noChangeShapeType="1"/>
              </p:cNvSpPr>
              <p:nvPr/>
            </p:nvSpPr>
            <p:spPr bwMode="auto">
              <a:xfrm>
                <a:off x="2667000" y="6165850"/>
                <a:ext cx="3733800" cy="0"/>
              </a:xfrm>
              <a:prstGeom prst="line">
                <a:avLst/>
              </a:prstGeom>
              <a:noFill/>
              <a:ln w="38100">
                <a:solidFill>
                  <a:srgbClr val="FF3300"/>
                </a:solidFill>
                <a:round/>
                <a:headEnd/>
                <a:tailEnd/>
              </a:ln>
              <a:extLst>
                <a:ext uri="{909E8E84-426E-40DD-AFC4-6F175D3DCCD1}">
                  <a14:hiddenFill xmlns:a14="http://schemas.microsoft.com/office/drawing/2010/main" xmlns="">
                    <a:noFill/>
                  </a14:hiddenFill>
                </a:ext>
              </a:extLst>
            </p:spPr>
            <p:txBody>
              <a:bodyPr wrap="none" anchor="ctr"/>
              <a:lstStyle/>
              <a:p>
                <a:endParaRPr lang="en-GB"/>
              </a:p>
            </p:txBody>
          </p:sp>
          <p:cxnSp>
            <p:nvCxnSpPr>
              <p:cNvPr id="46" name="AutoShape 7"/>
              <p:cNvCxnSpPr>
                <a:cxnSpLocks noChangeShapeType="1"/>
              </p:cNvCxnSpPr>
              <p:nvPr/>
            </p:nvCxnSpPr>
            <p:spPr bwMode="auto">
              <a:xfrm rot="5400000">
                <a:off x="2417766" y="3854450"/>
                <a:ext cx="1943100" cy="1524000"/>
              </a:xfrm>
              <a:prstGeom prst="curvedConnector3">
                <a:avLst>
                  <a:gd name="adj1" fmla="val 40931"/>
                </a:avLst>
              </a:prstGeom>
              <a:noFill/>
              <a:ln w="38100">
                <a:solidFill>
                  <a:schemeClr val="tx1"/>
                </a:solidFill>
                <a:round/>
                <a:headEnd/>
                <a:tailEnd/>
              </a:ln>
              <a:extLst>
                <a:ext uri="{909E8E84-426E-40DD-AFC4-6F175D3DCCD1}">
                  <a14:hiddenFill xmlns:a14="http://schemas.microsoft.com/office/drawing/2010/main" xmlns="">
                    <a:noFill/>
                  </a14:hiddenFill>
                </a:ext>
              </a:extLst>
            </p:spPr>
          </p:cxnSp>
          <p:cxnSp>
            <p:nvCxnSpPr>
              <p:cNvPr id="47" name="AutoShape 8"/>
              <p:cNvCxnSpPr>
                <a:cxnSpLocks noChangeShapeType="1"/>
              </p:cNvCxnSpPr>
              <p:nvPr/>
            </p:nvCxnSpPr>
            <p:spPr bwMode="auto">
              <a:xfrm rot="16200000" flipH="1">
                <a:off x="4600577" y="3857628"/>
                <a:ext cx="2000251" cy="1600200"/>
              </a:xfrm>
              <a:prstGeom prst="curvedConnector5">
                <a:avLst>
                  <a:gd name="adj1" fmla="val 40079"/>
                  <a:gd name="adj2" fmla="val 95037"/>
                  <a:gd name="adj3" fmla="val 98093"/>
                </a:avLst>
              </a:prstGeom>
              <a:noFill/>
              <a:ln w="38100">
                <a:solidFill>
                  <a:schemeClr val="tx1"/>
                </a:solidFill>
                <a:round/>
                <a:headEnd/>
                <a:tailEnd/>
              </a:ln>
              <a:extLst>
                <a:ext uri="{909E8E84-426E-40DD-AFC4-6F175D3DCCD1}">
                  <a14:hiddenFill xmlns:a14="http://schemas.microsoft.com/office/drawing/2010/main" xmlns="">
                    <a:noFill/>
                  </a14:hiddenFill>
                </a:ext>
              </a:extLst>
            </p:spPr>
          </p:cxnSp>
          <p:sp>
            <p:nvSpPr>
              <p:cNvPr id="48" name="Text Box 9"/>
              <p:cNvSpPr txBox="1">
                <a:spLocks noChangeArrowheads="1"/>
              </p:cNvSpPr>
              <p:nvPr/>
            </p:nvSpPr>
            <p:spPr bwMode="auto">
              <a:xfrm>
                <a:off x="3297097" y="4427554"/>
                <a:ext cx="2527299" cy="1731964"/>
              </a:xfrm>
              <a:prstGeom prst="rect">
                <a:avLst/>
              </a:prstGeom>
              <a:noFill/>
              <a:ln w="9525">
                <a:noFill/>
                <a:miter lim="800000"/>
                <a:headEnd/>
                <a:tailEnd/>
              </a:ln>
              <a:effectLst/>
            </p:spPr>
            <p:txBody>
              <a:bodyPr wrap="square">
                <a:spAutoFit/>
              </a:bodyPr>
              <a:lstStyle/>
              <a:p>
                <a:pPr algn="ctr" eaLnBrk="0" hangingPunct="0">
                  <a:defRPr/>
                </a:pPr>
                <a:r>
                  <a:rPr lang="en-GB" dirty="0">
                    <a:latin typeface="Verdana" pitchFamily="34" charset="0"/>
                    <a:ea typeface="Verdana" pitchFamily="34" charset="0"/>
                    <a:cs typeface="Verdana" pitchFamily="34" charset="0"/>
                  </a:rPr>
                  <a:t>Alveolar gas </a:t>
                </a:r>
              </a:p>
              <a:p>
                <a:pPr algn="ctr" eaLnBrk="0" hangingPunct="0">
                  <a:defRPr/>
                </a:pPr>
                <a:endParaRPr lang="en-GB" sz="2400" dirty="0">
                  <a:latin typeface="Times" charset="0"/>
                </a:endParaRPr>
              </a:p>
            </p:txBody>
          </p:sp>
          <p:sp>
            <p:nvSpPr>
              <p:cNvPr id="49" name="Line 10"/>
              <p:cNvSpPr>
                <a:spLocks noChangeShapeType="1"/>
              </p:cNvSpPr>
              <p:nvPr/>
            </p:nvSpPr>
            <p:spPr bwMode="auto">
              <a:xfrm>
                <a:off x="2514600" y="5949950"/>
                <a:ext cx="609600" cy="0"/>
              </a:xfrm>
              <a:prstGeom prst="line">
                <a:avLst/>
              </a:prstGeom>
              <a:noFill/>
              <a:ln w="9525">
                <a:solidFill>
                  <a:srgbClr val="FF33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50" name="Line 11"/>
              <p:cNvSpPr>
                <a:spLocks noChangeShapeType="1"/>
              </p:cNvSpPr>
              <p:nvPr/>
            </p:nvSpPr>
            <p:spPr bwMode="auto">
              <a:xfrm>
                <a:off x="6172200" y="5949950"/>
                <a:ext cx="533400" cy="0"/>
              </a:xfrm>
              <a:prstGeom prst="line">
                <a:avLst/>
              </a:prstGeom>
              <a:noFill/>
              <a:ln w="9525">
                <a:solidFill>
                  <a:srgbClr val="FF33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51" name="Line 12"/>
              <p:cNvSpPr>
                <a:spLocks noChangeShapeType="1"/>
              </p:cNvSpPr>
              <p:nvPr/>
            </p:nvSpPr>
            <p:spPr bwMode="auto">
              <a:xfrm>
                <a:off x="2700338" y="5734051"/>
                <a:ext cx="3733800" cy="0"/>
              </a:xfrm>
              <a:prstGeom prst="line">
                <a:avLst/>
              </a:prstGeom>
              <a:noFill/>
              <a:ln w="38100">
                <a:solidFill>
                  <a:srgbClr val="FF3300"/>
                </a:solidFill>
                <a:round/>
                <a:headEnd/>
                <a:tailEnd/>
              </a:ln>
              <a:extLst>
                <a:ext uri="{909E8E84-426E-40DD-AFC4-6F175D3DCCD1}">
                  <a14:hiddenFill xmlns:a14="http://schemas.microsoft.com/office/drawing/2010/main" xmlns="">
                    <a:noFill/>
                  </a14:hiddenFill>
                </a:ext>
              </a:extLst>
            </p:spPr>
            <p:txBody>
              <a:bodyPr wrap="none" anchor="ctr"/>
              <a:lstStyle/>
              <a:p>
                <a:endParaRPr lang="en-GB"/>
              </a:p>
            </p:txBody>
          </p:sp>
          <p:sp>
            <p:nvSpPr>
              <p:cNvPr id="52" name="Line 13"/>
              <p:cNvSpPr>
                <a:spLocks noChangeShapeType="1"/>
              </p:cNvSpPr>
              <p:nvPr/>
            </p:nvSpPr>
            <p:spPr bwMode="auto">
              <a:xfrm>
                <a:off x="4500563" y="2385624"/>
                <a:ext cx="0" cy="1368424"/>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GB"/>
              </a:p>
            </p:txBody>
          </p:sp>
          <p:sp>
            <p:nvSpPr>
              <p:cNvPr id="53" name="Text Box 14"/>
              <p:cNvSpPr txBox="1">
                <a:spLocks noChangeArrowheads="1"/>
              </p:cNvSpPr>
              <p:nvPr/>
            </p:nvSpPr>
            <p:spPr bwMode="auto">
              <a:xfrm>
                <a:off x="3851275" y="1268413"/>
                <a:ext cx="144145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GB"/>
              </a:p>
            </p:txBody>
          </p:sp>
          <p:sp>
            <p:nvSpPr>
              <p:cNvPr id="54" name="Text Box 15"/>
              <p:cNvSpPr txBox="1">
                <a:spLocks noChangeArrowheads="1"/>
              </p:cNvSpPr>
              <p:nvPr/>
            </p:nvSpPr>
            <p:spPr bwMode="auto">
              <a:xfrm>
                <a:off x="4050864" y="1861799"/>
                <a:ext cx="936625" cy="6822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sz="2000" b="1" dirty="0">
                    <a:latin typeface="Verdana" pitchFamily="34" charset="0"/>
                    <a:ea typeface="Verdana" pitchFamily="34" charset="0"/>
                    <a:cs typeface="Verdana" pitchFamily="34" charset="0"/>
                  </a:rPr>
                  <a:t>V</a:t>
                </a:r>
                <a:endParaRPr lang="en-US" sz="2000" b="1" dirty="0">
                  <a:latin typeface="Verdana" pitchFamily="34" charset="0"/>
                  <a:ea typeface="Verdana" pitchFamily="34" charset="0"/>
                  <a:cs typeface="Verdana" pitchFamily="34" charset="0"/>
                </a:endParaRPr>
              </a:p>
            </p:txBody>
          </p:sp>
          <p:sp>
            <p:nvSpPr>
              <p:cNvPr id="55" name="Text Box 16"/>
              <p:cNvSpPr txBox="1">
                <a:spLocks noChangeArrowheads="1"/>
              </p:cNvSpPr>
              <p:nvPr/>
            </p:nvSpPr>
            <p:spPr bwMode="auto">
              <a:xfrm>
                <a:off x="3779837" y="5552743"/>
                <a:ext cx="1439862" cy="6822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sz="2000" b="1" dirty="0">
                    <a:latin typeface="Verdana" pitchFamily="34" charset="0"/>
                    <a:ea typeface="Verdana" pitchFamily="34" charset="0"/>
                    <a:cs typeface="Verdana" pitchFamily="34" charset="0"/>
                  </a:rPr>
                  <a:t>Q</a:t>
                </a:r>
                <a:endParaRPr lang="en-US" sz="2000" b="1" dirty="0">
                  <a:latin typeface="Verdana" pitchFamily="34" charset="0"/>
                  <a:ea typeface="Verdana" pitchFamily="34" charset="0"/>
                  <a:cs typeface="Verdana" pitchFamily="34" charset="0"/>
                </a:endParaRPr>
              </a:p>
            </p:txBody>
          </p:sp>
          <p:sp>
            <p:nvSpPr>
              <p:cNvPr id="56" name="Text Box 17"/>
              <p:cNvSpPr txBox="1">
                <a:spLocks noChangeArrowheads="1"/>
              </p:cNvSpPr>
              <p:nvPr/>
            </p:nvSpPr>
            <p:spPr bwMode="auto">
              <a:xfrm>
                <a:off x="6619631" y="5302943"/>
                <a:ext cx="3010380" cy="1102159"/>
              </a:xfrm>
              <a:prstGeom prst="rect">
                <a:avLst/>
              </a:prstGeom>
              <a:noFill/>
              <a:ln w="9525">
                <a:noFill/>
                <a:miter lim="800000"/>
                <a:headEnd/>
                <a:tailEnd/>
              </a:ln>
              <a:effectLst/>
            </p:spPr>
            <p:txBody>
              <a:bodyPr wrap="square">
                <a:spAutoFit/>
              </a:bodyPr>
              <a:lstStyle/>
              <a:p>
                <a:pPr algn="ctr">
                  <a:spcBef>
                    <a:spcPct val="50000"/>
                  </a:spcBef>
                  <a:defRPr/>
                </a:pPr>
                <a:r>
                  <a:rPr lang="en-GB" dirty="0">
                    <a:latin typeface="Verdana" pitchFamily="34" charset="0"/>
                    <a:ea typeface="Verdana" pitchFamily="34" charset="0"/>
                    <a:cs typeface="Verdana" pitchFamily="34" charset="0"/>
                  </a:rPr>
                  <a:t>Capillary </a:t>
                </a:r>
                <a:r>
                  <a:rPr lang="en-GB" dirty="0" smtClean="0">
                    <a:latin typeface="Verdana" pitchFamily="34" charset="0"/>
                    <a:ea typeface="Verdana" pitchFamily="34" charset="0"/>
                    <a:cs typeface="Verdana" pitchFamily="34" charset="0"/>
                  </a:rPr>
                  <a:t>blood flow</a:t>
                </a:r>
                <a:endParaRPr lang="en-US" dirty="0">
                  <a:latin typeface="Verdana" pitchFamily="34" charset="0"/>
                  <a:ea typeface="Verdana" pitchFamily="34" charset="0"/>
                  <a:cs typeface="Verdana" pitchFamily="34" charset="0"/>
                </a:endParaRPr>
              </a:p>
            </p:txBody>
          </p:sp>
          <p:sp>
            <p:nvSpPr>
              <p:cNvPr id="58" name="Line 19"/>
              <p:cNvSpPr>
                <a:spLocks noChangeShapeType="1"/>
              </p:cNvSpPr>
              <p:nvPr/>
            </p:nvSpPr>
            <p:spPr bwMode="auto">
              <a:xfrm>
                <a:off x="4205950" y="5587999"/>
                <a:ext cx="781539" cy="728845"/>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a:p>
            </p:txBody>
          </p:sp>
          <p:sp>
            <p:nvSpPr>
              <p:cNvPr id="59" name="Line 20"/>
              <p:cNvSpPr>
                <a:spLocks noChangeShapeType="1"/>
              </p:cNvSpPr>
              <p:nvPr/>
            </p:nvSpPr>
            <p:spPr bwMode="auto">
              <a:xfrm flipH="1">
                <a:off x="4205945" y="5552741"/>
                <a:ext cx="830726" cy="682291"/>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a:p>
            </p:txBody>
          </p:sp>
          <p:sp>
            <p:nvSpPr>
              <p:cNvPr id="60" name="Text Box 21"/>
              <p:cNvSpPr txBox="1">
                <a:spLocks noChangeArrowheads="1"/>
              </p:cNvSpPr>
              <p:nvPr/>
            </p:nvSpPr>
            <p:spPr bwMode="auto">
              <a:xfrm>
                <a:off x="323853" y="5373688"/>
                <a:ext cx="1871663"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GB"/>
              </a:p>
            </p:txBody>
          </p:sp>
          <p:sp>
            <p:nvSpPr>
              <p:cNvPr id="61" name="Line 22"/>
              <p:cNvSpPr>
                <a:spLocks noChangeShapeType="1"/>
              </p:cNvSpPr>
              <p:nvPr/>
            </p:nvSpPr>
            <p:spPr bwMode="auto">
              <a:xfrm>
                <a:off x="2285297" y="3335303"/>
                <a:ext cx="287337" cy="288925"/>
              </a:xfrm>
              <a:prstGeom prst="line">
                <a:avLst/>
              </a:prstGeom>
              <a:noFill/>
              <a:ln w="38100">
                <a:solidFill>
                  <a:srgbClr val="FF3300"/>
                </a:solidFill>
                <a:round/>
                <a:headEnd/>
                <a:tailEnd/>
              </a:ln>
              <a:extLst>
                <a:ext uri="{909E8E84-426E-40DD-AFC4-6F175D3DCCD1}">
                  <a14:hiddenFill xmlns:a14="http://schemas.microsoft.com/office/drawing/2010/main" xmlns="">
                    <a:noFill/>
                  </a14:hiddenFill>
                </a:ext>
              </a:extLst>
            </p:spPr>
            <p:txBody>
              <a:bodyPr/>
              <a:lstStyle/>
              <a:p>
                <a:endParaRPr lang="en-GB"/>
              </a:p>
            </p:txBody>
          </p:sp>
          <p:sp>
            <p:nvSpPr>
              <p:cNvPr id="62" name="Line 23"/>
              <p:cNvSpPr>
                <a:spLocks noChangeShapeType="1"/>
              </p:cNvSpPr>
              <p:nvPr/>
            </p:nvSpPr>
            <p:spPr bwMode="auto">
              <a:xfrm flipV="1">
                <a:off x="2572631" y="2721343"/>
                <a:ext cx="1295399" cy="865187"/>
              </a:xfrm>
              <a:prstGeom prst="line">
                <a:avLst/>
              </a:prstGeom>
              <a:noFill/>
              <a:ln w="38100">
                <a:solidFill>
                  <a:srgbClr val="FF3300"/>
                </a:solidFill>
                <a:round/>
                <a:headEnd/>
                <a:tailEnd/>
              </a:ln>
              <a:extLst>
                <a:ext uri="{909E8E84-426E-40DD-AFC4-6F175D3DCCD1}">
                  <a14:hiddenFill xmlns:a14="http://schemas.microsoft.com/office/drawing/2010/main" xmlns="">
                    <a:noFill/>
                  </a14:hiddenFill>
                </a:ext>
              </a:extLst>
            </p:spPr>
            <p:txBody>
              <a:bodyPr/>
              <a:lstStyle/>
              <a:p>
                <a:endParaRPr lang="en-GB"/>
              </a:p>
            </p:txBody>
          </p:sp>
        </p:grpSp>
        <p:sp>
          <p:nvSpPr>
            <p:cNvPr id="65" name="Oval 18"/>
            <p:cNvSpPr>
              <a:spLocks noChangeArrowheads="1"/>
            </p:cNvSpPr>
            <p:nvPr/>
          </p:nvSpPr>
          <p:spPr bwMode="auto">
            <a:xfrm>
              <a:off x="5979871" y="6411389"/>
              <a:ext cx="178101" cy="293787"/>
            </a:xfrm>
            <a:prstGeom prst="ellipse">
              <a:avLst/>
            </a:prstGeom>
            <a:solidFill>
              <a:srgbClr val="C00000"/>
            </a:solidFill>
            <a:ln w="9525">
              <a:solidFill>
                <a:srgbClr val="C00000"/>
              </a:solidFill>
              <a:round/>
              <a:headEnd/>
              <a:tailEnd/>
            </a:ln>
          </p:spPr>
          <p:txBody>
            <a:bodyPr wrap="none" anchor="ctr"/>
            <a:lstStyle/>
            <a:p>
              <a:endParaRPr lang="en-GB"/>
            </a:p>
          </p:txBody>
        </p:sp>
        <p:sp>
          <p:nvSpPr>
            <p:cNvPr id="4" name="Rectangle 3"/>
            <p:cNvSpPr/>
            <p:nvPr/>
          </p:nvSpPr>
          <p:spPr>
            <a:xfrm>
              <a:off x="3298923" y="4293096"/>
              <a:ext cx="3073277" cy="400110"/>
            </a:xfrm>
            <a:prstGeom prst="rect">
              <a:avLst/>
            </a:prstGeom>
          </p:spPr>
          <p:txBody>
            <a:bodyPr wrap="none">
              <a:spAutoFit/>
            </a:bodyPr>
            <a:lstStyle/>
            <a:p>
              <a:r>
                <a:rPr lang="en-GB" sz="2000" b="1" dirty="0">
                  <a:latin typeface="Verdana" pitchFamily="34" charset="0"/>
                  <a:ea typeface="Verdana" pitchFamily="34" charset="0"/>
                  <a:cs typeface="Verdana" pitchFamily="34" charset="0"/>
                </a:rPr>
                <a:t>Alveolar dead space</a:t>
              </a:r>
              <a:endParaRPr lang="en-GB" sz="2000" dirty="0"/>
            </a:p>
          </p:txBody>
        </p:sp>
      </p:grpSp>
      <p:sp>
        <p:nvSpPr>
          <p:cNvPr id="5" name="Rectangle 4"/>
          <p:cNvSpPr/>
          <p:nvPr/>
        </p:nvSpPr>
        <p:spPr>
          <a:xfrm>
            <a:off x="251520" y="1136809"/>
            <a:ext cx="4804438" cy="923330"/>
          </a:xfrm>
          <a:prstGeom prst="rect">
            <a:avLst/>
          </a:prstGeom>
        </p:spPr>
        <p:txBody>
          <a:bodyPr wrap="square">
            <a:spAutoFit/>
          </a:bodyPr>
          <a:lstStyle/>
          <a:p>
            <a:r>
              <a:rPr lang="en-GB" dirty="0">
                <a:latin typeface="Verdana" pitchFamily="34" charset="0"/>
                <a:ea typeface="Verdana" pitchFamily="34" charset="0"/>
                <a:cs typeface="Verdana" pitchFamily="34" charset="0"/>
              </a:rPr>
              <a:t>E</a:t>
            </a:r>
            <a:r>
              <a:rPr lang="en-GB" dirty="0" smtClean="0">
                <a:latin typeface="Verdana" pitchFamily="34" charset="0"/>
                <a:ea typeface="Verdana" pitchFamily="34" charset="0"/>
                <a:cs typeface="Verdana" pitchFamily="34" charset="0"/>
              </a:rPr>
              <a:t>fficient </a:t>
            </a:r>
            <a:r>
              <a:rPr lang="en-GB" dirty="0">
                <a:latin typeface="Verdana" pitchFamily="34" charset="0"/>
                <a:ea typeface="Verdana" pitchFamily="34" charset="0"/>
                <a:cs typeface="Verdana" pitchFamily="34" charset="0"/>
              </a:rPr>
              <a:t>gas exchange </a:t>
            </a:r>
            <a:r>
              <a:rPr lang="en-GB" dirty="0" smtClean="0">
                <a:latin typeface="Verdana" pitchFamily="34" charset="0"/>
                <a:ea typeface="Verdana" pitchFamily="34" charset="0"/>
                <a:cs typeface="Verdana" pitchFamily="34" charset="0"/>
              </a:rPr>
              <a:t>needs </a:t>
            </a:r>
            <a:r>
              <a:rPr lang="en-GB" b="1" dirty="0" smtClean="0">
                <a:latin typeface="Verdana" pitchFamily="34" charset="0"/>
                <a:ea typeface="Verdana" pitchFamily="34" charset="0"/>
                <a:cs typeface="Verdana" pitchFamily="34" charset="0"/>
              </a:rPr>
              <a:t>maximum </a:t>
            </a:r>
            <a:r>
              <a:rPr lang="en-GB" b="1" dirty="0">
                <a:latin typeface="Verdana" pitchFamily="34" charset="0"/>
                <a:ea typeface="Verdana" pitchFamily="34" charset="0"/>
                <a:cs typeface="Verdana" pitchFamily="34" charset="0"/>
              </a:rPr>
              <a:t>coupling </a:t>
            </a:r>
            <a:r>
              <a:rPr lang="en-GB" dirty="0">
                <a:latin typeface="Verdana" pitchFamily="34" charset="0"/>
                <a:ea typeface="Verdana" pitchFamily="34" charset="0"/>
                <a:cs typeface="Verdana" pitchFamily="34" charset="0"/>
              </a:rPr>
              <a:t>between </a:t>
            </a:r>
            <a:r>
              <a:rPr lang="en-GB" b="1" dirty="0">
                <a:latin typeface="Verdana" pitchFamily="34" charset="0"/>
                <a:ea typeface="Verdana" pitchFamily="34" charset="0"/>
                <a:cs typeface="Verdana" pitchFamily="34" charset="0"/>
              </a:rPr>
              <a:t>ventilation and </a:t>
            </a:r>
            <a:r>
              <a:rPr lang="en-GB" b="1" dirty="0" smtClean="0">
                <a:latin typeface="Verdana" pitchFamily="34" charset="0"/>
                <a:ea typeface="Verdana" pitchFamily="34" charset="0"/>
                <a:cs typeface="Verdana" pitchFamily="34" charset="0"/>
              </a:rPr>
              <a:t>perfusion</a:t>
            </a:r>
            <a:endParaRPr lang="en-US" b="1" dirty="0">
              <a:latin typeface="Verdana" pitchFamily="34" charset="0"/>
              <a:ea typeface="Verdana" pitchFamily="34" charset="0"/>
              <a:cs typeface="Verdana" pitchFamily="34" charset="0"/>
            </a:endParaRPr>
          </a:p>
        </p:txBody>
      </p:sp>
      <p:sp>
        <p:nvSpPr>
          <p:cNvPr id="6" name="Rectangle 5"/>
          <p:cNvSpPr/>
          <p:nvPr/>
        </p:nvSpPr>
        <p:spPr>
          <a:xfrm>
            <a:off x="251520" y="5746030"/>
            <a:ext cx="4234153" cy="923330"/>
          </a:xfrm>
          <a:prstGeom prst="rect">
            <a:avLst/>
          </a:prstGeom>
        </p:spPr>
        <p:txBody>
          <a:bodyPr wrap="square">
            <a:spAutoFit/>
          </a:bodyPr>
          <a:lstStyle/>
          <a:p>
            <a:r>
              <a:rPr lang="en-GB" dirty="0">
                <a:latin typeface="Verdana" pitchFamily="34" charset="0"/>
                <a:ea typeface="Verdana" pitchFamily="34" charset="0"/>
                <a:cs typeface="Verdana" pitchFamily="34" charset="0"/>
              </a:rPr>
              <a:t>Inadequacy of either V or Q will have significant impact on removal of CO</a:t>
            </a:r>
            <a:r>
              <a:rPr lang="en-GB" baseline="-25000" dirty="0">
                <a:latin typeface="Verdana" pitchFamily="34" charset="0"/>
                <a:ea typeface="Verdana" pitchFamily="34" charset="0"/>
                <a:cs typeface="Verdana" pitchFamily="34" charset="0"/>
              </a:rPr>
              <a:t>2</a:t>
            </a:r>
            <a:r>
              <a:rPr lang="en-GB" dirty="0">
                <a:latin typeface="Verdana" pitchFamily="34" charset="0"/>
                <a:ea typeface="Verdana" pitchFamily="34" charset="0"/>
                <a:cs typeface="Verdana" pitchFamily="34" charset="0"/>
              </a:rPr>
              <a:t> &amp; oxygenation of blood</a:t>
            </a:r>
            <a:endParaRPr lang="en-US"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xmlns="" val="270630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b="1" dirty="0" smtClean="0">
                <a:latin typeface="Verdana" pitchFamily="34" charset="0"/>
                <a:ea typeface="Verdana" pitchFamily="34" charset="0"/>
                <a:cs typeface="Verdana" pitchFamily="34" charset="0"/>
              </a:rPr>
              <a:t>Key Points</a:t>
            </a:r>
            <a:endParaRPr lang="en-GB" sz="2400" b="1" dirty="0">
              <a:latin typeface="Verdana" pitchFamily="34" charset="0"/>
              <a:ea typeface="Verdana" pitchFamily="34" charset="0"/>
              <a:cs typeface="Verdana" pitchFamily="34" charset="0"/>
            </a:endParaRPr>
          </a:p>
        </p:txBody>
      </p:sp>
      <p:sp>
        <p:nvSpPr>
          <p:cNvPr id="3" name="Content Placeholder 2"/>
          <p:cNvSpPr>
            <a:spLocks noGrp="1"/>
          </p:cNvSpPr>
          <p:nvPr>
            <p:ph idx="1"/>
          </p:nvPr>
        </p:nvSpPr>
        <p:spPr>
          <a:xfrm>
            <a:off x="457200" y="1600205"/>
            <a:ext cx="8435280" cy="4525963"/>
          </a:xfrm>
        </p:spPr>
        <p:txBody>
          <a:bodyPr>
            <a:normAutofit/>
          </a:bodyPr>
          <a:lstStyle/>
          <a:p>
            <a:pPr lvl="0">
              <a:lnSpc>
                <a:spcPct val="150000"/>
              </a:lnSpc>
              <a:buFont typeface="+mj-lt"/>
              <a:buAutoNum type="arabicPeriod"/>
            </a:pPr>
            <a:r>
              <a:rPr lang="en-GB" sz="1800" dirty="0">
                <a:latin typeface="Verdana" pitchFamily="34" charset="0"/>
                <a:ea typeface="Verdana" pitchFamily="34" charset="0"/>
                <a:cs typeface="Verdana" pitchFamily="34" charset="0"/>
              </a:rPr>
              <a:t>Define the common lung volumes and describe how they alter in restrictive and obstructive disease</a:t>
            </a:r>
          </a:p>
          <a:p>
            <a:pPr lvl="0">
              <a:lnSpc>
                <a:spcPct val="150000"/>
              </a:lnSpc>
              <a:buFont typeface="+mj-lt"/>
              <a:buAutoNum type="arabicPeriod"/>
            </a:pPr>
            <a:r>
              <a:rPr lang="en-GB" sz="1800" dirty="0">
                <a:latin typeface="Verdana" pitchFamily="34" charset="0"/>
                <a:ea typeface="Verdana" pitchFamily="34" charset="0"/>
                <a:cs typeface="Verdana" pitchFamily="34" charset="0"/>
              </a:rPr>
              <a:t>Define anatomical and physiological dead space and give approximate volumes for both in a typical healthy adult</a:t>
            </a:r>
          </a:p>
          <a:p>
            <a:pPr lvl="0">
              <a:lnSpc>
                <a:spcPct val="150000"/>
              </a:lnSpc>
              <a:buFont typeface="+mj-lt"/>
              <a:buAutoNum type="arabicPeriod"/>
            </a:pPr>
            <a:r>
              <a:rPr lang="en-GB" sz="1800" dirty="0">
                <a:latin typeface="Verdana" pitchFamily="34" charset="0"/>
                <a:ea typeface="Verdana" pitchFamily="34" charset="0"/>
                <a:cs typeface="Verdana" pitchFamily="34" charset="0"/>
              </a:rPr>
              <a:t>Describe the effect of increased breathing frequency compared with increased depth of breathing on alveolar ventilation</a:t>
            </a:r>
          </a:p>
          <a:p>
            <a:pPr lvl="0">
              <a:lnSpc>
                <a:spcPct val="150000"/>
              </a:lnSpc>
              <a:buFont typeface="+mj-lt"/>
              <a:buAutoNum type="arabicPeriod"/>
            </a:pPr>
            <a:r>
              <a:rPr lang="en-GB" sz="1800" dirty="0">
                <a:latin typeface="Verdana" pitchFamily="34" charset="0"/>
                <a:ea typeface="Verdana" pitchFamily="34" charset="0"/>
                <a:cs typeface="Verdana" pitchFamily="34" charset="0"/>
              </a:rPr>
              <a:t>Define Fick’s law of diffusion</a:t>
            </a:r>
          </a:p>
          <a:p>
            <a:pPr lvl="0">
              <a:lnSpc>
                <a:spcPct val="150000"/>
              </a:lnSpc>
              <a:buFont typeface="+mj-lt"/>
              <a:buAutoNum type="arabicPeriod"/>
            </a:pPr>
            <a:r>
              <a:rPr lang="en-GB" sz="1800" dirty="0">
                <a:latin typeface="Verdana" pitchFamily="34" charset="0"/>
                <a:ea typeface="Verdana" pitchFamily="34" charset="0"/>
                <a:cs typeface="Verdana" pitchFamily="34" charset="0"/>
              </a:rPr>
              <a:t>Relate Fick’s law of diffusion to gas exchange in health and disease</a:t>
            </a:r>
          </a:p>
          <a:p>
            <a:pPr lvl="0">
              <a:lnSpc>
                <a:spcPct val="150000"/>
              </a:lnSpc>
              <a:buFont typeface="+mj-lt"/>
              <a:buAutoNum type="arabicPeriod"/>
            </a:pPr>
            <a:r>
              <a:rPr lang="en-GB" sz="1800" dirty="0">
                <a:latin typeface="Verdana" pitchFamily="34" charset="0"/>
                <a:ea typeface="Verdana" pitchFamily="34" charset="0"/>
                <a:cs typeface="Verdana" pitchFamily="34" charset="0"/>
              </a:rPr>
              <a:t>Describe how ventilation/perfusion mismatching can occur  </a:t>
            </a:r>
          </a:p>
          <a:p>
            <a:pPr>
              <a:lnSpc>
                <a:spcPct val="150000"/>
              </a:lnSpc>
            </a:pPr>
            <a:endParaRPr lang="en-GB" sz="18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xmlns="" val="282070351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457200" y="413792"/>
            <a:ext cx="8229600" cy="1143000"/>
          </a:xfrm>
        </p:spPr>
        <p:txBody>
          <a:bodyPr vert="horz" lIns="91440" tIns="45720" rIns="91440" bIns="45720" rtlCol="0" anchor="ctr">
            <a:normAutofit/>
          </a:bodyPr>
          <a:lstStyle/>
          <a:p>
            <a:r>
              <a:rPr lang="en-GB" sz="2400" b="1" dirty="0">
                <a:latin typeface="Verdana" pitchFamily="34" charset="0"/>
                <a:ea typeface="Verdana" pitchFamily="34" charset="0"/>
                <a:cs typeface="Verdana" pitchFamily="34" charset="0"/>
              </a:rPr>
              <a:t>Suggested Further Reading</a:t>
            </a:r>
          </a:p>
        </p:txBody>
      </p:sp>
      <p:sp>
        <p:nvSpPr>
          <p:cNvPr id="67587" name="Rectangle 3"/>
          <p:cNvSpPr>
            <a:spLocks noGrp="1" noChangeArrowheads="1"/>
          </p:cNvSpPr>
          <p:nvPr>
            <p:ph idx="1"/>
          </p:nvPr>
        </p:nvSpPr>
        <p:spPr>
          <a:xfrm>
            <a:off x="395291" y="1989138"/>
            <a:ext cx="8497887" cy="3168650"/>
          </a:xfrm>
          <a:noFill/>
        </p:spPr>
        <p:txBody>
          <a:bodyPr/>
          <a:lstStyle/>
          <a:p>
            <a:pPr>
              <a:lnSpc>
                <a:spcPct val="150000"/>
              </a:lnSpc>
            </a:pPr>
            <a:r>
              <a:rPr lang="en-GB" sz="2000" dirty="0" smtClean="0">
                <a:latin typeface="Verdana" pitchFamily="34" charset="0"/>
                <a:ea typeface="Verdana" pitchFamily="34" charset="0"/>
                <a:cs typeface="Verdana" pitchFamily="34" charset="0"/>
              </a:rPr>
              <a:t>Respiratory Physiology A clinical Approach </a:t>
            </a:r>
            <a:r>
              <a:rPr lang="en-GB" sz="2000" dirty="0">
                <a:latin typeface="Verdana" pitchFamily="34" charset="0"/>
                <a:ea typeface="Verdana" pitchFamily="34" charset="0"/>
                <a:cs typeface="Verdana" pitchFamily="34" charset="0"/>
              </a:rPr>
              <a:t>by </a:t>
            </a:r>
            <a:r>
              <a:rPr lang="en-GB" sz="2000" dirty="0" err="1" smtClean="0">
                <a:latin typeface="Verdana" pitchFamily="34" charset="0"/>
                <a:ea typeface="Verdana" pitchFamily="34" charset="0"/>
                <a:cs typeface="Verdana" pitchFamily="34" charset="0"/>
              </a:rPr>
              <a:t>Schwartzstein</a:t>
            </a:r>
            <a:r>
              <a:rPr lang="en-GB" sz="2000" dirty="0" smtClean="0">
                <a:latin typeface="Verdana" pitchFamily="34" charset="0"/>
                <a:ea typeface="Verdana" pitchFamily="34" charset="0"/>
                <a:cs typeface="Verdana" pitchFamily="34" charset="0"/>
              </a:rPr>
              <a:t> and Parker (Lippincott Williams and </a:t>
            </a:r>
            <a:r>
              <a:rPr lang="en-GB" sz="2000" dirty="0">
                <a:latin typeface="Verdana" pitchFamily="34" charset="0"/>
                <a:ea typeface="Verdana" pitchFamily="34" charset="0"/>
                <a:cs typeface="Verdana" pitchFamily="34" charset="0"/>
              </a:rPr>
              <a:t>W</a:t>
            </a:r>
            <a:r>
              <a:rPr lang="en-GB" sz="2000" dirty="0" smtClean="0">
                <a:latin typeface="Verdana" pitchFamily="34" charset="0"/>
                <a:ea typeface="Verdana" pitchFamily="34" charset="0"/>
                <a:cs typeface="Verdana" pitchFamily="34" charset="0"/>
              </a:rPr>
              <a:t>ilkins)</a:t>
            </a:r>
            <a:endParaRPr lang="en-GB" sz="2000" dirty="0">
              <a:latin typeface="Verdana" pitchFamily="34" charset="0"/>
              <a:ea typeface="Verdana" pitchFamily="34" charset="0"/>
              <a:cs typeface="Verdana" pitchFamily="34" charset="0"/>
            </a:endParaRPr>
          </a:p>
          <a:p>
            <a:pPr>
              <a:lnSpc>
                <a:spcPct val="150000"/>
              </a:lnSpc>
            </a:pPr>
            <a:r>
              <a:rPr lang="en-GB" sz="2000" dirty="0" smtClean="0">
                <a:latin typeface="Verdana" pitchFamily="34" charset="0"/>
                <a:ea typeface="Verdana" pitchFamily="34" charset="0"/>
                <a:cs typeface="Verdana" pitchFamily="34" charset="0"/>
              </a:rPr>
              <a:t>Respiratory Physiology by John </a:t>
            </a:r>
            <a:r>
              <a:rPr lang="en-GB" sz="2000" dirty="0">
                <a:latin typeface="Verdana" pitchFamily="34" charset="0"/>
                <a:ea typeface="Verdana" pitchFamily="34" charset="0"/>
                <a:cs typeface="Verdana" pitchFamily="34" charset="0"/>
              </a:rPr>
              <a:t>West (Williams and </a:t>
            </a:r>
            <a:r>
              <a:rPr lang="en-GB" sz="2000" dirty="0" smtClean="0">
                <a:latin typeface="Verdana" pitchFamily="34" charset="0"/>
                <a:ea typeface="Verdana" pitchFamily="34" charset="0"/>
                <a:cs typeface="Verdana" pitchFamily="34" charset="0"/>
              </a:rPr>
              <a:t>Wilkins)</a:t>
            </a:r>
          </a:p>
          <a:p>
            <a:pPr>
              <a:lnSpc>
                <a:spcPct val="150000"/>
              </a:lnSpc>
            </a:pPr>
            <a:r>
              <a:rPr lang="en-GB" sz="2000" dirty="0" smtClean="0">
                <a:latin typeface="Verdana" pitchFamily="34" charset="0"/>
                <a:ea typeface="Verdana" pitchFamily="34" charset="0"/>
                <a:cs typeface="Verdana" pitchFamily="34" charset="0"/>
              </a:rPr>
              <a:t>The Respiratory System at a </a:t>
            </a:r>
            <a:r>
              <a:rPr lang="en-GB" sz="2000" dirty="0">
                <a:latin typeface="Verdana" pitchFamily="34" charset="0"/>
                <a:ea typeface="Verdana" pitchFamily="34" charset="0"/>
                <a:cs typeface="Verdana" pitchFamily="34" charset="0"/>
              </a:rPr>
              <a:t>Glance by </a:t>
            </a:r>
            <a:r>
              <a:rPr lang="en-GB" sz="2000" dirty="0" smtClean="0">
                <a:latin typeface="Verdana" pitchFamily="34" charset="0"/>
                <a:ea typeface="Verdana" pitchFamily="34" charset="0"/>
                <a:cs typeface="Verdana" pitchFamily="34" charset="0"/>
              </a:rPr>
              <a:t>Ward, Ward, Wiener and Leach (Blackwell publishing)</a:t>
            </a:r>
          </a:p>
        </p:txBody>
      </p:sp>
    </p:spTree>
    <p:extLst>
      <p:ext uri="{BB962C8B-B14F-4D97-AF65-F5344CB8AC3E}">
        <p14:creationId xmlns:p14="http://schemas.microsoft.com/office/powerpoint/2010/main" xmlns="" val="2246013234"/>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55576" y="1472044"/>
            <a:ext cx="7796284" cy="4333220"/>
            <a:chOff x="682054" y="1172870"/>
            <a:chExt cx="7796284" cy="4333220"/>
          </a:xfrm>
        </p:grpSpPr>
        <p:sp>
          <p:nvSpPr>
            <p:cNvPr id="9243" name="Text Box 27"/>
            <p:cNvSpPr txBox="1">
              <a:spLocks noChangeArrowheads="1"/>
            </p:cNvSpPr>
            <p:nvPr/>
          </p:nvSpPr>
          <p:spPr bwMode="auto">
            <a:xfrm>
              <a:off x="3059832" y="3573016"/>
              <a:ext cx="1404938" cy="738664"/>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GB" sz="1400" dirty="0" smtClean="0"/>
                <a:t>Expiratory reserve </a:t>
              </a:r>
              <a:r>
                <a:rPr lang="en-GB" sz="1400" dirty="0"/>
                <a:t>volume</a:t>
              </a:r>
            </a:p>
            <a:p>
              <a:r>
                <a:rPr lang="en-GB" sz="1400" dirty="0" smtClean="0"/>
                <a:t>(ERV) 1.5 </a:t>
              </a:r>
              <a:r>
                <a:rPr lang="en-GB" sz="1400" dirty="0"/>
                <a:t>L</a:t>
              </a:r>
            </a:p>
          </p:txBody>
        </p:sp>
        <p:sp>
          <p:nvSpPr>
            <p:cNvPr id="9231" name="Text Box 15"/>
            <p:cNvSpPr txBox="1">
              <a:spLocks noChangeArrowheads="1"/>
            </p:cNvSpPr>
            <p:nvPr/>
          </p:nvSpPr>
          <p:spPr bwMode="auto">
            <a:xfrm>
              <a:off x="3745900" y="1700808"/>
              <a:ext cx="1652587" cy="523220"/>
            </a:xfrm>
            <a:prstGeom prst="rect">
              <a:avLst/>
            </a:prstGeom>
            <a:solidFill>
              <a:schemeClr val="bg1"/>
            </a:solid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r>
                <a:rPr lang="en-GB" sz="1400" dirty="0">
                  <a:solidFill>
                    <a:srgbClr val="7030A0"/>
                  </a:solidFill>
                </a:rPr>
                <a:t>Vital capacity</a:t>
              </a:r>
            </a:p>
            <a:p>
              <a:pPr algn="r"/>
              <a:r>
                <a:rPr lang="en-GB" sz="1400" dirty="0" smtClean="0">
                  <a:solidFill>
                    <a:srgbClr val="7030A0"/>
                  </a:solidFill>
                </a:rPr>
                <a:t>(VC) </a:t>
              </a:r>
              <a:r>
                <a:rPr lang="en-GB" sz="1400" dirty="0">
                  <a:solidFill>
                    <a:srgbClr val="7030A0"/>
                  </a:solidFill>
                </a:rPr>
                <a:t>5 L</a:t>
              </a:r>
              <a:endParaRPr lang="en-GB" sz="1400" dirty="0">
                <a:solidFill>
                  <a:srgbClr val="7030A0"/>
                </a:solidFill>
                <a:latin typeface="Times" charset="0"/>
              </a:endParaRPr>
            </a:p>
          </p:txBody>
        </p:sp>
        <p:sp>
          <p:nvSpPr>
            <p:cNvPr id="9233" name="Text Box 17"/>
            <p:cNvSpPr txBox="1">
              <a:spLocks noChangeArrowheads="1"/>
            </p:cNvSpPr>
            <p:nvPr/>
          </p:nvSpPr>
          <p:spPr bwMode="auto">
            <a:xfrm>
              <a:off x="6014988" y="2610498"/>
              <a:ext cx="2157412" cy="52322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GB" sz="1400" dirty="0">
                  <a:solidFill>
                    <a:srgbClr val="7030A0"/>
                  </a:solidFill>
                </a:rPr>
                <a:t>Total </a:t>
              </a:r>
              <a:r>
                <a:rPr lang="en-GB" sz="1400" dirty="0" smtClean="0">
                  <a:solidFill>
                    <a:srgbClr val="7030A0"/>
                  </a:solidFill>
                </a:rPr>
                <a:t>lung capacity</a:t>
              </a:r>
              <a:endParaRPr lang="en-GB" sz="1400" dirty="0">
                <a:solidFill>
                  <a:srgbClr val="7030A0"/>
                </a:solidFill>
              </a:endParaRPr>
            </a:p>
            <a:p>
              <a:r>
                <a:rPr lang="en-GB" sz="1400" dirty="0" smtClean="0">
                  <a:solidFill>
                    <a:srgbClr val="7030A0"/>
                  </a:solidFill>
                </a:rPr>
                <a:t>(TLC) </a:t>
              </a:r>
              <a:r>
                <a:rPr lang="en-GB" sz="1400" dirty="0">
                  <a:solidFill>
                    <a:srgbClr val="7030A0"/>
                  </a:solidFill>
                </a:rPr>
                <a:t>6.5 L</a:t>
              </a:r>
              <a:endParaRPr lang="en-GB" sz="1400" dirty="0">
                <a:solidFill>
                  <a:srgbClr val="7030A0"/>
                </a:solidFill>
                <a:latin typeface="Times" charset="0"/>
              </a:endParaRPr>
            </a:p>
          </p:txBody>
        </p:sp>
        <p:sp>
          <p:nvSpPr>
            <p:cNvPr id="9242" name="Text Box 26"/>
            <p:cNvSpPr txBox="1">
              <a:spLocks noChangeArrowheads="1"/>
            </p:cNvSpPr>
            <p:nvPr/>
          </p:nvSpPr>
          <p:spPr bwMode="auto">
            <a:xfrm>
              <a:off x="705340" y="1700808"/>
              <a:ext cx="2401489" cy="523220"/>
            </a:xfrm>
            <a:prstGeom prst="rect">
              <a:avLst/>
            </a:prstGeom>
            <a:solidFill>
              <a:schemeClr val="bg1"/>
            </a:solidFill>
            <a:ln>
              <a:noFill/>
            </a:ln>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r>
                <a:rPr lang="en-GB" sz="1400" dirty="0" smtClean="0"/>
                <a:t>Inspiratory reserve volume</a:t>
              </a:r>
            </a:p>
            <a:p>
              <a:pPr algn="r"/>
              <a:r>
                <a:rPr lang="en-GB" sz="1400" dirty="0"/>
                <a:t>(</a:t>
              </a:r>
              <a:r>
                <a:rPr lang="en-GB" sz="1400" dirty="0" smtClean="0"/>
                <a:t>IRV) </a:t>
              </a:r>
              <a:r>
                <a:rPr lang="en-GB" sz="1400" dirty="0"/>
                <a:t>3.0 L</a:t>
              </a:r>
            </a:p>
          </p:txBody>
        </p:sp>
        <p:sp>
          <p:nvSpPr>
            <p:cNvPr id="9222" name="Text Box 6"/>
            <p:cNvSpPr txBox="1">
              <a:spLocks noChangeArrowheads="1"/>
            </p:cNvSpPr>
            <p:nvPr/>
          </p:nvSpPr>
          <p:spPr bwMode="auto">
            <a:xfrm>
              <a:off x="984973" y="2657098"/>
              <a:ext cx="1524000" cy="523220"/>
            </a:xfrm>
            <a:prstGeom prst="rect">
              <a:avLst/>
            </a:prstGeom>
            <a:solidFill>
              <a:schemeClr val="bg1"/>
            </a:solid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r>
                <a:rPr lang="en-GB" sz="1400" dirty="0"/>
                <a:t>Tidal </a:t>
              </a:r>
              <a:r>
                <a:rPr lang="en-GB" sz="1400" dirty="0" smtClean="0"/>
                <a:t>volume</a:t>
              </a:r>
            </a:p>
            <a:p>
              <a:pPr algn="r"/>
              <a:r>
                <a:rPr lang="en-GB" sz="1400" dirty="0" smtClean="0"/>
                <a:t>(V</a:t>
              </a:r>
              <a:r>
                <a:rPr lang="en-GB" sz="1400" baseline="-25000" dirty="0" smtClean="0"/>
                <a:t>T</a:t>
              </a:r>
              <a:r>
                <a:rPr lang="en-GB" sz="1400" dirty="0" smtClean="0"/>
                <a:t>) 0.5 </a:t>
              </a:r>
              <a:r>
                <a:rPr lang="en-GB" sz="1400" dirty="0"/>
                <a:t>L</a:t>
              </a:r>
            </a:p>
          </p:txBody>
        </p:sp>
        <p:sp>
          <p:nvSpPr>
            <p:cNvPr id="9218" name="Text Box 2"/>
            <p:cNvSpPr txBox="1">
              <a:spLocks noChangeArrowheads="1"/>
            </p:cNvSpPr>
            <p:nvPr/>
          </p:nvSpPr>
          <p:spPr bwMode="auto">
            <a:xfrm>
              <a:off x="6017840" y="4291236"/>
              <a:ext cx="23622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GB" b="1" dirty="0">
                  <a:solidFill>
                    <a:srgbClr val="FF3300"/>
                  </a:solidFill>
                </a:rPr>
                <a:t>Maximal expiration</a:t>
              </a:r>
            </a:p>
          </p:txBody>
        </p:sp>
        <p:sp>
          <p:nvSpPr>
            <p:cNvPr id="9219" name="Line 3"/>
            <p:cNvSpPr>
              <a:spLocks noChangeShapeType="1"/>
            </p:cNvSpPr>
            <p:nvPr/>
          </p:nvSpPr>
          <p:spPr bwMode="auto">
            <a:xfrm>
              <a:off x="3120454" y="1586136"/>
              <a:ext cx="0" cy="106680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type="triangle" w="med" len="med"/>
                </a14:hiddenLine>
              </a:ext>
            </a:extLst>
          </p:spPr>
          <p:txBody>
            <a:bodyPr wrap="none" anchor="ctr"/>
            <a:lstStyle/>
            <a:p>
              <a:endParaRPr lang="en-GB"/>
            </a:p>
          </p:txBody>
        </p:sp>
        <p:sp>
          <p:nvSpPr>
            <p:cNvPr id="9220" name="Freeform 4"/>
            <p:cNvSpPr>
              <a:spLocks/>
            </p:cNvSpPr>
            <p:nvPr/>
          </p:nvSpPr>
          <p:spPr bwMode="auto">
            <a:xfrm>
              <a:off x="2739454" y="1433736"/>
              <a:ext cx="2362200" cy="3213100"/>
            </a:xfrm>
            <a:custGeom>
              <a:avLst/>
              <a:gdLst>
                <a:gd name="T0" fmla="*/ 0 w 1488"/>
                <a:gd name="T1" fmla="*/ 2147483647 h 2024"/>
                <a:gd name="T2" fmla="*/ 241935000 w 1488"/>
                <a:gd name="T3" fmla="*/ 2147483647 h 2024"/>
                <a:gd name="T4" fmla="*/ 483870000 w 1488"/>
                <a:gd name="T5" fmla="*/ 1915318750 h 2024"/>
                <a:gd name="T6" fmla="*/ 725805000 w 1488"/>
                <a:gd name="T7" fmla="*/ 2147483647 h 2024"/>
                <a:gd name="T8" fmla="*/ 967740000 w 1488"/>
                <a:gd name="T9" fmla="*/ 1915318750 h 2024"/>
                <a:gd name="T10" fmla="*/ 1209675000 w 1488"/>
                <a:gd name="T11" fmla="*/ 2147483647 h 2024"/>
                <a:gd name="T12" fmla="*/ 1451610000 w 1488"/>
                <a:gd name="T13" fmla="*/ 1915318750 h 2024"/>
                <a:gd name="T14" fmla="*/ 1693545000 w 1488"/>
                <a:gd name="T15" fmla="*/ 2147483647 h 2024"/>
                <a:gd name="T16" fmla="*/ 2056447500 w 1488"/>
                <a:gd name="T17" fmla="*/ 100806250 h 2024"/>
                <a:gd name="T18" fmla="*/ 2147483647 w 1488"/>
                <a:gd name="T19" fmla="*/ 2147483647 h 2024"/>
                <a:gd name="T20" fmla="*/ 2147483647 w 1488"/>
                <a:gd name="T21" fmla="*/ 2147483647 h 2024"/>
                <a:gd name="T22" fmla="*/ 2147483647 w 1488"/>
                <a:gd name="T23" fmla="*/ 1915318750 h 2024"/>
                <a:gd name="T24" fmla="*/ 2147483647 w 1488"/>
                <a:gd name="T25" fmla="*/ 2147483647 h 2024"/>
                <a:gd name="T26" fmla="*/ 2147483647 w 1488"/>
                <a:gd name="T27" fmla="*/ 2147483647 h 20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88"/>
                <a:gd name="T43" fmla="*/ 0 h 2024"/>
                <a:gd name="T44" fmla="*/ 1488 w 1488"/>
                <a:gd name="T45" fmla="*/ 2024 h 202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88" h="2024">
                  <a:moveTo>
                    <a:pt x="0" y="952"/>
                  </a:moveTo>
                  <a:cubicBezTo>
                    <a:pt x="32" y="1040"/>
                    <a:pt x="64" y="1128"/>
                    <a:pt x="96" y="1096"/>
                  </a:cubicBezTo>
                  <a:cubicBezTo>
                    <a:pt x="128" y="1064"/>
                    <a:pt x="160" y="760"/>
                    <a:pt x="192" y="760"/>
                  </a:cubicBezTo>
                  <a:cubicBezTo>
                    <a:pt x="224" y="760"/>
                    <a:pt x="256" y="1096"/>
                    <a:pt x="288" y="1096"/>
                  </a:cubicBezTo>
                  <a:cubicBezTo>
                    <a:pt x="320" y="1096"/>
                    <a:pt x="352" y="760"/>
                    <a:pt x="384" y="760"/>
                  </a:cubicBezTo>
                  <a:cubicBezTo>
                    <a:pt x="416" y="760"/>
                    <a:pt x="448" y="1096"/>
                    <a:pt x="480" y="1096"/>
                  </a:cubicBezTo>
                  <a:cubicBezTo>
                    <a:pt x="512" y="1096"/>
                    <a:pt x="544" y="760"/>
                    <a:pt x="576" y="760"/>
                  </a:cubicBezTo>
                  <a:cubicBezTo>
                    <a:pt x="608" y="760"/>
                    <a:pt x="632" y="1216"/>
                    <a:pt x="672" y="1096"/>
                  </a:cubicBezTo>
                  <a:cubicBezTo>
                    <a:pt x="712" y="976"/>
                    <a:pt x="768" y="80"/>
                    <a:pt x="816" y="40"/>
                  </a:cubicBezTo>
                  <a:cubicBezTo>
                    <a:pt x="864" y="0"/>
                    <a:pt x="920" y="528"/>
                    <a:pt x="960" y="856"/>
                  </a:cubicBezTo>
                  <a:cubicBezTo>
                    <a:pt x="1000" y="1184"/>
                    <a:pt x="1008" y="2024"/>
                    <a:pt x="1056" y="2008"/>
                  </a:cubicBezTo>
                  <a:cubicBezTo>
                    <a:pt x="1104" y="1992"/>
                    <a:pt x="1192" y="912"/>
                    <a:pt x="1248" y="760"/>
                  </a:cubicBezTo>
                  <a:cubicBezTo>
                    <a:pt x="1304" y="608"/>
                    <a:pt x="1352" y="1064"/>
                    <a:pt x="1392" y="1096"/>
                  </a:cubicBezTo>
                  <a:cubicBezTo>
                    <a:pt x="1432" y="1128"/>
                    <a:pt x="1460" y="1040"/>
                    <a:pt x="1488" y="952"/>
                  </a:cubicBezTo>
                </a:path>
              </a:pathLst>
            </a:cu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GB"/>
            </a:p>
          </p:txBody>
        </p:sp>
        <p:sp>
          <p:nvSpPr>
            <p:cNvPr id="9221" name="Line 5"/>
            <p:cNvSpPr>
              <a:spLocks noChangeShapeType="1"/>
            </p:cNvSpPr>
            <p:nvPr/>
          </p:nvSpPr>
          <p:spPr bwMode="auto">
            <a:xfrm>
              <a:off x="2517202" y="2652936"/>
              <a:ext cx="0" cy="533400"/>
            </a:xfrm>
            <a:prstGeom prst="line">
              <a:avLst/>
            </a:prstGeom>
            <a:noFill/>
            <a:ln w="28575">
              <a:solidFill>
                <a:schemeClr val="tx1"/>
              </a:solidFill>
              <a:round/>
              <a:headEnd type="arrow" w="med" len="med"/>
              <a:tailEnd type="arrow"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9223" name="Line 7"/>
            <p:cNvSpPr>
              <a:spLocks noChangeShapeType="1"/>
            </p:cNvSpPr>
            <p:nvPr/>
          </p:nvSpPr>
          <p:spPr bwMode="auto">
            <a:xfrm>
              <a:off x="2510854" y="4634136"/>
              <a:ext cx="4253381" cy="26432"/>
            </a:xfrm>
            <a:prstGeom prst="line">
              <a:avLst/>
            </a:prstGeom>
            <a:noFill/>
            <a:ln w="34925">
              <a:solidFill>
                <a:srgbClr val="FF3300"/>
              </a:solidFill>
              <a:prstDash val="dash"/>
              <a:round/>
              <a:headEnd/>
              <a:tailEnd/>
            </a:ln>
            <a:extLst>
              <a:ext uri="{909E8E84-426E-40DD-AFC4-6F175D3DCCD1}">
                <a14:hiddenFill xmlns:a14="http://schemas.microsoft.com/office/drawing/2010/main" xmlns="">
                  <a:noFill/>
                </a14:hiddenFill>
              </a:ext>
            </a:extLst>
          </p:spPr>
          <p:txBody>
            <a:bodyPr wrap="none" anchor="ctr"/>
            <a:lstStyle/>
            <a:p>
              <a:endParaRPr lang="en-GB"/>
            </a:p>
          </p:txBody>
        </p:sp>
        <p:sp>
          <p:nvSpPr>
            <p:cNvPr id="9224" name="Line 8"/>
            <p:cNvSpPr>
              <a:spLocks noChangeShapeType="1"/>
            </p:cNvSpPr>
            <p:nvPr/>
          </p:nvSpPr>
          <p:spPr bwMode="auto">
            <a:xfrm>
              <a:off x="2510854" y="5319936"/>
              <a:ext cx="4876800" cy="0"/>
            </a:xfrm>
            <a:prstGeom prst="line">
              <a:avLst/>
            </a:prstGeom>
            <a:noFill/>
            <a:ln w="9525">
              <a:solidFill>
                <a:schemeClr val="bg1"/>
              </a:solidFill>
              <a:prstDash val="dash"/>
              <a:round/>
              <a:headEnd/>
              <a:tailEnd/>
            </a:ln>
            <a:extLst>
              <a:ext uri="{909E8E84-426E-40DD-AFC4-6F175D3DCCD1}">
                <a14:hiddenFill xmlns:a14="http://schemas.microsoft.com/office/drawing/2010/main" xmlns="">
                  <a:noFill/>
                </a14:hiddenFill>
              </a:ext>
            </a:extLst>
          </p:spPr>
          <p:txBody>
            <a:bodyPr wrap="none" anchor="ctr"/>
            <a:lstStyle/>
            <a:p>
              <a:endParaRPr lang="en-GB"/>
            </a:p>
          </p:txBody>
        </p:sp>
        <p:sp>
          <p:nvSpPr>
            <p:cNvPr id="9225" name="Line 9"/>
            <p:cNvSpPr>
              <a:spLocks noChangeShapeType="1"/>
            </p:cNvSpPr>
            <p:nvPr/>
          </p:nvSpPr>
          <p:spPr bwMode="auto">
            <a:xfrm>
              <a:off x="2517202" y="3186336"/>
              <a:ext cx="0" cy="2133600"/>
            </a:xfrm>
            <a:prstGeom prst="line">
              <a:avLst/>
            </a:prstGeom>
            <a:noFill/>
            <a:ln w="28575">
              <a:solidFill>
                <a:schemeClr val="tx1"/>
              </a:solidFill>
              <a:round/>
              <a:headEnd type="arrow" w="med" len="med"/>
              <a:tailEnd type="arrow"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9226" name="Text Box 10"/>
            <p:cNvSpPr txBox="1">
              <a:spLocks noChangeArrowheads="1"/>
            </p:cNvSpPr>
            <p:nvPr/>
          </p:nvSpPr>
          <p:spPr bwMode="auto">
            <a:xfrm>
              <a:off x="816698" y="3573016"/>
              <a:ext cx="1692275" cy="738664"/>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r>
                <a:rPr lang="en-GB" sz="1400" dirty="0">
                  <a:solidFill>
                    <a:srgbClr val="7030A0"/>
                  </a:solidFill>
                </a:rPr>
                <a:t>Functional residual capacity</a:t>
              </a:r>
            </a:p>
            <a:p>
              <a:pPr algn="r"/>
              <a:r>
                <a:rPr lang="en-GB" sz="1400" dirty="0" smtClean="0">
                  <a:solidFill>
                    <a:srgbClr val="7030A0"/>
                  </a:solidFill>
                </a:rPr>
                <a:t>(FRC) </a:t>
              </a:r>
              <a:r>
                <a:rPr lang="en-GB" sz="1400" dirty="0">
                  <a:solidFill>
                    <a:srgbClr val="7030A0"/>
                  </a:solidFill>
                </a:rPr>
                <a:t>3.0 L</a:t>
              </a:r>
            </a:p>
          </p:txBody>
        </p:sp>
        <p:sp>
          <p:nvSpPr>
            <p:cNvPr id="9227" name="Text Box 11"/>
            <p:cNvSpPr txBox="1">
              <a:spLocks noChangeArrowheads="1"/>
            </p:cNvSpPr>
            <p:nvPr/>
          </p:nvSpPr>
          <p:spPr bwMode="auto">
            <a:xfrm>
              <a:off x="3059832" y="4827643"/>
              <a:ext cx="2879725" cy="307777"/>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GB" sz="1400" dirty="0"/>
                <a:t>Residual volume </a:t>
              </a:r>
              <a:r>
                <a:rPr lang="en-GB" sz="1400" dirty="0" smtClean="0"/>
                <a:t>(RV) </a:t>
              </a:r>
              <a:r>
                <a:rPr lang="en-GB" sz="1400" dirty="0"/>
                <a:t>1.5 L</a:t>
              </a:r>
            </a:p>
          </p:txBody>
        </p:sp>
        <p:sp>
          <p:nvSpPr>
            <p:cNvPr id="9228" name="Line 12"/>
            <p:cNvSpPr>
              <a:spLocks noChangeShapeType="1"/>
            </p:cNvSpPr>
            <p:nvPr/>
          </p:nvSpPr>
          <p:spPr bwMode="auto">
            <a:xfrm>
              <a:off x="3095848" y="4627333"/>
              <a:ext cx="0" cy="685800"/>
            </a:xfrm>
            <a:prstGeom prst="line">
              <a:avLst/>
            </a:prstGeom>
            <a:noFill/>
            <a:ln w="28575">
              <a:solidFill>
                <a:schemeClr val="tx1"/>
              </a:solidFill>
              <a:round/>
              <a:headEnd type="arrow" w="med" len="med"/>
              <a:tailEnd type="arrow"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9229" name="Line 13"/>
            <p:cNvSpPr>
              <a:spLocks noChangeShapeType="1"/>
            </p:cNvSpPr>
            <p:nvPr/>
          </p:nvSpPr>
          <p:spPr bwMode="auto">
            <a:xfrm>
              <a:off x="1662835" y="1509935"/>
              <a:ext cx="5285429" cy="16877"/>
            </a:xfrm>
            <a:prstGeom prst="line">
              <a:avLst/>
            </a:prstGeom>
            <a:noFill/>
            <a:ln w="38100">
              <a:solidFill>
                <a:srgbClr val="FF3300"/>
              </a:solidFill>
              <a:prstDash val="dash"/>
              <a:round/>
              <a:headEnd/>
              <a:tailEnd/>
            </a:ln>
            <a:extLst>
              <a:ext uri="{909E8E84-426E-40DD-AFC4-6F175D3DCCD1}">
                <a14:hiddenFill xmlns:a14="http://schemas.microsoft.com/office/drawing/2010/main" xmlns="">
                  <a:noFill/>
                </a14:hiddenFill>
              </a:ext>
            </a:extLst>
          </p:spPr>
          <p:txBody>
            <a:bodyPr wrap="none" anchor="ctr"/>
            <a:lstStyle/>
            <a:p>
              <a:endParaRPr lang="en-GB"/>
            </a:p>
          </p:txBody>
        </p:sp>
        <p:sp>
          <p:nvSpPr>
            <p:cNvPr id="9230" name="Line 14"/>
            <p:cNvSpPr>
              <a:spLocks noChangeShapeType="1"/>
            </p:cNvSpPr>
            <p:nvPr/>
          </p:nvSpPr>
          <p:spPr bwMode="auto">
            <a:xfrm>
              <a:off x="5372174" y="1509936"/>
              <a:ext cx="0" cy="3124200"/>
            </a:xfrm>
            <a:prstGeom prst="line">
              <a:avLst/>
            </a:prstGeom>
            <a:noFill/>
            <a:ln w="28575">
              <a:solidFill>
                <a:schemeClr val="tx1"/>
              </a:solidFill>
              <a:round/>
              <a:headEnd type="arrow" w="med" len="med"/>
              <a:tailEnd type="arrow"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9232" name="Line 16"/>
            <p:cNvSpPr>
              <a:spLocks noChangeShapeType="1"/>
            </p:cNvSpPr>
            <p:nvPr/>
          </p:nvSpPr>
          <p:spPr bwMode="auto">
            <a:xfrm>
              <a:off x="5981774" y="1509936"/>
              <a:ext cx="0" cy="3810000"/>
            </a:xfrm>
            <a:prstGeom prst="line">
              <a:avLst/>
            </a:prstGeom>
            <a:noFill/>
            <a:ln w="28575">
              <a:solidFill>
                <a:schemeClr val="tx1"/>
              </a:solidFill>
              <a:round/>
              <a:headEnd type="arrow" w="med" len="med"/>
              <a:tailEnd type="arrow"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9234" name="Line 18"/>
            <p:cNvSpPr>
              <a:spLocks noChangeShapeType="1"/>
            </p:cNvSpPr>
            <p:nvPr/>
          </p:nvSpPr>
          <p:spPr bwMode="auto">
            <a:xfrm>
              <a:off x="682054" y="1509936"/>
              <a:ext cx="0" cy="3810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GB"/>
            </a:p>
          </p:txBody>
        </p:sp>
        <p:sp>
          <p:nvSpPr>
            <p:cNvPr id="9235" name="Line 19"/>
            <p:cNvSpPr>
              <a:spLocks noChangeShapeType="1"/>
            </p:cNvSpPr>
            <p:nvPr/>
          </p:nvSpPr>
          <p:spPr bwMode="auto">
            <a:xfrm>
              <a:off x="682054" y="5319936"/>
              <a:ext cx="762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GB"/>
            </a:p>
          </p:txBody>
        </p:sp>
        <p:sp>
          <p:nvSpPr>
            <p:cNvPr id="9236" name="Line 20"/>
            <p:cNvSpPr>
              <a:spLocks noChangeShapeType="1"/>
            </p:cNvSpPr>
            <p:nvPr/>
          </p:nvSpPr>
          <p:spPr bwMode="auto">
            <a:xfrm>
              <a:off x="682054" y="1509936"/>
              <a:ext cx="762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GB"/>
            </a:p>
          </p:txBody>
        </p:sp>
        <p:sp>
          <p:nvSpPr>
            <p:cNvPr id="9238" name="Text Box 22"/>
            <p:cNvSpPr txBox="1">
              <a:spLocks noChangeArrowheads="1"/>
            </p:cNvSpPr>
            <p:nvPr/>
          </p:nvSpPr>
          <p:spPr bwMode="auto">
            <a:xfrm>
              <a:off x="758254" y="5167536"/>
              <a:ext cx="573386"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GB" sz="1600" dirty="0" smtClean="0"/>
                <a:t>0 </a:t>
              </a:r>
              <a:r>
                <a:rPr lang="en-GB" sz="1600" dirty="0"/>
                <a:t>L</a:t>
              </a:r>
              <a:endParaRPr lang="en-GB" sz="2400" dirty="0"/>
            </a:p>
          </p:txBody>
        </p:sp>
        <p:sp>
          <p:nvSpPr>
            <p:cNvPr id="9239" name="Text Box 23"/>
            <p:cNvSpPr txBox="1">
              <a:spLocks noChangeArrowheads="1"/>
            </p:cNvSpPr>
            <p:nvPr/>
          </p:nvSpPr>
          <p:spPr bwMode="auto">
            <a:xfrm>
              <a:off x="758254" y="1357536"/>
              <a:ext cx="717399"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GB" sz="1600" dirty="0" smtClean="0"/>
                <a:t>6.5 L</a:t>
              </a:r>
              <a:endParaRPr lang="en-GB" sz="2400" dirty="0"/>
            </a:p>
          </p:txBody>
        </p:sp>
        <p:sp>
          <p:nvSpPr>
            <p:cNvPr id="9240" name="Text Box 24"/>
            <p:cNvSpPr txBox="1">
              <a:spLocks noChangeArrowheads="1"/>
            </p:cNvSpPr>
            <p:nvPr/>
          </p:nvSpPr>
          <p:spPr bwMode="auto">
            <a:xfrm>
              <a:off x="5963738" y="1172870"/>
              <a:ext cx="25146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GB" b="1" dirty="0">
                  <a:solidFill>
                    <a:srgbClr val="FF3300"/>
                  </a:solidFill>
                </a:rPr>
                <a:t>Maximal inspiration</a:t>
              </a:r>
            </a:p>
          </p:txBody>
        </p:sp>
        <p:sp>
          <p:nvSpPr>
            <p:cNvPr id="9241" name="Line 25"/>
            <p:cNvSpPr>
              <a:spLocks noChangeShapeType="1"/>
            </p:cNvSpPr>
            <p:nvPr/>
          </p:nvSpPr>
          <p:spPr bwMode="auto">
            <a:xfrm>
              <a:off x="3095848" y="1509936"/>
              <a:ext cx="0" cy="1143000"/>
            </a:xfrm>
            <a:prstGeom prst="line">
              <a:avLst/>
            </a:prstGeom>
            <a:noFill/>
            <a:ln w="28575">
              <a:solidFill>
                <a:schemeClr val="tx1"/>
              </a:solidFill>
              <a:round/>
              <a:headEnd type="arrow" w="med" len="med"/>
              <a:tailEnd type="arrow"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9244" name="Line 28"/>
            <p:cNvSpPr>
              <a:spLocks noChangeShapeType="1"/>
            </p:cNvSpPr>
            <p:nvPr/>
          </p:nvSpPr>
          <p:spPr bwMode="auto">
            <a:xfrm>
              <a:off x="3095848" y="3186336"/>
              <a:ext cx="0" cy="1447800"/>
            </a:xfrm>
            <a:prstGeom prst="line">
              <a:avLst/>
            </a:prstGeom>
            <a:noFill/>
            <a:ln w="28575">
              <a:solidFill>
                <a:schemeClr val="tx1"/>
              </a:solidFill>
              <a:round/>
              <a:headEnd type="arrow" w="med" len="med"/>
              <a:tailEnd type="arrow"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31" name="Line 13"/>
            <p:cNvSpPr>
              <a:spLocks noChangeShapeType="1"/>
            </p:cNvSpPr>
            <p:nvPr/>
          </p:nvSpPr>
          <p:spPr bwMode="auto">
            <a:xfrm>
              <a:off x="1115616" y="5333866"/>
              <a:ext cx="5648619" cy="0"/>
            </a:xfrm>
            <a:prstGeom prst="line">
              <a:avLst/>
            </a:prstGeom>
            <a:noFill/>
            <a:ln w="38100">
              <a:solidFill>
                <a:srgbClr val="FF3300"/>
              </a:solidFill>
              <a:prstDash val="dash"/>
              <a:round/>
              <a:headEnd/>
              <a:tailEnd/>
            </a:ln>
            <a:extLst>
              <a:ext uri="{909E8E84-426E-40DD-AFC4-6F175D3DCCD1}">
                <a14:hiddenFill xmlns:a14="http://schemas.microsoft.com/office/drawing/2010/main" xmlns="">
                  <a:noFill/>
                </a14:hiddenFill>
              </a:ext>
            </a:extLst>
          </p:spPr>
          <p:txBody>
            <a:bodyPr wrap="none" anchor="ctr"/>
            <a:lstStyle/>
            <a:p>
              <a:endParaRPr lang="en-GB"/>
            </a:p>
          </p:txBody>
        </p:sp>
      </p:grpSp>
      <p:sp>
        <p:nvSpPr>
          <p:cNvPr id="33" name="Rectangle 2"/>
          <p:cNvSpPr>
            <a:spLocks noGrp="1" noChangeArrowheads="1"/>
          </p:cNvSpPr>
          <p:nvPr>
            <p:ph type="title"/>
          </p:nvPr>
        </p:nvSpPr>
        <p:spPr>
          <a:xfrm>
            <a:off x="457200" y="125636"/>
            <a:ext cx="8229600" cy="927100"/>
          </a:xfrm>
        </p:spPr>
        <p:txBody>
          <a:bodyPr vert="horz" lIns="91440" tIns="45720" rIns="91440" bIns="45720" rtlCol="0" anchor="ctr">
            <a:normAutofit/>
          </a:bodyPr>
          <a:lstStyle/>
          <a:p>
            <a:r>
              <a:rPr lang="en-GB" sz="2400" b="1" dirty="0">
                <a:latin typeface="Verdana" pitchFamily="34" charset="0"/>
                <a:ea typeface="Verdana" pitchFamily="34" charset="0"/>
                <a:cs typeface="Verdana" pitchFamily="34" charset="0"/>
              </a:rPr>
              <a:t>Lung </a:t>
            </a:r>
            <a:r>
              <a:rPr lang="en-GB" sz="2400" b="1" dirty="0" smtClean="0">
                <a:latin typeface="Verdana" pitchFamily="34" charset="0"/>
                <a:ea typeface="Verdana" pitchFamily="34" charset="0"/>
                <a:cs typeface="Verdana" pitchFamily="34" charset="0"/>
              </a:rPr>
              <a:t>Volumes and Capacities</a:t>
            </a:r>
            <a:endParaRPr lang="en-GB" sz="2400" b="1" dirty="0">
              <a:latin typeface="Verdana" pitchFamily="34" charset="0"/>
              <a:ea typeface="Verdana" pitchFamily="34" charset="0"/>
              <a:cs typeface="Verdana" pitchFamily="34" charset="0"/>
            </a:endParaRPr>
          </a:p>
        </p:txBody>
      </p:sp>
      <p:sp>
        <p:nvSpPr>
          <p:cNvPr id="3" name="Rectangle 2"/>
          <p:cNvSpPr/>
          <p:nvPr/>
        </p:nvSpPr>
        <p:spPr>
          <a:xfrm>
            <a:off x="518376" y="6063679"/>
            <a:ext cx="7293984" cy="461665"/>
          </a:xfrm>
          <a:prstGeom prst="rect">
            <a:avLst/>
          </a:prstGeom>
        </p:spPr>
        <p:txBody>
          <a:bodyPr wrap="none">
            <a:spAutoFit/>
          </a:bodyPr>
          <a:lstStyle/>
          <a:p>
            <a:pPr lvl="1"/>
            <a:r>
              <a:rPr lang="en-GB" sz="2400" b="1" dirty="0" smtClean="0">
                <a:latin typeface="Verdana" pitchFamily="34" charset="0"/>
                <a:ea typeface="Verdana" pitchFamily="34" charset="0"/>
                <a:cs typeface="Verdana" pitchFamily="34" charset="0"/>
              </a:rPr>
              <a:t>Two </a:t>
            </a:r>
            <a:r>
              <a:rPr lang="en-GB" sz="2400" b="1" dirty="0">
                <a:latin typeface="Verdana" pitchFamily="34" charset="0"/>
                <a:ea typeface="Verdana" pitchFamily="34" charset="0"/>
                <a:cs typeface="Verdana" pitchFamily="34" charset="0"/>
              </a:rPr>
              <a:t>or more volumes make a capacity</a:t>
            </a:r>
            <a:endParaRPr lang="en-US" sz="2400" b="1"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xmlns="" val="3007095032"/>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260648"/>
            <a:ext cx="8229600" cy="1143000"/>
          </a:xfrm>
        </p:spPr>
        <p:txBody>
          <a:bodyPr vert="horz" lIns="91440" tIns="45720" rIns="91440" bIns="45720" rtlCol="0" anchor="ctr">
            <a:normAutofit/>
          </a:bodyPr>
          <a:lstStyle/>
          <a:p>
            <a:r>
              <a:rPr lang="en-GB" sz="2400" b="1" dirty="0">
                <a:latin typeface="Verdana" pitchFamily="34" charset="0"/>
                <a:ea typeface="Verdana" pitchFamily="34" charset="0"/>
                <a:cs typeface="Verdana" pitchFamily="34" charset="0"/>
              </a:rPr>
              <a:t>Lung Capacities</a:t>
            </a:r>
            <a:endParaRPr lang="en-US" sz="2400" b="1" dirty="0">
              <a:latin typeface="Verdana" pitchFamily="34" charset="0"/>
              <a:ea typeface="Verdana" pitchFamily="34" charset="0"/>
              <a:cs typeface="Verdana" pitchFamily="34" charset="0"/>
            </a:endParaRPr>
          </a:p>
        </p:txBody>
      </p:sp>
      <p:sp>
        <p:nvSpPr>
          <p:cNvPr id="11267" name="Rectangle 3"/>
          <p:cNvSpPr>
            <a:spLocks noGrp="1" noChangeArrowheads="1"/>
          </p:cNvSpPr>
          <p:nvPr>
            <p:ph idx="1"/>
          </p:nvPr>
        </p:nvSpPr>
        <p:spPr>
          <a:xfrm>
            <a:off x="179391" y="1600204"/>
            <a:ext cx="8713787" cy="4525963"/>
          </a:xfrm>
        </p:spPr>
        <p:txBody>
          <a:bodyPr>
            <a:normAutofit/>
          </a:bodyPr>
          <a:lstStyle/>
          <a:p>
            <a:pPr eaLnBrk="1" hangingPunct="1">
              <a:lnSpc>
                <a:spcPct val="150000"/>
              </a:lnSpc>
            </a:pPr>
            <a:r>
              <a:rPr lang="en-GB" sz="2000" b="1" dirty="0" smtClean="0">
                <a:latin typeface="Verdana" pitchFamily="34" charset="0"/>
                <a:ea typeface="Verdana" pitchFamily="34" charset="0"/>
                <a:cs typeface="Verdana" pitchFamily="34" charset="0"/>
              </a:rPr>
              <a:t>Functional residual capacity (FRC) </a:t>
            </a:r>
          </a:p>
          <a:p>
            <a:pPr lvl="1" eaLnBrk="1" hangingPunct="1">
              <a:lnSpc>
                <a:spcPct val="150000"/>
              </a:lnSpc>
            </a:pPr>
            <a:r>
              <a:rPr lang="en-GB" sz="2000" dirty="0" smtClean="0">
                <a:latin typeface="Verdana" pitchFamily="34" charset="0"/>
                <a:ea typeface="Verdana" pitchFamily="34" charset="0"/>
                <a:cs typeface="Verdana" pitchFamily="34" charset="0"/>
              </a:rPr>
              <a:t>Lung volume at end of normal quiet expiration (ERV + RV)</a:t>
            </a:r>
          </a:p>
          <a:p>
            <a:pPr eaLnBrk="1" hangingPunct="1">
              <a:lnSpc>
                <a:spcPct val="150000"/>
              </a:lnSpc>
            </a:pPr>
            <a:r>
              <a:rPr lang="en-GB" sz="2000" b="1" dirty="0" smtClean="0">
                <a:latin typeface="Verdana" pitchFamily="34" charset="0"/>
                <a:ea typeface="Verdana" pitchFamily="34" charset="0"/>
                <a:cs typeface="Verdana" pitchFamily="34" charset="0"/>
              </a:rPr>
              <a:t>Vital capacity (VC)</a:t>
            </a:r>
          </a:p>
          <a:p>
            <a:pPr lvl="1" eaLnBrk="1" hangingPunct="1">
              <a:lnSpc>
                <a:spcPct val="150000"/>
              </a:lnSpc>
            </a:pPr>
            <a:r>
              <a:rPr lang="en-GB" sz="2000" dirty="0" smtClean="0">
                <a:latin typeface="Verdana" pitchFamily="34" charset="0"/>
                <a:ea typeface="Verdana" pitchFamily="34" charset="0"/>
                <a:cs typeface="Verdana" pitchFamily="34" charset="0"/>
              </a:rPr>
              <a:t>Volume air maximal inspiration to maximal expiration (IRV + TV + ERV)</a:t>
            </a:r>
          </a:p>
          <a:p>
            <a:pPr eaLnBrk="1" hangingPunct="1">
              <a:lnSpc>
                <a:spcPct val="150000"/>
              </a:lnSpc>
            </a:pPr>
            <a:r>
              <a:rPr lang="en-GB" sz="2000" b="1" dirty="0" smtClean="0">
                <a:latin typeface="Verdana" pitchFamily="34" charset="0"/>
                <a:ea typeface="Verdana" pitchFamily="34" charset="0"/>
                <a:cs typeface="Verdana" pitchFamily="34" charset="0"/>
              </a:rPr>
              <a:t>Total lung capacity (TLC)</a:t>
            </a:r>
          </a:p>
          <a:p>
            <a:pPr lvl="1" eaLnBrk="1" hangingPunct="1">
              <a:lnSpc>
                <a:spcPct val="150000"/>
              </a:lnSpc>
            </a:pPr>
            <a:r>
              <a:rPr lang="en-GB" sz="2000" dirty="0" smtClean="0">
                <a:latin typeface="Verdana" pitchFamily="34" charset="0"/>
                <a:ea typeface="Verdana" pitchFamily="34" charset="0"/>
                <a:cs typeface="Verdana" pitchFamily="34" charset="0"/>
              </a:rPr>
              <a:t>Volume maximal inspiration to residual volume (IRV +VT + ERV + RV)</a:t>
            </a:r>
          </a:p>
          <a:p>
            <a:pPr lvl="1" eaLnBrk="1" hangingPunct="1">
              <a:lnSpc>
                <a:spcPct val="150000"/>
              </a:lnSpc>
              <a:buFontTx/>
              <a:buNone/>
            </a:pPr>
            <a:endParaRPr lang="en-GB" sz="2000" dirty="0" smtClean="0">
              <a:latin typeface="Verdana" pitchFamily="34" charset="0"/>
              <a:ea typeface="Verdana" pitchFamily="34" charset="0"/>
              <a:cs typeface="Verdana" pitchFamily="34" charset="0"/>
            </a:endParaRPr>
          </a:p>
          <a:p>
            <a:pPr eaLnBrk="1" hangingPunct="1">
              <a:lnSpc>
                <a:spcPct val="150000"/>
              </a:lnSpc>
            </a:pPr>
            <a:endParaRPr lang="en-US" sz="2000" dirty="0" smtClean="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xmlns="" val="41126924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557808"/>
            <a:ext cx="8229600" cy="1143000"/>
          </a:xfrm>
        </p:spPr>
        <p:txBody>
          <a:bodyPr vert="horz" lIns="91440" tIns="45720" rIns="91440" bIns="45720" rtlCol="0" anchor="ctr">
            <a:normAutofit/>
          </a:bodyPr>
          <a:lstStyle/>
          <a:p>
            <a:r>
              <a:rPr lang="en-GB" sz="2400" b="1" dirty="0">
                <a:latin typeface="Verdana" pitchFamily="34" charset="0"/>
                <a:ea typeface="Verdana" pitchFamily="34" charset="0"/>
                <a:cs typeface="Verdana" pitchFamily="34" charset="0"/>
              </a:rPr>
              <a:t>Factors affecting lung </a:t>
            </a:r>
            <a:r>
              <a:rPr lang="en-GB" sz="2400" b="1" dirty="0" smtClean="0">
                <a:latin typeface="Verdana" pitchFamily="34" charset="0"/>
                <a:ea typeface="Verdana" pitchFamily="34" charset="0"/>
                <a:cs typeface="Verdana" pitchFamily="34" charset="0"/>
              </a:rPr>
              <a:t>volumes</a:t>
            </a:r>
            <a:endParaRPr lang="en-GB" sz="2400" b="1" dirty="0">
              <a:latin typeface="Verdana" pitchFamily="34" charset="0"/>
              <a:ea typeface="Verdana" pitchFamily="34" charset="0"/>
              <a:cs typeface="Verdana" pitchFamily="34" charset="0"/>
            </a:endParaRPr>
          </a:p>
        </p:txBody>
      </p:sp>
      <p:sp>
        <p:nvSpPr>
          <p:cNvPr id="12291" name="Rectangle 3"/>
          <p:cNvSpPr>
            <a:spLocks noGrp="1" noChangeArrowheads="1"/>
          </p:cNvSpPr>
          <p:nvPr>
            <p:ph type="body" sz="half" idx="1"/>
          </p:nvPr>
        </p:nvSpPr>
        <p:spPr>
          <a:xfrm>
            <a:off x="1285428" y="2427289"/>
            <a:ext cx="3430588" cy="2801937"/>
          </a:xfrm>
        </p:spPr>
        <p:txBody>
          <a:bodyPr/>
          <a:lstStyle/>
          <a:p>
            <a:pPr eaLnBrk="1" hangingPunct="1">
              <a:lnSpc>
                <a:spcPct val="150000"/>
              </a:lnSpc>
            </a:pPr>
            <a:r>
              <a:rPr lang="en-GB" sz="1800" dirty="0" smtClean="0">
                <a:latin typeface="Verdana" pitchFamily="34" charset="0"/>
                <a:ea typeface="Verdana" pitchFamily="34" charset="0"/>
                <a:cs typeface="Verdana" pitchFamily="34" charset="0"/>
              </a:rPr>
              <a:t>Body size</a:t>
            </a:r>
          </a:p>
          <a:p>
            <a:pPr eaLnBrk="1" hangingPunct="1">
              <a:lnSpc>
                <a:spcPct val="150000"/>
              </a:lnSpc>
            </a:pPr>
            <a:r>
              <a:rPr lang="en-GB" sz="1800" dirty="0" smtClean="0">
                <a:latin typeface="Verdana" pitchFamily="34" charset="0"/>
                <a:ea typeface="Verdana" pitchFamily="34" charset="0"/>
                <a:cs typeface="Verdana" pitchFamily="34" charset="0"/>
              </a:rPr>
              <a:t>Age</a:t>
            </a:r>
          </a:p>
          <a:p>
            <a:pPr eaLnBrk="1" hangingPunct="1">
              <a:lnSpc>
                <a:spcPct val="150000"/>
              </a:lnSpc>
            </a:pPr>
            <a:r>
              <a:rPr lang="en-GB" sz="1800" dirty="0" smtClean="0">
                <a:latin typeface="Verdana" pitchFamily="34" charset="0"/>
                <a:ea typeface="Verdana" pitchFamily="34" charset="0"/>
                <a:cs typeface="Verdana" pitchFamily="34" charset="0"/>
              </a:rPr>
              <a:t>Gender</a:t>
            </a:r>
          </a:p>
          <a:p>
            <a:pPr eaLnBrk="1" hangingPunct="1">
              <a:lnSpc>
                <a:spcPct val="150000"/>
              </a:lnSpc>
            </a:pPr>
            <a:r>
              <a:rPr lang="en-GB" sz="1800" dirty="0" smtClean="0">
                <a:latin typeface="Verdana" pitchFamily="34" charset="0"/>
                <a:ea typeface="Verdana" pitchFamily="34" charset="0"/>
                <a:cs typeface="Verdana" pitchFamily="34" charset="0"/>
              </a:rPr>
              <a:t>Muscle training</a:t>
            </a:r>
          </a:p>
          <a:p>
            <a:pPr eaLnBrk="1" hangingPunct="1">
              <a:lnSpc>
                <a:spcPct val="150000"/>
              </a:lnSpc>
            </a:pPr>
            <a:r>
              <a:rPr lang="en-GB" sz="1800" dirty="0" smtClean="0">
                <a:latin typeface="Verdana" pitchFamily="34" charset="0"/>
                <a:ea typeface="Verdana" pitchFamily="34" charset="0"/>
                <a:cs typeface="Verdana" pitchFamily="34" charset="0"/>
              </a:rPr>
              <a:t>Disease</a:t>
            </a:r>
          </a:p>
          <a:p>
            <a:pPr eaLnBrk="1" hangingPunct="1">
              <a:lnSpc>
                <a:spcPct val="150000"/>
              </a:lnSpc>
            </a:pPr>
            <a:endParaRPr lang="en-GB" sz="1800" dirty="0" smtClean="0">
              <a:latin typeface="Verdana" pitchFamily="34" charset="0"/>
              <a:ea typeface="Verdana" pitchFamily="34" charset="0"/>
              <a:cs typeface="Verdana" pitchFamily="34" charset="0"/>
            </a:endParaRPr>
          </a:p>
        </p:txBody>
      </p:sp>
      <p:pic>
        <p:nvPicPr>
          <p:cNvPr id="12293" name="Picture 5" descr="Athlet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355976" y="3749119"/>
            <a:ext cx="1883964" cy="24616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294" name="Picture 6" descr="NIV LCH"/>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329522" y="3738819"/>
            <a:ext cx="1819190" cy="24719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48" name="Picture 4" descr="children of different heights"/>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355976" y="1988840"/>
            <a:ext cx="1711384" cy="1734203"/>
          </a:xfrm>
          <a:prstGeom prst="rect">
            <a:avLst/>
          </a:prstGeom>
          <a:noFill/>
          <a:extLst>
            <a:ext uri="{909E8E84-426E-40DD-AFC4-6F175D3DCCD1}">
              <a14:hiddenFill xmlns:a14="http://schemas.microsoft.com/office/drawing/2010/main" xmlns="">
                <a:solidFill>
                  <a:srgbClr val="FFFFFF"/>
                </a:solidFill>
              </a14:hiddenFill>
            </a:ext>
          </a:extLst>
        </p:spPr>
      </p:pic>
      <p:pic>
        <p:nvPicPr>
          <p:cNvPr id="6149" name="Picture 5"/>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155145" y="1988840"/>
            <a:ext cx="1991855" cy="17342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TextBox 2"/>
          <p:cNvSpPr txBox="1"/>
          <p:nvPr/>
        </p:nvSpPr>
        <p:spPr>
          <a:xfrm>
            <a:off x="4101852" y="6173812"/>
            <a:ext cx="4378571" cy="307777"/>
          </a:xfrm>
          <a:prstGeom prst="rect">
            <a:avLst/>
          </a:prstGeom>
          <a:noFill/>
        </p:spPr>
        <p:txBody>
          <a:bodyPr wrap="none" rtlCol="0">
            <a:spAutoFit/>
          </a:bodyPr>
          <a:lstStyle/>
          <a:p>
            <a:r>
              <a:rPr lang="en-GB" sz="1400" dirty="0" smtClean="0"/>
              <a:t>(from Google images and patient image with permission)</a:t>
            </a:r>
            <a:endParaRPr lang="en-GB" sz="1400" dirty="0"/>
          </a:p>
        </p:txBody>
      </p:sp>
    </p:spTree>
    <p:extLst>
      <p:ext uri="{BB962C8B-B14F-4D97-AF65-F5344CB8AC3E}">
        <p14:creationId xmlns:p14="http://schemas.microsoft.com/office/powerpoint/2010/main" xmlns="" val="2214063768"/>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485800"/>
            <a:ext cx="8229600" cy="1143000"/>
          </a:xfrm>
        </p:spPr>
        <p:txBody>
          <a:bodyPr vert="horz" lIns="91440" tIns="45720" rIns="91440" bIns="45720" rtlCol="0" anchor="ctr">
            <a:normAutofit/>
          </a:bodyPr>
          <a:lstStyle/>
          <a:p>
            <a:r>
              <a:rPr lang="en-GB" sz="2400" b="1" dirty="0" smtClean="0">
                <a:latin typeface="Verdana" pitchFamily="34" charset="0"/>
                <a:ea typeface="Verdana" pitchFamily="34" charset="0"/>
                <a:cs typeface="Verdana" pitchFamily="34" charset="0"/>
              </a:rPr>
              <a:t>Measuring Lung Volumes: </a:t>
            </a:r>
            <a:r>
              <a:rPr lang="en-GB" sz="2400" b="1" dirty="0" err="1" smtClean="0">
                <a:latin typeface="Verdana" pitchFamily="34" charset="0"/>
                <a:ea typeface="Verdana" pitchFamily="34" charset="0"/>
                <a:cs typeface="Verdana" pitchFamily="34" charset="0"/>
              </a:rPr>
              <a:t>Spirometry</a:t>
            </a:r>
            <a:endParaRPr lang="en-US" sz="2400" b="1" dirty="0">
              <a:latin typeface="Verdana" pitchFamily="34" charset="0"/>
              <a:ea typeface="Verdana" pitchFamily="34" charset="0"/>
              <a:cs typeface="Verdana" pitchFamily="34" charset="0"/>
            </a:endParaRPr>
          </a:p>
        </p:txBody>
      </p:sp>
      <p:sp>
        <p:nvSpPr>
          <p:cNvPr id="7171" name="Rectangle 3"/>
          <p:cNvSpPr>
            <a:spLocks noGrp="1" noChangeArrowheads="1"/>
          </p:cNvSpPr>
          <p:nvPr>
            <p:ph idx="1"/>
          </p:nvPr>
        </p:nvSpPr>
        <p:spPr>
          <a:xfrm>
            <a:off x="457200" y="1960563"/>
            <a:ext cx="8229600" cy="3484562"/>
          </a:xfrm>
        </p:spPr>
        <p:txBody>
          <a:bodyPr/>
          <a:lstStyle/>
          <a:p>
            <a:r>
              <a:rPr lang="en-GB" sz="2000" dirty="0" smtClean="0">
                <a:latin typeface="Verdana" pitchFamily="34" charset="0"/>
                <a:ea typeface="Verdana" pitchFamily="34" charset="0"/>
                <a:cs typeface="Verdana" pitchFamily="34" charset="0"/>
              </a:rPr>
              <a:t>This is a simple effort-dependent measurement</a:t>
            </a:r>
            <a:r>
              <a:rPr lang="en-GB" sz="2000" dirty="0">
                <a:latin typeface="Verdana" pitchFamily="34" charset="0"/>
                <a:ea typeface="Verdana" pitchFamily="34" charset="0"/>
                <a:cs typeface="Verdana" pitchFamily="34" charset="0"/>
              </a:rPr>
              <a:t>, </a:t>
            </a:r>
            <a:r>
              <a:rPr lang="en-GB" sz="2000" dirty="0" smtClean="0">
                <a:latin typeface="Verdana" pitchFamily="34" charset="0"/>
                <a:ea typeface="Verdana" pitchFamily="34" charset="0"/>
                <a:cs typeface="Verdana" pitchFamily="34" charset="0"/>
              </a:rPr>
              <a:t>which is made using relatively inexpensive </a:t>
            </a:r>
            <a:r>
              <a:rPr lang="en-GB" sz="2000" dirty="0">
                <a:latin typeface="Verdana" pitchFamily="34" charset="0"/>
                <a:ea typeface="Verdana" pitchFamily="34" charset="0"/>
                <a:cs typeface="Verdana" pitchFamily="34" charset="0"/>
              </a:rPr>
              <a:t>equipment</a:t>
            </a:r>
          </a:p>
          <a:p>
            <a:r>
              <a:rPr lang="en-GB" sz="2000" dirty="0" smtClean="0">
                <a:latin typeface="Verdana" pitchFamily="34" charset="0"/>
                <a:ea typeface="Verdana" pitchFamily="34" charset="0"/>
                <a:cs typeface="Verdana" pitchFamily="34" charset="0"/>
              </a:rPr>
              <a:t>Used for diagnosis of respiratory disease and monitoring:</a:t>
            </a:r>
          </a:p>
          <a:p>
            <a:pPr lvl="1" eaLnBrk="1" hangingPunct="1">
              <a:lnSpc>
                <a:spcPct val="150000"/>
              </a:lnSpc>
            </a:pPr>
            <a:r>
              <a:rPr lang="en-GB" sz="1800" dirty="0" smtClean="0">
                <a:latin typeface="Verdana" pitchFamily="34" charset="0"/>
                <a:ea typeface="Verdana" pitchFamily="34" charset="0"/>
                <a:cs typeface="Verdana" pitchFamily="34" charset="0"/>
              </a:rPr>
              <a:t>Disease progression</a:t>
            </a:r>
          </a:p>
          <a:p>
            <a:pPr lvl="1" eaLnBrk="1" hangingPunct="1">
              <a:lnSpc>
                <a:spcPct val="150000"/>
              </a:lnSpc>
            </a:pPr>
            <a:r>
              <a:rPr lang="en-GB" sz="1800" dirty="0" smtClean="0">
                <a:latin typeface="Verdana" pitchFamily="34" charset="0"/>
                <a:ea typeface="Verdana" pitchFamily="34" charset="0"/>
                <a:cs typeface="Verdana" pitchFamily="34" charset="0"/>
              </a:rPr>
              <a:t>Deterioration</a:t>
            </a:r>
          </a:p>
          <a:p>
            <a:pPr lvl="1" eaLnBrk="1" hangingPunct="1">
              <a:lnSpc>
                <a:spcPct val="150000"/>
              </a:lnSpc>
            </a:pPr>
            <a:r>
              <a:rPr lang="en-GB" sz="1800" dirty="0" smtClean="0">
                <a:latin typeface="Verdana" pitchFamily="34" charset="0"/>
                <a:ea typeface="Verdana" pitchFamily="34" charset="0"/>
                <a:cs typeface="Verdana" pitchFamily="34" charset="0"/>
              </a:rPr>
              <a:t>Drug efficiency</a:t>
            </a:r>
          </a:p>
          <a:p>
            <a:pPr lvl="1" eaLnBrk="1" hangingPunct="1">
              <a:lnSpc>
                <a:spcPct val="150000"/>
              </a:lnSpc>
            </a:pPr>
            <a:r>
              <a:rPr lang="en-GB" sz="1800" dirty="0" smtClean="0">
                <a:latin typeface="Verdana" pitchFamily="34" charset="0"/>
                <a:ea typeface="Verdana" pitchFamily="34" charset="0"/>
                <a:cs typeface="Verdana" pitchFamily="34" charset="0"/>
              </a:rPr>
              <a:t>Efficient drug delivery system</a:t>
            </a:r>
            <a:endParaRPr lang="en-GB" dirty="0" smtClean="0">
              <a:latin typeface="Verdana" pitchFamily="34" charset="0"/>
              <a:ea typeface="Verdana" pitchFamily="34" charset="0"/>
              <a:cs typeface="Verdana" pitchFamily="34" charset="0"/>
            </a:endParaRPr>
          </a:p>
          <a:p>
            <a:pPr lvl="1" eaLnBrk="1" hangingPunct="1">
              <a:lnSpc>
                <a:spcPct val="150000"/>
              </a:lnSpc>
            </a:pPr>
            <a:endParaRPr lang="en-US" dirty="0" smtClean="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xmlns="" val="7282878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251520" y="341784"/>
            <a:ext cx="8784976" cy="1143000"/>
          </a:xfrm>
        </p:spPr>
        <p:txBody>
          <a:bodyPr vert="horz" lIns="91440" tIns="45720" rIns="91440" bIns="45720" rtlCol="0" anchor="ctr">
            <a:normAutofit/>
          </a:bodyPr>
          <a:lstStyle/>
          <a:p>
            <a:r>
              <a:rPr lang="en-GB" sz="2400" b="1" dirty="0">
                <a:latin typeface="Verdana" pitchFamily="34" charset="0"/>
                <a:ea typeface="Verdana" pitchFamily="34" charset="0"/>
                <a:cs typeface="Verdana" pitchFamily="34" charset="0"/>
              </a:rPr>
              <a:t>V</a:t>
            </a:r>
            <a:r>
              <a:rPr lang="en-GB" sz="2400" b="1" dirty="0" smtClean="0">
                <a:latin typeface="Verdana" pitchFamily="34" charset="0"/>
                <a:ea typeface="Verdana" pitchFamily="34" charset="0"/>
                <a:cs typeface="Verdana" pitchFamily="34" charset="0"/>
              </a:rPr>
              <a:t>olumes that can NOT be measured using a </a:t>
            </a:r>
            <a:r>
              <a:rPr lang="en-GB" sz="2400" b="1" dirty="0" err="1" smtClean="0">
                <a:latin typeface="Verdana" pitchFamily="34" charset="0"/>
                <a:ea typeface="Verdana" pitchFamily="34" charset="0"/>
                <a:cs typeface="Verdana" pitchFamily="34" charset="0"/>
              </a:rPr>
              <a:t>spirometry</a:t>
            </a:r>
            <a:endParaRPr lang="en-US" sz="2400" b="1" dirty="0">
              <a:latin typeface="Verdana" pitchFamily="34" charset="0"/>
              <a:ea typeface="Verdana" pitchFamily="34" charset="0"/>
              <a:cs typeface="Verdana" pitchFamily="34" charset="0"/>
            </a:endParaRPr>
          </a:p>
        </p:txBody>
      </p:sp>
      <p:pic>
        <p:nvPicPr>
          <p:cNvPr id="6147" name="Picture 3" descr="BodyBox"/>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778253" y="1628779"/>
            <a:ext cx="3256209" cy="24482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148" name="Text Box 4"/>
          <p:cNvSpPr txBox="1">
            <a:spLocks noChangeArrowheads="1"/>
          </p:cNvSpPr>
          <p:nvPr/>
        </p:nvSpPr>
        <p:spPr bwMode="auto">
          <a:xfrm>
            <a:off x="251520" y="1512654"/>
            <a:ext cx="5382716" cy="27084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342900" indent="-342900" eaLnBrk="1" hangingPunct="1">
              <a:lnSpc>
                <a:spcPct val="150000"/>
              </a:lnSpc>
              <a:spcBef>
                <a:spcPct val="50000"/>
              </a:spcBef>
              <a:buFont typeface="Arial" pitchFamily="34" charset="0"/>
              <a:buChar char="•"/>
            </a:pPr>
            <a:r>
              <a:rPr lang="en-GB" sz="2000" dirty="0" smtClean="0">
                <a:latin typeface="Verdana" pitchFamily="34" charset="0"/>
                <a:ea typeface="Verdana" pitchFamily="34" charset="0"/>
                <a:cs typeface="Verdana" pitchFamily="34" charset="0"/>
              </a:rPr>
              <a:t>RV </a:t>
            </a:r>
            <a:r>
              <a:rPr lang="en-GB" sz="2000" dirty="0">
                <a:latin typeface="Verdana" pitchFamily="34" charset="0"/>
                <a:ea typeface="Verdana" pitchFamily="34" charset="0"/>
                <a:cs typeface="Verdana" pitchFamily="34" charset="0"/>
              </a:rPr>
              <a:t>can not be expired</a:t>
            </a:r>
          </a:p>
          <a:p>
            <a:pPr marL="342900" indent="-342900" eaLnBrk="1" hangingPunct="1">
              <a:lnSpc>
                <a:spcPct val="150000"/>
              </a:lnSpc>
              <a:spcBef>
                <a:spcPct val="50000"/>
              </a:spcBef>
              <a:buFont typeface="Arial" pitchFamily="34" charset="0"/>
              <a:buChar char="•"/>
            </a:pPr>
            <a:r>
              <a:rPr lang="en-GB" sz="2000" dirty="0" smtClean="0">
                <a:latin typeface="Verdana" pitchFamily="34" charset="0"/>
                <a:ea typeface="Verdana" pitchFamily="34" charset="0"/>
                <a:cs typeface="Verdana" pitchFamily="34" charset="0"/>
              </a:rPr>
              <a:t>RV </a:t>
            </a:r>
            <a:r>
              <a:rPr lang="en-GB" sz="2000" dirty="0">
                <a:latin typeface="Verdana" pitchFamily="34" charset="0"/>
                <a:ea typeface="Verdana" pitchFamily="34" charset="0"/>
                <a:cs typeface="Verdana" pitchFamily="34" charset="0"/>
              </a:rPr>
              <a:t>and FRC </a:t>
            </a:r>
            <a:r>
              <a:rPr lang="en-GB" sz="2000" dirty="0" smtClean="0">
                <a:latin typeface="Verdana" pitchFamily="34" charset="0"/>
                <a:ea typeface="Verdana" pitchFamily="34" charset="0"/>
                <a:cs typeface="Verdana" pitchFamily="34" charset="0"/>
              </a:rPr>
              <a:t>cannot </a:t>
            </a:r>
            <a:r>
              <a:rPr lang="en-GB" sz="2000" dirty="0">
                <a:latin typeface="Verdana" pitchFamily="34" charset="0"/>
                <a:ea typeface="Verdana" pitchFamily="34" charset="0"/>
                <a:cs typeface="Verdana" pitchFamily="34" charset="0"/>
              </a:rPr>
              <a:t>be measured with simple </a:t>
            </a:r>
            <a:r>
              <a:rPr lang="en-GB" sz="2000" dirty="0" err="1">
                <a:latin typeface="Verdana" pitchFamily="34" charset="0"/>
                <a:ea typeface="Verdana" pitchFamily="34" charset="0"/>
                <a:cs typeface="Verdana" pitchFamily="34" charset="0"/>
              </a:rPr>
              <a:t>spirometry</a:t>
            </a:r>
            <a:endParaRPr lang="en-GB" sz="2000" dirty="0">
              <a:latin typeface="Verdana" pitchFamily="34" charset="0"/>
              <a:ea typeface="Verdana" pitchFamily="34" charset="0"/>
              <a:cs typeface="Verdana" pitchFamily="34" charset="0"/>
            </a:endParaRPr>
          </a:p>
          <a:p>
            <a:pPr marL="342900" indent="-342900" eaLnBrk="1" hangingPunct="1">
              <a:lnSpc>
                <a:spcPct val="150000"/>
              </a:lnSpc>
              <a:spcBef>
                <a:spcPct val="50000"/>
              </a:spcBef>
              <a:buFont typeface="Arial" pitchFamily="34" charset="0"/>
              <a:buChar char="•"/>
            </a:pPr>
            <a:r>
              <a:rPr lang="en-GB" sz="2000" dirty="0" smtClean="0">
                <a:latin typeface="Verdana" pitchFamily="34" charset="0"/>
                <a:ea typeface="Verdana" pitchFamily="34" charset="0"/>
                <a:cs typeface="Verdana" pitchFamily="34" charset="0"/>
              </a:rPr>
              <a:t>These volumes are measured using gas </a:t>
            </a:r>
            <a:r>
              <a:rPr lang="en-GB" sz="2000" dirty="0">
                <a:latin typeface="Verdana" pitchFamily="34" charset="0"/>
                <a:ea typeface="Verdana" pitchFamily="34" charset="0"/>
                <a:cs typeface="Verdana" pitchFamily="34" charset="0"/>
              </a:rPr>
              <a:t>dilution </a:t>
            </a:r>
            <a:r>
              <a:rPr lang="en-GB" sz="2000" dirty="0" smtClean="0">
                <a:latin typeface="Verdana" pitchFamily="34" charset="0"/>
                <a:ea typeface="Verdana" pitchFamily="34" charset="0"/>
                <a:cs typeface="Verdana" pitchFamily="34" charset="0"/>
              </a:rPr>
              <a:t>or </a:t>
            </a:r>
            <a:r>
              <a:rPr lang="en-GB" sz="2000" dirty="0">
                <a:latin typeface="Verdana" pitchFamily="34" charset="0"/>
                <a:ea typeface="Verdana" pitchFamily="34" charset="0"/>
                <a:cs typeface="Verdana" pitchFamily="34" charset="0"/>
              </a:rPr>
              <a:t>body </a:t>
            </a:r>
            <a:r>
              <a:rPr lang="en-GB" sz="2000" dirty="0" err="1" smtClean="0">
                <a:latin typeface="Verdana" pitchFamily="34" charset="0"/>
                <a:ea typeface="Verdana" pitchFamily="34" charset="0"/>
                <a:cs typeface="Verdana" pitchFamily="34" charset="0"/>
              </a:rPr>
              <a:t>plethysmography</a:t>
            </a:r>
            <a:endParaRPr lang="en-GB" sz="2000" dirty="0">
              <a:latin typeface="Verdana" pitchFamily="34" charset="0"/>
              <a:ea typeface="Verdana" pitchFamily="34" charset="0"/>
              <a:cs typeface="Verdana" pitchFamily="34" charset="0"/>
            </a:endParaRPr>
          </a:p>
        </p:txBody>
      </p:sp>
      <p:sp>
        <p:nvSpPr>
          <p:cNvPr id="7" name="Rectangle 3"/>
          <p:cNvSpPr txBox="1">
            <a:spLocks/>
          </p:cNvSpPr>
          <p:nvPr/>
        </p:nvSpPr>
        <p:spPr>
          <a:xfrm>
            <a:off x="179512" y="4437112"/>
            <a:ext cx="9073008" cy="2664296"/>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pPr>
            <a:r>
              <a:rPr lang="en-GB" sz="2000" b="1" dirty="0">
                <a:latin typeface="Verdana" pitchFamily="34" charset="0"/>
                <a:ea typeface="Verdana" pitchFamily="34" charset="0"/>
                <a:cs typeface="Verdana" pitchFamily="34" charset="0"/>
              </a:rPr>
              <a:t>Gas Dilution </a:t>
            </a:r>
            <a:r>
              <a:rPr lang="en-GB" sz="2000" b="1" dirty="0" smtClean="0">
                <a:latin typeface="Verdana" pitchFamily="34" charset="0"/>
                <a:ea typeface="Verdana" pitchFamily="34" charset="0"/>
                <a:cs typeface="Verdana" pitchFamily="34" charset="0"/>
              </a:rPr>
              <a:t>Principle:</a:t>
            </a:r>
          </a:p>
          <a:p>
            <a:pPr lvl="1">
              <a:lnSpc>
                <a:spcPct val="90000"/>
              </a:lnSpc>
            </a:pPr>
            <a:r>
              <a:rPr lang="en-GB" sz="2000" dirty="0" smtClean="0">
                <a:latin typeface="Verdana" pitchFamily="34" charset="0"/>
                <a:ea typeface="Verdana" pitchFamily="34" charset="0"/>
                <a:cs typeface="Verdana" pitchFamily="34" charset="0"/>
              </a:rPr>
              <a:t>A spirometer is filled with a gas mixture of known concentration, including an inert gas</a:t>
            </a:r>
          </a:p>
          <a:p>
            <a:pPr lvl="1">
              <a:lnSpc>
                <a:spcPct val="90000"/>
              </a:lnSpc>
            </a:pPr>
            <a:r>
              <a:rPr lang="en-GB" sz="2000" dirty="0" smtClean="0">
                <a:latin typeface="Verdana" pitchFamily="34" charset="0"/>
                <a:ea typeface="Verdana" pitchFamily="34" charset="0"/>
                <a:cs typeface="Verdana" pitchFamily="34" charset="0"/>
              </a:rPr>
              <a:t>The patient breathes in (and out) from the spirometer so the gas mixes in lungs</a:t>
            </a:r>
          </a:p>
          <a:p>
            <a:pPr lvl="1">
              <a:lnSpc>
                <a:spcPct val="90000"/>
              </a:lnSpc>
            </a:pPr>
            <a:r>
              <a:rPr lang="en-GB" sz="2000" dirty="0" smtClean="0">
                <a:latin typeface="Verdana" pitchFamily="34" charset="0"/>
                <a:ea typeface="Verdana" pitchFamily="34" charset="0"/>
                <a:cs typeface="Verdana" pitchFamily="34" charset="0"/>
              </a:rPr>
              <a:t>Equilibration occurs; the expired gas concentration measured</a:t>
            </a:r>
          </a:p>
          <a:p>
            <a:pPr lvl="1">
              <a:lnSpc>
                <a:spcPct val="90000"/>
              </a:lnSpc>
            </a:pPr>
            <a:r>
              <a:rPr lang="en-GB" sz="2000" dirty="0" smtClean="0">
                <a:latin typeface="Verdana" pitchFamily="34" charset="0"/>
                <a:ea typeface="Verdana" pitchFamily="34" charset="0"/>
                <a:cs typeface="Verdana" pitchFamily="34" charset="0"/>
              </a:rPr>
              <a:t>The volume of gas in lungs is calculated from dilution effect</a:t>
            </a:r>
          </a:p>
        </p:txBody>
      </p:sp>
    </p:spTree>
    <p:extLst>
      <p:ext uri="{BB962C8B-B14F-4D97-AF65-F5344CB8AC3E}">
        <p14:creationId xmlns:p14="http://schemas.microsoft.com/office/powerpoint/2010/main" xmlns="" val="120261992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LKCSoM Lecture Slides template CR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LKCSoM Lecture Slides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LKCSoM Lecture Slides template CR1</Template>
  <TotalTime>760</TotalTime>
  <Words>3080</Words>
  <Application>Microsoft Office PowerPoint</Application>
  <PresentationFormat>On-screen Show (4:3)</PresentationFormat>
  <Paragraphs>535</Paragraphs>
  <Slides>46</Slides>
  <Notes>23</Notes>
  <HiddenSlides>0</HiddenSlides>
  <MMClips>0</MMClips>
  <ScaleCrop>false</ScaleCrop>
  <HeadingPairs>
    <vt:vector size="6" baseType="variant">
      <vt:variant>
        <vt:lpstr>Theme</vt:lpstr>
      </vt:variant>
      <vt:variant>
        <vt:i4>2</vt:i4>
      </vt:variant>
      <vt:variant>
        <vt:lpstr>Embedded OLE Servers</vt:lpstr>
      </vt:variant>
      <vt:variant>
        <vt:i4>2</vt:i4>
      </vt:variant>
      <vt:variant>
        <vt:lpstr>Slide Titles</vt:lpstr>
      </vt:variant>
      <vt:variant>
        <vt:i4>46</vt:i4>
      </vt:variant>
    </vt:vector>
  </HeadingPairs>
  <TitlesOfParts>
    <vt:vector size="50" baseType="lpstr">
      <vt:lpstr>LKCSoM Lecture Slides template CR1</vt:lpstr>
      <vt:lpstr>2_LKCSoM Lecture Slides template</vt:lpstr>
      <vt:lpstr>Photo Editor Photo</vt:lpstr>
      <vt:lpstr>Bitmap Image</vt:lpstr>
      <vt:lpstr>Learning Outcomes</vt:lpstr>
      <vt:lpstr> </vt:lpstr>
      <vt:lpstr>Lung Volumes and Capacities</vt:lpstr>
      <vt:lpstr>Lung Volumes</vt:lpstr>
      <vt:lpstr>Lung Volumes and Capacities</vt:lpstr>
      <vt:lpstr>Lung Capacities</vt:lpstr>
      <vt:lpstr>Factors affecting lung volumes</vt:lpstr>
      <vt:lpstr>Measuring Lung Volumes: Spirometry</vt:lpstr>
      <vt:lpstr>Volumes that can NOT be measured using a spirometry</vt:lpstr>
      <vt:lpstr>Helium Dilution</vt:lpstr>
      <vt:lpstr>Clinical Relevance of Lung Volumes and Capacities</vt:lpstr>
      <vt:lpstr>Slide 12</vt:lpstr>
      <vt:lpstr>Slide 13</vt:lpstr>
      <vt:lpstr>Classification of Respiratory Disease</vt:lpstr>
      <vt:lpstr>Spirometry FEV1 and FVC</vt:lpstr>
      <vt:lpstr> </vt:lpstr>
      <vt:lpstr>Ventilation</vt:lpstr>
      <vt:lpstr>Anatomical Dead Space</vt:lpstr>
      <vt:lpstr>Anatomical Dead Space</vt:lpstr>
      <vt:lpstr>Slide 20</vt:lpstr>
      <vt:lpstr>Alveolar Dead Space</vt:lpstr>
      <vt:lpstr>Physiological Dead Space</vt:lpstr>
      <vt:lpstr>Alveolar Ventilation</vt:lpstr>
      <vt:lpstr>Alteration of Ventilation</vt:lpstr>
      <vt:lpstr>Impact on pH</vt:lpstr>
      <vt:lpstr>Causes of Hypoventilation and Hyperventilation in Respiratory Disease</vt:lpstr>
      <vt:lpstr>Alveolar Ventilation</vt:lpstr>
      <vt:lpstr> </vt:lpstr>
      <vt:lpstr>Gas Exchange</vt:lpstr>
      <vt:lpstr>Fick’s Law</vt:lpstr>
      <vt:lpstr>Diffusion across alveolar membrane</vt:lpstr>
      <vt:lpstr> </vt:lpstr>
      <vt:lpstr>Partial Pressure</vt:lpstr>
      <vt:lpstr>Pressure Gradient</vt:lpstr>
      <vt:lpstr>O2 Transit Time</vt:lpstr>
      <vt:lpstr> </vt:lpstr>
      <vt:lpstr>Gas Solubility</vt:lpstr>
      <vt:lpstr> </vt:lpstr>
      <vt:lpstr>Thickness of Alveolar Membrane</vt:lpstr>
      <vt:lpstr> </vt:lpstr>
      <vt:lpstr>Surface area of membrane</vt:lpstr>
      <vt:lpstr> </vt:lpstr>
      <vt:lpstr>Ventilation Perfusion Coupling</vt:lpstr>
      <vt:lpstr>Ventilation / Perfusion Matching</vt:lpstr>
      <vt:lpstr>Key Points</vt:lpstr>
      <vt:lpstr>Suggested Further Reading</vt:lpstr>
    </vt:vector>
  </TitlesOfParts>
  <Company>Imperial College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Ventilation and gas exchange</dc:title>
  <dc:creator>Stott, Caroline</dc:creator>
  <cp:lastModifiedBy>tuhl</cp:lastModifiedBy>
  <cp:revision>66</cp:revision>
  <dcterms:created xsi:type="dcterms:W3CDTF">2011-12-19T11:46:29Z</dcterms:created>
  <dcterms:modified xsi:type="dcterms:W3CDTF">2013-01-30T11:04:41Z</dcterms:modified>
</cp:coreProperties>
</file>