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4" r:id="rId3"/>
    <p:sldId id="326" r:id="rId4"/>
    <p:sldId id="328" r:id="rId5"/>
    <p:sldId id="315" r:id="rId6"/>
    <p:sldId id="316" r:id="rId7"/>
    <p:sldId id="317" r:id="rId8"/>
    <p:sldId id="318" r:id="rId9"/>
    <p:sldId id="350" r:id="rId10"/>
    <p:sldId id="341" r:id="rId11"/>
    <p:sldId id="335" r:id="rId12"/>
    <p:sldId id="336" r:id="rId13"/>
    <p:sldId id="357" r:id="rId14"/>
    <p:sldId id="319" r:id="rId15"/>
    <p:sldId id="345" r:id="rId16"/>
    <p:sldId id="346" r:id="rId17"/>
    <p:sldId id="347" r:id="rId18"/>
    <p:sldId id="348" r:id="rId19"/>
    <p:sldId id="349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9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0820A-DB0D-426D-BB69-66BBEB56E048}" type="doc">
      <dgm:prSet loTypeId="urn:microsoft.com/office/officeart/2005/8/layout/gear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65A757B-6AEB-408A-B211-01E2985D7BF5}">
      <dgm:prSet custT="1"/>
      <dgm:spPr/>
      <dgm:t>
        <a:bodyPr/>
        <a:lstStyle/>
        <a:p>
          <a:r>
            <a:rPr lang="en-GB" sz="1600" dirty="0" smtClean="0">
              <a:ln/>
            </a:rPr>
            <a:t>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400" dirty="0" smtClean="0"/>
        </a:p>
      </dgm:t>
    </dgm:pt>
    <dgm:pt modelId="{EB8C1B17-25CF-4607-939C-81E57CE57D8F}" type="par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6E60E32C-A4CB-4770-B9F4-0F5F3A30CB8C}" type="sib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4215B751-4E65-4070-9922-B2BDDD7AD80A}">
      <dgm:prSet phldrT="[Text]" custT="1"/>
      <dgm:spPr/>
      <dgm:t>
        <a:bodyPr/>
        <a:lstStyle/>
        <a:p>
          <a:r>
            <a:rPr lang="en-GB" sz="1800" dirty="0" smtClean="0"/>
            <a:t>Lungs</a:t>
          </a:r>
          <a:endParaRPr lang="en-GB" sz="1800" dirty="0"/>
        </a:p>
      </dgm:t>
    </dgm:pt>
    <dgm:pt modelId="{B6C8E5EA-29ED-4257-A892-E5CF04EDBEED}" type="sib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8933FBF3-1B04-4A63-9DAE-62403E8779D7}" type="par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516870DC-7777-4C14-B976-744817FDCF47}">
      <dgm:prSet phldrT="[Text]" custT="1"/>
      <dgm:spPr/>
      <dgm:t>
        <a:bodyPr/>
        <a:lstStyle/>
        <a:p>
          <a:r>
            <a:rPr lang="en-GB" sz="1800" dirty="0" smtClean="0">
              <a:ln/>
            </a:rPr>
            <a:t>Muscle</a:t>
          </a:r>
          <a:endParaRPr lang="en-GB" sz="1800" dirty="0">
            <a:ln/>
          </a:endParaRPr>
        </a:p>
      </dgm:t>
    </dgm:pt>
    <dgm:pt modelId="{1C31A61D-7422-47EA-ACE2-2A073A78BA74}" type="par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7AC8500C-FCC2-4381-B5A4-B91778732E2C}" type="sib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FA2B8E73-8268-48F1-A8E5-1120576EEE94}">
      <dgm:prSet phldrT="[Text]" custT="1"/>
      <dgm:spPr/>
      <dgm:t>
        <a:bodyPr/>
        <a:lstStyle/>
        <a:p>
          <a:r>
            <a:rPr lang="en-GB" sz="1600" dirty="0" smtClean="0"/>
            <a:t>Expired CO</a:t>
          </a:r>
          <a:r>
            <a:rPr lang="en-GB" sz="1600" baseline="-25000" dirty="0" smtClean="0"/>
            <a:t>2</a:t>
          </a:r>
          <a:r>
            <a:rPr lang="en-GB" sz="1600" dirty="0" smtClean="0"/>
            <a:t> – VCO</a:t>
          </a:r>
          <a:r>
            <a:rPr lang="en-GB" sz="1600" baseline="-25000" dirty="0" smtClean="0"/>
            <a:t>2</a:t>
          </a:r>
          <a:endParaRPr lang="en-GB" sz="1600" dirty="0"/>
        </a:p>
      </dgm:t>
    </dgm:pt>
    <dgm:pt modelId="{B898AAEB-164C-4DD5-B13F-FB3F7C77CB35}" type="par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477E005-A191-44D2-871D-AFADCDEBF5FD}" type="sib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FA2F6ED-7A5A-4910-A829-50E7D7632E21}">
      <dgm:prSet phldrT="[Text]" custT="1"/>
      <dgm:spPr/>
      <dgm:t>
        <a:bodyPr/>
        <a:lstStyle/>
        <a:p>
          <a:r>
            <a:rPr lang="en-GB" sz="1800" dirty="0" smtClean="0"/>
            <a:t>Circulation</a:t>
          </a:r>
          <a:endParaRPr lang="en-GB" sz="1800" dirty="0"/>
        </a:p>
      </dgm:t>
    </dgm:pt>
    <dgm:pt modelId="{412C7899-6E79-44C0-9579-BB27EC583B35}" type="par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938E3D43-A5AA-473A-AEBC-7F3F3A8AF63D}" type="sib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CA0AF61D-A156-4746-BEEB-773912E9340D}">
      <dgm:prSet phldrT="[Text]" custT="1"/>
      <dgm:spPr/>
      <dgm:t>
        <a:bodyPr/>
        <a:lstStyle/>
        <a:p>
          <a:r>
            <a:rPr lang="en-GB" sz="1600" dirty="0" smtClean="0">
              <a:ln/>
            </a:rPr>
            <a:t>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consumption</a:t>
          </a:r>
          <a:endParaRPr lang="en-GB" sz="1600" dirty="0">
            <a:ln/>
          </a:endParaRPr>
        </a:p>
      </dgm:t>
    </dgm:pt>
    <dgm:pt modelId="{2056CFA3-3168-4886-86B6-ACB52C7B98EE}" type="parTrans" cxnId="{A54592F3-5C5D-48C7-B767-D40324AF140B}">
      <dgm:prSet/>
      <dgm:spPr/>
      <dgm:t>
        <a:bodyPr/>
        <a:lstStyle/>
        <a:p>
          <a:endParaRPr lang="en-GB"/>
        </a:p>
      </dgm:t>
    </dgm:pt>
    <dgm:pt modelId="{B9C57194-7FEA-4154-A9C9-D4FBFB51DFC3}" type="sibTrans" cxnId="{A54592F3-5C5D-48C7-B767-D40324AF140B}">
      <dgm:prSet/>
      <dgm:spPr/>
      <dgm:t>
        <a:bodyPr/>
        <a:lstStyle/>
        <a:p>
          <a:endParaRPr lang="en-GB"/>
        </a:p>
      </dgm:t>
    </dgm:pt>
    <dgm:pt modelId="{D1C887AF-BD1B-4A79-B6C5-A95D89A2A26F}">
      <dgm:prSet phldrT="[Text]"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production</a:t>
          </a:r>
          <a:endParaRPr lang="en-GB" sz="1600" dirty="0">
            <a:ln/>
          </a:endParaRPr>
        </a:p>
      </dgm:t>
    </dgm:pt>
    <dgm:pt modelId="{2C5C70D3-36BC-4AF3-B56E-462DDBB8F5B8}" type="parTrans" cxnId="{EDF101E3-46BC-4DFC-AAAA-5C8F0313E747}">
      <dgm:prSet/>
      <dgm:spPr/>
      <dgm:t>
        <a:bodyPr/>
        <a:lstStyle/>
        <a:p>
          <a:endParaRPr lang="en-GB"/>
        </a:p>
      </dgm:t>
    </dgm:pt>
    <dgm:pt modelId="{B8CEA843-FE08-4FB0-80BB-597D5D9870E3}" type="sibTrans" cxnId="{EDF101E3-46BC-4DFC-AAAA-5C8F0313E747}">
      <dgm:prSet/>
      <dgm:spPr/>
      <dgm:t>
        <a:bodyPr/>
        <a:lstStyle/>
        <a:p>
          <a:endParaRPr lang="en-GB"/>
        </a:p>
      </dgm:t>
    </dgm:pt>
    <dgm:pt modelId="{6BC64C31-1FB7-4E1D-8CBE-F84A28789B03}">
      <dgm:prSet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600" dirty="0">
            <a:ln/>
          </a:endParaRPr>
        </a:p>
      </dgm:t>
    </dgm:pt>
    <dgm:pt modelId="{BFDA4B81-462D-4AB6-AE55-8AA1F2BDF7BF}" type="parTrans" cxnId="{B128596D-345A-41E2-B21A-2F075F92246C}">
      <dgm:prSet/>
      <dgm:spPr/>
      <dgm:t>
        <a:bodyPr/>
        <a:lstStyle/>
        <a:p>
          <a:endParaRPr lang="en-GB"/>
        </a:p>
      </dgm:t>
    </dgm:pt>
    <dgm:pt modelId="{F9389A06-F9F7-4B4F-9101-9BC5C708E496}" type="sibTrans" cxnId="{B128596D-345A-41E2-B21A-2F075F92246C}">
      <dgm:prSet/>
      <dgm:spPr/>
      <dgm:t>
        <a:bodyPr/>
        <a:lstStyle/>
        <a:p>
          <a:endParaRPr lang="en-GB"/>
        </a:p>
      </dgm:t>
    </dgm:pt>
    <dgm:pt modelId="{082196E6-FF02-4F7A-84C8-01828A6F4F71}">
      <dgm:prSet phldrT="[Text]" custT="1"/>
      <dgm:spPr/>
      <dgm:t>
        <a:bodyPr/>
        <a:lstStyle/>
        <a:p>
          <a:r>
            <a:rPr lang="en-GB" sz="1600" dirty="0" smtClean="0"/>
            <a:t>Inspired O</a:t>
          </a:r>
          <a:r>
            <a:rPr lang="en-GB" sz="1600" baseline="-25000" dirty="0" smtClean="0"/>
            <a:t>2</a:t>
          </a:r>
          <a:r>
            <a:rPr lang="en-GB" sz="1600" dirty="0" smtClean="0"/>
            <a:t> – VO</a:t>
          </a:r>
          <a:r>
            <a:rPr lang="en-GB" sz="1600" baseline="-25000" dirty="0" smtClean="0"/>
            <a:t>2</a:t>
          </a:r>
          <a:endParaRPr lang="en-GB" sz="1600" baseline="-25000" dirty="0"/>
        </a:p>
      </dgm:t>
    </dgm:pt>
    <dgm:pt modelId="{ABE61B10-7264-4709-9C91-161FA2CEA4A4}" type="parTrans" cxnId="{47A3D412-24DD-41C3-A2DA-AA79EB240B76}">
      <dgm:prSet/>
      <dgm:spPr/>
      <dgm:t>
        <a:bodyPr/>
        <a:lstStyle/>
        <a:p>
          <a:endParaRPr lang="en-GB"/>
        </a:p>
      </dgm:t>
    </dgm:pt>
    <dgm:pt modelId="{11B18BCE-523C-4083-8F78-F511300740EA}" type="sibTrans" cxnId="{47A3D412-24DD-41C3-A2DA-AA79EB240B76}">
      <dgm:prSet/>
      <dgm:spPr/>
      <dgm:t>
        <a:bodyPr/>
        <a:lstStyle/>
        <a:p>
          <a:endParaRPr lang="en-GB"/>
        </a:p>
      </dgm:t>
    </dgm:pt>
    <dgm:pt modelId="{8298B88C-7121-4BE4-8F25-8D1A846160F9}" type="pres">
      <dgm:prSet presAssocID="{46E0820A-DB0D-426D-BB69-66BBEB56E0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8D9611-8815-44DD-9D19-458C6D4B3E9A}" type="pres">
      <dgm:prSet presAssocID="{4215B751-4E65-4070-9922-B2BDDD7AD8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6E5740-8705-481A-84AB-52F77CDE56C6}" type="pres">
      <dgm:prSet presAssocID="{4215B751-4E65-4070-9922-B2BDDD7AD80A}" presName="gear1srcNode" presStyleLbl="node1" presStyleIdx="0" presStyleCnt="3"/>
      <dgm:spPr/>
      <dgm:t>
        <a:bodyPr/>
        <a:lstStyle/>
        <a:p>
          <a:endParaRPr lang="en-GB"/>
        </a:p>
      </dgm:t>
    </dgm:pt>
    <dgm:pt modelId="{DF29D2BB-49CB-464F-9C43-D142046A878E}" type="pres">
      <dgm:prSet presAssocID="{4215B751-4E65-4070-9922-B2BDDD7AD80A}" presName="gear1dstNode" presStyleLbl="node1" presStyleIdx="0" presStyleCnt="3"/>
      <dgm:spPr/>
      <dgm:t>
        <a:bodyPr/>
        <a:lstStyle/>
        <a:p>
          <a:endParaRPr lang="en-GB"/>
        </a:p>
      </dgm:t>
    </dgm:pt>
    <dgm:pt modelId="{9D5B52C1-902A-4C69-82AC-B1B46713E333}" type="pres">
      <dgm:prSet presAssocID="{4215B751-4E65-4070-9922-B2BDDD7AD80A}" presName="gear1ch" presStyleLbl="fgAcc1" presStyleIdx="0" presStyleCnt="3" custScaleX="113069" custScaleY="619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47A43-D03C-4DE5-9E5E-A0D677B4F7BA}" type="pres">
      <dgm:prSet presAssocID="{AFA2F6ED-7A5A-4910-A829-50E7D7632E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E2030-6CE6-44F0-93EC-36E4C1CCBD9F}" type="pres">
      <dgm:prSet presAssocID="{AFA2F6ED-7A5A-4910-A829-50E7D7632E21}" presName="gear2srcNode" presStyleLbl="node1" presStyleIdx="1" presStyleCnt="3"/>
      <dgm:spPr/>
      <dgm:t>
        <a:bodyPr/>
        <a:lstStyle/>
        <a:p>
          <a:endParaRPr lang="en-GB"/>
        </a:p>
      </dgm:t>
    </dgm:pt>
    <dgm:pt modelId="{8A29AD87-4918-491E-9F85-99875E4215CF}" type="pres">
      <dgm:prSet presAssocID="{AFA2F6ED-7A5A-4910-A829-50E7D7632E21}" presName="gear2dstNode" presStyleLbl="node1" presStyleIdx="1" presStyleCnt="3"/>
      <dgm:spPr/>
      <dgm:t>
        <a:bodyPr/>
        <a:lstStyle/>
        <a:p>
          <a:endParaRPr lang="en-GB"/>
        </a:p>
      </dgm:t>
    </dgm:pt>
    <dgm:pt modelId="{915CD9B7-456A-43EF-AE8C-11207AB20C1B}" type="pres">
      <dgm:prSet presAssocID="{AFA2F6ED-7A5A-4910-A829-50E7D7632E21}" presName="gear2ch" presStyleLbl="fgAcc1" presStyleIdx="1" presStyleCnt="3" custScaleX="64368" custScaleY="632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B917C-A6E8-46B9-A55F-DAD8ACD53735}" type="pres">
      <dgm:prSet presAssocID="{516870DC-7777-4C14-B976-744817FDCF47}" presName="gear3" presStyleLbl="node1" presStyleIdx="2" presStyleCnt="3"/>
      <dgm:spPr/>
      <dgm:t>
        <a:bodyPr/>
        <a:lstStyle/>
        <a:p>
          <a:endParaRPr lang="en-GB"/>
        </a:p>
      </dgm:t>
    </dgm:pt>
    <dgm:pt modelId="{F74FDF2B-CB8F-42B8-9961-5C9913416119}" type="pres">
      <dgm:prSet presAssocID="{516870DC-7777-4C14-B976-744817FDCF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E15FA-6699-417D-B83A-00CE758191C7}" type="pres">
      <dgm:prSet presAssocID="{516870DC-7777-4C14-B976-744817FDCF47}" presName="gear3srcNode" presStyleLbl="node1" presStyleIdx="2" presStyleCnt="3"/>
      <dgm:spPr/>
      <dgm:t>
        <a:bodyPr/>
        <a:lstStyle/>
        <a:p>
          <a:endParaRPr lang="en-GB"/>
        </a:p>
      </dgm:t>
    </dgm:pt>
    <dgm:pt modelId="{8C40309F-5E69-4ED7-85BC-A8D3A4FDA065}" type="pres">
      <dgm:prSet presAssocID="{516870DC-7777-4C14-B976-744817FDCF47}" presName="gear3dstNode" presStyleLbl="node1" presStyleIdx="2" presStyleCnt="3"/>
      <dgm:spPr/>
      <dgm:t>
        <a:bodyPr/>
        <a:lstStyle/>
        <a:p>
          <a:endParaRPr lang="en-GB"/>
        </a:p>
      </dgm:t>
    </dgm:pt>
    <dgm:pt modelId="{DD2C13E4-0E71-464F-8677-D5C1E8257570}" type="pres">
      <dgm:prSet presAssocID="{516870DC-7777-4C14-B976-744817FDCF47}" presName="gear3ch" presStyleLbl="fgAcc1" presStyleIdx="2" presStyleCnt="3" custScaleY="5870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912E-5E6A-4A7E-9852-D49403B15F6B}" type="pres">
      <dgm:prSet presAssocID="{B6C8E5EA-29ED-4257-A892-E5CF04EDBEED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372B5CD-E273-4D70-A911-E619EDAF7C41}" type="pres">
      <dgm:prSet presAssocID="{938E3D43-A5AA-473A-AEBC-7F3F3A8AF63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4F551F7-4853-4664-B3DE-D43651225E13}" type="pres">
      <dgm:prSet presAssocID="{7AC8500C-FCC2-4381-B5A4-B91778732E2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87C180EF-747C-464C-A1FA-31D29FF2F9FA}" srcId="{46E0820A-DB0D-426D-BB69-66BBEB56E048}" destId="{4215B751-4E65-4070-9922-B2BDDD7AD80A}" srcOrd="0" destOrd="0" parTransId="{8933FBF3-1B04-4A63-9DAE-62403E8779D7}" sibTransId="{B6C8E5EA-29ED-4257-A892-E5CF04EDBEED}"/>
    <dgm:cxn modelId="{C3A0E4FE-D675-44A4-9B2E-4979067C9C7E}" srcId="{AFA2F6ED-7A5A-4910-A829-50E7D7632E21}" destId="{365A757B-6AEB-408A-B211-01E2985D7BF5}" srcOrd="0" destOrd="0" parTransId="{EB8C1B17-25CF-4607-939C-81E57CE57D8F}" sibTransId="{6E60E32C-A4CB-4770-B9F4-0F5F3A30CB8C}"/>
    <dgm:cxn modelId="{991B8CE0-EF3E-4892-8A60-A199E3AA1D75}" srcId="{4215B751-4E65-4070-9922-B2BDDD7AD80A}" destId="{FA2B8E73-8268-48F1-A8E5-1120576EEE94}" srcOrd="0" destOrd="0" parTransId="{B898AAEB-164C-4DD5-B13F-FB3F7C77CB35}" sibTransId="{A477E005-A191-44D2-871D-AFADCDEBF5FD}"/>
    <dgm:cxn modelId="{42345E95-1097-425A-8CB4-39174D49DA91}" type="presOf" srcId="{46E0820A-DB0D-426D-BB69-66BBEB56E048}" destId="{8298B88C-7121-4BE4-8F25-8D1A846160F9}" srcOrd="0" destOrd="0" presId="urn:microsoft.com/office/officeart/2005/8/layout/gear1"/>
    <dgm:cxn modelId="{C47381CC-8074-4205-BD35-FB8E8F14DE2C}" srcId="{46E0820A-DB0D-426D-BB69-66BBEB56E048}" destId="{516870DC-7777-4C14-B976-744817FDCF47}" srcOrd="2" destOrd="0" parTransId="{1C31A61D-7422-47EA-ACE2-2A073A78BA74}" sibTransId="{7AC8500C-FCC2-4381-B5A4-B91778732E2C}"/>
    <dgm:cxn modelId="{7A2FD784-6B30-4402-9333-B2D5CFEDCAF0}" type="presOf" srcId="{516870DC-7777-4C14-B976-744817FDCF47}" destId="{BAAE15FA-6699-417D-B83A-00CE758191C7}" srcOrd="2" destOrd="0" presId="urn:microsoft.com/office/officeart/2005/8/layout/gear1"/>
    <dgm:cxn modelId="{B128596D-345A-41E2-B21A-2F075F92246C}" srcId="{AFA2F6ED-7A5A-4910-A829-50E7D7632E21}" destId="{6BC64C31-1FB7-4E1D-8CBE-F84A28789B03}" srcOrd="1" destOrd="0" parTransId="{BFDA4B81-462D-4AB6-AE55-8AA1F2BDF7BF}" sibTransId="{F9389A06-F9F7-4B4F-9101-9BC5C708E496}"/>
    <dgm:cxn modelId="{2315302F-9046-46D2-9F98-373EAB8380CE}" type="presOf" srcId="{082196E6-FF02-4F7A-84C8-01828A6F4F71}" destId="{9D5B52C1-902A-4C69-82AC-B1B46713E333}" srcOrd="0" destOrd="1" presId="urn:microsoft.com/office/officeart/2005/8/layout/gear1"/>
    <dgm:cxn modelId="{A54592F3-5C5D-48C7-B767-D40324AF140B}" srcId="{516870DC-7777-4C14-B976-744817FDCF47}" destId="{CA0AF61D-A156-4746-BEEB-773912E9340D}" srcOrd="0" destOrd="0" parTransId="{2056CFA3-3168-4886-86B6-ACB52C7B98EE}" sibTransId="{B9C57194-7FEA-4154-A9C9-D4FBFB51DFC3}"/>
    <dgm:cxn modelId="{30F4E69B-5F74-44ED-A3FF-6C9DB750587B}" type="presOf" srcId="{AFA2F6ED-7A5A-4910-A829-50E7D7632E21}" destId="{4E9E2030-6CE6-44F0-93EC-36E4C1CCBD9F}" srcOrd="1" destOrd="0" presId="urn:microsoft.com/office/officeart/2005/8/layout/gear1"/>
    <dgm:cxn modelId="{6139226A-E0A9-4CD0-8846-EDD48A657ED6}" type="presOf" srcId="{CA0AF61D-A156-4746-BEEB-773912E9340D}" destId="{DD2C13E4-0E71-464F-8677-D5C1E8257570}" srcOrd="0" destOrd="0" presId="urn:microsoft.com/office/officeart/2005/8/layout/gear1"/>
    <dgm:cxn modelId="{BB378169-7092-4402-83C3-758A3B01A78C}" type="presOf" srcId="{4215B751-4E65-4070-9922-B2BDDD7AD80A}" destId="{FC8D9611-8815-44DD-9D19-458C6D4B3E9A}" srcOrd="0" destOrd="0" presId="urn:microsoft.com/office/officeart/2005/8/layout/gear1"/>
    <dgm:cxn modelId="{A0F5AC07-2A9B-4945-A1D7-B7B2DCEDAEF9}" type="presOf" srcId="{D1C887AF-BD1B-4A79-B6C5-A95D89A2A26F}" destId="{DD2C13E4-0E71-464F-8677-D5C1E8257570}" srcOrd="0" destOrd="1" presId="urn:microsoft.com/office/officeart/2005/8/layout/gear1"/>
    <dgm:cxn modelId="{C72C6B66-5BAF-481B-949B-A648861D059A}" type="presOf" srcId="{938E3D43-A5AA-473A-AEBC-7F3F3A8AF63D}" destId="{B372B5CD-E273-4D70-A911-E619EDAF7C41}" srcOrd="0" destOrd="0" presId="urn:microsoft.com/office/officeart/2005/8/layout/gear1"/>
    <dgm:cxn modelId="{47A3D412-24DD-41C3-A2DA-AA79EB240B76}" srcId="{4215B751-4E65-4070-9922-B2BDDD7AD80A}" destId="{082196E6-FF02-4F7A-84C8-01828A6F4F71}" srcOrd="1" destOrd="0" parTransId="{ABE61B10-7264-4709-9C91-161FA2CEA4A4}" sibTransId="{11B18BCE-523C-4083-8F78-F511300740EA}"/>
    <dgm:cxn modelId="{51449A80-69CF-4B6A-A52F-08DC17EA6695}" type="presOf" srcId="{365A757B-6AEB-408A-B211-01E2985D7BF5}" destId="{915CD9B7-456A-43EF-AE8C-11207AB20C1B}" srcOrd="0" destOrd="0" presId="urn:microsoft.com/office/officeart/2005/8/layout/gear1"/>
    <dgm:cxn modelId="{EFA62E26-926F-4A7B-B249-CDF8CDC850F3}" type="presOf" srcId="{AFA2F6ED-7A5A-4910-A829-50E7D7632E21}" destId="{8A29AD87-4918-491E-9F85-99875E4215CF}" srcOrd="2" destOrd="0" presId="urn:microsoft.com/office/officeart/2005/8/layout/gear1"/>
    <dgm:cxn modelId="{D1AFECEE-9327-4EA2-B727-BC763AA04B71}" type="presOf" srcId="{4215B751-4E65-4070-9922-B2BDDD7AD80A}" destId="{AA6E5740-8705-481A-84AB-52F77CDE56C6}" srcOrd="1" destOrd="0" presId="urn:microsoft.com/office/officeart/2005/8/layout/gear1"/>
    <dgm:cxn modelId="{AAC4B21B-ADF4-4BF9-8600-C1BBFE720228}" type="presOf" srcId="{516870DC-7777-4C14-B976-744817FDCF47}" destId="{8C40309F-5E69-4ED7-85BC-A8D3A4FDA065}" srcOrd="3" destOrd="0" presId="urn:microsoft.com/office/officeart/2005/8/layout/gear1"/>
    <dgm:cxn modelId="{9F26AFBD-FE8F-4820-A09F-5B209147105C}" type="presOf" srcId="{516870DC-7777-4C14-B976-744817FDCF47}" destId="{F74FDF2B-CB8F-42B8-9961-5C9913416119}" srcOrd="1" destOrd="0" presId="urn:microsoft.com/office/officeart/2005/8/layout/gear1"/>
    <dgm:cxn modelId="{621530A4-C37D-4B0F-A5C3-8C7CA0904298}" type="presOf" srcId="{6BC64C31-1FB7-4E1D-8CBE-F84A28789B03}" destId="{915CD9B7-456A-43EF-AE8C-11207AB20C1B}" srcOrd="0" destOrd="1" presId="urn:microsoft.com/office/officeart/2005/8/layout/gear1"/>
    <dgm:cxn modelId="{2FB198BA-D26B-4468-8F48-219FE35EA630}" type="presOf" srcId="{7AC8500C-FCC2-4381-B5A4-B91778732E2C}" destId="{C4F551F7-4853-4664-B3DE-D43651225E13}" srcOrd="0" destOrd="0" presId="urn:microsoft.com/office/officeart/2005/8/layout/gear1"/>
    <dgm:cxn modelId="{1294CB2D-0915-44A5-97EC-26F84C59A696}" type="presOf" srcId="{B6C8E5EA-29ED-4257-A892-E5CF04EDBEED}" destId="{9FEC912E-5E6A-4A7E-9852-D49403B15F6B}" srcOrd="0" destOrd="0" presId="urn:microsoft.com/office/officeart/2005/8/layout/gear1"/>
    <dgm:cxn modelId="{EDF101E3-46BC-4DFC-AAAA-5C8F0313E747}" srcId="{516870DC-7777-4C14-B976-744817FDCF47}" destId="{D1C887AF-BD1B-4A79-B6C5-A95D89A2A26F}" srcOrd="1" destOrd="0" parTransId="{2C5C70D3-36BC-4AF3-B56E-462DDBB8F5B8}" sibTransId="{B8CEA843-FE08-4FB0-80BB-597D5D9870E3}"/>
    <dgm:cxn modelId="{214E94B8-EEA7-4732-8239-77BD97A1C826}" type="presOf" srcId="{4215B751-4E65-4070-9922-B2BDDD7AD80A}" destId="{DF29D2BB-49CB-464F-9C43-D142046A878E}" srcOrd="2" destOrd="0" presId="urn:microsoft.com/office/officeart/2005/8/layout/gear1"/>
    <dgm:cxn modelId="{00C5F0A3-9EAF-4859-B6DC-7304DD20AD18}" type="presOf" srcId="{AFA2F6ED-7A5A-4910-A829-50E7D7632E21}" destId="{C3C47A43-D03C-4DE5-9E5E-A0D677B4F7BA}" srcOrd="0" destOrd="0" presId="urn:microsoft.com/office/officeart/2005/8/layout/gear1"/>
    <dgm:cxn modelId="{CB4DCB57-16FF-4DCE-9D92-C9D193181E65}" type="presOf" srcId="{516870DC-7777-4C14-B976-744817FDCF47}" destId="{01FB917C-A6E8-46B9-A55F-DAD8ACD53735}" srcOrd="0" destOrd="0" presId="urn:microsoft.com/office/officeart/2005/8/layout/gear1"/>
    <dgm:cxn modelId="{52756D3F-009E-46CF-99C7-CABF27D328D5}" srcId="{46E0820A-DB0D-426D-BB69-66BBEB56E048}" destId="{AFA2F6ED-7A5A-4910-A829-50E7D7632E21}" srcOrd="1" destOrd="0" parTransId="{412C7899-6E79-44C0-9579-BB27EC583B35}" sibTransId="{938E3D43-A5AA-473A-AEBC-7F3F3A8AF63D}"/>
    <dgm:cxn modelId="{099AD54D-A904-4F4C-B5FC-D1B28EA255E5}" type="presOf" srcId="{FA2B8E73-8268-48F1-A8E5-1120576EEE94}" destId="{9D5B52C1-902A-4C69-82AC-B1B46713E333}" srcOrd="0" destOrd="0" presId="urn:microsoft.com/office/officeart/2005/8/layout/gear1"/>
    <dgm:cxn modelId="{D3A7E34A-28FB-47F2-9DE1-94A84BFD288E}" type="presParOf" srcId="{8298B88C-7121-4BE4-8F25-8D1A846160F9}" destId="{FC8D9611-8815-44DD-9D19-458C6D4B3E9A}" srcOrd="0" destOrd="0" presId="urn:microsoft.com/office/officeart/2005/8/layout/gear1"/>
    <dgm:cxn modelId="{76F8129D-2825-4903-A855-209636520DCD}" type="presParOf" srcId="{8298B88C-7121-4BE4-8F25-8D1A846160F9}" destId="{AA6E5740-8705-481A-84AB-52F77CDE56C6}" srcOrd="1" destOrd="0" presId="urn:microsoft.com/office/officeart/2005/8/layout/gear1"/>
    <dgm:cxn modelId="{C6AD50F0-668D-4F48-BABA-EB9A7A72822A}" type="presParOf" srcId="{8298B88C-7121-4BE4-8F25-8D1A846160F9}" destId="{DF29D2BB-49CB-464F-9C43-D142046A878E}" srcOrd="2" destOrd="0" presId="urn:microsoft.com/office/officeart/2005/8/layout/gear1"/>
    <dgm:cxn modelId="{697699CA-07B5-44B8-8403-AACE1EC56A3B}" type="presParOf" srcId="{8298B88C-7121-4BE4-8F25-8D1A846160F9}" destId="{9D5B52C1-902A-4C69-82AC-B1B46713E333}" srcOrd="3" destOrd="0" presId="urn:microsoft.com/office/officeart/2005/8/layout/gear1"/>
    <dgm:cxn modelId="{D758B11B-93CE-458F-ADEE-ADECD56F804A}" type="presParOf" srcId="{8298B88C-7121-4BE4-8F25-8D1A846160F9}" destId="{C3C47A43-D03C-4DE5-9E5E-A0D677B4F7BA}" srcOrd="4" destOrd="0" presId="urn:microsoft.com/office/officeart/2005/8/layout/gear1"/>
    <dgm:cxn modelId="{38174172-5F8D-485B-9B14-3FE9BFDFDE3F}" type="presParOf" srcId="{8298B88C-7121-4BE4-8F25-8D1A846160F9}" destId="{4E9E2030-6CE6-44F0-93EC-36E4C1CCBD9F}" srcOrd="5" destOrd="0" presId="urn:microsoft.com/office/officeart/2005/8/layout/gear1"/>
    <dgm:cxn modelId="{61030165-7308-4330-9C2E-7BCCFB82D34B}" type="presParOf" srcId="{8298B88C-7121-4BE4-8F25-8D1A846160F9}" destId="{8A29AD87-4918-491E-9F85-99875E4215CF}" srcOrd="6" destOrd="0" presId="urn:microsoft.com/office/officeart/2005/8/layout/gear1"/>
    <dgm:cxn modelId="{3B7996E7-318B-462C-B9C4-C4FB0D0C3DF0}" type="presParOf" srcId="{8298B88C-7121-4BE4-8F25-8D1A846160F9}" destId="{915CD9B7-456A-43EF-AE8C-11207AB20C1B}" srcOrd="7" destOrd="0" presId="urn:microsoft.com/office/officeart/2005/8/layout/gear1"/>
    <dgm:cxn modelId="{C41AD0AE-66DE-458A-9DEA-2409205C6B9B}" type="presParOf" srcId="{8298B88C-7121-4BE4-8F25-8D1A846160F9}" destId="{01FB917C-A6E8-46B9-A55F-DAD8ACD53735}" srcOrd="8" destOrd="0" presId="urn:microsoft.com/office/officeart/2005/8/layout/gear1"/>
    <dgm:cxn modelId="{4A6CC0BF-3A59-431A-902F-C04F09F6A566}" type="presParOf" srcId="{8298B88C-7121-4BE4-8F25-8D1A846160F9}" destId="{F74FDF2B-CB8F-42B8-9961-5C9913416119}" srcOrd="9" destOrd="0" presId="urn:microsoft.com/office/officeart/2005/8/layout/gear1"/>
    <dgm:cxn modelId="{CA929886-0431-49D3-9DB9-E01D69F38B30}" type="presParOf" srcId="{8298B88C-7121-4BE4-8F25-8D1A846160F9}" destId="{BAAE15FA-6699-417D-B83A-00CE758191C7}" srcOrd="10" destOrd="0" presId="urn:microsoft.com/office/officeart/2005/8/layout/gear1"/>
    <dgm:cxn modelId="{81ED8D6A-B4A8-41D6-9A3E-FED59231D2D1}" type="presParOf" srcId="{8298B88C-7121-4BE4-8F25-8D1A846160F9}" destId="{8C40309F-5E69-4ED7-85BC-A8D3A4FDA065}" srcOrd="11" destOrd="0" presId="urn:microsoft.com/office/officeart/2005/8/layout/gear1"/>
    <dgm:cxn modelId="{D6D40454-50C2-48E3-B488-EB8C30F67F06}" type="presParOf" srcId="{8298B88C-7121-4BE4-8F25-8D1A846160F9}" destId="{DD2C13E4-0E71-464F-8677-D5C1E8257570}" srcOrd="12" destOrd="0" presId="urn:microsoft.com/office/officeart/2005/8/layout/gear1"/>
    <dgm:cxn modelId="{29D9FE32-AA8D-4A3E-9F7C-0D465EDE4504}" type="presParOf" srcId="{8298B88C-7121-4BE4-8F25-8D1A846160F9}" destId="{9FEC912E-5E6A-4A7E-9852-D49403B15F6B}" srcOrd="13" destOrd="0" presId="urn:microsoft.com/office/officeart/2005/8/layout/gear1"/>
    <dgm:cxn modelId="{E7961210-8B7D-461F-8E34-16FB94899BAE}" type="presParOf" srcId="{8298B88C-7121-4BE4-8F25-8D1A846160F9}" destId="{B372B5CD-E273-4D70-A911-E619EDAF7C41}" srcOrd="14" destOrd="0" presId="urn:microsoft.com/office/officeart/2005/8/layout/gear1"/>
    <dgm:cxn modelId="{ED42B115-0B20-4D29-87F0-8BD171BCD92C}" type="presParOf" srcId="{8298B88C-7121-4BE4-8F25-8D1A846160F9}" destId="{C4F551F7-4853-4664-B3DE-D43651225E13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0820A-DB0D-426D-BB69-66BBEB56E048}" type="doc">
      <dgm:prSet loTypeId="urn:microsoft.com/office/officeart/2005/8/layout/gear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65A757B-6AEB-408A-B211-01E2985D7BF5}">
      <dgm:prSet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flow</a:t>
          </a:r>
          <a:endParaRPr lang="en-GB" sz="1400" dirty="0" smtClean="0"/>
        </a:p>
      </dgm:t>
    </dgm:pt>
    <dgm:pt modelId="{EB8C1B17-25CF-4607-939C-81E57CE57D8F}" type="par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6E60E32C-A4CB-4770-B9F4-0F5F3A30CB8C}" type="sibTrans" cxnId="{C3A0E4FE-D675-44A4-9B2E-4979067C9C7E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4215B751-4E65-4070-9922-B2BDDD7AD80A}">
      <dgm:prSet phldrT="[Text]" custT="1"/>
      <dgm:spPr/>
      <dgm:t>
        <a:bodyPr/>
        <a:lstStyle/>
        <a:p>
          <a:r>
            <a:rPr lang="en-GB" sz="1800" dirty="0" smtClean="0"/>
            <a:t>Lungs</a:t>
          </a:r>
          <a:endParaRPr lang="en-GB" sz="1800" dirty="0"/>
        </a:p>
      </dgm:t>
    </dgm:pt>
    <dgm:pt modelId="{B6C8E5EA-29ED-4257-A892-E5CF04EDBEED}" type="sib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8933FBF3-1B04-4A63-9DAE-62403E8779D7}" type="parTrans" cxnId="{87C180EF-747C-464C-A1FA-31D29FF2F9FA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516870DC-7777-4C14-B976-744817FDCF47}">
      <dgm:prSet phldrT="[Text]" custT="1"/>
      <dgm:spPr/>
      <dgm:t>
        <a:bodyPr/>
        <a:lstStyle/>
        <a:p>
          <a:r>
            <a:rPr lang="en-GB" sz="1800" dirty="0" smtClean="0">
              <a:ln/>
            </a:rPr>
            <a:t>Muscle</a:t>
          </a:r>
          <a:endParaRPr lang="en-GB" sz="1800" dirty="0">
            <a:ln/>
          </a:endParaRPr>
        </a:p>
      </dgm:t>
    </dgm:pt>
    <dgm:pt modelId="{1C31A61D-7422-47EA-ACE2-2A073A78BA74}" type="par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7AC8500C-FCC2-4381-B5A4-B91778732E2C}" type="sibTrans" cxnId="{C47381CC-8074-4205-BD35-FB8E8F14DE2C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FA2B8E73-8268-48F1-A8E5-1120576EEE94}">
      <dgm:prSet phldrT="[Text]" custT="1"/>
      <dgm:spPr/>
      <dgm:t>
        <a:bodyPr/>
        <a:lstStyle/>
        <a:p>
          <a:r>
            <a:rPr lang="en-GB" sz="1600" dirty="0" smtClean="0"/>
            <a:t>Expired CO</a:t>
          </a:r>
          <a:r>
            <a:rPr lang="en-GB" sz="1600" baseline="-25000" dirty="0" smtClean="0"/>
            <a:t>2</a:t>
          </a:r>
          <a:r>
            <a:rPr lang="en-GB" sz="1600" dirty="0" smtClean="0"/>
            <a:t> – VCO</a:t>
          </a:r>
          <a:r>
            <a:rPr lang="en-GB" sz="1600" baseline="-25000" dirty="0" smtClean="0"/>
            <a:t>2</a:t>
          </a:r>
          <a:endParaRPr lang="en-GB" sz="1600" dirty="0"/>
        </a:p>
      </dgm:t>
    </dgm:pt>
    <dgm:pt modelId="{B898AAEB-164C-4DD5-B13F-FB3F7C77CB35}" type="par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477E005-A191-44D2-871D-AFADCDEBF5FD}" type="sibTrans" cxnId="{991B8CE0-EF3E-4892-8A60-A199E3AA1D7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AFA2F6ED-7A5A-4910-A829-50E7D7632E21}">
      <dgm:prSet phldrT="[Text]" custT="1"/>
      <dgm:spPr/>
      <dgm:t>
        <a:bodyPr/>
        <a:lstStyle/>
        <a:p>
          <a:r>
            <a:rPr lang="en-GB" sz="1800" dirty="0" smtClean="0"/>
            <a:t>Circulation</a:t>
          </a:r>
          <a:endParaRPr lang="en-GB" sz="1800" dirty="0"/>
        </a:p>
      </dgm:t>
    </dgm:pt>
    <dgm:pt modelId="{412C7899-6E79-44C0-9579-BB27EC583B35}" type="par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938E3D43-A5AA-473A-AEBC-7F3F3A8AF63D}" type="sibTrans" cxnId="{52756D3F-009E-46CF-99C7-CABF27D328D5}">
      <dgm:prSet/>
      <dgm:spPr/>
      <dgm:t>
        <a:bodyPr/>
        <a:lstStyle/>
        <a:p>
          <a:endParaRPr lang="en-GB" sz="2000">
            <a:solidFill>
              <a:schemeClr val="bg2"/>
            </a:solidFill>
          </a:endParaRPr>
        </a:p>
      </dgm:t>
    </dgm:pt>
    <dgm:pt modelId="{CA0AF61D-A156-4746-BEEB-773912E9340D}">
      <dgm:prSet phldrT="[Text]" custT="1"/>
      <dgm:spPr/>
      <dgm:t>
        <a:bodyPr/>
        <a:lstStyle/>
        <a:p>
          <a:r>
            <a:rPr lang="en-GB" sz="1600" dirty="0" smtClean="0">
              <a:ln/>
            </a:rPr>
            <a:t>CO</a:t>
          </a:r>
          <a:r>
            <a:rPr lang="en-GB" sz="1600" baseline="-25000" dirty="0" smtClean="0">
              <a:ln/>
            </a:rPr>
            <a:t>2</a:t>
          </a:r>
          <a:r>
            <a:rPr lang="en-GB" sz="1600" dirty="0" smtClean="0">
              <a:ln/>
            </a:rPr>
            <a:t> production</a:t>
          </a:r>
          <a:endParaRPr lang="en-GB" sz="1600" dirty="0">
            <a:ln/>
          </a:endParaRPr>
        </a:p>
      </dgm:t>
    </dgm:pt>
    <dgm:pt modelId="{2056CFA3-3168-4886-86B6-ACB52C7B98EE}" type="parTrans" cxnId="{A54592F3-5C5D-48C7-B767-D40324AF140B}">
      <dgm:prSet/>
      <dgm:spPr/>
      <dgm:t>
        <a:bodyPr/>
        <a:lstStyle/>
        <a:p>
          <a:endParaRPr lang="en-GB"/>
        </a:p>
      </dgm:t>
    </dgm:pt>
    <dgm:pt modelId="{B9C57194-7FEA-4154-A9C9-D4FBFB51DFC3}" type="sibTrans" cxnId="{A54592F3-5C5D-48C7-B767-D40324AF140B}">
      <dgm:prSet/>
      <dgm:spPr/>
      <dgm:t>
        <a:bodyPr/>
        <a:lstStyle/>
        <a:p>
          <a:endParaRPr lang="en-GB"/>
        </a:p>
      </dgm:t>
    </dgm:pt>
    <dgm:pt modelId="{8298B88C-7121-4BE4-8F25-8D1A846160F9}" type="pres">
      <dgm:prSet presAssocID="{46E0820A-DB0D-426D-BB69-66BBEB56E04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8D9611-8815-44DD-9D19-458C6D4B3E9A}" type="pres">
      <dgm:prSet presAssocID="{4215B751-4E65-4070-9922-B2BDDD7AD80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6E5740-8705-481A-84AB-52F77CDE56C6}" type="pres">
      <dgm:prSet presAssocID="{4215B751-4E65-4070-9922-B2BDDD7AD80A}" presName="gear1srcNode" presStyleLbl="node1" presStyleIdx="0" presStyleCnt="3"/>
      <dgm:spPr/>
      <dgm:t>
        <a:bodyPr/>
        <a:lstStyle/>
        <a:p>
          <a:endParaRPr lang="en-GB"/>
        </a:p>
      </dgm:t>
    </dgm:pt>
    <dgm:pt modelId="{DF29D2BB-49CB-464F-9C43-D142046A878E}" type="pres">
      <dgm:prSet presAssocID="{4215B751-4E65-4070-9922-B2BDDD7AD80A}" presName="gear1dstNode" presStyleLbl="node1" presStyleIdx="0" presStyleCnt="3"/>
      <dgm:spPr/>
      <dgm:t>
        <a:bodyPr/>
        <a:lstStyle/>
        <a:p>
          <a:endParaRPr lang="en-GB"/>
        </a:p>
      </dgm:t>
    </dgm:pt>
    <dgm:pt modelId="{9D5B52C1-902A-4C69-82AC-B1B46713E333}" type="pres">
      <dgm:prSet presAssocID="{4215B751-4E65-4070-9922-B2BDDD7AD80A}" presName="gear1ch" presStyleLbl="fgAcc1" presStyleIdx="0" presStyleCnt="3" custScaleX="113069" custScaleY="2893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47A43-D03C-4DE5-9E5E-A0D677B4F7BA}" type="pres">
      <dgm:prSet presAssocID="{AFA2F6ED-7A5A-4910-A829-50E7D7632E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E2030-6CE6-44F0-93EC-36E4C1CCBD9F}" type="pres">
      <dgm:prSet presAssocID="{AFA2F6ED-7A5A-4910-A829-50E7D7632E21}" presName="gear2srcNode" presStyleLbl="node1" presStyleIdx="1" presStyleCnt="3"/>
      <dgm:spPr/>
      <dgm:t>
        <a:bodyPr/>
        <a:lstStyle/>
        <a:p>
          <a:endParaRPr lang="en-GB"/>
        </a:p>
      </dgm:t>
    </dgm:pt>
    <dgm:pt modelId="{8A29AD87-4918-491E-9F85-99875E4215CF}" type="pres">
      <dgm:prSet presAssocID="{AFA2F6ED-7A5A-4910-A829-50E7D7632E21}" presName="gear2dstNode" presStyleLbl="node1" presStyleIdx="1" presStyleCnt="3"/>
      <dgm:spPr/>
      <dgm:t>
        <a:bodyPr/>
        <a:lstStyle/>
        <a:p>
          <a:endParaRPr lang="en-GB"/>
        </a:p>
      </dgm:t>
    </dgm:pt>
    <dgm:pt modelId="{915CD9B7-456A-43EF-AE8C-11207AB20C1B}" type="pres">
      <dgm:prSet presAssocID="{AFA2F6ED-7A5A-4910-A829-50E7D7632E21}" presName="gear2ch" presStyleLbl="fgAcc1" presStyleIdx="1" presStyleCnt="3" custScaleX="64368" custScaleY="2813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B917C-A6E8-46B9-A55F-DAD8ACD53735}" type="pres">
      <dgm:prSet presAssocID="{516870DC-7777-4C14-B976-744817FDCF47}" presName="gear3" presStyleLbl="node1" presStyleIdx="2" presStyleCnt="3"/>
      <dgm:spPr/>
      <dgm:t>
        <a:bodyPr/>
        <a:lstStyle/>
        <a:p>
          <a:endParaRPr lang="en-GB"/>
        </a:p>
      </dgm:t>
    </dgm:pt>
    <dgm:pt modelId="{F74FDF2B-CB8F-42B8-9961-5C9913416119}" type="pres">
      <dgm:prSet presAssocID="{516870DC-7777-4C14-B976-744817FDCF4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E15FA-6699-417D-B83A-00CE758191C7}" type="pres">
      <dgm:prSet presAssocID="{516870DC-7777-4C14-B976-744817FDCF47}" presName="gear3srcNode" presStyleLbl="node1" presStyleIdx="2" presStyleCnt="3"/>
      <dgm:spPr/>
      <dgm:t>
        <a:bodyPr/>
        <a:lstStyle/>
        <a:p>
          <a:endParaRPr lang="en-GB"/>
        </a:p>
      </dgm:t>
    </dgm:pt>
    <dgm:pt modelId="{8C40309F-5E69-4ED7-85BC-A8D3A4FDA065}" type="pres">
      <dgm:prSet presAssocID="{516870DC-7777-4C14-B976-744817FDCF47}" presName="gear3dstNode" presStyleLbl="node1" presStyleIdx="2" presStyleCnt="3"/>
      <dgm:spPr/>
      <dgm:t>
        <a:bodyPr/>
        <a:lstStyle/>
        <a:p>
          <a:endParaRPr lang="en-GB"/>
        </a:p>
      </dgm:t>
    </dgm:pt>
    <dgm:pt modelId="{DD2C13E4-0E71-464F-8677-D5C1E8257570}" type="pres">
      <dgm:prSet presAssocID="{516870DC-7777-4C14-B976-744817FDCF47}" presName="gear3ch" presStyleLbl="fgAcc1" presStyleIdx="2" presStyleCnt="3" custScaleX="85362" custScaleY="3277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912E-5E6A-4A7E-9852-D49403B15F6B}" type="pres">
      <dgm:prSet presAssocID="{B6C8E5EA-29ED-4257-A892-E5CF04EDBEED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372B5CD-E273-4D70-A911-E619EDAF7C41}" type="pres">
      <dgm:prSet presAssocID="{938E3D43-A5AA-473A-AEBC-7F3F3A8AF63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4F551F7-4853-4664-B3DE-D43651225E13}" type="pres">
      <dgm:prSet presAssocID="{7AC8500C-FCC2-4381-B5A4-B91778732E2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C3A0E4FE-D675-44A4-9B2E-4979067C9C7E}" srcId="{AFA2F6ED-7A5A-4910-A829-50E7D7632E21}" destId="{365A757B-6AEB-408A-B211-01E2985D7BF5}" srcOrd="0" destOrd="0" parTransId="{EB8C1B17-25CF-4607-939C-81E57CE57D8F}" sibTransId="{6E60E32C-A4CB-4770-B9F4-0F5F3A30CB8C}"/>
    <dgm:cxn modelId="{991B8CE0-EF3E-4892-8A60-A199E3AA1D75}" srcId="{4215B751-4E65-4070-9922-B2BDDD7AD80A}" destId="{FA2B8E73-8268-48F1-A8E5-1120576EEE94}" srcOrd="0" destOrd="0" parTransId="{B898AAEB-164C-4DD5-B13F-FB3F7C77CB35}" sibTransId="{A477E005-A191-44D2-871D-AFADCDEBF5FD}"/>
    <dgm:cxn modelId="{E50EAA5B-7403-4799-844F-D1DCB7403D6D}" type="presOf" srcId="{938E3D43-A5AA-473A-AEBC-7F3F3A8AF63D}" destId="{B372B5CD-E273-4D70-A911-E619EDAF7C41}" srcOrd="0" destOrd="0" presId="urn:microsoft.com/office/officeart/2005/8/layout/gear1"/>
    <dgm:cxn modelId="{A54592F3-5C5D-48C7-B767-D40324AF140B}" srcId="{516870DC-7777-4C14-B976-744817FDCF47}" destId="{CA0AF61D-A156-4746-BEEB-773912E9340D}" srcOrd="0" destOrd="0" parTransId="{2056CFA3-3168-4886-86B6-ACB52C7B98EE}" sibTransId="{B9C57194-7FEA-4154-A9C9-D4FBFB51DFC3}"/>
    <dgm:cxn modelId="{AFAD04A4-8302-4F2B-83B3-21A4971AB69D}" type="presOf" srcId="{365A757B-6AEB-408A-B211-01E2985D7BF5}" destId="{915CD9B7-456A-43EF-AE8C-11207AB20C1B}" srcOrd="0" destOrd="0" presId="urn:microsoft.com/office/officeart/2005/8/layout/gear1"/>
    <dgm:cxn modelId="{E441D804-02E9-4E0B-9AF5-3DB039AB11A3}" type="presOf" srcId="{4215B751-4E65-4070-9922-B2BDDD7AD80A}" destId="{FC8D9611-8815-44DD-9D19-458C6D4B3E9A}" srcOrd="0" destOrd="0" presId="urn:microsoft.com/office/officeart/2005/8/layout/gear1"/>
    <dgm:cxn modelId="{C47381CC-8074-4205-BD35-FB8E8F14DE2C}" srcId="{46E0820A-DB0D-426D-BB69-66BBEB56E048}" destId="{516870DC-7777-4C14-B976-744817FDCF47}" srcOrd="2" destOrd="0" parTransId="{1C31A61D-7422-47EA-ACE2-2A073A78BA74}" sibTransId="{7AC8500C-FCC2-4381-B5A4-B91778732E2C}"/>
    <dgm:cxn modelId="{028296A4-3D6E-44F9-9B2B-C7711C435FCE}" type="presOf" srcId="{AFA2F6ED-7A5A-4910-A829-50E7D7632E21}" destId="{4E9E2030-6CE6-44F0-93EC-36E4C1CCBD9F}" srcOrd="1" destOrd="0" presId="urn:microsoft.com/office/officeart/2005/8/layout/gear1"/>
    <dgm:cxn modelId="{87C180EF-747C-464C-A1FA-31D29FF2F9FA}" srcId="{46E0820A-DB0D-426D-BB69-66BBEB56E048}" destId="{4215B751-4E65-4070-9922-B2BDDD7AD80A}" srcOrd="0" destOrd="0" parTransId="{8933FBF3-1B04-4A63-9DAE-62403E8779D7}" sibTransId="{B6C8E5EA-29ED-4257-A892-E5CF04EDBEED}"/>
    <dgm:cxn modelId="{52756D3F-009E-46CF-99C7-CABF27D328D5}" srcId="{46E0820A-DB0D-426D-BB69-66BBEB56E048}" destId="{AFA2F6ED-7A5A-4910-A829-50E7D7632E21}" srcOrd="1" destOrd="0" parTransId="{412C7899-6E79-44C0-9579-BB27EC583B35}" sibTransId="{938E3D43-A5AA-473A-AEBC-7F3F3A8AF63D}"/>
    <dgm:cxn modelId="{7E4AF089-F504-4118-B5D5-5448D9A0885D}" type="presOf" srcId="{516870DC-7777-4C14-B976-744817FDCF47}" destId="{F74FDF2B-CB8F-42B8-9961-5C9913416119}" srcOrd="1" destOrd="0" presId="urn:microsoft.com/office/officeart/2005/8/layout/gear1"/>
    <dgm:cxn modelId="{53550F32-C5A7-453A-8834-AC96A8A63D83}" type="presOf" srcId="{516870DC-7777-4C14-B976-744817FDCF47}" destId="{BAAE15FA-6699-417D-B83A-00CE758191C7}" srcOrd="2" destOrd="0" presId="urn:microsoft.com/office/officeart/2005/8/layout/gear1"/>
    <dgm:cxn modelId="{0AE0E5E5-8498-4FBD-891E-D1836904BE0D}" type="presOf" srcId="{AFA2F6ED-7A5A-4910-A829-50E7D7632E21}" destId="{C3C47A43-D03C-4DE5-9E5E-A0D677B4F7BA}" srcOrd="0" destOrd="0" presId="urn:microsoft.com/office/officeart/2005/8/layout/gear1"/>
    <dgm:cxn modelId="{D5C547ED-DEF3-4D8E-90F3-08B40DC32923}" type="presOf" srcId="{4215B751-4E65-4070-9922-B2BDDD7AD80A}" destId="{AA6E5740-8705-481A-84AB-52F77CDE56C6}" srcOrd="1" destOrd="0" presId="urn:microsoft.com/office/officeart/2005/8/layout/gear1"/>
    <dgm:cxn modelId="{ED9CA7A6-CBF3-4B76-BAEB-D330528106FB}" type="presOf" srcId="{516870DC-7777-4C14-B976-744817FDCF47}" destId="{01FB917C-A6E8-46B9-A55F-DAD8ACD53735}" srcOrd="0" destOrd="0" presId="urn:microsoft.com/office/officeart/2005/8/layout/gear1"/>
    <dgm:cxn modelId="{1F123F62-BDEF-4021-A3A1-4D76E6E0E564}" type="presOf" srcId="{516870DC-7777-4C14-B976-744817FDCF47}" destId="{8C40309F-5E69-4ED7-85BC-A8D3A4FDA065}" srcOrd="3" destOrd="0" presId="urn:microsoft.com/office/officeart/2005/8/layout/gear1"/>
    <dgm:cxn modelId="{BC00055D-189B-4C4D-8FF7-48CCA69932F6}" type="presOf" srcId="{B6C8E5EA-29ED-4257-A892-E5CF04EDBEED}" destId="{9FEC912E-5E6A-4A7E-9852-D49403B15F6B}" srcOrd="0" destOrd="0" presId="urn:microsoft.com/office/officeart/2005/8/layout/gear1"/>
    <dgm:cxn modelId="{250FB612-975E-4593-9F79-418CE1F5BCAC}" type="presOf" srcId="{CA0AF61D-A156-4746-BEEB-773912E9340D}" destId="{DD2C13E4-0E71-464F-8677-D5C1E8257570}" srcOrd="0" destOrd="0" presId="urn:microsoft.com/office/officeart/2005/8/layout/gear1"/>
    <dgm:cxn modelId="{0B449281-0992-4F0D-AA86-8ABDC4B50EEB}" type="presOf" srcId="{46E0820A-DB0D-426D-BB69-66BBEB56E048}" destId="{8298B88C-7121-4BE4-8F25-8D1A846160F9}" srcOrd="0" destOrd="0" presId="urn:microsoft.com/office/officeart/2005/8/layout/gear1"/>
    <dgm:cxn modelId="{673CA3BD-25BB-4ED8-A4B0-267FDB7F6E88}" type="presOf" srcId="{FA2B8E73-8268-48F1-A8E5-1120576EEE94}" destId="{9D5B52C1-902A-4C69-82AC-B1B46713E333}" srcOrd="0" destOrd="0" presId="urn:microsoft.com/office/officeart/2005/8/layout/gear1"/>
    <dgm:cxn modelId="{B9F6B475-3007-4070-A6F6-612F6996E6C6}" type="presOf" srcId="{4215B751-4E65-4070-9922-B2BDDD7AD80A}" destId="{DF29D2BB-49CB-464F-9C43-D142046A878E}" srcOrd="2" destOrd="0" presId="urn:microsoft.com/office/officeart/2005/8/layout/gear1"/>
    <dgm:cxn modelId="{62355EE2-D9A1-49C2-AE0A-216789845428}" type="presOf" srcId="{AFA2F6ED-7A5A-4910-A829-50E7D7632E21}" destId="{8A29AD87-4918-491E-9F85-99875E4215CF}" srcOrd="2" destOrd="0" presId="urn:microsoft.com/office/officeart/2005/8/layout/gear1"/>
    <dgm:cxn modelId="{A12AE760-7573-4FFE-A087-EEF1BB79DBE7}" type="presOf" srcId="{7AC8500C-FCC2-4381-B5A4-B91778732E2C}" destId="{C4F551F7-4853-4664-B3DE-D43651225E13}" srcOrd="0" destOrd="0" presId="urn:microsoft.com/office/officeart/2005/8/layout/gear1"/>
    <dgm:cxn modelId="{816B5D0A-5FD0-4526-92A4-83E9D92F59E7}" type="presParOf" srcId="{8298B88C-7121-4BE4-8F25-8D1A846160F9}" destId="{FC8D9611-8815-44DD-9D19-458C6D4B3E9A}" srcOrd="0" destOrd="0" presId="urn:microsoft.com/office/officeart/2005/8/layout/gear1"/>
    <dgm:cxn modelId="{07B64D7C-376B-4CD4-A23F-B15BB978B1C7}" type="presParOf" srcId="{8298B88C-7121-4BE4-8F25-8D1A846160F9}" destId="{AA6E5740-8705-481A-84AB-52F77CDE56C6}" srcOrd="1" destOrd="0" presId="urn:microsoft.com/office/officeart/2005/8/layout/gear1"/>
    <dgm:cxn modelId="{B422437E-1FF9-4E03-B6BF-C328385CCAD6}" type="presParOf" srcId="{8298B88C-7121-4BE4-8F25-8D1A846160F9}" destId="{DF29D2BB-49CB-464F-9C43-D142046A878E}" srcOrd="2" destOrd="0" presId="urn:microsoft.com/office/officeart/2005/8/layout/gear1"/>
    <dgm:cxn modelId="{AB60C966-320F-4BEB-B6B8-5487DCE3E368}" type="presParOf" srcId="{8298B88C-7121-4BE4-8F25-8D1A846160F9}" destId="{9D5B52C1-902A-4C69-82AC-B1B46713E333}" srcOrd="3" destOrd="0" presId="urn:microsoft.com/office/officeart/2005/8/layout/gear1"/>
    <dgm:cxn modelId="{2C3993C8-A0C7-4CF1-9FA6-B9CB90484EF4}" type="presParOf" srcId="{8298B88C-7121-4BE4-8F25-8D1A846160F9}" destId="{C3C47A43-D03C-4DE5-9E5E-A0D677B4F7BA}" srcOrd="4" destOrd="0" presId="urn:microsoft.com/office/officeart/2005/8/layout/gear1"/>
    <dgm:cxn modelId="{063EDB6D-CE50-48DE-8766-41E6EA1BF573}" type="presParOf" srcId="{8298B88C-7121-4BE4-8F25-8D1A846160F9}" destId="{4E9E2030-6CE6-44F0-93EC-36E4C1CCBD9F}" srcOrd="5" destOrd="0" presId="urn:microsoft.com/office/officeart/2005/8/layout/gear1"/>
    <dgm:cxn modelId="{862D3E67-BFC4-4474-8B22-BC68487A5EE8}" type="presParOf" srcId="{8298B88C-7121-4BE4-8F25-8D1A846160F9}" destId="{8A29AD87-4918-491E-9F85-99875E4215CF}" srcOrd="6" destOrd="0" presId="urn:microsoft.com/office/officeart/2005/8/layout/gear1"/>
    <dgm:cxn modelId="{1866CBD8-2F5D-4016-AA52-60C247E5F5E4}" type="presParOf" srcId="{8298B88C-7121-4BE4-8F25-8D1A846160F9}" destId="{915CD9B7-456A-43EF-AE8C-11207AB20C1B}" srcOrd="7" destOrd="0" presId="urn:microsoft.com/office/officeart/2005/8/layout/gear1"/>
    <dgm:cxn modelId="{E1216193-B21E-4D71-B9E5-9FC9F1C2B698}" type="presParOf" srcId="{8298B88C-7121-4BE4-8F25-8D1A846160F9}" destId="{01FB917C-A6E8-46B9-A55F-DAD8ACD53735}" srcOrd="8" destOrd="0" presId="urn:microsoft.com/office/officeart/2005/8/layout/gear1"/>
    <dgm:cxn modelId="{F98EF149-73BC-4B89-9C89-12CD93F1E556}" type="presParOf" srcId="{8298B88C-7121-4BE4-8F25-8D1A846160F9}" destId="{F74FDF2B-CB8F-42B8-9961-5C9913416119}" srcOrd="9" destOrd="0" presId="urn:microsoft.com/office/officeart/2005/8/layout/gear1"/>
    <dgm:cxn modelId="{43F3229C-3670-45B7-A3EB-7CC8CD82B045}" type="presParOf" srcId="{8298B88C-7121-4BE4-8F25-8D1A846160F9}" destId="{BAAE15FA-6699-417D-B83A-00CE758191C7}" srcOrd="10" destOrd="0" presId="urn:microsoft.com/office/officeart/2005/8/layout/gear1"/>
    <dgm:cxn modelId="{6A76E63E-4911-44A9-B1D3-EE16C4F8B106}" type="presParOf" srcId="{8298B88C-7121-4BE4-8F25-8D1A846160F9}" destId="{8C40309F-5E69-4ED7-85BC-A8D3A4FDA065}" srcOrd="11" destOrd="0" presId="urn:microsoft.com/office/officeart/2005/8/layout/gear1"/>
    <dgm:cxn modelId="{F97500A0-D387-4102-9272-C6D2FD808DAE}" type="presParOf" srcId="{8298B88C-7121-4BE4-8F25-8D1A846160F9}" destId="{DD2C13E4-0E71-464F-8677-D5C1E8257570}" srcOrd="12" destOrd="0" presId="urn:microsoft.com/office/officeart/2005/8/layout/gear1"/>
    <dgm:cxn modelId="{1C934E96-8E31-4989-97B8-4E7195B8FB85}" type="presParOf" srcId="{8298B88C-7121-4BE4-8F25-8D1A846160F9}" destId="{9FEC912E-5E6A-4A7E-9852-D49403B15F6B}" srcOrd="13" destOrd="0" presId="urn:microsoft.com/office/officeart/2005/8/layout/gear1"/>
    <dgm:cxn modelId="{096B5113-6A57-42B8-AED0-FC708E545496}" type="presParOf" srcId="{8298B88C-7121-4BE4-8F25-8D1A846160F9}" destId="{B372B5CD-E273-4D70-A911-E619EDAF7C41}" srcOrd="14" destOrd="0" presId="urn:microsoft.com/office/officeart/2005/8/layout/gear1"/>
    <dgm:cxn modelId="{B35AFD57-19E6-4306-BD52-36AD18711D0F}" type="presParOf" srcId="{8298B88C-7121-4BE4-8F25-8D1A846160F9}" destId="{C4F551F7-4853-4664-B3DE-D43651225E13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D9611-8815-44DD-9D19-458C6D4B3E9A}">
      <dsp:nvSpPr>
        <dsp:cNvPr id="0" name=""/>
        <dsp:cNvSpPr/>
      </dsp:nvSpPr>
      <dsp:spPr>
        <a:xfrm>
          <a:off x="3977250" y="2766294"/>
          <a:ext cx="3381026" cy="338102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Lungs</a:t>
          </a:r>
          <a:endParaRPr lang="en-GB" sz="1800" kern="1200" dirty="0"/>
        </a:p>
      </dsp:txBody>
      <dsp:txXfrm>
        <a:off x="3977250" y="2766294"/>
        <a:ext cx="3381026" cy="3381026"/>
      </dsp:txXfrm>
    </dsp:sp>
    <dsp:sp modelId="{9D5B52C1-902A-4C69-82AC-B1B46713E333}">
      <dsp:nvSpPr>
        <dsp:cNvPr id="0" name=""/>
        <dsp:cNvSpPr/>
      </dsp:nvSpPr>
      <dsp:spPr>
        <a:xfrm>
          <a:off x="3406344" y="5102294"/>
          <a:ext cx="2432750" cy="799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Expired CO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 – VCO</a:t>
          </a:r>
          <a:r>
            <a:rPr lang="en-GB" sz="1600" kern="1200" baseline="-25000" dirty="0" smtClean="0"/>
            <a:t>2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Inspired O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 – VO</a:t>
          </a:r>
          <a:r>
            <a:rPr lang="en-GB" sz="1600" kern="1200" baseline="-25000" dirty="0" smtClean="0"/>
            <a:t>2</a:t>
          </a:r>
          <a:endParaRPr lang="en-GB" sz="1600" kern="1200" baseline="-25000" dirty="0"/>
        </a:p>
      </dsp:txBody>
      <dsp:txXfrm>
        <a:off x="3406344" y="5102294"/>
        <a:ext cx="2432750" cy="799116"/>
      </dsp:txXfrm>
    </dsp:sp>
    <dsp:sp modelId="{C3C47A43-D03C-4DE5-9E5E-A0D677B4F7BA}">
      <dsp:nvSpPr>
        <dsp:cNvPr id="0" name=""/>
        <dsp:cNvSpPr/>
      </dsp:nvSpPr>
      <dsp:spPr>
        <a:xfrm>
          <a:off x="2010107" y="1967142"/>
          <a:ext cx="2458928" cy="2458928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60000"/>
              </a:schemeClr>
            </a:gs>
            <a:gs pos="33000">
              <a:schemeClr val="accent2">
                <a:hueOff val="2340759"/>
                <a:satOff val="-2919"/>
                <a:lumOff val="686"/>
                <a:alphaOff val="0"/>
                <a:tint val="86500"/>
              </a:schemeClr>
            </a:gs>
            <a:gs pos="46750">
              <a:schemeClr val="accent2">
                <a:hueOff val="2340759"/>
                <a:satOff val="-2919"/>
                <a:lumOff val="686"/>
                <a:alphaOff val="0"/>
                <a:tint val="71000"/>
                <a:satMod val="112000"/>
              </a:schemeClr>
            </a:gs>
            <a:gs pos="53000">
              <a:schemeClr val="accent2">
                <a:hueOff val="2340759"/>
                <a:satOff val="-2919"/>
                <a:lumOff val="686"/>
                <a:alphaOff val="0"/>
                <a:tint val="71000"/>
                <a:satMod val="112000"/>
              </a:schemeClr>
            </a:gs>
            <a:gs pos="68000">
              <a:schemeClr val="accent2">
                <a:hueOff val="2340759"/>
                <a:satOff val="-2919"/>
                <a:lumOff val="686"/>
                <a:alphaOff val="0"/>
                <a:tint val="86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Circulation</a:t>
          </a:r>
          <a:endParaRPr lang="en-GB" sz="1800" kern="1200" dirty="0"/>
        </a:p>
      </dsp:txBody>
      <dsp:txXfrm>
        <a:off x="2010107" y="1967142"/>
        <a:ext cx="2458928" cy="2458928"/>
      </dsp:txXfrm>
    </dsp:sp>
    <dsp:sp modelId="{915CD9B7-456A-43EF-AE8C-11207AB20C1B}">
      <dsp:nvSpPr>
        <dsp:cNvPr id="0" name=""/>
        <dsp:cNvSpPr/>
      </dsp:nvSpPr>
      <dsp:spPr>
        <a:xfrm>
          <a:off x="1594278" y="3802862"/>
          <a:ext cx="1384917" cy="816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flow</a:t>
          </a:r>
          <a:endParaRPr lang="en-GB" sz="14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CO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flow</a:t>
          </a:r>
          <a:endParaRPr lang="en-GB" sz="1600" kern="1200" dirty="0">
            <a:ln/>
          </a:endParaRPr>
        </a:p>
      </dsp:txBody>
      <dsp:txXfrm>
        <a:off x="1594278" y="3802862"/>
        <a:ext cx="1384917" cy="816104"/>
      </dsp:txXfrm>
    </dsp:sp>
    <dsp:sp modelId="{01FB917C-A6E8-46B9-A55F-DAD8ACD53735}">
      <dsp:nvSpPr>
        <dsp:cNvPr id="0" name=""/>
        <dsp:cNvSpPr/>
      </dsp:nvSpPr>
      <dsp:spPr>
        <a:xfrm rot="20700000">
          <a:off x="3387358" y="270733"/>
          <a:ext cx="2409247" cy="2409247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60000"/>
              </a:schemeClr>
            </a:gs>
            <a:gs pos="33000">
              <a:schemeClr val="accent2">
                <a:hueOff val="4681519"/>
                <a:satOff val="-5839"/>
                <a:lumOff val="1373"/>
                <a:alphaOff val="0"/>
                <a:tint val="86500"/>
              </a:schemeClr>
            </a:gs>
            <a:gs pos="46750">
              <a:schemeClr val="accent2">
                <a:hueOff val="4681519"/>
                <a:satOff val="-5839"/>
                <a:lumOff val="1373"/>
                <a:alphaOff val="0"/>
                <a:tint val="71000"/>
                <a:satMod val="112000"/>
              </a:schemeClr>
            </a:gs>
            <a:gs pos="53000">
              <a:schemeClr val="accent2">
                <a:hueOff val="4681519"/>
                <a:satOff val="-5839"/>
                <a:lumOff val="1373"/>
                <a:alphaOff val="0"/>
                <a:tint val="71000"/>
                <a:satMod val="112000"/>
              </a:schemeClr>
            </a:gs>
            <a:gs pos="68000">
              <a:schemeClr val="accent2">
                <a:hueOff val="4681519"/>
                <a:satOff val="-5839"/>
                <a:lumOff val="1373"/>
                <a:alphaOff val="0"/>
                <a:tint val="86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n/>
            </a:rPr>
            <a:t>Muscle</a:t>
          </a:r>
          <a:endParaRPr lang="en-GB" sz="1800" kern="1200" dirty="0">
            <a:ln/>
          </a:endParaRPr>
        </a:p>
      </dsp:txBody>
      <dsp:txXfrm>
        <a:off x="3915777" y="799151"/>
        <a:ext cx="1352410" cy="1352410"/>
      </dsp:txXfrm>
    </dsp:sp>
    <dsp:sp modelId="{DD2C13E4-0E71-464F-8677-D5C1E8257570}">
      <dsp:nvSpPr>
        <dsp:cNvPr id="0" name=""/>
        <dsp:cNvSpPr/>
      </dsp:nvSpPr>
      <dsp:spPr>
        <a:xfrm>
          <a:off x="5206714" y="1065723"/>
          <a:ext cx="2151562" cy="757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consumption</a:t>
          </a:r>
          <a:endParaRPr lang="en-GB" sz="1600" kern="1200" dirty="0">
            <a:ln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CO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production</a:t>
          </a:r>
          <a:endParaRPr lang="en-GB" sz="1600" kern="1200" dirty="0">
            <a:ln/>
          </a:endParaRPr>
        </a:p>
      </dsp:txBody>
      <dsp:txXfrm>
        <a:off x="5206714" y="1065723"/>
        <a:ext cx="2151562" cy="757793"/>
      </dsp:txXfrm>
    </dsp:sp>
    <dsp:sp modelId="{9FEC912E-5E6A-4A7E-9852-D49403B15F6B}">
      <dsp:nvSpPr>
        <dsp:cNvPr id="0" name=""/>
        <dsp:cNvSpPr/>
      </dsp:nvSpPr>
      <dsp:spPr>
        <a:xfrm>
          <a:off x="3739266" y="2243496"/>
          <a:ext cx="4327713" cy="4327713"/>
        </a:xfrm>
        <a:prstGeom prst="circularArrow">
          <a:avLst>
            <a:gd name="adj1" fmla="val 4688"/>
            <a:gd name="adj2" fmla="val 299029"/>
            <a:gd name="adj3" fmla="val 2549054"/>
            <a:gd name="adj4" fmla="val 1579216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2B5CD-E273-4D70-A911-E619EDAF7C41}">
      <dsp:nvSpPr>
        <dsp:cNvPr id="0" name=""/>
        <dsp:cNvSpPr/>
      </dsp:nvSpPr>
      <dsp:spPr>
        <a:xfrm>
          <a:off x="1574636" y="1414693"/>
          <a:ext cx="3144354" cy="31443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551F7-4853-4664-B3DE-D43651225E13}">
      <dsp:nvSpPr>
        <dsp:cNvPr id="0" name=""/>
        <dsp:cNvSpPr/>
      </dsp:nvSpPr>
      <dsp:spPr>
        <a:xfrm>
          <a:off x="2830074" y="-265364"/>
          <a:ext cx="3390247" cy="33902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8D9611-8815-44DD-9D19-458C6D4B3E9A}">
      <dsp:nvSpPr>
        <dsp:cNvPr id="0" name=""/>
        <dsp:cNvSpPr/>
      </dsp:nvSpPr>
      <dsp:spPr>
        <a:xfrm>
          <a:off x="3977250" y="2766294"/>
          <a:ext cx="3381026" cy="338102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Lungs</a:t>
          </a:r>
          <a:endParaRPr lang="en-GB" sz="1800" kern="1200" dirty="0"/>
        </a:p>
      </dsp:txBody>
      <dsp:txXfrm>
        <a:off x="3977250" y="2766294"/>
        <a:ext cx="3381026" cy="3381026"/>
      </dsp:txXfrm>
    </dsp:sp>
    <dsp:sp modelId="{9D5B52C1-902A-4C69-82AC-B1B46713E333}">
      <dsp:nvSpPr>
        <dsp:cNvPr id="0" name=""/>
        <dsp:cNvSpPr/>
      </dsp:nvSpPr>
      <dsp:spPr>
        <a:xfrm>
          <a:off x="3406344" y="5315073"/>
          <a:ext cx="2432750" cy="373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Expired CO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 – VCO</a:t>
          </a:r>
          <a:r>
            <a:rPr lang="en-GB" sz="1600" kern="1200" baseline="-25000" dirty="0" smtClean="0"/>
            <a:t>2</a:t>
          </a:r>
          <a:endParaRPr lang="en-GB" sz="1600" kern="1200" dirty="0"/>
        </a:p>
      </dsp:txBody>
      <dsp:txXfrm>
        <a:off x="3406344" y="5315073"/>
        <a:ext cx="2432750" cy="373558"/>
      </dsp:txXfrm>
    </dsp:sp>
    <dsp:sp modelId="{C3C47A43-D03C-4DE5-9E5E-A0D677B4F7BA}">
      <dsp:nvSpPr>
        <dsp:cNvPr id="0" name=""/>
        <dsp:cNvSpPr/>
      </dsp:nvSpPr>
      <dsp:spPr>
        <a:xfrm>
          <a:off x="2010107" y="1967142"/>
          <a:ext cx="2458928" cy="2458928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60000"/>
              </a:schemeClr>
            </a:gs>
            <a:gs pos="33000">
              <a:schemeClr val="accent2">
                <a:hueOff val="2340759"/>
                <a:satOff val="-2919"/>
                <a:lumOff val="686"/>
                <a:alphaOff val="0"/>
                <a:tint val="86500"/>
              </a:schemeClr>
            </a:gs>
            <a:gs pos="46750">
              <a:schemeClr val="accent2">
                <a:hueOff val="2340759"/>
                <a:satOff val="-2919"/>
                <a:lumOff val="686"/>
                <a:alphaOff val="0"/>
                <a:tint val="71000"/>
                <a:satMod val="112000"/>
              </a:schemeClr>
            </a:gs>
            <a:gs pos="53000">
              <a:schemeClr val="accent2">
                <a:hueOff val="2340759"/>
                <a:satOff val="-2919"/>
                <a:lumOff val="686"/>
                <a:alphaOff val="0"/>
                <a:tint val="71000"/>
                <a:satMod val="112000"/>
              </a:schemeClr>
            </a:gs>
            <a:gs pos="68000">
              <a:schemeClr val="accent2">
                <a:hueOff val="2340759"/>
                <a:satOff val="-2919"/>
                <a:lumOff val="686"/>
                <a:alphaOff val="0"/>
                <a:tint val="86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Circulation</a:t>
          </a:r>
          <a:endParaRPr lang="en-GB" sz="1800" kern="1200" dirty="0"/>
        </a:p>
      </dsp:txBody>
      <dsp:txXfrm>
        <a:off x="2010107" y="1967142"/>
        <a:ext cx="2458928" cy="2458928"/>
      </dsp:txXfrm>
    </dsp:sp>
    <dsp:sp modelId="{915CD9B7-456A-43EF-AE8C-11207AB20C1B}">
      <dsp:nvSpPr>
        <dsp:cNvPr id="0" name=""/>
        <dsp:cNvSpPr/>
      </dsp:nvSpPr>
      <dsp:spPr>
        <a:xfrm>
          <a:off x="1594278" y="4029338"/>
          <a:ext cx="1384917" cy="363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CO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flow</a:t>
          </a:r>
          <a:endParaRPr lang="en-GB" sz="1400" kern="1200" dirty="0" smtClean="0"/>
        </a:p>
      </dsp:txBody>
      <dsp:txXfrm>
        <a:off x="1594278" y="4029338"/>
        <a:ext cx="1384917" cy="363153"/>
      </dsp:txXfrm>
    </dsp:sp>
    <dsp:sp modelId="{01FB917C-A6E8-46B9-A55F-DAD8ACD53735}">
      <dsp:nvSpPr>
        <dsp:cNvPr id="0" name=""/>
        <dsp:cNvSpPr/>
      </dsp:nvSpPr>
      <dsp:spPr>
        <a:xfrm rot="20700000">
          <a:off x="3387358" y="270733"/>
          <a:ext cx="2409247" cy="2409247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60000"/>
              </a:schemeClr>
            </a:gs>
            <a:gs pos="33000">
              <a:schemeClr val="accent2">
                <a:hueOff val="4681519"/>
                <a:satOff val="-5839"/>
                <a:lumOff val="1373"/>
                <a:alphaOff val="0"/>
                <a:tint val="86500"/>
              </a:schemeClr>
            </a:gs>
            <a:gs pos="46750">
              <a:schemeClr val="accent2">
                <a:hueOff val="4681519"/>
                <a:satOff val="-5839"/>
                <a:lumOff val="1373"/>
                <a:alphaOff val="0"/>
                <a:tint val="71000"/>
                <a:satMod val="112000"/>
              </a:schemeClr>
            </a:gs>
            <a:gs pos="53000">
              <a:schemeClr val="accent2">
                <a:hueOff val="4681519"/>
                <a:satOff val="-5839"/>
                <a:lumOff val="1373"/>
                <a:alphaOff val="0"/>
                <a:tint val="71000"/>
                <a:satMod val="112000"/>
              </a:schemeClr>
            </a:gs>
            <a:gs pos="68000">
              <a:schemeClr val="accent2">
                <a:hueOff val="4681519"/>
                <a:satOff val="-5839"/>
                <a:lumOff val="1373"/>
                <a:alphaOff val="0"/>
                <a:tint val="86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n/>
            </a:rPr>
            <a:t>Muscle</a:t>
          </a:r>
          <a:endParaRPr lang="en-GB" sz="1800" kern="1200" dirty="0">
            <a:ln/>
          </a:endParaRPr>
        </a:p>
      </dsp:txBody>
      <dsp:txXfrm>
        <a:off x="3915777" y="799151"/>
        <a:ext cx="1352410" cy="1352410"/>
      </dsp:txXfrm>
    </dsp:sp>
    <dsp:sp modelId="{DD2C13E4-0E71-464F-8677-D5C1E8257570}">
      <dsp:nvSpPr>
        <dsp:cNvPr id="0" name=""/>
        <dsp:cNvSpPr/>
      </dsp:nvSpPr>
      <dsp:spPr>
        <a:xfrm>
          <a:off x="5364187" y="1233055"/>
          <a:ext cx="1836616" cy="42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ln/>
            </a:rPr>
            <a:t>CO</a:t>
          </a:r>
          <a:r>
            <a:rPr lang="en-GB" sz="1600" kern="1200" baseline="-25000" dirty="0" smtClean="0">
              <a:ln/>
            </a:rPr>
            <a:t>2</a:t>
          </a:r>
          <a:r>
            <a:rPr lang="en-GB" sz="1600" kern="1200" dirty="0" smtClean="0">
              <a:ln/>
            </a:rPr>
            <a:t> production</a:t>
          </a:r>
          <a:endParaRPr lang="en-GB" sz="1600" kern="1200" dirty="0">
            <a:ln/>
          </a:endParaRPr>
        </a:p>
      </dsp:txBody>
      <dsp:txXfrm>
        <a:off x="5364187" y="1233055"/>
        <a:ext cx="1836616" cy="423130"/>
      </dsp:txXfrm>
    </dsp:sp>
    <dsp:sp modelId="{9FEC912E-5E6A-4A7E-9852-D49403B15F6B}">
      <dsp:nvSpPr>
        <dsp:cNvPr id="0" name=""/>
        <dsp:cNvSpPr/>
      </dsp:nvSpPr>
      <dsp:spPr>
        <a:xfrm>
          <a:off x="3739266" y="2243496"/>
          <a:ext cx="4327713" cy="4327713"/>
        </a:xfrm>
        <a:prstGeom prst="circularArrow">
          <a:avLst>
            <a:gd name="adj1" fmla="val 4688"/>
            <a:gd name="adj2" fmla="val 299029"/>
            <a:gd name="adj3" fmla="val 2549054"/>
            <a:gd name="adj4" fmla="val 1579216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2B5CD-E273-4D70-A911-E619EDAF7C41}">
      <dsp:nvSpPr>
        <dsp:cNvPr id="0" name=""/>
        <dsp:cNvSpPr/>
      </dsp:nvSpPr>
      <dsp:spPr>
        <a:xfrm>
          <a:off x="1574636" y="1414693"/>
          <a:ext cx="3144354" cy="31443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551F7-4853-4664-B3DE-D43651225E13}">
      <dsp:nvSpPr>
        <dsp:cNvPr id="0" name=""/>
        <dsp:cNvSpPr/>
      </dsp:nvSpPr>
      <dsp:spPr>
        <a:xfrm>
          <a:off x="2830074" y="-265364"/>
          <a:ext cx="3390247" cy="33902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2061FA2-7DA8-42AA-885A-A34968671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1A32A-B532-4E67-9BF0-E0C720EB6AE7}" type="datetimeFigureOut">
              <a:rPr lang="en-US" smtClean="0"/>
              <a:pPr/>
              <a:t>3/20/2012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B4195-0F22-4584-8C9A-9F26E33CDC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23AB2-99DA-4166-B547-EB89C2608924}" type="slidenum">
              <a:rPr lang="en-GB"/>
              <a:pPr/>
              <a:t>10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CCB00-F59D-4DED-AD45-49BF9C7DB249}" type="slidenum">
              <a:rPr lang="en-GB"/>
              <a:pPr/>
              <a:t>11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0CA5-DE55-4F4D-9CD5-177DCEBCD3C8}" type="slidenum">
              <a:rPr lang="en-GB"/>
              <a:pPr/>
              <a:t>12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B4195-0F22-4584-8C9A-9F26E33CDCD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FCBD-109C-40A0-9B5A-94A5E0BB195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71F99-975F-4473-A383-979069714ECD}" type="slidenum">
              <a:rPr lang="en-GB"/>
              <a:pPr/>
              <a:t>9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E08FA-137E-448F-9D17-0A7AAA4135D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15875"/>
            <a:ext cx="92344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4357688" y="9858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22601-EEAE-4D93-AA12-84F561F5DD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9B72A-47DF-4A88-B919-B69A7701B5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B667F-93F8-4F7A-A039-3240D69B7DC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43EA1-A770-4731-9308-3F7105269A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3F22-4F97-4570-84F0-3F9F32DF660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64415-4B4A-4C2E-A043-7ED7B5F0C1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B7312-CD46-4D45-BFC3-4FC3D8B161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55B05-3202-4231-B02A-5B2BF654BB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914C4-736F-446E-9D3E-5B5695F342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D1EE5-DA40-44C7-9FD2-D827D66F83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94BD3E-E0BF-4C66-80F4-75C0495878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4288"/>
            <a:ext cx="9144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357688" y="9858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en-GB" altLang="en-US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961351" y="2119150"/>
            <a:ext cx="5221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Exercise Physiology</a:t>
            </a:r>
            <a:endParaRPr lang="en-GB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97822" y="3499960"/>
            <a:ext cx="734835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 smtClean="0">
                <a:latin typeface="+mn-lt"/>
              </a:rPr>
              <a:t>Dr Luke Howard</a:t>
            </a:r>
          </a:p>
          <a:p>
            <a:pPr algn="ctr"/>
            <a:r>
              <a:rPr lang="en-GB" altLang="en-US" sz="2400" dirty="0" smtClean="0">
                <a:latin typeface="+mn-lt"/>
              </a:rPr>
              <a:t>Consultant Physician, Hammersmith Hospital, ICHNT</a:t>
            </a:r>
          </a:p>
          <a:p>
            <a:pPr algn="ctr"/>
            <a:r>
              <a:rPr lang="en-GB" altLang="en-US" sz="2400" dirty="0" smtClean="0">
                <a:latin typeface="+mn-lt"/>
              </a:rPr>
              <a:t>Honorary Senior Lecturer, National Heart &amp; Lung Institute</a:t>
            </a:r>
            <a:endParaRPr lang="en-US" altLang="en-US" dirty="0">
              <a:latin typeface="+mn-lt"/>
            </a:endParaRPr>
          </a:p>
          <a:p>
            <a:pPr algn="ctr"/>
            <a:endParaRPr lang="en-US" altLang="en-US" dirty="0">
              <a:latin typeface="+mn-lt"/>
            </a:endParaRPr>
          </a:p>
          <a:p>
            <a:pPr algn="ctr"/>
            <a:r>
              <a:rPr lang="en-GB" altLang="en-US" sz="2400" dirty="0" err="1" smtClean="0">
                <a:latin typeface="+mn-lt"/>
              </a:rPr>
              <a:t>l.howard@imperial.ac.uk</a:t>
            </a:r>
            <a:endParaRPr lang="en-GB" altLang="en-US" sz="2400" dirty="0">
              <a:latin typeface="+mn-lt"/>
            </a:endParaRPr>
          </a:p>
          <a:p>
            <a:pPr algn="ctr"/>
            <a:endParaRPr lang="en-GB" altLang="en-US" sz="2400" dirty="0">
              <a:latin typeface="+mn-lt"/>
            </a:endParaRPr>
          </a:p>
          <a:p>
            <a:pPr algn="ctr"/>
            <a:endParaRPr lang="en-GB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820150" cy="1143000"/>
          </a:xfrm>
        </p:spPr>
        <p:txBody>
          <a:bodyPr/>
          <a:lstStyle/>
          <a:p>
            <a:r>
              <a:rPr lang="en-GB" sz="4000" b="1" i="1" u="sng">
                <a:solidFill>
                  <a:srgbClr val="FFFF00"/>
                </a:solidFill>
              </a:rPr>
              <a:t>Sources of CO</a:t>
            </a:r>
            <a:r>
              <a:rPr lang="en-GB" sz="3200" b="1" i="1" u="sng">
                <a:solidFill>
                  <a:srgbClr val="FFFF00"/>
                </a:solidFill>
              </a:rPr>
              <a:t>2</a:t>
            </a:r>
            <a:r>
              <a:rPr lang="en-GB" sz="4000" b="1" i="1" u="sng">
                <a:solidFill>
                  <a:srgbClr val="FFFF00"/>
                </a:solidFill>
              </a:rPr>
              <a:t> Output during Exercise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54063" y="2420938"/>
            <a:ext cx="7921625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1) Aerobic substrate catabolism</a:t>
            </a:r>
          </a:p>
          <a:p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2) Bicarbonate </a:t>
            </a:r>
            <a:r>
              <a:rPr lang="en-GB" i="1" dirty="0" smtClean="0">
                <a:solidFill>
                  <a:srgbClr val="FFFF00"/>
                </a:solidFill>
              </a:rPr>
              <a:t>buffering from H+ produced alongside lactate:</a:t>
            </a:r>
            <a:endParaRPr lang="en-GB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800" i="1" dirty="0">
                <a:solidFill>
                  <a:srgbClr val="FFFF00"/>
                </a:solidFill>
              </a:rPr>
              <a:t>    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3) Pulmonary </a:t>
            </a:r>
            <a:r>
              <a:rPr lang="en-GB" i="1" dirty="0" smtClean="0">
                <a:solidFill>
                  <a:srgbClr val="FFFF00"/>
                </a:solidFill>
              </a:rPr>
              <a:t>hyperventilation due to acidosis</a:t>
            </a:r>
            <a:endParaRPr lang="en-GB" i="1" dirty="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22675" y="6381750"/>
            <a:ext cx="1812925" cy="31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i="1">
                <a:solidFill>
                  <a:schemeClr val="bg1"/>
                </a:solidFill>
              </a:rPr>
              <a:t>Whipp - unpublished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buff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6088062"/>
          </a:xfrm>
          <a:prstGeom prst="rect">
            <a:avLst/>
          </a:prstGeom>
          <a:noFill/>
        </p:spPr>
      </p:pic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2843213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3622675" y="6381750"/>
            <a:ext cx="1812925" cy="31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i="1">
                <a:solidFill>
                  <a:schemeClr val="bg1"/>
                </a:solidFill>
              </a:rPr>
              <a:t>Whipp - unpublished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amp-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4175"/>
            <a:ext cx="8915400" cy="5935663"/>
          </a:xfrm>
          <a:prstGeom prst="rect">
            <a:avLst/>
          </a:prstGeom>
          <a:noFill/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622675" y="6381750"/>
            <a:ext cx="1812925" cy="31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i="1">
                <a:solidFill>
                  <a:schemeClr val="bg1"/>
                </a:solidFill>
              </a:rPr>
              <a:t>Whipp - unpublished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4145" y="4959927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=VCO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2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/VO</a:t>
            </a:r>
            <a:r>
              <a:rPr lang="en-GB" baseline="-25000" dirty="0" smtClean="0">
                <a:solidFill>
                  <a:schemeClr val="bg1"/>
                </a:solidFill>
                <a:latin typeface="+mn-lt"/>
              </a:rPr>
              <a:t>2</a:t>
            </a:r>
            <a:endParaRPr lang="en-GB" baseline="-25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Ventilatory response to steady-state exercise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46367" y="4184098"/>
            <a:ext cx="3186545" cy="2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11929" y="5805080"/>
            <a:ext cx="5527964" cy="13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299856" y="3576808"/>
            <a:ext cx="4613564" cy="1771072"/>
          </a:xfrm>
          <a:custGeom>
            <a:avLst/>
            <a:gdLst>
              <a:gd name="connsiteX0" fmla="*/ 0 w 4613564"/>
              <a:gd name="connsiteY0" fmla="*/ 1687945 h 1771072"/>
              <a:gd name="connsiteX1" fmla="*/ 609600 w 4613564"/>
              <a:gd name="connsiteY1" fmla="*/ 1687945 h 1771072"/>
              <a:gd name="connsiteX2" fmla="*/ 623455 w 4613564"/>
              <a:gd name="connsiteY2" fmla="*/ 1687945 h 1771072"/>
              <a:gd name="connsiteX3" fmla="*/ 623455 w 4613564"/>
              <a:gd name="connsiteY3" fmla="*/ 1189181 h 1771072"/>
              <a:gd name="connsiteX4" fmla="*/ 623455 w 4613564"/>
              <a:gd name="connsiteY4" fmla="*/ 1189181 h 1771072"/>
              <a:gd name="connsiteX5" fmla="*/ 1510146 w 4613564"/>
              <a:gd name="connsiteY5" fmla="*/ 191654 h 1771072"/>
              <a:gd name="connsiteX6" fmla="*/ 4613564 w 4613564"/>
              <a:gd name="connsiteY6" fmla="*/ 39254 h 177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3564" h="1771072">
                <a:moveTo>
                  <a:pt x="0" y="1687945"/>
                </a:moveTo>
                <a:lnTo>
                  <a:pt x="609600" y="1687945"/>
                </a:lnTo>
                <a:cubicBezTo>
                  <a:pt x="713509" y="1687945"/>
                  <a:pt x="621146" y="1771072"/>
                  <a:pt x="623455" y="1687945"/>
                </a:cubicBezTo>
                <a:cubicBezTo>
                  <a:pt x="625764" y="1604818"/>
                  <a:pt x="623455" y="1189181"/>
                  <a:pt x="623455" y="1189181"/>
                </a:cubicBezTo>
                <a:lnTo>
                  <a:pt x="623455" y="1189181"/>
                </a:lnTo>
                <a:cubicBezTo>
                  <a:pt x="771237" y="1022927"/>
                  <a:pt x="845128" y="383308"/>
                  <a:pt x="1510146" y="191654"/>
                </a:cubicBezTo>
                <a:cubicBezTo>
                  <a:pt x="2175164" y="0"/>
                  <a:pt x="3394364" y="19627"/>
                  <a:pt x="4613564" y="3925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48001" y="486296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47986" y="36853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II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00257" y="30895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III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31273" y="142701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CO2 and pH are the most important regulators of ventilation in the physiological range.  So if they stay constant during exercise, what causes the change in ventilation???</a:t>
            </a:r>
            <a:endParaRPr lang="en-GB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3491" y="599901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Time</a:t>
            </a:r>
            <a:endParaRPr lang="en-GB" dirty="0">
              <a:latin typeface="+mn-lt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713019" y="4627419"/>
            <a:ext cx="2299854" cy="845128"/>
          </a:xfrm>
          <a:prstGeom prst="wedgeRoundRectCallout">
            <a:avLst>
              <a:gd name="adj1" fmla="val -67219"/>
              <a:gd name="adj2" fmla="val 34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Cortical</a:t>
            </a:r>
          </a:p>
          <a:p>
            <a:pPr algn="ctr"/>
            <a:r>
              <a:rPr lang="en-GB" dirty="0" err="1" smtClean="0"/>
              <a:t>Ergoreceptor</a:t>
            </a:r>
            <a:endParaRPr lang="en-GB" dirty="0" smtClean="0"/>
          </a:p>
          <a:p>
            <a:pPr algn="ctr"/>
            <a:r>
              <a:rPr lang="en-GB" dirty="0" err="1" smtClean="0"/>
              <a:t>Cardiodynamic</a:t>
            </a:r>
            <a:endParaRPr lang="en-GB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549237" y="2424545"/>
            <a:ext cx="1676400" cy="1149927"/>
          </a:xfrm>
          <a:prstGeom prst="wedgeRoundRectCallout">
            <a:avLst>
              <a:gd name="adj1" fmla="val 60159"/>
              <a:gd name="adj2" fmla="val 3942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 response to changes in CO2 production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6641" t="29328" r="6279" b="6688"/>
          <a:stretch>
            <a:fillRect/>
          </a:stretch>
        </p:blipFill>
        <p:spPr bwMode="auto">
          <a:xfrm>
            <a:off x="1295636" y="240228"/>
            <a:ext cx="6552728" cy="635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2951018" y="928255"/>
            <a:ext cx="1274618" cy="692727"/>
          </a:xfrm>
          <a:custGeom>
            <a:avLst/>
            <a:gdLst>
              <a:gd name="connsiteX0" fmla="*/ 0 w 1274618"/>
              <a:gd name="connsiteY0" fmla="*/ 692727 h 692727"/>
              <a:gd name="connsiteX1" fmla="*/ 235527 w 1274618"/>
              <a:gd name="connsiteY1" fmla="*/ 554181 h 692727"/>
              <a:gd name="connsiteX2" fmla="*/ 540327 w 1274618"/>
              <a:gd name="connsiteY2" fmla="*/ 332509 h 692727"/>
              <a:gd name="connsiteX3" fmla="*/ 734291 w 1274618"/>
              <a:gd name="connsiteY3" fmla="*/ 166254 h 692727"/>
              <a:gd name="connsiteX4" fmla="*/ 942109 w 1274618"/>
              <a:gd name="connsiteY4" fmla="*/ 83127 h 692727"/>
              <a:gd name="connsiteX5" fmla="*/ 1094509 w 1274618"/>
              <a:gd name="connsiteY5" fmla="*/ 13854 h 692727"/>
              <a:gd name="connsiteX6" fmla="*/ 1274618 w 1274618"/>
              <a:gd name="connsiteY6" fmla="*/ 0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18" h="692727">
                <a:moveTo>
                  <a:pt x="0" y="692727"/>
                </a:moveTo>
                <a:cubicBezTo>
                  <a:pt x="72736" y="653472"/>
                  <a:pt x="145473" y="614217"/>
                  <a:pt x="235527" y="554181"/>
                </a:cubicBezTo>
                <a:cubicBezTo>
                  <a:pt x="325581" y="494145"/>
                  <a:pt x="457200" y="397164"/>
                  <a:pt x="540327" y="332509"/>
                </a:cubicBezTo>
                <a:cubicBezTo>
                  <a:pt x="623454" y="267855"/>
                  <a:pt x="667327" y="207818"/>
                  <a:pt x="734291" y="166254"/>
                </a:cubicBezTo>
                <a:cubicBezTo>
                  <a:pt x="801255" y="124690"/>
                  <a:pt x="882073" y="108527"/>
                  <a:pt x="942109" y="83127"/>
                </a:cubicBezTo>
                <a:cubicBezTo>
                  <a:pt x="1002145" y="57727"/>
                  <a:pt x="1039091" y="27709"/>
                  <a:pt x="1094509" y="13854"/>
                </a:cubicBezTo>
                <a:cubicBezTo>
                  <a:pt x="1149927" y="0"/>
                  <a:pt x="1212272" y="0"/>
                  <a:pt x="127461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791200" y="872836"/>
            <a:ext cx="1260764" cy="886691"/>
          </a:xfrm>
          <a:custGeom>
            <a:avLst/>
            <a:gdLst>
              <a:gd name="connsiteX0" fmla="*/ 0 w 1260764"/>
              <a:gd name="connsiteY0" fmla="*/ 886691 h 886691"/>
              <a:gd name="connsiteX1" fmla="*/ 221673 w 1260764"/>
              <a:gd name="connsiteY1" fmla="*/ 748146 h 886691"/>
              <a:gd name="connsiteX2" fmla="*/ 568036 w 1260764"/>
              <a:gd name="connsiteY2" fmla="*/ 498764 h 886691"/>
              <a:gd name="connsiteX3" fmla="*/ 789709 w 1260764"/>
              <a:gd name="connsiteY3" fmla="*/ 318655 h 886691"/>
              <a:gd name="connsiteX4" fmla="*/ 955964 w 1260764"/>
              <a:gd name="connsiteY4" fmla="*/ 152400 h 886691"/>
              <a:gd name="connsiteX5" fmla="*/ 1136073 w 1260764"/>
              <a:gd name="connsiteY5" fmla="*/ 55419 h 886691"/>
              <a:gd name="connsiteX6" fmla="*/ 1260764 w 1260764"/>
              <a:gd name="connsiteY6" fmla="*/ 0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764" h="886691">
                <a:moveTo>
                  <a:pt x="0" y="886691"/>
                </a:moveTo>
                <a:cubicBezTo>
                  <a:pt x="63500" y="849745"/>
                  <a:pt x="127001" y="812800"/>
                  <a:pt x="221673" y="748146"/>
                </a:cubicBezTo>
                <a:cubicBezTo>
                  <a:pt x="316345" y="683492"/>
                  <a:pt x="473363" y="570346"/>
                  <a:pt x="568036" y="498764"/>
                </a:cubicBezTo>
                <a:cubicBezTo>
                  <a:pt x="662709" y="427182"/>
                  <a:pt x="725054" y="376382"/>
                  <a:pt x="789709" y="318655"/>
                </a:cubicBezTo>
                <a:cubicBezTo>
                  <a:pt x="854364" y="260928"/>
                  <a:pt x="898237" y="196273"/>
                  <a:pt x="955964" y="152400"/>
                </a:cubicBezTo>
                <a:cubicBezTo>
                  <a:pt x="1013691" y="108527"/>
                  <a:pt x="1085273" y="80819"/>
                  <a:pt x="1136073" y="55419"/>
                </a:cubicBezTo>
                <a:cubicBezTo>
                  <a:pt x="1186873" y="30019"/>
                  <a:pt x="1223818" y="15009"/>
                  <a:pt x="126076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5772727" y="2907146"/>
            <a:ext cx="1279237" cy="942109"/>
          </a:xfrm>
          <a:custGeom>
            <a:avLst/>
            <a:gdLst>
              <a:gd name="connsiteX0" fmla="*/ 18473 w 1279237"/>
              <a:gd name="connsiteY0" fmla="*/ 930563 h 942109"/>
              <a:gd name="connsiteX1" fmla="*/ 18473 w 1279237"/>
              <a:gd name="connsiteY1" fmla="*/ 875145 h 942109"/>
              <a:gd name="connsiteX2" fmla="*/ 129309 w 1279237"/>
              <a:gd name="connsiteY2" fmla="*/ 528781 h 942109"/>
              <a:gd name="connsiteX3" fmla="*/ 378691 w 1279237"/>
              <a:gd name="connsiteY3" fmla="*/ 168563 h 942109"/>
              <a:gd name="connsiteX4" fmla="*/ 655782 w 1279237"/>
              <a:gd name="connsiteY4" fmla="*/ 30018 h 942109"/>
              <a:gd name="connsiteX5" fmla="*/ 808182 w 1279237"/>
              <a:gd name="connsiteY5" fmla="*/ 16163 h 942109"/>
              <a:gd name="connsiteX6" fmla="*/ 891309 w 1279237"/>
              <a:gd name="connsiteY6" fmla="*/ 126999 h 942109"/>
              <a:gd name="connsiteX7" fmla="*/ 1016000 w 1279237"/>
              <a:gd name="connsiteY7" fmla="*/ 223981 h 942109"/>
              <a:gd name="connsiteX8" fmla="*/ 1209964 w 1279237"/>
              <a:gd name="connsiteY8" fmla="*/ 237836 h 942109"/>
              <a:gd name="connsiteX9" fmla="*/ 1279237 w 1279237"/>
              <a:gd name="connsiteY9" fmla="*/ 307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9237" h="942109">
                <a:moveTo>
                  <a:pt x="18473" y="930563"/>
                </a:moveTo>
                <a:cubicBezTo>
                  <a:pt x="9236" y="936336"/>
                  <a:pt x="0" y="942109"/>
                  <a:pt x="18473" y="875145"/>
                </a:cubicBezTo>
                <a:cubicBezTo>
                  <a:pt x="36946" y="808181"/>
                  <a:pt x="69273" y="646545"/>
                  <a:pt x="129309" y="528781"/>
                </a:cubicBezTo>
                <a:cubicBezTo>
                  <a:pt x="189345" y="411017"/>
                  <a:pt x="290946" y="251690"/>
                  <a:pt x="378691" y="168563"/>
                </a:cubicBezTo>
                <a:cubicBezTo>
                  <a:pt x="466436" y="85436"/>
                  <a:pt x="584200" y="55418"/>
                  <a:pt x="655782" y="30018"/>
                </a:cubicBezTo>
                <a:cubicBezTo>
                  <a:pt x="727364" y="4618"/>
                  <a:pt x="768928" y="0"/>
                  <a:pt x="808182" y="16163"/>
                </a:cubicBezTo>
                <a:cubicBezTo>
                  <a:pt x="847437" y="32327"/>
                  <a:pt x="856673" y="92363"/>
                  <a:pt x="891309" y="126999"/>
                </a:cubicBezTo>
                <a:cubicBezTo>
                  <a:pt x="925945" y="161635"/>
                  <a:pt x="962891" y="205508"/>
                  <a:pt x="1016000" y="223981"/>
                </a:cubicBezTo>
                <a:cubicBezTo>
                  <a:pt x="1069109" y="242454"/>
                  <a:pt x="1166091" y="223981"/>
                  <a:pt x="1209964" y="237836"/>
                </a:cubicBezTo>
                <a:cubicBezTo>
                  <a:pt x="1253837" y="251691"/>
                  <a:pt x="1266537" y="279400"/>
                  <a:pt x="1279237" y="3071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5791200" y="4862945"/>
            <a:ext cx="1288473" cy="1025237"/>
          </a:xfrm>
          <a:custGeom>
            <a:avLst/>
            <a:gdLst>
              <a:gd name="connsiteX0" fmla="*/ 0 w 1288473"/>
              <a:gd name="connsiteY0" fmla="*/ 1025237 h 1025237"/>
              <a:gd name="connsiteX1" fmla="*/ 180109 w 1288473"/>
              <a:gd name="connsiteY1" fmla="*/ 678873 h 1025237"/>
              <a:gd name="connsiteX2" fmla="*/ 415636 w 1288473"/>
              <a:gd name="connsiteY2" fmla="*/ 512619 h 1025237"/>
              <a:gd name="connsiteX3" fmla="*/ 581891 w 1288473"/>
              <a:gd name="connsiteY3" fmla="*/ 360219 h 1025237"/>
              <a:gd name="connsiteX4" fmla="*/ 734291 w 1288473"/>
              <a:gd name="connsiteY4" fmla="*/ 263237 h 1025237"/>
              <a:gd name="connsiteX5" fmla="*/ 928255 w 1288473"/>
              <a:gd name="connsiteY5" fmla="*/ 235528 h 1025237"/>
              <a:gd name="connsiteX6" fmla="*/ 1066800 w 1288473"/>
              <a:gd name="connsiteY6" fmla="*/ 110837 h 1025237"/>
              <a:gd name="connsiteX7" fmla="*/ 1177636 w 1288473"/>
              <a:gd name="connsiteY7" fmla="*/ 41564 h 1025237"/>
              <a:gd name="connsiteX8" fmla="*/ 1288473 w 1288473"/>
              <a:gd name="connsiteY8" fmla="*/ 0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473" h="1025237">
                <a:moveTo>
                  <a:pt x="0" y="1025237"/>
                </a:moveTo>
                <a:cubicBezTo>
                  <a:pt x="55418" y="894773"/>
                  <a:pt x="110836" y="764309"/>
                  <a:pt x="180109" y="678873"/>
                </a:cubicBezTo>
                <a:cubicBezTo>
                  <a:pt x="249382" y="593437"/>
                  <a:pt x="348672" y="565728"/>
                  <a:pt x="415636" y="512619"/>
                </a:cubicBezTo>
                <a:cubicBezTo>
                  <a:pt x="482600" y="459510"/>
                  <a:pt x="528782" y="401783"/>
                  <a:pt x="581891" y="360219"/>
                </a:cubicBezTo>
                <a:cubicBezTo>
                  <a:pt x="635000" y="318655"/>
                  <a:pt x="676564" y="284019"/>
                  <a:pt x="734291" y="263237"/>
                </a:cubicBezTo>
                <a:cubicBezTo>
                  <a:pt x="792018" y="242455"/>
                  <a:pt x="872837" y="260928"/>
                  <a:pt x="928255" y="235528"/>
                </a:cubicBezTo>
                <a:cubicBezTo>
                  <a:pt x="983673" y="210128"/>
                  <a:pt x="1025237" y="143164"/>
                  <a:pt x="1066800" y="110837"/>
                </a:cubicBezTo>
                <a:cubicBezTo>
                  <a:pt x="1108363" y="78510"/>
                  <a:pt x="1140691" y="60037"/>
                  <a:pt x="1177636" y="41564"/>
                </a:cubicBezTo>
                <a:cubicBezTo>
                  <a:pt x="1214581" y="23091"/>
                  <a:pt x="1251527" y="11545"/>
                  <a:pt x="128847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51018" y="5167745"/>
            <a:ext cx="1274618" cy="674255"/>
          </a:xfrm>
          <a:custGeom>
            <a:avLst/>
            <a:gdLst>
              <a:gd name="connsiteX0" fmla="*/ 0 w 1274618"/>
              <a:gd name="connsiteY0" fmla="*/ 0 h 674255"/>
              <a:gd name="connsiteX1" fmla="*/ 55418 w 1274618"/>
              <a:gd name="connsiteY1" fmla="*/ 41564 h 674255"/>
              <a:gd name="connsiteX2" fmla="*/ 166255 w 1274618"/>
              <a:gd name="connsiteY2" fmla="*/ 166255 h 674255"/>
              <a:gd name="connsiteX3" fmla="*/ 471055 w 1274618"/>
              <a:gd name="connsiteY3" fmla="*/ 346364 h 674255"/>
              <a:gd name="connsiteX4" fmla="*/ 817418 w 1274618"/>
              <a:gd name="connsiteY4" fmla="*/ 429491 h 674255"/>
              <a:gd name="connsiteX5" fmla="*/ 1066800 w 1274618"/>
              <a:gd name="connsiteY5" fmla="*/ 526473 h 674255"/>
              <a:gd name="connsiteX6" fmla="*/ 1233055 w 1274618"/>
              <a:gd name="connsiteY6" fmla="*/ 651164 h 674255"/>
              <a:gd name="connsiteX7" fmla="*/ 1274618 w 1274618"/>
              <a:gd name="connsiteY7" fmla="*/ 665019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618" h="674255">
                <a:moveTo>
                  <a:pt x="0" y="0"/>
                </a:moveTo>
                <a:cubicBezTo>
                  <a:pt x="13854" y="6927"/>
                  <a:pt x="27709" y="13855"/>
                  <a:pt x="55418" y="41564"/>
                </a:cubicBezTo>
                <a:cubicBezTo>
                  <a:pt x="83127" y="69273"/>
                  <a:pt x="96982" y="115455"/>
                  <a:pt x="166255" y="166255"/>
                </a:cubicBezTo>
                <a:cubicBezTo>
                  <a:pt x="235528" y="217055"/>
                  <a:pt x="362528" y="302491"/>
                  <a:pt x="471055" y="346364"/>
                </a:cubicBezTo>
                <a:cubicBezTo>
                  <a:pt x="579582" y="390237"/>
                  <a:pt x="718127" y="399473"/>
                  <a:pt x="817418" y="429491"/>
                </a:cubicBezTo>
                <a:cubicBezTo>
                  <a:pt x="916709" y="459509"/>
                  <a:pt x="997527" y="489528"/>
                  <a:pt x="1066800" y="526473"/>
                </a:cubicBezTo>
                <a:cubicBezTo>
                  <a:pt x="1136073" y="563418"/>
                  <a:pt x="1198419" y="628073"/>
                  <a:pt x="1233055" y="651164"/>
                </a:cubicBezTo>
                <a:cubicBezTo>
                  <a:pt x="1267691" y="674255"/>
                  <a:pt x="1271154" y="669637"/>
                  <a:pt x="1274618" y="66501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>
          <a:xfrm>
            <a:off x="567590" y="4853464"/>
            <a:ext cx="2090192" cy="1152128"/>
          </a:xfrm>
          <a:prstGeom prst="wedgeRoundRectCallout">
            <a:avLst>
              <a:gd name="adj1" fmla="val 84402"/>
              <a:gd name="adj2" fmla="val -191746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Distance generated by each revolution of pedals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508202" y="4946979"/>
            <a:ext cx="1800200" cy="1008112"/>
          </a:xfrm>
          <a:prstGeom prst="wedgeRoundRectCallout">
            <a:avLst>
              <a:gd name="adj1" fmla="val -7182"/>
              <a:gd name="adj2" fmla="val -213735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Cycling cadence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Components of the cardiovascular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CO x (CaO</a:t>
            </a:r>
            <a:r>
              <a:rPr lang="en-GB" baseline="-25000" dirty="0" smtClean="0"/>
              <a:t>2</a:t>
            </a:r>
            <a:r>
              <a:rPr lang="en-GB" dirty="0" smtClean="0"/>
              <a:t> – CvO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(CaO</a:t>
            </a:r>
            <a:r>
              <a:rPr lang="en-GB" baseline="-25000" dirty="0" smtClean="0"/>
              <a:t>2</a:t>
            </a:r>
            <a:r>
              <a:rPr lang="en-GB" dirty="0" smtClean="0"/>
              <a:t> – CvO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13.4 x </a:t>
            </a:r>
            <a:r>
              <a:rPr lang="en-GB" dirty="0" err="1" smtClean="0"/>
              <a:t>Hb</a:t>
            </a:r>
            <a:r>
              <a:rPr lang="en-GB" dirty="0" smtClean="0"/>
              <a:t>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60218" y="1556792"/>
            <a:ext cx="1619494" cy="1008112"/>
          </a:xfrm>
          <a:prstGeom prst="wedgeRoundRectCallout">
            <a:avLst>
              <a:gd name="adj1" fmla="val 80432"/>
              <a:gd name="adj2" fmla="val -29578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Rate of delivery of oranges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07704" y="620688"/>
            <a:ext cx="1368152" cy="1008112"/>
          </a:xfrm>
          <a:prstGeom prst="wedgeRoundRectCallout">
            <a:avLst>
              <a:gd name="adj1" fmla="val 81445"/>
              <a:gd name="adj2" fmla="val 52880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Speed of delivery bike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39951" y="620688"/>
            <a:ext cx="1983757" cy="1008112"/>
          </a:xfrm>
          <a:prstGeom prst="wedgeRoundRectCallout">
            <a:avLst>
              <a:gd name="adj1" fmla="val -4104"/>
              <a:gd name="adj2" fmla="val 58378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Number of oranges arriving in bike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876256" y="1268760"/>
            <a:ext cx="1800200" cy="1008112"/>
          </a:xfrm>
          <a:prstGeom prst="wedgeRoundRectCallout">
            <a:avLst>
              <a:gd name="adj1" fmla="val -71061"/>
              <a:gd name="adj2" fmla="val 2031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Number of oranges leaving in bike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669511" y="5473452"/>
            <a:ext cx="1800200" cy="1008112"/>
          </a:xfrm>
          <a:prstGeom prst="wedgeRoundRectCallout">
            <a:avLst>
              <a:gd name="adj1" fmla="val -64903"/>
              <a:gd name="adj2" fmla="val -150517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Capacity of basket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343800" y="2924216"/>
            <a:ext cx="1800200" cy="1008112"/>
          </a:xfrm>
          <a:prstGeom prst="wedgeRoundRectCallout">
            <a:avLst>
              <a:gd name="adj1" fmla="val -78756"/>
              <a:gd name="adj2" fmla="val 61126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% basket occupied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animBg="1"/>
      <p:bldP spid="15" grpId="0" uiExpand="1" animBg="1"/>
      <p:bldP spid="3" grpId="0" uiExpand="1" build="p"/>
      <p:bldP spid="10" grpId="0" uiExpand="1" animBg="1"/>
      <p:bldP spid="11" grpId="0" uiExpand="1" animBg="1"/>
      <p:bldP spid="12" grpId="0" uiExpand="1" animBg="1"/>
      <p:bldP spid="13" grpId="0" uiExpand="1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Components of the cardiovascular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CO x (CaO</a:t>
            </a:r>
            <a:r>
              <a:rPr lang="en-GB" baseline="-25000" dirty="0" smtClean="0"/>
              <a:t>2</a:t>
            </a:r>
            <a:r>
              <a:rPr lang="en-GB" dirty="0" smtClean="0"/>
              <a:t> – CvO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(CaO</a:t>
            </a:r>
            <a:r>
              <a:rPr lang="en-GB" baseline="-25000" dirty="0" smtClean="0"/>
              <a:t>2</a:t>
            </a:r>
            <a:r>
              <a:rPr lang="en-GB" dirty="0" smtClean="0"/>
              <a:t> – CvO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endParaRPr lang="en-GB" dirty="0" smtClean="0"/>
          </a:p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13.4 x </a:t>
            </a:r>
            <a:r>
              <a:rPr lang="en-GB" dirty="0" err="1" smtClean="0"/>
              <a:t>Hb</a:t>
            </a:r>
            <a:r>
              <a:rPr lang="en-GB" dirty="0" smtClean="0"/>
              <a:t>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60907" y="472294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2404" y="472294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144" y="468138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GB" sz="36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0750" y="472468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GB" sz="3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Components of the cardiovascular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= SV x HR x 13.4 x </a:t>
            </a:r>
            <a:r>
              <a:rPr lang="en-GB" dirty="0" err="1" smtClean="0"/>
              <a:t>Hb</a:t>
            </a:r>
            <a:r>
              <a:rPr lang="en-GB" dirty="0" smtClean="0"/>
              <a:t>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lvl="0" algn="ctr">
              <a:buNone/>
            </a:pPr>
            <a:endParaRPr lang="en-GB" dirty="0" smtClean="0"/>
          </a:p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/ HR = SV x 13.4 x </a:t>
            </a:r>
            <a:r>
              <a:rPr lang="en-GB" dirty="0" err="1" smtClean="0"/>
              <a:t>Hb</a:t>
            </a:r>
            <a:r>
              <a:rPr lang="en-GB" dirty="0" smtClean="0"/>
              <a:t>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algn="ctr">
              <a:buNone/>
              <a:defRPr/>
            </a:pPr>
            <a:endParaRPr lang="en-GB" dirty="0" smtClean="0"/>
          </a:p>
          <a:p>
            <a:pPr algn="ctr">
              <a:buNone/>
              <a:defRPr/>
            </a:pPr>
            <a:r>
              <a:rPr lang="en-GB" dirty="0" smtClean="0"/>
              <a:t>VO</a:t>
            </a:r>
            <a:r>
              <a:rPr lang="en-GB" baseline="-25000" dirty="0" smtClean="0"/>
              <a:t>2</a:t>
            </a:r>
            <a:r>
              <a:rPr lang="en-GB" dirty="0" smtClean="0"/>
              <a:t> / HR    </a:t>
            </a:r>
            <a:r>
              <a:rPr lang="el-GR" dirty="0" smtClean="0">
                <a:latin typeface="Calibri"/>
              </a:rPr>
              <a:t>α</a:t>
            </a:r>
            <a:r>
              <a:rPr lang="en-GB" dirty="0" smtClean="0"/>
              <a:t>      SV x (SaO</a:t>
            </a:r>
            <a:r>
              <a:rPr lang="en-GB" baseline="-25000" dirty="0" smtClean="0"/>
              <a:t>2</a:t>
            </a:r>
            <a:r>
              <a:rPr lang="en-GB" dirty="0" smtClean="0"/>
              <a:t> – SvO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pPr algn="ctr">
              <a:buNone/>
              <a:defRPr/>
            </a:pPr>
            <a:endParaRPr lang="en-GB" dirty="0" smtClean="0"/>
          </a:p>
          <a:p>
            <a:pPr algn="ctr">
              <a:buNone/>
              <a:defRPr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lt1"/>
                </a:solidFill>
              </a:rPr>
              <a:t>VO</a:t>
            </a:r>
            <a:r>
              <a:rPr lang="en-GB" sz="3600" baseline="-25000" dirty="0" smtClean="0">
                <a:solidFill>
                  <a:schemeClr val="lt1"/>
                </a:solidFill>
              </a:rPr>
              <a:t>2</a:t>
            </a:r>
            <a:r>
              <a:rPr lang="en-GB" sz="3600" dirty="0" smtClean="0">
                <a:solidFill>
                  <a:schemeClr val="lt1"/>
                </a:solidFill>
              </a:rPr>
              <a:t> / HR = SV x (CaO</a:t>
            </a:r>
            <a:r>
              <a:rPr lang="en-GB" sz="3600" baseline="-25000" dirty="0" smtClean="0">
                <a:solidFill>
                  <a:schemeClr val="lt1"/>
                </a:solidFill>
              </a:rPr>
              <a:t>2</a:t>
            </a:r>
            <a:r>
              <a:rPr lang="en-GB" sz="3600" dirty="0" smtClean="0">
                <a:solidFill>
                  <a:schemeClr val="lt1"/>
                </a:solidFill>
              </a:rPr>
              <a:t> – CvO</a:t>
            </a:r>
            <a:r>
              <a:rPr lang="en-GB" sz="3600" baseline="-25000" dirty="0" smtClean="0">
                <a:solidFill>
                  <a:schemeClr val="lt1"/>
                </a:solidFill>
              </a:rPr>
              <a:t>2</a:t>
            </a:r>
            <a:r>
              <a:rPr lang="en-GB" sz="3600" dirty="0" smtClean="0">
                <a:solidFill>
                  <a:schemeClr val="lt1"/>
                </a:solidFill>
              </a:rPr>
              <a:t>)</a:t>
            </a:r>
            <a:br>
              <a:rPr lang="en-GB" sz="3600" dirty="0" smtClean="0">
                <a:solidFill>
                  <a:schemeClr val="lt1"/>
                </a:solidFill>
              </a:rPr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r>
              <a:rPr lang="en-GB" sz="2400" dirty="0" smtClean="0"/>
              <a:t>At peak exercise:</a:t>
            </a:r>
          </a:p>
          <a:p>
            <a:endParaRPr lang="en-GB" sz="2400" dirty="0" smtClean="0"/>
          </a:p>
          <a:p>
            <a:r>
              <a:rPr lang="en-GB" sz="2400" dirty="0" smtClean="0"/>
              <a:t>CaO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21 ml/100ml</a:t>
            </a:r>
          </a:p>
          <a:p>
            <a:r>
              <a:rPr lang="en-GB" sz="2400" dirty="0" smtClean="0"/>
              <a:t>CvO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5 ml/100ml</a:t>
            </a:r>
          </a:p>
          <a:p>
            <a:endParaRPr lang="en-GB" sz="2400" dirty="0" smtClean="0"/>
          </a:p>
          <a:p>
            <a:r>
              <a:rPr lang="en-GB" sz="2400" dirty="0" smtClean="0"/>
              <a:t>SV = O2 pulse /16 x 100</a:t>
            </a:r>
          </a:p>
          <a:p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7830" t="32110" r="6750" b="20641"/>
          <a:stretch>
            <a:fillRect/>
          </a:stretch>
        </p:blipFill>
        <p:spPr bwMode="auto">
          <a:xfrm>
            <a:off x="323528" y="1844824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6641" t="29328" r="6279" b="6688"/>
          <a:stretch>
            <a:fillRect/>
          </a:stretch>
        </p:blipFill>
        <p:spPr bwMode="auto">
          <a:xfrm>
            <a:off x="1295636" y="240228"/>
            <a:ext cx="6552728" cy="635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2951018" y="928255"/>
            <a:ext cx="1274618" cy="692727"/>
          </a:xfrm>
          <a:custGeom>
            <a:avLst/>
            <a:gdLst>
              <a:gd name="connsiteX0" fmla="*/ 0 w 1274618"/>
              <a:gd name="connsiteY0" fmla="*/ 692727 h 692727"/>
              <a:gd name="connsiteX1" fmla="*/ 235527 w 1274618"/>
              <a:gd name="connsiteY1" fmla="*/ 554181 h 692727"/>
              <a:gd name="connsiteX2" fmla="*/ 540327 w 1274618"/>
              <a:gd name="connsiteY2" fmla="*/ 332509 h 692727"/>
              <a:gd name="connsiteX3" fmla="*/ 734291 w 1274618"/>
              <a:gd name="connsiteY3" fmla="*/ 166254 h 692727"/>
              <a:gd name="connsiteX4" fmla="*/ 942109 w 1274618"/>
              <a:gd name="connsiteY4" fmla="*/ 83127 h 692727"/>
              <a:gd name="connsiteX5" fmla="*/ 1094509 w 1274618"/>
              <a:gd name="connsiteY5" fmla="*/ 13854 h 692727"/>
              <a:gd name="connsiteX6" fmla="*/ 1274618 w 1274618"/>
              <a:gd name="connsiteY6" fmla="*/ 0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18" h="692727">
                <a:moveTo>
                  <a:pt x="0" y="692727"/>
                </a:moveTo>
                <a:cubicBezTo>
                  <a:pt x="72736" y="653472"/>
                  <a:pt x="145473" y="614217"/>
                  <a:pt x="235527" y="554181"/>
                </a:cubicBezTo>
                <a:cubicBezTo>
                  <a:pt x="325581" y="494145"/>
                  <a:pt x="457200" y="397164"/>
                  <a:pt x="540327" y="332509"/>
                </a:cubicBezTo>
                <a:cubicBezTo>
                  <a:pt x="623454" y="267855"/>
                  <a:pt x="667327" y="207818"/>
                  <a:pt x="734291" y="166254"/>
                </a:cubicBezTo>
                <a:cubicBezTo>
                  <a:pt x="801255" y="124690"/>
                  <a:pt x="882073" y="108527"/>
                  <a:pt x="942109" y="83127"/>
                </a:cubicBezTo>
                <a:cubicBezTo>
                  <a:pt x="1002145" y="57727"/>
                  <a:pt x="1039091" y="27709"/>
                  <a:pt x="1094509" y="13854"/>
                </a:cubicBezTo>
                <a:cubicBezTo>
                  <a:pt x="1149927" y="0"/>
                  <a:pt x="1212272" y="0"/>
                  <a:pt x="127461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791200" y="872836"/>
            <a:ext cx="1260764" cy="886691"/>
          </a:xfrm>
          <a:custGeom>
            <a:avLst/>
            <a:gdLst>
              <a:gd name="connsiteX0" fmla="*/ 0 w 1260764"/>
              <a:gd name="connsiteY0" fmla="*/ 886691 h 886691"/>
              <a:gd name="connsiteX1" fmla="*/ 221673 w 1260764"/>
              <a:gd name="connsiteY1" fmla="*/ 748146 h 886691"/>
              <a:gd name="connsiteX2" fmla="*/ 568036 w 1260764"/>
              <a:gd name="connsiteY2" fmla="*/ 498764 h 886691"/>
              <a:gd name="connsiteX3" fmla="*/ 789709 w 1260764"/>
              <a:gd name="connsiteY3" fmla="*/ 318655 h 886691"/>
              <a:gd name="connsiteX4" fmla="*/ 955964 w 1260764"/>
              <a:gd name="connsiteY4" fmla="*/ 152400 h 886691"/>
              <a:gd name="connsiteX5" fmla="*/ 1136073 w 1260764"/>
              <a:gd name="connsiteY5" fmla="*/ 55419 h 886691"/>
              <a:gd name="connsiteX6" fmla="*/ 1260764 w 1260764"/>
              <a:gd name="connsiteY6" fmla="*/ 0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764" h="886691">
                <a:moveTo>
                  <a:pt x="0" y="886691"/>
                </a:moveTo>
                <a:cubicBezTo>
                  <a:pt x="63500" y="849745"/>
                  <a:pt x="127001" y="812800"/>
                  <a:pt x="221673" y="748146"/>
                </a:cubicBezTo>
                <a:cubicBezTo>
                  <a:pt x="316345" y="683492"/>
                  <a:pt x="473363" y="570346"/>
                  <a:pt x="568036" y="498764"/>
                </a:cubicBezTo>
                <a:cubicBezTo>
                  <a:pt x="662709" y="427182"/>
                  <a:pt x="725054" y="376382"/>
                  <a:pt x="789709" y="318655"/>
                </a:cubicBezTo>
                <a:cubicBezTo>
                  <a:pt x="854364" y="260928"/>
                  <a:pt x="898237" y="196273"/>
                  <a:pt x="955964" y="152400"/>
                </a:cubicBezTo>
                <a:cubicBezTo>
                  <a:pt x="1013691" y="108527"/>
                  <a:pt x="1085273" y="80819"/>
                  <a:pt x="1136073" y="55419"/>
                </a:cubicBezTo>
                <a:cubicBezTo>
                  <a:pt x="1186873" y="30019"/>
                  <a:pt x="1223818" y="15009"/>
                  <a:pt x="126076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5772727" y="2907146"/>
            <a:ext cx="1279237" cy="942109"/>
          </a:xfrm>
          <a:custGeom>
            <a:avLst/>
            <a:gdLst>
              <a:gd name="connsiteX0" fmla="*/ 18473 w 1279237"/>
              <a:gd name="connsiteY0" fmla="*/ 930563 h 942109"/>
              <a:gd name="connsiteX1" fmla="*/ 18473 w 1279237"/>
              <a:gd name="connsiteY1" fmla="*/ 875145 h 942109"/>
              <a:gd name="connsiteX2" fmla="*/ 129309 w 1279237"/>
              <a:gd name="connsiteY2" fmla="*/ 528781 h 942109"/>
              <a:gd name="connsiteX3" fmla="*/ 378691 w 1279237"/>
              <a:gd name="connsiteY3" fmla="*/ 168563 h 942109"/>
              <a:gd name="connsiteX4" fmla="*/ 655782 w 1279237"/>
              <a:gd name="connsiteY4" fmla="*/ 30018 h 942109"/>
              <a:gd name="connsiteX5" fmla="*/ 808182 w 1279237"/>
              <a:gd name="connsiteY5" fmla="*/ 16163 h 942109"/>
              <a:gd name="connsiteX6" fmla="*/ 891309 w 1279237"/>
              <a:gd name="connsiteY6" fmla="*/ 126999 h 942109"/>
              <a:gd name="connsiteX7" fmla="*/ 1016000 w 1279237"/>
              <a:gd name="connsiteY7" fmla="*/ 223981 h 942109"/>
              <a:gd name="connsiteX8" fmla="*/ 1209964 w 1279237"/>
              <a:gd name="connsiteY8" fmla="*/ 237836 h 942109"/>
              <a:gd name="connsiteX9" fmla="*/ 1279237 w 1279237"/>
              <a:gd name="connsiteY9" fmla="*/ 307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9237" h="942109">
                <a:moveTo>
                  <a:pt x="18473" y="930563"/>
                </a:moveTo>
                <a:cubicBezTo>
                  <a:pt x="9236" y="936336"/>
                  <a:pt x="0" y="942109"/>
                  <a:pt x="18473" y="875145"/>
                </a:cubicBezTo>
                <a:cubicBezTo>
                  <a:pt x="36946" y="808181"/>
                  <a:pt x="69273" y="646545"/>
                  <a:pt x="129309" y="528781"/>
                </a:cubicBezTo>
                <a:cubicBezTo>
                  <a:pt x="189345" y="411017"/>
                  <a:pt x="290946" y="251690"/>
                  <a:pt x="378691" y="168563"/>
                </a:cubicBezTo>
                <a:cubicBezTo>
                  <a:pt x="466436" y="85436"/>
                  <a:pt x="584200" y="55418"/>
                  <a:pt x="655782" y="30018"/>
                </a:cubicBezTo>
                <a:cubicBezTo>
                  <a:pt x="727364" y="4618"/>
                  <a:pt x="768928" y="0"/>
                  <a:pt x="808182" y="16163"/>
                </a:cubicBezTo>
                <a:cubicBezTo>
                  <a:pt x="847437" y="32327"/>
                  <a:pt x="856673" y="92363"/>
                  <a:pt x="891309" y="126999"/>
                </a:cubicBezTo>
                <a:cubicBezTo>
                  <a:pt x="925945" y="161635"/>
                  <a:pt x="962891" y="205508"/>
                  <a:pt x="1016000" y="223981"/>
                </a:cubicBezTo>
                <a:cubicBezTo>
                  <a:pt x="1069109" y="242454"/>
                  <a:pt x="1166091" y="223981"/>
                  <a:pt x="1209964" y="237836"/>
                </a:cubicBezTo>
                <a:cubicBezTo>
                  <a:pt x="1253837" y="251691"/>
                  <a:pt x="1266537" y="279400"/>
                  <a:pt x="1279237" y="3071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5791200" y="4862945"/>
            <a:ext cx="1288473" cy="1025237"/>
          </a:xfrm>
          <a:custGeom>
            <a:avLst/>
            <a:gdLst>
              <a:gd name="connsiteX0" fmla="*/ 0 w 1288473"/>
              <a:gd name="connsiteY0" fmla="*/ 1025237 h 1025237"/>
              <a:gd name="connsiteX1" fmla="*/ 180109 w 1288473"/>
              <a:gd name="connsiteY1" fmla="*/ 678873 h 1025237"/>
              <a:gd name="connsiteX2" fmla="*/ 415636 w 1288473"/>
              <a:gd name="connsiteY2" fmla="*/ 512619 h 1025237"/>
              <a:gd name="connsiteX3" fmla="*/ 581891 w 1288473"/>
              <a:gd name="connsiteY3" fmla="*/ 360219 h 1025237"/>
              <a:gd name="connsiteX4" fmla="*/ 734291 w 1288473"/>
              <a:gd name="connsiteY4" fmla="*/ 263237 h 1025237"/>
              <a:gd name="connsiteX5" fmla="*/ 928255 w 1288473"/>
              <a:gd name="connsiteY5" fmla="*/ 235528 h 1025237"/>
              <a:gd name="connsiteX6" fmla="*/ 1066800 w 1288473"/>
              <a:gd name="connsiteY6" fmla="*/ 110837 h 1025237"/>
              <a:gd name="connsiteX7" fmla="*/ 1177636 w 1288473"/>
              <a:gd name="connsiteY7" fmla="*/ 41564 h 1025237"/>
              <a:gd name="connsiteX8" fmla="*/ 1288473 w 1288473"/>
              <a:gd name="connsiteY8" fmla="*/ 0 h 102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473" h="1025237">
                <a:moveTo>
                  <a:pt x="0" y="1025237"/>
                </a:moveTo>
                <a:cubicBezTo>
                  <a:pt x="55418" y="894773"/>
                  <a:pt x="110836" y="764309"/>
                  <a:pt x="180109" y="678873"/>
                </a:cubicBezTo>
                <a:cubicBezTo>
                  <a:pt x="249382" y="593437"/>
                  <a:pt x="348672" y="565728"/>
                  <a:pt x="415636" y="512619"/>
                </a:cubicBezTo>
                <a:cubicBezTo>
                  <a:pt x="482600" y="459510"/>
                  <a:pt x="528782" y="401783"/>
                  <a:pt x="581891" y="360219"/>
                </a:cubicBezTo>
                <a:cubicBezTo>
                  <a:pt x="635000" y="318655"/>
                  <a:pt x="676564" y="284019"/>
                  <a:pt x="734291" y="263237"/>
                </a:cubicBezTo>
                <a:cubicBezTo>
                  <a:pt x="792018" y="242455"/>
                  <a:pt x="872837" y="260928"/>
                  <a:pt x="928255" y="235528"/>
                </a:cubicBezTo>
                <a:cubicBezTo>
                  <a:pt x="983673" y="210128"/>
                  <a:pt x="1025237" y="143164"/>
                  <a:pt x="1066800" y="110837"/>
                </a:cubicBezTo>
                <a:cubicBezTo>
                  <a:pt x="1108363" y="78510"/>
                  <a:pt x="1140691" y="60037"/>
                  <a:pt x="1177636" y="41564"/>
                </a:cubicBezTo>
                <a:cubicBezTo>
                  <a:pt x="1214581" y="23091"/>
                  <a:pt x="1251527" y="11545"/>
                  <a:pt x="128847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51018" y="5167745"/>
            <a:ext cx="1274618" cy="674255"/>
          </a:xfrm>
          <a:custGeom>
            <a:avLst/>
            <a:gdLst>
              <a:gd name="connsiteX0" fmla="*/ 0 w 1274618"/>
              <a:gd name="connsiteY0" fmla="*/ 0 h 674255"/>
              <a:gd name="connsiteX1" fmla="*/ 55418 w 1274618"/>
              <a:gd name="connsiteY1" fmla="*/ 41564 h 674255"/>
              <a:gd name="connsiteX2" fmla="*/ 166255 w 1274618"/>
              <a:gd name="connsiteY2" fmla="*/ 166255 h 674255"/>
              <a:gd name="connsiteX3" fmla="*/ 471055 w 1274618"/>
              <a:gd name="connsiteY3" fmla="*/ 346364 h 674255"/>
              <a:gd name="connsiteX4" fmla="*/ 817418 w 1274618"/>
              <a:gd name="connsiteY4" fmla="*/ 429491 h 674255"/>
              <a:gd name="connsiteX5" fmla="*/ 1066800 w 1274618"/>
              <a:gd name="connsiteY5" fmla="*/ 526473 h 674255"/>
              <a:gd name="connsiteX6" fmla="*/ 1233055 w 1274618"/>
              <a:gd name="connsiteY6" fmla="*/ 651164 h 674255"/>
              <a:gd name="connsiteX7" fmla="*/ 1274618 w 1274618"/>
              <a:gd name="connsiteY7" fmla="*/ 665019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618" h="674255">
                <a:moveTo>
                  <a:pt x="0" y="0"/>
                </a:moveTo>
                <a:cubicBezTo>
                  <a:pt x="13854" y="6927"/>
                  <a:pt x="27709" y="13855"/>
                  <a:pt x="55418" y="41564"/>
                </a:cubicBezTo>
                <a:cubicBezTo>
                  <a:pt x="83127" y="69273"/>
                  <a:pt x="96982" y="115455"/>
                  <a:pt x="166255" y="166255"/>
                </a:cubicBezTo>
                <a:cubicBezTo>
                  <a:pt x="235528" y="217055"/>
                  <a:pt x="362528" y="302491"/>
                  <a:pt x="471055" y="346364"/>
                </a:cubicBezTo>
                <a:cubicBezTo>
                  <a:pt x="579582" y="390237"/>
                  <a:pt x="718127" y="399473"/>
                  <a:pt x="817418" y="429491"/>
                </a:cubicBezTo>
                <a:cubicBezTo>
                  <a:pt x="916709" y="459509"/>
                  <a:pt x="997527" y="489528"/>
                  <a:pt x="1066800" y="526473"/>
                </a:cubicBezTo>
                <a:cubicBezTo>
                  <a:pt x="1136073" y="563418"/>
                  <a:pt x="1198419" y="628073"/>
                  <a:pt x="1233055" y="651164"/>
                </a:cubicBezTo>
                <a:cubicBezTo>
                  <a:pt x="1267691" y="674255"/>
                  <a:pt x="1271154" y="669637"/>
                  <a:pt x="1274618" y="66501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64575" y="6575425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9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260648"/>
          <a:ext cx="8569233" cy="61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>
                                            <p:graphicEl>
                                              <a:dgm id="{FC8D9611-8815-44DD-9D19-458C6D4B3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graphicEl>
                                              <a:dgm id="{C3C47A43-D03C-4DE5-9E5E-A0D677B4F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">
                                            <p:graphicEl>
                                              <a:dgm id="{01FB917C-A6E8-46B9-A55F-DAD8ACD53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exercise metabolism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51564" cy="45085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Muscle contraction requires energy for contraction in the form of phosphate, “delivered by ATP”</a:t>
            </a:r>
          </a:p>
          <a:p>
            <a:r>
              <a:rPr lang="en-GB" dirty="0" smtClean="0"/>
              <a:t> Three sources of phosphate:</a:t>
            </a:r>
          </a:p>
          <a:p>
            <a:pPr lvl="1"/>
            <a:r>
              <a:rPr lang="en-GB" sz="2000" dirty="0" smtClean="0">
                <a:latin typeface="+mn-lt"/>
              </a:rPr>
              <a:t>Anaerobic metabolism, incl. </a:t>
            </a:r>
            <a:r>
              <a:rPr lang="en-GB" sz="2000" dirty="0" err="1" smtClean="0">
                <a:latin typeface="+mn-lt"/>
              </a:rPr>
              <a:t>Creatine</a:t>
            </a:r>
            <a:r>
              <a:rPr lang="en-GB" sz="2000" dirty="0" smtClean="0">
                <a:latin typeface="+mn-lt"/>
              </a:rPr>
              <a:t> phosphate</a:t>
            </a:r>
          </a:p>
          <a:p>
            <a:pPr lvl="1"/>
            <a:r>
              <a:rPr lang="en-GB" sz="2000" dirty="0" smtClean="0">
                <a:latin typeface="+mn-lt"/>
              </a:rPr>
              <a:t>Aerobic metabolism</a:t>
            </a:r>
          </a:p>
          <a:p>
            <a:r>
              <a:rPr lang="en-GB" dirty="0" smtClean="0"/>
              <a:t>Largest source is aerobic</a:t>
            </a:r>
          </a:p>
          <a:p>
            <a:r>
              <a:rPr lang="en-GB" dirty="0" smtClean="0"/>
              <a:t>Cardiac output </a:t>
            </a:r>
            <a:r>
              <a:rPr lang="en-GB" dirty="0" smtClean="0">
                <a:latin typeface="+mn-lt"/>
              </a:rPr>
              <a:t>needs to increase by 5-6 l/min per l/min oxygen consumption</a:t>
            </a:r>
          </a:p>
          <a:p>
            <a:r>
              <a:rPr lang="en-GB" dirty="0" smtClean="0"/>
              <a:t>If it fails, anaerobic metabolism required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546" t="36133" r="49927" b="29492"/>
          <a:stretch>
            <a:fillRect/>
          </a:stretch>
        </p:blipFill>
        <p:spPr bwMode="auto">
          <a:xfrm>
            <a:off x="4676775" y="1659515"/>
            <a:ext cx="397192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50183" t="31641" r="15447" b="40720"/>
          <a:stretch>
            <a:fillRect/>
          </a:stretch>
        </p:blipFill>
        <p:spPr bwMode="auto">
          <a:xfrm>
            <a:off x="4368079" y="4351194"/>
            <a:ext cx="4471987" cy="202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exercise metabolism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60327" cy="45085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+ H</a:t>
            </a:r>
            <a:r>
              <a:rPr lang="en-GB" baseline="-25000" dirty="0" smtClean="0"/>
              <a:t>2</a:t>
            </a:r>
            <a:r>
              <a:rPr lang="en-GB" dirty="0" smtClean="0"/>
              <a:t>0 ↔ H</a:t>
            </a:r>
            <a:r>
              <a:rPr lang="en-GB" baseline="-25000" dirty="0" smtClean="0"/>
              <a:t>2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dirty="0" smtClean="0"/>
              <a:t> ↔ H</a:t>
            </a:r>
            <a:r>
              <a:rPr lang="en-GB" baseline="30000" dirty="0" smtClean="0"/>
              <a:t>+</a:t>
            </a:r>
            <a:r>
              <a:rPr lang="en-GB" dirty="0" smtClean="0"/>
              <a:t> + HCO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</a:p>
          <a:p>
            <a:endParaRPr lang="en-GB" dirty="0" smtClean="0"/>
          </a:p>
          <a:p>
            <a:r>
              <a:rPr lang="en-GB" dirty="0" smtClean="0"/>
              <a:t>Total body H</a:t>
            </a:r>
            <a:r>
              <a:rPr lang="en-GB" baseline="30000" dirty="0" smtClean="0"/>
              <a:t>+</a:t>
            </a:r>
            <a:r>
              <a:rPr lang="en-GB" dirty="0" smtClean="0"/>
              <a:t> is 3.4 micromoles</a:t>
            </a:r>
          </a:p>
          <a:p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generated at walking speed is 40,000 micromoles per minute from CO</a:t>
            </a:r>
            <a:r>
              <a:rPr lang="en-GB" baseline="-25000" dirty="0" smtClean="0"/>
              <a:t>2</a:t>
            </a:r>
            <a:r>
              <a:rPr lang="en-GB" dirty="0" smtClean="0"/>
              <a:t> production</a:t>
            </a:r>
          </a:p>
          <a:p>
            <a:r>
              <a:rPr lang="en-GB" dirty="0" smtClean="0"/>
              <a:t>Cardiovascular system must remove CO2 to lungs where it is eliminated in proportion to rate of delivery</a:t>
            </a:r>
          </a:p>
          <a:p>
            <a:r>
              <a:rPr lang="en-GB" dirty="0" smtClean="0"/>
              <a:t>Small errors lead to large changes in pH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f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1763688" y="404664"/>
            <a:ext cx="5708493" cy="603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4078533" y="5775109"/>
            <a:ext cx="1789611" cy="174171"/>
          </a:xfrm>
          <a:custGeom>
            <a:avLst/>
            <a:gdLst>
              <a:gd name="connsiteX0" fmla="*/ 0 w 1789611"/>
              <a:gd name="connsiteY0" fmla="*/ 17417 h 174171"/>
              <a:gd name="connsiteX1" fmla="*/ 156754 w 1789611"/>
              <a:gd name="connsiteY1" fmla="*/ 4354 h 174171"/>
              <a:gd name="connsiteX2" fmla="*/ 431074 w 1789611"/>
              <a:gd name="connsiteY2" fmla="*/ 4354 h 174171"/>
              <a:gd name="connsiteX3" fmla="*/ 692331 w 1789611"/>
              <a:gd name="connsiteY3" fmla="*/ 30480 h 174171"/>
              <a:gd name="connsiteX4" fmla="*/ 940525 w 1789611"/>
              <a:gd name="connsiteY4" fmla="*/ 30480 h 174171"/>
              <a:gd name="connsiteX5" fmla="*/ 1123405 w 1789611"/>
              <a:gd name="connsiteY5" fmla="*/ 56606 h 174171"/>
              <a:gd name="connsiteX6" fmla="*/ 1332411 w 1789611"/>
              <a:gd name="connsiteY6" fmla="*/ 43543 h 174171"/>
              <a:gd name="connsiteX7" fmla="*/ 1502228 w 1789611"/>
              <a:gd name="connsiteY7" fmla="*/ 69669 h 174171"/>
              <a:gd name="connsiteX8" fmla="*/ 1580605 w 1789611"/>
              <a:gd name="connsiteY8" fmla="*/ 95794 h 174171"/>
              <a:gd name="connsiteX9" fmla="*/ 1711234 w 1789611"/>
              <a:gd name="connsiteY9" fmla="*/ 95794 h 174171"/>
              <a:gd name="connsiteX10" fmla="*/ 1789611 w 1789611"/>
              <a:gd name="connsiteY10" fmla="*/ 174171 h 174171"/>
              <a:gd name="connsiteX11" fmla="*/ 1789611 w 1789611"/>
              <a:gd name="connsiteY11" fmla="*/ 174171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9611" h="174171">
                <a:moveTo>
                  <a:pt x="0" y="17417"/>
                </a:moveTo>
                <a:cubicBezTo>
                  <a:pt x="42454" y="11974"/>
                  <a:pt x="84908" y="6531"/>
                  <a:pt x="156754" y="4354"/>
                </a:cubicBezTo>
                <a:cubicBezTo>
                  <a:pt x="228600" y="2177"/>
                  <a:pt x="341811" y="0"/>
                  <a:pt x="431074" y="4354"/>
                </a:cubicBezTo>
                <a:cubicBezTo>
                  <a:pt x="520337" y="8708"/>
                  <a:pt x="607423" y="26126"/>
                  <a:pt x="692331" y="30480"/>
                </a:cubicBezTo>
                <a:cubicBezTo>
                  <a:pt x="777239" y="34834"/>
                  <a:pt x="868679" y="26126"/>
                  <a:pt x="940525" y="30480"/>
                </a:cubicBezTo>
                <a:cubicBezTo>
                  <a:pt x="1012371" y="34834"/>
                  <a:pt x="1058091" y="54429"/>
                  <a:pt x="1123405" y="56606"/>
                </a:cubicBezTo>
                <a:cubicBezTo>
                  <a:pt x="1188719" y="58783"/>
                  <a:pt x="1269274" y="41366"/>
                  <a:pt x="1332411" y="43543"/>
                </a:cubicBezTo>
                <a:cubicBezTo>
                  <a:pt x="1395548" y="45720"/>
                  <a:pt x="1460862" y="60961"/>
                  <a:pt x="1502228" y="69669"/>
                </a:cubicBezTo>
                <a:cubicBezTo>
                  <a:pt x="1543594" y="78378"/>
                  <a:pt x="1545771" y="91440"/>
                  <a:pt x="1580605" y="95794"/>
                </a:cubicBezTo>
                <a:cubicBezTo>
                  <a:pt x="1615439" y="100148"/>
                  <a:pt x="1676400" y="82731"/>
                  <a:pt x="1711234" y="95794"/>
                </a:cubicBezTo>
                <a:cubicBezTo>
                  <a:pt x="1746068" y="108857"/>
                  <a:pt x="1789611" y="174171"/>
                  <a:pt x="1789611" y="174171"/>
                </a:cubicBezTo>
                <a:lnTo>
                  <a:pt x="1789611" y="174171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64575" y="6575425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9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23528" y="260648"/>
          <a:ext cx="8569233" cy="614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02" y="0"/>
            <a:ext cx="6619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02" y="0"/>
            <a:ext cx="66197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66443" b="35422"/>
          <a:stretch>
            <a:fillRect/>
          </a:stretch>
        </p:blipFill>
        <p:spPr bwMode="auto">
          <a:xfrm>
            <a:off x="2998678" y="404664"/>
            <a:ext cx="2941474" cy="586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2204863"/>
            <a:ext cx="820891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2800" dirty="0" smtClean="0"/>
              <a:t>Carbon dioxide production drives exercise response to maintain normal pH</a:t>
            </a:r>
          </a:p>
          <a:p>
            <a:pPr algn="ctr">
              <a:buFont typeface="Arial" pitchFamily="34" charset="0"/>
              <a:buChar char="•"/>
            </a:pPr>
            <a:r>
              <a:rPr lang="en-GB" sz="2800" dirty="0" smtClean="0"/>
              <a:t>The relationship of ventilation to carbon dioxide production relates to the efficiency of the lungs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039091" y="5056907"/>
            <a:ext cx="3920837" cy="1731818"/>
          </a:xfrm>
          <a:prstGeom prst="wedgeRoundRectCallout">
            <a:avLst>
              <a:gd name="adj1" fmla="val 32615"/>
              <a:gd name="adj2" fmla="val -1462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CO</a:t>
            </a:r>
            <a:r>
              <a:rPr lang="en-GB" u="sng" baseline="-25000" dirty="0" smtClean="0"/>
              <a:t>2</a:t>
            </a:r>
            <a:r>
              <a:rPr lang="en-GB" u="sng" dirty="0" smtClean="0"/>
              <a:t> set-point</a:t>
            </a:r>
          </a:p>
          <a:p>
            <a:pPr algn="ctr"/>
            <a:r>
              <a:rPr lang="en-GB" dirty="0" smtClean="0"/>
              <a:t>The lower the CO</a:t>
            </a:r>
            <a:r>
              <a:rPr lang="en-GB" baseline="-25000" dirty="0" smtClean="0"/>
              <a:t>2</a:t>
            </a:r>
            <a:r>
              <a:rPr lang="en-GB" dirty="0" smtClean="0"/>
              <a:t> in the blood and lung, the higher the ventilation to clear CO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209309" y="4087090"/>
            <a:ext cx="3214255" cy="1773383"/>
          </a:xfrm>
          <a:prstGeom prst="wedgeRoundRectCallout">
            <a:avLst>
              <a:gd name="adj1" fmla="val 7615"/>
              <a:gd name="adj2" fmla="val -10033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solidFill>
                  <a:schemeClr val="tx1"/>
                </a:solidFill>
              </a:rPr>
              <a:t>Deadspace fraction (VD/VT)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The more deadspace in your lung, the more you have to breathe to clear CO</a:t>
            </a:r>
            <a:r>
              <a:rPr lang="en-GB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CO</a:t>
            </a:r>
            <a:r>
              <a:rPr lang="en-GB" baseline="-25000" dirty="0" smtClean="0"/>
              <a:t>2</a:t>
            </a:r>
            <a:r>
              <a:rPr lang="en-GB" dirty="0" smtClean="0"/>
              <a:t> cleared from the lung?</a:t>
            </a: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90663" y="1362075"/>
          <a:ext cx="6354762" cy="1660525"/>
        </p:xfrm>
        <a:graphic>
          <a:graphicData uri="http://schemas.openxmlformats.org/presentationml/2006/ole">
            <p:oleObj spid="_x0000_s1026" name="Equation" r:id="rId4" imgW="1726920" imgH="457200" progId="Equation.3">
              <p:embed/>
            </p:oleObj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0" y="3325091"/>
            <a:ext cx="2867891" cy="1648691"/>
          </a:xfrm>
          <a:prstGeom prst="wedgeRoundRectCallout">
            <a:avLst>
              <a:gd name="adj1" fmla="val 45977"/>
              <a:gd name="adj2" fmla="val -11114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VCO</a:t>
            </a:r>
            <a:r>
              <a:rPr lang="en-GB" u="sng" baseline="-25000" dirty="0" smtClean="0"/>
              <a:t>2</a:t>
            </a:r>
            <a:r>
              <a:rPr lang="en-GB" u="sng" dirty="0" smtClean="0"/>
              <a:t> </a:t>
            </a:r>
          </a:p>
          <a:p>
            <a:pPr algn="ctr"/>
            <a:r>
              <a:rPr lang="en-GB" dirty="0" smtClean="0"/>
              <a:t>Ventilation increases in proportion to CO2 production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Exercise tes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RCP lecture 2010</Template>
  <TotalTime>2688</TotalTime>
  <Words>554</Words>
  <Application>Microsoft Office PowerPoint</Application>
  <PresentationFormat>On-screen Show (4:3)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Exercise testing</vt:lpstr>
      <vt:lpstr>Equation</vt:lpstr>
      <vt:lpstr>Slide 1</vt:lpstr>
      <vt:lpstr>Slide 2</vt:lpstr>
      <vt:lpstr>Basic exercise metabolism</vt:lpstr>
      <vt:lpstr>Basic exercise metabolism</vt:lpstr>
      <vt:lpstr>Slide 5</vt:lpstr>
      <vt:lpstr>Slide 6</vt:lpstr>
      <vt:lpstr>Slide 7</vt:lpstr>
      <vt:lpstr>Slide 8</vt:lpstr>
      <vt:lpstr>How is CO2 cleared from the lung?</vt:lpstr>
      <vt:lpstr>Sources of CO2 Output during Exercise</vt:lpstr>
      <vt:lpstr>Slide 11</vt:lpstr>
      <vt:lpstr>Slide 12</vt:lpstr>
      <vt:lpstr>Ventilatory response to steady-state exercise</vt:lpstr>
      <vt:lpstr>Slide 14</vt:lpstr>
      <vt:lpstr>Components of the cardiovascular response</vt:lpstr>
      <vt:lpstr>Components of the cardiovascular response</vt:lpstr>
      <vt:lpstr>Components of the cardiovascular response</vt:lpstr>
      <vt:lpstr>VO2 / HR = SV x (CaO2 – CvO2) </vt:lpstr>
      <vt:lpstr>Slide 19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tuhl</cp:lastModifiedBy>
  <cp:revision>32</cp:revision>
  <dcterms:created xsi:type="dcterms:W3CDTF">2008-10-13T15:44:38Z</dcterms:created>
  <dcterms:modified xsi:type="dcterms:W3CDTF">2012-03-20T15:27:42Z</dcterms:modified>
</cp:coreProperties>
</file>