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38" r:id="rId2"/>
    <p:sldId id="443" r:id="rId3"/>
    <p:sldId id="441" r:id="rId4"/>
    <p:sldId id="394" r:id="rId5"/>
    <p:sldId id="303" r:id="rId6"/>
    <p:sldId id="319" r:id="rId7"/>
    <p:sldId id="274" r:id="rId8"/>
    <p:sldId id="448" r:id="rId9"/>
    <p:sldId id="472" r:id="rId10"/>
    <p:sldId id="469" r:id="rId11"/>
    <p:sldId id="318" r:id="rId12"/>
    <p:sldId id="413" r:id="rId13"/>
    <p:sldId id="414" r:id="rId14"/>
    <p:sldId id="271" r:id="rId15"/>
    <p:sldId id="358" r:id="rId16"/>
    <p:sldId id="447" r:id="rId17"/>
    <p:sldId id="445" r:id="rId18"/>
    <p:sldId id="353" r:id="rId19"/>
    <p:sldId id="401" r:id="rId20"/>
    <p:sldId id="355" r:id="rId21"/>
    <p:sldId id="444" r:id="rId22"/>
    <p:sldId id="402" r:id="rId23"/>
    <p:sldId id="473" r:id="rId24"/>
    <p:sldId id="360" r:id="rId25"/>
    <p:sldId id="323" r:id="rId26"/>
    <p:sldId id="362" r:id="rId27"/>
    <p:sldId id="327" r:id="rId28"/>
    <p:sldId id="403" r:id="rId29"/>
    <p:sldId id="446" r:id="rId30"/>
    <p:sldId id="449" r:id="rId31"/>
    <p:sldId id="450" r:id="rId32"/>
    <p:sldId id="451" r:id="rId33"/>
    <p:sldId id="369" r:id="rId34"/>
    <p:sldId id="410" r:id="rId35"/>
    <p:sldId id="470" r:id="rId36"/>
    <p:sldId id="372" r:id="rId37"/>
    <p:sldId id="377" r:id="rId38"/>
    <p:sldId id="373" r:id="rId39"/>
    <p:sldId id="374" r:id="rId40"/>
    <p:sldId id="375" r:id="rId41"/>
    <p:sldId id="376" r:id="rId42"/>
    <p:sldId id="279" r:id="rId43"/>
    <p:sldId id="380" r:id="rId44"/>
    <p:sldId id="474" r:id="rId45"/>
    <p:sldId id="385" r:id="rId46"/>
    <p:sldId id="386" r:id="rId47"/>
    <p:sldId id="387" r:id="rId48"/>
    <p:sldId id="475" r:id="rId49"/>
    <p:sldId id="476" r:id="rId50"/>
    <p:sldId id="478" r:id="rId51"/>
    <p:sldId id="477" r:id="rId52"/>
    <p:sldId id="462" r:id="rId53"/>
    <p:sldId id="463" r:id="rId54"/>
    <p:sldId id="465" r:id="rId55"/>
    <p:sldId id="455" r:id="rId56"/>
    <p:sldId id="480" r:id="rId57"/>
    <p:sldId id="481" r:id="rId5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0000"/>
    <a:srgbClr val="66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GB"/>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47EDAB94-62E1-44F1-86FB-5919CC099871}" type="slidenum">
              <a:rPr lang="en-GB"/>
              <a:pPr>
                <a:defRPr/>
              </a:pPr>
              <a:t>‹#›</a:t>
            </a:fld>
            <a:endParaRPr lang="en-GB"/>
          </a:p>
        </p:txBody>
      </p:sp>
    </p:spTree>
    <p:extLst>
      <p:ext uri="{BB962C8B-B14F-4D97-AF65-F5344CB8AC3E}">
        <p14:creationId xmlns:p14="http://schemas.microsoft.com/office/powerpoint/2010/main" val="206349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60419" name="Text Box 2"/>
          <p:cNvSpPr>
            <a:spLocks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t>Path to TH2 responses. Parasitic helminths or allergens induce epithelial cells to produce cytokines that stimulate three populations of cells to produce other cytokines. This cytokine combination promotes differentiation of TH2 and B1 cells and stimulates effector functions, leading to parasite expulsion. MPPtype2 cells can give rise to multiple cell types, including basophils, which can bias toward TH2 differentiation. It is not clear whether natural helper, nuocyte, and MPPtype2 cells are different, or the same cell type viewed differently.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AF2283-AFB2-4CB6-AD8F-DF74768ADB8E}" type="slidenum">
              <a:rPr lang="en-GB" smtClean="0"/>
              <a:pPr eaLnBrk="1" hangingPunct="1"/>
              <a:t>15</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r>
              <a:rPr lang="en-GB" altLang="it-IT" b="1" smtClean="0">
                <a:latin typeface="Helvetica"/>
              </a:rPr>
              <a:t>Notes</a:t>
            </a:r>
          </a:p>
          <a:p>
            <a:pPr eaLnBrk="1" hangingPunct="1">
              <a:spcBef>
                <a:spcPts val="500"/>
              </a:spcBef>
              <a:spcAft>
                <a:spcPts val="500"/>
              </a:spcAft>
            </a:pPr>
            <a:r>
              <a:rPr lang="en-GB" altLang="it-IT" smtClean="0">
                <a:latin typeface="Helvetica"/>
              </a:rPr>
              <a:t>A strict relationship between allergic rhinitis and allergic asthma has been seen recently, and in many ways respiratory allergy could be seen as a single disorder of the airways. The link between rhinitis and asthma can be elucidated only by studying the natural history of the disease over a long period (Lombardi C et al. Respir Med 2001;95:9-12). Atopic dermatitis and food allergy too have been linked with an increased risk of evolving into a more serious allergic disease such as asthma.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3D8BE54-7236-481A-A72E-5D88E85B3A8B}" type="slidenum">
              <a:rPr lang="en-GB"/>
              <a:pPr>
                <a:defRPr/>
              </a:pPr>
              <a:t>‹#›</a:t>
            </a:fld>
            <a:endParaRPr lang="en-GB"/>
          </a:p>
        </p:txBody>
      </p:sp>
    </p:spTree>
    <p:extLst>
      <p:ext uri="{BB962C8B-B14F-4D97-AF65-F5344CB8AC3E}">
        <p14:creationId xmlns:p14="http://schemas.microsoft.com/office/powerpoint/2010/main" val="2849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9A9183-7D04-4450-A262-DAE84CE72618}" type="slidenum">
              <a:rPr lang="en-GB"/>
              <a:pPr>
                <a:defRPr/>
              </a:pPr>
              <a:t>‹#›</a:t>
            </a:fld>
            <a:endParaRPr lang="en-GB"/>
          </a:p>
        </p:txBody>
      </p:sp>
    </p:spTree>
    <p:extLst>
      <p:ext uri="{BB962C8B-B14F-4D97-AF65-F5344CB8AC3E}">
        <p14:creationId xmlns:p14="http://schemas.microsoft.com/office/powerpoint/2010/main" val="345245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40970E-BD5A-409D-A94E-22F154C9B905}" type="slidenum">
              <a:rPr lang="en-GB"/>
              <a:pPr>
                <a:defRPr/>
              </a:pPr>
              <a:t>‹#›</a:t>
            </a:fld>
            <a:endParaRPr lang="en-GB"/>
          </a:p>
        </p:txBody>
      </p:sp>
    </p:spTree>
    <p:extLst>
      <p:ext uri="{BB962C8B-B14F-4D97-AF65-F5344CB8AC3E}">
        <p14:creationId xmlns:p14="http://schemas.microsoft.com/office/powerpoint/2010/main" val="170319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501230-39A9-46FE-99DB-E98BE133290E}" type="slidenum">
              <a:rPr lang="en-GB"/>
              <a:pPr>
                <a:defRPr/>
              </a:pPr>
              <a:t>‹#›</a:t>
            </a:fld>
            <a:endParaRPr lang="en-GB"/>
          </a:p>
        </p:txBody>
      </p:sp>
    </p:spTree>
    <p:extLst>
      <p:ext uri="{BB962C8B-B14F-4D97-AF65-F5344CB8AC3E}">
        <p14:creationId xmlns:p14="http://schemas.microsoft.com/office/powerpoint/2010/main" val="16448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64132DF-2FE6-44A1-BD9C-21444678D3A2}" type="slidenum">
              <a:rPr lang="en-GB"/>
              <a:pPr>
                <a:defRPr/>
              </a:pPr>
              <a:t>‹#›</a:t>
            </a:fld>
            <a:endParaRPr lang="en-GB"/>
          </a:p>
        </p:txBody>
      </p:sp>
    </p:spTree>
    <p:extLst>
      <p:ext uri="{BB962C8B-B14F-4D97-AF65-F5344CB8AC3E}">
        <p14:creationId xmlns:p14="http://schemas.microsoft.com/office/powerpoint/2010/main" val="336952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E13CEE4-BD3D-421C-8F66-AF385198F80F}" type="slidenum">
              <a:rPr lang="en-GB"/>
              <a:pPr>
                <a:defRPr/>
              </a:pPr>
              <a:t>‹#›</a:t>
            </a:fld>
            <a:endParaRPr lang="en-GB"/>
          </a:p>
        </p:txBody>
      </p:sp>
    </p:spTree>
    <p:extLst>
      <p:ext uri="{BB962C8B-B14F-4D97-AF65-F5344CB8AC3E}">
        <p14:creationId xmlns:p14="http://schemas.microsoft.com/office/powerpoint/2010/main" val="64112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346FDFC-383E-4609-BB4A-8CDBB33AE11D}" type="slidenum">
              <a:rPr lang="en-GB"/>
              <a:pPr>
                <a:defRPr/>
              </a:pPr>
              <a:t>‹#›</a:t>
            </a:fld>
            <a:endParaRPr lang="en-GB"/>
          </a:p>
        </p:txBody>
      </p:sp>
    </p:spTree>
    <p:extLst>
      <p:ext uri="{BB962C8B-B14F-4D97-AF65-F5344CB8AC3E}">
        <p14:creationId xmlns:p14="http://schemas.microsoft.com/office/powerpoint/2010/main" val="66702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683ACCA-2EC0-4106-AC94-7E39A4CCF64B}" type="slidenum">
              <a:rPr lang="en-GB"/>
              <a:pPr>
                <a:defRPr/>
              </a:pPr>
              <a:t>‹#›</a:t>
            </a:fld>
            <a:endParaRPr lang="en-GB"/>
          </a:p>
        </p:txBody>
      </p:sp>
    </p:spTree>
    <p:extLst>
      <p:ext uri="{BB962C8B-B14F-4D97-AF65-F5344CB8AC3E}">
        <p14:creationId xmlns:p14="http://schemas.microsoft.com/office/powerpoint/2010/main" val="166953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DC114AA-C35F-4FA8-8EEE-ECD6C45D1D55}" type="slidenum">
              <a:rPr lang="en-GB"/>
              <a:pPr>
                <a:defRPr/>
              </a:pPr>
              <a:t>‹#›</a:t>
            </a:fld>
            <a:endParaRPr lang="en-GB"/>
          </a:p>
        </p:txBody>
      </p:sp>
    </p:spTree>
    <p:extLst>
      <p:ext uri="{BB962C8B-B14F-4D97-AF65-F5344CB8AC3E}">
        <p14:creationId xmlns:p14="http://schemas.microsoft.com/office/powerpoint/2010/main" val="49222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609577-2E65-4B10-BA9B-1E637AFE1EE8}" type="slidenum">
              <a:rPr lang="en-GB"/>
              <a:pPr>
                <a:defRPr/>
              </a:pPr>
              <a:t>‹#›</a:t>
            </a:fld>
            <a:endParaRPr lang="en-GB"/>
          </a:p>
        </p:txBody>
      </p:sp>
    </p:spTree>
    <p:extLst>
      <p:ext uri="{BB962C8B-B14F-4D97-AF65-F5344CB8AC3E}">
        <p14:creationId xmlns:p14="http://schemas.microsoft.com/office/powerpoint/2010/main" val="114200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2DC4AA-F2AB-4D5E-9BD9-494B9B176EB9}" type="slidenum">
              <a:rPr lang="en-GB"/>
              <a:pPr>
                <a:defRPr/>
              </a:pPr>
              <a:t>‹#›</a:t>
            </a:fld>
            <a:endParaRPr lang="en-GB"/>
          </a:p>
        </p:txBody>
      </p:sp>
    </p:spTree>
    <p:extLst>
      <p:ext uri="{BB962C8B-B14F-4D97-AF65-F5344CB8AC3E}">
        <p14:creationId xmlns:p14="http://schemas.microsoft.com/office/powerpoint/2010/main" val="54779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C929C38-9B79-4559-8A95-A9A65091035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upload.wikimedia.org/wikipedia/commons/4/49/Cockroach_closeup.jpg"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practicalfishkeeping.co.uk/pfk/pages/blog.php?blogid=59"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file:///\\Hhcfile1\allergy2\Slide%20Shows\ACAAI%20Slide%20Show\Slide%2020.jpg"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eepwaterproject.files.wordpress.com/2010/07/human_body-1.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63575" y="61134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3075" name="Text Box 4"/>
          <p:cNvSpPr txBox="1">
            <a:spLocks noChangeArrowheads="1"/>
          </p:cNvSpPr>
          <p:nvPr/>
        </p:nvSpPr>
        <p:spPr bwMode="auto">
          <a:xfrm>
            <a:off x="7432675" y="5897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3076" name="Text Box 7"/>
          <p:cNvSpPr txBox="1">
            <a:spLocks noChangeArrowheads="1"/>
          </p:cNvSpPr>
          <p:nvPr/>
        </p:nvSpPr>
        <p:spPr bwMode="auto">
          <a:xfrm>
            <a:off x="1676400" y="3952875"/>
            <a:ext cx="5695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i="1">
                <a:latin typeface="Arial Unicode MS" pitchFamily="34" charset="-128"/>
              </a:rPr>
              <a:t>Emeritus Professor of Allergy and Clinical Immunology</a:t>
            </a:r>
          </a:p>
          <a:p>
            <a:pPr algn="ctr" eaLnBrk="1" hangingPunct="1"/>
            <a:r>
              <a:rPr lang="en-GB" i="1">
                <a:latin typeface="Arial Unicode MS" pitchFamily="34" charset="-128"/>
              </a:rPr>
              <a:t>National Heart and Lung Institute</a:t>
            </a:r>
          </a:p>
          <a:p>
            <a:pPr algn="ctr" eaLnBrk="1" hangingPunct="1"/>
            <a:r>
              <a:rPr lang="en-GB" i="1">
                <a:latin typeface="Arial Unicode MS" pitchFamily="34" charset="-128"/>
              </a:rPr>
              <a:t>Imperial College</a:t>
            </a:r>
          </a:p>
        </p:txBody>
      </p:sp>
      <p:sp>
        <p:nvSpPr>
          <p:cNvPr id="3077" name="Text Box 8"/>
          <p:cNvSpPr txBox="1">
            <a:spLocks noChangeArrowheads="1"/>
          </p:cNvSpPr>
          <p:nvPr/>
        </p:nvSpPr>
        <p:spPr bwMode="auto">
          <a:xfrm>
            <a:off x="3168650" y="3259138"/>
            <a:ext cx="232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a:t>Professor A.B.Kay </a:t>
            </a:r>
          </a:p>
        </p:txBody>
      </p:sp>
      <p:sp>
        <p:nvSpPr>
          <p:cNvPr id="3078" name="Text Box 9"/>
          <p:cNvSpPr txBox="1">
            <a:spLocks noChangeArrowheads="1"/>
          </p:cNvSpPr>
          <p:nvPr/>
        </p:nvSpPr>
        <p:spPr bwMode="auto">
          <a:xfrm>
            <a:off x="914400" y="1600200"/>
            <a:ext cx="7224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a:solidFill>
                  <a:srgbClr val="0070C0"/>
                </a:solidFill>
              </a:rPr>
              <a:t>Allergic airway disease</a:t>
            </a:r>
            <a:endParaRPr lang="en-GB" sz="5400">
              <a:solidFill>
                <a:srgbClr val="0070C0"/>
              </a:solidFill>
            </a:endParaRPr>
          </a:p>
        </p:txBody>
      </p:sp>
      <p:pic>
        <p:nvPicPr>
          <p:cNvPr id="307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10200"/>
            <a:ext cx="7915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algn="ctr" eaLnBrk="1" hangingPunct="1"/>
            <a:r>
              <a:rPr lang="en-GB" sz="1500" b="1">
                <a:solidFill>
                  <a:srgbClr val="000000"/>
                </a:solidFill>
              </a:rPr>
              <a:t>Path to TH2 responses.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395288"/>
            <a:ext cx="721042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2" name="Text Box 4"/>
          <p:cNvSpPr txBox="1">
            <a:spLocks noChangeArrowheads="1"/>
          </p:cNvSpPr>
          <p:nvPr/>
        </p:nvSpPr>
        <p:spPr bwMode="auto">
          <a:xfrm>
            <a:off x="4767263" y="6245225"/>
            <a:ext cx="39195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itchFamily="34" charset="0"/>
                <a:cs typeface="Arial" pitchFamily="34" charset="0"/>
              </a:defRPr>
            </a:lvl9pPr>
          </a:lstStyle>
          <a:p>
            <a:pPr eaLnBrk="1" hangingPunct="1"/>
            <a:r>
              <a:rPr lang="en-GB" sz="1400" b="1">
                <a:solidFill>
                  <a:srgbClr val="000000"/>
                </a:solidFill>
              </a:rPr>
              <a:t>R L Coffman Science 2010;328:1116-1117</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descr="Recycled paper"/>
          <p:cNvSpPr>
            <a:spLocks noChangeArrowheads="1"/>
          </p:cNvSpPr>
          <p:nvPr/>
        </p:nvSpPr>
        <p:spPr bwMode="auto">
          <a:xfrm>
            <a:off x="2209800" y="5029200"/>
            <a:ext cx="914400" cy="762000"/>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41275">
                <a:solidFill>
                  <a:srgbClr val="000000"/>
                </a:solidFill>
                <a:round/>
                <a:headEnd/>
                <a:tailEnd/>
              </a14:hiddenLine>
            </a:ext>
          </a:extLst>
        </p:spPr>
        <p:txBody>
          <a:bodyPr wrap="none" anchor="ctr"/>
          <a:lstStyle/>
          <a:p>
            <a:endParaRPr lang="en-US"/>
          </a:p>
        </p:txBody>
      </p:sp>
      <p:sp>
        <p:nvSpPr>
          <p:cNvPr id="13315" name="AutoShape 3"/>
          <p:cNvSpPr>
            <a:spLocks noChangeArrowheads="1"/>
          </p:cNvSpPr>
          <p:nvPr/>
        </p:nvSpPr>
        <p:spPr bwMode="auto">
          <a:xfrm>
            <a:off x="3581400" y="5181600"/>
            <a:ext cx="3581400" cy="457200"/>
          </a:xfrm>
          <a:prstGeom prst="rightArrow">
            <a:avLst>
              <a:gd name="adj1" fmla="val 50000"/>
              <a:gd name="adj2" fmla="val 195833"/>
            </a:avLst>
          </a:prstGeom>
          <a:solidFill>
            <a:srgbClr val="0033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3316" name="Text Box 4"/>
          <p:cNvSpPr txBox="1">
            <a:spLocks noChangeArrowheads="1"/>
          </p:cNvSpPr>
          <p:nvPr/>
        </p:nvSpPr>
        <p:spPr bwMode="auto">
          <a:xfrm>
            <a:off x="7010400" y="4648200"/>
            <a:ext cx="2057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sz="2400">
                <a:solidFill>
                  <a:srgbClr val="FF0000"/>
                </a:solidFill>
              </a:rPr>
              <a:t>Chronic </a:t>
            </a:r>
            <a:r>
              <a:rPr lang="en-GB" sz="2400"/>
              <a:t>symptoms of allergy</a:t>
            </a:r>
          </a:p>
        </p:txBody>
      </p:sp>
      <p:sp>
        <p:nvSpPr>
          <p:cNvPr id="13317" name="Text Box 5"/>
          <p:cNvSpPr txBox="1">
            <a:spLocks noChangeArrowheads="1"/>
          </p:cNvSpPr>
          <p:nvPr/>
        </p:nvSpPr>
        <p:spPr bwMode="auto">
          <a:xfrm>
            <a:off x="3886200" y="551815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sz="2400">
                <a:solidFill>
                  <a:schemeClr val="tx2"/>
                </a:solidFill>
              </a:rPr>
              <a:t>Th2 cytokines and chemokines</a:t>
            </a:r>
            <a:endParaRPr lang="en-GB" sz="2400">
              <a:latin typeface="Times New Roman" pitchFamily="18" charset="0"/>
            </a:endParaRPr>
          </a:p>
        </p:txBody>
      </p:sp>
      <p:sp>
        <p:nvSpPr>
          <p:cNvPr id="13318" name="Text Box 6"/>
          <p:cNvSpPr txBox="1">
            <a:spLocks noChangeArrowheads="1"/>
          </p:cNvSpPr>
          <p:nvPr/>
        </p:nvSpPr>
        <p:spPr bwMode="auto">
          <a:xfrm>
            <a:off x="0" y="3352800"/>
            <a:ext cx="2667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2800"/>
              <a:t>Allergen</a:t>
            </a:r>
          </a:p>
          <a:p>
            <a:pPr>
              <a:spcBef>
                <a:spcPct val="50000"/>
              </a:spcBef>
            </a:pPr>
            <a:r>
              <a:rPr lang="en-GB" sz="2800"/>
              <a:t>(e.g. pollen)</a:t>
            </a:r>
            <a:endParaRPr lang="en-GB" sz="2400">
              <a:latin typeface="Times New Roman" pitchFamily="18" charset="0"/>
            </a:endParaRPr>
          </a:p>
        </p:txBody>
      </p:sp>
      <p:sp>
        <p:nvSpPr>
          <p:cNvPr id="13319" name="Oval 7"/>
          <p:cNvSpPr>
            <a:spLocks noChangeArrowheads="1"/>
          </p:cNvSpPr>
          <p:nvPr/>
        </p:nvSpPr>
        <p:spPr bwMode="auto">
          <a:xfrm>
            <a:off x="609600" y="2971800"/>
            <a:ext cx="4572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20" name="Oval 8"/>
          <p:cNvSpPr>
            <a:spLocks noChangeArrowheads="1"/>
          </p:cNvSpPr>
          <p:nvPr/>
        </p:nvSpPr>
        <p:spPr bwMode="auto">
          <a:xfrm>
            <a:off x="1524000" y="5181600"/>
            <a:ext cx="457200" cy="2286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21" name="Oval 9"/>
          <p:cNvSpPr>
            <a:spLocks noChangeArrowheads="1"/>
          </p:cNvSpPr>
          <p:nvPr/>
        </p:nvSpPr>
        <p:spPr bwMode="auto">
          <a:xfrm>
            <a:off x="1066800" y="3276600"/>
            <a:ext cx="3810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22" name="Oval 10"/>
          <p:cNvSpPr>
            <a:spLocks noChangeArrowheads="1"/>
          </p:cNvSpPr>
          <p:nvPr/>
        </p:nvSpPr>
        <p:spPr bwMode="auto">
          <a:xfrm>
            <a:off x="990600" y="2743200"/>
            <a:ext cx="6096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23" name="Oval 11"/>
          <p:cNvSpPr>
            <a:spLocks noChangeArrowheads="1"/>
          </p:cNvSpPr>
          <p:nvPr/>
        </p:nvSpPr>
        <p:spPr bwMode="auto">
          <a:xfrm>
            <a:off x="1295400" y="4572000"/>
            <a:ext cx="3810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24" name="Oval 12"/>
          <p:cNvSpPr>
            <a:spLocks noChangeArrowheads="1"/>
          </p:cNvSpPr>
          <p:nvPr/>
        </p:nvSpPr>
        <p:spPr bwMode="auto">
          <a:xfrm>
            <a:off x="228600" y="3200400"/>
            <a:ext cx="3810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25" name="AutoShape 13"/>
          <p:cNvSpPr>
            <a:spLocks noChangeArrowheads="1"/>
          </p:cNvSpPr>
          <p:nvPr/>
        </p:nvSpPr>
        <p:spPr bwMode="auto">
          <a:xfrm>
            <a:off x="457200" y="1447800"/>
            <a:ext cx="685800" cy="137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3326" name="Text Box 14"/>
          <p:cNvSpPr txBox="1">
            <a:spLocks noChangeArrowheads="1"/>
          </p:cNvSpPr>
          <p:nvPr/>
        </p:nvSpPr>
        <p:spPr bwMode="auto">
          <a:xfrm>
            <a:off x="1981200" y="4572000"/>
            <a:ext cx="144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sz="2400">
                <a:solidFill>
                  <a:schemeClr val="bg2"/>
                </a:solidFill>
              </a:rPr>
              <a:t>CD4</a:t>
            </a:r>
          </a:p>
          <a:p>
            <a:pPr algn="ctr">
              <a:spcBef>
                <a:spcPct val="50000"/>
              </a:spcBef>
            </a:pPr>
            <a:r>
              <a:rPr lang="en-GB" sz="2400">
                <a:solidFill>
                  <a:schemeClr val="bg2"/>
                </a:solidFill>
              </a:rPr>
              <a:t>Th2</a:t>
            </a:r>
            <a:endParaRPr lang="en-GB" sz="2400">
              <a:latin typeface="Times New Roman" pitchFamily="18" charset="0"/>
            </a:endParaRPr>
          </a:p>
        </p:txBody>
      </p:sp>
      <p:sp>
        <p:nvSpPr>
          <p:cNvPr id="13327" name="Line 15"/>
          <p:cNvSpPr>
            <a:spLocks noChangeShapeType="1"/>
          </p:cNvSpPr>
          <p:nvPr/>
        </p:nvSpPr>
        <p:spPr bwMode="auto">
          <a:xfrm rot="3636093" flipH="1" flipV="1">
            <a:off x="2514600" y="2895600"/>
            <a:ext cx="4572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328" name="Text Box 16"/>
          <p:cNvSpPr txBox="1">
            <a:spLocks noChangeArrowheads="1"/>
          </p:cNvSpPr>
          <p:nvPr/>
        </p:nvSpPr>
        <p:spPr bwMode="auto">
          <a:xfrm>
            <a:off x="2057400" y="3124200"/>
            <a:ext cx="1981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sz="2400">
                <a:solidFill>
                  <a:schemeClr val="tx2"/>
                </a:solidFill>
              </a:rPr>
              <a:t>IgE antibody coating mast cell</a:t>
            </a:r>
          </a:p>
        </p:txBody>
      </p:sp>
      <p:sp>
        <p:nvSpPr>
          <p:cNvPr id="13329" name="Oval 17"/>
          <p:cNvSpPr>
            <a:spLocks noChangeArrowheads="1"/>
          </p:cNvSpPr>
          <p:nvPr/>
        </p:nvSpPr>
        <p:spPr bwMode="auto">
          <a:xfrm rot="1546203">
            <a:off x="1606550" y="6127750"/>
            <a:ext cx="533400" cy="152400"/>
          </a:xfrm>
          <a:prstGeom prst="ellipse">
            <a:avLst/>
          </a:prstGeom>
          <a:solidFill>
            <a:schemeClr val="folHlink"/>
          </a:solidFill>
          <a:ln w="9525">
            <a:solidFill>
              <a:schemeClr val="tx1"/>
            </a:solidFill>
            <a:round/>
            <a:headEnd/>
            <a:tailEnd/>
          </a:ln>
        </p:spPr>
        <p:txBody>
          <a:bodyPr wrap="none" anchor="ctr"/>
          <a:lstStyle/>
          <a:p>
            <a:endParaRPr lang="en-US"/>
          </a:p>
        </p:txBody>
      </p:sp>
      <p:grpSp>
        <p:nvGrpSpPr>
          <p:cNvPr id="13330" name="Group 18" descr="Parchment"/>
          <p:cNvGrpSpPr>
            <a:grpSpLocks/>
          </p:cNvGrpSpPr>
          <p:nvPr/>
        </p:nvGrpSpPr>
        <p:grpSpPr bwMode="auto">
          <a:xfrm rot="-8700000">
            <a:off x="1652588" y="2290763"/>
            <a:ext cx="153987" cy="288925"/>
            <a:chOff x="1728" y="864"/>
            <a:chExt cx="1032" cy="2856"/>
          </a:xfrm>
        </p:grpSpPr>
        <p:sp>
          <p:nvSpPr>
            <p:cNvPr id="13521" name="Rectangle 19"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22" name="Rectangle 20"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23" name="Rectangle 21"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1" name="Group 22" descr="Parchment"/>
          <p:cNvGrpSpPr>
            <a:grpSpLocks/>
          </p:cNvGrpSpPr>
          <p:nvPr/>
        </p:nvGrpSpPr>
        <p:grpSpPr bwMode="auto">
          <a:xfrm rot="-2700000">
            <a:off x="1619250" y="925513"/>
            <a:ext cx="152400" cy="288925"/>
            <a:chOff x="1728" y="864"/>
            <a:chExt cx="1032" cy="2856"/>
          </a:xfrm>
        </p:grpSpPr>
        <p:sp>
          <p:nvSpPr>
            <p:cNvPr id="13518" name="Rectangle 23"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9" name="Rectangle 24"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20" name="Rectangle 25"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2" name="Group 26" descr="Parchment"/>
          <p:cNvGrpSpPr>
            <a:grpSpLocks/>
          </p:cNvGrpSpPr>
          <p:nvPr/>
        </p:nvGrpSpPr>
        <p:grpSpPr bwMode="auto">
          <a:xfrm rot="8100000">
            <a:off x="3011488" y="2257425"/>
            <a:ext cx="153987" cy="288925"/>
            <a:chOff x="1728" y="864"/>
            <a:chExt cx="1032" cy="2856"/>
          </a:xfrm>
        </p:grpSpPr>
        <p:sp>
          <p:nvSpPr>
            <p:cNvPr id="13515" name="Rectangle 27"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6" name="Rectangle 28"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7" name="Rectangle 29"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3" name="Group 30" descr="Parchment"/>
          <p:cNvGrpSpPr>
            <a:grpSpLocks/>
          </p:cNvGrpSpPr>
          <p:nvPr/>
        </p:nvGrpSpPr>
        <p:grpSpPr bwMode="auto">
          <a:xfrm rot="2700000">
            <a:off x="3011488" y="960438"/>
            <a:ext cx="153987" cy="287337"/>
            <a:chOff x="1728" y="864"/>
            <a:chExt cx="1032" cy="2856"/>
          </a:xfrm>
        </p:grpSpPr>
        <p:sp>
          <p:nvSpPr>
            <p:cNvPr id="13512" name="Rectangle 31"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3" name="Rectangle 32"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4" name="Rectangle 33"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4" name="Group 34" descr="Parchment"/>
          <p:cNvGrpSpPr>
            <a:grpSpLocks/>
          </p:cNvGrpSpPr>
          <p:nvPr/>
        </p:nvGrpSpPr>
        <p:grpSpPr bwMode="auto">
          <a:xfrm rot="-5400000">
            <a:off x="1346200" y="1574800"/>
            <a:ext cx="153988" cy="287338"/>
            <a:chOff x="1728" y="864"/>
            <a:chExt cx="1032" cy="2856"/>
          </a:xfrm>
        </p:grpSpPr>
        <p:sp>
          <p:nvSpPr>
            <p:cNvPr id="13509" name="Rectangle 35"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0" name="Rectangle 36"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11" name="Rectangle 37"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5" name="Group 38" descr="Parchment"/>
          <p:cNvGrpSpPr>
            <a:grpSpLocks/>
          </p:cNvGrpSpPr>
          <p:nvPr/>
        </p:nvGrpSpPr>
        <p:grpSpPr bwMode="auto">
          <a:xfrm rot="10800000">
            <a:off x="2333625" y="2528888"/>
            <a:ext cx="150813" cy="290512"/>
            <a:chOff x="1728" y="864"/>
            <a:chExt cx="1032" cy="2856"/>
          </a:xfrm>
        </p:grpSpPr>
        <p:sp>
          <p:nvSpPr>
            <p:cNvPr id="13506" name="Rectangle 39"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07" name="Rectangle 40"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08" name="Rectangle 41"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6" name="Group 42" descr="Parchment"/>
          <p:cNvGrpSpPr>
            <a:grpSpLocks/>
          </p:cNvGrpSpPr>
          <p:nvPr/>
        </p:nvGrpSpPr>
        <p:grpSpPr bwMode="auto">
          <a:xfrm rot="5400000">
            <a:off x="3282950" y="1608138"/>
            <a:ext cx="155575" cy="288925"/>
            <a:chOff x="1728" y="864"/>
            <a:chExt cx="1032" cy="2856"/>
          </a:xfrm>
        </p:grpSpPr>
        <p:sp>
          <p:nvSpPr>
            <p:cNvPr id="13503" name="Rectangle 43"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04" name="Rectangle 44"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05" name="Rectangle 45"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37" name="Group 46" descr="Parchment"/>
          <p:cNvGrpSpPr>
            <a:grpSpLocks/>
          </p:cNvGrpSpPr>
          <p:nvPr/>
        </p:nvGrpSpPr>
        <p:grpSpPr bwMode="auto">
          <a:xfrm>
            <a:off x="2263775" y="685800"/>
            <a:ext cx="153988" cy="290513"/>
            <a:chOff x="1728" y="864"/>
            <a:chExt cx="1032" cy="2856"/>
          </a:xfrm>
        </p:grpSpPr>
        <p:sp>
          <p:nvSpPr>
            <p:cNvPr id="13500" name="Rectangle 47"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01" name="Rectangle 48"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502" name="Rectangle 49"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sp>
        <p:nvSpPr>
          <p:cNvPr id="13338" name="Oval 50" descr="Parchment"/>
          <p:cNvSpPr>
            <a:spLocks noChangeArrowheads="1"/>
          </p:cNvSpPr>
          <p:nvPr/>
        </p:nvSpPr>
        <p:spPr bwMode="auto">
          <a:xfrm>
            <a:off x="1600200" y="914400"/>
            <a:ext cx="1665288" cy="1570038"/>
          </a:xfrm>
          <a:prstGeom prst="ellipse">
            <a:avLst/>
          </a:prstGeom>
          <a:blipFill dpi="0" rotWithShape="0">
            <a:blip r:embed="rId3"/>
            <a:srcRect/>
            <a:tile tx="0" ty="0" sx="100000" sy="100000" flip="none" algn="tl"/>
          </a:blipFill>
          <a:ln w="22225">
            <a:solidFill>
              <a:schemeClr val="bg2"/>
            </a:solidFill>
            <a:round/>
            <a:headEnd/>
            <a:tailEnd/>
          </a:ln>
        </p:spPr>
        <p:txBody>
          <a:bodyPr wrap="none" anchor="ctr"/>
          <a:lstStyle/>
          <a:p>
            <a:endParaRPr lang="en-US"/>
          </a:p>
        </p:txBody>
      </p:sp>
      <p:sp>
        <p:nvSpPr>
          <p:cNvPr id="13339" name="Text Box 51"/>
          <p:cNvSpPr txBox="1">
            <a:spLocks noChangeArrowheads="1"/>
          </p:cNvSpPr>
          <p:nvPr/>
        </p:nvSpPr>
        <p:spPr bwMode="auto">
          <a:xfrm>
            <a:off x="1844675" y="1385888"/>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en-US" sz="2400">
              <a:solidFill>
                <a:srgbClr val="080808"/>
              </a:solidFill>
            </a:endParaRPr>
          </a:p>
        </p:txBody>
      </p:sp>
      <p:sp>
        <p:nvSpPr>
          <p:cNvPr id="13340" name="Oval 52"/>
          <p:cNvSpPr>
            <a:spLocks noChangeArrowheads="1"/>
          </p:cNvSpPr>
          <p:nvPr/>
        </p:nvSpPr>
        <p:spPr bwMode="auto">
          <a:xfrm>
            <a:off x="2409825" y="2295525"/>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1" name="Oval 53"/>
          <p:cNvSpPr>
            <a:spLocks noChangeArrowheads="1"/>
          </p:cNvSpPr>
          <p:nvPr/>
        </p:nvSpPr>
        <p:spPr bwMode="auto">
          <a:xfrm>
            <a:off x="1985963" y="12461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2" name="Oval 54"/>
          <p:cNvSpPr>
            <a:spLocks noChangeArrowheads="1"/>
          </p:cNvSpPr>
          <p:nvPr/>
        </p:nvSpPr>
        <p:spPr bwMode="auto">
          <a:xfrm>
            <a:off x="2974975" y="180498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3" name="Oval 55"/>
          <p:cNvSpPr>
            <a:spLocks noChangeArrowheads="1"/>
          </p:cNvSpPr>
          <p:nvPr/>
        </p:nvSpPr>
        <p:spPr bwMode="auto">
          <a:xfrm>
            <a:off x="2692400" y="138588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4" name="Oval 56"/>
          <p:cNvSpPr>
            <a:spLocks noChangeArrowheads="1"/>
          </p:cNvSpPr>
          <p:nvPr/>
        </p:nvSpPr>
        <p:spPr bwMode="auto">
          <a:xfrm>
            <a:off x="2055813" y="2224088"/>
            <a:ext cx="71437" cy="71437"/>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5" name="Oval 57"/>
          <p:cNvSpPr>
            <a:spLocks noChangeArrowheads="1"/>
          </p:cNvSpPr>
          <p:nvPr/>
        </p:nvSpPr>
        <p:spPr bwMode="auto">
          <a:xfrm>
            <a:off x="1914525" y="145573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6" name="Oval 58"/>
          <p:cNvSpPr>
            <a:spLocks noChangeArrowheads="1"/>
          </p:cNvSpPr>
          <p:nvPr/>
        </p:nvSpPr>
        <p:spPr bwMode="auto">
          <a:xfrm>
            <a:off x="2692400" y="215423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7" name="Oval 59"/>
          <p:cNvSpPr>
            <a:spLocks noChangeArrowheads="1"/>
          </p:cNvSpPr>
          <p:nvPr/>
        </p:nvSpPr>
        <p:spPr bwMode="auto">
          <a:xfrm>
            <a:off x="2905125" y="159543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8" name="Oval 60"/>
          <p:cNvSpPr>
            <a:spLocks noChangeArrowheads="1"/>
          </p:cNvSpPr>
          <p:nvPr/>
        </p:nvSpPr>
        <p:spPr bwMode="auto">
          <a:xfrm>
            <a:off x="1676400" y="1828800"/>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49" name="Oval 61"/>
          <p:cNvSpPr>
            <a:spLocks noChangeArrowheads="1"/>
          </p:cNvSpPr>
          <p:nvPr/>
        </p:nvSpPr>
        <p:spPr bwMode="auto">
          <a:xfrm>
            <a:off x="2268538" y="1174750"/>
            <a:ext cx="69850" cy="71438"/>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0" name="Oval 62"/>
          <p:cNvSpPr>
            <a:spLocks noChangeArrowheads="1"/>
          </p:cNvSpPr>
          <p:nvPr/>
        </p:nvSpPr>
        <p:spPr bwMode="auto">
          <a:xfrm>
            <a:off x="1985963" y="187483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1" name="Oval 63"/>
          <p:cNvSpPr>
            <a:spLocks noChangeArrowheads="1"/>
          </p:cNvSpPr>
          <p:nvPr/>
        </p:nvSpPr>
        <p:spPr bwMode="auto">
          <a:xfrm>
            <a:off x="4648200" y="1981200"/>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2" name="Oval 64"/>
          <p:cNvSpPr>
            <a:spLocks noChangeArrowheads="1"/>
          </p:cNvSpPr>
          <p:nvPr/>
        </p:nvSpPr>
        <p:spPr bwMode="auto">
          <a:xfrm>
            <a:off x="1985963" y="20843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3" name="Oval 65"/>
          <p:cNvSpPr>
            <a:spLocks noChangeArrowheads="1"/>
          </p:cNvSpPr>
          <p:nvPr/>
        </p:nvSpPr>
        <p:spPr bwMode="auto">
          <a:xfrm>
            <a:off x="2551113" y="1104900"/>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4" name="Oval 66"/>
          <p:cNvSpPr>
            <a:spLocks noChangeArrowheads="1"/>
          </p:cNvSpPr>
          <p:nvPr/>
        </p:nvSpPr>
        <p:spPr bwMode="auto">
          <a:xfrm>
            <a:off x="2620963" y="2295525"/>
            <a:ext cx="71437"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5" name="Oval 67"/>
          <p:cNvSpPr>
            <a:spLocks noChangeArrowheads="1"/>
          </p:cNvSpPr>
          <p:nvPr/>
        </p:nvSpPr>
        <p:spPr bwMode="auto">
          <a:xfrm>
            <a:off x="2974975" y="194468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56" name="Oval 68"/>
          <p:cNvSpPr>
            <a:spLocks noChangeArrowheads="1"/>
          </p:cNvSpPr>
          <p:nvPr/>
        </p:nvSpPr>
        <p:spPr bwMode="auto">
          <a:xfrm>
            <a:off x="2763838" y="18049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grpSp>
        <p:nvGrpSpPr>
          <p:cNvPr id="13357" name="Group 69" descr="Parchment"/>
          <p:cNvGrpSpPr>
            <a:grpSpLocks/>
          </p:cNvGrpSpPr>
          <p:nvPr/>
        </p:nvGrpSpPr>
        <p:grpSpPr bwMode="auto">
          <a:xfrm rot="3445557">
            <a:off x="3267869" y="1227931"/>
            <a:ext cx="153988" cy="288925"/>
            <a:chOff x="1728" y="864"/>
            <a:chExt cx="1032" cy="2856"/>
          </a:xfrm>
        </p:grpSpPr>
        <p:sp>
          <p:nvSpPr>
            <p:cNvPr id="13497" name="Rectangle 70"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8" name="Rectangle 71"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9" name="Rectangle 72"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58" name="Group 73" descr="Parchment"/>
          <p:cNvGrpSpPr>
            <a:grpSpLocks/>
          </p:cNvGrpSpPr>
          <p:nvPr/>
        </p:nvGrpSpPr>
        <p:grpSpPr bwMode="auto">
          <a:xfrm rot="2204164">
            <a:off x="2667000" y="685800"/>
            <a:ext cx="157163" cy="285750"/>
            <a:chOff x="1728" y="864"/>
            <a:chExt cx="1032" cy="2856"/>
          </a:xfrm>
        </p:grpSpPr>
        <p:sp>
          <p:nvSpPr>
            <p:cNvPr id="13494" name="Rectangle 74"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5" name="Rectangle 75"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6" name="Rectangle 76"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59" name="Group 77" descr="Parchment"/>
          <p:cNvGrpSpPr>
            <a:grpSpLocks/>
          </p:cNvGrpSpPr>
          <p:nvPr/>
        </p:nvGrpSpPr>
        <p:grpSpPr bwMode="auto">
          <a:xfrm rot="7324382">
            <a:off x="3182938" y="1947863"/>
            <a:ext cx="155575" cy="288925"/>
            <a:chOff x="1728" y="864"/>
            <a:chExt cx="1032" cy="2856"/>
          </a:xfrm>
        </p:grpSpPr>
        <p:sp>
          <p:nvSpPr>
            <p:cNvPr id="13491" name="Rectangle 78"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2" name="Rectangle 79"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3" name="Rectangle 80"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0" name="Group 81" descr="Parchment"/>
          <p:cNvGrpSpPr>
            <a:grpSpLocks/>
          </p:cNvGrpSpPr>
          <p:nvPr/>
        </p:nvGrpSpPr>
        <p:grpSpPr bwMode="auto">
          <a:xfrm rot="-1271341">
            <a:off x="1909763" y="760413"/>
            <a:ext cx="157162" cy="285750"/>
            <a:chOff x="1728" y="864"/>
            <a:chExt cx="1032" cy="2856"/>
          </a:xfrm>
        </p:grpSpPr>
        <p:sp>
          <p:nvSpPr>
            <p:cNvPr id="13488" name="Rectangle 82"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9" name="Rectangle 83"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90" name="Rectangle 84"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1" name="Group 85" descr="Parchment"/>
          <p:cNvGrpSpPr>
            <a:grpSpLocks/>
          </p:cNvGrpSpPr>
          <p:nvPr/>
        </p:nvGrpSpPr>
        <p:grpSpPr bwMode="auto">
          <a:xfrm rot="-3760540">
            <a:off x="1416844" y="1178719"/>
            <a:ext cx="153987" cy="288925"/>
            <a:chOff x="1728" y="864"/>
            <a:chExt cx="1032" cy="2856"/>
          </a:xfrm>
        </p:grpSpPr>
        <p:sp>
          <p:nvSpPr>
            <p:cNvPr id="13485" name="Rectangle 86"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6" name="Rectangle 87"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7" name="Rectangle 88"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2" name="Group 93" descr="Parchment"/>
          <p:cNvGrpSpPr>
            <a:grpSpLocks/>
          </p:cNvGrpSpPr>
          <p:nvPr/>
        </p:nvGrpSpPr>
        <p:grpSpPr bwMode="auto">
          <a:xfrm rot="-7851314">
            <a:off x="1416050" y="1947863"/>
            <a:ext cx="155575" cy="288925"/>
            <a:chOff x="1728" y="864"/>
            <a:chExt cx="1032" cy="2856"/>
          </a:xfrm>
        </p:grpSpPr>
        <p:sp>
          <p:nvSpPr>
            <p:cNvPr id="13482" name="Rectangle 94"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3" name="Rectangle 95"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4" name="Rectangle 96"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3" name="Group 97" descr="Parchment"/>
          <p:cNvGrpSpPr>
            <a:grpSpLocks/>
          </p:cNvGrpSpPr>
          <p:nvPr/>
        </p:nvGrpSpPr>
        <p:grpSpPr bwMode="auto">
          <a:xfrm rot="8614051">
            <a:off x="2687638" y="2438400"/>
            <a:ext cx="157162" cy="285750"/>
            <a:chOff x="1728" y="864"/>
            <a:chExt cx="1032" cy="2856"/>
          </a:xfrm>
        </p:grpSpPr>
        <p:sp>
          <p:nvSpPr>
            <p:cNvPr id="13479" name="Rectangle 98"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0" name="Rectangle 99"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81" name="Rectangle 100"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sp>
        <p:nvSpPr>
          <p:cNvPr id="13364" name="Oval 101"/>
          <p:cNvSpPr>
            <a:spLocks noChangeArrowheads="1"/>
          </p:cNvSpPr>
          <p:nvPr/>
        </p:nvSpPr>
        <p:spPr bwMode="auto">
          <a:xfrm rot="-2641086">
            <a:off x="1066800" y="965200"/>
            <a:ext cx="565150" cy="139700"/>
          </a:xfrm>
          <a:prstGeom prst="ellipse">
            <a:avLst/>
          </a:prstGeom>
          <a:solidFill>
            <a:schemeClr val="folHlink"/>
          </a:solidFill>
          <a:ln w="9525">
            <a:solidFill>
              <a:schemeClr val="tx1"/>
            </a:solidFill>
            <a:round/>
            <a:headEnd/>
            <a:tailEnd/>
          </a:ln>
        </p:spPr>
        <p:txBody>
          <a:bodyPr wrap="none" anchor="ctr"/>
          <a:lstStyle/>
          <a:p>
            <a:endParaRPr lang="en-US"/>
          </a:p>
        </p:txBody>
      </p:sp>
      <p:grpSp>
        <p:nvGrpSpPr>
          <p:cNvPr id="13365" name="Group 102" descr="Parchment"/>
          <p:cNvGrpSpPr>
            <a:grpSpLocks/>
          </p:cNvGrpSpPr>
          <p:nvPr/>
        </p:nvGrpSpPr>
        <p:grpSpPr bwMode="auto">
          <a:xfrm rot="-8700000">
            <a:off x="4548188" y="2366963"/>
            <a:ext cx="153987" cy="288925"/>
            <a:chOff x="1728" y="864"/>
            <a:chExt cx="1032" cy="2856"/>
          </a:xfrm>
        </p:grpSpPr>
        <p:sp>
          <p:nvSpPr>
            <p:cNvPr id="13476" name="Rectangle 103"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77" name="Rectangle 104"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78" name="Rectangle 105"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6" name="Group 106" descr="Parchment"/>
          <p:cNvGrpSpPr>
            <a:grpSpLocks/>
          </p:cNvGrpSpPr>
          <p:nvPr/>
        </p:nvGrpSpPr>
        <p:grpSpPr bwMode="auto">
          <a:xfrm rot="-2700000">
            <a:off x="4514850" y="1001713"/>
            <a:ext cx="152400" cy="288925"/>
            <a:chOff x="1728" y="864"/>
            <a:chExt cx="1032" cy="2856"/>
          </a:xfrm>
        </p:grpSpPr>
        <p:sp>
          <p:nvSpPr>
            <p:cNvPr id="13473" name="Rectangle 107"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74" name="Rectangle 108"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75" name="Rectangle 109"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7" name="Group 110" descr="Parchment"/>
          <p:cNvGrpSpPr>
            <a:grpSpLocks/>
          </p:cNvGrpSpPr>
          <p:nvPr/>
        </p:nvGrpSpPr>
        <p:grpSpPr bwMode="auto">
          <a:xfrm rot="8100000">
            <a:off x="5907088" y="2333625"/>
            <a:ext cx="153987" cy="288925"/>
            <a:chOff x="1728" y="864"/>
            <a:chExt cx="1032" cy="2856"/>
          </a:xfrm>
        </p:grpSpPr>
        <p:sp>
          <p:nvSpPr>
            <p:cNvPr id="13470" name="Rectangle 111"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71" name="Rectangle 112"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72" name="Rectangle 113"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8" name="Group 114" descr="Parchment"/>
          <p:cNvGrpSpPr>
            <a:grpSpLocks/>
          </p:cNvGrpSpPr>
          <p:nvPr/>
        </p:nvGrpSpPr>
        <p:grpSpPr bwMode="auto">
          <a:xfrm rot="-5400000">
            <a:off x="4241800" y="1651000"/>
            <a:ext cx="153988" cy="287338"/>
            <a:chOff x="1728" y="864"/>
            <a:chExt cx="1032" cy="2856"/>
          </a:xfrm>
        </p:grpSpPr>
        <p:sp>
          <p:nvSpPr>
            <p:cNvPr id="13467" name="Rectangle 115"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8" name="Rectangle 116"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9" name="Rectangle 117"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69" name="Group 118" descr="Parchment"/>
          <p:cNvGrpSpPr>
            <a:grpSpLocks/>
          </p:cNvGrpSpPr>
          <p:nvPr/>
        </p:nvGrpSpPr>
        <p:grpSpPr bwMode="auto">
          <a:xfrm rot="10800000">
            <a:off x="5229225" y="2605088"/>
            <a:ext cx="150813" cy="290512"/>
            <a:chOff x="1728" y="864"/>
            <a:chExt cx="1032" cy="2856"/>
          </a:xfrm>
        </p:grpSpPr>
        <p:sp>
          <p:nvSpPr>
            <p:cNvPr id="13464" name="Rectangle 119"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5" name="Rectangle 120"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6" name="Rectangle 121"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70" name="Group 122" descr="Parchment"/>
          <p:cNvGrpSpPr>
            <a:grpSpLocks/>
          </p:cNvGrpSpPr>
          <p:nvPr/>
        </p:nvGrpSpPr>
        <p:grpSpPr bwMode="auto">
          <a:xfrm>
            <a:off x="5159375" y="762000"/>
            <a:ext cx="153988" cy="290513"/>
            <a:chOff x="1728" y="864"/>
            <a:chExt cx="1032" cy="2856"/>
          </a:xfrm>
        </p:grpSpPr>
        <p:sp>
          <p:nvSpPr>
            <p:cNvPr id="13461" name="Rectangle 123"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2" name="Rectangle 124"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3" name="Rectangle 125"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sp>
        <p:nvSpPr>
          <p:cNvPr id="13371" name="Oval 126" descr="Parchment"/>
          <p:cNvSpPr>
            <a:spLocks noChangeArrowheads="1"/>
          </p:cNvSpPr>
          <p:nvPr/>
        </p:nvSpPr>
        <p:spPr bwMode="auto">
          <a:xfrm>
            <a:off x="4446588" y="1035050"/>
            <a:ext cx="1665287" cy="1570038"/>
          </a:xfrm>
          <a:prstGeom prst="ellipse">
            <a:avLst/>
          </a:prstGeom>
          <a:blipFill dpi="0" rotWithShape="0">
            <a:blip r:embed="rId3"/>
            <a:srcRect/>
            <a:tile tx="0" ty="0" sx="100000" sy="100000" flip="none" algn="tl"/>
          </a:blipFill>
          <a:ln w="22225">
            <a:solidFill>
              <a:schemeClr val="bg2"/>
            </a:solidFill>
            <a:round/>
            <a:headEnd/>
            <a:tailEnd/>
          </a:ln>
        </p:spPr>
        <p:txBody>
          <a:bodyPr wrap="none" anchor="ctr"/>
          <a:lstStyle/>
          <a:p>
            <a:endParaRPr lang="en-US"/>
          </a:p>
        </p:txBody>
      </p:sp>
      <p:sp>
        <p:nvSpPr>
          <p:cNvPr id="13372" name="Oval 127"/>
          <p:cNvSpPr>
            <a:spLocks noChangeArrowheads="1"/>
          </p:cNvSpPr>
          <p:nvPr/>
        </p:nvSpPr>
        <p:spPr bwMode="auto">
          <a:xfrm>
            <a:off x="5305425" y="2371725"/>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3" name="Oval 128"/>
          <p:cNvSpPr>
            <a:spLocks noChangeArrowheads="1"/>
          </p:cNvSpPr>
          <p:nvPr/>
        </p:nvSpPr>
        <p:spPr bwMode="auto">
          <a:xfrm>
            <a:off x="4881563" y="13223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4" name="Oval 129"/>
          <p:cNvSpPr>
            <a:spLocks noChangeArrowheads="1"/>
          </p:cNvSpPr>
          <p:nvPr/>
        </p:nvSpPr>
        <p:spPr bwMode="auto">
          <a:xfrm>
            <a:off x="5870575" y="188118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5" name="Oval 130"/>
          <p:cNvSpPr>
            <a:spLocks noChangeArrowheads="1"/>
          </p:cNvSpPr>
          <p:nvPr/>
        </p:nvSpPr>
        <p:spPr bwMode="auto">
          <a:xfrm>
            <a:off x="5588000" y="146208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6" name="Oval 131"/>
          <p:cNvSpPr>
            <a:spLocks noChangeArrowheads="1"/>
          </p:cNvSpPr>
          <p:nvPr/>
        </p:nvSpPr>
        <p:spPr bwMode="auto">
          <a:xfrm>
            <a:off x="4951413" y="2300288"/>
            <a:ext cx="71437" cy="71437"/>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7" name="Oval 132"/>
          <p:cNvSpPr>
            <a:spLocks noChangeArrowheads="1"/>
          </p:cNvSpPr>
          <p:nvPr/>
        </p:nvSpPr>
        <p:spPr bwMode="auto">
          <a:xfrm>
            <a:off x="4810125" y="153193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8" name="Oval 133"/>
          <p:cNvSpPr>
            <a:spLocks noChangeArrowheads="1"/>
          </p:cNvSpPr>
          <p:nvPr/>
        </p:nvSpPr>
        <p:spPr bwMode="auto">
          <a:xfrm>
            <a:off x="5588000" y="223043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79" name="Oval 134"/>
          <p:cNvSpPr>
            <a:spLocks noChangeArrowheads="1"/>
          </p:cNvSpPr>
          <p:nvPr/>
        </p:nvSpPr>
        <p:spPr bwMode="auto">
          <a:xfrm>
            <a:off x="5800725" y="167163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0" name="Oval 135"/>
          <p:cNvSpPr>
            <a:spLocks noChangeArrowheads="1"/>
          </p:cNvSpPr>
          <p:nvPr/>
        </p:nvSpPr>
        <p:spPr bwMode="auto">
          <a:xfrm>
            <a:off x="5164138" y="1250950"/>
            <a:ext cx="69850" cy="71438"/>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1" name="Oval 136"/>
          <p:cNvSpPr>
            <a:spLocks noChangeArrowheads="1"/>
          </p:cNvSpPr>
          <p:nvPr/>
        </p:nvSpPr>
        <p:spPr bwMode="auto">
          <a:xfrm>
            <a:off x="4881563" y="195103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2" name="Oval 137"/>
          <p:cNvSpPr>
            <a:spLocks noChangeArrowheads="1"/>
          </p:cNvSpPr>
          <p:nvPr/>
        </p:nvSpPr>
        <p:spPr bwMode="auto">
          <a:xfrm>
            <a:off x="4881563" y="21605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3" name="Oval 138"/>
          <p:cNvSpPr>
            <a:spLocks noChangeArrowheads="1"/>
          </p:cNvSpPr>
          <p:nvPr/>
        </p:nvSpPr>
        <p:spPr bwMode="auto">
          <a:xfrm>
            <a:off x="5446713" y="1181100"/>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4" name="Oval 139"/>
          <p:cNvSpPr>
            <a:spLocks noChangeArrowheads="1"/>
          </p:cNvSpPr>
          <p:nvPr/>
        </p:nvSpPr>
        <p:spPr bwMode="auto">
          <a:xfrm>
            <a:off x="5516563" y="2371725"/>
            <a:ext cx="71437"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5" name="Oval 140"/>
          <p:cNvSpPr>
            <a:spLocks noChangeArrowheads="1"/>
          </p:cNvSpPr>
          <p:nvPr/>
        </p:nvSpPr>
        <p:spPr bwMode="auto">
          <a:xfrm>
            <a:off x="5870575" y="2020888"/>
            <a:ext cx="71438"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6" name="Oval 141"/>
          <p:cNvSpPr>
            <a:spLocks noChangeArrowheads="1"/>
          </p:cNvSpPr>
          <p:nvPr/>
        </p:nvSpPr>
        <p:spPr bwMode="auto">
          <a:xfrm>
            <a:off x="5659438" y="18811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387" name="Oval 142"/>
          <p:cNvSpPr>
            <a:spLocks noChangeArrowheads="1"/>
          </p:cNvSpPr>
          <p:nvPr/>
        </p:nvSpPr>
        <p:spPr bwMode="auto">
          <a:xfrm>
            <a:off x="5305425" y="21605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grpSp>
        <p:nvGrpSpPr>
          <p:cNvPr id="13388" name="Group 143" descr="Parchment"/>
          <p:cNvGrpSpPr>
            <a:grpSpLocks/>
          </p:cNvGrpSpPr>
          <p:nvPr/>
        </p:nvGrpSpPr>
        <p:grpSpPr bwMode="auto">
          <a:xfrm rot="2099231">
            <a:off x="5583238" y="836613"/>
            <a:ext cx="157162" cy="285750"/>
            <a:chOff x="1728" y="864"/>
            <a:chExt cx="1032" cy="2856"/>
          </a:xfrm>
        </p:grpSpPr>
        <p:sp>
          <p:nvSpPr>
            <p:cNvPr id="13458" name="Rectangle 144"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9" name="Rectangle 145"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60" name="Rectangle 146"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89" name="Group 147" descr="Parchment"/>
          <p:cNvGrpSpPr>
            <a:grpSpLocks/>
          </p:cNvGrpSpPr>
          <p:nvPr/>
        </p:nvGrpSpPr>
        <p:grpSpPr bwMode="auto">
          <a:xfrm rot="-1271341">
            <a:off x="4805363" y="836613"/>
            <a:ext cx="157162" cy="285750"/>
            <a:chOff x="1728" y="864"/>
            <a:chExt cx="1032" cy="2856"/>
          </a:xfrm>
        </p:grpSpPr>
        <p:sp>
          <p:nvSpPr>
            <p:cNvPr id="13455" name="Rectangle 148"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6" name="Rectangle 149"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7" name="Rectangle 150"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90" name="Group 151" descr="Parchment"/>
          <p:cNvGrpSpPr>
            <a:grpSpLocks/>
          </p:cNvGrpSpPr>
          <p:nvPr/>
        </p:nvGrpSpPr>
        <p:grpSpPr bwMode="auto">
          <a:xfrm rot="-3760540">
            <a:off x="4312444" y="1254919"/>
            <a:ext cx="153987" cy="288925"/>
            <a:chOff x="1728" y="864"/>
            <a:chExt cx="1032" cy="2856"/>
          </a:xfrm>
        </p:grpSpPr>
        <p:sp>
          <p:nvSpPr>
            <p:cNvPr id="13452" name="Rectangle 152"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3" name="Rectangle 153"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4" name="Rectangle 154"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91" name="Group 155" descr="Parchment"/>
          <p:cNvGrpSpPr>
            <a:grpSpLocks/>
          </p:cNvGrpSpPr>
          <p:nvPr/>
        </p:nvGrpSpPr>
        <p:grpSpPr bwMode="auto">
          <a:xfrm rot="-9865696">
            <a:off x="4876800" y="2584450"/>
            <a:ext cx="155575" cy="285750"/>
            <a:chOff x="1728" y="864"/>
            <a:chExt cx="1032" cy="2856"/>
          </a:xfrm>
        </p:grpSpPr>
        <p:sp>
          <p:nvSpPr>
            <p:cNvPr id="13449" name="Rectangle 156"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0" name="Rectangle 157"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51" name="Rectangle 158"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92" name="Group 159" descr="Parchment"/>
          <p:cNvGrpSpPr>
            <a:grpSpLocks/>
          </p:cNvGrpSpPr>
          <p:nvPr/>
        </p:nvGrpSpPr>
        <p:grpSpPr bwMode="auto">
          <a:xfrm rot="-7851314">
            <a:off x="4311650" y="2024063"/>
            <a:ext cx="155575" cy="288925"/>
            <a:chOff x="1728" y="864"/>
            <a:chExt cx="1032" cy="2856"/>
          </a:xfrm>
        </p:grpSpPr>
        <p:sp>
          <p:nvSpPr>
            <p:cNvPr id="13446" name="Rectangle 160"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47" name="Rectangle 161"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48" name="Rectangle 162"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393" name="Group 163" descr="Parchment"/>
          <p:cNvGrpSpPr>
            <a:grpSpLocks/>
          </p:cNvGrpSpPr>
          <p:nvPr/>
        </p:nvGrpSpPr>
        <p:grpSpPr bwMode="auto">
          <a:xfrm rot="8614051">
            <a:off x="5583238" y="2514600"/>
            <a:ext cx="157162" cy="285750"/>
            <a:chOff x="1728" y="864"/>
            <a:chExt cx="1032" cy="2856"/>
          </a:xfrm>
        </p:grpSpPr>
        <p:sp>
          <p:nvSpPr>
            <p:cNvPr id="13443" name="Rectangle 164"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44" name="Rectangle 165"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45" name="Rectangle 166"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sp>
        <p:nvSpPr>
          <p:cNvPr id="13394" name="Oval 167"/>
          <p:cNvSpPr>
            <a:spLocks noChangeArrowheads="1"/>
          </p:cNvSpPr>
          <p:nvPr/>
        </p:nvSpPr>
        <p:spPr bwMode="auto">
          <a:xfrm rot="-2641086">
            <a:off x="3962400" y="1041400"/>
            <a:ext cx="565150" cy="1397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3395" name="Oval 168"/>
          <p:cNvSpPr>
            <a:spLocks noChangeArrowheads="1"/>
          </p:cNvSpPr>
          <p:nvPr/>
        </p:nvSpPr>
        <p:spPr bwMode="auto">
          <a:xfrm rot="-3681898">
            <a:off x="1748632" y="1223168"/>
            <a:ext cx="838200" cy="5254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96" name="Oval 169"/>
          <p:cNvSpPr>
            <a:spLocks noChangeArrowheads="1"/>
          </p:cNvSpPr>
          <p:nvPr/>
        </p:nvSpPr>
        <p:spPr bwMode="auto">
          <a:xfrm rot="-296649">
            <a:off x="1905000" y="1524000"/>
            <a:ext cx="533400" cy="609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latin typeface="Times New Roman" pitchFamily="18" charset="0"/>
            </a:endParaRPr>
          </a:p>
        </p:txBody>
      </p:sp>
      <p:sp>
        <p:nvSpPr>
          <p:cNvPr id="13397" name="Oval 170"/>
          <p:cNvSpPr>
            <a:spLocks noChangeArrowheads="1"/>
          </p:cNvSpPr>
          <p:nvPr/>
        </p:nvSpPr>
        <p:spPr bwMode="auto">
          <a:xfrm rot="-1792974">
            <a:off x="1885950" y="1604963"/>
            <a:ext cx="533400" cy="685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98" name="AutoShape 171"/>
          <p:cNvSpPr>
            <a:spLocks noChangeArrowheads="1"/>
          </p:cNvSpPr>
          <p:nvPr/>
        </p:nvSpPr>
        <p:spPr bwMode="auto">
          <a:xfrm>
            <a:off x="3581400" y="1524000"/>
            <a:ext cx="457200" cy="457200"/>
          </a:xfrm>
          <a:prstGeom prst="rightArrow">
            <a:avLst>
              <a:gd name="adj1" fmla="val 50000"/>
              <a:gd name="adj2" fmla="val 25000"/>
            </a:avLst>
          </a:prstGeom>
          <a:solidFill>
            <a:srgbClr val="0033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3399" name="Oval 172"/>
          <p:cNvSpPr>
            <a:spLocks noChangeArrowheads="1"/>
          </p:cNvSpPr>
          <p:nvPr/>
        </p:nvSpPr>
        <p:spPr bwMode="auto">
          <a:xfrm>
            <a:off x="6019800" y="1752600"/>
            <a:ext cx="76200" cy="7620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400" name="Freeform 173"/>
          <p:cNvSpPr>
            <a:spLocks/>
          </p:cNvSpPr>
          <p:nvPr/>
        </p:nvSpPr>
        <p:spPr bwMode="auto">
          <a:xfrm>
            <a:off x="6037263" y="1554163"/>
            <a:ext cx="61912" cy="55562"/>
          </a:xfrm>
          <a:custGeom>
            <a:avLst/>
            <a:gdLst>
              <a:gd name="T0" fmla="*/ 0 w 39"/>
              <a:gd name="T1" fmla="*/ 0 h 35"/>
              <a:gd name="T2" fmla="*/ 2147483647 w 39"/>
              <a:gd name="T3" fmla="*/ 2147483647 h 35"/>
              <a:gd name="T4" fmla="*/ 2147483647 w 39"/>
              <a:gd name="T5" fmla="*/ 2147483647 h 35"/>
              <a:gd name="T6" fmla="*/ 0 w 39"/>
              <a:gd name="T7" fmla="*/ 0 h 35"/>
              <a:gd name="T8" fmla="*/ 0 60000 65536"/>
              <a:gd name="T9" fmla="*/ 0 60000 65536"/>
              <a:gd name="T10" fmla="*/ 0 60000 65536"/>
              <a:gd name="T11" fmla="*/ 0 60000 65536"/>
              <a:gd name="T12" fmla="*/ 0 w 39"/>
              <a:gd name="T13" fmla="*/ 0 h 35"/>
              <a:gd name="T14" fmla="*/ 39 w 39"/>
              <a:gd name="T15" fmla="*/ 35 h 35"/>
            </a:gdLst>
            <a:ahLst/>
            <a:cxnLst>
              <a:cxn ang="T8">
                <a:pos x="T0" y="T1"/>
              </a:cxn>
              <a:cxn ang="T9">
                <a:pos x="T2" y="T3"/>
              </a:cxn>
              <a:cxn ang="T10">
                <a:pos x="T4" y="T5"/>
              </a:cxn>
              <a:cxn ang="T11">
                <a:pos x="T6" y="T7"/>
              </a:cxn>
            </a:cxnLst>
            <a:rect l="T12" t="T13" r="T14" b="T15"/>
            <a:pathLst>
              <a:path w="39" h="35">
                <a:moveTo>
                  <a:pt x="0" y="0"/>
                </a:moveTo>
                <a:cubicBezTo>
                  <a:pt x="8" y="3"/>
                  <a:pt x="17" y="2"/>
                  <a:pt x="23" y="8"/>
                </a:cubicBezTo>
                <a:cubicBezTo>
                  <a:pt x="29" y="14"/>
                  <a:pt x="39" y="35"/>
                  <a:pt x="31" y="32"/>
                </a:cubicBezTo>
                <a:cubicBezTo>
                  <a:pt x="17" y="27"/>
                  <a:pt x="10" y="11"/>
                  <a:pt x="0" y="0"/>
                </a:cubicBezTo>
                <a:close/>
              </a:path>
            </a:pathLst>
          </a:custGeom>
          <a:solidFill>
            <a:schemeClr val="accent1"/>
          </a:solidFill>
          <a:ln w="9525">
            <a:solidFill>
              <a:schemeClr val="tx1"/>
            </a:solidFill>
            <a:round/>
            <a:headEnd/>
            <a:tailEnd/>
          </a:ln>
        </p:spPr>
        <p:txBody>
          <a:bodyPr wrap="none" anchor="ctr"/>
          <a:lstStyle/>
          <a:p>
            <a:endParaRPr lang="en-GB"/>
          </a:p>
        </p:txBody>
      </p:sp>
      <p:sp>
        <p:nvSpPr>
          <p:cNvPr id="13401" name="Freeform 174"/>
          <p:cNvSpPr>
            <a:spLocks/>
          </p:cNvSpPr>
          <p:nvPr/>
        </p:nvSpPr>
        <p:spPr bwMode="auto">
          <a:xfrm>
            <a:off x="5780088" y="1216025"/>
            <a:ext cx="442912" cy="338138"/>
          </a:xfrm>
          <a:custGeom>
            <a:avLst/>
            <a:gdLst>
              <a:gd name="T0" fmla="*/ 2147483647 w 279"/>
              <a:gd name="T1" fmla="*/ 2147483647 h 213"/>
              <a:gd name="T2" fmla="*/ 2147483647 w 279"/>
              <a:gd name="T3" fmla="*/ 2147483647 h 213"/>
              <a:gd name="T4" fmla="*/ 2147483647 w 279"/>
              <a:gd name="T5" fmla="*/ 2147483647 h 213"/>
              <a:gd name="T6" fmla="*/ 2147483647 w 279"/>
              <a:gd name="T7" fmla="*/ 2147483647 h 213"/>
              <a:gd name="T8" fmla="*/ 2147483647 w 279"/>
              <a:gd name="T9" fmla="*/ 2147483647 h 213"/>
              <a:gd name="T10" fmla="*/ 2147483647 w 279"/>
              <a:gd name="T11" fmla="*/ 2147483647 h 213"/>
              <a:gd name="T12" fmla="*/ 2147483647 w 279"/>
              <a:gd name="T13" fmla="*/ 2147483647 h 213"/>
              <a:gd name="T14" fmla="*/ 0 60000 65536"/>
              <a:gd name="T15" fmla="*/ 0 60000 65536"/>
              <a:gd name="T16" fmla="*/ 0 60000 65536"/>
              <a:gd name="T17" fmla="*/ 0 60000 65536"/>
              <a:gd name="T18" fmla="*/ 0 60000 65536"/>
              <a:gd name="T19" fmla="*/ 0 60000 65536"/>
              <a:gd name="T20" fmla="*/ 0 60000 65536"/>
              <a:gd name="T21" fmla="*/ 0 w 279"/>
              <a:gd name="T22" fmla="*/ 0 h 213"/>
              <a:gd name="T23" fmla="*/ 279 w 279"/>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213">
                <a:moveTo>
                  <a:pt x="14" y="11"/>
                </a:moveTo>
                <a:cubicBezTo>
                  <a:pt x="56" y="75"/>
                  <a:pt x="0" y="0"/>
                  <a:pt x="53" y="42"/>
                </a:cubicBezTo>
                <a:cubicBezTo>
                  <a:pt x="60" y="48"/>
                  <a:pt x="62" y="59"/>
                  <a:pt x="68" y="65"/>
                </a:cubicBezTo>
                <a:cubicBezTo>
                  <a:pt x="75" y="72"/>
                  <a:pt x="84" y="76"/>
                  <a:pt x="92" y="81"/>
                </a:cubicBezTo>
                <a:cubicBezTo>
                  <a:pt x="128" y="136"/>
                  <a:pt x="107" y="118"/>
                  <a:pt x="146" y="143"/>
                </a:cubicBezTo>
                <a:cubicBezTo>
                  <a:pt x="160" y="184"/>
                  <a:pt x="198" y="191"/>
                  <a:pt x="232" y="213"/>
                </a:cubicBezTo>
                <a:cubicBezTo>
                  <a:pt x="269" y="205"/>
                  <a:pt x="254" y="211"/>
                  <a:pt x="279" y="198"/>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402" name="Freeform 175"/>
          <p:cNvSpPr>
            <a:spLocks/>
          </p:cNvSpPr>
          <p:nvPr/>
        </p:nvSpPr>
        <p:spPr bwMode="auto">
          <a:xfrm>
            <a:off x="5892800" y="1987550"/>
            <a:ext cx="322263" cy="261938"/>
          </a:xfrm>
          <a:custGeom>
            <a:avLst/>
            <a:gdLst>
              <a:gd name="T0" fmla="*/ 2147483647 w 203"/>
              <a:gd name="T1" fmla="*/ 2147483647 h 165"/>
              <a:gd name="T2" fmla="*/ 2147483647 w 203"/>
              <a:gd name="T3" fmla="*/ 2147483647 h 165"/>
              <a:gd name="T4" fmla="*/ 2147483647 w 203"/>
              <a:gd name="T5" fmla="*/ 2147483647 h 165"/>
              <a:gd name="T6" fmla="*/ 2147483647 w 203"/>
              <a:gd name="T7" fmla="*/ 2147483647 h 165"/>
              <a:gd name="T8" fmla="*/ 2147483647 w 203"/>
              <a:gd name="T9" fmla="*/ 2147483647 h 165"/>
              <a:gd name="T10" fmla="*/ 2147483647 w 203"/>
              <a:gd name="T11" fmla="*/ 2147483647 h 165"/>
              <a:gd name="T12" fmla="*/ 2147483647 w 203"/>
              <a:gd name="T13" fmla="*/ 2147483647 h 165"/>
              <a:gd name="T14" fmla="*/ 2147483647 w 203"/>
              <a:gd name="T15" fmla="*/ 2147483647 h 165"/>
              <a:gd name="T16" fmla="*/ 2147483647 w 203"/>
              <a:gd name="T17" fmla="*/ 2147483647 h 165"/>
              <a:gd name="T18" fmla="*/ 2147483647 w 203"/>
              <a:gd name="T19" fmla="*/ 2147483647 h 165"/>
              <a:gd name="T20" fmla="*/ 2147483647 w 203"/>
              <a:gd name="T21" fmla="*/ 2147483647 h 165"/>
              <a:gd name="T22" fmla="*/ 2147483647 w 203"/>
              <a:gd name="T23" fmla="*/ 2147483647 h 165"/>
              <a:gd name="T24" fmla="*/ 2147483647 w 203"/>
              <a:gd name="T25" fmla="*/ 2147483647 h 165"/>
              <a:gd name="T26" fmla="*/ 2147483647 w 203"/>
              <a:gd name="T27" fmla="*/ 2147483647 h 165"/>
              <a:gd name="T28" fmla="*/ 2147483647 w 203"/>
              <a:gd name="T29" fmla="*/ 2147483647 h 165"/>
              <a:gd name="T30" fmla="*/ 2147483647 w 203"/>
              <a:gd name="T31" fmla="*/ 2147483647 h 165"/>
              <a:gd name="T32" fmla="*/ 2147483647 w 203"/>
              <a:gd name="T33" fmla="*/ 0 h 165"/>
              <a:gd name="T34" fmla="*/ 2147483647 w 203"/>
              <a:gd name="T35" fmla="*/ 214748364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165"/>
              <a:gd name="T56" fmla="*/ 203 w 203"/>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165">
                <a:moveTo>
                  <a:pt x="67" y="164"/>
                </a:moveTo>
                <a:cubicBezTo>
                  <a:pt x="70" y="156"/>
                  <a:pt x="69" y="146"/>
                  <a:pt x="75" y="140"/>
                </a:cubicBezTo>
                <a:cubicBezTo>
                  <a:pt x="104" y="111"/>
                  <a:pt x="107" y="165"/>
                  <a:pt x="91" y="102"/>
                </a:cubicBezTo>
                <a:cubicBezTo>
                  <a:pt x="65" y="118"/>
                  <a:pt x="0" y="148"/>
                  <a:pt x="83" y="133"/>
                </a:cubicBezTo>
                <a:cubicBezTo>
                  <a:pt x="83" y="133"/>
                  <a:pt x="60" y="145"/>
                  <a:pt x="60" y="156"/>
                </a:cubicBezTo>
                <a:cubicBezTo>
                  <a:pt x="60" y="165"/>
                  <a:pt x="75" y="145"/>
                  <a:pt x="83" y="140"/>
                </a:cubicBezTo>
                <a:cubicBezTo>
                  <a:pt x="93" y="125"/>
                  <a:pt x="103" y="109"/>
                  <a:pt x="114" y="94"/>
                </a:cubicBezTo>
                <a:cubicBezTo>
                  <a:pt x="119" y="86"/>
                  <a:pt x="99" y="117"/>
                  <a:pt x="99" y="117"/>
                </a:cubicBezTo>
                <a:cubicBezTo>
                  <a:pt x="113" y="72"/>
                  <a:pt x="106" y="102"/>
                  <a:pt x="91" y="117"/>
                </a:cubicBezTo>
                <a:cubicBezTo>
                  <a:pt x="84" y="124"/>
                  <a:pt x="67" y="143"/>
                  <a:pt x="67" y="133"/>
                </a:cubicBezTo>
                <a:cubicBezTo>
                  <a:pt x="67" y="122"/>
                  <a:pt x="83" y="117"/>
                  <a:pt x="91" y="109"/>
                </a:cubicBezTo>
                <a:cubicBezTo>
                  <a:pt x="88" y="122"/>
                  <a:pt x="94" y="141"/>
                  <a:pt x="83" y="148"/>
                </a:cubicBezTo>
                <a:cubicBezTo>
                  <a:pt x="75" y="153"/>
                  <a:pt x="65" y="134"/>
                  <a:pt x="67" y="125"/>
                </a:cubicBezTo>
                <a:cubicBezTo>
                  <a:pt x="69" y="116"/>
                  <a:pt x="83" y="114"/>
                  <a:pt x="91" y="109"/>
                </a:cubicBezTo>
                <a:cubicBezTo>
                  <a:pt x="96" y="96"/>
                  <a:pt x="99" y="82"/>
                  <a:pt x="106" y="70"/>
                </a:cubicBezTo>
                <a:cubicBezTo>
                  <a:pt x="110" y="63"/>
                  <a:pt x="99" y="102"/>
                  <a:pt x="99" y="94"/>
                </a:cubicBezTo>
                <a:cubicBezTo>
                  <a:pt x="99" y="12"/>
                  <a:pt x="87" y="29"/>
                  <a:pt x="130" y="0"/>
                </a:cubicBezTo>
                <a:cubicBezTo>
                  <a:pt x="203" y="25"/>
                  <a:pt x="155" y="2"/>
                  <a:pt x="200" y="47"/>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403" name="Freeform 176"/>
          <p:cNvSpPr>
            <a:spLocks/>
          </p:cNvSpPr>
          <p:nvPr/>
        </p:nvSpPr>
        <p:spPr bwMode="auto">
          <a:xfrm>
            <a:off x="6037263" y="1592263"/>
            <a:ext cx="130175" cy="566737"/>
          </a:xfrm>
          <a:custGeom>
            <a:avLst/>
            <a:gdLst>
              <a:gd name="T0" fmla="*/ 2147483647 w 82"/>
              <a:gd name="T1" fmla="*/ 0 h 357"/>
              <a:gd name="T2" fmla="*/ 2147483647 w 82"/>
              <a:gd name="T3" fmla="*/ 2147483647 h 357"/>
              <a:gd name="T4" fmla="*/ 2147483647 w 82"/>
              <a:gd name="T5" fmla="*/ 2147483647 h 357"/>
              <a:gd name="T6" fmla="*/ 2147483647 w 82"/>
              <a:gd name="T7" fmla="*/ 2147483647 h 357"/>
              <a:gd name="T8" fmla="*/ 2147483647 w 82"/>
              <a:gd name="T9" fmla="*/ 2147483647 h 357"/>
              <a:gd name="T10" fmla="*/ 2147483647 w 82"/>
              <a:gd name="T11" fmla="*/ 2147483647 h 357"/>
              <a:gd name="T12" fmla="*/ 2147483647 w 82"/>
              <a:gd name="T13" fmla="*/ 2147483647 h 357"/>
              <a:gd name="T14" fmla="*/ 2147483647 w 82"/>
              <a:gd name="T15" fmla="*/ 2147483647 h 357"/>
              <a:gd name="T16" fmla="*/ 2147483647 w 82"/>
              <a:gd name="T17" fmla="*/ 2147483647 h 357"/>
              <a:gd name="T18" fmla="*/ 2147483647 w 82"/>
              <a:gd name="T19" fmla="*/ 2147483647 h 357"/>
              <a:gd name="T20" fmla="*/ 2147483647 w 82"/>
              <a:gd name="T21" fmla="*/ 2147483647 h 357"/>
              <a:gd name="T22" fmla="*/ 2147483647 w 82"/>
              <a:gd name="T23" fmla="*/ 2147483647 h 357"/>
              <a:gd name="T24" fmla="*/ 2147483647 w 82"/>
              <a:gd name="T25" fmla="*/ 2147483647 h 357"/>
              <a:gd name="T26" fmla="*/ 2147483647 w 82"/>
              <a:gd name="T27" fmla="*/ 2147483647 h 357"/>
              <a:gd name="T28" fmla="*/ 2147483647 w 82"/>
              <a:gd name="T29" fmla="*/ 2147483647 h 357"/>
              <a:gd name="T30" fmla="*/ 2147483647 w 82"/>
              <a:gd name="T31" fmla="*/ 2147483647 h 357"/>
              <a:gd name="T32" fmla="*/ 2147483647 w 82"/>
              <a:gd name="T33" fmla="*/ 2147483647 h 357"/>
              <a:gd name="T34" fmla="*/ 2147483647 w 82"/>
              <a:gd name="T35" fmla="*/ 2147483647 h 357"/>
              <a:gd name="T36" fmla="*/ 2147483647 w 82"/>
              <a:gd name="T37" fmla="*/ 2147483647 h 357"/>
              <a:gd name="T38" fmla="*/ 2147483647 w 82"/>
              <a:gd name="T39" fmla="*/ 2147483647 h 357"/>
              <a:gd name="T40" fmla="*/ 2147483647 w 82"/>
              <a:gd name="T41" fmla="*/ 2147483647 h 357"/>
              <a:gd name="T42" fmla="*/ 2147483647 w 82"/>
              <a:gd name="T43" fmla="*/ 2147483647 h 357"/>
              <a:gd name="T44" fmla="*/ 2147483647 w 82"/>
              <a:gd name="T45" fmla="*/ 2147483647 h 357"/>
              <a:gd name="T46" fmla="*/ 2147483647 w 82"/>
              <a:gd name="T47" fmla="*/ 2147483647 h 357"/>
              <a:gd name="T48" fmla="*/ 2147483647 w 82"/>
              <a:gd name="T49" fmla="*/ 2147483647 h 357"/>
              <a:gd name="T50" fmla="*/ 2147483647 w 82"/>
              <a:gd name="T51" fmla="*/ 2147483647 h 357"/>
              <a:gd name="T52" fmla="*/ 2147483647 w 82"/>
              <a:gd name="T53" fmla="*/ 2147483647 h 357"/>
              <a:gd name="T54" fmla="*/ 2147483647 w 82"/>
              <a:gd name="T55" fmla="*/ 2147483647 h 357"/>
              <a:gd name="T56" fmla="*/ 0 w 82"/>
              <a:gd name="T57" fmla="*/ 2147483647 h 357"/>
              <a:gd name="T58" fmla="*/ 2147483647 w 82"/>
              <a:gd name="T59" fmla="*/ 2147483647 h 357"/>
              <a:gd name="T60" fmla="*/ 2147483647 w 82"/>
              <a:gd name="T61" fmla="*/ 2147483647 h 357"/>
              <a:gd name="T62" fmla="*/ 2147483647 w 82"/>
              <a:gd name="T63" fmla="*/ 2147483647 h 357"/>
              <a:gd name="T64" fmla="*/ 2147483647 w 82"/>
              <a:gd name="T65" fmla="*/ 2147483647 h 357"/>
              <a:gd name="T66" fmla="*/ 2147483647 w 82"/>
              <a:gd name="T67" fmla="*/ 2147483647 h 357"/>
              <a:gd name="T68" fmla="*/ 2147483647 w 82"/>
              <a:gd name="T69" fmla="*/ 2147483647 h 357"/>
              <a:gd name="T70" fmla="*/ 2147483647 w 82"/>
              <a:gd name="T71" fmla="*/ 2147483647 h 357"/>
              <a:gd name="T72" fmla="*/ 2147483647 w 82"/>
              <a:gd name="T73" fmla="*/ 2147483647 h 357"/>
              <a:gd name="T74" fmla="*/ 2147483647 w 82"/>
              <a:gd name="T75" fmla="*/ 2147483647 h 357"/>
              <a:gd name="T76" fmla="*/ 2147483647 w 82"/>
              <a:gd name="T77" fmla="*/ 2147483647 h 357"/>
              <a:gd name="T78" fmla="*/ 2147483647 w 82"/>
              <a:gd name="T79" fmla="*/ 2147483647 h 357"/>
              <a:gd name="T80" fmla="*/ 2147483647 w 82"/>
              <a:gd name="T81" fmla="*/ 2147483647 h 357"/>
              <a:gd name="T82" fmla="*/ 2147483647 w 82"/>
              <a:gd name="T83" fmla="*/ 2147483647 h 3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357"/>
              <a:gd name="T128" fmla="*/ 82 w 82"/>
              <a:gd name="T129" fmla="*/ 357 h 3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357">
                <a:moveTo>
                  <a:pt x="15" y="0"/>
                </a:moveTo>
                <a:cubicBezTo>
                  <a:pt x="20" y="8"/>
                  <a:pt x="30" y="14"/>
                  <a:pt x="31" y="23"/>
                </a:cubicBezTo>
                <a:cubicBezTo>
                  <a:pt x="33" y="36"/>
                  <a:pt x="36" y="58"/>
                  <a:pt x="23" y="62"/>
                </a:cubicBezTo>
                <a:cubicBezTo>
                  <a:pt x="12" y="66"/>
                  <a:pt x="13" y="41"/>
                  <a:pt x="8" y="31"/>
                </a:cubicBezTo>
                <a:cubicBezTo>
                  <a:pt x="22" y="94"/>
                  <a:pt x="1" y="47"/>
                  <a:pt x="39" y="47"/>
                </a:cubicBezTo>
                <a:cubicBezTo>
                  <a:pt x="48" y="47"/>
                  <a:pt x="54" y="57"/>
                  <a:pt x="62" y="62"/>
                </a:cubicBezTo>
                <a:cubicBezTo>
                  <a:pt x="82" y="140"/>
                  <a:pt x="70" y="66"/>
                  <a:pt x="47" y="78"/>
                </a:cubicBezTo>
                <a:cubicBezTo>
                  <a:pt x="38" y="83"/>
                  <a:pt x="41" y="99"/>
                  <a:pt x="39" y="109"/>
                </a:cubicBezTo>
                <a:cubicBezTo>
                  <a:pt x="36" y="122"/>
                  <a:pt x="34" y="135"/>
                  <a:pt x="31" y="148"/>
                </a:cubicBezTo>
                <a:cubicBezTo>
                  <a:pt x="21" y="120"/>
                  <a:pt x="15" y="91"/>
                  <a:pt x="15" y="179"/>
                </a:cubicBezTo>
                <a:cubicBezTo>
                  <a:pt x="15" y="190"/>
                  <a:pt x="18" y="158"/>
                  <a:pt x="23" y="148"/>
                </a:cubicBezTo>
                <a:cubicBezTo>
                  <a:pt x="34" y="126"/>
                  <a:pt x="62" y="86"/>
                  <a:pt x="62" y="86"/>
                </a:cubicBezTo>
                <a:cubicBezTo>
                  <a:pt x="59" y="101"/>
                  <a:pt x="63" y="119"/>
                  <a:pt x="54" y="132"/>
                </a:cubicBezTo>
                <a:cubicBezTo>
                  <a:pt x="50" y="139"/>
                  <a:pt x="55" y="109"/>
                  <a:pt x="47" y="109"/>
                </a:cubicBezTo>
                <a:cubicBezTo>
                  <a:pt x="39" y="109"/>
                  <a:pt x="41" y="124"/>
                  <a:pt x="39" y="132"/>
                </a:cubicBezTo>
                <a:cubicBezTo>
                  <a:pt x="36" y="145"/>
                  <a:pt x="34" y="158"/>
                  <a:pt x="31" y="171"/>
                </a:cubicBezTo>
                <a:cubicBezTo>
                  <a:pt x="31" y="171"/>
                  <a:pt x="20" y="213"/>
                  <a:pt x="15" y="234"/>
                </a:cubicBezTo>
                <a:cubicBezTo>
                  <a:pt x="15" y="234"/>
                  <a:pt x="20" y="213"/>
                  <a:pt x="23" y="202"/>
                </a:cubicBezTo>
                <a:cubicBezTo>
                  <a:pt x="59" y="230"/>
                  <a:pt x="56" y="219"/>
                  <a:pt x="70" y="265"/>
                </a:cubicBezTo>
                <a:cubicBezTo>
                  <a:pt x="74" y="278"/>
                  <a:pt x="78" y="317"/>
                  <a:pt x="78" y="304"/>
                </a:cubicBezTo>
                <a:cubicBezTo>
                  <a:pt x="78" y="302"/>
                  <a:pt x="64" y="191"/>
                  <a:pt x="62" y="187"/>
                </a:cubicBezTo>
                <a:cubicBezTo>
                  <a:pt x="58" y="180"/>
                  <a:pt x="47" y="182"/>
                  <a:pt x="39" y="179"/>
                </a:cubicBezTo>
                <a:cubicBezTo>
                  <a:pt x="6" y="293"/>
                  <a:pt x="15" y="204"/>
                  <a:pt x="23" y="171"/>
                </a:cubicBezTo>
                <a:cubicBezTo>
                  <a:pt x="32" y="204"/>
                  <a:pt x="37" y="357"/>
                  <a:pt x="15" y="249"/>
                </a:cubicBezTo>
                <a:cubicBezTo>
                  <a:pt x="23" y="218"/>
                  <a:pt x="24" y="184"/>
                  <a:pt x="39" y="156"/>
                </a:cubicBezTo>
                <a:cubicBezTo>
                  <a:pt x="43" y="149"/>
                  <a:pt x="60" y="155"/>
                  <a:pt x="62" y="163"/>
                </a:cubicBezTo>
                <a:cubicBezTo>
                  <a:pt x="64" y="172"/>
                  <a:pt x="52" y="179"/>
                  <a:pt x="47" y="187"/>
                </a:cubicBezTo>
                <a:cubicBezTo>
                  <a:pt x="5" y="146"/>
                  <a:pt x="18" y="171"/>
                  <a:pt x="8" y="117"/>
                </a:cubicBezTo>
                <a:cubicBezTo>
                  <a:pt x="5" y="104"/>
                  <a:pt x="0" y="65"/>
                  <a:pt x="0" y="78"/>
                </a:cubicBezTo>
                <a:cubicBezTo>
                  <a:pt x="0" y="135"/>
                  <a:pt x="2" y="123"/>
                  <a:pt x="47" y="140"/>
                </a:cubicBezTo>
                <a:cubicBezTo>
                  <a:pt x="52" y="148"/>
                  <a:pt x="59" y="172"/>
                  <a:pt x="62" y="163"/>
                </a:cubicBezTo>
                <a:cubicBezTo>
                  <a:pt x="67" y="148"/>
                  <a:pt x="65" y="106"/>
                  <a:pt x="54" y="117"/>
                </a:cubicBezTo>
                <a:cubicBezTo>
                  <a:pt x="34" y="138"/>
                  <a:pt x="48" y="175"/>
                  <a:pt x="39" y="202"/>
                </a:cubicBezTo>
                <a:cubicBezTo>
                  <a:pt x="36" y="187"/>
                  <a:pt x="34" y="171"/>
                  <a:pt x="31" y="156"/>
                </a:cubicBezTo>
                <a:cubicBezTo>
                  <a:pt x="29" y="146"/>
                  <a:pt x="25" y="135"/>
                  <a:pt x="23" y="125"/>
                </a:cubicBezTo>
                <a:cubicBezTo>
                  <a:pt x="20" y="109"/>
                  <a:pt x="15" y="62"/>
                  <a:pt x="15" y="78"/>
                </a:cubicBezTo>
                <a:cubicBezTo>
                  <a:pt x="15" y="99"/>
                  <a:pt x="23" y="161"/>
                  <a:pt x="23" y="140"/>
                </a:cubicBezTo>
                <a:cubicBezTo>
                  <a:pt x="23" y="117"/>
                  <a:pt x="15" y="93"/>
                  <a:pt x="15" y="70"/>
                </a:cubicBezTo>
                <a:cubicBezTo>
                  <a:pt x="15" y="49"/>
                  <a:pt x="19" y="112"/>
                  <a:pt x="23" y="132"/>
                </a:cubicBezTo>
                <a:cubicBezTo>
                  <a:pt x="25" y="140"/>
                  <a:pt x="33" y="164"/>
                  <a:pt x="31" y="156"/>
                </a:cubicBezTo>
                <a:cubicBezTo>
                  <a:pt x="27" y="135"/>
                  <a:pt x="15" y="93"/>
                  <a:pt x="15" y="93"/>
                </a:cubicBezTo>
                <a:cubicBezTo>
                  <a:pt x="13" y="106"/>
                  <a:pt x="8" y="132"/>
                  <a:pt x="8" y="132"/>
                </a:cubicBezTo>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3404" name="Oval 177"/>
          <p:cNvSpPr>
            <a:spLocks noChangeArrowheads="1"/>
          </p:cNvSpPr>
          <p:nvPr/>
        </p:nvSpPr>
        <p:spPr bwMode="auto">
          <a:xfrm>
            <a:off x="5811838" y="2033588"/>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405" name="Oval 178"/>
          <p:cNvSpPr>
            <a:spLocks noChangeArrowheads="1"/>
          </p:cNvSpPr>
          <p:nvPr/>
        </p:nvSpPr>
        <p:spPr bwMode="auto">
          <a:xfrm>
            <a:off x="5964238" y="2185988"/>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06" name="Oval 179"/>
          <p:cNvSpPr>
            <a:spLocks noChangeArrowheads="1"/>
          </p:cNvSpPr>
          <p:nvPr/>
        </p:nvSpPr>
        <p:spPr bwMode="auto">
          <a:xfrm>
            <a:off x="6019800" y="16764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07" name="Oval 180"/>
          <p:cNvSpPr>
            <a:spLocks noChangeArrowheads="1"/>
          </p:cNvSpPr>
          <p:nvPr/>
        </p:nvSpPr>
        <p:spPr bwMode="auto">
          <a:xfrm>
            <a:off x="6096000" y="19050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08" name="Oval 181"/>
          <p:cNvSpPr>
            <a:spLocks noChangeArrowheads="1"/>
          </p:cNvSpPr>
          <p:nvPr/>
        </p:nvSpPr>
        <p:spPr bwMode="auto">
          <a:xfrm>
            <a:off x="6248400" y="17526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09" name="Oval 182"/>
          <p:cNvSpPr>
            <a:spLocks noChangeArrowheads="1"/>
          </p:cNvSpPr>
          <p:nvPr/>
        </p:nvSpPr>
        <p:spPr bwMode="auto">
          <a:xfrm>
            <a:off x="6248400" y="15240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0" name="Oval 183"/>
          <p:cNvSpPr>
            <a:spLocks noChangeArrowheads="1"/>
          </p:cNvSpPr>
          <p:nvPr/>
        </p:nvSpPr>
        <p:spPr bwMode="auto">
          <a:xfrm>
            <a:off x="6172200" y="20574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1" name="Oval 184"/>
          <p:cNvSpPr>
            <a:spLocks noChangeArrowheads="1"/>
          </p:cNvSpPr>
          <p:nvPr/>
        </p:nvSpPr>
        <p:spPr bwMode="auto">
          <a:xfrm>
            <a:off x="6400800" y="20574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2" name="Oval 185"/>
          <p:cNvSpPr>
            <a:spLocks noChangeArrowheads="1"/>
          </p:cNvSpPr>
          <p:nvPr/>
        </p:nvSpPr>
        <p:spPr bwMode="auto">
          <a:xfrm>
            <a:off x="6477000" y="22860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3" name="Oval 186"/>
          <p:cNvSpPr>
            <a:spLocks noChangeArrowheads="1"/>
          </p:cNvSpPr>
          <p:nvPr/>
        </p:nvSpPr>
        <p:spPr bwMode="auto">
          <a:xfrm rot="-3424519">
            <a:off x="4720432" y="1299368"/>
            <a:ext cx="838200" cy="5254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414" name="Oval 187"/>
          <p:cNvSpPr>
            <a:spLocks noChangeArrowheads="1"/>
          </p:cNvSpPr>
          <p:nvPr/>
        </p:nvSpPr>
        <p:spPr bwMode="auto">
          <a:xfrm rot="-1792974">
            <a:off x="4800600" y="1524000"/>
            <a:ext cx="533400" cy="609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5" name="Oval 188"/>
          <p:cNvSpPr>
            <a:spLocks noChangeArrowheads="1"/>
          </p:cNvSpPr>
          <p:nvPr/>
        </p:nvSpPr>
        <p:spPr bwMode="auto">
          <a:xfrm rot="-1792974">
            <a:off x="4800600" y="1676400"/>
            <a:ext cx="533400" cy="609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6" name="Oval 189"/>
          <p:cNvSpPr>
            <a:spLocks noChangeArrowheads="1"/>
          </p:cNvSpPr>
          <p:nvPr/>
        </p:nvSpPr>
        <p:spPr bwMode="auto">
          <a:xfrm>
            <a:off x="6324600" y="13716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7" name="Oval 190"/>
          <p:cNvSpPr>
            <a:spLocks noChangeArrowheads="1"/>
          </p:cNvSpPr>
          <p:nvPr/>
        </p:nvSpPr>
        <p:spPr bwMode="auto">
          <a:xfrm>
            <a:off x="6477000" y="17526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8" name="Oval 191"/>
          <p:cNvSpPr>
            <a:spLocks noChangeArrowheads="1"/>
          </p:cNvSpPr>
          <p:nvPr/>
        </p:nvSpPr>
        <p:spPr bwMode="auto">
          <a:xfrm>
            <a:off x="6477000" y="1295400"/>
            <a:ext cx="69850" cy="6985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19" name="AutoShape 192"/>
          <p:cNvSpPr>
            <a:spLocks noChangeArrowheads="1"/>
          </p:cNvSpPr>
          <p:nvPr/>
        </p:nvSpPr>
        <p:spPr bwMode="auto">
          <a:xfrm>
            <a:off x="6553200" y="1600200"/>
            <a:ext cx="533400" cy="457200"/>
          </a:xfrm>
          <a:prstGeom prst="rightArrow">
            <a:avLst>
              <a:gd name="adj1" fmla="val 50000"/>
              <a:gd name="adj2" fmla="val 29167"/>
            </a:avLst>
          </a:prstGeom>
          <a:solidFill>
            <a:srgbClr val="0033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3420" name="Oval 193"/>
          <p:cNvSpPr>
            <a:spLocks noChangeArrowheads="1"/>
          </p:cNvSpPr>
          <p:nvPr/>
        </p:nvSpPr>
        <p:spPr bwMode="auto">
          <a:xfrm>
            <a:off x="1828800" y="1371600"/>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421" name="Oval 194"/>
          <p:cNvSpPr>
            <a:spLocks noChangeArrowheads="1"/>
          </p:cNvSpPr>
          <p:nvPr/>
        </p:nvSpPr>
        <p:spPr bwMode="auto">
          <a:xfrm>
            <a:off x="4648200" y="1676400"/>
            <a:ext cx="69850" cy="698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3422" name="Text Box 195"/>
          <p:cNvSpPr txBox="1">
            <a:spLocks noChangeArrowheads="1"/>
          </p:cNvSpPr>
          <p:nvPr/>
        </p:nvSpPr>
        <p:spPr bwMode="auto">
          <a:xfrm>
            <a:off x="4572000" y="31242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GB" sz="2400">
                <a:solidFill>
                  <a:schemeClr val="tx2"/>
                </a:solidFill>
              </a:rPr>
              <a:t>Mast cell degranulation</a:t>
            </a:r>
            <a:endParaRPr lang="en-GB" sz="2400">
              <a:latin typeface="Times New Roman" pitchFamily="18" charset="0"/>
            </a:endParaRPr>
          </a:p>
        </p:txBody>
      </p:sp>
      <p:sp>
        <p:nvSpPr>
          <p:cNvPr id="13423" name="AutoShape 196"/>
          <p:cNvSpPr>
            <a:spLocks noChangeArrowheads="1"/>
          </p:cNvSpPr>
          <p:nvPr/>
        </p:nvSpPr>
        <p:spPr bwMode="auto">
          <a:xfrm flipV="1">
            <a:off x="457200" y="4724400"/>
            <a:ext cx="685800" cy="137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3424" name="Text Box 197"/>
          <p:cNvSpPr txBox="1">
            <a:spLocks noChangeArrowheads="1"/>
          </p:cNvSpPr>
          <p:nvPr/>
        </p:nvSpPr>
        <p:spPr bwMode="auto">
          <a:xfrm>
            <a:off x="7283450" y="1387475"/>
            <a:ext cx="1657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t>  </a:t>
            </a:r>
            <a:r>
              <a:rPr lang="en-GB" sz="2400">
                <a:solidFill>
                  <a:srgbClr val="FF0000"/>
                </a:solidFill>
              </a:rPr>
              <a:t>Acute  </a:t>
            </a:r>
          </a:p>
          <a:p>
            <a:r>
              <a:rPr lang="en-GB" sz="2400"/>
              <a:t>symptoms </a:t>
            </a:r>
          </a:p>
          <a:p>
            <a:r>
              <a:rPr lang="en-GB" sz="2400"/>
              <a:t>of allergy</a:t>
            </a:r>
          </a:p>
        </p:txBody>
      </p:sp>
      <p:sp>
        <p:nvSpPr>
          <p:cNvPr id="13425" name="Text Box 198"/>
          <p:cNvSpPr txBox="1">
            <a:spLocks noChangeArrowheads="1"/>
          </p:cNvSpPr>
          <p:nvPr/>
        </p:nvSpPr>
        <p:spPr bwMode="auto">
          <a:xfrm>
            <a:off x="5867400" y="1004888"/>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t>Histamine</a:t>
            </a:r>
          </a:p>
        </p:txBody>
      </p:sp>
      <p:sp>
        <p:nvSpPr>
          <p:cNvPr id="13426" name="Line 199"/>
          <p:cNvSpPr>
            <a:spLocks noChangeShapeType="1"/>
          </p:cNvSpPr>
          <p:nvPr/>
        </p:nvSpPr>
        <p:spPr bwMode="auto">
          <a:xfrm>
            <a:off x="2133600" y="4343400"/>
            <a:ext cx="655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427" name="Text Box 200"/>
          <p:cNvSpPr txBox="1">
            <a:spLocks noChangeArrowheads="1"/>
          </p:cNvSpPr>
          <p:nvPr/>
        </p:nvSpPr>
        <p:spPr bwMode="auto">
          <a:xfrm>
            <a:off x="1295400" y="90488"/>
            <a:ext cx="6545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070C0"/>
                </a:solidFill>
              </a:rPr>
              <a:t>IgE-mediated allergic reactions in the upper and lower airways</a:t>
            </a:r>
          </a:p>
        </p:txBody>
      </p:sp>
      <p:sp>
        <p:nvSpPr>
          <p:cNvPr id="13428" name="Line 201"/>
          <p:cNvSpPr>
            <a:spLocks noChangeShapeType="1"/>
          </p:cNvSpPr>
          <p:nvPr/>
        </p:nvSpPr>
        <p:spPr bwMode="auto">
          <a:xfrm>
            <a:off x="0" y="457200"/>
            <a:ext cx="960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3" name="Freeform 202"/>
          <p:cNvSpPr/>
          <p:nvPr/>
        </p:nvSpPr>
        <p:spPr>
          <a:xfrm>
            <a:off x="1905000" y="4800600"/>
            <a:ext cx="409575" cy="1228725"/>
          </a:xfrm>
          <a:custGeom>
            <a:avLst/>
            <a:gdLst>
              <a:gd name="connsiteX0" fmla="*/ 191068 w 409433"/>
              <a:gd name="connsiteY0" fmla="*/ 40943 h 1228299"/>
              <a:gd name="connsiteX1" fmla="*/ 81886 w 409433"/>
              <a:gd name="connsiteY1" fmla="*/ 204716 h 1228299"/>
              <a:gd name="connsiteX2" fmla="*/ 40943 w 409433"/>
              <a:gd name="connsiteY2" fmla="*/ 477672 h 1228299"/>
              <a:gd name="connsiteX3" fmla="*/ 0 w 409433"/>
              <a:gd name="connsiteY3" fmla="*/ 900752 h 1228299"/>
              <a:gd name="connsiteX4" fmla="*/ 136477 w 409433"/>
              <a:gd name="connsiteY4" fmla="*/ 1201003 h 1228299"/>
              <a:gd name="connsiteX5" fmla="*/ 327546 w 409433"/>
              <a:gd name="connsiteY5" fmla="*/ 1228299 h 1228299"/>
              <a:gd name="connsiteX6" fmla="*/ 409433 w 409433"/>
              <a:gd name="connsiteY6" fmla="*/ 928048 h 1228299"/>
              <a:gd name="connsiteX7" fmla="*/ 272955 w 409433"/>
              <a:gd name="connsiteY7" fmla="*/ 736979 h 1228299"/>
              <a:gd name="connsiteX8" fmla="*/ 272955 w 409433"/>
              <a:gd name="connsiteY8" fmla="*/ 300251 h 1228299"/>
              <a:gd name="connsiteX9" fmla="*/ 341194 w 409433"/>
              <a:gd name="connsiteY9" fmla="*/ 0 h 1228299"/>
              <a:gd name="connsiteX10" fmla="*/ 191068 w 409433"/>
              <a:gd name="connsiteY10" fmla="*/ 40943 h 12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433" h="1228299">
                <a:moveTo>
                  <a:pt x="191068" y="40943"/>
                </a:moveTo>
                <a:lnTo>
                  <a:pt x="81886" y="204716"/>
                </a:lnTo>
                <a:lnTo>
                  <a:pt x="40943" y="477672"/>
                </a:lnTo>
                <a:lnTo>
                  <a:pt x="0" y="900752"/>
                </a:lnTo>
                <a:lnTo>
                  <a:pt x="136477" y="1201003"/>
                </a:lnTo>
                <a:lnTo>
                  <a:pt x="327546" y="1228299"/>
                </a:lnTo>
                <a:lnTo>
                  <a:pt x="409433" y="928048"/>
                </a:lnTo>
                <a:lnTo>
                  <a:pt x="272955" y="736979"/>
                </a:lnTo>
                <a:lnTo>
                  <a:pt x="272955" y="300251"/>
                </a:lnTo>
                <a:lnTo>
                  <a:pt x="341194" y="0"/>
                </a:lnTo>
                <a:lnTo>
                  <a:pt x="191068" y="4094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30" name="TextBox 203"/>
          <p:cNvSpPr txBox="1">
            <a:spLocks noChangeArrowheads="1"/>
          </p:cNvSpPr>
          <p:nvPr/>
        </p:nvSpPr>
        <p:spPr bwMode="auto">
          <a:xfrm>
            <a:off x="1779588" y="5573713"/>
            <a:ext cx="65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APC</a:t>
            </a:r>
          </a:p>
        </p:txBody>
      </p:sp>
      <p:grpSp>
        <p:nvGrpSpPr>
          <p:cNvPr id="13431" name="Group 89" descr="Parchment"/>
          <p:cNvGrpSpPr>
            <a:grpSpLocks/>
          </p:cNvGrpSpPr>
          <p:nvPr/>
        </p:nvGrpSpPr>
        <p:grpSpPr bwMode="auto">
          <a:xfrm rot="-9865696">
            <a:off x="1787525" y="5807075"/>
            <a:ext cx="155575" cy="285750"/>
            <a:chOff x="1728" y="864"/>
            <a:chExt cx="1032" cy="2856"/>
          </a:xfrm>
        </p:grpSpPr>
        <p:sp>
          <p:nvSpPr>
            <p:cNvPr id="13440" name="Rectangle 90"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41" name="Rectangle 91"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42" name="Rectangle 92"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432" name="Group 89" descr="Parchment"/>
          <p:cNvGrpSpPr>
            <a:grpSpLocks/>
          </p:cNvGrpSpPr>
          <p:nvPr/>
        </p:nvGrpSpPr>
        <p:grpSpPr bwMode="auto">
          <a:xfrm rot="-9865696">
            <a:off x="2092325" y="6035675"/>
            <a:ext cx="155575" cy="285750"/>
            <a:chOff x="1728" y="864"/>
            <a:chExt cx="1032" cy="2856"/>
          </a:xfrm>
        </p:grpSpPr>
        <p:sp>
          <p:nvSpPr>
            <p:cNvPr id="13437" name="Rectangle 90"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38" name="Rectangle 91"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39" name="Rectangle 92"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grpSp>
        <p:nvGrpSpPr>
          <p:cNvPr id="13433" name="Group 89" descr="Parchment"/>
          <p:cNvGrpSpPr>
            <a:grpSpLocks/>
          </p:cNvGrpSpPr>
          <p:nvPr/>
        </p:nvGrpSpPr>
        <p:grpSpPr bwMode="auto">
          <a:xfrm rot="-9865696">
            <a:off x="1863725" y="2378075"/>
            <a:ext cx="155575" cy="285750"/>
            <a:chOff x="1728" y="864"/>
            <a:chExt cx="1032" cy="2856"/>
          </a:xfrm>
        </p:grpSpPr>
        <p:sp>
          <p:nvSpPr>
            <p:cNvPr id="13434" name="Rectangle 90" descr="Parchment"/>
            <p:cNvSpPr>
              <a:spLocks noChangeArrowheads="1"/>
            </p:cNvSpPr>
            <p:nvPr/>
          </p:nvSpPr>
          <p:spPr bwMode="auto">
            <a:xfrm>
              <a:off x="2100" y="218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35" name="Rectangle 91" descr="Parchment"/>
            <p:cNvSpPr>
              <a:spLocks noChangeArrowheads="1"/>
            </p:cNvSpPr>
            <p:nvPr/>
          </p:nvSpPr>
          <p:spPr bwMode="auto">
            <a:xfrm rot="1800000">
              <a:off x="244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sp>
          <p:nvSpPr>
            <p:cNvPr id="13436" name="Rectangle 92" descr="Parchment"/>
            <p:cNvSpPr>
              <a:spLocks noChangeArrowheads="1"/>
            </p:cNvSpPr>
            <p:nvPr/>
          </p:nvSpPr>
          <p:spPr bwMode="auto">
            <a:xfrm rot="-1800000">
              <a:off x="1728" y="864"/>
              <a:ext cx="312" cy="1536"/>
            </a:xfrm>
            <a:prstGeom prst="rect">
              <a:avLst/>
            </a:prstGeom>
            <a:blipFill dpi="0" rotWithShape="0">
              <a:blip r:embed="rId3"/>
              <a:srcRect/>
              <a:tile tx="0" ty="0" sx="100000" sy="100000" flip="none" algn="tl"/>
            </a:blipFill>
            <a:ln w="22225">
              <a:solidFill>
                <a:schemeClr val="bg2"/>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1143000"/>
            <a:ext cx="914400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39" name="Text Box 3"/>
          <p:cNvSpPr txBox="1">
            <a:spLocks noChangeArrowheads="1"/>
          </p:cNvSpPr>
          <p:nvPr/>
        </p:nvSpPr>
        <p:spPr bwMode="auto">
          <a:xfrm>
            <a:off x="1447800" y="411163"/>
            <a:ext cx="693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3200" b="1">
                <a:solidFill>
                  <a:srgbClr val="0033CC"/>
                </a:solidFill>
              </a:rPr>
              <a:t>Th2 cells and allergic Inflammation</a:t>
            </a:r>
          </a:p>
        </p:txBody>
      </p:sp>
      <p:sp>
        <p:nvSpPr>
          <p:cNvPr id="14340" name="Text Box 5"/>
          <p:cNvSpPr txBox="1">
            <a:spLocks noChangeArrowheads="1"/>
          </p:cNvSpPr>
          <p:nvPr/>
        </p:nvSpPr>
        <p:spPr bwMode="auto">
          <a:xfrm>
            <a:off x="3048000" y="1981200"/>
            <a:ext cx="14478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50000"/>
              </a:lnSpc>
              <a:spcBef>
                <a:spcPct val="50000"/>
              </a:spcBef>
            </a:pPr>
            <a:r>
              <a:rPr lang="en-GB" sz="3200" b="1" i="1">
                <a:solidFill>
                  <a:srgbClr val="0033CC"/>
                </a:solidFill>
                <a:latin typeface="Times New Roman" pitchFamily="18" charset="0"/>
              </a:rPr>
              <a:t>IL-4</a:t>
            </a:r>
          </a:p>
          <a:p>
            <a:pPr>
              <a:lnSpc>
                <a:spcPct val="160000"/>
              </a:lnSpc>
              <a:spcBef>
                <a:spcPct val="50000"/>
              </a:spcBef>
            </a:pPr>
            <a:r>
              <a:rPr lang="en-GB" sz="3200" b="1" i="1">
                <a:solidFill>
                  <a:srgbClr val="0033CC"/>
                </a:solidFill>
                <a:latin typeface="Times New Roman" pitchFamily="18" charset="0"/>
              </a:rPr>
              <a:t>IL-5</a:t>
            </a:r>
          </a:p>
          <a:p>
            <a:pPr>
              <a:lnSpc>
                <a:spcPct val="160000"/>
              </a:lnSpc>
              <a:spcBef>
                <a:spcPct val="50000"/>
              </a:spcBef>
            </a:pPr>
            <a:r>
              <a:rPr lang="en-GB" sz="3200" b="1" i="1">
                <a:solidFill>
                  <a:srgbClr val="0033CC"/>
                </a:solidFill>
                <a:latin typeface="Times New Roman" pitchFamily="18" charset="0"/>
              </a:rPr>
              <a:t>IL-9</a:t>
            </a:r>
          </a:p>
          <a:p>
            <a:pPr>
              <a:lnSpc>
                <a:spcPct val="160000"/>
              </a:lnSpc>
              <a:spcBef>
                <a:spcPct val="50000"/>
              </a:spcBef>
            </a:pPr>
            <a:r>
              <a:rPr lang="en-GB" sz="3200" b="1" i="1">
                <a:solidFill>
                  <a:srgbClr val="0033CC"/>
                </a:solidFill>
                <a:latin typeface="Times New Roman" pitchFamily="18" charset="0"/>
              </a:rPr>
              <a:t>IL-13</a:t>
            </a:r>
          </a:p>
        </p:txBody>
      </p:sp>
      <p:sp>
        <p:nvSpPr>
          <p:cNvPr id="14341" name="Line 8"/>
          <p:cNvSpPr>
            <a:spLocks noChangeShapeType="1"/>
          </p:cNvSpPr>
          <p:nvPr/>
        </p:nvSpPr>
        <p:spPr bwMode="auto">
          <a:xfrm rot="5400000" flipV="1">
            <a:off x="1973263" y="4616450"/>
            <a:ext cx="990600" cy="9144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2" name="Line 9"/>
          <p:cNvSpPr>
            <a:spLocks noChangeShapeType="1"/>
          </p:cNvSpPr>
          <p:nvPr/>
        </p:nvSpPr>
        <p:spPr bwMode="auto">
          <a:xfrm>
            <a:off x="4191000" y="2493963"/>
            <a:ext cx="7620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3" name="Line 10"/>
          <p:cNvSpPr>
            <a:spLocks noChangeShapeType="1"/>
          </p:cNvSpPr>
          <p:nvPr/>
        </p:nvSpPr>
        <p:spPr bwMode="auto">
          <a:xfrm>
            <a:off x="4191000" y="3581400"/>
            <a:ext cx="7620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4" name="Line 11"/>
          <p:cNvSpPr>
            <a:spLocks noChangeShapeType="1"/>
          </p:cNvSpPr>
          <p:nvPr/>
        </p:nvSpPr>
        <p:spPr bwMode="auto">
          <a:xfrm>
            <a:off x="4191000" y="4419600"/>
            <a:ext cx="7620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5" name="Line 12"/>
          <p:cNvSpPr>
            <a:spLocks noChangeShapeType="1"/>
          </p:cNvSpPr>
          <p:nvPr/>
        </p:nvSpPr>
        <p:spPr bwMode="auto">
          <a:xfrm>
            <a:off x="4191000" y="5562600"/>
            <a:ext cx="7620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6" name="Line 13"/>
          <p:cNvSpPr>
            <a:spLocks noChangeShapeType="1"/>
          </p:cNvSpPr>
          <p:nvPr/>
        </p:nvSpPr>
        <p:spPr bwMode="auto">
          <a:xfrm>
            <a:off x="2193925" y="4156075"/>
            <a:ext cx="877888" cy="415925"/>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7" name="Line 14"/>
          <p:cNvSpPr>
            <a:spLocks noChangeShapeType="1"/>
          </p:cNvSpPr>
          <p:nvPr/>
        </p:nvSpPr>
        <p:spPr bwMode="auto">
          <a:xfrm flipV="1">
            <a:off x="2193925" y="3575050"/>
            <a:ext cx="877888" cy="8255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8" name="Line 15"/>
          <p:cNvSpPr>
            <a:spLocks noChangeShapeType="1"/>
          </p:cNvSpPr>
          <p:nvPr/>
        </p:nvSpPr>
        <p:spPr bwMode="auto">
          <a:xfrm rot="21318940" flipV="1">
            <a:off x="1974850" y="2576513"/>
            <a:ext cx="1096963" cy="415925"/>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49" name="Oval 16"/>
          <p:cNvSpPr>
            <a:spLocks noChangeArrowheads="1"/>
          </p:cNvSpPr>
          <p:nvPr/>
        </p:nvSpPr>
        <p:spPr bwMode="auto">
          <a:xfrm>
            <a:off x="395288" y="2924175"/>
            <a:ext cx="1655762" cy="1655763"/>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GB" sz="3200">
                <a:solidFill>
                  <a:srgbClr val="0033CC"/>
                </a:solidFill>
              </a:rPr>
              <a:t>CD4+</a:t>
            </a:r>
          </a:p>
          <a:p>
            <a:pPr algn="ctr"/>
            <a:r>
              <a:rPr lang="en-GB" sz="3200">
                <a:solidFill>
                  <a:srgbClr val="0033CC"/>
                </a:solidFill>
              </a:rPr>
              <a:t>Th2 cell</a:t>
            </a:r>
          </a:p>
        </p:txBody>
      </p:sp>
      <p:sp>
        <p:nvSpPr>
          <p:cNvPr id="14350" name="TextBox 14"/>
          <p:cNvSpPr txBox="1">
            <a:spLocks noChangeArrowheads="1"/>
          </p:cNvSpPr>
          <p:nvPr/>
        </p:nvSpPr>
        <p:spPr bwMode="auto">
          <a:xfrm>
            <a:off x="5638800" y="2286000"/>
            <a:ext cx="31591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IgE synthesis</a:t>
            </a:r>
          </a:p>
          <a:p>
            <a:pPr eaLnBrk="1" hangingPunct="1"/>
            <a:endParaRPr lang="en-GB"/>
          </a:p>
          <a:p>
            <a:pPr eaLnBrk="1" hangingPunct="1"/>
            <a:endParaRPr lang="en-GB"/>
          </a:p>
          <a:p>
            <a:pPr eaLnBrk="1" hangingPunct="1"/>
            <a:endParaRPr lang="en-GB"/>
          </a:p>
          <a:p>
            <a:pPr eaLnBrk="1" hangingPunct="1"/>
            <a:r>
              <a:rPr lang="en-GB"/>
              <a:t>Eosinophil development</a:t>
            </a:r>
          </a:p>
          <a:p>
            <a:pPr eaLnBrk="1" hangingPunct="1"/>
            <a:endParaRPr lang="en-GB"/>
          </a:p>
          <a:p>
            <a:pPr eaLnBrk="1" hangingPunct="1"/>
            <a:endParaRPr lang="en-GB"/>
          </a:p>
          <a:p>
            <a:pPr eaLnBrk="1" hangingPunct="1"/>
            <a:r>
              <a:rPr lang="en-GB"/>
              <a:t>Mast cell development</a:t>
            </a:r>
          </a:p>
          <a:p>
            <a:pPr eaLnBrk="1" hangingPunct="1"/>
            <a:endParaRPr lang="en-GB"/>
          </a:p>
          <a:p>
            <a:pPr eaLnBrk="1" hangingPunct="1"/>
            <a:endParaRPr lang="en-GB"/>
          </a:p>
          <a:p>
            <a:pPr eaLnBrk="1" hangingPunct="1"/>
            <a:endParaRPr lang="en-GB"/>
          </a:p>
          <a:p>
            <a:pPr eaLnBrk="1" hangingPunct="1"/>
            <a:r>
              <a:rPr lang="en-GB"/>
              <a:t>IgE synthesis </a:t>
            </a:r>
          </a:p>
          <a:p>
            <a:pPr eaLnBrk="1" hangingPunct="1"/>
            <a:r>
              <a:rPr lang="en-GB"/>
              <a:t>Airway Hyperresponsiveness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aper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6934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61988" y="1295400"/>
            <a:ext cx="890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3200"/>
              <a:t>IL-4</a:t>
            </a:r>
          </a:p>
        </p:txBody>
      </p:sp>
      <p:sp>
        <p:nvSpPr>
          <p:cNvPr id="15364" name="Text Box 4"/>
          <p:cNvSpPr txBox="1">
            <a:spLocks noChangeArrowheads="1"/>
          </p:cNvSpPr>
          <p:nvPr/>
        </p:nvSpPr>
        <p:spPr bwMode="auto">
          <a:xfrm>
            <a:off x="585788" y="3011488"/>
            <a:ext cx="890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3200"/>
              <a:t>IL-5</a:t>
            </a:r>
          </a:p>
        </p:txBody>
      </p:sp>
      <p:sp>
        <p:nvSpPr>
          <p:cNvPr id="15365" name="Text Box 5"/>
          <p:cNvSpPr txBox="1">
            <a:spLocks noChangeArrowheads="1"/>
          </p:cNvSpPr>
          <p:nvPr/>
        </p:nvSpPr>
        <p:spPr bwMode="auto">
          <a:xfrm>
            <a:off x="158750" y="4992688"/>
            <a:ext cx="202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2800"/>
              <a:t>Eosinophils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60525" y="423863"/>
            <a:ext cx="493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3600" b="1"/>
              <a:t>Atopy (“out of place”)</a:t>
            </a:r>
          </a:p>
        </p:txBody>
      </p:sp>
      <p:sp>
        <p:nvSpPr>
          <p:cNvPr id="16387" name="Text Box 3"/>
          <p:cNvSpPr txBox="1">
            <a:spLocks noChangeArrowheads="1"/>
          </p:cNvSpPr>
          <p:nvPr/>
        </p:nvSpPr>
        <p:spPr bwMode="auto">
          <a:xfrm>
            <a:off x="228600" y="2249488"/>
            <a:ext cx="90598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Tx/>
              <a:buChar char="•"/>
            </a:pPr>
            <a:r>
              <a:rPr lang="en-GB" sz="2400" b="1"/>
              <a:t> </a:t>
            </a:r>
            <a:r>
              <a:rPr lang="en-GB" sz="2400" b="1">
                <a:solidFill>
                  <a:srgbClr val="FF0000"/>
                </a:solidFill>
              </a:rPr>
              <a:t>Atopy</a:t>
            </a:r>
            <a:r>
              <a:rPr lang="en-GB" sz="2400" b="1"/>
              <a:t> is the hereditary predisposition to produce IgE</a:t>
            </a:r>
          </a:p>
          <a:p>
            <a:r>
              <a:rPr lang="en-GB" sz="2400" b="1"/>
              <a:t>antibodies against common environmental allergens</a:t>
            </a:r>
          </a:p>
          <a:p>
            <a:endParaRPr lang="en-GB" sz="2400" b="1"/>
          </a:p>
          <a:p>
            <a:endParaRPr lang="en-GB" sz="2400" b="1"/>
          </a:p>
          <a:p>
            <a:pPr>
              <a:buFontTx/>
              <a:buChar char="•"/>
            </a:pPr>
            <a:r>
              <a:rPr lang="en-GB" sz="2400" b="1"/>
              <a:t>The </a:t>
            </a:r>
            <a:r>
              <a:rPr lang="en-GB" sz="2400" b="1">
                <a:solidFill>
                  <a:srgbClr val="FF0000"/>
                </a:solidFill>
              </a:rPr>
              <a:t>atopic diseases</a:t>
            </a:r>
            <a:r>
              <a:rPr lang="en-GB" sz="2400" b="1"/>
              <a:t> are allergic rhinitis, asthma and atopic eczema</a:t>
            </a:r>
          </a:p>
          <a:p>
            <a:pPr>
              <a:buFontTx/>
              <a:buChar char="•"/>
            </a:pPr>
            <a:endParaRPr lang="en-GB" sz="2400" b="1"/>
          </a:p>
          <a:p>
            <a:pPr>
              <a:buFontTx/>
              <a:buChar char="•"/>
            </a:pPr>
            <a:endParaRPr lang="en-GB" sz="2400" b="1"/>
          </a:p>
          <a:p>
            <a:pPr>
              <a:buFontTx/>
              <a:buChar char="•"/>
            </a:pPr>
            <a:r>
              <a:rPr lang="en-GB" sz="2400" b="1">
                <a:solidFill>
                  <a:srgbClr val="FF0000"/>
                </a:solidFill>
              </a:rPr>
              <a:t> Allergic tissue reactions</a:t>
            </a:r>
            <a:r>
              <a:rPr lang="en-GB" sz="2400" b="1"/>
              <a:t> (in </a:t>
            </a:r>
            <a:r>
              <a:rPr lang="en-GB" sz="2400" b="1">
                <a:solidFill>
                  <a:srgbClr val="FF0000"/>
                </a:solidFill>
              </a:rPr>
              <a:t>atopic</a:t>
            </a:r>
            <a:r>
              <a:rPr lang="en-GB" sz="2400" b="1"/>
              <a:t> subjects) are     characterised by infiltration of Th2 cells  and eosinophils</a:t>
            </a:r>
          </a:p>
        </p:txBody>
      </p:sp>
      <p:sp>
        <p:nvSpPr>
          <p:cNvPr id="16388" name="Line 4"/>
          <p:cNvSpPr>
            <a:spLocks noChangeShapeType="1"/>
          </p:cNvSpPr>
          <p:nvPr/>
        </p:nvSpPr>
        <p:spPr bwMode="auto">
          <a:xfrm>
            <a:off x="0" y="1295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59436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066800"/>
            <a:ext cx="1501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1695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Grp="1" noChangeArrowheads="1"/>
          </p:cNvSpPr>
          <p:nvPr>
            <p:ph type="body" idx="1"/>
          </p:nvPr>
        </p:nvSpPr>
        <p:spPr>
          <a:xfrm>
            <a:off x="838200" y="152400"/>
            <a:ext cx="6934200" cy="1447800"/>
          </a:xfrm>
        </p:spPr>
        <p:txBody>
          <a:bodyPr/>
          <a:lstStyle/>
          <a:p>
            <a:pPr algn="ctr" eaLnBrk="1" hangingPunct="1">
              <a:lnSpc>
                <a:spcPct val="90000"/>
              </a:lnSpc>
              <a:buFontTx/>
              <a:buNone/>
            </a:pPr>
            <a:r>
              <a:rPr lang="en-GB" sz="2400" b="1" smtClean="0">
                <a:solidFill>
                  <a:schemeClr val="accent2"/>
                </a:solidFill>
              </a:rPr>
              <a:t>	The ’allergic march‘ is the term describing the common progression from atopic dermatitis to allergic asthma</a:t>
            </a:r>
          </a:p>
        </p:txBody>
      </p:sp>
      <p:sp>
        <p:nvSpPr>
          <p:cNvPr id="17414" name="AutoShape 6"/>
          <p:cNvSpPr>
            <a:spLocks noChangeArrowheads="1"/>
          </p:cNvSpPr>
          <p:nvPr/>
        </p:nvSpPr>
        <p:spPr bwMode="auto">
          <a:xfrm rot="5400000">
            <a:off x="7277100" y="3467100"/>
            <a:ext cx="609600" cy="381000"/>
          </a:xfrm>
          <a:prstGeom prst="rightArrow">
            <a:avLst>
              <a:gd name="adj1" fmla="val 50000"/>
              <a:gd name="adj2" fmla="val 40000"/>
            </a:avLst>
          </a:prstGeom>
          <a:solidFill>
            <a:srgbClr val="66FFFF"/>
          </a:solidFill>
          <a:ln w="9525">
            <a:solidFill>
              <a:schemeClr val="bg2"/>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533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solidFill>
                  <a:srgbClr val="FF0000"/>
                </a:solidFill>
              </a:rPr>
              <a:t>To appreciate the scope of allergic airway disease</a:t>
            </a:r>
          </a:p>
          <a:p>
            <a:pPr marL="342900" indent="-342900" eaLnBrk="0" hangingPunct="0">
              <a:spcBef>
                <a:spcPct val="20000"/>
              </a:spcBef>
              <a:buFontTx/>
              <a:buChar char="•"/>
            </a:pPr>
            <a:endParaRPr lang="en-GB"/>
          </a:p>
        </p:txBody>
      </p:sp>
      <p:sp>
        <p:nvSpPr>
          <p:cNvPr id="18435" name="Rectangle 3"/>
          <p:cNvSpPr>
            <a:spLocks noChangeArrowheads="1"/>
          </p:cNvSpPr>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unc.edu/courses/2004spring/engl/012/070/55099/images/lung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52435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667000" y="838200"/>
            <a:ext cx="1371600" cy="12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0" name="TextBox 5"/>
          <p:cNvSpPr txBox="1">
            <a:spLocks noChangeArrowheads="1"/>
          </p:cNvSpPr>
          <p:nvPr/>
        </p:nvSpPr>
        <p:spPr bwMode="auto">
          <a:xfrm>
            <a:off x="6096000" y="990600"/>
            <a:ext cx="309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Allergic rhino-conjunctivitis </a:t>
            </a:r>
          </a:p>
          <a:p>
            <a:pPr eaLnBrk="1" hangingPunct="1"/>
            <a:r>
              <a:rPr lang="en-GB"/>
              <a:t>(Seasonal and perennial)</a:t>
            </a:r>
          </a:p>
          <a:p>
            <a:pPr eaLnBrk="1" hangingPunct="1"/>
            <a:r>
              <a:rPr lang="en-GB"/>
              <a:t>Up to 17% of the population </a:t>
            </a:r>
          </a:p>
        </p:txBody>
      </p:sp>
      <p:cxnSp>
        <p:nvCxnSpPr>
          <p:cNvPr id="8" name="Straight Arrow Connector 7"/>
          <p:cNvCxnSpPr/>
          <p:nvPr/>
        </p:nvCxnSpPr>
        <p:spPr>
          <a:xfrm>
            <a:off x="4114800" y="1524000"/>
            <a:ext cx="2057400" cy="76200"/>
          </a:xfrm>
          <a:prstGeom prst="straightConnector1">
            <a:avLst/>
          </a:prstGeom>
          <a:ln w="28575">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 NetDoctor/Geir&#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78962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3"/>
          <p:cNvSpPr txBox="1">
            <a:spLocks noChangeArrowheads="1"/>
          </p:cNvSpPr>
          <p:nvPr/>
        </p:nvSpPr>
        <p:spPr bwMode="auto">
          <a:xfrm>
            <a:off x="228600" y="325438"/>
            <a:ext cx="1036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0066FF"/>
                </a:solidFill>
              </a:rPr>
              <a:t>Seasonal Allergic Conjunctivo-rhinitis</a:t>
            </a:r>
            <a:r>
              <a:rPr lang="en-GB" sz="2400" b="1"/>
              <a:t> </a:t>
            </a:r>
            <a:r>
              <a:rPr lang="en-GB" sz="2400" b="1">
                <a:solidFill>
                  <a:schemeClr val="hlink"/>
                </a:solidFill>
              </a:rPr>
              <a:t>(</a:t>
            </a:r>
            <a:r>
              <a:rPr lang="en-GB" sz="2400" b="1">
                <a:solidFill>
                  <a:srgbClr val="0066FF"/>
                </a:solidFill>
              </a:rPr>
              <a:t>Summer Hay Fever)</a:t>
            </a:r>
            <a:r>
              <a:rPr lang="en-GB" sz="2800" b="1">
                <a:solidFill>
                  <a:srgbClr val="0066FF"/>
                </a:solidFill>
              </a:rPr>
              <a:t> </a:t>
            </a:r>
          </a:p>
          <a:p>
            <a:pPr eaLnBrk="1" hangingPunct="1"/>
            <a:endParaRPr lang="en-GB" sz="2800" b="1">
              <a:solidFill>
                <a:srgbClr val="0066FF"/>
              </a:solidFill>
            </a:endParaRPr>
          </a:p>
        </p:txBody>
      </p:sp>
      <p:sp>
        <p:nvSpPr>
          <p:cNvPr id="1029" name="Text Box 4"/>
          <p:cNvSpPr txBox="1">
            <a:spLocks noChangeArrowheads="1"/>
          </p:cNvSpPr>
          <p:nvPr/>
        </p:nvSpPr>
        <p:spPr bwMode="auto">
          <a:xfrm>
            <a:off x="974725" y="1600200"/>
            <a:ext cx="42608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folHlink"/>
                </a:solidFill>
              </a:rPr>
              <a:t>-Effects 12-15% children, 11-17% adults</a:t>
            </a:r>
          </a:p>
          <a:p>
            <a:pPr eaLnBrk="1" hangingPunct="1"/>
            <a:r>
              <a:rPr lang="en-GB">
                <a:solidFill>
                  <a:schemeClr val="folHlink"/>
                </a:solidFill>
              </a:rPr>
              <a:t>-UK prevalence  highest in Europe</a:t>
            </a:r>
          </a:p>
          <a:p>
            <a:pPr eaLnBrk="1" hangingPunct="1"/>
            <a:r>
              <a:rPr lang="en-GB">
                <a:solidFill>
                  <a:schemeClr val="folHlink"/>
                </a:solidFill>
              </a:rPr>
              <a:t>-Effect on school exams, time off school</a:t>
            </a:r>
          </a:p>
          <a:p>
            <a:pPr eaLnBrk="1" hangingPunct="1"/>
            <a:r>
              <a:rPr lang="en-GB">
                <a:solidFill>
                  <a:schemeClr val="folHlink"/>
                </a:solidFill>
              </a:rPr>
              <a:t>-General effect on Q of L</a:t>
            </a:r>
          </a:p>
          <a:p>
            <a:pPr eaLnBrk="1" hangingPunct="1"/>
            <a:endParaRPr lang="en-GB">
              <a:solidFill>
                <a:schemeClr val="folHlink"/>
              </a:solidFill>
            </a:endParaRPr>
          </a:p>
          <a:p>
            <a:pPr eaLnBrk="1" hangingPunct="1"/>
            <a:endParaRPr lang="en-GB">
              <a:solidFill>
                <a:schemeClr val="folHlink"/>
              </a:solidFill>
            </a:endParaRPr>
          </a:p>
          <a:p>
            <a:pPr eaLnBrk="1" hangingPunct="1"/>
            <a:endParaRPr lang="en-GB">
              <a:solidFill>
                <a:schemeClr val="folHlink"/>
              </a:solidFill>
            </a:endParaRPr>
          </a:p>
          <a:p>
            <a:pPr eaLnBrk="1" hangingPunct="1"/>
            <a:endParaRPr lang="en-GB">
              <a:solidFill>
                <a:schemeClr val="folHlink"/>
              </a:solidFill>
            </a:endParaRPr>
          </a:p>
        </p:txBody>
      </p:sp>
      <p:graphicFrame>
        <p:nvGraphicFramePr>
          <p:cNvPr id="1026" name="Object 5"/>
          <p:cNvGraphicFramePr>
            <a:graphicFrameLocks noChangeAspect="1"/>
          </p:cNvGraphicFramePr>
          <p:nvPr/>
        </p:nvGraphicFramePr>
        <p:xfrm>
          <a:off x="990600" y="2971800"/>
          <a:ext cx="2073275" cy="3200400"/>
        </p:xfrm>
        <a:graphic>
          <a:graphicData uri="http://schemas.openxmlformats.org/presentationml/2006/ole">
            <mc:AlternateContent xmlns:mc="http://schemas.openxmlformats.org/markup-compatibility/2006">
              <mc:Choice xmlns:v="urn:schemas-microsoft-com:vml" Requires="v">
                <p:oleObj spid="_x0000_s1030" name="Slide" r:id="rId4" imgW="3390840" imgH="4533840" progId="PowerPoint.Slide.8">
                  <p:embed/>
                </p:oleObj>
              </mc:Choice>
              <mc:Fallback>
                <p:oleObj name="Slide" r:id="rId4" imgW="3390840" imgH="4533840"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971800"/>
                        <a:ext cx="20732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173038"/>
            <a:ext cx="5927725" cy="668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nc.edu/courses/2004spring/engl/012/070/55099/images/lung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4672013"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5410200" y="2046288"/>
            <a:ext cx="31003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Upper airways</a:t>
            </a:r>
          </a:p>
          <a:p>
            <a:pPr eaLnBrk="1" hangingPunct="1"/>
            <a:r>
              <a:rPr lang="en-GB" sz="3200">
                <a:solidFill>
                  <a:srgbClr val="FF0000"/>
                </a:solidFill>
              </a:rPr>
              <a:t>(Allergic rhinitis)</a:t>
            </a:r>
          </a:p>
        </p:txBody>
      </p:sp>
      <p:sp>
        <p:nvSpPr>
          <p:cNvPr id="4100" name="TextBox 5"/>
          <p:cNvSpPr txBox="1">
            <a:spLocks noChangeArrowheads="1"/>
          </p:cNvSpPr>
          <p:nvPr/>
        </p:nvSpPr>
        <p:spPr bwMode="auto">
          <a:xfrm>
            <a:off x="5410200" y="4256088"/>
            <a:ext cx="1800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Bronchi</a:t>
            </a:r>
          </a:p>
          <a:p>
            <a:pPr eaLnBrk="1" hangingPunct="1"/>
            <a:r>
              <a:rPr lang="en-GB" sz="3200">
                <a:solidFill>
                  <a:srgbClr val="FF0000"/>
                </a:solidFill>
              </a:rPr>
              <a:t>(asthma)</a:t>
            </a:r>
          </a:p>
        </p:txBody>
      </p:sp>
      <p:sp>
        <p:nvSpPr>
          <p:cNvPr id="4101" name="TextBox 6"/>
          <p:cNvSpPr txBox="1">
            <a:spLocks noChangeArrowheads="1"/>
          </p:cNvSpPr>
          <p:nvPr/>
        </p:nvSpPr>
        <p:spPr bwMode="auto">
          <a:xfrm>
            <a:off x="3352800" y="5969000"/>
            <a:ext cx="4764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Alveoli </a:t>
            </a:r>
            <a:r>
              <a:rPr lang="en-GB" sz="3200">
                <a:solidFill>
                  <a:srgbClr val="FF0000"/>
                </a:solidFill>
              </a:rPr>
              <a:t>(allergic alveolitis)</a:t>
            </a:r>
          </a:p>
        </p:txBody>
      </p:sp>
      <p:sp>
        <p:nvSpPr>
          <p:cNvPr id="4102" name="TextBox 5"/>
          <p:cNvSpPr txBox="1">
            <a:spLocks noChangeArrowheads="1"/>
          </p:cNvSpPr>
          <p:nvPr/>
        </p:nvSpPr>
        <p:spPr bwMode="auto">
          <a:xfrm>
            <a:off x="1828800" y="533400"/>
            <a:ext cx="577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a:solidFill>
                  <a:srgbClr val="002060"/>
                </a:solidFill>
              </a:rPr>
              <a:t>Allergic Airway Diseases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819400" y="1143000"/>
            <a:ext cx="22510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247650" y="1066800"/>
            <a:ext cx="28463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685800" y="0"/>
            <a:ext cx="8145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solidFill>
                  <a:schemeClr val="accent2"/>
                </a:solidFill>
              </a:rPr>
              <a:t>Common causes of perennial allergic rhinitis</a:t>
            </a:r>
          </a:p>
          <a:p>
            <a:pPr eaLnBrk="1" hangingPunct="1"/>
            <a:r>
              <a:rPr lang="en-GB" sz="3200">
                <a:solidFill>
                  <a:schemeClr val="accent2"/>
                </a:solidFill>
              </a:rPr>
              <a:t>                     and asthma</a:t>
            </a: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25146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449px-Cockroach_closeu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8938" y="3776663"/>
            <a:ext cx="1795462"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304800" y="3657600"/>
            <a:ext cx="2514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a:t>House dust mite</a:t>
            </a:r>
          </a:p>
        </p:txBody>
      </p:sp>
      <p:sp>
        <p:nvSpPr>
          <p:cNvPr id="21512" name="Text Box 8"/>
          <p:cNvSpPr txBox="1">
            <a:spLocks noChangeArrowheads="1"/>
          </p:cNvSpPr>
          <p:nvPr/>
        </p:nvSpPr>
        <p:spPr bwMode="auto">
          <a:xfrm>
            <a:off x="819150" y="61325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Alternaria</a:t>
            </a:r>
          </a:p>
        </p:txBody>
      </p:sp>
      <p:sp>
        <p:nvSpPr>
          <p:cNvPr id="21513" name="Text Box 9"/>
          <p:cNvSpPr txBox="1">
            <a:spLocks noChangeArrowheads="1"/>
          </p:cNvSpPr>
          <p:nvPr/>
        </p:nvSpPr>
        <p:spPr bwMode="auto">
          <a:xfrm>
            <a:off x="3219450" y="61102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Cockroach</a:t>
            </a:r>
          </a:p>
        </p:txBody>
      </p:sp>
      <p:sp>
        <p:nvSpPr>
          <p:cNvPr id="21514" name="Rectangle 10"/>
          <p:cNvSpPr>
            <a:spLocks noChangeArrowheads="1"/>
          </p:cNvSpPr>
          <p:nvPr/>
        </p:nvSpPr>
        <p:spPr bwMode="auto">
          <a:xfrm>
            <a:off x="2895600" y="3352800"/>
            <a:ext cx="2133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21515" name="Text Box 11"/>
          <p:cNvSpPr txBox="1">
            <a:spLocks noChangeArrowheads="1"/>
          </p:cNvSpPr>
          <p:nvPr/>
        </p:nvSpPr>
        <p:spPr bwMode="auto">
          <a:xfrm>
            <a:off x="3536950" y="36718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Cats</a:t>
            </a:r>
          </a:p>
        </p:txBody>
      </p:sp>
      <p:pic>
        <p:nvPicPr>
          <p:cNvPr id="21516" name="Picture 12" descr="dogbreedsadv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2192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13"/>
          <p:cNvSpPr txBox="1">
            <a:spLocks noChangeArrowheads="1"/>
          </p:cNvSpPr>
          <p:nvPr/>
        </p:nvSpPr>
        <p:spPr bwMode="auto">
          <a:xfrm>
            <a:off x="5988050" y="3694113"/>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Dogs</a:t>
            </a:r>
          </a:p>
        </p:txBody>
      </p:sp>
      <p:pic>
        <p:nvPicPr>
          <p:cNvPr id="21518" name="Picture 14" descr="hors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087813"/>
            <a:ext cx="2667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15"/>
          <p:cNvSpPr txBox="1">
            <a:spLocks noChangeArrowheads="1"/>
          </p:cNvSpPr>
          <p:nvPr/>
        </p:nvSpPr>
        <p:spPr bwMode="auto">
          <a:xfrm>
            <a:off x="6003925" y="613251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Horses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endParaRPr lang="en-US" smtClean="0"/>
          </a:p>
        </p:txBody>
      </p:sp>
      <p:sp>
        <p:nvSpPr>
          <p:cNvPr id="22531" name="Subtitle 2"/>
          <p:cNvSpPr>
            <a:spLocks noGrp="1"/>
          </p:cNvSpPr>
          <p:nvPr>
            <p:ph type="subTitle" idx="1"/>
          </p:nvPr>
        </p:nvSpPr>
        <p:spPr/>
        <p:txBody>
          <a:bodyPr/>
          <a:lstStyle/>
          <a:p>
            <a:endParaRPr lang="en-US" smtClean="0"/>
          </a:p>
        </p:txBody>
      </p:sp>
      <p:pic>
        <p:nvPicPr>
          <p:cNvPr id="22532" name="Picture 2" descr="http://www.unc.edu/courses/2004spring/engl/012/070/55099/images/lung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52435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905000" y="3276600"/>
            <a:ext cx="1676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Arrow Connector 6"/>
          <p:cNvCxnSpPr/>
          <p:nvPr/>
        </p:nvCxnSpPr>
        <p:spPr>
          <a:xfrm flipV="1">
            <a:off x="2819400" y="3886200"/>
            <a:ext cx="2895600" cy="7620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35" name="TextBox 7"/>
          <p:cNvSpPr txBox="1">
            <a:spLocks noChangeArrowheads="1"/>
          </p:cNvSpPr>
          <p:nvPr/>
        </p:nvSpPr>
        <p:spPr bwMode="auto">
          <a:xfrm>
            <a:off x="5715000" y="3581400"/>
            <a:ext cx="3386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Asthma </a:t>
            </a:r>
          </a:p>
          <a:p>
            <a:pPr eaLnBrk="1" hangingPunct="1"/>
            <a:r>
              <a:rPr lang="en-GB"/>
              <a:t>Effects 8-12% of the population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219200" y="1284288"/>
            <a:ext cx="75850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solidFill>
                  <a:schemeClr val="accent2"/>
                </a:solidFill>
              </a:rPr>
              <a:t>Asthma is a very heterogeneous disease</a:t>
            </a:r>
          </a:p>
          <a:p>
            <a:pPr eaLnBrk="1" hangingPunct="1"/>
            <a:r>
              <a:rPr lang="en-GB" sz="3200">
                <a:solidFill>
                  <a:schemeClr val="accent2"/>
                </a:solidFill>
              </a:rPr>
              <a:t>		(Many phenotypes)</a:t>
            </a:r>
          </a:p>
        </p:txBody>
      </p:sp>
      <p:sp>
        <p:nvSpPr>
          <p:cNvPr id="23555" name="Text Box 4"/>
          <p:cNvSpPr txBox="1">
            <a:spLocks noChangeArrowheads="1"/>
          </p:cNvSpPr>
          <p:nvPr/>
        </p:nvSpPr>
        <p:spPr bwMode="auto">
          <a:xfrm>
            <a:off x="1219200" y="3048000"/>
            <a:ext cx="67579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a:t>-Intermittent , mild, allergy frequently important</a:t>
            </a:r>
          </a:p>
          <a:p>
            <a:pPr eaLnBrk="1" hangingPunct="1"/>
            <a:endParaRPr lang="en-GB" sz="2400"/>
          </a:p>
          <a:p>
            <a:pPr eaLnBrk="1" hangingPunct="1"/>
            <a:r>
              <a:rPr lang="en-GB" sz="2400"/>
              <a:t>-Persistent, manageable, allergy often important</a:t>
            </a:r>
          </a:p>
          <a:p>
            <a:pPr eaLnBrk="1" hangingPunct="1"/>
            <a:endParaRPr lang="en-GB" sz="2400"/>
          </a:p>
          <a:p>
            <a:pPr eaLnBrk="1" hangingPunct="1"/>
            <a:r>
              <a:rPr lang="en-GB" sz="2400"/>
              <a:t>-Chronic severe, infection (not allergy) important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oriz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0866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990600"/>
            <a:ext cx="50498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700338" y="228600"/>
            <a:ext cx="3471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a:solidFill>
                  <a:srgbClr val="0033CC"/>
                </a:solidFill>
              </a:rPr>
              <a:t>General Anaphylaxis</a:t>
            </a:r>
          </a:p>
        </p:txBody>
      </p:sp>
      <p:sp>
        <p:nvSpPr>
          <p:cNvPr id="25604" name="Rectangle 4"/>
          <p:cNvSpPr>
            <a:spLocks noChangeArrowheads="1"/>
          </p:cNvSpPr>
          <p:nvPr/>
        </p:nvSpPr>
        <p:spPr bwMode="auto">
          <a:xfrm>
            <a:off x="1600200" y="762000"/>
            <a:ext cx="304800" cy="609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5" name="Rectangle 5"/>
          <p:cNvSpPr>
            <a:spLocks noChangeArrowheads="1"/>
          </p:cNvSpPr>
          <p:nvPr/>
        </p:nvSpPr>
        <p:spPr bwMode="auto">
          <a:xfrm>
            <a:off x="1524000" y="838200"/>
            <a:ext cx="2743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6" name="Rectangle 6"/>
          <p:cNvSpPr>
            <a:spLocks noChangeArrowheads="1"/>
          </p:cNvSpPr>
          <p:nvPr/>
        </p:nvSpPr>
        <p:spPr bwMode="auto">
          <a:xfrm>
            <a:off x="1981200" y="990600"/>
            <a:ext cx="4267200" cy="609600"/>
          </a:xfrm>
          <a:prstGeom prst="rect">
            <a:avLst/>
          </a:prstGeom>
          <a:solidFill>
            <a:schemeClr val="accent1"/>
          </a:solidFill>
          <a:ln w="9525">
            <a:solidFill>
              <a:schemeClr val="tx1"/>
            </a:solidFill>
            <a:miter lim="800000"/>
            <a:headEnd/>
            <a:tailEnd/>
          </a:ln>
        </p:spPr>
        <p:txBody>
          <a:bodyPr wrap="none" anchor="ctr"/>
          <a:lstStyle/>
          <a:p>
            <a:pPr algn="ctr"/>
            <a:r>
              <a:rPr lang="en-GB"/>
              <a:t>Dizziness, seizures, loss of consiousness</a:t>
            </a:r>
          </a:p>
        </p:txBody>
      </p:sp>
      <p:sp>
        <p:nvSpPr>
          <p:cNvPr id="25607" name="Rectangle 7"/>
          <p:cNvSpPr>
            <a:spLocks noChangeArrowheads="1"/>
          </p:cNvSpPr>
          <p:nvPr/>
        </p:nvSpPr>
        <p:spPr bwMode="auto">
          <a:xfrm>
            <a:off x="4953000" y="1828800"/>
            <a:ext cx="1905000" cy="609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25608" name="Text Box 8"/>
          <p:cNvSpPr txBox="1">
            <a:spLocks noChangeArrowheads="1"/>
          </p:cNvSpPr>
          <p:nvPr/>
        </p:nvSpPr>
        <p:spPr bwMode="auto">
          <a:xfrm>
            <a:off x="5181600" y="1828800"/>
            <a:ext cx="137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Lip, tongue </a:t>
            </a:r>
          </a:p>
          <a:p>
            <a:pPr eaLnBrk="1" hangingPunct="1"/>
            <a:r>
              <a:rPr lang="en-GB"/>
              <a:t>swelling</a:t>
            </a:r>
          </a:p>
        </p:txBody>
      </p:sp>
      <p:sp>
        <p:nvSpPr>
          <p:cNvPr id="25609" name="Rectangle 9"/>
          <p:cNvSpPr>
            <a:spLocks noChangeArrowheads="1"/>
          </p:cNvSpPr>
          <p:nvPr/>
        </p:nvSpPr>
        <p:spPr bwMode="auto">
          <a:xfrm>
            <a:off x="4953000" y="2590800"/>
            <a:ext cx="1676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10" name="Text Box 10"/>
          <p:cNvSpPr txBox="1">
            <a:spLocks noChangeArrowheads="1"/>
          </p:cNvSpPr>
          <p:nvPr/>
        </p:nvSpPr>
        <p:spPr bwMode="auto">
          <a:xfrm>
            <a:off x="5181600" y="2627313"/>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Laryngeal</a:t>
            </a:r>
          </a:p>
          <a:p>
            <a:pPr eaLnBrk="1" hangingPunct="1"/>
            <a:r>
              <a:rPr lang="en-GB"/>
              <a:t>oedema</a:t>
            </a:r>
          </a:p>
        </p:txBody>
      </p:sp>
      <p:sp>
        <p:nvSpPr>
          <p:cNvPr id="25611" name="Rectangle 11"/>
          <p:cNvSpPr>
            <a:spLocks noChangeArrowheads="1"/>
          </p:cNvSpPr>
          <p:nvPr/>
        </p:nvSpPr>
        <p:spPr bwMode="auto">
          <a:xfrm>
            <a:off x="4953000" y="32766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GB"/>
              <a:t>Bronchoconstriction</a:t>
            </a:r>
          </a:p>
        </p:txBody>
      </p:sp>
      <p:sp>
        <p:nvSpPr>
          <p:cNvPr id="25612" name="Rectangle 12"/>
          <p:cNvSpPr>
            <a:spLocks noChangeArrowheads="1"/>
          </p:cNvSpPr>
          <p:nvPr/>
        </p:nvSpPr>
        <p:spPr bwMode="auto">
          <a:xfrm>
            <a:off x="4953000" y="5486400"/>
            <a:ext cx="19050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13" name="Text Box 13"/>
          <p:cNvSpPr txBox="1">
            <a:spLocks noChangeArrowheads="1"/>
          </p:cNvSpPr>
          <p:nvPr/>
        </p:nvSpPr>
        <p:spPr bwMode="auto">
          <a:xfrm>
            <a:off x="5165725" y="5653088"/>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Tingling</a:t>
            </a:r>
          </a:p>
        </p:txBody>
      </p:sp>
      <p:sp>
        <p:nvSpPr>
          <p:cNvPr id="25614" name="Rectangle 14"/>
          <p:cNvSpPr>
            <a:spLocks noChangeArrowheads="1"/>
          </p:cNvSpPr>
          <p:nvPr/>
        </p:nvSpPr>
        <p:spPr bwMode="auto">
          <a:xfrm>
            <a:off x="1752600" y="4876800"/>
            <a:ext cx="1752600" cy="685800"/>
          </a:xfrm>
          <a:prstGeom prst="rect">
            <a:avLst/>
          </a:prstGeom>
          <a:solidFill>
            <a:schemeClr val="accent1"/>
          </a:solidFill>
          <a:ln w="9525">
            <a:solidFill>
              <a:schemeClr val="tx1"/>
            </a:solidFill>
            <a:miter lim="800000"/>
            <a:headEnd/>
            <a:tailEnd/>
          </a:ln>
        </p:spPr>
        <p:txBody>
          <a:bodyPr wrap="none" anchor="ctr"/>
          <a:lstStyle/>
          <a:p>
            <a:pPr algn="ctr"/>
            <a:r>
              <a:rPr lang="en-GB"/>
              <a:t>Urticaria/hives</a:t>
            </a:r>
          </a:p>
        </p:txBody>
      </p:sp>
      <p:sp>
        <p:nvSpPr>
          <p:cNvPr id="25615" name="Rectangle 15"/>
          <p:cNvSpPr>
            <a:spLocks noChangeArrowheads="1"/>
          </p:cNvSpPr>
          <p:nvPr/>
        </p:nvSpPr>
        <p:spPr bwMode="auto">
          <a:xfrm>
            <a:off x="1143000" y="3733800"/>
            <a:ext cx="2133600" cy="609600"/>
          </a:xfrm>
          <a:prstGeom prst="rect">
            <a:avLst/>
          </a:prstGeom>
          <a:solidFill>
            <a:schemeClr val="accent1"/>
          </a:solidFill>
          <a:ln w="9525">
            <a:solidFill>
              <a:schemeClr val="tx1"/>
            </a:solidFill>
            <a:miter lim="800000"/>
            <a:headEnd/>
            <a:tailEnd/>
          </a:ln>
        </p:spPr>
        <p:txBody>
          <a:bodyPr wrap="none" anchor="ctr"/>
          <a:lstStyle/>
          <a:p>
            <a:pPr algn="ctr"/>
            <a:r>
              <a:rPr lang="en-GB"/>
              <a:t>Vomiting, diarrhoea</a:t>
            </a:r>
          </a:p>
          <a:p>
            <a:pPr algn="ctr"/>
            <a:r>
              <a:rPr lang="en-GB"/>
              <a:t>pain</a:t>
            </a:r>
          </a:p>
        </p:txBody>
      </p:sp>
      <p:sp>
        <p:nvSpPr>
          <p:cNvPr id="25616" name="Rectangle 16"/>
          <p:cNvSpPr>
            <a:spLocks noChangeArrowheads="1"/>
          </p:cNvSpPr>
          <p:nvPr/>
        </p:nvSpPr>
        <p:spPr bwMode="auto">
          <a:xfrm>
            <a:off x="1371600" y="3048000"/>
            <a:ext cx="1981200" cy="609600"/>
          </a:xfrm>
          <a:prstGeom prst="rect">
            <a:avLst/>
          </a:prstGeom>
          <a:solidFill>
            <a:schemeClr val="accent1"/>
          </a:solidFill>
          <a:ln w="9525">
            <a:solidFill>
              <a:schemeClr val="tx1"/>
            </a:solidFill>
            <a:miter lim="800000"/>
            <a:headEnd/>
            <a:tailEnd/>
          </a:ln>
        </p:spPr>
        <p:txBody>
          <a:bodyPr wrap="none" anchor="ctr"/>
          <a:lstStyle/>
          <a:p>
            <a:pPr algn="ctr"/>
            <a:r>
              <a:rPr lang="en-GB"/>
              <a:t>arrhythmia</a:t>
            </a:r>
          </a:p>
        </p:txBody>
      </p:sp>
      <p:sp>
        <p:nvSpPr>
          <p:cNvPr id="25617" name="Rectangle 17"/>
          <p:cNvSpPr>
            <a:spLocks noChangeArrowheads="1"/>
          </p:cNvSpPr>
          <p:nvPr/>
        </p:nvSpPr>
        <p:spPr bwMode="auto">
          <a:xfrm>
            <a:off x="1447800" y="2057400"/>
            <a:ext cx="2057400" cy="762000"/>
          </a:xfrm>
          <a:prstGeom prst="rect">
            <a:avLst/>
          </a:prstGeom>
          <a:solidFill>
            <a:schemeClr val="accent1"/>
          </a:solidFill>
          <a:ln w="9525">
            <a:solidFill>
              <a:schemeClr val="tx1"/>
            </a:solidFill>
            <a:miter lim="800000"/>
            <a:headEnd/>
            <a:tailEnd/>
          </a:ln>
        </p:spPr>
        <p:txBody>
          <a:bodyPr wrap="none" anchor="ctr"/>
          <a:lstStyle/>
          <a:p>
            <a:pPr algn="ctr"/>
            <a:r>
              <a:rPr lang="en-GB"/>
              <a:t>Anxiety </a:t>
            </a:r>
          </a:p>
          <a:p>
            <a:pPr algn="ctr"/>
            <a:r>
              <a:rPr lang="en-GB"/>
              <a:t>sense of gloom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45037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5334000" y="1817688"/>
            <a:ext cx="31734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a:solidFill>
                  <a:srgbClr val="0033CC"/>
                </a:solidFill>
              </a:rPr>
              <a:t>Acute anaphylaxis </a:t>
            </a:r>
          </a:p>
          <a:p>
            <a:pPr eaLnBrk="1" hangingPunct="1"/>
            <a:r>
              <a:rPr lang="en-GB" sz="2800">
                <a:solidFill>
                  <a:srgbClr val="0033CC"/>
                </a:solidFill>
              </a:rPr>
              <a:t>with urticaria </a:t>
            </a:r>
          </a:p>
          <a:p>
            <a:pPr eaLnBrk="1" hangingPunct="1"/>
            <a:r>
              <a:rPr lang="en-GB" sz="2800">
                <a:solidFill>
                  <a:srgbClr val="0033CC"/>
                </a:solidFill>
              </a:rPr>
              <a:t>and angioedema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962400"/>
            <a:ext cx="3657600" cy="2474913"/>
          </a:xfrm>
          <a:prstGeom prst="rect">
            <a:avLst/>
          </a:prstGeom>
          <a:solidFill>
            <a:srgbClr val="FFFF66"/>
          </a:solidFill>
          <a:ln w="28575">
            <a:solidFill>
              <a:srgbClr val="FFFFFF"/>
            </a:solidFill>
            <a:miter lim="800000"/>
            <a:headEnd/>
            <a:tailEnd/>
          </a:ln>
        </p:spPr>
      </p:pic>
      <p:pic>
        <p:nvPicPr>
          <p:cNvPr id="27651" name="Picture 3" descr="Food Aller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3505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0" y="0"/>
            <a:ext cx="91440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3" name="Text Box 5"/>
          <p:cNvSpPr txBox="1">
            <a:spLocks noChangeArrowheads="1"/>
          </p:cNvSpPr>
          <p:nvPr/>
        </p:nvSpPr>
        <p:spPr bwMode="auto">
          <a:xfrm>
            <a:off x="2109788" y="228600"/>
            <a:ext cx="43132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solidFill>
                  <a:schemeClr val="accent2"/>
                </a:solidFill>
              </a:rPr>
              <a:t>Causes of Anaphylaxis</a:t>
            </a:r>
          </a:p>
        </p:txBody>
      </p:sp>
      <p:sp>
        <p:nvSpPr>
          <p:cNvPr id="27654" name="Text Box 6"/>
          <p:cNvSpPr txBox="1">
            <a:spLocks noChangeArrowheads="1"/>
          </p:cNvSpPr>
          <p:nvPr/>
        </p:nvSpPr>
        <p:spPr bwMode="auto">
          <a:xfrm>
            <a:off x="735013" y="1371600"/>
            <a:ext cx="74183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a:solidFill>
                  <a:schemeClr val="accent2"/>
                </a:solidFill>
              </a:rPr>
              <a:t>-Drugs, such as penicillin </a:t>
            </a:r>
          </a:p>
          <a:p>
            <a:pPr eaLnBrk="1" hangingPunct="1"/>
            <a:r>
              <a:rPr lang="en-GB" sz="2400">
                <a:solidFill>
                  <a:schemeClr val="accent2"/>
                </a:solidFill>
              </a:rPr>
              <a:t>-Foods such as peanuts, tree nuts (walnuts, pecans)</a:t>
            </a:r>
          </a:p>
          <a:p>
            <a:pPr eaLnBrk="1" hangingPunct="1"/>
            <a:r>
              <a:rPr lang="en-GB" sz="2400">
                <a:solidFill>
                  <a:schemeClr val="accent2"/>
                </a:solidFill>
              </a:rPr>
              <a:t>  milk, eggs, fish, shellfish, sesame seeds, soybeans, </a:t>
            </a:r>
          </a:p>
          <a:p>
            <a:pPr eaLnBrk="1" hangingPunct="1"/>
            <a:r>
              <a:rPr lang="en-GB" sz="2400">
                <a:solidFill>
                  <a:schemeClr val="accent2"/>
                </a:solidFill>
              </a:rPr>
              <a:t> celery, celeriac</a:t>
            </a:r>
          </a:p>
          <a:p>
            <a:pPr eaLnBrk="1" hangingPunct="1"/>
            <a:r>
              <a:rPr lang="en-GB" sz="2400">
                <a:solidFill>
                  <a:schemeClr val="accent2"/>
                </a:solidFill>
              </a:rPr>
              <a:t>-Insect stings from bees, wasps, hornets</a:t>
            </a:r>
          </a:p>
          <a:p>
            <a:pPr eaLnBrk="1" hangingPunct="1"/>
            <a:r>
              <a:rPr lang="en-GB" sz="2400">
                <a:solidFill>
                  <a:schemeClr val="accent2"/>
                </a:solidFill>
              </a:rPr>
              <a:t>-Latex </a:t>
            </a:r>
          </a:p>
        </p:txBody>
      </p:sp>
      <p:sp>
        <p:nvSpPr>
          <p:cNvPr id="27655" name="Rectangle 7"/>
          <p:cNvSpPr>
            <a:spLocks noChangeArrowheads="1"/>
          </p:cNvSpPr>
          <p:nvPr/>
        </p:nvSpPr>
        <p:spPr bwMode="auto">
          <a:xfrm>
            <a:off x="3276600" y="6400800"/>
            <a:ext cx="76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7656" name="Picture 8" descr="How has the Internet has influenced fishkeeping?">
            <a:hlinkClick r:id="rId4" tooltip="How has the Internet has influenced fishkeepi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3962400"/>
            <a:ext cx="21145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381000" y="3771900"/>
            <a:ext cx="3276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96288"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0013"/>
            <a:ext cx="76962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974725" y="304800"/>
            <a:ext cx="6835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400">
                <a:solidFill>
                  <a:schemeClr val="accent2"/>
                </a:solidFill>
              </a:rPr>
              <a:t>Overlap of Atopic diseases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endParaRPr lang="en-US" smtClean="0"/>
          </a:p>
        </p:txBody>
      </p:sp>
      <p:sp>
        <p:nvSpPr>
          <p:cNvPr id="30723" name="Subtitle 2"/>
          <p:cNvSpPr>
            <a:spLocks noGrp="1"/>
          </p:cNvSpPr>
          <p:nvPr>
            <p:ph type="subTitle" idx="1"/>
          </p:nvPr>
        </p:nvSpPr>
        <p:spPr/>
        <p:txBody>
          <a:bodyPr/>
          <a:lstStyle/>
          <a:p>
            <a:endParaRPr lang="en-US" smtClean="0"/>
          </a:p>
        </p:txBody>
      </p:sp>
      <p:pic>
        <p:nvPicPr>
          <p:cNvPr id="30724" name="Picture 2" descr="http://www.unc.edu/courses/2004spring/engl/012/070/55099/images/lung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52435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5867400" y="5943600"/>
            <a:ext cx="3244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Extrinsic Allergic alveolitis</a:t>
            </a:r>
          </a:p>
          <a:p>
            <a:pPr eaLnBrk="1" hangingPunct="1"/>
            <a:r>
              <a:rPr lang="en-GB"/>
              <a:t>Effects 0.1% of the population</a:t>
            </a:r>
          </a:p>
        </p:txBody>
      </p:sp>
      <p:sp>
        <p:nvSpPr>
          <p:cNvPr id="6" name="Oval 5"/>
          <p:cNvSpPr/>
          <p:nvPr/>
        </p:nvSpPr>
        <p:spPr>
          <a:xfrm>
            <a:off x="3630613" y="4891088"/>
            <a:ext cx="304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8" name="Straight Arrow Connector 7"/>
          <p:cNvCxnSpPr>
            <a:stCxn id="6" idx="6"/>
          </p:cNvCxnSpPr>
          <p:nvPr/>
        </p:nvCxnSpPr>
        <p:spPr>
          <a:xfrm>
            <a:off x="3935413" y="5043488"/>
            <a:ext cx="1931987" cy="1128712"/>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76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buClr>
                <a:schemeClr val="tx1"/>
              </a:buClr>
              <a:buSzPts val="1800"/>
              <a:buFontTx/>
              <a:buChar char="•"/>
            </a:pPr>
            <a:r>
              <a:rPr lang="en-GB">
                <a:solidFill>
                  <a:srgbClr val="FF0000"/>
                </a:solidFill>
              </a:rPr>
              <a:t>To define "Allergy" and to distinguish it from related terms such as "Intolerance", "Atopy" and "Hypersensitivity“</a:t>
            </a:r>
          </a:p>
          <a:p>
            <a:pPr marL="342900" indent="-342900" eaLnBrk="0" hangingPunct="0">
              <a:spcBef>
                <a:spcPct val="20000"/>
              </a:spcBef>
            </a:pPr>
            <a:r>
              <a:rPr lang="en-GB"/>
              <a:t>.</a:t>
            </a:r>
          </a:p>
          <a:p>
            <a:pPr marL="342900" indent="-342900" eaLnBrk="0" hangingPunct="0">
              <a:spcBef>
                <a:spcPct val="20000"/>
              </a:spcBef>
              <a:buClr>
                <a:schemeClr val="tx1"/>
              </a:buClr>
              <a:buSzPts val="1800"/>
              <a:buFontTx/>
              <a:buChar char="•"/>
            </a:pPr>
            <a:r>
              <a:rPr lang="en-GB"/>
              <a:t>To understand the fundamental immunological mechanisms operative in the major forms of allergic airway diseases (i.e. allergic rhinitis, asthma and extrinsic allergic alveolitis)</a:t>
            </a:r>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t>To appreciate the </a:t>
            </a:r>
            <a:r>
              <a:rPr lang="en-GB" i="1"/>
              <a:t>scope </a:t>
            </a:r>
            <a:r>
              <a:rPr lang="en-GB"/>
              <a:t>of allergic airway disease</a:t>
            </a:r>
          </a:p>
          <a:p>
            <a:pPr marL="342900" indent="-342900" eaLnBrk="0" hangingPunct="0">
              <a:spcBef>
                <a:spcPct val="20000"/>
              </a:spcBef>
              <a:buClr>
                <a:schemeClr val="tx1"/>
              </a:buClr>
              <a:buSzPts val="1800"/>
              <a:buFontTx/>
              <a:buChar char="•"/>
            </a:pPr>
            <a:endParaRPr lang="en-GB"/>
          </a:p>
          <a:p>
            <a:pPr marL="342900" indent="-342900" eaLnBrk="0" hangingPunct="0">
              <a:spcBef>
                <a:spcPct val="20000"/>
              </a:spcBef>
              <a:buClr>
                <a:schemeClr val="tx1"/>
              </a:buClr>
              <a:buSzPts val="1800"/>
              <a:buFontTx/>
              <a:buChar char="•"/>
            </a:pPr>
            <a:r>
              <a:rPr lang="en-GB"/>
              <a:t>To appreciate the </a:t>
            </a:r>
            <a:r>
              <a:rPr lang="en-GB" i="1"/>
              <a:t>burden</a:t>
            </a:r>
            <a:r>
              <a:rPr lang="en-GB"/>
              <a:t> of allergic airway disease</a:t>
            </a:r>
          </a:p>
          <a:p>
            <a:pPr marL="342900" indent="-342900" eaLnBrk="0" hangingPunct="0">
              <a:spcBef>
                <a:spcPct val="20000"/>
              </a:spcBef>
              <a:buClr>
                <a:schemeClr val="tx1"/>
              </a:buClr>
              <a:buSzPts val="1800"/>
              <a:buFontTx/>
              <a:buChar char="•"/>
            </a:pPr>
            <a:endParaRPr lang="en-GB"/>
          </a:p>
          <a:p>
            <a:pPr marL="342900" indent="-342900" eaLnBrk="0" hangingPunct="0">
              <a:spcBef>
                <a:spcPct val="20000"/>
              </a:spcBef>
              <a:buClr>
                <a:schemeClr val="tx1"/>
              </a:buClr>
              <a:buSzPts val="1800"/>
              <a:buFontTx/>
              <a:buChar char="•"/>
            </a:pPr>
            <a:r>
              <a:rPr lang="en-GB"/>
              <a:t>To understand possible reasons for the rising trends in allergic disease.</a:t>
            </a:r>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t>To outline the principles of treatment of allergic airway diseases, including allergen specific immunotherapy.</a:t>
            </a:r>
            <a:endParaRPr lang="en-US" sz="3200"/>
          </a:p>
        </p:txBody>
      </p:sp>
      <p:sp>
        <p:nvSpPr>
          <p:cNvPr id="5123" name="Rectangle 3"/>
          <p:cNvSpPr>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228600" y="304800"/>
            <a:ext cx="827722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2800"/>
          </a:p>
          <a:p>
            <a:pPr eaLnBrk="1" hangingPunct="1"/>
            <a:r>
              <a:rPr lang="en-GB" sz="2800"/>
              <a:t>           Examples of Extrinsic Allergic Alveolitis</a:t>
            </a:r>
          </a:p>
          <a:p>
            <a:pPr eaLnBrk="1" hangingPunct="1"/>
            <a:endParaRPr lang="en-GB" sz="2800"/>
          </a:p>
          <a:p>
            <a:pPr eaLnBrk="1" hangingPunct="1"/>
            <a:endParaRPr lang="en-GB" sz="2800"/>
          </a:p>
          <a:p>
            <a:pPr eaLnBrk="1" hangingPunct="1"/>
            <a:endParaRPr lang="en-GB" sz="2800"/>
          </a:p>
          <a:p>
            <a:pPr eaLnBrk="1" hangingPunct="1"/>
            <a:r>
              <a:rPr lang="en-GB" sz="2800"/>
              <a:t>Farmer’s Lung                                 </a:t>
            </a:r>
            <a:r>
              <a:rPr lang="en-GB" sz="2800">
                <a:solidFill>
                  <a:srgbClr val="FF0000"/>
                </a:solidFill>
              </a:rPr>
              <a:t>Mouldy Hay</a:t>
            </a:r>
          </a:p>
          <a:p>
            <a:pPr eaLnBrk="1" hangingPunct="1"/>
            <a:r>
              <a:rPr lang="en-GB" sz="2800"/>
              <a:t>Bird Fancier’s lung                          </a:t>
            </a:r>
            <a:r>
              <a:rPr lang="en-GB" sz="2800">
                <a:solidFill>
                  <a:srgbClr val="FF0000"/>
                </a:solidFill>
              </a:rPr>
              <a:t>Bird Droppings</a:t>
            </a:r>
          </a:p>
          <a:p>
            <a:pPr eaLnBrk="1" hangingPunct="1"/>
            <a:r>
              <a:rPr lang="en-GB" sz="2800"/>
              <a:t>Air Conditioner lung              </a:t>
            </a:r>
            <a:r>
              <a:rPr lang="en-GB" sz="2800">
                <a:solidFill>
                  <a:srgbClr val="FF0000"/>
                </a:solidFill>
              </a:rPr>
              <a:t>Air conditioner moulds</a:t>
            </a:r>
          </a:p>
          <a:p>
            <a:pPr eaLnBrk="1" hangingPunct="1"/>
            <a:r>
              <a:rPr lang="en-GB" sz="2800"/>
              <a:t>Mushroom workers lung         </a:t>
            </a:r>
            <a:r>
              <a:rPr lang="en-GB" sz="2800">
                <a:solidFill>
                  <a:srgbClr val="FF0000"/>
                </a:solidFill>
              </a:rPr>
              <a:t>Mushroom compost</a:t>
            </a:r>
          </a:p>
          <a:p>
            <a:pPr eaLnBrk="1" hangingPunct="1"/>
            <a:r>
              <a:rPr lang="en-GB" sz="2800"/>
              <a:t>Malt workers lung                  </a:t>
            </a:r>
            <a:r>
              <a:rPr lang="en-GB" sz="2800">
                <a:solidFill>
                  <a:srgbClr val="FF0000"/>
                </a:solidFill>
              </a:rPr>
              <a:t>Mouldy malt or barley</a:t>
            </a:r>
          </a:p>
          <a:p>
            <a:pPr eaLnBrk="1" hangingPunct="1"/>
            <a:r>
              <a:rPr lang="en-GB" sz="2800"/>
              <a:t>Coffee workers lung          </a:t>
            </a:r>
            <a:r>
              <a:rPr lang="en-GB" sz="2800">
                <a:solidFill>
                  <a:srgbClr val="FF0000"/>
                </a:solidFill>
              </a:rPr>
              <a:t>unroasted coffee beans</a:t>
            </a:r>
          </a:p>
          <a:p>
            <a:pPr eaLnBrk="1" hangingPunct="1"/>
            <a:r>
              <a:rPr lang="en-GB" sz="2800"/>
              <a:t>Millers lung                                        </a:t>
            </a:r>
            <a:r>
              <a:rPr lang="en-GB" sz="2800">
                <a:solidFill>
                  <a:srgbClr val="FF0000"/>
                </a:solidFill>
              </a:rPr>
              <a:t>infested flour</a:t>
            </a:r>
          </a:p>
          <a:p>
            <a:pPr eaLnBrk="1" hangingPunct="1"/>
            <a:r>
              <a:rPr lang="en-GB" sz="2800"/>
              <a:t>Hot tub lung                     </a:t>
            </a:r>
            <a:r>
              <a:rPr lang="en-GB" sz="2800">
                <a:solidFill>
                  <a:srgbClr val="FF0000"/>
                </a:solidFill>
              </a:rPr>
              <a:t>Bacterial contamination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9"/>
          <p:cNvGrpSpPr>
            <a:grpSpLocks/>
          </p:cNvGrpSpPr>
          <p:nvPr/>
        </p:nvGrpSpPr>
        <p:grpSpPr bwMode="auto">
          <a:xfrm>
            <a:off x="3048000" y="381000"/>
            <a:ext cx="2178050" cy="3152775"/>
            <a:chOff x="2479675" y="1219200"/>
            <a:chExt cx="3051175" cy="3914775"/>
          </a:xfrm>
        </p:grpSpPr>
        <p:cxnSp>
          <p:nvCxnSpPr>
            <p:cNvPr id="6" name="Straight Connector 5"/>
            <p:cNvCxnSpPr/>
            <p:nvPr/>
          </p:nvCxnSpPr>
          <p:spPr>
            <a:xfrm rot="5400000">
              <a:off x="2552805" y="2171283"/>
              <a:ext cx="19041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23832" y="2170171"/>
              <a:ext cx="1904165" cy="222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479675" y="3123365"/>
              <a:ext cx="3051175" cy="2010610"/>
            </a:xfrm>
            <a:custGeom>
              <a:avLst/>
              <a:gdLst>
                <a:gd name="connsiteX0" fmla="*/ 1025525 w 3051175"/>
                <a:gd name="connsiteY0" fmla="*/ 0 h 2009775"/>
                <a:gd name="connsiteX1" fmla="*/ 301625 w 3051175"/>
                <a:gd name="connsiteY1" fmla="*/ 361950 h 2009775"/>
                <a:gd name="connsiteX2" fmla="*/ 53975 w 3051175"/>
                <a:gd name="connsiteY2" fmla="*/ 1200150 h 2009775"/>
                <a:gd name="connsiteX3" fmla="*/ 625475 w 3051175"/>
                <a:gd name="connsiteY3" fmla="*/ 1847850 h 2009775"/>
                <a:gd name="connsiteX4" fmla="*/ 1692275 w 3051175"/>
                <a:gd name="connsiteY4" fmla="*/ 1962150 h 2009775"/>
                <a:gd name="connsiteX5" fmla="*/ 2740025 w 3051175"/>
                <a:gd name="connsiteY5" fmla="*/ 1562100 h 2009775"/>
                <a:gd name="connsiteX6" fmla="*/ 3044825 w 3051175"/>
                <a:gd name="connsiteY6" fmla="*/ 685800 h 2009775"/>
                <a:gd name="connsiteX7" fmla="*/ 2701925 w 3051175"/>
                <a:gd name="connsiteY7" fmla="*/ 133350 h 2009775"/>
                <a:gd name="connsiteX8" fmla="*/ 2416175 w 3051175"/>
                <a:gd name="connsiteY8" fmla="*/ 0 h 2009775"/>
                <a:gd name="connsiteX9" fmla="*/ 2416175 w 3051175"/>
                <a:gd name="connsiteY9"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1175" h="2009775">
                  <a:moveTo>
                    <a:pt x="1025525" y="0"/>
                  </a:moveTo>
                  <a:cubicBezTo>
                    <a:pt x="744537" y="80962"/>
                    <a:pt x="463550" y="161925"/>
                    <a:pt x="301625" y="361950"/>
                  </a:cubicBezTo>
                  <a:cubicBezTo>
                    <a:pt x="139700" y="561975"/>
                    <a:pt x="0" y="952500"/>
                    <a:pt x="53975" y="1200150"/>
                  </a:cubicBezTo>
                  <a:cubicBezTo>
                    <a:pt x="107950" y="1447800"/>
                    <a:pt x="352425" y="1720850"/>
                    <a:pt x="625475" y="1847850"/>
                  </a:cubicBezTo>
                  <a:cubicBezTo>
                    <a:pt x="898525" y="1974850"/>
                    <a:pt x="1339850" y="2009775"/>
                    <a:pt x="1692275" y="1962150"/>
                  </a:cubicBezTo>
                  <a:cubicBezTo>
                    <a:pt x="2044700" y="1914525"/>
                    <a:pt x="2514600" y="1774825"/>
                    <a:pt x="2740025" y="1562100"/>
                  </a:cubicBezTo>
                  <a:cubicBezTo>
                    <a:pt x="2965450" y="1349375"/>
                    <a:pt x="3051175" y="923925"/>
                    <a:pt x="3044825" y="685800"/>
                  </a:cubicBezTo>
                  <a:cubicBezTo>
                    <a:pt x="3038475" y="447675"/>
                    <a:pt x="2806700" y="247650"/>
                    <a:pt x="2701925" y="133350"/>
                  </a:cubicBezTo>
                  <a:cubicBezTo>
                    <a:pt x="2597150" y="19050"/>
                    <a:pt x="2416175" y="0"/>
                    <a:pt x="2416175" y="0"/>
                  </a:cubicBezTo>
                  <a:lnTo>
                    <a:pt x="2416175" y="0"/>
                  </a:lnTo>
                </a:path>
              </a:pathLst>
            </a:custGeom>
            <a:no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sp>
        <p:nvSpPr>
          <p:cNvPr id="11" name="Freeform 10"/>
          <p:cNvSpPr/>
          <p:nvPr/>
        </p:nvSpPr>
        <p:spPr>
          <a:xfrm>
            <a:off x="1943100" y="3949700"/>
            <a:ext cx="4457700" cy="1352550"/>
          </a:xfrm>
          <a:custGeom>
            <a:avLst/>
            <a:gdLst>
              <a:gd name="connsiteX0" fmla="*/ 0 w 4457700"/>
              <a:gd name="connsiteY0" fmla="*/ 1136650 h 1352550"/>
              <a:gd name="connsiteX1" fmla="*/ 1162050 w 4457700"/>
              <a:gd name="connsiteY1" fmla="*/ 184150 h 1352550"/>
              <a:gd name="connsiteX2" fmla="*/ 2457450 w 4457700"/>
              <a:gd name="connsiteY2" fmla="*/ 31750 h 1352550"/>
              <a:gd name="connsiteX3" fmla="*/ 3257550 w 4457700"/>
              <a:gd name="connsiteY3" fmla="*/ 88900 h 1352550"/>
              <a:gd name="connsiteX4" fmla="*/ 3962400 w 4457700"/>
              <a:gd name="connsiteY4" fmla="*/ 565150 h 1352550"/>
              <a:gd name="connsiteX5" fmla="*/ 4381500 w 4457700"/>
              <a:gd name="connsiteY5" fmla="*/ 1231900 h 1352550"/>
              <a:gd name="connsiteX6" fmla="*/ 4419600 w 4457700"/>
              <a:gd name="connsiteY6" fmla="*/ 128905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7700" h="1352550">
                <a:moveTo>
                  <a:pt x="0" y="1136650"/>
                </a:moveTo>
                <a:cubicBezTo>
                  <a:pt x="376237" y="752475"/>
                  <a:pt x="752475" y="368300"/>
                  <a:pt x="1162050" y="184150"/>
                </a:cubicBezTo>
                <a:cubicBezTo>
                  <a:pt x="1571625" y="0"/>
                  <a:pt x="2108200" y="47625"/>
                  <a:pt x="2457450" y="31750"/>
                </a:cubicBezTo>
                <a:cubicBezTo>
                  <a:pt x="2806700" y="15875"/>
                  <a:pt x="3006725" y="0"/>
                  <a:pt x="3257550" y="88900"/>
                </a:cubicBezTo>
                <a:cubicBezTo>
                  <a:pt x="3508375" y="177800"/>
                  <a:pt x="3775075" y="374650"/>
                  <a:pt x="3962400" y="565150"/>
                </a:cubicBezTo>
                <a:cubicBezTo>
                  <a:pt x="4149725" y="755650"/>
                  <a:pt x="4305300" y="1111250"/>
                  <a:pt x="4381500" y="1231900"/>
                </a:cubicBezTo>
                <a:cubicBezTo>
                  <a:pt x="4457700" y="1352550"/>
                  <a:pt x="4438650" y="1320800"/>
                  <a:pt x="4419600" y="1289050"/>
                </a:cubicBezTo>
              </a:path>
            </a:pathLst>
          </a:cu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Freeform 11"/>
          <p:cNvSpPr/>
          <p:nvPr/>
        </p:nvSpPr>
        <p:spPr>
          <a:xfrm>
            <a:off x="2114550" y="4508500"/>
            <a:ext cx="3790950" cy="1073150"/>
          </a:xfrm>
          <a:custGeom>
            <a:avLst/>
            <a:gdLst>
              <a:gd name="connsiteX0" fmla="*/ 0 w 3790950"/>
              <a:gd name="connsiteY0" fmla="*/ 1073150 h 1073150"/>
              <a:gd name="connsiteX1" fmla="*/ 1009650 w 3790950"/>
              <a:gd name="connsiteY1" fmla="*/ 196850 h 1073150"/>
              <a:gd name="connsiteX2" fmla="*/ 1828800 w 3790950"/>
              <a:gd name="connsiteY2" fmla="*/ 25400 h 1073150"/>
              <a:gd name="connsiteX3" fmla="*/ 2514600 w 3790950"/>
              <a:gd name="connsiteY3" fmla="*/ 44450 h 1073150"/>
              <a:gd name="connsiteX4" fmla="*/ 3181350 w 3790950"/>
              <a:gd name="connsiteY4" fmla="*/ 196850 h 1073150"/>
              <a:gd name="connsiteX5" fmla="*/ 3581400 w 3790950"/>
              <a:gd name="connsiteY5" fmla="*/ 615950 h 1073150"/>
              <a:gd name="connsiteX6" fmla="*/ 3790950 w 3790950"/>
              <a:gd name="connsiteY6" fmla="*/ 996950 h 1073150"/>
              <a:gd name="connsiteX7" fmla="*/ 3790950 w 3790950"/>
              <a:gd name="connsiteY7" fmla="*/ 996950 h 10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0950" h="1073150">
                <a:moveTo>
                  <a:pt x="0" y="1073150"/>
                </a:moveTo>
                <a:cubicBezTo>
                  <a:pt x="352425" y="722312"/>
                  <a:pt x="704850" y="371475"/>
                  <a:pt x="1009650" y="196850"/>
                </a:cubicBezTo>
                <a:cubicBezTo>
                  <a:pt x="1314450" y="22225"/>
                  <a:pt x="1577975" y="50800"/>
                  <a:pt x="1828800" y="25400"/>
                </a:cubicBezTo>
                <a:cubicBezTo>
                  <a:pt x="2079625" y="0"/>
                  <a:pt x="2289175" y="15875"/>
                  <a:pt x="2514600" y="44450"/>
                </a:cubicBezTo>
                <a:cubicBezTo>
                  <a:pt x="2740025" y="73025"/>
                  <a:pt x="3003550" y="101600"/>
                  <a:pt x="3181350" y="196850"/>
                </a:cubicBezTo>
                <a:cubicBezTo>
                  <a:pt x="3359150" y="292100"/>
                  <a:pt x="3479800" y="482600"/>
                  <a:pt x="3581400" y="615950"/>
                </a:cubicBezTo>
                <a:cubicBezTo>
                  <a:pt x="3683000" y="749300"/>
                  <a:pt x="3790950" y="996950"/>
                  <a:pt x="3790950" y="996950"/>
                </a:cubicBezTo>
                <a:lnTo>
                  <a:pt x="3790950" y="996950"/>
                </a:lnTo>
              </a:path>
            </a:pathLst>
          </a:cu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3" name="Oval 12"/>
          <p:cNvSpPr/>
          <p:nvPr/>
        </p:nvSpPr>
        <p:spPr>
          <a:xfrm>
            <a:off x="37338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Oval 13"/>
          <p:cNvSpPr/>
          <p:nvPr/>
        </p:nvSpPr>
        <p:spPr>
          <a:xfrm>
            <a:off x="45720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Oval 14"/>
          <p:cNvSpPr/>
          <p:nvPr/>
        </p:nvSpPr>
        <p:spPr>
          <a:xfrm>
            <a:off x="4038600" y="3276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4876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4038600" y="114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Oval 17"/>
          <p:cNvSpPr/>
          <p:nvPr/>
        </p:nvSpPr>
        <p:spPr>
          <a:xfrm>
            <a:off x="4191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Oval 18"/>
          <p:cNvSpPr/>
          <p:nvPr/>
        </p:nvSpPr>
        <p:spPr>
          <a:xfrm>
            <a:off x="3124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p:cNvSpPr/>
          <p:nvPr/>
        </p:nvSpPr>
        <p:spPr>
          <a:xfrm>
            <a:off x="4876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Oval 20"/>
          <p:cNvSpPr/>
          <p:nvPr/>
        </p:nvSpPr>
        <p:spPr>
          <a:xfrm>
            <a:off x="3581400"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Oval 21"/>
          <p:cNvSpPr/>
          <p:nvPr/>
        </p:nvSpPr>
        <p:spPr>
          <a:xfrm>
            <a:off x="5181600"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Oval 22"/>
          <p:cNvSpPr/>
          <p:nvPr/>
        </p:nvSpPr>
        <p:spPr>
          <a:xfrm>
            <a:off x="3962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p:cNvSpPr/>
          <p:nvPr/>
        </p:nvSpPr>
        <p:spPr>
          <a:xfrm>
            <a:off x="4343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4343400" y="144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786" name="TextBox 28"/>
          <p:cNvSpPr txBox="1">
            <a:spLocks noChangeArrowheads="1"/>
          </p:cNvSpPr>
          <p:nvPr/>
        </p:nvSpPr>
        <p:spPr bwMode="auto">
          <a:xfrm>
            <a:off x="3124200" y="3810000"/>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87" name="TextBox 29"/>
          <p:cNvSpPr txBox="1">
            <a:spLocks noChangeArrowheads="1"/>
          </p:cNvSpPr>
          <p:nvPr/>
        </p:nvSpPr>
        <p:spPr bwMode="auto">
          <a:xfrm rot="-2209971">
            <a:off x="4114800" y="32004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88" name="TextBox 30"/>
          <p:cNvSpPr txBox="1">
            <a:spLocks noChangeArrowheads="1"/>
          </p:cNvSpPr>
          <p:nvPr/>
        </p:nvSpPr>
        <p:spPr bwMode="auto">
          <a:xfrm rot="-3751628">
            <a:off x="4610894" y="3966369"/>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89" name="TextBox 31"/>
          <p:cNvSpPr txBox="1">
            <a:spLocks noChangeArrowheads="1"/>
          </p:cNvSpPr>
          <p:nvPr/>
        </p:nvSpPr>
        <p:spPr bwMode="auto">
          <a:xfrm>
            <a:off x="4570413" y="3352800"/>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90" name="TextBox 41"/>
          <p:cNvSpPr txBox="1">
            <a:spLocks noChangeArrowheads="1"/>
          </p:cNvSpPr>
          <p:nvPr/>
        </p:nvSpPr>
        <p:spPr bwMode="auto">
          <a:xfrm>
            <a:off x="3200400" y="3606800"/>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91" name="TextBox 43"/>
          <p:cNvSpPr txBox="1">
            <a:spLocks noChangeArrowheads="1"/>
          </p:cNvSpPr>
          <p:nvPr/>
        </p:nvSpPr>
        <p:spPr bwMode="auto">
          <a:xfrm rot="-2209971">
            <a:off x="4267200" y="33528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92" name="TextBox 44"/>
          <p:cNvSpPr txBox="1">
            <a:spLocks noChangeArrowheads="1"/>
          </p:cNvSpPr>
          <p:nvPr/>
        </p:nvSpPr>
        <p:spPr bwMode="auto">
          <a:xfrm rot="-2209971">
            <a:off x="4419600" y="37338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93" name="TextBox 45"/>
          <p:cNvSpPr txBox="1">
            <a:spLocks noChangeArrowheads="1"/>
          </p:cNvSpPr>
          <p:nvPr/>
        </p:nvSpPr>
        <p:spPr bwMode="auto">
          <a:xfrm rot="-2209971">
            <a:off x="3703638" y="35306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t>Y</a:t>
            </a:r>
          </a:p>
        </p:txBody>
      </p:sp>
      <p:sp>
        <p:nvSpPr>
          <p:cNvPr id="32794" name="TextBox 46"/>
          <p:cNvSpPr txBox="1">
            <a:spLocks noChangeArrowheads="1"/>
          </p:cNvSpPr>
          <p:nvPr/>
        </p:nvSpPr>
        <p:spPr bwMode="auto">
          <a:xfrm>
            <a:off x="5029200" y="10668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Alveolus</a:t>
            </a:r>
          </a:p>
        </p:txBody>
      </p:sp>
      <p:sp>
        <p:nvSpPr>
          <p:cNvPr id="32795" name="TextBox 47"/>
          <p:cNvSpPr txBox="1">
            <a:spLocks noChangeArrowheads="1"/>
          </p:cNvSpPr>
          <p:nvPr/>
        </p:nvSpPr>
        <p:spPr bwMode="auto">
          <a:xfrm>
            <a:off x="6553200" y="4343400"/>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Pulmonary capillary</a:t>
            </a:r>
          </a:p>
        </p:txBody>
      </p:sp>
      <p:sp>
        <p:nvSpPr>
          <p:cNvPr id="32796" name="TextBox 48"/>
          <p:cNvSpPr txBox="1">
            <a:spLocks noChangeArrowheads="1"/>
          </p:cNvSpPr>
          <p:nvPr/>
        </p:nvSpPr>
        <p:spPr bwMode="auto">
          <a:xfrm>
            <a:off x="1066800" y="3440113"/>
            <a:ext cx="131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Interstitium</a:t>
            </a:r>
          </a:p>
        </p:txBody>
      </p:sp>
      <p:sp>
        <p:nvSpPr>
          <p:cNvPr id="32797" name="TextBox 49"/>
          <p:cNvSpPr txBox="1">
            <a:spLocks noChangeArrowheads="1"/>
          </p:cNvSpPr>
          <p:nvPr/>
        </p:nvSpPr>
        <p:spPr bwMode="auto">
          <a:xfrm>
            <a:off x="2743200" y="4876800"/>
            <a:ext cx="3070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i="1"/>
              <a:t>Antigen/antibody complexes</a:t>
            </a:r>
          </a:p>
          <a:p>
            <a:pPr eaLnBrk="1" hangingPunct="1"/>
            <a:r>
              <a:rPr lang="en-GB" i="1"/>
              <a:t>Complement</a:t>
            </a:r>
          </a:p>
          <a:p>
            <a:pPr eaLnBrk="1" hangingPunct="1"/>
            <a:r>
              <a:rPr lang="en-GB" i="1"/>
              <a:t>Chemotactic  factors</a:t>
            </a:r>
          </a:p>
          <a:p>
            <a:pPr eaLnBrk="1" hangingPunct="1"/>
            <a:r>
              <a:rPr lang="en-GB" i="1"/>
              <a:t>Neutrophils</a:t>
            </a:r>
          </a:p>
          <a:p>
            <a:pPr eaLnBrk="1" hangingPunct="1"/>
            <a:r>
              <a:rPr lang="en-GB" i="1"/>
              <a:t>Macrophages</a:t>
            </a:r>
          </a:p>
          <a:p>
            <a:pPr eaLnBrk="1" hangingPunct="1"/>
            <a:r>
              <a:rPr lang="en-GB" i="1"/>
              <a:t>Fibroblasts</a:t>
            </a:r>
          </a:p>
          <a:p>
            <a:pPr eaLnBrk="1" hangingPunct="1"/>
            <a:endParaRPr lang="en-GB" i="1"/>
          </a:p>
        </p:txBody>
      </p:sp>
      <p:sp>
        <p:nvSpPr>
          <p:cNvPr id="32798" name="TextBox 32"/>
          <p:cNvSpPr txBox="1">
            <a:spLocks noChangeArrowheads="1"/>
          </p:cNvSpPr>
          <p:nvPr/>
        </p:nvSpPr>
        <p:spPr bwMode="auto">
          <a:xfrm>
            <a:off x="514350" y="1085850"/>
            <a:ext cx="2801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Small allergenic particles </a:t>
            </a:r>
          </a:p>
          <a:p>
            <a:pPr eaLnBrk="1" hangingPunct="1"/>
            <a:r>
              <a:rPr lang="en-GB"/>
              <a:t>(less than 5 microns) </a:t>
            </a:r>
          </a:p>
          <a:p>
            <a:pPr eaLnBrk="1" hangingPunct="1"/>
            <a:r>
              <a:rPr lang="en-GB"/>
              <a:t>penetrate to the distal </a:t>
            </a:r>
          </a:p>
          <a:p>
            <a:pPr eaLnBrk="1" hangingPunct="1"/>
            <a:r>
              <a:rPr lang="en-GB"/>
              <a:t>airways and alveoli</a:t>
            </a:r>
          </a:p>
        </p:txBody>
      </p:sp>
      <p:cxnSp>
        <p:nvCxnSpPr>
          <p:cNvPr id="35" name="Straight Arrow Connector 34"/>
          <p:cNvCxnSpPr/>
          <p:nvPr/>
        </p:nvCxnSpPr>
        <p:spPr>
          <a:xfrm flipV="1">
            <a:off x="3124200" y="1295400"/>
            <a:ext cx="914400" cy="152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43200" y="2209800"/>
            <a:ext cx="914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52800" y="1676400"/>
            <a:ext cx="762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802" name="Rectangle 39"/>
          <p:cNvSpPr>
            <a:spLocks noChangeArrowheads="1"/>
          </p:cNvSpPr>
          <p:nvPr/>
        </p:nvSpPr>
        <p:spPr bwMode="auto">
          <a:xfrm>
            <a:off x="2286000" y="0"/>
            <a:ext cx="463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Mechanisms in Extrinsic Allergic Alveolitis</a:t>
            </a:r>
          </a:p>
        </p:txBody>
      </p:sp>
      <p:cxnSp>
        <p:nvCxnSpPr>
          <p:cNvPr id="42" name="Straight Arrow Connector 41"/>
          <p:cNvCxnSpPr/>
          <p:nvPr/>
        </p:nvCxnSpPr>
        <p:spPr>
          <a:xfrm>
            <a:off x="2286000" y="36576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V="1">
            <a:off x="6019800" y="4572000"/>
            <a:ext cx="533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533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solidFill>
                  <a:srgbClr val="FF0000"/>
                </a:solidFill>
              </a:rPr>
              <a:t>To appreciate the burden of allergic airway disease</a:t>
            </a:r>
          </a:p>
          <a:p>
            <a:pPr marL="342900" indent="-342900" eaLnBrk="0" hangingPunct="0">
              <a:spcBef>
                <a:spcPct val="20000"/>
              </a:spcBef>
              <a:buFontTx/>
              <a:buChar char="•"/>
            </a:pPr>
            <a:endParaRPr lang="en-GB"/>
          </a:p>
        </p:txBody>
      </p:sp>
      <p:sp>
        <p:nvSpPr>
          <p:cNvPr id="33795" name="Rectangle 3"/>
          <p:cNvSpPr>
            <a:spLocks noChangeArrowheads="1"/>
          </p:cNvSpPr>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382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2012950" y="384175"/>
            <a:ext cx="6205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a:solidFill>
                  <a:srgbClr val="0033CC"/>
                </a:solidFill>
              </a:rPr>
              <a:t>Decrease in Infectious Diseases mirrors an </a:t>
            </a:r>
          </a:p>
          <a:p>
            <a:pPr eaLnBrk="1" hangingPunct="1"/>
            <a:r>
              <a:rPr lang="en-GB" sz="2400">
                <a:solidFill>
                  <a:srgbClr val="0033CC"/>
                </a:solidFill>
              </a:rPr>
              <a:t>increase in Allergy and Autoimmune disease</a:t>
            </a:r>
          </a:p>
        </p:txBody>
      </p:sp>
      <p:sp>
        <p:nvSpPr>
          <p:cNvPr id="34822" name="Text Box 6"/>
          <p:cNvSpPr txBox="1">
            <a:spLocks noChangeArrowheads="1"/>
          </p:cNvSpPr>
          <p:nvPr/>
        </p:nvSpPr>
        <p:spPr bwMode="auto">
          <a:xfrm>
            <a:off x="6330950" y="6361113"/>
            <a:ext cx="235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accent2"/>
                </a:solidFill>
              </a:rPr>
              <a:t>Bach J-F NEJM 2002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292100" y="1981200"/>
            <a:ext cx="8493125" cy="3309938"/>
            <a:chOff x="184" y="1583"/>
            <a:chExt cx="5350" cy="2085"/>
          </a:xfrm>
        </p:grpSpPr>
        <p:sp>
          <p:nvSpPr>
            <p:cNvPr id="35845" name="Rectangle 3"/>
            <p:cNvSpPr>
              <a:spLocks noChangeArrowheads="1"/>
            </p:cNvSpPr>
            <p:nvPr/>
          </p:nvSpPr>
          <p:spPr bwMode="auto">
            <a:xfrm>
              <a:off x="224" y="1583"/>
              <a:ext cx="531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Tx/>
                <a:buChar char="•"/>
              </a:pPr>
              <a:r>
                <a:rPr lang="en-GB">
                  <a:solidFill>
                    <a:srgbClr val="0033CC"/>
                  </a:solidFill>
                </a:rPr>
                <a:t>    An estimated 5.7 million people in England have been diagnosed with asthma </a:t>
              </a:r>
            </a:p>
            <a:p>
              <a:r>
                <a:rPr lang="en-GB">
                  <a:solidFill>
                    <a:srgbClr val="0033CC"/>
                  </a:solidFill>
                </a:rPr>
                <a:t>     at some point in their lives</a:t>
              </a:r>
            </a:p>
            <a:p>
              <a:endParaRPr lang="en-GB">
                <a:solidFill>
                  <a:srgbClr val="0033CC"/>
                </a:solidFill>
              </a:endParaRPr>
            </a:p>
          </p:txBody>
        </p:sp>
        <p:sp>
          <p:nvSpPr>
            <p:cNvPr id="35846" name="Rectangle 4"/>
            <p:cNvSpPr>
              <a:spLocks noChangeArrowheads="1"/>
            </p:cNvSpPr>
            <p:nvPr/>
          </p:nvSpPr>
          <p:spPr bwMode="auto">
            <a:xfrm>
              <a:off x="184" y="2140"/>
              <a:ext cx="47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Tx/>
                <a:buChar char="•"/>
              </a:pPr>
              <a:r>
                <a:rPr lang="en-GB">
                  <a:solidFill>
                    <a:srgbClr val="0033CC"/>
                  </a:solidFill>
                </a:rPr>
                <a:t>    3.3 million people in England, approximately one in 15 people,</a:t>
              </a:r>
            </a:p>
            <a:p>
              <a:r>
                <a:rPr lang="en-GB">
                  <a:solidFill>
                    <a:srgbClr val="0033CC"/>
                  </a:solidFill>
                </a:rPr>
                <a:t>      have a recorded diagnosis of allergic rhinitis at some point in their life </a:t>
              </a:r>
            </a:p>
          </p:txBody>
        </p:sp>
        <p:sp>
          <p:nvSpPr>
            <p:cNvPr id="35847" name="Rectangle 5"/>
            <p:cNvSpPr>
              <a:spLocks noChangeArrowheads="1"/>
            </p:cNvSpPr>
            <p:nvPr/>
          </p:nvSpPr>
          <p:spPr bwMode="auto">
            <a:xfrm>
              <a:off x="192" y="2736"/>
              <a:ext cx="387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Tx/>
                <a:buChar char="•"/>
              </a:pPr>
              <a:r>
                <a:rPr lang="en-GB">
                  <a:solidFill>
                    <a:srgbClr val="0033CC"/>
                  </a:solidFill>
                </a:rPr>
                <a:t>      117% increase in the number of people suffering from </a:t>
              </a:r>
            </a:p>
            <a:p>
              <a:r>
                <a:rPr lang="en-GB">
                  <a:solidFill>
                    <a:srgbClr val="0033CC"/>
                  </a:solidFill>
                </a:rPr>
                <a:t>       peanut allergy from 2001 to 2005</a:t>
              </a:r>
            </a:p>
          </p:txBody>
        </p:sp>
        <p:sp>
          <p:nvSpPr>
            <p:cNvPr id="35848" name="Rectangle 6"/>
            <p:cNvSpPr>
              <a:spLocks noChangeArrowheads="1"/>
            </p:cNvSpPr>
            <p:nvPr/>
          </p:nvSpPr>
          <p:spPr bwMode="auto">
            <a:xfrm>
              <a:off x="192" y="3264"/>
              <a:ext cx="40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Tx/>
                <a:buChar char="•"/>
              </a:pPr>
              <a:r>
                <a:rPr lang="en-GB">
                  <a:solidFill>
                    <a:srgbClr val="0033CC"/>
                  </a:solidFill>
                </a:rPr>
                <a:t>        The number of hospital admissions due to anaphylactic </a:t>
              </a:r>
            </a:p>
            <a:p>
              <a:r>
                <a:rPr lang="en-GB">
                  <a:solidFill>
                    <a:srgbClr val="0033CC"/>
                  </a:solidFill>
                </a:rPr>
                <a:t>           shock increased seven-fold from 1990 to 2000 </a:t>
              </a:r>
            </a:p>
          </p:txBody>
        </p:sp>
      </p:grpSp>
      <p:sp>
        <p:nvSpPr>
          <p:cNvPr id="35843" name="Text Box 7"/>
          <p:cNvSpPr txBox="1">
            <a:spLocks noChangeArrowheads="1"/>
          </p:cNvSpPr>
          <p:nvPr/>
        </p:nvSpPr>
        <p:spPr bwMode="auto">
          <a:xfrm>
            <a:off x="914400" y="914400"/>
            <a:ext cx="7369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a:solidFill>
                  <a:srgbClr val="0033CC"/>
                </a:solidFill>
              </a:rPr>
              <a:t>Prevalence of Allergic Diseases</a:t>
            </a:r>
          </a:p>
        </p:txBody>
      </p:sp>
      <p:sp>
        <p:nvSpPr>
          <p:cNvPr id="35844" name="Text Box 8"/>
          <p:cNvSpPr txBox="1">
            <a:spLocks noChangeArrowheads="1"/>
          </p:cNvSpPr>
          <p:nvPr/>
        </p:nvSpPr>
        <p:spPr bwMode="auto">
          <a:xfrm>
            <a:off x="2609850" y="6284913"/>
            <a:ext cx="310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i="1">
                <a:solidFill>
                  <a:srgbClr val="0033CC"/>
                </a:solidFill>
              </a:rPr>
              <a:t>(source QRESEARCH 2007)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533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solidFill>
                  <a:srgbClr val="FF0000"/>
                </a:solidFill>
              </a:rPr>
              <a:t>To understand possible reasons for the rising trends in allergic disease.</a:t>
            </a:r>
          </a:p>
          <a:p>
            <a:pPr marL="342900" indent="-342900" eaLnBrk="0" hangingPunct="0">
              <a:spcBef>
                <a:spcPct val="20000"/>
              </a:spcBef>
              <a:buFontTx/>
              <a:buChar char="•"/>
            </a:pPr>
            <a:endParaRPr lang="en-GB"/>
          </a:p>
        </p:txBody>
      </p:sp>
      <p:sp>
        <p:nvSpPr>
          <p:cNvPr id="36867" name="Rectangle 3"/>
          <p:cNvSpPr>
            <a:spLocks noChangeArrowheads="1"/>
          </p:cNvSpPr>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295400" y="2209800"/>
            <a:ext cx="653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600">
                <a:solidFill>
                  <a:schemeClr val="accent2"/>
                </a:solidFill>
              </a:rPr>
              <a:t>Why is allergy on the increase?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23938" y="1577975"/>
            <a:ext cx="2462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latin typeface="Arial Unicode MS" pitchFamily="34" charset="-128"/>
              </a:rPr>
              <a:t>Environment</a:t>
            </a:r>
          </a:p>
        </p:txBody>
      </p:sp>
      <p:sp>
        <p:nvSpPr>
          <p:cNvPr id="38915" name="Line 3"/>
          <p:cNvSpPr>
            <a:spLocks noChangeShapeType="1"/>
          </p:cNvSpPr>
          <p:nvPr/>
        </p:nvSpPr>
        <p:spPr bwMode="auto">
          <a:xfrm>
            <a:off x="3635375" y="1989138"/>
            <a:ext cx="2089150" cy="1150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6" name="Text Box 4"/>
          <p:cNvSpPr txBox="1">
            <a:spLocks noChangeArrowheads="1"/>
          </p:cNvSpPr>
          <p:nvPr/>
        </p:nvSpPr>
        <p:spPr bwMode="auto">
          <a:xfrm>
            <a:off x="1328738" y="4529138"/>
            <a:ext cx="1379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a:latin typeface="Arial Unicode MS" pitchFamily="34" charset="-128"/>
              </a:rPr>
              <a:t>Genes</a:t>
            </a:r>
          </a:p>
        </p:txBody>
      </p:sp>
      <p:sp>
        <p:nvSpPr>
          <p:cNvPr id="38917" name="Line 5"/>
          <p:cNvSpPr>
            <a:spLocks noChangeShapeType="1"/>
          </p:cNvSpPr>
          <p:nvPr/>
        </p:nvSpPr>
        <p:spPr bwMode="auto">
          <a:xfrm flipV="1">
            <a:off x="2987675" y="3860800"/>
            <a:ext cx="2808288"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8" name="Text Box 6"/>
          <p:cNvSpPr txBox="1">
            <a:spLocks noChangeArrowheads="1"/>
          </p:cNvSpPr>
          <p:nvPr/>
        </p:nvSpPr>
        <p:spPr bwMode="auto">
          <a:xfrm>
            <a:off x="6208713" y="2584450"/>
            <a:ext cx="18859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600">
                <a:latin typeface="Arial Unicode MS" pitchFamily="34" charset="-128"/>
              </a:rPr>
              <a:t>“Allergy”</a:t>
            </a:r>
          </a:p>
          <a:p>
            <a:pPr eaLnBrk="1" hangingPunct="1"/>
            <a:r>
              <a:rPr lang="en-GB" sz="3600">
                <a:latin typeface="Arial Unicode MS" pitchFamily="34" charset="-128"/>
              </a:rPr>
              <a:t> Asthma</a:t>
            </a:r>
          </a:p>
          <a:p>
            <a:pPr eaLnBrk="1" hangingPunct="1"/>
            <a:r>
              <a:rPr lang="en-GB" sz="3600">
                <a:latin typeface="Arial Unicode MS" pitchFamily="34" charset="-128"/>
              </a:rPr>
              <a:t> Atopy</a:t>
            </a:r>
          </a:p>
          <a:p>
            <a:pPr eaLnBrk="1" hangingPunct="1"/>
            <a:endParaRPr lang="en-GB" sz="3600">
              <a:latin typeface="Arial Unicode MS" pitchFamily="34" charset="-128"/>
            </a:endParaRPr>
          </a:p>
          <a:p>
            <a:pPr eaLnBrk="1" hangingPunct="1"/>
            <a:endParaRPr lang="en-GB" sz="3600">
              <a:latin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990600"/>
            <a:ext cx="857726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a:solidFill>
                  <a:schemeClr val="accent2"/>
                </a:solidFill>
              </a:rPr>
              <a:t>20</a:t>
            </a:r>
            <a:r>
              <a:rPr lang="en-GB" sz="4000" baseline="30000">
                <a:solidFill>
                  <a:schemeClr val="accent2"/>
                </a:solidFill>
              </a:rPr>
              <a:t>th</a:t>
            </a:r>
            <a:r>
              <a:rPr lang="en-GB" sz="4000">
                <a:solidFill>
                  <a:schemeClr val="accent2"/>
                </a:solidFill>
              </a:rPr>
              <a:t> Century life and the Environment</a:t>
            </a:r>
          </a:p>
          <a:p>
            <a:pPr eaLnBrk="1" hangingPunct="1"/>
            <a:r>
              <a:rPr lang="en-GB" sz="4000">
                <a:solidFill>
                  <a:schemeClr val="accent2"/>
                </a:solidFill>
              </a:rPr>
              <a:t>				</a:t>
            </a:r>
          </a:p>
          <a:p>
            <a:pPr eaLnBrk="1" hangingPunct="1"/>
            <a:r>
              <a:rPr lang="en-GB" sz="4000">
                <a:solidFill>
                  <a:schemeClr val="accent2"/>
                </a:solidFill>
              </a:rPr>
              <a:t>			     </a:t>
            </a:r>
            <a:r>
              <a:rPr lang="en-GB" sz="3600" i="1">
                <a:solidFill>
                  <a:schemeClr val="accent2"/>
                </a:solidFill>
              </a:rPr>
              <a:t>either</a:t>
            </a:r>
          </a:p>
          <a:p>
            <a:pPr eaLnBrk="1" hangingPunct="1"/>
            <a:r>
              <a:rPr lang="en-GB" sz="2800">
                <a:solidFill>
                  <a:schemeClr val="accent2"/>
                </a:solidFill>
              </a:rPr>
              <a:t>                   </a:t>
            </a:r>
          </a:p>
          <a:p>
            <a:pPr eaLnBrk="1" hangingPunct="1"/>
            <a:r>
              <a:rPr lang="en-GB" sz="2800">
                <a:solidFill>
                  <a:schemeClr val="accent2"/>
                </a:solidFill>
              </a:rPr>
              <a:t>		</a:t>
            </a:r>
            <a:r>
              <a:rPr lang="en-GB" sz="3200">
                <a:solidFill>
                  <a:schemeClr val="accent2"/>
                </a:solidFill>
              </a:rPr>
              <a:t>Something has been put in</a:t>
            </a:r>
          </a:p>
          <a:p>
            <a:pPr eaLnBrk="1" hangingPunct="1"/>
            <a:r>
              <a:rPr lang="en-GB" sz="3200">
                <a:solidFill>
                  <a:schemeClr val="accent2"/>
                </a:solidFill>
              </a:rPr>
              <a:t>				</a:t>
            </a:r>
          </a:p>
          <a:p>
            <a:pPr eaLnBrk="1" hangingPunct="1"/>
            <a:r>
              <a:rPr lang="en-GB" sz="3200">
                <a:solidFill>
                  <a:schemeClr val="accent2"/>
                </a:solidFill>
              </a:rPr>
              <a:t>				and/or</a:t>
            </a:r>
          </a:p>
          <a:p>
            <a:pPr eaLnBrk="1" hangingPunct="1"/>
            <a:endParaRPr lang="en-GB" sz="3200">
              <a:solidFill>
                <a:schemeClr val="accent2"/>
              </a:solidFill>
            </a:endParaRPr>
          </a:p>
          <a:p>
            <a:pPr eaLnBrk="1" hangingPunct="1"/>
            <a:r>
              <a:rPr lang="en-GB" sz="3200">
                <a:solidFill>
                  <a:schemeClr val="accent2"/>
                </a:solidFill>
              </a:rPr>
              <a:t>                Something has been taken out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1050925" y="304800"/>
            <a:ext cx="8064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a:t>Everyone wants to blame pollution!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800350" y="990600"/>
            <a:ext cx="2825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     </a:t>
            </a:r>
            <a:r>
              <a:rPr lang="en-GB" sz="2400">
                <a:solidFill>
                  <a:srgbClr val="FF0000"/>
                </a:solidFill>
              </a:rPr>
              <a:t>Hypersensitivity </a:t>
            </a:r>
          </a:p>
          <a:p>
            <a:pPr eaLnBrk="1" hangingPunct="1"/>
            <a:r>
              <a:rPr lang="en-GB"/>
              <a:t>   (exaggerated response)</a:t>
            </a:r>
          </a:p>
        </p:txBody>
      </p:sp>
      <p:sp>
        <p:nvSpPr>
          <p:cNvPr id="6147" name="Line 5"/>
          <p:cNvSpPr>
            <a:spLocks noChangeShapeType="1"/>
          </p:cNvSpPr>
          <p:nvPr/>
        </p:nvSpPr>
        <p:spPr bwMode="auto">
          <a:xfrm flipH="1">
            <a:off x="2514600" y="1905000"/>
            <a:ext cx="1066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48" name="Text Box 6"/>
          <p:cNvSpPr txBox="1">
            <a:spLocks noChangeArrowheads="1"/>
          </p:cNvSpPr>
          <p:nvPr/>
        </p:nvSpPr>
        <p:spPr bwMode="auto">
          <a:xfrm>
            <a:off x="1431925" y="2779713"/>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i="1"/>
              <a:t>Immunological</a:t>
            </a:r>
          </a:p>
          <a:p>
            <a:pPr eaLnBrk="1" hangingPunct="1"/>
            <a:r>
              <a:rPr lang="en-GB"/>
              <a:t>(“</a:t>
            </a:r>
            <a:r>
              <a:rPr lang="en-GB">
                <a:solidFill>
                  <a:srgbClr val="FF0000"/>
                </a:solidFill>
              </a:rPr>
              <a:t>Allergy</a:t>
            </a:r>
            <a:r>
              <a:rPr lang="en-GB"/>
              <a:t>”)</a:t>
            </a:r>
          </a:p>
        </p:txBody>
      </p:sp>
      <p:sp>
        <p:nvSpPr>
          <p:cNvPr id="6149" name="Line 8"/>
          <p:cNvSpPr>
            <a:spLocks noChangeShapeType="1"/>
          </p:cNvSpPr>
          <p:nvPr/>
        </p:nvSpPr>
        <p:spPr bwMode="auto">
          <a:xfrm>
            <a:off x="4572000" y="1905000"/>
            <a:ext cx="762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0" name="Text Box 9"/>
          <p:cNvSpPr txBox="1">
            <a:spLocks noChangeArrowheads="1"/>
          </p:cNvSpPr>
          <p:nvPr/>
        </p:nvSpPr>
        <p:spPr bwMode="auto">
          <a:xfrm>
            <a:off x="4708525" y="281940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i="1"/>
              <a:t>Non-immunological</a:t>
            </a:r>
          </a:p>
        </p:txBody>
      </p:sp>
      <p:sp>
        <p:nvSpPr>
          <p:cNvPr id="6151" name="Line 10"/>
          <p:cNvSpPr>
            <a:spLocks noChangeShapeType="1"/>
          </p:cNvSpPr>
          <p:nvPr/>
        </p:nvSpPr>
        <p:spPr bwMode="auto">
          <a:xfrm flipH="1">
            <a:off x="1066800" y="3657600"/>
            <a:ext cx="914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2" name="Text Box 11"/>
          <p:cNvSpPr txBox="1">
            <a:spLocks noChangeArrowheads="1"/>
          </p:cNvSpPr>
          <p:nvPr/>
        </p:nvSpPr>
        <p:spPr bwMode="auto">
          <a:xfrm>
            <a:off x="304800" y="5084763"/>
            <a:ext cx="15573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IgE-mediated</a:t>
            </a:r>
          </a:p>
          <a:p>
            <a:pPr eaLnBrk="1" hangingPunct="1"/>
            <a:r>
              <a:rPr lang="en-GB"/>
              <a:t>(i.e.the </a:t>
            </a:r>
            <a:r>
              <a:rPr lang="en-GB">
                <a:solidFill>
                  <a:srgbClr val="FF0000"/>
                </a:solidFill>
              </a:rPr>
              <a:t>atopic</a:t>
            </a:r>
          </a:p>
          <a:p>
            <a:pPr eaLnBrk="1" hangingPunct="1"/>
            <a:r>
              <a:rPr lang="en-GB"/>
              <a:t> diseases</a:t>
            </a:r>
          </a:p>
          <a:p>
            <a:pPr eaLnBrk="1" hangingPunct="1"/>
            <a:r>
              <a:rPr lang="en-GB" i="1"/>
              <a:t>hayfever</a:t>
            </a:r>
            <a:r>
              <a:rPr lang="en-GB"/>
              <a:t>,</a:t>
            </a:r>
          </a:p>
          <a:p>
            <a:pPr eaLnBrk="1" hangingPunct="1"/>
            <a:r>
              <a:rPr lang="en-GB" i="1"/>
              <a:t>eczema</a:t>
            </a:r>
            <a:r>
              <a:rPr lang="en-GB"/>
              <a:t> </a:t>
            </a:r>
          </a:p>
          <a:p>
            <a:pPr eaLnBrk="1" hangingPunct="1"/>
            <a:r>
              <a:rPr lang="en-GB" i="1"/>
              <a:t>asthma</a:t>
            </a:r>
            <a:endParaRPr lang="en-GB"/>
          </a:p>
        </p:txBody>
      </p:sp>
      <p:sp>
        <p:nvSpPr>
          <p:cNvPr id="6153" name="Text Box 12"/>
          <p:cNvSpPr txBox="1">
            <a:spLocks noChangeArrowheads="1"/>
          </p:cNvSpPr>
          <p:nvPr/>
        </p:nvSpPr>
        <p:spPr bwMode="auto">
          <a:xfrm>
            <a:off x="2508250" y="5064125"/>
            <a:ext cx="2127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Non-IgE-mediated</a:t>
            </a:r>
          </a:p>
          <a:p>
            <a:pPr eaLnBrk="1" hangingPunct="1"/>
            <a:r>
              <a:rPr lang="en-GB"/>
              <a:t>allergic diseases</a:t>
            </a:r>
          </a:p>
          <a:p>
            <a:pPr eaLnBrk="1" hangingPunct="1"/>
            <a:r>
              <a:rPr lang="en-GB"/>
              <a:t>(e.g. Farmers lung)</a:t>
            </a:r>
          </a:p>
        </p:txBody>
      </p:sp>
      <p:sp>
        <p:nvSpPr>
          <p:cNvPr id="6154" name="Line 13"/>
          <p:cNvSpPr>
            <a:spLocks noChangeShapeType="1"/>
          </p:cNvSpPr>
          <p:nvPr/>
        </p:nvSpPr>
        <p:spPr bwMode="auto">
          <a:xfrm>
            <a:off x="2514600" y="36576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5" name="Line 14"/>
          <p:cNvSpPr>
            <a:spLocks noChangeShapeType="1"/>
          </p:cNvSpPr>
          <p:nvPr/>
        </p:nvSpPr>
        <p:spPr bwMode="auto">
          <a:xfrm>
            <a:off x="5486400" y="3200400"/>
            <a:ext cx="76200" cy="266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6" name="Text Box 15"/>
          <p:cNvSpPr txBox="1">
            <a:spLocks noChangeArrowheads="1"/>
          </p:cNvSpPr>
          <p:nvPr/>
        </p:nvSpPr>
        <p:spPr bwMode="auto">
          <a:xfrm>
            <a:off x="4953000" y="5830888"/>
            <a:ext cx="2967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Pharmacological</a:t>
            </a:r>
          </a:p>
          <a:p>
            <a:pPr eaLnBrk="1" hangingPunct="1"/>
            <a:r>
              <a:rPr lang="en-GB"/>
              <a:t>e.g. Aspirin hypersensitivity</a:t>
            </a:r>
          </a:p>
        </p:txBody>
      </p:sp>
      <p:sp>
        <p:nvSpPr>
          <p:cNvPr id="6157" name="Line 16"/>
          <p:cNvSpPr>
            <a:spLocks noChangeShapeType="1"/>
          </p:cNvSpPr>
          <p:nvPr/>
        </p:nvSpPr>
        <p:spPr bwMode="auto">
          <a:xfrm>
            <a:off x="5943600" y="3505200"/>
            <a:ext cx="1676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8" name="Text Box 17"/>
          <p:cNvSpPr txBox="1">
            <a:spLocks noChangeArrowheads="1"/>
          </p:cNvSpPr>
          <p:nvPr/>
        </p:nvSpPr>
        <p:spPr bwMode="auto">
          <a:xfrm>
            <a:off x="6940550" y="5089525"/>
            <a:ext cx="223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Enzyme deficiency</a:t>
            </a:r>
          </a:p>
          <a:p>
            <a:pPr eaLnBrk="1" hangingPunct="1"/>
            <a:r>
              <a:rPr lang="en-GB"/>
              <a:t>(e.g.lactase DH def)</a:t>
            </a:r>
          </a:p>
        </p:txBody>
      </p:sp>
      <p:sp>
        <p:nvSpPr>
          <p:cNvPr id="6159" name="Text Box 19"/>
          <p:cNvSpPr txBox="1">
            <a:spLocks noChangeArrowheads="1"/>
          </p:cNvSpPr>
          <p:nvPr/>
        </p:nvSpPr>
        <p:spPr bwMode="auto">
          <a:xfrm>
            <a:off x="7162800" y="3581400"/>
            <a:ext cx="1325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Intolerance</a:t>
            </a:r>
          </a:p>
          <a:p>
            <a:pPr eaLnBrk="1" hangingPunct="1"/>
            <a:r>
              <a:rPr lang="en-GB"/>
              <a:t>(e.g.food)</a:t>
            </a:r>
          </a:p>
          <a:p>
            <a:pPr eaLnBrk="1" hangingPunct="1"/>
            <a:endParaRPr lang="en-GB"/>
          </a:p>
          <a:p>
            <a:pPr eaLnBrk="1" hangingPunct="1"/>
            <a:endParaRPr lang="en-GB"/>
          </a:p>
        </p:txBody>
      </p:sp>
      <p:cxnSp>
        <p:nvCxnSpPr>
          <p:cNvPr id="27" name="Straight Arrow Connector 26"/>
          <p:cNvCxnSpPr/>
          <p:nvPr/>
        </p:nvCxnSpPr>
        <p:spPr>
          <a:xfrm>
            <a:off x="6705600" y="3200400"/>
            <a:ext cx="457200" cy="3810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r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14400"/>
            <a:ext cx="1520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609600" y="3276600"/>
            <a:ext cx="64928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a:solidFill>
                  <a:srgbClr val="0033CC"/>
                </a:solidFill>
              </a:rPr>
              <a:t>			West 			East</a:t>
            </a:r>
          </a:p>
          <a:p>
            <a:pPr eaLnBrk="1" hangingPunct="1"/>
            <a:endParaRPr lang="en-GB" b="1">
              <a:solidFill>
                <a:srgbClr val="0033CC"/>
              </a:solidFill>
            </a:endParaRPr>
          </a:p>
          <a:p>
            <a:pPr eaLnBrk="1" hangingPunct="1"/>
            <a:r>
              <a:rPr lang="en-GB" b="1">
                <a:solidFill>
                  <a:srgbClr val="0033CC"/>
                </a:solidFill>
              </a:rPr>
              <a:t>Asthma/Hayfever                 5.9                                      3.9</a:t>
            </a:r>
          </a:p>
          <a:p>
            <a:pPr eaLnBrk="1" hangingPunct="1"/>
            <a:endParaRPr lang="en-GB" b="1">
              <a:solidFill>
                <a:srgbClr val="0033CC"/>
              </a:solidFill>
            </a:endParaRPr>
          </a:p>
          <a:p>
            <a:pPr eaLnBrk="1" hangingPunct="1"/>
            <a:r>
              <a:rPr lang="en-GB" b="1">
                <a:solidFill>
                  <a:srgbClr val="0033CC"/>
                </a:solidFill>
              </a:rPr>
              <a:t>Atopy                                    36.7                                    18.2</a:t>
            </a:r>
          </a:p>
          <a:p>
            <a:pPr eaLnBrk="1" hangingPunct="1"/>
            <a:endParaRPr lang="en-GB" b="1">
              <a:solidFill>
                <a:srgbClr val="0033CC"/>
              </a:solidFill>
            </a:endParaRPr>
          </a:p>
          <a:p>
            <a:pPr eaLnBrk="1" hangingPunct="1"/>
            <a:r>
              <a:rPr lang="en-GB" b="1">
                <a:solidFill>
                  <a:srgbClr val="0033CC"/>
                </a:solidFill>
              </a:rPr>
              <a:t>AHR                                       8.3                                       5.5</a:t>
            </a:r>
          </a:p>
          <a:p>
            <a:pPr eaLnBrk="1" hangingPunct="1"/>
            <a:endParaRPr lang="en-GB" b="1">
              <a:solidFill>
                <a:srgbClr val="0033CC"/>
              </a:solidFill>
            </a:endParaRPr>
          </a:p>
          <a:p>
            <a:pPr eaLnBrk="1" hangingPunct="1"/>
            <a:r>
              <a:rPr lang="en-GB" b="1">
                <a:solidFill>
                  <a:srgbClr val="0033CC"/>
                </a:solidFill>
              </a:rPr>
              <a:t>Bronchitis		   3.7                                       16.7</a:t>
            </a:r>
          </a:p>
        </p:txBody>
      </p:sp>
      <p:sp>
        <p:nvSpPr>
          <p:cNvPr id="41988" name="Line 4"/>
          <p:cNvSpPr>
            <a:spLocks noChangeShapeType="1"/>
          </p:cNvSpPr>
          <p:nvPr/>
        </p:nvSpPr>
        <p:spPr bwMode="auto">
          <a:xfrm>
            <a:off x="1695450" y="36576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89" name="Text Box 5"/>
          <p:cNvSpPr txBox="1">
            <a:spLocks noChangeArrowheads="1"/>
          </p:cNvSpPr>
          <p:nvPr/>
        </p:nvSpPr>
        <p:spPr bwMode="auto">
          <a:xfrm>
            <a:off x="4022725" y="327183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a:solidFill>
                  <a:srgbClr val="0033CC"/>
                </a:solidFill>
              </a:rPr>
              <a:t>Germany</a:t>
            </a:r>
          </a:p>
        </p:txBody>
      </p:sp>
      <p:sp>
        <p:nvSpPr>
          <p:cNvPr id="41990" name="Text Box 6"/>
          <p:cNvSpPr txBox="1">
            <a:spLocks noChangeArrowheads="1"/>
          </p:cNvSpPr>
          <p:nvPr/>
        </p:nvSpPr>
        <p:spPr bwMode="auto">
          <a:xfrm>
            <a:off x="6648450" y="32766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a:solidFill>
                  <a:srgbClr val="0033CC"/>
                </a:solidFill>
              </a:rPr>
              <a:t>Germany</a:t>
            </a:r>
          </a:p>
        </p:txBody>
      </p:sp>
      <p:sp>
        <p:nvSpPr>
          <p:cNvPr id="41991" name="Text Box 7"/>
          <p:cNvSpPr txBox="1">
            <a:spLocks noChangeArrowheads="1"/>
          </p:cNvSpPr>
          <p:nvPr/>
        </p:nvSpPr>
        <p:spPr bwMode="auto">
          <a:xfrm>
            <a:off x="3892550" y="617220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i="1"/>
              <a:t>(percentages)</a:t>
            </a:r>
          </a:p>
        </p:txBody>
      </p:sp>
      <p:pic>
        <p:nvPicPr>
          <p:cNvPr id="419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640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44862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4525963"/>
          </a:xfrm>
        </p:spPr>
      </p:pic>
      <p:sp>
        <p:nvSpPr>
          <p:cNvPr id="43011" name="Text Box 3"/>
          <p:cNvSpPr txBox="1">
            <a:spLocks noChangeArrowheads="1"/>
          </p:cNvSpPr>
          <p:nvPr/>
        </p:nvSpPr>
        <p:spPr bwMode="auto">
          <a:xfrm>
            <a:off x="457200" y="5638800"/>
            <a:ext cx="794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accent2"/>
                </a:solidFill>
              </a:rPr>
              <a:t>Strachan DP “Hay Fever, Hygiene and Household size BMJ 1989, 299, 1259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3482975" y="2782888"/>
            <a:ext cx="2178050" cy="1281112"/>
            <a:chOff x="0" y="0"/>
            <a:chExt cx="1372" cy="807"/>
          </a:xfrm>
        </p:grpSpPr>
        <p:sp>
          <p:nvSpPr>
            <p:cNvPr id="44038" name="Rectangle 3"/>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39" name="Rectangle 4"/>
            <p:cNvSpPr>
              <a:spLocks noChangeArrowheads="1"/>
            </p:cNvSpPr>
            <p:nvPr/>
          </p:nvSpPr>
          <p:spPr bwMode="auto">
            <a:xfrm>
              <a:off x="0" y="0"/>
              <a:ext cx="1372"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000">
                  <a:latin typeface=" serif"/>
                </a:rPr>
                <a:t>  </a:t>
              </a:r>
              <a:r>
                <a:rPr lang="en-US" sz="7800">
                  <a:latin typeface=" serif"/>
                </a:rPr>
                <a:t> </a:t>
              </a:r>
              <a:r>
                <a:rPr lang="en-US" sz="1000">
                  <a:latin typeface=" serif"/>
                </a:rPr>
                <a:t>                                                     </a:t>
              </a:r>
            </a:p>
          </p:txBody>
        </p:sp>
      </p:grpSp>
      <p:pic>
        <p:nvPicPr>
          <p:cNvPr id="44035" name="Picture 5" descr="ni0802-715-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6"/>
          <p:cNvSpPr txBox="1">
            <a:spLocks noChangeArrowheads="1"/>
          </p:cNvSpPr>
          <p:nvPr/>
        </p:nvSpPr>
        <p:spPr bwMode="auto">
          <a:xfrm>
            <a:off x="593725" y="5957888"/>
            <a:ext cx="2036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a:latin typeface="Times New Roman" pitchFamily="18" charset="0"/>
              </a:rPr>
              <a:t>Umetsu et al 2002</a:t>
            </a:r>
          </a:p>
          <a:p>
            <a:endParaRPr lang="en-GB" sz="2000">
              <a:latin typeface="Times New Roman" pitchFamily="18" charset="0"/>
            </a:endParaRPr>
          </a:p>
        </p:txBody>
      </p:sp>
      <p:sp>
        <p:nvSpPr>
          <p:cNvPr id="44037" name="Text Box 7"/>
          <p:cNvSpPr txBox="1">
            <a:spLocks noChangeArrowheads="1"/>
          </p:cNvSpPr>
          <p:nvPr/>
        </p:nvSpPr>
        <p:spPr bwMode="auto">
          <a:xfrm>
            <a:off x="179388" y="188913"/>
            <a:ext cx="3948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a:latin typeface="Arial Unicode MS" pitchFamily="34" charset="-128"/>
              </a:rPr>
              <a:t>The hygiene hypothesis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3200" b="1" smtClean="0">
                <a:solidFill>
                  <a:schemeClr val="accent2"/>
                </a:solidFill>
              </a:rPr>
              <a:t>Farming</a:t>
            </a:r>
            <a:r>
              <a:rPr lang="en-GB" sz="3200" smtClean="0">
                <a:solidFill>
                  <a:schemeClr val="accent2"/>
                </a:solidFill>
              </a:rPr>
              <a:t> environments confers protection against the development of </a:t>
            </a:r>
            <a:r>
              <a:rPr lang="en-GB" sz="3200" b="1" smtClean="0">
                <a:solidFill>
                  <a:schemeClr val="accent2"/>
                </a:solidFill>
              </a:rPr>
              <a:t>allergy</a:t>
            </a:r>
          </a:p>
        </p:txBody>
      </p:sp>
      <p:pic>
        <p:nvPicPr>
          <p:cNvPr id="450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81000" y="690563"/>
            <a:ext cx="8763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GB" sz="2400">
                <a:cs typeface="Times New Roman" pitchFamily="18" charset="0"/>
              </a:rPr>
              <a:t>       Factors associated with allergy/asthma prevalence</a:t>
            </a:r>
            <a:endParaRPr lang="en-GB" sz="2400"/>
          </a:p>
          <a:p>
            <a:pPr eaLnBrk="0" hangingPunct="0"/>
            <a:r>
              <a:rPr lang="en-GB" sz="2400" u="sng">
                <a:cs typeface="Times New Roman" pitchFamily="18" charset="0"/>
              </a:rPr>
              <a:t>Microbial</a:t>
            </a:r>
            <a:endParaRPr lang="en-GB" sz="2400"/>
          </a:p>
          <a:p>
            <a:pPr eaLnBrk="0" hangingPunct="0"/>
            <a:r>
              <a:rPr lang="en-GB" sz="2400">
                <a:cs typeface="Times New Roman" pitchFamily="18" charset="0"/>
              </a:rPr>
              <a:t>Water sanitation (less oro-faecal water born infections)</a:t>
            </a:r>
            <a:endParaRPr lang="en-GB" sz="1600">
              <a:solidFill>
                <a:srgbClr val="FF0000"/>
              </a:solidFill>
            </a:endParaRPr>
          </a:p>
          <a:p>
            <a:pPr eaLnBrk="0" hangingPunct="0"/>
            <a:r>
              <a:rPr lang="en-GB" sz="2400">
                <a:cs typeface="Times New Roman" pitchFamily="18" charset="0"/>
              </a:rPr>
              <a:t>Food quality (lack of fermenting bacteria)</a:t>
            </a:r>
            <a:endParaRPr lang="en-GB" sz="2400"/>
          </a:p>
          <a:p>
            <a:pPr eaLnBrk="0" hangingPunct="0"/>
            <a:r>
              <a:rPr lang="en-GB" sz="2400">
                <a:cs typeface="Times New Roman" pitchFamily="18" charset="0"/>
              </a:rPr>
              <a:t>Poverty (high asthma rates in urban underprivileged) </a:t>
            </a:r>
            <a:endParaRPr lang="en-GB" sz="2400"/>
          </a:p>
          <a:p>
            <a:pPr eaLnBrk="0" hangingPunct="0"/>
            <a:r>
              <a:rPr lang="en-GB" sz="2400">
                <a:cs typeface="Times New Roman" pitchFamily="18" charset="0"/>
              </a:rPr>
              <a:t>Medical interventions (antibiotics in childhood,</a:t>
            </a:r>
          </a:p>
          <a:p>
            <a:pPr eaLnBrk="0" hangingPunct="0"/>
            <a:r>
              <a:rPr lang="en-GB" sz="2400">
                <a:cs typeface="Times New Roman" pitchFamily="18" charset="0"/>
              </a:rPr>
              <a:t>             possibly certain vaccinations)</a:t>
            </a:r>
            <a:endParaRPr lang="en-GB" sz="2400"/>
          </a:p>
          <a:p>
            <a:pPr eaLnBrk="0" hangingPunct="0"/>
            <a:endParaRPr lang="en-GB" sz="2400" u="sng">
              <a:cs typeface="Times New Roman" pitchFamily="18" charset="0"/>
            </a:endParaRPr>
          </a:p>
          <a:p>
            <a:pPr eaLnBrk="0" hangingPunct="0"/>
            <a:r>
              <a:rPr lang="en-GB" sz="2400" u="sng">
                <a:cs typeface="Times New Roman" pitchFamily="18" charset="0"/>
              </a:rPr>
              <a:t>Non-microbial</a:t>
            </a:r>
            <a:endParaRPr lang="en-GB" sz="2400"/>
          </a:p>
          <a:p>
            <a:pPr eaLnBrk="0" hangingPunct="0"/>
            <a:r>
              <a:rPr lang="en-GB" sz="2400">
                <a:cs typeface="Times New Roman" pitchFamily="18" charset="0"/>
              </a:rPr>
              <a:t>Pollution (air, water, food)</a:t>
            </a:r>
            <a:endParaRPr lang="en-GB" sz="2400"/>
          </a:p>
          <a:p>
            <a:pPr eaLnBrk="0" hangingPunct="0"/>
            <a:r>
              <a:rPr lang="en-GB" sz="2400">
                <a:cs typeface="Times New Roman" pitchFamily="18" charset="0"/>
              </a:rPr>
              <a:t>Diet and nutrition (lack of Vit D, fish oil, trace elements)</a:t>
            </a:r>
            <a:endParaRPr lang="en-GB" sz="2400"/>
          </a:p>
          <a:p>
            <a:pPr eaLnBrk="0" hangingPunct="0"/>
            <a:r>
              <a:rPr lang="en-GB" sz="2400">
                <a:cs typeface="Times New Roman" pitchFamily="18" charset="0"/>
              </a:rPr>
              <a:t>Obesity (may cause chronic inflammation)</a:t>
            </a:r>
            <a:endParaRPr lang="en-GB" sz="2400"/>
          </a:p>
          <a:p>
            <a:pPr eaLnBrk="0" hangingPunct="0"/>
            <a:r>
              <a:rPr lang="en-GB" sz="2400">
                <a:cs typeface="Times New Roman" pitchFamily="18" charset="0"/>
              </a:rPr>
              <a:t>Climate change (high pollen counts)</a:t>
            </a:r>
            <a:endParaRPr lang="en-GB" sz="2400"/>
          </a:p>
          <a:p>
            <a:pPr eaLnBrk="0" hangingPunct="0"/>
            <a:r>
              <a:rPr lang="en-GB" sz="2400">
                <a:cs typeface="Times New Roman" pitchFamily="18" charset="0"/>
              </a:rPr>
              <a:t>Stress (linked to chronic inflammation)</a:t>
            </a:r>
            <a:endParaRPr lang="en-GB" sz="2400"/>
          </a:p>
          <a:p>
            <a:pPr eaLnBrk="0" hangingPunct="0"/>
            <a:r>
              <a:rPr lang="en-GB" sz="2400">
                <a:cs typeface="Times New Roman" pitchFamily="18" charset="0"/>
              </a:rPr>
              <a:t>Wrong genes </a:t>
            </a:r>
            <a:endParaRPr lang="en-GB"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1438" y="457200"/>
            <a:ext cx="8996362" cy="533400"/>
          </a:xfrm>
        </p:spPr>
        <p:txBody>
          <a:bodyPr/>
          <a:lstStyle/>
          <a:p>
            <a:pPr eaLnBrk="1" hangingPunct="1"/>
            <a:r>
              <a:rPr lang="en-GB" sz="2800" smtClean="0">
                <a:solidFill>
                  <a:schemeClr val="accent2"/>
                </a:solidFill>
              </a:rPr>
              <a:t>Dendritic cells identify friend or foe</a:t>
            </a:r>
          </a:p>
        </p:txBody>
      </p:sp>
      <p:grpSp>
        <p:nvGrpSpPr>
          <p:cNvPr id="47107" name="Group 3"/>
          <p:cNvGrpSpPr>
            <a:grpSpLocks/>
          </p:cNvGrpSpPr>
          <p:nvPr/>
        </p:nvGrpSpPr>
        <p:grpSpPr bwMode="auto">
          <a:xfrm rot="5400000">
            <a:off x="2472531" y="2748757"/>
            <a:ext cx="2562225" cy="1941512"/>
            <a:chOff x="1728" y="1632"/>
            <a:chExt cx="1614" cy="1223"/>
          </a:xfrm>
        </p:grpSpPr>
        <p:sp>
          <p:nvSpPr>
            <p:cNvPr id="47137" name="Freeform 4"/>
            <p:cNvSpPr>
              <a:spLocks/>
            </p:cNvSpPr>
            <p:nvPr/>
          </p:nvSpPr>
          <p:spPr bwMode="auto">
            <a:xfrm rot="5856988" flipH="1" flipV="1">
              <a:off x="1923" y="1437"/>
              <a:ext cx="1223" cy="1614"/>
            </a:xfrm>
            <a:custGeom>
              <a:avLst/>
              <a:gdLst>
                <a:gd name="T0" fmla="*/ 4273 w 944"/>
                <a:gd name="T1" fmla="*/ 11160 h 1216"/>
                <a:gd name="T2" fmla="*/ 3458 w 944"/>
                <a:gd name="T3" fmla="*/ 5766 h 1216"/>
                <a:gd name="T4" fmla="*/ 4273 w 944"/>
                <a:gd name="T5" fmla="*/ 352 h 1216"/>
                <a:gd name="T6" fmla="*/ 5101 w 944"/>
                <a:gd name="T7" fmla="*/ 3592 h 1216"/>
                <a:gd name="T8" fmla="*/ 5945 w 944"/>
                <a:gd name="T9" fmla="*/ 7921 h 1216"/>
                <a:gd name="T10" fmla="*/ 7587 w 944"/>
                <a:gd name="T11" fmla="*/ 7921 h 1216"/>
                <a:gd name="T12" fmla="*/ 9246 w 944"/>
                <a:gd name="T13" fmla="*/ 5766 h 1216"/>
                <a:gd name="T14" fmla="*/ 10092 w 944"/>
                <a:gd name="T15" fmla="*/ 6850 h 1216"/>
                <a:gd name="T16" fmla="*/ 7587 w 944"/>
                <a:gd name="T17" fmla="*/ 10107 h 1216"/>
                <a:gd name="T18" fmla="*/ 8418 w 944"/>
                <a:gd name="T19" fmla="*/ 12247 h 1216"/>
                <a:gd name="T20" fmla="*/ 11731 w 944"/>
                <a:gd name="T21" fmla="*/ 10107 h 1216"/>
                <a:gd name="T22" fmla="*/ 14236 w 944"/>
                <a:gd name="T23" fmla="*/ 7921 h 1216"/>
                <a:gd name="T24" fmla="*/ 15872 w 944"/>
                <a:gd name="T25" fmla="*/ 10107 h 1216"/>
                <a:gd name="T26" fmla="*/ 11731 w 944"/>
                <a:gd name="T27" fmla="*/ 12247 h 1216"/>
                <a:gd name="T28" fmla="*/ 9246 w 944"/>
                <a:gd name="T29" fmla="*/ 15503 h 1216"/>
                <a:gd name="T30" fmla="*/ 11731 w 944"/>
                <a:gd name="T31" fmla="*/ 18726 h 1216"/>
                <a:gd name="T32" fmla="*/ 11731 w 944"/>
                <a:gd name="T33" fmla="*/ 21981 h 1216"/>
                <a:gd name="T34" fmla="*/ 9246 w 944"/>
                <a:gd name="T35" fmla="*/ 20902 h 1216"/>
                <a:gd name="T36" fmla="*/ 8418 w 944"/>
                <a:gd name="T37" fmla="*/ 17669 h 1216"/>
                <a:gd name="T38" fmla="*/ 6764 w 944"/>
                <a:gd name="T39" fmla="*/ 17669 h 1216"/>
                <a:gd name="T40" fmla="*/ 4273 w 944"/>
                <a:gd name="T41" fmla="*/ 17669 h 1216"/>
                <a:gd name="T42" fmla="*/ 4273 w 944"/>
                <a:gd name="T43" fmla="*/ 25240 h 1216"/>
                <a:gd name="T44" fmla="*/ 1802 w 944"/>
                <a:gd name="T45" fmla="*/ 26298 h 1216"/>
                <a:gd name="T46" fmla="*/ 2620 w 944"/>
                <a:gd name="T47" fmla="*/ 18726 h 1216"/>
                <a:gd name="T48" fmla="*/ 2620 w 944"/>
                <a:gd name="T49" fmla="*/ 15503 h 1216"/>
                <a:gd name="T50" fmla="*/ 137 w 944"/>
                <a:gd name="T51" fmla="*/ 10107 h 1216"/>
                <a:gd name="T52" fmla="*/ 1802 w 944"/>
                <a:gd name="T53" fmla="*/ 9016 h 1216"/>
                <a:gd name="T54" fmla="*/ 2620 w 944"/>
                <a:gd name="T55" fmla="*/ 12247 h 1216"/>
                <a:gd name="T56" fmla="*/ 3458 w 944"/>
                <a:gd name="T57" fmla="*/ 13331 h 1216"/>
                <a:gd name="T58" fmla="*/ 4273 w 944"/>
                <a:gd name="T59" fmla="*/ 11160 h 1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4"/>
                <a:gd name="T91" fmla="*/ 0 h 1216"/>
                <a:gd name="T92" fmla="*/ 944 w 944"/>
                <a:gd name="T93" fmla="*/ 1216 h 12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4" h="1216">
                  <a:moveTo>
                    <a:pt x="248" y="496"/>
                  </a:moveTo>
                  <a:cubicBezTo>
                    <a:pt x="248" y="440"/>
                    <a:pt x="200" y="336"/>
                    <a:pt x="200" y="256"/>
                  </a:cubicBezTo>
                  <a:cubicBezTo>
                    <a:pt x="200" y="176"/>
                    <a:pt x="232" y="32"/>
                    <a:pt x="248" y="16"/>
                  </a:cubicBezTo>
                  <a:cubicBezTo>
                    <a:pt x="264" y="0"/>
                    <a:pt x="280" y="104"/>
                    <a:pt x="296" y="160"/>
                  </a:cubicBezTo>
                  <a:cubicBezTo>
                    <a:pt x="312" y="216"/>
                    <a:pt x="320" y="320"/>
                    <a:pt x="344" y="352"/>
                  </a:cubicBezTo>
                  <a:cubicBezTo>
                    <a:pt x="368" y="384"/>
                    <a:pt x="408" y="368"/>
                    <a:pt x="440" y="352"/>
                  </a:cubicBezTo>
                  <a:cubicBezTo>
                    <a:pt x="472" y="336"/>
                    <a:pt x="512" y="264"/>
                    <a:pt x="536" y="256"/>
                  </a:cubicBezTo>
                  <a:cubicBezTo>
                    <a:pt x="560" y="248"/>
                    <a:pt x="600" y="272"/>
                    <a:pt x="584" y="304"/>
                  </a:cubicBezTo>
                  <a:cubicBezTo>
                    <a:pt x="568" y="336"/>
                    <a:pt x="456" y="408"/>
                    <a:pt x="440" y="448"/>
                  </a:cubicBezTo>
                  <a:cubicBezTo>
                    <a:pt x="424" y="488"/>
                    <a:pt x="448" y="544"/>
                    <a:pt x="488" y="544"/>
                  </a:cubicBezTo>
                  <a:cubicBezTo>
                    <a:pt x="528" y="544"/>
                    <a:pt x="624" y="480"/>
                    <a:pt x="680" y="448"/>
                  </a:cubicBezTo>
                  <a:cubicBezTo>
                    <a:pt x="736" y="416"/>
                    <a:pt x="784" y="352"/>
                    <a:pt x="824" y="352"/>
                  </a:cubicBezTo>
                  <a:cubicBezTo>
                    <a:pt x="864" y="352"/>
                    <a:pt x="944" y="416"/>
                    <a:pt x="920" y="448"/>
                  </a:cubicBezTo>
                  <a:cubicBezTo>
                    <a:pt x="896" y="480"/>
                    <a:pt x="744" y="504"/>
                    <a:pt x="680" y="544"/>
                  </a:cubicBezTo>
                  <a:cubicBezTo>
                    <a:pt x="616" y="584"/>
                    <a:pt x="536" y="640"/>
                    <a:pt x="536" y="688"/>
                  </a:cubicBezTo>
                  <a:cubicBezTo>
                    <a:pt x="536" y="736"/>
                    <a:pt x="656" y="784"/>
                    <a:pt x="680" y="832"/>
                  </a:cubicBezTo>
                  <a:cubicBezTo>
                    <a:pt x="704" y="880"/>
                    <a:pt x="704" y="960"/>
                    <a:pt x="680" y="976"/>
                  </a:cubicBezTo>
                  <a:cubicBezTo>
                    <a:pt x="656" y="992"/>
                    <a:pt x="568" y="960"/>
                    <a:pt x="536" y="928"/>
                  </a:cubicBezTo>
                  <a:cubicBezTo>
                    <a:pt x="504" y="896"/>
                    <a:pt x="512" y="808"/>
                    <a:pt x="488" y="784"/>
                  </a:cubicBezTo>
                  <a:cubicBezTo>
                    <a:pt x="464" y="760"/>
                    <a:pt x="432" y="784"/>
                    <a:pt x="392" y="784"/>
                  </a:cubicBezTo>
                  <a:cubicBezTo>
                    <a:pt x="352" y="784"/>
                    <a:pt x="272" y="728"/>
                    <a:pt x="248" y="784"/>
                  </a:cubicBezTo>
                  <a:cubicBezTo>
                    <a:pt x="224" y="840"/>
                    <a:pt x="272" y="1056"/>
                    <a:pt x="248" y="1120"/>
                  </a:cubicBezTo>
                  <a:cubicBezTo>
                    <a:pt x="224" y="1184"/>
                    <a:pt x="120" y="1216"/>
                    <a:pt x="104" y="1168"/>
                  </a:cubicBezTo>
                  <a:cubicBezTo>
                    <a:pt x="88" y="1120"/>
                    <a:pt x="144" y="912"/>
                    <a:pt x="152" y="832"/>
                  </a:cubicBezTo>
                  <a:cubicBezTo>
                    <a:pt x="160" y="752"/>
                    <a:pt x="176" y="752"/>
                    <a:pt x="152" y="688"/>
                  </a:cubicBezTo>
                  <a:cubicBezTo>
                    <a:pt x="128" y="624"/>
                    <a:pt x="16" y="496"/>
                    <a:pt x="8" y="448"/>
                  </a:cubicBezTo>
                  <a:cubicBezTo>
                    <a:pt x="0" y="400"/>
                    <a:pt x="80" y="384"/>
                    <a:pt x="104" y="400"/>
                  </a:cubicBezTo>
                  <a:cubicBezTo>
                    <a:pt x="128" y="416"/>
                    <a:pt x="136" y="512"/>
                    <a:pt x="152" y="544"/>
                  </a:cubicBezTo>
                  <a:cubicBezTo>
                    <a:pt x="168" y="576"/>
                    <a:pt x="184" y="592"/>
                    <a:pt x="200" y="592"/>
                  </a:cubicBezTo>
                  <a:cubicBezTo>
                    <a:pt x="216" y="592"/>
                    <a:pt x="248" y="552"/>
                    <a:pt x="248" y="496"/>
                  </a:cubicBezTo>
                  <a:close/>
                </a:path>
              </a:pathLst>
            </a:custGeom>
            <a:solidFill>
              <a:srgbClr val="9BF3CE"/>
            </a:solidFill>
            <a:ln w="9525">
              <a:solidFill>
                <a:schemeClr val="tx1"/>
              </a:solidFill>
              <a:round/>
              <a:headEnd/>
              <a:tailEnd/>
            </a:ln>
          </p:spPr>
          <p:txBody>
            <a:bodyPr wrap="none" anchor="ctr"/>
            <a:lstStyle/>
            <a:p>
              <a:endParaRPr lang="en-GB"/>
            </a:p>
          </p:txBody>
        </p:sp>
        <p:sp>
          <p:nvSpPr>
            <p:cNvPr id="47138" name="Oval 5"/>
            <p:cNvSpPr>
              <a:spLocks noChangeArrowheads="1"/>
            </p:cNvSpPr>
            <p:nvPr/>
          </p:nvSpPr>
          <p:spPr bwMode="auto">
            <a:xfrm rot="5856988" flipH="1" flipV="1">
              <a:off x="2397" y="2260"/>
              <a:ext cx="249" cy="287"/>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47108" name="Oval 6"/>
          <p:cNvSpPr>
            <a:spLocks noChangeArrowheads="1"/>
          </p:cNvSpPr>
          <p:nvPr/>
        </p:nvSpPr>
        <p:spPr bwMode="auto">
          <a:xfrm>
            <a:off x="6858000" y="1673225"/>
            <a:ext cx="1104900" cy="1069975"/>
          </a:xfrm>
          <a:prstGeom prst="ellipse">
            <a:avLst/>
          </a:prstGeom>
          <a:solidFill>
            <a:srgbClr val="CCFFCC"/>
          </a:solidFill>
          <a:ln w="9525">
            <a:solidFill>
              <a:schemeClr val="folHlink"/>
            </a:solidFill>
            <a:round/>
            <a:headEnd/>
            <a:tailEnd/>
          </a:ln>
        </p:spPr>
        <p:txBody>
          <a:bodyPr wrap="none" anchor="ctr"/>
          <a:lstStyle/>
          <a:p>
            <a:endParaRPr lang="en-US"/>
          </a:p>
        </p:txBody>
      </p:sp>
      <p:sp>
        <p:nvSpPr>
          <p:cNvPr id="47109" name="Oval 7"/>
          <p:cNvSpPr>
            <a:spLocks noChangeArrowheads="1"/>
          </p:cNvSpPr>
          <p:nvPr/>
        </p:nvSpPr>
        <p:spPr bwMode="auto">
          <a:xfrm>
            <a:off x="5181600" y="3200400"/>
            <a:ext cx="1104900" cy="1066800"/>
          </a:xfrm>
          <a:prstGeom prst="ellipse">
            <a:avLst/>
          </a:prstGeom>
          <a:gradFill rotWithShape="0">
            <a:gsLst>
              <a:gs pos="0">
                <a:schemeClr val="bg2"/>
              </a:gs>
              <a:gs pos="100000">
                <a:schemeClr val="bg1"/>
              </a:gs>
            </a:gsLst>
            <a:lin ang="2700000" scaled="1"/>
          </a:gradFill>
          <a:ln w="9525">
            <a:solidFill>
              <a:schemeClr val="tx1"/>
            </a:solidFill>
            <a:round/>
            <a:headEnd/>
            <a:tailEnd/>
          </a:ln>
        </p:spPr>
        <p:txBody>
          <a:bodyPr wrap="none" anchor="ctr"/>
          <a:lstStyle/>
          <a:p>
            <a:endParaRPr lang="en-US"/>
          </a:p>
        </p:txBody>
      </p:sp>
      <p:sp>
        <p:nvSpPr>
          <p:cNvPr id="47110" name="Oval 8"/>
          <p:cNvSpPr>
            <a:spLocks noChangeArrowheads="1"/>
          </p:cNvSpPr>
          <p:nvPr/>
        </p:nvSpPr>
        <p:spPr bwMode="auto">
          <a:xfrm>
            <a:off x="5402263" y="3421063"/>
            <a:ext cx="755650" cy="693737"/>
          </a:xfrm>
          <a:prstGeom prst="ellipse">
            <a:avLst/>
          </a:prstGeom>
          <a:gradFill rotWithShape="0">
            <a:gsLst>
              <a:gs pos="0">
                <a:schemeClr val="bg2"/>
              </a:gs>
              <a:gs pos="100000">
                <a:schemeClr val="tx2"/>
              </a:gs>
            </a:gsLst>
            <a:lin ang="5400000" scaled="1"/>
          </a:gradFill>
          <a:ln w="9525">
            <a:solidFill>
              <a:schemeClr val="tx1"/>
            </a:solidFill>
            <a:round/>
            <a:headEnd/>
            <a:tailEnd/>
          </a:ln>
        </p:spPr>
        <p:txBody>
          <a:bodyPr wrap="none" anchor="ctr"/>
          <a:lstStyle/>
          <a:p>
            <a:pPr algn="ctr" eaLnBrk="0" hangingPunct="0"/>
            <a:endParaRPr lang="en-US" sz="2400"/>
          </a:p>
        </p:txBody>
      </p:sp>
      <p:grpSp>
        <p:nvGrpSpPr>
          <p:cNvPr id="47111" name="Group 9"/>
          <p:cNvGrpSpPr>
            <a:grpSpLocks/>
          </p:cNvGrpSpPr>
          <p:nvPr/>
        </p:nvGrpSpPr>
        <p:grpSpPr bwMode="auto">
          <a:xfrm>
            <a:off x="6858000" y="3810000"/>
            <a:ext cx="1184275" cy="2349500"/>
            <a:chOff x="2696" y="2625"/>
            <a:chExt cx="746" cy="1480"/>
          </a:xfrm>
        </p:grpSpPr>
        <p:sp>
          <p:nvSpPr>
            <p:cNvPr id="47130" name="Oval 10"/>
            <p:cNvSpPr>
              <a:spLocks noChangeArrowheads="1"/>
            </p:cNvSpPr>
            <p:nvPr/>
          </p:nvSpPr>
          <p:spPr bwMode="auto">
            <a:xfrm>
              <a:off x="2722" y="2625"/>
              <a:ext cx="720" cy="600"/>
            </a:xfrm>
            <a:prstGeom prst="ellipse">
              <a:avLst/>
            </a:prstGeom>
            <a:gradFill rotWithShape="0">
              <a:gsLst>
                <a:gs pos="0">
                  <a:srgbClr val="FF0F57"/>
                </a:gs>
                <a:gs pos="100000">
                  <a:srgbClr val="94110E"/>
                </a:gs>
              </a:gsLst>
              <a:lin ang="5400000" scaled="1"/>
            </a:gradFill>
            <a:ln w="9525">
              <a:solidFill>
                <a:schemeClr val="tx1"/>
              </a:solidFill>
              <a:round/>
              <a:headEnd/>
              <a:tailEnd/>
            </a:ln>
          </p:spPr>
          <p:txBody>
            <a:bodyPr wrap="none" anchor="ctr"/>
            <a:lstStyle/>
            <a:p>
              <a:endParaRPr lang="en-US"/>
            </a:p>
          </p:txBody>
        </p:sp>
        <p:sp>
          <p:nvSpPr>
            <p:cNvPr id="47131" name="Oval 11"/>
            <p:cNvSpPr>
              <a:spLocks noChangeArrowheads="1"/>
            </p:cNvSpPr>
            <p:nvPr/>
          </p:nvSpPr>
          <p:spPr bwMode="auto">
            <a:xfrm>
              <a:off x="2866" y="2767"/>
              <a:ext cx="492" cy="406"/>
            </a:xfrm>
            <a:prstGeom prst="ellipse">
              <a:avLst/>
            </a:prstGeom>
            <a:gradFill rotWithShape="0">
              <a:gsLst>
                <a:gs pos="0">
                  <a:srgbClr val="ED181E"/>
                </a:gs>
                <a:gs pos="50000">
                  <a:srgbClr val="94110E"/>
                </a:gs>
                <a:gs pos="100000">
                  <a:srgbClr val="ED181E"/>
                </a:gs>
              </a:gsLst>
              <a:lin ang="0" scaled="1"/>
            </a:gradFill>
            <a:ln w="9525">
              <a:solidFill>
                <a:schemeClr val="tx1"/>
              </a:solidFill>
              <a:round/>
              <a:headEnd/>
              <a:tailEnd/>
            </a:ln>
          </p:spPr>
          <p:txBody>
            <a:bodyPr wrap="none" anchor="ctr"/>
            <a:lstStyle/>
            <a:p>
              <a:endParaRPr lang="en-US"/>
            </a:p>
          </p:txBody>
        </p:sp>
        <p:grpSp>
          <p:nvGrpSpPr>
            <p:cNvPr id="47132" name="Group 12"/>
            <p:cNvGrpSpPr>
              <a:grpSpLocks/>
            </p:cNvGrpSpPr>
            <p:nvPr/>
          </p:nvGrpSpPr>
          <p:grpSpPr bwMode="auto">
            <a:xfrm>
              <a:off x="2696" y="3481"/>
              <a:ext cx="720" cy="624"/>
              <a:chOff x="624" y="2544"/>
              <a:chExt cx="912" cy="960"/>
            </a:xfrm>
          </p:grpSpPr>
          <p:sp>
            <p:nvSpPr>
              <p:cNvPr id="47135" name="Oval 13"/>
              <p:cNvSpPr>
                <a:spLocks noChangeArrowheads="1"/>
              </p:cNvSpPr>
              <p:nvPr/>
            </p:nvSpPr>
            <p:spPr bwMode="auto">
              <a:xfrm>
                <a:off x="624" y="2544"/>
                <a:ext cx="912" cy="960"/>
              </a:xfrm>
              <a:prstGeom prst="ellipse">
                <a:avLst/>
              </a:prstGeom>
              <a:gradFill rotWithShape="0">
                <a:gsLst>
                  <a:gs pos="0">
                    <a:srgbClr val="ED181E"/>
                  </a:gs>
                  <a:gs pos="100000">
                    <a:srgbClr val="FFEA18"/>
                  </a:gs>
                </a:gsLst>
                <a:lin ang="2700000" scaled="1"/>
              </a:gradFill>
              <a:ln w="9525">
                <a:solidFill>
                  <a:schemeClr val="tx1"/>
                </a:solidFill>
                <a:round/>
                <a:headEnd/>
                <a:tailEnd/>
              </a:ln>
            </p:spPr>
            <p:txBody>
              <a:bodyPr wrap="none" anchor="ctr"/>
              <a:lstStyle/>
              <a:p>
                <a:endParaRPr lang="en-US"/>
              </a:p>
            </p:txBody>
          </p:sp>
          <p:sp>
            <p:nvSpPr>
              <p:cNvPr id="47136" name="Oval 14"/>
              <p:cNvSpPr>
                <a:spLocks noChangeArrowheads="1"/>
              </p:cNvSpPr>
              <p:nvPr/>
            </p:nvSpPr>
            <p:spPr bwMode="auto">
              <a:xfrm>
                <a:off x="768" y="2832"/>
                <a:ext cx="624" cy="624"/>
              </a:xfrm>
              <a:prstGeom prst="ellipse">
                <a:avLst/>
              </a:prstGeom>
              <a:gradFill rotWithShape="0">
                <a:gsLst>
                  <a:gs pos="0">
                    <a:srgbClr val="ED181E"/>
                  </a:gs>
                  <a:gs pos="50000">
                    <a:srgbClr val="DA456B"/>
                  </a:gs>
                  <a:gs pos="100000">
                    <a:srgbClr val="ED181E"/>
                  </a:gs>
                </a:gsLst>
                <a:lin ang="5400000" scaled="1"/>
              </a:gradFill>
              <a:ln w="9525">
                <a:solidFill>
                  <a:schemeClr val="tx1"/>
                </a:solidFill>
                <a:round/>
                <a:headEnd/>
                <a:tailEnd/>
              </a:ln>
            </p:spPr>
            <p:txBody>
              <a:bodyPr wrap="none" anchor="ctr"/>
              <a:lstStyle/>
              <a:p>
                <a:endParaRPr lang="en-US"/>
              </a:p>
            </p:txBody>
          </p:sp>
        </p:grpSp>
        <p:sp>
          <p:nvSpPr>
            <p:cNvPr id="47133" name="Text Box 15"/>
            <p:cNvSpPr txBox="1">
              <a:spLocks noChangeArrowheads="1"/>
            </p:cNvSpPr>
            <p:nvPr/>
          </p:nvSpPr>
          <p:spPr bwMode="auto">
            <a:xfrm>
              <a:off x="2914" y="2793"/>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solidFill>
                    <a:schemeClr val="bg1"/>
                  </a:solidFill>
                </a:rPr>
                <a:t>Th1</a:t>
              </a:r>
            </a:p>
          </p:txBody>
        </p:sp>
        <p:sp>
          <p:nvSpPr>
            <p:cNvPr id="47134" name="Text Box 16"/>
            <p:cNvSpPr txBox="1">
              <a:spLocks noChangeArrowheads="1"/>
            </p:cNvSpPr>
            <p:nvPr/>
          </p:nvSpPr>
          <p:spPr bwMode="auto">
            <a:xfrm>
              <a:off x="2840" y="3721"/>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solidFill>
                    <a:schemeClr val="bg1"/>
                  </a:solidFill>
                </a:rPr>
                <a:t>Th2</a:t>
              </a:r>
            </a:p>
          </p:txBody>
        </p:sp>
      </p:grpSp>
      <p:sp>
        <p:nvSpPr>
          <p:cNvPr id="47112" name="Oval 17"/>
          <p:cNvSpPr>
            <a:spLocks noChangeArrowheads="1"/>
          </p:cNvSpPr>
          <p:nvPr/>
        </p:nvSpPr>
        <p:spPr bwMode="auto">
          <a:xfrm>
            <a:off x="6965950" y="1839913"/>
            <a:ext cx="860425" cy="773112"/>
          </a:xfrm>
          <a:prstGeom prst="ellipse">
            <a:avLst/>
          </a:prstGeom>
          <a:gradFill rotWithShape="0">
            <a:gsLst>
              <a:gs pos="0">
                <a:schemeClr val="bg2"/>
              </a:gs>
              <a:gs pos="100000">
                <a:srgbClr val="8488C4"/>
              </a:gs>
            </a:gsLst>
            <a:lin ang="5400000" scaled="1"/>
          </a:gradFill>
          <a:ln w="9525">
            <a:solidFill>
              <a:schemeClr val="tx1"/>
            </a:solidFill>
            <a:round/>
            <a:headEnd/>
            <a:tailEnd/>
          </a:ln>
        </p:spPr>
        <p:txBody>
          <a:bodyPr wrap="none" anchor="ctr"/>
          <a:lstStyle/>
          <a:p>
            <a:endParaRPr lang="en-US"/>
          </a:p>
        </p:txBody>
      </p:sp>
      <p:sp>
        <p:nvSpPr>
          <p:cNvPr id="47113" name="Text Box 18"/>
          <p:cNvSpPr txBox="1">
            <a:spLocks noChangeArrowheads="1"/>
          </p:cNvSpPr>
          <p:nvPr/>
        </p:nvSpPr>
        <p:spPr bwMode="auto">
          <a:xfrm>
            <a:off x="6965950" y="1963738"/>
            <a:ext cx="893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800"/>
              <a:t>T</a:t>
            </a:r>
            <a:r>
              <a:rPr lang="en-GB" sz="2800" b="1" baseline="-25000"/>
              <a:t>reg</a:t>
            </a:r>
            <a:endParaRPr lang="en-GB" sz="2800"/>
          </a:p>
        </p:txBody>
      </p:sp>
      <p:sp>
        <p:nvSpPr>
          <p:cNvPr id="47114" name="Line 19"/>
          <p:cNvSpPr>
            <a:spLocks noChangeShapeType="1"/>
          </p:cNvSpPr>
          <p:nvPr/>
        </p:nvSpPr>
        <p:spPr bwMode="auto">
          <a:xfrm>
            <a:off x="4419600" y="3733800"/>
            <a:ext cx="609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15" name="Text Box 20"/>
          <p:cNvSpPr txBox="1">
            <a:spLocks noChangeArrowheads="1"/>
          </p:cNvSpPr>
          <p:nvPr/>
        </p:nvSpPr>
        <p:spPr bwMode="auto">
          <a:xfrm>
            <a:off x="5470525" y="453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47116" name="Text Box 21"/>
          <p:cNvSpPr txBox="1">
            <a:spLocks noChangeArrowheads="1"/>
          </p:cNvSpPr>
          <p:nvPr/>
        </p:nvSpPr>
        <p:spPr bwMode="auto">
          <a:xfrm>
            <a:off x="5470525" y="35194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hlink"/>
                </a:solidFill>
              </a:rPr>
              <a:t>Th0</a:t>
            </a:r>
          </a:p>
        </p:txBody>
      </p:sp>
      <p:sp>
        <p:nvSpPr>
          <p:cNvPr id="47117" name="Rectangle 22"/>
          <p:cNvSpPr>
            <a:spLocks noChangeArrowheads="1"/>
          </p:cNvSpPr>
          <p:nvPr/>
        </p:nvSpPr>
        <p:spPr bwMode="auto">
          <a:xfrm>
            <a:off x="2667000" y="35814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18" name="Rectangle 23"/>
          <p:cNvSpPr>
            <a:spLocks noChangeArrowheads="1"/>
          </p:cNvSpPr>
          <p:nvPr/>
        </p:nvSpPr>
        <p:spPr bwMode="auto">
          <a:xfrm>
            <a:off x="2743200" y="38862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19" name="Rectangle 24"/>
          <p:cNvSpPr>
            <a:spLocks noChangeArrowheads="1"/>
          </p:cNvSpPr>
          <p:nvPr/>
        </p:nvSpPr>
        <p:spPr bwMode="auto">
          <a:xfrm>
            <a:off x="2667000" y="41910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0" name="Rectangle 25"/>
          <p:cNvSpPr>
            <a:spLocks noChangeArrowheads="1"/>
          </p:cNvSpPr>
          <p:nvPr/>
        </p:nvSpPr>
        <p:spPr bwMode="auto">
          <a:xfrm>
            <a:off x="2514600" y="44958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1" name="Rectangle 26"/>
          <p:cNvSpPr>
            <a:spLocks noChangeArrowheads="1"/>
          </p:cNvSpPr>
          <p:nvPr/>
        </p:nvSpPr>
        <p:spPr bwMode="auto">
          <a:xfrm>
            <a:off x="2514600" y="32766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2" name="Text Box 27"/>
          <p:cNvSpPr txBox="1">
            <a:spLocks noChangeArrowheads="1"/>
          </p:cNvSpPr>
          <p:nvPr/>
        </p:nvSpPr>
        <p:spPr bwMode="auto">
          <a:xfrm>
            <a:off x="1600200" y="2071688"/>
            <a:ext cx="207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Toll-like receptors*</a:t>
            </a:r>
          </a:p>
        </p:txBody>
      </p:sp>
      <p:sp>
        <p:nvSpPr>
          <p:cNvPr id="47123" name="Line 28"/>
          <p:cNvSpPr>
            <a:spLocks noChangeShapeType="1"/>
          </p:cNvSpPr>
          <p:nvPr/>
        </p:nvSpPr>
        <p:spPr bwMode="auto">
          <a:xfrm>
            <a:off x="2667000" y="2438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24" name="Line 29"/>
          <p:cNvSpPr>
            <a:spLocks noChangeShapeType="1"/>
          </p:cNvSpPr>
          <p:nvPr/>
        </p:nvSpPr>
        <p:spPr bwMode="auto">
          <a:xfrm flipV="1">
            <a:off x="6172200" y="2590800"/>
            <a:ext cx="609600" cy="5334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25" name="Line 30"/>
          <p:cNvSpPr>
            <a:spLocks noChangeShapeType="1"/>
          </p:cNvSpPr>
          <p:nvPr/>
        </p:nvSpPr>
        <p:spPr bwMode="auto">
          <a:xfrm>
            <a:off x="6324600" y="3962400"/>
            <a:ext cx="3810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26" name="Line 31"/>
          <p:cNvSpPr>
            <a:spLocks noChangeShapeType="1"/>
          </p:cNvSpPr>
          <p:nvPr/>
        </p:nvSpPr>
        <p:spPr bwMode="auto">
          <a:xfrm>
            <a:off x="6172200" y="4267200"/>
            <a:ext cx="6858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27" name="Text Box 32"/>
          <p:cNvSpPr txBox="1">
            <a:spLocks noChangeArrowheads="1"/>
          </p:cNvSpPr>
          <p:nvPr/>
        </p:nvSpPr>
        <p:spPr bwMode="auto">
          <a:xfrm>
            <a:off x="5318125" y="232251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accent2"/>
                </a:solidFill>
              </a:rPr>
              <a:t>Protect</a:t>
            </a:r>
          </a:p>
        </p:txBody>
      </p:sp>
      <p:sp>
        <p:nvSpPr>
          <p:cNvPr id="47128" name="Text Box 33"/>
          <p:cNvSpPr txBox="1">
            <a:spLocks noChangeArrowheads="1"/>
          </p:cNvSpPr>
          <p:nvPr/>
        </p:nvSpPr>
        <p:spPr bwMode="auto">
          <a:xfrm>
            <a:off x="5470525" y="460851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FF0000"/>
                </a:solidFill>
              </a:rPr>
              <a:t>Attack</a:t>
            </a:r>
          </a:p>
        </p:txBody>
      </p:sp>
      <p:sp>
        <p:nvSpPr>
          <p:cNvPr id="47129" name="Text Box 34"/>
          <p:cNvSpPr txBox="1">
            <a:spLocks noChangeArrowheads="1"/>
          </p:cNvSpPr>
          <p:nvPr/>
        </p:nvSpPr>
        <p:spPr bwMode="auto">
          <a:xfrm>
            <a:off x="746125" y="5791200"/>
            <a:ext cx="655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*Example of pattern-recognition receptors (PPR)</a:t>
            </a:r>
          </a:p>
          <a:p>
            <a:pPr eaLnBrk="1" hangingPunct="1"/>
            <a:r>
              <a:rPr lang="en-GB"/>
              <a:t> Recognise Pathogen-associated molecular patterns (PAMP’s)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1438" y="457200"/>
            <a:ext cx="8996362" cy="533400"/>
          </a:xfrm>
        </p:spPr>
        <p:txBody>
          <a:bodyPr/>
          <a:lstStyle/>
          <a:p>
            <a:pPr eaLnBrk="1" hangingPunct="1"/>
            <a:r>
              <a:rPr lang="en-GB" sz="2800" smtClean="0">
                <a:solidFill>
                  <a:schemeClr val="accent2"/>
                </a:solidFill>
              </a:rPr>
              <a:t>Dendritic cells identify friend or foe</a:t>
            </a:r>
          </a:p>
        </p:txBody>
      </p:sp>
      <p:grpSp>
        <p:nvGrpSpPr>
          <p:cNvPr id="48131" name="Group 3"/>
          <p:cNvGrpSpPr>
            <a:grpSpLocks/>
          </p:cNvGrpSpPr>
          <p:nvPr/>
        </p:nvGrpSpPr>
        <p:grpSpPr bwMode="auto">
          <a:xfrm rot="5400000">
            <a:off x="2472531" y="2748757"/>
            <a:ext cx="2562225" cy="1941512"/>
            <a:chOff x="1728" y="1632"/>
            <a:chExt cx="1614" cy="1223"/>
          </a:xfrm>
        </p:grpSpPr>
        <p:sp>
          <p:nvSpPr>
            <p:cNvPr id="48164" name="Freeform 4"/>
            <p:cNvSpPr>
              <a:spLocks/>
            </p:cNvSpPr>
            <p:nvPr/>
          </p:nvSpPr>
          <p:spPr bwMode="auto">
            <a:xfrm rot="5856988" flipH="1" flipV="1">
              <a:off x="1923" y="1437"/>
              <a:ext cx="1223" cy="1614"/>
            </a:xfrm>
            <a:custGeom>
              <a:avLst/>
              <a:gdLst>
                <a:gd name="T0" fmla="*/ 4273 w 944"/>
                <a:gd name="T1" fmla="*/ 11160 h 1216"/>
                <a:gd name="T2" fmla="*/ 3458 w 944"/>
                <a:gd name="T3" fmla="*/ 5766 h 1216"/>
                <a:gd name="T4" fmla="*/ 4273 w 944"/>
                <a:gd name="T5" fmla="*/ 352 h 1216"/>
                <a:gd name="T6" fmla="*/ 5101 w 944"/>
                <a:gd name="T7" fmla="*/ 3592 h 1216"/>
                <a:gd name="T8" fmla="*/ 5945 w 944"/>
                <a:gd name="T9" fmla="*/ 7921 h 1216"/>
                <a:gd name="T10" fmla="*/ 7587 w 944"/>
                <a:gd name="T11" fmla="*/ 7921 h 1216"/>
                <a:gd name="T12" fmla="*/ 9246 w 944"/>
                <a:gd name="T13" fmla="*/ 5766 h 1216"/>
                <a:gd name="T14" fmla="*/ 10092 w 944"/>
                <a:gd name="T15" fmla="*/ 6850 h 1216"/>
                <a:gd name="T16" fmla="*/ 7587 w 944"/>
                <a:gd name="T17" fmla="*/ 10107 h 1216"/>
                <a:gd name="T18" fmla="*/ 8418 w 944"/>
                <a:gd name="T19" fmla="*/ 12247 h 1216"/>
                <a:gd name="T20" fmla="*/ 11731 w 944"/>
                <a:gd name="T21" fmla="*/ 10107 h 1216"/>
                <a:gd name="T22" fmla="*/ 14236 w 944"/>
                <a:gd name="T23" fmla="*/ 7921 h 1216"/>
                <a:gd name="T24" fmla="*/ 15872 w 944"/>
                <a:gd name="T25" fmla="*/ 10107 h 1216"/>
                <a:gd name="T26" fmla="*/ 11731 w 944"/>
                <a:gd name="T27" fmla="*/ 12247 h 1216"/>
                <a:gd name="T28" fmla="*/ 9246 w 944"/>
                <a:gd name="T29" fmla="*/ 15503 h 1216"/>
                <a:gd name="T30" fmla="*/ 11731 w 944"/>
                <a:gd name="T31" fmla="*/ 18726 h 1216"/>
                <a:gd name="T32" fmla="*/ 11731 w 944"/>
                <a:gd name="T33" fmla="*/ 21981 h 1216"/>
                <a:gd name="T34" fmla="*/ 9246 w 944"/>
                <a:gd name="T35" fmla="*/ 20902 h 1216"/>
                <a:gd name="T36" fmla="*/ 8418 w 944"/>
                <a:gd name="T37" fmla="*/ 17669 h 1216"/>
                <a:gd name="T38" fmla="*/ 6764 w 944"/>
                <a:gd name="T39" fmla="*/ 17669 h 1216"/>
                <a:gd name="T40" fmla="*/ 4273 w 944"/>
                <a:gd name="T41" fmla="*/ 17669 h 1216"/>
                <a:gd name="T42" fmla="*/ 4273 w 944"/>
                <a:gd name="T43" fmla="*/ 25240 h 1216"/>
                <a:gd name="T44" fmla="*/ 1802 w 944"/>
                <a:gd name="T45" fmla="*/ 26298 h 1216"/>
                <a:gd name="T46" fmla="*/ 2620 w 944"/>
                <a:gd name="T47" fmla="*/ 18726 h 1216"/>
                <a:gd name="T48" fmla="*/ 2620 w 944"/>
                <a:gd name="T49" fmla="*/ 15503 h 1216"/>
                <a:gd name="T50" fmla="*/ 137 w 944"/>
                <a:gd name="T51" fmla="*/ 10107 h 1216"/>
                <a:gd name="T52" fmla="*/ 1802 w 944"/>
                <a:gd name="T53" fmla="*/ 9016 h 1216"/>
                <a:gd name="T54" fmla="*/ 2620 w 944"/>
                <a:gd name="T55" fmla="*/ 12247 h 1216"/>
                <a:gd name="T56" fmla="*/ 3458 w 944"/>
                <a:gd name="T57" fmla="*/ 13331 h 1216"/>
                <a:gd name="T58" fmla="*/ 4273 w 944"/>
                <a:gd name="T59" fmla="*/ 11160 h 1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4"/>
                <a:gd name="T91" fmla="*/ 0 h 1216"/>
                <a:gd name="T92" fmla="*/ 944 w 944"/>
                <a:gd name="T93" fmla="*/ 1216 h 12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4" h="1216">
                  <a:moveTo>
                    <a:pt x="248" y="496"/>
                  </a:moveTo>
                  <a:cubicBezTo>
                    <a:pt x="248" y="440"/>
                    <a:pt x="200" y="336"/>
                    <a:pt x="200" y="256"/>
                  </a:cubicBezTo>
                  <a:cubicBezTo>
                    <a:pt x="200" y="176"/>
                    <a:pt x="232" y="32"/>
                    <a:pt x="248" y="16"/>
                  </a:cubicBezTo>
                  <a:cubicBezTo>
                    <a:pt x="264" y="0"/>
                    <a:pt x="280" y="104"/>
                    <a:pt x="296" y="160"/>
                  </a:cubicBezTo>
                  <a:cubicBezTo>
                    <a:pt x="312" y="216"/>
                    <a:pt x="320" y="320"/>
                    <a:pt x="344" y="352"/>
                  </a:cubicBezTo>
                  <a:cubicBezTo>
                    <a:pt x="368" y="384"/>
                    <a:pt x="408" y="368"/>
                    <a:pt x="440" y="352"/>
                  </a:cubicBezTo>
                  <a:cubicBezTo>
                    <a:pt x="472" y="336"/>
                    <a:pt x="512" y="264"/>
                    <a:pt x="536" y="256"/>
                  </a:cubicBezTo>
                  <a:cubicBezTo>
                    <a:pt x="560" y="248"/>
                    <a:pt x="600" y="272"/>
                    <a:pt x="584" y="304"/>
                  </a:cubicBezTo>
                  <a:cubicBezTo>
                    <a:pt x="568" y="336"/>
                    <a:pt x="456" y="408"/>
                    <a:pt x="440" y="448"/>
                  </a:cubicBezTo>
                  <a:cubicBezTo>
                    <a:pt x="424" y="488"/>
                    <a:pt x="448" y="544"/>
                    <a:pt x="488" y="544"/>
                  </a:cubicBezTo>
                  <a:cubicBezTo>
                    <a:pt x="528" y="544"/>
                    <a:pt x="624" y="480"/>
                    <a:pt x="680" y="448"/>
                  </a:cubicBezTo>
                  <a:cubicBezTo>
                    <a:pt x="736" y="416"/>
                    <a:pt x="784" y="352"/>
                    <a:pt x="824" y="352"/>
                  </a:cubicBezTo>
                  <a:cubicBezTo>
                    <a:pt x="864" y="352"/>
                    <a:pt x="944" y="416"/>
                    <a:pt x="920" y="448"/>
                  </a:cubicBezTo>
                  <a:cubicBezTo>
                    <a:pt x="896" y="480"/>
                    <a:pt x="744" y="504"/>
                    <a:pt x="680" y="544"/>
                  </a:cubicBezTo>
                  <a:cubicBezTo>
                    <a:pt x="616" y="584"/>
                    <a:pt x="536" y="640"/>
                    <a:pt x="536" y="688"/>
                  </a:cubicBezTo>
                  <a:cubicBezTo>
                    <a:pt x="536" y="736"/>
                    <a:pt x="656" y="784"/>
                    <a:pt x="680" y="832"/>
                  </a:cubicBezTo>
                  <a:cubicBezTo>
                    <a:pt x="704" y="880"/>
                    <a:pt x="704" y="960"/>
                    <a:pt x="680" y="976"/>
                  </a:cubicBezTo>
                  <a:cubicBezTo>
                    <a:pt x="656" y="992"/>
                    <a:pt x="568" y="960"/>
                    <a:pt x="536" y="928"/>
                  </a:cubicBezTo>
                  <a:cubicBezTo>
                    <a:pt x="504" y="896"/>
                    <a:pt x="512" y="808"/>
                    <a:pt x="488" y="784"/>
                  </a:cubicBezTo>
                  <a:cubicBezTo>
                    <a:pt x="464" y="760"/>
                    <a:pt x="432" y="784"/>
                    <a:pt x="392" y="784"/>
                  </a:cubicBezTo>
                  <a:cubicBezTo>
                    <a:pt x="352" y="784"/>
                    <a:pt x="272" y="728"/>
                    <a:pt x="248" y="784"/>
                  </a:cubicBezTo>
                  <a:cubicBezTo>
                    <a:pt x="224" y="840"/>
                    <a:pt x="272" y="1056"/>
                    <a:pt x="248" y="1120"/>
                  </a:cubicBezTo>
                  <a:cubicBezTo>
                    <a:pt x="224" y="1184"/>
                    <a:pt x="120" y="1216"/>
                    <a:pt x="104" y="1168"/>
                  </a:cubicBezTo>
                  <a:cubicBezTo>
                    <a:pt x="88" y="1120"/>
                    <a:pt x="144" y="912"/>
                    <a:pt x="152" y="832"/>
                  </a:cubicBezTo>
                  <a:cubicBezTo>
                    <a:pt x="160" y="752"/>
                    <a:pt x="176" y="752"/>
                    <a:pt x="152" y="688"/>
                  </a:cubicBezTo>
                  <a:cubicBezTo>
                    <a:pt x="128" y="624"/>
                    <a:pt x="16" y="496"/>
                    <a:pt x="8" y="448"/>
                  </a:cubicBezTo>
                  <a:cubicBezTo>
                    <a:pt x="0" y="400"/>
                    <a:pt x="80" y="384"/>
                    <a:pt x="104" y="400"/>
                  </a:cubicBezTo>
                  <a:cubicBezTo>
                    <a:pt x="128" y="416"/>
                    <a:pt x="136" y="512"/>
                    <a:pt x="152" y="544"/>
                  </a:cubicBezTo>
                  <a:cubicBezTo>
                    <a:pt x="168" y="576"/>
                    <a:pt x="184" y="592"/>
                    <a:pt x="200" y="592"/>
                  </a:cubicBezTo>
                  <a:cubicBezTo>
                    <a:pt x="216" y="592"/>
                    <a:pt x="248" y="552"/>
                    <a:pt x="248" y="496"/>
                  </a:cubicBezTo>
                  <a:close/>
                </a:path>
              </a:pathLst>
            </a:custGeom>
            <a:solidFill>
              <a:srgbClr val="9BF3CE"/>
            </a:solidFill>
            <a:ln w="9525">
              <a:solidFill>
                <a:schemeClr val="tx1"/>
              </a:solidFill>
              <a:round/>
              <a:headEnd/>
              <a:tailEnd/>
            </a:ln>
          </p:spPr>
          <p:txBody>
            <a:bodyPr wrap="none" anchor="ctr"/>
            <a:lstStyle/>
            <a:p>
              <a:endParaRPr lang="en-GB"/>
            </a:p>
          </p:txBody>
        </p:sp>
        <p:sp>
          <p:nvSpPr>
            <p:cNvPr id="48165" name="Oval 5"/>
            <p:cNvSpPr>
              <a:spLocks noChangeArrowheads="1"/>
            </p:cNvSpPr>
            <p:nvPr/>
          </p:nvSpPr>
          <p:spPr bwMode="auto">
            <a:xfrm rot="5856988" flipH="1" flipV="1">
              <a:off x="2397" y="2260"/>
              <a:ext cx="249" cy="287"/>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48132" name="Oval 6"/>
          <p:cNvSpPr>
            <a:spLocks noChangeArrowheads="1"/>
          </p:cNvSpPr>
          <p:nvPr/>
        </p:nvSpPr>
        <p:spPr bwMode="auto">
          <a:xfrm>
            <a:off x="6858000" y="1673225"/>
            <a:ext cx="1104900" cy="1069975"/>
          </a:xfrm>
          <a:prstGeom prst="ellipse">
            <a:avLst/>
          </a:prstGeom>
          <a:solidFill>
            <a:srgbClr val="CCFFCC"/>
          </a:solidFill>
          <a:ln w="9525">
            <a:solidFill>
              <a:schemeClr val="folHlink"/>
            </a:solidFill>
            <a:round/>
            <a:headEnd/>
            <a:tailEnd/>
          </a:ln>
        </p:spPr>
        <p:txBody>
          <a:bodyPr wrap="none" anchor="ctr"/>
          <a:lstStyle/>
          <a:p>
            <a:endParaRPr lang="en-US"/>
          </a:p>
        </p:txBody>
      </p:sp>
      <p:grpSp>
        <p:nvGrpSpPr>
          <p:cNvPr id="48133" name="Group 7"/>
          <p:cNvGrpSpPr>
            <a:grpSpLocks/>
          </p:cNvGrpSpPr>
          <p:nvPr/>
        </p:nvGrpSpPr>
        <p:grpSpPr bwMode="auto">
          <a:xfrm>
            <a:off x="4419600" y="1839913"/>
            <a:ext cx="3622675" cy="4319587"/>
            <a:chOff x="3360" y="1159"/>
            <a:chExt cx="2282" cy="2721"/>
          </a:xfrm>
        </p:grpSpPr>
        <p:sp>
          <p:nvSpPr>
            <p:cNvPr id="48147" name="Line 8"/>
            <p:cNvSpPr>
              <a:spLocks noChangeShapeType="1"/>
            </p:cNvSpPr>
            <p:nvPr/>
          </p:nvSpPr>
          <p:spPr bwMode="auto">
            <a:xfrm flipV="1">
              <a:off x="4272" y="1377"/>
              <a:ext cx="546" cy="543"/>
            </a:xfrm>
            <a:prstGeom prst="line">
              <a:avLst/>
            </a:prstGeom>
            <a:noFill/>
            <a:ln w="254000">
              <a:solidFill>
                <a:srgbClr val="2F8B2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148" name="Line 9"/>
            <p:cNvSpPr>
              <a:spLocks noChangeShapeType="1"/>
            </p:cNvSpPr>
            <p:nvPr/>
          </p:nvSpPr>
          <p:spPr bwMode="auto">
            <a:xfrm>
              <a:off x="4416" y="2736"/>
              <a:ext cx="432" cy="48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149" name="Oval 10"/>
            <p:cNvSpPr>
              <a:spLocks noChangeArrowheads="1"/>
            </p:cNvSpPr>
            <p:nvPr/>
          </p:nvSpPr>
          <p:spPr bwMode="auto">
            <a:xfrm>
              <a:off x="3840" y="2016"/>
              <a:ext cx="696" cy="672"/>
            </a:xfrm>
            <a:prstGeom prst="ellipse">
              <a:avLst/>
            </a:prstGeom>
            <a:gradFill rotWithShape="0">
              <a:gsLst>
                <a:gs pos="0">
                  <a:schemeClr val="bg2"/>
                </a:gs>
                <a:gs pos="100000">
                  <a:schemeClr val="bg1"/>
                </a:gs>
              </a:gsLst>
              <a:lin ang="2700000" scaled="1"/>
            </a:gradFill>
            <a:ln w="9525">
              <a:solidFill>
                <a:schemeClr val="tx1"/>
              </a:solidFill>
              <a:round/>
              <a:headEnd/>
              <a:tailEnd/>
            </a:ln>
          </p:spPr>
          <p:txBody>
            <a:bodyPr wrap="none" anchor="ctr"/>
            <a:lstStyle/>
            <a:p>
              <a:endParaRPr lang="en-US"/>
            </a:p>
          </p:txBody>
        </p:sp>
        <p:sp>
          <p:nvSpPr>
            <p:cNvPr id="48150" name="Oval 11"/>
            <p:cNvSpPr>
              <a:spLocks noChangeArrowheads="1"/>
            </p:cNvSpPr>
            <p:nvPr/>
          </p:nvSpPr>
          <p:spPr bwMode="auto">
            <a:xfrm>
              <a:off x="3979" y="2155"/>
              <a:ext cx="476" cy="437"/>
            </a:xfrm>
            <a:prstGeom prst="ellipse">
              <a:avLst/>
            </a:prstGeom>
            <a:gradFill rotWithShape="0">
              <a:gsLst>
                <a:gs pos="0">
                  <a:schemeClr val="bg2"/>
                </a:gs>
                <a:gs pos="100000">
                  <a:schemeClr val="tx2"/>
                </a:gs>
              </a:gsLst>
              <a:lin ang="5400000" scaled="1"/>
            </a:gradFill>
            <a:ln w="9525">
              <a:solidFill>
                <a:schemeClr val="tx1"/>
              </a:solidFill>
              <a:round/>
              <a:headEnd/>
              <a:tailEnd/>
            </a:ln>
          </p:spPr>
          <p:txBody>
            <a:bodyPr wrap="none" anchor="ctr"/>
            <a:lstStyle/>
            <a:p>
              <a:pPr algn="ctr" eaLnBrk="0" hangingPunct="0"/>
              <a:endParaRPr lang="en-US" sz="2400"/>
            </a:p>
          </p:txBody>
        </p:sp>
        <p:grpSp>
          <p:nvGrpSpPr>
            <p:cNvPr id="48151" name="Group 12"/>
            <p:cNvGrpSpPr>
              <a:grpSpLocks/>
            </p:cNvGrpSpPr>
            <p:nvPr/>
          </p:nvGrpSpPr>
          <p:grpSpPr bwMode="auto">
            <a:xfrm>
              <a:off x="4896" y="2400"/>
              <a:ext cx="746" cy="1480"/>
              <a:chOff x="2696" y="2625"/>
              <a:chExt cx="746" cy="1480"/>
            </a:xfrm>
          </p:grpSpPr>
          <p:sp>
            <p:nvSpPr>
              <p:cNvPr id="48157" name="Oval 13"/>
              <p:cNvSpPr>
                <a:spLocks noChangeArrowheads="1"/>
              </p:cNvSpPr>
              <p:nvPr/>
            </p:nvSpPr>
            <p:spPr bwMode="auto">
              <a:xfrm>
                <a:off x="2722" y="2625"/>
                <a:ext cx="720" cy="600"/>
              </a:xfrm>
              <a:prstGeom prst="ellipse">
                <a:avLst/>
              </a:prstGeom>
              <a:gradFill rotWithShape="0">
                <a:gsLst>
                  <a:gs pos="0">
                    <a:srgbClr val="FF0F57"/>
                  </a:gs>
                  <a:gs pos="100000">
                    <a:srgbClr val="94110E"/>
                  </a:gs>
                </a:gsLst>
                <a:lin ang="5400000" scaled="1"/>
              </a:gradFill>
              <a:ln w="9525">
                <a:solidFill>
                  <a:schemeClr val="tx1"/>
                </a:solidFill>
                <a:round/>
                <a:headEnd/>
                <a:tailEnd/>
              </a:ln>
            </p:spPr>
            <p:txBody>
              <a:bodyPr wrap="none" anchor="ctr"/>
              <a:lstStyle/>
              <a:p>
                <a:endParaRPr lang="en-US"/>
              </a:p>
            </p:txBody>
          </p:sp>
          <p:sp>
            <p:nvSpPr>
              <p:cNvPr id="48158" name="Oval 14"/>
              <p:cNvSpPr>
                <a:spLocks noChangeArrowheads="1"/>
              </p:cNvSpPr>
              <p:nvPr/>
            </p:nvSpPr>
            <p:spPr bwMode="auto">
              <a:xfrm>
                <a:off x="2866" y="2767"/>
                <a:ext cx="492" cy="406"/>
              </a:xfrm>
              <a:prstGeom prst="ellipse">
                <a:avLst/>
              </a:prstGeom>
              <a:gradFill rotWithShape="0">
                <a:gsLst>
                  <a:gs pos="0">
                    <a:srgbClr val="ED181E"/>
                  </a:gs>
                  <a:gs pos="50000">
                    <a:srgbClr val="94110E"/>
                  </a:gs>
                  <a:gs pos="100000">
                    <a:srgbClr val="ED181E"/>
                  </a:gs>
                </a:gsLst>
                <a:lin ang="0" scaled="1"/>
              </a:gradFill>
              <a:ln w="9525">
                <a:solidFill>
                  <a:schemeClr val="tx1"/>
                </a:solidFill>
                <a:round/>
                <a:headEnd/>
                <a:tailEnd/>
              </a:ln>
            </p:spPr>
            <p:txBody>
              <a:bodyPr wrap="none" anchor="ctr"/>
              <a:lstStyle/>
              <a:p>
                <a:endParaRPr lang="en-US"/>
              </a:p>
            </p:txBody>
          </p:sp>
          <p:grpSp>
            <p:nvGrpSpPr>
              <p:cNvPr id="48159" name="Group 15"/>
              <p:cNvGrpSpPr>
                <a:grpSpLocks/>
              </p:cNvGrpSpPr>
              <p:nvPr/>
            </p:nvGrpSpPr>
            <p:grpSpPr bwMode="auto">
              <a:xfrm>
                <a:off x="2696" y="3481"/>
                <a:ext cx="720" cy="624"/>
                <a:chOff x="624" y="2544"/>
                <a:chExt cx="912" cy="960"/>
              </a:xfrm>
            </p:grpSpPr>
            <p:sp>
              <p:nvSpPr>
                <p:cNvPr id="48162" name="Oval 16"/>
                <p:cNvSpPr>
                  <a:spLocks noChangeArrowheads="1"/>
                </p:cNvSpPr>
                <p:nvPr/>
              </p:nvSpPr>
              <p:spPr bwMode="auto">
                <a:xfrm>
                  <a:off x="624" y="2544"/>
                  <a:ext cx="912" cy="960"/>
                </a:xfrm>
                <a:prstGeom prst="ellipse">
                  <a:avLst/>
                </a:prstGeom>
                <a:gradFill rotWithShape="0">
                  <a:gsLst>
                    <a:gs pos="0">
                      <a:srgbClr val="ED181E"/>
                    </a:gs>
                    <a:gs pos="100000">
                      <a:srgbClr val="FFEA18"/>
                    </a:gs>
                  </a:gsLst>
                  <a:lin ang="2700000" scaled="1"/>
                </a:gradFill>
                <a:ln w="9525">
                  <a:solidFill>
                    <a:schemeClr val="tx1"/>
                  </a:solidFill>
                  <a:round/>
                  <a:headEnd/>
                  <a:tailEnd/>
                </a:ln>
              </p:spPr>
              <p:txBody>
                <a:bodyPr wrap="none" anchor="ctr"/>
                <a:lstStyle/>
                <a:p>
                  <a:endParaRPr lang="en-US"/>
                </a:p>
              </p:txBody>
            </p:sp>
            <p:sp>
              <p:nvSpPr>
                <p:cNvPr id="48163" name="Oval 17"/>
                <p:cNvSpPr>
                  <a:spLocks noChangeArrowheads="1"/>
                </p:cNvSpPr>
                <p:nvPr/>
              </p:nvSpPr>
              <p:spPr bwMode="auto">
                <a:xfrm>
                  <a:off x="768" y="2832"/>
                  <a:ext cx="624" cy="624"/>
                </a:xfrm>
                <a:prstGeom prst="ellipse">
                  <a:avLst/>
                </a:prstGeom>
                <a:gradFill rotWithShape="0">
                  <a:gsLst>
                    <a:gs pos="0">
                      <a:srgbClr val="ED181E"/>
                    </a:gs>
                    <a:gs pos="50000">
                      <a:srgbClr val="DA456B"/>
                    </a:gs>
                    <a:gs pos="100000">
                      <a:srgbClr val="ED181E"/>
                    </a:gs>
                  </a:gsLst>
                  <a:lin ang="5400000" scaled="1"/>
                </a:gradFill>
                <a:ln w="9525">
                  <a:solidFill>
                    <a:schemeClr val="tx1"/>
                  </a:solidFill>
                  <a:round/>
                  <a:headEnd/>
                  <a:tailEnd/>
                </a:ln>
              </p:spPr>
              <p:txBody>
                <a:bodyPr wrap="none" anchor="ctr"/>
                <a:lstStyle/>
                <a:p>
                  <a:endParaRPr lang="en-US"/>
                </a:p>
              </p:txBody>
            </p:sp>
          </p:grpSp>
          <p:sp>
            <p:nvSpPr>
              <p:cNvPr id="48160" name="Text Box 18"/>
              <p:cNvSpPr txBox="1">
                <a:spLocks noChangeArrowheads="1"/>
              </p:cNvSpPr>
              <p:nvPr/>
            </p:nvSpPr>
            <p:spPr bwMode="auto">
              <a:xfrm>
                <a:off x="2914" y="2793"/>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solidFill>
                      <a:schemeClr val="bg1"/>
                    </a:solidFill>
                  </a:rPr>
                  <a:t>Th1</a:t>
                </a:r>
              </a:p>
            </p:txBody>
          </p:sp>
          <p:sp>
            <p:nvSpPr>
              <p:cNvPr id="48161" name="Text Box 19"/>
              <p:cNvSpPr txBox="1">
                <a:spLocks noChangeArrowheads="1"/>
              </p:cNvSpPr>
              <p:nvPr/>
            </p:nvSpPr>
            <p:spPr bwMode="auto">
              <a:xfrm>
                <a:off x="2840" y="3721"/>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solidFill>
                      <a:schemeClr val="bg1"/>
                    </a:solidFill>
                  </a:rPr>
                  <a:t>Th2</a:t>
                </a:r>
              </a:p>
            </p:txBody>
          </p:sp>
        </p:grpSp>
        <p:sp>
          <p:nvSpPr>
            <p:cNvPr id="48152" name="Oval 20"/>
            <p:cNvSpPr>
              <a:spLocks noChangeArrowheads="1"/>
            </p:cNvSpPr>
            <p:nvPr/>
          </p:nvSpPr>
          <p:spPr bwMode="auto">
            <a:xfrm>
              <a:off x="4964" y="1159"/>
              <a:ext cx="542" cy="487"/>
            </a:xfrm>
            <a:prstGeom prst="ellipse">
              <a:avLst/>
            </a:prstGeom>
            <a:gradFill rotWithShape="0">
              <a:gsLst>
                <a:gs pos="0">
                  <a:schemeClr val="bg2"/>
                </a:gs>
                <a:gs pos="100000">
                  <a:srgbClr val="8488C4"/>
                </a:gs>
              </a:gsLst>
              <a:lin ang="5400000" scaled="1"/>
            </a:gradFill>
            <a:ln w="9525">
              <a:solidFill>
                <a:schemeClr val="tx1"/>
              </a:solidFill>
              <a:round/>
              <a:headEnd/>
              <a:tailEnd/>
            </a:ln>
          </p:spPr>
          <p:txBody>
            <a:bodyPr wrap="none" anchor="ctr"/>
            <a:lstStyle/>
            <a:p>
              <a:endParaRPr lang="en-US"/>
            </a:p>
          </p:txBody>
        </p:sp>
        <p:sp>
          <p:nvSpPr>
            <p:cNvPr id="48153" name="Text Box 21"/>
            <p:cNvSpPr txBox="1">
              <a:spLocks noChangeArrowheads="1"/>
            </p:cNvSpPr>
            <p:nvPr/>
          </p:nvSpPr>
          <p:spPr bwMode="auto">
            <a:xfrm>
              <a:off x="4964" y="1237"/>
              <a:ext cx="5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800"/>
                <a:t>T</a:t>
              </a:r>
              <a:r>
                <a:rPr lang="en-GB" sz="2800" b="1" baseline="-25000"/>
                <a:t>reg</a:t>
              </a:r>
              <a:endParaRPr lang="en-GB" sz="2800"/>
            </a:p>
          </p:txBody>
        </p:sp>
        <p:sp>
          <p:nvSpPr>
            <p:cNvPr id="48154" name="Line 22"/>
            <p:cNvSpPr>
              <a:spLocks noChangeShapeType="1"/>
            </p:cNvSpPr>
            <p:nvPr/>
          </p:nvSpPr>
          <p:spPr bwMode="auto">
            <a:xfrm>
              <a:off x="4464" y="2640"/>
              <a:ext cx="384" cy="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155" name="Line 23"/>
            <p:cNvSpPr>
              <a:spLocks noChangeShapeType="1"/>
            </p:cNvSpPr>
            <p:nvPr/>
          </p:nvSpPr>
          <p:spPr bwMode="auto">
            <a:xfrm>
              <a:off x="3360" y="2352"/>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156" name="Text Box 24"/>
            <p:cNvSpPr txBox="1">
              <a:spLocks noChangeArrowheads="1"/>
            </p:cNvSpPr>
            <p:nvPr/>
          </p:nvSpPr>
          <p:spPr bwMode="auto">
            <a:xfrm>
              <a:off x="4022" y="2855"/>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grpSp>
      <p:sp>
        <p:nvSpPr>
          <p:cNvPr id="48134" name="Text Box 25"/>
          <p:cNvSpPr txBox="1">
            <a:spLocks noChangeArrowheads="1"/>
          </p:cNvSpPr>
          <p:nvPr/>
        </p:nvSpPr>
        <p:spPr bwMode="auto">
          <a:xfrm>
            <a:off x="5470525" y="35194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hlink"/>
                </a:solidFill>
              </a:rPr>
              <a:t>Th0</a:t>
            </a:r>
          </a:p>
        </p:txBody>
      </p:sp>
      <p:sp>
        <p:nvSpPr>
          <p:cNvPr id="48135" name="Rectangle 26"/>
          <p:cNvSpPr>
            <a:spLocks noChangeArrowheads="1"/>
          </p:cNvSpPr>
          <p:nvPr/>
        </p:nvSpPr>
        <p:spPr bwMode="auto">
          <a:xfrm>
            <a:off x="2667000" y="35814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6" name="Rectangle 27"/>
          <p:cNvSpPr>
            <a:spLocks noChangeArrowheads="1"/>
          </p:cNvSpPr>
          <p:nvPr/>
        </p:nvSpPr>
        <p:spPr bwMode="auto">
          <a:xfrm>
            <a:off x="2743200" y="38862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7" name="Rectangle 28"/>
          <p:cNvSpPr>
            <a:spLocks noChangeArrowheads="1"/>
          </p:cNvSpPr>
          <p:nvPr/>
        </p:nvSpPr>
        <p:spPr bwMode="auto">
          <a:xfrm>
            <a:off x="2667000" y="41910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8" name="Rectangle 29"/>
          <p:cNvSpPr>
            <a:spLocks noChangeArrowheads="1"/>
          </p:cNvSpPr>
          <p:nvPr/>
        </p:nvSpPr>
        <p:spPr bwMode="auto">
          <a:xfrm>
            <a:off x="2514600" y="44958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9" name="Rectangle 30"/>
          <p:cNvSpPr>
            <a:spLocks noChangeArrowheads="1"/>
          </p:cNvSpPr>
          <p:nvPr/>
        </p:nvSpPr>
        <p:spPr bwMode="auto">
          <a:xfrm>
            <a:off x="2514600" y="3276600"/>
            <a:ext cx="3810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40" name="Text Box 31"/>
          <p:cNvSpPr txBox="1">
            <a:spLocks noChangeArrowheads="1"/>
          </p:cNvSpPr>
          <p:nvPr/>
        </p:nvSpPr>
        <p:spPr bwMode="auto">
          <a:xfrm>
            <a:off x="1600200" y="2071688"/>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Toll-like receptors</a:t>
            </a:r>
          </a:p>
        </p:txBody>
      </p:sp>
      <p:sp>
        <p:nvSpPr>
          <p:cNvPr id="48141" name="Line 32"/>
          <p:cNvSpPr>
            <a:spLocks noChangeShapeType="1"/>
          </p:cNvSpPr>
          <p:nvPr/>
        </p:nvSpPr>
        <p:spPr bwMode="auto">
          <a:xfrm>
            <a:off x="2667000" y="2438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8142" name="Text Box 33"/>
          <p:cNvSpPr txBox="1">
            <a:spLocks noChangeArrowheads="1"/>
          </p:cNvSpPr>
          <p:nvPr/>
        </p:nvSpPr>
        <p:spPr bwMode="auto">
          <a:xfrm>
            <a:off x="365125" y="3200400"/>
            <a:ext cx="21256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i="1" u="sng">
                <a:solidFill>
                  <a:schemeClr val="accent2"/>
                </a:solidFill>
              </a:rPr>
              <a:t>The Old friends</a:t>
            </a:r>
          </a:p>
          <a:p>
            <a:pPr eaLnBrk="1" hangingPunct="1"/>
            <a:r>
              <a:rPr lang="en-GB" sz="2000">
                <a:solidFill>
                  <a:schemeClr val="accent2"/>
                </a:solidFill>
              </a:rPr>
              <a:t> -Lactobacilli</a:t>
            </a:r>
          </a:p>
          <a:p>
            <a:pPr eaLnBrk="1" hangingPunct="1"/>
            <a:r>
              <a:rPr lang="en-GB" sz="2000">
                <a:solidFill>
                  <a:schemeClr val="accent2"/>
                </a:solidFill>
              </a:rPr>
              <a:t>  -Saprophytic  </a:t>
            </a:r>
          </a:p>
          <a:p>
            <a:pPr eaLnBrk="1" hangingPunct="1"/>
            <a:r>
              <a:rPr lang="en-GB" sz="2000">
                <a:solidFill>
                  <a:schemeClr val="accent2"/>
                </a:solidFill>
              </a:rPr>
              <a:t>        Myobacteria</a:t>
            </a:r>
          </a:p>
          <a:p>
            <a:pPr eaLnBrk="1" hangingPunct="1"/>
            <a:r>
              <a:rPr lang="en-GB" sz="2000">
                <a:solidFill>
                  <a:schemeClr val="accent2"/>
                </a:solidFill>
              </a:rPr>
              <a:t>  -Helminths)</a:t>
            </a:r>
          </a:p>
        </p:txBody>
      </p:sp>
      <p:sp>
        <p:nvSpPr>
          <p:cNvPr id="48143" name="Line 34"/>
          <p:cNvSpPr>
            <a:spLocks noChangeShapeType="1"/>
          </p:cNvSpPr>
          <p:nvPr/>
        </p:nvSpPr>
        <p:spPr bwMode="auto">
          <a:xfrm>
            <a:off x="2133600" y="3886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8144" name="Freeform 35"/>
          <p:cNvSpPr>
            <a:spLocks/>
          </p:cNvSpPr>
          <p:nvPr/>
        </p:nvSpPr>
        <p:spPr bwMode="auto">
          <a:xfrm>
            <a:off x="3962400" y="2133600"/>
            <a:ext cx="1752600" cy="469900"/>
          </a:xfrm>
          <a:custGeom>
            <a:avLst/>
            <a:gdLst>
              <a:gd name="T0" fmla="*/ 0 w 1104"/>
              <a:gd name="T1" fmla="*/ 2147483647 h 296"/>
              <a:gd name="T2" fmla="*/ 2147483647 w 1104"/>
              <a:gd name="T3" fmla="*/ 2147483647 h 296"/>
              <a:gd name="T4" fmla="*/ 2147483647 w 1104"/>
              <a:gd name="T5" fmla="*/ 2147483647 h 296"/>
              <a:gd name="T6" fmla="*/ 2147483647 w 1104"/>
              <a:gd name="T7" fmla="*/ 2147483647 h 296"/>
              <a:gd name="T8" fmla="*/ 2147483647 w 1104"/>
              <a:gd name="T9" fmla="*/ 0 h 296"/>
              <a:gd name="T10" fmla="*/ 0 60000 65536"/>
              <a:gd name="T11" fmla="*/ 0 60000 65536"/>
              <a:gd name="T12" fmla="*/ 0 60000 65536"/>
              <a:gd name="T13" fmla="*/ 0 60000 65536"/>
              <a:gd name="T14" fmla="*/ 0 60000 65536"/>
              <a:gd name="T15" fmla="*/ 0 w 1104"/>
              <a:gd name="T16" fmla="*/ 0 h 296"/>
              <a:gd name="T17" fmla="*/ 1104 w 1104"/>
              <a:gd name="T18" fmla="*/ 296 h 296"/>
            </a:gdLst>
            <a:ahLst/>
            <a:cxnLst>
              <a:cxn ang="T10">
                <a:pos x="T0" y="T1"/>
              </a:cxn>
              <a:cxn ang="T11">
                <a:pos x="T2" y="T3"/>
              </a:cxn>
              <a:cxn ang="T12">
                <a:pos x="T4" y="T5"/>
              </a:cxn>
              <a:cxn ang="T13">
                <a:pos x="T6" y="T7"/>
              </a:cxn>
              <a:cxn ang="T14">
                <a:pos x="T8" y="T9"/>
              </a:cxn>
            </a:cxnLst>
            <a:rect l="T15" t="T16" r="T17" b="T18"/>
            <a:pathLst>
              <a:path w="1104" h="296">
                <a:moveTo>
                  <a:pt x="0" y="96"/>
                </a:moveTo>
                <a:cubicBezTo>
                  <a:pt x="48" y="152"/>
                  <a:pt x="96" y="208"/>
                  <a:pt x="192" y="240"/>
                </a:cubicBezTo>
                <a:cubicBezTo>
                  <a:pt x="288" y="272"/>
                  <a:pt x="464" y="296"/>
                  <a:pt x="576" y="288"/>
                </a:cubicBezTo>
                <a:cubicBezTo>
                  <a:pt x="688" y="280"/>
                  <a:pt x="776" y="240"/>
                  <a:pt x="864" y="192"/>
                </a:cubicBezTo>
                <a:cubicBezTo>
                  <a:pt x="952" y="144"/>
                  <a:pt x="1064" y="32"/>
                  <a:pt x="1104" y="0"/>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45" name="Text Box 36"/>
          <p:cNvSpPr txBox="1">
            <a:spLocks noChangeArrowheads="1"/>
          </p:cNvSpPr>
          <p:nvPr/>
        </p:nvSpPr>
        <p:spPr bwMode="auto">
          <a:xfrm>
            <a:off x="4327525" y="26273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IL-10</a:t>
            </a:r>
          </a:p>
        </p:txBody>
      </p:sp>
      <p:sp>
        <p:nvSpPr>
          <p:cNvPr id="48146" name="Text Box 37"/>
          <p:cNvSpPr txBox="1">
            <a:spLocks noChangeArrowheads="1"/>
          </p:cNvSpPr>
          <p:nvPr/>
        </p:nvSpPr>
        <p:spPr bwMode="auto">
          <a:xfrm>
            <a:off x="3962400" y="1447800"/>
            <a:ext cx="1631950"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600"/>
              <a:t>Protect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438" y="457200"/>
            <a:ext cx="8996362" cy="533400"/>
          </a:xfrm>
        </p:spPr>
        <p:txBody>
          <a:bodyPr/>
          <a:lstStyle/>
          <a:p>
            <a:pPr eaLnBrk="1" hangingPunct="1"/>
            <a:r>
              <a:rPr lang="en-GB" sz="2800" smtClean="0">
                <a:solidFill>
                  <a:schemeClr val="accent2"/>
                </a:solidFill>
              </a:rPr>
              <a:t>Dendritic cells identify friend or foe</a:t>
            </a:r>
          </a:p>
        </p:txBody>
      </p:sp>
      <p:grpSp>
        <p:nvGrpSpPr>
          <p:cNvPr id="49155" name="Group 3"/>
          <p:cNvGrpSpPr>
            <a:grpSpLocks/>
          </p:cNvGrpSpPr>
          <p:nvPr/>
        </p:nvGrpSpPr>
        <p:grpSpPr bwMode="auto">
          <a:xfrm rot="5400000">
            <a:off x="2472531" y="2748757"/>
            <a:ext cx="2562225" cy="1941512"/>
            <a:chOff x="1728" y="1632"/>
            <a:chExt cx="1614" cy="1223"/>
          </a:xfrm>
        </p:grpSpPr>
        <p:sp>
          <p:nvSpPr>
            <p:cNvPr id="49187" name="Freeform 4"/>
            <p:cNvSpPr>
              <a:spLocks/>
            </p:cNvSpPr>
            <p:nvPr/>
          </p:nvSpPr>
          <p:spPr bwMode="auto">
            <a:xfrm rot="5856988" flipH="1" flipV="1">
              <a:off x="1923" y="1437"/>
              <a:ext cx="1223" cy="1614"/>
            </a:xfrm>
            <a:custGeom>
              <a:avLst/>
              <a:gdLst>
                <a:gd name="T0" fmla="*/ 4273 w 944"/>
                <a:gd name="T1" fmla="*/ 11160 h 1216"/>
                <a:gd name="T2" fmla="*/ 3458 w 944"/>
                <a:gd name="T3" fmla="*/ 5766 h 1216"/>
                <a:gd name="T4" fmla="*/ 4273 w 944"/>
                <a:gd name="T5" fmla="*/ 352 h 1216"/>
                <a:gd name="T6" fmla="*/ 5101 w 944"/>
                <a:gd name="T7" fmla="*/ 3592 h 1216"/>
                <a:gd name="T8" fmla="*/ 5945 w 944"/>
                <a:gd name="T9" fmla="*/ 7921 h 1216"/>
                <a:gd name="T10" fmla="*/ 7587 w 944"/>
                <a:gd name="T11" fmla="*/ 7921 h 1216"/>
                <a:gd name="T12" fmla="*/ 9246 w 944"/>
                <a:gd name="T13" fmla="*/ 5766 h 1216"/>
                <a:gd name="T14" fmla="*/ 10092 w 944"/>
                <a:gd name="T15" fmla="*/ 6850 h 1216"/>
                <a:gd name="T16" fmla="*/ 7587 w 944"/>
                <a:gd name="T17" fmla="*/ 10107 h 1216"/>
                <a:gd name="T18" fmla="*/ 8418 w 944"/>
                <a:gd name="T19" fmla="*/ 12247 h 1216"/>
                <a:gd name="T20" fmla="*/ 11731 w 944"/>
                <a:gd name="T21" fmla="*/ 10107 h 1216"/>
                <a:gd name="T22" fmla="*/ 14236 w 944"/>
                <a:gd name="T23" fmla="*/ 7921 h 1216"/>
                <a:gd name="T24" fmla="*/ 15872 w 944"/>
                <a:gd name="T25" fmla="*/ 10107 h 1216"/>
                <a:gd name="T26" fmla="*/ 11731 w 944"/>
                <a:gd name="T27" fmla="*/ 12247 h 1216"/>
                <a:gd name="T28" fmla="*/ 9246 w 944"/>
                <a:gd name="T29" fmla="*/ 15503 h 1216"/>
                <a:gd name="T30" fmla="*/ 11731 w 944"/>
                <a:gd name="T31" fmla="*/ 18726 h 1216"/>
                <a:gd name="T32" fmla="*/ 11731 w 944"/>
                <a:gd name="T33" fmla="*/ 21981 h 1216"/>
                <a:gd name="T34" fmla="*/ 9246 w 944"/>
                <a:gd name="T35" fmla="*/ 20902 h 1216"/>
                <a:gd name="T36" fmla="*/ 8418 w 944"/>
                <a:gd name="T37" fmla="*/ 17669 h 1216"/>
                <a:gd name="T38" fmla="*/ 6764 w 944"/>
                <a:gd name="T39" fmla="*/ 17669 h 1216"/>
                <a:gd name="T40" fmla="*/ 4273 w 944"/>
                <a:gd name="T41" fmla="*/ 17669 h 1216"/>
                <a:gd name="T42" fmla="*/ 4273 w 944"/>
                <a:gd name="T43" fmla="*/ 25240 h 1216"/>
                <a:gd name="T44" fmla="*/ 1802 w 944"/>
                <a:gd name="T45" fmla="*/ 26298 h 1216"/>
                <a:gd name="T46" fmla="*/ 2620 w 944"/>
                <a:gd name="T47" fmla="*/ 18726 h 1216"/>
                <a:gd name="T48" fmla="*/ 2620 w 944"/>
                <a:gd name="T49" fmla="*/ 15503 h 1216"/>
                <a:gd name="T50" fmla="*/ 137 w 944"/>
                <a:gd name="T51" fmla="*/ 10107 h 1216"/>
                <a:gd name="T52" fmla="*/ 1802 w 944"/>
                <a:gd name="T53" fmla="*/ 9016 h 1216"/>
                <a:gd name="T54" fmla="*/ 2620 w 944"/>
                <a:gd name="T55" fmla="*/ 12247 h 1216"/>
                <a:gd name="T56" fmla="*/ 3458 w 944"/>
                <a:gd name="T57" fmla="*/ 13331 h 1216"/>
                <a:gd name="T58" fmla="*/ 4273 w 944"/>
                <a:gd name="T59" fmla="*/ 11160 h 1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4"/>
                <a:gd name="T91" fmla="*/ 0 h 1216"/>
                <a:gd name="T92" fmla="*/ 944 w 944"/>
                <a:gd name="T93" fmla="*/ 1216 h 12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4" h="1216">
                  <a:moveTo>
                    <a:pt x="248" y="496"/>
                  </a:moveTo>
                  <a:cubicBezTo>
                    <a:pt x="248" y="440"/>
                    <a:pt x="200" y="336"/>
                    <a:pt x="200" y="256"/>
                  </a:cubicBezTo>
                  <a:cubicBezTo>
                    <a:pt x="200" y="176"/>
                    <a:pt x="232" y="32"/>
                    <a:pt x="248" y="16"/>
                  </a:cubicBezTo>
                  <a:cubicBezTo>
                    <a:pt x="264" y="0"/>
                    <a:pt x="280" y="104"/>
                    <a:pt x="296" y="160"/>
                  </a:cubicBezTo>
                  <a:cubicBezTo>
                    <a:pt x="312" y="216"/>
                    <a:pt x="320" y="320"/>
                    <a:pt x="344" y="352"/>
                  </a:cubicBezTo>
                  <a:cubicBezTo>
                    <a:pt x="368" y="384"/>
                    <a:pt x="408" y="368"/>
                    <a:pt x="440" y="352"/>
                  </a:cubicBezTo>
                  <a:cubicBezTo>
                    <a:pt x="472" y="336"/>
                    <a:pt x="512" y="264"/>
                    <a:pt x="536" y="256"/>
                  </a:cubicBezTo>
                  <a:cubicBezTo>
                    <a:pt x="560" y="248"/>
                    <a:pt x="600" y="272"/>
                    <a:pt x="584" y="304"/>
                  </a:cubicBezTo>
                  <a:cubicBezTo>
                    <a:pt x="568" y="336"/>
                    <a:pt x="456" y="408"/>
                    <a:pt x="440" y="448"/>
                  </a:cubicBezTo>
                  <a:cubicBezTo>
                    <a:pt x="424" y="488"/>
                    <a:pt x="448" y="544"/>
                    <a:pt x="488" y="544"/>
                  </a:cubicBezTo>
                  <a:cubicBezTo>
                    <a:pt x="528" y="544"/>
                    <a:pt x="624" y="480"/>
                    <a:pt x="680" y="448"/>
                  </a:cubicBezTo>
                  <a:cubicBezTo>
                    <a:pt x="736" y="416"/>
                    <a:pt x="784" y="352"/>
                    <a:pt x="824" y="352"/>
                  </a:cubicBezTo>
                  <a:cubicBezTo>
                    <a:pt x="864" y="352"/>
                    <a:pt x="944" y="416"/>
                    <a:pt x="920" y="448"/>
                  </a:cubicBezTo>
                  <a:cubicBezTo>
                    <a:pt x="896" y="480"/>
                    <a:pt x="744" y="504"/>
                    <a:pt x="680" y="544"/>
                  </a:cubicBezTo>
                  <a:cubicBezTo>
                    <a:pt x="616" y="584"/>
                    <a:pt x="536" y="640"/>
                    <a:pt x="536" y="688"/>
                  </a:cubicBezTo>
                  <a:cubicBezTo>
                    <a:pt x="536" y="736"/>
                    <a:pt x="656" y="784"/>
                    <a:pt x="680" y="832"/>
                  </a:cubicBezTo>
                  <a:cubicBezTo>
                    <a:pt x="704" y="880"/>
                    <a:pt x="704" y="960"/>
                    <a:pt x="680" y="976"/>
                  </a:cubicBezTo>
                  <a:cubicBezTo>
                    <a:pt x="656" y="992"/>
                    <a:pt x="568" y="960"/>
                    <a:pt x="536" y="928"/>
                  </a:cubicBezTo>
                  <a:cubicBezTo>
                    <a:pt x="504" y="896"/>
                    <a:pt x="512" y="808"/>
                    <a:pt x="488" y="784"/>
                  </a:cubicBezTo>
                  <a:cubicBezTo>
                    <a:pt x="464" y="760"/>
                    <a:pt x="432" y="784"/>
                    <a:pt x="392" y="784"/>
                  </a:cubicBezTo>
                  <a:cubicBezTo>
                    <a:pt x="352" y="784"/>
                    <a:pt x="272" y="728"/>
                    <a:pt x="248" y="784"/>
                  </a:cubicBezTo>
                  <a:cubicBezTo>
                    <a:pt x="224" y="840"/>
                    <a:pt x="272" y="1056"/>
                    <a:pt x="248" y="1120"/>
                  </a:cubicBezTo>
                  <a:cubicBezTo>
                    <a:pt x="224" y="1184"/>
                    <a:pt x="120" y="1216"/>
                    <a:pt x="104" y="1168"/>
                  </a:cubicBezTo>
                  <a:cubicBezTo>
                    <a:pt x="88" y="1120"/>
                    <a:pt x="144" y="912"/>
                    <a:pt x="152" y="832"/>
                  </a:cubicBezTo>
                  <a:cubicBezTo>
                    <a:pt x="160" y="752"/>
                    <a:pt x="176" y="752"/>
                    <a:pt x="152" y="688"/>
                  </a:cubicBezTo>
                  <a:cubicBezTo>
                    <a:pt x="128" y="624"/>
                    <a:pt x="16" y="496"/>
                    <a:pt x="8" y="448"/>
                  </a:cubicBezTo>
                  <a:cubicBezTo>
                    <a:pt x="0" y="400"/>
                    <a:pt x="80" y="384"/>
                    <a:pt x="104" y="400"/>
                  </a:cubicBezTo>
                  <a:cubicBezTo>
                    <a:pt x="128" y="416"/>
                    <a:pt x="136" y="512"/>
                    <a:pt x="152" y="544"/>
                  </a:cubicBezTo>
                  <a:cubicBezTo>
                    <a:pt x="168" y="576"/>
                    <a:pt x="184" y="592"/>
                    <a:pt x="200" y="592"/>
                  </a:cubicBezTo>
                  <a:cubicBezTo>
                    <a:pt x="216" y="592"/>
                    <a:pt x="248" y="552"/>
                    <a:pt x="248" y="496"/>
                  </a:cubicBezTo>
                  <a:close/>
                </a:path>
              </a:pathLst>
            </a:custGeom>
            <a:solidFill>
              <a:srgbClr val="9BF3CE"/>
            </a:solidFill>
            <a:ln w="9525">
              <a:solidFill>
                <a:schemeClr val="tx1"/>
              </a:solidFill>
              <a:round/>
              <a:headEnd/>
              <a:tailEnd/>
            </a:ln>
          </p:spPr>
          <p:txBody>
            <a:bodyPr wrap="none" anchor="ctr"/>
            <a:lstStyle/>
            <a:p>
              <a:endParaRPr lang="en-GB"/>
            </a:p>
          </p:txBody>
        </p:sp>
        <p:sp>
          <p:nvSpPr>
            <p:cNvPr id="49188" name="Oval 5"/>
            <p:cNvSpPr>
              <a:spLocks noChangeArrowheads="1"/>
            </p:cNvSpPr>
            <p:nvPr/>
          </p:nvSpPr>
          <p:spPr bwMode="auto">
            <a:xfrm rot="5856988" flipH="1" flipV="1">
              <a:off x="2397" y="2260"/>
              <a:ext cx="249" cy="287"/>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49156" name="Oval 6"/>
          <p:cNvSpPr>
            <a:spLocks noChangeArrowheads="1"/>
          </p:cNvSpPr>
          <p:nvPr/>
        </p:nvSpPr>
        <p:spPr bwMode="auto">
          <a:xfrm>
            <a:off x="6858000" y="1673225"/>
            <a:ext cx="1104900" cy="1069975"/>
          </a:xfrm>
          <a:prstGeom prst="ellipse">
            <a:avLst/>
          </a:prstGeom>
          <a:solidFill>
            <a:srgbClr val="CCFFCC"/>
          </a:solidFill>
          <a:ln w="9525">
            <a:solidFill>
              <a:schemeClr val="folHlink"/>
            </a:solidFill>
            <a:round/>
            <a:headEnd/>
            <a:tailEnd/>
          </a:ln>
        </p:spPr>
        <p:txBody>
          <a:bodyPr wrap="none" anchor="ctr"/>
          <a:lstStyle/>
          <a:p>
            <a:endParaRPr lang="en-US"/>
          </a:p>
        </p:txBody>
      </p:sp>
      <p:sp>
        <p:nvSpPr>
          <p:cNvPr id="49157" name="Line 7"/>
          <p:cNvSpPr>
            <a:spLocks noChangeShapeType="1"/>
          </p:cNvSpPr>
          <p:nvPr/>
        </p:nvSpPr>
        <p:spPr bwMode="auto">
          <a:xfrm flipV="1">
            <a:off x="5867400" y="2185988"/>
            <a:ext cx="866775" cy="862012"/>
          </a:xfrm>
          <a:prstGeom prst="line">
            <a:avLst/>
          </a:prstGeom>
          <a:noFill/>
          <a:ln w="12700">
            <a:solidFill>
              <a:srgbClr val="2F8B2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158" name="Line 8"/>
          <p:cNvSpPr>
            <a:spLocks noChangeShapeType="1"/>
          </p:cNvSpPr>
          <p:nvPr/>
        </p:nvSpPr>
        <p:spPr bwMode="auto">
          <a:xfrm>
            <a:off x="6096000" y="4343400"/>
            <a:ext cx="685800" cy="762000"/>
          </a:xfrm>
          <a:prstGeom prst="line">
            <a:avLst/>
          </a:prstGeom>
          <a:noFill/>
          <a:ln w="7620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159" name="Oval 9"/>
          <p:cNvSpPr>
            <a:spLocks noChangeArrowheads="1"/>
          </p:cNvSpPr>
          <p:nvPr/>
        </p:nvSpPr>
        <p:spPr bwMode="auto">
          <a:xfrm>
            <a:off x="5181600" y="3200400"/>
            <a:ext cx="1104900" cy="1066800"/>
          </a:xfrm>
          <a:prstGeom prst="ellipse">
            <a:avLst/>
          </a:prstGeom>
          <a:gradFill rotWithShape="0">
            <a:gsLst>
              <a:gs pos="0">
                <a:schemeClr val="bg2"/>
              </a:gs>
              <a:gs pos="100000">
                <a:schemeClr val="bg1"/>
              </a:gs>
            </a:gsLst>
            <a:lin ang="2700000" scaled="1"/>
          </a:gradFill>
          <a:ln w="9525">
            <a:solidFill>
              <a:schemeClr val="tx1"/>
            </a:solidFill>
            <a:round/>
            <a:headEnd/>
            <a:tailEnd/>
          </a:ln>
        </p:spPr>
        <p:txBody>
          <a:bodyPr wrap="none" anchor="ctr"/>
          <a:lstStyle/>
          <a:p>
            <a:endParaRPr lang="en-US"/>
          </a:p>
        </p:txBody>
      </p:sp>
      <p:sp>
        <p:nvSpPr>
          <p:cNvPr id="49160" name="Oval 10"/>
          <p:cNvSpPr>
            <a:spLocks noChangeArrowheads="1"/>
          </p:cNvSpPr>
          <p:nvPr/>
        </p:nvSpPr>
        <p:spPr bwMode="auto">
          <a:xfrm>
            <a:off x="5402263" y="3421063"/>
            <a:ext cx="755650" cy="693737"/>
          </a:xfrm>
          <a:prstGeom prst="ellipse">
            <a:avLst/>
          </a:prstGeom>
          <a:gradFill rotWithShape="0">
            <a:gsLst>
              <a:gs pos="0">
                <a:schemeClr val="bg2"/>
              </a:gs>
              <a:gs pos="100000">
                <a:schemeClr val="tx2"/>
              </a:gs>
            </a:gsLst>
            <a:lin ang="5400000" scaled="1"/>
          </a:gradFill>
          <a:ln w="9525">
            <a:solidFill>
              <a:schemeClr val="tx1"/>
            </a:solidFill>
            <a:round/>
            <a:headEnd/>
            <a:tailEnd/>
          </a:ln>
        </p:spPr>
        <p:txBody>
          <a:bodyPr wrap="none" anchor="ctr"/>
          <a:lstStyle/>
          <a:p>
            <a:pPr algn="ctr" eaLnBrk="0" hangingPunct="0"/>
            <a:endParaRPr lang="en-US" sz="2400"/>
          </a:p>
        </p:txBody>
      </p:sp>
      <p:grpSp>
        <p:nvGrpSpPr>
          <p:cNvPr id="49161" name="Group 11"/>
          <p:cNvGrpSpPr>
            <a:grpSpLocks/>
          </p:cNvGrpSpPr>
          <p:nvPr/>
        </p:nvGrpSpPr>
        <p:grpSpPr bwMode="auto">
          <a:xfrm>
            <a:off x="6858000" y="3810000"/>
            <a:ext cx="1184275" cy="2349500"/>
            <a:chOff x="2696" y="2625"/>
            <a:chExt cx="746" cy="1480"/>
          </a:xfrm>
        </p:grpSpPr>
        <p:sp>
          <p:nvSpPr>
            <p:cNvPr id="49180" name="Oval 12"/>
            <p:cNvSpPr>
              <a:spLocks noChangeArrowheads="1"/>
            </p:cNvSpPr>
            <p:nvPr/>
          </p:nvSpPr>
          <p:spPr bwMode="auto">
            <a:xfrm>
              <a:off x="2722" y="2625"/>
              <a:ext cx="720" cy="600"/>
            </a:xfrm>
            <a:prstGeom prst="ellipse">
              <a:avLst/>
            </a:prstGeom>
            <a:gradFill rotWithShape="0">
              <a:gsLst>
                <a:gs pos="0">
                  <a:srgbClr val="FF0F57"/>
                </a:gs>
                <a:gs pos="100000">
                  <a:srgbClr val="94110E"/>
                </a:gs>
              </a:gsLst>
              <a:lin ang="5400000" scaled="1"/>
            </a:gradFill>
            <a:ln w="9525">
              <a:solidFill>
                <a:schemeClr val="tx1"/>
              </a:solidFill>
              <a:round/>
              <a:headEnd/>
              <a:tailEnd/>
            </a:ln>
          </p:spPr>
          <p:txBody>
            <a:bodyPr wrap="none" anchor="ctr"/>
            <a:lstStyle/>
            <a:p>
              <a:endParaRPr lang="en-US"/>
            </a:p>
          </p:txBody>
        </p:sp>
        <p:sp>
          <p:nvSpPr>
            <p:cNvPr id="49181" name="Oval 13"/>
            <p:cNvSpPr>
              <a:spLocks noChangeArrowheads="1"/>
            </p:cNvSpPr>
            <p:nvPr/>
          </p:nvSpPr>
          <p:spPr bwMode="auto">
            <a:xfrm>
              <a:off x="2866" y="2767"/>
              <a:ext cx="492" cy="406"/>
            </a:xfrm>
            <a:prstGeom prst="ellipse">
              <a:avLst/>
            </a:prstGeom>
            <a:gradFill rotWithShape="0">
              <a:gsLst>
                <a:gs pos="0">
                  <a:srgbClr val="ED181E"/>
                </a:gs>
                <a:gs pos="50000">
                  <a:srgbClr val="94110E"/>
                </a:gs>
                <a:gs pos="100000">
                  <a:srgbClr val="ED181E"/>
                </a:gs>
              </a:gsLst>
              <a:lin ang="0" scaled="1"/>
            </a:gradFill>
            <a:ln w="9525">
              <a:solidFill>
                <a:schemeClr val="tx1"/>
              </a:solidFill>
              <a:round/>
              <a:headEnd/>
              <a:tailEnd/>
            </a:ln>
          </p:spPr>
          <p:txBody>
            <a:bodyPr wrap="none" anchor="ctr"/>
            <a:lstStyle/>
            <a:p>
              <a:endParaRPr lang="en-US"/>
            </a:p>
          </p:txBody>
        </p:sp>
        <p:grpSp>
          <p:nvGrpSpPr>
            <p:cNvPr id="49182" name="Group 14"/>
            <p:cNvGrpSpPr>
              <a:grpSpLocks/>
            </p:cNvGrpSpPr>
            <p:nvPr/>
          </p:nvGrpSpPr>
          <p:grpSpPr bwMode="auto">
            <a:xfrm>
              <a:off x="2696" y="3481"/>
              <a:ext cx="720" cy="624"/>
              <a:chOff x="624" y="2544"/>
              <a:chExt cx="912" cy="960"/>
            </a:xfrm>
          </p:grpSpPr>
          <p:sp>
            <p:nvSpPr>
              <p:cNvPr id="49185" name="Oval 15"/>
              <p:cNvSpPr>
                <a:spLocks noChangeArrowheads="1"/>
              </p:cNvSpPr>
              <p:nvPr/>
            </p:nvSpPr>
            <p:spPr bwMode="auto">
              <a:xfrm>
                <a:off x="624" y="2544"/>
                <a:ext cx="912" cy="960"/>
              </a:xfrm>
              <a:prstGeom prst="ellipse">
                <a:avLst/>
              </a:prstGeom>
              <a:gradFill rotWithShape="0">
                <a:gsLst>
                  <a:gs pos="0">
                    <a:srgbClr val="ED181E"/>
                  </a:gs>
                  <a:gs pos="100000">
                    <a:srgbClr val="FFEA18"/>
                  </a:gs>
                </a:gsLst>
                <a:lin ang="2700000" scaled="1"/>
              </a:gradFill>
              <a:ln w="9525">
                <a:solidFill>
                  <a:schemeClr val="tx1"/>
                </a:solidFill>
                <a:round/>
                <a:headEnd/>
                <a:tailEnd/>
              </a:ln>
            </p:spPr>
            <p:txBody>
              <a:bodyPr wrap="none" anchor="ctr"/>
              <a:lstStyle/>
              <a:p>
                <a:endParaRPr lang="en-US"/>
              </a:p>
            </p:txBody>
          </p:sp>
          <p:sp>
            <p:nvSpPr>
              <p:cNvPr id="49186" name="Oval 16"/>
              <p:cNvSpPr>
                <a:spLocks noChangeArrowheads="1"/>
              </p:cNvSpPr>
              <p:nvPr/>
            </p:nvSpPr>
            <p:spPr bwMode="auto">
              <a:xfrm>
                <a:off x="768" y="2832"/>
                <a:ext cx="624" cy="624"/>
              </a:xfrm>
              <a:prstGeom prst="ellipse">
                <a:avLst/>
              </a:prstGeom>
              <a:gradFill rotWithShape="0">
                <a:gsLst>
                  <a:gs pos="0">
                    <a:srgbClr val="ED181E"/>
                  </a:gs>
                  <a:gs pos="50000">
                    <a:srgbClr val="DA456B"/>
                  </a:gs>
                  <a:gs pos="100000">
                    <a:srgbClr val="ED181E"/>
                  </a:gs>
                </a:gsLst>
                <a:lin ang="5400000" scaled="1"/>
              </a:gradFill>
              <a:ln w="9525">
                <a:solidFill>
                  <a:schemeClr val="tx1"/>
                </a:solidFill>
                <a:round/>
                <a:headEnd/>
                <a:tailEnd/>
              </a:ln>
            </p:spPr>
            <p:txBody>
              <a:bodyPr wrap="none" anchor="ctr"/>
              <a:lstStyle/>
              <a:p>
                <a:endParaRPr lang="en-US"/>
              </a:p>
            </p:txBody>
          </p:sp>
        </p:grpSp>
        <p:sp>
          <p:nvSpPr>
            <p:cNvPr id="49183" name="Text Box 17"/>
            <p:cNvSpPr txBox="1">
              <a:spLocks noChangeArrowheads="1"/>
            </p:cNvSpPr>
            <p:nvPr/>
          </p:nvSpPr>
          <p:spPr bwMode="auto">
            <a:xfrm>
              <a:off x="2914" y="2793"/>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solidFill>
                    <a:schemeClr val="bg1"/>
                  </a:solidFill>
                </a:rPr>
                <a:t>Th1</a:t>
              </a:r>
            </a:p>
          </p:txBody>
        </p:sp>
        <p:sp>
          <p:nvSpPr>
            <p:cNvPr id="49184" name="Text Box 18"/>
            <p:cNvSpPr txBox="1">
              <a:spLocks noChangeArrowheads="1"/>
            </p:cNvSpPr>
            <p:nvPr/>
          </p:nvSpPr>
          <p:spPr bwMode="auto">
            <a:xfrm>
              <a:off x="2840" y="3721"/>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400">
                  <a:solidFill>
                    <a:schemeClr val="bg1"/>
                  </a:solidFill>
                </a:rPr>
                <a:t>Th2</a:t>
              </a:r>
            </a:p>
          </p:txBody>
        </p:sp>
      </p:grpSp>
      <p:sp>
        <p:nvSpPr>
          <p:cNvPr id="49162" name="Oval 19"/>
          <p:cNvSpPr>
            <a:spLocks noChangeArrowheads="1"/>
          </p:cNvSpPr>
          <p:nvPr/>
        </p:nvSpPr>
        <p:spPr bwMode="auto">
          <a:xfrm>
            <a:off x="6965950" y="1839913"/>
            <a:ext cx="860425" cy="773112"/>
          </a:xfrm>
          <a:prstGeom prst="ellipse">
            <a:avLst/>
          </a:prstGeom>
          <a:gradFill rotWithShape="0">
            <a:gsLst>
              <a:gs pos="0">
                <a:schemeClr val="bg2"/>
              </a:gs>
              <a:gs pos="100000">
                <a:srgbClr val="8488C4"/>
              </a:gs>
            </a:gsLst>
            <a:lin ang="5400000" scaled="1"/>
          </a:gradFill>
          <a:ln w="9525">
            <a:solidFill>
              <a:schemeClr val="tx1"/>
            </a:solidFill>
            <a:round/>
            <a:headEnd/>
            <a:tailEnd/>
          </a:ln>
        </p:spPr>
        <p:txBody>
          <a:bodyPr wrap="none" anchor="ctr"/>
          <a:lstStyle/>
          <a:p>
            <a:endParaRPr lang="en-US"/>
          </a:p>
        </p:txBody>
      </p:sp>
      <p:sp>
        <p:nvSpPr>
          <p:cNvPr id="49163" name="Text Box 20"/>
          <p:cNvSpPr txBox="1">
            <a:spLocks noChangeArrowheads="1"/>
          </p:cNvSpPr>
          <p:nvPr/>
        </p:nvSpPr>
        <p:spPr bwMode="auto">
          <a:xfrm>
            <a:off x="6965950" y="1963738"/>
            <a:ext cx="893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800"/>
              <a:t>T</a:t>
            </a:r>
            <a:r>
              <a:rPr lang="en-GB" sz="2800" b="1" baseline="-25000"/>
              <a:t>reg</a:t>
            </a:r>
            <a:endParaRPr lang="en-GB" sz="2800"/>
          </a:p>
        </p:txBody>
      </p:sp>
      <p:sp>
        <p:nvSpPr>
          <p:cNvPr id="49164" name="Line 21"/>
          <p:cNvSpPr>
            <a:spLocks noChangeShapeType="1"/>
          </p:cNvSpPr>
          <p:nvPr/>
        </p:nvSpPr>
        <p:spPr bwMode="auto">
          <a:xfrm>
            <a:off x="6172200" y="4191000"/>
            <a:ext cx="609600" cy="0"/>
          </a:xfrm>
          <a:prstGeom prst="line">
            <a:avLst/>
          </a:prstGeom>
          <a:noFill/>
          <a:ln w="7620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165" name="Line 22"/>
          <p:cNvSpPr>
            <a:spLocks noChangeShapeType="1"/>
          </p:cNvSpPr>
          <p:nvPr/>
        </p:nvSpPr>
        <p:spPr bwMode="auto">
          <a:xfrm>
            <a:off x="4419600" y="3733800"/>
            <a:ext cx="609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166" name="Text Box 23"/>
          <p:cNvSpPr txBox="1">
            <a:spLocks noChangeArrowheads="1"/>
          </p:cNvSpPr>
          <p:nvPr/>
        </p:nvSpPr>
        <p:spPr bwMode="auto">
          <a:xfrm>
            <a:off x="5470525" y="453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49167" name="Text Box 24"/>
          <p:cNvSpPr txBox="1">
            <a:spLocks noChangeArrowheads="1"/>
          </p:cNvSpPr>
          <p:nvPr/>
        </p:nvSpPr>
        <p:spPr bwMode="auto">
          <a:xfrm>
            <a:off x="5470525" y="35194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hlink"/>
                </a:solidFill>
              </a:rPr>
              <a:t>Th0</a:t>
            </a:r>
          </a:p>
        </p:txBody>
      </p:sp>
      <p:sp>
        <p:nvSpPr>
          <p:cNvPr id="49168" name="Rectangle 25"/>
          <p:cNvSpPr>
            <a:spLocks noChangeArrowheads="1"/>
          </p:cNvSpPr>
          <p:nvPr/>
        </p:nvSpPr>
        <p:spPr bwMode="auto">
          <a:xfrm>
            <a:off x="2667000" y="3581400"/>
            <a:ext cx="381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9169" name="Rectangle 26"/>
          <p:cNvSpPr>
            <a:spLocks noChangeArrowheads="1"/>
          </p:cNvSpPr>
          <p:nvPr/>
        </p:nvSpPr>
        <p:spPr bwMode="auto">
          <a:xfrm>
            <a:off x="2743200" y="3886200"/>
            <a:ext cx="381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9170" name="Rectangle 27"/>
          <p:cNvSpPr>
            <a:spLocks noChangeArrowheads="1"/>
          </p:cNvSpPr>
          <p:nvPr/>
        </p:nvSpPr>
        <p:spPr bwMode="auto">
          <a:xfrm>
            <a:off x="2667000" y="4191000"/>
            <a:ext cx="381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9171" name="Rectangle 28"/>
          <p:cNvSpPr>
            <a:spLocks noChangeArrowheads="1"/>
          </p:cNvSpPr>
          <p:nvPr/>
        </p:nvSpPr>
        <p:spPr bwMode="auto">
          <a:xfrm>
            <a:off x="2514600" y="4495800"/>
            <a:ext cx="3810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9172" name="Rectangle 29"/>
          <p:cNvSpPr>
            <a:spLocks noChangeArrowheads="1"/>
          </p:cNvSpPr>
          <p:nvPr/>
        </p:nvSpPr>
        <p:spPr bwMode="auto">
          <a:xfrm>
            <a:off x="2514600" y="3276600"/>
            <a:ext cx="3810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0000"/>
              </a:solidFill>
            </a:endParaRPr>
          </a:p>
        </p:txBody>
      </p:sp>
      <p:sp>
        <p:nvSpPr>
          <p:cNvPr id="49173" name="Text Box 30"/>
          <p:cNvSpPr txBox="1">
            <a:spLocks noChangeArrowheads="1"/>
          </p:cNvSpPr>
          <p:nvPr/>
        </p:nvSpPr>
        <p:spPr bwMode="auto">
          <a:xfrm>
            <a:off x="1600200" y="2071688"/>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Toll-like receptors</a:t>
            </a:r>
          </a:p>
        </p:txBody>
      </p:sp>
      <p:sp>
        <p:nvSpPr>
          <p:cNvPr id="49174" name="Line 31"/>
          <p:cNvSpPr>
            <a:spLocks noChangeShapeType="1"/>
          </p:cNvSpPr>
          <p:nvPr/>
        </p:nvSpPr>
        <p:spPr bwMode="auto">
          <a:xfrm>
            <a:off x="2667000" y="2438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75" name="Line 32"/>
          <p:cNvSpPr>
            <a:spLocks noChangeShapeType="1"/>
          </p:cNvSpPr>
          <p:nvPr/>
        </p:nvSpPr>
        <p:spPr bwMode="auto">
          <a:xfrm>
            <a:off x="2133600" y="3886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76" name="Text Box 33"/>
          <p:cNvSpPr txBox="1">
            <a:spLocks noChangeArrowheads="1"/>
          </p:cNvSpPr>
          <p:nvPr/>
        </p:nvSpPr>
        <p:spPr bwMode="auto">
          <a:xfrm>
            <a:off x="304800" y="3598863"/>
            <a:ext cx="1744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a:t>-Pathogens</a:t>
            </a:r>
          </a:p>
          <a:p>
            <a:pPr eaLnBrk="1" hangingPunct="1"/>
            <a:r>
              <a:rPr lang="en-GB" sz="2400"/>
              <a:t>-Allergens</a:t>
            </a:r>
          </a:p>
        </p:txBody>
      </p:sp>
      <p:sp>
        <p:nvSpPr>
          <p:cNvPr id="49177" name="Freeform 34"/>
          <p:cNvSpPr>
            <a:spLocks/>
          </p:cNvSpPr>
          <p:nvPr/>
        </p:nvSpPr>
        <p:spPr bwMode="auto">
          <a:xfrm>
            <a:off x="3657600" y="4787900"/>
            <a:ext cx="2133600" cy="622300"/>
          </a:xfrm>
          <a:custGeom>
            <a:avLst/>
            <a:gdLst>
              <a:gd name="T0" fmla="*/ 0 w 1344"/>
              <a:gd name="T1" fmla="*/ 2147483647 h 392"/>
              <a:gd name="T2" fmla="*/ 2147483647 w 1344"/>
              <a:gd name="T3" fmla="*/ 2147483647 h 392"/>
              <a:gd name="T4" fmla="*/ 2147483647 w 1344"/>
              <a:gd name="T5" fmla="*/ 2147483647 h 392"/>
              <a:gd name="T6" fmla="*/ 2147483647 w 1344"/>
              <a:gd name="T7" fmla="*/ 2147483647 h 392"/>
              <a:gd name="T8" fmla="*/ 2147483647 w 1344"/>
              <a:gd name="T9" fmla="*/ 2147483647 h 392"/>
              <a:gd name="T10" fmla="*/ 0 60000 65536"/>
              <a:gd name="T11" fmla="*/ 0 60000 65536"/>
              <a:gd name="T12" fmla="*/ 0 60000 65536"/>
              <a:gd name="T13" fmla="*/ 0 60000 65536"/>
              <a:gd name="T14" fmla="*/ 0 60000 65536"/>
              <a:gd name="T15" fmla="*/ 0 w 1344"/>
              <a:gd name="T16" fmla="*/ 0 h 392"/>
              <a:gd name="T17" fmla="*/ 1344 w 1344"/>
              <a:gd name="T18" fmla="*/ 392 h 392"/>
            </a:gdLst>
            <a:ahLst/>
            <a:cxnLst>
              <a:cxn ang="T10">
                <a:pos x="T0" y="T1"/>
              </a:cxn>
              <a:cxn ang="T11">
                <a:pos x="T2" y="T3"/>
              </a:cxn>
              <a:cxn ang="T12">
                <a:pos x="T4" y="T5"/>
              </a:cxn>
              <a:cxn ang="T13">
                <a:pos x="T6" y="T7"/>
              </a:cxn>
              <a:cxn ang="T14">
                <a:pos x="T8" y="T9"/>
              </a:cxn>
            </a:cxnLst>
            <a:rect l="T15" t="T16" r="T17" b="T18"/>
            <a:pathLst>
              <a:path w="1344" h="392">
                <a:moveTo>
                  <a:pt x="0" y="392"/>
                </a:moveTo>
                <a:cubicBezTo>
                  <a:pt x="68" y="300"/>
                  <a:pt x="136" y="208"/>
                  <a:pt x="240" y="152"/>
                </a:cubicBezTo>
                <a:cubicBezTo>
                  <a:pt x="344" y="96"/>
                  <a:pt x="496" y="72"/>
                  <a:pt x="624" y="56"/>
                </a:cubicBezTo>
                <a:cubicBezTo>
                  <a:pt x="752" y="40"/>
                  <a:pt x="888" y="0"/>
                  <a:pt x="1008" y="56"/>
                </a:cubicBezTo>
                <a:cubicBezTo>
                  <a:pt x="1128" y="112"/>
                  <a:pt x="1288" y="336"/>
                  <a:pt x="1344" y="392"/>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178" name="Text Box 35"/>
          <p:cNvSpPr txBox="1">
            <a:spLocks noChangeArrowheads="1"/>
          </p:cNvSpPr>
          <p:nvPr/>
        </p:nvSpPr>
        <p:spPr bwMode="auto">
          <a:xfrm>
            <a:off x="4311650" y="4114800"/>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IL-4, IL-5</a:t>
            </a:r>
          </a:p>
          <a:p>
            <a:pPr eaLnBrk="1" hangingPunct="1"/>
            <a:r>
              <a:rPr lang="en-GB"/>
              <a:t>INF-</a:t>
            </a:r>
            <a:r>
              <a:rPr lang="en-GB">
                <a:latin typeface="Symbol" pitchFamily="18" charset="2"/>
              </a:rPr>
              <a:t>g</a:t>
            </a:r>
          </a:p>
        </p:txBody>
      </p:sp>
      <p:sp>
        <p:nvSpPr>
          <p:cNvPr id="49179" name="Text Box 36"/>
          <p:cNvSpPr txBox="1">
            <a:spLocks noChangeArrowheads="1"/>
          </p:cNvSpPr>
          <p:nvPr/>
        </p:nvSpPr>
        <p:spPr bwMode="auto">
          <a:xfrm>
            <a:off x="4227513" y="5181600"/>
            <a:ext cx="1030287"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a:solidFill>
                  <a:schemeClr val="tx2"/>
                </a:solidFill>
              </a:rPr>
              <a:t>Attack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76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buClr>
                <a:schemeClr val="tx1"/>
              </a:buClr>
              <a:buSzPts val="1800"/>
              <a:buFontTx/>
              <a:buChar char="•"/>
            </a:pPr>
            <a:endParaRPr lang="en-GB"/>
          </a:p>
          <a:p>
            <a:pPr marL="342900" indent="-342900" eaLnBrk="0" hangingPunct="0">
              <a:spcBef>
                <a:spcPct val="20000"/>
              </a:spcBef>
              <a:buClr>
                <a:schemeClr val="tx1"/>
              </a:buClr>
              <a:buSzPts val="1800"/>
              <a:buFontTx/>
              <a:buChar char="•"/>
            </a:pPr>
            <a:endParaRPr lang="en-GB"/>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solidFill>
                  <a:srgbClr val="FF0000"/>
                </a:solidFill>
              </a:rPr>
              <a:t>To outline the principles of treatment of allergic airway diseases, including allergen specific immunotherapy.</a:t>
            </a:r>
            <a:endParaRPr lang="en-US" sz="3200">
              <a:solidFill>
                <a:srgbClr val="FF0000"/>
              </a:solidFill>
            </a:endParaRPr>
          </a:p>
        </p:txBody>
      </p:sp>
      <p:sp>
        <p:nvSpPr>
          <p:cNvPr id="50179" name="Rectangle 3"/>
          <p:cNvSpPr>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381000" y="1800225"/>
            <a:ext cx="8763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a:solidFill>
                  <a:schemeClr val="accent2"/>
                </a:solidFill>
              </a:rPr>
              <a:t>The Principles of Treatment of                          	    Allergic Diseases </a:t>
            </a:r>
          </a:p>
          <a:p>
            <a:pPr eaLnBrk="1" hangingPunct="1"/>
            <a:endParaRPr lang="en-GB" sz="3200">
              <a:solidFill>
                <a:schemeClr val="accent2"/>
              </a:solidFill>
            </a:endParaRPr>
          </a:p>
          <a:p>
            <a:pPr eaLnBrk="1" hangingPunct="1">
              <a:buFont typeface="Arial" pitchFamily="34" charset="0"/>
              <a:buChar char="•"/>
            </a:pPr>
            <a:r>
              <a:rPr lang="en-GB" sz="3200">
                <a:solidFill>
                  <a:schemeClr val="accent2"/>
                </a:solidFill>
              </a:rPr>
              <a:t>  Allergen Avoidance</a:t>
            </a:r>
          </a:p>
          <a:p>
            <a:pPr eaLnBrk="1" hangingPunct="1">
              <a:buFont typeface="Arial" pitchFamily="34" charset="0"/>
              <a:buChar char="•"/>
            </a:pPr>
            <a:r>
              <a:rPr lang="en-GB" sz="3200">
                <a:solidFill>
                  <a:schemeClr val="accent2"/>
                </a:solidFill>
              </a:rPr>
              <a:t>  Anti-allergic medication</a:t>
            </a:r>
          </a:p>
          <a:p>
            <a:pPr eaLnBrk="1" hangingPunct="1">
              <a:buFont typeface="Arial" pitchFamily="34" charset="0"/>
              <a:buChar char="•"/>
            </a:pPr>
            <a:r>
              <a:rPr lang="en-GB" sz="3200">
                <a:solidFill>
                  <a:schemeClr val="accent2"/>
                </a:solidFill>
              </a:rPr>
              <a:t>  Immunotherapy      </a:t>
            </a:r>
            <a:r>
              <a:rPr lang="en-GB" sz="2400">
                <a:solidFill>
                  <a:schemeClr val="accent2"/>
                </a:solidFill>
              </a:rPr>
              <a:t>(desensitisation/hyposensitisation)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2667000"/>
            <a:ext cx="8364538"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800" b="1">
                <a:solidFill>
                  <a:srgbClr val="000066"/>
                </a:solidFill>
              </a:rPr>
              <a:t>Allergy</a:t>
            </a:r>
            <a:r>
              <a:rPr lang="en-GB" sz="2800"/>
              <a:t> is an exaggerated </a:t>
            </a:r>
            <a:r>
              <a:rPr lang="en-GB" sz="2800" u="sng">
                <a:solidFill>
                  <a:srgbClr val="FF0000"/>
                </a:solidFill>
              </a:rPr>
              <a:t>immunological </a:t>
            </a:r>
            <a:r>
              <a:rPr lang="en-GB" sz="2800"/>
              <a:t>response </a:t>
            </a:r>
          </a:p>
          <a:p>
            <a:r>
              <a:rPr lang="en-GB" sz="2800"/>
              <a:t>to a foreign substance (allergen) which is either </a:t>
            </a:r>
          </a:p>
          <a:p>
            <a:r>
              <a:rPr lang="en-GB" sz="2800"/>
              <a:t>inhaled, swallowed, injected, or comes in contact </a:t>
            </a:r>
          </a:p>
          <a:p>
            <a:r>
              <a:rPr lang="en-GB" sz="2800"/>
              <a:t>with the skin or eye. </a:t>
            </a:r>
          </a:p>
          <a:p>
            <a:endParaRPr lang="en-GB" sz="2800"/>
          </a:p>
          <a:p>
            <a:endParaRPr lang="en-GB" sz="2000"/>
          </a:p>
          <a:p>
            <a:r>
              <a:rPr lang="en-GB" sz="2000"/>
              <a:t> </a:t>
            </a:r>
          </a:p>
        </p:txBody>
      </p:sp>
      <p:sp>
        <p:nvSpPr>
          <p:cNvPr id="7171" name="Text Box 3"/>
          <p:cNvSpPr txBox="1">
            <a:spLocks noChangeArrowheads="1"/>
          </p:cNvSpPr>
          <p:nvPr/>
        </p:nvSpPr>
        <p:spPr bwMode="auto">
          <a:xfrm>
            <a:off x="2266950" y="1066800"/>
            <a:ext cx="4591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800">
                <a:solidFill>
                  <a:srgbClr val="0066FF"/>
                </a:solidFill>
              </a:rPr>
              <a:t>What is Allergy?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lide-1"/>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2133600" y="1009650"/>
            <a:ext cx="443865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3"/>
          <p:cNvSpPr txBox="1">
            <a:spLocks noChangeArrowheads="1"/>
          </p:cNvSpPr>
          <p:nvPr/>
        </p:nvSpPr>
        <p:spPr bwMode="auto">
          <a:xfrm>
            <a:off x="1214438" y="71438"/>
            <a:ext cx="6181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b="1" i="1"/>
              <a:t>Allergen-injection immunotherapy</a:t>
            </a:r>
          </a:p>
          <a:p>
            <a:pPr eaLnBrk="1" hangingPunct="1"/>
            <a:r>
              <a:rPr lang="en-GB" sz="2800" b="1" i="1"/>
              <a:t>(hyposensitisation/desensitisation)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857250" y="5572125"/>
            <a:ext cx="7643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solidFill>
                  <a:srgbClr val="0070C0"/>
                </a:solidFill>
              </a:rPr>
              <a:t>Noon and Freeman introduced the treatment of hayfever by immunization     with pollen extracts</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642938"/>
            <a:ext cx="666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000375"/>
            <a:ext cx="666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928688" y="214313"/>
            <a:ext cx="3249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i="1"/>
              <a:t>Leonard Noon (1877–1913). </a:t>
            </a:r>
            <a:endParaRPr lang="en-GB"/>
          </a:p>
        </p:txBody>
      </p:sp>
      <p:sp>
        <p:nvSpPr>
          <p:cNvPr id="53254" name="Rectangle 6"/>
          <p:cNvSpPr>
            <a:spLocks noChangeArrowheads="1"/>
          </p:cNvSpPr>
          <p:nvPr/>
        </p:nvSpPr>
        <p:spPr bwMode="auto">
          <a:xfrm>
            <a:off x="4881563" y="214313"/>
            <a:ext cx="326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i="1"/>
              <a:t>John Freeman (1877–1962). </a:t>
            </a: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hcfile1\allergy2\Slide Shows\ACAAI Slide Show\Slide 2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flipH="1">
            <a:off x="1000125" y="2103438"/>
            <a:ext cx="72151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a:solidFill>
                  <a:srgbClr val="0070C0"/>
                </a:solidFill>
              </a:rPr>
              <a:t>Advantages</a:t>
            </a:r>
          </a:p>
          <a:p>
            <a:pPr eaLnBrk="1" hangingPunct="1">
              <a:buFont typeface="Arial" pitchFamily="34" charset="0"/>
              <a:buChar char="•"/>
            </a:pPr>
            <a:r>
              <a:rPr lang="en-GB" sz="2800"/>
              <a:t>Effective</a:t>
            </a:r>
          </a:p>
          <a:p>
            <a:pPr eaLnBrk="1" hangingPunct="1">
              <a:buFont typeface="Arial" pitchFamily="34" charset="0"/>
              <a:buChar char="•"/>
            </a:pPr>
            <a:r>
              <a:rPr lang="en-GB" sz="2800"/>
              <a:t>Produces long lasting immunity</a:t>
            </a:r>
          </a:p>
          <a:p>
            <a:pPr eaLnBrk="1" hangingPunct="1"/>
            <a:endParaRPr lang="en-GB" sz="2800"/>
          </a:p>
          <a:p>
            <a:pPr eaLnBrk="1" hangingPunct="1"/>
            <a:r>
              <a:rPr lang="en-GB" sz="2800">
                <a:solidFill>
                  <a:srgbClr val="FF0000"/>
                </a:solidFill>
              </a:rPr>
              <a:t>Disadvantages</a:t>
            </a:r>
          </a:p>
          <a:p>
            <a:pPr eaLnBrk="1" hangingPunct="1">
              <a:buFont typeface="Arial" pitchFamily="34" charset="0"/>
              <a:buChar char="•"/>
            </a:pPr>
            <a:r>
              <a:rPr lang="en-GB" sz="2800"/>
              <a:t>Occasional severe allergic reaction</a:t>
            </a:r>
          </a:p>
          <a:p>
            <a:pPr eaLnBrk="1" hangingPunct="1">
              <a:buFont typeface="Arial" pitchFamily="34" charset="0"/>
              <a:buChar char="•"/>
            </a:pPr>
            <a:r>
              <a:rPr lang="en-GB" sz="2800"/>
              <a:t>Time consuming</a:t>
            </a:r>
          </a:p>
          <a:p>
            <a:pPr eaLnBrk="1" hangingPunct="1">
              <a:buFont typeface="Arial" pitchFamily="34" charset="0"/>
              <a:buChar char="•"/>
            </a:pPr>
            <a:r>
              <a:rPr lang="en-GB" sz="2800"/>
              <a:t>Standardisation problems</a:t>
            </a:r>
          </a:p>
        </p:txBody>
      </p:sp>
      <p:sp>
        <p:nvSpPr>
          <p:cNvPr id="55299" name="TextBox 3"/>
          <p:cNvSpPr txBox="1">
            <a:spLocks noChangeArrowheads="1"/>
          </p:cNvSpPr>
          <p:nvPr/>
        </p:nvSpPr>
        <p:spPr bwMode="auto">
          <a:xfrm>
            <a:off x="1214438" y="71438"/>
            <a:ext cx="6181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b="1" i="1"/>
              <a:t>Allergen-injection immunotherapy</a:t>
            </a:r>
          </a:p>
          <a:p>
            <a:pPr eaLnBrk="1" hangingPunct="1"/>
            <a:r>
              <a:rPr lang="en-GB" sz="2800" b="1" i="1"/>
              <a:t>(hyposensitisation/desensitisation)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714375" y="2428875"/>
            <a:ext cx="7572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2800" b="1" i="1">
              <a:solidFill>
                <a:srgbClr val="0070C0"/>
              </a:solidFill>
            </a:endParaRPr>
          </a:p>
          <a:p>
            <a:pPr>
              <a:buFont typeface="Arial" pitchFamily="34" charset="0"/>
              <a:buChar char="•"/>
            </a:pPr>
            <a:r>
              <a:rPr lang="en-GB" sz="2800" b="1" i="1">
                <a:solidFill>
                  <a:srgbClr val="0070C0"/>
                </a:solidFill>
              </a:rPr>
              <a:t> Grass and tree pollen allergic rhino-conjunctivitis uncontrolled by medication. </a:t>
            </a:r>
          </a:p>
          <a:p>
            <a:endParaRPr lang="en-GB" sz="2800" b="1" i="1">
              <a:solidFill>
                <a:srgbClr val="0070C0"/>
              </a:solidFill>
            </a:endParaRPr>
          </a:p>
          <a:p>
            <a:pPr>
              <a:buFont typeface="Arial" pitchFamily="34" charset="0"/>
              <a:buChar char="•"/>
            </a:pPr>
            <a:r>
              <a:rPr lang="en-GB" sz="2800" b="1" i="1">
                <a:solidFill>
                  <a:srgbClr val="0070C0"/>
                </a:solidFill>
              </a:rPr>
              <a:t> Bee or wasp sting anaphylaxis at risk for repeated stings. </a:t>
            </a:r>
          </a:p>
          <a:p>
            <a:endParaRPr lang="en-GB" sz="2800" b="1" i="1">
              <a:solidFill>
                <a:srgbClr val="0070C0"/>
              </a:solidFill>
            </a:endParaRPr>
          </a:p>
          <a:p>
            <a:r>
              <a:rPr lang="en-GB" sz="2800" b="1" i="1">
                <a:solidFill>
                  <a:srgbClr val="0070C0"/>
                </a:solidFill>
              </a:rPr>
              <a:t> </a:t>
            </a:r>
          </a:p>
        </p:txBody>
      </p:sp>
      <p:sp>
        <p:nvSpPr>
          <p:cNvPr id="56323" name="Rectangle 2"/>
          <p:cNvSpPr>
            <a:spLocks noChangeArrowheads="1"/>
          </p:cNvSpPr>
          <p:nvPr/>
        </p:nvSpPr>
        <p:spPr bwMode="auto">
          <a:xfrm>
            <a:off x="1214438" y="857250"/>
            <a:ext cx="73580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b="1">
                <a:solidFill>
                  <a:srgbClr val="0070C0"/>
                </a:solidFill>
              </a:rPr>
              <a:t>Indications for Allergen-Specific       	Immunotherapy in the UK</a:t>
            </a:r>
            <a:endParaRPr lang="en-GB" sz="2800">
              <a:solidFill>
                <a:srgbClr val="0070C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qiu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57200" y="-76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buClr>
                <a:schemeClr val="tx1"/>
              </a:buClr>
              <a:buSzPts val="1800"/>
              <a:buFontTx/>
              <a:buChar char="•"/>
            </a:pPr>
            <a:r>
              <a:rPr lang="en-GB"/>
              <a:t>To define "Allergy" and to distinguish it from related terms such as "Intolerance", "Atopy" and "Hypersensitivity“</a:t>
            </a:r>
          </a:p>
          <a:p>
            <a:pPr marL="342900" indent="-342900" eaLnBrk="0" hangingPunct="0">
              <a:spcBef>
                <a:spcPct val="20000"/>
              </a:spcBef>
            </a:pPr>
            <a:r>
              <a:rPr lang="en-GB"/>
              <a:t>.</a:t>
            </a:r>
          </a:p>
          <a:p>
            <a:pPr marL="342900" indent="-342900" eaLnBrk="0" hangingPunct="0">
              <a:spcBef>
                <a:spcPct val="20000"/>
              </a:spcBef>
              <a:buClr>
                <a:schemeClr val="tx1"/>
              </a:buClr>
              <a:buSzPts val="1800"/>
              <a:buFontTx/>
              <a:buChar char="•"/>
            </a:pPr>
            <a:r>
              <a:rPr lang="en-GB"/>
              <a:t>To understand the fundamental immunological mechanisms operative in the major forms of allergic airway diseases (i.e. allergic rhinitis, asthma and extrinsic allergic alveolitis)</a:t>
            </a:r>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t>To appreciate the </a:t>
            </a:r>
            <a:r>
              <a:rPr lang="en-GB" i="1"/>
              <a:t>scope </a:t>
            </a:r>
            <a:r>
              <a:rPr lang="en-GB"/>
              <a:t>of allergic airway disease</a:t>
            </a:r>
          </a:p>
          <a:p>
            <a:pPr marL="342900" indent="-342900" eaLnBrk="0" hangingPunct="0">
              <a:spcBef>
                <a:spcPct val="20000"/>
              </a:spcBef>
              <a:buClr>
                <a:schemeClr val="tx1"/>
              </a:buClr>
              <a:buSzPts val="1800"/>
              <a:buFontTx/>
              <a:buChar char="•"/>
            </a:pPr>
            <a:endParaRPr lang="en-GB"/>
          </a:p>
          <a:p>
            <a:pPr marL="342900" indent="-342900" eaLnBrk="0" hangingPunct="0">
              <a:spcBef>
                <a:spcPct val="20000"/>
              </a:spcBef>
              <a:buClr>
                <a:schemeClr val="tx1"/>
              </a:buClr>
              <a:buSzPts val="1800"/>
              <a:buFontTx/>
              <a:buChar char="•"/>
            </a:pPr>
            <a:r>
              <a:rPr lang="en-GB"/>
              <a:t>To appreciate the </a:t>
            </a:r>
            <a:r>
              <a:rPr lang="en-GB" i="1"/>
              <a:t>burden</a:t>
            </a:r>
            <a:r>
              <a:rPr lang="en-GB"/>
              <a:t> of allergic airway disease</a:t>
            </a:r>
          </a:p>
          <a:p>
            <a:pPr marL="342900" indent="-342900" eaLnBrk="0" hangingPunct="0">
              <a:spcBef>
                <a:spcPct val="20000"/>
              </a:spcBef>
              <a:buClr>
                <a:schemeClr val="tx1"/>
              </a:buClr>
              <a:buSzPts val="1800"/>
              <a:buFontTx/>
              <a:buChar char="•"/>
            </a:pPr>
            <a:endParaRPr lang="en-GB"/>
          </a:p>
          <a:p>
            <a:pPr marL="342900" indent="-342900" eaLnBrk="0" hangingPunct="0">
              <a:spcBef>
                <a:spcPct val="20000"/>
              </a:spcBef>
              <a:buClr>
                <a:schemeClr val="tx1"/>
              </a:buClr>
              <a:buSzPts val="1800"/>
              <a:buFontTx/>
              <a:buChar char="•"/>
            </a:pPr>
            <a:r>
              <a:rPr lang="en-GB"/>
              <a:t>To understand possible reasons for the rising trends in allergic disease.</a:t>
            </a:r>
          </a:p>
          <a:p>
            <a:pPr marL="342900" indent="-342900" eaLnBrk="0" hangingPunct="0">
              <a:spcBef>
                <a:spcPct val="20000"/>
              </a:spcBef>
              <a:buFontTx/>
              <a:buChar char="•"/>
            </a:pPr>
            <a:endParaRPr lang="en-GB"/>
          </a:p>
          <a:p>
            <a:pPr marL="342900" indent="-342900" eaLnBrk="0" hangingPunct="0">
              <a:spcBef>
                <a:spcPct val="20000"/>
              </a:spcBef>
              <a:buClr>
                <a:schemeClr val="tx1"/>
              </a:buClr>
              <a:buSzPts val="1800"/>
              <a:buFontTx/>
              <a:buChar char="•"/>
            </a:pPr>
            <a:r>
              <a:rPr lang="en-GB"/>
              <a:t>To outline the principles of treatment of allergic airway diseases, including allergen specific immunotherapy.</a:t>
            </a:r>
            <a:endParaRPr lang="en-US" sz="3200"/>
          </a:p>
        </p:txBody>
      </p:sp>
      <p:sp>
        <p:nvSpPr>
          <p:cNvPr id="58371" name="Rectangle 3"/>
          <p:cNvSpPr>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914400" y="2057400"/>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b="1">
                <a:solidFill>
                  <a:schemeClr val="accent2"/>
                </a:solidFill>
              </a:rPr>
              <a:t>Allergy</a:t>
            </a:r>
            <a:r>
              <a:rPr lang="en-GB" sz="2800"/>
              <a:t> is a </a:t>
            </a:r>
            <a:r>
              <a:rPr lang="en-GB" sz="2800" i="1"/>
              <a:t>mechanism</a:t>
            </a:r>
            <a:r>
              <a:rPr lang="en-GB" sz="2800"/>
              <a:t> (not a disease). </a:t>
            </a:r>
          </a:p>
          <a:p>
            <a:endParaRPr lang="en-GB" sz="2800"/>
          </a:p>
          <a:p>
            <a:r>
              <a:rPr lang="en-GB" sz="2800"/>
              <a:t>Allergic mechanisms play an important role in some diseases all the time, and in others for some of the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3505200" y="355600"/>
            <a:ext cx="2159000" cy="2159000"/>
          </a:xfrm>
          <a:prstGeom prst="ellipse">
            <a:avLst/>
          </a:prstGeom>
          <a:solidFill>
            <a:schemeClr val="accent2"/>
          </a:solidFill>
          <a:ln w="38100">
            <a:solidFill>
              <a:srgbClr val="FFFFCC"/>
            </a:solidFill>
            <a:round/>
            <a:headEnd/>
            <a:tailEnd/>
          </a:ln>
        </p:spPr>
        <p:txBody>
          <a:bodyPr wrap="none" anchor="ctr"/>
          <a:lstStyle/>
          <a:p>
            <a:endParaRPr lang="en-US"/>
          </a:p>
        </p:txBody>
      </p:sp>
      <p:sp>
        <p:nvSpPr>
          <p:cNvPr id="9219" name="Oval 3"/>
          <p:cNvSpPr>
            <a:spLocks noChangeArrowheads="1"/>
          </p:cNvSpPr>
          <p:nvPr/>
        </p:nvSpPr>
        <p:spPr bwMode="auto">
          <a:xfrm>
            <a:off x="1143000" y="1676400"/>
            <a:ext cx="2159000" cy="2159000"/>
          </a:xfrm>
          <a:prstGeom prst="ellipse">
            <a:avLst/>
          </a:prstGeom>
          <a:solidFill>
            <a:schemeClr val="accent2"/>
          </a:solidFill>
          <a:ln w="38100">
            <a:solidFill>
              <a:srgbClr val="FFFFCC"/>
            </a:solidFill>
            <a:round/>
            <a:headEnd/>
            <a:tailEnd/>
          </a:ln>
        </p:spPr>
        <p:txBody>
          <a:bodyPr wrap="none" anchor="ctr"/>
          <a:lstStyle/>
          <a:p>
            <a:endParaRPr lang="en-US"/>
          </a:p>
        </p:txBody>
      </p:sp>
      <p:sp>
        <p:nvSpPr>
          <p:cNvPr id="9220" name="Oval 4"/>
          <p:cNvSpPr>
            <a:spLocks noChangeArrowheads="1"/>
          </p:cNvSpPr>
          <p:nvPr/>
        </p:nvSpPr>
        <p:spPr bwMode="auto">
          <a:xfrm>
            <a:off x="4495800" y="3505200"/>
            <a:ext cx="2159000" cy="2159000"/>
          </a:xfrm>
          <a:prstGeom prst="ellipse">
            <a:avLst/>
          </a:prstGeom>
          <a:solidFill>
            <a:schemeClr val="accent2"/>
          </a:solidFill>
          <a:ln w="38100">
            <a:solidFill>
              <a:srgbClr val="FFFF99"/>
            </a:solidFill>
            <a:round/>
            <a:headEnd/>
            <a:tailEnd/>
          </a:ln>
        </p:spPr>
        <p:txBody>
          <a:bodyPr wrap="none" anchor="ctr"/>
          <a:lstStyle/>
          <a:p>
            <a:pPr algn="ctr" eaLnBrk="0" hangingPunct="0"/>
            <a:endParaRPr lang="en-US" sz="2400">
              <a:solidFill>
                <a:srgbClr val="FFFF00"/>
              </a:solidFill>
            </a:endParaRPr>
          </a:p>
        </p:txBody>
      </p:sp>
      <p:sp>
        <p:nvSpPr>
          <p:cNvPr id="9221" name="Oval 5"/>
          <p:cNvSpPr>
            <a:spLocks noChangeArrowheads="1"/>
          </p:cNvSpPr>
          <p:nvPr/>
        </p:nvSpPr>
        <p:spPr bwMode="auto">
          <a:xfrm>
            <a:off x="2032000" y="4114800"/>
            <a:ext cx="2159000" cy="2159000"/>
          </a:xfrm>
          <a:prstGeom prst="ellipse">
            <a:avLst/>
          </a:prstGeom>
          <a:solidFill>
            <a:schemeClr val="accent2"/>
          </a:solidFill>
          <a:ln w="38100">
            <a:solidFill>
              <a:srgbClr val="FFFFCC"/>
            </a:solidFill>
            <a:round/>
            <a:headEnd/>
            <a:tailEnd/>
          </a:ln>
        </p:spPr>
        <p:txBody>
          <a:bodyPr wrap="none" anchor="ctr"/>
          <a:lstStyle/>
          <a:p>
            <a:endParaRPr lang="en-US"/>
          </a:p>
        </p:txBody>
      </p:sp>
      <p:sp>
        <p:nvSpPr>
          <p:cNvPr id="9222" name="Oval 6"/>
          <p:cNvSpPr>
            <a:spLocks noChangeArrowheads="1"/>
          </p:cNvSpPr>
          <p:nvPr/>
        </p:nvSpPr>
        <p:spPr bwMode="auto">
          <a:xfrm>
            <a:off x="5867400" y="1574800"/>
            <a:ext cx="2159000" cy="2159000"/>
          </a:xfrm>
          <a:prstGeom prst="ellipse">
            <a:avLst/>
          </a:prstGeom>
          <a:solidFill>
            <a:schemeClr val="accent2"/>
          </a:solidFill>
          <a:ln w="38100">
            <a:solidFill>
              <a:srgbClr val="FFFFCC"/>
            </a:solidFill>
            <a:round/>
            <a:headEnd/>
            <a:tailEnd/>
          </a:ln>
        </p:spPr>
        <p:txBody>
          <a:bodyPr wrap="none" anchor="ctr"/>
          <a:lstStyle/>
          <a:p>
            <a:endParaRPr lang="en-US"/>
          </a:p>
        </p:txBody>
      </p:sp>
      <p:sp>
        <p:nvSpPr>
          <p:cNvPr id="9223" name="Oval 7"/>
          <p:cNvSpPr>
            <a:spLocks noChangeArrowheads="1"/>
          </p:cNvSpPr>
          <p:nvPr/>
        </p:nvSpPr>
        <p:spPr bwMode="auto">
          <a:xfrm>
            <a:off x="2743200" y="1524000"/>
            <a:ext cx="3598863" cy="3598863"/>
          </a:xfrm>
          <a:prstGeom prst="ellipse">
            <a:avLst/>
          </a:prstGeom>
          <a:noFill/>
          <a:ln w="38100">
            <a:solidFill>
              <a:srgbClr val="FF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4" name="Line 8"/>
          <p:cNvSpPr>
            <a:spLocks noChangeShapeType="1"/>
          </p:cNvSpPr>
          <p:nvPr/>
        </p:nvSpPr>
        <p:spPr bwMode="auto">
          <a:xfrm flipH="1">
            <a:off x="3962400" y="1524000"/>
            <a:ext cx="457200" cy="7620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5" name="Line 9"/>
          <p:cNvSpPr>
            <a:spLocks noChangeShapeType="1"/>
          </p:cNvSpPr>
          <p:nvPr/>
        </p:nvSpPr>
        <p:spPr bwMode="auto">
          <a:xfrm flipH="1">
            <a:off x="4114800" y="1524000"/>
            <a:ext cx="457200" cy="8382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6" name="Line 10"/>
          <p:cNvSpPr>
            <a:spLocks noChangeShapeType="1"/>
          </p:cNvSpPr>
          <p:nvPr/>
        </p:nvSpPr>
        <p:spPr bwMode="auto">
          <a:xfrm flipH="1">
            <a:off x="4267200" y="1524000"/>
            <a:ext cx="457200" cy="914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7" name="Line 11"/>
          <p:cNvSpPr>
            <a:spLocks noChangeShapeType="1"/>
          </p:cNvSpPr>
          <p:nvPr/>
        </p:nvSpPr>
        <p:spPr bwMode="auto">
          <a:xfrm flipH="1">
            <a:off x="4419600" y="1524000"/>
            <a:ext cx="457200" cy="990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8" name="Line 12"/>
          <p:cNvSpPr>
            <a:spLocks noChangeShapeType="1"/>
          </p:cNvSpPr>
          <p:nvPr/>
        </p:nvSpPr>
        <p:spPr bwMode="auto">
          <a:xfrm flipH="1">
            <a:off x="4572000" y="1600200"/>
            <a:ext cx="457200" cy="914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9" name="Line 13"/>
          <p:cNvSpPr>
            <a:spLocks noChangeShapeType="1"/>
          </p:cNvSpPr>
          <p:nvPr/>
        </p:nvSpPr>
        <p:spPr bwMode="auto">
          <a:xfrm flipH="1">
            <a:off x="4724400" y="1676400"/>
            <a:ext cx="457200" cy="8382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0" name="Line 14"/>
          <p:cNvSpPr>
            <a:spLocks noChangeShapeType="1"/>
          </p:cNvSpPr>
          <p:nvPr/>
        </p:nvSpPr>
        <p:spPr bwMode="auto">
          <a:xfrm flipH="1">
            <a:off x="4953000" y="1676400"/>
            <a:ext cx="381000" cy="7620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1" name="Line 15"/>
          <p:cNvSpPr>
            <a:spLocks noChangeShapeType="1"/>
          </p:cNvSpPr>
          <p:nvPr/>
        </p:nvSpPr>
        <p:spPr bwMode="auto">
          <a:xfrm flipH="1">
            <a:off x="5181600" y="1752600"/>
            <a:ext cx="304800" cy="609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2" name="Line 16"/>
          <p:cNvSpPr>
            <a:spLocks noChangeShapeType="1"/>
          </p:cNvSpPr>
          <p:nvPr/>
        </p:nvSpPr>
        <p:spPr bwMode="auto">
          <a:xfrm flipH="1">
            <a:off x="3810000" y="1524000"/>
            <a:ext cx="457200" cy="685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3" name="Line 17"/>
          <p:cNvSpPr>
            <a:spLocks noChangeShapeType="1"/>
          </p:cNvSpPr>
          <p:nvPr/>
        </p:nvSpPr>
        <p:spPr bwMode="auto">
          <a:xfrm flipH="1">
            <a:off x="3733800" y="1600200"/>
            <a:ext cx="304800" cy="4572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4" name="Line 18"/>
          <p:cNvSpPr>
            <a:spLocks noChangeShapeType="1"/>
          </p:cNvSpPr>
          <p:nvPr/>
        </p:nvSpPr>
        <p:spPr bwMode="auto">
          <a:xfrm flipH="1">
            <a:off x="3657600" y="1676400"/>
            <a:ext cx="152400" cy="228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5" name="Line 19"/>
          <p:cNvSpPr>
            <a:spLocks noChangeShapeType="1"/>
          </p:cNvSpPr>
          <p:nvPr/>
        </p:nvSpPr>
        <p:spPr bwMode="auto">
          <a:xfrm flipH="1">
            <a:off x="2971800" y="2286000"/>
            <a:ext cx="228600" cy="152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6" name="Line 20"/>
          <p:cNvSpPr>
            <a:spLocks noChangeShapeType="1"/>
          </p:cNvSpPr>
          <p:nvPr/>
        </p:nvSpPr>
        <p:spPr bwMode="auto">
          <a:xfrm flipH="1">
            <a:off x="2895600" y="2438400"/>
            <a:ext cx="381000" cy="152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7" name="Line 21"/>
          <p:cNvSpPr>
            <a:spLocks noChangeShapeType="1"/>
          </p:cNvSpPr>
          <p:nvPr/>
        </p:nvSpPr>
        <p:spPr bwMode="auto">
          <a:xfrm flipH="1">
            <a:off x="2819400" y="2590800"/>
            <a:ext cx="457200" cy="228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8" name="Line 22"/>
          <p:cNvSpPr>
            <a:spLocks noChangeShapeType="1"/>
          </p:cNvSpPr>
          <p:nvPr/>
        </p:nvSpPr>
        <p:spPr bwMode="auto">
          <a:xfrm flipH="1">
            <a:off x="2819400" y="2743200"/>
            <a:ext cx="457200" cy="228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9" name="Line 23"/>
          <p:cNvSpPr>
            <a:spLocks noChangeShapeType="1"/>
          </p:cNvSpPr>
          <p:nvPr/>
        </p:nvSpPr>
        <p:spPr bwMode="auto">
          <a:xfrm flipH="1">
            <a:off x="2743200" y="2895600"/>
            <a:ext cx="5334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0" name="Line 24"/>
          <p:cNvSpPr>
            <a:spLocks noChangeShapeType="1"/>
          </p:cNvSpPr>
          <p:nvPr/>
        </p:nvSpPr>
        <p:spPr bwMode="auto">
          <a:xfrm flipH="1">
            <a:off x="2743200" y="3124200"/>
            <a:ext cx="5334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1" name="Line 25"/>
          <p:cNvSpPr>
            <a:spLocks noChangeShapeType="1"/>
          </p:cNvSpPr>
          <p:nvPr/>
        </p:nvSpPr>
        <p:spPr bwMode="auto">
          <a:xfrm flipH="1">
            <a:off x="2743200" y="3429000"/>
            <a:ext cx="304800" cy="152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2" name="Line 26"/>
          <p:cNvSpPr>
            <a:spLocks noChangeShapeType="1"/>
          </p:cNvSpPr>
          <p:nvPr/>
        </p:nvSpPr>
        <p:spPr bwMode="auto">
          <a:xfrm flipH="1">
            <a:off x="3048000" y="4191000"/>
            <a:ext cx="228600" cy="152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3" name="Line 27"/>
          <p:cNvSpPr>
            <a:spLocks noChangeShapeType="1"/>
          </p:cNvSpPr>
          <p:nvPr/>
        </p:nvSpPr>
        <p:spPr bwMode="auto">
          <a:xfrm flipH="1">
            <a:off x="3124200" y="4191000"/>
            <a:ext cx="304800" cy="228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4" name="Line 28"/>
          <p:cNvSpPr>
            <a:spLocks noChangeShapeType="1"/>
          </p:cNvSpPr>
          <p:nvPr/>
        </p:nvSpPr>
        <p:spPr bwMode="auto">
          <a:xfrm flipH="1">
            <a:off x="3200400" y="4267200"/>
            <a:ext cx="304800" cy="228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5" name="Line 29"/>
          <p:cNvSpPr>
            <a:spLocks noChangeShapeType="1"/>
          </p:cNvSpPr>
          <p:nvPr/>
        </p:nvSpPr>
        <p:spPr bwMode="auto">
          <a:xfrm flipH="1">
            <a:off x="3276600" y="4343400"/>
            <a:ext cx="3810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6" name="Line 30"/>
          <p:cNvSpPr>
            <a:spLocks noChangeShapeType="1"/>
          </p:cNvSpPr>
          <p:nvPr/>
        </p:nvSpPr>
        <p:spPr bwMode="auto">
          <a:xfrm flipH="1">
            <a:off x="3429000" y="4419600"/>
            <a:ext cx="3810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7" name="Line 31"/>
          <p:cNvSpPr>
            <a:spLocks noChangeShapeType="1"/>
          </p:cNvSpPr>
          <p:nvPr/>
        </p:nvSpPr>
        <p:spPr bwMode="auto">
          <a:xfrm flipH="1">
            <a:off x="3581400" y="4495800"/>
            <a:ext cx="3810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8" name="Line 32"/>
          <p:cNvSpPr>
            <a:spLocks noChangeShapeType="1"/>
          </p:cNvSpPr>
          <p:nvPr/>
        </p:nvSpPr>
        <p:spPr bwMode="auto">
          <a:xfrm flipH="1">
            <a:off x="3733800" y="4648200"/>
            <a:ext cx="3048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9" name="Line 33"/>
          <p:cNvSpPr>
            <a:spLocks noChangeShapeType="1"/>
          </p:cNvSpPr>
          <p:nvPr/>
        </p:nvSpPr>
        <p:spPr bwMode="auto">
          <a:xfrm flipH="1">
            <a:off x="3886200" y="4724400"/>
            <a:ext cx="228600" cy="304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0" name="Text Box 34"/>
          <p:cNvSpPr txBox="1">
            <a:spLocks noChangeArrowheads="1"/>
          </p:cNvSpPr>
          <p:nvPr/>
        </p:nvSpPr>
        <p:spPr bwMode="auto">
          <a:xfrm>
            <a:off x="3962400" y="6096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2800" b="1">
                <a:solidFill>
                  <a:srgbClr val="FFFFCC"/>
                </a:solidFill>
              </a:rPr>
              <a:t>Asthma</a:t>
            </a:r>
          </a:p>
        </p:txBody>
      </p:sp>
      <p:sp>
        <p:nvSpPr>
          <p:cNvPr id="9251" name="Text Box 35"/>
          <p:cNvSpPr txBox="1">
            <a:spLocks noChangeArrowheads="1"/>
          </p:cNvSpPr>
          <p:nvPr/>
        </p:nvSpPr>
        <p:spPr bwMode="auto">
          <a:xfrm>
            <a:off x="1219200" y="22098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50000"/>
              </a:lnSpc>
              <a:spcBef>
                <a:spcPct val="50000"/>
              </a:spcBef>
            </a:pPr>
            <a:r>
              <a:rPr lang="en-GB" sz="2400" b="1">
                <a:solidFill>
                  <a:srgbClr val="FFFFCC"/>
                </a:solidFill>
              </a:rPr>
              <a:t>Drug</a:t>
            </a:r>
          </a:p>
          <a:p>
            <a:pPr algn="ctr">
              <a:lnSpc>
                <a:spcPct val="50000"/>
              </a:lnSpc>
              <a:spcBef>
                <a:spcPct val="50000"/>
              </a:spcBef>
            </a:pPr>
            <a:r>
              <a:rPr lang="en-GB" sz="2400" b="1">
                <a:solidFill>
                  <a:srgbClr val="FFFFCC"/>
                </a:solidFill>
              </a:rPr>
              <a:t>reactions</a:t>
            </a:r>
          </a:p>
        </p:txBody>
      </p:sp>
      <p:sp>
        <p:nvSpPr>
          <p:cNvPr id="9252" name="Text Box 36"/>
          <p:cNvSpPr txBox="1">
            <a:spLocks noChangeArrowheads="1"/>
          </p:cNvSpPr>
          <p:nvPr/>
        </p:nvSpPr>
        <p:spPr bwMode="auto">
          <a:xfrm>
            <a:off x="3657600" y="28956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2800" b="1">
                <a:solidFill>
                  <a:srgbClr val="FF0000"/>
                </a:solidFill>
              </a:rPr>
              <a:t>ALLERGY</a:t>
            </a:r>
          </a:p>
        </p:txBody>
      </p:sp>
      <p:sp>
        <p:nvSpPr>
          <p:cNvPr id="9253" name="Text Box 37"/>
          <p:cNvSpPr txBox="1">
            <a:spLocks noChangeArrowheads="1"/>
          </p:cNvSpPr>
          <p:nvPr/>
        </p:nvSpPr>
        <p:spPr bwMode="auto">
          <a:xfrm>
            <a:off x="1981200" y="49530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50000"/>
              </a:lnSpc>
              <a:spcBef>
                <a:spcPct val="50000"/>
              </a:spcBef>
            </a:pPr>
            <a:r>
              <a:rPr lang="en-GB" sz="2400" b="1">
                <a:solidFill>
                  <a:srgbClr val="FFFFCC"/>
                </a:solidFill>
              </a:rPr>
              <a:t>Food</a:t>
            </a:r>
          </a:p>
          <a:p>
            <a:pPr algn="ctr">
              <a:lnSpc>
                <a:spcPct val="50000"/>
              </a:lnSpc>
              <a:spcBef>
                <a:spcPct val="50000"/>
              </a:spcBef>
            </a:pPr>
            <a:r>
              <a:rPr lang="en-GB" sz="2400" b="1">
                <a:solidFill>
                  <a:srgbClr val="FFFFCC"/>
                </a:solidFill>
              </a:rPr>
              <a:t>Reactions</a:t>
            </a:r>
          </a:p>
        </p:txBody>
      </p:sp>
      <p:sp>
        <p:nvSpPr>
          <p:cNvPr id="9254" name="Text Box 38"/>
          <p:cNvSpPr txBox="1">
            <a:spLocks noChangeArrowheads="1"/>
          </p:cNvSpPr>
          <p:nvPr/>
        </p:nvSpPr>
        <p:spPr bwMode="auto">
          <a:xfrm>
            <a:off x="4953000" y="496728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2400" b="1">
                <a:solidFill>
                  <a:srgbClr val="FFFFCC"/>
                </a:solidFill>
              </a:rPr>
              <a:t>Rhinitis</a:t>
            </a:r>
          </a:p>
        </p:txBody>
      </p:sp>
      <p:sp>
        <p:nvSpPr>
          <p:cNvPr id="9255" name="Text Box 39"/>
          <p:cNvSpPr txBox="1">
            <a:spLocks noChangeArrowheads="1"/>
          </p:cNvSpPr>
          <p:nvPr/>
        </p:nvSpPr>
        <p:spPr bwMode="auto">
          <a:xfrm>
            <a:off x="5791200" y="1981200"/>
            <a:ext cx="243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50000"/>
              </a:lnSpc>
              <a:spcBef>
                <a:spcPct val="50000"/>
              </a:spcBef>
            </a:pPr>
            <a:r>
              <a:rPr lang="en-GB" sz="2400" b="1">
                <a:solidFill>
                  <a:srgbClr val="FFFFCC"/>
                </a:solidFill>
              </a:rPr>
              <a:t>Eczema</a:t>
            </a:r>
          </a:p>
          <a:p>
            <a:pPr algn="ctr">
              <a:lnSpc>
                <a:spcPct val="50000"/>
              </a:lnSpc>
              <a:spcBef>
                <a:spcPct val="50000"/>
              </a:spcBef>
            </a:pPr>
            <a:r>
              <a:rPr lang="en-GB" sz="2400" b="1">
                <a:solidFill>
                  <a:srgbClr val="FFFFCC"/>
                </a:solidFill>
              </a:rPr>
              <a:t>Urticaria</a:t>
            </a:r>
          </a:p>
          <a:p>
            <a:pPr algn="ctr">
              <a:lnSpc>
                <a:spcPct val="50000"/>
              </a:lnSpc>
              <a:spcBef>
                <a:spcPct val="50000"/>
              </a:spcBef>
            </a:pPr>
            <a:r>
              <a:rPr lang="en-GB" sz="2400" b="1">
                <a:solidFill>
                  <a:srgbClr val="FFFFCC"/>
                </a:solidFill>
              </a:rPr>
              <a:t>Angioedema</a:t>
            </a:r>
          </a:p>
        </p:txBody>
      </p:sp>
      <p:sp>
        <p:nvSpPr>
          <p:cNvPr id="9256" name="Line 40"/>
          <p:cNvSpPr>
            <a:spLocks noChangeShapeType="1"/>
          </p:cNvSpPr>
          <p:nvPr/>
        </p:nvSpPr>
        <p:spPr bwMode="auto">
          <a:xfrm flipH="1">
            <a:off x="4876800" y="3581400"/>
            <a:ext cx="914400" cy="152400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7" name="Line 41"/>
          <p:cNvSpPr>
            <a:spLocks noChangeShapeType="1"/>
          </p:cNvSpPr>
          <p:nvPr/>
        </p:nvSpPr>
        <p:spPr bwMode="auto">
          <a:xfrm flipH="1">
            <a:off x="5257800" y="3657600"/>
            <a:ext cx="838200" cy="129540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8" name="Line 42"/>
          <p:cNvSpPr>
            <a:spLocks noChangeShapeType="1"/>
          </p:cNvSpPr>
          <p:nvPr/>
        </p:nvSpPr>
        <p:spPr bwMode="auto">
          <a:xfrm flipH="1">
            <a:off x="4572000" y="3505200"/>
            <a:ext cx="914400" cy="152400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9" name="Line 43"/>
          <p:cNvSpPr>
            <a:spLocks noChangeShapeType="1"/>
          </p:cNvSpPr>
          <p:nvPr/>
        </p:nvSpPr>
        <p:spPr bwMode="auto">
          <a:xfrm flipH="1">
            <a:off x="4495800" y="3657600"/>
            <a:ext cx="609600" cy="99060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0" name="Line 44"/>
          <p:cNvSpPr>
            <a:spLocks noChangeShapeType="1"/>
          </p:cNvSpPr>
          <p:nvPr/>
        </p:nvSpPr>
        <p:spPr bwMode="auto">
          <a:xfrm flipH="1">
            <a:off x="5638800" y="3733800"/>
            <a:ext cx="533400" cy="99060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1" name="Line 49"/>
          <p:cNvSpPr>
            <a:spLocks noChangeShapeType="1"/>
          </p:cNvSpPr>
          <p:nvPr/>
        </p:nvSpPr>
        <p:spPr bwMode="auto">
          <a:xfrm flipH="1">
            <a:off x="5867400" y="2362200"/>
            <a:ext cx="228600" cy="2286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2" name="Line 50"/>
          <p:cNvSpPr>
            <a:spLocks noChangeShapeType="1"/>
          </p:cNvSpPr>
          <p:nvPr/>
        </p:nvSpPr>
        <p:spPr bwMode="auto">
          <a:xfrm flipH="1">
            <a:off x="5867400" y="2590800"/>
            <a:ext cx="304800" cy="22860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3" name="Line 51"/>
          <p:cNvSpPr>
            <a:spLocks noChangeShapeType="1"/>
          </p:cNvSpPr>
          <p:nvPr/>
        </p:nvSpPr>
        <p:spPr bwMode="auto">
          <a:xfrm flipH="1">
            <a:off x="5867400" y="2514600"/>
            <a:ext cx="228600" cy="1524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4" name="Line 52"/>
          <p:cNvSpPr>
            <a:spLocks noChangeShapeType="1"/>
          </p:cNvSpPr>
          <p:nvPr/>
        </p:nvSpPr>
        <p:spPr bwMode="auto">
          <a:xfrm flipH="1">
            <a:off x="5943600" y="2743200"/>
            <a:ext cx="304800" cy="1524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5" name="Line 53"/>
          <p:cNvSpPr>
            <a:spLocks noChangeShapeType="1"/>
          </p:cNvSpPr>
          <p:nvPr/>
        </p:nvSpPr>
        <p:spPr bwMode="auto">
          <a:xfrm flipH="1">
            <a:off x="6019800" y="2895600"/>
            <a:ext cx="228600" cy="1524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6" name="Line 54"/>
          <p:cNvSpPr>
            <a:spLocks noChangeShapeType="1"/>
          </p:cNvSpPr>
          <p:nvPr/>
        </p:nvSpPr>
        <p:spPr bwMode="auto">
          <a:xfrm flipH="1">
            <a:off x="6019800" y="3048000"/>
            <a:ext cx="304800" cy="1524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7" name="Line 55"/>
          <p:cNvSpPr>
            <a:spLocks noChangeShapeType="1"/>
          </p:cNvSpPr>
          <p:nvPr/>
        </p:nvSpPr>
        <p:spPr bwMode="auto">
          <a:xfrm flipH="1">
            <a:off x="6172200" y="3200400"/>
            <a:ext cx="152400" cy="762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8" name="Line 56"/>
          <p:cNvSpPr>
            <a:spLocks noChangeShapeType="1"/>
          </p:cNvSpPr>
          <p:nvPr/>
        </p:nvSpPr>
        <p:spPr bwMode="auto">
          <a:xfrm flipH="1">
            <a:off x="6248400" y="3352800"/>
            <a:ext cx="76200" cy="7620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533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GB" b="1"/>
              <a:t>                           </a:t>
            </a:r>
          </a:p>
          <a:p>
            <a:pPr marL="342900" indent="-342900" eaLnBrk="0" hangingPunct="0">
              <a:spcBef>
                <a:spcPct val="20000"/>
              </a:spcBef>
              <a:buFontTx/>
              <a:buChar char="•"/>
            </a:pPr>
            <a:endParaRPr lang="en-GB" b="1"/>
          </a:p>
          <a:p>
            <a:pPr marL="342900" indent="-342900" eaLnBrk="0" hangingPunct="0">
              <a:spcBef>
                <a:spcPct val="20000"/>
              </a:spcBef>
            </a:pPr>
            <a:r>
              <a:rPr lang="en-GB" b="1"/>
              <a:t>                           </a:t>
            </a:r>
          </a:p>
          <a:p>
            <a:pPr marL="342900" indent="-342900" eaLnBrk="0" hangingPunct="0">
              <a:spcBef>
                <a:spcPct val="20000"/>
              </a:spcBef>
            </a:pPr>
            <a:r>
              <a:rPr lang="en-GB" b="1"/>
              <a:t> </a:t>
            </a:r>
            <a:endParaRPr lang="en-GB"/>
          </a:p>
          <a:p>
            <a:pPr marL="342900" indent="-342900" eaLnBrk="0" hangingPunct="0">
              <a:spcBef>
                <a:spcPct val="20000"/>
              </a:spcBef>
            </a:pPr>
            <a:r>
              <a:rPr lang="en-GB"/>
              <a:t>.</a:t>
            </a:r>
          </a:p>
          <a:p>
            <a:pPr marL="342900" indent="-342900" eaLnBrk="0" hangingPunct="0">
              <a:spcBef>
                <a:spcPct val="20000"/>
              </a:spcBef>
              <a:buClr>
                <a:schemeClr val="tx1"/>
              </a:buClr>
              <a:buSzPts val="1800"/>
              <a:buFontTx/>
              <a:buChar char="•"/>
            </a:pPr>
            <a:r>
              <a:rPr lang="en-GB">
                <a:solidFill>
                  <a:srgbClr val="FF0000"/>
                </a:solidFill>
              </a:rPr>
              <a:t>To understand the fundamental immunological mechanisms operative in the major forms of allergic airway diseases (i.e. allergic rhinitis, asthma and extrinsic allergic alveolitis)</a:t>
            </a:r>
          </a:p>
          <a:p>
            <a:pPr marL="342900" indent="-342900" eaLnBrk="0" hangingPunct="0">
              <a:spcBef>
                <a:spcPct val="20000"/>
              </a:spcBef>
              <a:buFontTx/>
              <a:buChar char="•"/>
            </a:pPr>
            <a:endParaRPr lang="en-GB"/>
          </a:p>
        </p:txBody>
      </p:sp>
      <p:sp>
        <p:nvSpPr>
          <p:cNvPr id="10243" name="Rectangle 3"/>
          <p:cNvSpPr>
            <a:spLocks noChangeArrowheads="1"/>
          </p:cNvSpPr>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4400" b="1">
                <a:solidFill>
                  <a:schemeClr val="tx2"/>
                </a:solidFill>
              </a:rPr>
              <a:t>Learning Objectives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uman_body-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22494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835025" y="1390650"/>
            <a:ext cx="122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Viruses</a:t>
            </a:r>
          </a:p>
          <a:p>
            <a:r>
              <a:rPr lang="en-GB" b="1"/>
              <a:t>bacteria</a:t>
            </a:r>
          </a:p>
          <a:p>
            <a:r>
              <a:rPr lang="en-GB" b="1"/>
              <a:t>fungi </a:t>
            </a:r>
          </a:p>
          <a:p>
            <a:r>
              <a:rPr lang="en-GB" b="1"/>
              <a:t>protozoa </a:t>
            </a:r>
          </a:p>
        </p:txBody>
      </p:sp>
      <p:sp>
        <p:nvSpPr>
          <p:cNvPr id="11268" name="Rectangle 3"/>
          <p:cNvSpPr>
            <a:spLocks noChangeArrowheads="1"/>
          </p:cNvSpPr>
          <p:nvPr/>
        </p:nvSpPr>
        <p:spPr bwMode="auto">
          <a:xfrm>
            <a:off x="5791200" y="15636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t>helminths (“worms”)</a:t>
            </a:r>
          </a:p>
          <a:p>
            <a:r>
              <a:rPr lang="en-GB" b="1"/>
              <a:t>ectoparasites (“ticks”) </a:t>
            </a:r>
          </a:p>
        </p:txBody>
      </p:sp>
      <p:cxnSp>
        <p:nvCxnSpPr>
          <p:cNvPr id="6" name="Straight Arrow Connector 5"/>
          <p:cNvCxnSpPr/>
          <p:nvPr/>
        </p:nvCxnSpPr>
        <p:spPr>
          <a:xfrm>
            <a:off x="1600200" y="2743200"/>
            <a:ext cx="1676400" cy="685800"/>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638800" y="2590800"/>
            <a:ext cx="1447800" cy="838200"/>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1271" name="Rectangle 12"/>
          <p:cNvSpPr>
            <a:spLocks noChangeArrowheads="1"/>
          </p:cNvSpPr>
          <p:nvPr/>
        </p:nvSpPr>
        <p:spPr bwMode="auto">
          <a:xfrm>
            <a:off x="228600" y="45624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FF0000"/>
                </a:solidFill>
              </a:rPr>
              <a:t>T helper type 1 (Th1)</a:t>
            </a:r>
          </a:p>
          <a:p>
            <a:r>
              <a:rPr lang="en-GB">
                <a:solidFill>
                  <a:srgbClr val="FF0000"/>
                </a:solidFill>
              </a:rPr>
              <a:t>Th17 cells, cytotoxic T cells</a:t>
            </a:r>
          </a:p>
          <a:p>
            <a:r>
              <a:rPr lang="en-GB">
                <a:solidFill>
                  <a:srgbClr val="FF0000"/>
                </a:solidFill>
              </a:rPr>
              <a:t>IgM, IgA and IgG subclasses</a:t>
            </a:r>
          </a:p>
        </p:txBody>
      </p:sp>
      <p:sp>
        <p:nvSpPr>
          <p:cNvPr id="11272" name="Rectangle 19"/>
          <p:cNvSpPr>
            <a:spLocks noChangeArrowheads="1"/>
          </p:cNvSpPr>
          <p:nvPr/>
        </p:nvSpPr>
        <p:spPr bwMode="auto">
          <a:xfrm>
            <a:off x="4953000" y="45910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FF0000"/>
                </a:solidFill>
              </a:rPr>
              <a:t>Th2 cells, IgE and IgG1 antibodies epithelial barriers, innate lymphoid cells, eosinophils, mast cells, basophils, activated macrophages.</a:t>
            </a:r>
          </a:p>
        </p:txBody>
      </p:sp>
      <p:sp>
        <p:nvSpPr>
          <p:cNvPr id="11273" name="TextBox 24"/>
          <p:cNvSpPr txBox="1">
            <a:spLocks noChangeArrowheads="1"/>
          </p:cNvSpPr>
          <p:nvPr/>
        </p:nvSpPr>
        <p:spPr bwMode="auto">
          <a:xfrm>
            <a:off x="2895600" y="457200"/>
            <a:ext cx="2684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800"/>
              <a:t>Immunity</a:t>
            </a:r>
          </a:p>
        </p:txBody>
      </p:sp>
      <p:cxnSp>
        <p:nvCxnSpPr>
          <p:cNvPr id="27" name="Straight Arrow Connector 26"/>
          <p:cNvCxnSpPr/>
          <p:nvPr/>
        </p:nvCxnSpPr>
        <p:spPr>
          <a:xfrm flipV="1">
            <a:off x="1295400" y="3276600"/>
            <a:ext cx="762000" cy="1143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477000" y="3048000"/>
            <a:ext cx="838200" cy="1295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1320</Words>
  <Application>Microsoft Office PowerPoint</Application>
  <PresentationFormat>On-screen Show (4:3)</PresentationFormat>
  <Paragraphs>396</Paragraphs>
  <Slides>57</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Arial</vt:lpstr>
      <vt:lpstr>Arial Unicode MS</vt:lpstr>
      <vt:lpstr>Times New Roman</vt:lpstr>
      <vt:lpstr> serif</vt:lpstr>
      <vt:lpstr>Symbol</vt:lpstr>
      <vt:lpstr>Helvetica</vt:lpstr>
      <vt:lpstr>Default Design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Farming environments confers protection against the development of allergy</vt:lpstr>
      <vt:lpstr>PowerPoint Presentation</vt:lpstr>
      <vt:lpstr>Dendritic cells identify friend or foe</vt:lpstr>
      <vt:lpstr>Dendritic cells identify friend or foe</vt:lpstr>
      <vt:lpstr>Dendritic cells identify friend or foe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dc:creator>
  <cp:lastModifiedBy>feo38</cp:lastModifiedBy>
  <cp:revision>100</cp:revision>
  <dcterms:created xsi:type="dcterms:W3CDTF">2004-11-25T12:35:57Z</dcterms:created>
  <dcterms:modified xsi:type="dcterms:W3CDTF">2013-04-08T09:59:38Z</dcterms:modified>
</cp:coreProperties>
</file>