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5" r:id="rId2"/>
    <p:sldId id="272" r:id="rId3"/>
    <p:sldId id="286" r:id="rId4"/>
    <p:sldId id="301" r:id="rId5"/>
    <p:sldId id="308" r:id="rId6"/>
    <p:sldId id="302" r:id="rId7"/>
    <p:sldId id="309" r:id="rId8"/>
    <p:sldId id="276" r:id="rId9"/>
    <p:sldId id="277" r:id="rId10"/>
    <p:sldId id="287" r:id="rId11"/>
    <p:sldId id="310" r:id="rId12"/>
    <p:sldId id="311" r:id="rId13"/>
    <p:sldId id="288" r:id="rId14"/>
    <p:sldId id="284" r:id="rId15"/>
    <p:sldId id="278" r:id="rId16"/>
    <p:sldId id="292" r:id="rId17"/>
    <p:sldId id="285" r:id="rId18"/>
    <p:sldId id="289" r:id="rId19"/>
    <p:sldId id="293" r:id="rId20"/>
    <p:sldId id="279" r:id="rId21"/>
    <p:sldId id="296" r:id="rId22"/>
    <p:sldId id="280" r:id="rId23"/>
    <p:sldId id="313" r:id="rId24"/>
    <p:sldId id="314" r:id="rId25"/>
    <p:sldId id="315" r:id="rId26"/>
    <p:sldId id="294" r:id="rId27"/>
    <p:sldId id="283" r:id="rId28"/>
    <p:sldId id="291" r:id="rId29"/>
    <p:sldId id="282" r:id="rId30"/>
    <p:sldId id="304" r:id="rId31"/>
    <p:sldId id="316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2588" autoAdjust="0"/>
  </p:normalViewPr>
  <p:slideViewPr>
    <p:cSldViewPr showGuides="1">
      <p:cViewPr>
        <p:scale>
          <a:sx n="50" d="100"/>
          <a:sy n="50" d="100"/>
        </p:scale>
        <p:origin x="-684" y="-90"/>
      </p:cViewPr>
      <p:guideLst>
        <p:guide orient="horz" pos="57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1E45C4-4859-4242-8EC9-58EF35B541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2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8D97F0-DABB-4D59-A1DB-27D4B44696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1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Circulating adrenaline binds with high affinity to smooth muscle β2-adrenoceptors to cause vasodilation in some organs; however, the effect of adrenaline is very concentration-dependent. While it has a higher affinity for β2 than α1 or α2-adrenoceptors, at high concentrations it does bind to </a:t>
            </a:r>
            <a:r>
              <a:rPr lang="en-GB" dirty="0" err="1" smtClean="0"/>
              <a:t>αlpha</a:t>
            </a:r>
            <a:r>
              <a:rPr lang="en-GB" dirty="0" smtClean="0"/>
              <a:t> </a:t>
            </a:r>
            <a:r>
              <a:rPr lang="en-GB" dirty="0" err="1" smtClean="0"/>
              <a:t>adrenoceptors</a:t>
            </a:r>
            <a:r>
              <a:rPr lang="en-GB" dirty="0" smtClean="0"/>
              <a:t>, which can override the </a:t>
            </a:r>
            <a:r>
              <a:rPr lang="en-GB" dirty="0" err="1" smtClean="0"/>
              <a:t>vasodilatory</a:t>
            </a:r>
            <a:r>
              <a:rPr lang="en-GB" dirty="0" smtClean="0"/>
              <a:t> effects of β2-adrenoceptor stimulation and produce vasoconstriction.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97F0-DABB-4D59-A1DB-27D4B446960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70D8-4774-4191-8D30-C208FC6FF6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F0056-02F3-4159-A8EE-DB7BEB1B36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A997A-C465-4585-9DEE-9EB2DD9E6B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636C32-733E-4AEC-8FC6-2E0C745ABA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6FC69B-E243-4505-8512-504676FECD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94B3BA-C259-4DD4-9E2C-7852AE62A1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E79D-DC90-4ACC-AD04-7BF1C55340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9996C-C970-4ED9-81B7-623C070955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5635-8BA3-4FA9-A6EC-004AD0BB0D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4385E-1FF4-448F-9A94-BB65779333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ABA4B-81B7-43C9-99A7-F324BB4229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E3F8-353E-457B-844D-277C3743E9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81DDE-F4DF-4006-A354-5EA19FC59E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BD4BE-83DA-41C2-994D-B0BAD9F1FE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139B54-B87D-4B2C-AD02-1D632577D700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16113"/>
            <a:ext cx="8345488" cy="1143000"/>
          </a:xfrm>
        </p:spPr>
        <p:txBody>
          <a:bodyPr/>
          <a:lstStyle/>
          <a:p>
            <a:pPr algn="l"/>
            <a:r>
              <a:rPr lang="en-GB" sz="3600" dirty="0">
                <a:latin typeface="Arial" charset="0"/>
              </a:rPr>
              <a:t>Regulation of the cardiovascular </a:t>
            </a:r>
            <a:r>
              <a:rPr lang="en-GB" sz="3600" dirty="0" smtClean="0">
                <a:latin typeface="Arial" charset="0"/>
              </a:rPr>
              <a:t>system</a:t>
            </a:r>
            <a:endParaRPr lang="en-GB" sz="36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0438"/>
            <a:ext cx="7772400" cy="129698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</a:t>
            </a:r>
            <a:r>
              <a:rPr lang="en-GB" altLang="en-GB" dirty="0">
                <a:solidFill>
                  <a:srgbClr val="FF9900"/>
                </a:solidFill>
                <a:latin typeface="Arial" charset="0"/>
              </a:rPr>
              <a:t>Ken MacLeod </a:t>
            </a:r>
          </a:p>
          <a:p>
            <a:pPr>
              <a:buFontTx/>
              <a:buNone/>
            </a:pP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Cardiac Medicine, NHLI, Faculty of Medicine, Imperial </a:t>
            </a:r>
            <a:r>
              <a:rPr lang="en-GB" altLang="en-GB" sz="16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London, UK</a:t>
            </a:r>
            <a:endParaRPr lang="en-GB" altLang="en-GB" dirty="0">
              <a:solidFill>
                <a:srgbClr val="FF99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39750" y="2708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900113" y="3429000"/>
            <a:ext cx="7772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73050" y="63627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Life Support Systems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63000" cy="536575"/>
          </a:xfrm>
        </p:spPr>
        <p:txBody>
          <a:bodyPr/>
          <a:lstStyle/>
          <a:p>
            <a:r>
              <a:rPr lang="en-GB">
                <a:latin typeface="Arial" charset="0"/>
              </a:rPr>
              <a:t>Design of autonomic NS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3581400" y="1450975"/>
            <a:ext cx="762000" cy="3886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581400" y="9080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CNS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438400" y="129857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cranial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438400" y="274637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thoracic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438400" y="36607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lumbar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438400" y="487997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sacral</a:t>
            </a: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8610600" y="15271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8610600" y="28225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8610600" y="37369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8610600" y="50323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4267200" y="1679575"/>
            <a:ext cx="281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4114800" y="160337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 rot="-5400000">
            <a:off x="7124700" y="1489075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4038600" y="5032375"/>
            <a:ext cx="3352800" cy="304800"/>
            <a:chOff x="1392" y="1584"/>
            <a:chExt cx="2112" cy="192"/>
          </a:xfrm>
        </p:grpSpPr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>
              <a:off x="1488" y="1680"/>
              <a:ext cx="17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69" name="Oval 25"/>
            <p:cNvSpPr>
              <a:spLocks noChangeArrowheads="1"/>
            </p:cNvSpPr>
            <p:nvPr/>
          </p:nvSpPr>
          <p:spPr bwMode="auto">
            <a:xfrm>
              <a:off x="1392" y="163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0" name="AutoShape 26"/>
            <p:cNvSpPr>
              <a:spLocks noChangeArrowheads="1"/>
            </p:cNvSpPr>
            <p:nvPr/>
          </p:nvSpPr>
          <p:spPr bwMode="auto">
            <a:xfrm rot="-5400000">
              <a:off x="3288" y="1560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971" name="AutoShape 27"/>
          <p:cNvSpPr>
            <a:spLocks/>
          </p:cNvSpPr>
          <p:nvPr/>
        </p:nvSpPr>
        <p:spPr bwMode="auto">
          <a:xfrm>
            <a:off x="2286000" y="2746375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72" name="Line 28"/>
          <p:cNvSpPr>
            <a:spLocks noChangeShapeType="1"/>
          </p:cNvSpPr>
          <p:nvPr/>
        </p:nvSpPr>
        <p:spPr bwMode="auto">
          <a:xfrm>
            <a:off x="4267200" y="2974975"/>
            <a:ext cx="685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3" name="Oval 29"/>
          <p:cNvSpPr>
            <a:spLocks noChangeArrowheads="1"/>
          </p:cNvSpPr>
          <p:nvPr/>
        </p:nvSpPr>
        <p:spPr bwMode="auto">
          <a:xfrm>
            <a:off x="4114800" y="28987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>
            <a:off x="4191000" y="3889375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5" name="Oval 31"/>
          <p:cNvSpPr>
            <a:spLocks noChangeArrowheads="1"/>
          </p:cNvSpPr>
          <p:nvPr/>
        </p:nvSpPr>
        <p:spPr bwMode="auto">
          <a:xfrm>
            <a:off x="4038600" y="38131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979" name="Group 35"/>
          <p:cNvGrpSpPr>
            <a:grpSpLocks/>
          </p:cNvGrpSpPr>
          <p:nvPr/>
        </p:nvGrpSpPr>
        <p:grpSpPr bwMode="auto">
          <a:xfrm>
            <a:off x="7353300" y="1527175"/>
            <a:ext cx="1295400" cy="304800"/>
            <a:chOff x="2016" y="2976"/>
            <a:chExt cx="816" cy="192"/>
          </a:xfrm>
        </p:grpSpPr>
        <p:sp>
          <p:nvSpPr>
            <p:cNvPr id="82980" name="Line 36"/>
            <p:cNvSpPr>
              <a:spLocks noChangeShapeType="1"/>
            </p:cNvSpPr>
            <p:nvPr/>
          </p:nvSpPr>
          <p:spPr bwMode="auto">
            <a:xfrm>
              <a:off x="2112" y="307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81" name="Oval 37"/>
            <p:cNvSpPr>
              <a:spLocks noChangeArrowheads="1"/>
            </p:cNvSpPr>
            <p:nvPr/>
          </p:nvSpPr>
          <p:spPr bwMode="auto">
            <a:xfrm>
              <a:off x="2016" y="302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2" name="AutoShape 38"/>
            <p:cNvSpPr>
              <a:spLocks noChangeArrowheads="1"/>
            </p:cNvSpPr>
            <p:nvPr/>
          </p:nvSpPr>
          <p:spPr bwMode="auto">
            <a:xfrm rot="-5400000">
              <a:off x="2616" y="2952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983" name="Group 39"/>
          <p:cNvGrpSpPr>
            <a:grpSpLocks/>
          </p:cNvGrpSpPr>
          <p:nvPr/>
        </p:nvGrpSpPr>
        <p:grpSpPr bwMode="auto">
          <a:xfrm>
            <a:off x="7353300" y="5032375"/>
            <a:ext cx="1295400" cy="304800"/>
            <a:chOff x="2016" y="2976"/>
            <a:chExt cx="816" cy="192"/>
          </a:xfrm>
        </p:grpSpPr>
        <p:sp>
          <p:nvSpPr>
            <p:cNvPr id="82984" name="Line 40"/>
            <p:cNvSpPr>
              <a:spLocks noChangeShapeType="1"/>
            </p:cNvSpPr>
            <p:nvPr/>
          </p:nvSpPr>
          <p:spPr bwMode="auto">
            <a:xfrm>
              <a:off x="2112" y="307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85" name="Oval 41"/>
            <p:cNvSpPr>
              <a:spLocks noChangeArrowheads="1"/>
            </p:cNvSpPr>
            <p:nvPr/>
          </p:nvSpPr>
          <p:spPr bwMode="auto">
            <a:xfrm>
              <a:off x="2016" y="302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6" name="AutoShape 42"/>
            <p:cNvSpPr>
              <a:spLocks noChangeArrowheads="1"/>
            </p:cNvSpPr>
            <p:nvPr/>
          </p:nvSpPr>
          <p:spPr bwMode="auto">
            <a:xfrm rot="-5400000">
              <a:off x="2616" y="2952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988" name="Group 44"/>
          <p:cNvGrpSpPr>
            <a:grpSpLocks/>
          </p:cNvGrpSpPr>
          <p:nvPr/>
        </p:nvGrpSpPr>
        <p:grpSpPr bwMode="auto">
          <a:xfrm>
            <a:off x="5257800" y="2822575"/>
            <a:ext cx="3352800" cy="304800"/>
            <a:chOff x="2064" y="1584"/>
            <a:chExt cx="2112" cy="192"/>
          </a:xfrm>
        </p:grpSpPr>
        <p:sp>
          <p:nvSpPr>
            <p:cNvPr id="82989" name="Line 45"/>
            <p:cNvSpPr>
              <a:spLocks noChangeShapeType="1"/>
            </p:cNvSpPr>
            <p:nvPr/>
          </p:nvSpPr>
          <p:spPr bwMode="auto">
            <a:xfrm>
              <a:off x="2160" y="1680"/>
              <a:ext cx="17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90" name="Oval 46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91" name="AutoShape 47"/>
            <p:cNvSpPr>
              <a:spLocks noChangeArrowheads="1"/>
            </p:cNvSpPr>
            <p:nvPr/>
          </p:nvSpPr>
          <p:spPr bwMode="auto">
            <a:xfrm rot="-5400000">
              <a:off x="3960" y="1560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993" name="Line 49"/>
          <p:cNvSpPr>
            <a:spLocks noChangeShapeType="1"/>
          </p:cNvSpPr>
          <p:nvPr/>
        </p:nvSpPr>
        <p:spPr bwMode="auto">
          <a:xfrm>
            <a:off x="5410200" y="3889375"/>
            <a:ext cx="2819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94" name="Oval 50"/>
          <p:cNvSpPr>
            <a:spLocks noChangeArrowheads="1"/>
          </p:cNvSpPr>
          <p:nvPr/>
        </p:nvSpPr>
        <p:spPr bwMode="auto">
          <a:xfrm>
            <a:off x="5257800" y="38131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5" name="AutoShape 51"/>
          <p:cNvSpPr>
            <a:spLocks noChangeArrowheads="1"/>
          </p:cNvSpPr>
          <p:nvPr/>
        </p:nvSpPr>
        <p:spPr bwMode="auto">
          <a:xfrm rot="-5400000">
            <a:off x="8267700" y="3698875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6" name="Oval 52"/>
          <p:cNvSpPr>
            <a:spLocks noChangeArrowheads="1"/>
          </p:cNvSpPr>
          <p:nvPr/>
        </p:nvSpPr>
        <p:spPr bwMode="auto">
          <a:xfrm>
            <a:off x="4800600" y="2365375"/>
            <a:ext cx="685800" cy="2133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228600" y="312737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Sympathetic</a:t>
            </a:r>
          </a:p>
        </p:txBody>
      </p:sp>
      <p:sp>
        <p:nvSpPr>
          <p:cNvPr id="82998" name="Text Box 54"/>
          <p:cNvSpPr txBox="1">
            <a:spLocks noChangeArrowheads="1"/>
          </p:cNvSpPr>
          <p:nvPr/>
        </p:nvSpPr>
        <p:spPr bwMode="auto">
          <a:xfrm>
            <a:off x="0" y="1303338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Parasympathetic</a:t>
            </a:r>
          </a:p>
        </p:txBody>
      </p:sp>
      <p:sp>
        <p:nvSpPr>
          <p:cNvPr id="82999" name="Text Box 55"/>
          <p:cNvSpPr txBox="1">
            <a:spLocks noChangeArrowheads="1"/>
          </p:cNvSpPr>
          <p:nvPr/>
        </p:nvSpPr>
        <p:spPr bwMode="auto">
          <a:xfrm>
            <a:off x="0" y="486916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Parasympathetic</a:t>
            </a:r>
          </a:p>
        </p:txBody>
      </p:sp>
      <p:sp>
        <p:nvSpPr>
          <p:cNvPr id="83000" name="Text Box 56"/>
          <p:cNvSpPr txBox="1">
            <a:spLocks noChangeArrowheads="1"/>
          </p:cNvSpPr>
          <p:nvPr/>
        </p:nvSpPr>
        <p:spPr bwMode="auto">
          <a:xfrm>
            <a:off x="5434013" y="908050"/>
            <a:ext cx="345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Peripheral nervous system</a:t>
            </a:r>
          </a:p>
        </p:txBody>
      </p:sp>
      <p:sp>
        <p:nvSpPr>
          <p:cNvPr id="83001" name="Text Box 57"/>
          <p:cNvSpPr txBox="1">
            <a:spLocks noChangeArrowheads="1"/>
          </p:cNvSpPr>
          <p:nvPr/>
        </p:nvSpPr>
        <p:spPr bwMode="auto">
          <a:xfrm>
            <a:off x="5181600" y="210502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ganglion</a:t>
            </a:r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4495800" y="4422775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Pre-gangionic fibre</a:t>
            </a:r>
          </a:p>
        </p:txBody>
      </p:sp>
      <p:sp>
        <p:nvSpPr>
          <p:cNvPr id="83003" name="Text Box 59"/>
          <p:cNvSpPr txBox="1">
            <a:spLocks noChangeArrowheads="1"/>
          </p:cNvSpPr>
          <p:nvPr/>
        </p:nvSpPr>
        <p:spPr bwMode="auto">
          <a:xfrm>
            <a:off x="6553200" y="442277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Post-ganglionic fibre</a:t>
            </a:r>
          </a:p>
        </p:txBody>
      </p:sp>
      <p:sp>
        <p:nvSpPr>
          <p:cNvPr id="83004" name="AutoShape 60"/>
          <p:cNvSpPr>
            <a:spLocks noChangeArrowheads="1"/>
          </p:cNvSpPr>
          <p:nvPr/>
        </p:nvSpPr>
        <p:spPr bwMode="auto">
          <a:xfrm rot="-5400000">
            <a:off x="4991100" y="2784475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5" name="AutoShape 61"/>
          <p:cNvSpPr>
            <a:spLocks noChangeArrowheads="1"/>
          </p:cNvSpPr>
          <p:nvPr/>
        </p:nvSpPr>
        <p:spPr bwMode="auto">
          <a:xfrm rot="-5400000">
            <a:off x="4991100" y="3698875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6" name="AutoShape 62"/>
          <p:cNvSpPr>
            <a:spLocks noChangeArrowheads="1"/>
          </p:cNvSpPr>
          <p:nvPr/>
        </p:nvSpPr>
        <p:spPr bwMode="auto">
          <a:xfrm rot="-5400000">
            <a:off x="2679700" y="5263108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10" name="AutoShape 66"/>
          <p:cNvSpPr>
            <a:spLocks noChangeArrowheads="1"/>
          </p:cNvSpPr>
          <p:nvPr/>
        </p:nvSpPr>
        <p:spPr bwMode="auto">
          <a:xfrm rot="-5400000">
            <a:off x="2679700" y="5644108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12" name="Line 68"/>
          <p:cNvSpPr>
            <a:spLocks noChangeShapeType="1"/>
          </p:cNvSpPr>
          <p:nvPr/>
        </p:nvSpPr>
        <p:spPr bwMode="auto">
          <a:xfrm flipH="1" flipV="1">
            <a:off x="4724400" y="3965575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3" name="Line 69"/>
          <p:cNvSpPr>
            <a:spLocks noChangeShapeType="1"/>
          </p:cNvSpPr>
          <p:nvPr/>
        </p:nvSpPr>
        <p:spPr bwMode="auto">
          <a:xfrm>
            <a:off x="4800600" y="47275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4" name="Line 70"/>
          <p:cNvSpPr>
            <a:spLocks noChangeShapeType="1"/>
          </p:cNvSpPr>
          <p:nvPr/>
        </p:nvSpPr>
        <p:spPr bwMode="auto">
          <a:xfrm flipH="1" flipV="1">
            <a:off x="7162800" y="396557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5" name="Line 71"/>
          <p:cNvSpPr>
            <a:spLocks noChangeShapeType="1"/>
          </p:cNvSpPr>
          <p:nvPr/>
        </p:nvSpPr>
        <p:spPr bwMode="auto">
          <a:xfrm>
            <a:off x="7772400" y="47275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6" name="Text Box 72"/>
          <p:cNvSpPr txBox="1">
            <a:spLocks noChangeArrowheads="1"/>
          </p:cNvSpPr>
          <p:nvPr/>
        </p:nvSpPr>
        <p:spPr bwMode="auto">
          <a:xfrm>
            <a:off x="203200" y="5453608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Transmitter at synapse</a:t>
            </a:r>
          </a:p>
        </p:txBody>
      </p:sp>
      <p:sp>
        <p:nvSpPr>
          <p:cNvPr id="83017" name="Text Box 73"/>
          <p:cNvSpPr txBox="1">
            <a:spLocks noChangeArrowheads="1"/>
          </p:cNvSpPr>
          <p:nvPr/>
        </p:nvSpPr>
        <p:spPr bwMode="auto">
          <a:xfrm>
            <a:off x="2946400" y="5301208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ACh</a:t>
            </a:r>
          </a:p>
        </p:txBody>
      </p:sp>
      <p:sp>
        <p:nvSpPr>
          <p:cNvPr id="83018" name="Text Box 74"/>
          <p:cNvSpPr txBox="1">
            <a:spLocks noChangeArrowheads="1"/>
          </p:cNvSpPr>
          <p:nvPr/>
        </p:nvSpPr>
        <p:spPr bwMode="auto">
          <a:xfrm>
            <a:off x="2915816" y="566124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NA</a:t>
            </a:r>
          </a:p>
        </p:txBody>
      </p:sp>
      <p:sp>
        <p:nvSpPr>
          <p:cNvPr id="83019" name="AutoShape 75"/>
          <p:cNvSpPr>
            <a:spLocks/>
          </p:cNvSpPr>
          <p:nvPr/>
        </p:nvSpPr>
        <p:spPr bwMode="auto">
          <a:xfrm>
            <a:off x="2413000" y="5301208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21" name="Text Box 77"/>
          <p:cNvSpPr txBox="1">
            <a:spLocks noChangeArrowheads="1"/>
          </p:cNvSpPr>
          <p:nvPr/>
        </p:nvSpPr>
        <p:spPr bwMode="auto">
          <a:xfrm>
            <a:off x="4644578" y="5516563"/>
            <a:ext cx="4679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Sympathetic nervous system is important in </a:t>
            </a:r>
            <a:r>
              <a:rPr lang="en-US" sz="1600" i="1" dirty="0">
                <a:latin typeface="Arial" charset="0"/>
              </a:rPr>
              <a:t>controlling the circulation</a:t>
            </a:r>
            <a:endParaRPr lang="en-GB" sz="1600" i="1" dirty="0">
              <a:latin typeface="Arial" charset="0"/>
            </a:endParaRPr>
          </a:p>
        </p:txBody>
      </p:sp>
      <p:sp>
        <p:nvSpPr>
          <p:cNvPr id="83022" name="Text Box 78"/>
          <p:cNvSpPr txBox="1">
            <a:spLocks noChangeArrowheads="1"/>
          </p:cNvSpPr>
          <p:nvPr/>
        </p:nvSpPr>
        <p:spPr bwMode="auto">
          <a:xfrm>
            <a:off x="4644454" y="6092825"/>
            <a:ext cx="4464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Parasympathetic nervous system is important in </a:t>
            </a:r>
            <a:r>
              <a:rPr lang="en-US" sz="1600" i="1" dirty="0">
                <a:latin typeface="Arial" charset="0"/>
              </a:rPr>
              <a:t>regulating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i="1" dirty="0">
                <a:latin typeface="Arial" charset="0"/>
              </a:rPr>
              <a:t>heart rate</a:t>
            </a:r>
            <a:endParaRPr lang="en-GB" sz="1600" i="1" dirty="0">
              <a:latin typeface="Arial" charset="0"/>
            </a:endParaRPr>
          </a:p>
        </p:txBody>
      </p:sp>
      <p:sp>
        <p:nvSpPr>
          <p:cNvPr id="62" name="Text Box 72"/>
          <p:cNvSpPr txBox="1">
            <a:spLocks noChangeArrowheads="1"/>
          </p:cNvSpPr>
          <p:nvPr/>
        </p:nvSpPr>
        <p:spPr bwMode="auto">
          <a:xfrm>
            <a:off x="179512" y="6158408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latin typeface="Arial" charset="0"/>
              </a:rPr>
              <a:t>Receptor at </a:t>
            </a:r>
            <a:r>
              <a:rPr lang="en-GB" sz="1600" dirty="0" err="1" smtClean="0">
                <a:latin typeface="Arial" charset="0"/>
              </a:rPr>
              <a:t>para</a:t>
            </a:r>
            <a:r>
              <a:rPr lang="en-GB" sz="1600" dirty="0" smtClean="0">
                <a:latin typeface="Arial" charset="0"/>
              </a:rPr>
              <a:t> </a:t>
            </a:r>
            <a:r>
              <a:rPr lang="en-GB" sz="1600" dirty="0" err="1" smtClean="0">
                <a:latin typeface="Arial" charset="0"/>
              </a:rPr>
              <a:t>symp</a:t>
            </a:r>
            <a:r>
              <a:rPr lang="en-GB" sz="1600" dirty="0" smtClean="0">
                <a:latin typeface="Arial" charset="0"/>
              </a:rPr>
              <a:t> synapses</a:t>
            </a:r>
            <a:endParaRPr lang="en-GB" sz="1600" dirty="0">
              <a:latin typeface="Arial" charset="0"/>
            </a:endParaRPr>
          </a:p>
        </p:txBody>
      </p:sp>
      <p:sp>
        <p:nvSpPr>
          <p:cNvPr id="63" name="AutoShape 75"/>
          <p:cNvSpPr>
            <a:spLocks/>
          </p:cNvSpPr>
          <p:nvPr/>
        </p:nvSpPr>
        <p:spPr bwMode="auto">
          <a:xfrm>
            <a:off x="2411760" y="6093296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2555776" y="60932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55776" y="65194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71800" y="651944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Muscarinic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71800" y="609329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Nicotinic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08304" y="13407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08304" y="481863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604448" y="472514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04448" y="121823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803275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Sympathetic innervation to blood vessels</a:t>
            </a:r>
          </a:p>
        </p:txBody>
      </p:sp>
      <p:sp>
        <p:nvSpPr>
          <p:cNvPr id="12083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611560" y="908050"/>
            <a:ext cx="7772400" cy="4114800"/>
          </a:xfrm>
          <a:noFill/>
          <a:ln/>
        </p:spPr>
        <p:txBody>
          <a:bodyPr/>
          <a:lstStyle/>
          <a:p>
            <a:r>
              <a:rPr lang="en-US" sz="2000" i="1" dirty="0">
                <a:latin typeface="Arial" charset="0"/>
              </a:rPr>
              <a:t>Sympathetic</a:t>
            </a:r>
            <a:r>
              <a:rPr lang="en-US" sz="2000" dirty="0">
                <a:latin typeface="Arial" charset="0"/>
              </a:rPr>
              <a:t> nerve fibers innervate </a:t>
            </a:r>
            <a:r>
              <a:rPr lang="en-US" sz="2000" i="1" dirty="0">
                <a:latin typeface="Arial" charset="0"/>
              </a:rPr>
              <a:t>all </a:t>
            </a:r>
            <a:r>
              <a:rPr lang="en-US" sz="2000" dirty="0">
                <a:latin typeface="Arial" charset="0"/>
              </a:rPr>
              <a:t>vessels </a:t>
            </a:r>
            <a:r>
              <a:rPr lang="en-US" sz="2000" i="1" dirty="0">
                <a:latin typeface="Arial" charset="0"/>
              </a:rPr>
              <a:t>except </a:t>
            </a:r>
            <a:r>
              <a:rPr lang="en-US" sz="2000" dirty="0">
                <a:latin typeface="Arial" charset="0"/>
              </a:rPr>
              <a:t>	capillaries and </a:t>
            </a:r>
            <a:r>
              <a:rPr lang="en-US" sz="2000" dirty="0" err="1">
                <a:latin typeface="Arial" charset="0"/>
              </a:rPr>
              <a:t>precapillary</a:t>
            </a:r>
            <a:r>
              <a:rPr lang="en-US" sz="2000" dirty="0">
                <a:latin typeface="Arial" charset="0"/>
              </a:rPr>
              <a:t> sphincters and some </a:t>
            </a:r>
            <a:r>
              <a:rPr lang="en-US" sz="2000" dirty="0" err="1">
                <a:latin typeface="Arial" charset="0"/>
              </a:rPr>
              <a:t>metarterioles</a:t>
            </a:r>
            <a:r>
              <a:rPr lang="en-US" sz="2000" dirty="0">
                <a:latin typeface="Arial" charset="0"/>
              </a:rPr>
              <a:t>.</a:t>
            </a:r>
          </a:p>
          <a:p>
            <a:r>
              <a:rPr lang="en-US" sz="2000" i="1" dirty="0">
                <a:latin typeface="Arial" charset="0"/>
              </a:rPr>
              <a:t>Large veins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i="1" dirty="0">
                <a:latin typeface="Arial" charset="0"/>
              </a:rPr>
              <a:t>the heart </a:t>
            </a:r>
            <a:r>
              <a:rPr lang="en-US" sz="2000" dirty="0">
                <a:latin typeface="Arial" charset="0"/>
              </a:rPr>
              <a:t>are also sympathetically innervated</a:t>
            </a:r>
            <a:endParaRPr lang="en-US" sz="2000" dirty="0"/>
          </a:p>
          <a:p>
            <a:r>
              <a:rPr lang="en-US" sz="2000" dirty="0">
                <a:latin typeface="Arial" charset="0"/>
              </a:rPr>
              <a:t>Distribution of </a:t>
            </a:r>
            <a:r>
              <a:rPr lang="en-US" sz="2000" dirty="0" smtClean="0">
                <a:latin typeface="Arial" charset="0"/>
              </a:rPr>
              <a:t>sympathetic nerve </a:t>
            </a:r>
            <a:r>
              <a:rPr lang="en-US" sz="2000" dirty="0" err="1">
                <a:latin typeface="Arial" charset="0"/>
              </a:rPr>
              <a:t>fibres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elsewhere is </a:t>
            </a:r>
            <a:r>
              <a:rPr lang="en-US" sz="2000" i="1" dirty="0">
                <a:latin typeface="Arial" charset="0"/>
              </a:rPr>
              <a:t>variable</a:t>
            </a:r>
            <a:r>
              <a:rPr lang="en-US" sz="2000" dirty="0">
                <a:latin typeface="Arial" charset="0"/>
              </a:rPr>
              <a:t>.  </a:t>
            </a:r>
            <a:r>
              <a:rPr lang="en-US" sz="2000" dirty="0" smtClean="0">
                <a:latin typeface="Arial" charset="0"/>
              </a:rPr>
              <a:t>More innervate </a:t>
            </a:r>
            <a:r>
              <a:rPr lang="en-US" sz="2000" dirty="0">
                <a:latin typeface="Arial" charset="0"/>
              </a:rPr>
              <a:t>the vessels supplying kidneys, gut, </a:t>
            </a:r>
            <a:r>
              <a:rPr lang="en-US" sz="2000" dirty="0" smtClean="0">
                <a:latin typeface="Arial" charset="0"/>
              </a:rPr>
              <a:t>spleen </a:t>
            </a:r>
            <a:r>
              <a:rPr lang="en-US" sz="2000" dirty="0">
                <a:latin typeface="Arial" charset="0"/>
              </a:rPr>
              <a:t>and skin and fewer </a:t>
            </a:r>
            <a:r>
              <a:rPr lang="en-US" sz="2000" dirty="0" smtClean="0">
                <a:latin typeface="Arial" charset="0"/>
              </a:rPr>
              <a:t>innervate </a:t>
            </a:r>
            <a:r>
              <a:rPr lang="en-US" sz="2000" dirty="0">
                <a:latin typeface="Arial" charset="0"/>
              </a:rPr>
              <a:t>skeletal muscle and the brain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r>
              <a:rPr lang="en-GB" sz="2000" dirty="0" err="1" smtClean="0">
                <a:latin typeface="Arial" charset="0"/>
              </a:rPr>
              <a:t>Noradrenaline</a:t>
            </a:r>
            <a:r>
              <a:rPr lang="en-GB" sz="2000" dirty="0" smtClean="0">
                <a:latin typeface="Arial" charset="0"/>
              </a:rPr>
              <a:t> preferentially binds to α1-adrenoceptors to cause smooth muscle contraction and vasoconstriction.</a:t>
            </a:r>
            <a:endParaRPr lang="en-US" sz="2000" dirty="0">
              <a:latin typeface="Arial" charset="0"/>
            </a:endParaRPr>
          </a:p>
        </p:txBody>
      </p:sp>
      <p:pic>
        <p:nvPicPr>
          <p:cNvPr id="120837" name="Picture 5" descr="f18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3962400" cy="254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The vasomotor centre (VMC) in the brain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4894263" cy="47529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800000"/>
              </a:buClr>
              <a:buFontTx/>
              <a:buNone/>
            </a:pPr>
            <a:endParaRPr lang="en-US" sz="18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VMC is located bilaterally in the reticular substance of the medulla and the lower third of the </a:t>
            </a:r>
            <a:r>
              <a:rPr lang="en-US" sz="1800" dirty="0" err="1">
                <a:latin typeface="Arial" charset="0"/>
              </a:rPr>
              <a:t>pons</a:t>
            </a:r>
            <a:r>
              <a:rPr lang="en-US" sz="1800" dirty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The VMC is composed of a vasoconstrictor (</a:t>
            </a:r>
            <a:r>
              <a:rPr lang="en-US" sz="1800" dirty="0" err="1">
                <a:latin typeface="Arial" charset="0"/>
              </a:rPr>
              <a:t>pressor</a:t>
            </a:r>
            <a:r>
              <a:rPr lang="en-US" sz="1800" dirty="0">
                <a:latin typeface="Arial" charset="0"/>
              </a:rPr>
              <a:t>) area, a vasodilator (depressor) area and a </a:t>
            </a:r>
            <a:r>
              <a:rPr lang="en-US" sz="1800" dirty="0" err="1">
                <a:latin typeface="Arial" charset="0"/>
              </a:rPr>
              <a:t>cardioregulatory</a:t>
            </a:r>
            <a:r>
              <a:rPr lang="en-US" sz="1800" dirty="0">
                <a:latin typeface="Arial" charset="0"/>
              </a:rPr>
              <a:t> inhibitory area.</a:t>
            </a:r>
            <a:endParaRPr lang="en-US" sz="16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The VMC transmits impulses distally through the spinal cord to almost all blood vessels.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Many higher centers of the brain such as the hypothalamus can exert powerful excitatory or inhibitory effects on the VMC.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Lateral portions of VMC controls heart activity by influencing heart rate and contractility.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Medial portion of VMC transmits signals via </a:t>
            </a:r>
            <a:r>
              <a:rPr lang="en-US" sz="1800" i="1" dirty="0" err="1">
                <a:latin typeface="Arial" charset="0"/>
              </a:rPr>
              <a:t>vagus</a:t>
            </a:r>
            <a:r>
              <a:rPr lang="en-US" sz="1800" dirty="0">
                <a:latin typeface="Arial" charset="0"/>
              </a:rPr>
              <a:t> nerve to heart that tend to </a:t>
            </a:r>
            <a:r>
              <a:rPr lang="en-US" sz="1800" i="1" dirty="0">
                <a:latin typeface="Arial" charset="0"/>
              </a:rPr>
              <a:t>decrease heart rate.</a:t>
            </a:r>
            <a:endParaRPr lang="en-GB" sz="1800" dirty="0">
              <a:latin typeface="Arial" charset="0"/>
            </a:endParaRPr>
          </a:p>
        </p:txBody>
      </p:sp>
      <p:pic>
        <p:nvPicPr>
          <p:cNvPr id="121860" name="Picture 4" descr="f18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44675"/>
            <a:ext cx="2973388" cy="380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655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Nervous control of blood vessel diameter</a:t>
            </a:r>
          </a:p>
        </p:txBody>
      </p:sp>
      <p:sp>
        <p:nvSpPr>
          <p:cNvPr id="83978" name="Text Box 10"/>
          <p:cNvSpPr txBox="1">
            <a:spLocks noGrp="1" noChangeArrowheads="1"/>
          </p:cNvSpPr>
          <p:nvPr>
            <p:ph type="body" sz="half" idx="2"/>
          </p:nvPr>
        </p:nvSpPr>
        <p:spPr>
          <a:xfrm>
            <a:off x="5076825" y="1989138"/>
            <a:ext cx="4067175" cy="36004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 dirty="0" smtClean="0">
                <a:latin typeface="Arial" charset="0"/>
              </a:rPr>
              <a:t>Blood </a:t>
            </a:r>
            <a:r>
              <a:rPr lang="en-GB" sz="2000" dirty="0">
                <a:latin typeface="Arial" charset="0"/>
              </a:rPr>
              <a:t>vessels receive </a:t>
            </a:r>
            <a:r>
              <a:rPr lang="en-GB" sz="2000" dirty="0" err="1">
                <a:latin typeface="Arial" charset="0"/>
              </a:rPr>
              <a:t>symp</a:t>
            </a:r>
            <a:r>
              <a:rPr lang="en-GB" sz="2000" dirty="0">
                <a:latin typeface="Arial" charset="0"/>
              </a:rPr>
              <a:t>. post-</a:t>
            </a:r>
            <a:r>
              <a:rPr lang="en-GB" sz="2000" dirty="0" err="1">
                <a:latin typeface="Arial" charset="0"/>
              </a:rPr>
              <a:t>ganglionic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innervation</a:t>
            </a:r>
            <a:r>
              <a:rPr lang="en-GB" sz="2000" dirty="0" smtClean="0">
                <a:latin typeface="Arial" charset="0"/>
              </a:rPr>
              <a:t> Transmitter </a:t>
            </a:r>
            <a:r>
              <a:rPr lang="en-GB" sz="2000" dirty="0">
                <a:latin typeface="Arial" charset="0"/>
              </a:rPr>
              <a:t>= </a:t>
            </a:r>
            <a:r>
              <a:rPr lang="en-GB" sz="2000" dirty="0" err="1">
                <a:latin typeface="Arial" charset="0"/>
              </a:rPr>
              <a:t>noradrenaline</a:t>
            </a:r>
            <a:endParaRPr lang="en-GB" sz="20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Always some level of tonic activity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Control of nerve activity can accomplish dilation or constriction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Generally no parasympathetic </a:t>
            </a:r>
            <a:r>
              <a:rPr lang="en-GB" sz="2000" dirty="0" err="1">
                <a:latin typeface="Arial" charset="0"/>
              </a:rPr>
              <a:t>innervation</a:t>
            </a:r>
            <a:r>
              <a:rPr lang="en-GB" sz="2000" dirty="0">
                <a:latin typeface="Arial" charset="0"/>
              </a:rPr>
              <a:t> to vascular system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2000" dirty="0">
              <a:latin typeface="Arial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50825" y="2209800"/>
            <a:ext cx="190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232025" y="2209800"/>
            <a:ext cx="190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Arial" charset="0"/>
              </a:rPr>
              <a:t>Pressor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31825" y="2362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Depressor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971550" y="1773238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Vasomotor centre</a:t>
            </a:r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 rot="5400000">
            <a:off x="2155825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631825" y="58674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5400000">
            <a:off x="1849438" y="4113213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86" name="Oval 18"/>
          <p:cNvSpPr>
            <a:spLocks noChangeArrowheads="1"/>
          </p:cNvSpPr>
          <p:nvPr/>
        </p:nvSpPr>
        <p:spPr bwMode="auto">
          <a:xfrm rot="5400000">
            <a:off x="314642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>
            <a:off x="2078038" y="4494213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 rot="-5400000">
            <a:off x="708025" y="5715000"/>
            <a:ext cx="304800" cy="1219200"/>
          </a:xfrm>
          <a:prstGeom prst="can">
            <a:avLst>
              <a:gd name="adj" fmla="val 1041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9" name="Freeform 21"/>
          <p:cNvSpPr>
            <a:spLocks/>
          </p:cNvSpPr>
          <p:nvPr/>
        </p:nvSpPr>
        <p:spPr bwMode="auto">
          <a:xfrm>
            <a:off x="593725" y="4876800"/>
            <a:ext cx="1638300" cy="990600"/>
          </a:xfrm>
          <a:custGeom>
            <a:avLst/>
            <a:gdLst/>
            <a:ahLst/>
            <a:cxnLst>
              <a:cxn ang="0">
                <a:pos x="120" y="624"/>
              </a:cxn>
              <a:cxn ang="0">
                <a:pos x="120" y="240"/>
              </a:cxn>
              <a:cxn ang="0">
                <a:pos x="840" y="336"/>
              </a:cxn>
              <a:cxn ang="0">
                <a:pos x="1032" y="0"/>
              </a:cxn>
            </a:cxnLst>
            <a:rect l="0" t="0" r="r" b="b"/>
            <a:pathLst>
              <a:path w="1032" h="624">
                <a:moveTo>
                  <a:pt x="120" y="624"/>
                </a:moveTo>
                <a:cubicBezTo>
                  <a:pt x="60" y="456"/>
                  <a:pt x="0" y="288"/>
                  <a:pt x="120" y="240"/>
                </a:cubicBezTo>
                <a:cubicBezTo>
                  <a:pt x="240" y="192"/>
                  <a:pt x="688" y="376"/>
                  <a:pt x="840" y="336"/>
                </a:cubicBezTo>
                <a:cubicBezTo>
                  <a:pt x="992" y="296"/>
                  <a:pt x="1012" y="148"/>
                  <a:pt x="1032" y="0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90" name="Oval 22"/>
          <p:cNvSpPr>
            <a:spLocks noChangeArrowheads="1"/>
          </p:cNvSpPr>
          <p:nvPr/>
        </p:nvSpPr>
        <p:spPr bwMode="auto">
          <a:xfrm rot="5400000">
            <a:off x="2154238" y="35798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1" name="Oval 23"/>
          <p:cNvSpPr>
            <a:spLocks noChangeArrowheads="1"/>
          </p:cNvSpPr>
          <p:nvPr/>
        </p:nvSpPr>
        <p:spPr bwMode="auto">
          <a:xfrm rot="5400000">
            <a:off x="108902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>
            <a:off x="2536825" y="2971800"/>
            <a:ext cx="609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1165225" y="2895600"/>
            <a:ext cx="7620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94" name="AutoShape 26"/>
          <p:cNvSpPr>
            <a:spLocks noChangeArrowheads="1"/>
          </p:cNvSpPr>
          <p:nvPr/>
        </p:nvSpPr>
        <p:spPr bwMode="auto">
          <a:xfrm rot="5400000" flipH="1" flipV="1">
            <a:off x="1965325" y="3467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5" name="AutoShape 27"/>
          <p:cNvSpPr>
            <a:spLocks noChangeArrowheads="1"/>
          </p:cNvSpPr>
          <p:nvPr/>
        </p:nvSpPr>
        <p:spPr bwMode="auto">
          <a:xfrm rot="5400000">
            <a:off x="2193925" y="3467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2689225" y="350520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+</a:t>
            </a: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1470025" y="3505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-</a:t>
            </a:r>
          </a:p>
        </p:txBody>
      </p:sp>
      <p:pic>
        <p:nvPicPr>
          <p:cNvPr id="83998" name="Picture 30" descr="CVS_control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5516563"/>
            <a:ext cx="3160713" cy="1139825"/>
          </a:xfrm>
          <a:noFill/>
          <a:ln/>
        </p:spPr>
      </p:pic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2051050" y="3141663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accent1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Summary – control of blood vessel radius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743200" y="1524000"/>
            <a:ext cx="3657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Vessel radius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84213" y="2852738"/>
            <a:ext cx="22447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Sympathetic </a:t>
            </a:r>
          </a:p>
          <a:p>
            <a:pPr algn="ctr"/>
            <a:r>
              <a:rPr lang="en-GB">
                <a:latin typeface="Arial" charset="0"/>
              </a:rPr>
              <a:t>vasoconstrictor</a:t>
            </a:r>
          </a:p>
          <a:p>
            <a:pPr algn="ctr"/>
            <a:r>
              <a:rPr lang="en-GB">
                <a:latin typeface="Arial" charset="0"/>
              </a:rPr>
              <a:t>nerves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486400" y="2962275"/>
            <a:ext cx="3502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Circulating hormones eg</a:t>
            </a:r>
          </a:p>
          <a:p>
            <a:r>
              <a:rPr lang="en-GB">
                <a:latin typeface="Arial" charset="0"/>
              </a:rPr>
              <a:t>plasma noradrenaline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132138" y="3860800"/>
            <a:ext cx="207645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Local controls</a:t>
            </a:r>
          </a:p>
          <a:p>
            <a:pPr algn="ctr"/>
            <a:r>
              <a:rPr lang="en-GB">
                <a:latin typeface="Arial" charset="0"/>
              </a:rPr>
              <a:t>O</a:t>
            </a:r>
            <a:r>
              <a:rPr lang="en-GB" baseline="-25000">
                <a:latin typeface="Arial" charset="0"/>
              </a:rPr>
              <a:t>2</a:t>
            </a:r>
          </a:p>
          <a:p>
            <a:pPr algn="ctr"/>
            <a:r>
              <a:rPr lang="en-GB">
                <a:latin typeface="Arial" charset="0"/>
              </a:rPr>
              <a:t>K</a:t>
            </a:r>
            <a:r>
              <a:rPr lang="en-GB" baseline="30000">
                <a:latin typeface="Arial" charset="0"/>
              </a:rPr>
              <a:t>+</a:t>
            </a:r>
          </a:p>
          <a:p>
            <a:pPr algn="ctr"/>
            <a:r>
              <a:rPr lang="en-GB">
                <a:latin typeface="Arial" charset="0"/>
              </a:rPr>
              <a:t>CO</a:t>
            </a:r>
            <a:r>
              <a:rPr lang="en-GB" baseline="-25000">
                <a:latin typeface="Arial" charset="0"/>
              </a:rPr>
              <a:t>2</a:t>
            </a:r>
          </a:p>
          <a:p>
            <a:pPr algn="ctr"/>
            <a:r>
              <a:rPr lang="en-GB">
                <a:latin typeface="Arial" charset="0"/>
              </a:rPr>
              <a:t>H</a:t>
            </a:r>
            <a:r>
              <a:rPr lang="en-GB" baseline="30000">
                <a:latin typeface="Arial" charset="0"/>
              </a:rPr>
              <a:t>+</a:t>
            </a:r>
          </a:p>
          <a:p>
            <a:pPr algn="ctr"/>
            <a:r>
              <a:rPr lang="en-GB">
                <a:latin typeface="Arial" charset="0"/>
              </a:rPr>
              <a:t>osmolarity,</a:t>
            </a:r>
          </a:p>
          <a:p>
            <a:pPr algn="ctr"/>
            <a:r>
              <a:rPr lang="en-GB">
                <a:latin typeface="Arial" charset="0"/>
              </a:rPr>
              <a:t>metabolites</a:t>
            </a:r>
          </a:p>
        </p:txBody>
      </p:sp>
      <p:cxnSp>
        <p:nvCxnSpPr>
          <p:cNvPr id="79889" name="AutoShape 17"/>
          <p:cNvCxnSpPr>
            <a:cxnSpLocks noChangeShapeType="1"/>
            <a:stCxn id="79883" idx="0"/>
          </p:cNvCxnSpPr>
          <p:nvPr/>
        </p:nvCxnSpPr>
        <p:spPr bwMode="auto">
          <a:xfrm rot="5400000" flipH="1">
            <a:off x="3151982" y="2842418"/>
            <a:ext cx="1803400" cy="233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9896" name="AutoShape 24"/>
          <p:cNvCxnSpPr>
            <a:cxnSpLocks noChangeShapeType="1"/>
            <a:stCxn id="79882" idx="0"/>
            <a:endCxn id="79878" idx="3"/>
          </p:cNvCxnSpPr>
          <p:nvPr/>
        </p:nvCxnSpPr>
        <p:spPr bwMode="auto">
          <a:xfrm rot="5400000" flipH="1">
            <a:off x="6233319" y="1958181"/>
            <a:ext cx="1171575" cy="8366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9897" name="AutoShape 25"/>
          <p:cNvCxnSpPr>
            <a:cxnSpLocks noChangeShapeType="1"/>
            <a:stCxn id="79880" idx="0"/>
            <a:endCxn id="79878" idx="1"/>
          </p:cNvCxnSpPr>
          <p:nvPr/>
        </p:nvCxnSpPr>
        <p:spPr bwMode="auto">
          <a:xfrm rot="16200000">
            <a:off x="1743869" y="1853406"/>
            <a:ext cx="1062038" cy="936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GB">
                <a:latin typeface="Arial" charset="0"/>
              </a:rPr>
              <a:t>Cardiac innervation</a:t>
            </a:r>
          </a:p>
        </p:txBody>
      </p:sp>
      <p:pic>
        <p:nvPicPr>
          <p:cNvPr id="73735" name="Picture 7" descr="nerves_to_he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844800" cy="3200400"/>
          </a:xfrm>
          <a:prstGeom prst="rect">
            <a:avLst/>
          </a:prstGeom>
          <a:noFill/>
        </p:spPr>
      </p:pic>
      <p:sp>
        <p:nvSpPr>
          <p:cNvPr id="73738" name="Freeform 10"/>
          <p:cNvSpPr>
            <a:spLocks/>
          </p:cNvSpPr>
          <p:nvPr/>
        </p:nvSpPr>
        <p:spPr bwMode="auto">
          <a:xfrm>
            <a:off x="4103688" y="1520825"/>
            <a:ext cx="4343400" cy="1676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480" y="576"/>
              </a:cxn>
              <a:cxn ang="0">
                <a:pos x="480" y="1056"/>
              </a:cxn>
              <a:cxn ang="0">
                <a:pos x="912" y="1056"/>
              </a:cxn>
              <a:cxn ang="0">
                <a:pos x="912" y="576"/>
              </a:cxn>
              <a:cxn ang="0">
                <a:pos x="1296" y="576"/>
              </a:cxn>
              <a:cxn ang="0">
                <a:pos x="1296" y="0"/>
              </a:cxn>
              <a:cxn ang="0">
                <a:pos x="1680" y="0"/>
              </a:cxn>
              <a:cxn ang="0">
                <a:pos x="1680" y="576"/>
              </a:cxn>
              <a:cxn ang="0">
                <a:pos x="2016" y="576"/>
              </a:cxn>
              <a:cxn ang="0">
                <a:pos x="2016" y="864"/>
              </a:cxn>
              <a:cxn ang="0">
                <a:pos x="2400" y="864"/>
              </a:cxn>
              <a:cxn ang="0">
                <a:pos x="2400" y="240"/>
              </a:cxn>
              <a:cxn ang="0">
                <a:pos x="2736" y="240"/>
              </a:cxn>
            </a:cxnLst>
            <a:rect l="0" t="0" r="r" b="b"/>
            <a:pathLst>
              <a:path w="2736" h="1056">
                <a:moveTo>
                  <a:pt x="0" y="576"/>
                </a:moveTo>
                <a:lnTo>
                  <a:pt x="480" y="576"/>
                </a:lnTo>
                <a:lnTo>
                  <a:pt x="480" y="1056"/>
                </a:lnTo>
                <a:lnTo>
                  <a:pt x="912" y="1056"/>
                </a:lnTo>
                <a:lnTo>
                  <a:pt x="912" y="576"/>
                </a:lnTo>
                <a:lnTo>
                  <a:pt x="1296" y="576"/>
                </a:lnTo>
                <a:lnTo>
                  <a:pt x="1296" y="0"/>
                </a:lnTo>
                <a:lnTo>
                  <a:pt x="1680" y="0"/>
                </a:lnTo>
                <a:lnTo>
                  <a:pt x="1680" y="576"/>
                </a:lnTo>
                <a:lnTo>
                  <a:pt x="2016" y="576"/>
                </a:lnTo>
                <a:lnTo>
                  <a:pt x="2016" y="864"/>
                </a:lnTo>
                <a:lnTo>
                  <a:pt x="2400" y="864"/>
                </a:lnTo>
                <a:lnTo>
                  <a:pt x="2400" y="240"/>
                </a:lnTo>
                <a:lnTo>
                  <a:pt x="273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3810000" y="141605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3798888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>
            <a:off x="3798888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H="1">
            <a:off x="3798888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3798888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352800" y="152082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120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465513" y="20542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90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465513" y="25876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60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3465513" y="31210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30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4103688" y="2130425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normal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4408488" y="3197225"/>
            <a:ext cx="1776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Parasympathetic</a:t>
            </a:r>
          </a:p>
          <a:p>
            <a:r>
              <a:rPr lang="en-GB" sz="1600">
                <a:latin typeface="Arial" charset="0"/>
              </a:rPr>
              <a:t>nerves stimulated</a:t>
            </a: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5703888" y="987425"/>
            <a:ext cx="1776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Sympathetic</a:t>
            </a:r>
          </a:p>
          <a:p>
            <a:pPr algn="ctr"/>
            <a:r>
              <a:rPr lang="en-GB" sz="1600">
                <a:latin typeface="Arial" charset="0"/>
              </a:rPr>
              <a:t>nerves stimulated</a:t>
            </a:r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6934200" y="2863850"/>
            <a:ext cx="130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Sympathetic</a:t>
            </a:r>
          </a:p>
          <a:p>
            <a:pPr algn="ctr"/>
            <a:r>
              <a:rPr lang="en-GB" sz="1600">
                <a:latin typeface="Arial" charset="0"/>
              </a:rPr>
              <a:t>nerves cut</a:t>
            </a: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7446963" y="1263650"/>
            <a:ext cx="1697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Parasympathetic</a:t>
            </a:r>
          </a:p>
          <a:p>
            <a:r>
              <a:rPr lang="en-GB" sz="1600">
                <a:latin typeface="Arial" charset="0"/>
              </a:rPr>
              <a:t>nerves cut</a:t>
            </a:r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5029200" y="393065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6324600" y="3854450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time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276600" y="806450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HR</a:t>
            </a:r>
          </a:p>
          <a:p>
            <a:pPr algn="ctr"/>
            <a:r>
              <a:rPr lang="en-GB" sz="1600">
                <a:latin typeface="Arial" charset="0"/>
              </a:rPr>
              <a:t>beats/min</a:t>
            </a:r>
          </a:p>
        </p:txBody>
      </p:sp>
      <p:grpSp>
        <p:nvGrpSpPr>
          <p:cNvPr id="73775" name="Group 47"/>
          <p:cNvGrpSpPr>
            <a:grpSpLocks/>
          </p:cNvGrpSpPr>
          <p:nvPr/>
        </p:nvGrpSpPr>
        <p:grpSpPr bwMode="auto">
          <a:xfrm>
            <a:off x="914400" y="4495800"/>
            <a:ext cx="7689850" cy="2035175"/>
            <a:chOff x="576" y="2832"/>
            <a:chExt cx="4844" cy="1282"/>
          </a:xfrm>
        </p:grpSpPr>
        <p:grpSp>
          <p:nvGrpSpPr>
            <p:cNvPr id="73771" name="Group 43"/>
            <p:cNvGrpSpPr>
              <a:grpSpLocks/>
            </p:cNvGrpSpPr>
            <p:nvPr/>
          </p:nvGrpSpPr>
          <p:grpSpPr bwMode="auto">
            <a:xfrm>
              <a:off x="1968" y="2832"/>
              <a:ext cx="2112" cy="294"/>
              <a:chOff x="1968" y="2832"/>
              <a:chExt cx="2112" cy="294"/>
            </a:xfrm>
          </p:grpSpPr>
          <p:sp>
            <p:nvSpPr>
              <p:cNvPr id="73759" name="Text Box 31"/>
              <p:cNvSpPr txBox="1">
                <a:spLocks noChangeArrowheads="1"/>
              </p:cNvSpPr>
              <p:nvPr/>
            </p:nvSpPr>
            <p:spPr bwMode="auto">
              <a:xfrm>
                <a:off x="1968" y="2832"/>
                <a:ext cx="211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Heart rate</a:t>
                </a:r>
              </a:p>
            </p:txBody>
          </p:sp>
          <p:sp>
            <p:nvSpPr>
              <p:cNvPr id="73760" name="Line 32"/>
              <p:cNvSpPr>
                <a:spLocks noChangeShapeType="1"/>
              </p:cNvSpPr>
              <p:nvPr/>
            </p:nvSpPr>
            <p:spPr bwMode="auto">
              <a:xfrm flipV="1">
                <a:off x="2496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3769" name="Group 41"/>
            <p:cNvGrpSpPr>
              <a:grpSpLocks/>
            </p:cNvGrpSpPr>
            <p:nvPr/>
          </p:nvGrpSpPr>
          <p:grpSpPr bwMode="auto">
            <a:xfrm>
              <a:off x="576" y="3360"/>
              <a:ext cx="1403" cy="754"/>
              <a:chOff x="2887" y="3337"/>
              <a:chExt cx="1403" cy="754"/>
            </a:xfrm>
          </p:grpSpPr>
          <p:sp>
            <p:nvSpPr>
              <p:cNvPr id="73761" name="Text Box 33"/>
              <p:cNvSpPr txBox="1">
                <a:spLocks noChangeArrowheads="1"/>
              </p:cNvSpPr>
              <p:nvPr/>
            </p:nvSpPr>
            <p:spPr bwMode="auto">
              <a:xfrm>
                <a:off x="2887" y="3337"/>
                <a:ext cx="1403" cy="7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Activity of </a:t>
                </a:r>
              </a:p>
              <a:p>
                <a:pPr algn="ctr"/>
                <a:r>
                  <a:rPr lang="en-GB">
                    <a:latin typeface="Arial" charset="0"/>
                  </a:rPr>
                  <a:t>sympathetic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nerves to heart</a:t>
                </a:r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/>
            </p:nvSpPr>
            <p:spPr bwMode="auto">
              <a:xfrm flipV="1">
                <a:off x="3072" y="336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3768" name="Group 40"/>
            <p:cNvGrpSpPr>
              <a:grpSpLocks/>
            </p:cNvGrpSpPr>
            <p:nvPr/>
          </p:nvGrpSpPr>
          <p:grpSpPr bwMode="auto">
            <a:xfrm>
              <a:off x="2369" y="3504"/>
              <a:ext cx="1021" cy="524"/>
              <a:chOff x="993" y="3241"/>
              <a:chExt cx="1021" cy="524"/>
            </a:xfrm>
          </p:grpSpPr>
          <p:sp>
            <p:nvSpPr>
              <p:cNvPr id="73765" name="Text Box 37"/>
              <p:cNvSpPr txBox="1">
                <a:spLocks noChangeArrowheads="1"/>
              </p:cNvSpPr>
              <p:nvPr/>
            </p:nvSpPr>
            <p:spPr bwMode="auto">
              <a:xfrm>
                <a:off x="993" y="3241"/>
                <a:ext cx="1021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Plasma</a:t>
                </a:r>
              </a:p>
              <a:p>
                <a:pPr algn="ctr"/>
                <a:r>
                  <a:rPr lang="en-GB">
                    <a:latin typeface="Arial" charset="0"/>
                  </a:rPr>
                  <a:t>adrenaline</a:t>
                </a:r>
              </a:p>
            </p:txBody>
          </p:sp>
          <p:sp>
            <p:nvSpPr>
              <p:cNvPr id="73766" name="Line 38"/>
              <p:cNvSpPr>
                <a:spLocks noChangeShapeType="1"/>
              </p:cNvSpPr>
              <p:nvPr/>
            </p:nvSpPr>
            <p:spPr bwMode="auto">
              <a:xfrm flipV="1">
                <a:off x="1104" y="32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3770" name="Group 42"/>
            <p:cNvGrpSpPr>
              <a:grpSpLocks/>
            </p:cNvGrpSpPr>
            <p:nvPr/>
          </p:nvGrpSpPr>
          <p:grpSpPr bwMode="auto">
            <a:xfrm>
              <a:off x="3888" y="3360"/>
              <a:ext cx="1532" cy="754"/>
              <a:chOff x="4614" y="3385"/>
              <a:chExt cx="1532" cy="754"/>
            </a:xfrm>
          </p:grpSpPr>
          <p:sp>
            <p:nvSpPr>
              <p:cNvPr id="73763" name="Text Box 35"/>
              <p:cNvSpPr txBox="1">
                <a:spLocks noChangeArrowheads="1"/>
              </p:cNvSpPr>
              <p:nvPr/>
            </p:nvSpPr>
            <p:spPr bwMode="auto">
              <a:xfrm>
                <a:off x="4614" y="3385"/>
                <a:ext cx="1532" cy="7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Activity of</a:t>
                </a:r>
              </a:p>
              <a:p>
                <a:pPr algn="ctr"/>
                <a:r>
                  <a:rPr lang="en-GB">
                    <a:latin typeface="Arial" charset="0"/>
                  </a:rPr>
                  <a:t>parasympathetic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nerves to heart</a:t>
                </a:r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 flipH="1">
                <a:off x="4896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73772" name="AutoShape 44"/>
            <p:cNvCxnSpPr>
              <a:cxnSpLocks noChangeShapeType="1"/>
              <a:stCxn id="73761" idx="0"/>
              <a:endCxn id="73759" idx="1"/>
            </p:cNvCxnSpPr>
            <p:nvPr/>
          </p:nvCxnSpPr>
          <p:spPr bwMode="auto">
            <a:xfrm rot="16200000">
              <a:off x="1432" y="2825"/>
              <a:ext cx="381" cy="69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3773" name="AutoShape 45"/>
            <p:cNvCxnSpPr>
              <a:cxnSpLocks noChangeShapeType="1"/>
              <a:stCxn id="73763" idx="0"/>
              <a:endCxn id="73759" idx="3"/>
            </p:cNvCxnSpPr>
            <p:nvPr/>
          </p:nvCxnSpPr>
          <p:spPr bwMode="auto">
            <a:xfrm rot="5400000" flipH="1">
              <a:off x="4176" y="2883"/>
              <a:ext cx="381" cy="57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3774" name="AutoShape 46"/>
            <p:cNvCxnSpPr>
              <a:cxnSpLocks noChangeShapeType="1"/>
            </p:cNvCxnSpPr>
            <p:nvPr/>
          </p:nvCxnSpPr>
          <p:spPr bwMode="auto">
            <a:xfrm rot="16200000">
              <a:off x="2763" y="3237"/>
              <a:ext cx="378" cy="14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803275"/>
          </a:xfrm>
        </p:spPr>
        <p:txBody>
          <a:bodyPr/>
          <a:lstStyle/>
          <a:p>
            <a:r>
              <a:rPr lang="en-GB">
                <a:latin typeface="Arial" charset="0"/>
              </a:rPr>
              <a:t>Controlling force of contraction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5589588"/>
            <a:ext cx="6985000" cy="96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Ca influx increased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Ca uptake into intracellular stores increased</a:t>
            </a:r>
          </a:p>
        </p:txBody>
      </p:sp>
      <p:pic>
        <p:nvPicPr>
          <p:cNvPr id="88071" name="Picture 7" descr="ca_proc_adapt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557338"/>
            <a:ext cx="5251450" cy="3719512"/>
          </a:xfrm>
          <a:noFill/>
          <a:ln/>
        </p:spPr>
      </p:pic>
      <p:pic>
        <p:nvPicPr>
          <p:cNvPr id="88072" name="Picture 8" descr="ca_proc_adapt2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557338"/>
            <a:ext cx="5251450" cy="3719512"/>
          </a:xfrm>
          <a:noFill/>
          <a:ln/>
        </p:spPr>
      </p:pic>
      <p:pic>
        <p:nvPicPr>
          <p:cNvPr id="88074" name="Picture 10" descr="ca_proc_adap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557338"/>
            <a:ext cx="5241925" cy="371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GB">
                <a:latin typeface="Arial" charset="0"/>
              </a:rPr>
              <a:t>Controlling stroke volume</a:t>
            </a:r>
          </a:p>
        </p:txBody>
      </p:sp>
      <p:grpSp>
        <p:nvGrpSpPr>
          <p:cNvPr id="80918" name="Group 22"/>
          <p:cNvGrpSpPr>
            <a:grpSpLocks/>
          </p:cNvGrpSpPr>
          <p:nvPr/>
        </p:nvGrpSpPr>
        <p:grpSpPr bwMode="auto">
          <a:xfrm>
            <a:off x="2247900" y="1447800"/>
            <a:ext cx="4648200" cy="466725"/>
            <a:chOff x="2016" y="889"/>
            <a:chExt cx="2928" cy="294"/>
          </a:xfrm>
        </p:grpSpPr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2016" y="889"/>
              <a:ext cx="292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Arial" charset="0"/>
                </a:rPr>
                <a:t>    Stroke volume</a:t>
              </a:r>
            </a:p>
          </p:txBody>
        </p:sp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 flipV="1">
              <a:off x="2877" y="9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820738" y="2384425"/>
            <a:ext cx="2227262" cy="1196975"/>
            <a:chOff x="1907" y="1465"/>
            <a:chExt cx="1403" cy="754"/>
          </a:xfrm>
        </p:grpSpPr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1907" y="1465"/>
              <a:ext cx="1403" cy="7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latin typeface="Arial" charset="0"/>
                </a:rPr>
                <a:t>Activity of</a:t>
              </a:r>
            </a:p>
            <a:p>
              <a:pPr algn="ctr"/>
              <a:r>
                <a:rPr lang="en-GB">
                  <a:latin typeface="Arial" charset="0"/>
                </a:rPr>
                <a:t>sympathetic</a:t>
              </a:r>
            </a:p>
            <a:p>
              <a:pPr algn="ctr"/>
              <a:r>
                <a:rPr lang="en-GB">
                  <a:latin typeface="Arial" charset="0"/>
                </a:rPr>
                <a:t>nerves to heart</a:t>
              </a:r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flipV="1">
              <a:off x="2112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6324600" y="2514600"/>
            <a:ext cx="1620838" cy="831850"/>
            <a:chOff x="993" y="3241"/>
            <a:chExt cx="1021" cy="524"/>
          </a:xfrm>
        </p:grpSpPr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993" y="3241"/>
              <a:ext cx="1021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latin typeface="Arial" charset="0"/>
                </a:rPr>
                <a:t>Plasma</a:t>
              </a:r>
            </a:p>
            <a:p>
              <a:pPr algn="ctr"/>
              <a:r>
                <a:rPr lang="en-GB">
                  <a:latin typeface="Arial" charset="0"/>
                </a:rPr>
                <a:t>adrenaline</a:t>
              </a:r>
            </a:p>
          </p:txBody>
        </p:sp>
        <p:sp>
          <p:nvSpPr>
            <p:cNvPr id="80908" name="Line 12"/>
            <p:cNvSpPr>
              <a:spLocks noChangeShapeType="1"/>
            </p:cNvSpPr>
            <p:nvPr/>
          </p:nvSpPr>
          <p:spPr bwMode="auto">
            <a:xfrm flipV="1">
              <a:off x="110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80928" name="AutoShape 32"/>
          <p:cNvCxnSpPr>
            <a:cxnSpLocks noChangeShapeType="1"/>
            <a:stCxn id="80907" idx="0"/>
            <a:endCxn id="80902" idx="3"/>
          </p:cNvCxnSpPr>
          <p:nvPr/>
        </p:nvCxnSpPr>
        <p:spPr bwMode="auto">
          <a:xfrm rot="5400000" flipH="1">
            <a:off x="6599238" y="1978025"/>
            <a:ext cx="833437" cy="239713"/>
          </a:xfrm>
          <a:prstGeom prst="bentConnector2">
            <a:avLst/>
          </a:prstGeom>
          <a:noFill/>
          <a:ln w="19050">
            <a:solidFill>
              <a:schemeClr val="hlink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80929" name="Line 33"/>
          <p:cNvSpPr>
            <a:spLocks noChangeShapeType="1"/>
          </p:cNvSpPr>
          <p:nvPr/>
        </p:nvSpPr>
        <p:spPr bwMode="auto">
          <a:xfrm>
            <a:off x="609600" y="4191000"/>
            <a:ext cx="60960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228600" y="4267200"/>
            <a:ext cx="1617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hlink"/>
                </a:solidFill>
                <a:latin typeface="Arial" charset="0"/>
              </a:rPr>
              <a:t>Extrinsic control</a:t>
            </a:r>
          </a:p>
        </p:txBody>
      </p:sp>
      <p:cxnSp>
        <p:nvCxnSpPr>
          <p:cNvPr id="80933" name="AutoShape 37"/>
          <p:cNvCxnSpPr>
            <a:cxnSpLocks noChangeShapeType="1"/>
            <a:stCxn id="80904" idx="0"/>
            <a:endCxn id="80902" idx="1"/>
          </p:cNvCxnSpPr>
          <p:nvPr/>
        </p:nvCxnSpPr>
        <p:spPr bwMode="auto">
          <a:xfrm rot="16200000">
            <a:off x="1739901" y="1876425"/>
            <a:ext cx="703262" cy="312737"/>
          </a:xfrm>
          <a:prstGeom prst="bentConnector2">
            <a:avLst/>
          </a:prstGeom>
          <a:noFill/>
          <a:ln w="19050">
            <a:solidFill>
              <a:schemeClr val="hlink"/>
            </a:solidFill>
            <a:prstDash val="dash"/>
            <a:miter lim="800000"/>
            <a:headEnd/>
            <a:tailEnd type="triangle" w="med" len="med"/>
          </a:ln>
          <a:effectLst/>
        </p:spPr>
      </p:cxnSp>
      <p:grpSp>
        <p:nvGrpSpPr>
          <p:cNvPr id="80945" name="Group 49"/>
          <p:cNvGrpSpPr>
            <a:grpSpLocks/>
          </p:cNvGrpSpPr>
          <p:nvPr/>
        </p:nvGrpSpPr>
        <p:grpSpPr bwMode="auto">
          <a:xfrm>
            <a:off x="250825" y="1916113"/>
            <a:ext cx="5516563" cy="4068762"/>
            <a:chOff x="144" y="1206"/>
            <a:chExt cx="3475" cy="2563"/>
          </a:xfrm>
        </p:grpSpPr>
        <p:sp>
          <p:nvSpPr>
            <p:cNvPr id="80931" name="Line 35"/>
            <p:cNvSpPr>
              <a:spLocks noChangeShapeType="1"/>
            </p:cNvSpPr>
            <p:nvPr/>
          </p:nvSpPr>
          <p:spPr bwMode="auto">
            <a:xfrm>
              <a:off x="384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0932" name="Text Box 36"/>
            <p:cNvSpPr txBox="1">
              <a:spLocks noChangeArrowheads="1"/>
            </p:cNvSpPr>
            <p:nvPr/>
          </p:nvSpPr>
          <p:spPr bwMode="auto">
            <a:xfrm>
              <a:off x="144" y="3120"/>
              <a:ext cx="9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FF00"/>
                  </a:solidFill>
                  <a:latin typeface="Arial" charset="0"/>
                </a:rPr>
                <a:t>Intrinsic control</a:t>
              </a:r>
            </a:p>
          </p:txBody>
        </p:sp>
        <p:grpSp>
          <p:nvGrpSpPr>
            <p:cNvPr id="80919" name="Group 23"/>
            <p:cNvGrpSpPr>
              <a:grpSpLocks/>
            </p:cNvGrpSpPr>
            <p:nvPr/>
          </p:nvGrpSpPr>
          <p:grpSpPr bwMode="auto">
            <a:xfrm>
              <a:off x="2189" y="2400"/>
              <a:ext cx="1382" cy="754"/>
              <a:chOff x="2021" y="2809"/>
              <a:chExt cx="1382" cy="754"/>
            </a:xfrm>
          </p:grpSpPr>
          <p:sp>
            <p:nvSpPr>
              <p:cNvPr id="80909" name="Text Box 13"/>
              <p:cNvSpPr txBox="1">
                <a:spLocks noChangeArrowheads="1"/>
              </p:cNvSpPr>
              <p:nvPr/>
            </p:nvSpPr>
            <p:spPr bwMode="auto">
              <a:xfrm>
                <a:off x="2021" y="2809"/>
                <a:ext cx="1382" cy="7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End-diastolic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ventricular </a:t>
                </a:r>
              </a:p>
              <a:p>
                <a:pPr algn="ctr"/>
                <a:r>
                  <a:rPr lang="en-GB">
                    <a:latin typeface="Arial" charset="0"/>
                  </a:rPr>
                  <a:t>volume</a:t>
                </a:r>
              </a:p>
            </p:txBody>
          </p:sp>
          <p:sp>
            <p:nvSpPr>
              <p:cNvPr id="80910" name="Line 14"/>
              <p:cNvSpPr>
                <a:spLocks noChangeShapeType="1"/>
              </p:cNvSpPr>
              <p:nvPr/>
            </p:nvSpPr>
            <p:spPr bwMode="auto">
              <a:xfrm flipV="1">
                <a:off x="2160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80927" name="AutoShape 31"/>
            <p:cNvCxnSpPr>
              <a:cxnSpLocks noChangeShapeType="1"/>
              <a:stCxn id="80909" idx="0"/>
              <a:endCxn id="80902" idx="2"/>
            </p:cNvCxnSpPr>
            <p:nvPr/>
          </p:nvCxnSpPr>
          <p:spPr bwMode="auto">
            <a:xfrm rot="16200000">
              <a:off x="2283" y="1803"/>
              <a:ext cx="1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0934" name="Text Box 38"/>
            <p:cNvSpPr txBox="1">
              <a:spLocks noChangeArrowheads="1"/>
            </p:cNvSpPr>
            <p:nvPr/>
          </p:nvSpPr>
          <p:spPr bwMode="auto">
            <a:xfrm>
              <a:off x="2880" y="1632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FF00"/>
                  </a:solidFill>
                  <a:latin typeface="Arial" charset="0"/>
                </a:rPr>
                <a:t>Starling’s</a:t>
              </a:r>
            </a:p>
            <a:p>
              <a:r>
                <a:rPr lang="en-GB" sz="1800">
                  <a:solidFill>
                    <a:srgbClr val="FFFF00"/>
                  </a:solidFill>
                  <a:latin typeface="Arial" charset="0"/>
                </a:rPr>
                <a:t>Law</a:t>
              </a:r>
            </a:p>
          </p:txBody>
        </p:sp>
        <p:grpSp>
          <p:nvGrpSpPr>
            <p:cNvPr id="80944" name="Group 48"/>
            <p:cNvGrpSpPr>
              <a:grpSpLocks/>
            </p:cNvGrpSpPr>
            <p:nvPr/>
          </p:nvGrpSpPr>
          <p:grpSpPr bwMode="auto">
            <a:xfrm>
              <a:off x="2154" y="3475"/>
              <a:ext cx="1465" cy="294"/>
              <a:chOff x="2005" y="3566"/>
              <a:chExt cx="1465" cy="294"/>
            </a:xfrm>
          </p:grpSpPr>
          <p:sp>
            <p:nvSpPr>
              <p:cNvPr id="80941" name="Text Box 45"/>
              <p:cNvSpPr txBox="1">
                <a:spLocks noChangeArrowheads="1"/>
              </p:cNvSpPr>
              <p:nvPr/>
            </p:nvSpPr>
            <p:spPr bwMode="auto">
              <a:xfrm>
                <a:off x="2005" y="3566"/>
                <a:ext cx="1465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Venous return</a:t>
                </a:r>
              </a:p>
            </p:txBody>
          </p:sp>
          <p:sp>
            <p:nvSpPr>
              <p:cNvPr id="80942" name="Line 46"/>
              <p:cNvSpPr>
                <a:spLocks noChangeShapeType="1"/>
              </p:cNvSpPr>
              <p:nvPr/>
            </p:nvSpPr>
            <p:spPr bwMode="auto">
              <a:xfrm flipV="1">
                <a:off x="2109" y="36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0943" name="Line 47"/>
            <p:cNvSpPr>
              <a:spLocks noChangeShapeType="1"/>
            </p:cNvSpPr>
            <p:nvPr/>
          </p:nvSpPr>
          <p:spPr bwMode="auto">
            <a:xfrm flipV="1">
              <a:off x="2880" y="3158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948" name="Group 52"/>
          <p:cNvGrpSpPr>
            <a:grpSpLocks/>
          </p:cNvGrpSpPr>
          <p:nvPr/>
        </p:nvGrpSpPr>
        <p:grpSpPr bwMode="auto">
          <a:xfrm>
            <a:off x="1752600" y="4365625"/>
            <a:ext cx="7366000" cy="2273300"/>
            <a:chOff x="1104" y="2750"/>
            <a:chExt cx="4640" cy="1432"/>
          </a:xfrm>
        </p:grpSpPr>
        <p:grpSp>
          <p:nvGrpSpPr>
            <p:cNvPr id="80920" name="Group 24"/>
            <p:cNvGrpSpPr>
              <a:grpSpLocks/>
            </p:cNvGrpSpPr>
            <p:nvPr/>
          </p:nvGrpSpPr>
          <p:grpSpPr bwMode="auto">
            <a:xfrm>
              <a:off x="1104" y="3456"/>
              <a:ext cx="870" cy="524"/>
              <a:chOff x="3905" y="2832"/>
              <a:chExt cx="870" cy="524"/>
            </a:xfrm>
          </p:grpSpPr>
          <p:sp>
            <p:nvSpPr>
              <p:cNvPr id="80911" name="Text Box 15"/>
              <p:cNvSpPr txBox="1">
                <a:spLocks noChangeArrowheads="1"/>
              </p:cNvSpPr>
              <p:nvPr/>
            </p:nvSpPr>
            <p:spPr bwMode="auto">
              <a:xfrm>
                <a:off x="3905" y="2832"/>
                <a:ext cx="87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Atrial</a:t>
                </a:r>
              </a:p>
              <a:p>
                <a:pPr algn="ctr"/>
                <a:r>
                  <a:rPr lang="en-GB">
                    <a:latin typeface="Arial" charset="0"/>
                  </a:rPr>
                  <a:t>pressure</a:t>
                </a:r>
              </a:p>
            </p:txBody>
          </p:sp>
          <p:sp>
            <p:nvSpPr>
              <p:cNvPr id="80912" name="Line 16"/>
              <p:cNvSpPr>
                <a:spLocks noChangeShapeType="1"/>
              </p:cNvSpPr>
              <p:nvPr/>
            </p:nvSpPr>
            <p:spPr bwMode="auto">
              <a:xfrm flipV="1">
                <a:off x="4080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0922" name="Group 26"/>
            <p:cNvGrpSpPr>
              <a:grpSpLocks/>
            </p:cNvGrpSpPr>
            <p:nvPr/>
          </p:nvGrpSpPr>
          <p:grpSpPr bwMode="auto">
            <a:xfrm>
              <a:off x="3275" y="3888"/>
              <a:ext cx="2469" cy="294"/>
              <a:chOff x="3268" y="3840"/>
              <a:chExt cx="2648" cy="294"/>
            </a:xfrm>
          </p:grpSpPr>
          <p:sp>
            <p:nvSpPr>
              <p:cNvPr id="80914" name="Line 18"/>
              <p:cNvSpPr>
                <a:spLocks noChangeShapeType="1"/>
              </p:cNvSpPr>
              <p:nvPr/>
            </p:nvSpPr>
            <p:spPr bwMode="auto">
              <a:xfrm flipV="1">
                <a:off x="3600" y="39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91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3840"/>
                <a:ext cx="2648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   Respiratory movements</a:t>
                </a:r>
              </a:p>
            </p:txBody>
          </p:sp>
        </p:grpSp>
        <p:grpSp>
          <p:nvGrpSpPr>
            <p:cNvPr id="80921" name="Group 25"/>
            <p:cNvGrpSpPr>
              <a:grpSpLocks/>
            </p:cNvGrpSpPr>
            <p:nvPr/>
          </p:nvGrpSpPr>
          <p:grpSpPr bwMode="auto">
            <a:xfrm>
              <a:off x="3788" y="3024"/>
              <a:ext cx="1444" cy="524"/>
              <a:chOff x="3541" y="3552"/>
              <a:chExt cx="1376" cy="524"/>
            </a:xfrm>
          </p:grpSpPr>
          <p:sp>
            <p:nvSpPr>
              <p:cNvPr id="80913" name="Text Box 17"/>
              <p:cNvSpPr txBox="1">
                <a:spLocks noChangeArrowheads="1"/>
              </p:cNvSpPr>
              <p:nvPr/>
            </p:nvSpPr>
            <p:spPr bwMode="auto">
              <a:xfrm>
                <a:off x="3541" y="3552"/>
                <a:ext cx="1376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  Intrathoracic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pressure</a:t>
                </a:r>
              </a:p>
            </p:txBody>
          </p:sp>
          <p:sp>
            <p:nvSpPr>
              <p:cNvPr id="80916" name="Line 20"/>
              <p:cNvSpPr>
                <a:spLocks noChangeShapeType="1"/>
              </p:cNvSpPr>
              <p:nvPr/>
            </p:nvSpPr>
            <p:spPr bwMode="auto">
              <a:xfrm>
                <a:off x="3696" y="36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80924" name="AutoShape 28"/>
            <p:cNvCxnSpPr>
              <a:cxnSpLocks noChangeShapeType="1"/>
              <a:stCxn id="80911" idx="0"/>
              <a:endCxn id="80909" idx="1"/>
            </p:cNvCxnSpPr>
            <p:nvPr/>
          </p:nvCxnSpPr>
          <p:spPr bwMode="auto">
            <a:xfrm rot="16200000">
              <a:off x="1524" y="2792"/>
              <a:ext cx="679" cy="65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0925" name="AutoShape 29"/>
            <p:cNvCxnSpPr>
              <a:cxnSpLocks noChangeShapeType="1"/>
              <a:stCxn id="80913" idx="0"/>
              <a:endCxn id="80909" idx="3"/>
            </p:cNvCxnSpPr>
            <p:nvPr/>
          </p:nvCxnSpPr>
          <p:spPr bwMode="auto">
            <a:xfrm rot="5400000" flipH="1">
              <a:off x="3917" y="2431"/>
              <a:ext cx="247" cy="93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0926" name="AutoShape 30"/>
            <p:cNvCxnSpPr>
              <a:cxnSpLocks noChangeShapeType="1"/>
              <a:stCxn id="80915" idx="0"/>
              <a:endCxn id="80913" idx="2"/>
            </p:cNvCxnSpPr>
            <p:nvPr/>
          </p:nvCxnSpPr>
          <p:spPr bwMode="auto">
            <a:xfrm flipV="1">
              <a:off x="4510" y="3548"/>
              <a:ext cx="0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0946" name="Line 50"/>
            <p:cNvSpPr>
              <a:spLocks noChangeShapeType="1"/>
            </p:cNvSpPr>
            <p:nvPr/>
          </p:nvSpPr>
          <p:spPr bwMode="auto">
            <a:xfrm flipH="1">
              <a:off x="1973" y="361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0947" name="Text Box 51"/>
            <p:cNvSpPr txBox="1">
              <a:spLocks noChangeArrowheads="1"/>
            </p:cNvSpPr>
            <p:nvPr/>
          </p:nvSpPr>
          <p:spPr bwMode="auto">
            <a:xfrm>
              <a:off x="4558" y="275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rgbClr val="FFFF00"/>
                  </a:solidFill>
                  <a:latin typeface="Arial" charset="0"/>
                </a:rPr>
                <a:t>assists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>
                <a:latin typeface="Arial" charset="0"/>
              </a:rPr>
              <a:t>Integration so far</a:t>
            </a:r>
          </a:p>
        </p:txBody>
      </p:sp>
      <p:sp>
        <p:nvSpPr>
          <p:cNvPr id="85008" name="Text Box 1040"/>
          <p:cNvSpPr txBox="1">
            <a:spLocks noChangeArrowheads="1"/>
          </p:cNvSpPr>
          <p:nvPr/>
        </p:nvSpPr>
        <p:spPr bwMode="auto">
          <a:xfrm>
            <a:off x="533400" y="2874963"/>
            <a:ext cx="495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    Stroke volume</a:t>
            </a:r>
          </a:p>
        </p:txBody>
      </p:sp>
      <p:sp>
        <p:nvSpPr>
          <p:cNvPr id="85009" name="Line 1041"/>
          <p:cNvSpPr>
            <a:spLocks noChangeShapeType="1"/>
          </p:cNvSpPr>
          <p:nvPr/>
        </p:nvSpPr>
        <p:spPr bwMode="auto">
          <a:xfrm flipV="1">
            <a:off x="2209800" y="29606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5048" name="Group 1080"/>
          <p:cNvGrpSpPr>
            <a:grpSpLocks/>
          </p:cNvGrpSpPr>
          <p:nvPr/>
        </p:nvGrpSpPr>
        <p:grpSpPr bwMode="auto">
          <a:xfrm>
            <a:off x="6235700" y="4637088"/>
            <a:ext cx="1717675" cy="925512"/>
            <a:chOff x="3888" y="3024"/>
            <a:chExt cx="1082" cy="583"/>
          </a:xfrm>
        </p:grpSpPr>
        <p:sp>
          <p:nvSpPr>
            <p:cNvPr id="85011" name="Text Box 1043"/>
            <p:cNvSpPr txBox="1">
              <a:spLocks noChangeArrowheads="1"/>
            </p:cNvSpPr>
            <p:nvPr/>
          </p:nvSpPr>
          <p:spPr bwMode="auto">
            <a:xfrm>
              <a:off x="3888" y="3024"/>
              <a:ext cx="1082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Activity of</a:t>
              </a:r>
            </a:p>
            <a:p>
              <a:pPr algn="ctr"/>
              <a:r>
                <a:rPr lang="en-GB" sz="1800">
                  <a:latin typeface="Arial" charset="0"/>
                </a:rPr>
                <a:t>sympathetic</a:t>
              </a:r>
            </a:p>
            <a:p>
              <a:pPr algn="ctr"/>
              <a:r>
                <a:rPr lang="en-GB" sz="1800">
                  <a:latin typeface="Arial" charset="0"/>
                </a:rPr>
                <a:t>nerves to heart</a:t>
              </a:r>
            </a:p>
          </p:txBody>
        </p:sp>
        <p:sp>
          <p:nvSpPr>
            <p:cNvPr id="85012" name="Line 1044"/>
            <p:cNvSpPr>
              <a:spLocks noChangeShapeType="1"/>
            </p:cNvSpPr>
            <p:nvPr/>
          </p:nvSpPr>
          <p:spPr bwMode="auto">
            <a:xfrm flipV="1">
              <a:off x="408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5039" name="Group 1071"/>
          <p:cNvGrpSpPr>
            <a:grpSpLocks/>
          </p:cNvGrpSpPr>
          <p:nvPr/>
        </p:nvGrpSpPr>
        <p:grpSpPr bwMode="auto">
          <a:xfrm>
            <a:off x="381000" y="3722688"/>
            <a:ext cx="1692275" cy="2054225"/>
            <a:chOff x="240" y="2448"/>
            <a:chExt cx="1066" cy="1829"/>
          </a:xfrm>
        </p:grpSpPr>
        <p:sp>
          <p:nvSpPr>
            <p:cNvPr id="85020" name="Text Box 1052"/>
            <p:cNvSpPr txBox="1">
              <a:spLocks noChangeArrowheads="1"/>
            </p:cNvSpPr>
            <p:nvPr/>
          </p:nvSpPr>
          <p:spPr bwMode="auto">
            <a:xfrm>
              <a:off x="432" y="3697"/>
              <a:ext cx="682" cy="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Atrial</a:t>
              </a:r>
            </a:p>
            <a:p>
              <a:pPr algn="ctr"/>
              <a:r>
                <a:rPr lang="en-GB" sz="1800">
                  <a:latin typeface="Arial" charset="0"/>
                </a:rPr>
                <a:t>pressure</a:t>
              </a:r>
            </a:p>
          </p:txBody>
        </p:sp>
        <p:grpSp>
          <p:nvGrpSpPr>
            <p:cNvPr id="85038" name="Group 1070"/>
            <p:cNvGrpSpPr>
              <a:grpSpLocks/>
            </p:cNvGrpSpPr>
            <p:nvPr/>
          </p:nvGrpSpPr>
          <p:grpSpPr bwMode="auto">
            <a:xfrm>
              <a:off x="240" y="2448"/>
              <a:ext cx="1066" cy="1440"/>
              <a:chOff x="240" y="2448"/>
              <a:chExt cx="1066" cy="1440"/>
            </a:xfrm>
          </p:grpSpPr>
          <p:sp>
            <p:nvSpPr>
              <p:cNvPr id="85017" name="Text Box 1049"/>
              <p:cNvSpPr txBox="1">
                <a:spLocks noChangeArrowheads="1"/>
              </p:cNvSpPr>
              <p:nvPr/>
            </p:nvSpPr>
            <p:spPr bwMode="auto">
              <a:xfrm>
                <a:off x="240" y="2448"/>
                <a:ext cx="1066" cy="8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latin typeface="Arial" charset="0"/>
                  </a:rPr>
                  <a:t>   End-diastolic</a:t>
                </a:r>
              </a:p>
              <a:p>
                <a:pPr algn="ctr"/>
                <a:r>
                  <a:rPr lang="en-GB" sz="1800">
                    <a:latin typeface="Arial" charset="0"/>
                  </a:rPr>
                  <a:t>ventricular </a:t>
                </a:r>
              </a:p>
              <a:p>
                <a:pPr algn="ctr"/>
                <a:r>
                  <a:rPr lang="en-GB" sz="1800">
                    <a:latin typeface="Arial" charset="0"/>
                  </a:rPr>
                  <a:t>volume</a:t>
                </a:r>
              </a:p>
            </p:txBody>
          </p:sp>
          <p:sp>
            <p:nvSpPr>
              <p:cNvPr id="85018" name="Line 1050"/>
              <p:cNvSpPr>
                <a:spLocks noChangeShapeType="1"/>
              </p:cNvSpPr>
              <p:nvPr/>
            </p:nvSpPr>
            <p:spPr bwMode="auto">
              <a:xfrm flipV="1">
                <a:off x="336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21" name="Line 1053"/>
              <p:cNvSpPr>
                <a:spLocks noChangeShapeType="1"/>
              </p:cNvSpPr>
              <p:nvPr/>
            </p:nvSpPr>
            <p:spPr bwMode="auto">
              <a:xfrm flipV="1">
                <a:off x="576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5041" name="Group 1073"/>
          <p:cNvGrpSpPr>
            <a:grpSpLocks/>
          </p:cNvGrpSpPr>
          <p:nvPr/>
        </p:nvGrpSpPr>
        <p:grpSpPr bwMode="auto">
          <a:xfrm>
            <a:off x="2286000" y="5856288"/>
            <a:ext cx="2987675" cy="376237"/>
            <a:chOff x="1440" y="3696"/>
            <a:chExt cx="1882" cy="237"/>
          </a:xfrm>
        </p:grpSpPr>
        <p:sp>
          <p:nvSpPr>
            <p:cNvPr id="85023" name="Line 1055"/>
            <p:cNvSpPr>
              <a:spLocks noChangeShapeType="1"/>
            </p:cNvSpPr>
            <p:nvPr/>
          </p:nvSpPr>
          <p:spPr bwMode="auto">
            <a:xfrm flipV="1">
              <a:off x="1584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5024" name="Text Box 1056"/>
            <p:cNvSpPr txBox="1">
              <a:spLocks noChangeArrowheads="1"/>
            </p:cNvSpPr>
            <p:nvPr/>
          </p:nvSpPr>
          <p:spPr bwMode="auto">
            <a:xfrm>
              <a:off x="1440" y="3696"/>
              <a:ext cx="188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   Respiratory movements</a:t>
              </a:r>
            </a:p>
          </p:txBody>
        </p:sp>
      </p:grpSp>
      <p:grpSp>
        <p:nvGrpSpPr>
          <p:cNvPr id="85040" name="Group 1072"/>
          <p:cNvGrpSpPr>
            <a:grpSpLocks/>
          </p:cNvGrpSpPr>
          <p:nvPr/>
        </p:nvGrpSpPr>
        <p:grpSpPr bwMode="auto">
          <a:xfrm>
            <a:off x="2895600" y="4789488"/>
            <a:ext cx="1768475" cy="650875"/>
            <a:chOff x="2324" y="3168"/>
            <a:chExt cx="1114" cy="410"/>
          </a:xfrm>
        </p:grpSpPr>
        <p:sp>
          <p:nvSpPr>
            <p:cNvPr id="85026" name="Text Box 1058"/>
            <p:cNvSpPr txBox="1">
              <a:spLocks noChangeArrowheads="1"/>
            </p:cNvSpPr>
            <p:nvPr/>
          </p:nvSpPr>
          <p:spPr bwMode="auto">
            <a:xfrm>
              <a:off x="2324" y="3168"/>
              <a:ext cx="1114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  Intrathoracic</a:t>
              </a:r>
            </a:p>
            <a:p>
              <a:pPr algn="ctr"/>
              <a:r>
                <a:rPr lang="en-GB" sz="1800">
                  <a:latin typeface="Arial" charset="0"/>
                </a:rPr>
                <a:t>pressure</a:t>
              </a:r>
            </a:p>
          </p:txBody>
        </p:sp>
        <p:sp>
          <p:nvSpPr>
            <p:cNvPr id="85027" name="Line 1059"/>
            <p:cNvSpPr>
              <a:spLocks noChangeShapeType="1"/>
            </p:cNvSpPr>
            <p:nvPr/>
          </p:nvSpPr>
          <p:spPr bwMode="auto">
            <a:xfrm>
              <a:off x="244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85028" name="AutoShape 1060"/>
          <p:cNvCxnSpPr>
            <a:cxnSpLocks noChangeShapeType="1"/>
            <a:stCxn id="85020" idx="0"/>
            <a:endCxn id="85017" idx="2"/>
          </p:cNvCxnSpPr>
          <p:nvPr/>
        </p:nvCxnSpPr>
        <p:spPr bwMode="auto">
          <a:xfrm flipV="1">
            <a:off x="1227138" y="4648200"/>
            <a:ext cx="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5029" name="AutoShape 1061"/>
          <p:cNvCxnSpPr>
            <a:cxnSpLocks noChangeShapeType="1"/>
            <a:stCxn id="85026" idx="0"/>
            <a:endCxn id="85017" idx="3"/>
          </p:cNvCxnSpPr>
          <p:nvPr/>
        </p:nvCxnSpPr>
        <p:spPr bwMode="auto">
          <a:xfrm rot="5400000" flipH="1">
            <a:off x="2624932" y="3634581"/>
            <a:ext cx="603250" cy="17065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5030" name="AutoShape 1062"/>
          <p:cNvCxnSpPr>
            <a:cxnSpLocks noChangeShapeType="1"/>
            <a:stCxn id="85024" idx="0"/>
            <a:endCxn id="85026" idx="2"/>
          </p:cNvCxnSpPr>
          <p:nvPr/>
        </p:nvCxnSpPr>
        <p:spPr bwMode="auto">
          <a:xfrm flipV="1">
            <a:off x="3779838" y="5440363"/>
            <a:ext cx="0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5043" name="Line 1075"/>
          <p:cNvSpPr>
            <a:spLocks noChangeShapeType="1"/>
          </p:cNvSpPr>
          <p:nvPr/>
        </p:nvSpPr>
        <p:spPr bwMode="auto">
          <a:xfrm flipV="1">
            <a:off x="1219200" y="32654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5067" name="Group 1099"/>
          <p:cNvGrpSpPr>
            <a:grpSpLocks/>
          </p:cNvGrpSpPr>
          <p:nvPr/>
        </p:nvGrpSpPr>
        <p:grpSpPr bwMode="auto">
          <a:xfrm>
            <a:off x="5715000" y="2874963"/>
            <a:ext cx="2759075" cy="376237"/>
            <a:chOff x="3600" y="1914"/>
            <a:chExt cx="1738" cy="237"/>
          </a:xfrm>
        </p:grpSpPr>
        <p:sp>
          <p:nvSpPr>
            <p:cNvPr id="85045" name="Text Box 1077"/>
            <p:cNvSpPr txBox="1">
              <a:spLocks noChangeArrowheads="1"/>
            </p:cNvSpPr>
            <p:nvPr/>
          </p:nvSpPr>
          <p:spPr bwMode="auto">
            <a:xfrm>
              <a:off x="3600" y="1914"/>
              <a:ext cx="173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Heart rate</a:t>
              </a:r>
            </a:p>
          </p:txBody>
        </p:sp>
        <p:sp>
          <p:nvSpPr>
            <p:cNvPr id="85046" name="Line 1078"/>
            <p:cNvSpPr>
              <a:spLocks noChangeShapeType="1"/>
            </p:cNvSpPr>
            <p:nvPr/>
          </p:nvSpPr>
          <p:spPr bwMode="auto">
            <a:xfrm flipV="1">
              <a:off x="4128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5052" name="Group 1084"/>
          <p:cNvGrpSpPr>
            <a:grpSpLocks/>
          </p:cNvGrpSpPr>
          <p:nvPr/>
        </p:nvGrpSpPr>
        <p:grpSpPr bwMode="auto">
          <a:xfrm>
            <a:off x="5105400" y="3646488"/>
            <a:ext cx="1260475" cy="650875"/>
            <a:chOff x="3216" y="2400"/>
            <a:chExt cx="794" cy="410"/>
          </a:xfrm>
        </p:grpSpPr>
        <p:sp>
          <p:nvSpPr>
            <p:cNvPr id="85014" name="Text Box 1046"/>
            <p:cNvSpPr txBox="1">
              <a:spLocks noChangeArrowheads="1"/>
            </p:cNvSpPr>
            <p:nvPr/>
          </p:nvSpPr>
          <p:spPr bwMode="auto">
            <a:xfrm>
              <a:off x="3216" y="2400"/>
              <a:ext cx="794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Plasma</a:t>
              </a:r>
            </a:p>
            <a:p>
              <a:pPr algn="ctr"/>
              <a:r>
                <a:rPr lang="en-GB" sz="1800">
                  <a:latin typeface="Arial" charset="0"/>
                </a:rPr>
                <a:t>adrenaline</a:t>
              </a:r>
            </a:p>
          </p:txBody>
        </p:sp>
        <p:sp>
          <p:nvSpPr>
            <p:cNvPr id="85047" name="Line 1079"/>
            <p:cNvSpPr>
              <a:spLocks noChangeShapeType="1"/>
            </p:cNvSpPr>
            <p:nvPr/>
          </p:nvSpPr>
          <p:spPr bwMode="auto">
            <a:xfrm flipV="1">
              <a:off x="3312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85051" name="AutoShape 1083"/>
          <p:cNvCxnSpPr>
            <a:cxnSpLocks noChangeShapeType="1"/>
            <a:stCxn id="85011" idx="1"/>
          </p:cNvCxnSpPr>
          <p:nvPr/>
        </p:nvCxnSpPr>
        <p:spPr bwMode="auto">
          <a:xfrm rot="10800000">
            <a:off x="4854575" y="3254375"/>
            <a:ext cx="1381125" cy="18462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5053" name="AutoShape 1085"/>
          <p:cNvCxnSpPr>
            <a:cxnSpLocks noChangeShapeType="1"/>
            <a:stCxn id="85011" idx="0"/>
            <a:endCxn id="85045" idx="2"/>
          </p:cNvCxnSpPr>
          <p:nvPr/>
        </p:nvCxnSpPr>
        <p:spPr bwMode="auto">
          <a:xfrm flipV="1">
            <a:off x="7094538" y="3251200"/>
            <a:ext cx="0" cy="1385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85058" name="Group 1090"/>
          <p:cNvGrpSpPr>
            <a:grpSpLocks/>
          </p:cNvGrpSpPr>
          <p:nvPr/>
        </p:nvGrpSpPr>
        <p:grpSpPr bwMode="auto">
          <a:xfrm>
            <a:off x="6400800" y="5768975"/>
            <a:ext cx="2420938" cy="925513"/>
            <a:chOff x="3840" y="3737"/>
            <a:chExt cx="1525" cy="583"/>
          </a:xfrm>
        </p:grpSpPr>
        <p:sp>
          <p:nvSpPr>
            <p:cNvPr id="85056" name="Text Box 1088"/>
            <p:cNvSpPr txBox="1">
              <a:spLocks noChangeArrowheads="1"/>
            </p:cNvSpPr>
            <p:nvPr/>
          </p:nvSpPr>
          <p:spPr bwMode="auto">
            <a:xfrm>
              <a:off x="3840" y="3737"/>
              <a:ext cx="1525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Activity of</a:t>
              </a:r>
            </a:p>
            <a:p>
              <a:pPr algn="ctr"/>
              <a:r>
                <a:rPr lang="en-GB" sz="1800">
                  <a:latin typeface="Arial" charset="0"/>
                </a:rPr>
                <a:t>parasympathetic</a:t>
              </a:r>
            </a:p>
            <a:p>
              <a:pPr algn="ctr"/>
              <a:r>
                <a:rPr lang="en-GB" sz="1800">
                  <a:latin typeface="Arial" charset="0"/>
                </a:rPr>
                <a:t>nerves to heart</a:t>
              </a:r>
            </a:p>
          </p:txBody>
        </p:sp>
        <p:sp>
          <p:nvSpPr>
            <p:cNvPr id="85057" name="Line 1089"/>
            <p:cNvSpPr>
              <a:spLocks noChangeShapeType="1"/>
            </p:cNvSpPr>
            <p:nvPr/>
          </p:nvSpPr>
          <p:spPr bwMode="auto">
            <a:xfrm>
              <a:off x="417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5061" name="Line 1093"/>
          <p:cNvSpPr>
            <a:spLocks noChangeShapeType="1"/>
          </p:cNvSpPr>
          <p:nvPr/>
        </p:nvSpPr>
        <p:spPr bwMode="auto">
          <a:xfrm flipV="1">
            <a:off x="8305800" y="326548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3" name="Line 1095"/>
          <p:cNvSpPr>
            <a:spLocks noChangeShapeType="1"/>
          </p:cNvSpPr>
          <p:nvPr/>
        </p:nvSpPr>
        <p:spPr bwMode="auto">
          <a:xfrm flipV="1">
            <a:off x="6019800" y="32654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4" name="Line 1096"/>
          <p:cNvSpPr>
            <a:spLocks noChangeShapeType="1"/>
          </p:cNvSpPr>
          <p:nvPr/>
        </p:nvSpPr>
        <p:spPr bwMode="auto">
          <a:xfrm flipV="1">
            <a:off x="5181600" y="32654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5" name="Text Box 1097"/>
          <p:cNvSpPr txBox="1">
            <a:spLocks noChangeArrowheads="1"/>
          </p:cNvSpPr>
          <p:nvPr/>
        </p:nvSpPr>
        <p:spPr bwMode="auto">
          <a:xfrm>
            <a:off x="2209800" y="1628775"/>
            <a:ext cx="472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Cardiac output</a:t>
            </a:r>
          </a:p>
        </p:txBody>
      </p:sp>
      <p:sp>
        <p:nvSpPr>
          <p:cNvPr id="85066" name="Line 1098"/>
          <p:cNvSpPr>
            <a:spLocks noChangeShapeType="1"/>
          </p:cNvSpPr>
          <p:nvPr/>
        </p:nvSpPr>
        <p:spPr bwMode="auto">
          <a:xfrm flipV="1">
            <a:off x="3657600" y="16652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9" name="Line 1101"/>
          <p:cNvSpPr>
            <a:spLocks noChangeShapeType="1"/>
          </p:cNvSpPr>
          <p:nvPr/>
        </p:nvSpPr>
        <p:spPr bwMode="auto">
          <a:xfrm flipV="1">
            <a:off x="3048000" y="19700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70" name="Line 1102"/>
          <p:cNvSpPr>
            <a:spLocks noChangeShapeType="1"/>
          </p:cNvSpPr>
          <p:nvPr/>
        </p:nvSpPr>
        <p:spPr bwMode="auto">
          <a:xfrm flipV="1">
            <a:off x="6400800" y="19700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71" name="Text Box 1103"/>
          <p:cNvSpPr txBox="1">
            <a:spLocks noChangeArrowheads="1"/>
          </p:cNvSpPr>
          <p:nvPr/>
        </p:nvSpPr>
        <p:spPr bwMode="auto">
          <a:xfrm>
            <a:off x="1547813" y="1052513"/>
            <a:ext cx="603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Cardiac output = stroke volume x heart rate</a:t>
            </a:r>
          </a:p>
        </p:txBody>
      </p:sp>
      <p:sp>
        <p:nvSpPr>
          <p:cNvPr id="85072" name="Text Box 1104"/>
          <p:cNvSpPr txBox="1">
            <a:spLocks noChangeArrowheads="1"/>
          </p:cNvSpPr>
          <p:nvPr/>
        </p:nvSpPr>
        <p:spPr bwMode="auto">
          <a:xfrm>
            <a:off x="468313" y="60737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Venous return</a:t>
            </a:r>
          </a:p>
        </p:txBody>
      </p:sp>
      <p:sp>
        <p:nvSpPr>
          <p:cNvPr id="85073" name="Line 1105"/>
          <p:cNvSpPr>
            <a:spLocks noChangeShapeType="1"/>
          </p:cNvSpPr>
          <p:nvPr/>
        </p:nvSpPr>
        <p:spPr bwMode="auto">
          <a:xfrm flipV="1">
            <a:off x="1258888" y="57864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5084" name="Group 1116"/>
          <p:cNvGrpSpPr>
            <a:grpSpLocks/>
          </p:cNvGrpSpPr>
          <p:nvPr/>
        </p:nvGrpSpPr>
        <p:grpSpPr bwMode="auto">
          <a:xfrm>
            <a:off x="4932363" y="1773238"/>
            <a:ext cx="4105275" cy="4032250"/>
            <a:chOff x="3107" y="1117"/>
            <a:chExt cx="2586" cy="2540"/>
          </a:xfrm>
        </p:grpSpPr>
        <p:grpSp>
          <p:nvGrpSpPr>
            <p:cNvPr id="85078" name="Group 1110"/>
            <p:cNvGrpSpPr>
              <a:grpSpLocks/>
            </p:cNvGrpSpPr>
            <p:nvPr/>
          </p:nvGrpSpPr>
          <p:grpSpPr bwMode="auto">
            <a:xfrm>
              <a:off x="3107" y="1525"/>
              <a:ext cx="2086" cy="2132"/>
              <a:chOff x="3107" y="1525"/>
              <a:chExt cx="2086" cy="2132"/>
            </a:xfrm>
          </p:grpSpPr>
          <p:sp>
            <p:nvSpPr>
              <p:cNvPr id="85075" name="Line 1107"/>
              <p:cNvSpPr>
                <a:spLocks noChangeShapeType="1"/>
              </p:cNvSpPr>
              <p:nvPr/>
            </p:nvSpPr>
            <p:spPr bwMode="auto">
              <a:xfrm flipH="1">
                <a:off x="3923" y="1525"/>
                <a:ext cx="681" cy="771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76" name="Line 1108"/>
              <p:cNvSpPr>
                <a:spLocks noChangeShapeType="1"/>
              </p:cNvSpPr>
              <p:nvPr/>
            </p:nvSpPr>
            <p:spPr bwMode="auto">
              <a:xfrm flipH="1">
                <a:off x="4740" y="1525"/>
                <a:ext cx="453" cy="1361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77" name="Line 1109"/>
              <p:cNvSpPr>
                <a:spLocks noChangeShapeType="1"/>
              </p:cNvSpPr>
              <p:nvPr/>
            </p:nvSpPr>
            <p:spPr bwMode="auto">
              <a:xfrm flipH="1">
                <a:off x="3107" y="1525"/>
                <a:ext cx="1769" cy="2132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5074" name="Text Box 1106"/>
            <p:cNvSpPr txBox="1">
              <a:spLocks noChangeArrowheads="1"/>
            </p:cNvSpPr>
            <p:nvPr/>
          </p:nvSpPr>
          <p:spPr bwMode="auto">
            <a:xfrm>
              <a:off x="4604" y="1117"/>
              <a:ext cx="1089" cy="4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chemeClr val="accent1"/>
                  </a:solidFill>
                  <a:latin typeface="Arial" charset="0"/>
                </a:rPr>
                <a:t>Fight or flight 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en-GB">
                <a:latin typeface="Arial" charset="0"/>
              </a:rPr>
              <a:t>Providing feedback</a:t>
            </a:r>
          </a:p>
        </p:txBody>
      </p:sp>
      <p:pic>
        <p:nvPicPr>
          <p:cNvPr id="91140" name="Picture 4" descr="CVS_control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773238"/>
            <a:ext cx="6003925" cy="4114800"/>
          </a:xfrm>
          <a:noFill/>
          <a:ln/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619250" y="3860800"/>
            <a:ext cx="5761038" cy="19446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371600"/>
          </a:xfrm>
        </p:spPr>
        <p:txBody>
          <a:bodyPr/>
          <a:lstStyle/>
          <a:p>
            <a:r>
              <a:rPr lang="en-GB">
                <a:latin typeface="Arial" charset="0"/>
              </a:rPr>
              <a:t>Topics covered - learning objectives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600200"/>
            <a:ext cx="4800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Local mechanisms regulating blood flow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</a:rPr>
              <a:t>Autoregulation, the endothelium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Systemic regulation by hormones 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</a:rPr>
              <a:t>circulating vasoconstrictors, Kinins, ANP, 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Neural regulatory mechanisms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</a:rPr>
              <a:t>Nervous control of blood vessel diameter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</a:rPr>
              <a:t>Cardiac innervation, changing cardiac contraction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</a:rPr>
              <a:t>Baroreceptors 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</a:rPr>
              <a:t>Reciprocal innervation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Integration of control systems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Providing feedback -  baroreceptors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447925" y="6308725"/>
            <a:ext cx="4716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Baroreceptors in the carotid sinus and aortic arch</a:t>
            </a:r>
          </a:p>
        </p:txBody>
      </p:sp>
      <p:pic>
        <p:nvPicPr>
          <p:cNvPr id="74759" name="Picture 7" descr="12_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068638"/>
            <a:ext cx="2446338" cy="3251200"/>
          </a:xfrm>
          <a:noFill/>
          <a:ln/>
        </p:spPr>
      </p:pic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1609725" y="1816100"/>
            <a:ext cx="1306513" cy="3108325"/>
            <a:chOff x="1678" y="1092"/>
            <a:chExt cx="763" cy="1944"/>
          </a:xfrm>
        </p:grpSpPr>
        <p:grpSp>
          <p:nvGrpSpPr>
            <p:cNvPr id="74762" name="Group 10"/>
            <p:cNvGrpSpPr>
              <a:grpSpLocks/>
            </p:cNvGrpSpPr>
            <p:nvPr/>
          </p:nvGrpSpPr>
          <p:grpSpPr bwMode="auto">
            <a:xfrm>
              <a:off x="1678" y="1092"/>
              <a:ext cx="763" cy="1923"/>
              <a:chOff x="1678" y="1092"/>
              <a:chExt cx="763" cy="1923"/>
            </a:xfrm>
          </p:grpSpPr>
          <p:sp>
            <p:nvSpPr>
              <p:cNvPr id="74763" name="Freeform 11"/>
              <p:cNvSpPr>
                <a:spLocks/>
              </p:cNvSpPr>
              <p:nvPr/>
            </p:nvSpPr>
            <p:spPr bwMode="auto">
              <a:xfrm>
                <a:off x="1678" y="1516"/>
                <a:ext cx="329" cy="329"/>
              </a:xfrm>
              <a:custGeom>
                <a:avLst/>
                <a:gdLst/>
                <a:ahLst/>
                <a:cxnLst>
                  <a:cxn ang="0">
                    <a:pos x="367" y="67"/>
                  </a:cxn>
                  <a:cxn ang="0">
                    <a:pos x="321" y="15"/>
                  </a:cxn>
                  <a:cxn ang="0">
                    <a:pos x="300" y="3"/>
                  </a:cxn>
                  <a:cxn ang="0">
                    <a:pos x="287" y="3"/>
                  </a:cxn>
                  <a:cxn ang="0">
                    <a:pos x="266" y="9"/>
                  </a:cxn>
                  <a:cxn ang="0">
                    <a:pos x="263" y="15"/>
                  </a:cxn>
                  <a:cxn ang="0">
                    <a:pos x="242" y="3"/>
                  </a:cxn>
                  <a:cxn ang="0">
                    <a:pos x="202" y="0"/>
                  </a:cxn>
                  <a:cxn ang="0">
                    <a:pos x="180" y="0"/>
                  </a:cxn>
                  <a:cxn ang="0">
                    <a:pos x="159" y="12"/>
                  </a:cxn>
                  <a:cxn ang="0">
                    <a:pos x="153" y="21"/>
                  </a:cxn>
                  <a:cxn ang="0">
                    <a:pos x="150" y="30"/>
                  </a:cxn>
                  <a:cxn ang="0">
                    <a:pos x="122" y="33"/>
                  </a:cxn>
                  <a:cxn ang="0">
                    <a:pos x="98" y="45"/>
                  </a:cxn>
                  <a:cxn ang="0">
                    <a:pos x="71" y="64"/>
                  </a:cxn>
                  <a:cxn ang="0">
                    <a:pos x="58" y="79"/>
                  </a:cxn>
                  <a:cxn ang="0">
                    <a:pos x="58" y="88"/>
                  </a:cxn>
                  <a:cxn ang="0">
                    <a:pos x="46" y="88"/>
                  </a:cxn>
                  <a:cxn ang="0">
                    <a:pos x="31" y="103"/>
                  </a:cxn>
                  <a:cxn ang="0">
                    <a:pos x="25" y="119"/>
                  </a:cxn>
                  <a:cxn ang="0">
                    <a:pos x="3" y="149"/>
                  </a:cxn>
                  <a:cxn ang="0">
                    <a:pos x="0" y="167"/>
                  </a:cxn>
                  <a:cxn ang="0">
                    <a:pos x="9" y="180"/>
                  </a:cxn>
                  <a:cxn ang="0">
                    <a:pos x="6" y="183"/>
                  </a:cxn>
                  <a:cxn ang="0">
                    <a:pos x="3" y="204"/>
                  </a:cxn>
                  <a:cxn ang="0">
                    <a:pos x="9" y="241"/>
                  </a:cxn>
                  <a:cxn ang="0">
                    <a:pos x="16" y="259"/>
                  </a:cxn>
                  <a:cxn ang="0">
                    <a:pos x="34" y="286"/>
                  </a:cxn>
                  <a:cxn ang="0">
                    <a:pos x="49" y="299"/>
                  </a:cxn>
                  <a:cxn ang="0">
                    <a:pos x="58" y="299"/>
                  </a:cxn>
                  <a:cxn ang="0">
                    <a:pos x="74" y="326"/>
                  </a:cxn>
                  <a:cxn ang="0">
                    <a:pos x="104" y="332"/>
                  </a:cxn>
                  <a:cxn ang="0">
                    <a:pos x="110" y="332"/>
                  </a:cxn>
                  <a:cxn ang="0">
                    <a:pos x="129" y="338"/>
                  </a:cxn>
                  <a:cxn ang="0">
                    <a:pos x="153" y="341"/>
                  </a:cxn>
                  <a:cxn ang="0">
                    <a:pos x="162" y="338"/>
                  </a:cxn>
                  <a:cxn ang="0">
                    <a:pos x="171" y="354"/>
                  </a:cxn>
                  <a:cxn ang="0">
                    <a:pos x="190" y="363"/>
                  </a:cxn>
                  <a:cxn ang="0">
                    <a:pos x="217" y="363"/>
                  </a:cxn>
                  <a:cxn ang="0">
                    <a:pos x="220" y="360"/>
                  </a:cxn>
                  <a:cxn ang="0">
                    <a:pos x="251" y="372"/>
                  </a:cxn>
                  <a:cxn ang="0">
                    <a:pos x="272" y="369"/>
                  </a:cxn>
                  <a:cxn ang="0">
                    <a:pos x="303" y="366"/>
                  </a:cxn>
                  <a:cxn ang="0">
                    <a:pos x="312" y="357"/>
                  </a:cxn>
                  <a:cxn ang="0">
                    <a:pos x="321" y="360"/>
                  </a:cxn>
                  <a:cxn ang="0">
                    <a:pos x="339" y="351"/>
                  </a:cxn>
                  <a:cxn ang="0">
                    <a:pos x="358" y="329"/>
                  </a:cxn>
                  <a:cxn ang="0">
                    <a:pos x="367" y="305"/>
                  </a:cxn>
                  <a:cxn ang="0">
                    <a:pos x="370" y="293"/>
                  </a:cxn>
                  <a:cxn ang="0">
                    <a:pos x="373" y="106"/>
                  </a:cxn>
                  <a:cxn ang="0">
                    <a:pos x="367" y="67"/>
                  </a:cxn>
                  <a:cxn ang="0">
                    <a:pos x="367" y="67"/>
                  </a:cxn>
                </a:cxnLst>
                <a:rect l="0" t="0" r="r" b="b"/>
                <a:pathLst>
                  <a:path w="373" h="372">
                    <a:moveTo>
                      <a:pt x="367" y="67"/>
                    </a:moveTo>
                    <a:lnTo>
                      <a:pt x="367" y="67"/>
                    </a:lnTo>
                    <a:lnTo>
                      <a:pt x="342" y="36"/>
                    </a:lnTo>
                    <a:lnTo>
                      <a:pt x="321" y="15"/>
                    </a:lnTo>
                    <a:lnTo>
                      <a:pt x="309" y="9"/>
                    </a:lnTo>
                    <a:lnTo>
                      <a:pt x="300" y="3"/>
                    </a:lnTo>
                    <a:lnTo>
                      <a:pt x="300" y="3"/>
                    </a:lnTo>
                    <a:lnTo>
                      <a:pt x="287" y="3"/>
                    </a:lnTo>
                    <a:lnTo>
                      <a:pt x="275" y="6"/>
                    </a:lnTo>
                    <a:lnTo>
                      <a:pt x="266" y="9"/>
                    </a:lnTo>
                    <a:lnTo>
                      <a:pt x="263" y="15"/>
                    </a:lnTo>
                    <a:lnTo>
                      <a:pt x="263" y="15"/>
                    </a:lnTo>
                    <a:lnTo>
                      <a:pt x="254" y="9"/>
                    </a:lnTo>
                    <a:lnTo>
                      <a:pt x="242" y="3"/>
                    </a:lnTo>
                    <a:lnTo>
                      <a:pt x="223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80" y="0"/>
                    </a:lnTo>
                    <a:lnTo>
                      <a:pt x="165" y="6"/>
                    </a:lnTo>
                    <a:lnTo>
                      <a:pt x="159" y="12"/>
                    </a:lnTo>
                    <a:lnTo>
                      <a:pt x="156" y="15"/>
                    </a:lnTo>
                    <a:lnTo>
                      <a:pt x="153" y="21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38" y="30"/>
                    </a:lnTo>
                    <a:lnTo>
                      <a:pt x="122" y="33"/>
                    </a:lnTo>
                    <a:lnTo>
                      <a:pt x="110" y="39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71" y="64"/>
                    </a:lnTo>
                    <a:lnTo>
                      <a:pt x="61" y="73"/>
                    </a:lnTo>
                    <a:lnTo>
                      <a:pt x="58" y="79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2" y="85"/>
                    </a:lnTo>
                    <a:lnTo>
                      <a:pt x="46" y="88"/>
                    </a:lnTo>
                    <a:lnTo>
                      <a:pt x="40" y="94"/>
                    </a:lnTo>
                    <a:lnTo>
                      <a:pt x="31" y="103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13" y="134"/>
                    </a:lnTo>
                    <a:lnTo>
                      <a:pt x="3" y="149"/>
                    </a:lnTo>
                    <a:lnTo>
                      <a:pt x="0" y="158"/>
                    </a:lnTo>
                    <a:lnTo>
                      <a:pt x="0" y="167"/>
                    </a:lnTo>
                    <a:lnTo>
                      <a:pt x="3" y="173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6" y="183"/>
                    </a:lnTo>
                    <a:lnTo>
                      <a:pt x="3" y="189"/>
                    </a:lnTo>
                    <a:lnTo>
                      <a:pt x="3" y="204"/>
                    </a:lnTo>
                    <a:lnTo>
                      <a:pt x="3" y="222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16" y="259"/>
                    </a:lnTo>
                    <a:lnTo>
                      <a:pt x="28" y="277"/>
                    </a:lnTo>
                    <a:lnTo>
                      <a:pt x="34" y="286"/>
                    </a:lnTo>
                    <a:lnTo>
                      <a:pt x="43" y="293"/>
                    </a:lnTo>
                    <a:lnTo>
                      <a:pt x="49" y="299"/>
                    </a:lnTo>
                    <a:lnTo>
                      <a:pt x="58" y="299"/>
                    </a:lnTo>
                    <a:lnTo>
                      <a:pt x="58" y="299"/>
                    </a:lnTo>
                    <a:lnTo>
                      <a:pt x="64" y="314"/>
                    </a:lnTo>
                    <a:lnTo>
                      <a:pt x="74" y="326"/>
                    </a:lnTo>
                    <a:lnTo>
                      <a:pt x="86" y="332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10" y="332"/>
                    </a:lnTo>
                    <a:lnTo>
                      <a:pt x="116" y="332"/>
                    </a:lnTo>
                    <a:lnTo>
                      <a:pt x="129" y="338"/>
                    </a:lnTo>
                    <a:lnTo>
                      <a:pt x="144" y="341"/>
                    </a:lnTo>
                    <a:lnTo>
                      <a:pt x="153" y="341"/>
                    </a:lnTo>
                    <a:lnTo>
                      <a:pt x="162" y="338"/>
                    </a:lnTo>
                    <a:lnTo>
                      <a:pt x="162" y="338"/>
                    </a:lnTo>
                    <a:lnTo>
                      <a:pt x="165" y="344"/>
                    </a:lnTo>
                    <a:lnTo>
                      <a:pt x="171" y="354"/>
                    </a:lnTo>
                    <a:lnTo>
                      <a:pt x="180" y="360"/>
                    </a:lnTo>
                    <a:lnTo>
                      <a:pt x="190" y="363"/>
                    </a:lnTo>
                    <a:lnTo>
                      <a:pt x="208" y="366"/>
                    </a:lnTo>
                    <a:lnTo>
                      <a:pt x="217" y="363"/>
                    </a:lnTo>
                    <a:lnTo>
                      <a:pt x="220" y="360"/>
                    </a:lnTo>
                    <a:lnTo>
                      <a:pt x="220" y="360"/>
                    </a:lnTo>
                    <a:lnTo>
                      <a:pt x="235" y="369"/>
                    </a:lnTo>
                    <a:lnTo>
                      <a:pt x="251" y="372"/>
                    </a:lnTo>
                    <a:lnTo>
                      <a:pt x="272" y="369"/>
                    </a:lnTo>
                    <a:lnTo>
                      <a:pt x="272" y="369"/>
                    </a:lnTo>
                    <a:lnTo>
                      <a:pt x="293" y="369"/>
                    </a:lnTo>
                    <a:lnTo>
                      <a:pt x="303" y="366"/>
                    </a:lnTo>
                    <a:lnTo>
                      <a:pt x="309" y="363"/>
                    </a:lnTo>
                    <a:lnTo>
                      <a:pt x="312" y="357"/>
                    </a:lnTo>
                    <a:lnTo>
                      <a:pt x="312" y="357"/>
                    </a:lnTo>
                    <a:lnTo>
                      <a:pt x="321" y="360"/>
                    </a:lnTo>
                    <a:lnTo>
                      <a:pt x="330" y="357"/>
                    </a:lnTo>
                    <a:lnTo>
                      <a:pt x="339" y="351"/>
                    </a:lnTo>
                    <a:lnTo>
                      <a:pt x="348" y="341"/>
                    </a:lnTo>
                    <a:lnTo>
                      <a:pt x="358" y="329"/>
                    </a:lnTo>
                    <a:lnTo>
                      <a:pt x="364" y="317"/>
                    </a:lnTo>
                    <a:lnTo>
                      <a:pt x="367" y="305"/>
                    </a:lnTo>
                    <a:lnTo>
                      <a:pt x="370" y="293"/>
                    </a:lnTo>
                    <a:lnTo>
                      <a:pt x="370" y="293"/>
                    </a:lnTo>
                    <a:lnTo>
                      <a:pt x="373" y="177"/>
                    </a:lnTo>
                    <a:lnTo>
                      <a:pt x="373" y="106"/>
                    </a:lnTo>
                    <a:lnTo>
                      <a:pt x="370" y="79"/>
                    </a:lnTo>
                    <a:lnTo>
                      <a:pt x="367" y="67"/>
                    </a:lnTo>
                    <a:lnTo>
                      <a:pt x="367" y="67"/>
                    </a:lnTo>
                    <a:lnTo>
                      <a:pt x="367" y="67"/>
                    </a:lnTo>
                    <a:close/>
                  </a:path>
                </a:pathLst>
              </a:custGeom>
              <a:solidFill>
                <a:srgbClr val="C68488"/>
              </a:solidFill>
              <a:ln w="9525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4764" name="Group 12"/>
              <p:cNvGrpSpPr>
                <a:grpSpLocks/>
              </p:cNvGrpSpPr>
              <p:nvPr/>
            </p:nvGrpSpPr>
            <p:grpSpPr bwMode="auto">
              <a:xfrm>
                <a:off x="1682" y="1092"/>
                <a:ext cx="759" cy="1923"/>
                <a:chOff x="1682" y="1092"/>
                <a:chExt cx="759" cy="1923"/>
              </a:xfrm>
            </p:grpSpPr>
            <p:grpSp>
              <p:nvGrpSpPr>
                <p:cNvPr id="74765" name="Group 13"/>
                <p:cNvGrpSpPr>
                  <a:grpSpLocks/>
                </p:cNvGrpSpPr>
                <p:nvPr/>
              </p:nvGrpSpPr>
              <p:grpSpPr bwMode="auto">
                <a:xfrm>
                  <a:off x="1729" y="1092"/>
                  <a:ext cx="712" cy="1923"/>
                  <a:chOff x="1729" y="1092"/>
                  <a:chExt cx="712" cy="1923"/>
                </a:xfrm>
              </p:grpSpPr>
              <p:sp>
                <p:nvSpPr>
                  <p:cNvPr id="74766" name="Freeform 14"/>
                  <p:cNvSpPr>
                    <a:spLocks/>
                  </p:cNvSpPr>
                  <p:nvPr/>
                </p:nvSpPr>
                <p:spPr bwMode="auto">
                  <a:xfrm>
                    <a:off x="1729" y="1094"/>
                    <a:ext cx="712" cy="792"/>
                  </a:xfrm>
                  <a:custGeom>
                    <a:avLst/>
                    <a:gdLst/>
                    <a:ahLst/>
                    <a:cxnLst>
                      <a:cxn ang="0">
                        <a:pos x="745" y="43"/>
                      </a:cxn>
                      <a:cxn ang="0">
                        <a:pos x="614" y="0"/>
                      </a:cxn>
                      <a:cxn ang="0">
                        <a:pos x="428" y="34"/>
                      </a:cxn>
                      <a:cxn ang="0">
                        <a:pos x="257" y="122"/>
                      </a:cxn>
                      <a:cxn ang="0">
                        <a:pos x="138" y="245"/>
                      </a:cxn>
                      <a:cxn ang="0">
                        <a:pos x="98" y="354"/>
                      </a:cxn>
                      <a:cxn ang="0">
                        <a:pos x="138" y="403"/>
                      </a:cxn>
                      <a:cxn ang="0">
                        <a:pos x="275" y="419"/>
                      </a:cxn>
                      <a:cxn ang="0">
                        <a:pos x="312" y="434"/>
                      </a:cxn>
                      <a:cxn ang="0">
                        <a:pos x="309" y="516"/>
                      </a:cxn>
                      <a:cxn ang="0">
                        <a:pos x="281" y="534"/>
                      </a:cxn>
                      <a:cxn ang="0">
                        <a:pos x="263" y="510"/>
                      </a:cxn>
                      <a:cxn ang="0">
                        <a:pos x="245" y="510"/>
                      </a:cxn>
                      <a:cxn ang="0">
                        <a:pos x="214" y="501"/>
                      </a:cxn>
                      <a:cxn ang="0">
                        <a:pos x="199" y="510"/>
                      </a:cxn>
                      <a:cxn ang="0">
                        <a:pos x="147" y="519"/>
                      </a:cxn>
                      <a:cxn ang="0">
                        <a:pos x="126" y="525"/>
                      </a:cxn>
                      <a:cxn ang="0">
                        <a:pos x="101" y="553"/>
                      </a:cxn>
                      <a:cxn ang="0">
                        <a:pos x="74" y="559"/>
                      </a:cxn>
                      <a:cxn ang="0">
                        <a:pos x="61" y="586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3" y="678"/>
                      </a:cxn>
                      <a:cxn ang="0">
                        <a:pos x="0" y="678"/>
                      </a:cxn>
                      <a:cxn ang="0">
                        <a:pos x="9" y="708"/>
                      </a:cxn>
                      <a:cxn ang="0">
                        <a:pos x="28" y="733"/>
                      </a:cxn>
                      <a:cxn ang="0">
                        <a:pos x="43" y="763"/>
                      </a:cxn>
                      <a:cxn ang="0">
                        <a:pos x="77" y="766"/>
                      </a:cxn>
                      <a:cxn ang="0">
                        <a:pos x="116" y="800"/>
                      </a:cxn>
                      <a:cxn ang="0">
                        <a:pos x="141" y="800"/>
                      </a:cxn>
                      <a:cxn ang="0">
                        <a:pos x="187" y="815"/>
                      </a:cxn>
                      <a:cxn ang="0">
                        <a:pos x="208" y="812"/>
                      </a:cxn>
                      <a:cxn ang="0">
                        <a:pos x="245" y="803"/>
                      </a:cxn>
                      <a:cxn ang="0">
                        <a:pos x="269" y="800"/>
                      </a:cxn>
                      <a:cxn ang="0">
                        <a:pos x="290" y="763"/>
                      </a:cxn>
                      <a:cxn ang="0">
                        <a:pos x="309" y="754"/>
                      </a:cxn>
                      <a:cxn ang="0">
                        <a:pos x="324" y="879"/>
                      </a:cxn>
                      <a:cxn ang="0">
                        <a:pos x="516" y="895"/>
                      </a:cxn>
                      <a:cxn ang="0">
                        <a:pos x="532" y="727"/>
                      </a:cxn>
                      <a:cxn ang="0">
                        <a:pos x="541" y="669"/>
                      </a:cxn>
                      <a:cxn ang="0">
                        <a:pos x="580" y="583"/>
                      </a:cxn>
                      <a:cxn ang="0">
                        <a:pos x="565" y="480"/>
                      </a:cxn>
                      <a:cxn ang="0">
                        <a:pos x="492" y="449"/>
                      </a:cxn>
                      <a:cxn ang="0">
                        <a:pos x="474" y="431"/>
                      </a:cxn>
                      <a:cxn ang="0">
                        <a:pos x="492" y="415"/>
                      </a:cxn>
                      <a:cxn ang="0">
                        <a:pos x="556" y="446"/>
                      </a:cxn>
                      <a:cxn ang="0">
                        <a:pos x="614" y="507"/>
                      </a:cxn>
                      <a:cxn ang="0">
                        <a:pos x="638" y="486"/>
                      </a:cxn>
                      <a:cxn ang="0">
                        <a:pos x="620" y="419"/>
                      </a:cxn>
                      <a:cxn ang="0">
                        <a:pos x="654" y="394"/>
                      </a:cxn>
                      <a:cxn ang="0">
                        <a:pos x="773" y="254"/>
                      </a:cxn>
                      <a:cxn ang="0">
                        <a:pos x="806" y="132"/>
                      </a:cxn>
                    </a:cxnLst>
                    <a:rect l="0" t="0" r="r" b="b"/>
                    <a:pathLst>
                      <a:path w="806" h="895">
                        <a:moveTo>
                          <a:pt x="791" y="92"/>
                        </a:move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10"/>
                        </a:lnTo>
                        <a:lnTo>
                          <a:pt x="645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10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5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9"/>
                        </a:lnTo>
                        <a:lnTo>
                          <a:pt x="275" y="419"/>
                        </a:lnTo>
                        <a:lnTo>
                          <a:pt x="275" y="419"/>
                        </a:lnTo>
                        <a:lnTo>
                          <a:pt x="287" y="422"/>
                        </a:lnTo>
                        <a:lnTo>
                          <a:pt x="300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7"/>
                        </a:lnTo>
                        <a:lnTo>
                          <a:pt x="318" y="477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8"/>
                        </a:lnTo>
                        <a:lnTo>
                          <a:pt x="278" y="538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6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52" y="586"/>
                        </a:lnTo>
                        <a:lnTo>
                          <a:pt x="46" y="586"/>
                        </a:lnTo>
                        <a:lnTo>
                          <a:pt x="43" y="596"/>
                        </a:lnTo>
                        <a:lnTo>
                          <a:pt x="43" y="596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63"/>
                        </a:lnTo>
                        <a:lnTo>
                          <a:pt x="0" y="669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13" y="678"/>
                        </a:lnTo>
                        <a:lnTo>
                          <a:pt x="13" y="678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78"/>
                        </a:lnTo>
                        <a:lnTo>
                          <a:pt x="0" y="684"/>
                        </a:lnTo>
                        <a:lnTo>
                          <a:pt x="0" y="693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3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70"/>
                        </a:lnTo>
                        <a:lnTo>
                          <a:pt x="71" y="770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6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2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70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5" y="779"/>
                        </a:lnTo>
                        <a:lnTo>
                          <a:pt x="321" y="809"/>
                        </a:lnTo>
                        <a:lnTo>
                          <a:pt x="324" y="843"/>
                        </a:lnTo>
                        <a:lnTo>
                          <a:pt x="324" y="879"/>
                        </a:lnTo>
                        <a:lnTo>
                          <a:pt x="324" y="879"/>
                        </a:lnTo>
                        <a:lnTo>
                          <a:pt x="425" y="882"/>
                        </a:lnTo>
                        <a:lnTo>
                          <a:pt x="474" y="886"/>
                        </a:lnTo>
                        <a:lnTo>
                          <a:pt x="495" y="889"/>
                        </a:lnTo>
                        <a:lnTo>
                          <a:pt x="516" y="895"/>
                        </a:lnTo>
                        <a:lnTo>
                          <a:pt x="516" y="895"/>
                        </a:lnTo>
                        <a:lnTo>
                          <a:pt x="532" y="828"/>
                        </a:lnTo>
                        <a:lnTo>
                          <a:pt x="535" y="800"/>
                        </a:lnTo>
                        <a:lnTo>
                          <a:pt x="538" y="773"/>
                        </a:lnTo>
                        <a:lnTo>
                          <a:pt x="538" y="748"/>
                        </a:lnTo>
                        <a:lnTo>
                          <a:pt x="532" y="727"/>
                        </a:lnTo>
                        <a:lnTo>
                          <a:pt x="525" y="708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4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2" y="452"/>
                        </a:lnTo>
                        <a:lnTo>
                          <a:pt x="532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4" y="437"/>
                        </a:lnTo>
                        <a:lnTo>
                          <a:pt x="474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7"/>
                        </a:lnTo>
                        <a:lnTo>
                          <a:pt x="638" y="477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9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5" y="397"/>
                        </a:lnTo>
                        <a:lnTo>
                          <a:pt x="645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1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close/>
                      </a:path>
                    </a:pathLst>
                  </a:custGeom>
                  <a:solidFill>
                    <a:srgbClr val="E8BEC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767" name="Freeform 15"/>
                  <p:cNvSpPr>
                    <a:spLocks/>
                  </p:cNvSpPr>
                  <p:nvPr/>
                </p:nvSpPr>
                <p:spPr bwMode="auto">
                  <a:xfrm>
                    <a:off x="1730" y="1092"/>
                    <a:ext cx="708" cy="1923"/>
                  </a:xfrm>
                  <a:custGeom>
                    <a:avLst/>
                    <a:gdLst/>
                    <a:ahLst/>
                    <a:cxnLst>
                      <a:cxn ang="0">
                        <a:pos x="425" y="1432"/>
                      </a:cxn>
                      <a:cxn ang="0">
                        <a:pos x="483" y="1017"/>
                      </a:cxn>
                      <a:cxn ang="0">
                        <a:pos x="535" y="745"/>
                      </a:cxn>
                      <a:cxn ang="0">
                        <a:pos x="513" y="693"/>
                      </a:cxn>
                      <a:cxn ang="0">
                        <a:pos x="571" y="617"/>
                      </a:cxn>
                      <a:cxn ang="0">
                        <a:pos x="577" y="534"/>
                      </a:cxn>
                      <a:cxn ang="0">
                        <a:pos x="531" y="452"/>
                      </a:cxn>
                      <a:cxn ang="0">
                        <a:pos x="477" y="440"/>
                      </a:cxn>
                      <a:cxn ang="0">
                        <a:pos x="489" y="415"/>
                      </a:cxn>
                      <a:cxn ang="0">
                        <a:pos x="525" y="431"/>
                      </a:cxn>
                      <a:cxn ang="0">
                        <a:pos x="599" y="492"/>
                      </a:cxn>
                      <a:cxn ang="0">
                        <a:pos x="632" y="498"/>
                      </a:cxn>
                      <a:cxn ang="0">
                        <a:pos x="629" y="458"/>
                      </a:cxn>
                      <a:cxn ang="0">
                        <a:pos x="644" y="397"/>
                      </a:cxn>
                      <a:cxn ang="0">
                        <a:pos x="727" y="324"/>
                      </a:cxn>
                      <a:cxn ang="0">
                        <a:pos x="803" y="180"/>
                      </a:cxn>
                      <a:cxn ang="0">
                        <a:pos x="791" y="92"/>
                      </a:cxn>
                      <a:cxn ang="0">
                        <a:pos x="699" y="19"/>
                      </a:cxn>
                      <a:cxn ang="0">
                        <a:pos x="547" y="3"/>
                      </a:cxn>
                      <a:cxn ang="0">
                        <a:pos x="339" y="74"/>
                      </a:cxn>
                      <a:cxn ang="0">
                        <a:pos x="199" y="168"/>
                      </a:cxn>
                      <a:cxn ang="0">
                        <a:pos x="113" y="293"/>
                      </a:cxn>
                      <a:cxn ang="0">
                        <a:pos x="104" y="385"/>
                      </a:cxn>
                      <a:cxn ang="0">
                        <a:pos x="187" y="406"/>
                      </a:cxn>
                      <a:cxn ang="0">
                        <a:pos x="287" y="422"/>
                      </a:cxn>
                      <a:cxn ang="0">
                        <a:pos x="318" y="455"/>
                      </a:cxn>
                      <a:cxn ang="0">
                        <a:pos x="306" y="544"/>
                      </a:cxn>
                      <a:cxn ang="0">
                        <a:pos x="278" y="537"/>
                      </a:cxn>
                      <a:cxn ang="0">
                        <a:pos x="251" y="504"/>
                      </a:cxn>
                      <a:cxn ang="0">
                        <a:pos x="238" y="501"/>
                      </a:cxn>
                      <a:cxn ang="0">
                        <a:pos x="205" y="510"/>
                      </a:cxn>
                      <a:cxn ang="0">
                        <a:pos x="180" y="504"/>
                      </a:cxn>
                      <a:cxn ang="0">
                        <a:pos x="147" y="525"/>
                      </a:cxn>
                      <a:cxn ang="0">
                        <a:pos x="104" y="544"/>
                      </a:cxn>
                      <a:cxn ang="0">
                        <a:pos x="86" y="550"/>
                      </a:cxn>
                      <a:cxn ang="0">
                        <a:pos x="58" y="580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2" y="678"/>
                      </a:cxn>
                      <a:cxn ang="0">
                        <a:pos x="6" y="699"/>
                      </a:cxn>
                      <a:cxn ang="0">
                        <a:pos x="16" y="730"/>
                      </a:cxn>
                      <a:cxn ang="0">
                        <a:pos x="28" y="748"/>
                      </a:cxn>
                      <a:cxn ang="0">
                        <a:pos x="71" y="769"/>
                      </a:cxn>
                      <a:cxn ang="0">
                        <a:pos x="98" y="791"/>
                      </a:cxn>
                      <a:cxn ang="0">
                        <a:pos x="135" y="791"/>
                      </a:cxn>
                      <a:cxn ang="0">
                        <a:pos x="168" y="815"/>
                      </a:cxn>
                      <a:cxn ang="0">
                        <a:pos x="196" y="806"/>
                      </a:cxn>
                      <a:cxn ang="0">
                        <a:pos x="235" y="812"/>
                      </a:cxn>
                      <a:cxn ang="0">
                        <a:pos x="254" y="800"/>
                      </a:cxn>
                      <a:cxn ang="0">
                        <a:pos x="290" y="779"/>
                      </a:cxn>
                      <a:cxn ang="0">
                        <a:pos x="309" y="760"/>
                      </a:cxn>
                      <a:cxn ang="0">
                        <a:pos x="324" y="885"/>
                      </a:cxn>
                      <a:cxn ang="0">
                        <a:pos x="260" y="1649"/>
                      </a:cxn>
                    </a:cxnLst>
                    <a:rect l="0" t="0" r="r" b="b"/>
                    <a:pathLst>
                      <a:path w="806" h="2170">
                        <a:moveTo>
                          <a:pt x="354" y="2170"/>
                        </a:moveTo>
                        <a:lnTo>
                          <a:pt x="354" y="2170"/>
                        </a:lnTo>
                        <a:lnTo>
                          <a:pt x="373" y="1984"/>
                        </a:lnTo>
                        <a:lnTo>
                          <a:pt x="406" y="1624"/>
                        </a:lnTo>
                        <a:lnTo>
                          <a:pt x="425" y="1432"/>
                        </a:lnTo>
                        <a:lnTo>
                          <a:pt x="446" y="1252"/>
                        </a:lnTo>
                        <a:lnTo>
                          <a:pt x="467" y="1108"/>
                        </a:lnTo>
                        <a:lnTo>
                          <a:pt x="473" y="1053"/>
                        </a:lnTo>
                        <a:lnTo>
                          <a:pt x="483" y="1017"/>
                        </a:lnTo>
                        <a:lnTo>
                          <a:pt x="483" y="1017"/>
                        </a:lnTo>
                        <a:lnTo>
                          <a:pt x="513" y="913"/>
                        </a:lnTo>
                        <a:lnTo>
                          <a:pt x="525" y="864"/>
                        </a:lnTo>
                        <a:lnTo>
                          <a:pt x="531" y="818"/>
                        </a:lnTo>
                        <a:lnTo>
                          <a:pt x="538" y="779"/>
                        </a:lnTo>
                        <a:lnTo>
                          <a:pt x="535" y="745"/>
                        </a:lnTo>
                        <a:lnTo>
                          <a:pt x="531" y="730"/>
                        </a:lnTo>
                        <a:lnTo>
                          <a:pt x="528" y="715"/>
                        </a:lnTo>
                        <a:lnTo>
                          <a:pt x="522" y="702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3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1" y="452"/>
                        </a:lnTo>
                        <a:lnTo>
                          <a:pt x="531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3" y="437"/>
                        </a:lnTo>
                        <a:lnTo>
                          <a:pt x="473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6"/>
                        </a:lnTo>
                        <a:lnTo>
                          <a:pt x="638" y="476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8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4" y="397"/>
                        </a:lnTo>
                        <a:lnTo>
                          <a:pt x="644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0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9"/>
                        </a:lnTo>
                        <a:lnTo>
                          <a:pt x="644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9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4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8"/>
                        </a:lnTo>
                        <a:lnTo>
                          <a:pt x="275" y="418"/>
                        </a:lnTo>
                        <a:lnTo>
                          <a:pt x="275" y="418"/>
                        </a:lnTo>
                        <a:lnTo>
                          <a:pt x="287" y="422"/>
                        </a:lnTo>
                        <a:lnTo>
                          <a:pt x="299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6"/>
                        </a:lnTo>
                        <a:lnTo>
                          <a:pt x="318" y="476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7"/>
                        </a:lnTo>
                        <a:lnTo>
                          <a:pt x="278" y="537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5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49" y="586"/>
                        </a:lnTo>
                        <a:lnTo>
                          <a:pt x="46" y="589"/>
                        </a:lnTo>
                        <a:lnTo>
                          <a:pt x="43" y="595"/>
                        </a:lnTo>
                        <a:lnTo>
                          <a:pt x="43" y="595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57"/>
                        </a:lnTo>
                        <a:lnTo>
                          <a:pt x="0" y="666"/>
                        </a:lnTo>
                        <a:lnTo>
                          <a:pt x="3" y="672"/>
                        </a:lnTo>
                        <a:lnTo>
                          <a:pt x="12" y="678"/>
                        </a:lnTo>
                        <a:lnTo>
                          <a:pt x="12" y="678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81"/>
                        </a:lnTo>
                        <a:lnTo>
                          <a:pt x="0" y="690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2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69"/>
                        </a:lnTo>
                        <a:lnTo>
                          <a:pt x="71" y="769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5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1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69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8" y="791"/>
                        </a:lnTo>
                        <a:lnTo>
                          <a:pt x="324" y="834"/>
                        </a:lnTo>
                        <a:lnTo>
                          <a:pt x="324" y="885"/>
                        </a:lnTo>
                        <a:lnTo>
                          <a:pt x="324" y="937"/>
                        </a:lnTo>
                        <a:lnTo>
                          <a:pt x="315" y="1041"/>
                        </a:lnTo>
                        <a:lnTo>
                          <a:pt x="309" y="1117"/>
                        </a:lnTo>
                        <a:lnTo>
                          <a:pt x="309" y="1117"/>
                        </a:lnTo>
                        <a:lnTo>
                          <a:pt x="260" y="1649"/>
                        </a:lnTo>
                        <a:lnTo>
                          <a:pt x="232" y="1984"/>
                        </a:lnTo>
                        <a:lnTo>
                          <a:pt x="220" y="2152"/>
                        </a:lnTo>
                      </a:path>
                    </a:pathLst>
                  </a:custGeom>
                  <a:noFill/>
                  <a:ln w="9525">
                    <a:solidFill>
                      <a:srgbClr val="903B3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768" name="Freeform 16"/>
                  <p:cNvSpPr>
                    <a:spLocks/>
                  </p:cNvSpPr>
                  <p:nvPr/>
                </p:nvSpPr>
                <p:spPr bwMode="auto">
                  <a:xfrm>
                    <a:off x="1956" y="1178"/>
                    <a:ext cx="339" cy="696"/>
                  </a:xfrm>
                  <a:custGeom>
                    <a:avLst/>
                    <a:gdLst/>
                    <a:ahLst/>
                    <a:cxnLst>
                      <a:cxn ang="0">
                        <a:pos x="375" y="37"/>
                      </a:cxn>
                      <a:cxn ang="0">
                        <a:pos x="345" y="12"/>
                      </a:cxn>
                      <a:cxn ang="0">
                        <a:pos x="284" y="0"/>
                      </a:cxn>
                      <a:cxn ang="0">
                        <a:pos x="226" y="9"/>
                      </a:cxn>
                      <a:cxn ang="0">
                        <a:pos x="143" y="37"/>
                      </a:cxn>
                      <a:cxn ang="0">
                        <a:pos x="94" y="73"/>
                      </a:cxn>
                      <a:cxn ang="0">
                        <a:pos x="94" y="82"/>
                      </a:cxn>
                      <a:cxn ang="0">
                        <a:pos x="107" y="98"/>
                      </a:cxn>
                      <a:cxn ang="0">
                        <a:pos x="162" y="85"/>
                      </a:cxn>
                      <a:cxn ang="0">
                        <a:pos x="195" y="82"/>
                      </a:cxn>
                      <a:cxn ang="0">
                        <a:pos x="244" y="92"/>
                      </a:cxn>
                      <a:cxn ang="0">
                        <a:pos x="265" y="116"/>
                      </a:cxn>
                      <a:cxn ang="0">
                        <a:pos x="262" y="143"/>
                      </a:cxn>
                      <a:cxn ang="0">
                        <a:pos x="226" y="146"/>
                      </a:cxn>
                      <a:cxn ang="0">
                        <a:pos x="168" y="134"/>
                      </a:cxn>
                      <a:cxn ang="0">
                        <a:pos x="101" y="137"/>
                      </a:cxn>
                      <a:cxn ang="0">
                        <a:pos x="30" y="171"/>
                      </a:cxn>
                      <a:cxn ang="0">
                        <a:pos x="3" y="208"/>
                      </a:cxn>
                      <a:cxn ang="0">
                        <a:pos x="6" y="256"/>
                      </a:cxn>
                      <a:cxn ang="0">
                        <a:pos x="43" y="284"/>
                      </a:cxn>
                      <a:cxn ang="0">
                        <a:pos x="94" y="305"/>
                      </a:cxn>
                      <a:cxn ang="0">
                        <a:pos x="107" y="327"/>
                      </a:cxn>
                      <a:cxn ang="0">
                        <a:pos x="94" y="449"/>
                      </a:cxn>
                      <a:cxn ang="0">
                        <a:pos x="76" y="552"/>
                      </a:cxn>
                      <a:cxn ang="0">
                        <a:pos x="64" y="589"/>
                      </a:cxn>
                      <a:cxn ang="0">
                        <a:pos x="79" y="629"/>
                      </a:cxn>
                      <a:cxn ang="0">
                        <a:pos x="101" y="736"/>
                      </a:cxn>
                      <a:cxn ang="0">
                        <a:pos x="104" y="787"/>
                      </a:cxn>
                      <a:cxn ang="0">
                        <a:pos x="107" y="751"/>
                      </a:cxn>
                      <a:cxn ang="0">
                        <a:pos x="110" y="427"/>
                      </a:cxn>
                      <a:cxn ang="0">
                        <a:pos x="116" y="351"/>
                      </a:cxn>
                      <a:cxn ang="0">
                        <a:pos x="146" y="290"/>
                      </a:cxn>
                      <a:cxn ang="0">
                        <a:pos x="186" y="259"/>
                      </a:cxn>
                      <a:cxn ang="0">
                        <a:pos x="210" y="256"/>
                      </a:cxn>
                      <a:cxn ang="0">
                        <a:pos x="287" y="296"/>
                      </a:cxn>
                      <a:cxn ang="0">
                        <a:pos x="320" y="320"/>
                      </a:cxn>
                      <a:cxn ang="0">
                        <a:pos x="326" y="311"/>
                      </a:cxn>
                      <a:cxn ang="0">
                        <a:pos x="314" y="287"/>
                      </a:cxn>
                      <a:cxn ang="0">
                        <a:pos x="317" y="256"/>
                      </a:cxn>
                      <a:cxn ang="0">
                        <a:pos x="320" y="247"/>
                      </a:cxn>
                      <a:cxn ang="0">
                        <a:pos x="299" y="214"/>
                      </a:cxn>
                      <a:cxn ang="0">
                        <a:pos x="308" y="177"/>
                      </a:cxn>
                      <a:cxn ang="0">
                        <a:pos x="339" y="150"/>
                      </a:cxn>
                      <a:cxn ang="0">
                        <a:pos x="366" y="137"/>
                      </a:cxn>
                      <a:cxn ang="0">
                        <a:pos x="384" y="98"/>
                      </a:cxn>
                      <a:cxn ang="0">
                        <a:pos x="378" y="46"/>
                      </a:cxn>
                    </a:cxnLst>
                    <a:rect l="0" t="0" r="r" b="b"/>
                    <a:pathLst>
                      <a:path w="384" h="787">
                        <a:moveTo>
                          <a:pt x="378" y="46"/>
                        </a:moveTo>
                        <a:lnTo>
                          <a:pt x="378" y="46"/>
                        </a:lnTo>
                        <a:lnTo>
                          <a:pt x="375" y="37"/>
                        </a:lnTo>
                        <a:lnTo>
                          <a:pt x="366" y="27"/>
                        </a:lnTo>
                        <a:lnTo>
                          <a:pt x="357" y="18"/>
                        </a:lnTo>
                        <a:lnTo>
                          <a:pt x="345" y="12"/>
                        </a:lnTo>
                        <a:lnTo>
                          <a:pt x="326" y="6"/>
                        </a:lnTo>
                        <a:lnTo>
                          <a:pt x="305" y="3"/>
                        </a:lnTo>
                        <a:lnTo>
                          <a:pt x="284" y="0"/>
                        </a:lnTo>
                        <a:lnTo>
                          <a:pt x="256" y="3"/>
                        </a:lnTo>
                        <a:lnTo>
                          <a:pt x="256" y="3"/>
                        </a:lnTo>
                        <a:lnTo>
                          <a:pt x="226" y="9"/>
                        </a:lnTo>
                        <a:lnTo>
                          <a:pt x="198" y="18"/>
                        </a:lnTo>
                        <a:lnTo>
                          <a:pt x="171" y="27"/>
                        </a:lnTo>
                        <a:lnTo>
                          <a:pt x="143" y="37"/>
                        </a:lnTo>
                        <a:lnTo>
                          <a:pt x="122" y="49"/>
                        </a:lnTo>
                        <a:lnTo>
                          <a:pt x="107" y="61"/>
                        </a:lnTo>
                        <a:lnTo>
                          <a:pt x="94" y="73"/>
                        </a:lnTo>
                        <a:lnTo>
                          <a:pt x="94" y="76"/>
                        </a:lnTo>
                        <a:lnTo>
                          <a:pt x="94" y="82"/>
                        </a:lnTo>
                        <a:lnTo>
                          <a:pt x="94" y="82"/>
                        </a:lnTo>
                        <a:lnTo>
                          <a:pt x="97" y="92"/>
                        </a:lnTo>
                        <a:lnTo>
                          <a:pt x="101" y="95"/>
                        </a:lnTo>
                        <a:lnTo>
                          <a:pt x="107" y="98"/>
                        </a:lnTo>
                        <a:lnTo>
                          <a:pt x="116" y="95"/>
                        </a:lnTo>
                        <a:lnTo>
                          <a:pt x="137" y="92"/>
                        </a:lnTo>
                        <a:lnTo>
                          <a:pt x="162" y="85"/>
                        </a:lnTo>
                        <a:lnTo>
                          <a:pt x="162" y="85"/>
                        </a:lnTo>
                        <a:lnTo>
                          <a:pt x="177" y="82"/>
                        </a:lnTo>
                        <a:lnTo>
                          <a:pt x="195" y="82"/>
                        </a:lnTo>
                        <a:lnTo>
                          <a:pt x="213" y="82"/>
                        </a:lnTo>
                        <a:lnTo>
                          <a:pt x="229" y="85"/>
                        </a:lnTo>
                        <a:lnTo>
                          <a:pt x="244" y="92"/>
                        </a:lnTo>
                        <a:lnTo>
                          <a:pt x="256" y="98"/>
                        </a:lnTo>
                        <a:lnTo>
                          <a:pt x="262" y="107"/>
                        </a:lnTo>
                        <a:lnTo>
                          <a:pt x="265" y="116"/>
                        </a:lnTo>
                        <a:lnTo>
                          <a:pt x="265" y="116"/>
                        </a:lnTo>
                        <a:lnTo>
                          <a:pt x="265" y="131"/>
                        </a:lnTo>
                        <a:lnTo>
                          <a:pt x="262" y="143"/>
                        </a:lnTo>
                        <a:lnTo>
                          <a:pt x="256" y="150"/>
                        </a:lnTo>
                        <a:lnTo>
                          <a:pt x="247" y="150"/>
                        </a:lnTo>
                        <a:lnTo>
                          <a:pt x="226" y="146"/>
                        </a:lnTo>
                        <a:lnTo>
                          <a:pt x="201" y="140"/>
                        </a:lnTo>
                        <a:lnTo>
                          <a:pt x="201" y="140"/>
                        </a:lnTo>
                        <a:lnTo>
                          <a:pt x="168" y="134"/>
                        </a:lnTo>
                        <a:lnTo>
                          <a:pt x="146" y="134"/>
                        </a:lnTo>
                        <a:lnTo>
                          <a:pt x="125" y="134"/>
                        </a:lnTo>
                        <a:lnTo>
                          <a:pt x="101" y="137"/>
                        </a:lnTo>
                        <a:lnTo>
                          <a:pt x="76" y="143"/>
                        </a:lnTo>
                        <a:lnTo>
                          <a:pt x="52" y="153"/>
                        </a:lnTo>
                        <a:lnTo>
                          <a:pt x="30" y="171"/>
                        </a:lnTo>
                        <a:lnTo>
                          <a:pt x="30" y="171"/>
                        </a:lnTo>
                        <a:lnTo>
                          <a:pt x="15" y="189"/>
                        </a:lnTo>
                        <a:lnTo>
                          <a:pt x="3" y="208"/>
                        </a:lnTo>
                        <a:lnTo>
                          <a:pt x="0" y="226"/>
                        </a:lnTo>
                        <a:lnTo>
                          <a:pt x="0" y="241"/>
                        </a:lnTo>
                        <a:lnTo>
                          <a:pt x="6" y="256"/>
                        </a:lnTo>
                        <a:lnTo>
                          <a:pt x="15" y="269"/>
                        </a:lnTo>
                        <a:lnTo>
                          <a:pt x="27" y="278"/>
                        </a:lnTo>
                        <a:lnTo>
                          <a:pt x="43" y="284"/>
                        </a:lnTo>
                        <a:lnTo>
                          <a:pt x="43" y="284"/>
                        </a:lnTo>
                        <a:lnTo>
                          <a:pt x="73" y="293"/>
                        </a:lnTo>
                        <a:lnTo>
                          <a:pt x="94" y="305"/>
                        </a:lnTo>
                        <a:lnTo>
                          <a:pt x="101" y="311"/>
                        </a:lnTo>
                        <a:lnTo>
                          <a:pt x="104" y="317"/>
                        </a:lnTo>
                        <a:lnTo>
                          <a:pt x="107" y="327"/>
                        </a:lnTo>
                        <a:lnTo>
                          <a:pt x="107" y="336"/>
                        </a:lnTo>
                        <a:lnTo>
                          <a:pt x="107" y="336"/>
                        </a:lnTo>
                        <a:lnTo>
                          <a:pt x="94" y="449"/>
                        </a:lnTo>
                        <a:lnTo>
                          <a:pt x="88" y="510"/>
                        </a:lnTo>
                        <a:lnTo>
                          <a:pt x="82" y="534"/>
                        </a:lnTo>
                        <a:lnTo>
                          <a:pt x="76" y="552"/>
                        </a:lnTo>
                        <a:lnTo>
                          <a:pt x="76" y="552"/>
                        </a:lnTo>
                        <a:lnTo>
                          <a:pt x="67" y="574"/>
                        </a:lnTo>
                        <a:lnTo>
                          <a:pt x="64" y="589"/>
                        </a:lnTo>
                        <a:lnTo>
                          <a:pt x="70" y="604"/>
                        </a:lnTo>
                        <a:lnTo>
                          <a:pt x="79" y="629"/>
                        </a:lnTo>
                        <a:lnTo>
                          <a:pt x="79" y="629"/>
                        </a:lnTo>
                        <a:lnTo>
                          <a:pt x="88" y="653"/>
                        </a:lnTo>
                        <a:lnTo>
                          <a:pt x="94" y="690"/>
                        </a:lnTo>
                        <a:lnTo>
                          <a:pt x="101" y="736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7" y="751"/>
                        </a:lnTo>
                        <a:lnTo>
                          <a:pt x="107" y="751"/>
                        </a:lnTo>
                        <a:lnTo>
                          <a:pt x="107" y="656"/>
                        </a:lnTo>
                        <a:lnTo>
                          <a:pt x="107" y="537"/>
                        </a:lnTo>
                        <a:lnTo>
                          <a:pt x="110" y="427"/>
                        </a:lnTo>
                        <a:lnTo>
                          <a:pt x="113" y="382"/>
                        </a:lnTo>
                        <a:lnTo>
                          <a:pt x="116" y="351"/>
                        </a:lnTo>
                        <a:lnTo>
                          <a:pt x="116" y="351"/>
                        </a:lnTo>
                        <a:lnTo>
                          <a:pt x="125" y="327"/>
                        </a:lnTo>
                        <a:lnTo>
                          <a:pt x="134" y="308"/>
                        </a:lnTo>
                        <a:lnTo>
                          <a:pt x="146" y="290"/>
                        </a:lnTo>
                        <a:lnTo>
                          <a:pt x="159" y="278"/>
                        </a:lnTo>
                        <a:lnTo>
                          <a:pt x="171" y="266"/>
                        </a:lnTo>
                        <a:lnTo>
                          <a:pt x="186" y="259"/>
                        </a:lnTo>
                        <a:lnTo>
                          <a:pt x="198" y="256"/>
                        </a:lnTo>
                        <a:lnTo>
                          <a:pt x="210" y="256"/>
                        </a:lnTo>
                        <a:lnTo>
                          <a:pt x="210" y="256"/>
                        </a:lnTo>
                        <a:lnTo>
                          <a:pt x="235" y="266"/>
                        </a:lnTo>
                        <a:lnTo>
                          <a:pt x="262" y="278"/>
                        </a:lnTo>
                        <a:lnTo>
                          <a:pt x="287" y="296"/>
                        </a:lnTo>
                        <a:lnTo>
                          <a:pt x="308" y="311"/>
                        </a:lnTo>
                        <a:lnTo>
                          <a:pt x="308" y="311"/>
                        </a:lnTo>
                        <a:lnTo>
                          <a:pt x="320" y="320"/>
                        </a:lnTo>
                        <a:lnTo>
                          <a:pt x="323" y="320"/>
                        </a:lnTo>
                        <a:lnTo>
                          <a:pt x="326" y="317"/>
                        </a:lnTo>
                        <a:lnTo>
                          <a:pt x="326" y="311"/>
                        </a:lnTo>
                        <a:lnTo>
                          <a:pt x="320" y="299"/>
                        </a:lnTo>
                        <a:lnTo>
                          <a:pt x="320" y="299"/>
                        </a:lnTo>
                        <a:lnTo>
                          <a:pt x="314" y="287"/>
                        </a:lnTo>
                        <a:lnTo>
                          <a:pt x="311" y="278"/>
                        </a:lnTo>
                        <a:lnTo>
                          <a:pt x="311" y="266"/>
                        </a:lnTo>
                        <a:lnTo>
                          <a:pt x="317" y="256"/>
                        </a:lnTo>
                        <a:lnTo>
                          <a:pt x="317" y="256"/>
                        </a:lnTo>
                        <a:lnTo>
                          <a:pt x="320" y="250"/>
                        </a:lnTo>
                        <a:lnTo>
                          <a:pt x="320" y="247"/>
                        </a:lnTo>
                        <a:lnTo>
                          <a:pt x="314" y="235"/>
                        </a:lnTo>
                        <a:lnTo>
                          <a:pt x="305" y="226"/>
                        </a:lnTo>
                        <a:lnTo>
                          <a:pt x="299" y="214"/>
                        </a:lnTo>
                        <a:lnTo>
                          <a:pt x="299" y="214"/>
                        </a:lnTo>
                        <a:lnTo>
                          <a:pt x="302" y="198"/>
                        </a:lnTo>
                        <a:lnTo>
                          <a:pt x="308" y="177"/>
                        </a:lnTo>
                        <a:lnTo>
                          <a:pt x="317" y="168"/>
                        </a:lnTo>
                        <a:lnTo>
                          <a:pt x="326" y="159"/>
                        </a:lnTo>
                        <a:lnTo>
                          <a:pt x="339" y="150"/>
                        </a:lnTo>
                        <a:lnTo>
                          <a:pt x="354" y="146"/>
                        </a:lnTo>
                        <a:lnTo>
                          <a:pt x="354" y="146"/>
                        </a:lnTo>
                        <a:lnTo>
                          <a:pt x="366" y="137"/>
                        </a:lnTo>
                        <a:lnTo>
                          <a:pt x="375" y="128"/>
                        </a:lnTo>
                        <a:lnTo>
                          <a:pt x="381" y="113"/>
                        </a:lnTo>
                        <a:lnTo>
                          <a:pt x="384" y="98"/>
                        </a:lnTo>
                        <a:lnTo>
                          <a:pt x="384" y="82"/>
                        </a:lnTo>
                        <a:lnTo>
                          <a:pt x="384" y="67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close/>
                      </a:path>
                    </a:pathLst>
                  </a:custGeom>
                  <a:solidFill>
                    <a:srgbClr val="A131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4769" name="Group 17"/>
                <p:cNvGrpSpPr>
                  <a:grpSpLocks/>
                </p:cNvGrpSpPr>
                <p:nvPr/>
              </p:nvGrpSpPr>
              <p:grpSpPr bwMode="auto">
                <a:xfrm>
                  <a:off x="1682" y="1516"/>
                  <a:ext cx="349" cy="324"/>
                  <a:chOff x="1682" y="1516"/>
                  <a:chExt cx="349" cy="324"/>
                </a:xfrm>
              </p:grpSpPr>
              <p:grpSp>
                <p:nvGrpSpPr>
                  <p:cNvPr id="7477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682" y="1516"/>
                    <a:ext cx="349" cy="324"/>
                    <a:chOff x="1682" y="1516"/>
                    <a:chExt cx="349" cy="324"/>
                  </a:xfrm>
                </p:grpSpPr>
                <p:grpSp>
                  <p:nvGrpSpPr>
                    <p:cNvPr id="7477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2" y="1516"/>
                      <a:ext cx="303" cy="324"/>
                      <a:chOff x="1436" y="1344"/>
                      <a:chExt cx="343" cy="366"/>
                    </a:xfrm>
                  </p:grpSpPr>
                  <p:sp>
                    <p:nvSpPr>
                      <p:cNvPr id="7477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6" y="1429"/>
                        <a:ext cx="31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6" y="21"/>
                          </a:cxn>
                          <a:cxn ang="0">
                            <a:pos x="31" y="43"/>
                          </a:cxn>
                        </a:cxnLst>
                        <a:rect l="0" t="0" r="r" b="b"/>
                        <a:pathLst>
                          <a:path w="31" h="43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6" y="21"/>
                            </a:lnTo>
                            <a:lnTo>
                              <a:pt x="31" y="4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3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4" y="1396"/>
                        <a:ext cx="30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3" y="0"/>
                          </a:cxn>
                          <a:cxn ang="0">
                            <a:pos x="0" y="6"/>
                          </a:cxn>
                          <a:cxn ang="0">
                            <a:pos x="3" y="16"/>
                          </a:cxn>
                          <a:cxn ang="0">
                            <a:pos x="9" y="31"/>
                          </a:cxn>
                          <a:cxn ang="0">
                            <a:pos x="18" y="46"/>
                          </a:cxn>
                          <a:cxn ang="0">
                            <a:pos x="30" y="58"/>
                          </a:cxn>
                        </a:cxnLst>
                        <a:rect l="0" t="0" r="r" b="b"/>
                        <a:pathLst>
                          <a:path w="30" h="58">
                            <a:moveTo>
                              <a:pt x="3" y="0"/>
                            </a:moveTo>
                            <a:lnTo>
                              <a:pt x="3" y="0"/>
                            </a:lnTo>
                            <a:lnTo>
                              <a:pt x="0" y="6"/>
                            </a:lnTo>
                            <a:lnTo>
                              <a:pt x="3" y="16"/>
                            </a:lnTo>
                            <a:lnTo>
                              <a:pt x="9" y="31"/>
                            </a:lnTo>
                            <a:lnTo>
                              <a:pt x="18" y="46"/>
                            </a:lnTo>
                            <a:lnTo>
                              <a:pt x="30" y="5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4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0" y="1378"/>
                        <a:ext cx="10" cy="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12"/>
                          </a:cxn>
                          <a:cxn ang="0">
                            <a:pos x="0" y="24"/>
                          </a:cxn>
                          <a:cxn ang="0">
                            <a:pos x="10" y="49"/>
                          </a:cxn>
                        </a:cxnLst>
                        <a:rect l="0" t="0" r="r" b="b"/>
                        <a:pathLst>
                          <a:path w="10" h="49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12"/>
                            </a:lnTo>
                            <a:lnTo>
                              <a:pt x="0" y="24"/>
                            </a:lnTo>
                            <a:lnTo>
                              <a:pt x="10" y="4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5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1371"/>
                        <a:ext cx="6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21"/>
                          </a:cxn>
                          <a:cxn ang="0">
                            <a:pos x="6" y="40"/>
                          </a:cxn>
                        </a:cxnLst>
                        <a:rect l="0" t="0" r="r" b="b"/>
                        <a:pathLst>
                          <a:path w="6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21"/>
                            </a:lnTo>
                            <a:lnTo>
                              <a:pt x="6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6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344"/>
                        <a:ext cx="2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22" y="0"/>
                          </a:cxn>
                          <a:cxn ang="0">
                            <a:pos x="13" y="4"/>
                          </a:cxn>
                          <a:cxn ang="0">
                            <a:pos x="7" y="7"/>
                          </a:cxn>
                          <a:cxn ang="0">
                            <a:pos x="0" y="16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22" h="22">
                            <a:moveTo>
                              <a:pt x="22" y="0"/>
                            </a:moveTo>
                            <a:lnTo>
                              <a:pt x="22" y="0"/>
                            </a:lnTo>
                            <a:lnTo>
                              <a:pt x="13" y="4"/>
                            </a:lnTo>
                            <a:lnTo>
                              <a:pt x="7" y="7"/>
                            </a:lnTo>
                            <a:lnTo>
                              <a:pt x="0" y="16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7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6" y="1344"/>
                        <a:ext cx="24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24" y="0"/>
                          </a:cxn>
                          <a:cxn ang="0">
                            <a:pos x="18" y="6"/>
                          </a:cxn>
                          <a:cxn ang="0">
                            <a:pos x="12" y="12"/>
                          </a:cxn>
                          <a:cxn ang="0">
                            <a:pos x="6" y="21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24" h="39">
                            <a:moveTo>
                              <a:pt x="24" y="0"/>
                            </a:moveTo>
                            <a:lnTo>
                              <a:pt x="24" y="0"/>
                            </a:lnTo>
                            <a:lnTo>
                              <a:pt x="18" y="6"/>
                            </a:lnTo>
                            <a:lnTo>
                              <a:pt x="12" y="12"/>
                            </a:lnTo>
                            <a:lnTo>
                              <a:pt x="6" y="21"/>
                            </a:lnTo>
                            <a:lnTo>
                              <a:pt x="0" y="3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8" y="1356"/>
                        <a:ext cx="6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9"/>
                          </a:cxn>
                          <a:cxn ang="0">
                            <a:pos x="0" y="21"/>
                          </a:cxn>
                        </a:cxnLst>
                        <a:rect l="0" t="0" r="r" b="b"/>
                        <a:pathLst>
                          <a:path w="6" h="2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9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4" y="1389"/>
                        <a:ext cx="15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6" y="0"/>
                          </a:cxn>
                          <a:cxn ang="0">
                            <a:pos x="0" y="3"/>
                          </a:cxn>
                        </a:cxnLst>
                        <a:rect l="0" t="0" r="r" b="b"/>
                        <a:pathLst>
                          <a:path w="15" h="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6" y="0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0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4" y="1362"/>
                        <a:ext cx="21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0"/>
                          </a:cxn>
                          <a:cxn ang="0">
                            <a:pos x="21" y="0"/>
                          </a:cxn>
                          <a:cxn ang="0">
                            <a:pos x="9" y="0"/>
                          </a:cxn>
                          <a:cxn ang="0">
                            <a:pos x="3" y="3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21" h="6">
                            <a:moveTo>
                              <a:pt x="21" y="0"/>
                            </a:moveTo>
                            <a:lnTo>
                              <a:pt x="21" y="0"/>
                            </a:lnTo>
                            <a:lnTo>
                              <a:pt x="9" y="0"/>
                            </a:lnTo>
                            <a:lnTo>
                              <a:pt x="3" y="3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1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5" y="1450"/>
                        <a:ext cx="40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9" y="13"/>
                          </a:cxn>
                          <a:cxn ang="0">
                            <a:pos x="21" y="25"/>
                          </a:cxn>
                          <a:cxn ang="0">
                            <a:pos x="40" y="40"/>
                          </a:cxn>
                        </a:cxnLst>
                        <a:rect l="0" t="0" r="r" b="b"/>
                        <a:pathLst>
                          <a:path w="40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9" y="13"/>
                            </a:lnTo>
                            <a:lnTo>
                              <a:pt x="21" y="25"/>
                            </a:lnTo>
                            <a:lnTo>
                              <a:pt x="4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480"/>
                        <a:ext cx="2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4" y="9"/>
                          </a:cxn>
                          <a:cxn ang="0">
                            <a:pos x="10" y="15"/>
                          </a:cxn>
                          <a:cxn ang="0">
                            <a:pos x="25" y="24"/>
                          </a:cxn>
                        </a:cxnLst>
                        <a:rect l="0" t="0" r="r" b="b"/>
                        <a:pathLst>
                          <a:path w="25" h="2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9"/>
                            </a:lnTo>
                            <a:lnTo>
                              <a:pt x="10" y="15"/>
                            </a:lnTo>
                            <a:lnTo>
                              <a:pt x="25" y="2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3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7" y="1521"/>
                        <a:ext cx="4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8" y="9"/>
                          </a:cxn>
                          <a:cxn ang="0">
                            <a:pos x="49" y="15"/>
                          </a:cxn>
                        </a:cxnLst>
                        <a:rect l="0" t="0" r="r" b="b"/>
                        <a:pathLst>
                          <a:path w="49" h="15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8" y="9"/>
                            </a:lnTo>
                            <a:lnTo>
                              <a:pt x="49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4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6" y="1566"/>
                        <a:ext cx="5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3" y="6"/>
                          </a:cxn>
                          <a:cxn ang="0">
                            <a:pos x="31" y="6"/>
                          </a:cxn>
                          <a:cxn ang="0">
                            <a:pos x="46" y="6"/>
                          </a:cxn>
                          <a:cxn ang="0">
                            <a:pos x="58" y="6"/>
                          </a:cxn>
                        </a:cxnLst>
                        <a:rect l="0" t="0" r="r" b="b"/>
                        <a:pathLst>
                          <a:path w="58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3" y="6"/>
                            </a:lnTo>
                            <a:lnTo>
                              <a:pt x="31" y="6"/>
                            </a:lnTo>
                            <a:lnTo>
                              <a:pt x="46" y="6"/>
                            </a:lnTo>
                            <a:lnTo>
                              <a:pt x="58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5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591"/>
                        <a:ext cx="6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4" y="6"/>
                          </a:cxn>
                          <a:cxn ang="0">
                            <a:pos x="62" y="6"/>
                          </a:cxn>
                        </a:cxnLst>
                        <a:rect l="0" t="0" r="r" b="b"/>
                        <a:pathLst>
                          <a:path w="62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4" y="6"/>
                            </a:lnTo>
                            <a:lnTo>
                              <a:pt x="62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6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9" y="1609"/>
                        <a:ext cx="25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1"/>
                          </a:cxn>
                          <a:cxn ang="0">
                            <a:pos x="0" y="31"/>
                          </a:cxn>
                          <a:cxn ang="0">
                            <a:pos x="6" y="24"/>
                          </a:cxn>
                          <a:cxn ang="0">
                            <a:pos x="13" y="15"/>
                          </a:cxn>
                          <a:cxn ang="0">
                            <a:pos x="25" y="0"/>
                          </a:cxn>
                        </a:cxnLst>
                        <a:rect l="0" t="0" r="r" b="b"/>
                        <a:pathLst>
                          <a:path w="25" h="31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6" y="24"/>
                            </a:lnTo>
                            <a:lnTo>
                              <a:pt x="13" y="15"/>
                            </a:lnTo>
                            <a:lnTo>
                              <a:pt x="25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7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9" y="1634"/>
                        <a:ext cx="28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28" y="0"/>
                          </a:cxn>
                          <a:cxn ang="0">
                            <a:pos x="15" y="22"/>
                          </a:cxn>
                          <a:cxn ang="0">
                            <a:pos x="0" y="40"/>
                          </a:cxn>
                        </a:cxnLst>
                        <a:rect l="0" t="0" r="r" b="b"/>
                        <a:pathLst>
                          <a:path w="28" h="40">
                            <a:moveTo>
                              <a:pt x="28" y="0"/>
                            </a:moveTo>
                            <a:lnTo>
                              <a:pt x="28" y="0"/>
                            </a:lnTo>
                            <a:lnTo>
                              <a:pt x="15" y="22"/>
                            </a:lnTo>
                            <a:lnTo>
                              <a:pt x="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8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668"/>
                        <a:ext cx="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9" y="0"/>
                          </a:cxn>
                          <a:cxn ang="0">
                            <a:pos x="6" y="9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9" h="15">
                            <a:moveTo>
                              <a:pt x="9" y="0"/>
                            </a:moveTo>
                            <a:lnTo>
                              <a:pt x="9" y="0"/>
                            </a:lnTo>
                            <a:lnTo>
                              <a:pt x="6" y="9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9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" y="1679"/>
                        <a:ext cx="1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0"/>
                          </a:cxn>
                          <a:cxn ang="0">
                            <a:pos x="12" y="0"/>
                          </a:cxn>
                          <a:cxn ang="0">
                            <a:pos x="6" y="9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12" h="22">
                            <a:moveTo>
                              <a:pt x="12" y="0"/>
                            </a:moveTo>
                            <a:lnTo>
                              <a:pt x="12" y="0"/>
                            </a:lnTo>
                            <a:lnTo>
                              <a:pt x="6" y="9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90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7" y="1679"/>
                        <a:ext cx="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31"/>
                          </a:cxn>
                        </a:cxnLst>
                        <a:rect l="0" t="0" r="r" b="b"/>
                        <a:pathLst>
                          <a:path w="6" h="3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91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7" y="1664"/>
                        <a:ext cx="3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" y="18"/>
                          </a:cxn>
                          <a:cxn ang="0">
                            <a:pos x="3" y="24"/>
                          </a:cxn>
                          <a:cxn ang="0">
                            <a:pos x="3" y="34"/>
                          </a:cxn>
                        </a:cxnLst>
                        <a:rect l="0" t="0" r="r" b="b"/>
                        <a:pathLst>
                          <a:path w="3" h="3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" y="18"/>
                            </a:lnTo>
                            <a:lnTo>
                              <a:pt x="3" y="24"/>
                            </a:ln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7479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756" y="1561"/>
                      <a:ext cx="275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293" y="116"/>
                        </a:cxn>
                        <a:cxn ang="0">
                          <a:pos x="223" y="135"/>
                        </a:cxn>
                        <a:cxn ang="0">
                          <a:pos x="211" y="101"/>
                        </a:cxn>
                        <a:cxn ang="0">
                          <a:pos x="253" y="74"/>
                        </a:cxn>
                        <a:cxn ang="0">
                          <a:pos x="253" y="61"/>
                        </a:cxn>
                        <a:cxn ang="0">
                          <a:pos x="217" y="86"/>
                        </a:cxn>
                        <a:cxn ang="0">
                          <a:pos x="223" y="68"/>
                        </a:cxn>
                        <a:cxn ang="0">
                          <a:pos x="232" y="13"/>
                        </a:cxn>
                        <a:cxn ang="0">
                          <a:pos x="214" y="68"/>
                        </a:cxn>
                        <a:cxn ang="0">
                          <a:pos x="201" y="68"/>
                        </a:cxn>
                        <a:cxn ang="0">
                          <a:pos x="195" y="46"/>
                        </a:cxn>
                        <a:cxn ang="0">
                          <a:pos x="192" y="16"/>
                        </a:cxn>
                        <a:cxn ang="0">
                          <a:pos x="192" y="64"/>
                        </a:cxn>
                        <a:cxn ang="0">
                          <a:pos x="168" y="55"/>
                        </a:cxn>
                        <a:cxn ang="0">
                          <a:pos x="153" y="0"/>
                        </a:cxn>
                        <a:cxn ang="0">
                          <a:pos x="149" y="25"/>
                        </a:cxn>
                        <a:cxn ang="0">
                          <a:pos x="149" y="40"/>
                        </a:cxn>
                        <a:cxn ang="0">
                          <a:pos x="180" y="83"/>
                        </a:cxn>
                        <a:cxn ang="0">
                          <a:pos x="180" y="129"/>
                        </a:cxn>
                        <a:cxn ang="0">
                          <a:pos x="131" y="95"/>
                        </a:cxn>
                        <a:cxn ang="0">
                          <a:pos x="113" y="52"/>
                        </a:cxn>
                        <a:cxn ang="0">
                          <a:pos x="95" y="28"/>
                        </a:cxn>
                        <a:cxn ang="0">
                          <a:pos x="110" y="64"/>
                        </a:cxn>
                        <a:cxn ang="0">
                          <a:pos x="119" y="101"/>
                        </a:cxn>
                        <a:cxn ang="0">
                          <a:pos x="70" y="61"/>
                        </a:cxn>
                        <a:cxn ang="0">
                          <a:pos x="104" y="113"/>
                        </a:cxn>
                        <a:cxn ang="0">
                          <a:pos x="88" y="126"/>
                        </a:cxn>
                        <a:cxn ang="0">
                          <a:pos x="46" y="95"/>
                        </a:cxn>
                        <a:cxn ang="0">
                          <a:pos x="43" y="104"/>
                        </a:cxn>
                        <a:cxn ang="0">
                          <a:pos x="64" y="132"/>
                        </a:cxn>
                        <a:cxn ang="0">
                          <a:pos x="3" y="129"/>
                        </a:cxn>
                        <a:cxn ang="0">
                          <a:pos x="9" y="138"/>
                        </a:cxn>
                        <a:cxn ang="0">
                          <a:pos x="134" y="141"/>
                        </a:cxn>
                        <a:cxn ang="0">
                          <a:pos x="134" y="159"/>
                        </a:cxn>
                        <a:cxn ang="0">
                          <a:pos x="9" y="168"/>
                        </a:cxn>
                        <a:cxn ang="0">
                          <a:pos x="46" y="184"/>
                        </a:cxn>
                        <a:cxn ang="0">
                          <a:pos x="37" y="205"/>
                        </a:cxn>
                        <a:cxn ang="0">
                          <a:pos x="76" y="193"/>
                        </a:cxn>
                        <a:cxn ang="0">
                          <a:pos x="79" y="223"/>
                        </a:cxn>
                        <a:cxn ang="0">
                          <a:pos x="82" y="229"/>
                        </a:cxn>
                        <a:cxn ang="0">
                          <a:pos x="110" y="196"/>
                        </a:cxn>
                        <a:cxn ang="0">
                          <a:pos x="165" y="165"/>
                        </a:cxn>
                        <a:cxn ang="0">
                          <a:pos x="156" y="180"/>
                        </a:cxn>
                        <a:cxn ang="0">
                          <a:pos x="125" y="229"/>
                        </a:cxn>
                        <a:cxn ang="0">
                          <a:pos x="137" y="229"/>
                        </a:cxn>
                        <a:cxn ang="0">
                          <a:pos x="149" y="254"/>
                        </a:cxn>
                        <a:cxn ang="0">
                          <a:pos x="146" y="205"/>
                        </a:cxn>
                        <a:cxn ang="0">
                          <a:pos x="189" y="199"/>
                        </a:cxn>
                        <a:cxn ang="0">
                          <a:pos x="183" y="235"/>
                        </a:cxn>
                        <a:cxn ang="0">
                          <a:pos x="195" y="260"/>
                        </a:cxn>
                        <a:cxn ang="0">
                          <a:pos x="198" y="226"/>
                        </a:cxn>
                        <a:cxn ang="0">
                          <a:pos x="226" y="245"/>
                        </a:cxn>
                        <a:cxn ang="0">
                          <a:pos x="198" y="187"/>
                        </a:cxn>
                        <a:cxn ang="0">
                          <a:pos x="214" y="187"/>
                        </a:cxn>
                        <a:cxn ang="0">
                          <a:pos x="253" y="202"/>
                        </a:cxn>
                        <a:cxn ang="0">
                          <a:pos x="229" y="180"/>
                        </a:cxn>
                        <a:cxn ang="0">
                          <a:pos x="207" y="162"/>
                        </a:cxn>
                        <a:cxn ang="0">
                          <a:pos x="256" y="162"/>
                        </a:cxn>
                        <a:cxn ang="0">
                          <a:pos x="305" y="226"/>
                        </a:cxn>
                        <a:cxn ang="0">
                          <a:pos x="311" y="223"/>
                        </a:cxn>
                        <a:cxn ang="0">
                          <a:pos x="287" y="144"/>
                        </a:cxn>
                        <a:cxn ang="0">
                          <a:pos x="308" y="77"/>
                        </a:cxn>
                      </a:cxnLst>
                      <a:rect l="0" t="0" r="r" b="b"/>
                      <a:pathLst>
                        <a:path w="311" h="272">
                          <a:moveTo>
                            <a:pt x="308" y="77"/>
                          </a:moveTo>
                          <a:lnTo>
                            <a:pt x="308" y="77"/>
                          </a:lnTo>
                          <a:lnTo>
                            <a:pt x="308" y="74"/>
                          </a:lnTo>
                          <a:lnTo>
                            <a:pt x="305" y="77"/>
                          </a:lnTo>
                          <a:lnTo>
                            <a:pt x="302" y="92"/>
                          </a:lnTo>
                          <a:lnTo>
                            <a:pt x="293" y="116"/>
                          </a:lnTo>
                          <a:lnTo>
                            <a:pt x="290" y="126"/>
                          </a:lnTo>
                          <a:lnTo>
                            <a:pt x="281" y="135"/>
                          </a:lnTo>
                          <a:lnTo>
                            <a:pt x="281" y="135"/>
                          </a:lnTo>
                          <a:lnTo>
                            <a:pt x="269" y="138"/>
                          </a:lnTo>
                          <a:lnTo>
                            <a:pt x="244" y="138"/>
                          </a:lnTo>
                          <a:lnTo>
                            <a:pt x="223" y="135"/>
                          </a:lnTo>
                          <a:lnTo>
                            <a:pt x="217" y="132"/>
                          </a:lnTo>
                          <a:lnTo>
                            <a:pt x="211" y="129"/>
                          </a:lnTo>
                          <a:lnTo>
                            <a:pt x="211" y="129"/>
                          </a:lnTo>
                          <a:lnTo>
                            <a:pt x="207" y="113"/>
                          </a:lnTo>
                          <a:lnTo>
                            <a:pt x="207" y="104"/>
                          </a:lnTo>
                          <a:lnTo>
                            <a:pt x="211" y="101"/>
                          </a:lnTo>
                          <a:lnTo>
                            <a:pt x="211" y="101"/>
                          </a:lnTo>
                          <a:lnTo>
                            <a:pt x="223" y="104"/>
                          </a:lnTo>
                          <a:lnTo>
                            <a:pt x="229" y="101"/>
                          </a:lnTo>
                          <a:lnTo>
                            <a:pt x="235" y="98"/>
                          </a:lnTo>
                          <a:lnTo>
                            <a:pt x="235" y="98"/>
                          </a:lnTo>
                          <a:lnTo>
                            <a:pt x="253" y="74"/>
                          </a:lnTo>
                          <a:lnTo>
                            <a:pt x="259" y="61"/>
                          </a:lnTo>
                          <a:lnTo>
                            <a:pt x="262" y="49"/>
                          </a:lnTo>
                          <a:lnTo>
                            <a:pt x="262" y="49"/>
                          </a:lnTo>
                          <a:lnTo>
                            <a:pt x="262" y="46"/>
                          </a:lnTo>
                          <a:lnTo>
                            <a:pt x="259" y="49"/>
                          </a:lnTo>
                          <a:lnTo>
                            <a:pt x="253" y="61"/>
                          </a:lnTo>
                          <a:lnTo>
                            <a:pt x="244" y="77"/>
                          </a:lnTo>
                          <a:lnTo>
                            <a:pt x="235" y="86"/>
                          </a:lnTo>
                          <a:lnTo>
                            <a:pt x="235" y="86"/>
                          </a:lnTo>
                          <a:lnTo>
                            <a:pt x="226" y="86"/>
                          </a:lnTo>
                          <a:lnTo>
                            <a:pt x="220" y="86"/>
                          </a:lnTo>
                          <a:lnTo>
                            <a:pt x="217" y="86"/>
                          </a:lnTo>
                          <a:lnTo>
                            <a:pt x="214" y="83"/>
                          </a:lnTo>
                          <a:lnTo>
                            <a:pt x="214" y="83"/>
                          </a:lnTo>
                          <a:lnTo>
                            <a:pt x="214" y="80"/>
                          </a:lnTo>
                          <a:lnTo>
                            <a:pt x="217" y="77"/>
                          </a:lnTo>
                          <a:lnTo>
                            <a:pt x="223" y="71"/>
                          </a:lnTo>
                          <a:lnTo>
                            <a:pt x="223" y="68"/>
                          </a:lnTo>
                          <a:lnTo>
                            <a:pt x="223" y="68"/>
                          </a:lnTo>
                          <a:lnTo>
                            <a:pt x="226" y="43"/>
                          </a:lnTo>
                          <a:lnTo>
                            <a:pt x="232" y="19"/>
                          </a:lnTo>
                          <a:lnTo>
                            <a:pt x="232" y="19"/>
                          </a:lnTo>
                          <a:lnTo>
                            <a:pt x="232" y="16"/>
                          </a:lnTo>
                          <a:lnTo>
                            <a:pt x="232" y="13"/>
                          </a:lnTo>
                          <a:lnTo>
                            <a:pt x="223" y="25"/>
                          </a:lnTo>
                          <a:lnTo>
                            <a:pt x="223" y="25"/>
                          </a:lnTo>
                          <a:lnTo>
                            <a:pt x="217" y="43"/>
                          </a:lnTo>
                          <a:lnTo>
                            <a:pt x="214" y="61"/>
                          </a:lnTo>
                          <a:lnTo>
                            <a:pt x="214" y="61"/>
                          </a:lnTo>
                          <a:lnTo>
                            <a:pt x="214" y="68"/>
                          </a:lnTo>
                          <a:lnTo>
                            <a:pt x="211" y="74"/>
                          </a:lnTo>
                          <a:lnTo>
                            <a:pt x="207" y="77"/>
                          </a:lnTo>
                          <a:lnTo>
                            <a:pt x="201" y="77"/>
                          </a:lnTo>
                          <a:lnTo>
                            <a:pt x="201" y="77"/>
                          </a:lnTo>
                          <a:lnTo>
                            <a:pt x="201" y="74"/>
                          </a:lnTo>
                          <a:lnTo>
                            <a:pt x="201" y="68"/>
                          </a:lnTo>
                          <a:lnTo>
                            <a:pt x="201" y="68"/>
                          </a:lnTo>
                          <a:lnTo>
                            <a:pt x="201" y="61"/>
                          </a:lnTo>
                          <a:lnTo>
                            <a:pt x="198" y="58"/>
                          </a:lnTo>
                          <a:lnTo>
                            <a:pt x="195" y="52"/>
                          </a:lnTo>
                          <a:lnTo>
                            <a:pt x="195" y="46"/>
                          </a:lnTo>
                          <a:lnTo>
                            <a:pt x="195" y="46"/>
                          </a:lnTo>
                          <a:lnTo>
                            <a:pt x="198" y="28"/>
                          </a:lnTo>
                          <a:lnTo>
                            <a:pt x="198" y="19"/>
                          </a:lnTo>
                          <a:lnTo>
                            <a:pt x="195" y="13"/>
                          </a:lnTo>
                          <a:lnTo>
                            <a:pt x="195" y="13"/>
                          </a:lnTo>
                          <a:lnTo>
                            <a:pt x="192" y="13"/>
                          </a:lnTo>
                          <a:lnTo>
                            <a:pt x="192" y="16"/>
                          </a:lnTo>
                          <a:lnTo>
                            <a:pt x="189" y="25"/>
                          </a:lnTo>
                          <a:lnTo>
                            <a:pt x="189" y="25"/>
                          </a:lnTo>
                          <a:lnTo>
                            <a:pt x="189" y="43"/>
                          </a:lnTo>
                          <a:lnTo>
                            <a:pt x="189" y="55"/>
                          </a:lnTo>
                          <a:lnTo>
                            <a:pt x="189" y="55"/>
                          </a:lnTo>
                          <a:lnTo>
                            <a:pt x="192" y="64"/>
                          </a:lnTo>
                          <a:lnTo>
                            <a:pt x="189" y="68"/>
                          </a:lnTo>
                          <a:lnTo>
                            <a:pt x="189" y="71"/>
                          </a:lnTo>
                          <a:lnTo>
                            <a:pt x="189" y="71"/>
                          </a:lnTo>
                          <a:lnTo>
                            <a:pt x="177" y="64"/>
                          </a:lnTo>
                          <a:lnTo>
                            <a:pt x="171" y="61"/>
                          </a:lnTo>
                          <a:lnTo>
                            <a:pt x="168" y="55"/>
                          </a:lnTo>
                          <a:lnTo>
                            <a:pt x="168" y="55"/>
                          </a:lnTo>
                          <a:lnTo>
                            <a:pt x="162" y="28"/>
                          </a:lnTo>
                          <a:lnTo>
                            <a:pt x="159" y="13"/>
                          </a:lnTo>
                          <a:lnTo>
                            <a:pt x="156" y="0"/>
                          </a:lnTo>
                          <a:lnTo>
                            <a:pt x="156" y="0"/>
                          </a:lnTo>
                          <a:lnTo>
                            <a:pt x="153" y="0"/>
                          </a:lnTo>
                          <a:lnTo>
                            <a:pt x="153" y="0"/>
                          </a:lnTo>
                          <a:lnTo>
                            <a:pt x="153" y="10"/>
                          </a:lnTo>
                          <a:lnTo>
                            <a:pt x="153" y="25"/>
                          </a:lnTo>
                          <a:lnTo>
                            <a:pt x="153" y="25"/>
                          </a:lnTo>
                          <a:lnTo>
                            <a:pt x="153" y="28"/>
                          </a:lnTo>
                          <a:lnTo>
                            <a:pt x="149" y="25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8"/>
                          </a:lnTo>
                          <a:lnTo>
                            <a:pt x="149" y="40"/>
                          </a:lnTo>
                          <a:lnTo>
                            <a:pt x="149" y="40"/>
                          </a:lnTo>
                          <a:lnTo>
                            <a:pt x="159" y="55"/>
                          </a:lnTo>
                          <a:lnTo>
                            <a:pt x="162" y="64"/>
                          </a:lnTo>
                          <a:lnTo>
                            <a:pt x="168" y="71"/>
                          </a:lnTo>
                          <a:lnTo>
                            <a:pt x="168" y="71"/>
                          </a:lnTo>
                          <a:lnTo>
                            <a:pt x="174" y="77"/>
                          </a:lnTo>
                          <a:lnTo>
                            <a:pt x="180" y="83"/>
                          </a:lnTo>
                          <a:lnTo>
                            <a:pt x="186" y="101"/>
                          </a:lnTo>
                          <a:lnTo>
                            <a:pt x="186" y="101"/>
                          </a:lnTo>
                          <a:lnTo>
                            <a:pt x="186" y="116"/>
                          </a:lnTo>
                          <a:lnTo>
                            <a:pt x="186" y="126"/>
                          </a:lnTo>
                          <a:lnTo>
                            <a:pt x="180" y="129"/>
                          </a:lnTo>
                          <a:lnTo>
                            <a:pt x="180" y="129"/>
                          </a:lnTo>
                          <a:lnTo>
                            <a:pt x="162" y="132"/>
                          </a:lnTo>
                          <a:lnTo>
                            <a:pt x="153" y="132"/>
                          </a:lnTo>
                          <a:lnTo>
                            <a:pt x="143" y="126"/>
                          </a:lnTo>
                          <a:lnTo>
                            <a:pt x="143" y="126"/>
                          </a:lnTo>
                          <a:lnTo>
                            <a:pt x="134" y="110"/>
                          </a:lnTo>
                          <a:lnTo>
                            <a:pt x="131" y="95"/>
                          </a:lnTo>
                          <a:lnTo>
                            <a:pt x="131" y="95"/>
                          </a:lnTo>
                          <a:lnTo>
                            <a:pt x="128" y="77"/>
                          </a:lnTo>
                          <a:lnTo>
                            <a:pt x="125" y="68"/>
                          </a:lnTo>
                          <a:lnTo>
                            <a:pt x="119" y="61"/>
                          </a:lnTo>
                          <a:lnTo>
                            <a:pt x="119" y="61"/>
                          </a:lnTo>
                          <a:lnTo>
                            <a:pt x="113" y="52"/>
                          </a:lnTo>
                          <a:lnTo>
                            <a:pt x="110" y="40"/>
                          </a:lnTo>
                          <a:lnTo>
                            <a:pt x="104" y="31"/>
                          </a:lnTo>
                          <a:lnTo>
                            <a:pt x="98" y="25"/>
                          </a:lnTo>
                          <a:lnTo>
                            <a:pt x="98" y="25"/>
                          </a:lnTo>
                          <a:lnTo>
                            <a:pt x="95" y="25"/>
                          </a:lnTo>
                          <a:lnTo>
                            <a:pt x="95" y="28"/>
                          </a:lnTo>
                          <a:lnTo>
                            <a:pt x="98" y="37"/>
                          </a:lnTo>
                          <a:lnTo>
                            <a:pt x="98" y="37"/>
                          </a:lnTo>
                          <a:lnTo>
                            <a:pt x="104" y="49"/>
                          </a:lnTo>
                          <a:lnTo>
                            <a:pt x="107" y="58"/>
                          </a:lnTo>
                          <a:lnTo>
                            <a:pt x="110" y="64"/>
                          </a:lnTo>
                          <a:lnTo>
                            <a:pt x="110" y="64"/>
                          </a:lnTo>
                          <a:lnTo>
                            <a:pt x="113" y="71"/>
                          </a:lnTo>
                          <a:lnTo>
                            <a:pt x="119" y="80"/>
                          </a:lnTo>
                          <a:lnTo>
                            <a:pt x="122" y="92"/>
                          </a:lnTo>
                          <a:lnTo>
                            <a:pt x="122" y="98"/>
                          </a:lnTo>
                          <a:lnTo>
                            <a:pt x="122" y="98"/>
                          </a:lnTo>
                          <a:lnTo>
                            <a:pt x="119" y="101"/>
                          </a:lnTo>
                          <a:lnTo>
                            <a:pt x="113" y="104"/>
                          </a:lnTo>
                          <a:lnTo>
                            <a:pt x="107" y="104"/>
                          </a:lnTo>
                          <a:lnTo>
                            <a:pt x="101" y="101"/>
                          </a:lnTo>
                          <a:lnTo>
                            <a:pt x="101" y="101"/>
                          </a:lnTo>
                          <a:lnTo>
                            <a:pt x="70" y="61"/>
                          </a:lnTo>
                          <a:lnTo>
                            <a:pt x="70" y="61"/>
                          </a:lnTo>
                          <a:lnTo>
                            <a:pt x="67" y="58"/>
                          </a:lnTo>
                          <a:lnTo>
                            <a:pt x="67" y="61"/>
                          </a:lnTo>
                          <a:lnTo>
                            <a:pt x="73" y="77"/>
                          </a:lnTo>
                          <a:lnTo>
                            <a:pt x="73" y="77"/>
                          </a:lnTo>
                          <a:lnTo>
                            <a:pt x="91" y="98"/>
                          </a:lnTo>
                          <a:lnTo>
                            <a:pt x="104" y="113"/>
                          </a:lnTo>
                          <a:lnTo>
                            <a:pt x="107" y="122"/>
                          </a:lnTo>
                          <a:lnTo>
                            <a:pt x="107" y="122"/>
                          </a:lnTo>
                          <a:lnTo>
                            <a:pt x="107" y="126"/>
                          </a:lnTo>
                          <a:lnTo>
                            <a:pt x="104" y="129"/>
                          </a:lnTo>
                          <a:lnTo>
                            <a:pt x="98" y="129"/>
                          </a:lnTo>
                          <a:lnTo>
                            <a:pt x="88" y="126"/>
                          </a:lnTo>
                          <a:lnTo>
                            <a:pt x="88" y="126"/>
                          </a:lnTo>
                          <a:lnTo>
                            <a:pt x="76" y="119"/>
                          </a:lnTo>
                          <a:lnTo>
                            <a:pt x="64" y="116"/>
                          </a:lnTo>
                          <a:lnTo>
                            <a:pt x="64" y="116"/>
                          </a:lnTo>
                          <a:lnTo>
                            <a:pt x="52" y="104"/>
                          </a:lnTo>
                          <a:lnTo>
                            <a:pt x="46" y="95"/>
                          </a:lnTo>
                          <a:lnTo>
                            <a:pt x="40" y="92"/>
                          </a:lnTo>
                          <a:lnTo>
                            <a:pt x="40" y="92"/>
                          </a:lnTo>
                          <a:lnTo>
                            <a:pt x="37" y="92"/>
                          </a:lnTo>
                          <a:lnTo>
                            <a:pt x="37" y="95"/>
                          </a:lnTo>
                          <a:lnTo>
                            <a:pt x="43" y="104"/>
                          </a:lnTo>
                          <a:lnTo>
                            <a:pt x="43" y="104"/>
                          </a:lnTo>
                          <a:lnTo>
                            <a:pt x="52" y="116"/>
                          </a:lnTo>
                          <a:lnTo>
                            <a:pt x="58" y="122"/>
                          </a:lnTo>
                          <a:lnTo>
                            <a:pt x="64" y="126"/>
                          </a:lnTo>
                          <a:lnTo>
                            <a:pt x="64" y="126"/>
                          </a:lnTo>
                          <a:lnTo>
                            <a:pt x="64" y="129"/>
                          </a:lnTo>
                          <a:lnTo>
                            <a:pt x="64" y="132"/>
                          </a:lnTo>
                          <a:lnTo>
                            <a:pt x="61" y="135"/>
                          </a:lnTo>
                          <a:lnTo>
                            <a:pt x="58" y="135"/>
                          </a:lnTo>
                          <a:lnTo>
                            <a:pt x="58" y="135"/>
                          </a:lnTo>
                          <a:lnTo>
                            <a:pt x="27" y="132"/>
                          </a:lnTo>
                          <a:lnTo>
                            <a:pt x="12" y="132"/>
                          </a:lnTo>
                          <a:lnTo>
                            <a:pt x="3" y="129"/>
                          </a:lnTo>
                          <a:lnTo>
                            <a:pt x="3" y="129"/>
                          </a:lnTo>
                          <a:lnTo>
                            <a:pt x="0" y="129"/>
                          </a:lnTo>
                          <a:lnTo>
                            <a:pt x="3" y="132"/>
                          </a:lnTo>
                          <a:lnTo>
                            <a:pt x="6" y="135"/>
                          </a:lnTo>
                          <a:lnTo>
                            <a:pt x="9" y="138"/>
                          </a:lnTo>
                          <a:lnTo>
                            <a:pt x="9" y="138"/>
                          </a:lnTo>
                          <a:lnTo>
                            <a:pt x="61" y="144"/>
                          </a:lnTo>
                          <a:lnTo>
                            <a:pt x="61" y="144"/>
                          </a:lnTo>
                          <a:lnTo>
                            <a:pt x="79" y="141"/>
                          </a:lnTo>
                          <a:lnTo>
                            <a:pt x="101" y="138"/>
                          </a:lnTo>
                          <a:lnTo>
                            <a:pt x="101" y="138"/>
                          </a:lnTo>
                          <a:lnTo>
                            <a:pt x="134" y="141"/>
                          </a:lnTo>
                          <a:lnTo>
                            <a:pt x="153" y="144"/>
                          </a:lnTo>
                          <a:lnTo>
                            <a:pt x="159" y="147"/>
                          </a:lnTo>
                          <a:lnTo>
                            <a:pt x="159" y="147"/>
                          </a:lnTo>
                          <a:lnTo>
                            <a:pt x="149" y="153"/>
                          </a:lnTo>
                          <a:lnTo>
                            <a:pt x="134" y="159"/>
                          </a:lnTo>
                          <a:lnTo>
                            <a:pt x="134" y="159"/>
                          </a:lnTo>
                          <a:lnTo>
                            <a:pt x="122" y="171"/>
                          </a:lnTo>
                          <a:lnTo>
                            <a:pt x="116" y="177"/>
                          </a:lnTo>
                          <a:lnTo>
                            <a:pt x="107" y="177"/>
                          </a:lnTo>
                          <a:lnTo>
                            <a:pt x="107" y="177"/>
                          </a:lnTo>
                          <a:lnTo>
                            <a:pt x="9" y="168"/>
                          </a:lnTo>
                          <a:lnTo>
                            <a:pt x="9" y="168"/>
                          </a:lnTo>
                          <a:lnTo>
                            <a:pt x="6" y="171"/>
                          </a:lnTo>
                          <a:lnTo>
                            <a:pt x="9" y="174"/>
                          </a:lnTo>
                          <a:lnTo>
                            <a:pt x="15" y="180"/>
                          </a:lnTo>
                          <a:lnTo>
                            <a:pt x="21" y="180"/>
                          </a:lnTo>
                          <a:lnTo>
                            <a:pt x="21" y="180"/>
                          </a:lnTo>
                          <a:lnTo>
                            <a:pt x="46" y="184"/>
                          </a:lnTo>
                          <a:lnTo>
                            <a:pt x="64" y="187"/>
                          </a:lnTo>
                          <a:lnTo>
                            <a:pt x="64" y="187"/>
                          </a:lnTo>
                          <a:lnTo>
                            <a:pt x="64" y="190"/>
                          </a:lnTo>
                          <a:lnTo>
                            <a:pt x="55" y="196"/>
                          </a:lnTo>
                          <a:lnTo>
                            <a:pt x="43" y="202"/>
                          </a:lnTo>
                          <a:lnTo>
                            <a:pt x="37" y="205"/>
                          </a:lnTo>
                          <a:lnTo>
                            <a:pt x="37" y="205"/>
                          </a:lnTo>
                          <a:lnTo>
                            <a:pt x="37" y="208"/>
                          </a:lnTo>
                          <a:lnTo>
                            <a:pt x="40" y="208"/>
                          </a:lnTo>
                          <a:lnTo>
                            <a:pt x="52" y="202"/>
                          </a:lnTo>
                          <a:lnTo>
                            <a:pt x="76" y="193"/>
                          </a:lnTo>
                          <a:lnTo>
                            <a:pt x="76" y="193"/>
                          </a:lnTo>
                          <a:lnTo>
                            <a:pt x="82" y="193"/>
                          </a:lnTo>
                          <a:lnTo>
                            <a:pt x="85" y="199"/>
                          </a:lnTo>
                          <a:lnTo>
                            <a:pt x="85" y="202"/>
                          </a:lnTo>
                          <a:lnTo>
                            <a:pt x="85" y="208"/>
                          </a:lnTo>
                          <a:lnTo>
                            <a:pt x="85" y="208"/>
                          </a:lnTo>
                          <a:lnTo>
                            <a:pt x="79" y="223"/>
                          </a:lnTo>
                          <a:lnTo>
                            <a:pt x="76" y="235"/>
                          </a:lnTo>
                          <a:lnTo>
                            <a:pt x="76" y="242"/>
                          </a:lnTo>
                          <a:lnTo>
                            <a:pt x="76" y="242"/>
                          </a:lnTo>
                          <a:lnTo>
                            <a:pt x="79" y="245"/>
                          </a:lnTo>
                          <a:lnTo>
                            <a:pt x="82" y="242"/>
                          </a:lnTo>
                          <a:lnTo>
                            <a:pt x="82" y="229"/>
                          </a:lnTo>
                          <a:lnTo>
                            <a:pt x="82" y="229"/>
                          </a:lnTo>
                          <a:lnTo>
                            <a:pt x="85" y="223"/>
                          </a:lnTo>
                          <a:lnTo>
                            <a:pt x="91" y="217"/>
                          </a:lnTo>
                          <a:lnTo>
                            <a:pt x="101" y="208"/>
                          </a:lnTo>
                          <a:lnTo>
                            <a:pt x="101" y="208"/>
                          </a:lnTo>
                          <a:lnTo>
                            <a:pt x="110" y="196"/>
                          </a:lnTo>
                          <a:lnTo>
                            <a:pt x="116" y="190"/>
                          </a:lnTo>
                          <a:lnTo>
                            <a:pt x="122" y="184"/>
                          </a:lnTo>
                          <a:lnTo>
                            <a:pt x="122" y="184"/>
                          </a:lnTo>
                          <a:lnTo>
                            <a:pt x="143" y="171"/>
                          </a:lnTo>
                          <a:lnTo>
                            <a:pt x="156" y="165"/>
                          </a:lnTo>
                          <a:lnTo>
                            <a:pt x="165" y="165"/>
                          </a:lnTo>
                          <a:lnTo>
                            <a:pt x="165" y="165"/>
                          </a:lnTo>
                          <a:lnTo>
                            <a:pt x="168" y="168"/>
                          </a:lnTo>
                          <a:lnTo>
                            <a:pt x="165" y="171"/>
                          </a:lnTo>
                          <a:lnTo>
                            <a:pt x="162" y="174"/>
                          </a:lnTo>
                          <a:lnTo>
                            <a:pt x="156" y="180"/>
                          </a:lnTo>
                          <a:lnTo>
                            <a:pt x="156" y="180"/>
                          </a:lnTo>
                          <a:lnTo>
                            <a:pt x="149" y="187"/>
                          </a:lnTo>
                          <a:lnTo>
                            <a:pt x="143" y="196"/>
                          </a:lnTo>
                          <a:lnTo>
                            <a:pt x="137" y="211"/>
                          </a:lnTo>
                          <a:lnTo>
                            <a:pt x="137" y="211"/>
                          </a:lnTo>
                          <a:lnTo>
                            <a:pt x="134" y="220"/>
                          </a:lnTo>
                          <a:lnTo>
                            <a:pt x="125" y="229"/>
                          </a:lnTo>
                          <a:lnTo>
                            <a:pt x="113" y="248"/>
                          </a:lnTo>
                          <a:lnTo>
                            <a:pt x="113" y="248"/>
                          </a:lnTo>
                          <a:lnTo>
                            <a:pt x="122" y="238"/>
                          </a:lnTo>
                          <a:lnTo>
                            <a:pt x="134" y="226"/>
                          </a:lnTo>
                          <a:lnTo>
                            <a:pt x="134" y="226"/>
                          </a:lnTo>
                          <a:lnTo>
                            <a:pt x="137" y="229"/>
                          </a:lnTo>
                          <a:lnTo>
                            <a:pt x="140" y="232"/>
                          </a:lnTo>
                          <a:lnTo>
                            <a:pt x="143" y="248"/>
                          </a:lnTo>
                          <a:lnTo>
                            <a:pt x="143" y="248"/>
                          </a:lnTo>
                          <a:lnTo>
                            <a:pt x="143" y="254"/>
                          </a:lnTo>
                          <a:lnTo>
                            <a:pt x="146" y="257"/>
                          </a:lnTo>
                          <a:lnTo>
                            <a:pt x="149" y="254"/>
                          </a:lnTo>
                          <a:lnTo>
                            <a:pt x="149" y="248"/>
                          </a:lnTo>
                          <a:lnTo>
                            <a:pt x="149" y="248"/>
                          </a:lnTo>
                          <a:lnTo>
                            <a:pt x="146" y="223"/>
                          </a:lnTo>
                          <a:lnTo>
                            <a:pt x="146" y="214"/>
                          </a:lnTo>
                          <a:lnTo>
                            <a:pt x="146" y="205"/>
                          </a:lnTo>
                          <a:lnTo>
                            <a:pt x="146" y="205"/>
                          </a:lnTo>
                          <a:lnTo>
                            <a:pt x="165" y="187"/>
                          </a:lnTo>
                          <a:lnTo>
                            <a:pt x="174" y="177"/>
                          </a:lnTo>
                          <a:lnTo>
                            <a:pt x="180" y="174"/>
                          </a:lnTo>
                          <a:lnTo>
                            <a:pt x="183" y="177"/>
                          </a:lnTo>
                          <a:lnTo>
                            <a:pt x="183" y="177"/>
                          </a:lnTo>
                          <a:lnTo>
                            <a:pt x="189" y="199"/>
                          </a:lnTo>
                          <a:lnTo>
                            <a:pt x="195" y="214"/>
                          </a:lnTo>
                          <a:lnTo>
                            <a:pt x="195" y="214"/>
                          </a:lnTo>
                          <a:lnTo>
                            <a:pt x="189" y="223"/>
                          </a:lnTo>
                          <a:lnTo>
                            <a:pt x="186" y="229"/>
                          </a:lnTo>
                          <a:lnTo>
                            <a:pt x="183" y="235"/>
                          </a:lnTo>
                          <a:lnTo>
                            <a:pt x="183" y="235"/>
                          </a:lnTo>
                          <a:lnTo>
                            <a:pt x="186" y="269"/>
                          </a:lnTo>
                          <a:lnTo>
                            <a:pt x="186" y="269"/>
                          </a:lnTo>
                          <a:lnTo>
                            <a:pt x="186" y="272"/>
                          </a:lnTo>
                          <a:lnTo>
                            <a:pt x="192" y="269"/>
                          </a:lnTo>
                          <a:lnTo>
                            <a:pt x="195" y="266"/>
                          </a:lnTo>
                          <a:lnTo>
                            <a:pt x="195" y="260"/>
                          </a:lnTo>
                          <a:lnTo>
                            <a:pt x="195" y="260"/>
                          </a:lnTo>
                          <a:lnTo>
                            <a:pt x="192" y="242"/>
                          </a:lnTo>
                          <a:lnTo>
                            <a:pt x="195" y="232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201" y="226"/>
                          </a:lnTo>
                          <a:lnTo>
                            <a:pt x="207" y="232"/>
                          </a:lnTo>
                          <a:lnTo>
                            <a:pt x="214" y="238"/>
                          </a:lnTo>
                          <a:lnTo>
                            <a:pt x="220" y="245"/>
                          </a:lnTo>
                          <a:lnTo>
                            <a:pt x="220" y="245"/>
                          </a:lnTo>
                          <a:lnTo>
                            <a:pt x="226" y="245"/>
                          </a:lnTo>
                          <a:lnTo>
                            <a:pt x="220" y="235"/>
                          </a:lnTo>
                          <a:lnTo>
                            <a:pt x="220" y="235"/>
                          </a:lnTo>
                          <a:lnTo>
                            <a:pt x="214" y="226"/>
                          </a:lnTo>
                          <a:lnTo>
                            <a:pt x="204" y="211"/>
                          </a:lnTo>
                          <a:lnTo>
                            <a:pt x="198" y="196"/>
                          </a:lnTo>
                          <a:lnTo>
                            <a:pt x="198" y="187"/>
                          </a:lnTo>
                          <a:lnTo>
                            <a:pt x="198" y="184"/>
                          </a:lnTo>
                          <a:lnTo>
                            <a:pt x="198" y="184"/>
                          </a:lnTo>
                          <a:lnTo>
                            <a:pt x="201" y="177"/>
                          </a:lnTo>
                          <a:lnTo>
                            <a:pt x="204" y="177"/>
                          </a:lnTo>
                          <a:lnTo>
                            <a:pt x="214" y="187"/>
                          </a:lnTo>
                          <a:lnTo>
                            <a:pt x="214" y="187"/>
                          </a:lnTo>
                          <a:lnTo>
                            <a:pt x="220" y="190"/>
                          </a:lnTo>
                          <a:lnTo>
                            <a:pt x="226" y="193"/>
                          </a:lnTo>
                          <a:lnTo>
                            <a:pt x="232" y="193"/>
                          </a:lnTo>
                          <a:lnTo>
                            <a:pt x="238" y="196"/>
                          </a:lnTo>
                          <a:lnTo>
                            <a:pt x="238" y="196"/>
                          </a:lnTo>
                          <a:lnTo>
                            <a:pt x="253" y="202"/>
                          </a:lnTo>
                          <a:lnTo>
                            <a:pt x="259" y="205"/>
                          </a:lnTo>
                          <a:lnTo>
                            <a:pt x="256" y="202"/>
                          </a:lnTo>
                          <a:lnTo>
                            <a:pt x="256" y="202"/>
                          </a:lnTo>
                          <a:lnTo>
                            <a:pt x="241" y="190"/>
                          </a:lnTo>
                          <a:lnTo>
                            <a:pt x="235" y="184"/>
                          </a:lnTo>
                          <a:lnTo>
                            <a:pt x="229" y="180"/>
                          </a:lnTo>
                          <a:lnTo>
                            <a:pt x="229" y="180"/>
                          </a:lnTo>
                          <a:lnTo>
                            <a:pt x="220" y="180"/>
                          </a:lnTo>
                          <a:lnTo>
                            <a:pt x="214" y="174"/>
                          </a:lnTo>
                          <a:lnTo>
                            <a:pt x="207" y="168"/>
                          </a:lnTo>
                          <a:lnTo>
                            <a:pt x="207" y="162"/>
                          </a:lnTo>
                          <a:lnTo>
                            <a:pt x="207" y="162"/>
                          </a:lnTo>
                          <a:lnTo>
                            <a:pt x="211" y="159"/>
                          </a:lnTo>
                          <a:lnTo>
                            <a:pt x="223" y="156"/>
                          </a:lnTo>
                          <a:lnTo>
                            <a:pt x="235" y="156"/>
                          </a:lnTo>
                          <a:lnTo>
                            <a:pt x="244" y="159"/>
                          </a:lnTo>
                          <a:lnTo>
                            <a:pt x="244" y="159"/>
                          </a:lnTo>
                          <a:lnTo>
                            <a:pt x="256" y="162"/>
                          </a:lnTo>
                          <a:lnTo>
                            <a:pt x="265" y="162"/>
                          </a:lnTo>
                          <a:lnTo>
                            <a:pt x="275" y="165"/>
                          </a:lnTo>
                          <a:lnTo>
                            <a:pt x="281" y="171"/>
                          </a:lnTo>
                          <a:lnTo>
                            <a:pt x="281" y="171"/>
                          </a:lnTo>
                          <a:lnTo>
                            <a:pt x="296" y="205"/>
                          </a:lnTo>
                          <a:lnTo>
                            <a:pt x="305" y="226"/>
                          </a:lnTo>
                          <a:lnTo>
                            <a:pt x="308" y="251"/>
                          </a:lnTo>
                          <a:lnTo>
                            <a:pt x="308" y="251"/>
                          </a:lnTo>
                          <a:lnTo>
                            <a:pt x="311" y="254"/>
                          </a:lnTo>
                          <a:lnTo>
                            <a:pt x="311" y="248"/>
                          </a:lnTo>
                          <a:lnTo>
                            <a:pt x="311" y="235"/>
                          </a:lnTo>
                          <a:lnTo>
                            <a:pt x="311" y="223"/>
                          </a:lnTo>
                          <a:lnTo>
                            <a:pt x="311" y="223"/>
                          </a:lnTo>
                          <a:lnTo>
                            <a:pt x="284" y="150"/>
                          </a:lnTo>
                          <a:lnTo>
                            <a:pt x="284" y="150"/>
                          </a:lnTo>
                          <a:lnTo>
                            <a:pt x="281" y="147"/>
                          </a:lnTo>
                          <a:lnTo>
                            <a:pt x="284" y="144"/>
                          </a:lnTo>
                          <a:lnTo>
                            <a:pt x="287" y="144"/>
                          </a:lnTo>
                          <a:lnTo>
                            <a:pt x="290" y="141"/>
                          </a:lnTo>
                          <a:lnTo>
                            <a:pt x="290" y="141"/>
                          </a:lnTo>
                          <a:lnTo>
                            <a:pt x="299" y="10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close/>
                        </a:path>
                      </a:pathLst>
                    </a:custGeom>
                    <a:solidFill>
                      <a:srgbClr val="F8EEF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479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734" y="1543"/>
                    <a:ext cx="271" cy="259"/>
                    <a:chOff x="1495" y="1374"/>
                    <a:chExt cx="306" cy="293"/>
                  </a:xfrm>
                </p:grpSpPr>
                <p:sp>
                  <p:nvSpPr>
                    <p:cNvPr id="7479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495" y="1542"/>
                      <a:ext cx="7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7" y="3"/>
                        </a:cxn>
                        <a:cxn ang="0">
                          <a:pos x="7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550" y="1453"/>
                      <a:ext cx="1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587" y="1417"/>
                      <a:ext cx="34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5" y="30"/>
                        </a:cxn>
                        <a:cxn ang="0">
                          <a:pos x="34" y="58"/>
                        </a:cxn>
                      </a:cxnLst>
                      <a:rect l="0" t="0" r="r" b="b"/>
                      <a:pathLst>
                        <a:path w="34" h="5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5" y="30"/>
                          </a:lnTo>
                          <a:lnTo>
                            <a:pt x="34" y="58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633" y="1389"/>
                      <a:ext cx="40" cy="1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12"/>
                        </a:cxn>
                        <a:cxn ang="0">
                          <a:pos x="6" y="28"/>
                        </a:cxn>
                        <a:cxn ang="0">
                          <a:pos x="21" y="52"/>
                        </a:cxn>
                        <a:cxn ang="0">
                          <a:pos x="21" y="52"/>
                        </a:cxn>
                        <a:cxn ang="0">
                          <a:pos x="24" y="64"/>
                        </a:cxn>
                        <a:cxn ang="0">
                          <a:pos x="30" y="80"/>
                        </a:cxn>
                        <a:cxn ang="0">
                          <a:pos x="33" y="98"/>
                        </a:cxn>
                        <a:cxn ang="0">
                          <a:pos x="40" y="107"/>
                        </a:cxn>
                      </a:cxnLst>
                      <a:rect l="0" t="0" r="r" b="b"/>
                      <a:pathLst>
                        <a:path w="40" h="10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12"/>
                          </a:lnTo>
                          <a:lnTo>
                            <a:pt x="6" y="28"/>
                          </a:lnTo>
                          <a:lnTo>
                            <a:pt x="21" y="52"/>
                          </a:lnTo>
                          <a:lnTo>
                            <a:pt x="21" y="52"/>
                          </a:lnTo>
                          <a:lnTo>
                            <a:pt x="24" y="64"/>
                          </a:lnTo>
                          <a:lnTo>
                            <a:pt x="30" y="80"/>
                          </a:lnTo>
                          <a:lnTo>
                            <a:pt x="33" y="98"/>
                          </a:lnTo>
                          <a:lnTo>
                            <a:pt x="40" y="10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688" y="1383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22"/>
                        </a:cxn>
                        <a:cxn ang="0">
                          <a:pos x="6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22"/>
                          </a:lnTo>
                          <a:lnTo>
                            <a:pt x="6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727" y="1374"/>
                      <a:ext cx="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4" y="21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7" h="37">
                          <a:moveTo>
                            <a:pt x="7" y="0"/>
                          </a:moveTo>
                          <a:lnTo>
                            <a:pt x="7" y="0"/>
                          </a:lnTo>
                          <a:lnTo>
                            <a:pt x="4" y="21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758" y="1401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761" y="1408"/>
                      <a:ext cx="40" cy="106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31" y="0"/>
                        </a:cxn>
                        <a:cxn ang="0">
                          <a:pos x="37" y="24"/>
                        </a:cxn>
                        <a:cxn ang="0">
                          <a:pos x="40" y="39"/>
                        </a:cxn>
                        <a:cxn ang="0">
                          <a:pos x="40" y="51"/>
                        </a:cxn>
                        <a:cxn ang="0">
                          <a:pos x="40" y="51"/>
                        </a:cxn>
                        <a:cxn ang="0">
                          <a:pos x="34" y="67"/>
                        </a:cxn>
                        <a:cxn ang="0">
                          <a:pos x="24" y="82"/>
                        </a:cxn>
                        <a:cxn ang="0">
                          <a:pos x="15" y="100"/>
                        </a:cxn>
                        <a:cxn ang="0">
                          <a:pos x="9" y="103"/>
                        </a:cxn>
                        <a:cxn ang="0">
                          <a:pos x="0" y="106"/>
                        </a:cxn>
                      </a:cxnLst>
                      <a:rect l="0" t="0" r="r" b="b"/>
                      <a:pathLst>
                        <a:path w="40" h="106">
                          <a:moveTo>
                            <a:pt x="31" y="0"/>
                          </a:moveTo>
                          <a:lnTo>
                            <a:pt x="31" y="0"/>
                          </a:lnTo>
                          <a:lnTo>
                            <a:pt x="37" y="24"/>
                          </a:lnTo>
                          <a:lnTo>
                            <a:pt x="40" y="39"/>
                          </a:lnTo>
                          <a:lnTo>
                            <a:pt x="40" y="51"/>
                          </a:lnTo>
                          <a:lnTo>
                            <a:pt x="40" y="51"/>
                          </a:lnTo>
                          <a:lnTo>
                            <a:pt x="34" y="67"/>
                          </a:lnTo>
                          <a:lnTo>
                            <a:pt x="24" y="82"/>
                          </a:lnTo>
                          <a:lnTo>
                            <a:pt x="15" y="100"/>
                          </a:lnTo>
                          <a:lnTo>
                            <a:pt x="9" y="103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547" y="1453"/>
                      <a:ext cx="37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9" y="19"/>
                        </a:cxn>
                        <a:cxn ang="0">
                          <a:pos x="28" y="28"/>
                        </a:cxn>
                        <a:cxn ang="0">
                          <a:pos x="37" y="34"/>
                        </a:cxn>
                      </a:cxnLst>
                      <a:rect l="0" t="0" r="r" b="b"/>
                      <a:pathLst>
                        <a:path w="37" h="34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9" y="19"/>
                          </a:lnTo>
                          <a:lnTo>
                            <a:pt x="28" y="28"/>
                          </a:lnTo>
                          <a:lnTo>
                            <a:pt x="37" y="3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517" y="1490"/>
                      <a:ext cx="36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8" y="12"/>
                        </a:cxn>
                        <a:cxn ang="0">
                          <a:pos x="27" y="18"/>
                        </a:cxn>
                        <a:cxn ang="0">
                          <a:pos x="36" y="21"/>
                        </a:cxn>
                      </a:cxnLst>
                      <a:rect l="0" t="0" r="r" b="b"/>
                      <a:pathLst>
                        <a:path w="36" h="2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8" y="12"/>
                          </a:lnTo>
                          <a:lnTo>
                            <a:pt x="27" y="18"/>
                          </a:lnTo>
                          <a:lnTo>
                            <a:pt x="36" y="21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498" y="1542"/>
                      <a:ext cx="10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2" y="6"/>
                        </a:cxn>
                        <a:cxn ang="0">
                          <a:pos x="55" y="12"/>
                        </a:cxn>
                        <a:cxn ang="0">
                          <a:pos x="86" y="15"/>
                        </a:cxn>
                        <a:cxn ang="0">
                          <a:pos x="104" y="15"/>
                        </a:cxn>
                      </a:cxnLst>
                      <a:rect l="0" t="0" r="r" b="b"/>
                      <a:pathLst>
                        <a:path w="104" h="15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2" y="6"/>
                          </a:lnTo>
                          <a:lnTo>
                            <a:pt x="55" y="12"/>
                          </a:lnTo>
                          <a:lnTo>
                            <a:pt x="86" y="15"/>
                          </a:lnTo>
                          <a:lnTo>
                            <a:pt x="104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517" y="1585"/>
                      <a:ext cx="36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"/>
                        </a:cxn>
                        <a:cxn ang="0">
                          <a:pos x="0" y="9"/>
                        </a:cxn>
                        <a:cxn ang="0">
                          <a:pos x="18" y="3"/>
                        </a:cxn>
                        <a:cxn ang="0">
                          <a:pos x="27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6" h="9">
                          <a:moveTo>
                            <a:pt x="0" y="9"/>
                          </a:moveTo>
                          <a:lnTo>
                            <a:pt x="0" y="9"/>
                          </a:lnTo>
                          <a:lnTo>
                            <a:pt x="18" y="3"/>
                          </a:lnTo>
                          <a:lnTo>
                            <a:pt x="27" y="0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1566" y="1606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6" y="9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0" y="21"/>
                          </a:moveTo>
                          <a:lnTo>
                            <a:pt x="0" y="21"/>
                          </a:lnTo>
                          <a:lnTo>
                            <a:pt x="6" y="9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621" y="1600"/>
                      <a:ext cx="15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5"/>
                        </a:cxn>
                        <a:cxn ang="0">
                          <a:pos x="0" y="55"/>
                        </a:cxn>
                        <a:cxn ang="0">
                          <a:pos x="3" y="24"/>
                        </a:cxn>
                        <a:cxn ang="0">
                          <a:pos x="6" y="9"/>
                        </a:cxn>
                        <a:cxn ang="0">
                          <a:pos x="9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55">
                          <a:moveTo>
                            <a:pt x="0" y="55"/>
                          </a:moveTo>
                          <a:lnTo>
                            <a:pt x="0" y="55"/>
                          </a:lnTo>
                          <a:lnTo>
                            <a:pt x="3" y="24"/>
                          </a:lnTo>
                          <a:lnTo>
                            <a:pt x="6" y="9"/>
                          </a:lnTo>
                          <a:lnTo>
                            <a:pt x="9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682" y="1597"/>
                      <a:ext cx="9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0" y="70"/>
                        </a:cxn>
                        <a:cxn ang="0">
                          <a:pos x="6" y="52"/>
                        </a:cxn>
                        <a:cxn ang="0">
                          <a:pos x="3" y="36"/>
                        </a:cxn>
                        <a:cxn ang="0">
                          <a:pos x="3" y="36"/>
                        </a:cxn>
                        <a:cxn ang="0">
                          <a:pos x="0" y="27"/>
                        </a:cxn>
                        <a:cxn ang="0">
                          <a:pos x="3" y="18"/>
                        </a:cxn>
                        <a:cxn ang="0">
                          <a:pos x="3" y="9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9" h="70">
                          <a:moveTo>
                            <a:pt x="0" y="70"/>
                          </a:moveTo>
                          <a:lnTo>
                            <a:pt x="0" y="70"/>
                          </a:lnTo>
                          <a:lnTo>
                            <a:pt x="6" y="52"/>
                          </a:lnTo>
                          <a:lnTo>
                            <a:pt x="3" y="36"/>
                          </a:lnTo>
                          <a:lnTo>
                            <a:pt x="3" y="36"/>
                          </a:lnTo>
                          <a:lnTo>
                            <a:pt x="0" y="27"/>
                          </a:lnTo>
                          <a:lnTo>
                            <a:pt x="3" y="18"/>
                          </a:lnTo>
                          <a:lnTo>
                            <a:pt x="3" y="9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724" y="1637"/>
                      <a:ext cx="1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4"/>
                        </a:cxn>
                        <a:cxn ang="0">
                          <a:pos x="10" y="24"/>
                        </a:cxn>
                        <a:cxn ang="0">
                          <a:pos x="7" y="9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" h="24">
                          <a:moveTo>
                            <a:pt x="10" y="24"/>
                          </a:moveTo>
                          <a:lnTo>
                            <a:pt x="10" y="24"/>
                          </a:lnTo>
                          <a:lnTo>
                            <a:pt x="7" y="9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1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1737" y="1603"/>
                      <a:ext cx="3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4"/>
                        </a:cxn>
                        <a:cxn ang="0">
                          <a:pos x="39" y="24"/>
                        </a:cxn>
                        <a:cxn ang="0">
                          <a:pos x="18" y="1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9" h="24">
                          <a:moveTo>
                            <a:pt x="39" y="24"/>
                          </a:moveTo>
                          <a:lnTo>
                            <a:pt x="39" y="24"/>
                          </a:lnTo>
                          <a:lnTo>
                            <a:pt x="18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11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1782" y="1588"/>
                      <a:ext cx="13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30"/>
                        </a:cxn>
                        <a:cxn ang="0">
                          <a:pos x="13" y="30"/>
                        </a:cxn>
                        <a:cxn ang="0">
                          <a:pos x="7" y="12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" h="30">
                          <a:moveTo>
                            <a:pt x="13" y="30"/>
                          </a:moveTo>
                          <a:lnTo>
                            <a:pt x="13" y="30"/>
                          </a:lnTo>
                          <a:lnTo>
                            <a:pt x="7" y="12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74812" name="Rectangle 60"/>
            <p:cNvSpPr>
              <a:spLocks noChangeArrowheads="1"/>
            </p:cNvSpPr>
            <p:nvPr/>
          </p:nvSpPr>
          <p:spPr bwMode="auto">
            <a:xfrm>
              <a:off x="1908" y="1921"/>
              <a:ext cx="280" cy="1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4813" name="Freeform 61"/>
          <p:cNvSpPr>
            <a:spLocks/>
          </p:cNvSpPr>
          <p:nvPr/>
        </p:nvSpPr>
        <p:spPr bwMode="auto">
          <a:xfrm>
            <a:off x="2028825" y="3046413"/>
            <a:ext cx="449263" cy="18653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0"/>
              </a:cxn>
              <a:cxn ang="0">
                <a:pos x="101" y="68"/>
              </a:cxn>
              <a:cxn ang="0">
                <a:pos x="98" y="135"/>
              </a:cxn>
              <a:cxn ang="0">
                <a:pos x="89" y="238"/>
              </a:cxn>
              <a:cxn ang="0">
                <a:pos x="89" y="238"/>
              </a:cxn>
              <a:cxn ang="0">
                <a:pos x="40" y="770"/>
              </a:cxn>
              <a:cxn ang="0">
                <a:pos x="12" y="1105"/>
              </a:cxn>
              <a:cxn ang="0">
                <a:pos x="0" y="1273"/>
              </a:cxn>
              <a:cxn ang="0">
                <a:pos x="0" y="1273"/>
              </a:cxn>
              <a:cxn ang="0">
                <a:pos x="3" y="1282"/>
              </a:cxn>
              <a:cxn ang="0">
                <a:pos x="6" y="1288"/>
              </a:cxn>
              <a:cxn ang="0">
                <a:pos x="22" y="1301"/>
              </a:cxn>
              <a:cxn ang="0">
                <a:pos x="43" y="1313"/>
              </a:cxn>
              <a:cxn ang="0">
                <a:pos x="67" y="1319"/>
              </a:cxn>
              <a:cxn ang="0">
                <a:pos x="92" y="1319"/>
              </a:cxn>
              <a:cxn ang="0">
                <a:pos x="113" y="1316"/>
              </a:cxn>
              <a:cxn ang="0">
                <a:pos x="119" y="1313"/>
              </a:cxn>
              <a:cxn ang="0">
                <a:pos x="128" y="1310"/>
              </a:cxn>
              <a:cxn ang="0">
                <a:pos x="131" y="1301"/>
              </a:cxn>
              <a:cxn ang="0">
                <a:pos x="134" y="1291"/>
              </a:cxn>
              <a:cxn ang="0">
                <a:pos x="134" y="1291"/>
              </a:cxn>
              <a:cxn ang="0">
                <a:pos x="153" y="1105"/>
              </a:cxn>
              <a:cxn ang="0">
                <a:pos x="186" y="745"/>
              </a:cxn>
              <a:cxn ang="0">
                <a:pos x="205" y="553"/>
              </a:cxn>
              <a:cxn ang="0">
                <a:pos x="226" y="373"/>
              </a:cxn>
              <a:cxn ang="0">
                <a:pos x="247" y="229"/>
              </a:cxn>
              <a:cxn ang="0">
                <a:pos x="254" y="174"/>
              </a:cxn>
              <a:cxn ang="0">
                <a:pos x="263" y="138"/>
              </a:cxn>
              <a:cxn ang="0">
                <a:pos x="263" y="138"/>
              </a:cxn>
              <a:cxn ang="0">
                <a:pos x="296" y="16"/>
              </a:cxn>
              <a:cxn ang="0">
                <a:pos x="296" y="16"/>
              </a:cxn>
              <a:cxn ang="0">
                <a:pos x="275" y="10"/>
              </a:cxn>
              <a:cxn ang="0">
                <a:pos x="254" y="7"/>
              </a:cxn>
              <a:cxn ang="0">
                <a:pos x="205" y="0"/>
              </a:cxn>
              <a:cxn ang="0">
                <a:pos x="104" y="0"/>
              </a:cxn>
              <a:cxn ang="0">
                <a:pos x="104" y="0"/>
              </a:cxn>
              <a:cxn ang="0">
                <a:pos x="104" y="0"/>
              </a:cxn>
            </a:cxnLst>
            <a:rect l="0" t="0" r="r" b="b"/>
            <a:pathLst>
              <a:path w="296" h="1319">
                <a:moveTo>
                  <a:pt x="104" y="0"/>
                </a:moveTo>
                <a:lnTo>
                  <a:pt x="104" y="0"/>
                </a:lnTo>
                <a:lnTo>
                  <a:pt x="101" y="68"/>
                </a:lnTo>
                <a:lnTo>
                  <a:pt x="98" y="135"/>
                </a:lnTo>
                <a:lnTo>
                  <a:pt x="89" y="238"/>
                </a:lnTo>
                <a:lnTo>
                  <a:pt x="89" y="238"/>
                </a:lnTo>
                <a:lnTo>
                  <a:pt x="40" y="770"/>
                </a:lnTo>
                <a:lnTo>
                  <a:pt x="12" y="1105"/>
                </a:lnTo>
                <a:lnTo>
                  <a:pt x="0" y="1273"/>
                </a:lnTo>
                <a:lnTo>
                  <a:pt x="0" y="1273"/>
                </a:lnTo>
                <a:lnTo>
                  <a:pt x="3" y="1282"/>
                </a:lnTo>
                <a:lnTo>
                  <a:pt x="6" y="1288"/>
                </a:lnTo>
                <a:lnTo>
                  <a:pt x="22" y="1301"/>
                </a:lnTo>
                <a:lnTo>
                  <a:pt x="43" y="1313"/>
                </a:lnTo>
                <a:lnTo>
                  <a:pt x="67" y="1319"/>
                </a:lnTo>
                <a:lnTo>
                  <a:pt x="92" y="1319"/>
                </a:lnTo>
                <a:lnTo>
                  <a:pt x="113" y="1316"/>
                </a:lnTo>
                <a:lnTo>
                  <a:pt x="119" y="1313"/>
                </a:lnTo>
                <a:lnTo>
                  <a:pt x="128" y="1310"/>
                </a:lnTo>
                <a:lnTo>
                  <a:pt x="131" y="1301"/>
                </a:lnTo>
                <a:lnTo>
                  <a:pt x="134" y="1291"/>
                </a:lnTo>
                <a:lnTo>
                  <a:pt x="134" y="1291"/>
                </a:lnTo>
                <a:lnTo>
                  <a:pt x="153" y="1105"/>
                </a:lnTo>
                <a:lnTo>
                  <a:pt x="186" y="745"/>
                </a:lnTo>
                <a:lnTo>
                  <a:pt x="205" y="553"/>
                </a:lnTo>
                <a:lnTo>
                  <a:pt x="226" y="373"/>
                </a:lnTo>
                <a:lnTo>
                  <a:pt x="247" y="229"/>
                </a:lnTo>
                <a:lnTo>
                  <a:pt x="254" y="174"/>
                </a:lnTo>
                <a:lnTo>
                  <a:pt x="263" y="138"/>
                </a:lnTo>
                <a:lnTo>
                  <a:pt x="263" y="138"/>
                </a:lnTo>
                <a:lnTo>
                  <a:pt x="296" y="16"/>
                </a:lnTo>
                <a:lnTo>
                  <a:pt x="296" y="16"/>
                </a:lnTo>
                <a:lnTo>
                  <a:pt x="275" y="10"/>
                </a:lnTo>
                <a:lnTo>
                  <a:pt x="254" y="7"/>
                </a:lnTo>
                <a:lnTo>
                  <a:pt x="205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close/>
              </a:path>
            </a:pathLst>
          </a:custGeom>
          <a:solidFill>
            <a:srgbClr val="EBBC7C"/>
          </a:solidFill>
          <a:ln w="9525">
            <a:solidFill>
              <a:srgbClr val="8B363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4814" name="Group 62"/>
          <p:cNvGrpSpPr>
            <a:grpSpLocks/>
          </p:cNvGrpSpPr>
          <p:nvPr/>
        </p:nvGrpSpPr>
        <p:grpSpPr bwMode="auto">
          <a:xfrm>
            <a:off x="1331913" y="1411288"/>
            <a:ext cx="1978025" cy="1203325"/>
            <a:chOff x="1248" y="577"/>
            <a:chExt cx="1307" cy="852"/>
          </a:xfrm>
        </p:grpSpPr>
        <p:sp>
          <p:nvSpPr>
            <p:cNvPr id="74815" name="Freeform 63"/>
            <p:cNvSpPr>
              <a:spLocks/>
            </p:cNvSpPr>
            <p:nvPr/>
          </p:nvSpPr>
          <p:spPr bwMode="auto">
            <a:xfrm>
              <a:off x="1248" y="577"/>
              <a:ext cx="1307" cy="852"/>
            </a:xfrm>
            <a:custGeom>
              <a:avLst/>
              <a:gdLst/>
              <a:ahLst/>
              <a:cxnLst>
                <a:cxn ang="0">
                  <a:pos x="467" y="760"/>
                </a:cxn>
                <a:cxn ang="0">
                  <a:pos x="409" y="736"/>
                </a:cxn>
                <a:cxn ang="0">
                  <a:pos x="321" y="742"/>
                </a:cxn>
                <a:cxn ang="0">
                  <a:pos x="241" y="785"/>
                </a:cxn>
                <a:cxn ang="0">
                  <a:pos x="189" y="809"/>
                </a:cxn>
                <a:cxn ang="0">
                  <a:pos x="131" y="852"/>
                </a:cxn>
                <a:cxn ang="0">
                  <a:pos x="70" y="809"/>
                </a:cxn>
                <a:cxn ang="0">
                  <a:pos x="12" y="757"/>
                </a:cxn>
                <a:cxn ang="0">
                  <a:pos x="12" y="669"/>
                </a:cxn>
                <a:cxn ang="0">
                  <a:pos x="0" y="626"/>
                </a:cxn>
                <a:cxn ang="0">
                  <a:pos x="28" y="483"/>
                </a:cxn>
                <a:cxn ang="0">
                  <a:pos x="25" y="440"/>
                </a:cxn>
                <a:cxn ang="0">
                  <a:pos x="61" y="342"/>
                </a:cxn>
                <a:cxn ang="0">
                  <a:pos x="86" y="318"/>
                </a:cxn>
                <a:cxn ang="0">
                  <a:pos x="150" y="214"/>
                </a:cxn>
                <a:cxn ang="0">
                  <a:pos x="196" y="190"/>
                </a:cxn>
                <a:cxn ang="0">
                  <a:pos x="269" y="129"/>
                </a:cxn>
                <a:cxn ang="0">
                  <a:pos x="321" y="104"/>
                </a:cxn>
                <a:cxn ang="0">
                  <a:pos x="406" y="52"/>
                </a:cxn>
                <a:cxn ang="0">
                  <a:pos x="452" y="40"/>
                </a:cxn>
                <a:cxn ang="0">
                  <a:pos x="553" y="16"/>
                </a:cxn>
                <a:cxn ang="0">
                  <a:pos x="602" y="16"/>
                </a:cxn>
                <a:cxn ang="0">
                  <a:pos x="702" y="3"/>
                </a:cxn>
                <a:cxn ang="0">
                  <a:pos x="766" y="0"/>
                </a:cxn>
                <a:cxn ang="0">
                  <a:pos x="879" y="16"/>
                </a:cxn>
                <a:cxn ang="0">
                  <a:pos x="922" y="16"/>
                </a:cxn>
                <a:cxn ang="0">
                  <a:pos x="1008" y="46"/>
                </a:cxn>
                <a:cxn ang="0">
                  <a:pos x="1084" y="55"/>
                </a:cxn>
                <a:cxn ang="0">
                  <a:pos x="1142" y="110"/>
                </a:cxn>
                <a:cxn ang="0">
                  <a:pos x="1191" y="144"/>
                </a:cxn>
                <a:cxn ang="0">
                  <a:pos x="1261" y="257"/>
                </a:cxn>
                <a:cxn ang="0">
                  <a:pos x="1295" y="312"/>
                </a:cxn>
                <a:cxn ang="0">
                  <a:pos x="1301" y="403"/>
                </a:cxn>
                <a:cxn ang="0">
                  <a:pos x="1307" y="464"/>
                </a:cxn>
                <a:cxn ang="0">
                  <a:pos x="1276" y="513"/>
                </a:cxn>
                <a:cxn ang="0">
                  <a:pos x="1227" y="577"/>
                </a:cxn>
                <a:cxn ang="0">
                  <a:pos x="1154" y="611"/>
                </a:cxn>
                <a:cxn ang="0">
                  <a:pos x="1114" y="657"/>
                </a:cxn>
                <a:cxn ang="0">
                  <a:pos x="1014" y="687"/>
                </a:cxn>
                <a:cxn ang="0">
                  <a:pos x="968" y="699"/>
                </a:cxn>
                <a:cxn ang="0">
                  <a:pos x="892" y="684"/>
                </a:cxn>
                <a:cxn ang="0">
                  <a:pos x="861" y="660"/>
                </a:cxn>
                <a:cxn ang="0">
                  <a:pos x="837" y="602"/>
                </a:cxn>
                <a:cxn ang="0">
                  <a:pos x="934" y="507"/>
                </a:cxn>
                <a:cxn ang="0">
                  <a:pos x="989" y="431"/>
                </a:cxn>
                <a:cxn ang="0">
                  <a:pos x="950" y="358"/>
                </a:cxn>
                <a:cxn ang="0">
                  <a:pos x="886" y="321"/>
                </a:cxn>
                <a:cxn ang="0">
                  <a:pos x="727" y="339"/>
                </a:cxn>
                <a:cxn ang="0">
                  <a:pos x="531" y="434"/>
                </a:cxn>
                <a:cxn ang="0">
                  <a:pos x="421" y="547"/>
                </a:cxn>
                <a:cxn ang="0">
                  <a:pos x="400" y="663"/>
                </a:cxn>
                <a:cxn ang="0">
                  <a:pos x="476" y="699"/>
                </a:cxn>
                <a:cxn ang="0">
                  <a:pos x="513" y="724"/>
                </a:cxn>
              </a:cxnLst>
              <a:rect l="0" t="0" r="r" b="b"/>
              <a:pathLst>
                <a:path w="1307" h="852">
                  <a:moveTo>
                    <a:pt x="513" y="724"/>
                  </a:moveTo>
                  <a:lnTo>
                    <a:pt x="513" y="724"/>
                  </a:lnTo>
                  <a:lnTo>
                    <a:pt x="510" y="736"/>
                  </a:lnTo>
                  <a:lnTo>
                    <a:pt x="498" y="745"/>
                  </a:lnTo>
                  <a:lnTo>
                    <a:pt x="483" y="754"/>
                  </a:lnTo>
                  <a:lnTo>
                    <a:pt x="467" y="760"/>
                  </a:lnTo>
                  <a:lnTo>
                    <a:pt x="449" y="760"/>
                  </a:lnTo>
                  <a:lnTo>
                    <a:pt x="431" y="757"/>
                  </a:lnTo>
                  <a:lnTo>
                    <a:pt x="418" y="751"/>
                  </a:lnTo>
                  <a:lnTo>
                    <a:pt x="412" y="742"/>
                  </a:lnTo>
                  <a:lnTo>
                    <a:pt x="409" y="736"/>
                  </a:lnTo>
                  <a:lnTo>
                    <a:pt x="409" y="736"/>
                  </a:lnTo>
                  <a:lnTo>
                    <a:pt x="400" y="742"/>
                  </a:lnTo>
                  <a:lnTo>
                    <a:pt x="391" y="745"/>
                  </a:lnTo>
                  <a:lnTo>
                    <a:pt x="360" y="748"/>
                  </a:lnTo>
                  <a:lnTo>
                    <a:pt x="333" y="748"/>
                  </a:lnTo>
                  <a:lnTo>
                    <a:pt x="324" y="745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15" y="754"/>
                  </a:lnTo>
                  <a:lnTo>
                    <a:pt x="299" y="763"/>
                  </a:lnTo>
                  <a:lnTo>
                    <a:pt x="281" y="773"/>
                  </a:lnTo>
                  <a:lnTo>
                    <a:pt x="263" y="779"/>
                  </a:lnTo>
                  <a:lnTo>
                    <a:pt x="241" y="785"/>
                  </a:lnTo>
                  <a:lnTo>
                    <a:pt x="223" y="788"/>
                  </a:lnTo>
                  <a:lnTo>
                    <a:pt x="205" y="788"/>
                  </a:lnTo>
                  <a:lnTo>
                    <a:pt x="196" y="785"/>
                  </a:lnTo>
                  <a:lnTo>
                    <a:pt x="196" y="785"/>
                  </a:lnTo>
                  <a:lnTo>
                    <a:pt x="196" y="797"/>
                  </a:lnTo>
                  <a:lnTo>
                    <a:pt x="189" y="809"/>
                  </a:lnTo>
                  <a:lnTo>
                    <a:pt x="186" y="818"/>
                  </a:lnTo>
                  <a:lnTo>
                    <a:pt x="177" y="828"/>
                  </a:lnTo>
                  <a:lnTo>
                    <a:pt x="162" y="840"/>
                  </a:lnTo>
                  <a:lnTo>
                    <a:pt x="141" y="849"/>
                  </a:lnTo>
                  <a:lnTo>
                    <a:pt x="141" y="849"/>
                  </a:lnTo>
                  <a:lnTo>
                    <a:pt x="131" y="852"/>
                  </a:lnTo>
                  <a:lnTo>
                    <a:pt x="116" y="852"/>
                  </a:lnTo>
                  <a:lnTo>
                    <a:pt x="104" y="852"/>
                  </a:lnTo>
                  <a:lnTo>
                    <a:pt x="92" y="846"/>
                  </a:lnTo>
                  <a:lnTo>
                    <a:pt x="83" y="837"/>
                  </a:lnTo>
                  <a:lnTo>
                    <a:pt x="76" y="824"/>
                  </a:lnTo>
                  <a:lnTo>
                    <a:pt x="70" y="809"/>
                  </a:lnTo>
                  <a:lnTo>
                    <a:pt x="70" y="794"/>
                  </a:lnTo>
                  <a:lnTo>
                    <a:pt x="70" y="794"/>
                  </a:lnTo>
                  <a:lnTo>
                    <a:pt x="49" y="788"/>
                  </a:lnTo>
                  <a:lnTo>
                    <a:pt x="34" y="782"/>
                  </a:lnTo>
                  <a:lnTo>
                    <a:pt x="22" y="773"/>
                  </a:lnTo>
                  <a:lnTo>
                    <a:pt x="12" y="757"/>
                  </a:lnTo>
                  <a:lnTo>
                    <a:pt x="12" y="757"/>
                  </a:lnTo>
                  <a:lnTo>
                    <a:pt x="6" y="736"/>
                  </a:lnTo>
                  <a:lnTo>
                    <a:pt x="3" y="709"/>
                  </a:lnTo>
                  <a:lnTo>
                    <a:pt x="3" y="693"/>
                  </a:lnTo>
                  <a:lnTo>
                    <a:pt x="6" y="681"/>
                  </a:lnTo>
                  <a:lnTo>
                    <a:pt x="12" y="669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9" y="651"/>
                  </a:lnTo>
                  <a:lnTo>
                    <a:pt x="3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1"/>
                  </a:lnTo>
                  <a:lnTo>
                    <a:pt x="6" y="593"/>
                  </a:lnTo>
                  <a:lnTo>
                    <a:pt x="6" y="593"/>
                  </a:lnTo>
                  <a:lnTo>
                    <a:pt x="25" y="492"/>
                  </a:lnTo>
                  <a:lnTo>
                    <a:pt x="25" y="492"/>
                  </a:lnTo>
                  <a:lnTo>
                    <a:pt x="28" y="483"/>
                  </a:lnTo>
                  <a:lnTo>
                    <a:pt x="31" y="480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28" y="461"/>
                  </a:lnTo>
                  <a:lnTo>
                    <a:pt x="25" y="449"/>
                  </a:lnTo>
                  <a:lnTo>
                    <a:pt x="25" y="440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7" y="409"/>
                  </a:lnTo>
                  <a:lnTo>
                    <a:pt x="46" y="382"/>
                  </a:lnTo>
                  <a:lnTo>
                    <a:pt x="55" y="354"/>
                  </a:lnTo>
                  <a:lnTo>
                    <a:pt x="61" y="342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70" y="336"/>
                  </a:lnTo>
                  <a:lnTo>
                    <a:pt x="89" y="324"/>
                  </a:lnTo>
                  <a:lnTo>
                    <a:pt x="89" y="324"/>
                  </a:lnTo>
                  <a:lnTo>
                    <a:pt x="86" y="318"/>
                  </a:lnTo>
                  <a:lnTo>
                    <a:pt x="86" y="312"/>
                  </a:lnTo>
                  <a:lnTo>
                    <a:pt x="86" y="300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125" y="245"/>
                  </a:lnTo>
                  <a:lnTo>
                    <a:pt x="150" y="214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80" y="193"/>
                  </a:lnTo>
                  <a:lnTo>
                    <a:pt x="189" y="190"/>
                  </a:lnTo>
                  <a:lnTo>
                    <a:pt x="196" y="190"/>
                  </a:lnTo>
                  <a:lnTo>
                    <a:pt x="196" y="190"/>
                  </a:lnTo>
                  <a:lnTo>
                    <a:pt x="199" y="180"/>
                  </a:lnTo>
                  <a:lnTo>
                    <a:pt x="202" y="171"/>
                  </a:lnTo>
                  <a:lnTo>
                    <a:pt x="211" y="162"/>
                  </a:lnTo>
                  <a:lnTo>
                    <a:pt x="229" y="150"/>
                  </a:lnTo>
                  <a:lnTo>
                    <a:pt x="229" y="150"/>
                  </a:lnTo>
                  <a:lnTo>
                    <a:pt x="269" y="129"/>
                  </a:lnTo>
                  <a:lnTo>
                    <a:pt x="287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2" y="116"/>
                  </a:lnTo>
                  <a:lnTo>
                    <a:pt x="305" y="113"/>
                  </a:lnTo>
                  <a:lnTo>
                    <a:pt x="321" y="104"/>
                  </a:lnTo>
                  <a:lnTo>
                    <a:pt x="339" y="95"/>
                  </a:lnTo>
                  <a:lnTo>
                    <a:pt x="354" y="89"/>
                  </a:lnTo>
                  <a:lnTo>
                    <a:pt x="354" y="89"/>
                  </a:lnTo>
                  <a:lnTo>
                    <a:pt x="373" y="74"/>
                  </a:lnTo>
                  <a:lnTo>
                    <a:pt x="394" y="58"/>
                  </a:lnTo>
                  <a:lnTo>
                    <a:pt x="406" y="52"/>
                  </a:lnTo>
                  <a:lnTo>
                    <a:pt x="418" y="49"/>
                  </a:lnTo>
                  <a:lnTo>
                    <a:pt x="431" y="49"/>
                  </a:lnTo>
                  <a:lnTo>
                    <a:pt x="443" y="55"/>
                  </a:lnTo>
                  <a:lnTo>
                    <a:pt x="443" y="55"/>
                  </a:lnTo>
                  <a:lnTo>
                    <a:pt x="446" y="46"/>
                  </a:lnTo>
                  <a:lnTo>
                    <a:pt x="452" y="40"/>
                  </a:lnTo>
                  <a:lnTo>
                    <a:pt x="470" y="28"/>
                  </a:lnTo>
                  <a:lnTo>
                    <a:pt x="489" y="22"/>
                  </a:lnTo>
                  <a:lnTo>
                    <a:pt x="507" y="16"/>
                  </a:lnTo>
                  <a:lnTo>
                    <a:pt x="507" y="16"/>
                  </a:lnTo>
                  <a:lnTo>
                    <a:pt x="525" y="13"/>
                  </a:lnTo>
                  <a:lnTo>
                    <a:pt x="553" y="16"/>
                  </a:lnTo>
                  <a:lnTo>
                    <a:pt x="577" y="19"/>
                  </a:lnTo>
                  <a:lnTo>
                    <a:pt x="586" y="25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95" y="22"/>
                  </a:lnTo>
                  <a:lnTo>
                    <a:pt x="602" y="16"/>
                  </a:lnTo>
                  <a:lnTo>
                    <a:pt x="620" y="6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81" y="0"/>
                  </a:lnTo>
                  <a:lnTo>
                    <a:pt x="702" y="3"/>
                  </a:lnTo>
                  <a:lnTo>
                    <a:pt x="724" y="10"/>
                  </a:lnTo>
                  <a:lnTo>
                    <a:pt x="736" y="16"/>
                  </a:lnTo>
                  <a:lnTo>
                    <a:pt x="736" y="16"/>
                  </a:lnTo>
                  <a:lnTo>
                    <a:pt x="742" y="10"/>
                  </a:lnTo>
                  <a:lnTo>
                    <a:pt x="751" y="6"/>
                  </a:lnTo>
                  <a:lnTo>
                    <a:pt x="766" y="0"/>
                  </a:lnTo>
                  <a:lnTo>
                    <a:pt x="788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34" y="0"/>
                  </a:lnTo>
                  <a:lnTo>
                    <a:pt x="858" y="6"/>
                  </a:lnTo>
                  <a:lnTo>
                    <a:pt x="879" y="16"/>
                  </a:lnTo>
                  <a:lnTo>
                    <a:pt x="886" y="22"/>
                  </a:lnTo>
                  <a:lnTo>
                    <a:pt x="892" y="28"/>
                  </a:lnTo>
                  <a:lnTo>
                    <a:pt x="892" y="28"/>
                  </a:lnTo>
                  <a:lnTo>
                    <a:pt x="898" y="22"/>
                  </a:lnTo>
                  <a:lnTo>
                    <a:pt x="907" y="19"/>
                  </a:lnTo>
                  <a:lnTo>
                    <a:pt x="922" y="16"/>
                  </a:lnTo>
                  <a:lnTo>
                    <a:pt x="937" y="16"/>
                  </a:lnTo>
                  <a:lnTo>
                    <a:pt x="953" y="22"/>
                  </a:lnTo>
                  <a:lnTo>
                    <a:pt x="953" y="22"/>
                  </a:lnTo>
                  <a:lnTo>
                    <a:pt x="986" y="31"/>
                  </a:lnTo>
                  <a:lnTo>
                    <a:pt x="1002" y="40"/>
                  </a:lnTo>
                  <a:lnTo>
                    <a:pt x="1008" y="46"/>
                  </a:lnTo>
                  <a:lnTo>
                    <a:pt x="1014" y="52"/>
                  </a:lnTo>
                  <a:lnTo>
                    <a:pt x="1014" y="52"/>
                  </a:lnTo>
                  <a:lnTo>
                    <a:pt x="1023" y="49"/>
                  </a:lnTo>
                  <a:lnTo>
                    <a:pt x="1035" y="46"/>
                  </a:lnTo>
                  <a:lnTo>
                    <a:pt x="1060" y="49"/>
                  </a:lnTo>
                  <a:lnTo>
                    <a:pt x="1084" y="55"/>
                  </a:lnTo>
                  <a:lnTo>
                    <a:pt x="1099" y="64"/>
                  </a:lnTo>
                  <a:lnTo>
                    <a:pt x="1099" y="64"/>
                  </a:lnTo>
                  <a:lnTo>
                    <a:pt x="1118" y="77"/>
                  </a:lnTo>
                  <a:lnTo>
                    <a:pt x="1133" y="92"/>
                  </a:lnTo>
                  <a:lnTo>
                    <a:pt x="1139" y="101"/>
                  </a:lnTo>
                  <a:lnTo>
                    <a:pt x="1142" y="110"/>
                  </a:lnTo>
                  <a:lnTo>
                    <a:pt x="1145" y="119"/>
                  </a:lnTo>
                  <a:lnTo>
                    <a:pt x="1142" y="126"/>
                  </a:lnTo>
                  <a:lnTo>
                    <a:pt x="1142" y="126"/>
                  </a:lnTo>
                  <a:lnTo>
                    <a:pt x="1151" y="126"/>
                  </a:lnTo>
                  <a:lnTo>
                    <a:pt x="1163" y="129"/>
                  </a:lnTo>
                  <a:lnTo>
                    <a:pt x="1191" y="144"/>
                  </a:lnTo>
                  <a:lnTo>
                    <a:pt x="1215" y="162"/>
                  </a:lnTo>
                  <a:lnTo>
                    <a:pt x="1224" y="171"/>
                  </a:lnTo>
                  <a:lnTo>
                    <a:pt x="1230" y="180"/>
                  </a:lnTo>
                  <a:lnTo>
                    <a:pt x="1230" y="180"/>
                  </a:lnTo>
                  <a:lnTo>
                    <a:pt x="1252" y="232"/>
                  </a:lnTo>
                  <a:lnTo>
                    <a:pt x="1261" y="257"/>
                  </a:lnTo>
                  <a:lnTo>
                    <a:pt x="1261" y="266"/>
                  </a:lnTo>
                  <a:lnTo>
                    <a:pt x="1258" y="275"/>
                  </a:lnTo>
                  <a:lnTo>
                    <a:pt x="1258" y="275"/>
                  </a:lnTo>
                  <a:lnTo>
                    <a:pt x="1270" y="281"/>
                  </a:lnTo>
                  <a:lnTo>
                    <a:pt x="1282" y="296"/>
                  </a:lnTo>
                  <a:lnTo>
                    <a:pt x="1295" y="312"/>
                  </a:lnTo>
                  <a:lnTo>
                    <a:pt x="1304" y="330"/>
                  </a:lnTo>
                  <a:lnTo>
                    <a:pt x="1304" y="330"/>
                  </a:lnTo>
                  <a:lnTo>
                    <a:pt x="1307" y="354"/>
                  </a:lnTo>
                  <a:lnTo>
                    <a:pt x="1307" y="376"/>
                  </a:lnTo>
                  <a:lnTo>
                    <a:pt x="1304" y="397"/>
                  </a:lnTo>
                  <a:lnTo>
                    <a:pt x="1301" y="403"/>
                  </a:lnTo>
                  <a:lnTo>
                    <a:pt x="1295" y="406"/>
                  </a:lnTo>
                  <a:lnTo>
                    <a:pt x="1295" y="406"/>
                  </a:lnTo>
                  <a:lnTo>
                    <a:pt x="1304" y="419"/>
                  </a:lnTo>
                  <a:lnTo>
                    <a:pt x="1307" y="431"/>
                  </a:lnTo>
                  <a:lnTo>
                    <a:pt x="1307" y="449"/>
                  </a:lnTo>
                  <a:lnTo>
                    <a:pt x="1307" y="464"/>
                  </a:lnTo>
                  <a:lnTo>
                    <a:pt x="1301" y="477"/>
                  </a:lnTo>
                  <a:lnTo>
                    <a:pt x="1295" y="489"/>
                  </a:lnTo>
                  <a:lnTo>
                    <a:pt x="1282" y="495"/>
                  </a:lnTo>
                  <a:lnTo>
                    <a:pt x="1273" y="495"/>
                  </a:lnTo>
                  <a:lnTo>
                    <a:pt x="1273" y="495"/>
                  </a:lnTo>
                  <a:lnTo>
                    <a:pt x="1276" y="513"/>
                  </a:lnTo>
                  <a:lnTo>
                    <a:pt x="1273" y="525"/>
                  </a:lnTo>
                  <a:lnTo>
                    <a:pt x="1270" y="535"/>
                  </a:lnTo>
                  <a:lnTo>
                    <a:pt x="1264" y="541"/>
                  </a:lnTo>
                  <a:lnTo>
                    <a:pt x="1249" y="556"/>
                  </a:lnTo>
                  <a:lnTo>
                    <a:pt x="1227" y="577"/>
                  </a:lnTo>
                  <a:lnTo>
                    <a:pt x="1227" y="577"/>
                  </a:lnTo>
                  <a:lnTo>
                    <a:pt x="1206" y="599"/>
                  </a:lnTo>
                  <a:lnTo>
                    <a:pt x="1185" y="614"/>
                  </a:lnTo>
                  <a:lnTo>
                    <a:pt x="1176" y="617"/>
                  </a:lnTo>
                  <a:lnTo>
                    <a:pt x="1166" y="617"/>
                  </a:lnTo>
                  <a:lnTo>
                    <a:pt x="1160" y="617"/>
                  </a:lnTo>
                  <a:lnTo>
                    <a:pt x="1154" y="611"/>
                  </a:lnTo>
                  <a:lnTo>
                    <a:pt x="1154" y="611"/>
                  </a:lnTo>
                  <a:lnTo>
                    <a:pt x="1154" y="626"/>
                  </a:lnTo>
                  <a:lnTo>
                    <a:pt x="1151" y="635"/>
                  </a:lnTo>
                  <a:lnTo>
                    <a:pt x="1145" y="641"/>
                  </a:lnTo>
                  <a:lnTo>
                    <a:pt x="1136" y="647"/>
                  </a:lnTo>
                  <a:lnTo>
                    <a:pt x="1114" y="657"/>
                  </a:lnTo>
                  <a:lnTo>
                    <a:pt x="1093" y="669"/>
                  </a:lnTo>
                  <a:lnTo>
                    <a:pt x="1093" y="669"/>
                  </a:lnTo>
                  <a:lnTo>
                    <a:pt x="1066" y="681"/>
                  </a:lnTo>
                  <a:lnTo>
                    <a:pt x="1038" y="687"/>
                  </a:lnTo>
                  <a:lnTo>
                    <a:pt x="1023" y="690"/>
                  </a:lnTo>
                  <a:lnTo>
                    <a:pt x="1014" y="687"/>
                  </a:lnTo>
                  <a:lnTo>
                    <a:pt x="1005" y="684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995" y="687"/>
                  </a:lnTo>
                  <a:lnTo>
                    <a:pt x="986" y="693"/>
                  </a:lnTo>
                  <a:lnTo>
                    <a:pt x="968" y="699"/>
                  </a:lnTo>
                  <a:lnTo>
                    <a:pt x="947" y="699"/>
                  </a:lnTo>
                  <a:lnTo>
                    <a:pt x="934" y="699"/>
                  </a:lnTo>
                  <a:lnTo>
                    <a:pt x="934" y="699"/>
                  </a:lnTo>
                  <a:lnTo>
                    <a:pt x="919" y="696"/>
                  </a:lnTo>
                  <a:lnTo>
                    <a:pt x="898" y="687"/>
                  </a:lnTo>
                  <a:lnTo>
                    <a:pt x="892" y="684"/>
                  </a:lnTo>
                  <a:lnTo>
                    <a:pt x="882" y="678"/>
                  </a:lnTo>
                  <a:lnTo>
                    <a:pt x="882" y="669"/>
                  </a:lnTo>
                  <a:lnTo>
                    <a:pt x="882" y="660"/>
                  </a:lnTo>
                  <a:lnTo>
                    <a:pt x="882" y="660"/>
                  </a:lnTo>
                  <a:lnTo>
                    <a:pt x="870" y="660"/>
                  </a:lnTo>
                  <a:lnTo>
                    <a:pt x="861" y="660"/>
                  </a:lnTo>
                  <a:lnTo>
                    <a:pt x="852" y="654"/>
                  </a:lnTo>
                  <a:lnTo>
                    <a:pt x="846" y="644"/>
                  </a:lnTo>
                  <a:lnTo>
                    <a:pt x="840" y="635"/>
                  </a:lnTo>
                  <a:lnTo>
                    <a:pt x="837" y="626"/>
                  </a:lnTo>
                  <a:lnTo>
                    <a:pt x="837" y="614"/>
                  </a:lnTo>
                  <a:lnTo>
                    <a:pt x="837" y="602"/>
                  </a:lnTo>
                  <a:lnTo>
                    <a:pt x="837" y="602"/>
                  </a:lnTo>
                  <a:lnTo>
                    <a:pt x="846" y="580"/>
                  </a:lnTo>
                  <a:lnTo>
                    <a:pt x="861" y="565"/>
                  </a:lnTo>
                  <a:lnTo>
                    <a:pt x="876" y="550"/>
                  </a:lnTo>
                  <a:lnTo>
                    <a:pt x="895" y="535"/>
                  </a:lnTo>
                  <a:lnTo>
                    <a:pt x="934" y="507"/>
                  </a:lnTo>
                  <a:lnTo>
                    <a:pt x="950" y="492"/>
                  </a:lnTo>
                  <a:lnTo>
                    <a:pt x="968" y="480"/>
                  </a:lnTo>
                  <a:lnTo>
                    <a:pt x="968" y="480"/>
                  </a:lnTo>
                  <a:lnTo>
                    <a:pt x="977" y="464"/>
                  </a:lnTo>
                  <a:lnTo>
                    <a:pt x="983" y="446"/>
                  </a:lnTo>
                  <a:lnTo>
                    <a:pt x="989" y="431"/>
                  </a:lnTo>
                  <a:lnTo>
                    <a:pt x="986" y="412"/>
                  </a:lnTo>
                  <a:lnTo>
                    <a:pt x="983" y="397"/>
                  </a:lnTo>
                  <a:lnTo>
                    <a:pt x="974" y="382"/>
                  </a:lnTo>
                  <a:lnTo>
                    <a:pt x="965" y="370"/>
                  </a:lnTo>
                  <a:lnTo>
                    <a:pt x="950" y="358"/>
                  </a:lnTo>
                  <a:lnTo>
                    <a:pt x="950" y="358"/>
                  </a:lnTo>
                  <a:lnTo>
                    <a:pt x="922" y="342"/>
                  </a:lnTo>
                  <a:lnTo>
                    <a:pt x="904" y="336"/>
                  </a:lnTo>
                  <a:lnTo>
                    <a:pt x="892" y="330"/>
                  </a:lnTo>
                  <a:lnTo>
                    <a:pt x="889" y="327"/>
                  </a:lnTo>
                  <a:lnTo>
                    <a:pt x="886" y="321"/>
                  </a:lnTo>
                  <a:lnTo>
                    <a:pt x="886" y="321"/>
                  </a:lnTo>
                  <a:lnTo>
                    <a:pt x="864" y="324"/>
                  </a:lnTo>
                  <a:lnTo>
                    <a:pt x="840" y="324"/>
                  </a:lnTo>
                  <a:lnTo>
                    <a:pt x="803" y="324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27" y="339"/>
                  </a:lnTo>
                  <a:lnTo>
                    <a:pt x="681" y="354"/>
                  </a:lnTo>
                  <a:lnTo>
                    <a:pt x="635" y="370"/>
                  </a:lnTo>
                  <a:lnTo>
                    <a:pt x="617" y="379"/>
                  </a:lnTo>
                  <a:lnTo>
                    <a:pt x="605" y="388"/>
                  </a:lnTo>
                  <a:lnTo>
                    <a:pt x="605" y="388"/>
                  </a:lnTo>
                  <a:lnTo>
                    <a:pt x="531" y="434"/>
                  </a:lnTo>
                  <a:lnTo>
                    <a:pt x="492" y="461"/>
                  </a:lnTo>
                  <a:lnTo>
                    <a:pt x="476" y="477"/>
                  </a:lnTo>
                  <a:lnTo>
                    <a:pt x="464" y="489"/>
                  </a:lnTo>
                  <a:lnTo>
                    <a:pt x="464" y="489"/>
                  </a:lnTo>
                  <a:lnTo>
                    <a:pt x="437" y="522"/>
                  </a:lnTo>
                  <a:lnTo>
                    <a:pt x="421" y="547"/>
                  </a:lnTo>
                  <a:lnTo>
                    <a:pt x="409" y="571"/>
                  </a:lnTo>
                  <a:lnTo>
                    <a:pt x="397" y="596"/>
                  </a:lnTo>
                  <a:lnTo>
                    <a:pt x="391" y="620"/>
                  </a:lnTo>
                  <a:lnTo>
                    <a:pt x="391" y="644"/>
                  </a:lnTo>
                  <a:lnTo>
                    <a:pt x="394" y="654"/>
                  </a:lnTo>
                  <a:lnTo>
                    <a:pt x="400" y="663"/>
                  </a:lnTo>
                  <a:lnTo>
                    <a:pt x="400" y="663"/>
                  </a:lnTo>
                  <a:lnTo>
                    <a:pt x="412" y="675"/>
                  </a:lnTo>
                  <a:lnTo>
                    <a:pt x="425" y="684"/>
                  </a:lnTo>
                  <a:lnTo>
                    <a:pt x="437" y="690"/>
                  </a:lnTo>
                  <a:lnTo>
                    <a:pt x="452" y="693"/>
                  </a:lnTo>
                  <a:lnTo>
                    <a:pt x="476" y="699"/>
                  </a:lnTo>
                  <a:lnTo>
                    <a:pt x="495" y="702"/>
                  </a:lnTo>
                  <a:lnTo>
                    <a:pt x="495" y="702"/>
                  </a:lnTo>
                  <a:lnTo>
                    <a:pt x="507" y="705"/>
                  </a:lnTo>
                  <a:lnTo>
                    <a:pt x="513" y="705"/>
                  </a:lnTo>
                  <a:lnTo>
                    <a:pt x="516" y="712"/>
                  </a:lnTo>
                  <a:lnTo>
                    <a:pt x="513" y="724"/>
                  </a:lnTo>
                  <a:lnTo>
                    <a:pt x="513" y="724"/>
                  </a:lnTo>
                  <a:lnTo>
                    <a:pt x="513" y="724"/>
                  </a:lnTo>
                  <a:close/>
                </a:path>
              </a:pathLst>
            </a:custGeom>
            <a:solidFill>
              <a:srgbClr val="F1D1A4"/>
            </a:solidFill>
            <a:ln w="9525" cmpd="sng">
              <a:solidFill>
                <a:srgbClr val="8B3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6" name="Freeform 64"/>
            <p:cNvSpPr>
              <a:spLocks/>
            </p:cNvSpPr>
            <p:nvPr/>
          </p:nvSpPr>
          <p:spPr bwMode="auto">
            <a:xfrm>
              <a:off x="1425" y="1307"/>
              <a:ext cx="15" cy="52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12" y="24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lnTo>
                    <a:pt x="15" y="52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7" name="Freeform 65"/>
            <p:cNvSpPr>
              <a:spLocks/>
            </p:cNvSpPr>
            <p:nvPr/>
          </p:nvSpPr>
          <p:spPr bwMode="auto">
            <a:xfrm>
              <a:off x="1544" y="696"/>
              <a:ext cx="71" cy="101"/>
            </a:xfrm>
            <a:custGeom>
              <a:avLst/>
              <a:gdLst/>
              <a:ahLst/>
              <a:cxnLst>
                <a:cxn ang="0">
                  <a:pos x="71" y="101"/>
                </a:cxn>
                <a:cxn ang="0">
                  <a:pos x="71" y="101"/>
                </a:cxn>
                <a:cxn ang="0">
                  <a:pos x="71" y="86"/>
                </a:cxn>
                <a:cxn ang="0">
                  <a:pos x="67" y="71"/>
                </a:cxn>
                <a:cxn ang="0">
                  <a:pos x="64" y="61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43" y="43"/>
                </a:cxn>
                <a:cxn ang="0">
                  <a:pos x="25" y="25"/>
                </a:cxn>
                <a:cxn ang="0">
                  <a:pos x="0" y="0"/>
                </a:cxn>
              </a:cxnLst>
              <a:rect l="0" t="0" r="r" b="b"/>
              <a:pathLst>
                <a:path w="71" h="101">
                  <a:moveTo>
                    <a:pt x="71" y="101"/>
                  </a:moveTo>
                  <a:lnTo>
                    <a:pt x="71" y="101"/>
                  </a:lnTo>
                  <a:lnTo>
                    <a:pt x="71" y="86"/>
                  </a:lnTo>
                  <a:lnTo>
                    <a:pt x="67" y="71"/>
                  </a:lnTo>
                  <a:lnTo>
                    <a:pt x="64" y="61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3" y="43"/>
                  </a:lnTo>
                  <a:lnTo>
                    <a:pt x="25" y="2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8" name="Freeform 66"/>
            <p:cNvSpPr>
              <a:spLocks/>
            </p:cNvSpPr>
            <p:nvPr/>
          </p:nvSpPr>
          <p:spPr bwMode="auto">
            <a:xfrm>
              <a:off x="1605" y="751"/>
              <a:ext cx="37" cy="13"/>
            </a:xfrm>
            <a:custGeom>
              <a:avLst/>
              <a:gdLst/>
              <a:ahLst/>
              <a:cxnLst>
                <a:cxn ang="0">
                  <a:pos x="37" y="13"/>
                </a:cxn>
                <a:cxn ang="0">
                  <a:pos x="37" y="13"/>
                </a:cxn>
                <a:cxn ang="0">
                  <a:pos x="19" y="3"/>
                </a:cxn>
                <a:cxn ang="0">
                  <a:pos x="0" y="0"/>
                </a:cxn>
              </a:cxnLst>
              <a:rect l="0" t="0" r="r" b="b"/>
              <a:pathLst>
                <a:path w="37" h="13">
                  <a:moveTo>
                    <a:pt x="37" y="13"/>
                  </a:moveTo>
                  <a:lnTo>
                    <a:pt x="37" y="13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9" name="Freeform 67"/>
            <p:cNvSpPr>
              <a:spLocks/>
            </p:cNvSpPr>
            <p:nvPr/>
          </p:nvSpPr>
          <p:spPr bwMode="auto">
            <a:xfrm>
              <a:off x="1440" y="764"/>
              <a:ext cx="37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3"/>
                </a:cxn>
                <a:cxn ang="0">
                  <a:pos x="37" y="61"/>
                </a:cxn>
              </a:cxnLst>
              <a:rect l="0" t="0" r="r" b="b"/>
              <a:pathLst>
                <a:path w="37" h="61">
                  <a:moveTo>
                    <a:pt x="0" y="0"/>
                  </a:moveTo>
                  <a:lnTo>
                    <a:pt x="0" y="0"/>
                  </a:lnTo>
                  <a:lnTo>
                    <a:pt x="22" y="33"/>
                  </a:lnTo>
                  <a:lnTo>
                    <a:pt x="37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0" name="Freeform 68"/>
            <p:cNvSpPr>
              <a:spLocks/>
            </p:cNvSpPr>
            <p:nvPr/>
          </p:nvSpPr>
          <p:spPr bwMode="auto">
            <a:xfrm>
              <a:off x="1334" y="903"/>
              <a:ext cx="64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5" y="3"/>
                </a:cxn>
                <a:cxn ang="0">
                  <a:pos x="33" y="12"/>
                </a:cxn>
                <a:cxn ang="0">
                  <a:pos x="48" y="24"/>
                </a:cxn>
                <a:cxn ang="0">
                  <a:pos x="55" y="33"/>
                </a:cxn>
                <a:cxn ang="0">
                  <a:pos x="55" y="33"/>
                </a:cxn>
                <a:cxn ang="0">
                  <a:pos x="61" y="46"/>
                </a:cxn>
                <a:cxn ang="0">
                  <a:pos x="64" y="64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5" y="3"/>
                  </a:lnTo>
                  <a:lnTo>
                    <a:pt x="33" y="12"/>
                  </a:lnTo>
                  <a:lnTo>
                    <a:pt x="48" y="24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61" y="46"/>
                  </a:lnTo>
                  <a:lnTo>
                    <a:pt x="64" y="64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1" name="Freeform 69"/>
            <p:cNvSpPr>
              <a:spLocks/>
            </p:cNvSpPr>
            <p:nvPr/>
          </p:nvSpPr>
          <p:spPr bwMode="auto">
            <a:xfrm>
              <a:off x="1373" y="903"/>
              <a:ext cx="52" cy="1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28" y="15"/>
                </a:cxn>
                <a:cxn ang="0">
                  <a:pos x="16" y="18"/>
                </a:cxn>
                <a:cxn ang="0">
                  <a:pos x="0" y="15"/>
                </a:cxn>
              </a:cxnLst>
              <a:rect l="0" t="0" r="r" b="b"/>
              <a:pathLst>
                <a:path w="52" h="18">
                  <a:moveTo>
                    <a:pt x="52" y="0"/>
                  </a:moveTo>
                  <a:lnTo>
                    <a:pt x="52" y="0"/>
                  </a:lnTo>
                  <a:lnTo>
                    <a:pt x="28" y="15"/>
                  </a:lnTo>
                  <a:lnTo>
                    <a:pt x="16" y="18"/>
                  </a:lnTo>
                  <a:lnTo>
                    <a:pt x="0" y="1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2" name="Freeform 70"/>
            <p:cNvSpPr>
              <a:spLocks/>
            </p:cNvSpPr>
            <p:nvPr/>
          </p:nvSpPr>
          <p:spPr bwMode="auto">
            <a:xfrm>
              <a:off x="1285" y="1051"/>
              <a:ext cx="8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28"/>
                </a:cxn>
                <a:cxn ang="0">
                  <a:pos x="43" y="52"/>
                </a:cxn>
                <a:cxn ang="0">
                  <a:pos x="43" y="52"/>
                </a:cxn>
                <a:cxn ang="0">
                  <a:pos x="49" y="61"/>
                </a:cxn>
                <a:cxn ang="0">
                  <a:pos x="61" y="68"/>
                </a:cxn>
                <a:cxn ang="0">
                  <a:pos x="73" y="71"/>
                </a:cxn>
                <a:cxn ang="0">
                  <a:pos x="85" y="68"/>
                </a:cxn>
              </a:cxnLst>
              <a:rect l="0" t="0" r="r" b="b"/>
              <a:pathLst>
                <a:path w="85" h="71">
                  <a:moveTo>
                    <a:pt x="0" y="0"/>
                  </a:moveTo>
                  <a:lnTo>
                    <a:pt x="0" y="0"/>
                  </a:lnTo>
                  <a:lnTo>
                    <a:pt x="21" y="28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9" y="61"/>
                  </a:lnTo>
                  <a:lnTo>
                    <a:pt x="61" y="68"/>
                  </a:lnTo>
                  <a:lnTo>
                    <a:pt x="73" y="71"/>
                  </a:lnTo>
                  <a:lnTo>
                    <a:pt x="85" y="6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3" name="Freeform 71"/>
            <p:cNvSpPr>
              <a:spLocks/>
            </p:cNvSpPr>
            <p:nvPr/>
          </p:nvSpPr>
          <p:spPr bwMode="auto">
            <a:xfrm>
              <a:off x="1315" y="1087"/>
              <a:ext cx="4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22" y="9"/>
                </a:cxn>
                <a:cxn ang="0">
                  <a:pos x="34" y="9"/>
                </a:cxn>
                <a:cxn ang="0">
                  <a:pos x="46" y="6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22" y="9"/>
                  </a:lnTo>
                  <a:lnTo>
                    <a:pt x="34" y="9"/>
                  </a:lnTo>
                  <a:lnTo>
                    <a:pt x="46" y="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4" name="Freeform 72"/>
            <p:cNvSpPr>
              <a:spLocks/>
            </p:cNvSpPr>
            <p:nvPr/>
          </p:nvSpPr>
          <p:spPr bwMode="auto">
            <a:xfrm>
              <a:off x="1263" y="1200"/>
              <a:ext cx="95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9" y="34"/>
                </a:cxn>
                <a:cxn ang="0">
                  <a:pos x="37" y="31"/>
                </a:cxn>
                <a:cxn ang="0">
                  <a:pos x="55" y="28"/>
                </a:cxn>
                <a:cxn ang="0">
                  <a:pos x="71" y="21"/>
                </a:cxn>
                <a:cxn ang="0">
                  <a:pos x="71" y="21"/>
                </a:cxn>
                <a:cxn ang="0">
                  <a:pos x="80" y="12"/>
                </a:cxn>
                <a:cxn ang="0">
                  <a:pos x="86" y="6"/>
                </a:cxn>
                <a:cxn ang="0">
                  <a:pos x="89" y="3"/>
                </a:cxn>
                <a:cxn ang="0">
                  <a:pos x="95" y="0"/>
                </a:cxn>
              </a:cxnLst>
              <a:rect l="0" t="0" r="r" b="b"/>
              <a:pathLst>
                <a:path w="95" h="34">
                  <a:moveTo>
                    <a:pt x="0" y="34"/>
                  </a:moveTo>
                  <a:lnTo>
                    <a:pt x="0" y="34"/>
                  </a:lnTo>
                  <a:lnTo>
                    <a:pt x="19" y="34"/>
                  </a:lnTo>
                  <a:lnTo>
                    <a:pt x="37" y="31"/>
                  </a:lnTo>
                  <a:lnTo>
                    <a:pt x="55" y="28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80" y="12"/>
                  </a:lnTo>
                  <a:lnTo>
                    <a:pt x="86" y="6"/>
                  </a:lnTo>
                  <a:lnTo>
                    <a:pt x="89" y="3"/>
                  </a:lnTo>
                  <a:lnTo>
                    <a:pt x="9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5" name="Freeform 73"/>
            <p:cNvSpPr>
              <a:spLocks/>
            </p:cNvSpPr>
            <p:nvPr/>
          </p:nvSpPr>
          <p:spPr bwMode="auto">
            <a:xfrm>
              <a:off x="1315" y="1310"/>
              <a:ext cx="55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16" y="46"/>
                </a:cxn>
                <a:cxn ang="0">
                  <a:pos x="34" y="27"/>
                </a:cxn>
                <a:cxn ang="0">
                  <a:pos x="55" y="0"/>
                </a:cxn>
              </a:cxnLst>
              <a:rect l="0" t="0" r="r" b="b"/>
              <a:pathLst>
                <a:path w="55" h="58">
                  <a:moveTo>
                    <a:pt x="0" y="58"/>
                  </a:moveTo>
                  <a:lnTo>
                    <a:pt x="0" y="58"/>
                  </a:lnTo>
                  <a:lnTo>
                    <a:pt x="16" y="46"/>
                  </a:lnTo>
                  <a:lnTo>
                    <a:pt x="34" y="27"/>
                  </a:lnTo>
                  <a:lnTo>
                    <a:pt x="5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6" name="Freeform 74"/>
            <p:cNvSpPr>
              <a:spLocks/>
            </p:cNvSpPr>
            <p:nvPr/>
          </p:nvSpPr>
          <p:spPr bwMode="auto">
            <a:xfrm>
              <a:off x="1459" y="1228"/>
              <a:ext cx="107" cy="88"/>
            </a:xfrm>
            <a:custGeom>
              <a:avLst/>
              <a:gdLst/>
              <a:ahLst/>
              <a:cxnLst>
                <a:cxn ang="0">
                  <a:pos x="107" y="88"/>
                </a:cxn>
                <a:cxn ang="0">
                  <a:pos x="107" y="88"/>
                </a:cxn>
                <a:cxn ang="0">
                  <a:pos x="94" y="51"/>
                </a:cxn>
                <a:cxn ang="0">
                  <a:pos x="88" y="39"/>
                </a:cxn>
                <a:cxn ang="0">
                  <a:pos x="82" y="33"/>
                </a:cxn>
                <a:cxn ang="0">
                  <a:pos x="79" y="30"/>
                </a:cxn>
                <a:cxn ang="0">
                  <a:pos x="79" y="30"/>
                </a:cxn>
                <a:cxn ang="0">
                  <a:pos x="33" y="18"/>
                </a:cxn>
                <a:cxn ang="0">
                  <a:pos x="12" y="9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107" h="88">
                  <a:moveTo>
                    <a:pt x="107" y="88"/>
                  </a:moveTo>
                  <a:lnTo>
                    <a:pt x="107" y="88"/>
                  </a:lnTo>
                  <a:lnTo>
                    <a:pt x="94" y="51"/>
                  </a:lnTo>
                  <a:lnTo>
                    <a:pt x="88" y="39"/>
                  </a:lnTo>
                  <a:lnTo>
                    <a:pt x="82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33" y="18"/>
                  </a:lnTo>
                  <a:lnTo>
                    <a:pt x="12" y="9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7" name="Freeform 75"/>
            <p:cNvSpPr>
              <a:spLocks/>
            </p:cNvSpPr>
            <p:nvPr/>
          </p:nvSpPr>
          <p:spPr bwMode="auto">
            <a:xfrm>
              <a:off x="1541" y="1209"/>
              <a:ext cx="6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6" y="0"/>
                </a:cxn>
              </a:cxnLst>
              <a:rect l="0" t="0" r="r" b="b"/>
              <a:pathLst>
                <a:path w="6" h="49">
                  <a:moveTo>
                    <a:pt x="0" y="49"/>
                  </a:moveTo>
                  <a:lnTo>
                    <a:pt x="0" y="49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8" name="Freeform 76"/>
            <p:cNvSpPr>
              <a:spLocks/>
            </p:cNvSpPr>
            <p:nvPr/>
          </p:nvSpPr>
          <p:spPr bwMode="auto">
            <a:xfrm>
              <a:off x="1639" y="1279"/>
              <a:ext cx="15" cy="31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5" y="31"/>
                </a:cxn>
                <a:cxn ang="0">
                  <a:pos x="15" y="19"/>
                </a:cxn>
                <a:cxn ang="0">
                  <a:pos x="12" y="13"/>
                </a:cxn>
                <a:cxn ang="0">
                  <a:pos x="0" y="0"/>
                </a:cxn>
              </a:cxnLst>
              <a:rect l="0" t="0" r="r" b="b"/>
              <a:pathLst>
                <a:path w="15" h="31">
                  <a:moveTo>
                    <a:pt x="15" y="31"/>
                  </a:moveTo>
                  <a:lnTo>
                    <a:pt x="15" y="31"/>
                  </a:lnTo>
                  <a:lnTo>
                    <a:pt x="15" y="19"/>
                  </a:ln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9" name="Freeform 77"/>
            <p:cNvSpPr>
              <a:spLocks/>
            </p:cNvSpPr>
            <p:nvPr/>
          </p:nvSpPr>
          <p:spPr bwMode="auto">
            <a:xfrm>
              <a:off x="1709" y="996"/>
              <a:ext cx="6" cy="6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33"/>
                </a:cxn>
                <a:cxn ang="0">
                  <a:pos x="6" y="51"/>
                </a:cxn>
                <a:cxn ang="0">
                  <a:pos x="3" y="61"/>
                </a:cxn>
                <a:cxn ang="0">
                  <a:pos x="0" y="67"/>
                </a:cxn>
              </a:cxnLst>
              <a:rect l="0" t="0" r="r" b="b"/>
              <a:pathLst>
                <a:path w="6" h="67">
                  <a:moveTo>
                    <a:pt x="3" y="0"/>
                  </a:moveTo>
                  <a:lnTo>
                    <a:pt x="3" y="0"/>
                  </a:lnTo>
                  <a:lnTo>
                    <a:pt x="6" y="33"/>
                  </a:lnTo>
                  <a:lnTo>
                    <a:pt x="6" y="51"/>
                  </a:lnTo>
                  <a:lnTo>
                    <a:pt x="3" y="61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0" name="Freeform 78"/>
            <p:cNvSpPr>
              <a:spLocks/>
            </p:cNvSpPr>
            <p:nvPr/>
          </p:nvSpPr>
          <p:spPr bwMode="auto">
            <a:xfrm>
              <a:off x="1853" y="894"/>
              <a:ext cx="48" cy="6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6" y="15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0" y="67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48" y="0"/>
                  </a:lnTo>
                  <a:lnTo>
                    <a:pt x="36" y="15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1" name="Freeform 79"/>
            <p:cNvSpPr>
              <a:spLocks/>
            </p:cNvSpPr>
            <p:nvPr/>
          </p:nvSpPr>
          <p:spPr bwMode="auto">
            <a:xfrm>
              <a:off x="2130" y="867"/>
              <a:ext cx="31" cy="2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5" y="10"/>
                </a:cxn>
                <a:cxn ang="0">
                  <a:pos x="16" y="19"/>
                </a:cxn>
                <a:cxn ang="0">
                  <a:pos x="10" y="25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31" y="0"/>
                  </a:lnTo>
                  <a:lnTo>
                    <a:pt x="25" y="10"/>
                  </a:lnTo>
                  <a:lnTo>
                    <a:pt x="16" y="19"/>
                  </a:lnTo>
                  <a:lnTo>
                    <a:pt x="10" y="25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2" name="Freeform 80"/>
            <p:cNvSpPr>
              <a:spLocks/>
            </p:cNvSpPr>
            <p:nvPr/>
          </p:nvSpPr>
          <p:spPr bwMode="auto">
            <a:xfrm>
              <a:off x="2127" y="1191"/>
              <a:ext cx="43" cy="4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1" y="9"/>
                </a:cxn>
                <a:cxn ang="0">
                  <a:pos x="16" y="18"/>
                </a:cxn>
                <a:cxn ang="0">
                  <a:pos x="7" y="30"/>
                </a:cxn>
                <a:cxn ang="0">
                  <a:pos x="0" y="43"/>
                </a:cxn>
              </a:cxnLst>
              <a:rect l="0" t="0" r="r" b="b"/>
              <a:pathLst>
                <a:path w="43" h="43">
                  <a:moveTo>
                    <a:pt x="43" y="0"/>
                  </a:moveTo>
                  <a:lnTo>
                    <a:pt x="43" y="0"/>
                  </a:lnTo>
                  <a:lnTo>
                    <a:pt x="31" y="9"/>
                  </a:lnTo>
                  <a:lnTo>
                    <a:pt x="16" y="18"/>
                  </a:lnTo>
                  <a:lnTo>
                    <a:pt x="7" y="30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3" name="Freeform 81"/>
            <p:cNvSpPr>
              <a:spLocks/>
            </p:cNvSpPr>
            <p:nvPr/>
          </p:nvSpPr>
          <p:spPr bwMode="auto">
            <a:xfrm>
              <a:off x="2243" y="1188"/>
              <a:ext cx="3" cy="6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3" y="61"/>
                </a:cxn>
              </a:cxnLst>
              <a:rect l="0" t="0" r="r" b="b"/>
              <a:pathLst>
                <a:path w="3" h="61">
                  <a:moveTo>
                    <a:pt x="3" y="0"/>
                  </a:moveTo>
                  <a:lnTo>
                    <a:pt x="3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3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4" name="Freeform 82"/>
            <p:cNvSpPr>
              <a:spLocks/>
            </p:cNvSpPr>
            <p:nvPr/>
          </p:nvSpPr>
          <p:spPr bwMode="auto">
            <a:xfrm>
              <a:off x="2379" y="1137"/>
              <a:ext cx="2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30"/>
                </a:cxn>
                <a:cxn ang="0">
                  <a:pos x="15" y="46"/>
                </a:cxn>
                <a:cxn ang="0">
                  <a:pos x="18" y="52"/>
                </a:cxn>
                <a:cxn ang="0">
                  <a:pos x="24" y="52"/>
                </a:cxn>
              </a:cxnLst>
              <a:rect l="0" t="0" r="r" b="b"/>
              <a:pathLst>
                <a:path w="24" h="52">
                  <a:moveTo>
                    <a:pt x="0" y="0"/>
                  </a:moveTo>
                  <a:lnTo>
                    <a:pt x="0" y="0"/>
                  </a:lnTo>
                  <a:lnTo>
                    <a:pt x="9" y="30"/>
                  </a:lnTo>
                  <a:lnTo>
                    <a:pt x="15" y="46"/>
                  </a:lnTo>
                  <a:lnTo>
                    <a:pt x="18" y="52"/>
                  </a:lnTo>
                  <a:lnTo>
                    <a:pt x="24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5" name="Freeform 83"/>
            <p:cNvSpPr>
              <a:spLocks/>
            </p:cNvSpPr>
            <p:nvPr/>
          </p:nvSpPr>
          <p:spPr bwMode="auto">
            <a:xfrm>
              <a:off x="2464" y="1050"/>
              <a:ext cx="55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  <a:cxn ang="0">
                  <a:pos x="27" y="16"/>
                </a:cxn>
                <a:cxn ang="0">
                  <a:pos x="46" y="25"/>
                </a:cxn>
                <a:cxn ang="0">
                  <a:pos x="52" y="28"/>
                </a:cxn>
                <a:cxn ang="0">
                  <a:pos x="55" y="28"/>
                </a:cxn>
              </a:cxnLst>
              <a:rect l="0" t="0" r="r" b="b"/>
              <a:pathLst>
                <a:path w="55" h="28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27" y="16"/>
                  </a:lnTo>
                  <a:lnTo>
                    <a:pt x="46" y="25"/>
                  </a:lnTo>
                  <a:lnTo>
                    <a:pt x="52" y="28"/>
                  </a:lnTo>
                  <a:lnTo>
                    <a:pt x="55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6" name="Freeform 84"/>
            <p:cNvSpPr>
              <a:spLocks/>
            </p:cNvSpPr>
            <p:nvPr/>
          </p:nvSpPr>
          <p:spPr bwMode="auto">
            <a:xfrm>
              <a:off x="2464" y="977"/>
              <a:ext cx="76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61" y="12"/>
                </a:cxn>
                <a:cxn ang="0">
                  <a:pos x="70" y="15"/>
                </a:cxn>
                <a:cxn ang="0">
                  <a:pos x="76" y="12"/>
                </a:cxn>
              </a:cxnLst>
              <a:rect l="0" t="0" r="r" b="b"/>
              <a:pathLst>
                <a:path w="76" h="15">
                  <a:moveTo>
                    <a:pt x="0" y="12"/>
                  </a:moveTo>
                  <a:lnTo>
                    <a:pt x="0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12"/>
                  </a:lnTo>
                  <a:lnTo>
                    <a:pt x="70" y="15"/>
                  </a:lnTo>
                  <a:lnTo>
                    <a:pt x="76" y="1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7" name="Freeform 85"/>
            <p:cNvSpPr>
              <a:spLocks/>
            </p:cNvSpPr>
            <p:nvPr/>
          </p:nvSpPr>
          <p:spPr bwMode="auto">
            <a:xfrm>
              <a:off x="2463" y="849"/>
              <a:ext cx="40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6" y="3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0" y="0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52"/>
                  </a:lnTo>
                  <a:lnTo>
                    <a:pt x="6" y="3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8" name="Freeform 86"/>
            <p:cNvSpPr>
              <a:spLocks/>
            </p:cNvSpPr>
            <p:nvPr/>
          </p:nvSpPr>
          <p:spPr bwMode="auto">
            <a:xfrm>
              <a:off x="2424" y="873"/>
              <a:ext cx="5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27" y="4"/>
                </a:cxn>
                <a:cxn ang="0">
                  <a:pos x="39" y="4"/>
                </a:cxn>
                <a:cxn ang="0">
                  <a:pos x="51" y="0"/>
                </a:cxn>
              </a:cxnLst>
              <a:rect l="0" t="0" r="r" b="b"/>
              <a:pathLst>
                <a:path w="51" h="4">
                  <a:moveTo>
                    <a:pt x="0" y="4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9" name="Freeform 87"/>
            <p:cNvSpPr>
              <a:spLocks/>
            </p:cNvSpPr>
            <p:nvPr/>
          </p:nvSpPr>
          <p:spPr bwMode="auto">
            <a:xfrm>
              <a:off x="2356" y="699"/>
              <a:ext cx="3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43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5" y="16"/>
                </a:cxn>
                <a:cxn ang="0">
                  <a:pos x="31" y="7"/>
                </a:cxn>
                <a:cxn ang="0">
                  <a:pos x="31" y="0"/>
                </a:cxn>
              </a:cxnLst>
              <a:rect l="0" t="0" r="r" b="b"/>
              <a:pathLst>
                <a:path w="31" h="80">
                  <a:moveTo>
                    <a:pt x="0" y="80"/>
                  </a:moveTo>
                  <a:lnTo>
                    <a:pt x="0" y="80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25" y="16"/>
                  </a:lnTo>
                  <a:lnTo>
                    <a:pt x="31" y="7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0" name="Freeform 88"/>
            <p:cNvSpPr>
              <a:spLocks/>
            </p:cNvSpPr>
            <p:nvPr/>
          </p:nvSpPr>
          <p:spPr bwMode="auto">
            <a:xfrm>
              <a:off x="2288" y="733"/>
              <a:ext cx="7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3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58" y="6"/>
                </a:cxn>
                <a:cxn ang="0">
                  <a:pos x="64" y="3"/>
                </a:cxn>
                <a:cxn ang="0">
                  <a:pos x="74" y="0"/>
                </a:cxn>
              </a:cxnLst>
              <a:rect l="0" t="0" r="r" b="b"/>
              <a:pathLst>
                <a:path w="74" h="6">
                  <a:moveTo>
                    <a:pt x="0" y="6"/>
                  </a:moveTo>
                  <a:lnTo>
                    <a:pt x="0" y="6"/>
                  </a:lnTo>
                  <a:lnTo>
                    <a:pt x="2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58" y="6"/>
                  </a:lnTo>
                  <a:lnTo>
                    <a:pt x="64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1" name="Freeform 89"/>
            <p:cNvSpPr>
              <a:spLocks/>
            </p:cNvSpPr>
            <p:nvPr/>
          </p:nvSpPr>
          <p:spPr bwMode="auto">
            <a:xfrm>
              <a:off x="2237" y="626"/>
              <a:ext cx="22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6" y="28"/>
                </a:cxn>
                <a:cxn ang="0">
                  <a:pos x="16" y="19"/>
                </a:cxn>
                <a:cxn ang="0">
                  <a:pos x="19" y="9"/>
                </a:cxn>
                <a:cxn ang="0">
                  <a:pos x="22" y="0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0" y="43"/>
                  </a:lnTo>
                  <a:lnTo>
                    <a:pt x="6" y="28"/>
                  </a:lnTo>
                  <a:lnTo>
                    <a:pt x="16" y="19"/>
                  </a:lnTo>
                  <a:lnTo>
                    <a:pt x="19" y="9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2" name="Freeform 90"/>
            <p:cNvSpPr>
              <a:spLocks/>
            </p:cNvSpPr>
            <p:nvPr/>
          </p:nvSpPr>
          <p:spPr bwMode="auto">
            <a:xfrm>
              <a:off x="2134" y="602"/>
              <a:ext cx="6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0" y="39"/>
                </a:cxn>
              </a:cxnLst>
              <a:rect l="0" t="0" r="r" b="b"/>
              <a:pathLst>
                <a:path w="6" h="39">
                  <a:moveTo>
                    <a:pt x="3" y="0"/>
                  </a:moveTo>
                  <a:lnTo>
                    <a:pt x="3" y="0"/>
                  </a:lnTo>
                  <a:lnTo>
                    <a:pt x="6" y="9"/>
                  </a:lnTo>
                  <a:lnTo>
                    <a:pt x="6" y="18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3" name="Freeform 91"/>
            <p:cNvSpPr>
              <a:spLocks/>
            </p:cNvSpPr>
            <p:nvPr/>
          </p:nvSpPr>
          <p:spPr bwMode="auto">
            <a:xfrm>
              <a:off x="1981" y="587"/>
              <a:ext cx="15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7"/>
                </a:cxn>
                <a:cxn ang="0">
                  <a:pos x="3" y="51"/>
                </a:cxn>
                <a:cxn ang="0">
                  <a:pos x="3" y="51"/>
                </a:cxn>
                <a:cxn ang="0">
                  <a:pos x="3" y="61"/>
                </a:cxn>
                <a:cxn ang="0">
                  <a:pos x="9" y="70"/>
                </a:cxn>
                <a:cxn ang="0">
                  <a:pos x="12" y="79"/>
                </a:cxn>
                <a:cxn ang="0">
                  <a:pos x="15" y="85"/>
                </a:cxn>
              </a:cxnLst>
              <a:rect l="0" t="0" r="r" b="b"/>
              <a:pathLst>
                <a:path w="15" h="85">
                  <a:moveTo>
                    <a:pt x="0" y="0"/>
                  </a:moveTo>
                  <a:lnTo>
                    <a:pt x="0" y="0"/>
                  </a:lnTo>
                  <a:lnTo>
                    <a:pt x="3" y="27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61"/>
                  </a:lnTo>
                  <a:lnTo>
                    <a:pt x="9" y="70"/>
                  </a:lnTo>
                  <a:lnTo>
                    <a:pt x="12" y="79"/>
                  </a:lnTo>
                  <a:lnTo>
                    <a:pt x="15" y="8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4" name="Freeform 92"/>
            <p:cNvSpPr>
              <a:spLocks/>
            </p:cNvSpPr>
            <p:nvPr/>
          </p:nvSpPr>
          <p:spPr bwMode="auto">
            <a:xfrm>
              <a:off x="1953" y="638"/>
              <a:ext cx="31" cy="4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16" y="19"/>
                </a:cxn>
                <a:cxn ang="0">
                  <a:pos x="6" y="31"/>
                </a:cxn>
                <a:cxn ang="0">
                  <a:pos x="0" y="43"/>
                </a:cxn>
              </a:cxnLst>
              <a:rect l="0" t="0" r="r" b="b"/>
              <a:pathLst>
                <a:path w="31" h="43">
                  <a:moveTo>
                    <a:pt x="31" y="0"/>
                  </a:moveTo>
                  <a:lnTo>
                    <a:pt x="31" y="0"/>
                  </a:lnTo>
                  <a:lnTo>
                    <a:pt x="16" y="19"/>
                  </a:lnTo>
                  <a:lnTo>
                    <a:pt x="6" y="31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5" name="Freeform 93"/>
            <p:cNvSpPr>
              <a:spLocks/>
            </p:cNvSpPr>
            <p:nvPr/>
          </p:nvSpPr>
          <p:spPr bwMode="auto">
            <a:xfrm>
              <a:off x="1834" y="608"/>
              <a:ext cx="22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9" y="27"/>
                </a:cxn>
                <a:cxn ang="0">
                  <a:pos x="13" y="58"/>
                </a:cxn>
                <a:cxn ang="0">
                  <a:pos x="13" y="58"/>
                </a:cxn>
                <a:cxn ang="0">
                  <a:pos x="13" y="70"/>
                </a:cxn>
                <a:cxn ang="0">
                  <a:pos x="16" y="76"/>
                </a:cxn>
                <a:cxn ang="0">
                  <a:pos x="22" y="82"/>
                </a:cxn>
              </a:cxnLst>
              <a:rect l="0" t="0" r="r" b="b"/>
              <a:pathLst>
                <a:path w="22" h="82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2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70"/>
                  </a:lnTo>
                  <a:lnTo>
                    <a:pt x="16" y="76"/>
                  </a:lnTo>
                  <a:lnTo>
                    <a:pt x="22" y="8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6" name="Freeform 94"/>
            <p:cNvSpPr>
              <a:spLocks/>
            </p:cNvSpPr>
            <p:nvPr/>
          </p:nvSpPr>
          <p:spPr bwMode="auto">
            <a:xfrm>
              <a:off x="1786" y="654"/>
              <a:ext cx="16" cy="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4"/>
                </a:cxn>
                <a:cxn ang="0">
                  <a:pos x="7" y="58"/>
                </a:cxn>
                <a:cxn ang="0">
                  <a:pos x="0" y="113"/>
                </a:cxn>
              </a:cxnLst>
              <a:rect l="0" t="0" r="r" b="b"/>
              <a:pathLst>
                <a:path w="16" h="113">
                  <a:moveTo>
                    <a:pt x="16" y="0"/>
                  </a:moveTo>
                  <a:lnTo>
                    <a:pt x="16" y="0"/>
                  </a:lnTo>
                  <a:lnTo>
                    <a:pt x="10" y="24"/>
                  </a:lnTo>
                  <a:lnTo>
                    <a:pt x="7" y="58"/>
                  </a:lnTo>
                  <a:lnTo>
                    <a:pt x="0" y="11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7" name="Freeform 95"/>
            <p:cNvSpPr>
              <a:spLocks/>
            </p:cNvSpPr>
            <p:nvPr/>
          </p:nvSpPr>
          <p:spPr bwMode="auto">
            <a:xfrm>
              <a:off x="1755" y="715"/>
              <a:ext cx="37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18" y="15"/>
                </a:cxn>
                <a:cxn ang="0">
                  <a:pos x="0" y="33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37" y="0"/>
                  </a:lnTo>
                  <a:lnTo>
                    <a:pt x="18" y="15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8" name="Freeform 96"/>
            <p:cNvSpPr>
              <a:spLocks/>
            </p:cNvSpPr>
            <p:nvPr/>
          </p:nvSpPr>
          <p:spPr bwMode="auto">
            <a:xfrm>
              <a:off x="1688" y="629"/>
              <a:ext cx="2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22"/>
                </a:cxn>
                <a:cxn ang="0">
                  <a:pos x="27" y="46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22"/>
                  </a:lnTo>
                  <a:lnTo>
                    <a:pt x="27" y="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9" name="Freeform 97"/>
            <p:cNvSpPr>
              <a:spLocks/>
            </p:cNvSpPr>
            <p:nvPr/>
          </p:nvSpPr>
          <p:spPr bwMode="auto">
            <a:xfrm>
              <a:off x="2167" y="681"/>
              <a:ext cx="1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28"/>
                </a:cxn>
                <a:cxn ang="0">
                  <a:pos x="12" y="43"/>
                </a:cxn>
                <a:cxn ang="0">
                  <a:pos x="12" y="55"/>
                </a:cxn>
              </a:cxnLst>
              <a:rect l="0" t="0" r="r" b="b"/>
              <a:pathLst>
                <a:path w="12" h="55">
                  <a:moveTo>
                    <a:pt x="0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43"/>
                  </a:lnTo>
                  <a:lnTo>
                    <a:pt x="12" y="5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0" name="Freeform 98"/>
            <p:cNvSpPr>
              <a:spLocks/>
            </p:cNvSpPr>
            <p:nvPr/>
          </p:nvSpPr>
          <p:spPr bwMode="auto">
            <a:xfrm>
              <a:off x="2130" y="724"/>
              <a:ext cx="1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8" y="21"/>
                </a:cxn>
                <a:cxn ang="0">
                  <a:pos x="68" y="9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6" y="0"/>
                </a:cxn>
              </a:cxnLst>
              <a:rect l="0" t="0" r="r" b="b"/>
              <a:pathLst>
                <a:path w="126" h="24">
                  <a:moveTo>
                    <a:pt x="0" y="24"/>
                  </a:moveTo>
                  <a:lnTo>
                    <a:pt x="0" y="24"/>
                  </a:lnTo>
                  <a:lnTo>
                    <a:pt x="28" y="21"/>
                  </a:lnTo>
                  <a:lnTo>
                    <a:pt x="68" y="9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1" name="Freeform 99"/>
            <p:cNvSpPr>
              <a:spLocks/>
            </p:cNvSpPr>
            <p:nvPr/>
          </p:nvSpPr>
          <p:spPr bwMode="auto">
            <a:xfrm>
              <a:off x="1474" y="773"/>
              <a:ext cx="873" cy="397"/>
            </a:xfrm>
            <a:custGeom>
              <a:avLst/>
              <a:gdLst/>
              <a:ahLst/>
              <a:cxnLst>
                <a:cxn ang="0">
                  <a:pos x="672" y="390"/>
                </a:cxn>
                <a:cxn ang="0">
                  <a:pos x="672" y="390"/>
                </a:cxn>
                <a:cxn ang="0">
                  <a:pos x="687" y="381"/>
                </a:cxn>
                <a:cxn ang="0">
                  <a:pos x="705" y="375"/>
                </a:cxn>
                <a:cxn ang="0">
                  <a:pos x="742" y="372"/>
                </a:cxn>
                <a:cxn ang="0">
                  <a:pos x="742" y="372"/>
                </a:cxn>
                <a:cxn ang="0">
                  <a:pos x="769" y="366"/>
                </a:cxn>
                <a:cxn ang="0">
                  <a:pos x="806" y="351"/>
                </a:cxn>
                <a:cxn ang="0">
                  <a:pos x="821" y="342"/>
                </a:cxn>
                <a:cxn ang="0">
                  <a:pos x="837" y="332"/>
                </a:cxn>
                <a:cxn ang="0">
                  <a:pos x="846" y="320"/>
                </a:cxn>
                <a:cxn ang="0">
                  <a:pos x="852" y="308"/>
                </a:cxn>
                <a:cxn ang="0">
                  <a:pos x="852" y="308"/>
                </a:cxn>
                <a:cxn ang="0">
                  <a:pos x="870" y="253"/>
                </a:cxn>
                <a:cxn ang="0">
                  <a:pos x="873" y="226"/>
                </a:cxn>
                <a:cxn ang="0">
                  <a:pos x="873" y="213"/>
                </a:cxn>
                <a:cxn ang="0">
                  <a:pos x="870" y="204"/>
                </a:cxn>
                <a:cxn ang="0">
                  <a:pos x="870" y="204"/>
                </a:cxn>
                <a:cxn ang="0">
                  <a:pos x="855" y="180"/>
                </a:cxn>
                <a:cxn ang="0">
                  <a:pos x="837" y="152"/>
                </a:cxn>
                <a:cxn ang="0">
                  <a:pos x="815" y="122"/>
                </a:cxn>
                <a:cxn ang="0">
                  <a:pos x="794" y="104"/>
                </a:cxn>
                <a:cxn ang="0">
                  <a:pos x="794" y="104"/>
                </a:cxn>
                <a:cxn ang="0">
                  <a:pos x="760" y="76"/>
                </a:cxn>
                <a:cxn ang="0">
                  <a:pos x="724" y="55"/>
                </a:cxn>
                <a:cxn ang="0">
                  <a:pos x="684" y="36"/>
                </a:cxn>
                <a:cxn ang="0">
                  <a:pos x="647" y="18"/>
                </a:cxn>
                <a:cxn ang="0">
                  <a:pos x="611" y="9"/>
                </a:cxn>
                <a:cxn ang="0">
                  <a:pos x="580" y="3"/>
                </a:cxn>
                <a:cxn ang="0">
                  <a:pos x="553" y="0"/>
                </a:cxn>
                <a:cxn ang="0">
                  <a:pos x="534" y="3"/>
                </a:cxn>
                <a:cxn ang="0">
                  <a:pos x="534" y="3"/>
                </a:cxn>
                <a:cxn ang="0">
                  <a:pos x="479" y="21"/>
                </a:cxn>
                <a:cxn ang="0">
                  <a:pos x="388" y="49"/>
                </a:cxn>
                <a:cxn ang="0">
                  <a:pos x="299" y="76"/>
                </a:cxn>
                <a:cxn ang="0">
                  <a:pos x="269" y="88"/>
                </a:cxn>
                <a:cxn ang="0">
                  <a:pos x="253" y="97"/>
                </a:cxn>
                <a:cxn ang="0">
                  <a:pos x="253" y="97"/>
                </a:cxn>
                <a:cxn ang="0">
                  <a:pos x="223" y="119"/>
                </a:cxn>
                <a:cxn ang="0">
                  <a:pos x="171" y="155"/>
                </a:cxn>
                <a:cxn ang="0">
                  <a:pos x="122" y="189"/>
                </a:cxn>
                <a:cxn ang="0">
                  <a:pos x="104" y="204"/>
                </a:cxn>
                <a:cxn ang="0">
                  <a:pos x="92" y="213"/>
                </a:cxn>
                <a:cxn ang="0">
                  <a:pos x="92" y="213"/>
                </a:cxn>
                <a:cxn ang="0">
                  <a:pos x="76" y="235"/>
                </a:cxn>
                <a:cxn ang="0">
                  <a:pos x="58" y="262"/>
                </a:cxn>
                <a:cxn ang="0">
                  <a:pos x="43" y="287"/>
                </a:cxn>
                <a:cxn ang="0">
                  <a:pos x="40" y="299"/>
                </a:cxn>
                <a:cxn ang="0">
                  <a:pos x="40" y="308"/>
                </a:cxn>
                <a:cxn ang="0">
                  <a:pos x="40" y="308"/>
                </a:cxn>
                <a:cxn ang="0">
                  <a:pos x="34" y="329"/>
                </a:cxn>
                <a:cxn ang="0">
                  <a:pos x="24" y="357"/>
                </a:cxn>
                <a:cxn ang="0">
                  <a:pos x="12" y="381"/>
                </a:cxn>
                <a:cxn ang="0">
                  <a:pos x="0" y="397"/>
                </a:cxn>
              </a:cxnLst>
              <a:rect l="0" t="0" r="r" b="b"/>
              <a:pathLst>
                <a:path w="873" h="397">
                  <a:moveTo>
                    <a:pt x="672" y="390"/>
                  </a:moveTo>
                  <a:lnTo>
                    <a:pt x="672" y="390"/>
                  </a:lnTo>
                  <a:lnTo>
                    <a:pt x="687" y="381"/>
                  </a:lnTo>
                  <a:lnTo>
                    <a:pt x="705" y="375"/>
                  </a:lnTo>
                  <a:lnTo>
                    <a:pt x="742" y="372"/>
                  </a:lnTo>
                  <a:lnTo>
                    <a:pt x="742" y="372"/>
                  </a:lnTo>
                  <a:lnTo>
                    <a:pt x="769" y="366"/>
                  </a:lnTo>
                  <a:lnTo>
                    <a:pt x="806" y="351"/>
                  </a:lnTo>
                  <a:lnTo>
                    <a:pt x="821" y="342"/>
                  </a:lnTo>
                  <a:lnTo>
                    <a:pt x="837" y="332"/>
                  </a:lnTo>
                  <a:lnTo>
                    <a:pt x="846" y="320"/>
                  </a:lnTo>
                  <a:lnTo>
                    <a:pt x="852" y="308"/>
                  </a:lnTo>
                  <a:lnTo>
                    <a:pt x="852" y="308"/>
                  </a:lnTo>
                  <a:lnTo>
                    <a:pt x="870" y="253"/>
                  </a:lnTo>
                  <a:lnTo>
                    <a:pt x="873" y="226"/>
                  </a:lnTo>
                  <a:lnTo>
                    <a:pt x="873" y="213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55" y="180"/>
                  </a:lnTo>
                  <a:lnTo>
                    <a:pt x="837" y="152"/>
                  </a:lnTo>
                  <a:lnTo>
                    <a:pt x="815" y="122"/>
                  </a:lnTo>
                  <a:lnTo>
                    <a:pt x="794" y="104"/>
                  </a:lnTo>
                  <a:lnTo>
                    <a:pt x="794" y="104"/>
                  </a:lnTo>
                  <a:lnTo>
                    <a:pt x="760" y="76"/>
                  </a:lnTo>
                  <a:lnTo>
                    <a:pt x="724" y="55"/>
                  </a:lnTo>
                  <a:lnTo>
                    <a:pt x="684" y="36"/>
                  </a:lnTo>
                  <a:lnTo>
                    <a:pt x="647" y="18"/>
                  </a:lnTo>
                  <a:lnTo>
                    <a:pt x="611" y="9"/>
                  </a:lnTo>
                  <a:lnTo>
                    <a:pt x="580" y="3"/>
                  </a:lnTo>
                  <a:lnTo>
                    <a:pt x="553" y="0"/>
                  </a:lnTo>
                  <a:lnTo>
                    <a:pt x="534" y="3"/>
                  </a:lnTo>
                  <a:lnTo>
                    <a:pt x="534" y="3"/>
                  </a:lnTo>
                  <a:lnTo>
                    <a:pt x="479" y="21"/>
                  </a:lnTo>
                  <a:lnTo>
                    <a:pt x="388" y="49"/>
                  </a:lnTo>
                  <a:lnTo>
                    <a:pt x="299" y="76"/>
                  </a:lnTo>
                  <a:lnTo>
                    <a:pt x="269" y="88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23" y="119"/>
                  </a:lnTo>
                  <a:lnTo>
                    <a:pt x="171" y="155"/>
                  </a:lnTo>
                  <a:lnTo>
                    <a:pt x="122" y="189"/>
                  </a:lnTo>
                  <a:lnTo>
                    <a:pt x="104" y="204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76" y="235"/>
                  </a:lnTo>
                  <a:lnTo>
                    <a:pt x="58" y="262"/>
                  </a:lnTo>
                  <a:lnTo>
                    <a:pt x="43" y="287"/>
                  </a:lnTo>
                  <a:lnTo>
                    <a:pt x="40" y="299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4" y="329"/>
                  </a:lnTo>
                  <a:lnTo>
                    <a:pt x="24" y="357"/>
                  </a:lnTo>
                  <a:lnTo>
                    <a:pt x="12" y="381"/>
                  </a:lnTo>
                  <a:lnTo>
                    <a:pt x="0" y="39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2" name="Freeform 100"/>
            <p:cNvSpPr>
              <a:spLocks/>
            </p:cNvSpPr>
            <p:nvPr/>
          </p:nvSpPr>
          <p:spPr bwMode="auto">
            <a:xfrm>
              <a:off x="1444" y="1066"/>
              <a:ext cx="73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24" y="33"/>
                </a:cxn>
                <a:cxn ang="0">
                  <a:pos x="42" y="24"/>
                </a:cxn>
                <a:cxn ang="0">
                  <a:pos x="58" y="15"/>
                </a:cxn>
                <a:cxn ang="0">
                  <a:pos x="73" y="0"/>
                </a:cxn>
              </a:cxnLst>
              <a:rect l="0" t="0" r="r" b="b"/>
              <a:pathLst>
                <a:path w="73" h="42">
                  <a:moveTo>
                    <a:pt x="0" y="42"/>
                  </a:moveTo>
                  <a:lnTo>
                    <a:pt x="0" y="42"/>
                  </a:lnTo>
                  <a:lnTo>
                    <a:pt x="24" y="33"/>
                  </a:lnTo>
                  <a:lnTo>
                    <a:pt x="42" y="24"/>
                  </a:lnTo>
                  <a:lnTo>
                    <a:pt x="58" y="15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3" name="Freeform 101"/>
            <p:cNvSpPr>
              <a:spLocks/>
            </p:cNvSpPr>
            <p:nvPr/>
          </p:nvSpPr>
          <p:spPr bwMode="auto">
            <a:xfrm>
              <a:off x="1514" y="892"/>
              <a:ext cx="49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5" y="21"/>
                </a:cxn>
                <a:cxn ang="0">
                  <a:pos x="33" y="46"/>
                </a:cxn>
                <a:cxn ang="0">
                  <a:pos x="39" y="58"/>
                </a:cxn>
                <a:cxn ang="0">
                  <a:pos x="46" y="70"/>
                </a:cxn>
                <a:cxn ang="0">
                  <a:pos x="49" y="85"/>
                </a:cxn>
                <a:cxn ang="0">
                  <a:pos x="46" y="100"/>
                </a:cxn>
              </a:cxnLst>
              <a:rect l="0" t="0" r="r" b="b"/>
              <a:pathLst>
                <a:path w="49" h="100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5" y="21"/>
                  </a:lnTo>
                  <a:lnTo>
                    <a:pt x="33" y="46"/>
                  </a:lnTo>
                  <a:lnTo>
                    <a:pt x="39" y="58"/>
                  </a:lnTo>
                  <a:lnTo>
                    <a:pt x="46" y="70"/>
                  </a:lnTo>
                  <a:lnTo>
                    <a:pt x="49" y="85"/>
                  </a:lnTo>
                  <a:lnTo>
                    <a:pt x="46" y="10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4" name="Freeform 102"/>
            <p:cNvSpPr>
              <a:spLocks/>
            </p:cNvSpPr>
            <p:nvPr/>
          </p:nvSpPr>
          <p:spPr bwMode="auto">
            <a:xfrm>
              <a:off x="1657" y="724"/>
              <a:ext cx="74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" y="27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46" y="73"/>
                </a:cxn>
                <a:cxn ang="0">
                  <a:pos x="61" y="101"/>
                </a:cxn>
                <a:cxn ang="0">
                  <a:pos x="70" y="128"/>
                </a:cxn>
                <a:cxn ang="0">
                  <a:pos x="74" y="137"/>
                </a:cxn>
                <a:cxn ang="0">
                  <a:pos x="70" y="146"/>
                </a:cxn>
              </a:cxnLst>
              <a:rect l="0" t="0" r="r" b="b"/>
              <a:pathLst>
                <a:path w="74" h="146">
                  <a:moveTo>
                    <a:pt x="0" y="0"/>
                  </a:moveTo>
                  <a:lnTo>
                    <a:pt x="0" y="0"/>
                  </a:lnTo>
                  <a:lnTo>
                    <a:pt x="19" y="2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6" y="73"/>
                  </a:lnTo>
                  <a:lnTo>
                    <a:pt x="61" y="101"/>
                  </a:lnTo>
                  <a:lnTo>
                    <a:pt x="70" y="128"/>
                  </a:lnTo>
                  <a:lnTo>
                    <a:pt x="74" y="137"/>
                  </a:lnTo>
                  <a:lnTo>
                    <a:pt x="70" y="1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5" name="Freeform 103"/>
            <p:cNvSpPr>
              <a:spLocks/>
            </p:cNvSpPr>
            <p:nvPr/>
          </p:nvSpPr>
          <p:spPr bwMode="auto">
            <a:xfrm>
              <a:off x="1688" y="718"/>
              <a:ext cx="1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52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6" name="Freeform 104"/>
            <p:cNvSpPr>
              <a:spLocks/>
            </p:cNvSpPr>
            <p:nvPr/>
          </p:nvSpPr>
          <p:spPr bwMode="auto">
            <a:xfrm>
              <a:off x="2017" y="690"/>
              <a:ext cx="34" cy="8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8" y="22"/>
                </a:cxn>
                <a:cxn ang="0">
                  <a:pos x="25" y="43"/>
                </a:cxn>
                <a:cxn ang="0">
                  <a:pos x="22" y="55"/>
                </a:cxn>
                <a:cxn ang="0">
                  <a:pos x="16" y="64"/>
                </a:cxn>
                <a:cxn ang="0">
                  <a:pos x="10" y="74"/>
                </a:cxn>
                <a:cxn ang="0">
                  <a:pos x="0" y="83"/>
                </a:cxn>
              </a:cxnLst>
              <a:rect l="0" t="0" r="r" b="b"/>
              <a:pathLst>
                <a:path w="34" h="83">
                  <a:moveTo>
                    <a:pt x="34" y="0"/>
                  </a:moveTo>
                  <a:lnTo>
                    <a:pt x="34" y="0"/>
                  </a:lnTo>
                  <a:lnTo>
                    <a:pt x="28" y="22"/>
                  </a:lnTo>
                  <a:lnTo>
                    <a:pt x="25" y="43"/>
                  </a:lnTo>
                  <a:lnTo>
                    <a:pt x="22" y="55"/>
                  </a:lnTo>
                  <a:lnTo>
                    <a:pt x="16" y="64"/>
                  </a:lnTo>
                  <a:lnTo>
                    <a:pt x="10" y="74"/>
                  </a:lnTo>
                  <a:lnTo>
                    <a:pt x="0" y="8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7" name="Freeform 105"/>
            <p:cNvSpPr>
              <a:spLocks/>
            </p:cNvSpPr>
            <p:nvPr/>
          </p:nvSpPr>
          <p:spPr bwMode="auto">
            <a:xfrm>
              <a:off x="2280" y="834"/>
              <a:ext cx="95" cy="5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76" y="21"/>
                </a:cxn>
                <a:cxn ang="0">
                  <a:pos x="52" y="39"/>
                </a:cxn>
                <a:cxn ang="0">
                  <a:pos x="37" y="46"/>
                </a:cxn>
                <a:cxn ang="0">
                  <a:pos x="24" y="49"/>
                </a:cxn>
                <a:cxn ang="0">
                  <a:pos x="12" y="52"/>
                </a:cxn>
                <a:cxn ang="0">
                  <a:pos x="0" y="49"/>
                </a:cxn>
              </a:cxnLst>
              <a:rect l="0" t="0" r="r" b="b"/>
              <a:pathLst>
                <a:path w="95" h="52">
                  <a:moveTo>
                    <a:pt x="95" y="0"/>
                  </a:moveTo>
                  <a:lnTo>
                    <a:pt x="95" y="0"/>
                  </a:lnTo>
                  <a:lnTo>
                    <a:pt x="76" y="21"/>
                  </a:lnTo>
                  <a:lnTo>
                    <a:pt x="52" y="39"/>
                  </a:lnTo>
                  <a:lnTo>
                    <a:pt x="37" y="46"/>
                  </a:lnTo>
                  <a:lnTo>
                    <a:pt x="24" y="49"/>
                  </a:lnTo>
                  <a:lnTo>
                    <a:pt x="12" y="52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8" name="Freeform 106"/>
            <p:cNvSpPr>
              <a:spLocks/>
            </p:cNvSpPr>
            <p:nvPr/>
          </p:nvSpPr>
          <p:spPr bwMode="auto">
            <a:xfrm>
              <a:off x="2347" y="938"/>
              <a:ext cx="55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6" y="15"/>
                </a:cxn>
                <a:cxn ang="0">
                  <a:pos x="34" y="30"/>
                </a:cxn>
                <a:cxn ang="0">
                  <a:pos x="15" y="42"/>
                </a:cxn>
                <a:cxn ang="0">
                  <a:pos x="6" y="45"/>
                </a:cxn>
                <a:cxn ang="0">
                  <a:pos x="0" y="45"/>
                </a:cxn>
              </a:cxnLst>
              <a:rect l="0" t="0" r="r" b="b"/>
              <a:pathLst>
                <a:path w="55" h="45">
                  <a:moveTo>
                    <a:pt x="55" y="0"/>
                  </a:moveTo>
                  <a:lnTo>
                    <a:pt x="55" y="0"/>
                  </a:lnTo>
                  <a:lnTo>
                    <a:pt x="46" y="15"/>
                  </a:lnTo>
                  <a:lnTo>
                    <a:pt x="34" y="30"/>
                  </a:lnTo>
                  <a:lnTo>
                    <a:pt x="15" y="42"/>
                  </a:lnTo>
                  <a:lnTo>
                    <a:pt x="6" y="45"/>
                  </a:lnTo>
                  <a:lnTo>
                    <a:pt x="0" y="4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9" name="Freeform 107"/>
            <p:cNvSpPr>
              <a:spLocks/>
            </p:cNvSpPr>
            <p:nvPr/>
          </p:nvSpPr>
          <p:spPr bwMode="auto">
            <a:xfrm>
              <a:off x="2372" y="980"/>
              <a:ext cx="55" cy="22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5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5" h="22">
                  <a:moveTo>
                    <a:pt x="55" y="22"/>
                  </a:moveTo>
                  <a:lnTo>
                    <a:pt x="55" y="2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861" name="Freeform 109"/>
          <p:cNvSpPr>
            <a:spLocks/>
          </p:cNvSpPr>
          <p:nvPr/>
        </p:nvSpPr>
        <p:spPr bwMode="auto">
          <a:xfrm>
            <a:off x="1606550" y="3067050"/>
            <a:ext cx="714375" cy="466725"/>
          </a:xfrm>
          <a:custGeom>
            <a:avLst/>
            <a:gdLst/>
            <a:ahLst/>
            <a:cxnLst>
              <a:cxn ang="0">
                <a:pos x="0" y="294"/>
              </a:cxn>
              <a:cxn ang="0">
                <a:pos x="200" y="294"/>
              </a:cxn>
              <a:cxn ang="0">
                <a:pos x="450" y="0"/>
              </a:cxn>
            </a:cxnLst>
            <a:rect l="0" t="0" r="r" b="b"/>
            <a:pathLst>
              <a:path w="450" h="294">
                <a:moveTo>
                  <a:pt x="0" y="294"/>
                </a:moveTo>
                <a:lnTo>
                  <a:pt x="200" y="294"/>
                </a:lnTo>
                <a:lnTo>
                  <a:pt x="45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2" name="Text Box 110"/>
          <p:cNvSpPr txBox="1">
            <a:spLocks noChangeArrowheads="1"/>
          </p:cNvSpPr>
          <p:nvPr/>
        </p:nvSpPr>
        <p:spPr bwMode="auto">
          <a:xfrm>
            <a:off x="171450" y="3127375"/>
            <a:ext cx="19796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Vasomotor </a:t>
            </a:r>
          </a:p>
          <a:p>
            <a:pPr eaLnBrk="0" hangingPunct="0"/>
            <a:r>
              <a:rPr lang="en-US" sz="1600" b="1">
                <a:latin typeface="Arial" charset="0"/>
              </a:rPr>
              <a:t>centre in the</a:t>
            </a:r>
          </a:p>
          <a:p>
            <a:pPr eaLnBrk="0" hangingPunct="0"/>
            <a:r>
              <a:rPr lang="en-US" sz="1600" b="1">
                <a:latin typeface="Arial" charset="0"/>
              </a:rPr>
              <a:t>medulla oblongata</a:t>
            </a:r>
          </a:p>
        </p:txBody>
      </p:sp>
      <p:sp>
        <p:nvSpPr>
          <p:cNvPr id="74863" name="Freeform 111"/>
          <p:cNvSpPr>
            <a:spLocks/>
          </p:cNvSpPr>
          <p:nvPr/>
        </p:nvSpPr>
        <p:spPr bwMode="auto">
          <a:xfrm>
            <a:off x="6765925" y="2784475"/>
            <a:ext cx="442913" cy="331788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4" y="0"/>
              </a:cxn>
              <a:cxn ang="0">
                <a:pos x="86" y="6"/>
              </a:cxn>
              <a:cxn ang="0">
                <a:pos x="123" y="15"/>
              </a:cxn>
              <a:cxn ang="0">
                <a:pos x="147" y="21"/>
              </a:cxn>
              <a:cxn ang="0">
                <a:pos x="177" y="24"/>
              </a:cxn>
              <a:cxn ang="0">
                <a:pos x="214" y="21"/>
              </a:cxn>
              <a:cxn ang="0">
                <a:pos x="254" y="18"/>
              </a:cxn>
              <a:cxn ang="0">
                <a:pos x="254" y="18"/>
              </a:cxn>
              <a:cxn ang="0">
                <a:pos x="263" y="18"/>
              </a:cxn>
              <a:cxn ang="0">
                <a:pos x="272" y="18"/>
              </a:cxn>
              <a:cxn ang="0">
                <a:pos x="278" y="21"/>
              </a:cxn>
              <a:cxn ang="0">
                <a:pos x="284" y="27"/>
              </a:cxn>
              <a:cxn ang="0">
                <a:pos x="290" y="40"/>
              </a:cxn>
              <a:cxn ang="0">
                <a:pos x="293" y="55"/>
              </a:cxn>
              <a:cxn ang="0">
                <a:pos x="293" y="73"/>
              </a:cxn>
              <a:cxn ang="0">
                <a:pos x="293" y="73"/>
              </a:cxn>
              <a:cxn ang="0">
                <a:pos x="293" y="85"/>
              </a:cxn>
              <a:cxn ang="0">
                <a:pos x="290" y="104"/>
              </a:cxn>
              <a:cxn ang="0">
                <a:pos x="287" y="110"/>
              </a:cxn>
              <a:cxn ang="0">
                <a:pos x="278" y="116"/>
              </a:cxn>
              <a:cxn ang="0">
                <a:pos x="269" y="122"/>
              </a:cxn>
              <a:cxn ang="0">
                <a:pos x="251" y="125"/>
              </a:cxn>
              <a:cxn ang="0">
                <a:pos x="251" y="125"/>
              </a:cxn>
              <a:cxn ang="0">
                <a:pos x="223" y="128"/>
              </a:cxn>
              <a:cxn ang="0">
                <a:pos x="214" y="131"/>
              </a:cxn>
              <a:cxn ang="0">
                <a:pos x="208" y="134"/>
              </a:cxn>
              <a:cxn ang="0">
                <a:pos x="202" y="143"/>
              </a:cxn>
              <a:cxn ang="0">
                <a:pos x="202" y="149"/>
              </a:cxn>
              <a:cxn ang="0">
                <a:pos x="199" y="168"/>
              </a:cxn>
              <a:cxn ang="0">
                <a:pos x="199" y="168"/>
              </a:cxn>
              <a:cxn ang="0">
                <a:pos x="205" y="207"/>
              </a:cxn>
              <a:cxn ang="0">
                <a:pos x="208" y="223"/>
              </a:cxn>
              <a:cxn ang="0">
                <a:pos x="132" y="235"/>
              </a:cxn>
              <a:cxn ang="0">
                <a:pos x="0" y="229"/>
              </a:cxn>
              <a:cxn ang="0">
                <a:pos x="77" y="119"/>
              </a:cxn>
              <a:cxn ang="0">
                <a:pos x="25" y="85"/>
              </a:cxn>
              <a:cxn ang="0">
                <a:pos x="74" y="0"/>
              </a:cxn>
              <a:cxn ang="0">
                <a:pos x="74" y="0"/>
              </a:cxn>
            </a:cxnLst>
            <a:rect l="0" t="0" r="r" b="b"/>
            <a:pathLst>
              <a:path w="293" h="235">
                <a:moveTo>
                  <a:pt x="74" y="0"/>
                </a:moveTo>
                <a:lnTo>
                  <a:pt x="74" y="0"/>
                </a:lnTo>
                <a:lnTo>
                  <a:pt x="86" y="6"/>
                </a:lnTo>
                <a:lnTo>
                  <a:pt x="123" y="15"/>
                </a:lnTo>
                <a:lnTo>
                  <a:pt x="147" y="21"/>
                </a:lnTo>
                <a:lnTo>
                  <a:pt x="177" y="24"/>
                </a:lnTo>
                <a:lnTo>
                  <a:pt x="214" y="21"/>
                </a:lnTo>
                <a:lnTo>
                  <a:pt x="254" y="18"/>
                </a:lnTo>
                <a:lnTo>
                  <a:pt x="254" y="18"/>
                </a:lnTo>
                <a:lnTo>
                  <a:pt x="263" y="18"/>
                </a:lnTo>
                <a:lnTo>
                  <a:pt x="272" y="18"/>
                </a:lnTo>
                <a:lnTo>
                  <a:pt x="278" y="21"/>
                </a:lnTo>
                <a:lnTo>
                  <a:pt x="284" y="27"/>
                </a:lnTo>
                <a:lnTo>
                  <a:pt x="290" y="40"/>
                </a:lnTo>
                <a:lnTo>
                  <a:pt x="293" y="55"/>
                </a:lnTo>
                <a:lnTo>
                  <a:pt x="293" y="73"/>
                </a:lnTo>
                <a:lnTo>
                  <a:pt x="293" y="73"/>
                </a:lnTo>
                <a:lnTo>
                  <a:pt x="293" y="85"/>
                </a:lnTo>
                <a:lnTo>
                  <a:pt x="290" y="104"/>
                </a:lnTo>
                <a:lnTo>
                  <a:pt x="287" y="110"/>
                </a:lnTo>
                <a:lnTo>
                  <a:pt x="278" y="116"/>
                </a:lnTo>
                <a:lnTo>
                  <a:pt x="269" y="122"/>
                </a:lnTo>
                <a:lnTo>
                  <a:pt x="251" y="125"/>
                </a:lnTo>
                <a:lnTo>
                  <a:pt x="251" y="125"/>
                </a:lnTo>
                <a:lnTo>
                  <a:pt x="223" y="128"/>
                </a:lnTo>
                <a:lnTo>
                  <a:pt x="214" y="131"/>
                </a:lnTo>
                <a:lnTo>
                  <a:pt x="208" y="134"/>
                </a:lnTo>
                <a:lnTo>
                  <a:pt x="202" y="143"/>
                </a:lnTo>
                <a:lnTo>
                  <a:pt x="202" y="149"/>
                </a:lnTo>
                <a:lnTo>
                  <a:pt x="199" y="168"/>
                </a:lnTo>
                <a:lnTo>
                  <a:pt x="199" y="168"/>
                </a:lnTo>
                <a:lnTo>
                  <a:pt x="205" y="207"/>
                </a:lnTo>
                <a:lnTo>
                  <a:pt x="208" y="223"/>
                </a:lnTo>
                <a:lnTo>
                  <a:pt x="132" y="235"/>
                </a:lnTo>
                <a:lnTo>
                  <a:pt x="0" y="229"/>
                </a:lnTo>
                <a:lnTo>
                  <a:pt x="77" y="119"/>
                </a:lnTo>
                <a:lnTo>
                  <a:pt x="25" y="85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721B5C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4" name="Freeform 112"/>
          <p:cNvSpPr>
            <a:spLocks/>
          </p:cNvSpPr>
          <p:nvPr/>
        </p:nvSpPr>
        <p:spPr bwMode="auto">
          <a:xfrm>
            <a:off x="6478588" y="2990850"/>
            <a:ext cx="901700" cy="996950"/>
          </a:xfrm>
          <a:custGeom>
            <a:avLst/>
            <a:gdLst/>
            <a:ahLst/>
            <a:cxnLst>
              <a:cxn ang="0">
                <a:pos x="70" y="617"/>
              </a:cxn>
              <a:cxn ang="0">
                <a:pos x="138" y="660"/>
              </a:cxn>
              <a:cxn ang="0">
                <a:pos x="177" y="675"/>
              </a:cxn>
              <a:cxn ang="0">
                <a:pos x="205" y="678"/>
              </a:cxn>
              <a:cxn ang="0">
                <a:pos x="342" y="693"/>
              </a:cxn>
              <a:cxn ang="0">
                <a:pos x="464" y="705"/>
              </a:cxn>
              <a:cxn ang="0">
                <a:pos x="504" y="693"/>
              </a:cxn>
              <a:cxn ang="0">
                <a:pos x="550" y="672"/>
              </a:cxn>
              <a:cxn ang="0">
                <a:pos x="559" y="663"/>
              </a:cxn>
              <a:cxn ang="0">
                <a:pos x="577" y="626"/>
              </a:cxn>
              <a:cxn ang="0">
                <a:pos x="592" y="559"/>
              </a:cxn>
              <a:cxn ang="0">
                <a:pos x="592" y="464"/>
              </a:cxn>
              <a:cxn ang="0">
                <a:pos x="568" y="336"/>
              </a:cxn>
              <a:cxn ang="0">
                <a:pos x="537" y="245"/>
              </a:cxn>
              <a:cxn ang="0">
                <a:pos x="516" y="205"/>
              </a:cxn>
              <a:cxn ang="0">
                <a:pos x="522" y="183"/>
              </a:cxn>
              <a:cxn ang="0">
                <a:pos x="525" y="147"/>
              </a:cxn>
              <a:cxn ang="0">
                <a:pos x="516" y="110"/>
              </a:cxn>
              <a:cxn ang="0">
                <a:pos x="507" y="92"/>
              </a:cxn>
              <a:cxn ang="0">
                <a:pos x="482" y="46"/>
              </a:cxn>
              <a:cxn ang="0">
                <a:pos x="467" y="25"/>
              </a:cxn>
              <a:cxn ang="0">
                <a:pos x="446" y="3"/>
              </a:cxn>
              <a:cxn ang="0">
                <a:pos x="418" y="0"/>
              </a:cxn>
              <a:cxn ang="0">
                <a:pos x="388" y="25"/>
              </a:cxn>
              <a:cxn ang="0">
                <a:pos x="388" y="37"/>
              </a:cxn>
              <a:cxn ang="0">
                <a:pos x="376" y="80"/>
              </a:cxn>
              <a:cxn ang="0">
                <a:pos x="363" y="77"/>
              </a:cxn>
              <a:cxn ang="0">
                <a:pos x="312" y="67"/>
              </a:cxn>
              <a:cxn ang="0">
                <a:pos x="266" y="67"/>
              </a:cxn>
              <a:cxn ang="0">
                <a:pos x="241" y="74"/>
              </a:cxn>
              <a:cxn ang="0">
                <a:pos x="144" y="183"/>
              </a:cxn>
              <a:cxn ang="0">
                <a:pos x="0" y="470"/>
              </a:cxn>
              <a:cxn ang="0">
                <a:pos x="70" y="617"/>
              </a:cxn>
            </a:cxnLst>
            <a:rect l="0" t="0" r="r" b="b"/>
            <a:pathLst>
              <a:path w="595" h="705">
                <a:moveTo>
                  <a:pt x="70" y="617"/>
                </a:moveTo>
                <a:lnTo>
                  <a:pt x="70" y="617"/>
                </a:lnTo>
                <a:lnTo>
                  <a:pt x="104" y="641"/>
                </a:lnTo>
                <a:lnTo>
                  <a:pt x="138" y="660"/>
                </a:lnTo>
                <a:lnTo>
                  <a:pt x="159" y="669"/>
                </a:lnTo>
                <a:lnTo>
                  <a:pt x="177" y="675"/>
                </a:lnTo>
                <a:lnTo>
                  <a:pt x="177" y="675"/>
                </a:lnTo>
                <a:lnTo>
                  <a:pt x="205" y="678"/>
                </a:lnTo>
                <a:lnTo>
                  <a:pt x="244" y="684"/>
                </a:lnTo>
                <a:lnTo>
                  <a:pt x="342" y="693"/>
                </a:lnTo>
                <a:lnTo>
                  <a:pt x="464" y="705"/>
                </a:lnTo>
                <a:lnTo>
                  <a:pt x="464" y="705"/>
                </a:lnTo>
                <a:lnTo>
                  <a:pt x="476" y="702"/>
                </a:lnTo>
                <a:lnTo>
                  <a:pt x="504" y="693"/>
                </a:lnTo>
                <a:lnTo>
                  <a:pt x="534" y="681"/>
                </a:lnTo>
                <a:lnTo>
                  <a:pt x="550" y="672"/>
                </a:lnTo>
                <a:lnTo>
                  <a:pt x="559" y="663"/>
                </a:lnTo>
                <a:lnTo>
                  <a:pt x="559" y="663"/>
                </a:lnTo>
                <a:lnTo>
                  <a:pt x="568" y="647"/>
                </a:lnTo>
                <a:lnTo>
                  <a:pt x="577" y="626"/>
                </a:lnTo>
                <a:lnTo>
                  <a:pt x="586" y="599"/>
                </a:lnTo>
                <a:lnTo>
                  <a:pt x="592" y="559"/>
                </a:lnTo>
                <a:lnTo>
                  <a:pt x="595" y="516"/>
                </a:lnTo>
                <a:lnTo>
                  <a:pt x="592" y="464"/>
                </a:lnTo>
                <a:lnTo>
                  <a:pt x="583" y="403"/>
                </a:lnTo>
                <a:lnTo>
                  <a:pt x="568" y="336"/>
                </a:lnTo>
                <a:lnTo>
                  <a:pt x="568" y="336"/>
                </a:lnTo>
                <a:lnTo>
                  <a:pt x="537" y="245"/>
                </a:lnTo>
                <a:lnTo>
                  <a:pt x="528" y="223"/>
                </a:lnTo>
                <a:lnTo>
                  <a:pt x="516" y="205"/>
                </a:lnTo>
                <a:lnTo>
                  <a:pt x="516" y="205"/>
                </a:lnTo>
                <a:lnTo>
                  <a:pt x="522" y="183"/>
                </a:lnTo>
                <a:lnTo>
                  <a:pt x="525" y="159"/>
                </a:lnTo>
                <a:lnTo>
                  <a:pt x="525" y="147"/>
                </a:lnTo>
                <a:lnTo>
                  <a:pt x="522" y="129"/>
                </a:lnTo>
                <a:lnTo>
                  <a:pt x="516" y="110"/>
                </a:lnTo>
                <a:lnTo>
                  <a:pt x="507" y="92"/>
                </a:lnTo>
                <a:lnTo>
                  <a:pt x="507" y="92"/>
                </a:lnTo>
                <a:lnTo>
                  <a:pt x="498" y="71"/>
                </a:lnTo>
                <a:lnTo>
                  <a:pt x="482" y="46"/>
                </a:lnTo>
                <a:lnTo>
                  <a:pt x="482" y="46"/>
                </a:lnTo>
                <a:lnTo>
                  <a:pt x="467" y="25"/>
                </a:lnTo>
                <a:lnTo>
                  <a:pt x="458" y="13"/>
                </a:lnTo>
                <a:lnTo>
                  <a:pt x="446" y="3"/>
                </a:lnTo>
                <a:lnTo>
                  <a:pt x="434" y="0"/>
                </a:lnTo>
                <a:lnTo>
                  <a:pt x="418" y="0"/>
                </a:lnTo>
                <a:lnTo>
                  <a:pt x="403" y="6"/>
                </a:lnTo>
                <a:lnTo>
                  <a:pt x="388" y="25"/>
                </a:lnTo>
                <a:lnTo>
                  <a:pt x="388" y="25"/>
                </a:lnTo>
                <a:lnTo>
                  <a:pt x="388" y="37"/>
                </a:lnTo>
                <a:lnTo>
                  <a:pt x="385" y="55"/>
                </a:lnTo>
                <a:lnTo>
                  <a:pt x="376" y="80"/>
                </a:lnTo>
                <a:lnTo>
                  <a:pt x="376" y="80"/>
                </a:lnTo>
                <a:lnTo>
                  <a:pt x="363" y="77"/>
                </a:lnTo>
                <a:lnTo>
                  <a:pt x="333" y="71"/>
                </a:lnTo>
                <a:lnTo>
                  <a:pt x="312" y="67"/>
                </a:lnTo>
                <a:lnTo>
                  <a:pt x="290" y="67"/>
                </a:lnTo>
                <a:lnTo>
                  <a:pt x="266" y="67"/>
                </a:lnTo>
                <a:lnTo>
                  <a:pt x="241" y="74"/>
                </a:lnTo>
                <a:lnTo>
                  <a:pt x="241" y="74"/>
                </a:lnTo>
                <a:lnTo>
                  <a:pt x="208" y="116"/>
                </a:lnTo>
                <a:lnTo>
                  <a:pt x="144" y="183"/>
                </a:lnTo>
                <a:lnTo>
                  <a:pt x="55" y="278"/>
                </a:lnTo>
                <a:lnTo>
                  <a:pt x="0" y="470"/>
                </a:lnTo>
                <a:lnTo>
                  <a:pt x="12" y="541"/>
                </a:lnTo>
                <a:lnTo>
                  <a:pt x="70" y="617"/>
                </a:lnTo>
                <a:lnTo>
                  <a:pt x="70" y="617"/>
                </a:lnTo>
                <a:close/>
              </a:path>
            </a:pathLst>
          </a:custGeom>
          <a:solidFill>
            <a:srgbClr val="AF0034"/>
          </a:solidFill>
          <a:ln w="6350" cmpd="sng">
            <a:solidFill>
              <a:srgbClr val="9F082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5" name="Freeform 113"/>
          <p:cNvSpPr>
            <a:spLocks/>
          </p:cNvSpPr>
          <p:nvPr/>
        </p:nvSpPr>
        <p:spPr bwMode="auto">
          <a:xfrm>
            <a:off x="6780213" y="3046413"/>
            <a:ext cx="1428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8A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6" name="Freeform 114"/>
          <p:cNvSpPr>
            <a:spLocks/>
          </p:cNvSpPr>
          <p:nvPr/>
        </p:nvSpPr>
        <p:spPr bwMode="auto">
          <a:xfrm>
            <a:off x="6778625" y="3043238"/>
            <a:ext cx="1270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633D7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7" name="Freeform 115"/>
          <p:cNvSpPr>
            <a:spLocks/>
          </p:cNvSpPr>
          <p:nvPr/>
        </p:nvSpPr>
        <p:spPr bwMode="auto">
          <a:xfrm>
            <a:off x="6408738" y="2759075"/>
            <a:ext cx="230187" cy="303213"/>
          </a:xfrm>
          <a:custGeom>
            <a:avLst/>
            <a:gdLst/>
            <a:ahLst/>
            <a:cxnLst>
              <a:cxn ang="0">
                <a:pos x="144" y="205"/>
              </a:cxn>
              <a:cxn ang="0">
                <a:pos x="144" y="205"/>
              </a:cxn>
              <a:cxn ang="0">
                <a:pos x="138" y="177"/>
              </a:cxn>
              <a:cxn ang="0">
                <a:pos x="138" y="138"/>
              </a:cxn>
              <a:cxn ang="0">
                <a:pos x="141" y="86"/>
              </a:cxn>
              <a:cxn ang="0">
                <a:pos x="144" y="58"/>
              </a:cxn>
              <a:cxn ang="0">
                <a:pos x="153" y="28"/>
              </a:cxn>
              <a:cxn ang="0">
                <a:pos x="153" y="22"/>
              </a:cxn>
              <a:cxn ang="0">
                <a:pos x="153" y="22"/>
              </a:cxn>
              <a:cxn ang="0">
                <a:pos x="147" y="19"/>
              </a:cxn>
              <a:cxn ang="0">
                <a:pos x="132" y="10"/>
              </a:cxn>
              <a:cxn ang="0">
                <a:pos x="107" y="0"/>
              </a:cxn>
              <a:cxn ang="0">
                <a:pos x="95" y="0"/>
              </a:cxn>
              <a:cxn ang="0">
                <a:pos x="80" y="0"/>
              </a:cxn>
              <a:cxn ang="0">
                <a:pos x="80" y="0"/>
              </a:cxn>
              <a:cxn ang="0">
                <a:pos x="52" y="7"/>
              </a:cxn>
              <a:cxn ang="0">
                <a:pos x="40" y="10"/>
              </a:cxn>
              <a:cxn ang="0">
                <a:pos x="31" y="16"/>
              </a:cxn>
              <a:cxn ang="0">
                <a:pos x="22" y="25"/>
              </a:cxn>
              <a:cxn ang="0">
                <a:pos x="12" y="37"/>
              </a:cxn>
              <a:cxn ang="0">
                <a:pos x="9" y="52"/>
              </a:cxn>
              <a:cxn ang="0">
                <a:pos x="6" y="71"/>
              </a:cxn>
              <a:cxn ang="0">
                <a:pos x="6" y="71"/>
              </a:cxn>
              <a:cxn ang="0">
                <a:pos x="6" y="132"/>
              </a:cxn>
              <a:cxn ang="0">
                <a:pos x="6" y="165"/>
              </a:cxn>
              <a:cxn ang="0">
                <a:pos x="0" y="196"/>
              </a:cxn>
              <a:cxn ang="0">
                <a:pos x="0" y="196"/>
              </a:cxn>
              <a:cxn ang="0">
                <a:pos x="37" y="205"/>
              </a:cxn>
              <a:cxn ang="0">
                <a:pos x="70" y="214"/>
              </a:cxn>
              <a:cxn ang="0">
                <a:pos x="89" y="214"/>
              </a:cxn>
              <a:cxn ang="0">
                <a:pos x="107" y="214"/>
              </a:cxn>
              <a:cxn ang="0">
                <a:pos x="125" y="211"/>
              </a:cxn>
              <a:cxn ang="0">
                <a:pos x="144" y="205"/>
              </a:cxn>
              <a:cxn ang="0">
                <a:pos x="144" y="205"/>
              </a:cxn>
              <a:cxn ang="0">
                <a:pos x="144" y="205"/>
              </a:cxn>
            </a:cxnLst>
            <a:rect l="0" t="0" r="r" b="b"/>
            <a:pathLst>
              <a:path w="153" h="214">
                <a:moveTo>
                  <a:pt x="144" y="205"/>
                </a:moveTo>
                <a:lnTo>
                  <a:pt x="144" y="205"/>
                </a:lnTo>
                <a:lnTo>
                  <a:pt x="138" y="177"/>
                </a:lnTo>
                <a:lnTo>
                  <a:pt x="138" y="138"/>
                </a:lnTo>
                <a:lnTo>
                  <a:pt x="141" y="86"/>
                </a:lnTo>
                <a:lnTo>
                  <a:pt x="144" y="58"/>
                </a:lnTo>
                <a:lnTo>
                  <a:pt x="153" y="28"/>
                </a:lnTo>
                <a:lnTo>
                  <a:pt x="153" y="22"/>
                </a:lnTo>
                <a:lnTo>
                  <a:pt x="153" y="22"/>
                </a:lnTo>
                <a:lnTo>
                  <a:pt x="147" y="19"/>
                </a:lnTo>
                <a:lnTo>
                  <a:pt x="132" y="10"/>
                </a:lnTo>
                <a:lnTo>
                  <a:pt x="107" y="0"/>
                </a:lnTo>
                <a:lnTo>
                  <a:pt x="95" y="0"/>
                </a:lnTo>
                <a:lnTo>
                  <a:pt x="80" y="0"/>
                </a:lnTo>
                <a:lnTo>
                  <a:pt x="80" y="0"/>
                </a:lnTo>
                <a:lnTo>
                  <a:pt x="52" y="7"/>
                </a:lnTo>
                <a:lnTo>
                  <a:pt x="40" y="10"/>
                </a:lnTo>
                <a:lnTo>
                  <a:pt x="31" y="16"/>
                </a:lnTo>
                <a:lnTo>
                  <a:pt x="22" y="25"/>
                </a:lnTo>
                <a:lnTo>
                  <a:pt x="12" y="37"/>
                </a:lnTo>
                <a:lnTo>
                  <a:pt x="9" y="52"/>
                </a:lnTo>
                <a:lnTo>
                  <a:pt x="6" y="71"/>
                </a:lnTo>
                <a:lnTo>
                  <a:pt x="6" y="71"/>
                </a:lnTo>
                <a:lnTo>
                  <a:pt x="6" y="132"/>
                </a:lnTo>
                <a:lnTo>
                  <a:pt x="6" y="165"/>
                </a:lnTo>
                <a:lnTo>
                  <a:pt x="0" y="196"/>
                </a:lnTo>
                <a:lnTo>
                  <a:pt x="0" y="196"/>
                </a:lnTo>
                <a:lnTo>
                  <a:pt x="37" y="205"/>
                </a:lnTo>
                <a:lnTo>
                  <a:pt x="70" y="214"/>
                </a:lnTo>
                <a:lnTo>
                  <a:pt x="89" y="214"/>
                </a:lnTo>
                <a:lnTo>
                  <a:pt x="107" y="214"/>
                </a:lnTo>
                <a:lnTo>
                  <a:pt x="125" y="211"/>
                </a:lnTo>
                <a:lnTo>
                  <a:pt x="144" y="205"/>
                </a:lnTo>
                <a:lnTo>
                  <a:pt x="144" y="205"/>
                </a:lnTo>
                <a:lnTo>
                  <a:pt x="144" y="205"/>
                </a:lnTo>
                <a:close/>
              </a:path>
            </a:pathLst>
          </a:custGeom>
          <a:solidFill>
            <a:srgbClr val="304A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8" name="Freeform 116"/>
          <p:cNvSpPr>
            <a:spLocks/>
          </p:cNvSpPr>
          <p:nvPr/>
        </p:nvSpPr>
        <p:spPr bwMode="auto">
          <a:xfrm>
            <a:off x="6305550" y="3025775"/>
            <a:ext cx="488950" cy="630238"/>
          </a:xfrm>
          <a:custGeom>
            <a:avLst/>
            <a:gdLst/>
            <a:ahLst/>
            <a:cxnLst>
              <a:cxn ang="0">
                <a:pos x="315" y="15"/>
              </a:cxn>
              <a:cxn ang="0">
                <a:pos x="321" y="21"/>
              </a:cxn>
              <a:cxn ang="0">
                <a:pos x="321" y="39"/>
              </a:cxn>
              <a:cxn ang="0">
                <a:pos x="315" y="15"/>
              </a:cxn>
              <a:cxn ang="0">
                <a:pos x="296" y="15"/>
              </a:cxn>
              <a:cxn ang="0">
                <a:pos x="278" y="21"/>
              </a:cxn>
              <a:cxn ang="0">
                <a:pos x="257" y="24"/>
              </a:cxn>
              <a:cxn ang="0">
                <a:pos x="232" y="18"/>
              </a:cxn>
              <a:cxn ang="0">
                <a:pos x="211" y="21"/>
              </a:cxn>
              <a:cxn ang="0">
                <a:pos x="208" y="9"/>
              </a:cxn>
              <a:cxn ang="0">
                <a:pos x="189" y="15"/>
              </a:cxn>
              <a:cxn ang="0">
                <a:pos x="153" y="18"/>
              </a:cxn>
              <a:cxn ang="0">
                <a:pos x="101" y="9"/>
              </a:cxn>
              <a:cxn ang="0">
                <a:pos x="64" y="0"/>
              </a:cxn>
              <a:cxn ang="0">
                <a:pos x="49" y="39"/>
              </a:cxn>
              <a:cxn ang="0">
                <a:pos x="31" y="91"/>
              </a:cxn>
              <a:cxn ang="0">
                <a:pos x="6" y="183"/>
              </a:cxn>
              <a:cxn ang="0">
                <a:pos x="0" y="238"/>
              </a:cxn>
              <a:cxn ang="0">
                <a:pos x="0" y="259"/>
              </a:cxn>
              <a:cxn ang="0">
                <a:pos x="15" y="329"/>
              </a:cxn>
              <a:cxn ang="0">
                <a:pos x="18" y="345"/>
              </a:cxn>
              <a:cxn ang="0">
                <a:pos x="46" y="400"/>
              </a:cxn>
              <a:cxn ang="0">
                <a:pos x="79" y="436"/>
              </a:cxn>
              <a:cxn ang="0">
                <a:pos x="92" y="445"/>
              </a:cxn>
              <a:cxn ang="0">
                <a:pos x="95" y="375"/>
              </a:cxn>
              <a:cxn ang="0">
                <a:pos x="104" y="320"/>
              </a:cxn>
              <a:cxn ang="0">
                <a:pos x="131" y="259"/>
              </a:cxn>
              <a:cxn ang="0">
                <a:pos x="153" y="232"/>
              </a:cxn>
              <a:cxn ang="0">
                <a:pos x="208" y="152"/>
              </a:cxn>
              <a:cxn ang="0">
                <a:pos x="220" y="137"/>
              </a:cxn>
              <a:cxn ang="0">
                <a:pos x="263" y="116"/>
              </a:cxn>
              <a:cxn ang="0">
                <a:pos x="278" y="104"/>
              </a:cxn>
              <a:cxn ang="0">
                <a:pos x="315" y="58"/>
              </a:cxn>
              <a:cxn ang="0">
                <a:pos x="324" y="33"/>
              </a:cxn>
              <a:cxn ang="0">
                <a:pos x="315" y="15"/>
              </a:cxn>
              <a:cxn ang="0">
                <a:pos x="315" y="15"/>
              </a:cxn>
            </a:cxnLst>
            <a:rect l="0" t="0" r="r" b="b"/>
            <a:pathLst>
              <a:path w="324" h="445">
                <a:moveTo>
                  <a:pt x="315" y="15"/>
                </a:moveTo>
                <a:lnTo>
                  <a:pt x="315" y="15"/>
                </a:lnTo>
                <a:lnTo>
                  <a:pt x="315" y="15"/>
                </a:lnTo>
                <a:lnTo>
                  <a:pt x="321" y="21"/>
                </a:lnTo>
                <a:lnTo>
                  <a:pt x="324" y="30"/>
                </a:lnTo>
                <a:lnTo>
                  <a:pt x="321" y="39"/>
                </a:lnTo>
                <a:lnTo>
                  <a:pt x="315" y="15"/>
                </a:lnTo>
                <a:lnTo>
                  <a:pt x="315" y="15"/>
                </a:lnTo>
                <a:lnTo>
                  <a:pt x="308" y="15"/>
                </a:lnTo>
                <a:lnTo>
                  <a:pt x="296" y="15"/>
                </a:lnTo>
                <a:lnTo>
                  <a:pt x="296" y="15"/>
                </a:lnTo>
                <a:lnTo>
                  <a:pt x="278" y="21"/>
                </a:lnTo>
                <a:lnTo>
                  <a:pt x="269" y="24"/>
                </a:lnTo>
                <a:lnTo>
                  <a:pt x="257" y="24"/>
                </a:lnTo>
                <a:lnTo>
                  <a:pt x="257" y="24"/>
                </a:lnTo>
                <a:lnTo>
                  <a:pt x="232" y="18"/>
                </a:lnTo>
                <a:lnTo>
                  <a:pt x="220" y="18"/>
                </a:lnTo>
                <a:lnTo>
                  <a:pt x="211" y="21"/>
                </a:lnTo>
                <a:lnTo>
                  <a:pt x="211" y="21"/>
                </a:lnTo>
                <a:lnTo>
                  <a:pt x="208" y="9"/>
                </a:lnTo>
                <a:lnTo>
                  <a:pt x="208" y="9"/>
                </a:lnTo>
                <a:lnTo>
                  <a:pt x="189" y="15"/>
                </a:lnTo>
                <a:lnTo>
                  <a:pt x="171" y="18"/>
                </a:lnTo>
                <a:lnTo>
                  <a:pt x="153" y="18"/>
                </a:lnTo>
                <a:lnTo>
                  <a:pt x="134" y="18"/>
                </a:lnTo>
                <a:lnTo>
                  <a:pt x="101" y="9"/>
                </a:lnTo>
                <a:lnTo>
                  <a:pt x="64" y="0"/>
                </a:lnTo>
                <a:lnTo>
                  <a:pt x="64" y="0"/>
                </a:lnTo>
                <a:lnTo>
                  <a:pt x="58" y="21"/>
                </a:lnTo>
                <a:lnTo>
                  <a:pt x="49" y="39"/>
                </a:lnTo>
                <a:lnTo>
                  <a:pt x="49" y="39"/>
                </a:lnTo>
                <a:lnTo>
                  <a:pt x="31" y="91"/>
                </a:lnTo>
                <a:lnTo>
                  <a:pt x="12" y="152"/>
                </a:lnTo>
                <a:lnTo>
                  <a:pt x="6" y="183"/>
                </a:lnTo>
                <a:lnTo>
                  <a:pt x="0" y="213"/>
                </a:lnTo>
                <a:lnTo>
                  <a:pt x="0" y="238"/>
                </a:lnTo>
                <a:lnTo>
                  <a:pt x="0" y="259"/>
                </a:lnTo>
                <a:lnTo>
                  <a:pt x="0" y="259"/>
                </a:lnTo>
                <a:lnTo>
                  <a:pt x="12" y="311"/>
                </a:lnTo>
                <a:lnTo>
                  <a:pt x="15" y="329"/>
                </a:lnTo>
                <a:lnTo>
                  <a:pt x="18" y="345"/>
                </a:lnTo>
                <a:lnTo>
                  <a:pt x="18" y="345"/>
                </a:lnTo>
                <a:lnTo>
                  <a:pt x="28" y="369"/>
                </a:lnTo>
                <a:lnTo>
                  <a:pt x="46" y="400"/>
                </a:lnTo>
                <a:lnTo>
                  <a:pt x="67" y="427"/>
                </a:lnTo>
                <a:lnTo>
                  <a:pt x="79" y="436"/>
                </a:lnTo>
                <a:lnTo>
                  <a:pt x="92" y="445"/>
                </a:lnTo>
                <a:lnTo>
                  <a:pt x="92" y="445"/>
                </a:lnTo>
                <a:lnTo>
                  <a:pt x="92" y="403"/>
                </a:lnTo>
                <a:lnTo>
                  <a:pt x="95" y="375"/>
                </a:lnTo>
                <a:lnTo>
                  <a:pt x="98" y="348"/>
                </a:lnTo>
                <a:lnTo>
                  <a:pt x="104" y="320"/>
                </a:lnTo>
                <a:lnTo>
                  <a:pt x="116" y="290"/>
                </a:lnTo>
                <a:lnTo>
                  <a:pt x="131" y="259"/>
                </a:lnTo>
                <a:lnTo>
                  <a:pt x="153" y="232"/>
                </a:lnTo>
                <a:lnTo>
                  <a:pt x="153" y="232"/>
                </a:lnTo>
                <a:lnTo>
                  <a:pt x="189" y="177"/>
                </a:lnTo>
                <a:lnTo>
                  <a:pt x="208" y="152"/>
                </a:lnTo>
                <a:lnTo>
                  <a:pt x="220" y="137"/>
                </a:lnTo>
                <a:lnTo>
                  <a:pt x="220" y="137"/>
                </a:lnTo>
                <a:lnTo>
                  <a:pt x="247" y="125"/>
                </a:lnTo>
                <a:lnTo>
                  <a:pt x="263" y="116"/>
                </a:lnTo>
                <a:lnTo>
                  <a:pt x="278" y="104"/>
                </a:lnTo>
                <a:lnTo>
                  <a:pt x="278" y="104"/>
                </a:lnTo>
                <a:lnTo>
                  <a:pt x="296" y="82"/>
                </a:lnTo>
                <a:lnTo>
                  <a:pt x="315" y="58"/>
                </a:lnTo>
                <a:lnTo>
                  <a:pt x="321" y="46"/>
                </a:lnTo>
                <a:lnTo>
                  <a:pt x="324" y="33"/>
                </a:lnTo>
                <a:lnTo>
                  <a:pt x="321" y="21"/>
                </a:lnTo>
                <a:lnTo>
                  <a:pt x="315" y="15"/>
                </a:lnTo>
                <a:lnTo>
                  <a:pt x="315" y="15"/>
                </a:lnTo>
                <a:lnTo>
                  <a:pt x="315" y="15"/>
                </a:lnTo>
                <a:close/>
              </a:path>
            </a:pathLst>
          </a:custGeom>
          <a:solidFill>
            <a:srgbClr val="801C62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9" name="Freeform 117"/>
          <p:cNvSpPr>
            <a:spLocks/>
          </p:cNvSpPr>
          <p:nvPr/>
        </p:nvSpPr>
        <p:spPr bwMode="auto">
          <a:xfrm>
            <a:off x="6156325" y="765175"/>
            <a:ext cx="958850" cy="2335213"/>
          </a:xfrm>
          <a:custGeom>
            <a:avLst/>
            <a:gdLst/>
            <a:ahLst/>
            <a:cxnLst>
              <a:cxn ang="0">
                <a:pos x="282" y="1434"/>
              </a:cxn>
              <a:cxn ang="0">
                <a:pos x="282" y="1336"/>
              </a:cxn>
              <a:cxn ang="0">
                <a:pos x="308" y="1246"/>
              </a:cxn>
              <a:cxn ang="0">
                <a:pos x="337" y="1197"/>
              </a:cxn>
              <a:cxn ang="0">
                <a:pos x="354" y="1150"/>
              </a:cxn>
              <a:cxn ang="0">
                <a:pos x="337" y="1099"/>
              </a:cxn>
              <a:cxn ang="0">
                <a:pos x="286" y="947"/>
              </a:cxn>
              <a:cxn ang="0">
                <a:pos x="164" y="735"/>
              </a:cxn>
              <a:cxn ang="0">
                <a:pos x="86" y="529"/>
              </a:cxn>
              <a:cxn ang="0">
                <a:pos x="192" y="683"/>
              </a:cxn>
              <a:cxn ang="0">
                <a:pos x="90" y="160"/>
              </a:cxn>
              <a:cxn ang="0">
                <a:pos x="160" y="128"/>
              </a:cxn>
              <a:cxn ang="0">
                <a:pos x="242" y="140"/>
              </a:cxn>
              <a:cxn ang="0">
                <a:pos x="283" y="620"/>
              </a:cxn>
              <a:cxn ang="0">
                <a:pos x="377" y="1039"/>
              </a:cxn>
              <a:cxn ang="0">
                <a:pos x="421" y="1118"/>
              </a:cxn>
              <a:cxn ang="0">
                <a:pos x="429" y="1134"/>
              </a:cxn>
              <a:cxn ang="0">
                <a:pos x="447" y="1132"/>
              </a:cxn>
              <a:cxn ang="0">
                <a:pos x="464" y="1109"/>
              </a:cxn>
              <a:cxn ang="0">
                <a:pos x="525" y="1015"/>
              </a:cxn>
              <a:cxn ang="0">
                <a:pos x="552" y="1015"/>
              </a:cxn>
              <a:cxn ang="0">
                <a:pos x="566" y="1026"/>
              </a:cxn>
              <a:cxn ang="0">
                <a:pos x="549" y="1061"/>
              </a:cxn>
              <a:cxn ang="0">
                <a:pos x="534" y="1093"/>
              </a:cxn>
              <a:cxn ang="0">
                <a:pos x="580" y="1055"/>
              </a:cxn>
              <a:cxn ang="0">
                <a:pos x="597" y="1059"/>
              </a:cxn>
              <a:cxn ang="0">
                <a:pos x="604" y="1069"/>
              </a:cxn>
              <a:cxn ang="0">
                <a:pos x="594" y="1096"/>
              </a:cxn>
              <a:cxn ang="0">
                <a:pos x="577" y="1126"/>
              </a:cxn>
              <a:cxn ang="0">
                <a:pos x="572" y="1178"/>
              </a:cxn>
              <a:cxn ang="0">
                <a:pos x="586" y="1216"/>
              </a:cxn>
              <a:cxn ang="0">
                <a:pos x="597" y="1284"/>
              </a:cxn>
              <a:cxn ang="0">
                <a:pos x="580" y="1303"/>
              </a:cxn>
              <a:cxn ang="0">
                <a:pos x="505" y="1300"/>
              </a:cxn>
              <a:cxn ang="0">
                <a:pos x="481" y="1284"/>
              </a:cxn>
              <a:cxn ang="0">
                <a:pos x="473" y="1287"/>
              </a:cxn>
              <a:cxn ang="0">
                <a:pos x="439" y="1333"/>
              </a:cxn>
              <a:cxn ang="0">
                <a:pos x="432" y="1354"/>
              </a:cxn>
              <a:cxn ang="0">
                <a:pos x="432" y="1414"/>
              </a:cxn>
              <a:cxn ang="0">
                <a:pos x="412" y="1455"/>
              </a:cxn>
              <a:cxn ang="0">
                <a:pos x="392" y="1471"/>
              </a:cxn>
              <a:cxn ang="0">
                <a:pos x="392" y="1452"/>
              </a:cxn>
              <a:cxn ang="0">
                <a:pos x="368" y="1450"/>
              </a:cxn>
              <a:cxn ang="0">
                <a:pos x="343" y="1458"/>
              </a:cxn>
              <a:cxn ang="0">
                <a:pos x="308" y="1452"/>
              </a:cxn>
              <a:cxn ang="0">
                <a:pos x="288" y="1455"/>
              </a:cxn>
            </a:cxnLst>
            <a:rect l="0" t="0" r="r" b="b"/>
            <a:pathLst>
              <a:path w="604" h="1471">
                <a:moveTo>
                  <a:pt x="288" y="1455"/>
                </a:moveTo>
                <a:lnTo>
                  <a:pt x="288" y="1455"/>
                </a:lnTo>
                <a:lnTo>
                  <a:pt x="282" y="1434"/>
                </a:lnTo>
                <a:lnTo>
                  <a:pt x="279" y="1409"/>
                </a:lnTo>
                <a:lnTo>
                  <a:pt x="279" y="1377"/>
                </a:lnTo>
                <a:lnTo>
                  <a:pt x="282" y="1336"/>
                </a:lnTo>
                <a:lnTo>
                  <a:pt x="290" y="1292"/>
                </a:lnTo>
                <a:lnTo>
                  <a:pt x="299" y="1268"/>
                </a:lnTo>
                <a:lnTo>
                  <a:pt x="308" y="1246"/>
                </a:lnTo>
                <a:lnTo>
                  <a:pt x="322" y="1222"/>
                </a:lnTo>
                <a:lnTo>
                  <a:pt x="337" y="1197"/>
                </a:lnTo>
                <a:lnTo>
                  <a:pt x="337" y="1197"/>
                </a:lnTo>
                <a:lnTo>
                  <a:pt x="348" y="1175"/>
                </a:lnTo>
                <a:lnTo>
                  <a:pt x="354" y="1161"/>
                </a:lnTo>
                <a:lnTo>
                  <a:pt x="354" y="1150"/>
                </a:lnTo>
                <a:lnTo>
                  <a:pt x="354" y="1134"/>
                </a:lnTo>
                <a:lnTo>
                  <a:pt x="348" y="1118"/>
                </a:lnTo>
                <a:lnTo>
                  <a:pt x="337" y="1099"/>
                </a:lnTo>
                <a:lnTo>
                  <a:pt x="316" y="1077"/>
                </a:lnTo>
                <a:lnTo>
                  <a:pt x="316" y="1077"/>
                </a:lnTo>
                <a:lnTo>
                  <a:pt x="286" y="947"/>
                </a:lnTo>
                <a:lnTo>
                  <a:pt x="252" y="831"/>
                </a:lnTo>
                <a:cubicBezTo>
                  <a:pt x="240" y="802"/>
                  <a:pt x="229" y="791"/>
                  <a:pt x="214" y="775"/>
                </a:cubicBezTo>
                <a:cubicBezTo>
                  <a:pt x="199" y="759"/>
                  <a:pt x="187" y="757"/>
                  <a:pt x="164" y="735"/>
                </a:cubicBezTo>
                <a:cubicBezTo>
                  <a:pt x="141" y="713"/>
                  <a:pt x="100" y="677"/>
                  <a:pt x="78" y="643"/>
                </a:cubicBezTo>
                <a:cubicBezTo>
                  <a:pt x="45" y="611"/>
                  <a:pt x="28" y="545"/>
                  <a:pt x="30" y="531"/>
                </a:cubicBezTo>
                <a:lnTo>
                  <a:pt x="86" y="529"/>
                </a:lnTo>
                <a:lnTo>
                  <a:pt x="114" y="587"/>
                </a:lnTo>
                <a:cubicBezTo>
                  <a:pt x="124" y="604"/>
                  <a:pt x="131" y="615"/>
                  <a:pt x="144" y="631"/>
                </a:cubicBezTo>
                <a:cubicBezTo>
                  <a:pt x="157" y="647"/>
                  <a:pt x="177" y="675"/>
                  <a:pt x="192" y="683"/>
                </a:cubicBezTo>
                <a:cubicBezTo>
                  <a:pt x="216" y="704"/>
                  <a:pt x="237" y="749"/>
                  <a:pt x="233" y="680"/>
                </a:cubicBezTo>
                <a:lnTo>
                  <a:pt x="160" y="284"/>
                </a:lnTo>
                <a:cubicBezTo>
                  <a:pt x="136" y="197"/>
                  <a:pt x="117" y="203"/>
                  <a:pt x="90" y="160"/>
                </a:cubicBezTo>
                <a:cubicBezTo>
                  <a:pt x="62" y="117"/>
                  <a:pt x="8" y="50"/>
                  <a:pt x="0" y="26"/>
                </a:cubicBezTo>
                <a:lnTo>
                  <a:pt x="58" y="14"/>
                </a:lnTo>
                <a:cubicBezTo>
                  <a:pt x="85" y="31"/>
                  <a:pt x="140" y="130"/>
                  <a:pt x="160" y="128"/>
                </a:cubicBezTo>
                <a:cubicBezTo>
                  <a:pt x="180" y="126"/>
                  <a:pt x="163" y="19"/>
                  <a:pt x="180" y="0"/>
                </a:cubicBezTo>
                <a:lnTo>
                  <a:pt x="248" y="14"/>
                </a:lnTo>
                <a:cubicBezTo>
                  <a:pt x="258" y="37"/>
                  <a:pt x="245" y="96"/>
                  <a:pt x="242" y="140"/>
                </a:cubicBezTo>
                <a:cubicBezTo>
                  <a:pt x="235" y="183"/>
                  <a:pt x="234" y="237"/>
                  <a:pt x="230" y="276"/>
                </a:cubicBezTo>
                <a:lnTo>
                  <a:pt x="239" y="378"/>
                </a:lnTo>
                <a:lnTo>
                  <a:pt x="283" y="620"/>
                </a:lnTo>
                <a:lnTo>
                  <a:pt x="313" y="776"/>
                </a:lnTo>
                <a:lnTo>
                  <a:pt x="377" y="1039"/>
                </a:lnTo>
                <a:lnTo>
                  <a:pt x="377" y="1039"/>
                </a:lnTo>
                <a:lnTo>
                  <a:pt x="398" y="1072"/>
                </a:lnTo>
                <a:lnTo>
                  <a:pt x="412" y="1096"/>
                </a:lnTo>
                <a:lnTo>
                  <a:pt x="421" y="1118"/>
                </a:lnTo>
                <a:lnTo>
                  <a:pt x="421" y="1118"/>
                </a:lnTo>
                <a:lnTo>
                  <a:pt x="426" y="1129"/>
                </a:lnTo>
                <a:lnTo>
                  <a:pt x="429" y="1134"/>
                </a:lnTo>
                <a:lnTo>
                  <a:pt x="435" y="1137"/>
                </a:lnTo>
                <a:lnTo>
                  <a:pt x="442" y="1137"/>
                </a:lnTo>
                <a:lnTo>
                  <a:pt x="447" y="1132"/>
                </a:lnTo>
                <a:lnTo>
                  <a:pt x="456" y="1124"/>
                </a:lnTo>
                <a:lnTo>
                  <a:pt x="464" y="1109"/>
                </a:lnTo>
                <a:lnTo>
                  <a:pt x="464" y="1109"/>
                </a:lnTo>
                <a:lnTo>
                  <a:pt x="502" y="1047"/>
                </a:lnTo>
                <a:lnTo>
                  <a:pt x="517" y="1026"/>
                </a:lnTo>
                <a:lnTo>
                  <a:pt x="525" y="1015"/>
                </a:lnTo>
                <a:lnTo>
                  <a:pt x="525" y="1015"/>
                </a:lnTo>
                <a:lnTo>
                  <a:pt x="537" y="1015"/>
                </a:lnTo>
                <a:lnTo>
                  <a:pt x="552" y="1015"/>
                </a:lnTo>
                <a:lnTo>
                  <a:pt x="557" y="1018"/>
                </a:lnTo>
                <a:lnTo>
                  <a:pt x="563" y="1020"/>
                </a:lnTo>
                <a:lnTo>
                  <a:pt x="566" y="1026"/>
                </a:lnTo>
                <a:lnTo>
                  <a:pt x="563" y="1034"/>
                </a:lnTo>
                <a:lnTo>
                  <a:pt x="563" y="1034"/>
                </a:lnTo>
                <a:lnTo>
                  <a:pt x="549" y="1061"/>
                </a:lnTo>
                <a:lnTo>
                  <a:pt x="539" y="1077"/>
                </a:lnTo>
                <a:lnTo>
                  <a:pt x="534" y="1093"/>
                </a:lnTo>
                <a:lnTo>
                  <a:pt x="534" y="1093"/>
                </a:lnTo>
                <a:lnTo>
                  <a:pt x="560" y="1069"/>
                </a:lnTo>
                <a:lnTo>
                  <a:pt x="572" y="1061"/>
                </a:lnTo>
                <a:lnTo>
                  <a:pt x="580" y="1055"/>
                </a:lnTo>
                <a:lnTo>
                  <a:pt x="580" y="1055"/>
                </a:lnTo>
                <a:lnTo>
                  <a:pt x="589" y="1055"/>
                </a:lnTo>
                <a:lnTo>
                  <a:pt x="597" y="1059"/>
                </a:lnTo>
                <a:lnTo>
                  <a:pt x="604" y="1064"/>
                </a:lnTo>
                <a:lnTo>
                  <a:pt x="604" y="1069"/>
                </a:lnTo>
                <a:lnTo>
                  <a:pt x="604" y="1069"/>
                </a:lnTo>
                <a:lnTo>
                  <a:pt x="604" y="1077"/>
                </a:lnTo>
                <a:lnTo>
                  <a:pt x="600" y="1085"/>
                </a:lnTo>
                <a:lnTo>
                  <a:pt x="594" y="1096"/>
                </a:lnTo>
                <a:lnTo>
                  <a:pt x="583" y="1109"/>
                </a:lnTo>
                <a:lnTo>
                  <a:pt x="583" y="1109"/>
                </a:lnTo>
                <a:lnTo>
                  <a:pt x="577" y="1126"/>
                </a:lnTo>
                <a:lnTo>
                  <a:pt x="572" y="1142"/>
                </a:lnTo>
                <a:lnTo>
                  <a:pt x="569" y="1165"/>
                </a:lnTo>
                <a:lnTo>
                  <a:pt x="572" y="1178"/>
                </a:lnTo>
                <a:lnTo>
                  <a:pt x="575" y="1189"/>
                </a:lnTo>
                <a:lnTo>
                  <a:pt x="575" y="1189"/>
                </a:lnTo>
                <a:lnTo>
                  <a:pt x="586" y="1216"/>
                </a:lnTo>
                <a:lnTo>
                  <a:pt x="594" y="1240"/>
                </a:lnTo>
                <a:lnTo>
                  <a:pt x="597" y="1268"/>
                </a:lnTo>
                <a:lnTo>
                  <a:pt x="597" y="1284"/>
                </a:lnTo>
                <a:lnTo>
                  <a:pt x="594" y="1303"/>
                </a:lnTo>
                <a:lnTo>
                  <a:pt x="594" y="1303"/>
                </a:lnTo>
                <a:lnTo>
                  <a:pt x="580" y="1303"/>
                </a:lnTo>
                <a:lnTo>
                  <a:pt x="557" y="1305"/>
                </a:lnTo>
                <a:lnTo>
                  <a:pt x="525" y="1303"/>
                </a:lnTo>
                <a:lnTo>
                  <a:pt x="505" y="1300"/>
                </a:lnTo>
                <a:lnTo>
                  <a:pt x="481" y="1295"/>
                </a:lnTo>
                <a:lnTo>
                  <a:pt x="481" y="1295"/>
                </a:lnTo>
                <a:lnTo>
                  <a:pt x="481" y="1284"/>
                </a:lnTo>
                <a:lnTo>
                  <a:pt x="479" y="1281"/>
                </a:lnTo>
                <a:lnTo>
                  <a:pt x="473" y="1287"/>
                </a:lnTo>
                <a:lnTo>
                  <a:pt x="473" y="1287"/>
                </a:lnTo>
                <a:lnTo>
                  <a:pt x="461" y="1297"/>
                </a:lnTo>
                <a:lnTo>
                  <a:pt x="450" y="1311"/>
                </a:lnTo>
                <a:lnTo>
                  <a:pt x="439" y="1333"/>
                </a:lnTo>
                <a:lnTo>
                  <a:pt x="435" y="1344"/>
                </a:lnTo>
                <a:lnTo>
                  <a:pt x="432" y="1354"/>
                </a:lnTo>
                <a:lnTo>
                  <a:pt x="432" y="1354"/>
                </a:lnTo>
                <a:lnTo>
                  <a:pt x="432" y="1379"/>
                </a:lnTo>
                <a:lnTo>
                  <a:pt x="432" y="1403"/>
                </a:lnTo>
                <a:lnTo>
                  <a:pt x="432" y="1414"/>
                </a:lnTo>
                <a:lnTo>
                  <a:pt x="426" y="1428"/>
                </a:lnTo>
                <a:lnTo>
                  <a:pt x="421" y="1442"/>
                </a:lnTo>
                <a:lnTo>
                  <a:pt x="412" y="1455"/>
                </a:lnTo>
                <a:lnTo>
                  <a:pt x="412" y="1455"/>
                </a:lnTo>
                <a:lnTo>
                  <a:pt x="392" y="1471"/>
                </a:lnTo>
                <a:lnTo>
                  <a:pt x="392" y="1471"/>
                </a:lnTo>
                <a:lnTo>
                  <a:pt x="395" y="1466"/>
                </a:lnTo>
                <a:lnTo>
                  <a:pt x="392" y="1458"/>
                </a:lnTo>
                <a:lnTo>
                  <a:pt x="392" y="1452"/>
                </a:lnTo>
                <a:lnTo>
                  <a:pt x="386" y="1450"/>
                </a:lnTo>
                <a:lnTo>
                  <a:pt x="380" y="1450"/>
                </a:lnTo>
                <a:lnTo>
                  <a:pt x="368" y="1450"/>
                </a:lnTo>
                <a:lnTo>
                  <a:pt x="368" y="1450"/>
                </a:lnTo>
                <a:lnTo>
                  <a:pt x="351" y="1455"/>
                </a:lnTo>
                <a:lnTo>
                  <a:pt x="343" y="1458"/>
                </a:lnTo>
                <a:lnTo>
                  <a:pt x="331" y="1458"/>
                </a:lnTo>
                <a:lnTo>
                  <a:pt x="331" y="1458"/>
                </a:lnTo>
                <a:lnTo>
                  <a:pt x="308" y="1452"/>
                </a:lnTo>
                <a:lnTo>
                  <a:pt x="296" y="1452"/>
                </a:lnTo>
                <a:lnTo>
                  <a:pt x="288" y="1455"/>
                </a:lnTo>
                <a:lnTo>
                  <a:pt x="288" y="1455"/>
                </a:lnTo>
                <a:lnTo>
                  <a:pt x="288" y="1455"/>
                </a:lnTo>
                <a:close/>
              </a:path>
            </a:pathLst>
          </a:custGeom>
          <a:solidFill>
            <a:srgbClr val="B1001D"/>
          </a:solidFill>
          <a:ln w="6350" cmpd="sng">
            <a:solidFill>
              <a:srgbClr val="901A27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4870" name="Group 118"/>
          <p:cNvGrpSpPr>
            <a:grpSpLocks/>
          </p:cNvGrpSpPr>
          <p:nvPr/>
        </p:nvGrpSpPr>
        <p:grpSpPr bwMode="auto">
          <a:xfrm>
            <a:off x="6443663" y="3025775"/>
            <a:ext cx="887412" cy="979488"/>
            <a:chOff x="4145" y="1167"/>
            <a:chExt cx="518" cy="613"/>
          </a:xfrm>
        </p:grpSpPr>
        <p:sp>
          <p:nvSpPr>
            <p:cNvPr id="74871" name="Freeform 119"/>
            <p:cNvSpPr>
              <a:spLocks/>
            </p:cNvSpPr>
            <p:nvPr/>
          </p:nvSpPr>
          <p:spPr bwMode="auto">
            <a:xfrm>
              <a:off x="4145" y="1167"/>
              <a:ext cx="278" cy="534"/>
            </a:xfrm>
            <a:custGeom>
              <a:avLst/>
              <a:gdLst/>
              <a:ahLst/>
              <a:cxnLst>
                <a:cxn ang="0">
                  <a:pos x="250" y="21"/>
                </a:cxn>
                <a:cxn ang="0">
                  <a:pos x="305" y="3"/>
                </a:cxn>
                <a:cxn ang="0">
                  <a:pos x="314" y="21"/>
                </a:cxn>
                <a:cxn ang="0">
                  <a:pos x="302" y="39"/>
                </a:cxn>
                <a:cxn ang="0">
                  <a:pos x="284" y="61"/>
                </a:cxn>
                <a:cxn ang="0">
                  <a:pos x="256" y="82"/>
                </a:cxn>
                <a:cxn ang="0">
                  <a:pos x="235" y="122"/>
                </a:cxn>
                <a:cxn ang="0">
                  <a:pos x="210" y="146"/>
                </a:cxn>
                <a:cxn ang="0">
                  <a:pos x="198" y="165"/>
                </a:cxn>
                <a:cxn ang="0">
                  <a:pos x="180" y="177"/>
                </a:cxn>
                <a:cxn ang="0">
                  <a:pos x="186" y="198"/>
                </a:cxn>
                <a:cxn ang="0">
                  <a:pos x="195" y="220"/>
                </a:cxn>
                <a:cxn ang="0">
                  <a:pos x="192" y="265"/>
                </a:cxn>
                <a:cxn ang="0">
                  <a:pos x="189" y="290"/>
                </a:cxn>
                <a:cxn ang="0">
                  <a:pos x="168" y="287"/>
                </a:cxn>
                <a:cxn ang="0">
                  <a:pos x="125" y="271"/>
                </a:cxn>
                <a:cxn ang="0">
                  <a:pos x="100" y="290"/>
                </a:cxn>
                <a:cxn ang="0">
                  <a:pos x="91" y="305"/>
                </a:cxn>
                <a:cxn ang="0">
                  <a:pos x="107" y="360"/>
                </a:cxn>
                <a:cxn ang="0">
                  <a:pos x="122" y="381"/>
                </a:cxn>
                <a:cxn ang="0">
                  <a:pos x="143" y="412"/>
                </a:cxn>
                <a:cxn ang="0">
                  <a:pos x="158" y="455"/>
                </a:cxn>
                <a:cxn ang="0">
                  <a:pos x="158" y="473"/>
                </a:cxn>
                <a:cxn ang="0">
                  <a:pos x="146" y="467"/>
                </a:cxn>
                <a:cxn ang="0">
                  <a:pos x="107" y="433"/>
                </a:cxn>
                <a:cxn ang="0">
                  <a:pos x="94" y="424"/>
                </a:cxn>
                <a:cxn ang="0">
                  <a:pos x="97" y="433"/>
                </a:cxn>
                <a:cxn ang="0">
                  <a:pos x="100" y="455"/>
                </a:cxn>
                <a:cxn ang="0">
                  <a:pos x="85" y="461"/>
                </a:cxn>
                <a:cxn ang="0">
                  <a:pos x="61" y="467"/>
                </a:cxn>
                <a:cxn ang="0">
                  <a:pos x="52" y="467"/>
                </a:cxn>
                <a:cxn ang="0">
                  <a:pos x="52" y="488"/>
                </a:cxn>
                <a:cxn ang="0">
                  <a:pos x="46" y="500"/>
                </a:cxn>
                <a:cxn ang="0">
                  <a:pos x="39" y="497"/>
                </a:cxn>
                <a:cxn ang="0">
                  <a:pos x="58" y="531"/>
                </a:cxn>
                <a:cxn ang="0">
                  <a:pos x="76" y="555"/>
                </a:cxn>
                <a:cxn ang="0">
                  <a:pos x="91" y="577"/>
                </a:cxn>
                <a:cxn ang="0">
                  <a:pos x="116" y="604"/>
                </a:cxn>
                <a:cxn ang="0">
                  <a:pos x="61" y="561"/>
                </a:cxn>
                <a:cxn ang="0">
                  <a:pos x="21" y="509"/>
                </a:cxn>
                <a:cxn ang="0">
                  <a:pos x="0" y="448"/>
                </a:cxn>
                <a:cxn ang="0">
                  <a:pos x="0" y="381"/>
                </a:cxn>
                <a:cxn ang="0">
                  <a:pos x="88" y="146"/>
                </a:cxn>
              </a:cxnLst>
              <a:rect l="0" t="0" r="r" b="b"/>
              <a:pathLst>
                <a:path w="314" h="604">
                  <a:moveTo>
                    <a:pt x="207" y="49"/>
                  </a:moveTo>
                  <a:lnTo>
                    <a:pt x="207" y="49"/>
                  </a:lnTo>
                  <a:lnTo>
                    <a:pt x="250" y="21"/>
                  </a:lnTo>
                  <a:lnTo>
                    <a:pt x="284" y="6"/>
                  </a:lnTo>
                  <a:lnTo>
                    <a:pt x="296" y="0"/>
                  </a:lnTo>
                  <a:lnTo>
                    <a:pt x="305" y="3"/>
                  </a:lnTo>
                  <a:lnTo>
                    <a:pt x="305" y="3"/>
                  </a:lnTo>
                  <a:lnTo>
                    <a:pt x="311" y="12"/>
                  </a:lnTo>
                  <a:lnTo>
                    <a:pt x="314" y="21"/>
                  </a:lnTo>
                  <a:lnTo>
                    <a:pt x="311" y="27"/>
                  </a:lnTo>
                  <a:lnTo>
                    <a:pt x="308" y="33"/>
                  </a:lnTo>
                  <a:lnTo>
                    <a:pt x="302" y="39"/>
                  </a:lnTo>
                  <a:lnTo>
                    <a:pt x="293" y="42"/>
                  </a:lnTo>
                  <a:lnTo>
                    <a:pt x="293" y="42"/>
                  </a:lnTo>
                  <a:lnTo>
                    <a:pt x="284" y="61"/>
                  </a:lnTo>
                  <a:lnTo>
                    <a:pt x="274" y="7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91"/>
                  </a:lnTo>
                  <a:lnTo>
                    <a:pt x="247" y="107"/>
                  </a:lnTo>
                  <a:lnTo>
                    <a:pt x="235" y="122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10" y="146"/>
                  </a:lnTo>
                  <a:lnTo>
                    <a:pt x="207" y="152"/>
                  </a:lnTo>
                  <a:lnTo>
                    <a:pt x="204" y="15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86" y="174"/>
                  </a:lnTo>
                  <a:lnTo>
                    <a:pt x="180" y="177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86" y="198"/>
                  </a:lnTo>
                  <a:lnTo>
                    <a:pt x="192" y="210"/>
                  </a:lnTo>
                  <a:lnTo>
                    <a:pt x="195" y="220"/>
                  </a:lnTo>
                  <a:lnTo>
                    <a:pt x="195" y="220"/>
                  </a:lnTo>
                  <a:lnTo>
                    <a:pt x="195" y="244"/>
                  </a:lnTo>
                  <a:lnTo>
                    <a:pt x="192" y="265"/>
                  </a:lnTo>
                  <a:lnTo>
                    <a:pt x="192" y="265"/>
                  </a:lnTo>
                  <a:lnTo>
                    <a:pt x="192" y="274"/>
                  </a:lnTo>
                  <a:lnTo>
                    <a:pt x="192" y="287"/>
                  </a:lnTo>
                  <a:lnTo>
                    <a:pt x="189" y="290"/>
                  </a:lnTo>
                  <a:lnTo>
                    <a:pt x="183" y="290"/>
                  </a:lnTo>
                  <a:lnTo>
                    <a:pt x="177" y="290"/>
                  </a:lnTo>
                  <a:lnTo>
                    <a:pt x="168" y="287"/>
                  </a:lnTo>
                  <a:lnTo>
                    <a:pt x="168" y="287"/>
                  </a:lnTo>
                  <a:lnTo>
                    <a:pt x="137" y="274"/>
                  </a:lnTo>
                  <a:lnTo>
                    <a:pt x="125" y="271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7" y="329"/>
                  </a:lnTo>
                  <a:lnTo>
                    <a:pt x="107" y="360"/>
                  </a:lnTo>
                  <a:lnTo>
                    <a:pt x="107" y="360"/>
                  </a:lnTo>
                  <a:lnTo>
                    <a:pt x="110" y="369"/>
                  </a:lnTo>
                  <a:lnTo>
                    <a:pt x="116" y="375"/>
                  </a:lnTo>
                  <a:lnTo>
                    <a:pt x="122" y="381"/>
                  </a:lnTo>
                  <a:lnTo>
                    <a:pt x="131" y="387"/>
                  </a:lnTo>
                  <a:lnTo>
                    <a:pt x="131" y="387"/>
                  </a:lnTo>
                  <a:lnTo>
                    <a:pt x="143" y="412"/>
                  </a:lnTo>
                  <a:lnTo>
                    <a:pt x="152" y="442"/>
                  </a:lnTo>
                  <a:lnTo>
                    <a:pt x="152" y="442"/>
                  </a:lnTo>
                  <a:lnTo>
                    <a:pt x="158" y="455"/>
                  </a:lnTo>
                  <a:lnTo>
                    <a:pt x="162" y="467"/>
                  </a:lnTo>
                  <a:lnTo>
                    <a:pt x="162" y="470"/>
                  </a:lnTo>
                  <a:lnTo>
                    <a:pt x="158" y="473"/>
                  </a:lnTo>
                  <a:lnTo>
                    <a:pt x="155" y="473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28" y="458"/>
                  </a:lnTo>
                  <a:lnTo>
                    <a:pt x="119" y="445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97" y="424"/>
                  </a:lnTo>
                  <a:lnTo>
                    <a:pt x="94" y="424"/>
                  </a:lnTo>
                  <a:lnTo>
                    <a:pt x="94" y="427"/>
                  </a:lnTo>
                  <a:lnTo>
                    <a:pt x="94" y="427"/>
                  </a:lnTo>
                  <a:lnTo>
                    <a:pt x="97" y="433"/>
                  </a:lnTo>
                  <a:lnTo>
                    <a:pt x="100" y="445"/>
                  </a:lnTo>
                  <a:lnTo>
                    <a:pt x="100" y="451"/>
                  </a:lnTo>
                  <a:lnTo>
                    <a:pt x="100" y="455"/>
                  </a:lnTo>
                  <a:lnTo>
                    <a:pt x="94" y="461"/>
                  </a:lnTo>
                  <a:lnTo>
                    <a:pt x="85" y="461"/>
                  </a:lnTo>
                  <a:lnTo>
                    <a:pt x="85" y="461"/>
                  </a:lnTo>
                  <a:lnTo>
                    <a:pt x="64" y="464"/>
                  </a:lnTo>
                  <a:lnTo>
                    <a:pt x="61" y="467"/>
                  </a:lnTo>
                  <a:lnTo>
                    <a:pt x="61" y="467"/>
                  </a:lnTo>
                  <a:lnTo>
                    <a:pt x="58" y="467"/>
                  </a:lnTo>
                  <a:lnTo>
                    <a:pt x="55" y="467"/>
                  </a:lnTo>
                  <a:lnTo>
                    <a:pt x="52" y="467"/>
                  </a:lnTo>
                  <a:lnTo>
                    <a:pt x="49" y="467"/>
                  </a:lnTo>
                  <a:lnTo>
                    <a:pt x="49" y="467"/>
                  </a:lnTo>
                  <a:lnTo>
                    <a:pt x="52" y="488"/>
                  </a:lnTo>
                  <a:lnTo>
                    <a:pt x="52" y="497"/>
                  </a:lnTo>
                  <a:lnTo>
                    <a:pt x="49" y="500"/>
                  </a:lnTo>
                  <a:lnTo>
                    <a:pt x="46" y="500"/>
                  </a:lnTo>
                  <a:lnTo>
                    <a:pt x="46" y="500"/>
                  </a:lnTo>
                  <a:lnTo>
                    <a:pt x="36" y="500"/>
                  </a:lnTo>
                  <a:lnTo>
                    <a:pt x="39" y="497"/>
                  </a:lnTo>
                  <a:lnTo>
                    <a:pt x="39" y="497"/>
                  </a:lnTo>
                  <a:lnTo>
                    <a:pt x="49" y="516"/>
                  </a:lnTo>
                  <a:lnTo>
                    <a:pt x="58" y="531"/>
                  </a:lnTo>
                  <a:lnTo>
                    <a:pt x="61" y="549"/>
                  </a:lnTo>
                  <a:lnTo>
                    <a:pt x="61" y="549"/>
                  </a:lnTo>
                  <a:lnTo>
                    <a:pt x="76" y="555"/>
                  </a:lnTo>
                  <a:lnTo>
                    <a:pt x="85" y="564"/>
                  </a:lnTo>
                  <a:lnTo>
                    <a:pt x="91" y="577"/>
                  </a:lnTo>
                  <a:lnTo>
                    <a:pt x="91" y="577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88" y="586"/>
                  </a:lnTo>
                  <a:lnTo>
                    <a:pt x="61" y="561"/>
                  </a:lnTo>
                  <a:lnTo>
                    <a:pt x="61" y="561"/>
                  </a:lnTo>
                  <a:lnTo>
                    <a:pt x="42" y="543"/>
                  </a:lnTo>
                  <a:lnTo>
                    <a:pt x="21" y="509"/>
                  </a:lnTo>
                  <a:lnTo>
                    <a:pt x="12" y="491"/>
                  </a:lnTo>
                  <a:lnTo>
                    <a:pt x="3" y="470"/>
                  </a:lnTo>
                  <a:lnTo>
                    <a:pt x="0" y="448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381"/>
                  </a:lnTo>
                  <a:lnTo>
                    <a:pt x="0" y="336"/>
                  </a:lnTo>
                  <a:lnTo>
                    <a:pt x="0" y="290"/>
                  </a:lnTo>
                  <a:lnTo>
                    <a:pt x="88" y="146"/>
                  </a:lnTo>
                  <a:lnTo>
                    <a:pt x="207" y="49"/>
                  </a:lnTo>
                  <a:lnTo>
                    <a:pt x="207" y="49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72" name="Freeform 120"/>
            <p:cNvSpPr>
              <a:spLocks/>
            </p:cNvSpPr>
            <p:nvPr/>
          </p:nvSpPr>
          <p:spPr bwMode="auto">
            <a:xfrm>
              <a:off x="4280" y="1170"/>
              <a:ext cx="383" cy="6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90" y="27"/>
                </a:cxn>
                <a:cxn ang="0">
                  <a:pos x="214" y="58"/>
                </a:cxn>
                <a:cxn ang="0">
                  <a:pos x="238" y="101"/>
                </a:cxn>
                <a:cxn ang="0">
                  <a:pos x="266" y="165"/>
                </a:cxn>
                <a:cxn ang="0">
                  <a:pos x="257" y="171"/>
                </a:cxn>
                <a:cxn ang="0">
                  <a:pos x="272" y="223"/>
                </a:cxn>
                <a:cxn ang="0">
                  <a:pos x="266" y="238"/>
                </a:cxn>
                <a:cxn ang="0">
                  <a:pos x="266" y="290"/>
                </a:cxn>
                <a:cxn ang="0">
                  <a:pos x="272" y="317"/>
                </a:cxn>
                <a:cxn ang="0">
                  <a:pos x="278" y="375"/>
                </a:cxn>
                <a:cxn ang="0">
                  <a:pos x="275" y="424"/>
                </a:cxn>
                <a:cxn ang="0">
                  <a:pos x="296" y="455"/>
                </a:cxn>
                <a:cxn ang="0">
                  <a:pos x="309" y="494"/>
                </a:cxn>
                <a:cxn ang="0">
                  <a:pos x="309" y="516"/>
                </a:cxn>
                <a:cxn ang="0">
                  <a:pos x="321" y="546"/>
                </a:cxn>
                <a:cxn ang="0">
                  <a:pos x="327" y="583"/>
                </a:cxn>
                <a:cxn ang="0">
                  <a:pos x="327" y="613"/>
                </a:cxn>
                <a:cxn ang="0">
                  <a:pos x="330" y="647"/>
                </a:cxn>
                <a:cxn ang="0">
                  <a:pos x="238" y="659"/>
                </a:cxn>
                <a:cxn ang="0">
                  <a:pos x="171" y="653"/>
                </a:cxn>
                <a:cxn ang="0">
                  <a:pos x="150" y="650"/>
                </a:cxn>
                <a:cxn ang="0">
                  <a:pos x="110" y="644"/>
                </a:cxn>
                <a:cxn ang="0">
                  <a:pos x="86" y="635"/>
                </a:cxn>
                <a:cxn ang="0">
                  <a:pos x="40" y="622"/>
                </a:cxn>
                <a:cxn ang="0">
                  <a:pos x="19" y="629"/>
                </a:cxn>
                <a:cxn ang="0">
                  <a:pos x="156" y="671"/>
                </a:cxn>
                <a:cxn ang="0">
                  <a:pos x="293" y="687"/>
                </a:cxn>
                <a:cxn ang="0">
                  <a:pos x="370" y="684"/>
                </a:cxn>
                <a:cxn ang="0">
                  <a:pos x="425" y="644"/>
                </a:cxn>
                <a:cxn ang="0">
                  <a:pos x="428" y="601"/>
                </a:cxn>
                <a:cxn ang="0">
                  <a:pos x="416" y="558"/>
                </a:cxn>
                <a:cxn ang="0">
                  <a:pos x="391" y="525"/>
                </a:cxn>
                <a:cxn ang="0">
                  <a:pos x="382" y="461"/>
                </a:cxn>
                <a:cxn ang="0">
                  <a:pos x="367" y="439"/>
                </a:cxn>
                <a:cxn ang="0">
                  <a:pos x="348" y="372"/>
                </a:cxn>
                <a:cxn ang="0">
                  <a:pos x="351" y="342"/>
                </a:cxn>
                <a:cxn ang="0">
                  <a:pos x="373" y="326"/>
                </a:cxn>
                <a:cxn ang="0">
                  <a:pos x="348" y="259"/>
                </a:cxn>
                <a:cxn ang="0">
                  <a:pos x="327" y="162"/>
                </a:cxn>
                <a:cxn ang="0">
                  <a:pos x="342" y="162"/>
                </a:cxn>
                <a:cxn ang="0">
                  <a:pos x="376" y="198"/>
                </a:cxn>
                <a:cxn ang="0">
                  <a:pos x="394" y="186"/>
                </a:cxn>
                <a:cxn ang="0">
                  <a:pos x="376" y="155"/>
                </a:cxn>
                <a:cxn ang="0">
                  <a:pos x="354" y="116"/>
                </a:cxn>
                <a:cxn ang="0">
                  <a:pos x="339" y="94"/>
                </a:cxn>
                <a:cxn ang="0">
                  <a:pos x="312" y="94"/>
                </a:cxn>
                <a:cxn ang="0">
                  <a:pos x="281" y="82"/>
                </a:cxn>
                <a:cxn ang="0">
                  <a:pos x="266" y="36"/>
                </a:cxn>
                <a:cxn ang="0">
                  <a:pos x="211" y="3"/>
                </a:cxn>
              </a:cxnLst>
              <a:rect l="0" t="0" r="r" b="b"/>
              <a:pathLst>
                <a:path w="434" h="690">
                  <a:moveTo>
                    <a:pt x="196" y="0"/>
                  </a:moveTo>
                  <a:lnTo>
                    <a:pt x="196" y="0"/>
                  </a:lnTo>
                  <a:lnTo>
                    <a:pt x="190" y="0"/>
                  </a:lnTo>
                  <a:lnTo>
                    <a:pt x="187" y="3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18"/>
                  </a:lnTo>
                  <a:lnTo>
                    <a:pt x="190" y="27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8" y="49"/>
                  </a:lnTo>
                  <a:lnTo>
                    <a:pt x="214" y="58"/>
                  </a:lnTo>
                  <a:lnTo>
                    <a:pt x="223" y="82"/>
                  </a:lnTo>
                  <a:lnTo>
                    <a:pt x="223" y="82"/>
                  </a:lnTo>
                  <a:lnTo>
                    <a:pt x="232" y="91"/>
                  </a:lnTo>
                  <a:lnTo>
                    <a:pt x="238" y="101"/>
                  </a:lnTo>
                  <a:lnTo>
                    <a:pt x="248" y="107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60" y="162"/>
                  </a:lnTo>
                  <a:lnTo>
                    <a:pt x="257" y="162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63" y="204"/>
                  </a:lnTo>
                  <a:lnTo>
                    <a:pt x="269" y="220"/>
                  </a:lnTo>
                  <a:lnTo>
                    <a:pt x="272" y="223"/>
                  </a:lnTo>
                  <a:lnTo>
                    <a:pt x="278" y="226"/>
                  </a:lnTo>
                  <a:lnTo>
                    <a:pt x="278" y="226"/>
                  </a:lnTo>
                  <a:lnTo>
                    <a:pt x="272" y="232"/>
                  </a:lnTo>
                  <a:lnTo>
                    <a:pt x="266" y="238"/>
                  </a:lnTo>
                  <a:lnTo>
                    <a:pt x="263" y="253"/>
                  </a:lnTo>
                  <a:lnTo>
                    <a:pt x="263" y="271"/>
                  </a:lnTo>
                  <a:lnTo>
                    <a:pt x="263" y="271"/>
                  </a:lnTo>
                  <a:lnTo>
                    <a:pt x="266" y="290"/>
                  </a:lnTo>
                  <a:lnTo>
                    <a:pt x="269" y="299"/>
                  </a:lnTo>
                  <a:lnTo>
                    <a:pt x="275" y="305"/>
                  </a:lnTo>
                  <a:lnTo>
                    <a:pt x="275" y="305"/>
                  </a:lnTo>
                  <a:lnTo>
                    <a:pt x="272" y="317"/>
                  </a:lnTo>
                  <a:lnTo>
                    <a:pt x="269" y="333"/>
                  </a:lnTo>
                  <a:lnTo>
                    <a:pt x="272" y="354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72" y="381"/>
                  </a:lnTo>
                  <a:lnTo>
                    <a:pt x="266" y="391"/>
                  </a:lnTo>
                  <a:lnTo>
                    <a:pt x="266" y="406"/>
                  </a:lnTo>
                  <a:lnTo>
                    <a:pt x="275" y="424"/>
                  </a:lnTo>
                  <a:lnTo>
                    <a:pt x="275" y="424"/>
                  </a:lnTo>
                  <a:lnTo>
                    <a:pt x="284" y="439"/>
                  </a:lnTo>
                  <a:lnTo>
                    <a:pt x="293" y="448"/>
                  </a:lnTo>
                  <a:lnTo>
                    <a:pt x="296" y="455"/>
                  </a:lnTo>
                  <a:lnTo>
                    <a:pt x="300" y="461"/>
                  </a:lnTo>
                  <a:lnTo>
                    <a:pt x="300" y="461"/>
                  </a:lnTo>
                  <a:lnTo>
                    <a:pt x="303" y="479"/>
                  </a:lnTo>
                  <a:lnTo>
                    <a:pt x="309" y="494"/>
                  </a:lnTo>
                  <a:lnTo>
                    <a:pt x="309" y="494"/>
                  </a:lnTo>
                  <a:lnTo>
                    <a:pt x="312" y="500"/>
                  </a:lnTo>
                  <a:lnTo>
                    <a:pt x="309" y="516"/>
                  </a:lnTo>
                  <a:lnTo>
                    <a:pt x="309" y="516"/>
                  </a:lnTo>
                  <a:lnTo>
                    <a:pt x="309" y="525"/>
                  </a:lnTo>
                  <a:lnTo>
                    <a:pt x="309" y="531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4" y="555"/>
                  </a:lnTo>
                  <a:lnTo>
                    <a:pt x="330" y="564"/>
                  </a:lnTo>
                  <a:lnTo>
                    <a:pt x="330" y="574"/>
                  </a:lnTo>
                  <a:lnTo>
                    <a:pt x="327" y="583"/>
                  </a:lnTo>
                  <a:lnTo>
                    <a:pt x="327" y="583"/>
                  </a:lnTo>
                  <a:lnTo>
                    <a:pt x="324" y="589"/>
                  </a:lnTo>
                  <a:lnTo>
                    <a:pt x="324" y="595"/>
                  </a:lnTo>
                  <a:lnTo>
                    <a:pt x="327" y="613"/>
                  </a:lnTo>
                  <a:lnTo>
                    <a:pt x="333" y="632"/>
                  </a:lnTo>
                  <a:lnTo>
                    <a:pt x="333" y="641"/>
                  </a:lnTo>
                  <a:lnTo>
                    <a:pt x="330" y="647"/>
                  </a:lnTo>
                  <a:lnTo>
                    <a:pt x="330" y="647"/>
                  </a:lnTo>
                  <a:lnTo>
                    <a:pt x="315" y="656"/>
                  </a:lnTo>
                  <a:lnTo>
                    <a:pt x="293" y="662"/>
                  </a:lnTo>
                  <a:lnTo>
                    <a:pt x="269" y="662"/>
                  </a:lnTo>
                  <a:lnTo>
                    <a:pt x="238" y="659"/>
                  </a:lnTo>
                  <a:lnTo>
                    <a:pt x="238" y="659"/>
                  </a:lnTo>
                  <a:lnTo>
                    <a:pt x="187" y="656"/>
                  </a:lnTo>
                  <a:lnTo>
                    <a:pt x="187" y="656"/>
                  </a:lnTo>
                  <a:lnTo>
                    <a:pt x="171" y="653"/>
                  </a:lnTo>
                  <a:lnTo>
                    <a:pt x="168" y="653"/>
                  </a:lnTo>
                  <a:lnTo>
                    <a:pt x="162" y="656"/>
                  </a:lnTo>
                  <a:lnTo>
                    <a:pt x="162" y="656"/>
                  </a:lnTo>
                  <a:lnTo>
                    <a:pt x="150" y="650"/>
                  </a:lnTo>
                  <a:lnTo>
                    <a:pt x="132" y="650"/>
                  </a:lnTo>
                  <a:lnTo>
                    <a:pt x="132" y="650"/>
                  </a:lnTo>
                  <a:lnTo>
                    <a:pt x="126" y="644"/>
                  </a:lnTo>
                  <a:lnTo>
                    <a:pt x="110" y="644"/>
                  </a:lnTo>
                  <a:lnTo>
                    <a:pt x="110" y="644"/>
                  </a:lnTo>
                  <a:lnTo>
                    <a:pt x="104" y="638"/>
                  </a:lnTo>
                  <a:lnTo>
                    <a:pt x="98" y="635"/>
                  </a:lnTo>
                  <a:lnTo>
                    <a:pt x="86" y="635"/>
                  </a:lnTo>
                  <a:lnTo>
                    <a:pt x="74" y="635"/>
                  </a:lnTo>
                  <a:lnTo>
                    <a:pt x="74" y="635"/>
                  </a:lnTo>
                  <a:lnTo>
                    <a:pt x="58" y="629"/>
                  </a:lnTo>
                  <a:lnTo>
                    <a:pt x="40" y="622"/>
                  </a:lnTo>
                  <a:lnTo>
                    <a:pt x="22" y="619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19" y="629"/>
                  </a:lnTo>
                  <a:lnTo>
                    <a:pt x="49" y="644"/>
                  </a:lnTo>
                  <a:lnTo>
                    <a:pt x="92" y="659"/>
                  </a:lnTo>
                  <a:lnTo>
                    <a:pt x="122" y="665"/>
                  </a:lnTo>
                  <a:lnTo>
                    <a:pt x="156" y="671"/>
                  </a:lnTo>
                  <a:lnTo>
                    <a:pt x="156" y="671"/>
                  </a:lnTo>
                  <a:lnTo>
                    <a:pt x="254" y="684"/>
                  </a:lnTo>
                  <a:lnTo>
                    <a:pt x="293" y="687"/>
                  </a:lnTo>
                  <a:lnTo>
                    <a:pt x="293" y="687"/>
                  </a:lnTo>
                  <a:lnTo>
                    <a:pt x="315" y="690"/>
                  </a:lnTo>
                  <a:lnTo>
                    <a:pt x="333" y="690"/>
                  </a:lnTo>
                  <a:lnTo>
                    <a:pt x="348" y="690"/>
                  </a:lnTo>
                  <a:lnTo>
                    <a:pt x="370" y="684"/>
                  </a:lnTo>
                  <a:lnTo>
                    <a:pt x="388" y="677"/>
                  </a:lnTo>
                  <a:lnTo>
                    <a:pt x="406" y="662"/>
                  </a:lnTo>
                  <a:lnTo>
                    <a:pt x="425" y="644"/>
                  </a:lnTo>
                  <a:lnTo>
                    <a:pt x="425" y="644"/>
                  </a:lnTo>
                  <a:lnTo>
                    <a:pt x="431" y="632"/>
                  </a:lnTo>
                  <a:lnTo>
                    <a:pt x="434" y="619"/>
                  </a:lnTo>
                  <a:lnTo>
                    <a:pt x="431" y="610"/>
                  </a:lnTo>
                  <a:lnTo>
                    <a:pt x="428" y="601"/>
                  </a:lnTo>
                  <a:lnTo>
                    <a:pt x="428" y="601"/>
                  </a:lnTo>
                  <a:lnTo>
                    <a:pt x="428" y="589"/>
                  </a:lnTo>
                  <a:lnTo>
                    <a:pt x="425" y="574"/>
                  </a:lnTo>
                  <a:lnTo>
                    <a:pt x="416" y="558"/>
                  </a:lnTo>
                  <a:lnTo>
                    <a:pt x="403" y="543"/>
                  </a:lnTo>
                  <a:lnTo>
                    <a:pt x="403" y="543"/>
                  </a:lnTo>
                  <a:lnTo>
                    <a:pt x="397" y="534"/>
                  </a:lnTo>
                  <a:lnTo>
                    <a:pt x="391" y="525"/>
                  </a:lnTo>
                  <a:lnTo>
                    <a:pt x="388" y="503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82" y="461"/>
                  </a:lnTo>
                  <a:lnTo>
                    <a:pt x="376" y="455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367" y="439"/>
                  </a:lnTo>
                  <a:lnTo>
                    <a:pt x="364" y="427"/>
                  </a:lnTo>
                  <a:lnTo>
                    <a:pt x="351" y="409"/>
                  </a:lnTo>
                  <a:lnTo>
                    <a:pt x="351" y="409"/>
                  </a:lnTo>
                  <a:lnTo>
                    <a:pt x="348" y="372"/>
                  </a:lnTo>
                  <a:lnTo>
                    <a:pt x="348" y="351"/>
                  </a:lnTo>
                  <a:lnTo>
                    <a:pt x="348" y="345"/>
                  </a:lnTo>
                  <a:lnTo>
                    <a:pt x="351" y="342"/>
                  </a:lnTo>
                  <a:lnTo>
                    <a:pt x="351" y="342"/>
                  </a:lnTo>
                  <a:lnTo>
                    <a:pt x="358" y="342"/>
                  </a:lnTo>
                  <a:lnTo>
                    <a:pt x="364" y="339"/>
                  </a:lnTo>
                  <a:lnTo>
                    <a:pt x="370" y="336"/>
                  </a:lnTo>
                  <a:lnTo>
                    <a:pt x="373" y="326"/>
                  </a:lnTo>
                  <a:lnTo>
                    <a:pt x="370" y="311"/>
                  </a:lnTo>
                  <a:lnTo>
                    <a:pt x="364" y="290"/>
                  </a:lnTo>
                  <a:lnTo>
                    <a:pt x="348" y="259"/>
                  </a:lnTo>
                  <a:lnTo>
                    <a:pt x="348" y="259"/>
                  </a:lnTo>
                  <a:lnTo>
                    <a:pt x="351" y="250"/>
                  </a:lnTo>
                  <a:lnTo>
                    <a:pt x="351" y="232"/>
                  </a:lnTo>
                  <a:lnTo>
                    <a:pt x="345" y="204"/>
                  </a:lnTo>
                  <a:lnTo>
                    <a:pt x="327" y="162"/>
                  </a:lnTo>
                  <a:lnTo>
                    <a:pt x="327" y="162"/>
                  </a:lnTo>
                  <a:lnTo>
                    <a:pt x="330" y="159"/>
                  </a:lnTo>
                  <a:lnTo>
                    <a:pt x="336" y="155"/>
                  </a:lnTo>
                  <a:lnTo>
                    <a:pt x="342" y="162"/>
                  </a:lnTo>
                  <a:lnTo>
                    <a:pt x="351" y="174"/>
                  </a:lnTo>
                  <a:lnTo>
                    <a:pt x="351" y="174"/>
                  </a:lnTo>
                  <a:lnTo>
                    <a:pt x="367" y="186"/>
                  </a:lnTo>
                  <a:lnTo>
                    <a:pt x="376" y="198"/>
                  </a:lnTo>
                  <a:lnTo>
                    <a:pt x="388" y="201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394" y="186"/>
                  </a:lnTo>
                  <a:lnTo>
                    <a:pt x="385" y="174"/>
                  </a:lnTo>
                  <a:lnTo>
                    <a:pt x="379" y="165"/>
                  </a:lnTo>
                  <a:lnTo>
                    <a:pt x="376" y="155"/>
                  </a:lnTo>
                  <a:lnTo>
                    <a:pt x="376" y="155"/>
                  </a:lnTo>
                  <a:lnTo>
                    <a:pt x="373" y="140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4" y="116"/>
                  </a:lnTo>
                  <a:lnTo>
                    <a:pt x="351" y="110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39" y="94"/>
                  </a:lnTo>
                  <a:lnTo>
                    <a:pt x="330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12" y="94"/>
                  </a:lnTo>
                  <a:lnTo>
                    <a:pt x="303" y="94"/>
                  </a:lnTo>
                  <a:lnTo>
                    <a:pt x="296" y="94"/>
                  </a:lnTo>
                  <a:lnTo>
                    <a:pt x="287" y="88"/>
                  </a:lnTo>
                  <a:lnTo>
                    <a:pt x="281" y="82"/>
                  </a:lnTo>
                  <a:lnTo>
                    <a:pt x="275" y="67"/>
                  </a:lnTo>
                  <a:lnTo>
                    <a:pt x="272" y="49"/>
                  </a:lnTo>
                  <a:lnTo>
                    <a:pt x="272" y="49"/>
                  </a:lnTo>
                  <a:lnTo>
                    <a:pt x="266" y="36"/>
                  </a:lnTo>
                  <a:lnTo>
                    <a:pt x="248" y="21"/>
                  </a:lnTo>
                  <a:lnTo>
                    <a:pt x="238" y="12"/>
                  </a:lnTo>
                  <a:lnTo>
                    <a:pt x="226" y="6"/>
                  </a:lnTo>
                  <a:lnTo>
                    <a:pt x="211" y="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873" name="Text Box 121"/>
          <p:cNvSpPr txBox="1">
            <a:spLocks noChangeArrowheads="1"/>
          </p:cNvSpPr>
          <p:nvPr/>
        </p:nvSpPr>
        <p:spPr bwMode="auto">
          <a:xfrm rot="-1262118">
            <a:off x="3276600" y="2349500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Vagus nerve</a:t>
            </a:r>
          </a:p>
        </p:txBody>
      </p:sp>
      <p:sp>
        <p:nvSpPr>
          <p:cNvPr id="74912" name="Text Box 160"/>
          <p:cNvSpPr txBox="1">
            <a:spLocks noChangeArrowheads="1"/>
          </p:cNvSpPr>
          <p:nvPr/>
        </p:nvSpPr>
        <p:spPr bwMode="auto">
          <a:xfrm rot="-1124583">
            <a:off x="3276600" y="1125538"/>
            <a:ext cx="2554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Glossopharyngeal nerve</a:t>
            </a:r>
          </a:p>
        </p:txBody>
      </p:sp>
      <p:sp>
        <p:nvSpPr>
          <p:cNvPr id="74913" name="Freeform 161"/>
          <p:cNvSpPr>
            <a:spLocks/>
          </p:cNvSpPr>
          <p:nvPr/>
        </p:nvSpPr>
        <p:spPr bwMode="auto">
          <a:xfrm>
            <a:off x="2263775" y="2859088"/>
            <a:ext cx="217488" cy="217487"/>
          </a:xfrm>
          <a:custGeom>
            <a:avLst/>
            <a:gdLst/>
            <a:ahLst/>
            <a:cxnLst>
              <a:cxn ang="0">
                <a:pos x="79" y="155"/>
              </a:cxn>
              <a:cxn ang="0">
                <a:pos x="79" y="155"/>
              </a:cxn>
              <a:cxn ang="0">
                <a:pos x="94" y="152"/>
              </a:cxn>
              <a:cxn ang="0">
                <a:pos x="110" y="149"/>
              </a:cxn>
              <a:cxn ang="0">
                <a:pos x="122" y="143"/>
              </a:cxn>
              <a:cxn ang="0">
                <a:pos x="134" y="131"/>
              </a:cxn>
              <a:cxn ang="0">
                <a:pos x="143" y="122"/>
              </a:cxn>
              <a:cxn ang="0">
                <a:pos x="149" y="107"/>
              </a:cxn>
              <a:cxn ang="0">
                <a:pos x="155" y="94"/>
              </a:cxn>
              <a:cxn ang="0">
                <a:pos x="155" y="76"/>
              </a:cxn>
              <a:cxn ang="0">
                <a:pos x="155" y="76"/>
              </a:cxn>
              <a:cxn ang="0">
                <a:pos x="155" y="61"/>
              </a:cxn>
              <a:cxn ang="0">
                <a:pos x="149" y="49"/>
              </a:cxn>
              <a:cxn ang="0">
                <a:pos x="143" y="33"/>
              </a:cxn>
              <a:cxn ang="0">
                <a:pos x="134" y="21"/>
              </a:cxn>
              <a:cxn ang="0">
                <a:pos x="122" y="12"/>
              </a:cxn>
              <a:cxn ang="0">
                <a:pos x="110" y="6"/>
              </a:cxn>
              <a:cxn ang="0">
                <a:pos x="94" y="3"/>
              </a:cxn>
              <a:cxn ang="0">
                <a:pos x="79" y="0"/>
              </a:cxn>
              <a:cxn ang="0">
                <a:pos x="79" y="0"/>
              </a:cxn>
              <a:cxn ang="0">
                <a:pos x="64" y="3"/>
              </a:cxn>
              <a:cxn ang="0">
                <a:pos x="48" y="6"/>
              </a:cxn>
              <a:cxn ang="0">
                <a:pos x="36" y="12"/>
              </a:cxn>
              <a:cxn ang="0">
                <a:pos x="24" y="21"/>
              </a:cxn>
              <a:cxn ang="0">
                <a:pos x="15" y="33"/>
              </a:cxn>
              <a:cxn ang="0">
                <a:pos x="6" y="49"/>
              </a:cxn>
              <a:cxn ang="0">
                <a:pos x="3" y="61"/>
              </a:cxn>
              <a:cxn ang="0">
                <a:pos x="0" y="76"/>
              </a:cxn>
              <a:cxn ang="0">
                <a:pos x="0" y="76"/>
              </a:cxn>
              <a:cxn ang="0">
                <a:pos x="3" y="94"/>
              </a:cxn>
              <a:cxn ang="0">
                <a:pos x="6" y="107"/>
              </a:cxn>
              <a:cxn ang="0">
                <a:pos x="15" y="122"/>
              </a:cxn>
              <a:cxn ang="0">
                <a:pos x="24" y="131"/>
              </a:cxn>
              <a:cxn ang="0">
                <a:pos x="36" y="143"/>
              </a:cxn>
              <a:cxn ang="0">
                <a:pos x="48" y="149"/>
              </a:cxn>
              <a:cxn ang="0">
                <a:pos x="64" y="152"/>
              </a:cxn>
              <a:cxn ang="0">
                <a:pos x="79" y="155"/>
              </a:cxn>
              <a:cxn ang="0">
                <a:pos x="79" y="155"/>
              </a:cxn>
              <a:cxn ang="0">
                <a:pos x="79" y="155"/>
              </a:cxn>
            </a:cxnLst>
            <a:rect l="0" t="0" r="r" b="b"/>
            <a:pathLst>
              <a:path w="155" h="155">
                <a:moveTo>
                  <a:pt x="79" y="155"/>
                </a:moveTo>
                <a:lnTo>
                  <a:pt x="79" y="155"/>
                </a:lnTo>
                <a:lnTo>
                  <a:pt x="94" y="152"/>
                </a:lnTo>
                <a:lnTo>
                  <a:pt x="110" y="149"/>
                </a:lnTo>
                <a:lnTo>
                  <a:pt x="122" y="143"/>
                </a:lnTo>
                <a:lnTo>
                  <a:pt x="134" y="131"/>
                </a:lnTo>
                <a:lnTo>
                  <a:pt x="143" y="122"/>
                </a:lnTo>
                <a:lnTo>
                  <a:pt x="149" y="107"/>
                </a:lnTo>
                <a:lnTo>
                  <a:pt x="155" y="94"/>
                </a:lnTo>
                <a:lnTo>
                  <a:pt x="155" y="76"/>
                </a:lnTo>
                <a:lnTo>
                  <a:pt x="155" y="76"/>
                </a:lnTo>
                <a:lnTo>
                  <a:pt x="155" y="61"/>
                </a:lnTo>
                <a:lnTo>
                  <a:pt x="149" y="49"/>
                </a:lnTo>
                <a:lnTo>
                  <a:pt x="143" y="33"/>
                </a:lnTo>
                <a:lnTo>
                  <a:pt x="134" y="21"/>
                </a:lnTo>
                <a:lnTo>
                  <a:pt x="122" y="12"/>
                </a:lnTo>
                <a:lnTo>
                  <a:pt x="110" y="6"/>
                </a:lnTo>
                <a:lnTo>
                  <a:pt x="94" y="3"/>
                </a:lnTo>
                <a:lnTo>
                  <a:pt x="79" y="0"/>
                </a:lnTo>
                <a:lnTo>
                  <a:pt x="79" y="0"/>
                </a:lnTo>
                <a:lnTo>
                  <a:pt x="64" y="3"/>
                </a:lnTo>
                <a:lnTo>
                  <a:pt x="48" y="6"/>
                </a:lnTo>
                <a:lnTo>
                  <a:pt x="36" y="12"/>
                </a:lnTo>
                <a:lnTo>
                  <a:pt x="24" y="21"/>
                </a:lnTo>
                <a:lnTo>
                  <a:pt x="15" y="33"/>
                </a:lnTo>
                <a:lnTo>
                  <a:pt x="6" y="49"/>
                </a:lnTo>
                <a:lnTo>
                  <a:pt x="3" y="61"/>
                </a:lnTo>
                <a:lnTo>
                  <a:pt x="0" y="76"/>
                </a:lnTo>
                <a:lnTo>
                  <a:pt x="0" y="76"/>
                </a:lnTo>
                <a:lnTo>
                  <a:pt x="3" y="94"/>
                </a:lnTo>
                <a:lnTo>
                  <a:pt x="6" y="107"/>
                </a:lnTo>
                <a:lnTo>
                  <a:pt x="15" y="122"/>
                </a:lnTo>
                <a:lnTo>
                  <a:pt x="24" y="131"/>
                </a:lnTo>
                <a:lnTo>
                  <a:pt x="36" y="143"/>
                </a:lnTo>
                <a:lnTo>
                  <a:pt x="48" y="149"/>
                </a:lnTo>
                <a:lnTo>
                  <a:pt x="64" y="152"/>
                </a:lnTo>
                <a:lnTo>
                  <a:pt x="79" y="155"/>
                </a:lnTo>
                <a:lnTo>
                  <a:pt x="79" y="155"/>
                </a:lnTo>
                <a:lnTo>
                  <a:pt x="79" y="155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917" name="Freeform 165"/>
          <p:cNvSpPr>
            <a:spLocks/>
          </p:cNvSpPr>
          <p:nvPr/>
        </p:nvSpPr>
        <p:spPr bwMode="auto">
          <a:xfrm>
            <a:off x="2484438" y="1009650"/>
            <a:ext cx="3973512" cy="1843088"/>
          </a:xfrm>
          <a:custGeom>
            <a:avLst/>
            <a:gdLst/>
            <a:ahLst/>
            <a:cxnLst>
              <a:cxn ang="0">
                <a:pos x="2503" y="0"/>
              </a:cxn>
              <a:cxn ang="0">
                <a:pos x="1735" y="150"/>
              </a:cxn>
              <a:cxn ang="0">
                <a:pos x="805" y="528"/>
              </a:cxn>
              <a:cxn ang="0">
                <a:pos x="0" y="1161"/>
              </a:cxn>
            </a:cxnLst>
            <a:rect l="0" t="0" r="r" b="b"/>
            <a:pathLst>
              <a:path w="2503" h="1161">
                <a:moveTo>
                  <a:pt x="2503" y="0"/>
                </a:moveTo>
                <a:cubicBezTo>
                  <a:pt x="2375" y="25"/>
                  <a:pt x="2018" y="62"/>
                  <a:pt x="1735" y="150"/>
                </a:cubicBezTo>
                <a:cubicBezTo>
                  <a:pt x="1452" y="238"/>
                  <a:pt x="1094" y="359"/>
                  <a:pt x="805" y="528"/>
                </a:cubicBezTo>
                <a:cubicBezTo>
                  <a:pt x="516" y="697"/>
                  <a:pt x="168" y="1029"/>
                  <a:pt x="0" y="116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918" name="Freeform 166"/>
          <p:cNvSpPr>
            <a:spLocks/>
          </p:cNvSpPr>
          <p:nvPr/>
        </p:nvSpPr>
        <p:spPr bwMode="auto">
          <a:xfrm>
            <a:off x="2476500" y="1952625"/>
            <a:ext cx="4295775" cy="990600"/>
          </a:xfrm>
          <a:custGeom>
            <a:avLst/>
            <a:gdLst/>
            <a:ahLst/>
            <a:cxnLst>
              <a:cxn ang="0">
                <a:pos x="2706" y="468"/>
              </a:cxn>
              <a:cxn ang="0">
                <a:pos x="1872" y="36"/>
              </a:cxn>
              <a:cxn ang="0">
                <a:pos x="948" y="252"/>
              </a:cxn>
              <a:cxn ang="0">
                <a:pos x="0" y="624"/>
              </a:cxn>
            </a:cxnLst>
            <a:rect l="0" t="0" r="r" b="b"/>
            <a:pathLst>
              <a:path w="2706" h="624">
                <a:moveTo>
                  <a:pt x="2706" y="468"/>
                </a:moveTo>
                <a:cubicBezTo>
                  <a:pt x="2567" y="396"/>
                  <a:pt x="2165" y="72"/>
                  <a:pt x="1872" y="36"/>
                </a:cubicBezTo>
                <a:cubicBezTo>
                  <a:pt x="1579" y="0"/>
                  <a:pt x="1260" y="154"/>
                  <a:pt x="948" y="252"/>
                </a:cubicBezTo>
                <a:cubicBezTo>
                  <a:pt x="636" y="350"/>
                  <a:pt x="197" y="547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36625"/>
          </a:xfrm>
          <a:noFill/>
          <a:ln/>
        </p:spPr>
        <p:txBody>
          <a:bodyPr/>
          <a:lstStyle/>
          <a:p>
            <a:r>
              <a:rPr lang="en-GB">
                <a:latin typeface="Arial" charset="0"/>
              </a:rPr>
              <a:t>Baroreceptor activity</a:t>
            </a:r>
          </a:p>
        </p:txBody>
      </p:sp>
      <p:pic>
        <p:nvPicPr>
          <p:cNvPr id="103447" name="Picture 23" descr="f18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44675"/>
            <a:ext cx="3505200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395288" y="2349500"/>
            <a:ext cx="4752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0000"/>
              </a:buClr>
              <a:buSzPct val="80000"/>
              <a:buFont typeface="Arial" charset="0"/>
              <a:buNone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Carotid sinus baroreceptors respond to pressures between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60 and 180 mmHg.</a:t>
            </a:r>
          </a:p>
          <a:p>
            <a:pPr>
              <a:buClr>
                <a:srgbClr val="800000"/>
              </a:buClr>
              <a:buSzPct val="80000"/>
              <a:buFont typeface="Arial" charset="0"/>
              <a:buNone/>
            </a:pPr>
            <a:endParaRPr lang="en-US" sz="20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Baroreceptors respond to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changes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 arterial pressure.</a:t>
            </a:r>
          </a:p>
          <a:p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Baroreceptors reflex is most sensitive at  pressures around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90 – 100 mmHg.</a:t>
            </a:r>
          </a:p>
          <a:p>
            <a:pPr>
              <a:buClr>
                <a:srgbClr val="800000"/>
              </a:buClr>
              <a:buSzPct val="80000"/>
              <a:buFont typeface="Arial" charset="0"/>
              <a:buNone/>
            </a:pPr>
            <a:endParaRPr lang="en-US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GB">
                <a:latin typeface="Arial" charset="0"/>
              </a:rPr>
              <a:t>Reciprocal innervation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143000"/>
            <a:ext cx="3810000" cy="327660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Afferent input </a:t>
            </a:r>
          </a:p>
          <a:p>
            <a:pPr lvl="1"/>
            <a:r>
              <a:rPr lang="en-GB" sz="2400" i="1">
                <a:latin typeface="Arial" charset="0"/>
              </a:rPr>
              <a:t>Stimulates</a:t>
            </a:r>
            <a:r>
              <a:rPr lang="en-GB" sz="2400">
                <a:latin typeface="Arial" charset="0"/>
              </a:rPr>
              <a:t> parasympathetic nerves to heart</a:t>
            </a:r>
          </a:p>
          <a:p>
            <a:pPr lvl="1"/>
            <a:r>
              <a:rPr lang="en-GB" sz="2400" i="1">
                <a:latin typeface="Arial" charset="0"/>
              </a:rPr>
              <a:t>Simultaneously inhibits</a:t>
            </a:r>
            <a:r>
              <a:rPr lang="en-GB" sz="2400">
                <a:latin typeface="Arial" charset="0"/>
              </a:rPr>
              <a:t> sympathetic innervation to heart, arterioles and veins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23875" y="2971800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RECEPTOR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201738" y="4638675"/>
            <a:ext cx="12271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HEART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04800" y="5602288"/>
            <a:ext cx="212407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ARTERIOLES</a:t>
            </a:r>
          </a:p>
          <a:p>
            <a:pPr algn="ctr"/>
            <a:r>
              <a:rPr lang="en-GB">
                <a:latin typeface="Arial" charset="0"/>
              </a:rPr>
              <a:t>AND VEINS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4267200" y="40386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419600" y="3200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 rot="5400000">
            <a:off x="3505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 rot="5400000">
            <a:off x="4343400" y="42672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2438400" y="32004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5029200" y="3200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4" name="AutoShape 18"/>
          <p:cNvSpPr>
            <a:spLocks noChangeArrowheads="1"/>
          </p:cNvSpPr>
          <p:nvPr/>
        </p:nvSpPr>
        <p:spPr bwMode="auto">
          <a:xfrm>
            <a:off x="4876800" y="40386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3581400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 rot="5400000">
            <a:off x="4953000" y="4267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4419600" y="44196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H="1">
            <a:off x="3276600" y="48006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H="1">
            <a:off x="2590800" y="48006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 rot="-5610856" flipH="1" flipV="1">
            <a:off x="2324100" y="59055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auto">
          <a:xfrm rot="-5400000" flipH="1" flipV="1">
            <a:off x="2324100" y="4610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 rot="5400000" flipH="1">
            <a:off x="3543300" y="59055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auto">
          <a:xfrm rot="-5400000" flipH="1" flipV="1">
            <a:off x="2933700" y="4610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 rot="5400000">
            <a:off x="2819400" y="47244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5029200" y="4419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 flipH="1">
            <a:off x="3886200" y="6096000"/>
            <a:ext cx="1143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 flipH="1">
            <a:off x="2667000" y="60960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auto">
          <a:xfrm rot="5400000">
            <a:off x="3505200" y="60198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0" name="Line 34"/>
          <p:cNvSpPr>
            <a:spLocks noChangeShapeType="1"/>
          </p:cNvSpPr>
          <p:nvPr/>
        </p:nvSpPr>
        <p:spPr bwMode="auto">
          <a:xfrm flipV="1">
            <a:off x="5029200" y="55626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1" name="Oval 35"/>
          <p:cNvSpPr>
            <a:spLocks noChangeArrowheads="1"/>
          </p:cNvSpPr>
          <p:nvPr/>
        </p:nvSpPr>
        <p:spPr bwMode="auto">
          <a:xfrm rot="5400000">
            <a:off x="4953000" y="5486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2" name="AutoShape 36"/>
          <p:cNvSpPr>
            <a:spLocks noChangeArrowheads="1"/>
          </p:cNvSpPr>
          <p:nvPr/>
        </p:nvSpPr>
        <p:spPr bwMode="auto">
          <a:xfrm>
            <a:off x="4876800" y="51816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 flipV="1">
            <a:off x="3200400" y="53340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4" name="Line 38"/>
          <p:cNvSpPr>
            <a:spLocks noChangeShapeType="1"/>
          </p:cNvSpPr>
          <p:nvPr/>
        </p:nvSpPr>
        <p:spPr bwMode="auto">
          <a:xfrm flipH="1">
            <a:off x="2057400" y="5334000"/>
            <a:ext cx="1143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 flipV="1">
            <a:off x="2057400" y="5257800"/>
            <a:ext cx="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6" name="AutoShape 40"/>
          <p:cNvSpPr>
            <a:spLocks noChangeArrowheads="1"/>
          </p:cNvSpPr>
          <p:nvPr/>
        </p:nvSpPr>
        <p:spPr bwMode="auto">
          <a:xfrm rot="-4559" flipH="1" flipV="1">
            <a:off x="1905000" y="49530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7" name="Line 41"/>
          <p:cNvSpPr>
            <a:spLocks noChangeShapeType="1"/>
          </p:cNvSpPr>
          <p:nvPr/>
        </p:nvSpPr>
        <p:spPr bwMode="auto">
          <a:xfrm>
            <a:off x="2743200" y="2971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2667000" y="3276600"/>
            <a:ext cx="146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Afferent nerve</a:t>
            </a: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5105400" y="4495800"/>
            <a:ext cx="1323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Inhibitory</a:t>
            </a:r>
          </a:p>
          <a:p>
            <a:pPr algn="ctr"/>
            <a:r>
              <a:rPr lang="en-GB" sz="1600">
                <a:latin typeface="Arial" charset="0"/>
              </a:rPr>
              <a:t>interneurone</a:t>
            </a: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3200400" y="4191000"/>
            <a:ext cx="1155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Parasymp.</a:t>
            </a:r>
          </a:p>
          <a:p>
            <a:pPr algn="ctr"/>
            <a:r>
              <a:rPr lang="en-GB" sz="1600">
                <a:latin typeface="Arial" charset="0"/>
              </a:rPr>
              <a:t>nerve</a:t>
            </a:r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 flipH="1">
            <a:off x="3733800" y="4953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H="1">
            <a:off x="4114800" y="5943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3" name="Text Box 47"/>
          <p:cNvSpPr txBox="1">
            <a:spLocks noChangeArrowheads="1"/>
          </p:cNvSpPr>
          <p:nvPr/>
        </p:nvSpPr>
        <p:spPr bwMode="auto">
          <a:xfrm>
            <a:off x="3200400" y="6172200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Symp. nerve</a:t>
            </a:r>
          </a:p>
        </p:txBody>
      </p:sp>
      <p:sp>
        <p:nvSpPr>
          <p:cNvPr id="75824" name="Text Box 48"/>
          <p:cNvSpPr txBox="1">
            <a:spLocks noChangeArrowheads="1"/>
          </p:cNvSpPr>
          <p:nvPr/>
        </p:nvSpPr>
        <p:spPr bwMode="auto">
          <a:xfrm>
            <a:off x="5191125" y="50292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-</a:t>
            </a:r>
          </a:p>
        </p:txBody>
      </p:sp>
      <p:grpSp>
        <p:nvGrpSpPr>
          <p:cNvPr id="75828" name="Group 52"/>
          <p:cNvGrpSpPr>
            <a:grpSpLocks/>
          </p:cNvGrpSpPr>
          <p:nvPr/>
        </p:nvGrpSpPr>
        <p:grpSpPr bwMode="auto">
          <a:xfrm>
            <a:off x="5076825" y="5445125"/>
            <a:ext cx="1881188" cy="304800"/>
            <a:chOff x="3651" y="3475"/>
            <a:chExt cx="1185" cy="192"/>
          </a:xfrm>
        </p:grpSpPr>
        <p:sp>
          <p:nvSpPr>
            <p:cNvPr id="75825" name="AutoShape 49"/>
            <p:cNvSpPr>
              <a:spLocks noChangeArrowheads="1"/>
            </p:cNvSpPr>
            <p:nvPr/>
          </p:nvSpPr>
          <p:spPr bwMode="auto">
            <a:xfrm rot="5400000">
              <a:off x="3675" y="3451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826" name="Line 50"/>
            <p:cNvSpPr>
              <a:spLocks noChangeShapeType="1"/>
            </p:cNvSpPr>
            <p:nvPr/>
          </p:nvSpPr>
          <p:spPr bwMode="auto">
            <a:xfrm>
              <a:off x="3878" y="3566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27" name="Oval 51"/>
            <p:cNvSpPr>
              <a:spLocks noChangeArrowheads="1"/>
            </p:cNvSpPr>
            <p:nvPr/>
          </p:nvSpPr>
          <p:spPr bwMode="auto">
            <a:xfrm rot="5400000">
              <a:off x="4740" y="3521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7019925" y="5445125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Tonic activity</a:t>
            </a:r>
          </a:p>
        </p:txBody>
      </p:sp>
      <p:sp>
        <p:nvSpPr>
          <p:cNvPr id="75830" name="Line 54"/>
          <p:cNvSpPr>
            <a:spLocks noChangeShapeType="1"/>
          </p:cNvSpPr>
          <p:nvPr/>
        </p:nvSpPr>
        <p:spPr bwMode="auto">
          <a:xfrm flipH="1">
            <a:off x="5867400" y="5805488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2262188" y="1476375"/>
            <a:ext cx="1306512" cy="3108325"/>
            <a:chOff x="1678" y="1092"/>
            <a:chExt cx="763" cy="1944"/>
          </a:xfrm>
        </p:grpSpPr>
        <p:grpSp>
          <p:nvGrpSpPr>
            <p:cNvPr id="123907" name="Group 3"/>
            <p:cNvGrpSpPr>
              <a:grpSpLocks/>
            </p:cNvGrpSpPr>
            <p:nvPr/>
          </p:nvGrpSpPr>
          <p:grpSpPr bwMode="auto">
            <a:xfrm>
              <a:off x="1678" y="1092"/>
              <a:ext cx="763" cy="1923"/>
              <a:chOff x="1678" y="1092"/>
              <a:chExt cx="763" cy="1923"/>
            </a:xfrm>
          </p:grpSpPr>
          <p:sp>
            <p:nvSpPr>
              <p:cNvPr id="123908" name="Freeform 4"/>
              <p:cNvSpPr>
                <a:spLocks/>
              </p:cNvSpPr>
              <p:nvPr/>
            </p:nvSpPr>
            <p:spPr bwMode="auto">
              <a:xfrm>
                <a:off x="1678" y="1516"/>
                <a:ext cx="329" cy="329"/>
              </a:xfrm>
              <a:custGeom>
                <a:avLst/>
                <a:gdLst/>
                <a:ahLst/>
                <a:cxnLst>
                  <a:cxn ang="0">
                    <a:pos x="367" y="67"/>
                  </a:cxn>
                  <a:cxn ang="0">
                    <a:pos x="321" y="15"/>
                  </a:cxn>
                  <a:cxn ang="0">
                    <a:pos x="300" y="3"/>
                  </a:cxn>
                  <a:cxn ang="0">
                    <a:pos x="287" y="3"/>
                  </a:cxn>
                  <a:cxn ang="0">
                    <a:pos x="266" y="9"/>
                  </a:cxn>
                  <a:cxn ang="0">
                    <a:pos x="263" y="15"/>
                  </a:cxn>
                  <a:cxn ang="0">
                    <a:pos x="242" y="3"/>
                  </a:cxn>
                  <a:cxn ang="0">
                    <a:pos x="202" y="0"/>
                  </a:cxn>
                  <a:cxn ang="0">
                    <a:pos x="180" y="0"/>
                  </a:cxn>
                  <a:cxn ang="0">
                    <a:pos x="159" y="12"/>
                  </a:cxn>
                  <a:cxn ang="0">
                    <a:pos x="153" y="21"/>
                  </a:cxn>
                  <a:cxn ang="0">
                    <a:pos x="150" y="30"/>
                  </a:cxn>
                  <a:cxn ang="0">
                    <a:pos x="122" y="33"/>
                  </a:cxn>
                  <a:cxn ang="0">
                    <a:pos x="98" y="45"/>
                  </a:cxn>
                  <a:cxn ang="0">
                    <a:pos x="71" y="64"/>
                  </a:cxn>
                  <a:cxn ang="0">
                    <a:pos x="58" y="79"/>
                  </a:cxn>
                  <a:cxn ang="0">
                    <a:pos x="58" y="88"/>
                  </a:cxn>
                  <a:cxn ang="0">
                    <a:pos x="46" y="88"/>
                  </a:cxn>
                  <a:cxn ang="0">
                    <a:pos x="31" y="103"/>
                  </a:cxn>
                  <a:cxn ang="0">
                    <a:pos x="25" y="119"/>
                  </a:cxn>
                  <a:cxn ang="0">
                    <a:pos x="3" y="149"/>
                  </a:cxn>
                  <a:cxn ang="0">
                    <a:pos x="0" y="167"/>
                  </a:cxn>
                  <a:cxn ang="0">
                    <a:pos x="9" y="180"/>
                  </a:cxn>
                  <a:cxn ang="0">
                    <a:pos x="6" y="183"/>
                  </a:cxn>
                  <a:cxn ang="0">
                    <a:pos x="3" y="204"/>
                  </a:cxn>
                  <a:cxn ang="0">
                    <a:pos x="9" y="241"/>
                  </a:cxn>
                  <a:cxn ang="0">
                    <a:pos x="16" y="259"/>
                  </a:cxn>
                  <a:cxn ang="0">
                    <a:pos x="34" y="286"/>
                  </a:cxn>
                  <a:cxn ang="0">
                    <a:pos x="49" y="299"/>
                  </a:cxn>
                  <a:cxn ang="0">
                    <a:pos x="58" y="299"/>
                  </a:cxn>
                  <a:cxn ang="0">
                    <a:pos x="74" y="326"/>
                  </a:cxn>
                  <a:cxn ang="0">
                    <a:pos x="104" y="332"/>
                  </a:cxn>
                  <a:cxn ang="0">
                    <a:pos x="110" y="332"/>
                  </a:cxn>
                  <a:cxn ang="0">
                    <a:pos x="129" y="338"/>
                  </a:cxn>
                  <a:cxn ang="0">
                    <a:pos x="153" y="341"/>
                  </a:cxn>
                  <a:cxn ang="0">
                    <a:pos x="162" y="338"/>
                  </a:cxn>
                  <a:cxn ang="0">
                    <a:pos x="171" y="354"/>
                  </a:cxn>
                  <a:cxn ang="0">
                    <a:pos x="190" y="363"/>
                  </a:cxn>
                  <a:cxn ang="0">
                    <a:pos x="217" y="363"/>
                  </a:cxn>
                  <a:cxn ang="0">
                    <a:pos x="220" y="360"/>
                  </a:cxn>
                  <a:cxn ang="0">
                    <a:pos x="251" y="372"/>
                  </a:cxn>
                  <a:cxn ang="0">
                    <a:pos x="272" y="369"/>
                  </a:cxn>
                  <a:cxn ang="0">
                    <a:pos x="303" y="366"/>
                  </a:cxn>
                  <a:cxn ang="0">
                    <a:pos x="312" y="357"/>
                  </a:cxn>
                  <a:cxn ang="0">
                    <a:pos x="321" y="360"/>
                  </a:cxn>
                  <a:cxn ang="0">
                    <a:pos x="339" y="351"/>
                  </a:cxn>
                  <a:cxn ang="0">
                    <a:pos x="358" y="329"/>
                  </a:cxn>
                  <a:cxn ang="0">
                    <a:pos x="367" y="305"/>
                  </a:cxn>
                  <a:cxn ang="0">
                    <a:pos x="370" y="293"/>
                  </a:cxn>
                  <a:cxn ang="0">
                    <a:pos x="373" y="106"/>
                  </a:cxn>
                  <a:cxn ang="0">
                    <a:pos x="367" y="67"/>
                  </a:cxn>
                  <a:cxn ang="0">
                    <a:pos x="367" y="67"/>
                  </a:cxn>
                </a:cxnLst>
                <a:rect l="0" t="0" r="r" b="b"/>
                <a:pathLst>
                  <a:path w="373" h="372">
                    <a:moveTo>
                      <a:pt x="367" y="67"/>
                    </a:moveTo>
                    <a:lnTo>
                      <a:pt x="367" y="67"/>
                    </a:lnTo>
                    <a:lnTo>
                      <a:pt x="342" y="36"/>
                    </a:lnTo>
                    <a:lnTo>
                      <a:pt x="321" y="15"/>
                    </a:lnTo>
                    <a:lnTo>
                      <a:pt x="309" y="9"/>
                    </a:lnTo>
                    <a:lnTo>
                      <a:pt x="300" y="3"/>
                    </a:lnTo>
                    <a:lnTo>
                      <a:pt x="300" y="3"/>
                    </a:lnTo>
                    <a:lnTo>
                      <a:pt x="287" y="3"/>
                    </a:lnTo>
                    <a:lnTo>
                      <a:pt x="275" y="6"/>
                    </a:lnTo>
                    <a:lnTo>
                      <a:pt x="266" y="9"/>
                    </a:lnTo>
                    <a:lnTo>
                      <a:pt x="263" y="15"/>
                    </a:lnTo>
                    <a:lnTo>
                      <a:pt x="263" y="15"/>
                    </a:lnTo>
                    <a:lnTo>
                      <a:pt x="254" y="9"/>
                    </a:lnTo>
                    <a:lnTo>
                      <a:pt x="242" y="3"/>
                    </a:lnTo>
                    <a:lnTo>
                      <a:pt x="223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80" y="0"/>
                    </a:lnTo>
                    <a:lnTo>
                      <a:pt x="165" y="6"/>
                    </a:lnTo>
                    <a:lnTo>
                      <a:pt x="159" y="12"/>
                    </a:lnTo>
                    <a:lnTo>
                      <a:pt x="156" y="15"/>
                    </a:lnTo>
                    <a:lnTo>
                      <a:pt x="153" y="21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38" y="30"/>
                    </a:lnTo>
                    <a:lnTo>
                      <a:pt x="122" y="33"/>
                    </a:lnTo>
                    <a:lnTo>
                      <a:pt x="110" y="39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71" y="64"/>
                    </a:lnTo>
                    <a:lnTo>
                      <a:pt x="61" y="73"/>
                    </a:lnTo>
                    <a:lnTo>
                      <a:pt x="58" y="79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2" y="85"/>
                    </a:lnTo>
                    <a:lnTo>
                      <a:pt x="46" y="88"/>
                    </a:lnTo>
                    <a:lnTo>
                      <a:pt x="40" y="94"/>
                    </a:lnTo>
                    <a:lnTo>
                      <a:pt x="31" y="103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13" y="134"/>
                    </a:lnTo>
                    <a:lnTo>
                      <a:pt x="3" y="149"/>
                    </a:lnTo>
                    <a:lnTo>
                      <a:pt x="0" y="158"/>
                    </a:lnTo>
                    <a:lnTo>
                      <a:pt x="0" y="167"/>
                    </a:lnTo>
                    <a:lnTo>
                      <a:pt x="3" y="173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6" y="183"/>
                    </a:lnTo>
                    <a:lnTo>
                      <a:pt x="3" y="189"/>
                    </a:lnTo>
                    <a:lnTo>
                      <a:pt x="3" y="204"/>
                    </a:lnTo>
                    <a:lnTo>
                      <a:pt x="3" y="222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16" y="259"/>
                    </a:lnTo>
                    <a:lnTo>
                      <a:pt x="28" y="277"/>
                    </a:lnTo>
                    <a:lnTo>
                      <a:pt x="34" y="286"/>
                    </a:lnTo>
                    <a:lnTo>
                      <a:pt x="43" y="293"/>
                    </a:lnTo>
                    <a:lnTo>
                      <a:pt x="49" y="299"/>
                    </a:lnTo>
                    <a:lnTo>
                      <a:pt x="58" y="299"/>
                    </a:lnTo>
                    <a:lnTo>
                      <a:pt x="58" y="299"/>
                    </a:lnTo>
                    <a:lnTo>
                      <a:pt x="64" y="314"/>
                    </a:lnTo>
                    <a:lnTo>
                      <a:pt x="74" y="326"/>
                    </a:lnTo>
                    <a:lnTo>
                      <a:pt x="86" y="332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10" y="332"/>
                    </a:lnTo>
                    <a:lnTo>
                      <a:pt x="116" y="332"/>
                    </a:lnTo>
                    <a:lnTo>
                      <a:pt x="129" y="338"/>
                    </a:lnTo>
                    <a:lnTo>
                      <a:pt x="144" y="341"/>
                    </a:lnTo>
                    <a:lnTo>
                      <a:pt x="153" y="341"/>
                    </a:lnTo>
                    <a:lnTo>
                      <a:pt x="162" y="338"/>
                    </a:lnTo>
                    <a:lnTo>
                      <a:pt x="162" y="338"/>
                    </a:lnTo>
                    <a:lnTo>
                      <a:pt x="165" y="344"/>
                    </a:lnTo>
                    <a:lnTo>
                      <a:pt x="171" y="354"/>
                    </a:lnTo>
                    <a:lnTo>
                      <a:pt x="180" y="360"/>
                    </a:lnTo>
                    <a:lnTo>
                      <a:pt x="190" y="363"/>
                    </a:lnTo>
                    <a:lnTo>
                      <a:pt x="208" y="366"/>
                    </a:lnTo>
                    <a:lnTo>
                      <a:pt x="217" y="363"/>
                    </a:lnTo>
                    <a:lnTo>
                      <a:pt x="220" y="360"/>
                    </a:lnTo>
                    <a:lnTo>
                      <a:pt x="220" y="360"/>
                    </a:lnTo>
                    <a:lnTo>
                      <a:pt x="235" y="369"/>
                    </a:lnTo>
                    <a:lnTo>
                      <a:pt x="251" y="372"/>
                    </a:lnTo>
                    <a:lnTo>
                      <a:pt x="272" y="369"/>
                    </a:lnTo>
                    <a:lnTo>
                      <a:pt x="272" y="369"/>
                    </a:lnTo>
                    <a:lnTo>
                      <a:pt x="293" y="369"/>
                    </a:lnTo>
                    <a:lnTo>
                      <a:pt x="303" y="366"/>
                    </a:lnTo>
                    <a:lnTo>
                      <a:pt x="309" y="363"/>
                    </a:lnTo>
                    <a:lnTo>
                      <a:pt x="312" y="357"/>
                    </a:lnTo>
                    <a:lnTo>
                      <a:pt x="312" y="357"/>
                    </a:lnTo>
                    <a:lnTo>
                      <a:pt x="321" y="360"/>
                    </a:lnTo>
                    <a:lnTo>
                      <a:pt x="330" y="357"/>
                    </a:lnTo>
                    <a:lnTo>
                      <a:pt x="339" y="351"/>
                    </a:lnTo>
                    <a:lnTo>
                      <a:pt x="348" y="341"/>
                    </a:lnTo>
                    <a:lnTo>
                      <a:pt x="358" y="329"/>
                    </a:lnTo>
                    <a:lnTo>
                      <a:pt x="364" y="317"/>
                    </a:lnTo>
                    <a:lnTo>
                      <a:pt x="367" y="305"/>
                    </a:lnTo>
                    <a:lnTo>
                      <a:pt x="370" y="293"/>
                    </a:lnTo>
                    <a:lnTo>
                      <a:pt x="370" y="293"/>
                    </a:lnTo>
                    <a:lnTo>
                      <a:pt x="373" y="177"/>
                    </a:lnTo>
                    <a:lnTo>
                      <a:pt x="373" y="106"/>
                    </a:lnTo>
                    <a:lnTo>
                      <a:pt x="370" y="79"/>
                    </a:lnTo>
                    <a:lnTo>
                      <a:pt x="367" y="67"/>
                    </a:lnTo>
                    <a:lnTo>
                      <a:pt x="367" y="67"/>
                    </a:lnTo>
                    <a:lnTo>
                      <a:pt x="367" y="67"/>
                    </a:lnTo>
                    <a:close/>
                  </a:path>
                </a:pathLst>
              </a:custGeom>
              <a:solidFill>
                <a:srgbClr val="C68488"/>
              </a:solidFill>
              <a:ln w="9525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3909" name="Group 5"/>
              <p:cNvGrpSpPr>
                <a:grpSpLocks/>
              </p:cNvGrpSpPr>
              <p:nvPr/>
            </p:nvGrpSpPr>
            <p:grpSpPr bwMode="auto">
              <a:xfrm>
                <a:off x="1682" y="1092"/>
                <a:ext cx="759" cy="1923"/>
                <a:chOff x="1682" y="1092"/>
                <a:chExt cx="759" cy="1923"/>
              </a:xfrm>
            </p:grpSpPr>
            <p:grpSp>
              <p:nvGrpSpPr>
                <p:cNvPr id="123910" name="Group 6"/>
                <p:cNvGrpSpPr>
                  <a:grpSpLocks/>
                </p:cNvGrpSpPr>
                <p:nvPr/>
              </p:nvGrpSpPr>
              <p:grpSpPr bwMode="auto">
                <a:xfrm>
                  <a:off x="1729" y="1092"/>
                  <a:ext cx="712" cy="1923"/>
                  <a:chOff x="1729" y="1092"/>
                  <a:chExt cx="712" cy="1923"/>
                </a:xfrm>
              </p:grpSpPr>
              <p:sp>
                <p:nvSpPr>
                  <p:cNvPr id="123911" name="Freeform 7"/>
                  <p:cNvSpPr>
                    <a:spLocks/>
                  </p:cNvSpPr>
                  <p:nvPr/>
                </p:nvSpPr>
                <p:spPr bwMode="auto">
                  <a:xfrm>
                    <a:off x="1729" y="1094"/>
                    <a:ext cx="712" cy="792"/>
                  </a:xfrm>
                  <a:custGeom>
                    <a:avLst/>
                    <a:gdLst/>
                    <a:ahLst/>
                    <a:cxnLst>
                      <a:cxn ang="0">
                        <a:pos x="745" y="43"/>
                      </a:cxn>
                      <a:cxn ang="0">
                        <a:pos x="614" y="0"/>
                      </a:cxn>
                      <a:cxn ang="0">
                        <a:pos x="428" y="34"/>
                      </a:cxn>
                      <a:cxn ang="0">
                        <a:pos x="257" y="122"/>
                      </a:cxn>
                      <a:cxn ang="0">
                        <a:pos x="138" y="245"/>
                      </a:cxn>
                      <a:cxn ang="0">
                        <a:pos x="98" y="354"/>
                      </a:cxn>
                      <a:cxn ang="0">
                        <a:pos x="138" y="403"/>
                      </a:cxn>
                      <a:cxn ang="0">
                        <a:pos x="275" y="419"/>
                      </a:cxn>
                      <a:cxn ang="0">
                        <a:pos x="312" y="434"/>
                      </a:cxn>
                      <a:cxn ang="0">
                        <a:pos x="309" y="516"/>
                      </a:cxn>
                      <a:cxn ang="0">
                        <a:pos x="281" y="534"/>
                      </a:cxn>
                      <a:cxn ang="0">
                        <a:pos x="263" y="510"/>
                      </a:cxn>
                      <a:cxn ang="0">
                        <a:pos x="245" y="510"/>
                      </a:cxn>
                      <a:cxn ang="0">
                        <a:pos x="214" y="501"/>
                      </a:cxn>
                      <a:cxn ang="0">
                        <a:pos x="199" y="510"/>
                      </a:cxn>
                      <a:cxn ang="0">
                        <a:pos x="147" y="519"/>
                      </a:cxn>
                      <a:cxn ang="0">
                        <a:pos x="126" y="525"/>
                      </a:cxn>
                      <a:cxn ang="0">
                        <a:pos x="101" y="553"/>
                      </a:cxn>
                      <a:cxn ang="0">
                        <a:pos x="74" y="559"/>
                      </a:cxn>
                      <a:cxn ang="0">
                        <a:pos x="61" y="586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3" y="678"/>
                      </a:cxn>
                      <a:cxn ang="0">
                        <a:pos x="0" y="678"/>
                      </a:cxn>
                      <a:cxn ang="0">
                        <a:pos x="9" y="708"/>
                      </a:cxn>
                      <a:cxn ang="0">
                        <a:pos x="28" y="733"/>
                      </a:cxn>
                      <a:cxn ang="0">
                        <a:pos x="43" y="763"/>
                      </a:cxn>
                      <a:cxn ang="0">
                        <a:pos x="77" y="766"/>
                      </a:cxn>
                      <a:cxn ang="0">
                        <a:pos x="116" y="800"/>
                      </a:cxn>
                      <a:cxn ang="0">
                        <a:pos x="141" y="800"/>
                      </a:cxn>
                      <a:cxn ang="0">
                        <a:pos x="187" y="815"/>
                      </a:cxn>
                      <a:cxn ang="0">
                        <a:pos x="208" y="812"/>
                      </a:cxn>
                      <a:cxn ang="0">
                        <a:pos x="245" y="803"/>
                      </a:cxn>
                      <a:cxn ang="0">
                        <a:pos x="269" y="800"/>
                      </a:cxn>
                      <a:cxn ang="0">
                        <a:pos x="290" y="763"/>
                      </a:cxn>
                      <a:cxn ang="0">
                        <a:pos x="309" y="754"/>
                      </a:cxn>
                      <a:cxn ang="0">
                        <a:pos x="324" y="879"/>
                      </a:cxn>
                      <a:cxn ang="0">
                        <a:pos x="516" y="895"/>
                      </a:cxn>
                      <a:cxn ang="0">
                        <a:pos x="532" y="727"/>
                      </a:cxn>
                      <a:cxn ang="0">
                        <a:pos x="541" y="669"/>
                      </a:cxn>
                      <a:cxn ang="0">
                        <a:pos x="580" y="583"/>
                      </a:cxn>
                      <a:cxn ang="0">
                        <a:pos x="565" y="480"/>
                      </a:cxn>
                      <a:cxn ang="0">
                        <a:pos x="492" y="449"/>
                      </a:cxn>
                      <a:cxn ang="0">
                        <a:pos x="474" y="431"/>
                      </a:cxn>
                      <a:cxn ang="0">
                        <a:pos x="492" y="415"/>
                      </a:cxn>
                      <a:cxn ang="0">
                        <a:pos x="556" y="446"/>
                      </a:cxn>
                      <a:cxn ang="0">
                        <a:pos x="614" y="507"/>
                      </a:cxn>
                      <a:cxn ang="0">
                        <a:pos x="638" y="486"/>
                      </a:cxn>
                      <a:cxn ang="0">
                        <a:pos x="620" y="419"/>
                      </a:cxn>
                      <a:cxn ang="0">
                        <a:pos x="654" y="394"/>
                      </a:cxn>
                      <a:cxn ang="0">
                        <a:pos x="773" y="254"/>
                      </a:cxn>
                      <a:cxn ang="0">
                        <a:pos x="806" y="132"/>
                      </a:cxn>
                    </a:cxnLst>
                    <a:rect l="0" t="0" r="r" b="b"/>
                    <a:pathLst>
                      <a:path w="806" h="895">
                        <a:moveTo>
                          <a:pt x="791" y="92"/>
                        </a:move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10"/>
                        </a:lnTo>
                        <a:lnTo>
                          <a:pt x="645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10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5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9"/>
                        </a:lnTo>
                        <a:lnTo>
                          <a:pt x="275" y="419"/>
                        </a:lnTo>
                        <a:lnTo>
                          <a:pt x="275" y="419"/>
                        </a:lnTo>
                        <a:lnTo>
                          <a:pt x="287" y="422"/>
                        </a:lnTo>
                        <a:lnTo>
                          <a:pt x="300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7"/>
                        </a:lnTo>
                        <a:lnTo>
                          <a:pt x="318" y="477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8"/>
                        </a:lnTo>
                        <a:lnTo>
                          <a:pt x="278" y="538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6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52" y="586"/>
                        </a:lnTo>
                        <a:lnTo>
                          <a:pt x="46" y="586"/>
                        </a:lnTo>
                        <a:lnTo>
                          <a:pt x="43" y="596"/>
                        </a:lnTo>
                        <a:lnTo>
                          <a:pt x="43" y="596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63"/>
                        </a:lnTo>
                        <a:lnTo>
                          <a:pt x="0" y="669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13" y="678"/>
                        </a:lnTo>
                        <a:lnTo>
                          <a:pt x="13" y="678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78"/>
                        </a:lnTo>
                        <a:lnTo>
                          <a:pt x="0" y="684"/>
                        </a:lnTo>
                        <a:lnTo>
                          <a:pt x="0" y="693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3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70"/>
                        </a:lnTo>
                        <a:lnTo>
                          <a:pt x="71" y="770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6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2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70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5" y="779"/>
                        </a:lnTo>
                        <a:lnTo>
                          <a:pt x="321" y="809"/>
                        </a:lnTo>
                        <a:lnTo>
                          <a:pt x="324" y="843"/>
                        </a:lnTo>
                        <a:lnTo>
                          <a:pt x="324" y="879"/>
                        </a:lnTo>
                        <a:lnTo>
                          <a:pt x="324" y="879"/>
                        </a:lnTo>
                        <a:lnTo>
                          <a:pt x="425" y="882"/>
                        </a:lnTo>
                        <a:lnTo>
                          <a:pt x="474" y="886"/>
                        </a:lnTo>
                        <a:lnTo>
                          <a:pt x="495" y="889"/>
                        </a:lnTo>
                        <a:lnTo>
                          <a:pt x="516" y="895"/>
                        </a:lnTo>
                        <a:lnTo>
                          <a:pt x="516" y="895"/>
                        </a:lnTo>
                        <a:lnTo>
                          <a:pt x="532" y="828"/>
                        </a:lnTo>
                        <a:lnTo>
                          <a:pt x="535" y="800"/>
                        </a:lnTo>
                        <a:lnTo>
                          <a:pt x="538" y="773"/>
                        </a:lnTo>
                        <a:lnTo>
                          <a:pt x="538" y="748"/>
                        </a:lnTo>
                        <a:lnTo>
                          <a:pt x="532" y="727"/>
                        </a:lnTo>
                        <a:lnTo>
                          <a:pt x="525" y="708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4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2" y="452"/>
                        </a:lnTo>
                        <a:lnTo>
                          <a:pt x="532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4" y="437"/>
                        </a:lnTo>
                        <a:lnTo>
                          <a:pt x="474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7"/>
                        </a:lnTo>
                        <a:lnTo>
                          <a:pt x="638" y="477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9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5" y="397"/>
                        </a:lnTo>
                        <a:lnTo>
                          <a:pt x="645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1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close/>
                      </a:path>
                    </a:pathLst>
                  </a:custGeom>
                  <a:solidFill>
                    <a:srgbClr val="E8BEC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912" name="Freeform 8"/>
                  <p:cNvSpPr>
                    <a:spLocks/>
                  </p:cNvSpPr>
                  <p:nvPr/>
                </p:nvSpPr>
                <p:spPr bwMode="auto">
                  <a:xfrm>
                    <a:off x="1730" y="1092"/>
                    <a:ext cx="708" cy="1923"/>
                  </a:xfrm>
                  <a:custGeom>
                    <a:avLst/>
                    <a:gdLst/>
                    <a:ahLst/>
                    <a:cxnLst>
                      <a:cxn ang="0">
                        <a:pos x="425" y="1432"/>
                      </a:cxn>
                      <a:cxn ang="0">
                        <a:pos x="483" y="1017"/>
                      </a:cxn>
                      <a:cxn ang="0">
                        <a:pos x="535" y="745"/>
                      </a:cxn>
                      <a:cxn ang="0">
                        <a:pos x="513" y="693"/>
                      </a:cxn>
                      <a:cxn ang="0">
                        <a:pos x="571" y="617"/>
                      </a:cxn>
                      <a:cxn ang="0">
                        <a:pos x="577" y="534"/>
                      </a:cxn>
                      <a:cxn ang="0">
                        <a:pos x="531" y="452"/>
                      </a:cxn>
                      <a:cxn ang="0">
                        <a:pos x="477" y="440"/>
                      </a:cxn>
                      <a:cxn ang="0">
                        <a:pos x="489" y="415"/>
                      </a:cxn>
                      <a:cxn ang="0">
                        <a:pos x="525" y="431"/>
                      </a:cxn>
                      <a:cxn ang="0">
                        <a:pos x="599" y="492"/>
                      </a:cxn>
                      <a:cxn ang="0">
                        <a:pos x="632" y="498"/>
                      </a:cxn>
                      <a:cxn ang="0">
                        <a:pos x="629" y="458"/>
                      </a:cxn>
                      <a:cxn ang="0">
                        <a:pos x="644" y="397"/>
                      </a:cxn>
                      <a:cxn ang="0">
                        <a:pos x="727" y="324"/>
                      </a:cxn>
                      <a:cxn ang="0">
                        <a:pos x="803" y="180"/>
                      </a:cxn>
                      <a:cxn ang="0">
                        <a:pos x="791" y="92"/>
                      </a:cxn>
                      <a:cxn ang="0">
                        <a:pos x="699" y="19"/>
                      </a:cxn>
                      <a:cxn ang="0">
                        <a:pos x="547" y="3"/>
                      </a:cxn>
                      <a:cxn ang="0">
                        <a:pos x="339" y="74"/>
                      </a:cxn>
                      <a:cxn ang="0">
                        <a:pos x="199" y="168"/>
                      </a:cxn>
                      <a:cxn ang="0">
                        <a:pos x="113" y="293"/>
                      </a:cxn>
                      <a:cxn ang="0">
                        <a:pos x="104" y="385"/>
                      </a:cxn>
                      <a:cxn ang="0">
                        <a:pos x="187" y="406"/>
                      </a:cxn>
                      <a:cxn ang="0">
                        <a:pos x="287" y="422"/>
                      </a:cxn>
                      <a:cxn ang="0">
                        <a:pos x="318" y="455"/>
                      </a:cxn>
                      <a:cxn ang="0">
                        <a:pos x="306" y="544"/>
                      </a:cxn>
                      <a:cxn ang="0">
                        <a:pos x="278" y="537"/>
                      </a:cxn>
                      <a:cxn ang="0">
                        <a:pos x="251" y="504"/>
                      </a:cxn>
                      <a:cxn ang="0">
                        <a:pos x="238" y="501"/>
                      </a:cxn>
                      <a:cxn ang="0">
                        <a:pos x="205" y="510"/>
                      </a:cxn>
                      <a:cxn ang="0">
                        <a:pos x="180" y="504"/>
                      </a:cxn>
                      <a:cxn ang="0">
                        <a:pos x="147" y="525"/>
                      </a:cxn>
                      <a:cxn ang="0">
                        <a:pos x="104" y="544"/>
                      </a:cxn>
                      <a:cxn ang="0">
                        <a:pos x="86" y="550"/>
                      </a:cxn>
                      <a:cxn ang="0">
                        <a:pos x="58" y="580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2" y="678"/>
                      </a:cxn>
                      <a:cxn ang="0">
                        <a:pos x="6" y="699"/>
                      </a:cxn>
                      <a:cxn ang="0">
                        <a:pos x="16" y="730"/>
                      </a:cxn>
                      <a:cxn ang="0">
                        <a:pos x="28" y="748"/>
                      </a:cxn>
                      <a:cxn ang="0">
                        <a:pos x="71" y="769"/>
                      </a:cxn>
                      <a:cxn ang="0">
                        <a:pos x="98" y="791"/>
                      </a:cxn>
                      <a:cxn ang="0">
                        <a:pos x="135" y="791"/>
                      </a:cxn>
                      <a:cxn ang="0">
                        <a:pos x="168" y="815"/>
                      </a:cxn>
                      <a:cxn ang="0">
                        <a:pos x="196" y="806"/>
                      </a:cxn>
                      <a:cxn ang="0">
                        <a:pos x="235" y="812"/>
                      </a:cxn>
                      <a:cxn ang="0">
                        <a:pos x="254" y="800"/>
                      </a:cxn>
                      <a:cxn ang="0">
                        <a:pos x="290" y="779"/>
                      </a:cxn>
                      <a:cxn ang="0">
                        <a:pos x="309" y="760"/>
                      </a:cxn>
                      <a:cxn ang="0">
                        <a:pos x="324" y="885"/>
                      </a:cxn>
                      <a:cxn ang="0">
                        <a:pos x="260" y="1649"/>
                      </a:cxn>
                    </a:cxnLst>
                    <a:rect l="0" t="0" r="r" b="b"/>
                    <a:pathLst>
                      <a:path w="806" h="2170">
                        <a:moveTo>
                          <a:pt x="354" y="2170"/>
                        </a:moveTo>
                        <a:lnTo>
                          <a:pt x="354" y="2170"/>
                        </a:lnTo>
                        <a:lnTo>
                          <a:pt x="373" y="1984"/>
                        </a:lnTo>
                        <a:lnTo>
                          <a:pt x="406" y="1624"/>
                        </a:lnTo>
                        <a:lnTo>
                          <a:pt x="425" y="1432"/>
                        </a:lnTo>
                        <a:lnTo>
                          <a:pt x="446" y="1252"/>
                        </a:lnTo>
                        <a:lnTo>
                          <a:pt x="467" y="1108"/>
                        </a:lnTo>
                        <a:lnTo>
                          <a:pt x="473" y="1053"/>
                        </a:lnTo>
                        <a:lnTo>
                          <a:pt x="483" y="1017"/>
                        </a:lnTo>
                        <a:lnTo>
                          <a:pt x="483" y="1017"/>
                        </a:lnTo>
                        <a:lnTo>
                          <a:pt x="513" y="913"/>
                        </a:lnTo>
                        <a:lnTo>
                          <a:pt x="525" y="864"/>
                        </a:lnTo>
                        <a:lnTo>
                          <a:pt x="531" y="818"/>
                        </a:lnTo>
                        <a:lnTo>
                          <a:pt x="538" y="779"/>
                        </a:lnTo>
                        <a:lnTo>
                          <a:pt x="535" y="745"/>
                        </a:lnTo>
                        <a:lnTo>
                          <a:pt x="531" y="730"/>
                        </a:lnTo>
                        <a:lnTo>
                          <a:pt x="528" y="715"/>
                        </a:lnTo>
                        <a:lnTo>
                          <a:pt x="522" y="702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3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1" y="452"/>
                        </a:lnTo>
                        <a:lnTo>
                          <a:pt x="531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3" y="437"/>
                        </a:lnTo>
                        <a:lnTo>
                          <a:pt x="473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6"/>
                        </a:lnTo>
                        <a:lnTo>
                          <a:pt x="638" y="476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8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4" y="397"/>
                        </a:lnTo>
                        <a:lnTo>
                          <a:pt x="644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0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9"/>
                        </a:lnTo>
                        <a:lnTo>
                          <a:pt x="644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9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4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8"/>
                        </a:lnTo>
                        <a:lnTo>
                          <a:pt x="275" y="418"/>
                        </a:lnTo>
                        <a:lnTo>
                          <a:pt x="275" y="418"/>
                        </a:lnTo>
                        <a:lnTo>
                          <a:pt x="287" y="422"/>
                        </a:lnTo>
                        <a:lnTo>
                          <a:pt x="299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6"/>
                        </a:lnTo>
                        <a:lnTo>
                          <a:pt x="318" y="476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7"/>
                        </a:lnTo>
                        <a:lnTo>
                          <a:pt x="278" y="537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5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49" y="586"/>
                        </a:lnTo>
                        <a:lnTo>
                          <a:pt x="46" y="589"/>
                        </a:lnTo>
                        <a:lnTo>
                          <a:pt x="43" y="595"/>
                        </a:lnTo>
                        <a:lnTo>
                          <a:pt x="43" y="595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57"/>
                        </a:lnTo>
                        <a:lnTo>
                          <a:pt x="0" y="666"/>
                        </a:lnTo>
                        <a:lnTo>
                          <a:pt x="3" y="672"/>
                        </a:lnTo>
                        <a:lnTo>
                          <a:pt x="12" y="678"/>
                        </a:lnTo>
                        <a:lnTo>
                          <a:pt x="12" y="678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81"/>
                        </a:lnTo>
                        <a:lnTo>
                          <a:pt x="0" y="690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2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69"/>
                        </a:lnTo>
                        <a:lnTo>
                          <a:pt x="71" y="769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5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1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69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8" y="791"/>
                        </a:lnTo>
                        <a:lnTo>
                          <a:pt x="324" y="834"/>
                        </a:lnTo>
                        <a:lnTo>
                          <a:pt x="324" y="885"/>
                        </a:lnTo>
                        <a:lnTo>
                          <a:pt x="324" y="937"/>
                        </a:lnTo>
                        <a:lnTo>
                          <a:pt x="315" y="1041"/>
                        </a:lnTo>
                        <a:lnTo>
                          <a:pt x="309" y="1117"/>
                        </a:lnTo>
                        <a:lnTo>
                          <a:pt x="309" y="1117"/>
                        </a:lnTo>
                        <a:lnTo>
                          <a:pt x="260" y="1649"/>
                        </a:lnTo>
                        <a:lnTo>
                          <a:pt x="232" y="1984"/>
                        </a:lnTo>
                        <a:lnTo>
                          <a:pt x="220" y="2152"/>
                        </a:lnTo>
                      </a:path>
                    </a:pathLst>
                  </a:custGeom>
                  <a:noFill/>
                  <a:ln w="9525">
                    <a:solidFill>
                      <a:srgbClr val="903B3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913" name="Freeform 9"/>
                  <p:cNvSpPr>
                    <a:spLocks/>
                  </p:cNvSpPr>
                  <p:nvPr/>
                </p:nvSpPr>
                <p:spPr bwMode="auto">
                  <a:xfrm>
                    <a:off x="1956" y="1178"/>
                    <a:ext cx="339" cy="696"/>
                  </a:xfrm>
                  <a:custGeom>
                    <a:avLst/>
                    <a:gdLst/>
                    <a:ahLst/>
                    <a:cxnLst>
                      <a:cxn ang="0">
                        <a:pos x="375" y="37"/>
                      </a:cxn>
                      <a:cxn ang="0">
                        <a:pos x="345" y="12"/>
                      </a:cxn>
                      <a:cxn ang="0">
                        <a:pos x="284" y="0"/>
                      </a:cxn>
                      <a:cxn ang="0">
                        <a:pos x="226" y="9"/>
                      </a:cxn>
                      <a:cxn ang="0">
                        <a:pos x="143" y="37"/>
                      </a:cxn>
                      <a:cxn ang="0">
                        <a:pos x="94" y="73"/>
                      </a:cxn>
                      <a:cxn ang="0">
                        <a:pos x="94" y="82"/>
                      </a:cxn>
                      <a:cxn ang="0">
                        <a:pos x="107" y="98"/>
                      </a:cxn>
                      <a:cxn ang="0">
                        <a:pos x="162" y="85"/>
                      </a:cxn>
                      <a:cxn ang="0">
                        <a:pos x="195" y="82"/>
                      </a:cxn>
                      <a:cxn ang="0">
                        <a:pos x="244" y="92"/>
                      </a:cxn>
                      <a:cxn ang="0">
                        <a:pos x="265" y="116"/>
                      </a:cxn>
                      <a:cxn ang="0">
                        <a:pos x="262" y="143"/>
                      </a:cxn>
                      <a:cxn ang="0">
                        <a:pos x="226" y="146"/>
                      </a:cxn>
                      <a:cxn ang="0">
                        <a:pos x="168" y="134"/>
                      </a:cxn>
                      <a:cxn ang="0">
                        <a:pos x="101" y="137"/>
                      </a:cxn>
                      <a:cxn ang="0">
                        <a:pos x="30" y="171"/>
                      </a:cxn>
                      <a:cxn ang="0">
                        <a:pos x="3" y="208"/>
                      </a:cxn>
                      <a:cxn ang="0">
                        <a:pos x="6" y="256"/>
                      </a:cxn>
                      <a:cxn ang="0">
                        <a:pos x="43" y="284"/>
                      </a:cxn>
                      <a:cxn ang="0">
                        <a:pos x="94" y="305"/>
                      </a:cxn>
                      <a:cxn ang="0">
                        <a:pos x="107" y="327"/>
                      </a:cxn>
                      <a:cxn ang="0">
                        <a:pos x="94" y="449"/>
                      </a:cxn>
                      <a:cxn ang="0">
                        <a:pos x="76" y="552"/>
                      </a:cxn>
                      <a:cxn ang="0">
                        <a:pos x="64" y="589"/>
                      </a:cxn>
                      <a:cxn ang="0">
                        <a:pos x="79" y="629"/>
                      </a:cxn>
                      <a:cxn ang="0">
                        <a:pos x="101" y="736"/>
                      </a:cxn>
                      <a:cxn ang="0">
                        <a:pos x="104" y="787"/>
                      </a:cxn>
                      <a:cxn ang="0">
                        <a:pos x="107" y="751"/>
                      </a:cxn>
                      <a:cxn ang="0">
                        <a:pos x="110" y="427"/>
                      </a:cxn>
                      <a:cxn ang="0">
                        <a:pos x="116" y="351"/>
                      </a:cxn>
                      <a:cxn ang="0">
                        <a:pos x="146" y="290"/>
                      </a:cxn>
                      <a:cxn ang="0">
                        <a:pos x="186" y="259"/>
                      </a:cxn>
                      <a:cxn ang="0">
                        <a:pos x="210" y="256"/>
                      </a:cxn>
                      <a:cxn ang="0">
                        <a:pos x="287" y="296"/>
                      </a:cxn>
                      <a:cxn ang="0">
                        <a:pos x="320" y="320"/>
                      </a:cxn>
                      <a:cxn ang="0">
                        <a:pos x="326" y="311"/>
                      </a:cxn>
                      <a:cxn ang="0">
                        <a:pos x="314" y="287"/>
                      </a:cxn>
                      <a:cxn ang="0">
                        <a:pos x="317" y="256"/>
                      </a:cxn>
                      <a:cxn ang="0">
                        <a:pos x="320" y="247"/>
                      </a:cxn>
                      <a:cxn ang="0">
                        <a:pos x="299" y="214"/>
                      </a:cxn>
                      <a:cxn ang="0">
                        <a:pos x="308" y="177"/>
                      </a:cxn>
                      <a:cxn ang="0">
                        <a:pos x="339" y="150"/>
                      </a:cxn>
                      <a:cxn ang="0">
                        <a:pos x="366" y="137"/>
                      </a:cxn>
                      <a:cxn ang="0">
                        <a:pos x="384" y="98"/>
                      </a:cxn>
                      <a:cxn ang="0">
                        <a:pos x="378" y="46"/>
                      </a:cxn>
                    </a:cxnLst>
                    <a:rect l="0" t="0" r="r" b="b"/>
                    <a:pathLst>
                      <a:path w="384" h="787">
                        <a:moveTo>
                          <a:pt x="378" y="46"/>
                        </a:moveTo>
                        <a:lnTo>
                          <a:pt x="378" y="46"/>
                        </a:lnTo>
                        <a:lnTo>
                          <a:pt x="375" y="37"/>
                        </a:lnTo>
                        <a:lnTo>
                          <a:pt x="366" y="27"/>
                        </a:lnTo>
                        <a:lnTo>
                          <a:pt x="357" y="18"/>
                        </a:lnTo>
                        <a:lnTo>
                          <a:pt x="345" y="12"/>
                        </a:lnTo>
                        <a:lnTo>
                          <a:pt x="326" y="6"/>
                        </a:lnTo>
                        <a:lnTo>
                          <a:pt x="305" y="3"/>
                        </a:lnTo>
                        <a:lnTo>
                          <a:pt x="284" y="0"/>
                        </a:lnTo>
                        <a:lnTo>
                          <a:pt x="256" y="3"/>
                        </a:lnTo>
                        <a:lnTo>
                          <a:pt x="256" y="3"/>
                        </a:lnTo>
                        <a:lnTo>
                          <a:pt x="226" y="9"/>
                        </a:lnTo>
                        <a:lnTo>
                          <a:pt x="198" y="18"/>
                        </a:lnTo>
                        <a:lnTo>
                          <a:pt x="171" y="27"/>
                        </a:lnTo>
                        <a:lnTo>
                          <a:pt x="143" y="37"/>
                        </a:lnTo>
                        <a:lnTo>
                          <a:pt x="122" y="49"/>
                        </a:lnTo>
                        <a:lnTo>
                          <a:pt x="107" y="61"/>
                        </a:lnTo>
                        <a:lnTo>
                          <a:pt x="94" y="73"/>
                        </a:lnTo>
                        <a:lnTo>
                          <a:pt x="94" y="76"/>
                        </a:lnTo>
                        <a:lnTo>
                          <a:pt x="94" y="82"/>
                        </a:lnTo>
                        <a:lnTo>
                          <a:pt x="94" y="82"/>
                        </a:lnTo>
                        <a:lnTo>
                          <a:pt x="97" y="92"/>
                        </a:lnTo>
                        <a:lnTo>
                          <a:pt x="101" y="95"/>
                        </a:lnTo>
                        <a:lnTo>
                          <a:pt x="107" y="98"/>
                        </a:lnTo>
                        <a:lnTo>
                          <a:pt x="116" y="95"/>
                        </a:lnTo>
                        <a:lnTo>
                          <a:pt x="137" y="92"/>
                        </a:lnTo>
                        <a:lnTo>
                          <a:pt x="162" y="85"/>
                        </a:lnTo>
                        <a:lnTo>
                          <a:pt x="162" y="85"/>
                        </a:lnTo>
                        <a:lnTo>
                          <a:pt x="177" y="82"/>
                        </a:lnTo>
                        <a:lnTo>
                          <a:pt x="195" y="82"/>
                        </a:lnTo>
                        <a:lnTo>
                          <a:pt x="213" y="82"/>
                        </a:lnTo>
                        <a:lnTo>
                          <a:pt x="229" y="85"/>
                        </a:lnTo>
                        <a:lnTo>
                          <a:pt x="244" y="92"/>
                        </a:lnTo>
                        <a:lnTo>
                          <a:pt x="256" y="98"/>
                        </a:lnTo>
                        <a:lnTo>
                          <a:pt x="262" y="107"/>
                        </a:lnTo>
                        <a:lnTo>
                          <a:pt x="265" y="116"/>
                        </a:lnTo>
                        <a:lnTo>
                          <a:pt x="265" y="116"/>
                        </a:lnTo>
                        <a:lnTo>
                          <a:pt x="265" y="131"/>
                        </a:lnTo>
                        <a:lnTo>
                          <a:pt x="262" y="143"/>
                        </a:lnTo>
                        <a:lnTo>
                          <a:pt x="256" y="150"/>
                        </a:lnTo>
                        <a:lnTo>
                          <a:pt x="247" y="150"/>
                        </a:lnTo>
                        <a:lnTo>
                          <a:pt x="226" y="146"/>
                        </a:lnTo>
                        <a:lnTo>
                          <a:pt x="201" y="140"/>
                        </a:lnTo>
                        <a:lnTo>
                          <a:pt x="201" y="140"/>
                        </a:lnTo>
                        <a:lnTo>
                          <a:pt x="168" y="134"/>
                        </a:lnTo>
                        <a:lnTo>
                          <a:pt x="146" y="134"/>
                        </a:lnTo>
                        <a:lnTo>
                          <a:pt x="125" y="134"/>
                        </a:lnTo>
                        <a:lnTo>
                          <a:pt x="101" y="137"/>
                        </a:lnTo>
                        <a:lnTo>
                          <a:pt x="76" y="143"/>
                        </a:lnTo>
                        <a:lnTo>
                          <a:pt x="52" y="153"/>
                        </a:lnTo>
                        <a:lnTo>
                          <a:pt x="30" y="171"/>
                        </a:lnTo>
                        <a:lnTo>
                          <a:pt x="30" y="171"/>
                        </a:lnTo>
                        <a:lnTo>
                          <a:pt x="15" y="189"/>
                        </a:lnTo>
                        <a:lnTo>
                          <a:pt x="3" y="208"/>
                        </a:lnTo>
                        <a:lnTo>
                          <a:pt x="0" y="226"/>
                        </a:lnTo>
                        <a:lnTo>
                          <a:pt x="0" y="241"/>
                        </a:lnTo>
                        <a:lnTo>
                          <a:pt x="6" y="256"/>
                        </a:lnTo>
                        <a:lnTo>
                          <a:pt x="15" y="269"/>
                        </a:lnTo>
                        <a:lnTo>
                          <a:pt x="27" y="278"/>
                        </a:lnTo>
                        <a:lnTo>
                          <a:pt x="43" y="284"/>
                        </a:lnTo>
                        <a:lnTo>
                          <a:pt x="43" y="284"/>
                        </a:lnTo>
                        <a:lnTo>
                          <a:pt x="73" y="293"/>
                        </a:lnTo>
                        <a:lnTo>
                          <a:pt x="94" y="305"/>
                        </a:lnTo>
                        <a:lnTo>
                          <a:pt x="101" y="311"/>
                        </a:lnTo>
                        <a:lnTo>
                          <a:pt x="104" y="317"/>
                        </a:lnTo>
                        <a:lnTo>
                          <a:pt x="107" y="327"/>
                        </a:lnTo>
                        <a:lnTo>
                          <a:pt x="107" y="336"/>
                        </a:lnTo>
                        <a:lnTo>
                          <a:pt x="107" y="336"/>
                        </a:lnTo>
                        <a:lnTo>
                          <a:pt x="94" y="449"/>
                        </a:lnTo>
                        <a:lnTo>
                          <a:pt x="88" y="510"/>
                        </a:lnTo>
                        <a:lnTo>
                          <a:pt x="82" y="534"/>
                        </a:lnTo>
                        <a:lnTo>
                          <a:pt x="76" y="552"/>
                        </a:lnTo>
                        <a:lnTo>
                          <a:pt x="76" y="552"/>
                        </a:lnTo>
                        <a:lnTo>
                          <a:pt x="67" y="574"/>
                        </a:lnTo>
                        <a:lnTo>
                          <a:pt x="64" y="589"/>
                        </a:lnTo>
                        <a:lnTo>
                          <a:pt x="70" y="604"/>
                        </a:lnTo>
                        <a:lnTo>
                          <a:pt x="79" y="629"/>
                        </a:lnTo>
                        <a:lnTo>
                          <a:pt x="79" y="629"/>
                        </a:lnTo>
                        <a:lnTo>
                          <a:pt x="88" y="653"/>
                        </a:lnTo>
                        <a:lnTo>
                          <a:pt x="94" y="690"/>
                        </a:lnTo>
                        <a:lnTo>
                          <a:pt x="101" y="736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7" y="751"/>
                        </a:lnTo>
                        <a:lnTo>
                          <a:pt x="107" y="751"/>
                        </a:lnTo>
                        <a:lnTo>
                          <a:pt x="107" y="656"/>
                        </a:lnTo>
                        <a:lnTo>
                          <a:pt x="107" y="537"/>
                        </a:lnTo>
                        <a:lnTo>
                          <a:pt x="110" y="427"/>
                        </a:lnTo>
                        <a:lnTo>
                          <a:pt x="113" y="382"/>
                        </a:lnTo>
                        <a:lnTo>
                          <a:pt x="116" y="351"/>
                        </a:lnTo>
                        <a:lnTo>
                          <a:pt x="116" y="351"/>
                        </a:lnTo>
                        <a:lnTo>
                          <a:pt x="125" y="327"/>
                        </a:lnTo>
                        <a:lnTo>
                          <a:pt x="134" y="308"/>
                        </a:lnTo>
                        <a:lnTo>
                          <a:pt x="146" y="290"/>
                        </a:lnTo>
                        <a:lnTo>
                          <a:pt x="159" y="278"/>
                        </a:lnTo>
                        <a:lnTo>
                          <a:pt x="171" y="266"/>
                        </a:lnTo>
                        <a:lnTo>
                          <a:pt x="186" y="259"/>
                        </a:lnTo>
                        <a:lnTo>
                          <a:pt x="198" y="256"/>
                        </a:lnTo>
                        <a:lnTo>
                          <a:pt x="210" y="256"/>
                        </a:lnTo>
                        <a:lnTo>
                          <a:pt x="210" y="256"/>
                        </a:lnTo>
                        <a:lnTo>
                          <a:pt x="235" y="266"/>
                        </a:lnTo>
                        <a:lnTo>
                          <a:pt x="262" y="278"/>
                        </a:lnTo>
                        <a:lnTo>
                          <a:pt x="287" y="296"/>
                        </a:lnTo>
                        <a:lnTo>
                          <a:pt x="308" y="311"/>
                        </a:lnTo>
                        <a:lnTo>
                          <a:pt x="308" y="311"/>
                        </a:lnTo>
                        <a:lnTo>
                          <a:pt x="320" y="320"/>
                        </a:lnTo>
                        <a:lnTo>
                          <a:pt x="323" y="320"/>
                        </a:lnTo>
                        <a:lnTo>
                          <a:pt x="326" y="317"/>
                        </a:lnTo>
                        <a:lnTo>
                          <a:pt x="326" y="311"/>
                        </a:lnTo>
                        <a:lnTo>
                          <a:pt x="320" y="299"/>
                        </a:lnTo>
                        <a:lnTo>
                          <a:pt x="320" y="299"/>
                        </a:lnTo>
                        <a:lnTo>
                          <a:pt x="314" y="287"/>
                        </a:lnTo>
                        <a:lnTo>
                          <a:pt x="311" y="278"/>
                        </a:lnTo>
                        <a:lnTo>
                          <a:pt x="311" y="266"/>
                        </a:lnTo>
                        <a:lnTo>
                          <a:pt x="317" y="256"/>
                        </a:lnTo>
                        <a:lnTo>
                          <a:pt x="317" y="256"/>
                        </a:lnTo>
                        <a:lnTo>
                          <a:pt x="320" y="250"/>
                        </a:lnTo>
                        <a:lnTo>
                          <a:pt x="320" y="247"/>
                        </a:lnTo>
                        <a:lnTo>
                          <a:pt x="314" y="235"/>
                        </a:lnTo>
                        <a:lnTo>
                          <a:pt x="305" y="226"/>
                        </a:lnTo>
                        <a:lnTo>
                          <a:pt x="299" y="214"/>
                        </a:lnTo>
                        <a:lnTo>
                          <a:pt x="299" y="214"/>
                        </a:lnTo>
                        <a:lnTo>
                          <a:pt x="302" y="198"/>
                        </a:lnTo>
                        <a:lnTo>
                          <a:pt x="308" y="177"/>
                        </a:lnTo>
                        <a:lnTo>
                          <a:pt x="317" y="168"/>
                        </a:lnTo>
                        <a:lnTo>
                          <a:pt x="326" y="159"/>
                        </a:lnTo>
                        <a:lnTo>
                          <a:pt x="339" y="150"/>
                        </a:lnTo>
                        <a:lnTo>
                          <a:pt x="354" y="146"/>
                        </a:lnTo>
                        <a:lnTo>
                          <a:pt x="354" y="146"/>
                        </a:lnTo>
                        <a:lnTo>
                          <a:pt x="366" y="137"/>
                        </a:lnTo>
                        <a:lnTo>
                          <a:pt x="375" y="128"/>
                        </a:lnTo>
                        <a:lnTo>
                          <a:pt x="381" y="113"/>
                        </a:lnTo>
                        <a:lnTo>
                          <a:pt x="384" y="98"/>
                        </a:lnTo>
                        <a:lnTo>
                          <a:pt x="384" y="82"/>
                        </a:lnTo>
                        <a:lnTo>
                          <a:pt x="384" y="67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close/>
                      </a:path>
                    </a:pathLst>
                  </a:custGeom>
                  <a:solidFill>
                    <a:srgbClr val="A131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914" name="Group 10"/>
                <p:cNvGrpSpPr>
                  <a:grpSpLocks/>
                </p:cNvGrpSpPr>
                <p:nvPr/>
              </p:nvGrpSpPr>
              <p:grpSpPr bwMode="auto">
                <a:xfrm>
                  <a:off x="1682" y="1516"/>
                  <a:ext cx="349" cy="324"/>
                  <a:chOff x="1682" y="1516"/>
                  <a:chExt cx="349" cy="324"/>
                </a:xfrm>
              </p:grpSpPr>
              <p:grpSp>
                <p:nvGrpSpPr>
                  <p:cNvPr id="12391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82" y="1516"/>
                    <a:ext cx="349" cy="324"/>
                    <a:chOff x="1682" y="1516"/>
                    <a:chExt cx="349" cy="324"/>
                  </a:xfrm>
                </p:grpSpPr>
                <p:grpSp>
                  <p:nvGrpSpPr>
                    <p:cNvPr id="123916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2" y="1516"/>
                      <a:ext cx="303" cy="324"/>
                      <a:chOff x="1436" y="1344"/>
                      <a:chExt cx="343" cy="366"/>
                    </a:xfrm>
                  </p:grpSpPr>
                  <p:sp>
                    <p:nvSpPr>
                      <p:cNvPr id="12391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6" y="1429"/>
                        <a:ext cx="31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6" y="21"/>
                          </a:cxn>
                          <a:cxn ang="0">
                            <a:pos x="31" y="43"/>
                          </a:cxn>
                        </a:cxnLst>
                        <a:rect l="0" t="0" r="r" b="b"/>
                        <a:pathLst>
                          <a:path w="31" h="43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6" y="21"/>
                            </a:lnTo>
                            <a:lnTo>
                              <a:pt x="31" y="4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18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4" y="1396"/>
                        <a:ext cx="30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3" y="0"/>
                          </a:cxn>
                          <a:cxn ang="0">
                            <a:pos x="0" y="6"/>
                          </a:cxn>
                          <a:cxn ang="0">
                            <a:pos x="3" y="16"/>
                          </a:cxn>
                          <a:cxn ang="0">
                            <a:pos x="9" y="31"/>
                          </a:cxn>
                          <a:cxn ang="0">
                            <a:pos x="18" y="46"/>
                          </a:cxn>
                          <a:cxn ang="0">
                            <a:pos x="30" y="58"/>
                          </a:cxn>
                        </a:cxnLst>
                        <a:rect l="0" t="0" r="r" b="b"/>
                        <a:pathLst>
                          <a:path w="30" h="58">
                            <a:moveTo>
                              <a:pt x="3" y="0"/>
                            </a:moveTo>
                            <a:lnTo>
                              <a:pt x="3" y="0"/>
                            </a:lnTo>
                            <a:lnTo>
                              <a:pt x="0" y="6"/>
                            </a:lnTo>
                            <a:lnTo>
                              <a:pt x="3" y="16"/>
                            </a:lnTo>
                            <a:lnTo>
                              <a:pt x="9" y="31"/>
                            </a:lnTo>
                            <a:lnTo>
                              <a:pt x="18" y="46"/>
                            </a:lnTo>
                            <a:lnTo>
                              <a:pt x="30" y="5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19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0" y="1378"/>
                        <a:ext cx="10" cy="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12"/>
                          </a:cxn>
                          <a:cxn ang="0">
                            <a:pos x="0" y="24"/>
                          </a:cxn>
                          <a:cxn ang="0">
                            <a:pos x="10" y="49"/>
                          </a:cxn>
                        </a:cxnLst>
                        <a:rect l="0" t="0" r="r" b="b"/>
                        <a:pathLst>
                          <a:path w="10" h="49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12"/>
                            </a:lnTo>
                            <a:lnTo>
                              <a:pt x="0" y="24"/>
                            </a:lnTo>
                            <a:lnTo>
                              <a:pt x="10" y="4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0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1371"/>
                        <a:ext cx="6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21"/>
                          </a:cxn>
                          <a:cxn ang="0">
                            <a:pos x="6" y="40"/>
                          </a:cxn>
                        </a:cxnLst>
                        <a:rect l="0" t="0" r="r" b="b"/>
                        <a:pathLst>
                          <a:path w="6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21"/>
                            </a:lnTo>
                            <a:lnTo>
                              <a:pt x="6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1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344"/>
                        <a:ext cx="2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22" y="0"/>
                          </a:cxn>
                          <a:cxn ang="0">
                            <a:pos x="13" y="4"/>
                          </a:cxn>
                          <a:cxn ang="0">
                            <a:pos x="7" y="7"/>
                          </a:cxn>
                          <a:cxn ang="0">
                            <a:pos x="0" y="16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22" h="22">
                            <a:moveTo>
                              <a:pt x="22" y="0"/>
                            </a:moveTo>
                            <a:lnTo>
                              <a:pt x="22" y="0"/>
                            </a:lnTo>
                            <a:lnTo>
                              <a:pt x="13" y="4"/>
                            </a:lnTo>
                            <a:lnTo>
                              <a:pt x="7" y="7"/>
                            </a:lnTo>
                            <a:lnTo>
                              <a:pt x="0" y="16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2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6" y="1344"/>
                        <a:ext cx="24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24" y="0"/>
                          </a:cxn>
                          <a:cxn ang="0">
                            <a:pos x="18" y="6"/>
                          </a:cxn>
                          <a:cxn ang="0">
                            <a:pos x="12" y="12"/>
                          </a:cxn>
                          <a:cxn ang="0">
                            <a:pos x="6" y="21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24" h="39">
                            <a:moveTo>
                              <a:pt x="24" y="0"/>
                            </a:moveTo>
                            <a:lnTo>
                              <a:pt x="24" y="0"/>
                            </a:lnTo>
                            <a:lnTo>
                              <a:pt x="18" y="6"/>
                            </a:lnTo>
                            <a:lnTo>
                              <a:pt x="12" y="12"/>
                            </a:lnTo>
                            <a:lnTo>
                              <a:pt x="6" y="21"/>
                            </a:lnTo>
                            <a:lnTo>
                              <a:pt x="0" y="3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3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8" y="1356"/>
                        <a:ext cx="6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9"/>
                          </a:cxn>
                          <a:cxn ang="0">
                            <a:pos x="0" y="21"/>
                          </a:cxn>
                        </a:cxnLst>
                        <a:rect l="0" t="0" r="r" b="b"/>
                        <a:pathLst>
                          <a:path w="6" h="2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9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4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4" y="1389"/>
                        <a:ext cx="15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6" y="0"/>
                          </a:cxn>
                          <a:cxn ang="0">
                            <a:pos x="0" y="3"/>
                          </a:cxn>
                        </a:cxnLst>
                        <a:rect l="0" t="0" r="r" b="b"/>
                        <a:pathLst>
                          <a:path w="15" h="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6" y="0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5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4" y="1362"/>
                        <a:ext cx="21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0"/>
                          </a:cxn>
                          <a:cxn ang="0">
                            <a:pos x="21" y="0"/>
                          </a:cxn>
                          <a:cxn ang="0">
                            <a:pos x="9" y="0"/>
                          </a:cxn>
                          <a:cxn ang="0">
                            <a:pos x="3" y="3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21" h="6">
                            <a:moveTo>
                              <a:pt x="21" y="0"/>
                            </a:moveTo>
                            <a:lnTo>
                              <a:pt x="21" y="0"/>
                            </a:lnTo>
                            <a:lnTo>
                              <a:pt x="9" y="0"/>
                            </a:lnTo>
                            <a:lnTo>
                              <a:pt x="3" y="3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6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5" y="1450"/>
                        <a:ext cx="40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9" y="13"/>
                          </a:cxn>
                          <a:cxn ang="0">
                            <a:pos x="21" y="25"/>
                          </a:cxn>
                          <a:cxn ang="0">
                            <a:pos x="40" y="40"/>
                          </a:cxn>
                        </a:cxnLst>
                        <a:rect l="0" t="0" r="r" b="b"/>
                        <a:pathLst>
                          <a:path w="40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9" y="13"/>
                            </a:lnTo>
                            <a:lnTo>
                              <a:pt x="21" y="25"/>
                            </a:lnTo>
                            <a:lnTo>
                              <a:pt x="4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7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480"/>
                        <a:ext cx="2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4" y="9"/>
                          </a:cxn>
                          <a:cxn ang="0">
                            <a:pos x="10" y="15"/>
                          </a:cxn>
                          <a:cxn ang="0">
                            <a:pos x="25" y="24"/>
                          </a:cxn>
                        </a:cxnLst>
                        <a:rect l="0" t="0" r="r" b="b"/>
                        <a:pathLst>
                          <a:path w="25" h="2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9"/>
                            </a:lnTo>
                            <a:lnTo>
                              <a:pt x="10" y="15"/>
                            </a:lnTo>
                            <a:lnTo>
                              <a:pt x="25" y="2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8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7" y="1521"/>
                        <a:ext cx="4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8" y="9"/>
                          </a:cxn>
                          <a:cxn ang="0">
                            <a:pos x="49" y="15"/>
                          </a:cxn>
                        </a:cxnLst>
                        <a:rect l="0" t="0" r="r" b="b"/>
                        <a:pathLst>
                          <a:path w="49" h="15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8" y="9"/>
                            </a:lnTo>
                            <a:lnTo>
                              <a:pt x="49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29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6" y="1566"/>
                        <a:ext cx="5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3" y="6"/>
                          </a:cxn>
                          <a:cxn ang="0">
                            <a:pos x="31" y="6"/>
                          </a:cxn>
                          <a:cxn ang="0">
                            <a:pos x="46" y="6"/>
                          </a:cxn>
                          <a:cxn ang="0">
                            <a:pos x="58" y="6"/>
                          </a:cxn>
                        </a:cxnLst>
                        <a:rect l="0" t="0" r="r" b="b"/>
                        <a:pathLst>
                          <a:path w="58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3" y="6"/>
                            </a:lnTo>
                            <a:lnTo>
                              <a:pt x="31" y="6"/>
                            </a:lnTo>
                            <a:lnTo>
                              <a:pt x="46" y="6"/>
                            </a:lnTo>
                            <a:lnTo>
                              <a:pt x="58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30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591"/>
                        <a:ext cx="6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4" y="6"/>
                          </a:cxn>
                          <a:cxn ang="0">
                            <a:pos x="62" y="6"/>
                          </a:cxn>
                        </a:cxnLst>
                        <a:rect l="0" t="0" r="r" b="b"/>
                        <a:pathLst>
                          <a:path w="62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4" y="6"/>
                            </a:lnTo>
                            <a:lnTo>
                              <a:pt x="62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31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9" y="1609"/>
                        <a:ext cx="25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1"/>
                          </a:cxn>
                          <a:cxn ang="0">
                            <a:pos x="0" y="31"/>
                          </a:cxn>
                          <a:cxn ang="0">
                            <a:pos x="6" y="24"/>
                          </a:cxn>
                          <a:cxn ang="0">
                            <a:pos x="13" y="15"/>
                          </a:cxn>
                          <a:cxn ang="0">
                            <a:pos x="25" y="0"/>
                          </a:cxn>
                        </a:cxnLst>
                        <a:rect l="0" t="0" r="r" b="b"/>
                        <a:pathLst>
                          <a:path w="25" h="31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6" y="24"/>
                            </a:lnTo>
                            <a:lnTo>
                              <a:pt x="13" y="15"/>
                            </a:lnTo>
                            <a:lnTo>
                              <a:pt x="25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32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9" y="1634"/>
                        <a:ext cx="28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28" y="0"/>
                          </a:cxn>
                          <a:cxn ang="0">
                            <a:pos x="15" y="22"/>
                          </a:cxn>
                          <a:cxn ang="0">
                            <a:pos x="0" y="40"/>
                          </a:cxn>
                        </a:cxnLst>
                        <a:rect l="0" t="0" r="r" b="b"/>
                        <a:pathLst>
                          <a:path w="28" h="40">
                            <a:moveTo>
                              <a:pt x="28" y="0"/>
                            </a:moveTo>
                            <a:lnTo>
                              <a:pt x="28" y="0"/>
                            </a:lnTo>
                            <a:lnTo>
                              <a:pt x="15" y="22"/>
                            </a:lnTo>
                            <a:lnTo>
                              <a:pt x="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33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668"/>
                        <a:ext cx="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9" y="0"/>
                          </a:cxn>
                          <a:cxn ang="0">
                            <a:pos x="6" y="9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9" h="15">
                            <a:moveTo>
                              <a:pt x="9" y="0"/>
                            </a:moveTo>
                            <a:lnTo>
                              <a:pt x="9" y="0"/>
                            </a:lnTo>
                            <a:lnTo>
                              <a:pt x="6" y="9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34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" y="1679"/>
                        <a:ext cx="1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0"/>
                          </a:cxn>
                          <a:cxn ang="0">
                            <a:pos x="12" y="0"/>
                          </a:cxn>
                          <a:cxn ang="0">
                            <a:pos x="6" y="9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12" h="22">
                            <a:moveTo>
                              <a:pt x="12" y="0"/>
                            </a:moveTo>
                            <a:lnTo>
                              <a:pt x="12" y="0"/>
                            </a:lnTo>
                            <a:lnTo>
                              <a:pt x="6" y="9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35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7" y="1679"/>
                        <a:ext cx="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31"/>
                          </a:cxn>
                        </a:cxnLst>
                        <a:rect l="0" t="0" r="r" b="b"/>
                        <a:pathLst>
                          <a:path w="6" h="3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936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7" y="1664"/>
                        <a:ext cx="3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" y="18"/>
                          </a:cxn>
                          <a:cxn ang="0">
                            <a:pos x="3" y="24"/>
                          </a:cxn>
                          <a:cxn ang="0">
                            <a:pos x="3" y="34"/>
                          </a:cxn>
                        </a:cxnLst>
                        <a:rect l="0" t="0" r="r" b="b"/>
                        <a:pathLst>
                          <a:path w="3" h="3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" y="18"/>
                            </a:lnTo>
                            <a:lnTo>
                              <a:pt x="3" y="24"/>
                            </a:ln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239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756" y="1561"/>
                      <a:ext cx="275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293" y="116"/>
                        </a:cxn>
                        <a:cxn ang="0">
                          <a:pos x="223" y="135"/>
                        </a:cxn>
                        <a:cxn ang="0">
                          <a:pos x="211" y="101"/>
                        </a:cxn>
                        <a:cxn ang="0">
                          <a:pos x="253" y="74"/>
                        </a:cxn>
                        <a:cxn ang="0">
                          <a:pos x="253" y="61"/>
                        </a:cxn>
                        <a:cxn ang="0">
                          <a:pos x="217" y="86"/>
                        </a:cxn>
                        <a:cxn ang="0">
                          <a:pos x="223" y="68"/>
                        </a:cxn>
                        <a:cxn ang="0">
                          <a:pos x="232" y="13"/>
                        </a:cxn>
                        <a:cxn ang="0">
                          <a:pos x="214" y="68"/>
                        </a:cxn>
                        <a:cxn ang="0">
                          <a:pos x="201" y="68"/>
                        </a:cxn>
                        <a:cxn ang="0">
                          <a:pos x="195" y="46"/>
                        </a:cxn>
                        <a:cxn ang="0">
                          <a:pos x="192" y="16"/>
                        </a:cxn>
                        <a:cxn ang="0">
                          <a:pos x="192" y="64"/>
                        </a:cxn>
                        <a:cxn ang="0">
                          <a:pos x="168" y="55"/>
                        </a:cxn>
                        <a:cxn ang="0">
                          <a:pos x="153" y="0"/>
                        </a:cxn>
                        <a:cxn ang="0">
                          <a:pos x="149" y="25"/>
                        </a:cxn>
                        <a:cxn ang="0">
                          <a:pos x="149" y="40"/>
                        </a:cxn>
                        <a:cxn ang="0">
                          <a:pos x="180" y="83"/>
                        </a:cxn>
                        <a:cxn ang="0">
                          <a:pos x="180" y="129"/>
                        </a:cxn>
                        <a:cxn ang="0">
                          <a:pos x="131" y="95"/>
                        </a:cxn>
                        <a:cxn ang="0">
                          <a:pos x="113" y="52"/>
                        </a:cxn>
                        <a:cxn ang="0">
                          <a:pos x="95" y="28"/>
                        </a:cxn>
                        <a:cxn ang="0">
                          <a:pos x="110" y="64"/>
                        </a:cxn>
                        <a:cxn ang="0">
                          <a:pos x="119" y="101"/>
                        </a:cxn>
                        <a:cxn ang="0">
                          <a:pos x="70" y="61"/>
                        </a:cxn>
                        <a:cxn ang="0">
                          <a:pos x="104" y="113"/>
                        </a:cxn>
                        <a:cxn ang="0">
                          <a:pos x="88" y="126"/>
                        </a:cxn>
                        <a:cxn ang="0">
                          <a:pos x="46" y="95"/>
                        </a:cxn>
                        <a:cxn ang="0">
                          <a:pos x="43" y="104"/>
                        </a:cxn>
                        <a:cxn ang="0">
                          <a:pos x="64" y="132"/>
                        </a:cxn>
                        <a:cxn ang="0">
                          <a:pos x="3" y="129"/>
                        </a:cxn>
                        <a:cxn ang="0">
                          <a:pos x="9" y="138"/>
                        </a:cxn>
                        <a:cxn ang="0">
                          <a:pos x="134" y="141"/>
                        </a:cxn>
                        <a:cxn ang="0">
                          <a:pos x="134" y="159"/>
                        </a:cxn>
                        <a:cxn ang="0">
                          <a:pos x="9" y="168"/>
                        </a:cxn>
                        <a:cxn ang="0">
                          <a:pos x="46" y="184"/>
                        </a:cxn>
                        <a:cxn ang="0">
                          <a:pos x="37" y="205"/>
                        </a:cxn>
                        <a:cxn ang="0">
                          <a:pos x="76" y="193"/>
                        </a:cxn>
                        <a:cxn ang="0">
                          <a:pos x="79" y="223"/>
                        </a:cxn>
                        <a:cxn ang="0">
                          <a:pos x="82" y="229"/>
                        </a:cxn>
                        <a:cxn ang="0">
                          <a:pos x="110" y="196"/>
                        </a:cxn>
                        <a:cxn ang="0">
                          <a:pos x="165" y="165"/>
                        </a:cxn>
                        <a:cxn ang="0">
                          <a:pos x="156" y="180"/>
                        </a:cxn>
                        <a:cxn ang="0">
                          <a:pos x="125" y="229"/>
                        </a:cxn>
                        <a:cxn ang="0">
                          <a:pos x="137" y="229"/>
                        </a:cxn>
                        <a:cxn ang="0">
                          <a:pos x="149" y="254"/>
                        </a:cxn>
                        <a:cxn ang="0">
                          <a:pos x="146" y="205"/>
                        </a:cxn>
                        <a:cxn ang="0">
                          <a:pos x="189" y="199"/>
                        </a:cxn>
                        <a:cxn ang="0">
                          <a:pos x="183" y="235"/>
                        </a:cxn>
                        <a:cxn ang="0">
                          <a:pos x="195" y="260"/>
                        </a:cxn>
                        <a:cxn ang="0">
                          <a:pos x="198" y="226"/>
                        </a:cxn>
                        <a:cxn ang="0">
                          <a:pos x="226" y="245"/>
                        </a:cxn>
                        <a:cxn ang="0">
                          <a:pos x="198" y="187"/>
                        </a:cxn>
                        <a:cxn ang="0">
                          <a:pos x="214" y="187"/>
                        </a:cxn>
                        <a:cxn ang="0">
                          <a:pos x="253" y="202"/>
                        </a:cxn>
                        <a:cxn ang="0">
                          <a:pos x="229" y="180"/>
                        </a:cxn>
                        <a:cxn ang="0">
                          <a:pos x="207" y="162"/>
                        </a:cxn>
                        <a:cxn ang="0">
                          <a:pos x="256" y="162"/>
                        </a:cxn>
                        <a:cxn ang="0">
                          <a:pos x="305" y="226"/>
                        </a:cxn>
                        <a:cxn ang="0">
                          <a:pos x="311" y="223"/>
                        </a:cxn>
                        <a:cxn ang="0">
                          <a:pos x="287" y="144"/>
                        </a:cxn>
                        <a:cxn ang="0">
                          <a:pos x="308" y="77"/>
                        </a:cxn>
                      </a:cxnLst>
                      <a:rect l="0" t="0" r="r" b="b"/>
                      <a:pathLst>
                        <a:path w="311" h="272">
                          <a:moveTo>
                            <a:pt x="308" y="77"/>
                          </a:moveTo>
                          <a:lnTo>
                            <a:pt x="308" y="77"/>
                          </a:lnTo>
                          <a:lnTo>
                            <a:pt x="308" y="74"/>
                          </a:lnTo>
                          <a:lnTo>
                            <a:pt x="305" y="77"/>
                          </a:lnTo>
                          <a:lnTo>
                            <a:pt x="302" y="92"/>
                          </a:lnTo>
                          <a:lnTo>
                            <a:pt x="293" y="116"/>
                          </a:lnTo>
                          <a:lnTo>
                            <a:pt x="290" y="126"/>
                          </a:lnTo>
                          <a:lnTo>
                            <a:pt x="281" y="135"/>
                          </a:lnTo>
                          <a:lnTo>
                            <a:pt x="281" y="135"/>
                          </a:lnTo>
                          <a:lnTo>
                            <a:pt x="269" y="138"/>
                          </a:lnTo>
                          <a:lnTo>
                            <a:pt x="244" y="138"/>
                          </a:lnTo>
                          <a:lnTo>
                            <a:pt x="223" y="135"/>
                          </a:lnTo>
                          <a:lnTo>
                            <a:pt x="217" y="132"/>
                          </a:lnTo>
                          <a:lnTo>
                            <a:pt x="211" y="129"/>
                          </a:lnTo>
                          <a:lnTo>
                            <a:pt x="211" y="129"/>
                          </a:lnTo>
                          <a:lnTo>
                            <a:pt x="207" y="113"/>
                          </a:lnTo>
                          <a:lnTo>
                            <a:pt x="207" y="104"/>
                          </a:lnTo>
                          <a:lnTo>
                            <a:pt x="211" y="101"/>
                          </a:lnTo>
                          <a:lnTo>
                            <a:pt x="211" y="101"/>
                          </a:lnTo>
                          <a:lnTo>
                            <a:pt x="223" y="104"/>
                          </a:lnTo>
                          <a:lnTo>
                            <a:pt x="229" y="101"/>
                          </a:lnTo>
                          <a:lnTo>
                            <a:pt x="235" y="98"/>
                          </a:lnTo>
                          <a:lnTo>
                            <a:pt x="235" y="98"/>
                          </a:lnTo>
                          <a:lnTo>
                            <a:pt x="253" y="74"/>
                          </a:lnTo>
                          <a:lnTo>
                            <a:pt x="259" y="61"/>
                          </a:lnTo>
                          <a:lnTo>
                            <a:pt x="262" y="49"/>
                          </a:lnTo>
                          <a:lnTo>
                            <a:pt x="262" y="49"/>
                          </a:lnTo>
                          <a:lnTo>
                            <a:pt x="262" y="46"/>
                          </a:lnTo>
                          <a:lnTo>
                            <a:pt x="259" y="49"/>
                          </a:lnTo>
                          <a:lnTo>
                            <a:pt x="253" y="61"/>
                          </a:lnTo>
                          <a:lnTo>
                            <a:pt x="244" y="77"/>
                          </a:lnTo>
                          <a:lnTo>
                            <a:pt x="235" y="86"/>
                          </a:lnTo>
                          <a:lnTo>
                            <a:pt x="235" y="86"/>
                          </a:lnTo>
                          <a:lnTo>
                            <a:pt x="226" y="86"/>
                          </a:lnTo>
                          <a:lnTo>
                            <a:pt x="220" y="86"/>
                          </a:lnTo>
                          <a:lnTo>
                            <a:pt x="217" y="86"/>
                          </a:lnTo>
                          <a:lnTo>
                            <a:pt x="214" y="83"/>
                          </a:lnTo>
                          <a:lnTo>
                            <a:pt x="214" y="83"/>
                          </a:lnTo>
                          <a:lnTo>
                            <a:pt x="214" y="80"/>
                          </a:lnTo>
                          <a:lnTo>
                            <a:pt x="217" y="77"/>
                          </a:lnTo>
                          <a:lnTo>
                            <a:pt x="223" y="71"/>
                          </a:lnTo>
                          <a:lnTo>
                            <a:pt x="223" y="68"/>
                          </a:lnTo>
                          <a:lnTo>
                            <a:pt x="223" y="68"/>
                          </a:lnTo>
                          <a:lnTo>
                            <a:pt x="226" y="43"/>
                          </a:lnTo>
                          <a:lnTo>
                            <a:pt x="232" y="19"/>
                          </a:lnTo>
                          <a:lnTo>
                            <a:pt x="232" y="19"/>
                          </a:lnTo>
                          <a:lnTo>
                            <a:pt x="232" y="16"/>
                          </a:lnTo>
                          <a:lnTo>
                            <a:pt x="232" y="13"/>
                          </a:lnTo>
                          <a:lnTo>
                            <a:pt x="223" y="25"/>
                          </a:lnTo>
                          <a:lnTo>
                            <a:pt x="223" y="25"/>
                          </a:lnTo>
                          <a:lnTo>
                            <a:pt x="217" y="43"/>
                          </a:lnTo>
                          <a:lnTo>
                            <a:pt x="214" y="61"/>
                          </a:lnTo>
                          <a:lnTo>
                            <a:pt x="214" y="61"/>
                          </a:lnTo>
                          <a:lnTo>
                            <a:pt x="214" y="68"/>
                          </a:lnTo>
                          <a:lnTo>
                            <a:pt x="211" y="74"/>
                          </a:lnTo>
                          <a:lnTo>
                            <a:pt x="207" y="77"/>
                          </a:lnTo>
                          <a:lnTo>
                            <a:pt x="201" y="77"/>
                          </a:lnTo>
                          <a:lnTo>
                            <a:pt x="201" y="77"/>
                          </a:lnTo>
                          <a:lnTo>
                            <a:pt x="201" y="74"/>
                          </a:lnTo>
                          <a:lnTo>
                            <a:pt x="201" y="68"/>
                          </a:lnTo>
                          <a:lnTo>
                            <a:pt x="201" y="68"/>
                          </a:lnTo>
                          <a:lnTo>
                            <a:pt x="201" y="61"/>
                          </a:lnTo>
                          <a:lnTo>
                            <a:pt x="198" y="58"/>
                          </a:lnTo>
                          <a:lnTo>
                            <a:pt x="195" y="52"/>
                          </a:lnTo>
                          <a:lnTo>
                            <a:pt x="195" y="46"/>
                          </a:lnTo>
                          <a:lnTo>
                            <a:pt x="195" y="46"/>
                          </a:lnTo>
                          <a:lnTo>
                            <a:pt x="198" y="28"/>
                          </a:lnTo>
                          <a:lnTo>
                            <a:pt x="198" y="19"/>
                          </a:lnTo>
                          <a:lnTo>
                            <a:pt x="195" y="13"/>
                          </a:lnTo>
                          <a:lnTo>
                            <a:pt x="195" y="13"/>
                          </a:lnTo>
                          <a:lnTo>
                            <a:pt x="192" y="13"/>
                          </a:lnTo>
                          <a:lnTo>
                            <a:pt x="192" y="16"/>
                          </a:lnTo>
                          <a:lnTo>
                            <a:pt x="189" y="25"/>
                          </a:lnTo>
                          <a:lnTo>
                            <a:pt x="189" y="25"/>
                          </a:lnTo>
                          <a:lnTo>
                            <a:pt x="189" y="43"/>
                          </a:lnTo>
                          <a:lnTo>
                            <a:pt x="189" y="55"/>
                          </a:lnTo>
                          <a:lnTo>
                            <a:pt x="189" y="55"/>
                          </a:lnTo>
                          <a:lnTo>
                            <a:pt x="192" y="64"/>
                          </a:lnTo>
                          <a:lnTo>
                            <a:pt x="189" y="68"/>
                          </a:lnTo>
                          <a:lnTo>
                            <a:pt x="189" y="71"/>
                          </a:lnTo>
                          <a:lnTo>
                            <a:pt x="189" y="71"/>
                          </a:lnTo>
                          <a:lnTo>
                            <a:pt x="177" y="64"/>
                          </a:lnTo>
                          <a:lnTo>
                            <a:pt x="171" y="61"/>
                          </a:lnTo>
                          <a:lnTo>
                            <a:pt x="168" y="55"/>
                          </a:lnTo>
                          <a:lnTo>
                            <a:pt x="168" y="55"/>
                          </a:lnTo>
                          <a:lnTo>
                            <a:pt x="162" y="28"/>
                          </a:lnTo>
                          <a:lnTo>
                            <a:pt x="159" y="13"/>
                          </a:lnTo>
                          <a:lnTo>
                            <a:pt x="156" y="0"/>
                          </a:lnTo>
                          <a:lnTo>
                            <a:pt x="156" y="0"/>
                          </a:lnTo>
                          <a:lnTo>
                            <a:pt x="153" y="0"/>
                          </a:lnTo>
                          <a:lnTo>
                            <a:pt x="153" y="0"/>
                          </a:lnTo>
                          <a:lnTo>
                            <a:pt x="153" y="10"/>
                          </a:lnTo>
                          <a:lnTo>
                            <a:pt x="153" y="25"/>
                          </a:lnTo>
                          <a:lnTo>
                            <a:pt x="153" y="25"/>
                          </a:lnTo>
                          <a:lnTo>
                            <a:pt x="153" y="28"/>
                          </a:lnTo>
                          <a:lnTo>
                            <a:pt x="149" y="25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8"/>
                          </a:lnTo>
                          <a:lnTo>
                            <a:pt x="149" y="40"/>
                          </a:lnTo>
                          <a:lnTo>
                            <a:pt x="149" y="40"/>
                          </a:lnTo>
                          <a:lnTo>
                            <a:pt x="159" y="55"/>
                          </a:lnTo>
                          <a:lnTo>
                            <a:pt x="162" y="64"/>
                          </a:lnTo>
                          <a:lnTo>
                            <a:pt x="168" y="71"/>
                          </a:lnTo>
                          <a:lnTo>
                            <a:pt x="168" y="71"/>
                          </a:lnTo>
                          <a:lnTo>
                            <a:pt x="174" y="77"/>
                          </a:lnTo>
                          <a:lnTo>
                            <a:pt x="180" y="83"/>
                          </a:lnTo>
                          <a:lnTo>
                            <a:pt x="186" y="101"/>
                          </a:lnTo>
                          <a:lnTo>
                            <a:pt x="186" y="101"/>
                          </a:lnTo>
                          <a:lnTo>
                            <a:pt x="186" y="116"/>
                          </a:lnTo>
                          <a:lnTo>
                            <a:pt x="186" y="126"/>
                          </a:lnTo>
                          <a:lnTo>
                            <a:pt x="180" y="129"/>
                          </a:lnTo>
                          <a:lnTo>
                            <a:pt x="180" y="129"/>
                          </a:lnTo>
                          <a:lnTo>
                            <a:pt x="162" y="132"/>
                          </a:lnTo>
                          <a:lnTo>
                            <a:pt x="153" y="132"/>
                          </a:lnTo>
                          <a:lnTo>
                            <a:pt x="143" y="126"/>
                          </a:lnTo>
                          <a:lnTo>
                            <a:pt x="143" y="126"/>
                          </a:lnTo>
                          <a:lnTo>
                            <a:pt x="134" y="110"/>
                          </a:lnTo>
                          <a:lnTo>
                            <a:pt x="131" y="95"/>
                          </a:lnTo>
                          <a:lnTo>
                            <a:pt x="131" y="95"/>
                          </a:lnTo>
                          <a:lnTo>
                            <a:pt x="128" y="77"/>
                          </a:lnTo>
                          <a:lnTo>
                            <a:pt x="125" y="68"/>
                          </a:lnTo>
                          <a:lnTo>
                            <a:pt x="119" y="61"/>
                          </a:lnTo>
                          <a:lnTo>
                            <a:pt x="119" y="61"/>
                          </a:lnTo>
                          <a:lnTo>
                            <a:pt x="113" y="52"/>
                          </a:lnTo>
                          <a:lnTo>
                            <a:pt x="110" y="40"/>
                          </a:lnTo>
                          <a:lnTo>
                            <a:pt x="104" y="31"/>
                          </a:lnTo>
                          <a:lnTo>
                            <a:pt x="98" y="25"/>
                          </a:lnTo>
                          <a:lnTo>
                            <a:pt x="98" y="25"/>
                          </a:lnTo>
                          <a:lnTo>
                            <a:pt x="95" y="25"/>
                          </a:lnTo>
                          <a:lnTo>
                            <a:pt x="95" y="28"/>
                          </a:lnTo>
                          <a:lnTo>
                            <a:pt x="98" y="37"/>
                          </a:lnTo>
                          <a:lnTo>
                            <a:pt x="98" y="37"/>
                          </a:lnTo>
                          <a:lnTo>
                            <a:pt x="104" y="49"/>
                          </a:lnTo>
                          <a:lnTo>
                            <a:pt x="107" y="58"/>
                          </a:lnTo>
                          <a:lnTo>
                            <a:pt x="110" y="64"/>
                          </a:lnTo>
                          <a:lnTo>
                            <a:pt x="110" y="64"/>
                          </a:lnTo>
                          <a:lnTo>
                            <a:pt x="113" y="71"/>
                          </a:lnTo>
                          <a:lnTo>
                            <a:pt x="119" y="80"/>
                          </a:lnTo>
                          <a:lnTo>
                            <a:pt x="122" y="92"/>
                          </a:lnTo>
                          <a:lnTo>
                            <a:pt x="122" y="98"/>
                          </a:lnTo>
                          <a:lnTo>
                            <a:pt x="122" y="98"/>
                          </a:lnTo>
                          <a:lnTo>
                            <a:pt x="119" y="101"/>
                          </a:lnTo>
                          <a:lnTo>
                            <a:pt x="113" y="104"/>
                          </a:lnTo>
                          <a:lnTo>
                            <a:pt x="107" y="104"/>
                          </a:lnTo>
                          <a:lnTo>
                            <a:pt x="101" y="101"/>
                          </a:lnTo>
                          <a:lnTo>
                            <a:pt x="101" y="101"/>
                          </a:lnTo>
                          <a:lnTo>
                            <a:pt x="70" y="61"/>
                          </a:lnTo>
                          <a:lnTo>
                            <a:pt x="70" y="61"/>
                          </a:lnTo>
                          <a:lnTo>
                            <a:pt x="67" y="58"/>
                          </a:lnTo>
                          <a:lnTo>
                            <a:pt x="67" y="61"/>
                          </a:lnTo>
                          <a:lnTo>
                            <a:pt x="73" y="77"/>
                          </a:lnTo>
                          <a:lnTo>
                            <a:pt x="73" y="77"/>
                          </a:lnTo>
                          <a:lnTo>
                            <a:pt x="91" y="98"/>
                          </a:lnTo>
                          <a:lnTo>
                            <a:pt x="104" y="113"/>
                          </a:lnTo>
                          <a:lnTo>
                            <a:pt x="107" y="122"/>
                          </a:lnTo>
                          <a:lnTo>
                            <a:pt x="107" y="122"/>
                          </a:lnTo>
                          <a:lnTo>
                            <a:pt x="107" y="126"/>
                          </a:lnTo>
                          <a:lnTo>
                            <a:pt x="104" y="129"/>
                          </a:lnTo>
                          <a:lnTo>
                            <a:pt x="98" y="129"/>
                          </a:lnTo>
                          <a:lnTo>
                            <a:pt x="88" y="126"/>
                          </a:lnTo>
                          <a:lnTo>
                            <a:pt x="88" y="126"/>
                          </a:lnTo>
                          <a:lnTo>
                            <a:pt x="76" y="119"/>
                          </a:lnTo>
                          <a:lnTo>
                            <a:pt x="64" y="116"/>
                          </a:lnTo>
                          <a:lnTo>
                            <a:pt x="64" y="116"/>
                          </a:lnTo>
                          <a:lnTo>
                            <a:pt x="52" y="104"/>
                          </a:lnTo>
                          <a:lnTo>
                            <a:pt x="46" y="95"/>
                          </a:lnTo>
                          <a:lnTo>
                            <a:pt x="40" y="92"/>
                          </a:lnTo>
                          <a:lnTo>
                            <a:pt x="40" y="92"/>
                          </a:lnTo>
                          <a:lnTo>
                            <a:pt x="37" y="92"/>
                          </a:lnTo>
                          <a:lnTo>
                            <a:pt x="37" y="95"/>
                          </a:lnTo>
                          <a:lnTo>
                            <a:pt x="43" y="104"/>
                          </a:lnTo>
                          <a:lnTo>
                            <a:pt x="43" y="104"/>
                          </a:lnTo>
                          <a:lnTo>
                            <a:pt x="52" y="116"/>
                          </a:lnTo>
                          <a:lnTo>
                            <a:pt x="58" y="122"/>
                          </a:lnTo>
                          <a:lnTo>
                            <a:pt x="64" y="126"/>
                          </a:lnTo>
                          <a:lnTo>
                            <a:pt x="64" y="126"/>
                          </a:lnTo>
                          <a:lnTo>
                            <a:pt x="64" y="129"/>
                          </a:lnTo>
                          <a:lnTo>
                            <a:pt x="64" y="132"/>
                          </a:lnTo>
                          <a:lnTo>
                            <a:pt x="61" y="135"/>
                          </a:lnTo>
                          <a:lnTo>
                            <a:pt x="58" y="135"/>
                          </a:lnTo>
                          <a:lnTo>
                            <a:pt x="58" y="135"/>
                          </a:lnTo>
                          <a:lnTo>
                            <a:pt x="27" y="132"/>
                          </a:lnTo>
                          <a:lnTo>
                            <a:pt x="12" y="132"/>
                          </a:lnTo>
                          <a:lnTo>
                            <a:pt x="3" y="129"/>
                          </a:lnTo>
                          <a:lnTo>
                            <a:pt x="3" y="129"/>
                          </a:lnTo>
                          <a:lnTo>
                            <a:pt x="0" y="129"/>
                          </a:lnTo>
                          <a:lnTo>
                            <a:pt x="3" y="132"/>
                          </a:lnTo>
                          <a:lnTo>
                            <a:pt x="6" y="135"/>
                          </a:lnTo>
                          <a:lnTo>
                            <a:pt x="9" y="138"/>
                          </a:lnTo>
                          <a:lnTo>
                            <a:pt x="9" y="138"/>
                          </a:lnTo>
                          <a:lnTo>
                            <a:pt x="61" y="144"/>
                          </a:lnTo>
                          <a:lnTo>
                            <a:pt x="61" y="144"/>
                          </a:lnTo>
                          <a:lnTo>
                            <a:pt x="79" y="141"/>
                          </a:lnTo>
                          <a:lnTo>
                            <a:pt x="101" y="138"/>
                          </a:lnTo>
                          <a:lnTo>
                            <a:pt x="101" y="138"/>
                          </a:lnTo>
                          <a:lnTo>
                            <a:pt x="134" y="141"/>
                          </a:lnTo>
                          <a:lnTo>
                            <a:pt x="153" y="144"/>
                          </a:lnTo>
                          <a:lnTo>
                            <a:pt x="159" y="147"/>
                          </a:lnTo>
                          <a:lnTo>
                            <a:pt x="159" y="147"/>
                          </a:lnTo>
                          <a:lnTo>
                            <a:pt x="149" y="153"/>
                          </a:lnTo>
                          <a:lnTo>
                            <a:pt x="134" y="159"/>
                          </a:lnTo>
                          <a:lnTo>
                            <a:pt x="134" y="159"/>
                          </a:lnTo>
                          <a:lnTo>
                            <a:pt x="122" y="171"/>
                          </a:lnTo>
                          <a:lnTo>
                            <a:pt x="116" y="177"/>
                          </a:lnTo>
                          <a:lnTo>
                            <a:pt x="107" y="177"/>
                          </a:lnTo>
                          <a:lnTo>
                            <a:pt x="107" y="177"/>
                          </a:lnTo>
                          <a:lnTo>
                            <a:pt x="9" y="168"/>
                          </a:lnTo>
                          <a:lnTo>
                            <a:pt x="9" y="168"/>
                          </a:lnTo>
                          <a:lnTo>
                            <a:pt x="6" y="171"/>
                          </a:lnTo>
                          <a:lnTo>
                            <a:pt x="9" y="174"/>
                          </a:lnTo>
                          <a:lnTo>
                            <a:pt x="15" y="180"/>
                          </a:lnTo>
                          <a:lnTo>
                            <a:pt x="21" y="180"/>
                          </a:lnTo>
                          <a:lnTo>
                            <a:pt x="21" y="180"/>
                          </a:lnTo>
                          <a:lnTo>
                            <a:pt x="46" y="184"/>
                          </a:lnTo>
                          <a:lnTo>
                            <a:pt x="64" y="187"/>
                          </a:lnTo>
                          <a:lnTo>
                            <a:pt x="64" y="187"/>
                          </a:lnTo>
                          <a:lnTo>
                            <a:pt x="64" y="190"/>
                          </a:lnTo>
                          <a:lnTo>
                            <a:pt x="55" y="196"/>
                          </a:lnTo>
                          <a:lnTo>
                            <a:pt x="43" y="202"/>
                          </a:lnTo>
                          <a:lnTo>
                            <a:pt x="37" y="205"/>
                          </a:lnTo>
                          <a:lnTo>
                            <a:pt x="37" y="205"/>
                          </a:lnTo>
                          <a:lnTo>
                            <a:pt x="37" y="208"/>
                          </a:lnTo>
                          <a:lnTo>
                            <a:pt x="40" y="208"/>
                          </a:lnTo>
                          <a:lnTo>
                            <a:pt x="52" y="202"/>
                          </a:lnTo>
                          <a:lnTo>
                            <a:pt x="76" y="193"/>
                          </a:lnTo>
                          <a:lnTo>
                            <a:pt x="76" y="193"/>
                          </a:lnTo>
                          <a:lnTo>
                            <a:pt x="82" y="193"/>
                          </a:lnTo>
                          <a:lnTo>
                            <a:pt x="85" y="199"/>
                          </a:lnTo>
                          <a:lnTo>
                            <a:pt x="85" y="202"/>
                          </a:lnTo>
                          <a:lnTo>
                            <a:pt x="85" y="208"/>
                          </a:lnTo>
                          <a:lnTo>
                            <a:pt x="85" y="208"/>
                          </a:lnTo>
                          <a:lnTo>
                            <a:pt x="79" y="223"/>
                          </a:lnTo>
                          <a:lnTo>
                            <a:pt x="76" y="235"/>
                          </a:lnTo>
                          <a:lnTo>
                            <a:pt x="76" y="242"/>
                          </a:lnTo>
                          <a:lnTo>
                            <a:pt x="76" y="242"/>
                          </a:lnTo>
                          <a:lnTo>
                            <a:pt x="79" y="245"/>
                          </a:lnTo>
                          <a:lnTo>
                            <a:pt x="82" y="242"/>
                          </a:lnTo>
                          <a:lnTo>
                            <a:pt x="82" y="229"/>
                          </a:lnTo>
                          <a:lnTo>
                            <a:pt x="82" y="229"/>
                          </a:lnTo>
                          <a:lnTo>
                            <a:pt x="85" y="223"/>
                          </a:lnTo>
                          <a:lnTo>
                            <a:pt x="91" y="217"/>
                          </a:lnTo>
                          <a:lnTo>
                            <a:pt x="101" y="208"/>
                          </a:lnTo>
                          <a:lnTo>
                            <a:pt x="101" y="208"/>
                          </a:lnTo>
                          <a:lnTo>
                            <a:pt x="110" y="196"/>
                          </a:lnTo>
                          <a:lnTo>
                            <a:pt x="116" y="190"/>
                          </a:lnTo>
                          <a:lnTo>
                            <a:pt x="122" y="184"/>
                          </a:lnTo>
                          <a:lnTo>
                            <a:pt x="122" y="184"/>
                          </a:lnTo>
                          <a:lnTo>
                            <a:pt x="143" y="171"/>
                          </a:lnTo>
                          <a:lnTo>
                            <a:pt x="156" y="165"/>
                          </a:lnTo>
                          <a:lnTo>
                            <a:pt x="165" y="165"/>
                          </a:lnTo>
                          <a:lnTo>
                            <a:pt x="165" y="165"/>
                          </a:lnTo>
                          <a:lnTo>
                            <a:pt x="168" y="168"/>
                          </a:lnTo>
                          <a:lnTo>
                            <a:pt x="165" y="171"/>
                          </a:lnTo>
                          <a:lnTo>
                            <a:pt x="162" y="174"/>
                          </a:lnTo>
                          <a:lnTo>
                            <a:pt x="156" y="180"/>
                          </a:lnTo>
                          <a:lnTo>
                            <a:pt x="156" y="180"/>
                          </a:lnTo>
                          <a:lnTo>
                            <a:pt x="149" y="187"/>
                          </a:lnTo>
                          <a:lnTo>
                            <a:pt x="143" y="196"/>
                          </a:lnTo>
                          <a:lnTo>
                            <a:pt x="137" y="211"/>
                          </a:lnTo>
                          <a:lnTo>
                            <a:pt x="137" y="211"/>
                          </a:lnTo>
                          <a:lnTo>
                            <a:pt x="134" y="220"/>
                          </a:lnTo>
                          <a:lnTo>
                            <a:pt x="125" y="229"/>
                          </a:lnTo>
                          <a:lnTo>
                            <a:pt x="113" y="248"/>
                          </a:lnTo>
                          <a:lnTo>
                            <a:pt x="113" y="248"/>
                          </a:lnTo>
                          <a:lnTo>
                            <a:pt x="122" y="238"/>
                          </a:lnTo>
                          <a:lnTo>
                            <a:pt x="134" y="226"/>
                          </a:lnTo>
                          <a:lnTo>
                            <a:pt x="134" y="226"/>
                          </a:lnTo>
                          <a:lnTo>
                            <a:pt x="137" y="229"/>
                          </a:lnTo>
                          <a:lnTo>
                            <a:pt x="140" y="232"/>
                          </a:lnTo>
                          <a:lnTo>
                            <a:pt x="143" y="248"/>
                          </a:lnTo>
                          <a:lnTo>
                            <a:pt x="143" y="248"/>
                          </a:lnTo>
                          <a:lnTo>
                            <a:pt x="143" y="254"/>
                          </a:lnTo>
                          <a:lnTo>
                            <a:pt x="146" y="257"/>
                          </a:lnTo>
                          <a:lnTo>
                            <a:pt x="149" y="254"/>
                          </a:lnTo>
                          <a:lnTo>
                            <a:pt x="149" y="248"/>
                          </a:lnTo>
                          <a:lnTo>
                            <a:pt x="149" y="248"/>
                          </a:lnTo>
                          <a:lnTo>
                            <a:pt x="146" y="223"/>
                          </a:lnTo>
                          <a:lnTo>
                            <a:pt x="146" y="214"/>
                          </a:lnTo>
                          <a:lnTo>
                            <a:pt x="146" y="205"/>
                          </a:lnTo>
                          <a:lnTo>
                            <a:pt x="146" y="205"/>
                          </a:lnTo>
                          <a:lnTo>
                            <a:pt x="165" y="187"/>
                          </a:lnTo>
                          <a:lnTo>
                            <a:pt x="174" y="177"/>
                          </a:lnTo>
                          <a:lnTo>
                            <a:pt x="180" y="174"/>
                          </a:lnTo>
                          <a:lnTo>
                            <a:pt x="183" y="177"/>
                          </a:lnTo>
                          <a:lnTo>
                            <a:pt x="183" y="177"/>
                          </a:lnTo>
                          <a:lnTo>
                            <a:pt x="189" y="199"/>
                          </a:lnTo>
                          <a:lnTo>
                            <a:pt x="195" y="214"/>
                          </a:lnTo>
                          <a:lnTo>
                            <a:pt x="195" y="214"/>
                          </a:lnTo>
                          <a:lnTo>
                            <a:pt x="189" y="223"/>
                          </a:lnTo>
                          <a:lnTo>
                            <a:pt x="186" y="229"/>
                          </a:lnTo>
                          <a:lnTo>
                            <a:pt x="183" y="235"/>
                          </a:lnTo>
                          <a:lnTo>
                            <a:pt x="183" y="235"/>
                          </a:lnTo>
                          <a:lnTo>
                            <a:pt x="186" y="269"/>
                          </a:lnTo>
                          <a:lnTo>
                            <a:pt x="186" y="269"/>
                          </a:lnTo>
                          <a:lnTo>
                            <a:pt x="186" y="272"/>
                          </a:lnTo>
                          <a:lnTo>
                            <a:pt x="192" y="269"/>
                          </a:lnTo>
                          <a:lnTo>
                            <a:pt x="195" y="266"/>
                          </a:lnTo>
                          <a:lnTo>
                            <a:pt x="195" y="260"/>
                          </a:lnTo>
                          <a:lnTo>
                            <a:pt x="195" y="260"/>
                          </a:lnTo>
                          <a:lnTo>
                            <a:pt x="192" y="242"/>
                          </a:lnTo>
                          <a:lnTo>
                            <a:pt x="195" y="232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201" y="226"/>
                          </a:lnTo>
                          <a:lnTo>
                            <a:pt x="207" y="232"/>
                          </a:lnTo>
                          <a:lnTo>
                            <a:pt x="214" y="238"/>
                          </a:lnTo>
                          <a:lnTo>
                            <a:pt x="220" y="245"/>
                          </a:lnTo>
                          <a:lnTo>
                            <a:pt x="220" y="245"/>
                          </a:lnTo>
                          <a:lnTo>
                            <a:pt x="226" y="245"/>
                          </a:lnTo>
                          <a:lnTo>
                            <a:pt x="220" y="235"/>
                          </a:lnTo>
                          <a:lnTo>
                            <a:pt x="220" y="235"/>
                          </a:lnTo>
                          <a:lnTo>
                            <a:pt x="214" y="226"/>
                          </a:lnTo>
                          <a:lnTo>
                            <a:pt x="204" y="211"/>
                          </a:lnTo>
                          <a:lnTo>
                            <a:pt x="198" y="196"/>
                          </a:lnTo>
                          <a:lnTo>
                            <a:pt x="198" y="187"/>
                          </a:lnTo>
                          <a:lnTo>
                            <a:pt x="198" y="184"/>
                          </a:lnTo>
                          <a:lnTo>
                            <a:pt x="198" y="184"/>
                          </a:lnTo>
                          <a:lnTo>
                            <a:pt x="201" y="177"/>
                          </a:lnTo>
                          <a:lnTo>
                            <a:pt x="204" y="177"/>
                          </a:lnTo>
                          <a:lnTo>
                            <a:pt x="214" y="187"/>
                          </a:lnTo>
                          <a:lnTo>
                            <a:pt x="214" y="187"/>
                          </a:lnTo>
                          <a:lnTo>
                            <a:pt x="220" y="190"/>
                          </a:lnTo>
                          <a:lnTo>
                            <a:pt x="226" y="193"/>
                          </a:lnTo>
                          <a:lnTo>
                            <a:pt x="232" y="193"/>
                          </a:lnTo>
                          <a:lnTo>
                            <a:pt x="238" y="196"/>
                          </a:lnTo>
                          <a:lnTo>
                            <a:pt x="238" y="196"/>
                          </a:lnTo>
                          <a:lnTo>
                            <a:pt x="253" y="202"/>
                          </a:lnTo>
                          <a:lnTo>
                            <a:pt x="259" y="205"/>
                          </a:lnTo>
                          <a:lnTo>
                            <a:pt x="256" y="202"/>
                          </a:lnTo>
                          <a:lnTo>
                            <a:pt x="256" y="202"/>
                          </a:lnTo>
                          <a:lnTo>
                            <a:pt x="241" y="190"/>
                          </a:lnTo>
                          <a:lnTo>
                            <a:pt x="235" y="184"/>
                          </a:lnTo>
                          <a:lnTo>
                            <a:pt x="229" y="180"/>
                          </a:lnTo>
                          <a:lnTo>
                            <a:pt x="229" y="180"/>
                          </a:lnTo>
                          <a:lnTo>
                            <a:pt x="220" y="180"/>
                          </a:lnTo>
                          <a:lnTo>
                            <a:pt x="214" y="174"/>
                          </a:lnTo>
                          <a:lnTo>
                            <a:pt x="207" y="168"/>
                          </a:lnTo>
                          <a:lnTo>
                            <a:pt x="207" y="162"/>
                          </a:lnTo>
                          <a:lnTo>
                            <a:pt x="207" y="162"/>
                          </a:lnTo>
                          <a:lnTo>
                            <a:pt x="211" y="159"/>
                          </a:lnTo>
                          <a:lnTo>
                            <a:pt x="223" y="156"/>
                          </a:lnTo>
                          <a:lnTo>
                            <a:pt x="235" y="156"/>
                          </a:lnTo>
                          <a:lnTo>
                            <a:pt x="244" y="159"/>
                          </a:lnTo>
                          <a:lnTo>
                            <a:pt x="244" y="159"/>
                          </a:lnTo>
                          <a:lnTo>
                            <a:pt x="256" y="162"/>
                          </a:lnTo>
                          <a:lnTo>
                            <a:pt x="265" y="162"/>
                          </a:lnTo>
                          <a:lnTo>
                            <a:pt x="275" y="165"/>
                          </a:lnTo>
                          <a:lnTo>
                            <a:pt x="281" y="171"/>
                          </a:lnTo>
                          <a:lnTo>
                            <a:pt x="281" y="171"/>
                          </a:lnTo>
                          <a:lnTo>
                            <a:pt x="296" y="205"/>
                          </a:lnTo>
                          <a:lnTo>
                            <a:pt x="305" y="226"/>
                          </a:lnTo>
                          <a:lnTo>
                            <a:pt x="308" y="251"/>
                          </a:lnTo>
                          <a:lnTo>
                            <a:pt x="308" y="251"/>
                          </a:lnTo>
                          <a:lnTo>
                            <a:pt x="311" y="254"/>
                          </a:lnTo>
                          <a:lnTo>
                            <a:pt x="311" y="248"/>
                          </a:lnTo>
                          <a:lnTo>
                            <a:pt x="311" y="235"/>
                          </a:lnTo>
                          <a:lnTo>
                            <a:pt x="311" y="223"/>
                          </a:lnTo>
                          <a:lnTo>
                            <a:pt x="311" y="223"/>
                          </a:lnTo>
                          <a:lnTo>
                            <a:pt x="284" y="150"/>
                          </a:lnTo>
                          <a:lnTo>
                            <a:pt x="284" y="150"/>
                          </a:lnTo>
                          <a:lnTo>
                            <a:pt x="281" y="147"/>
                          </a:lnTo>
                          <a:lnTo>
                            <a:pt x="284" y="144"/>
                          </a:lnTo>
                          <a:lnTo>
                            <a:pt x="287" y="144"/>
                          </a:lnTo>
                          <a:lnTo>
                            <a:pt x="290" y="141"/>
                          </a:lnTo>
                          <a:lnTo>
                            <a:pt x="290" y="141"/>
                          </a:lnTo>
                          <a:lnTo>
                            <a:pt x="299" y="10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close/>
                        </a:path>
                      </a:pathLst>
                    </a:custGeom>
                    <a:solidFill>
                      <a:srgbClr val="F8EEF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3938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734" y="1543"/>
                    <a:ext cx="271" cy="259"/>
                    <a:chOff x="1495" y="1374"/>
                    <a:chExt cx="306" cy="293"/>
                  </a:xfrm>
                </p:grpSpPr>
                <p:sp>
                  <p:nvSpPr>
                    <p:cNvPr id="12393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495" y="1542"/>
                      <a:ext cx="7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7" y="3"/>
                        </a:cxn>
                        <a:cxn ang="0">
                          <a:pos x="7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550" y="1453"/>
                      <a:ext cx="1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587" y="1417"/>
                      <a:ext cx="34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5" y="30"/>
                        </a:cxn>
                        <a:cxn ang="0">
                          <a:pos x="34" y="58"/>
                        </a:cxn>
                      </a:cxnLst>
                      <a:rect l="0" t="0" r="r" b="b"/>
                      <a:pathLst>
                        <a:path w="34" h="5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5" y="30"/>
                          </a:lnTo>
                          <a:lnTo>
                            <a:pt x="34" y="58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33" y="1389"/>
                      <a:ext cx="40" cy="1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12"/>
                        </a:cxn>
                        <a:cxn ang="0">
                          <a:pos x="6" y="28"/>
                        </a:cxn>
                        <a:cxn ang="0">
                          <a:pos x="21" y="52"/>
                        </a:cxn>
                        <a:cxn ang="0">
                          <a:pos x="21" y="52"/>
                        </a:cxn>
                        <a:cxn ang="0">
                          <a:pos x="24" y="64"/>
                        </a:cxn>
                        <a:cxn ang="0">
                          <a:pos x="30" y="80"/>
                        </a:cxn>
                        <a:cxn ang="0">
                          <a:pos x="33" y="98"/>
                        </a:cxn>
                        <a:cxn ang="0">
                          <a:pos x="40" y="107"/>
                        </a:cxn>
                      </a:cxnLst>
                      <a:rect l="0" t="0" r="r" b="b"/>
                      <a:pathLst>
                        <a:path w="40" h="10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12"/>
                          </a:lnTo>
                          <a:lnTo>
                            <a:pt x="6" y="28"/>
                          </a:lnTo>
                          <a:lnTo>
                            <a:pt x="21" y="52"/>
                          </a:lnTo>
                          <a:lnTo>
                            <a:pt x="21" y="52"/>
                          </a:lnTo>
                          <a:lnTo>
                            <a:pt x="24" y="64"/>
                          </a:lnTo>
                          <a:lnTo>
                            <a:pt x="30" y="80"/>
                          </a:lnTo>
                          <a:lnTo>
                            <a:pt x="33" y="98"/>
                          </a:lnTo>
                          <a:lnTo>
                            <a:pt x="40" y="10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88" y="1383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22"/>
                        </a:cxn>
                        <a:cxn ang="0">
                          <a:pos x="6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22"/>
                          </a:lnTo>
                          <a:lnTo>
                            <a:pt x="6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727" y="1374"/>
                      <a:ext cx="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4" y="21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7" h="37">
                          <a:moveTo>
                            <a:pt x="7" y="0"/>
                          </a:moveTo>
                          <a:lnTo>
                            <a:pt x="7" y="0"/>
                          </a:lnTo>
                          <a:lnTo>
                            <a:pt x="4" y="21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758" y="1401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6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761" y="1408"/>
                      <a:ext cx="40" cy="106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31" y="0"/>
                        </a:cxn>
                        <a:cxn ang="0">
                          <a:pos x="37" y="24"/>
                        </a:cxn>
                        <a:cxn ang="0">
                          <a:pos x="40" y="39"/>
                        </a:cxn>
                        <a:cxn ang="0">
                          <a:pos x="40" y="51"/>
                        </a:cxn>
                        <a:cxn ang="0">
                          <a:pos x="40" y="51"/>
                        </a:cxn>
                        <a:cxn ang="0">
                          <a:pos x="34" y="67"/>
                        </a:cxn>
                        <a:cxn ang="0">
                          <a:pos x="24" y="82"/>
                        </a:cxn>
                        <a:cxn ang="0">
                          <a:pos x="15" y="100"/>
                        </a:cxn>
                        <a:cxn ang="0">
                          <a:pos x="9" y="103"/>
                        </a:cxn>
                        <a:cxn ang="0">
                          <a:pos x="0" y="106"/>
                        </a:cxn>
                      </a:cxnLst>
                      <a:rect l="0" t="0" r="r" b="b"/>
                      <a:pathLst>
                        <a:path w="40" h="106">
                          <a:moveTo>
                            <a:pt x="31" y="0"/>
                          </a:moveTo>
                          <a:lnTo>
                            <a:pt x="31" y="0"/>
                          </a:lnTo>
                          <a:lnTo>
                            <a:pt x="37" y="24"/>
                          </a:lnTo>
                          <a:lnTo>
                            <a:pt x="40" y="39"/>
                          </a:lnTo>
                          <a:lnTo>
                            <a:pt x="40" y="51"/>
                          </a:lnTo>
                          <a:lnTo>
                            <a:pt x="40" y="51"/>
                          </a:lnTo>
                          <a:lnTo>
                            <a:pt x="34" y="67"/>
                          </a:lnTo>
                          <a:lnTo>
                            <a:pt x="24" y="82"/>
                          </a:lnTo>
                          <a:lnTo>
                            <a:pt x="15" y="100"/>
                          </a:lnTo>
                          <a:lnTo>
                            <a:pt x="9" y="103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547" y="1453"/>
                      <a:ext cx="37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9" y="19"/>
                        </a:cxn>
                        <a:cxn ang="0">
                          <a:pos x="28" y="28"/>
                        </a:cxn>
                        <a:cxn ang="0">
                          <a:pos x="37" y="34"/>
                        </a:cxn>
                      </a:cxnLst>
                      <a:rect l="0" t="0" r="r" b="b"/>
                      <a:pathLst>
                        <a:path w="37" h="34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9" y="19"/>
                          </a:lnTo>
                          <a:lnTo>
                            <a:pt x="28" y="28"/>
                          </a:lnTo>
                          <a:lnTo>
                            <a:pt x="37" y="3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517" y="1490"/>
                      <a:ext cx="36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8" y="12"/>
                        </a:cxn>
                        <a:cxn ang="0">
                          <a:pos x="27" y="18"/>
                        </a:cxn>
                        <a:cxn ang="0">
                          <a:pos x="36" y="21"/>
                        </a:cxn>
                      </a:cxnLst>
                      <a:rect l="0" t="0" r="r" b="b"/>
                      <a:pathLst>
                        <a:path w="36" h="2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8" y="12"/>
                          </a:lnTo>
                          <a:lnTo>
                            <a:pt x="27" y="18"/>
                          </a:lnTo>
                          <a:lnTo>
                            <a:pt x="36" y="21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4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498" y="1542"/>
                      <a:ext cx="10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2" y="6"/>
                        </a:cxn>
                        <a:cxn ang="0">
                          <a:pos x="55" y="12"/>
                        </a:cxn>
                        <a:cxn ang="0">
                          <a:pos x="86" y="15"/>
                        </a:cxn>
                        <a:cxn ang="0">
                          <a:pos x="104" y="15"/>
                        </a:cxn>
                      </a:cxnLst>
                      <a:rect l="0" t="0" r="r" b="b"/>
                      <a:pathLst>
                        <a:path w="104" h="15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2" y="6"/>
                          </a:lnTo>
                          <a:lnTo>
                            <a:pt x="55" y="12"/>
                          </a:lnTo>
                          <a:lnTo>
                            <a:pt x="86" y="15"/>
                          </a:lnTo>
                          <a:lnTo>
                            <a:pt x="104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5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517" y="1585"/>
                      <a:ext cx="36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"/>
                        </a:cxn>
                        <a:cxn ang="0">
                          <a:pos x="0" y="9"/>
                        </a:cxn>
                        <a:cxn ang="0">
                          <a:pos x="18" y="3"/>
                        </a:cxn>
                        <a:cxn ang="0">
                          <a:pos x="27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6" h="9">
                          <a:moveTo>
                            <a:pt x="0" y="9"/>
                          </a:moveTo>
                          <a:lnTo>
                            <a:pt x="0" y="9"/>
                          </a:lnTo>
                          <a:lnTo>
                            <a:pt x="18" y="3"/>
                          </a:lnTo>
                          <a:lnTo>
                            <a:pt x="27" y="0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5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566" y="1606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6" y="9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0" y="21"/>
                          </a:moveTo>
                          <a:lnTo>
                            <a:pt x="0" y="21"/>
                          </a:lnTo>
                          <a:lnTo>
                            <a:pt x="6" y="9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5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621" y="1600"/>
                      <a:ext cx="15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5"/>
                        </a:cxn>
                        <a:cxn ang="0">
                          <a:pos x="0" y="55"/>
                        </a:cxn>
                        <a:cxn ang="0">
                          <a:pos x="3" y="24"/>
                        </a:cxn>
                        <a:cxn ang="0">
                          <a:pos x="6" y="9"/>
                        </a:cxn>
                        <a:cxn ang="0">
                          <a:pos x="9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55">
                          <a:moveTo>
                            <a:pt x="0" y="55"/>
                          </a:moveTo>
                          <a:lnTo>
                            <a:pt x="0" y="55"/>
                          </a:lnTo>
                          <a:lnTo>
                            <a:pt x="3" y="24"/>
                          </a:lnTo>
                          <a:lnTo>
                            <a:pt x="6" y="9"/>
                          </a:lnTo>
                          <a:lnTo>
                            <a:pt x="9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5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682" y="1597"/>
                      <a:ext cx="9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0" y="70"/>
                        </a:cxn>
                        <a:cxn ang="0">
                          <a:pos x="6" y="52"/>
                        </a:cxn>
                        <a:cxn ang="0">
                          <a:pos x="3" y="36"/>
                        </a:cxn>
                        <a:cxn ang="0">
                          <a:pos x="3" y="36"/>
                        </a:cxn>
                        <a:cxn ang="0">
                          <a:pos x="0" y="27"/>
                        </a:cxn>
                        <a:cxn ang="0">
                          <a:pos x="3" y="18"/>
                        </a:cxn>
                        <a:cxn ang="0">
                          <a:pos x="3" y="9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9" h="70">
                          <a:moveTo>
                            <a:pt x="0" y="70"/>
                          </a:moveTo>
                          <a:lnTo>
                            <a:pt x="0" y="70"/>
                          </a:lnTo>
                          <a:lnTo>
                            <a:pt x="6" y="52"/>
                          </a:lnTo>
                          <a:lnTo>
                            <a:pt x="3" y="36"/>
                          </a:lnTo>
                          <a:lnTo>
                            <a:pt x="3" y="36"/>
                          </a:lnTo>
                          <a:lnTo>
                            <a:pt x="0" y="27"/>
                          </a:lnTo>
                          <a:lnTo>
                            <a:pt x="3" y="18"/>
                          </a:lnTo>
                          <a:lnTo>
                            <a:pt x="3" y="9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5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724" y="1637"/>
                      <a:ext cx="1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4"/>
                        </a:cxn>
                        <a:cxn ang="0">
                          <a:pos x="10" y="24"/>
                        </a:cxn>
                        <a:cxn ang="0">
                          <a:pos x="7" y="9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" h="24">
                          <a:moveTo>
                            <a:pt x="10" y="24"/>
                          </a:moveTo>
                          <a:lnTo>
                            <a:pt x="10" y="24"/>
                          </a:lnTo>
                          <a:lnTo>
                            <a:pt x="7" y="9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5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737" y="1603"/>
                      <a:ext cx="3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4"/>
                        </a:cxn>
                        <a:cxn ang="0">
                          <a:pos x="39" y="24"/>
                        </a:cxn>
                        <a:cxn ang="0">
                          <a:pos x="18" y="1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9" h="24">
                          <a:moveTo>
                            <a:pt x="39" y="24"/>
                          </a:moveTo>
                          <a:lnTo>
                            <a:pt x="39" y="24"/>
                          </a:lnTo>
                          <a:lnTo>
                            <a:pt x="18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956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782" y="1588"/>
                      <a:ext cx="13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30"/>
                        </a:cxn>
                        <a:cxn ang="0">
                          <a:pos x="13" y="30"/>
                        </a:cxn>
                        <a:cxn ang="0">
                          <a:pos x="7" y="12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" h="30">
                          <a:moveTo>
                            <a:pt x="13" y="30"/>
                          </a:moveTo>
                          <a:lnTo>
                            <a:pt x="13" y="30"/>
                          </a:lnTo>
                          <a:lnTo>
                            <a:pt x="7" y="12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123957" name="Rectangle 53"/>
            <p:cNvSpPr>
              <a:spLocks noChangeArrowheads="1"/>
            </p:cNvSpPr>
            <p:nvPr/>
          </p:nvSpPr>
          <p:spPr bwMode="auto">
            <a:xfrm>
              <a:off x="1908" y="1921"/>
              <a:ext cx="280" cy="1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3958" name="Text Box 54"/>
          <p:cNvSpPr txBox="1">
            <a:spLocks noChangeArrowheads="1"/>
          </p:cNvSpPr>
          <p:nvPr/>
        </p:nvSpPr>
        <p:spPr bwMode="auto">
          <a:xfrm>
            <a:off x="369888" y="5473700"/>
            <a:ext cx="772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Increased parasympathetic stimulation of the heart decreases the heart rate.</a:t>
            </a:r>
          </a:p>
        </p:txBody>
      </p:sp>
      <p:grpSp>
        <p:nvGrpSpPr>
          <p:cNvPr id="123959" name="Group 55"/>
          <p:cNvGrpSpPr>
            <a:grpSpLocks/>
          </p:cNvGrpSpPr>
          <p:nvPr/>
        </p:nvGrpSpPr>
        <p:grpSpPr bwMode="auto">
          <a:xfrm>
            <a:off x="4818063" y="3987800"/>
            <a:ext cx="841375" cy="657225"/>
            <a:chOff x="3120" y="2641"/>
            <a:chExt cx="555" cy="464"/>
          </a:xfrm>
        </p:grpSpPr>
        <p:sp>
          <p:nvSpPr>
            <p:cNvPr id="123960" name="Freeform 56"/>
            <p:cNvSpPr>
              <a:spLocks/>
            </p:cNvSpPr>
            <p:nvPr/>
          </p:nvSpPr>
          <p:spPr bwMode="auto">
            <a:xfrm>
              <a:off x="3120" y="2641"/>
              <a:ext cx="555" cy="464"/>
            </a:xfrm>
            <a:custGeom>
              <a:avLst/>
              <a:gdLst/>
              <a:ahLst/>
              <a:cxnLst>
                <a:cxn ang="0">
                  <a:pos x="369" y="171"/>
                </a:cxn>
                <a:cxn ang="0">
                  <a:pos x="390" y="116"/>
                </a:cxn>
                <a:cxn ang="0">
                  <a:pos x="403" y="64"/>
                </a:cxn>
                <a:cxn ang="0">
                  <a:pos x="403" y="49"/>
                </a:cxn>
                <a:cxn ang="0">
                  <a:pos x="387" y="15"/>
                </a:cxn>
                <a:cxn ang="0">
                  <a:pos x="360" y="0"/>
                </a:cxn>
                <a:cxn ang="0">
                  <a:pos x="329" y="6"/>
                </a:cxn>
                <a:cxn ang="0">
                  <a:pos x="311" y="39"/>
                </a:cxn>
                <a:cxn ang="0">
                  <a:pos x="302" y="79"/>
                </a:cxn>
                <a:cxn ang="0">
                  <a:pos x="271" y="146"/>
                </a:cxn>
                <a:cxn ang="0">
                  <a:pos x="259" y="171"/>
                </a:cxn>
                <a:cxn ang="0">
                  <a:pos x="213" y="223"/>
                </a:cxn>
                <a:cxn ang="0">
                  <a:pos x="174" y="256"/>
                </a:cxn>
                <a:cxn ang="0">
                  <a:pos x="94" y="302"/>
                </a:cxn>
                <a:cxn ang="0">
                  <a:pos x="27" y="329"/>
                </a:cxn>
                <a:cxn ang="0">
                  <a:pos x="9" y="345"/>
                </a:cxn>
                <a:cxn ang="0">
                  <a:pos x="0" y="366"/>
                </a:cxn>
                <a:cxn ang="0">
                  <a:pos x="0" y="393"/>
                </a:cxn>
                <a:cxn ang="0">
                  <a:pos x="21" y="439"/>
                </a:cxn>
                <a:cxn ang="0">
                  <a:pos x="39" y="458"/>
                </a:cxn>
                <a:cxn ang="0">
                  <a:pos x="58" y="464"/>
                </a:cxn>
                <a:cxn ang="0">
                  <a:pos x="76" y="458"/>
                </a:cxn>
                <a:cxn ang="0">
                  <a:pos x="110" y="430"/>
                </a:cxn>
                <a:cxn ang="0">
                  <a:pos x="186" y="384"/>
                </a:cxn>
                <a:cxn ang="0">
                  <a:pos x="235" y="360"/>
                </a:cxn>
                <a:cxn ang="0">
                  <a:pos x="354" y="314"/>
                </a:cxn>
                <a:cxn ang="0">
                  <a:pos x="467" y="281"/>
                </a:cxn>
                <a:cxn ang="0">
                  <a:pos x="519" y="256"/>
                </a:cxn>
                <a:cxn ang="0">
                  <a:pos x="549" y="219"/>
                </a:cxn>
                <a:cxn ang="0">
                  <a:pos x="555" y="207"/>
                </a:cxn>
                <a:cxn ang="0">
                  <a:pos x="549" y="180"/>
                </a:cxn>
                <a:cxn ang="0">
                  <a:pos x="534" y="152"/>
                </a:cxn>
                <a:cxn ang="0">
                  <a:pos x="506" y="140"/>
                </a:cxn>
                <a:cxn ang="0">
                  <a:pos x="488" y="143"/>
                </a:cxn>
                <a:cxn ang="0">
                  <a:pos x="378" y="183"/>
                </a:cxn>
                <a:cxn ang="0">
                  <a:pos x="369" y="183"/>
                </a:cxn>
                <a:cxn ang="0">
                  <a:pos x="366" y="177"/>
                </a:cxn>
                <a:cxn ang="0">
                  <a:pos x="369" y="171"/>
                </a:cxn>
              </a:cxnLst>
              <a:rect l="0" t="0" r="r" b="b"/>
              <a:pathLst>
                <a:path w="555" h="464">
                  <a:moveTo>
                    <a:pt x="369" y="171"/>
                  </a:moveTo>
                  <a:lnTo>
                    <a:pt x="369" y="171"/>
                  </a:lnTo>
                  <a:lnTo>
                    <a:pt x="378" y="149"/>
                  </a:lnTo>
                  <a:lnTo>
                    <a:pt x="390" y="116"/>
                  </a:lnTo>
                  <a:lnTo>
                    <a:pt x="403" y="79"/>
                  </a:lnTo>
                  <a:lnTo>
                    <a:pt x="403" y="64"/>
                  </a:lnTo>
                  <a:lnTo>
                    <a:pt x="403" y="49"/>
                  </a:lnTo>
                  <a:lnTo>
                    <a:pt x="403" y="49"/>
                  </a:lnTo>
                  <a:lnTo>
                    <a:pt x="396" y="30"/>
                  </a:lnTo>
                  <a:lnTo>
                    <a:pt x="387" y="15"/>
                  </a:lnTo>
                  <a:lnTo>
                    <a:pt x="372" y="6"/>
                  </a:lnTo>
                  <a:lnTo>
                    <a:pt x="360" y="0"/>
                  </a:lnTo>
                  <a:lnTo>
                    <a:pt x="345" y="0"/>
                  </a:lnTo>
                  <a:lnTo>
                    <a:pt x="329" y="6"/>
                  </a:lnTo>
                  <a:lnTo>
                    <a:pt x="317" y="1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02" y="79"/>
                  </a:lnTo>
                  <a:lnTo>
                    <a:pt x="290" y="107"/>
                  </a:lnTo>
                  <a:lnTo>
                    <a:pt x="271" y="146"/>
                  </a:lnTo>
                  <a:lnTo>
                    <a:pt x="271" y="146"/>
                  </a:lnTo>
                  <a:lnTo>
                    <a:pt x="259" y="171"/>
                  </a:lnTo>
                  <a:lnTo>
                    <a:pt x="241" y="195"/>
                  </a:lnTo>
                  <a:lnTo>
                    <a:pt x="213" y="223"/>
                  </a:lnTo>
                  <a:lnTo>
                    <a:pt x="174" y="256"/>
                  </a:lnTo>
                  <a:lnTo>
                    <a:pt x="174" y="256"/>
                  </a:lnTo>
                  <a:lnTo>
                    <a:pt x="131" y="284"/>
                  </a:lnTo>
                  <a:lnTo>
                    <a:pt x="94" y="302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15" y="335"/>
                  </a:lnTo>
                  <a:lnTo>
                    <a:pt x="9" y="345"/>
                  </a:lnTo>
                  <a:lnTo>
                    <a:pt x="3" y="354"/>
                  </a:lnTo>
                  <a:lnTo>
                    <a:pt x="0" y="366"/>
                  </a:lnTo>
                  <a:lnTo>
                    <a:pt x="0" y="378"/>
                  </a:lnTo>
                  <a:lnTo>
                    <a:pt x="0" y="393"/>
                  </a:lnTo>
                  <a:lnTo>
                    <a:pt x="9" y="418"/>
                  </a:lnTo>
                  <a:lnTo>
                    <a:pt x="21" y="439"/>
                  </a:lnTo>
                  <a:lnTo>
                    <a:pt x="30" y="448"/>
                  </a:lnTo>
                  <a:lnTo>
                    <a:pt x="39" y="458"/>
                  </a:lnTo>
                  <a:lnTo>
                    <a:pt x="48" y="461"/>
                  </a:lnTo>
                  <a:lnTo>
                    <a:pt x="58" y="464"/>
                  </a:lnTo>
                  <a:lnTo>
                    <a:pt x="67" y="461"/>
                  </a:lnTo>
                  <a:lnTo>
                    <a:pt x="76" y="458"/>
                  </a:lnTo>
                  <a:lnTo>
                    <a:pt x="76" y="458"/>
                  </a:lnTo>
                  <a:lnTo>
                    <a:pt x="110" y="430"/>
                  </a:lnTo>
                  <a:lnTo>
                    <a:pt x="146" y="409"/>
                  </a:lnTo>
                  <a:lnTo>
                    <a:pt x="186" y="384"/>
                  </a:lnTo>
                  <a:lnTo>
                    <a:pt x="235" y="360"/>
                  </a:lnTo>
                  <a:lnTo>
                    <a:pt x="235" y="360"/>
                  </a:lnTo>
                  <a:lnTo>
                    <a:pt x="293" y="335"/>
                  </a:lnTo>
                  <a:lnTo>
                    <a:pt x="354" y="314"/>
                  </a:lnTo>
                  <a:lnTo>
                    <a:pt x="467" y="281"/>
                  </a:lnTo>
                  <a:lnTo>
                    <a:pt x="467" y="281"/>
                  </a:lnTo>
                  <a:lnTo>
                    <a:pt x="497" y="268"/>
                  </a:lnTo>
                  <a:lnTo>
                    <a:pt x="519" y="256"/>
                  </a:lnTo>
                  <a:lnTo>
                    <a:pt x="537" y="241"/>
                  </a:lnTo>
                  <a:lnTo>
                    <a:pt x="549" y="219"/>
                  </a:lnTo>
                  <a:lnTo>
                    <a:pt x="549" y="219"/>
                  </a:lnTo>
                  <a:lnTo>
                    <a:pt x="555" y="207"/>
                  </a:lnTo>
                  <a:lnTo>
                    <a:pt x="555" y="195"/>
                  </a:lnTo>
                  <a:lnTo>
                    <a:pt x="549" y="180"/>
                  </a:lnTo>
                  <a:lnTo>
                    <a:pt x="543" y="165"/>
                  </a:lnTo>
                  <a:lnTo>
                    <a:pt x="534" y="152"/>
                  </a:lnTo>
                  <a:lnTo>
                    <a:pt x="522" y="146"/>
                  </a:lnTo>
                  <a:lnTo>
                    <a:pt x="506" y="140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15" y="171"/>
                  </a:lnTo>
                  <a:lnTo>
                    <a:pt x="378" y="183"/>
                  </a:lnTo>
                  <a:lnTo>
                    <a:pt x="378" y="183"/>
                  </a:lnTo>
                  <a:lnTo>
                    <a:pt x="369" y="183"/>
                  </a:lnTo>
                  <a:lnTo>
                    <a:pt x="366" y="180"/>
                  </a:lnTo>
                  <a:lnTo>
                    <a:pt x="366" y="177"/>
                  </a:lnTo>
                  <a:lnTo>
                    <a:pt x="369" y="171"/>
                  </a:lnTo>
                  <a:lnTo>
                    <a:pt x="369" y="171"/>
                  </a:lnTo>
                  <a:lnTo>
                    <a:pt x="369" y="171"/>
                  </a:lnTo>
                  <a:close/>
                </a:path>
              </a:pathLst>
            </a:custGeom>
            <a:solidFill>
              <a:srgbClr val="CA0C35"/>
            </a:solidFill>
            <a:ln w="4763">
              <a:solidFill>
                <a:srgbClr val="B607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61" name="Freeform 57"/>
            <p:cNvSpPr>
              <a:spLocks/>
            </p:cNvSpPr>
            <p:nvPr/>
          </p:nvSpPr>
          <p:spPr bwMode="auto">
            <a:xfrm>
              <a:off x="3123" y="2980"/>
              <a:ext cx="76" cy="119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3" y="67"/>
                </a:cxn>
                <a:cxn ang="0">
                  <a:pos x="0" y="45"/>
                </a:cxn>
                <a:cxn ang="0">
                  <a:pos x="3" y="24"/>
                </a:cxn>
                <a:cxn ang="0">
                  <a:pos x="9" y="9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52" y="12"/>
                </a:cxn>
                <a:cxn ang="0">
                  <a:pos x="64" y="27"/>
                </a:cxn>
                <a:cxn ang="0">
                  <a:pos x="73" y="51"/>
                </a:cxn>
                <a:cxn ang="0">
                  <a:pos x="73" y="51"/>
                </a:cxn>
                <a:cxn ang="0">
                  <a:pos x="76" y="76"/>
                </a:cxn>
                <a:cxn ang="0">
                  <a:pos x="73" y="97"/>
                </a:cxn>
                <a:cxn ang="0">
                  <a:pos x="64" y="112"/>
                </a:cxn>
                <a:cxn ang="0">
                  <a:pos x="58" y="115"/>
                </a:cxn>
                <a:cxn ang="0">
                  <a:pos x="52" y="119"/>
                </a:cxn>
                <a:cxn ang="0">
                  <a:pos x="52" y="119"/>
                </a:cxn>
                <a:cxn ang="0">
                  <a:pos x="42" y="119"/>
                </a:cxn>
                <a:cxn ang="0">
                  <a:pos x="36" y="119"/>
                </a:cxn>
                <a:cxn ang="0">
                  <a:pos x="21" y="106"/>
                </a:cxn>
                <a:cxn ang="0">
                  <a:pos x="9" y="91"/>
                </a:cxn>
                <a:cxn ang="0">
                  <a:pos x="3" y="67"/>
                </a:cxn>
                <a:cxn ang="0">
                  <a:pos x="3" y="67"/>
                </a:cxn>
                <a:cxn ang="0">
                  <a:pos x="3" y="67"/>
                </a:cxn>
              </a:cxnLst>
              <a:rect l="0" t="0" r="r" b="b"/>
              <a:pathLst>
                <a:path w="76" h="119">
                  <a:moveTo>
                    <a:pt x="3" y="67"/>
                  </a:moveTo>
                  <a:lnTo>
                    <a:pt x="3" y="67"/>
                  </a:lnTo>
                  <a:lnTo>
                    <a:pt x="0" y="45"/>
                  </a:lnTo>
                  <a:lnTo>
                    <a:pt x="3" y="24"/>
                  </a:lnTo>
                  <a:lnTo>
                    <a:pt x="9" y="9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52" y="12"/>
                  </a:lnTo>
                  <a:lnTo>
                    <a:pt x="64" y="27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6" y="76"/>
                  </a:lnTo>
                  <a:lnTo>
                    <a:pt x="73" y="97"/>
                  </a:lnTo>
                  <a:lnTo>
                    <a:pt x="64" y="112"/>
                  </a:lnTo>
                  <a:lnTo>
                    <a:pt x="58" y="115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21" y="106"/>
                  </a:lnTo>
                  <a:lnTo>
                    <a:pt x="9" y="91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B607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62" name="Freeform 58"/>
            <p:cNvSpPr>
              <a:spLocks/>
            </p:cNvSpPr>
            <p:nvPr/>
          </p:nvSpPr>
          <p:spPr bwMode="auto">
            <a:xfrm>
              <a:off x="3181" y="2653"/>
              <a:ext cx="439" cy="333"/>
            </a:xfrm>
            <a:custGeom>
              <a:avLst/>
              <a:gdLst/>
              <a:ahLst/>
              <a:cxnLst>
                <a:cxn ang="0">
                  <a:pos x="265" y="15"/>
                </a:cxn>
                <a:cxn ang="0">
                  <a:pos x="232" y="119"/>
                </a:cxn>
                <a:cxn ang="0">
                  <a:pos x="210" y="159"/>
                </a:cxn>
                <a:cxn ang="0">
                  <a:pos x="186" y="192"/>
                </a:cxn>
                <a:cxn ang="0">
                  <a:pos x="143" y="241"/>
                </a:cxn>
                <a:cxn ang="0">
                  <a:pos x="119" y="259"/>
                </a:cxn>
                <a:cxn ang="0">
                  <a:pos x="58" y="293"/>
                </a:cxn>
                <a:cxn ang="0">
                  <a:pos x="3" y="320"/>
                </a:cxn>
                <a:cxn ang="0">
                  <a:pos x="0" y="327"/>
                </a:cxn>
                <a:cxn ang="0">
                  <a:pos x="9" y="333"/>
                </a:cxn>
                <a:cxn ang="0">
                  <a:pos x="21" y="330"/>
                </a:cxn>
                <a:cxn ang="0">
                  <a:pos x="213" y="253"/>
                </a:cxn>
                <a:cxn ang="0">
                  <a:pos x="256" y="238"/>
                </a:cxn>
                <a:cxn ang="0">
                  <a:pos x="323" y="207"/>
                </a:cxn>
                <a:cxn ang="0">
                  <a:pos x="363" y="192"/>
                </a:cxn>
                <a:cxn ang="0">
                  <a:pos x="409" y="174"/>
                </a:cxn>
                <a:cxn ang="0">
                  <a:pos x="433" y="159"/>
                </a:cxn>
                <a:cxn ang="0">
                  <a:pos x="439" y="149"/>
                </a:cxn>
                <a:cxn ang="0">
                  <a:pos x="427" y="149"/>
                </a:cxn>
                <a:cxn ang="0">
                  <a:pos x="317" y="189"/>
                </a:cxn>
                <a:cxn ang="0">
                  <a:pos x="229" y="226"/>
                </a:cxn>
                <a:cxn ang="0">
                  <a:pos x="174" y="244"/>
                </a:cxn>
                <a:cxn ang="0">
                  <a:pos x="168" y="244"/>
                </a:cxn>
                <a:cxn ang="0">
                  <a:pos x="171" y="232"/>
                </a:cxn>
                <a:cxn ang="0">
                  <a:pos x="216" y="180"/>
                </a:cxn>
                <a:cxn ang="0">
                  <a:pos x="238" y="149"/>
                </a:cxn>
                <a:cxn ang="0">
                  <a:pos x="277" y="64"/>
                </a:cxn>
                <a:cxn ang="0">
                  <a:pos x="293" y="12"/>
                </a:cxn>
                <a:cxn ang="0">
                  <a:pos x="290" y="3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5" y="15"/>
                </a:cxn>
              </a:cxnLst>
              <a:rect l="0" t="0" r="r" b="b"/>
              <a:pathLst>
                <a:path w="439" h="333">
                  <a:moveTo>
                    <a:pt x="265" y="15"/>
                  </a:moveTo>
                  <a:lnTo>
                    <a:pt x="265" y="15"/>
                  </a:lnTo>
                  <a:lnTo>
                    <a:pt x="250" y="76"/>
                  </a:lnTo>
                  <a:lnTo>
                    <a:pt x="232" y="119"/>
                  </a:lnTo>
                  <a:lnTo>
                    <a:pt x="223" y="140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186" y="192"/>
                  </a:lnTo>
                  <a:lnTo>
                    <a:pt x="165" y="220"/>
                  </a:lnTo>
                  <a:lnTo>
                    <a:pt x="143" y="241"/>
                  </a:lnTo>
                  <a:lnTo>
                    <a:pt x="119" y="259"/>
                  </a:lnTo>
                  <a:lnTo>
                    <a:pt x="119" y="259"/>
                  </a:lnTo>
                  <a:lnTo>
                    <a:pt x="91" y="275"/>
                  </a:lnTo>
                  <a:lnTo>
                    <a:pt x="58" y="293"/>
                  </a:lnTo>
                  <a:lnTo>
                    <a:pt x="21" y="308"/>
                  </a:lnTo>
                  <a:lnTo>
                    <a:pt x="3" y="320"/>
                  </a:lnTo>
                  <a:lnTo>
                    <a:pt x="3" y="320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9" y="333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125" y="287"/>
                  </a:lnTo>
                  <a:lnTo>
                    <a:pt x="213" y="253"/>
                  </a:lnTo>
                  <a:lnTo>
                    <a:pt x="213" y="253"/>
                  </a:lnTo>
                  <a:lnTo>
                    <a:pt x="256" y="238"/>
                  </a:lnTo>
                  <a:lnTo>
                    <a:pt x="290" y="223"/>
                  </a:lnTo>
                  <a:lnTo>
                    <a:pt x="323" y="207"/>
                  </a:lnTo>
                  <a:lnTo>
                    <a:pt x="363" y="192"/>
                  </a:lnTo>
                  <a:lnTo>
                    <a:pt x="363" y="192"/>
                  </a:lnTo>
                  <a:lnTo>
                    <a:pt x="387" y="183"/>
                  </a:lnTo>
                  <a:lnTo>
                    <a:pt x="409" y="174"/>
                  </a:lnTo>
                  <a:lnTo>
                    <a:pt x="421" y="165"/>
                  </a:lnTo>
                  <a:lnTo>
                    <a:pt x="433" y="159"/>
                  </a:lnTo>
                  <a:lnTo>
                    <a:pt x="436" y="153"/>
                  </a:lnTo>
                  <a:lnTo>
                    <a:pt x="439" y="149"/>
                  </a:lnTo>
                  <a:lnTo>
                    <a:pt x="436" y="146"/>
                  </a:lnTo>
                  <a:lnTo>
                    <a:pt x="427" y="149"/>
                  </a:lnTo>
                  <a:lnTo>
                    <a:pt x="427" y="14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229" y="226"/>
                  </a:lnTo>
                  <a:lnTo>
                    <a:pt x="189" y="241"/>
                  </a:lnTo>
                  <a:lnTo>
                    <a:pt x="174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68" y="241"/>
                  </a:lnTo>
                  <a:lnTo>
                    <a:pt x="171" y="232"/>
                  </a:lnTo>
                  <a:lnTo>
                    <a:pt x="192" y="211"/>
                  </a:lnTo>
                  <a:lnTo>
                    <a:pt x="216" y="180"/>
                  </a:lnTo>
                  <a:lnTo>
                    <a:pt x="238" y="149"/>
                  </a:lnTo>
                  <a:lnTo>
                    <a:pt x="238" y="149"/>
                  </a:lnTo>
                  <a:lnTo>
                    <a:pt x="262" y="107"/>
                  </a:lnTo>
                  <a:lnTo>
                    <a:pt x="277" y="64"/>
                  </a:lnTo>
                  <a:lnTo>
                    <a:pt x="290" y="30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0" y="3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4" y="3"/>
                  </a:lnTo>
                  <a:lnTo>
                    <a:pt x="271" y="9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5" y="15"/>
                  </a:lnTo>
                  <a:close/>
                </a:path>
              </a:pathLst>
            </a:custGeom>
            <a:solidFill>
              <a:srgbClr val="D99A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63" name="Freeform 59"/>
            <p:cNvSpPr>
              <a:spLocks/>
            </p:cNvSpPr>
            <p:nvPr/>
          </p:nvSpPr>
          <p:spPr bwMode="auto">
            <a:xfrm>
              <a:off x="3122" y="2983"/>
              <a:ext cx="76" cy="119"/>
            </a:xfrm>
            <a:custGeom>
              <a:avLst/>
              <a:gdLst/>
              <a:ahLst/>
              <a:cxnLst>
                <a:cxn ang="0">
                  <a:pos x="3" y="68"/>
                </a:cxn>
                <a:cxn ang="0">
                  <a:pos x="3" y="68"/>
                </a:cxn>
                <a:cxn ang="0">
                  <a:pos x="0" y="46"/>
                </a:cxn>
                <a:cxn ang="0">
                  <a:pos x="3" y="25"/>
                </a:cxn>
                <a:cxn ang="0">
                  <a:pos x="9" y="10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51" y="13"/>
                </a:cxn>
                <a:cxn ang="0">
                  <a:pos x="64" y="28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76" y="77"/>
                </a:cxn>
                <a:cxn ang="0">
                  <a:pos x="73" y="98"/>
                </a:cxn>
                <a:cxn ang="0">
                  <a:pos x="64" y="113"/>
                </a:cxn>
                <a:cxn ang="0">
                  <a:pos x="58" y="116"/>
                </a:cxn>
                <a:cxn ang="0">
                  <a:pos x="51" y="119"/>
                </a:cxn>
                <a:cxn ang="0">
                  <a:pos x="51" y="119"/>
                </a:cxn>
                <a:cxn ang="0">
                  <a:pos x="42" y="119"/>
                </a:cxn>
                <a:cxn ang="0">
                  <a:pos x="36" y="119"/>
                </a:cxn>
                <a:cxn ang="0">
                  <a:pos x="21" y="107"/>
                </a:cxn>
                <a:cxn ang="0">
                  <a:pos x="9" y="92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3" y="68"/>
                </a:cxn>
              </a:cxnLst>
              <a:rect l="0" t="0" r="r" b="b"/>
              <a:pathLst>
                <a:path w="76" h="119">
                  <a:moveTo>
                    <a:pt x="3" y="68"/>
                  </a:moveTo>
                  <a:lnTo>
                    <a:pt x="3" y="68"/>
                  </a:lnTo>
                  <a:lnTo>
                    <a:pt x="0" y="46"/>
                  </a:lnTo>
                  <a:lnTo>
                    <a:pt x="3" y="25"/>
                  </a:lnTo>
                  <a:lnTo>
                    <a:pt x="9" y="10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51" y="13"/>
                  </a:lnTo>
                  <a:lnTo>
                    <a:pt x="64" y="28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77"/>
                  </a:lnTo>
                  <a:lnTo>
                    <a:pt x="73" y="98"/>
                  </a:lnTo>
                  <a:lnTo>
                    <a:pt x="64" y="113"/>
                  </a:lnTo>
                  <a:lnTo>
                    <a:pt x="58" y="116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21" y="107"/>
                  </a:lnTo>
                  <a:lnTo>
                    <a:pt x="9" y="92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3" y="68"/>
                  </a:lnTo>
                  <a:close/>
                </a:path>
              </a:pathLst>
            </a:custGeom>
            <a:noFill/>
            <a:ln w="19050">
              <a:solidFill>
                <a:srgbClr val="D99C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964" name="Group 60"/>
          <p:cNvGrpSpPr>
            <a:grpSpLocks/>
          </p:cNvGrpSpPr>
          <p:nvPr/>
        </p:nvGrpSpPr>
        <p:grpSpPr bwMode="auto">
          <a:xfrm>
            <a:off x="4765675" y="4894263"/>
            <a:ext cx="754063" cy="427037"/>
            <a:chOff x="3085" y="3282"/>
            <a:chExt cx="499" cy="302"/>
          </a:xfrm>
        </p:grpSpPr>
        <p:sp>
          <p:nvSpPr>
            <p:cNvPr id="123965" name="Freeform 61"/>
            <p:cNvSpPr>
              <a:spLocks/>
            </p:cNvSpPr>
            <p:nvPr/>
          </p:nvSpPr>
          <p:spPr bwMode="auto">
            <a:xfrm>
              <a:off x="3086" y="3282"/>
              <a:ext cx="498" cy="302"/>
            </a:xfrm>
            <a:custGeom>
              <a:avLst/>
              <a:gdLst/>
              <a:ahLst/>
              <a:cxnLst>
                <a:cxn ang="0">
                  <a:pos x="400" y="143"/>
                </a:cxn>
                <a:cxn ang="0">
                  <a:pos x="430" y="192"/>
                </a:cxn>
                <a:cxn ang="0">
                  <a:pos x="455" y="256"/>
                </a:cxn>
                <a:cxn ang="0">
                  <a:pos x="455" y="265"/>
                </a:cxn>
                <a:cxn ang="0">
                  <a:pos x="449" y="280"/>
                </a:cxn>
                <a:cxn ang="0">
                  <a:pos x="430" y="296"/>
                </a:cxn>
                <a:cxn ang="0">
                  <a:pos x="394" y="302"/>
                </a:cxn>
                <a:cxn ang="0">
                  <a:pos x="363" y="293"/>
                </a:cxn>
                <a:cxn ang="0">
                  <a:pos x="357" y="280"/>
                </a:cxn>
                <a:cxn ang="0">
                  <a:pos x="348" y="250"/>
                </a:cxn>
                <a:cxn ang="0">
                  <a:pos x="333" y="207"/>
                </a:cxn>
                <a:cxn ang="0">
                  <a:pos x="321" y="189"/>
                </a:cxn>
                <a:cxn ang="0">
                  <a:pos x="275" y="149"/>
                </a:cxn>
                <a:cxn ang="0">
                  <a:pos x="241" y="137"/>
                </a:cxn>
                <a:cxn ang="0">
                  <a:pos x="205" y="128"/>
                </a:cxn>
                <a:cxn ang="0">
                  <a:pos x="128" y="125"/>
                </a:cxn>
                <a:cxn ang="0">
                  <a:pos x="27" y="119"/>
                </a:cxn>
                <a:cxn ang="0">
                  <a:pos x="21" y="116"/>
                </a:cxn>
                <a:cxn ang="0">
                  <a:pos x="6" y="97"/>
                </a:cxn>
                <a:cxn ang="0">
                  <a:pos x="0" y="61"/>
                </a:cxn>
                <a:cxn ang="0">
                  <a:pos x="9" y="24"/>
                </a:cxn>
                <a:cxn ang="0">
                  <a:pos x="18" y="12"/>
                </a:cxn>
                <a:cxn ang="0">
                  <a:pos x="34" y="6"/>
                </a:cxn>
                <a:cxn ang="0">
                  <a:pos x="116" y="0"/>
                </a:cxn>
                <a:cxn ang="0">
                  <a:pos x="202" y="3"/>
                </a:cxn>
                <a:cxn ang="0">
                  <a:pos x="250" y="9"/>
                </a:cxn>
                <a:cxn ang="0">
                  <a:pos x="412" y="36"/>
                </a:cxn>
                <a:cxn ang="0">
                  <a:pos x="476" y="55"/>
                </a:cxn>
                <a:cxn ang="0">
                  <a:pos x="485" y="61"/>
                </a:cxn>
                <a:cxn ang="0">
                  <a:pos x="495" y="76"/>
                </a:cxn>
                <a:cxn ang="0">
                  <a:pos x="495" y="100"/>
                </a:cxn>
                <a:cxn ang="0">
                  <a:pos x="476" y="137"/>
                </a:cxn>
                <a:cxn ang="0">
                  <a:pos x="449" y="158"/>
                </a:cxn>
                <a:cxn ang="0">
                  <a:pos x="440" y="158"/>
                </a:cxn>
                <a:cxn ang="0">
                  <a:pos x="406" y="140"/>
                </a:cxn>
                <a:cxn ang="0">
                  <a:pos x="394" y="137"/>
                </a:cxn>
                <a:cxn ang="0">
                  <a:pos x="400" y="143"/>
                </a:cxn>
              </a:cxnLst>
              <a:rect l="0" t="0" r="r" b="b"/>
              <a:pathLst>
                <a:path w="498" h="302">
                  <a:moveTo>
                    <a:pt x="400" y="143"/>
                  </a:moveTo>
                  <a:lnTo>
                    <a:pt x="400" y="143"/>
                  </a:lnTo>
                  <a:lnTo>
                    <a:pt x="415" y="161"/>
                  </a:lnTo>
                  <a:lnTo>
                    <a:pt x="430" y="192"/>
                  </a:lnTo>
                  <a:lnTo>
                    <a:pt x="446" y="229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5" y="265"/>
                  </a:lnTo>
                  <a:lnTo>
                    <a:pt x="455" y="274"/>
                  </a:lnTo>
                  <a:lnTo>
                    <a:pt x="449" y="280"/>
                  </a:lnTo>
                  <a:lnTo>
                    <a:pt x="446" y="287"/>
                  </a:lnTo>
                  <a:lnTo>
                    <a:pt x="430" y="296"/>
                  </a:lnTo>
                  <a:lnTo>
                    <a:pt x="412" y="299"/>
                  </a:lnTo>
                  <a:lnTo>
                    <a:pt x="394" y="302"/>
                  </a:lnTo>
                  <a:lnTo>
                    <a:pt x="379" y="299"/>
                  </a:lnTo>
                  <a:lnTo>
                    <a:pt x="363" y="293"/>
                  </a:lnTo>
                  <a:lnTo>
                    <a:pt x="360" y="287"/>
                  </a:lnTo>
                  <a:lnTo>
                    <a:pt x="357" y="280"/>
                  </a:lnTo>
                  <a:lnTo>
                    <a:pt x="357" y="280"/>
                  </a:lnTo>
                  <a:lnTo>
                    <a:pt x="348" y="250"/>
                  </a:lnTo>
                  <a:lnTo>
                    <a:pt x="342" y="226"/>
                  </a:lnTo>
                  <a:lnTo>
                    <a:pt x="333" y="207"/>
                  </a:lnTo>
                  <a:lnTo>
                    <a:pt x="321" y="189"/>
                  </a:lnTo>
                  <a:lnTo>
                    <a:pt x="321" y="189"/>
                  </a:lnTo>
                  <a:lnTo>
                    <a:pt x="302" y="168"/>
                  </a:lnTo>
                  <a:lnTo>
                    <a:pt x="275" y="149"/>
                  </a:lnTo>
                  <a:lnTo>
                    <a:pt x="260" y="143"/>
                  </a:lnTo>
                  <a:lnTo>
                    <a:pt x="241" y="137"/>
                  </a:lnTo>
                  <a:lnTo>
                    <a:pt x="223" y="131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128" y="125"/>
                  </a:lnTo>
                  <a:lnTo>
                    <a:pt x="89" y="122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1" y="116"/>
                  </a:lnTo>
                  <a:lnTo>
                    <a:pt x="15" y="113"/>
                  </a:lnTo>
                  <a:lnTo>
                    <a:pt x="6" y="97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9" y="24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116" y="0"/>
                  </a:lnTo>
                  <a:lnTo>
                    <a:pt x="153" y="0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50" y="9"/>
                  </a:lnTo>
                  <a:lnTo>
                    <a:pt x="330" y="21"/>
                  </a:lnTo>
                  <a:lnTo>
                    <a:pt x="412" y="36"/>
                  </a:lnTo>
                  <a:lnTo>
                    <a:pt x="449" y="45"/>
                  </a:lnTo>
                  <a:lnTo>
                    <a:pt x="476" y="55"/>
                  </a:lnTo>
                  <a:lnTo>
                    <a:pt x="476" y="55"/>
                  </a:lnTo>
                  <a:lnTo>
                    <a:pt x="485" y="61"/>
                  </a:lnTo>
                  <a:lnTo>
                    <a:pt x="492" y="67"/>
                  </a:lnTo>
                  <a:lnTo>
                    <a:pt x="495" y="76"/>
                  </a:lnTo>
                  <a:lnTo>
                    <a:pt x="498" y="82"/>
                  </a:lnTo>
                  <a:lnTo>
                    <a:pt x="495" y="100"/>
                  </a:lnTo>
                  <a:lnTo>
                    <a:pt x="485" y="122"/>
                  </a:lnTo>
                  <a:lnTo>
                    <a:pt x="476" y="137"/>
                  </a:lnTo>
                  <a:lnTo>
                    <a:pt x="461" y="152"/>
                  </a:lnTo>
                  <a:lnTo>
                    <a:pt x="449" y="158"/>
                  </a:lnTo>
                  <a:lnTo>
                    <a:pt x="443" y="158"/>
                  </a:lnTo>
                  <a:lnTo>
                    <a:pt x="440" y="158"/>
                  </a:lnTo>
                  <a:lnTo>
                    <a:pt x="440" y="158"/>
                  </a:lnTo>
                  <a:lnTo>
                    <a:pt x="406" y="140"/>
                  </a:lnTo>
                  <a:lnTo>
                    <a:pt x="406" y="140"/>
                  </a:lnTo>
                  <a:lnTo>
                    <a:pt x="394" y="137"/>
                  </a:lnTo>
                  <a:lnTo>
                    <a:pt x="400" y="143"/>
                  </a:lnTo>
                  <a:lnTo>
                    <a:pt x="400" y="143"/>
                  </a:lnTo>
                  <a:lnTo>
                    <a:pt x="400" y="143"/>
                  </a:lnTo>
                  <a:close/>
                </a:path>
              </a:pathLst>
            </a:custGeom>
            <a:solidFill>
              <a:srgbClr val="5883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66" name="Freeform 62"/>
            <p:cNvSpPr>
              <a:spLocks/>
            </p:cNvSpPr>
            <p:nvPr/>
          </p:nvSpPr>
          <p:spPr bwMode="auto">
            <a:xfrm>
              <a:off x="3086" y="3291"/>
              <a:ext cx="49" cy="10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6" y="85"/>
                </a:cxn>
                <a:cxn ang="0">
                  <a:pos x="12" y="98"/>
                </a:cxn>
                <a:cxn ang="0">
                  <a:pos x="18" y="101"/>
                </a:cxn>
                <a:cxn ang="0">
                  <a:pos x="21" y="101"/>
                </a:cxn>
                <a:cxn ang="0">
                  <a:pos x="21" y="101"/>
                </a:cxn>
                <a:cxn ang="0">
                  <a:pos x="27" y="101"/>
                </a:cxn>
                <a:cxn ang="0">
                  <a:pos x="34" y="98"/>
                </a:cxn>
                <a:cxn ang="0">
                  <a:pos x="40" y="88"/>
                </a:cxn>
                <a:cxn ang="0">
                  <a:pos x="46" y="70"/>
                </a:cxn>
                <a:cxn ang="0">
                  <a:pos x="49" y="52"/>
                </a:cxn>
                <a:cxn ang="0">
                  <a:pos x="49" y="52"/>
                </a:cxn>
                <a:cxn ang="0">
                  <a:pos x="46" y="33"/>
                </a:cxn>
                <a:cxn ang="0">
                  <a:pos x="43" y="15"/>
                </a:cxn>
                <a:cxn ang="0">
                  <a:pos x="34" y="6"/>
                </a:cxn>
                <a:cxn ang="0">
                  <a:pos x="31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5" y="6"/>
                </a:cxn>
                <a:cxn ang="0">
                  <a:pos x="6" y="15"/>
                </a:cxn>
                <a:cxn ang="0">
                  <a:pos x="0" y="3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9" h="101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6" y="85"/>
                  </a:lnTo>
                  <a:lnTo>
                    <a:pt x="12" y="98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7" y="101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6" y="33"/>
                  </a:lnTo>
                  <a:lnTo>
                    <a:pt x="43" y="15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64A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67" name="Freeform 63"/>
            <p:cNvSpPr>
              <a:spLocks/>
            </p:cNvSpPr>
            <p:nvPr/>
          </p:nvSpPr>
          <p:spPr bwMode="auto">
            <a:xfrm>
              <a:off x="3085" y="3290"/>
              <a:ext cx="49" cy="1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6" y="85"/>
                </a:cxn>
                <a:cxn ang="0">
                  <a:pos x="12" y="97"/>
                </a:cxn>
                <a:cxn ang="0">
                  <a:pos x="18" y="100"/>
                </a:cxn>
                <a:cxn ang="0">
                  <a:pos x="21" y="100"/>
                </a:cxn>
                <a:cxn ang="0">
                  <a:pos x="21" y="100"/>
                </a:cxn>
                <a:cxn ang="0">
                  <a:pos x="27" y="100"/>
                </a:cxn>
                <a:cxn ang="0">
                  <a:pos x="33" y="97"/>
                </a:cxn>
                <a:cxn ang="0">
                  <a:pos x="40" y="88"/>
                </a:cxn>
                <a:cxn ang="0">
                  <a:pos x="46" y="70"/>
                </a:cxn>
                <a:cxn ang="0">
                  <a:pos x="49" y="52"/>
                </a:cxn>
                <a:cxn ang="0">
                  <a:pos x="49" y="52"/>
                </a:cxn>
                <a:cxn ang="0">
                  <a:pos x="46" y="33"/>
                </a:cxn>
                <a:cxn ang="0">
                  <a:pos x="43" y="15"/>
                </a:cxn>
                <a:cxn ang="0">
                  <a:pos x="33" y="6"/>
                </a:cxn>
                <a:cxn ang="0">
                  <a:pos x="30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5" y="6"/>
                </a:cxn>
                <a:cxn ang="0">
                  <a:pos x="6" y="15"/>
                </a:cxn>
                <a:cxn ang="0">
                  <a:pos x="0" y="3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9" h="100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6" y="85"/>
                  </a:lnTo>
                  <a:lnTo>
                    <a:pt x="12" y="97"/>
                  </a:lnTo>
                  <a:lnTo>
                    <a:pt x="18" y="100"/>
                  </a:lnTo>
                  <a:lnTo>
                    <a:pt x="21" y="100"/>
                  </a:lnTo>
                  <a:lnTo>
                    <a:pt x="21" y="100"/>
                  </a:lnTo>
                  <a:lnTo>
                    <a:pt x="27" y="100"/>
                  </a:lnTo>
                  <a:lnTo>
                    <a:pt x="33" y="97"/>
                  </a:lnTo>
                  <a:lnTo>
                    <a:pt x="40" y="88"/>
                  </a:lnTo>
                  <a:lnTo>
                    <a:pt x="46" y="7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6" y="33"/>
                  </a:lnTo>
                  <a:lnTo>
                    <a:pt x="43" y="15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19050">
              <a:solidFill>
                <a:srgbClr val="E8E4F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68" name="Freeform 64"/>
            <p:cNvSpPr>
              <a:spLocks/>
            </p:cNvSpPr>
            <p:nvPr/>
          </p:nvSpPr>
          <p:spPr bwMode="auto">
            <a:xfrm>
              <a:off x="3159" y="3306"/>
              <a:ext cx="373" cy="238"/>
            </a:xfrm>
            <a:custGeom>
              <a:avLst/>
              <a:gdLst/>
              <a:ahLst/>
              <a:cxnLst>
                <a:cxn ang="0">
                  <a:pos x="327" y="223"/>
                </a:cxn>
                <a:cxn ang="0">
                  <a:pos x="327" y="223"/>
                </a:cxn>
                <a:cxn ang="0">
                  <a:pos x="315" y="198"/>
                </a:cxn>
                <a:cxn ang="0">
                  <a:pos x="296" y="168"/>
                </a:cxn>
                <a:cxn ang="0">
                  <a:pos x="272" y="137"/>
                </a:cxn>
                <a:cxn ang="0">
                  <a:pos x="241" y="107"/>
                </a:cxn>
                <a:cxn ang="0">
                  <a:pos x="214" y="79"/>
                </a:cxn>
                <a:cxn ang="0">
                  <a:pos x="187" y="55"/>
                </a:cxn>
                <a:cxn ang="0">
                  <a:pos x="159" y="37"/>
                </a:cxn>
                <a:cxn ang="0">
                  <a:pos x="138" y="28"/>
                </a:cxn>
                <a:cxn ang="0">
                  <a:pos x="138" y="28"/>
                </a:cxn>
                <a:cxn ang="0">
                  <a:pos x="107" y="25"/>
                </a:cxn>
                <a:cxn ang="0">
                  <a:pos x="71" y="21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22" y="3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287" y="25"/>
                </a:cxn>
                <a:cxn ang="0">
                  <a:pos x="330" y="31"/>
                </a:cxn>
                <a:cxn ang="0">
                  <a:pos x="354" y="40"/>
                </a:cxn>
                <a:cxn ang="0">
                  <a:pos x="354" y="40"/>
                </a:cxn>
                <a:cxn ang="0">
                  <a:pos x="367" y="46"/>
                </a:cxn>
                <a:cxn ang="0">
                  <a:pos x="373" y="55"/>
                </a:cxn>
                <a:cxn ang="0">
                  <a:pos x="373" y="58"/>
                </a:cxn>
                <a:cxn ang="0">
                  <a:pos x="370" y="61"/>
                </a:cxn>
                <a:cxn ang="0">
                  <a:pos x="364" y="61"/>
                </a:cxn>
                <a:cxn ang="0">
                  <a:pos x="357" y="61"/>
                </a:cxn>
                <a:cxn ang="0">
                  <a:pos x="357" y="61"/>
                </a:cxn>
                <a:cxn ang="0">
                  <a:pos x="272" y="43"/>
                </a:cxn>
                <a:cxn ang="0">
                  <a:pos x="226" y="34"/>
                </a:cxn>
                <a:cxn ang="0">
                  <a:pos x="211" y="34"/>
                </a:cxn>
                <a:cxn ang="0">
                  <a:pos x="202" y="34"/>
                </a:cxn>
                <a:cxn ang="0">
                  <a:pos x="202" y="34"/>
                </a:cxn>
                <a:cxn ang="0">
                  <a:pos x="208" y="43"/>
                </a:cxn>
                <a:cxn ang="0">
                  <a:pos x="220" y="55"/>
                </a:cxn>
                <a:cxn ang="0">
                  <a:pos x="266" y="101"/>
                </a:cxn>
                <a:cxn ang="0">
                  <a:pos x="293" y="131"/>
                </a:cxn>
                <a:cxn ang="0">
                  <a:pos x="318" y="162"/>
                </a:cxn>
                <a:cxn ang="0">
                  <a:pos x="336" y="192"/>
                </a:cxn>
                <a:cxn ang="0">
                  <a:pos x="342" y="208"/>
                </a:cxn>
                <a:cxn ang="0">
                  <a:pos x="348" y="220"/>
                </a:cxn>
                <a:cxn ang="0">
                  <a:pos x="348" y="220"/>
                </a:cxn>
                <a:cxn ang="0">
                  <a:pos x="348" y="232"/>
                </a:cxn>
                <a:cxn ang="0">
                  <a:pos x="342" y="238"/>
                </a:cxn>
                <a:cxn ang="0">
                  <a:pos x="339" y="238"/>
                </a:cxn>
                <a:cxn ang="0">
                  <a:pos x="336" y="238"/>
                </a:cxn>
                <a:cxn ang="0">
                  <a:pos x="330" y="232"/>
                </a:cxn>
                <a:cxn ang="0">
                  <a:pos x="327" y="223"/>
                </a:cxn>
                <a:cxn ang="0">
                  <a:pos x="327" y="223"/>
                </a:cxn>
                <a:cxn ang="0">
                  <a:pos x="327" y="223"/>
                </a:cxn>
              </a:cxnLst>
              <a:rect l="0" t="0" r="r" b="b"/>
              <a:pathLst>
                <a:path w="373" h="238">
                  <a:moveTo>
                    <a:pt x="327" y="223"/>
                  </a:moveTo>
                  <a:lnTo>
                    <a:pt x="327" y="223"/>
                  </a:lnTo>
                  <a:lnTo>
                    <a:pt x="315" y="198"/>
                  </a:lnTo>
                  <a:lnTo>
                    <a:pt x="296" y="168"/>
                  </a:lnTo>
                  <a:lnTo>
                    <a:pt x="272" y="137"/>
                  </a:lnTo>
                  <a:lnTo>
                    <a:pt x="241" y="107"/>
                  </a:lnTo>
                  <a:lnTo>
                    <a:pt x="214" y="79"/>
                  </a:lnTo>
                  <a:lnTo>
                    <a:pt x="187" y="55"/>
                  </a:lnTo>
                  <a:lnTo>
                    <a:pt x="159" y="37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07" y="25"/>
                  </a:lnTo>
                  <a:lnTo>
                    <a:pt x="71" y="21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5"/>
                  </a:lnTo>
                  <a:lnTo>
                    <a:pt x="0" y="9"/>
                  </a:lnTo>
                  <a:lnTo>
                    <a:pt x="6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2" y="3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287" y="25"/>
                  </a:lnTo>
                  <a:lnTo>
                    <a:pt x="330" y="31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67" y="46"/>
                  </a:lnTo>
                  <a:lnTo>
                    <a:pt x="373" y="55"/>
                  </a:lnTo>
                  <a:lnTo>
                    <a:pt x="373" y="58"/>
                  </a:lnTo>
                  <a:lnTo>
                    <a:pt x="370" y="61"/>
                  </a:lnTo>
                  <a:lnTo>
                    <a:pt x="364" y="61"/>
                  </a:lnTo>
                  <a:lnTo>
                    <a:pt x="357" y="61"/>
                  </a:lnTo>
                  <a:lnTo>
                    <a:pt x="357" y="61"/>
                  </a:lnTo>
                  <a:lnTo>
                    <a:pt x="272" y="43"/>
                  </a:lnTo>
                  <a:lnTo>
                    <a:pt x="226" y="34"/>
                  </a:lnTo>
                  <a:lnTo>
                    <a:pt x="211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8" y="43"/>
                  </a:lnTo>
                  <a:lnTo>
                    <a:pt x="220" y="55"/>
                  </a:lnTo>
                  <a:lnTo>
                    <a:pt x="266" y="101"/>
                  </a:lnTo>
                  <a:lnTo>
                    <a:pt x="293" y="131"/>
                  </a:lnTo>
                  <a:lnTo>
                    <a:pt x="318" y="162"/>
                  </a:lnTo>
                  <a:lnTo>
                    <a:pt x="336" y="192"/>
                  </a:lnTo>
                  <a:lnTo>
                    <a:pt x="342" y="208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8" y="232"/>
                  </a:lnTo>
                  <a:lnTo>
                    <a:pt x="342" y="238"/>
                  </a:lnTo>
                  <a:lnTo>
                    <a:pt x="339" y="238"/>
                  </a:lnTo>
                  <a:lnTo>
                    <a:pt x="336" y="238"/>
                  </a:lnTo>
                  <a:lnTo>
                    <a:pt x="330" y="232"/>
                  </a:lnTo>
                  <a:lnTo>
                    <a:pt x="327" y="223"/>
                  </a:lnTo>
                  <a:lnTo>
                    <a:pt x="327" y="223"/>
                  </a:lnTo>
                  <a:lnTo>
                    <a:pt x="327" y="223"/>
                  </a:lnTo>
                  <a:close/>
                </a:path>
              </a:pathLst>
            </a:custGeom>
            <a:solidFill>
              <a:srgbClr val="AEC4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969" name="Group 65"/>
          <p:cNvGrpSpPr>
            <a:grpSpLocks/>
          </p:cNvGrpSpPr>
          <p:nvPr/>
        </p:nvGrpSpPr>
        <p:grpSpPr bwMode="auto">
          <a:xfrm>
            <a:off x="3800475" y="3203575"/>
            <a:ext cx="258763" cy="1111250"/>
            <a:chOff x="2448" y="2085"/>
            <a:chExt cx="171" cy="788"/>
          </a:xfrm>
        </p:grpSpPr>
        <p:sp>
          <p:nvSpPr>
            <p:cNvPr id="123970" name="Freeform 66"/>
            <p:cNvSpPr>
              <a:spLocks/>
            </p:cNvSpPr>
            <p:nvPr/>
          </p:nvSpPr>
          <p:spPr bwMode="auto">
            <a:xfrm>
              <a:off x="2448" y="2107"/>
              <a:ext cx="171" cy="766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37" y="58"/>
                </a:cxn>
                <a:cxn ang="0">
                  <a:pos x="15" y="109"/>
                </a:cxn>
                <a:cxn ang="0">
                  <a:pos x="9" y="125"/>
                </a:cxn>
                <a:cxn ang="0">
                  <a:pos x="6" y="174"/>
                </a:cxn>
                <a:cxn ang="0">
                  <a:pos x="15" y="235"/>
                </a:cxn>
                <a:cxn ang="0">
                  <a:pos x="18" y="265"/>
                </a:cxn>
                <a:cxn ang="0">
                  <a:pos x="12" y="305"/>
                </a:cxn>
                <a:cxn ang="0">
                  <a:pos x="6" y="344"/>
                </a:cxn>
                <a:cxn ang="0">
                  <a:pos x="9" y="372"/>
                </a:cxn>
                <a:cxn ang="0">
                  <a:pos x="18" y="418"/>
                </a:cxn>
                <a:cxn ang="0">
                  <a:pos x="21" y="439"/>
                </a:cxn>
                <a:cxn ang="0">
                  <a:pos x="9" y="503"/>
                </a:cxn>
                <a:cxn ang="0">
                  <a:pos x="0" y="570"/>
                </a:cxn>
                <a:cxn ang="0">
                  <a:pos x="0" y="601"/>
                </a:cxn>
                <a:cxn ang="0">
                  <a:pos x="12" y="656"/>
                </a:cxn>
                <a:cxn ang="0">
                  <a:pos x="34" y="720"/>
                </a:cxn>
                <a:cxn ang="0">
                  <a:pos x="40" y="744"/>
                </a:cxn>
                <a:cxn ang="0">
                  <a:pos x="43" y="753"/>
                </a:cxn>
                <a:cxn ang="0">
                  <a:pos x="64" y="763"/>
                </a:cxn>
                <a:cxn ang="0">
                  <a:pos x="92" y="766"/>
                </a:cxn>
                <a:cxn ang="0">
                  <a:pos x="113" y="760"/>
                </a:cxn>
                <a:cxn ang="0">
                  <a:pos x="119" y="750"/>
                </a:cxn>
                <a:cxn ang="0">
                  <a:pos x="128" y="726"/>
                </a:cxn>
                <a:cxn ang="0">
                  <a:pos x="156" y="683"/>
                </a:cxn>
                <a:cxn ang="0">
                  <a:pos x="168" y="637"/>
                </a:cxn>
                <a:cxn ang="0">
                  <a:pos x="171" y="610"/>
                </a:cxn>
                <a:cxn ang="0">
                  <a:pos x="168" y="564"/>
                </a:cxn>
                <a:cxn ang="0">
                  <a:pos x="146" y="476"/>
                </a:cxn>
                <a:cxn ang="0">
                  <a:pos x="143" y="439"/>
                </a:cxn>
                <a:cxn ang="0">
                  <a:pos x="150" y="415"/>
                </a:cxn>
                <a:cxn ang="0">
                  <a:pos x="162" y="363"/>
                </a:cxn>
                <a:cxn ang="0">
                  <a:pos x="162" y="341"/>
                </a:cxn>
                <a:cxn ang="0">
                  <a:pos x="153" y="299"/>
                </a:cxn>
                <a:cxn ang="0">
                  <a:pos x="146" y="259"/>
                </a:cxn>
                <a:cxn ang="0">
                  <a:pos x="156" y="198"/>
                </a:cxn>
                <a:cxn ang="0">
                  <a:pos x="159" y="134"/>
                </a:cxn>
                <a:cxn ang="0">
                  <a:pos x="150" y="109"/>
                </a:cxn>
                <a:cxn ang="0">
                  <a:pos x="131" y="45"/>
                </a:cxn>
                <a:cxn ang="0">
                  <a:pos x="131" y="15"/>
                </a:cxn>
                <a:cxn ang="0">
                  <a:pos x="128" y="9"/>
                </a:cxn>
                <a:cxn ang="0">
                  <a:pos x="110" y="0"/>
                </a:cxn>
                <a:cxn ang="0">
                  <a:pos x="82" y="0"/>
                </a:cxn>
                <a:cxn ang="0">
                  <a:pos x="61" y="6"/>
                </a:cxn>
                <a:cxn ang="0">
                  <a:pos x="58" y="9"/>
                </a:cxn>
              </a:cxnLst>
              <a:rect l="0" t="0" r="r" b="b"/>
              <a:pathLst>
                <a:path w="171" h="766">
                  <a:moveTo>
                    <a:pt x="58" y="9"/>
                  </a:moveTo>
                  <a:lnTo>
                    <a:pt x="58" y="9"/>
                  </a:lnTo>
                  <a:lnTo>
                    <a:pt x="52" y="27"/>
                  </a:lnTo>
                  <a:lnTo>
                    <a:pt x="37" y="58"/>
                  </a:lnTo>
                  <a:lnTo>
                    <a:pt x="21" y="91"/>
                  </a:lnTo>
                  <a:lnTo>
                    <a:pt x="15" y="109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52"/>
                  </a:lnTo>
                  <a:lnTo>
                    <a:pt x="6" y="174"/>
                  </a:lnTo>
                  <a:lnTo>
                    <a:pt x="12" y="207"/>
                  </a:lnTo>
                  <a:lnTo>
                    <a:pt x="15" y="235"/>
                  </a:lnTo>
                  <a:lnTo>
                    <a:pt x="18" y="265"/>
                  </a:lnTo>
                  <a:lnTo>
                    <a:pt x="18" y="265"/>
                  </a:lnTo>
                  <a:lnTo>
                    <a:pt x="15" y="286"/>
                  </a:lnTo>
                  <a:lnTo>
                    <a:pt x="12" y="305"/>
                  </a:lnTo>
                  <a:lnTo>
                    <a:pt x="9" y="323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9" y="372"/>
                  </a:lnTo>
                  <a:lnTo>
                    <a:pt x="12" y="396"/>
                  </a:lnTo>
                  <a:lnTo>
                    <a:pt x="18" y="418"/>
                  </a:lnTo>
                  <a:lnTo>
                    <a:pt x="21" y="439"/>
                  </a:lnTo>
                  <a:lnTo>
                    <a:pt x="21" y="439"/>
                  </a:lnTo>
                  <a:lnTo>
                    <a:pt x="15" y="467"/>
                  </a:lnTo>
                  <a:lnTo>
                    <a:pt x="9" y="503"/>
                  </a:lnTo>
                  <a:lnTo>
                    <a:pt x="3" y="54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601"/>
                  </a:lnTo>
                  <a:lnTo>
                    <a:pt x="6" y="628"/>
                  </a:lnTo>
                  <a:lnTo>
                    <a:pt x="12" y="656"/>
                  </a:lnTo>
                  <a:lnTo>
                    <a:pt x="21" y="680"/>
                  </a:lnTo>
                  <a:lnTo>
                    <a:pt x="34" y="720"/>
                  </a:lnTo>
                  <a:lnTo>
                    <a:pt x="40" y="735"/>
                  </a:lnTo>
                  <a:lnTo>
                    <a:pt x="40" y="744"/>
                  </a:lnTo>
                  <a:lnTo>
                    <a:pt x="40" y="744"/>
                  </a:lnTo>
                  <a:lnTo>
                    <a:pt x="43" y="753"/>
                  </a:lnTo>
                  <a:lnTo>
                    <a:pt x="52" y="760"/>
                  </a:lnTo>
                  <a:lnTo>
                    <a:pt x="64" y="763"/>
                  </a:lnTo>
                  <a:lnTo>
                    <a:pt x="79" y="766"/>
                  </a:lnTo>
                  <a:lnTo>
                    <a:pt x="92" y="766"/>
                  </a:lnTo>
                  <a:lnTo>
                    <a:pt x="104" y="763"/>
                  </a:lnTo>
                  <a:lnTo>
                    <a:pt x="113" y="760"/>
                  </a:lnTo>
                  <a:lnTo>
                    <a:pt x="119" y="750"/>
                  </a:lnTo>
                  <a:lnTo>
                    <a:pt x="119" y="750"/>
                  </a:lnTo>
                  <a:lnTo>
                    <a:pt x="122" y="738"/>
                  </a:lnTo>
                  <a:lnTo>
                    <a:pt x="128" y="726"/>
                  </a:lnTo>
                  <a:lnTo>
                    <a:pt x="146" y="699"/>
                  </a:lnTo>
                  <a:lnTo>
                    <a:pt x="156" y="683"/>
                  </a:lnTo>
                  <a:lnTo>
                    <a:pt x="162" y="662"/>
                  </a:lnTo>
                  <a:lnTo>
                    <a:pt x="168" y="637"/>
                  </a:lnTo>
                  <a:lnTo>
                    <a:pt x="171" y="610"/>
                  </a:lnTo>
                  <a:lnTo>
                    <a:pt x="171" y="610"/>
                  </a:lnTo>
                  <a:lnTo>
                    <a:pt x="171" y="589"/>
                  </a:lnTo>
                  <a:lnTo>
                    <a:pt x="168" y="564"/>
                  </a:lnTo>
                  <a:lnTo>
                    <a:pt x="159" y="518"/>
                  </a:lnTo>
                  <a:lnTo>
                    <a:pt x="146" y="476"/>
                  </a:lnTo>
                  <a:lnTo>
                    <a:pt x="143" y="457"/>
                  </a:lnTo>
                  <a:lnTo>
                    <a:pt x="143" y="439"/>
                  </a:lnTo>
                  <a:lnTo>
                    <a:pt x="143" y="439"/>
                  </a:lnTo>
                  <a:lnTo>
                    <a:pt x="150" y="415"/>
                  </a:lnTo>
                  <a:lnTo>
                    <a:pt x="156" y="387"/>
                  </a:lnTo>
                  <a:lnTo>
                    <a:pt x="162" y="363"/>
                  </a:lnTo>
                  <a:lnTo>
                    <a:pt x="162" y="341"/>
                  </a:lnTo>
                  <a:lnTo>
                    <a:pt x="162" y="341"/>
                  </a:lnTo>
                  <a:lnTo>
                    <a:pt x="159" y="320"/>
                  </a:lnTo>
                  <a:lnTo>
                    <a:pt x="153" y="299"/>
                  </a:lnTo>
                  <a:lnTo>
                    <a:pt x="150" y="277"/>
                  </a:lnTo>
                  <a:lnTo>
                    <a:pt x="146" y="259"/>
                  </a:lnTo>
                  <a:lnTo>
                    <a:pt x="146" y="259"/>
                  </a:lnTo>
                  <a:lnTo>
                    <a:pt x="156" y="198"/>
                  </a:lnTo>
                  <a:lnTo>
                    <a:pt x="159" y="161"/>
                  </a:lnTo>
                  <a:lnTo>
                    <a:pt x="159" y="134"/>
                  </a:lnTo>
                  <a:lnTo>
                    <a:pt x="159" y="134"/>
                  </a:lnTo>
                  <a:lnTo>
                    <a:pt x="150" y="109"/>
                  </a:lnTo>
                  <a:lnTo>
                    <a:pt x="140" y="79"/>
                  </a:lnTo>
                  <a:lnTo>
                    <a:pt x="131" y="45"/>
                  </a:lnTo>
                  <a:lnTo>
                    <a:pt x="128" y="30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8" y="9"/>
                  </a:lnTo>
                  <a:lnTo>
                    <a:pt x="119" y="3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61" y="6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3D7A4"/>
            </a:solidFill>
            <a:ln w="6350" cmpd="sng">
              <a:solidFill>
                <a:srgbClr val="8D63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71" name="Freeform 67"/>
            <p:cNvSpPr>
              <a:spLocks/>
            </p:cNvSpPr>
            <p:nvPr/>
          </p:nvSpPr>
          <p:spPr bwMode="auto">
            <a:xfrm>
              <a:off x="2509" y="2085"/>
              <a:ext cx="67" cy="49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67" y="25"/>
                </a:cxn>
                <a:cxn ang="0">
                  <a:pos x="67" y="34"/>
                </a:cxn>
                <a:cxn ang="0">
                  <a:pos x="58" y="40"/>
                </a:cxn>
                <a:cxn ang="0">
                  <a:pos x="46" y="46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21" y="46"/>
                </a:cxn>
                <a:cxn ang="0">
                  <a:pos x="9" y="40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9" y="6"/>
                </a:cxn>
                <a:cxn ang="0">
                  <a:pos x="21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8" y="6"/>
                </a:cxn>
                <a:cxn ang="0">
                  <a:pos x="67" y="15"/>
                </a:cxn>
                <a:cxn ang="0">
                  <a:pos x="67" y="25"/>
                </a:cxn>
                <a:cxn ang="0">
                  <a:pos x="67" y="25"/>
                </a:cxn>
                <a:cxn ang="0">
                  <a:pos x="67" y="25"/>
                </a:cxn>
              </a:cxnLst>
              <a:rect l="0" t="0" r="r" b="b"/>
              <a:pathLst>
                <a:path w="67" h="49">
                  <a:moveTo>
                    <a:pt x="67" y="25"/>
                  </a:moveTo>
                  <a:lnTo>
                    <a:pt x="67" y="25"/>
                  </a:lnTo>
                  <a:lnTo>
                    <a:pt x="67" y="34"/>
                  </a:lnTo>
                  <a:lnTo>
                    <a:pt x="58" y="40"/>
                  </a:lnTo>
                  <a:lnTo>
                    <a:pt x="46" y="46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21" y="46"/>
                  </a:lnTo>
                  <a:lnTo>
                    <a:pt x="9" y="40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9" y="6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8" y="6"/>
                  </a:lnTo>
                  <a:lnTo>
                    <a:pt x="67" y="1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F3D7A4"/>
            </a:solidFill>
            <a:ln w="6350" cmpd="sng">
              <a:solidFill>
                <a:srgbClr val="8D63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972" name="Freeform 68"/>
          <p:cNvSpPr>
            <a:spLocks/>
          </p:cNvSpPr>
          <p:nvPr/>
        </p:nvSpPr>
        <p:spPr bwMode="auto">
          <a:xfrm>
            <a:off x="6808788" y="1355725"/>
            <a:ext cx="442912" cy="331788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4" y="0"/>
              </a:cxn>
              <a:cxn ang="0">
                <a:pos x="86" y="6"/>
              </a:cxn>
              <a:cxn ang="0">
                <a:pos x="123" y="15"/>
              </a:cxn>
              <a:cxn ang="0">
                <a:pos x="147" y="21"/>
              </a:cxn>
              <a:cxn ang="0">
                <a:pos x="177" y="24"/>
              </a:cxn>
              <a:cxn ang="0">
                <a:pos x="214" y="21"/>
              </a:cxn>
              <a:cxn ang="0">
                <a:pos x="254" y="18"/>
              </a:cxn>
              <a:cxn ang="0">
                <a:pos x="254" y="18"/>
              </a:cxn>
              <a:cxn ang="0">
                <a:pos x="263" y="18"/>
              </a:cxn>
              <a:cxn ang="0">
                <a:pos x="272" y="18"/>
              </a:cxn>
              <a:cxn ang="0">
                <a:pos x="278" y="21"/>
              </a:cxn>
              <a:cxn ang="0">
                <a:pos x="284" y="27"/>
              </a:cxn>
              <a:cxn ang="0">
                <a:pos x="290" y="40"/>
              </a:cxn>
              <a:cxn ang="0">
                <a:pos x="293" y="55"/>
              </a:cxn>
              <a:cxn ang="0">
                <a:pos x="293" y="73"/>
              </a:cxn>
              <a:cxn ang="0">
                <a:pos x="293" y="73"/>
              </a:cxn>
              <a:cxn ang="0">
                <a:pos x="293" y="85"/>
              </a:cxn>
              <a:cxn ang="0">
                <a:pos x="290" y="104"/>
              </a:cxn>
              <a:cxn ang="0">
                <a:pos x="287" y="110"/>
              </a:cxn>
              <a:cxn ang="0">
                <a:pos x="278" y="116"/>
              </a:cxn>
              <a:cxn ang="0">
                <a:pos x="269" y="122"/>
              </a:cxn>
              <a:cxn ang="0">
                <a:pos x="251" y="125"/>
              </a:cxn>
              <a:cxn ang="0">
                <a:pos x="251" y="125"/>
              </a:cxn>
              <a:cxn ang="0">
                <a:pos x="223" y="128"/>
              </a:cxn>
              <a:cxn ang="0">
                <a:pos x="214" y="131"/>
              </a:cxn>
              <a:cxn ang="0">
                <a:pos x="208" y="134"/>
              </a:cxn>
              <a:cxn ang="0">
                <a:pos x="202" y="143"/>
              </a:cxn>
              <a:cxn ang="0">
                <a:pos x="202" y="149"/>
              </a:cxn>
              <a:cxn ang="0">
                <a:pos x="199" y="168"/>
              </a:cxn>
              <a:cxn ang="0">
                <a:pos x="199" y="168"/>
              </a:cxn>
              <a:cxn ang="0">
                <a:pos x="205" y="207"/>
              </a:cxn>
              <a:cxn ang="0">
                <a:pos x="208" y="223"/>
              </a:cxn>
              <a:cxn ang="0">
                <a:pos x="132" y="235"/>
              </a:cxn>
              <a:cxn ang="0">
                <a:pos x="0" y="229"/>
              </a:cxn>
              <a:cxn ang="0">
                <a:pos x="77" y="119"/>
              </a:cxn>
              <a:cxn ang="0">
                <a:pos x="25" y="85"/>
              </a:cxn>
              <a:cxn ang="0">
                <a:pos x="74" y="0"/>
              </a:cxn>
              <a:cxn ang="0">
                <a:pos x="74" y="0"/>
              </a:cxn>
            </a:cxnLst>
            <a:rect l="0" t="0" r="r" b="b"/>
            <a:pathLst>
              <a:path w="293" h="235">
                <a:moveTo>
                  <a:pt x="74" y="0"/>
                </a:moveTo>
                <a:lnTo>
                  <a:pt x="74" y="0"/>
                </a:lnTo>
                <a:lnTo>
                  <a:pt x="86" y="6"/>
                </a:lnTo>
                <a:lnTo>
                  <a:pt x="123" y="15"/>
                </a:lnTo>
                <a:lnTo>
                  <a:pt x="147" y="21"/>
                </a:lnTo>
                <a:lnTo>
                  <a:pt x="177" y="24"/>
                </a:lnTo>
                <a:lnTo>
                  <a:pt x="214" y="21"/>
                </a:lnTo>
                <a:lnTo>
                  <a:pt x="254" y="18"/>
                </a:lnTo>
                <a:lnTo>
                  <a:pt x="254" y="18"/>
                </a:lnTo>
                <a:lnTo>
                  <a:pt x="263" y="18"/>
                </a:lnTo>
                <a:lnTo>
                  <a:pt x="272" y="18"/>
                </a:lnTo>
                <a:lnTo>
                  <a:pt x="278" y="21"/>
                </a:lnTo>
                <a:lnTo>
                  <a:pt x="284" y="27"/>
                </a:lnTo>
                <a:lnTo>
                  <a:pt x="290" y="40"/>
                </a:lnTo>
                <a:lnTo>
                  <a:pt x="293" y="55"/>
                </a:lnTo>
                <a:lnTo>
                  <a:pt x="293" y="73"/>
                </a:lnTo>
                <a:lnTo>
                  <a:pt x="293" y="73"/>
                </a:lnTo>
                <a:lnTo>
                  <a:pt x="293" y="85"/>
                </a:lnTo>
                <a:lnTo>
                  <a:pt x="290" y="104"/>
                </a:lnTo>
                <a:lnTo>
                  <a:pt x="287" y="110"/>
                </a:lnTo>
                <a:lnTo>
                  <a:pt x="278" y="116"/>
                </a:lnTo>
                <a:lnTo>
                  <a:pt x="269" y="122"/>
                </a:lnTo>
                <a:lnTo>
                  <a:pt x="251" y="125"/>
                </a:lnTo>
                <a:lnTo>
                  <a:pt x="251" y="125"/>
                </a:lnTo>
                <a:lnTo>
                  <a:pt x="223" y="128"/>
                </a:lnTo>
                <a:lnTo>
                  <a:pt x="214" y="131"/>
                </a:lnTo>
                <a:lnTo>
                  <a:pt x="208" y="134"/>
                </a:lnTo>
                <a:lnTo>
                  <a:pt x="202" y="143"/>
                </a:lnTo>
                <a:lnTo>
                  <a:pt x="202" y="149"/>
                </a:lnTo>
                <a:lnTo>
                  <a:pt x="199" y="168"/>
                </a:lnTo>
                <a:lnTo>
                  <a:pt x="199" y="168"/>
                </a:lnTo>
                <a:lnTo>
                  <a:pt x="205" y="207"/>
                </a:lnTo>
                <a:lnTo>
                  <a:pt x="208" y="223"/>
                </a:lnTo>
                <a:lnTo>
                  <a:pt x="132" y="235"/>
                </a:lnTo>
                <a:lnTo>
                  <a:pt x="0" y="229"/>
                </a:lnTo>
                <a:lnTo>
                  <a:pt x="77" y="119"/>
                </a:lnTo>
                <a:lnTo>
                  <a:pt x="25" y="85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721B5C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73" name="Freeform 69"/>
          <p:cNvSpPr>
            <a:spLocks/>
          </p:cNvSpPr>
          <p:nvPr/>
        </p:nvSpPr>
        <p:spPr bwMode="auto">
          <a:xfrm>
            <a:off x="6521450" y="1562100"/>
            <a:ext cx="901700" cy="996950"/>
          </a:xfrm>
          <a:custGeom>
            <a:avLst/>
            <a:gdLst/>
            <a:ahLst/>
            <a:cxnLst>
              <a:cxn ang="0">
                <a:pos x="70" y="617"/>
              </a:cxn>
              <a:cxn ang="0">
                <a:pos x="138" y="660"/>
              </a:cxn>
              <a:cxn ang="0">
                <a:pos x="177" y="675"/>
              </a:cxn>
              <a:cxn ang="0">
                <a:pos x="205" y="678"/>
              </a:cxn>
              <a:cxn ang="0">
                <a:pos x="342" y="693"/>
              </a:cxn>
              <a:cxn ang="0">
                <a:pos x="464" y="705"/>
              </a:cxn>
              <a:cxn ang="0">
                <a:pos x="504" y="693"/>
              </a:cxn>
              <a:cxn ang="0">
                <a:pos x="550" y="672"/>
              </a:cxn>
              <a:cxn ang="0">
                <a:pos x="559" y="663"/>
              </a:cxn>
              <a:cxn ang="0">
                <a:pos x="577" y="626"/>
              </a:cxn>
              <a:cxn ang="0">
                <a:pos x="592" y="559"/>
              </a:cxn>
              <a:cxn ang="0">
                <a:pos x="592" y="464"/>
              </a:cxn>
              <a:cxn ang="0">
                <a:pos x="568" y="336"/>
              </a:cxn>
              <a:cxn ang="0">
                <a:pos x="537" y="245"/>
              </a:cxn>
              <a:cxn ang="0">
                <a:pos x="516" y="205"/>
              </a:cxn>
              <a:cxn ang="0">
                <a:pos x="522" y="183"/>
              </a:cxn>
              <a:cxn ang="0">
                <a:pos x="525" y="147"/>
              </a:cxn>
              <a:cxn ang="0">
                <a:pos x="516" y="110"/>
              </a:cxn>
              <a:cxn ang="0">
                <a:pos x="507" y="92"/>
              </a:cxn>
              <a:cxn ang="0">
                <a:pos x="482" y="46"/>
              </a:cxn>
              <a:cxn ang="0">
                <a:pos x="467" y="25"/>
              </a:cxn>
              <a:cxn ang="0">
                <a:pos x="446" y="3"/>
              </a:cxn>
              <a:cxn ang="0">
                <a:pos x="418" y="0"/>
              </a:cxn>
              <a:cxn ang="0">
                <a:pos x="388" y="25"/>
              </a:cxn>
              <a:cxn ang="0">
                <a:pos x="388" y="37"/>
              </a:cxn>
              <a:cxn ang="0">
                <a:pos x="376" y="80"/>
              </a:cxn>
              <a:cxn ang="0">
                <a:pos x="363" y="77"/>
              </a:cxn>
              <a:cxn ang="0">
                <a:pos x="312" y="67"/>
              </a:cxn>
              <a:cxn ang="0">
                <a:pos x="266" y="67"/>
              </a:cxn>
              <a:cxn ang="0">
                <a:pos x="241" y="74"/>
              </a:cxn>
              <a:cxn ang="0">
                <a:pos x="144" y="183"/>
              </a:cxn>
              <a:cxn ang="0">
                <a:pos x="0" y="470"/>
              </a:cxn>
              <a:cxn ang="0">
                <a:pos x="70" y="617"/>
              </a:cxn>
            </a:cxnLst>
            <a:rect l="0" t="0" r="r" b="b"/>
            <a:pathLst>
              <a:path w="595" h="705">
                <a:moveTo>
                  <a:pt x="70" y="617"/>
                </a:moveTo>
                <a:lnTo>
                  <a:pt x="70" y="617"/>
                </a:lnTo>
                <a:lnTo>
                  <a:pt x="104" y="641"/>
                </a:lnTo>
                <a:lnTo>
                  <a:pt x="138" y="660"/>
                </a:lnTo>
                <a:lnTo>
                  <a:pt x="159" y="669"/>
                </a:lnTo>
                <a:lnTo>
                  <a:pt x="177" y="675"/>
                </a:lnTo>
                <a:lnTo>
                  <a:pt x="177" y="675"/>
                </a:lnTo>
                <a:lnTo>
                  <a:pt x="205" y="678"/>
                </a:lnTo>
                <a:lnTo>
                  <a:pt x="244" y="684"/>
                </a:lnTo>
                <a:lnTo>
                  <a:pt x="342" y="693"/>
                </a:lnTo>
                <a:lnTo>
                  <a:pt x="464" y="705"/>
                </a:lnTo>
                <a:lnTo>
                  <a:pt x="464" y="705"/>
                </a:lnTo>
                <a:lnTo>
                  <a:pt x="476" y="702"/>
                </a:lnTo>
                <a:lnTo>
                  <a:pt x="504" y="693"/>
                </a:lnTo>
                <a:lnTo>
                  <a:pt x="534" y="681"/>
                </a:lnTo>
                <a:lnTo>
                  <a:pt x="550" y="672"/>
                </a:lnTo>
                <a:lnTo>
                  <a:pt x="559" y="663"/>
                </a:lnTo>
                <a:lnTo>
                  <a:pt x="559" y="663"/>
                </a:lnTo>
                <a:lnTo>
                  <a:pt x="568" y="647"/>
                </a:lnTo>
                <a:lnTo>
                  <a:pt x="577" y="626"/>
                </a:lnTo>
                <a:lnTo>
                  <a:pt x="586" y="599"/>
                </a:lnTo>
                <a:lnTo>
                  <a:pt x="592" y="559"/>
                </a:lnTo>
                <a:lnTo>
                  <a:pt x="595" y="516"/>
                </a:lnTo>
                <a:lnTo>
                  <a:pt x="592" y="464"/>
                </a:lnTo>
                <a:lnTo>
                  <a:pt x="583" y="403"/>
                </a:lnTo>
                <a:lnTo>
                  <a:pt x="568" y="336"/>
                </a:lnTo>
                <a:lnTo>
                  <a:pt x="568" y="336"/>
                </a:lnTo>
                <a:lnTo>
                  <a:pt x="537" y="245"/>
                </a:lnTo>
                <a:lnTo>
                  <a:pt x="528" y="223"/>
                </a:lnTo>
                <a:lnTo>
                  <a:pt x="516" y="205"/>
                </a:lnTo>
                <a:lnTo>
                  <a:pt x="516" y="205"/>
                </a:lnTo>
                <a:lnTo>
                  <a:pt x="522" y="183"/>
                </a:lnTo>
                <a:lnTo>
                  <a:pt x="525" y="159"/>
                </a:lnTo>
                <a:lnTo>
                  <a:pt x="525" y="147"/>
                </a:lnTo>
                <a:lnTo>
                  <a:pt x="522" y="129"/>
                </a:lnTo>
                <a:lnTo>
                  <a:pt x="516" y="110"/>
                </a:lnTo>
                <a:lnTo>
                  <a:pt x="507" y="92"/>
                </a:lnTo>
                <a:lnTo>
                  <a:pt x="507" y="92"/>
                </a:lnTo>
                <a:lnTo>
                  <a:pt x="498" y="71"/>
                </a:lnTo>
                <a:lnTo>
                  <a:pt x="482" y="46"/>
                </a:lnTo>
                <a:lnTo>
                  <a:pt x="482" y="46"/>
                </a:lnTo>
                <a:lnTo>
                  <a:pt x="467" y="25"/>
                </a:lnTo>
                <a:lnTo>
                  <a:pt x="458" y="13"/>
                </a:lnTo>
                <a:lnTo>
                  <a:pt x="446" y="3"/>
                </a:lnTo>
                <a:lnTo>
                  <a:pt x="434" y="0"/>
                </a:lnTo>
                <a:lnTo>
                  <a:pt x="418" y="0"/>
                </a:lnTo>
                <a:lnTo>
                  <a:pt x="403" y="6"/>
                </a:lnTo>
                <a:lnTo>
                  <a:pt x="388" y="25"/>
                </a:lnTo>
                <a:lnTo>
                  <a:pt x="388" y="25"/>
                </a:lnTo>
                <a:lnTo>
                  <a:pt x="388" y="37"/>
                </a:lnTo>
                <a:lnTo>
                  <a:pt x="385" y="55"/>
                </a:lnTo>
                <a:lnTo>
                  <a:pt x="376" y="80"/>
                </a:lnTo>
                <a:lnTo>
                  <a:pt x="376" y="80"/>
                </a:lnTo>
                <a:lnTo>
                  <a:pt x="363" y="77"/>
                </a:lnTo>
                <a:lnTo>
                  <a:pt x="333" y="71"/>
                </a:lnTo>
                <a:lnTo>
                  <a:pt x="312" y="67"/>
                </a:lnTo>
                <a:lnTo>
                  <a:pt x="290" y="67"/>
                </a:lnTo>
                <a:lnTo>
                  <a:pt x="266" y="67"/>
                </a:lnTo>
                <a:lnTo>
                  <a:pt x="241" y="74"/>
                </a:lnTo>
                <a:lnTo>
                  <a:pt x="241" y="74"/>
                </a:lnTo>
                <a:lnTo>
                  <a:pt x="208" y="116"/>
                </a:lnTo>
                <a:lnTo>
                  <a:pt x="144" y="183"/>
                </a:lnTo>
                <a:lnTo>
                  <a:pt x="55" y="278"/>
                </a:lnTo>
                <a:lnTo>
                  <a:pt x="0" y="470"/>
                </a:lnTo>
                <a:lnTo>
                  <a:pt x="12" y="541"/>
                </a:lnTo>
                <a:lnTo>
                  <a:pt x="70" y="617"/>
                </a:lnTo>
                <a:lnTo>
                  <a:pt x="70" y="617"/>
                </a:lnTo>
                <a:close/>
              </a:path>
            </a:pathLst>
          </a:custGeom>
          <a:solidFill>
            <a:srgbClr val="AF0034"/>
          </a:solidFill>
          <a:ln w="6350" cmpd="sng">
            <a:solidFill>
              <a:srgbClr val="9F082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74" name="Freeform 70"/>
          <p:cNvSpPr>
            <a:spLocks/>
          </p:cNvSpPr>
          <p:nvPr/>
        </p:nvSpPr>
        <p:spPr bwMode="auto">
          <a:xfrm>
            <a:off x="6823075" y="1617663"/>
            <a:ext cx="142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8A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75" name="Freeform 71"/>
          <p:cNvSpPr>
            <a:spLocks/>
          </p:cNvSpPr>
          <p:nvPr/>
        </p:nvSpPr>
        <p:spPr bwMode="auto">
          <a:xfrm>
            <a:off x="6821488" y="1614488"/>
            <a:ext cx="1270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633D7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76" name="Freeform 72"/>
          <p:cNvSpPr>
            <a:spLocks/>
          </p:cNvSpPr>
          <p:nvPr/>
        </p:nvSpPr>
        <p:spPr bwMode="auto">
          <a:xfrm>
            <a:off x="6451600" y="1330325"/>
            <a:ext cx="230188" cy="303213"/>
          </a:xfrm>
          <a:custGeom>
            <a:avLst/>
            <a:gdLst/>
            <a:ahLst/>
            <a:cxnLst>
              <a:cxn ang="0">
                <a:pos x="144" y="205"/>
              </a:cxn>
              <a:cxn ang="0">
                <a:pos x="144" y="205"/>
              </a:cxn>
              <a:cxn ang="0">
                <a:pos x="138" y="177"/>
              </a:cxn>
              <a:cxn ang="0">
                <a:pos x="138" y="138"/>
              </a:cxn>
              <a:cxn ang="0">
                <a:pos x="141" y="86"/>
              </a:cxn>
              <a:cxn ang="0">
                <a:pos x="144" y="58"/>
              </a:cxn>
              <a:cxn ang="0">
                <a:pos x="153" y="28"/>
              </a:cxn>
              <a:cxn ang="0">
                <a:pos x="153" y="22"/>
              </a:cxn>
              <a:cxn ang="0">
                <a:pos x="153" y="22"/>
              </a:cxn>
              <a:cxn ang="0">
                <a:pos x="147" y="19"/>
              </a:cxn>
              <a:cxn ang="0">
                <a:pos x="132" y="10"/>
              </a:cxn>
              <a:cxn ang="0">
                <a:pos x="107" y="0"/>
              </a:cxn>
              <a:cxn ang="0">
                <a:pos x="95" y="0"/>
              </a:cxn>
              <a:cxn ang="0">
                <a:pos x="80" y="0"/>
              </a:cxn>
              <a:cxn ang="0">
                <a:pos x="80" y="0"/>
              </a:cxn>
              <a:cxn ang="0">
                <a:pos x="52" y="7"/>
              </a:cxn>
              <a:cxn ang="0">
                <a:pos x="40" y="10"/>
              </a:cxn>
              <a:cxn ang="0">
                <a:pos x="31" y="16"/>
              </a:cxn>
              <a:cxn ang="0">
                <a:pos x="22" y="25"/>
              </a:cxn>
              <a:cxn ang="0">
                <a:pos x="12" y="37"/>
              </a:cxn>
              <a:cxn ang="0">
                <a:pos x="9" y="52"/>
              </a:cxn>
              <a:cxn ang="0">
                <a:pos x="6" y="71"/>
              </a:cxn>
              <a:cxn ang="0">
                <a:pos x="6" y="71"/>
              </a:cxn>
              <a:cxn ang="0">
                <a:pos x="6" y="132"/>
              </a:cxn>
              <a:cxn ang="0">
                <a:pos x="6" y="165"/>
              </a:cxn>
              <a:cxn ang="0">
                <a:pos x="0" y="196"/>
              </a:cxn>
              <a:cxn ang="0">
                <a:pos x="0" y="196"/>
              </a:cxn>
              <a:cxn ang="0">
                <a:pos x="37" y="205"/>
              </a:cxn>
              <a:cxn ang="0">
                <a:pos x="70" y="214"/>
              </a:cxn>
              <a:cxn ang="0">
                <a:pos x="89" y="214"/>
              </a:cxn>
              <a:cxn ang="0">
                <a:pos x="107" y="214"/>
              </a:cxn>
              <a:cxn ang="0">
                <a:pos x="125" y="211"/>
              </a:cxn>
              <a:cxn ang="0">
                <a:pos x="144" y="205"/>
              </a:cxn>
              <a:cxn ang="0">
                <a:pos x="144" y="205"/>
              </a:cxn>
              <a:cxn ang="0">
                <a:pos x="144" y="205"/>
              </a:cxn>
            </a:cxnLst>
            <a:rect l="0" t="0" r="r" b="b"/>
            <a:pathLst>
              <a:path w="153" h="214">
                <a:moveTo>
                  <a:pt x="144" y="205"/>
                </a:moveTo>
                <a:lnTo>
                  <a:pt x="144" y="205"/>
                </a:lnTo>
                <a:lnTo>
                  <a:pt x="138" y="177"/>
                </a:lnTo>
                <a:lnTo>
                  <a:pt x="138" y="138"/>
                </a:lnTo>
                <a:lnTo>
                  <a:pt x="141" y="86"/>
                </a:lnTo>
                <a:lnTo>
                  <a:pt x="144" y="58"/>
                </a:lnTo>
                <a:lnTo>
                  <a:pt x="153" y="28"/>
                </a:lnTo>
                <a:lnTo>
                  <a:pt x="153" y="22"/>
                </a:lnTo>
                <a:lnTo>
                  <a:pt x="153" y="22"/>
                </a:lnTo>
                <a:lnTo>
                  <a:pt x="147" y="19"/>
                </a:lnTo>
                <a:lnTo>
                  <a:pt x="132" y="10"/>
                </a:lnTo>
                <a:lnTo>
                  <a:pt x="107" y="0"/>
                </a:lnTo>
                <a:lnTo>
                  <a:pt x="95" y="0"/>
                </a:lnTo>
                <a:lnTo>
                  <a:pt x="80" y="0"/>
                </a:lnTo>
                <a:lnTo>
                  <a:pt x="80" y="0"/>
                </a:lnTo>
                <a:lnTo>
                  <a:pt x="52" y="7"/>
                </a:lnTo>
                <a:lnTo>
                  <a:pt x="40" y="10"/>
                </a:lnTo>
                <a:lnTo>
                  <a:pt x="31" y="16"/>
                </a:lnTo>
                <a:lnTo>
                  <a:pt x="22" y="25"/>
                </a:lnTo>
                <a:lnTo>
                  <a:pt x="12" y="37"/>
                </a:lnTo>
                <a:lnTo>
                  <a:pt x="9" y="52"/>
                </a:lnTo>
                <a:lnTo>
                  <a:pt x="6" y="71"/>
                </a:lnTo>
                <a:lnTo>
                  <a:pt x="6" y="71"/>
                </a:lnTo>
                <a:lnTo>
                  <a:pt x="6" y="132"/>
                </a:lnTo>
                <a:lnTo>
                  <a:pt x="6" y="165"/>
                </a:lnTo>
                <a:lnTo>
                  <a:pt x="0" y="196"/>
                </a:lnTo>
                <a:lnTo>
                  <a:pt x="0" y="196"/>
                </a:lnTo>
                <a:lnTo>
                  <a:pt x="37" y="205"/>
                </a:lnTo>
                <a:lnTo>
                  <a:pt x="70" y="214"/>
                </a:lnTo>
                <a:lnTo>
                  <a:pt x="89" y="214"/>
                </a:lnTo>
                <a:lnTo>
                  <a:pt x="107" y="214"/>
                </a:lnTo>
                <a:lnTo>
                  <a:pt x="125" y="211"/>
                </a:lnTo>
                <a:lnTo>
                  <a:pt x="144" y="205"/>
                </a:lnTo>
                <a:lnTo>
                  <a:pt x="144" y="205"/>
                </a:lnTo>
                <a:lnTo>
                  <a:pt x="144" y="205"/>
                </a:lnTo>
                <a:close/>
              </a:path>
            </a:pathLst>
          </a:custGeom>
          <a:solidFill>
            <a:srgbClr val="304A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77" name="Freeform 73"/>
          <p:cNvSpPr>
            <a:spLocks/>
          </p:cNvSpPr>
          <p:nvPr/>
        </p:nvSpPr>
        <p:spPr bwMode="auto">
          <a:xfrm>
            <a:off x="6348413" y="1597025"/>
            <a:ext cx="488950" cy="630238"/>
          </a:xfrm>
          <a:custGeom>
            <a:avLst/>
            <a:gdLst/>
            <a:ahLst/>
            <a:cxnLst>
              <a:cxn ang="0">
                <a:pos x="315" y="15"/>
              </a:cxn>
              <a:cxn ang="0">
                <a:pos x="321" y="21"/>
              </a:cxn>
              <a:cxn ang="0">
                <a:pos x="321" y="39"/>
              </a:cxn>
              <a:cxn ang="0">
                <a:pos x="315" y="15"/>
              </a:cxn>
              <a:cxn ang="0">
                <a:pos x="296" y="15"/>
              </a:cxn>
              <a:cxn ang="0">
                <a:pos x="278" y="21"/>
              </a:cxn>
              <a:cxn ang="0">
                <a:pos x="257" y="24"/>
              </a:cxn>
              <a:cxn ang="0">
                <a:pos x="232" y="18"/>
              </a:cxn>
              <a:cxn ang="0">
                <a:pos x="211" y="21"/>
              </a:cxn>
              <a:cxn ang="0">
                <a:pos x="208" y="9"/>
              </a:cxn>
              <a:cxn ang="0">
                <a:pos x="189" y="15"/>
              </a:cxn>
              <a:cxn ang="0">
                <a:pos x="153" y="18"/>
              </a:cxn>
              <a:cxn ang="0">
                <a:pos x="101" y="9"/>
              </a:cxn>
              <a:cxn ang="0">
                <a:pos x="64" y="0"/>
              </a:cxn>
              <a:cxn ang="0">
                <a:pos x="49" y="39"/>
              </a:cxn>
              <a:cxn ang="0">
                <a:pos x="31" y="91"/>
              </a:cxn>
              <a:cxn ang="0">
                <a:pos x="6" y="183"/>
              </a:cxn>
              <a:cxn ang="0">
                <a:pos x="0" y="238"/>
              </a:cxn>
              <a:cxn ang="0">
                <a:pos x="0" y="259"/>
              </a:cxn>
              <a:cxn ang="0">
                <a:pos x="15" y="329"/>
              </a:cxn>
              <a:cxn ang="0">
                <a:pos x="18" y="345"/>
              </a:cxn>
              <a:cxn ang="0">
                <a:pos x="46" y="400"/>
              </a:cxn>
              <a:cxn ang="0">
                <a:pos x="79" y="436"/>
              </a:cxn>
              <a:cxn ang="0">
                <a:pos x="92" y="445"/>
              </a:cxn>
              <a:cxn ang="0">
                <a:pos x="95" y="375"/>
              </a:cxn>
              <a:cxn ang="0">
                <a:pos x="104" y="320"/>
              </a:cxn>
              <a:cxn ang="0">
                <a:pos x="131" y="259"/>
              </a:cxn>
              <a:cxn ang="0">
                <a:pos x="153" y="232"/>
              </a:cxn>
              <a:cxn ang="0">
                <a:pos x="208" y="152"/>
              </a:cxn>
              <a:cxn ang="0">
                <a:pos x="220" y="137"/>
              </a:cxn>
              <a:cxn ang="0">
                <a:pos x="263" y="116"/>
              </a:cxn>
              <a:cxn ang="0">
                <a:pos x="278" y="104"/>
              </a:cxn>
              <a:cxn ang="0">
                <a:pos x="315" y="58"/>
              </a:cxn>
              <a:cxn ang="0">
                <a:pos x="324" y="33"/>
              </a:cxn>
              <a:cxn ang="0">
                <a:pos x="315" y="15"/>
              </a:cxn>
              <a:cxn ang="0">
                <a:pos x="315" y="15"/>
              </a:cxn>
            </a:cxnLst>
            <a:rect l="0" t="0" r="r" b="b"/>
            <a:pathLst>
              <a:path w="324" h="445">
                <a:moveTo>
                  <a:pt x="315" y="15"/>
                </a:moveTo>
                <a:lnTo>
                  <a:pt x="315" y="15"/>
                </a:lnTo>
                <a:lnTo>
                  <a:pt x="315" y="15"/>
                </a:lnTo>
                <a:lnTo>
                  <a:pt x="321" y="21"/>
                </a:lnTo>
                <a:lnTo>
                  <a:pt x="324" y="30"/>
                </a:lnTo>
                <a:lnTo>
                  <a:pt x="321" y="39"/>
                </a:lnTo>
                <a:lnTo>
                  <a:pt x="315" y="15"/>
                </a:lnTo>
                <a:lnTo>
                  <a:pt x="315" y="15"/>
                </a:lnTo>
                <a:lnTo>
                  <a:pt x="308" y="15"/>
                </a:lnTo>
                <a:lnTo>
                  <a:pt x="296" y="15"/>
                </a:lnTo>
                <a:lnTo>
                  <a:pt x="296" y="15"/>
                </a:lnTo>
                <a:lnTo>
                  <a:pt x="278" y="21"/>
                </a:lnTo>
                <a:lnTo>
                  <a:pt x="269" y="24"/>
                </a:lnTo>
                <a:lnTo>
                  <a:pt x="257" y="24"/>
                </a:lnTo>
                <a:lnTo>
                  <a:pt x="257" y="24"/>
                </a:lnTo>
                <a:lnTo>
                  <a:pt x="232" y="18"/>
                </a:lnTo>
                <a:lnTo>
                  <a:pt x="220" y="18"/>
                </a:lnTo>
                <a:lnTo>
                  <a:pt x="211" y="21"/>
                </a:lnTo>
                <a:lnTo>
                  <a:pt x="211" y="21"/>
                </a:lnTo>
                <a:lnTo>
                  <a:pt x="208" y="9"/>
                </a:lnTo>
                <a:lnTo>
                  <a:pt x="208" y="9"/>
                </a:lnTo>
                <a:lnTo>
                  <a:pt x="189" y="15"/>
                </a:lnTo>
                <a:lnTo>
                  <a:pt x="171" y="18"/>
                </a:lnTo>
                <a:lnTo>
                  <a:pt x="153" y="18"/>
                </a:lnTo>
                <a:lnTo>
                  <a:pt x="134" y="18"/>
                </a:lnTo>
                <a:lnTo>
                  <a:pt x="101" y="9"/>
                </a:lnTo>
                <a:lnTo>
                  <a:pt x="64" y="0"/>
                </a:lnTo>
                <a:lnTo>
                  <a:pt x="64" y="0"/>
                </a:lnTo>
                <a:lnTo>
                  <a:pt x="58" y="21"/>
                </a:lnTo>
                <a:lnTo>
                  <a:pt x="49" y="39"/>
                </a:lnTo>
                <a:lnTo>
                  <a:pt x="49" y="39"/>
                </a:lnTo>
                <a:lnTo>
                  <a:pt x="31" y="91"/>
                </a:lnTo>
                <a:lnTo>
                  <a:pt x="12" y="152"/>
                </a:lnTo>
                <a:lnTo>
                  <a:pt x="6" y="183"/>
                </a:lnTo>
                <a:lnTo>
                  <a:pt x="0" y="213"/>
                </a:lnTo>
                <a:lnTo>
                  <a:pt x="0" y="238"/>
                </a:lnTo>
                <a:lnTo>
                  <a:pt x="0" y="259"/>
                </a:lnTo>
                <a:lnTo>
                  <a:pt x="0" y="259"/>
                </a:lnTo>
                <a:lnTo>
                  <a:pt x="12" y="311"/>
                </a:lnTo>
                <a:lnTo>
                  <a:pt x="15" y="329"/>
                </a:lnTo>
                <a:lnTo>
                  <a:pt x="18" y="345"/>
                </a:lnTo>
                <a:lnTo>
                  <a:pt x="18" y="345"/>
                </a:lnTo>
                <a:lnTo>
                  <a:pt x="28" y="369"/>
                </a:lnTo>
                <a:lnTo>
                  <a:pt x="46" y="400"/>
                </a:lnTo>
                <a:lnTo>
                  <a:pt x="67" y="427"/>
                </a:lnTo>
                <a:lnTo>
                  <a:pt x="79" y="436"/>
                </a:lnTo>
                <a:lnTo>
                  <a:pt x="92" y="445"/>
                </a:lnTo>
                <a:lnTo>
                  <a:pt x="92" y="445"/>
                </a:lnTo>
                <a:lnTo>
                  <a:pt x="92" y="403"/>
                </a:lnTo>
                <a:lnTo>
                  <a:pt x="95" y="375"/>
                </a:lnTo>
                <a:lnTo>
                  <a:pt x="98" y="348"/>
                </a:lnTo>
                <a:lnTo>
                  <a:pt x="104" y="320"/>
                </a:lnTo>
                <a:lnTo>
                  <a:pt x="116" y="290"/>
                </a:lnTo>
                <a:lnTo>
                  <a:pt x="131" y="259"/>
                </a:lnTo>
                <a:lnTo>
                  <a:pt x="153" y="232"/>
                </a:lnTo>
                <a:lnTo>
                  <a:pt x="153" y="232"/>
                </a:lnTo>
                <a:lnTo>
                  <a:pt x="189" y="177"/>
                </a:lnTo>
                <a:lnTo>
                  <a:pt x="208" y="152"/>
                </a:lnTo>
                <a:lnTo>
                  <a:pt x="220" y="137"/>
                </a:lnTo>
                <a:lnTo>
                  <a:pt x="220" y="137"/>
                </a:lnTo>
                <a:lnTo>
                  <a:pt x="247" y="125"/>
                </a:lnTo>
                <a:lnTo>
                  <a:pt x="263" y="116"/>
                </a:lnTo>
                <a:lnTo>
                  <a:pt x="278" y="104"/>
                </a:lnTo>
                <a:lnTo>
                  <a:pt x="278" y="104"/>
                </a:lnTo>
                <a:lnTo>
                  <a:pt x="296" y="82"/>
                </a:lnTo>
                <a:lnTo>
                  <a:pt x="315" y="58"/>
                </a:lnTo>
                <a:lnTo>
                  <a:pt x="321" y="46"/>
                </a:lnTo>
                <a:lnTo>
                  <a:pt x="324" y="33"/>
                </a:lnTo>
                <a:lnTo>
                  <a:pt x="321" y="21"/>
                </a:lnTo>
                <a:lnTo>
                  <a:pt x="315" y="15"/>
                </a:lnTo>
                <a:lnTo>
                  <a:pt x="315" y="15"/>
                </a:lnTo>
                <a:lnTo>
                  <a:pt x="315" y="15"/>
                </a:lnTo>
                <a:close/>
              </a:path>
            </a:pathLst>
          </a:custGeom>
          <a:solidFill>
            <a:srgbClr val="801C62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78" name="Freeform 74"/>
          <p:cNvSpPr>
            <a:spLocks/>
          </p:cNvSpPr>
          <p:nvPr/>
        </p:nvSpPr>
        <p:spPr bwMode="auto">
          <a:xfrm>
            <a:off x="6653213" y="928688"/>
            <a:ext cx="515937" cy="723900"/>
          </a:xfrm>
          <a:custGeom>
            <a:avLst/>
            <a:gdLst/>
            <a:ahLst/>
            <a:cxnLst>
              <a:cxn ang="0">
                <a:pos x="9" y="494"/>
              </a:cxn>
              <a:cxn ang="0">
                <a:pos x="0" y="442"/>
              </a:cxn>
              <a:cxn ang="0">
                <a:pos x="3" y="360"/>
              </a:cxn>
              <a:cxn ang="0">
                <a:pos x="21" y="284"/>
              </a:cxn>
              <a:cxn ang="0">
                <a:pos x="45" y="232"/>
              </a:cxn>
              <a:cxn ang="0">
                <a:pos x="61" y="204"/>
              </a:cxn>
              <a:cxn ang="0">
                <a:pos x="79" y="164"/>
              </a:cxn>
              <a:cxn ang="0">
                <a:pos x="79" y="134"/>
              </a:cxn>
              <a:cxn ang="0">
                <a:pos x="61" y="94"/>
              </a:cxn>
              <a:cxn ang="0">
                <a:pos x="39" y="70"/>
              </a:cxn>
              <a:cxn ang="0">
                <a:pos x="42" y="49"/>
              </a:cxn>
              <a:cxn ang="0">
                <a:pos x="55" y="30"/>
              </a:cxn>
              <a:cxn ang="0">
                <a:pos x="70" y="21"/>
              </a:cxn>
              <a:cxn ang="0">
                <a:pos x="94" y="21"/>
              </a:cxn>
              <a:cxn ang="0">
                <a:pos x="103" y="27"/>
              </a:cxn>
              <a:cxn ang="0">
                <a:pos x="140" y="91"/>
              </a:cxn>
              <a:cxn ang="0">
                <a:pos x="149" y="116"/>
              </a:cxn>
              <a:cxn ang="0">
                <a:pos x="158" y="134"/>
              </a:cxn>
              <a:cxn ang="0">
                <a:pos x="171" y="137"/>
              </a:cxn>
              <a:cxn ang="0">
                <a:pos x="186" y="122"/>
              </a:cxn>
              <a:cxn ang="0">
                <a:pos x="195" y="106"/>
              </a:cxn>
              <a:cxn ang="0">
                <a:pos x="250" y="12"/>
              </a:cxn>
              <a:cxn ang="0">
                <a:pos x="259" y="0"/>
              </a:cxn>
              <a:cxn ang="0">
                <a:pos x="287" y="0"/>
              </a:cxn>
              <a:cxn ang="0">
                <a:pos x="299" y="6"/>
              </a:cxn>
              <a:cxn ang="0">
                <a:pos x="299" y="21"/>
              </a:cxn>
              <a:cxn ang="0">
                <a:pos x="284" y="52"/>
              </a:cxn>
              <a:cxn ang="0">
                <a:pos x="268" y="88"/>
              </a:cxn>
              <a:cxn ang="0">
                <a:pos x="296" y="61"/>
              </a:cxn>
              <a:cxn ang="0">
                <a:pos x="317" y="45"/>
              </a:cxn>
              <a:cxn ang="0">
                <a:pos x="326" y="45"/>
              </a:cxn>
              <a:cxn ang="0">
                <a:pos x="342" y="55"/>
              </a:cxn>
              <a:cxn ang="0">
                <a:pos x="342" y="61"/>
              </a:cxn>
              <a:cxn ang="0">
                <a:pos x="338" y="79"/>
              </a:cxn>
              <a:cxn ang="0">
                <a:pos x="320" y="106"/>
              </a:cxn>
              <a:cxn ang="0">
                <a:pos x="314" y="125"/>
              </a:cxn>
              <a:cxn ang="0">
                <a:pos x="305" y="168"/>
              </a:cxn>
              <a:cxn ang="0">
                <a:pos x="311" y="195"/>
              </a:cxn>
              <a:cxn ang="0">
                <a:pos x="323" y="226"/>
              </a:cxn>
              <a:cxn ang="0">
                <a:pos x="335" y="284"/>
              </a:cxn>
              <a:cxn ang="0">
                <a:pos x="332" y="323"/>
              </a:cxn>
              <a:cxn ang="0">
                <a:pos x="317" y="323"/>
              </a:cxn>
              <a:cxn ang="0">
                <a:pos x="259" y="323"/>
              </a:cxn>
              <a:cxn ang="0">
                <a:pos x="213" y="314"/>
              </a:cxn>
              <a:cxn ang="0">
                <a:pos x="213" y="302"/>
              </a:cxn>
              <a:cxn ang="0">
                <a:pos x="204" y="305"/>
              </a:cxn>
              <a:cxn ang="0">
                <a:pos x="192" y="317"/>
              </a:cxn>
              <a:cxn ang="0">
                <a:pos x="168" y="357"/>
              </a:cxn>
              <a:cxn ang="0">
                <a:pos x="161" y="381"/>
              </a:cxn>
              <a:cxn ang="0">
                <a:pos x="161" y="409"/>
              </a:cxn>
              <a:cxn ang="0">
                <a:pos x="161" y="448"/>
              </a:cxn>
              <a:cxn ang="0">
                <a:pos x="149" y="479"/>
              </a:cxn>
              <a:cxn ang="0">
                <a:pos x="140" y="494"/>
              </a:cxn>
              <a:cxn ang="0">
                <a:pos x="119" y="512"/>
              </a:cxn>
              <a:cxn ang="0">
                <a:pos x="119" y="497"/>
              </a:cxn>
              <a:cxn ang="0">
                <a:pos x="113" y="488"/>
              </a:cxn>
              <a:cxn ang="0">
                <a:pos x="94" y="488"/>
              </a:cxn>
              <a:cxn ang="0">
                <a:pos x="76" y="494"/>
              </a:cxn>
              <a:cxn ang="0">
                <a:pos x="55" y="497"/>
              </a:cxn>
              <a:cxn ang="0">
                <a:pos x="30" y="491"/>
              </a:cxn>
              <a:cxn ang="0">
                <a:pos x="9" y="494"/>
              </a:cxn>
              <a:cxn ang="0">
                <a:pos x="9" y="494"/>
              </a:cxn>
            </a:cxnLst>
            <a:rect l="0" t="0" r="r" b="b"/>
            <a:pathLst>
              <a:path w="342" h="512">
                <a:moveTo>
                  <a:pt x="9" y="494"/>
                </a:moveTo>
                <a:lnTo>
                  <a:pt x="9" y="494"/>
                </a:lnTo>
                <a:lnTo>
                  <a:pt x="3" y="470"/>
                </a:lnTo>
                <a:lnTo>
                  <a:pt x="0" y="442"/>
                </a:lnTo>
                <a:lnTo>
                  <a:pt x="0" y="406"/>
                </a:lnTo>
                <a:lnTo>
                  <a:pt x="3" y="360"/>
                </a:lnTo>
                <a:lnTo>
                  <a:pt x="12" y="311"/>
                </a:lnTo>
                <a:lnTo>
                  <a:pt x="21" y="284"/>
                </a:lnTo>
                <a:lnTo>
                  <a:pt x="30" y="259"/>
                </a:lnTo>
                <a:lnTo>
                  <a:pt x="45" y="232"/>
                </a:lnTo>
                <a:lnTo>
                  <a:pt x="61" y="204"/>
                </a:lnTo>
                <a:lnTo>
                  <a:pt x="61" y="204"/>
                </a:lnTo>
                <a:lnTo>
                  <a:pt x="73" y="180"/>
                </a:lnTo>
                <a:lnTo>
                  <a:pt x="79" y="164"/>
                </a:lnTo>
                <a:lnTo>
                  <a:pt x="79" y="152"/>
                </a:lnTo>
                <a:lnTo>
                  <a:pt x="79" y="134"/>
                </a:lnTo>
                <a:lnTo>
                  <a:pt x="73" y="116"/>
                </a:lnTo>
                <a:lnTo>
                  <a:pt x="61" y="94"/>
                </a:lnTo>
                <a:lnTo>
                  <a:pt x="39" y="70"/>
                </a:lnTo>
                <a:lnTo>
                  <a:pt x="39" y="70"/>
                </a:lnTo>
                <a:lnTo>
                  <a:pt x="39" y="58"/>
                </a:lnTo>
                <a:lnTo>
                  <a:pt x="42" y="49"/>
                </a:lnTo>
                <a:lnTo>
                  <a:pt x="45" y="39"/>
                </a:lnTo>
                <a:lnTo>
                  <a:pt x="55" y="30"/>
                </a:lnTo>
                <a:lnTo>
                  <a:pt x="55" y="30"/>
                </a:lnTo>
                <a:lnTo>
                  <a:pt x="70" y="21"/>
                </a:lnTo>
                <a:lnTo>
                  <a:pt x="82" y="21"/>
                </a:lnTo>
                <a:lnTo>
                  <a:pt x="94" y="21"/>
                </a:lnTo>
                <a:lnTo>
                  <a:pt x="103" y="27"/>
                </a:lnTo>
                <a:lnTo>
                  <a:pt x="103" y="27"/>
                </a:lnTo>
                <a:lnTo>
                  <a:pt x="125" y="64"/>
                </a:lnTo>
                <a:lnTo>
                  <a:pt x="140" y="91"/>
                </a:lnTo>
                <a:lnTo>
                  <a:pt x="149" y="116"/>
                </a:lnTo>
                <a:lnTo>
                  <a:pt x="149" y="116"/>
                </a:lnTo>
                <a:lnTo>
                  <a:pt x="155" y="128"/>
                </a:lnTo>
                <a:lnTo>
                  <a:pt x="158" y="134"/>
                </a:lnTo>
                <a:lnTo>
                  <a:pt x="164" y="137"/>
                </a:lnTo>
                <a:lnTo>
                  <a:pt x="171" y="137"/>
                </a:lnTo>
                <a:lnTo>
                  <a:pt x="177" y="131"/>
                </a:lnTo>
                <a:lnTo>
                  <a:pt x="186" y="122"/>
                </a:lnTo>
                <a:lnTo>
                  <a:pt x="195" y="106"/>
                </a:lnTo>
                <a:lnTo>
                  <a:pt x="195" y="106"/>
                </a:lnTo>
                <a:lnTo>
                  <a:pt x="235" y="36"/>
                </a:lnTo>
                <a:lnTo>
                  <a:pt x="250" y="12"/>
                </a:lnTo>
                <a:lnTo>
                  <a:pt x="259" y="0"/>
                </a:lnTo>
                <a:lnTo>
                  <a:pt x="259" y="0"/>
                </a:lnTo>
                <a:lnTo>
                  <a:pt x="271" y="0"/>
                </a:lnTo>
                <a:lnTo>
                  <a:pt x="287" y="0"/>
                </a:lnTo>
                <a:lnTo>
                  <a:pt x="293" y="3"/>
                </a:lnTo>
                <a:lnTo>
                  <a:pt x="299" y="6"/>
                </a:lnTo>
                <a:lnTo>
                  <a:pt x="302" y="12"/>
                </a:lnTo>
                <a:lnTo>
                  <a:pt x="299" y="21"/>
                </a:lnTo>
                <a:lnTo>
                  <a:pt x="299" y="21"/>
                </a:lnTo>
                <a:lnTo>
                  <a:pt x="284" y="52"/>
                </a:lnTo>
                <a:lnTo>
                  <a:pt x="274" y="70"/>
                </a:lnTo>
                <a:lnTo>
                  <a:pt x="268" y="88"/>
                </a:lnTo>
                <a:lnTo>
                  <a:pt x="268" y="88"/>
                </a:lnTo>
                <a:lnTo>
                  <a:pt x="296" y="61"/>
                </a:lnTo>
                <a:lnTo>
                  <a:pt x="308" y="52"/>
                </a:lnTo>
                <a:lnTo>
                  <a:pt x="317" y="45"/>
                </a:lnTo>
                <a:lnTo>
                  <a:pt x="317" y="45"/>
                </a:lnTo>
                <a:lnTo>
                  <a:pt x="326" y="45"/>
                </a:lnTo>
                <a:lnTo>
                  <a:pt x="335" y="49"/>
                </a:lnTo>
                <a:lnTo>
                  <a:pt x="342" y="55"/>
                </a:lnTo>
                <a:lnTo>
                  <a:pt x="342" y="61"/>
                </a:lnTo>
                <a:lnTo>
                  <a:pt x="342" y="61"/>
                </a:lnTo>
                <a:lnTo>
                  <a:pt x="342" y="70"/>
                </a:lnTo>
                <a:lnTo>
                  <a:pt x="338" y="79"/>
                </a:lnTo>
                <a:lnTo>
                  <a:pt x="332" y="91"/>
                </a:lnTo>
                <a:lnTo>
                  <a:pt x="320" y="106"/>
                </a:lnTo>
                <a:lnTo>
                  <a:pt x="320" y="106"/>
                </a:lnTo>
                <a:lnTo>
                  <a:pt x="314" y="125"/>
                </a:lnTo>
                <a:lnTo>
                  <a:pt x="308" y="143"/>
                </a:lnTo>
                <a:lnTo>
                  <a:pt x="305" y="168"/>
                </a:lnTo>
                <a:lnTo>
                  <a:pt x="308" y="183"/>
                </a:lnTo>
                <a:lnTo>
                  <a:pt x="311" y="195"/>
                </a:lnTo>
                <a:lnTo>
                  <a:pt x="311" y="195"/>
                </a:lnTo>
                <a:lnTo>
                  <a:pt x="323" y="226"/>
                </a:lnTo>
                <a:lnTo>
                  <a:pt x="332" y="253"/>
                </a:lnTo>
                <a:lnTo>
                  <a:pt x="335" y="284"/>
                </a:lnTo>
                <a:lnTo>
                  <a:pt x="335" y="302"/>
                </a:lnTo>
                <a:lnTo>
                  <a:pt x="332" y="323"/>
                </a:lnTo>
                <a:lnTo>
                  <a:pt x="332" y="323"/>
                </a:lnTo>
                <a:lnTo>
                  <a:pt x="317" y="323"/>
                </a:lnTo>
                <a:lnTo>
                  <a:pt x="293" y="326"/>
                </a:lnTo>
                <a:lnTo>
                  <a:pt x="259" y="323"/>
                </a:lnTo>
                <a:lnTo>
                  <a:pt x="238" y="320"/>
                </a:lnTo>
                <a:lnTo>
                  <a:pt x="213" y="314"/>
                </a:lnTo>
                <a:lnTo>
                  <a:pt x="213" y="314"/>
                </a:lnTo>
                <a:lnTo>
                  <a:pt x="213" y="302"/>
                </a:lnTo>
                <a:lnTo>
                  <a:pt x="210" y="299"/>
                </a:lnTo>
                <a:lnTo>
                  <a:pt x="204" y="305"/>
                </a:lnTo>
                <a:lnTo>
                  <a:pt x="204" y="305"/>
                </a:lnTo>
                <a:lnTo>
                  <a:pt x="192" y="317"/>
                </a:lnTo>
                <a:lnTo>
                  <a:pt x="180" y="332"/>
                </a:lnTo>
                <a:lnTo>
                  <a:pt x="168" y="357"/>
                </a:lnTo>
                <a:lnTo>
                  <a:pt x="164" y="369"/>
                </a:lnTo>
                <a:lnTo>
                  <a:pt x="161" y="381"/>
                </a:lnTo>
                <a:lnTo>
                  <a:pt x="161" y="381"/>
                </a:lnTo>
                <a:lnTo>
                  <a:pt x="161" y="409"/>
                </a:lnTo>
                <a:lnTo>
                  <a:pt x="161" y="436"/>
                </a:lnTo>
                <a:lnTo>
                  <a:pt x="161" y="448"/>
                </a:lnTo>
                <a:lnTo>
                  <a:pt x="155" y="464"/>
                </a:lnTo>
                <a:lnTo>
                  <a:pt x="149" y="479"/>
                </a:lnTo>
                <a:lnTo>
                  <a:pt x="140" y="494"/>
                </a:lnTo>
                <a:lnTo>
                  <a:pt x="140" y="494"/>
                </a:lnTo>
                <a:lnTo>
                  <a:pt x="119" y="512"/>
                </a:lnTo>
                <a:lnTo>
                  <a:pt x="119" y="512"/>
                </a:lnTo>
                <a:lnTo>
                  <a:pt x="122" y="506"/>
                </a:lnTo>
                <a:lnTo>
                  <a:pt x="119" y="497"/>
                </a:lnTo>
                <a:lnTo>
                  <a:pt x="119" y="491"/>
                </a:lnTo>
                <a:lnTo>
                  <a:pt x="113" y="488"/>
                </a:lnTo>
                <a:lnTo>
                  <a:pt x="106" y="488"/>
                </a:lnTo>
                <a:lnTo>
                  <a:pt x="94" y="488"/>
                </a:lnTo>
                <a:lnTo>
                  <a:pt x="94" y="488"/>
                </a:lnTo>
                <a:lnTo>
                  <a:pt x="76" y="494"/>
                </a:lnTo>
                <a:lnTo>
                  <a:pt x="67" y="497"/>
                </a:lnTo>
                <a:lnTo>
                  <a:pt x="55" y="497"/>
                </a:lnTo>
                <a:lnTo>
                  <a:pt x="55" y="497"/>
                </a:lnTo>
                <a:lnTo>
                  <a:pt x="30" y="491"/>
                </a:lnTo>
                <a:lnTo>
                  <a:pt x="18" y="491"/>
                </a:lnTo>
                <a:lnTo>
                  <a:pt x="9" y="494"/>
                </a:lnTo>
                <a:lnTo>
                  <a:pt x="9" y="494"/>
                </a:lnTo>
                <a:lnTo>
                  <a:pt x="9" y="494"/>
                </a:lnTo>
                <a:close/>
              </a:path>
            </a:pathLst>
          </a:custGeom>
          <a:solidFill>
            <a:srgbClr val="B1001D"/>
          </a:solidFill>
          <a:ln w="6350" cmpd="sng">
            <a:solidFill>
              <a:srgbClr val="901A27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3979" name="Group 75"/>
          <p:cNvGrpSpPr>
            <a:grpSpLocks/>
          </p:cNvGrpSpPr>
          <p:nvPr/>
        </p:nvGrpSpPr>
        <p:grpSpPr bwMode="auto">
          <a:xfrm>
            <a:off x="6486525" y="1597025"/>
            <a:ext cx="887413" cy="979488"/>
            <a:chOff x="4145" y="1167"/>
            <a:chExt cx="518" cy="613"/>
          </a:xfrm>
        </p:grpSpPr>
        <p:sp>
          <p:nvSpPr>
            <p:cNvPr id="123980" name="Freeform 76"/>
            <p:cNvSpPr>
              <a:spLocks/>
            </p:cNvSpPr>
            <p:nvPr/>
          </p:nvSpPr>
          <p:spPr bwMode="auto">
            <a:xfrm>
              <a:off x="4145" y="1167"/>
              <a:ext cx="278" cy="534"/>
            </a:xfrm>
            <a:custGeom>
              <a:avLst/>
              <a:gdLst/>
              <a:ahLst/>
              <a:cxnLst>
                <a:cxn ang="0">
                  <a:pos x="250" y="21"/>
                </a:cxn>
                <a:cxn ang="0">
                  <a:pos x="305" y="3"/>
                </a:cxn>
                <a:cxn ang="0">
                  <a:pos x="314" y="21"/>
                </a:cxn>
                <a:cxn ang="0">
                  <a:pos x="302" y="39"/>
                </a:cxn>
                <a:cxn ang="0">
                  <a:pos x="284" y="61"/>
                </a:cxn>
                <a:cxn ang="0">
                  <a:pos x="256" y="82"/>
                </a:cxn>
                <a:cxn ang="0">
                  <a:pos x="235" y="122"/>
                </a:cxn>
                <a:cxn ang="0">
                  <a:pos x="210" y="146"/>
                </a:cxn>
                <a:cxn ang="0">
                  <a:pos x="198" y="165"/>
                </a:cxn>
                <a:cxn ang="0">
                  <a:pos x="180" y="177"/>
                </a:cxn>
                <a:cxn ang="0">
                  <a:pos x="186" y="198"/>
                </a:cxn>
                <a:cxn ang="0">
                  <a:pos x="195" y="220"/>
                </a:cxn>
                <a:cxn ang="0">
                  <a:pos x="192" y="265"/>
                </a:cxn>
                <a:cxn ang="0">
                  <a:pos x="189" y="290"/>
                </a:cxn>
                <a:cxn ang="0">
                  <a:pos x="168" y="287"/>
                </a:cxn>
                <a:cxn ang="0">
                  <a:pos x="125" y="271"/>
                </a:cxn>
                <a:cxn ang="0">
                  <a:pos x="100" y="290"/>
                </a:cxn>
                <a:cxn ang="0">
                  <a:pos x="91" y="305"/>
                </a:cxn>
                <a:cxn ang="0">
                  <a:pos x="107" y="360"/>
                </a:cxn>
                <a:cxn ang="0">
                  <a:pos x="122" y="381"/>
                </a:cxn>
                <a:cxn ang="0">
                  <a:pos x="143" y="412"/>
                </a:cxn>
                <a:cxn ang="0">
                  <a:pos x="158" y="455"/>
                </a:cxn>
                <a:cxn ang="0">
                  <a:pos x="158" y="473"/>
                </a:cxn>
                <a:cxn ang="0">
                  <a:pos x="146" y="467"/>
                </a:cxn>
                <a:cxn ang="0">
                  <a:pos x="107" y="433"/>
                </a:cxn>
                <a:cxn ang="0">
                  <a:pos x="94" y="424"/>
                </a:cxn>
                <a:cxn ang="0">
                  <a:pos x="97" y="433"/>
                </a:cxn>
                <a:cxn ang="0">
                  <a:pos x="100" y="455"/>
                </a:cxn>
                <a:cxn ang="0">
                  <a:pos x="85" y="461"/>
                </a:cxn>
                <a:cxn ang="0">
                  <a:pos x="61" y="467"/>
                </a:cxn>
                <a:cxn ang="0">
                  <a:pos x="52" y="467"/>
                </a:cxn>
                <a:cxn ang="0">
                  <a:pos x="52" y="488"/>
                </a:cxn>
                <a:cxn ang="0">
                  <a:pos x="46" y="500"/>
                </a:cxn>
                <a:cxn ang="0">
                  <a:pos x="39" y="497"/>
                </a:cxn>
                <a:cxn ang="0">
                  <a:pos x="58" y="531"/>
                </a:cxn>
                <a:cxn ang="0">
                  <a:pos x="76" y="555"/>
                </a:cxn>
                <a:cxn ang="0">
                  <a:pos x="91" y="577"/>
                </a:cxn>
                <a:cxn ang="0">
                  <a:pos x="116" y="604"/>
                </a:cxn>
                <a:cxn ang="0">
                  <a:pos x="61" y="561"/>
                </a:cxn>
                <a:cxn ang="0">
                  <a:pos x="21" y="509"/>
                </a:cxn>
                <a:cxn ang="0">
                  <a:pos x="0" y="448"/>
                </a:cxn>
                <a:cxn ang="0">
                  <a:pos x="0" y="381"/>
                </a:cxn>
                <a:cxn ang="0">
                  <a:pos x="88" y="146"/>
                </a:cxn>
              </a:cxnLst>
              <a:rect l="0" t="0" r="r" b="b"/>
              <a:pathLst>
                <a:path w="314" h="604">
                  <a:moveTo>
                    <a:pt x="207" y="49"/>
                  </a:moveTo>
                  <a:lnTo>
                    <a:pt x="207" y="49"/>
                  </a:lnTo>
                  <a:lnTo>
                    <a:pt x="250" y="21"/>
                  </a:lnTo>
                  <a:lnTo>
                    <a:pt x="284" y="6"/>
                  </a:lnTo>
                  <a:lnTo>
                    <a:pt x="296" y="0"/>
                  </a:lnTo>
                  <a:lnTo>
                    <a:pt x="305" y="3"/>
                  </a:lnTo>
                  <a:lnTo>
                    <a:pt x="305" y="3"/>
                  </a:lnTo>
                  <a:lnTo>
                    <a:pt x="311" y="12"/>
                  </a:lnTo>
                  <a:lnTo>
                    <a:pt x="314" y="21"/>
                  </a:lnTo>
                  <a:lnTo>
                    <a:pt x="311" y="27"/>
                  </a:lnTo>
                  <a:lnTo>
                    <a:pt x="308" y="33"/>
                  </a:lnTo>
                  <a:lnTo>
                    <a:pt x="302" y="39"/>
                  </a:lnTo>
                  <a:lnTo>
                    <a:pt x="293" y="42"/>
                  </a:lnTo>
                  <a:lnTo>
                    <a:pt x="293" y="42"/>
                  </a:lnTo>
                  <a:lnTo>
                    <a:pt x="284" y="61"/>
                  </a:lnTo>
                  <a:lnTo>
                    <a:pt x="274" y="7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91"/>
                  </a:lnTo>
                  <a:lnTo>
                    <a:pt x="247" y="107"/>
                  </a:lnTo>
                  <a:lnTo>
                    <a:pt x="235" y="122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10" y="146"/>
                  </a:lnTo>
                  <a:lnTo>
                    <a:pt x="207" y="152"/>
                  </a:lnTo>
                  <a:lnTo>
                    <a:pt x="204" y="15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86" y="174"/>
                  </a:lnTo>
                  <a:lnTo>
                    <a:pt x="180" y="177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86" y="198"/>
                  </a:lnTo>
                  <a:lnTo>
                    <a:pt x="192" y="210"/>
                  </a:lnTo>
                  <a:lnTo>
                    <a:pt x="195" y="220"/>
                  </a:lnTo>
                  <a:lnTo>
                    <a:pt x="195" y="220"/>
                  </a:lnTo>
                  <a:lnTo>
                    <a:pt x="195" y="244"/>
                  </a:lnTo>
                  <a:lnTo>
                    <a:pt x="192" y="265"/>
                  </a:lnTo>
                  <a:lnTo>
                    <a:pt x="192" y="265"/>
                  </a:lnTo>
                  <a:lnTo>
                    <a:pt x="192" y="274"/>
                  </a:lnTo>
                  <a:lnTo>
                    <a:pt x="192" y="287"/>
                  </a:lnTo>
                  <a:lnTo>
                    <a:pt x="189" y="290"/>
                  </a:lnTo>
                  <a:lnTo>
                    <a:pt x="183" y="290"/>
                  </a:lnTo>
                  <a:lnTo>
                    <a:pt x="177" y="290"/>
                  </a:lnTo>
                  <a:lnTo>
                    <a:pt x="168" y="287"/>
                  </a:lnTo>
                  <a:lnTo>
                    <a:pt x="168" y="287"/>
                  </a:lnTo>
                  <a:lnTo>
                    <a:pt x="137" y="274"/>
                  </a:lnTo>
                  <a:lnTo>
                    <a:pt x="125" y="271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7" y="329"/>
                  </a:lnTo>
                  <a:lnTo>
                    <a:pt x="107" y="360"/>
                  </a:lnTo>
                  <a:lnTo>
                    <a:pt x="107" y="360"/>
                  </a:lnTo>
                  <a:lnTo>
                    <a:pt x="110" y="369"/>
                  </a:lnTo>
                  <a:lnTo>
                    <a:pt x="116" y="375"/>
                  </a:lnTo>
                  <a:lnTo>
                    <a:pt x="122" y="381"/>
                  </a:lnTo>
                  <a:lnTo>
                    <a:pt x="131" y="387"/>
                  </a:lnTo>
                  <a:lnTo>
                    <a:pt x="131" y="387"/>
                  </a:lnTo>
                  <a:lnTo>
                    <a:pt x="143" y="412"/>
                  </a:lnTo>
                  <a:lnTo>
                    <a:pt x="152" y="442"/>
                  </a:lnTo>
                  <a:lnTo>
                    <a:pt x="152" y="442"/>
                  </a:lnTo>
                  <a:lnTo>
                    <a:pt x="158" y="455"/>
                  </a:lnTo>
                  <a:lnTo>
                    <a:pt x="162" y="467"/>
                  </a:lnTo>
                  <a:lnTo>
                    <a:pt x="162" y="470"/>
                  </a:lnTo>
                  <a:lnTo>
                    <a:pt x="158" y="473"/>
                  </a:lnTo>
                  <a:lnTo>
                    <a:pt x="155" y="473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28" y="458"/>
                  </a:lnTo>
                  <a:lnTo>
                    <a:pt x="119" y="445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97" y="424"/>
                  </a:lnTo>
                  <a:lnTo>
                    <a:pt x="94" y="424"/>
                  </a:lnTo>
                  <a:lnTo>
                    <a:pt x="94" y="427"/>
                  </a:lnTo>
                  <a:lnTo>
                    <a:pt x="94" y="427"/>
                  </a:lnTo>
                  <a:lnTo>
                    <a:pt x="97" y="433"/>
                  </a:lnTo>
                  <a:lnTo>
                    <a:pt x="100" y="445"/>
                  </a:lnTo>
                  <a:lnTo>
                    <a:pt x="100" y="451"/>
                  </a:lnTo>
                  <a:lnTo>
                    <a:pt x="100" y="455"/>
                  </a:lnTo>
                  <a:lnTo>
                    <a:pt x="94" y="461"/>
                  </a:lnTo>
                  <a:lnTo>
                    <a:pt x="85" y="461"/>
                  </a:lnTo>
                  <a:lnTo>
                    <a:pt x="85" y="461"/>
                  </a:lnTo>
                  <a:lnTo>
                    <a:pt x="64" y="464"/>
                  </a:lnTo>
                  <a:lnTo>
                    <a:pt x="61" y="467"/>
                  </a:lnTo>
                  <a:lnTo>
                    <a:pt x="61" y="467"/>
                  </a:lnTo>
                  <a:lnTo>
                    <a:pt x="58" y="467"/>
                  </a:lnTo>
                  <a:lnTo>
                    <a:pt x="55" y="467"/>
                  </a:lnTo>
                  <a:lnTo>
                    <a:pt x="52" y="467"/>
                  </a:lnTo>
                  <a:lnTo>
                    <a:pt x="49" y="467"/>
                  </a:lnTo>
                  <a:lnTo>
                    <a:pt x="49" y="467"/>
                  </a:lnTo>
                  <a:lnTo>
                    <a:pt x="52" y="488"/>
                  </a:lnTo>
                  <a:lnTo>
                    <a:pt x="52" y="497"/>
                  </a:lnTo>
                  <a:lnTo>
                    <a:pt x="49" y="500"/>
                  </a:lnTo>
                  <a:lnTo>
                    <a:pt x="46" y="500"/>
                  </a:lnTo>
                  <a:lnTo>
                    <a:pt x="46" y="500"/>
                  </a:lnTo>
                  <a:lnTo>
                    <a:pt x="36" y="500"/>
                  </a:lnTo>
                  <a:lnTo>
                    <a:pt x="39" y="497"/>
                  </a:lnTo>
                  <a:lnTo>
                    <a:pt x="39" y="497"/>
                  </a:lnTo>
                  <a:lnTo>
                    <a:pt x="49" y="516"/>
                  </a:lnTo>
                  <a:lnTo>
                    <a:pt x="58" y="531"/>
                  </a:lnTo>
                  <a:lnTo>
                    <a:pt x="61" y="549"/>
                  </a:lnTo>
                  <a:lnTo>
                    <a:pt x="61" y="549"/>
                  </a:lnTo>
                  <a:lnTo>
                    <a:pt x="76" y="555"/>
                  </a:lnTo>
                  <a:lnTo>
                    <a:pt x="85" y="564"/>
                  </a:lnTo>
                  <a:lnTo>
                    <a:pt x="91" y="577"/>
                  </a:lnTo>
                  <a:lnTo>
                    <a:pt x="91" y="577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88" y="586"/>
                  </a:lnTo>
                  <a:lnTo>
                    <a:pt x="61" y="561"/>
                  </a:lnTo>
                  <a:lnTo>
                    <a:pt x="61" y="561"/>
                  </a:lnTo>
                  <a:lnTo>
                    <a:pt x="42" y="543"/>
                  </a:lnTo>
                  <a:lnTo>
                    <a:pt x="21" y="509"/>
                  </a:lnTo>
                  <a:lnTo>
                    <a:pt x="12" y="491"/>
                  </a:lnTo>
                  <a:lnTo>
                    <a:pt x="3" y="470"/>
                  </a:lnTo>
                  <a:lnTo>
                    <a:pt x="0" y="448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381"/>
                  </a:lnTo>
                  <a:lnTo>
                    <a:pt x="0" y="336"/>
                  </a:lnTo>
                  <a:lnTo>
                    <a:pt x="0" y="290"/>
                  </a:lnTo>
                  <a:lnTo>
                    <a:pt x="88" y="146"/>
                  </a:lnTo>
                  <a:lnTo>
                    <a:pt x="207" y="49"/>
                  </a:lnTo>
                  <a:lnTo>
                    <a:pt x="207" y="49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1" name="Freeform 77"/>
            <p:cNvSpPr>
              <a:spLocks/>
            </p:cNvSpPr>
            <p:nvPr/>
          </p:nvSpPr>
          <p:spPr bwMode="auto">
            <a:xfrm>
              <a:off x="4280" y="1170"/>
              <a:ext cx="383" cy="6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90" y="27"/>
                </a:cxn>
                <a:cxn ang="0">
                  <a:pos x="214" y="58"/>
                </a:cxn>
                <a:cxn ang="0">
                  <a:pos x="238" y="101"/>
                </a:cxn>
                <a:cxn ang="0">
                  <a:pos x="266" y="165"/>
                </a:cxn>
                <a:cxn ang="0">
                  <a:pos x="257" y="171"/>
                </a:cxn>
                <a:cxn ang="0">
                  <a:pos x="272" y="223"/>
                </a:cxn>
                <a:cxn ang="0">
                  <a:pos x="266" y="238"/>
                </a:cxn>
                <a:cxn ang="0">
                  <a:pos x="266" y="290"/>
                </a:cxn>
                <a:cxn ang="0">
                  <a:pos x="272" y="317"/>
                </a:cxn>
                <a:cxn ang="0">
                  <a:pos x="278" y="375"/>
                </a:cxn>
                <a:cxn ang="0">
                  <a:pos x="275" y="424"/>
                </a:cxn>
                <a:cxn ang="0">
                  <a:pos x="296" y="455"/>
                </a:cxn>
                <a:cxn ang="0">
                  <a:pos x="309" y="494"/>
                </a:cxn>
                <a:cxn ang="0">
                  <a:pos x="309" y="516"/>
                </a:cxn>
                <a:cxn ang="0">
                  <a:pos x="321" y="546"/>
                </a:cxn>
                <a:cxn ang="0">
                  <a:pos x="327" y="583"/>
                </a:cxn>
                <a:cxn ang="0">
                  <a:pos x="327" y="613"/>
                </a:cxn>
                <a:cxn ang="0">
                  <a:pos x="330" y="647"/>
                </a:cxn>
                <a:cxn ang="0">
                  <a:pos x="238" y="659"/>
                </a:cxn>
                <a:cxn ang="0">
                  <a:pos x="171" y="653"/>
                </a:cxn>
                <a:cxn ang="0">
                  <a:pos x="150" y="650"/>
                </a:cxn>
                <a:cxn ang="0">
                  <a:pos x="110" y="644"/>
                </a:cxn>
                <a:cxn ang="0">
                  <a:pos x="86" y="635"/>
                </a:cxn>
                <a:cxn ang="0">
                  <a:pos x="40" y="622"/>
                </a:cxn>
                <a:cxn ang="0">
                  <a:pos x="19" y="629"/>
                </a:cxn>
                <a:cxn ang="0">
                  <a:pos x="156" y="671"/>
                </a:cxn>
                <a:cxn ang="0">
                  <a:pos x="293" y="687"/>
                </a:cxn>
                <a:cxn ang="0">
                  <a:pos x="370" y="684"/>
                </a:cxn>
                <a:cxn ang="0">
                  <a:pos x="425" y="644"/>
                </a:cxn>
                <a:cxn ang="0">
                  <a:pos x="428" y="601"/>
                </a:cxn>
                <a:cxn ang="0">
                  <a:pos x="416" y="558"/>
                </a:cxn>
                <a:cxn ang="0">
                  <a:pos x="391" y="525"/>
                </a:cxn>
                <a:cxn ang="0">
                  <a:pos x="382" y="461"/>
                </a:cxn>
                <a:cxn ang="0">
                  <a:pos x="367" y="439"/>
                </a:cxn>
                <a:cxn ang="0">
                  <a:pos x="348" y="372"/>
                </a:cxn>
                <a:cxn ang="0">
                  <a:pos x="351" y="342"/>
                </a:cxn>
                <a:cxn ang="0">
                  <a:pos x="373" y="326"/>
                </a:cxn>
                <a:cxn ang="0">
                  <a:pos x="348" y="259"/>
                </a:cxn>
                <a:cxn ang="0">
                  <a:pos x="327" y="162"/>
                </a:cxn>
                <a:cxn ang="0">
                  <a:pos x="342" y="162"/>
                </a:cxn>
                <a:cxn ang="0">
                  <a:pos x="376" y="198"/>
                </a:cxn>
                <a:cxn ang="0">
                  <a:pos x="394" y="186"/>
                </a:cxn>
                <a:cxn ang="0">
                  <a:pos x="376" y="155"/>
                </a:cxn>
                <a:cxn ang="0">
                  <a:pos x="354" y="116"/>
                </a:cxn>
                <a:cxn ang="0">
                  <a:pos x="339" y="94"/>
                </a:cxn>
                <a:cxn ang="0">
                  <a:pos x="312" y="94"/>
                </a:cxn>
                <a:cxn ang="0">
                  <a:pos x="281" y="82"/>
                </a:cxn>
                <a:cxn ang="0">
                  <a:pos x="266" y="36"/>
                </a:cxn>
                <a:cxn ang="0">
                  <a:pos x="211" y="3"/>
                </a:cxn>
              </a:cxnLst>
              <a:rect l="0" t="0" r="r" b="b"/>
              <a:pathLst>
                <a:path w="434" h="690">
                  <a:moveTo>
                    <a:pt x="196" y="0"/>
                  </a:moveTo>
                  <a:lnTo>
                    <a:pt x="196" y="0"/>
                  </a:lnTo>
                  <a:lnTo>
                    <a:pt x="190" y="0"/>
                  </a:lnTo>
                  <a:lnTo>
                    <a:pt x="187" y="3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18"/>
                  </a:lnTo>
                  <a:lnTo>
                    <a:pt x="190" y="27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8" y="49"/>
                  </a:lnTo>
                  <a:lnTo>
                    <a:pt x="214" y="58"/>
                  </a:lnTo>
                  <a:lnTo>
                    <a:pt x="223" y="82"/>
                  </a:lnTo>
                  <a:lnTo>
                    <a:pt x="223" y="82"/>
                  </a:lnTo>
                  <a:lnTo>
                    <a:pt x="232" y="91"/>
                  </a:lnTo>
                  <a:lnTo>
                    <a:pt x="238" y="101"/>
                  </a:lnTo>
                  <a:lnTo>
                    <a:pt x="248" y="107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60" y="162"/>
                  </a:lnTo>
                  <a:lnTo>
                    <a:pt x="257" y="162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63" y="204"/>
                  </a:lnTo>
                  <a:lnTo>
                    <a:pt x="269" y="220"/>
                  </a:lnTo>
                  <a:lnTo>
                    <a:pt x="272" y="223"/>
                  </a:lnTo>
                  <a:lnTo>
                    <a:pt x="278" y="226"/>
                  </a:lnTo>
                  <a:lnTo>
                    <a:pt x="278" y="226"/>
                  </a:lnTo>
                  <a:lnTo>
                    <a:pt x="272" y="232"/>
                  </a:lnTo>
                  <a:lnTo>
                    <a:pt x="266" y="238"/>
                  </a:lnTo>
                  <a:lnTo>
                    <a:pt x="263" y="253"/>
                  </a:lnTo>
                  <a:lnTo>
                    <a:pt x="263" y="271"/>
                  </a:lnTo>
                  <a:lnTo>
                    <a:pt x="263" y="271"/>
                  </a:lnTo>
                  <a:lnTo>
                    <a:pt x="266" y="290"/>
                  </a:lnTo>
                  <a:lnTo>
                    <a:pt x="269" y="299"/>
                  </a:lnTo>
                  <a:lnTo>
                    <a:pt x="275" y="305"/>
                  </a:lnTo>
                  <a:lnTo>
                    <a:pt x="275" y="305"/>
                  </a:lnTo>
                  <a:lnTo>
                    <a:pt x="272" y="317"/>
                  </a:lnTo>
                  <a:lnTo>
                    <a:pt x="269" y="333"/>
                  </a:lnTo>
                  <a:lnTo>
                    <a:pt x="272" y="354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72" y="381"/>
                  </a:lnTo>
                  <a:lnTo>
                    <a:pt x="266" y="391"/>
                  </a:lnTo>
                  <a:lnTo>
                    <a:pt x="266" y="406"/>
                  </a:lnTo>
                  <a:lnTo>
                    <a:pt x="275" y="424"/>
                  </a:lnTo>
                  <a:lnTo>
                    <a:pt x="275" y="424"/>
                  </a:lnTo>
                  <a:lnTo>
                    <a:pt x="284" y="439"/>
                  </a:lnTo>
                  <a:lnTo>
                    <a:pt x="293" y="448"/>
                  </a:lnTo>
                  <a:lnTo>
                    <a:pt x="296" y="455"/>
                  </a:lnTo>
                  <a:lnTo>
                    <a:pt x="300" y="461"/>
                  </a:lnTo>
                  <a:lnTo>
                    <a:pt x="300" y="461"/>
                  </a:lnTo>
                  <a:lnTo>
                    <a:pt x="303" y="479"/>
                  </a:lnTo>
                  <a:lnTo>
                    <a:pt x="309" y="494"/>
                  </a:lnTo>
                  <a:lnTo>
                    <a:pt x="309" y="494"/>
                  </a:lnTo>
                  <a:lnTo>
                    <a:pt x="312" y="500"/>
                  </a:lnTo>
                  <a:lnTo>
                    <a:pt x="309" y="516"/>
                  </a:lnTo>
                  <a:lnTo>
                    <a:pt x="309" y="516"/>
                  </a:lnTo>
                  <a:lnTo>
                    <a:pt x="309" y="525"/>
                  </a:lnTo>
                  <a:lnTo>
                    <a:pt x="309" y="531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4" y="555"/>
                  </a:lnTo>
                  <a:lnTo>
                    <a:pt x="330" y="564"/>
                  </a:lnTo>
                  <a:lnTo>
                    <a:pt x="330" y="574"/>
                  </a:lnTo>
                  <a:lnTo>
                    <a:pt x="327" y="583"/>
                  </a:lnTo>
                  <a:lnTo>
                    <a:pt x="327" y="583"/>
                  </a:lnTo>
                  <a:lnTo>
                    <a:pt x="324" y="589"/>
                  </a:lnTo>
                  <a:lnTo>
                    <a:pt x="324" y="595"/>
                  </a:lnTo>
                  <a:lnTo>
                    <a:pt x="327" y="613"/>
                  </a:lnTo>
                  <a:lnTo>
                    <a:pt x="333" y="632"/>
                  </a:lnTo>
                  <a:lnTo>
                    <a:pt x="333" y="641"/>
                  </a:lnTo>
                  <a:lnTo>
                    <a:pt x="330" y="647"/>
                  </a:lnTo>
                  <a:lnTo>
                    <a:pt x="330" y="647"/>
                  </a:lnTo>
                  <a:lnTo>
                    <a:pt x="315" y="656"/>
                  </a:lnTo>
                  <a:lnTo>
                    <a:pt x="293" y="662"/>
                  </a:lnTo>
                  <a:lnTo>
                    <a:pt x="269" y="662"/>
                  </a:lnTo>
                  <a:lnTo>
                    <a:pt x="238" y="659"/>
                  </a:lnTo>
                  <a:lnTo>
                    <a:pt x="238" y="659"/>
                  </a:lnTo>
                  <a:lnTo>
                    <a:pt x="187" y="656"/>
                  </a:lnTo>
                  <a:lnTo>
                    <a:pt x="187" y="656"/>
                  </a:lnTo>
                  <a:lnTo>
                    <a:pt x="171" y="653"/>
                  </a:lnTo>
                  <a:lnTo>
                    <a:pt x="168" y="653"/>
                  </a:lnTo>
                  <a:lnTo>
                    <a:pt x="162" y="656"/>
                  </a:lnTo>
                  <a:lnTo>
                    <a:pt x="162" y="656"/>
                  </a:lnTo>
                  <a:lnTo>
                    <a:pt x="150" y="650"/>
                  </a:lnTo>
                  <a:lnTo>
                    <a:pt x="132" y="650"/>
                  </a:lnTo>
                  <a:lnTo>
                    <a:pt x="132" y="650"/>
                  </a:lnTo>
                  <a:lnTo>
                    <a:pt x="126" y="644"/>
                  </a:lnTo>
                  <a:lnTo>
                    <a:pt x="110" y="644"/>
                  </a:lnTo>
                  <a:lnTo>
                    <a:pt x="110" y="644"/>
                  </a:lnTo>
                  <a:lnTo>
                    <a:pt x="104" y="638"/>
                  </a:lnTo>
                  <a:lnTo>
                    <a:pt x="98" y="635"/>
                  </a:lnTo>
                  <a:lnTo>
                    <a:pt x="86" y="635"/>
                  </a:lnTo>
                  <a:lnTo>
                    <a:pt x="74" y="635"/>
                  </a:lnTo>
                  <a:lnTo>
                    <a:pt x="74" y="635"/>
                  </a:lnTo>
                  <a:lnTo>
                    <a:pt x="58" y="629"/>
                  </a:lnTo>
                  <a:lnTo>
                    <a:pt x="40" y="622"/>
                  </a:lnTo>
                  <a:lnTo>
                    <a:pt x="22" y="619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19" y="629"/>
                  </a:lnTo>
                  <a:lnTo>
                    <a:pt x="49" y="644"/>
                  </a:lnTo>
                  <a:lnTo>
                    <a:pt x="92" y="659"/>
                  </a:lnTo>
                  <a:lnTo>
                    <a:pt x="122" y="665"/>
                  </a:lnTo>
                  <a:lnTo>
                    <a:pt x="156" y="671"/>
                  </a:lnTo>
                  <a:lnTo>
                    <a:pt x="156" y="671"/>
                  </a:lnTo>
                  <a:lnTo>
                    <a:pt x="254" y="684"/>
                  </a:lnTo>
                  <a:lnTo>
                    <a:pt x="293" y="687"/>
                  </a:lnTo>
                  <a:lnTo>
                    <a:pt x="293" y="687"/>
                  </a:lnTo>
                  <a:lnTo>
                    <a:pt x="315" y="690"/>
                  </a:lnTo>
                  <a:lnTo>
                    <a:pt x="333" y="690"/>
                  </a:lnTo>
                  <a:lnTo>
                    <a:pt x="348" y="690"/>
                  </a:lnTo>
                  <a:lnTo>
                    <a:pt x="370" y="684"/>
                  </a:lnTo>
                  <a:lnTo>
                    <a:pt x="388" y="677"/>
                  </a:lnTo>
                  <a:lnTo>
                    <a:pt x="406" y="662"/>
                  </a:lnTo>
                  <a:lnTo>
                    <a:pt x="425" y="644"/>
                  </a:lnTo>
                  <a:lnTo>
                    <a:pt x="425" y="644"/>
                  </a:lnTo>
                  <a:lnTo>
                    <a:pt x="431" y="632"/>
                  </a:lnTo>
                  <a:lnTo>
                    <a:pt x="434" y="619"/>
                  </a:lnTo>
                  <a:lnTo>
                    <a:pt x="431" y="610"/>
                  </a:lnTo>
                  <a:lnTo>
                    <a:pt x="428" y="601"/>
                  </a:lnTo>
                  <a:lnTo>
                    <a:pt x="428" y="601"/>
                  </a:lnTo>
                  <a:lnTo>
                    <a:pt x="428" y="589"/>
                  </a:lnTo>
                  <a:lnTo>
                    <a:pt x="425" y="574"/>
                  </a:lnTo>
                  <a:lnTo>
                    <a:pt x="416" y="558"/>
                  </a:lnTo>
                  <a:lnTo>
                    <a:pt x="403" y="543"/>
                  </a:lnTo>
                  <a:lnTo>
                    <a:pt x="403" y="543"/>
                  </a:lnTo>
                  <a:lnTo>
                    <a:pt x="397" y="534"/>
                  </a:lnTo>
                  <a:lnTo>
                    <a:pt x="391" y="525"/>
                  </a:lnTo>
                  <a:lnTo>
                    <a:pt x="388" y="503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82" y="461"/>
                  </a:lnTo>
                  <a:lnTo>
                    <a:pt x="376" y="455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367" y="439"/>
                  </a:lnTo>
                  <a:lnTo>
                    <a:pt x="364" y="427"/>
                  </a:lnTo>
                  <a:lnTo>
                    <a:pt x="351" y="409"/>
                  </a:lnTo>
                  <a:lnTo>
                    <a:pt x="351" y="409"/>
                  </a:lnTo>
                  <a:lnTo>
                    <a:pt x="348" y="372"/>
                  </a:lnTo>
                  <a:lnTo>
                    <a:pt x="348" y="351"/>
                  </a:lnTo>
                  <a:lnTo>
                    <a:pt x="348" y="345"/>
                  </a:lnTo>
                  <a:lnTo>
                    <a:pt x="351" y="342"/>
                  </a:lnTo>
                  <a:lnTo>
                    <a:pt x="351" y="342"/>
                  </a:lnTo>
                  <a:lnTo>
                    <a:pt x="358" y="342"/>
                  </a:lnTo>
                  <a:lnTo>
                    <a:pt x="364" y="339"/>
                  </a:lnTo>
                  <a:lnTo>
                    <a:pt x="370" y="336"/>
                  </a:lnTo>
                  <a:lnTo>
                    <a:pt x="373" y="326"/>
                  </a:lnTo>
                  <a:lnTo>
                    <a:pt x="370" y="311"/>
                  </a:lnTo>
                  <a:lnTo>
                    <a:pt x="364" y="290"/>
                  </a:lnTo>
                  <a:lnTo>
                    <a:pt x="348" y="259"/>
                  </a:lnTo>
                  <a:lnTo>
                    <a:pt x="348" y="259"/>
                  </a:lnTo>
                  <a:lnTo>
                    <a:pt x="351" y="250"/>
                  </a:lnTo>
                  <a:lnTo>
                    <a:pt x="351" y="232"/>
                  </a:lnTo>
                  <a:lnTo>
                    <a:pt x="345" y="204"/>
                  </a:lnTo>
                  <a:lnTo>
                    <a:pt x="327" y="162"/>
                  </a:lnTo>
                  <a:lnTo>
                    <a:pt x="327" y="162"/>
                  </a:lnTo>
                  <a:lnTo>
                    <a:pt x="330" y="159"/>
                  </a:lnTo>
                  <a:lnTo>
                    <a:pt x="336" y="155"/>
                  </a:lnTo>
                  <a:lnTo>
                    <a:pt x="342" y="162"/>
                  </a:lnTo>
                  <a:lnTo>
                    <a:pt x="351" y="174"/>
                  </a:lnTo>
                  <a:lnTo>
                    <a:pt x="351" y="174"/>
                  </a:lnTo>
                  <a:lnTo>
                    <a:pt x="367" y="186"/>
                  </a:lnTo>
                  <a:lnTo>
                    <a:pt x="376" y="198"/>
                  </a:lnTo>
                  <a:lnTo>
                    <a:pt x="388" y="201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394" y="186"/>
                  </a:lnTo>
                  <a:lnTo>
                    <a:pt x="385" y="174"/>
                  </a:lnTo>
                  <a:lnTo>
                    <a:pt x="379" y="165"/>
                  </a:lnTo>
                  <a:lnTo>
                    <a:pt x="376" y="155"/>
                  </a:lnTo>
                  <a:lnTo>
                    <a:pt x="376" y="155"/>
                  </a:lnTo>
                  <a:lnTo>
                    <a:pt x="373" y="140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4" y="116"/>
                  </a:lnTo>
                  <a:lnTo>
                    <a:pt x="351" y="110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39" y="94"/>
                  </a:lnTo>
                  <a:lnTo>
                    <a:pt x="330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12" y="94"/>
                  </a:lnTo>
                  <a:lnTo>
                    <a:pt x="303" y="94"/>
                  </a:lnTo>
                  <a:lnTo>
                    <a:pt x="296" y="94"/>
                  </a:lnTo>
                  <a:lnTo>
                    <a:pt x="287" y="88"/>
                  </a:lnTo>
                  <a:lnTo>
                    <a:pt x="281" y="82"/>
                  </a:lnTo>
                  <a:lnTo>
                    <a:pt x="275" y="67"/>
                  </a:lnTo>
                  <a:lnTo>
                    <a:pt x="272" y="49"/>
                  </a:lnTo>
                  <a:lnTo>
                    <a:pt x="272" y="49"/>
                  </a:lnTo>
                  <a:lnTo>
                    <a:pt x="266" y="36"/>
                  </a:lnTo>
                  <a:lnTo>
                    <a:pt x="248" y="21"/>
                  </a:lnTo>
                  <a:lnTo>
                    <a:pt x="238" y="12"/>
                  </a:lnTo>
                  <a:lnTo>
                    <a:pt x="226" y="6"/>
                  </a:lnTo>
                  <a:lnTo>
                    <a:pt x="211" y="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982" name="Group 78"/>
          <p:cNvGrpSpPr>
            <a:grpSpLocks/>
          </p:cNvGrpSpPr>
          <p:nvPr/>
        </p:nvGrpSpPr>
        <p:grpSpPr bwMode="auto">
          <a:xfrm>
            <a:off x="3014663" y="1749425"/>
            <a:ext cx="3379787" cy="952500"/>
            <a:chOff x="1929" y="1057"/>
            <a:chExt cx="2232" cy="674"/>
          </a:xfrm>
        </p:grpSpPr>
        <p:sp>
          <p:nvSpPr>
            <p:cNvPr id="123983" name="Freeform 79"/>
            <p:cNvSpPr>
              <a:spLocks/>
            </p:cNvSpPr>
            <p:nvPr/>
          </p:nvSpPr>
          <p:spPr bwMode="auto">
            <a:xfrm>
              <a:off x="1929" y="1685"/>
              <a:ext cx="46" cy="46"/>
            </a:xfrm>
            <a:custGeom>
              <a:avLst/>
              <a:gdLst/>
              <a:ahLst/>
              <a:cxnLst>
                <a:cxn ang="0">
                  <a:pos x="21" y="46"/>
                </a:cxn>
                <a:cxn ang="0">
                  <a:pos x="21" y="46"/>
                </a:cxn>
                <a:cxn ang="0">
                  <a:pos x="30" y="43"/>
                </a:cxn>
                <a:cxn ang="0">
                  <a:pos x="40" y="40"/>
                </a:cxn>
                <a:cxn ang="0">
                  <a:pos x="43" y="31"/>
                </a:cxn>
                <a:cxn ang="0">
                  <a:pos x="46" y="22"/>
                </a:cxn>
                <a:cxn ang="0">
                  <a:pos x="46" y="22"/>
                </a:cxn>
                <a:cxn ang="0">
                  <a:pos x="43" y="13"/>
                </a:cxn>
                <a:cxn ang="0">
                  <a:pos x="40" y="6"/>
                </a:cxn>
                <a:cxn ang="0">
                  <a:pos x="30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31"/>
                </a:cxn>
                <a:cxn ang="0">
                  <a:pos x="6" y="40"/>
                </a:cxn>
                <a:cxn ang="0">
                  <a:pos x="12" y="43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21" y="46"/>
                </a:cxn>
              </a:cxnLst>
              <a:rect l="0" t="0" r="r" b="b"/>
              <a:pathLst>
                <a:path w="46" h="46">
                  <a:moveTo>
                    <a:pt x="21" y="46"/>
                  </a:moveTo>
                  <a:lnTo>
                    <a:pt x="21" y="46"/>
                  </a:lnTo>
                  <a:lnTo>
                    <a:pt x="30" y="43"/>
                  </a:lnTo>
                  <a:lnTo>
                    <a:pt x="40" y="40"/>
                  </a:lnTo>
                  <a:lnTo>
                    <a:pt x="43" y="31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3" y="13"/>
                  </a:lnTo>
                  <a:lnTo>
                    <a:pt x="40" y="6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6" y="40"/>
                  </a:lnTo>
                  <a:lnTo>
                    <a:pt x="12" y="4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close/>
                </a:path>
              </a:pathLst>
            </a:custGeom>
            <a:solidFill>
              <a:srgbClr val="C6000E"/>
            </a:solidFill>
            <a:ln w="4763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4" name="Freeform 80"/>
            <p:cNvSpPr>
              <a:spLocks/>
            </p:cNvSpPr>
            <p:nvPr/>
          </p:nvSpPr>
          <p:spPr bwMode="auto">
            <a:xfrm>
              <a:off x="1953" y="1084"/>
              <a:ext cx="2177" cy="626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0" y="626"/>
                </a:cxn>
                <a:cxn ang="0">
                  <a:pos x="55" y="620"/>
                </a:cxn>
                <a:cxn ang="0">
                  <a:pos x="205" y="592"/>
                </a:cxn>
                <a:cxn ang="0">
                  <a:pos x="437" y="549"/>
                </a:cxn>
                <a:cxn ang="0">
                  <a:pos x="577" y="522"/>
                </a:cxn>
                <a:cxn ang="0">
                  <a:pos x="730" y="485"/>
                </a:cxn>
                <a:cxn ang="0">
                  <a:pos x="895" y="446"/>
                </a:cxn>
                <a:cxn ang="0">
                  <a:pos x="1069" y="403"/>
                </a:cxn>
                <a:cxn ang="0">
                  <a:pos x="1249" y="351"/>
                </a:cxn>
                <a:cxn ang="0">
                  <a:pos x="1432" y="293"/>
                </a:cxn>
                <a:cxn ang="0">
                  <a:pos x="1621" y="229"/>
                </a:cxn>
                <a:cxn ang="0">
                  <a:pos x="1808" y="159"/>
                </a:cxn>
                <a:cxn ang="0">
                  <a:pos x="1902" y="122"/>
                </a:cxn>
                <a:cxn ang="0">
                  <a:pos x="1994" y="82"/>
                </a:cxn>
                <a:cxn ang="0">
                  <a:pos x="2086" y="43"/>
                </a:cxn>
                <a:cxn ang="0">
                  <a:pos x="2177" y="0"/>
                </a:cxn>
              </a:cxnLst>
              <a:rect l="0" t="0" r="r" b="b"/>
              <a:pathLst>
                <a:path w="2177" h="626">
                  <a:moveTo>
                    <a:pt x="0" y="626"/>
                  </a:moveTo>
                  <a:lnTo>
                    <a:pt x="0" y="626"/>
                  </a:lnTo>
                  <a:lnTo>
                    <a:pt x="55" y="620"/>
                  </a:lnTo>
                  <a:lnTo>
                    <a:pt x="205" y="592"/>
                  </a:lnTo>
                  <a:lnTo>
                    <a:pt x="437" y="549"/>
                  </a:lnTo>
                  <a:lnTo>
                    <a:pt x="577" y="522"/>
                  </a:lnTo>
                  <a:lnTo>
                    <a:pt x="730" y="485"/>
                  </a:lnTo>
                  <a:lnTo>
                    <a:pt x="895" y="446"/>
                  </a:lnTo>
                  <a:lnTo>
                    <a:pt x="1069" y="403"/>
                  </a:lnTo>
                  <a:lnTo>
                    <a:pt x="1249" y="351"/>
                  </a:lnTo>
                  <a:lnTo>
                    <a:pt x="1432" y="293"/>
                  </a:lnTo>
                  <a:lnTo>
                    <a:pt x="1621" y="229"/>
                  </a:lnTo>
                  <a:lnTo>
                    <a:pt x="1808" y="159"/>
                  </a:lnTo>
                  <a:lnTo>
                    <a:pt x="1902" y="122"/>
                  </a:lnTo>
                  <a:lnTo>
                    <a:pt x="1994" y="82"/>
                  </a:lnTo>
                  <a:lnTo>
                    <a:pt x="2086" y="43"/>
                  </a:lnTo>
                  <a:lnTo>
                    <a:pt x="2177" y="0"/>
                  </a:lnTo>
                </a:path>
              </a:pathLst>
            </a:custGeom>
            <a:noFill/>
            <a:ln w="14288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5" name="Freeform 81"/>
            <p:cNvSpPr>
              <a:spLocks/>
            </p:cNvSpPr>
            <p:nvPr/>
          </p:nvSpPr>
          <p:spPr bwMode="auto">
            <a:xfrm>
              <a:off x="4130" y="1060"/>
              <a:ext cx="31" cy="3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4"/>
                </a:cxn>
                <a:cxn ang="0">
                  <a:pos x="31" y="33"/>
                </a:cxn>
              </a:cxnLst>
              <a:rect l="0" t="0" r="r" b="b"/>
              <a:pathLst>
                <a:path w="31" h="33">
                  <a:moveTo>
                    <a:pt x="15" y="0"/>
                  </a:moveTo>
                  <a:lnTo>
                    <a:pt x="0" y="24"/>
                  </a:lnTo>
                  <a:lnTo>
                    <a:pt x="31" y="33"/>
                  </a:lnTo>
                </a:path>
              </a:pathLst>
            </a:custGeom>
            <a:noFill/>
            <a:ln w="14288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6" name="Freeform 82"/>
            <p:cNvSpPr>
              <a:spLocks/>
            </p:cNvSpPr>
            <p:nvPr/>
          </p:nvSpPr>
          <p:spPr bwMode="auto">
            <a:xfrm>
              <a:off x="1950" y="1081"/>
              <a:ext cx="2177" cy="626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0" y="626"/>
                </a:cxn>
                <a:cxn ang="0">
                  <a:pos x="55" y="620"/>
                </a:cxn>
                <a:cxn ang="0">
                  <a:pos x="205" y="592"/>
                </a:cxn>
                <a:cxn ang="0">
                  <a:pos x="437" y="549"/>
                </a:cxn>
                <a:cxn ang="0">
                  <a:pos x="577" y="522"/>
                </a:cxn>
                <a:cxn ang="0">
                  <a:pos x="730" y="485"/>
                </a:cxn>
                <a:cxn ang="0">
                  <a:pos x="895" y="446"/>
                </a:cxn>
                <a:cxn ang="0">
                  <a:pos x="1069" y="403"/>
                </a:cxn>
                <a:cxn ang="0">
                  <a:pos x="1249" y="351"/>
                </a:cxn>
                <a:cxn ang="0">
                  <a:pos x="1432" y="293"/>
                </a:cxn>
                <a:cxn ang="0">
                  <a:pos x="1621" y="229"/>
                </a:cxn>
                <a:cxn ang="0">
                  <a:pos x="1808" y="159"/>
                </a:cxn>
                <a:cxn ang="0">
                  <a:pos x="1902" y="122"/>
                </a:cxn>
                <a:cxn ang="0">
                  <a:pos x="1994" y="82"/>
                </a:cxn>
                <a:cxn ang="0">
                  <a:pos x="2085" y="43"/>
                </a:cxn>
                <a:cxn ang="0">
                  <a:pos x="2177" y="0"/>
                </a:cxn>
              </a:cxnLst>
              <a:rect l="0" t="0" r="r" b="b"/>
              <a:pathLst>
                <a:path w="2177" h="626">
                  <a:moveTo>
                    <a:pt x="0" y="626"/>
                  </a:moveTo>
                  <a:lnTo>
                    <a:pt x="0" y="626"/>
                  </a:lnTo>
                  <a:lnTo>
                    <a:pt x="55" y="620"/>
                  </a:lnTo>
                  <a:lnTo>
                    <a:pt x="205" y="592"/>
                  </a:lnTo>
                  <a:lnTo>
                    <a:pt x="437" y="549"/>
                  </a:lnTo>
                  <a:lnTo>
                    <a:pt x="577" y="522"/>
                  </a:lnTo>
                  <a:lnTo>
                    <a:pt x="730" y="485"/>
                  </a:lnTo>
                  <a:lnTo>
                    <a:pt x="895" y="446"/>
                  </a:lnTo>
                  <a:lnTo>
                    <a:pt x="1069" y="403"/>
                  </a:lnTo>
                  <a:lnTo>
                    <a:pt x="1249" y="351"/>
                  </a:lnTo>
                  <a:lnTo>
                    <a:pt x="1432" y="293"/>
                  </a:lnTo>
                  <a:lnTo>
                    <a:pt x="1621" y="229"/>
                  </a:lnTo>
                  <a:lnTo>
                    <a:pt x="1808" y="159"/>
                  </a:lnTo>
                  <a:lnTo>
                    <a:pt x="1902" y="122"/>
                  </a:lnTo>
                  <a:lnTo>
                    <a:pt x="1994" y="82"/>
                  </a:lnTo>
                  <a:lnTo>
                    <a:pt x="2085" y="43"/>
                  </a:lnTo>
                  <a:lnTo>
                    <a:pt x="2177" y="0"/>
                  </a:lnTo>
                </a:path>
              </a:pathLst>
            </a:custGeom>
            <a:noFill/>
            <a:ln w="19050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7" name="Freeform 83"/>
            <p:cNvSpPr>
              <a:spLocks/>
            </p:cNvSpPr>
            <p:nvPr/>
          </p:nvSpPr>
          <p:spPr bwMode="auto">
            <a:xfrm>
              <a:off x="4127" y="1057"/>
              <a:ext cx="31" cy="3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4"/>
                </a:cxn>
                <a:cxn ang="0">
                  <a:pos x="31" y="33"/>
                </a:cxn>
              </a:cxnLst>
              <a:rect l="0" t="0" r="r" b="b"/>
              <a:pathLst>
                <a:path w="31" h="33">
                  <a:moveTo>
                    <a:pt x="15" y="0"/>
                  </a:moveTo>
                  <a:lnTo>
                    <a:pt x="0" y="24"/>
                  </a:lnTo>
                  <a:lnTo>
                    <a:pt x="31" y="33"/>
                  </a:lnTo>
                </a:path>
              </a:pathLst>
            </a:custGeom>
            <a:noFill/>
            <a:ln w="19050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988" name="Group 84"/>
          <p:cNvGrpSpPr>
            <a:grpSpLocks/>
          </p:cNvGrpSpPr>
          <p:nvPr/>
        </p:nvGrpSpPr>
        <p:grpSpPr bwMode="auto">
          <a:xfrm>
            <a:off x="6399213" y="1693863"/>
            <a:ext cx="234950" cy="106362"/>
            <a:chOff x="4164" y="1017"/>
            <a:chExt cx="155" cy="76"/>
          </a:xfrm>
        </p:grpSpPr>
        <p:sp>
          <p:nvSpPr>
            <p:cNvPr id="123989" name="Freeform 85"/>
            <p:cNvSpPr>
              <a:spLocks/>
            </p:cNvSpPr>
            <p:nvPr/>
          </p:nvSpPr>
          <p:spPr bwMode="auto">
            <a:xfrm>
              <a:off x="4164" y="1041"/>
              <a:ext cx="55" cy="52"/>
            </a:xfrm>
            <a:custGeom>
              <a:avLst/>
              <a:gdLst/>
              <a:ahLst/>
              <a:cxnLst>
                <a:cxn ang="0">
                  <a:pos x="39" y="52"/>
                </a:cxn>
                <a:cxn ang="0">
                  <a:pos x="39" y="52"/>
                </a:cxn>
                <a:cxn ang="0">
                  <a:pos x="49" y="43"/>
                </a:cxn>
                <a:cxn ang="0">
                  <a:pos x="55" y="37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52" y="16"/>
                </a:cxn>
                <a:cxn ang="0">
                  <a:pos x="42" y="9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6" y="9"/>
                </a:cxn>
                <a:cxn ang="0">
                  <a:pos x="3" y="19"/>
                </a:cxn>
                <a:cxn ang="0">
                  <a:pos x="0" y="28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12" y="46"/>
                </a:cxn>
                <a:cxn ang="0">
                  <a:pos x="21" y="52"/>
                </a:cxn>
                <a:cxn ang="0">
                  <a:pos x="30" y="52"/>
                </a:cxn>
                <a:cxn ang="0">
                  <a:pos x="39" y="52"/>
                </a:cxn>
                <a:cxn ang="0">
                  <a:pos x="39" y="52"/>
                </a:cxn>
                <a:cxn ang="0">
                  <a:pos x="39" y="52"/>
                </a:cxn>
              </a:cxnLst>
              <a:rect l="0" t="0" r="r" b="b"/>
              <a:pathLst>
                <a:path w="55" h="52">
                  <a:moveTo>
                    <a:pt x="39" y="52"/>
                  </a:moveTo>
                  <a:lnTo>
                    <a:pt x="39" y="52"/>
                  </a:lnTo>
                  <a:lnTo>
                    <a:pt x="49" y="43"/>
                  </a:lnTo>
                  <a:lnTo>
                    <a:pt x="55" y="37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2" y="9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6" y="9"/>
                  </a:lnTo>
                  <a:lnTo>
                    <a:pt x="3" y="19"/>
                  </a:lnTo>
                  <a:lnTo>
                    <a:pt x="0" y="2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3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close/>
                </a:path>
              </a:pathLst>
            </a:custGeom>
            <a:solidFill>
              <a:srgbClr val="C6000E"/>
            </a:solidFill>
            <a:ln w="4763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90" name="Freeform 86"/>
            <p:cNvSpPr>
              <a:spLocks/>
            </p:cNvSpPr>
            <p:nvPr/>
          </p:nvSpPr>
          <p:spPr bwMode="auto">
            <a:xfrm>
              <a:off x="4197" y="1044"/>
              <a:ext cx="83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55" y="3"/>
                </a:cxn>
                <a:cxn ang="0">
                  <a:pos x="83" y="0"/>
                </a:cxn>
              </a:cxnLst>
              <a:rect l="0" t="0" r="r" b="b"/>
              <a:pathLst>
                <a:path w="83" h="22">
                  <a:moveTo>
                    <a:pt x="0" y="22"/>
                  </a:moveTo>
                  <a:lnTo>
                    <a:pt x="0" y="22"/>
                  </a:lnTo>
                  <a:lnTo>
                    <a:pt x="55" y="3"/>
                  </a:lnTo>
                  <a:lnTo>
                    <a:pt x="83" y="0"/>
                  </a:lnTo>
                </a:path>
              </a:pathLst>
            </a:custGeom>
            <a:noFill/>
            <a:ln w="9525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91" name="Freeform 87"/>
            <p:cNvSpPr>
              <a:spLocks/>
            </p:cNvSpPr>
            <p:nvPr/>
          </p:nvSpPr>
          <p:spPr bwMode="auto">
            <a:xfrm>
              <a:off x="4197" y="1044"/>
              <a:ext cx="83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55" y="3"/>
                </a:cxn>
                <a:cxn ang="0">
                  <a:pos x="83" y="0"/>
                </a:cxn>
              </a:cxnLst>
              <a:rect l="0" t="0" r="r" b="b"/>
              <a:pathLst>
                <a:path w="83" h="22">
                  <a:moveTo>
                    <a:pt x="0" y="22"/>
                  </a:moveTo>
                  <a:lnTo>
                    <a:pt x="0" y="22"/>
                  </a:lnTo>
                  <a:lnTo>
                    <a:pt x="55" y="3"/>
                  </a:lnTo>
                  <a:lnTo>
                    <a:pt x="83" y="0"/>
                  </a:lnTo>
                </a:path>
              </a:pathLst>
            </a:custGeom>
            <a:noFill/>
            <a:ln w="14288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92" name="Freeform 88"/>
            <p:cNvSpPr>
              <a:spLocks/>
            </p:cNvSpPr>
            <p:nvPr/>
          </p:nvSpPr>
          <p:spPr bwMode="auto">
            <a:xfrm>
              <a:off x="4286" y="1020"/>
              <a:ext cx="33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4"/>
                </a:cxn>
                <a:cxn ang="0">
                  <a:pos x="33" y="36"/>
                </a:cxn>
              </a:cxnLst>
              <a:rect l="0" t="0" r="r" b="b"/>
              <a:pathLst>
                <a:path w="33" h="36">
                  <a:moveTo>
                    <a:pt x="18" y="0"/>
                  </a:moveTo>
                  <a:lnTo>
                    <a:pt x="0" y="24"/>
                  </a:lnTo>
                  <a:lnTo>
                    <a:pt x="33" y="36"/>
                  </a:lnTo>
                </a:path>
              </a:pathLst>
            </a:custGeom>
            <a:noFill/>
            <a:ln w="14288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93" name="Freeform 89"/>
            <p:cNvSpPr>
              <a:spLocks/>
            </p:cNvSpPr>
            <p:nvPr/>
          </p:nvSpPr>
          <p:spPr bwMode="auto">
            <a:xfrm>
              <a:off x="4283" y="1017"/>
              <a:ext cx="33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4"/>
                </a:cxn>
                <a:cxn ang="0">
                  <a:pos x="33" y="36"/>
                </a:cxn>
              </a:cxnLst>
              <a:rect l="0" t="0" r="r" b="b"/>
              <a:pathLst>
                <a:path w="33" h="36">
                  <a:moveTo>
                    <a:pt x="18" y="0"/>
                  </a:moveTo>
                  <a:lnTo>
                    <a:pt x="0" y="24"/>
                  </a:lnTo>
                  <a:lnTo>
                    <a:pt x="33" y="36"/>
                  </a:lnTo>
                </a:path>
              </a:pathLst>
            </a:custGeom>
            <a:noFill/>
            <a:ln w="19050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94" name="Freeform 90"/>
            <p:cNvSpPr>
              <a:spLocks/>
            </p:cNvSpPr>
            <p:nvPr/>
          </p:nvSpPr>
          <p:spPr bwMode="auto">
            <a:xfrm>
              <a:off x="4199" y="1040"/>
              <a:ext cx="83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55" y="3"/>
                </a:cxn>
                <a:cxn ang="0">
                  <a:pos x="83" y="0"/>
                </a:cxn>
              </a:cxnLst>
              <a:rect l="0" t="0" r="r" b="b"/>
              <a:pathLst>
                <a:path w="83" h="22">
                  <a:moveTo>
                    <a:pt x="0" y="22"/>
                  </a:moveTo>
                  <a:lnTo>
                    <a:pt x="0" y="22"/>
                  </a:lnTo>
                  <a:lnTo>
                    <a:pt x="55" y="3"/>
                  </a:lnTo>
                  <a:lnTo>
                    <a:pt x="83" y="0"/>
                  </a:lnTo>
                </a:path>
              </a:pathLst>
            </a:custGeom>
            <a:noFill/>
            <a:ln w="14288">
              <a:solidFill>
                <a:srgbClr val="C600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995" name="Freeform 91"/>
          <p:cNvSpPr>
            <a:spLocks/>
          </p:cNvSpPr>
          <p:nvPr/>
        </p:nvSpPr>
        <p:spPr bwMode="auto">
          <a:xfrm>
            <a:off x="2681288" y="2706688"/>
            <a:ext cx="449262" cy="18653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0"/>
              </a:cxn>
              <a:cxn ang="0">
                <a:pos x="101" y="68"/>
              </a:cxn>
              <a:cxn ang="0">
                <a:pos x="98" y="135"/>
              </a:cxn>
              <a:cxn ang="0">
                <a:pos x="89" y="238"/>
              </a:cxn>
              <a:cxn ang="0">
                <a:pos x="89" y="238"/>
              </a:cxn>
              <a:cxn ang="0">
                <a:pos x="40" y="770"/>
              </a:cxn>
              <a:cxn ang="0">
                <a:pos x="12" y="1105"/>
              </a:cxn>
              <a:cxn ang="0">
                <a:pos x="0" y="1273"/>
              </a:cxn>
              <a:cxn ang="0">
                <a:pos x="0" y="1273"/>
              </a:cxn>
              <a:cxn ang="0">
                <a:pos x="3" y="1282"/>
              </a:cxn>
              <a:cxn ang="0">
                <a:pos x="6" y="1288"/>
              </a:cxn>
              <a:cxn ang="0">
                <a:pos x="22" y="1301"/>
              </a:cxn>
              <a:cxn ang="0">
                <a:pos x="43" y="1313"/>
              </a:cxn>
              <a:cxn ang="0">
                <a:pos x="67" y="1319"/>
              </a:cxn>
              <a:cxn ang="0">
                <a:pos x="92" y="1319"/>
              </a:cxn>
              <a:cxn ang="0">
                <a:pos x="113" y="1316"/>
              </a:cxn>
              <a:cxn ang="0">
                <a:pos x="119" y="1313"/>
              </a:cxn>
              <a:cxn ang="0">
                <a:pos x="128" y="1310"/>
              </a:cxn>
              <a:cxn ang="0">
                <a:pos x="131" y="1301"/>
              </a:cxn>
              <a:cxn ang="0">
                <a:pos x="134" y="1291"/>
              </a:cxn>
              <a:cxn ang="0">
                <a:pos x="134" y="1291"/>
              </a:cxn>
              <a:cxn ang="0">
                <a:pos x="153" y="1105"/>
              </a:cxn>
              <a:cxn ang="0">
                <a:pos x="186" y="745"/>
              </a:cxn>
              <a:cxn ang="0">
                <a:pos x="205" y="553"/>
              </a:cxn>
              <a:cxn ang="0">
                <a:pos x="226" y="373"/>
              </a:cxn>
              <a:cxn ang="0">
                <a:pos x="247" y="229"/>
              </a:cxn>
              <a:cxn ang="0">
                <a:pos x="254" y="174"/>
              </a:cxn>
              <a:cxn ang="0">
                <a:pos x="263" y="138"/>
              </a:cxn>
              <a:cxn ang="0">
                <a:pos x="263" y="138"/>
              </a:cxn>
              <a:cxn ang="0">
                <a:pos x="296" y="16"/>
              </a:cxn>
              <a:cxn ang="0">
                <a:pos x="296" y="16"/>
              </a:cxn>
              <a:cxn ang="0">
                <a:pos x="275" y="10"/>
              </a:cxn>
              <a:cxn ang="0">
                <a:pos x="254" y="7"/>
              </a:cxn>
              <a:cxn ang="0">
                <a:pos x="205" y="0"/>
              </a:cxn>
              <a:cxn ang="0">
                <a:pos x="104" y="0"/>
              </a:cxn>
              <a:cxn ang="0">
                <a:pos x="104" y="0"/>
              </a:cxn>
              <a:cxn ang="0">
                <a:pos x="104" y="0"/>
              </a:cxn>
            </a:cxnLst>
            <a:rect l="0" t="0" r="r" b="b"/>
            <a:pathLst>
              <a:path w="296" h="1319">
                <a:moveTo>
                  <a:pt x="104" y="0"/>
                </a:moveTo>
                <a:lnTo>
                  <a:pt x="104" y="0"/>
                </a:lnTo>
                <a:lnTo>
                  <a:pt x="101" y="68"/>
                </a:lnTo>
                <a:lnTo>
                  <a:pt x="98" y="135"/>
                </a:lnTo>
                <a:lnTo>
                  <a:pt x="89" y="238"/>
                </a:lnTo>
                <a:lnTo>
                  <a:pt x="89" y="238"/>
                </a:lnTo>
                <a:lnTo>
                  <a:pt x="40" y="770"/>
                </a:lnTo>
                <a:lnTo>
                  <a:pt x="12" y="1105"/>
                </a:lnTo>
                <a:lnTo>
                  <a:pt x="0" y="1273"/>
                </a:lnTo>
                <a:lnTo>
                  <a:pt x="0" y="1273"/>
                </a:lnTo>
                <a:lnTo>
                  <a:pt x="3" y="1282"/>
                </a:lnTo>
                <a:lnTo>
                  <a:pt x="6" y="1288"/>
                </a:lnTo>
                <a:lnTo>
                  <a:pt x="22" y="1301"/>
                </a:lnTo>
                <a:lnTo>
                  <a:pt x="43" y="1313"/>
                </a:lnTo>
                <a:lnTo>
                  <a:pt x="67" y="1319"/>
                </a:lnTo>
                <a:lnTo>
                  <a:pt x="92" y="1319"/>
                </a:lnTo>
                <a:lnTo>
                  <a:pt x="113" y="1316"/>
                </a:lnTo>
                <a:lnTo>
                  <a:pt x="119" y="1313"/>
                </a:lnTo>
                <a:lnTo>
                  <a:pt x="128" y="1310"/>
                </a:lnTo>
                <a:lnTo>
                  <a:pt x="131" y="1301"/>
                </a:lnTo>
                <a:lnTo>
                  <a:pt x="134" y="1291"/>
                </a:lnTo>
                <a:lnTo>
                  <a:pt x="134" y="1291"/>
                </a:lnTo>
                <a:lnTo>
                  <a:pt x="153" y="1105"/>
                </a:lnTo>
                <a:lnTo>
                  <a:pt x="186" y="745"/>
                </a:lnTo>
                <a:lnTo>
                  <a:pt x="205" y="553"/>
                </a:lnTo>
                <a:lnTo>
                  <a:pt x="226" y="373"/>
                </a:lnTo>
                <a:lnTo>
                  <a:pt x="247" y="229"/>
                </a:lnTo>
                <a:lnTo>
                  <a:pt x="254" y="174"/>
                </a:lnTo>
                <a:lnTo>
                  <a:pt x="263" y="138"/>
                </a:lnTo>
                <a:lnTo>
                  <a:pt x="263" y="138"/>
                </a:lnTo>
                <a:lnTo>
                  <a:pt x="296" y="16"/>
                </a:lnTo>
                <a:lnTo>
                  <a:pt x="296" y="16"/>
                </a:lnTo>
                <a:lnTo>
                  <a:pt x="275" y="10"/>
                </a:lnTo>
                <a:lnTo>
                  <a:pt x="254" y="7"/>
                </a:lnTo>
                <a:lnTo>
                  <a:pt x="205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close/>
              </a:path>
            </a:pathLst>
          </a:custGeom>
          <a:solidFill>
            <a:srgbClr val="EBBC7C"/>
          </a:solidFill>
          <a:ln w="9525">
            <a:solidFill>
              <a:srgbClr val="8B363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3996" name="Group 92"/>
          <p:cNvGrpSpPr>
            <a:grpSpLocks/>
          </p:cNvGrpSpPr>
          <p:nvPr/>
        </p:nvGrpSpPr>
        <p:grpSpPr bwMode="auto">
          <a:xfrm>
            <a:off x="1984375" y="1071563"/>
            <a:ext cx="1978025" cy="1203325"/>
            <a:chOff x="1248" y="577"/>
            <a:chExt cx="1307" cy="852"/>
          </a:xfrm>
        </p:grpSpPr>
        <p:sp>
          <p:nvSpPr>
            <p:cNvPr id="123997" name="Freeform 93"/>
            <p:cNvSpPr>
              <a:spLocks/>
            </p:cNvSpPr>
            <p:nvPr/>
          </p:nvSpPr>
          <p:spPr bwMode="auto">
            <a:xfrm>
              <a:off x="1248" y="577"/>
              <a:ext cx="1307" cy="852"/>
            </a:xfrm>
            <a:custGeom>
              <a:avLst/>
              <a:gdLst/>
              <a:ahLst/>
              <a:cxnLst>
                <a:cxn ang="0">
                  <a:pos x="467" y="760"/>
                </a:cxn>
                <a:cxn ang="0">
                  <a:pos x="409" y="736"/>
                </a:cxn>
                <a:cxn ang="0">
                  <a:pos x="321" y="742"/>
                </a:cxn>
                <a:cxn ang="0">
                  <a:pos x="241" y="785"/>
                </a:cxn>
                <a:cxn ang="0">
                  <a:pos x="189" y="809"/>
                </a:cxn>
                <a:cxn ang="0">
                  <a:pos x="131" y="852"/>
                </a:cxn>
                <a:cxn ang="0">
                  <a:pos x="70" y="809"/>
                </a:cxn>
                <a:cxn ang="0">
                  <a:pos x="12" y="757"/>
                </a:cxn>
                <a:cxn ang="0">
                  <a:pos x="12" y="669"/>
                </a:cxn>
                <a:cxn ang="0">
                  <a:pos x="0" y="626"/>
                </a:cxn>
                <a:cxn ang="0">
                  <a:pos x="28" y="483"/>
                </a:cxn>
                <a:cxn ang="0">
                  <a:pos x="25" y="440"/>
                </a:cxn>
                <a:cxn ang="0">
                  <a:pos x="61" y="342"/>
                </a:cxn>
                <a:cxn ang="0">
                  <a:pos x="86" y="318"/>
                </a:cxn>
                <a:cxn ang="0">
                  <a:pos x="150" y="214"/>
                </a:cxn>
                <a:cxn ang="0">
                  <a:pos x="196" y="190"/>
                </a:cxn>
                <a:cxn ang="0">
                  <a:pos x="269" y="129"/>
                </a:cxn>
                <a:cxn ang="0">
                  <a:pos x="321" y="104"/>
                </a:cxn>
                <a:cxn ang="0">
                  <a:pos x="406" y="52"/>
                </a:cxn>
                <a:cxn ang="0">
                  <a:pos x="452" y="40"/>
                </a:cxn>
                <a:cxn ang="0">
                  <a:pos x="553" y="16"/>
                </a:cxn>
                <a:cxn ang="0">
                  <a:pos x="602" y="16"/>
                </a:cxn>
                <a:cxn ang="0">
                  <a:pos x="702" y="3"/>
                </a:cxn>
                <a:cxn ang="0">
                  <a:pos x="766" y="0"/>
                </a:cxn>
                <a:cxn ang="0">
                  <a:pos x="879" y="16"/>
                </a:cxn>
                <a:cxn ang="0">
                  <a:pos x="922" y="16"/>
                </a:cxn>
                <a:cxn ang="0">
                  <a:pos x="1008" y="46"/>
                </a:cxn>
                <a:cxn ang="0">
                  <a:pos x="1084" y="55"/>
                </a:cxn>
                <a:cxn ang="0">
                  <a:pos x="1142" y="110"/>
                </a:cxn>
                <a:cxn ang="0">
                  <a:pos x="1191" y="144"/>
                </a:cxn>
                <a:cxn ang="0">
                  <a:pos x="1261" y="257"/>
                </a:cxn>
                <a:cxn ang="0">
                  <a:pos x="1295" y="312"/>
                </a:cxn>
                <a:cxn ang="0">
                  <a:pos x="1301" y="403"/>
                </a:cxn>
                <a:cxn ang="0">
                  <a:pos x="1307" y="464"/>
                </a:cxn>
                <a:cxn ang="0">
                  <a:pos x="1276" y="513"/>
                </a:cxn>
                <a:cxn ang="0">
                  <a:pos x="1227" y="577"/>
                </a:cxn>
                <a:cxn ang="0">
                  <a:pos x="1154" y="611"/>
                </a:cxn>
                <a:cxn ang="0">
                  <a:pos x="1114" y="657"/>
                </a:cxn>
                <a:cxn ang="0">
                  <a:pos x="1014" y="687"/>
                </a:cxn>
                <a:cxn ang="0">
                  <a:pos x="968" y="699"/>
                </a:cxn>
                <a:cxn ang="0">
                  <a:pos x="892" y="684"/>
                </a:cxn>
                <a:cxn ang="0">
                  <a:pos x="861" y="660"/>
                </a:cxn>
                <a:cxn ang="0">
                  <a:pos x="837" y="602"/>
                </a:cxn>
                <a:cxn ang="0">
                  <a:pos x="934" y="507"/>
                </a:cxn>
                <a:cxn ang="0">
                  <a:pos x="989" y="431"/>
                </a:cxn>
                <a:cxn ang="0">
                  <a:pos x="950" y="358"/>
                </a:cxn>
                <a:cxn ang="0">
                  <a:pos x="886" y="321"/>
                </a:cxn>
                <a:cxn ang="0">
                  <a:pos x="727" y="339"/>
                </a:cxn>
                <a:cxn ang="0">
                  <a:pos x="531" y="434"/>
                </a:cxn>
                <a:cxn ang="0">
                  <a:pos x="421" y="547"/>
                </a:cxn>
                <a:cxn ang="0">
                  <a:pos x="400" y="663"/>
                </a:cxn>
                <a:cxn ang="0">
                  <a:pos x="476" y="699"/>
                </a:cxn>
                <a:cxn ang="0">
                  <a:pos x="513" y="724"/>
                </a:cxn>
              </a:cxnLst>
              <a:rect l="0" t="0" r="r" b="b"/>
              <a:pathLst>
                <a:path w="1307" h="852">
                  <a:moveTo>
                    <a:pt x="513" y="724"/>
                  </a:moveTo>
                  <a:lnTo>
                    <a:pt x="513" y="724"/>
                  </a:lnTo>
                  <a:lnTo>
                    <a:pt x="510" y="736"/>
                  </a:lnTo>
                  <a:lnTo>
                    <a:pt x="498" y="745"/>
                  </a:lnTo>
                  <a:lnTo>
                    <a:pt x="483" y="754"/>
                  </a:lnTo>
                  <a:lnTo>
                    <a:pt x="467" y="760"/>
                  </a:lnTo>
                  <a:lnTo>
                    <a:pt x="449" y="760"/>
                  </a:lnTo>
                  <a:lnTo>
                    <a:pt x="431" y="757"/>
                  </a:lnTo>
                  <a:lnTo>
                    <a:pt x="418" y="751"/>
                  </a:lnTo>
                  <a:lnTo>
                    <a:pt x="412" y="742"/>
                  </a:lnTo>
                  <a:lnTo>
                    <a:pt x="409" y="736"/>
                  </a:lnTo>
                  <a:lnTo>
                    <a:pt x="409" y="736"/>
                  </a:lnTo>
                  <a:lnTo>
                    <a:pt x="400" y="742"/>
                  </a:lnTo>
                  <a:lnTo>
                    <a:pt x="391" y="745"/>
                  </a:lnTo>
                  <a:lnTo>
                    <a:pt x="360" y="748"/>
                  </a:lnTo>
                  <a:lnTo>
                    <a:pt x="333" y="748"/>
                  </a:lnTo>
                  <a:lnTo>
                    <a:pt x="324" y="745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15" y="754"/>
                  </a:lnTo>
                  <a:lnTo>
                    <a:pt x="299" y="763"/>
                  </a:lnTo>
                  <a:lnTo>
                    <a:pt x="281" y="773"/>
                  </a:lnTo>
                  <a:lnTo>
                    <a:pt x="263" y="779"/>
                  </a:lnTo>
                  <a:lnTo>
                    <a:pt x="241" y="785"/>
                  </a:lnTo>
                  <a:lnTo>
                    <a:pt x="223" y="788"/>
                  </a:lnTo>
                  <a:lnTo>
                    <a:pt x="205" y="788"/>
                  </a:lnTo>
                  <a:lnTo>
                    <a:pt x="196" y="785"/>
                  </a:lnTo>
                  <a:lnTo>
                    <a:pt x="196" y="785"/>
                  </a:lnTo>
                  <a:lnTo>
                    <a:pt x="196" y="797"/>
                  </a:lnTo>
                  <a:lnTo>
                    <a:pt x="189" y="809"/>
                  </a:lnTo>
                  <a:lnTo>
                    <a:pt x="186" y="818"/>
                  </a:lnTo>
                  <a:lnTo>
                    <a:pt x="177" y="828"/>
                  </a:lnTo>
                  <a:lnTo>
                    <a:pt x="162" y="840"/>
                  </a:lnTo>
                  <a:lnTo>
                    <a:pt x="141" y="849"/>
                  </a:lnTo>
                  <a:lnTo>
                    <a:pt x="141" y="849"/>
                  </a:lnTo>
                  <a:lnTo>
                    <a:pt x="131" y="852"/>
                  </a:lnTo>
                  <a:lnTo>
                    <a:pt x="116" y="852"/>
                  </a:lnTo>
                  <a:lnTo>
                    <a:pt x="104" y="852"/>
                  </a:lnTo>
                  <a:lnTo>
                    <a:pt x="92" y="846"/>
                  </a:lnTo>
                  <a:lnTo>
                    <a:pt x="83" y="837"/>
                  </a:lnTo>
                  <a:lnTo>
                    <a:pt x="76" y="824"/>
                  </a:lnTo>
                  <a:lnTo>
                    <a:pt x="70" y="809"/>
                  </a:lnTo>
                  <a:lnTo>
                    <a:pt x="70" y="794"/>
                  </a:lnTo>
                  <a:lnTo>
                    <a:pt x="70" y="794"/>
                  </a:lnTo>
                  <a:lnTo>
                    <a:pt x="49" y="788"/>
                  </a:lnTo>
                  <a:lnTo>
                    <a:pt x="34" y="782"/>
                  </a:lnTo>
                  <a:lnTo>
                    <a:pt x="22" y="773"/>
                  </a:lnTo>
                  <a:lnTo>
                    <a:pt x="12" y="757"/>
                  </a:lnTo>
                  <a:lnTo>
                    <a:pt x="12" y="757"/>
                  </a:lnTo>
                  <a:lnTo>
                    <a:pt x="6" y="736"/>
                  </a:lnTo>
                  <a:lnTo>
                    <a:pt x="3" y="709"/>
                  </a:lnTo>
                  <a:lnTo>
                    <a:pt x="3" y="693"/>
                  </a:lnTo>
                  <a:lnTo>
                    <a:pt x="6" y="681"/>
                  </a:lnTo>
                  <a:lnTo>
                    <a:pt x="12" y="669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9" y="651"/>
                  </a:lnTo>
                  <a:lnTo>
                    <a:pt x="3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1"/>
                  </a:lnTo>
                  <a:lnTo>
                    <a:pt x="6" y="593"/>
                  </a:lnTo>
                  <a:lnTo>
                    <a:pt x="6" y="593"/>
                  </a:lnTo>
                  <a:lnTo>
                    <a:pt x="25" y="492"/>
                  </a:lnTo>
                  <a:lnTo>
                    <a:pt x="25" y="492"/>
                  </a:lnTo>
                  <a:lnTo>
                    <a:pt x="28" y="483"/>
                  </a:lnTo>
                  <a:lnTo>
                    <a:pt x="31" y="480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28" y="461"/>
                  </a:lnTo>
                  <a:lnTo>
                    <a:pt x="25" y="449"/>
                  </a:lnTo>
                  <a:lnTo>
                    <a:pt x="25" y="440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7" y="409"/>
                  </a:lnTo>
                  <a:lnTo>
                    <a:pt x="46" y="382"/>
                  </a:lnTo>
                  <a:lnTo>
                    <a:pt x="55" y="354"/>
                  </a:lnTo>
                  <a:lnTo>
                    <a:pt x="61" y="342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70" y="336"/>
                  </a:lnTo>
                  <a:lnTo>
                    <a:pt x="89" y="324"/>
                  </a:lnTo>
                  <a:lnTo>
                    <a:pt x="89" y="324"/>
                  </a:lnTo>
                  <a:lnTo>
                    <a:pt x="86" y="318"/>
                  </a:lnTo>
                  <a:lnTo>
                    <a:pt x="86" y="312"/>
                  </a:lnTo>
                  <a:lnTo>
                    <a:pt x="86" y="300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125" y="245"/>
                  </a:lnTo>
                  <a:lnTo>
                    <a:pt x="150" y="214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80" y="193"/>
                  </a:lnTo>
                  <a:lnTo>
                    <a:pt x="189" y="190"/>
                  </a:lnTo>
                  <a:lnTo>
                    <a:pt x="196" y="190"/>
                  </a:lnTo>
                  <a:lnTo>
                    <a:pt x="196" y="190"/>
                  </a:lnTo>
                  <a:lnTo>
                    <a:pt x="199" y="180"/>
                  </a:lnTo>
                  <a:lnTo>
                    <a:pt x="202" y="171"/>
                  </a:lnTo>
                  <a:lnTo>
                    <a:pt x="211" y="162"/>
                  </a:lnTo>
                  <a:lnTo>
                    <a:pt x="229" y="150"/>
                  </a:lnTo>
                  <a:lnTo>
                    <a:pt x="229" y="150"/>
                  </a:lnTo>
                  <a:lnTo>
                    <a:pt x="269" y="129"/>
                  </a:lnTo>
                  <a:lnTo>
                    <a:pt x="287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2" y="116"/>
                  </a:lnTo>
                  <a:lnTo>
                    <a:pt x="305" y="113"/>
                  </a:lnTo>
                  <a:lnTo>
                    <a:pt x="321" y="104"/>
                  </a:lnTo>
                  <a:lnTo>
                    <a:pt x="339" y="95"/>
                  </a:lnTo>
                  <a:lnTo>
                    <a:pt x="354" y="89"/>
                  </a:lnTo>
                  <a:lnTo>
                    <a:pt x="354" y="89"/>
                  </a:lnTo>
                  <a:lnTo>
                    <a:pt x="373" y="74"/>
                  </a:lnTo>
                  <a:lnTo>
                    <a:pt x="394" y="58"/>
                  </a:lnTo>
                  <a:lnTo>
                    <a:pt x="406" y="52"/>
                  </a:lnTo>
                  <a:lnTo>
                    <a:pt x="418" y="49"/>
                  </a:lnTo>
                  <a:lnTo>
                    <a:pt x="431" y="49"/>
                  </a:lnTo>
                  <a:lnTo>
                    <a:pt x="443" y="55"/>
                  </a:lnTo>
                  <a:lnTo>
                    <a:pt x="443" y="55"/>
                  </a:lnTo>
                  <a:lnTo>
                    <a:pt x="446" y="46"/>
                  </a:lnTo>
                  <a:lnTo>
                    <a:pt x="452" y="40"/>
                  </a:lnTo>
                  <a:lnTo>
                    <a:pt x="470" y="28"/>
                  </a:lnTo>
                  <a:lnTo>
                    <a:pt x="489" y="22"/>
                  </a:lnTo>
                  <a:lnTo>
                    <a:pt x="507" y="16"/>
                  </a:lnTo>
                  <a:lnTo>
                    <a:pt x="507" y="16"/>
                  </a:lnTo>
                  <a:lnTo>
                    <a:pt x="525" y="13"/>
                  </a:lnTo>
                  <a:lnTo>
                    <a:pt x="553" y="16"/>
                  </a:lnTo>
                  <a:lnTo>
                    <a:pt x="577" y="19"/>
                  </a:lnTo>
                  <a:lnTo>
                    <a:pt x="586" y="25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95" y="22"/>
                  </a:lnTo>
                  <a:lnTo>
                    <a:pt x="602" y="16"/>
                  </a:lnTo>
                  <a:lnTo>
                    <a:pt x="620" y="6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81" y="0"/>
                  </a:lnTo>
                  <a:lnTo>
                    <a:pt x="702" y="3"/>
                  </a:lnTo>
                  <a:lnTo>
                    <a:pt x="724" y="10"/>
                  </a:lnTo>
                  <a:lnTo>
                    <a:pt x="736" y="16"/>
                  </a:lnTo>
                  <a:lnTo>
                    <a:pt x="736" y="16"/>
                  </a:lnTo>
                  <a:lnTo>
                    <a:pt x="742" y="10"/>
                  </a:lnTo>
                  <a:lnTo>
                    <a:pt x="751" y="6"/>
                  </a:lnTo>
                  <a:lnTo>
                    <a:pt x="766" y="0"/>
                  </a:lnTo>
                  <a:lnTo>
                    <a:pt x="788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34" y="0"/>
                  </a:lnTo>
                  <a:lnTo>
                    <a:pt x="858" y="6"/>
                  </a:lnTo>
                  <a:lnTo>
                    <a:pt x="879" y="16"/>
                  </a:lnTo>
                  <a:lnTo>
                    <a:pt x="886" y="22"/>
                  </a:lnTo>
                  <a:lnTo>
                    <a:pt x="892" y="28"/>
                  </a:lnTo>
                  <a:lnTo>
                    <a:pt x="892" y="28"/>
                  </a:lnTo>
                  <a:lnTo>
                    <a:pt x="898" y="22"/>
                  </a:lnTo>
                  <a:lnTo>
                    <a:pt x="907" y="19"/>
                  </a:lnTo>
                  <a:lnTo>
                    <a:pt x="922" y="16"/>
                  </a:lnTo>
                  <a:lnTo>
                    <a:pt x="937" y="16"/>
                  </a:lnTo>
                  <a:lnTo>
                    <a:pt x="953" y="22"/>
                  </a:lnTo>
                  <a:lnTo>
                    <a:pt x="953" y="22"/>
                  </a:lnTo>
                  <a:lnTo>
                    <a:pt x="986" y="31"/>
                  </a:lnTo>
                  <a:lnTo>
                    <a:pt x="1002" y="40"/>
                  </a:lnTo>
                  <a:lnTo>
                    <a:pt x="1008" y="46"/>
                  </a:lnTo>
                  <a:lnTo>
                    <a:pt x="1014" y="52"/>
                  </a:lnTo>
                  <a:lnTo>
                    <a:pt x="1014" y="52"/>
                  </a:lnTo>
                  <a:lnTo>
                    <a:pt x="1023" y="49"/>
                  </a:lnTo>
                  <a:lnTo>
                    <a:pt x="1035" y="46"/>
                  </a:lnTo>
                  <a:lnTo>
                    <a:pt x="1060" y="49"/>
                  </a:lnTo>
                  <a:lnTo>
                    <a:pt x="1084" y="55"/>
                  </a:lnTo>
                  <a:lnTo>
                    <a:pt x="1099" y="64"/>
                  </a:lnTo>
                  <a:lnTo>
                    <a:pt x="1099" y="64"/>
                  </a:lnTo>
                  <a:lnTo>
                    <a:pt x="1118" y="77"/>
                  </a:lnTo>
                  <a:lnTo>
                    <a:pt x="1133" y="92"/>
                  </a:lnTo>
                  <a:lnTo>
                    <a:pt x="1139" y="101"/>
                  </a:lnTo>
                  <a:lnTo>
                    <a:pt x="1142" y="110"/>
                  </a:lnTo>
                  <a:lnTo>
                    <a:pt x="1145" y="119"/>
                  </a:lnTo>
                  <a:lnTo>
                    <a:pt x="1142" y="126"/>
                  </a:lnTo>
                  <a:lnTo>
                    <a:pt x="1142" y="126"/>
                  </a:lnTo>
                  <a:lnTo>
                    <a:pt x="1151" y="126"/>
                  </a:lnTo>
                  <a:lnTo>
                    <a:pt x="1163" y="129"/>
                  </a:lnTo>
                  <a:lnTo>
                    <a:pt x="1191" y="144"/>
                  </a:lnTo>
                  <a:lnTo>
                    <a:pt x="1215" y="162"/>
                  </a:lnTo>
                  <a:lnTo>
                    <a:pt x="1224" y="171"/>
                  </a:lnTo>
                  <a:lnTo>
                    <a:pt x="1230" y="180"/>
                  </a:lnTo>
                  <a:lnTo>
                    <a:pt x="1230" y="180"/>
                  </a:lnTo>
                  <a:lnTo>
                    <a:pt x="1252" y="232"/>
                  </a:lnTo>
                  <a:lnTo>
                    <a:pt x="1261" y="257"/>
                  </a:lnTo>
                  <a:lnTo>
                    <a:pt x="1261" y="266"/>
                  </a:lnTo>
                  <a:lnTo>
                    <a:pt x="1258" y="275"/>
                  </a:lnTo>
                  <a:lnTo>
                    <a:pt x="1258" y="275"/>
                  </a:lnTo>
                  <a:lnTo>
                    <a:pt x="1270" y="281"/>
                  </a:lnTo>
                  <a:lnTo>
                    <a:pt x="1282" y="296"/>
                  </a:lnTo>
                  <a:lnTo>
                    <a:pt x="1295" y="312"/>
                  </a:lnTo>
                  <a:lnTo>
                    <a:pt x="1304" y="330"/>
                  </a:lnTo>
                  <a:lnTo>
                    <a:pt x="1304" y="330"/>
                  </a:lnTo>
                  <a:lnTo>
                    <a:pt x="1307" y="354"/>
                  </a:lnTo>
                  <a:lnTo>
                    <a:pt x="1307" y="376"/>
                  </a:lnTo>
                  <a:lnTo>
                    <a:pt x="1304" y="397"/>
                  </a:lnTo>
                  <a:lnTo>
                    <a:pt x="1301" y="403"/>
                  </a:lnTo>
                  <a:lnTo>
                    <a:pt x="1295" y="406"/>
                  </a:lnTo>
                  <a:lnTo>
                    <a:pt x="1295" y="406"/>
                  </a:lnTo>
                  <a:lnTo>
                    <a:pt x="1304" y="419"/>
                  </a:lnTo>
                  <a:lnTo>
                    <a:pt x="1307" y="431"/>
                  </a:lnTo>
                  <a:lnTo>
                    <a:pt x="1307" y="449"/>
                  </a:lnTo>
                  <a:lnTo>
                    <a:pt x="1307" y="464"/>
                  </a:lnTo>
                  <a:lnTo>
                    <a:pt x="1301" y="477"/>
                  </a:lnTo>
                  <a:lnTo>
                    <a:pt x="1295" y="489"/>
                  </a:lnTo>
                  <a:lnTo>
                    <a:pt x="1282" y="495"/>
                  </a:lnTo>
                  <a:lnTo>
                    <a:pt x="1273" y="495"/>
                  </a:lnTo>
                  <a:lnTo>
                    <a:pt x="1273" y="495"/>
                  </a:lnTo>
                  <a:lnTo>
                    <a:pt x="1276" y="513"/>
                  </a:lnTo>
                  <a:lnTo>
                    <a:pt x="1273" y="525"/>
                  </a:lnTo>
                  <a:lnTo>
                    <a:pt x="1270" y="535"/>
                  </a:lnTo>
                  <a:lnTo>
                    <a:pt x="1264" y="541"/>
                  </a:lnTo>
                  <a:lnTo>
                    <a:pt x="1249" y="556"/>
                  </a:lnTo>
                  <a:lnTo>
                    <a:pt x="1227" y="577"/>
                  </a:lnTo>
                  <a:lnTo>
                    <a:pt x="1227" y="577"/>
                  </a:lnTo>
                  <a:lnTo>
                    <a:pt x="1206" y="599"/>
                  </a:lnTo>
                  <a:lnTo>
                    <a:pt x="1185" y="614"/>
                  </a:lnTo>
                  <a:lnTo>
                    <a:pt x="1176" y="617"/>
                  </a:lnTo>
                  <a:lnTo>
                    <a:pt x="1166" y="617"/>
                  </a:lnTo>
                  <a:lnTo>
                    <a:pt x="1160" y="617"/>
                  </a:lnTo>
                  <a:lnTo>
                    <a:pt x="1154" y="611"/>
                  </a:lnTo>
                  <a:lnTo>
                    <a:pt x="1154" y="611"/>
                  </a:lnTo>
                  <a:lnTo>
                    <a:pt x="1154" y="626"/>
                  </a:lnTo>
                  <a:lnTo>
                    <a:pt x="1151" y="635"/>
                  </a:lnTo>
                  <a:lnTo>
                    <a:pt x="1145" y="641"/>
                  </a:lnTo>
                  <a:lnTo>
                    <a:pt x="1136" y="647"/>
                  </a:lnTo>
                  <a:lnTo>
                    <a:pt x="1114" y="657"/>
                  </a:lnTo>
                  <a:lnTo>
                    <a:pt x="1093" y="669"/>
                  </a:lnTo>
                  <a:lnTo>
                    <a:pt x="1093" y="669"/>
                  </a:lnTo>
                  <a:lnTo>
                    <a:pt x="1066" y="681"/>
                  </a:lnTo>
                  <a:lnTo>
                    <a:pt x="1038" y="687"/>
                  </a:lnTo>
                  <a:lnTo>
                    <a:pt x="1023" y="690"/>
                  </a:lnTo>
                  <a:lnTo>
                    <a:pt x="1014" y="687"/>
                  </a:lnTo>
                  <a:lnTo>
                    <a:pt x="1005" y="684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995" y="687"/>
                  </a:lnTo>
                  <a:lnTo>
                    <a:pt x="986" y="693"/>
                  </a:lnTo>
                  <a:lnTo>
                    <a:pt x="968" y="699"/>
                  </a:lnTo>
                  <a:lnTo>
                    <a:pt x="947" y="699"/>
                  </a:lnTo>
                  <a:lnTo>
                    <a:pt x="934" y="699"/>
                  </a:lnTo>
                  <a:lnTo>
                    <a:pt x="934" y="699"/>
                  </a:lnTo>
                  <a:lnTo>
                    <a:pt x="919" y="696"/>
                  </a:lnTo>
                  <a:lnTo>
                    <a:pt x="898" y="687"/>
                  </a:lnTo>
                  <a:lnTo>
                    <a:pt x="892" y="684"/>
                  </a:lnTo>
                  <a:lnTo>
                    <a:pt x="882" y="678"/>
                  </a:lnTo>
                  <a:lnTo>
                    <a:pt x="882" y="669"/>
                  </a:lnTo>
                  <a:lnTo>
                    <a:pt x="882" y="660"/>
                  </a:lnTo>
                  <a:lnTo>
                    <a:pt x="882" y="660"/>
                  </a:lnTo>
                  <a:lnTo>
                    <a:pt x="870" y="660"/>
                  </a:lnTo>
                  <a:lnTo>
                    <a:pt x="861" y="660"/>
                  </a:lnTo>
                  <a:lnTo>
                    <a:pt x="852" y="654"/>
                  </a:lnTo>
                  <a:lnTo>
                    <a:pt x="846" y="644"/>
                  </a:lnTo>
                  <a:lnTo>
                    <a:pt x="840" y="635"/>
                  </a:lnTo>
                  <a:lnTo>
                    <a:pt x="837" y="626"/>
                  </a:lnTo>
                  <a:lnTo>
                    <a:pt x="837" y="614"/>
                  </a:lnTo>
                  <a:lnTo>
                    <a:pt x="837" y="602"/>
                  </a:lnTo>
                  <a:lnTo>
                    <a:pt x="837" y="602"/>
                  </a:lnTo>
                  <a:lnTo>
                    <a:pt x="846" y="580"/>
                  </a:lnTo>
                  <a:lnTo>
                    <a:pt x="861" y="565"/>
                  </a:lnTo>
                  <a:lnTo>
                    <a:pt x="876" y="550"/>
                  </a:lnTo>
                  <a:lnTo>
                    <a:pt x="895" y="535"/>
                  </a:lnTo>
                  <a:lnTo>
                    <a:pt x="934" y="507"/>
                  </a:lnTo>
                  <a:lnTo>
                    <a:pt x="950" y="492"/>
                  </a:lnTo>
                  <a:lnTo>
                    <a:pt x="968" y="480"/>
                  </a:lnTo>
                  <a:lnTo>
                    <a:pt x="968" y="480"/>
                  </a:lnTo>
                  <a:lnTo>
                    <a:pt x="977" y="464"/>
                  </a:lnTo>
                  <a:lnTo>
                    <a:pt x="983" y="446"/>
                  </a:lnTo>
                  <a:lnTo>
                    <a:pt x="989" y="431"/>
                  </a:lnTo>
                  <a:lnTo>
                    <a:pt x="986" y="412"/>
                  </a:lnTo>
                  <a:lnTo>
                    <a:pt x="983" y="397"/>
                  </a:lnTo>
                  <a:lnTo>
                    <a:pt x="974" y="382"/>
                  </a:lnTo>
                  <a:lnTo>
                    <a:pt x="965" y="370"/>
                  </a:lnTo>
                  <a:lnTo>
                    <a:pt x="950" y="358"/>
                  </a:lnTo>
                  <a:lnTo>
                    <a:pt x="950" y="358"/>
                  </a:lnTo>
                  <a:lnTo>
                    <a:pt x="922" y="342"/>
                  </a:lnTo>
                  <a:lnTo>
                    <a:pt x="904" y="336"/>
                  </a:lnTo>
                  <a:lnTo>
                    <a:pt x="892" y="330"/>
                  </a:lnTo>
                  <a:lnTo>
                    <a:pt x="889" y="327"/>
                  </a:lnTo>
                  <a:lnTo>
                    <a:pt x="886" y="321"/>
                  </a:lnTo>
                  <a:lnTo>
                    <a:pt x="886" y="321"/>
                  </a:lnTo>
                  <a:lnTo>
                    <a:pt x="864" y="324"/>
                  </a:lnTo>
                  <a:lnTo>
                    <a:pt x="840" y="324"/>
                  </a:lnTo>
                  <a:lnTo>
                    <a:pt x="803" y="324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27" y="339"/>
                  </a:lnTo>
                  <a:lnTo>
                    <a:pt x="681" y="354"/>
                  </a:lnTo>
                  <a:lnTo>
                    <a:pt x="635" y="370"/>
                  </a:lnTo>
                  <a:lnTo>
                    <a:pt x="617" y="379"/>
                  </a:lnTo>
                  <a:lnTo>
                    <a:pt x="605" y="388"/>
                  </a:lnTo>
                  <a:lnTo>
                    <a:pt x="605" y="388"/>
                  </a:lnTo>
                  <a:lnTo>
                    <a:pt x="531" y="434"/>
                  </a:lnTo>
                  <a:lnTo>
                    <a:pt x="492" y="461"/>
                  </a:lnTo>
                  <a:lnTo>
                    <a:pt x="476" y="477"/>
                  </a:lnTo>
                  <a:lnTo>
                    <a:pt x="464" y="489"/>
                  </a:lnTo>
                  <a:lnTo>
                    <a:pt x="464" y="489"/>
                  </a:lnTo>
                  <a:lnTo>
                    <a:pt x="437" y="522"/>
                  </a:lnTo>
                  <a:lnTo>
                    <a:pt x="421" y="547"/>
                  </a:lnTo>
                  <a:lnTo>
                    <a:pt x="409" y="571"/>
                  </a:lnTo>
                  <a:lnTo>
                    <a:pt x="397" y="596"/>
                  </a:lnTo>
                  <a:lnTo>
                    <a:pt x="391" y="620"/>
                  </a:lnTo>
                  <a:lnTo>
                    <a:pt x="391" y="644"/>
                  </a:lnTo>
                  <a:lnTo>
                    <a:pt x="394" y="654"/>
                  </a:lnTo>
                  <a:lnTo>
                    <a:pt x="400" y="663"/>
                  </a:lnTo>
                  <a:lnTo>
                    <a:pt x="400" y="663"/>
                  </a:lnTo>
                  <a:lnTo>
                    <a:pt x="412" y="675"/>
                  </a:lnTo>
                  <a:lnTo>
                    <a:pt x="425" y="684"/>
                  </a:lnTo>
                  <a:lnTo>
                    <a:pt x="437" y="690"/>
                  </a:lnTo>
                  <a:lnTo>
                    <a:pt x="452" y="693"/>
                  </a:lnTo>
                  <a:lnTo>
                    <a:pt x="476" y="699"/>
                  </a:lnTo>
                  <a:lnTo>
                    <a:pt x="495" y="702"/>
                  </a:lnTo>
                  <a:lnTo>
                    <a:pt x="495" y="702"/>
                  </a:lnTo>
                  <a:lnTo>
                    <a:pt x="507" y="705"/>
                  </a:lnTo>
                  <a:lnTo>
                    <a:pt x="513" y="705"/>
                  </a:lnTo>
                  <a:lnTo>
                    <a:pt x="516" y="712"/>
                  </a:lnTo>
                  <a:lnTo>
                    <a:pt x="513" y="724"/>
                  </a:lnTo>
                  <a:lnTo>
                    <a:pt x="513" y="724"/>
                  </a:lnTo>
                  <a:lnTo>
                    <a:pt x="513" y="724"/>
                  </a:lnTo>
                  <a:close/>
                </a:path>
              </a:pathLst>
            </a:custGeom>
            <a:solidFill>
              <a:srgbClr val="F1D1A4"/>
            </a:solidFill>
            <a:ln w="9525" cmpd="sng">
              <a:solidFill>
                <a:srgbClr val="8B3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98" name="Freeform 94"/>
            <p:cNvSpPr>
              <a:spLocks/>
            </p:cNvSpPr>
            <p:nvPr/>
          </p:nvSpPr>
          <p:spPr bwMode="auto">
            <a:xfrm>
              <a:off x="1425" y="1307"/>
              <a:ext cx="15" cy="52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12" y="24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lnTo>
                    <a:pt x="15" y="52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99" name="Freeform 95"/>
            <p:cNvSpPr>
              <a:spLocks/>
            </p:cNvSpPr>
            <p:nvPr/>
          </p:nvSpPr>
          <p:spPr bwMode="auto">
            <a:xfrm>
              <a:off x="1544" y="696"/>
              <a:ext cx="71" cy="101"/>
            </a:xfrm>
            <a:custGeom>
              <a:avLst/>
              <a:gdLst/>
              <a:ahLst/>
              <a:cxnLst>
                <a:cxn ang="0">
                  <a:pos x="71" y="101"/>
                </a:cxn>
                <a:cxn ang="0">
                  <a:pos x="71" y="101"/>
                </a:cxn>
                <a:cxn ang="0">
                  <a:pos x="71" y="86"/>
                </a:cxn>
                <a:cxn ang="0">
                  <a:pos x="67" y="71"/>
                </a:cxn>
                <a:cxn ang="0">
                  <a:pos x="64" y="61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43" y="43"/>
                </a:cxn>
                <a:cxn ang="0">
                  <a:pos x="25" y="25"/>
                </a:cxn>
                <a:cxn ang="0">
                  <a:pos x="0" y="0"/>
                </a:cxn>
              </a:cxnLst>
              <a:rect l="0" t="0" r="r" b="b"/>
              <a:pathLst>
                <a:path w="71" h="101">
                  <a:moveTo>
                    <a:pt x="71" y="101"/>
                  </a:moveTo>
                  <a:lnTo>
                    <a:pt x="71" y="101"/>
                  </a:lnTo>
                  <a:lnTo>
                    <a:pt x="71" y="86"/>
                  </a:lnTo>
                  <a:lnTo>
                    <a:pt x="67" y="71"/>
                  </a:lnTo>
                  <a:lnTo>
                    <a:pt x="64" y="61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3" y="43"/>
                  </a:lnTo>
                  <a:lnTo>
                    <a:pt x="25" y="2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0" name="Freeform 96"/>
            <p:cNvSpPr>
              <a:spLocks/>
            </p:cNvSpPr>
            <p:nvPr/>
          </p:nvSpPr>
          <p:spPr bwMode="auto">
            <a:xfrm>
              <a:off x="1605" y="751"/>
              <a:ext cx="37" cy="13"/>
            </a:xfrm>
            <a:custGeom>
              <a:avLst/>
              <a:gdLst/>
              <a:ahLst/>
              <a:cxnLst>
                <a:cxn ang="0">
                  <a:pos x="37" y="13"/>
                </a:cxn>
                <a:cxn ang="0">
                  <a:pos x="37" y="13"/>
                </a:cxn>
                <a:cxn ang="0">
                  <a:pos x="19" y="3"/>
                </a:cxn>
                <a:cxn ang="0">
                  <a:pos x="0" y="0"/>
                </a:cxn>
              </a:cxnLst>
              <a:rect l="0" t="0" r="r" b="b"/>
              <a:pathLst>
                <a:path w="37" h="13">
                  <a:moveTo>
                    <a:pt x="37" y="13"/>
                  </a:moveTo>
                  <a:lnTo>
                    <a:pt x="37" y="13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1" name="Freeform 97"/>
            <p:cNvSpPr>
              <a:spLocks/>
            </p:cNvSpPr>
            <p:nvPr/>
          </p:nvSpPr>
          <p:spPr bwMode="auto">
            <a:xfrm>
              <a:off x="1440" y="764"/>
              <a:ext cx="37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3"/>
                </a:cxn>
                <a:cxn ang="0">
                  <a:pos x="37" y="61"/>
                </a:cxn>
              </a:cxnLst>
              <a:rect l="0" t="0" r="r" b="b"/>
              <a:pathLst>
                <a:path w="37" h="61">
                  <a:moveTo>
                    <a:pt x="0" y="0"/>
                  </a:moveTo>
                  <a:lnTo>
                    <a:pt x="0" y="0"/>
                  </a:lnTo>
                  <a:lnTo>
                    <a:pt x="22" y="33"/>
                  </a:lnTo>
                  <a:lnTo>
                    <a:pt x="37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2" name="Freeform 98"/>
            <p:cNvSpPr>
              <a:spLocks/>
            </p:cNvSpPr>
            <p:nvPr/>
          </p:nvSpPr>
          <p:spPr bwMode="auto">
            <a:xfrm>
              <a:off x="1334" y="903"/>
              <a:ext cx="64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5" y="3"/>
                </a:cxn>
                <a:cxn ang="0">
                  <a:pos x="33" y="12"/>
                </a:cxn>
                <a:cxn ang="0">
                  <a:pos x="48" y="24"/>
                </a:cxn>
                <a:cxn ang="0">
                  <a:pos x="55" y="33"/>
                </a:cxn>
                <a:cxn ang="0">
                  <a:pos x="55" y="33"/>
                </a:cxn>
                <a:cxn ang="0">
                  <a:pos x="61" y="46"/>
                </a:cxn>
                <a:cxn ang="0">
                  <a:pos x="64" y="64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5" y="3"/>
                  </a:lnTo>
                  <a:lnTo>
                    <a:pt x="33" y="12"/>
                  </a:lnTo>
                  <a:lnTo>
                    <a:pt x="48" y="24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61" y="46"/>
                  </a:lnTo>
                  <a:lnTo>
                    <a:pt x="64" y="64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3" name="Freeform 99"/>
            <p:cNvSpPr>
              <a:spLocks/>
            </p:cNvSpPr>
            <p:nvPr/>
          </p:nvSpPr>
          <p:spPr bwMode="auto">
            <a:xfrm>
              <a:off x="1373" y="903"/>
              <a:ext cx="52" cy="1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28" y="15"/>
                </a:cxn>
                <a:cxn ang="0">
                  <a:pos x="16" y="18"/>
                </a:cxn>
                <a:cxn ang="0">
                  <a:pos x="0" y="15"/>
                </a:cxn>
              </a:cxnLst>
              <a:rect l="0" t="0" r="r" b="b"/>
              <a:pathLst>
                <a:path w="52" h="18">
                  <a:moveTo>
                    <a:pt x="52" y="0"/>
                  </a:moveTo>
                  <a:lnTo>
                    <a:pt x="52" y="0"/>
                  </a:lnTo>
                  <a:lnTo>
                    <a:pt x="28" y="15"/>
                  </a:lnTo>
                  <a:lnTo>
                    <a:pt x="16" y="18"/>
                  </a:lnTo>
                  <a:lnTo>
                    <a:pt x="0" y="1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4" name="Freeform 100"/>
            <p:cNvSpPr>
              <a:spLocks/>
            </p:cNvSpPr>
            <p:nvPr/>
          </p:nvSpPr>
          <p:spPr bwMode="auto">
            <a:xfrm>
              <a:off x="1285" y="1051"/>
              <a:ext cx="8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28"/>
                </a:cxn>
                <a:cxn ang="0">
                  <a:pos x="43" y="52"/>
                </a:cxn>
                <a:cxn ang="0">
                  <a:pos x="43" y="52"/>
                </a:cxn>
                <a:cxn ang="0">
                  <a:pos x="49" y="61"/>
                </a:cxn>
                <a:cxn ang="0">
                  <a:pos x="61" y="68"/>
                </a:cxn>
                <a:cxn ang="0">
                  <a:pos x="73" y="71"/>
                </a:cxn>
                <a:cxn ang="0">
                  <a:pos x="85" y="68"/>
                </a:cxn>
              </a:cxnLst>
              <a:rect l="0" t="0" r="r" b="b"/>
              <a:pathLst>
                <a:path w="85" h="71">
                  <a:moveTo>
                    <a:pt x="0" y="0"/>
                  </a:moveTo>
                  <a:lnTo>
                    <a:pt x="0" y="0"/>
                  </a:lnTo>
                  <a:lnTo>
                    <a:pt x="21" y="28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9" y="61"/>
                  </a:lnTo>
                  <a:lnTo>
                    <a:pt x="61" y="68"/>
                  </a:lnTo>
                  <a:lnTo>
                    <a:pt x="73" y="71"/>
                  </a:lnTo>
                  <a:lnTo>
                    <a:pt x="85" y="6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5" name="Freeform 101"/>
            <p:cNvSpPr>
              <a:spLocks/>
            </p:cNvSpPr>
            <p:nvPr/>
          </p:nvSpPr>
          <p:spPr bwMode="auto">
            <a:xfrm>
              <a:off x="1315" y="1087"/>
              <a:ext cx="4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22" y="9"/>
                </a:cxn>
                <a:cxn ang="0">
                  <a:pos x="34" y="9"/>
                </a:cxn>
                <a:cxn ang="0">
                  <a:pos x="46" y="6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22" y="9"/>
                  </a:lnTo>
                  <a:lnTo>
                    <a:pt x="34" y="9"/>
                  </a:lnTo>
                  <a:lnTo>
                    <a:pt x="46" y="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6" name="Freeform 102"/>
            <p:cNvSpPr>
              <a:spLocks/>
            </p:cNvSpPr>
            <p:nvPr/>
          </p:nvSpPr>
          <p:spPr bwMode="auto">
            <a:xfrm>
              <a:off x="1263" y="1200"/>
              <a:ext cx="95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9" y="34"/>
                </a:cxn>
                <a:cxn ang="0">
                  <a:pos x="37" y="31"/>
                </a:cxn>
                <a:cxn ang="0">
                  <a:pos x="55" y="28"/>
                </a:cxn>
                <a:cxn ang="0">
                  <a:pos x="71" y="21"/>
                </a:cxn>
                <a:cxn ang="0">
                  <a:pos x="71" y="21"/>
                </a:cxn>
                <a:cxn ang="0">
                  <a:pos x="80" y="12"/>
                </a:cxn>
                <a:cxn ang="0">
                  <a:pos x="86" y="6"/>
                </a:cxn>
                <a:cxn ang="0">
                  <a:pos x="89" y="3"/>
                </a:cxn>
                <a:cxn ang="0">
                  <a:pos x="95" y="0"/>
                </a:cxn>
              </a:cxnLst>
              <a:rect l="0" t="0" r="r" b="b"/>
              <a:pathLst>
                <a:path w="95" h="34">
                  <a:moveTo>
                    <a:pt x="0" y="34"/>
                  </a:moveTo>
                  <a:lnTo>
                    <a:pt x="0" y="34"/>
                  </a:lnTo>
                  <a:lnTo>
                    <a:pt x="19" y="34"/>
                  </a:lnTo>
                  <a:lnTo>
                    <a:pt x="37" y="31"/>
                  </a:lnTo>
                  <a:lnTo>
                    <a:pt x="55" y="28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80" y="12"/>
                  </a:lnTo>
                  <a:lnTo>
                    <a:pt x="86" y="6"/>
                  </a:lnTo>
                  <a:lnTo>
                    <a:pt x="89" y="3"/>
                  </a:lnTo>
                  <a:lnTo>
                    <a:pt x="9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7" name="Freeform 103"/>
            <p:cNvSpPr>
              <a:spLocks/>
            </p:cNvSpPr>
            <p:nvPr/>
          </p:nvSpPr>
          <p:spPr bwMode="auto">
            <a:xfrm>
              <a:off x="1315" y="1310"/>
              <a:ext cx="55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16" y="46"/>
                </a:cxn>
                <a:cxn ang="0">
                  <a:pos x="34" y="27"/>
                </a:cxn>
                <a:cxn ang="0">
                  <a:pos x="55" y="0"/>
                </a:cxn>
              </a:cxnLst>
              <a:rect l="0" t="0" r="r" b="b"/>
              <a:pathLst>
                <a:path w="55" h="58">
                  <a:moveTo>
                    <a:pt x="0" y="58"/>
                  </a:moveTo>
                  <a:lnTo>
                    <a:pt x="0" y="58"/>
                  </a:lnTo>
                  <a:lnTo>
                    <a:pt x="16" y="46"/>
                  </a:lnTo>
                  <a:lnTo>
                    <a:pt x="34" y="27"/>
                  </a:lnTo>
                  <a:lnTo>
                    <a:pt x="5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8" name="Freeform 104"/>
            <p:cNvSpPr>
              <a:spLocks/>
            </p:cNvSpPr>
            <p:nvPr/>
          </p:nvSpPr>
          <p:spPr bwMode="auto">
            <a:xfrm>
              <a:off x="1459" y="1228"/>
              <a:ext cx="107" cy="88"/>
            </a:xfrm>
            <a:custGeom>
              <a:avLst/>
              <a:gdLst/>
              <a:ahLst/>
              <a:cxnLst>
                <a:cxn ang="0">
                  <a:pos x="107" y="88"/>
                </a:cxn>
                <a:cxn ang="0">
                  <a:pos x="107" y="88"/>
                </a:cxn>
                <a:cxn ang="0">
                  <a:pos x="94" y="51"/>
                </a:cxn>
                <a:cxn ang="0">
                  <a:pos x="88" y="39"/>
                </a:cxn>
                <a:cxn ang="0">
                  <a:pos x="82" y="33"/>
                </a:cxn>
                <a:cxn ang="0">
                  <a:pos x="79" y="30"/>
                </a:cxn>
                <a:cxn ang="0">
                  <a:pos x="79" y="30"/>
                </a:cxn>
                <a:cxn ang="0">
                  <a:pos x="33" y="18"/>
                </a:cxn>
                <a:cxn ang="0">
                  <a:pos x="12" y="9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107" h="88">
                  <a:moveTo>
                    <a:pt x="107" y="88"/>
                  </a:moveTo>
                  <a:lnTo>
                    <a:pt x="107" y="88"/>
                  </a:lnTo>
                  <a:lnTo>
                    <a:pt x="94" y="51"/>
                  </a:lnTo>
                  <a:lnTo>
                    <a:pt x="88" y="39"/>
                  </a:lnTo>
                  <a:lnTo>
                    <a:pt x="82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33" y="18"/>
                  </a:lnTo>
                  <a:lnTo>
                    <a:pt x="12" y="9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09" name="Freeform 105"/>
            <p:cNvSpPr>
              <a:spLocks/>
            </p:cNvSpPr>
            <p:nvPr/>
          </p:nvSpPr>
          <p:spPr bwMode="auto">
            <a:xfrm>
              <a:off x="1541" y="1209"/>
              <a:ext cx="6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6" y="0"/>
                </a:cxn>
              </a:cxnLst>
              <a:rect l="0" t="0" r="r" b="b"/>
              <a:pathLst>
                <a:path w="6" h="49">
                  <a:moveTo>
                    <a:pt x="0" y="49"/>
                  </a:moveTo>
                  <a:lnTo>
                    <a:pt x="0" y="49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0" name="Freeform 106"/>
            <p:cNvSpPr>
              <a:spLocks/>
            </p:cNvSpPr>
            <p:nvPr/>
          </p:nvSpPr>
          <p:spPr bwMode="auto">
            <a:xfrm>
              <a:off x="1639" y="1279"/>
              <a:ext cx="15" cy="31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5" y="31"/>
                </a:cxn>
                <a:cxn ang="0">
                  <a:pos x="15" y="19"/>
                </a:cxn>
                <a:cxn ang="0">
                  <a:pos x="12" y="13"/>
                </a:cxn>
                <a:cxn ang="0">
                  <a:pos x="0" y="0"/>
                </a:cxn>
              </a:cxnLst>
              <a:rect l="0" t="0" r="r" b="b"/>
              <a:pathLst>
                <a:path w="15" h="31">
                  <a:moveTo>
                    <a:pt x="15" y="31"/>
                  </a:moveTo>
                  <a:lnTo>
                    <a:pt x="15" y="31"/>
                  </a:lnTo>
                  <a:lnTo>
                    <a:pt x="15" y="19"/>
                  </a:ln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1" name="Freeform 107"/>
            <p:cNvSpPr>
              <a:spLocks/>
            </p:cNvSpPr>
            <p:nvPr/>
          </p:nvSpPr>
          <p:spPr bwMode="auto">
            <a:xfrm>
              <a:off x="1709" y="996"/>
              <a:ext cx="6" cy="6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33"/>
                </a:cxn>
                <a:cxn ang="0">
                  <a:pos x="6" y="51"/>
                </a:cxn>
                <a:cxn ang="0">
                  <a:pos x="3" y="61"/>
                </a:cxn>
                <a:cxn ang="0">
                  <a:pos x="0" y="67"/>
                </a:cxn>
              </a:cxnLst>
              <a:rect l="0" t="0" r="r" b="b"/>
              <a:pathLst>
                <a:path w="6" h="67">
                  <a:moveTo>
                    <a:pt x="3" y="0"/>
                  </a:moveTo>
                  <a:lnTo>
                    <a:pt x="3" y="0"/>
                  </a:lnTo>
                  <a:lnTo>
                    <a:pt x="6" y="33"/>
                  </a:lnTo>
                  <a:lnTo>
                    <a:pt x="6" y="51"/>
                  </a:lnTo>
                  <a:lnTo>
                    <a:pt x="3" y="61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2" name="Freeform 108"/>
            <p:cNvSpPr>
              <a:spLocks/>
            </p:cNvSpPr>
            <p:nvPr/>
          </p:nvSpPr>
          <p:spPr bwMode="auto">
            <a:xfrm>
              <a:off x="1853" y="894"/>
              <a:ext cx="48" cy="6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6" y="15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0" y="67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48" y="0"/>
                  </a:lnTo>
                  <a:lnTo>
                    <a:pt x="36" y="15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3" name="Freeform 109"/>
            <p:cNvSpPr>
              <a:spLocks/>
            </p:cNvSpPr>
            <p:nvPr/>
          </p:nvSpPr>
          <p:spPr bwMode="auto">
            <a:xfrm>
              <a:off x="2130" y="867"/>
              <a:ext cx="31" cy="2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5" y="10"/>
                </a:cxn>
                <a:cxn ang="0">
                  <a:pos x="16" y="19"/>
                </a:cxn>
                <a:cxn ang="0">
                  <a:pos x="10" y="25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31" y="0"/>
                  </a:lnTo>
                  <a:lnTo>
                    <a:pt x="25" y="10"/>
                  </a:lnTo>
                  <a:lnTo>
                    <a:pt x="16" y="19"/>
                  </a:lnTo>
                  <a:lnTo>
                    <a:pt x="10" y="25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4" name="Freeform 110"/>
            <p:cNvSpPr>
              <a:spLocks/>
            </p:cNvSpPr>
            <p:nvPr/>
          </p:nvSpPr>
          <p:spPr bwMode="auto">
            <a:xfrm>
              <a:off x="2127" y="1191"/>
              <a:ext cx="43" cy="4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1" y="9"/>
                </a:cxn>
                <a:cxn ang="0">
                  <a:pos x="16" y="18"/>
                </a:cxn>
                <a:cxn ang="0">
                  <a:pos x="7" y="30"/>
                </a:cxn>
                <a:cxn ang="0">
                  <a:pos x="0" y="43"/>
                </a:cxn>
              </a:cxnLst>
              <a:rect l="0" t="0" r="r" b="b"/>
              <a:pathLst>
                <a:path w="43" h="43">
                  <a:moveTo>
                    <a:pt x="43" y="0"/>
                  </a:moveTo>
                  <a:lnTo>
                    <a:pt x="43" y="0"/>
                  </a:lnTo>
                  <a:lnTo>
                    <a:pt x="31" y="9"/>
                  </a:lnTo>
                  <a:lnTo>
                    <a:pt x="16" y="18"/>
                  </a:lnTo>
                  <a:lnTo>
                    <a:pt x="7" y="30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5" name="Freeform 111"/>
            <p:cNvSpPr>
              <a:spLocks/>
            </p:cNvSpPr>
            <p:nvPr/>
          </p:nvSpPr>
          <p:spPr bwMode="auto">
            <a:xfrm>
              <a:off x="2243" y="1188"/>
              <a:ext cx="3" cy="6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3" y="61"/>
                </a:cxn>
              </a:cxnLst>
              <a:rect l="0" t="0" r="r" b="b"/>
              <a:pathLst>
                <a:path w="3" h="61">
                  <a:moveTo>
                    <a:pt x="3" y="0"/>
                  </a:moveTo>
                  <a:lnTo>
                    <a:pt x="3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3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6" name="Freeform 112"/>
            <p:cNvSpPr>
              <a:spLocks/>
            </p:cNvSpPr>
            <p:nvPr/>
          </p:nvSpPr>
          <p:spPr bwMode="auto">
            <a:xfrm>
              <a:off x="2379" y="1137"/>
              <a:ext cx="2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30"/>
                </a:cxn>
                <a:cxn ang="0">
                  <a:pos x="15" y="46"/>
                </a:cxn>
                <a:cxn ang="0">
                  <a:pos x="18" y="52"/>
                </a:cxn>
                <a:cxn ang="0">
                  <a:pos x="24" y="52"/>
                </a:cxn>
              </a:cxnLst>
              <a:rect l="0" t="0" r="r" b="b"/>
              <a:pathLst>
                <a:path w="24" h="52">
                  <a:moveTo>
                    <a:pt x="0" y="0"/>
                  </a:moveTo>
                  <a:lnTo>
                    <a:pt x="0" y="0"/>
                  </a:lnTo>
                  <a:lnTo>
                    <a:pt x="9" y="30"/>
                  </a:lnTo>
                  <a:lnTo>
                    <a:pt x="15" y="46"/>
                  </a:lnTo>
                  <a:lnTo>
                    <a:pt x="18" y="52"/>
                  </a:lnTo>
                  <a:lnTo>
                    <a:pt x="24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7" name="Freeform 113"/>
            <p:cNvSpPr>
              <a:spLocks/>
            </p:cNvSpPr>
            <p:nvPr/>
          </p:nvSpPr>
          <p:spPr bwMode="auto">
            <a:xfrm>
              <a:off x="2464" y="1050"/>
              <a:ext cx="55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  <a:cxn ang="0">
                  <a:pos x="27" y="16"/>
                </a:cxn>
                <a:cxn ang="0">
                  <a:pos x="46" y="25"/>
                </a:cxn>
                <a:cxn ang="0">
                  <a:pos x="52" y="28"/>
                </a:cxn>
                <a:cxn ang="0">
                  <a:pos x="55" y="28"/>
                </a:cxn>
              </a:cxnLst>
              <a:rect l="0" t="0" r="r" b="b"/>
              <a:pathLst>
                <a:path w="55" h="28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27" y="16"/>
                  </a:lnTo>
                  <a:lnTo>
                    <a:pt x="46" y="25"/>
                  </a:lnTo>
                  <a:lnTo>
                    <a:pt x="52" y="28"/>
                  </a:lnTo>
                  <a:lnTo>
                    <a:pt x="55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8" name="Freeform 114"/>
            <p:cNvSpPr>
              <a:spLocks/>
            </p:cNvSpPr>
            <p:nvPr/>
          </p:nvSpPr>
          <p:spPr bwMode="auto">
            <a:xfrm>
              <a:off x="2464" y="977"/>
              <a:ext cx="76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61" y="12"/>
                </a:cxn>
                <a:cxn ang="0">
                  <a:pos x="70" y="15"/>
                </a:cxn>
                <a:cxn ang="0">
                  <a:pos x="76" y="12"/>
                </a:cxn>
              </a:cxnLst>
              <a:rect l="0" t="0" r="r" b="b"/>
              <a:pathLst>
                <a:path w="76" h="15">
                  <a:moveTo>
                    <a:pt x="0" y="12"/>
                  </a:moveTo>
                  <a:lnTo>
                    <a:pt x="0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12"/>
                  </a:lnTo>
                  <a:lnTo>
                    <a:pt x="70" y="15"/>
                  </a:lnTo>
                  <a:lnTo>
                    <a:pt x="76" y="1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19" name="Freeform 115"/>
            <p:cNvSpPr>
              <a:spLocks/>
            </p:cNvSpPr>
            <p:nvPr/>
          </p:nvSpPr>
          <p:spPr bwMode="auto">
            <a:xfrm>
              <a:off x="2463" y="849"/>
              <a:ext cx="40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6" y="3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0" y="0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52"/>
                  </a:lnTo>
                  <a:lnTo>
                    <a:pt x="6" y="3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0" name="Freeform 116"/>
            <p:cNvSpPr>
              <a:spLocks/>
            </p:cNvSpPr>
            <p:nvPr/>
          </p:nvSpPr>
          <p:spPr bwMode="auto">
            <a:xfrm>
              <a:off x="2424" y="873"/>
              <a:ext cx="5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27" y="4"/>
                </a:cxn>
                <a:cxn ang="0">
                  <a:pos x="39" y="4"/>
                </a:cxn>
                <a:cxn ang="0">
                  <a:pos x="51" y="0"/>
                </a:cxn>
              </a:cxnLst>
              <a:rect l="0" t="0" r="r" b="b"/>
              <a:pathLst>
                <a:path w="51" h="4">
                  <a:moveTo>
                    <a:pt x="0" y="4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1" name="Freeform 117"/>
            <p:cNvSpPr>
              <a:spLocks/>
            </p:cNvSpPr>
            <p:nvPr/>
          </p:nvSpPr>
          <p:spPr bwMode="auto">
            <a:xfrm>
              <a:off x="2356" y="699"/>
              <a:ext cx="3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43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5" y="16"/>
                </a:cxn>
                <a:cxn ang="0">
                  <a:pos x="31" y="7"/>
                </a:cxn>
                <a:cxn ang="0">
                  <a:pos x="31" y="0"/>
                </a:cxn>
              </a:cxnLst>
              <a:rect l="0" t="0" r="r" b="b"/>
              <a:pathLst>
                <a:path w="31" h="80">
                  <a:moveTo>
                    <a:pt x="0" y="80"/>
                  </a:moveTo>
                  <a:lnTo>
                    <a:pt x="0" y="80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25" y="16"/>
                  </a:lnTo>
                  <a:lnTo>
                    <a:pt x="31" y="7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2" name="Freeform 118"/>
            <p:cNvSpPr>
              <a:spLocks/>
            </p:cNvSpPr>
            <p:nvPr/>
          </p:nvSpPr>
          <p:spPr bwMode="auto">
            <a:xfrm>
              <a:off x="2288" y="733"/>
              <a:ext cx="7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3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58" y="6"/>
                </a:cxn>
                <a:cxn ang="0">
                  <a:pos x="64" y="3"/>
                </a:cxn>
                <a:cxn ang="0">
                  <a:pos x="74" y="0"/>
                </a:cxn>
              </a:cxnLst>
              <a:rect l="0" t="0" r="r" b="b"/>
              <a:pathLst>
                <a:path w="74" h="6">
                  <a:moveTo>
                    <a:pt x="0" y="6"/>
                  </a:moveTo>
                  <a:lnTo>
                    <a:pt x="0" y="6"/>
                  </a:lnTo>
                  <a:lnTo>
                    <a:pt x="2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58" y="6"/>
                  </a:lnTo>
                  <a:lnTo>
                    <a:pt x="64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3" name="Freeform 119"/>
            <p:cNvSpPr>
              <a:spLocks/>
            </p:cNvSpPr>
            <p:nvPr/>
          </p:nvSpPr>
          <p:spPr bwMode="auto">
            <a:xfrm>
              <a:off x="2237" y="626"/>
              <a:ext cx="22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6" y="28"/>
                </a:cxn>
                <a:cxn ang="0">
                  <a:pos x="16" y="19"/>
                </a:cxn>
                <a:cxn ang="0">
                  <a:pos x="19" y="9"/>
                </a:cxn>
                <a:cxn ang="0">
                  <a:pos x="22" y="0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0" y="43"/>
                  </a:lnTo>
                  <a:lnTo>
                    <a:pt x="6" y="28"/>
                  </a:lnTo>
                  <a:lnTo>
                    <a:pt x="16" y="19"/>
                  </a:lnTo>
                  <a:lnTo>
                    <a:pt x="19" y="9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4" name="Freeform 120"/>
            <p:cNvSpPr>
              <a:spLocks/>
            </p:cNvSpPr>
            <p:nvPr/>
          </p:nvSpPr>
          <p:spPr bwMode="auto">
            <a:xfrm>
              <a:off x="2134" y="602"/>
              <a:ext cx="6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0" y="39"/>
                </a:cxn>
              </a:cxnLst>
              <a:rect l="0" t="0" r="r" b="b"/>
              <a:pathLst>
                <a:path w="6" h="39">
                  <a:moveTo>
                    <a:pt x="3" y="0"/>
                  </a:moveTo>
                  <a:lnTo>
                    <a:pt x="3" y="0"/>
                  </a:lnTo>
                  <a:lnTo>
                    <a:pt x="6" y="9"/>
                  </a:lnTo>
                  <a:lnTo>
                    <a:pt x="6" y="18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5" name="Freeform 121"/>
            <p:cNvSpPr>
              <a:spLocks/>
            </p:cNvSpPr>
            <p:nvPr/>
          </p:nvSpPr>
          <p:spPr bwMode="auto">
            <a:xfrm>
              <a:off x="1981" y="587"/>
              <a:ext cx="15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7"/>
                </a:cxn>
                <a:cxn ang="0">
                  <a:pos x="3" y="51"/>
                </a:cxn>
                <a:cxn ang="0">
                  <a:pos x="3" y="51"/>
                </a:cxn>
                <a:cxn ang="0">
                  <a:pos x="3" y="61"/>
                </a:cxn>
                <a:cxn ang="0">
                  <a:pos x="9" y="70"/>
                </a:cxn>
                <a:cxn ang="0">
                  <a:pos x="12" y="79"/>
                </a:cxn>
                <a:cxn ang="0">
                  <a:pos x="15" y="85"/>
                </a:cxn>
              </a:cxnLst>
              <a:rect l="0" t="0" r="r" b="b"/>
              <a:pathLst>
                <a:path w="15" h="85">
                  <a:moveTo>
                    <a:pt x="0" y="0"/>
                  </a:moveTo>
                  <a:lnTo>
                    <a:pt x="0" y="0"/>
                  </a:lnTo>
                  <a:lnTo>
                    <a:pt x="3" y="27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61"/>
                  </a:lnTo>
                  <a:lnTo>
                    <a:pt x="9" y="70"/>
                  </a:lnTo>
                  <a:lnTo>
                    <a:pt x="12" y="79"/>
                  </a:lnTo>
                  <a:lnTo>
                    <a:pt x="15" y="8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6" name="Freeform 122"/>
            <p:cNvSpPr>
              <a:spLocks/>
            </p:cNvSpPr>
            <p:nvPr/>
          </p:nvSpPr>
          <p:spPr bwMode="auto">
            <a:xfrm>
              <a:off x="1953" y="638"/>
              <a:ext cx="31" cy="4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16" y="19"/>
                </a:cxn>
                <a:cxn ang="0">
                  <a:pos x="6" y="31"/>
                </a:cxn>
                <a:cxn ang="0">
                  <a:pos x="0" y="43"/>
                </a:cxn>
              </a:cxnLst>
              <a:rect l="0" t="0" r="r" b="b"/>
              <a:pathLst>
                <a:path w="31" h="43">
                  <a:moveTo>
                    <a:pt x="31" y="0"/>
                  </a:moveTo>
                  <a:lnTo>
                    <a:pt x="31" y="0"/>
                  </a:lnTo>
                  <a:lnTo>
                    <a:pt x="16" y="19"/>
                  </a:lnTo>
                  <a:lnTo>
                    <a:pt x="6" y="31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7" name="Freeform 123"/>
            <p:cNvSpPr>
              <a:spLocks/>
            </p:cNvSpPr>
            <p:nvPr/>
          </p:nvSpPr>
          <p:spPr bwMode="auto">
            <a:xfrm>
              <a:off x="1834" y="608"/>
              <a:ext cx="22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9" y="27"/>
                </a:cxn>
                <a:cxn ang="0">
                  <a:pos x="13" y="58"/>
                </a:cxn>
                <a:cxn ang="0">
                  <a:pos x="13" y="58"/>
                </a:cxn>
                <a:cxn ang="0">
                  <a:pos x="13" y="70"/>
                </a:cxn>
                <a:cxn ang="0">
                  <a:pos x="16" y="76"/>
                </a:cxn>
                <a:cxn ang="0">
                  <a:pos x="22" y="82"/>
                </a:cxn>
              </a:cxnLst>
              <a:rect l="0" t="0" r="r" b="b"/>
              <a:pathLst>
                <a:path w="22" h="82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2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70"/>
                  </a:lnTo>
                  <a:lnTo>
                    <a:pt x="16" y="76"/>
                  </a:lnTo>
                  <a:lnTo>
                    <a:pt x="22" y="8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8" name="Freeform 124"/>
            <p:cNvSpPr>
              <a:spLocks/>
            </p:cNvSpPr>
            <p:nvPr/>
          </p:nvSpPr>
          <p:spPr bwMode="auto">
            <a:xfrm>
              <a:off x="1786" y="654"/>
              <a:ext cx="16" cy="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4"/>
                </a:cxn>
                <a:cxn ang="0">
                  <a:pos x="7" y="58"/>
                </a:cxn>
                <a:cxn ang="0">
                  <a:pos x="0" y="113"/>
                </a:cxn>
              </a:cxnLst>
              <a:rect l="0" t="0" r="r" b="b"/>
              <a:pathLst>
                <a:path w="16" h="113">
                  <a:moveTo>
                    <a:pt x="16" y="0"/>
                  </a:moveTo>
                  <a:lnTo>
                    <a:pt x="16" y="0"/>
                  </a:lnTo>
                  <a:lnTo>
                    <a:pt x="10" y="24"/>
                  </a:lnTo>
                  <a:lnTo>
                    <a:pt x="7" y="58"/>
                  </a:lnTo>
                  <a:lnTo>
                    <a:pt x="0" y="11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29" name="Freeform 125"/>
            <p:cNvSpPr>
              <a:spLocks/>
            </p:cNvSpPr>
            <p:nvPr/>
          </p:nvSpPr>
          <p:spPr bwMode="auto">
            <a:xfrm>
              <a:off x="1755" y="715"/>
              <a:ext cx="37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18" y="15"/>
                </a:cxn>
                <a:cxn ang="0">
                  <a:pos x="0" y="33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37" y="0"/>
                  </a:lnTo>
                  <a:lnTo>
                    <a:pt x="18" y="15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0" name="Freeform 126"/>
            <p:cNvSpPr>
              <a:spLocks/>
            </p:cNvSpPr>
            <p:nvPr/>
          </p:nvSpPr>
          <p:spPr bwMode="auto">
            <a:xfrm>
              <a:off x="1688" y="629"/>
              <a:ext cx="2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22"/>
                </a:cxn>
                <a:cxn ang="0">
                  <a:pos x="27" y="46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22"/>
                  </a:lnTo>
                  <a:lnTo>
                    <a:pt x="27" y="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1" name="Freeform 127"/>
            <p:cNvSpPr>
              <a:spLocks/>
            </p:cNvSpPr>
            <p:nvPr/>
          </p:nvSpPr>
          <p:spPr bwMode="auto">
            <a:xfrm>
              <a:off x="2167" y="681"/>
              <a:ext cx="1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28"/>
                </a:cxn>
                <a:cxn ang="0">
                  <a:pos x="12" y="43"/>
                </a:cxn>
                <a:cxn ang="0">
                  <a:pos x="12" y="55"/>
                </a:cxn>
              </a:cxnLst>
              <a:rect l="0" t="0" r="r" b="b"/>
              <a:pathLst>
                <a:path w="12" h="55">
                  <a:moveTo>
                    <a:pt x="0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43"/>
                  </a:lnTo>
                  <a:lnTo>
                    <a:pt x="12" y="5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2" name="Freeform 128"/>
            <p:cNvSpPr>
              <a:spLocks/>
            </p:cNvSpPr>
            <p:nvPr/>
          </p:nvSpPr>
          <p:spPr bwMode="auto">
            <a:xfrm>
              <a:off x="2130" y="724"/>
              <a:ext cx="1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8" y="21"/>
                </a:cxn>
                <a:cxn ang="0">
                  <a:pos x="68" y="9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6" y="0"/>
                </a:cxn>
              </a:cxnLst>
              <a:rect l="0" t="0" r="r" b="b"/>
              <a:pathLst>
                <a:path w="126" h="24">
                  <a:moveTo>
                    <a:pt x="0" y="24"/>
                  </a:moveTo>
                  <a:lnTo>
                    <a:pt x="0" y="24"/>
                  </a:lnTo>
                  <a:lnTo>
                    <a:pt x="28" y="21"/>
                  </a:lnTo>
                  <a:lnTo>
                    <a:pt x="68" y="9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3" name="Freeform 129"/>
            <p:cNvSpPr>
              <a:spLocks/>
            </p:cNvSpPr>
            <p:nvPr/>
          </p:nvSpPr>
          <p:spPr bwMode="auto">
            <a:xfrm>
              <a:off x="1474" y="773"/>
              <a:ext cx="873" cy="397"/>
            </a:xfrm>
            <a:custGeom>
              <a:avLst/>
              <a:gdLst/>
              <a:ahLst/>
              <a:cxnLst>
                <a:cxn ang="0">
                  <a:pos x="672" y="390"/>
                </a:cxn>
                <a:cxn ang="0">
                  <a:pos x="672" y="390"/>
                </a:cxn>
                <a:cxn ang="0">
                  <a:pos x="687" y="381"/>
                </a:cxn>
                <a:cxn ang="0">
                  <a:pos x="705" y="375"/>
                </a:cxn>
                <a:cxn ang="0">
                  <a:pos x="742" y="372"/>
                </a:cxn>
                <a:cxn ang="0">
                  <a:pos x="742" y="372"/>
                </a:cxn>
                <a:cxn ang="0">
                  <a:pos x="769" y="366"/>
                </a:cxn>
                <a:cxn ang="0">
                  <a:pos x="806" y="351"/>
                </a:cxn>
                <a:cxn ang="0">
                  <a:pos x="821" y="342"/>
                </a:cxn>
                <a:cxn ang="0">
                  <a:pos x="837" y="332"/>
                </a:cxn>
                <a:cxn ang="0">
                  <a:pos x="846" y="320"/>
                </a:cxn>
                <a:cxn ang="0">
                  <a:pos x="852" y="308"/>
                </a:cxn>
                <a:cxn ang="0">
                  <a:pos x="852" y="308"/>
                </a:cxn>
                <a:cxn ang="0">
                  <a:pos x="870" y="253"/>
                </a:cxn>
                <a:cxn ang="0">
                  <a:pos x="873" y="226"/>
                </a:cxn>
                <a:cxn ang="0">
                  <a:pos x="873" y="213"/>
                </a:cxn>
                <a:cxn ang="0">
                  <a:pos x="870" y="204"/>
                </a:cxn>
                <a:cxn ang="0">
                  <a:pos x="870" y="204"/>
                </a:cxn>
                <a:cxn ang="0">
                  <a:pos x="855" y="180"/>
                </a:cxn>
                <a:cxn ang="0">
                  <a:pos x="837" y="152"/>
                </a:cxn>
                <a:cxn ang="0">
                  <a:pos x="815" y="122"/>
                </a:cxn>
                <a:cxn ang="0">
                  <a:pos x="794" y="104"/>
                </a:cxn>
                <a:cxn ang="0">
                  <a:pos x="794" y="104"/>
                </a:cxn>
                <a:cxn ang="0">
                  <a:pos x="760" y="76"/>
                </a:cxn>
                <a:cxn ang="0">
                  <a:pos x="724" y="55"/>
                </a:cxn>
                <a:cxn ang="0">
                  <a:pos x="684" y="36"/>
                </a:cxn>
                <a:cxn ang="0">
                  <a:pos x="647" y="18"/>
                </a:cxn>
                <a:cxn ang="0">
                  <a:pos x="611" y="9"/>
                </a:cxn>
                <a:cxn ang="0">
                  <a:pos x="580" y="3"/>
                </a:cxn>
                <a:cxn ang="0">
                  <a:pos x="553" y="0"/>
                </a:cxn>
                <a:cxn ang="0">
                  <a:pos x="534" y="3"/>
                </a:cxn>
                <a:cxn ang="0">
                  <a:pos x="534" y="3"/>
                </a:cxn>
                <a:cxn ang="0">
                  <a:pos x="479" y="21"/>
                </a:cxn>
                <a:cxn ang="0">
                  <a:pos x="388" y="49"/>
                </a:cxn>
                <a:cxn ang="0">
                  <a:pos x="299" y="76"/>
                </a:cxn>
                <a:cxn ang="0">
                  <a:pos x="269" y="88"/>
                </a:cxn>
                <a:cxn ang="0">
                  <a:pos x="253" y="97"/>
                </a:cxn>
                <a:cxn ang="0">
                  <a:pos x="253" y="97"/>
                </a:cxn>
                <a:cxn ang="0">
                  <a:pos x="223" y="119"/>
                </a:cxn>
                <a:cxn ang="0">
                  <a:pos x="171" y="155"/>
                </a:cxn>
                <a:cxn ang="0">
                  <a:pos x="122" y="189"/>
                </a:cxn>
                <a:cxn ang="0">
                  <a:pos x="104" y="204"/>
                </a:cxn>
                <a:cxn ang="0">
                  <a:pos x="92" y="213"/>
                </a:cxn>
                <a:cxn ang="0">
                  <a:pos x="92" y="213"/>
                </a:cxn>
                <a:cxn ang="0">
                  <a:pos x="76" y="235"/>
                </a:cxn>
                <a:cxn ang="0">
                  <a:pos x="58" y="262"/>
                </a:cxn>
                <a:cxn ang="0">
                  <a:pos x="43" y="287"/>
                </a:cxn>
                <a:cxn ang="0">
                  <a:pos x="40" y="299"/>
                </a:cxn>
                <a:cxn ang="0">
                  <a:pos x="40" y="308"/>
                </a:cxn>
                <a:cxn ang="0">
                  <a:pos x="40" y="308"/>
                </a:cxn>
                <a:cxn ang="0">
                  <a:pos x="34" y="329"/>
                </a:cxn>
                <a:cxn ang="0">
                  <a:pos x="24" y="357"/>
                </a:cxn>
                <a:cxn ang="0">
                  <a:pos x="12" y="381"/>
                </a:cxn>
                <a:cxn ang="0">
                  <a:pos x="0" y="397"/>
                </a:cxn>
              </a:cxnLst>
              <a:rect l="0" t="0" r="r" b="b"/>
              <a:pathLst>
                <a:path w="873" h="397">
                  <a:moveTo>
                    <a:pt x="672" y="390"/>
                  </a:moveTo>
                  <a:lnTo>
                    <a:pt x="672" y="390"/>
                  </a:lnTo>
                  <a:lnTo>
                    <a:pt x="687" y="381"/>
                  </a:lnTo>
                  <a:lnTo>
                    <a:pt x="705" y="375"/>
                  </a:lnTo>
                  <a:lnTo>
                    <a:pt x="742" y="372"/>
                  </a:lnTo>
                  <a:lnTo>
                    <a:pt x="742" y="372"/>
                  </a:lnTo>
                  <a:lnTo>
                    <a:pt x="769" y="366"/>
                  </a:lnTo>
                  <a:lnTo>
                    <a:pt x="806" y="351"/>
                  </a:lnTo>
                  <a:lnTo>
                    <a:pt x="821" y="342"/>
                  </a:lnTo>
                  <a:lnTo>
                    <a:pt x="837" y="332"/>
                  </a:lnTo>
                  <a:lnTo>
                    <a:pt x="846" y="320"/>
                  </a:lnTo>
                  <a:lnTo>
                    <a:pt x="852" y="308"/>
                  </a:lnTo>
                  <a:lnTo>
                    <a:pt x="852" y="308"/>
                  </a:lnTo>
                  <a:lnTo>
                    <a:pt x="870" y="253"/>
                  </a:lnTo>
                  <a:lnTo>
                    <a:pt x="873" y="226"/>
                  </a:lnTo>
                  <a:lnTo>
                    <a:pt x="873" y="213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55" y="180"/>
                  </a:lnTo>
                  <a:lnTo>
                    <a:pt x="837" y="152"/>
                  </a:lnTo>
                  <a:lnTo>
                    <a:pt x="815" y="122"/>
                  </a:lnTo>
                  <a:lnTo>
                    <a:pt x="794" y="104"/>
                  </a:lnTo>
                  <a:lnTo>
                    <a:pt x="794" y="104"/>
                  </a:lnTo>
                  <a:lnTo>
                    <a:pt x="760" y="76"/>
                  </a:lnTo>
                  <a:lnTo>
                    <a:pt x="724" y="55"/>
                  </a:lnTo>
                  <a:lnTo>
                    <a:pt x="684" y="36"/>
                  </a:lnTo>
                  <a:lnTo>
                    <a:pt x="647" y="18"/>
                  </a:lnTo>
                  <a:lnTo>
                    <a:pt x="611" y="9"/>
                  </a:lnTo>
                  <a:lnTo>
                    <a:pt x="580" y="3"/>
                  </a:lnTo>
                  <a:lnTo>
                    <a:pt x="553" y="0"/>
                  </a:lnTo>
                  <a:lnTo>
                    <a:pt x="534" y="3"/>
                  </a:lnTo>
                  <a:lnTo>
                    <a:pt x="534" y="3"/>
                  </a:lnTo>
                  <a:lnTo>
                    <a:pt x="479" y="21"/>
                  </a:lnTo>
                  <a:lnTo>
                    <a:pt x="388" y="49"/>
                  </a:lnTo>
                  <a:lnTo>
                    <a:pt x="299" y="76"/>
                  </a:lnTo>
                  <a:lnTo>
                    <a:pt x="269" y="88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23" y="119"/>
                  </a:lnTo>
                  <a:lnTo>
                    <a:pt x="171" y="155"/>
                  </a:lnTo>
                  <a:lnTo>
                    <a:pt x="122" y="189"/>
                  </a:lnTo>
                  <a:lnTo>
                    <a:pt x="104" y="204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76" y="235"/>
                  </a:lnTo>
                  <a:lnTo>
                    <a:pt x="58" y="262"/>
                  </a:lnTo>
                  <a:lnTo>
                    <a:pt x="43" y="287"/>
                  </a:lnTo>
                  <a:lnTo>
                    <a:pt x="40" y="299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4" y="329"/>
                  </a:lnTo>
                  <a:lnTo>
                    <a:pt x="24" y="357"/>
                  </a:lnTo>
                  <a:lnTo>
                    <a:pt x="12" y="381"/>
                  </a:lnTo>
                  <a:lnTo>
                    <a:pt x="0" y="39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4" name="Freeform 130"/>
            <p:cNvSpPr>
              <a:spLocks/>
            </p:cNvSpPr>
            <p:nvPr/>
          </p:nvSpPr>
          <p:spPr bwMode="auto">
            <a:xfrm>
              <a:off x="1444" y="1066"/>
              <a:ext cx="73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24" y="33"/>
                </a:cxn>
                <a:cxn ang="0">
                  <a:pos x="42" y="24"/>
                </a:cxn>
                <a:cxn ang="0">
                  <a:pos x="58" y="15"/>
                </a:cxn>
                <a:cxn ang="0">
                  <a:pos x="73" y="0"/>
                </a:cxn>
              </a:cxnLst>
              <a:rect l="0" t="0" r="r" b="b"/>
              <a:pathLst>
                <a:path w="73" h="42">
                  <a:moveTo>
                    <a:pt x="0" y="42"/>
                  </a:moveTo>
                  <a:lnTo>
                    <a:pt x="0" y="42"/>
                  </a:lnTo>
                  <a:lnTo>
                    <a:pt x="24" y="33"/>
                  </a:lnTo>
                  <a:lnTo>
                    <a:pt x="42" y="24"/>
                  </a:lnTo>
                  <a:lnTo>
                    <a:pt x="58" y="15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5" name="Freeform 131"/>
            <p:cNvSpPr>
              <a:spLocks/>
            </p:cNvSpPr>
            <p:nvPr/>
          </p:nvSpPr>
          <p:spPr bwMode="auto">
            <a:xfrm>
              <a:off x="1514" y="892"/>
              <a:ext cx="49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5" y="21"/>
                </a:cxn>
                <a:cxn ang="0">
                  <a:pos x="33" y="46"/>
                </a:cxn>
                <a:cxn ang="0">
                  <a:pos x="39" y="58"/>
                </a:cxn>
                <a:cxn ang="0">
                  <a:pos x="46" y="70"/>
                </a:cxn>
                <a:cxn ang="0">
                  <a:pos x="49" y="85"/>
                </a:cxn>
                <a:cxn ang="0">
                  <a:pos x="46" y="100"/>
                </a:cxn>
              </a:cxnLst>
              <a:rect l="0" t="0" r="r" b="b"/>
              <a:pathLst>
                <a:path w="49" h="100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5" y="21"/>
                  </a:lnTo>
                  <a:lnTo>
                    <a:pt x="33" y="46"/>
                  </a:lnTo>
                  <a:lnTo>
                    <a:pt x="39" y="58"/>
                  </a:lnTo>
                  <a:lnTo>
                    <a:pt x="46" y="70"/>
                  </a:lnTo>
                  <a:lnTo>
                    <a:pt x="49" y="85"/>
                  </a:lnTo>
                  <a:lnTo>
                    <a:pt x="46" y="10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6" name="Freeform 132"/>
            <p:cNvSpPr>
              <a:spLocks/>
            </p:cNvSpPr>
            <p:nvPr/>
          </p:nvSpPr>
          <p:spPr bwMode="auto">
            <a:xfrm>
              <a:off x="1657" y="724"/>
              <a:ext cx="74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" y="27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46" y="73"/>
                </a:cxn>
                <a:cxn ang="0">
                  <a:pos x="61" y="101"/>
                </a:cxn>
                <a:cxn ang="0">
                  <a:pos x="70" y="128"/>
                </a:cxn>
                <a:cxn ang="0">
                  <a:pos x="74" y="137"/>
                </a:cxn>
                <a:cxn ang="0">
                  <a:pos x="70" y="146"/>
                </a:cxn>
              </a:cxnLst>
              <a:rect l="0" t="0" r="r" b="b"/>
              <a:pathLst>
                <a:path w="74" h="146">
                  <a:moveTo>
                    <a:pt x="0" y="0"/>
                  </a:moveTo>
                  <a:lnTo>
                    <a:pt x="0" y="0"/>
                  </a:lnTo>
                  <a:lnTo>
                    <a:pt x="19" y="2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6" y="73"/>
                  </a:lnTo>
                  <a:lnTo>
                    <a:pt x="61" y="101"/>
                  </a:lnTo>
                  <a:lnTo>
                    <a:pt x="70" y="128"/>
                  </a:lnTo>
                  <a:lnTo>
                    <a:pt x="74" y="137"/>
                  </a:lnTo>
                  <a:lnTo>
                    <a:pt x="70" y="1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7" name="Freeform 133"/>
            <p:cNvSpPr>
              <a:spLocks/>
            </p:cNvSpPr>
            <p:nvPr/>
          </p:nvSpPr>
          <p:spPr bwMode="auto">
            <a:xfrm>
              <a:off x="1688" y="718"/>
              <a:ext cx="1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52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8" name="Freeform 134"/>
            <p:cNvSpPr>
              <a:spLocks/>
            </p:cNvSpPr>
            <p:nvPr/>
          </p:nvSpPr>
          <p:spPr bwMode="auto">
            <a:xfrm>
              <a:off x="2017" y="690"/>
              <a:ext cx="34" cy="8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8" y="22"/>
                </a:cxn>
                <a:cxn ang="0">
                  <a:pos x="25" y="43"/>
                </a:cxn>
                <a:cxn ang="0">
                  <a:pos x="22" y="55"/>
                </a:cxn>
                <a:cxn ang="0">
                  <a:pos x="16" y="64"/>
                </a:cxn>
                <a:cxn ang="0">
                  <a:pos x="10" y="74"/>
                </a:cxn>
                <a:cxn ang="0">
                  <a:pos x="0" y="83"/>
                </a:cxn>
              </a:cxnLst>
              <a:rect l="0" t="0" r="r" b="b"/>
              <a:pathLst>
                <a:path w="34" h="83">
                  <a:moveTo>
                    <a:pt x="34" y="0"/>
                  </a:moveTo>
                  <a:lnTo>
                    <a:pt x="34" y="0"/>
                  </a:lnTo>
                  <a:lnTo>
                    <a:pt x="28" y="22"/>
                  </a:lnTo>
                  <a:lnTo>
                    <a:pt x="25" y="43"/>
                  </a:lnTo>
                  <a:lnTo>
                    <a:pt x="22" y="55"/>
                  </a:lnTo>
                  <a:lnTo>
                    <a:pt x="16" y="64"/>
                  </a:lnTo>
                  <a:lnTo>
                    <a:pt x="10" y="74"/>
                  </a:lnTo>
                  <a:lnTo>
                    <a:pt x="0" y="8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39" name="Freeform 135"/>
            <p:cNvSpPr>
              <a:spLocks/>
            </p:cNvSpPr>
            <p:nvPr/>
          </p:nvSpPr>
          <p:spPr bwMode="auto">
            <a:xfrm>
              <a:off x="2280" y="834"/>
              <a:ext cx="95" cy="5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76" y="21"/>
                </a:cxn>
                <a:cxn ang="0">
                  <a:pos x="52" y="39"/>
                </a:cxn>
                <a:cxn ang="0">
                  <a:pos x="37" y="46"/>
                </a:cxn>
                <a:cxn ang="0">
                  <a:pos x="24" y="49"/>
                </a:cxn>
                <a:cxn ang="0">
                  <a:pos x="12" y="52"/>
                </a:cxn>
                <a:cxn ang="0">
                  <a:pos x="0" y="49"/>
                </a:cxn>
              </a:cxnLst>
              <a:rect l="0" t="0" r="r" b="b"/>
              <a:pathLst>
                <a:path w="95" h="52">
                  <a:moveTo>
                    <a:pt x="95" y="0"/>
                  </a:moveTo>
                  <a:lnTo>
                    <a:pt x="95" y="0"/>
                  </a:lnTo>
                  <a:lnTo>
                    <a:pt x="76" y="21"/>
                  </a:lnTo>
                  <a:lnTo>
                    <a:pt x="52" y="39"/>
                  </a:lnTo>
                  <a:lnTo>
                    <a:pt x="37" y="46"/>
                  </a:lnTo>
                  <a:lnTo>
                    <a:pt x="24" y="49"/>
                  </a:lnTo>
                  <a:lnTo>
                    <a:pt x="12" y="52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40" name="Freeform 136"/>
            <p:cNvSpPr>
              <a:spLocks/>
            </p:cNvSpPr>
            <p:nvPr/>
          </p:nvSpPr>
          <p:spPr bwMode="auto">
            <a:xfrm>
              <a:off x="2347" y="938"/>
              <a:ext cx="55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6" y="15"/>
                </a:cxn>
                <a:cxn ang="0">
                  <a:pos x="34" y="30"/>
                </a:cxn>
                <a:cxn ang="0">
                  <a:pos x="15" y="42"/>
                </a:cxn>
                <a:cxn ang="0">
                  <a:pos x="6" y="45"/>
                </a:cxn>
                <a:cxn ang="0">
                  <a:pos x="0" y="45"/>
                </a:cxn>
              </a:cxnLst>
              <a:rect l="0" t="0" r="r" b="b"/>
              <a:pathLst>
                <a:path w="55" h="45">
                  <a:moveTo>
                    <a:pt x="55" y="0"/>
                  </a:moveTo>
                  <a:lnTo>
                    <a:pt x="55" y="0"/>
                  </a:lnTo>
                  <a:lnTo>
                    <a:pt x="46" y="15"/>
                  </a:lnTo>
                  <a:lnTo>
                    <a:pt x="34" y="30"/>
                  </a:lnTo>
                  <a:lnTo>
                    <a:pt x="15" y="42"/>
                  </a:lnTo>
                  <a:lnTo>
                    <a:pt x="6" y="45"/>
                  </a:lnTo>
                  <a:lnTo>
                    <a:pt x="0" y="4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041" name="Freeform 137"/>
            <p:cNvSpPr>
              <a:spLocks/>
            </p:cNvSpPr>
            <p:nvPr/>
          </p:nvSpPr>
          <p:spPr bwMode="auto">
            <a:xfrm>
              <a:off x="2372" y="980"/>
              <a:ext cx="55" cy="22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5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5" h="22">
                  <a:moveTo>
                    <a:pt x="55" y="22"/>
                  </a:moveTo>
                  <a:lnTo>
                    <a:pt x="55" y="2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4042" name="Freeform 138"/>
          <p:cNvSpPr>
            <a:spLocks/>
          </p:cNvSpPr>
          <p:nvPr/>
        </p:nvSpPr>
        <p:spPr bwMode="auto">
          <a:xfrm>
            <a:off x="2566988" y="2708275"/>
            <a:ext cx="403225" cy="366713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85" y="244"/>
              </a:cxn>
              <a:cxn ang="0">
                <a:pos x="268" y="0"/>
              </a:cxn>
            </a:cxnLst>
            <a:rect l="0" t="0" r="r" b="b"/>
            <a:pathLst>
              <a:path w="268" h="244">
                <a:moveTo>
                  <a:pt x="0" y="244"/>
                </a:moveTo>
                <a:lnTo>
                  <a:pt x="85" y="244"/>
                </a:lnTo>
                <a:lnTo>
                  <a:pt x="268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043" name="Text Box 139"/>
          <p:cNvSpPr txBox="1">
            <a:spLocks noChangeArrowheads="1"/>
          </p:cNvSpPr>
          <p:nvPr/>
        </p:nvSpPr>
        <p:spPr bwMode="auto">
          <a:xfrm>
            <a:off x="833438" y="2787650"/>
            <a:ext cx="1979612" cy="1069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Cardioregulatory</a:t>
            </a:r>
          </a:p>
          <a:p>
            <a:pPr eaLnBrk="0" hangingPunct="0"/>
            <a:r>
              <a:rPr lang="en-US" sz="1600" b="1">
                <a:latin typeface="Arial" charset="0"/>
              </a:rPr>
              <a:t>and vasomotor</a:t>
            </a:r>
          </a:p>
          <a:p>
            <a:pPr eaLnBrk="0" hangingPunct="0"/>
            <a:r>
              <a:rPr lang="en-US" sz="1600" b="1">
                <a:latin typeface="Arial" charset="0"/>
              </a:rPr>
              <a:t>centres in the</a:t>
            </a:r>
          </a:p>
          <a:p>
            <a:pPr eaLnBrk="0" hangingPunct="0"/>
            <a:r>
              <a:rPr lang="en-US" sz="1600" b="1">
                <a:latin typeface="Arial" charset="0"/>
              </a:rPr>
              <a:t>medulla oblongata</a:t>
            </a:r>
          </a:p>
        </p:txBody>
      </p:sp>
      <p:sp>
        <p:nvSpPr>
          <p:cNvPr id="124044" name="Text Box 140"/>
          <p:cNvSpPr txBox="1">
            <a:spLocks noChangeArrowheads="1"/>
          </p:cNvSpPr>
          <p:nvPr/>
        </p:nvSpPr>
        <p:spPr bwMode="auto">
          <a:xfrm rot="-903733">
            <a:off x="3179763" y="2284413"/>
            <a:ext cx="319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Vagus nerve (parasympathetic)</a:t>
            </a:r>
          </a:p>
        </p:txBody>
      </p:sp>
      <p:sp>
        <p:nvSpPr>
          <p:cNvPr id="124045" name="Freeform 141"/>
          <p:cNvSpPr>
            <a:spLocks/>
          </p:cNvSpPr>
          <p:nvPr/>
        </p:nvSpPr>
        <p:spPr bwMode="auto">
          <a:xfrm>
            <a:off x="2916238" y="2519363"/>
            <a:ext cx="217487" cy="217487"/>
          </a:xfrm>
          <a:custGeom>
            <a:avLst/>
            <a:gdLst/>
            <a:ahLst/>
            <a:cxnLst>
              <a:cxn ang="0">
                <a:pos x="79" y="155"/>
              </a:cxn>
              <a:cxn ang="0">
                <a:pos x="79" y="155"/>
              </a:cxn>
              <a:cxn ang="0">
                <a:pos x="94" y="152"/>
              </a:cxn>
              <a:cxn ang="0">
                <a:pos x="110" y="149"/>
              </a:cxn>
              <a:cxn ang="0">
                <a:pos x="122" y="143"/>
              </a:cxn>
              <a:cxn ang="0">
                <a:pos x="134" y="131"/>
              </a:cxn>
              <a:cxn ang="0">
                <a:pos x="143" y="122"/>
              </a:cxn>
              <a:cxn ang="0">
                <a:pos x="149" y="107"/>
              </a:cxn>
              <a:cxn ang="0">
                <a:pos x="155" y="94"/>
              </a:cxn>
              <a:cxn ang="0">
                <a:pos x="155" y="76"/>
              </a:cxn>
              <a:cxn ang="0">
                <a:pos x="155" y="76"/>
              </a:cxn>
              <a:cxn ang="0">
                <a:pos x="155" y="61"/>
              </a:cxn>
              <a:cxn ang="0">
                <a:pos x="149" y="49"/>
              </a:cxn>
              <a:cxn ang="0">
                <a:pos x="143" y="33"/>
              </a:cxn>
              <a:cxn ang="0">
                <a:pos x="134" y="21"/>
              </a:cxn>
              <a:cxn ang="0">
                <a:pos x="122" y="12"/>
              </a:cxn>
              <a:cxn ang="0">
                <a:pos x="110" y="6"/>
              </a:cxn>
              <a:cxn ang="0">
                <a:pos x="94" y="3"/>
              </a:cxn>
              <a:cxn ang="0">
                <a:pos x="79" y="0"/>
              </a:cxn>
              <a:cxn ang="0">
                <a:pos x="79" y="0"/>
              </a:cxn>
              <a:cxn ang="0">
                <a:pos x="64" y="3"/>
              </a:cxn>
              <a:cxn ang="0">
                <a:pos x="48" y="6"/>
              </a:cxn>
              <a:cxn ang="0">
                <a:pos x="36" y="12"/>
              </a:cxn>
              <a:cxn ang="0">
                <a:pos x="24" y="21"/>
              </a:cxn>
              <a:cxn ang="0">
                <a:pos x="15" y="33"/>
              </a:cxn>
              <a:cxn ang="0">
                <a:pos x="6" y="49"/>
              </a:cxn>
              <a:cxn ang="0">
                <a:pos x="3" y="61"/>
              </a:cxn>
              <a:cxn ang="0">
                <a:pos x="0" y="76"/>
              </a:cxn>
              <a:cxn ang="0">
                <a:pos x="0" y="76"/>
              </a:cxn>
              <a:cxn ang="0">
                <a:pos x="3" y="94"/>
              </a:cxn>
              <a:cxn ang="0">
                <a:pos x="6" y="107"/>
              </a:cxn>
              <a:cxn ang="0">
                <a:pos x="15" y="122"/>
              </a:cxn>
              <a:cxn ang="0">
                <a:pos x="24" y="131"/>
              </a:cxn>
              <a:cxn ang="0">
                <a:pos x="36" y="143"/>
              </a:cxn>
              <a:cxn ang="0">
                <a:pos x="48" y="149"/>
              </a:cxn>
              <a:cxn ang="0">
                <a:pos x="64" y="152"/>
              </a:cxn>
              <a:cxn ang="0">
                <a:pos x="79" y="155"/>
              </a:cxn>
              <a:cxn ang="0">
                <a:pos x="79" y="155"/>
              </a:cxn>
              <a:cxn ang="0">
                <a:pos x="79" y="155"/>
              </a:cxn>
            </a:cxnLst>
            <a:rect l="0" t="0" r="r" b="b"/>
            <a:pathLst>
              <a:path w="155" h="155">
                <a:moveTo>
                  <a:pt x="79" y="155"/>
                </a:moveTo>
                <a:lnTo>
                  <a:pt x="79" y="155"/>
                </a:lnTo>
                <a:lnTo>
                  <a:pt x="94" y="152"/>
                </a:lnTo>
                <a:lnTo>
                  <a:pt x="110" y="149"/>
                </a:lnTo>
                <a:lnTo>
                  <a:pt x="122" y="143"/>
                </a:lnTo>
                <a:lnTo>
                  <a:pt x="134" y="131"/>
                </a:lnTo>
                <a:lnTo>
                  <a:pt x="143" y="122"/>
                </a:lnTo>
                <a:lnTo>
                  <a:pt x="149" y="107"/>
                </a:lnTo>
                <a:lnTo>
                  <a:pt x="155" y="94"/>
                </a:lnTo>
                <a:lnTo>
                  <a:pt x="155" y="76"/>
                </a:lnTo>
                <a:lnTo>
                  <a:pt x="155" y="76"/>
                </a:lnTo>
                <a:lnTo>
                  <a:pt x="155" y="61"/>
                </a:lnTo>
                <a:lnTo>
                  <a:pt x="149" y="49"/>
                </a:lnTo>
                <a:lnTo>
                  <a:pt x="143" y="33"/>
                </a:lnTo>
                <a:lnTo>
                  <a:pt x="134" y="21"/>
                </a:lnTo>
                <a:lnTo>
                  <a:pt x="122" y="12"/>
                </a:lnTo>
                <a:lnTo>
                  <a:pt x="110" y="6"/>
                </a:lnTo>
                <a:lnTo>
                  <a:pt x="94" y="3"/>
                </a:lnTo>
                <a:lnTo>
                  <a:pt x="79" y="0"/>
                </a:lnTo>
                <a:lnTo>
                  <a:pt x="79" y="0"/>
                </a:lnTo>
                <a:lnTo>
                  <a:pt x="64" y="3"/>
                </a:lnTo>
                <a:lnTo>
                  <a:pt x="48" y="6"/>
                </a:lnTo>
                <a:lnTo>
                  <a:pt x="36" y="12"/>
                </a:lnTo>
                <a:lnTo>
                  <a:pt x="24" y="21"/>
                </a:lnTo>
                <a:lnTo>
                  <a:pt x="15" y="33"/>
                </a:lnTo>
                <a:lnTo>
                  <a:pt x="6" y="49"/>
                </a:lnTo>
                <a:lnTo>
                  <a:pt x="3" y="61"/>
                </a:lnTo>
                <a:lnTo>
                  <a:pt x="0" y="76"/>
                </a:lnTo>
                <a:lnTo>
                  <a:pt x="0" y="76"/>
                </a:lnTo>
                <a:lnTo>
                  <a:pt x="3" y="94"/>
                </a:lnTo>
                <a:lnTo>
                  <a:pt x="6" y="107"/>
                </a:lnTo>
                <a:lnTo>
                  <a:pt x="15" y="122"/>
                </a:lnTo>
                <a:lnTo>
                  <a:pt x="24" y="131"/>
                </a:lnTo>
                <a:lnTo>
                  <a:pt x="36" y="143"/>
                </a:lnTo>
                <a:lnTo>
                  <a:pt x="48" y="149"/>
                </a:lnTo>
                <a:lnTo>
                  <a:pt x="64" y="152"/>
                </a:lnTo>
                <a:lnTo>
                  <a:pt x="79" y="155"/>
                </a:lnTo>
                <a:lnTo>
                  <a:pt x="79" y="155"/>
                </a:lnTo>
                <a:lnTo>
                  <a:pt x="79" y="155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046" name="Line 142"/>
          <p:cNvSpPr>
            <a:spLocks noChangeShapeType="1"/>
          </p:cNvSpPr>
          <p:nvPr/>
        </p:nvSpPr>
        <p:spPr bwMode="auto">
          <a:xfrm flipV="1">
            <a:off x="6102350" y="1670050"/>
            <a:ext cx="304800" cy="88900"/>
          </a:xfrm>
          <a:prstGeom prst="line">
            <a:avLst/>
          </a:prstGeom>
          <a:noFill/>
          <a:ln w="19050">
            <a:solidFill>
              <a:srgbClr val="C6000E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047" name="Text Box 143"/>
          <p:cNvSpPr txBox="1">
            <a:spLocks noChangeArrowheads="1"/>
          </p:cNvSpPr>
          <p:nvPr/>
        </p:nvSpPr>
        <p:spPr bwMode="auto">
          <a:xfrm rot="-1262118">
            <a:off x="3916363" y="1089025"/>
            <a:ext cx="2405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Vagus nerve (afferent)</a:t>
            </a:r>
          </a:p>
        </p:txBody>
      </p:sp>
      <p:sp>
        <p:nvSpPr>
          <p:cNvPr id="124048" name="Freeform 144"/>
          <p:cNvSpPr>
            <a:spLocks/>
          </p:cNvSpPr>
          <p:nvPr/>
        </p:nvSpPr>
        <p:spPr bwMode="auto">
          <a:xfrm>
            <a:off x="3105150" y="1181100"/>
            <a:ext cx="3675063" cy="1333500"/>
          </a:xfrm>
          <a:custGeom>
            <a:avLst/>
            <a:gdLst/>
            <a:ahLst/>
            <a:cxnLst>
              <a:cxn ang="0">
                <a:pos x="2315" y="70"/>
              </a:cxn>
              <a:cxn ang="0">
                <a:pos x="1650" y="42"/>
              </a:cxn>
              <a:cxn ang="0">
                <a:pos x="858" y="324"/>
              </a:cxn>
              <a:cxn ang="0">
                <a:pos x="0" y="840"/>
              </a:cxn>
            </a:cxnLst>
            <a:rect l="0" t="0" r="r" b="b"/>
            <a:pathLst>
              <a:path w="2315" h="840">
                <a:moveTo>
                  <a:pt x="2315" y="70"/>
                </a:moveTo>
                <a:cubicBezTo>
                  <a:pt x="2204" y="65"/>
                  <a:pt x="1893" y="0"/>
                  <a:pt x="1650" y="42"/>
                </a:cubicBezTo>
                <a:cubicBezTo>
                  <a:pt x="1407" y="84"/>
                  <a:pt x="1133" y="191"/>
                  <a:pt x="858" y="324"/>
                </a:cubicBezTo>
                <a:cubicBezTo>
                  <a:pt x="583" y="457"/>
                  <a:pt x="179" y="733"/>
                  <a:pt x="0" y="84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049" name="Text Box 145"/>
          <p:cNvSpPr txBox="1">
            <a:spLocks noChangeArrowheads="1"/>
          </p:cNvSpPr>
          <p:nvPr/>
        </p:nvSpPr>
        <p:spPr bwMode="auto">
          <a:xfrm>
            <a:off x="6084888" y="260350"/>
            <a:ext cx="1547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Stretch of  baroreceptors</a:t>
            </a:r>
          </a:p>
        </p:txBody>
      </p:sp>
      <p:sp>
        <p:nvSpPr>
          <p:cNvPr id="124050" name="Text Box 146"/>
          <p:cNvSpPr txBox="1">
            <a:spLocks noChangeArrowheads="1"/>
          </p:cNvSpPr>
          <p:nvPr/>
        </p:nvSpPr>
        <p:spPr bwMode="auto">
          <a:xfrm>
            <a:off x="7956550" y="1196975"/>
            <a:ext cx="1187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Increase of blood pressure</a:t>
            </a:r>
          </a:p>
        </p:txBody>
      </p:sp>
      <p:sp>
        <p:nvSpPr>
          <p:cNvPr id="124051" name="Freeform 147"/>
          <p:cNvSpPr>
            <a:spLocks/>
          </p:cNvSpPr>
          <p:nvPr/>
        </p:nvSpPr>
        <p:spPr bwMode="auto">
          <a:xfrm>
            <a:off x="7562850" y="733425"/>
            <a:ext cx="781050" cy="495300"/>
          </a:xfrm>
          <a:custGeom>
            <a:avLst/>
            <a:gdLst/>
            <a:ahLst/>
            <a:cxnLst>
              <a:cxn ang="0">
                <a:pos x="492" y="312"/>
              </a:cxn>
              <a:cxn ang="0">
                <a:pos x="0" y="0"/>
              </a:cxn>
            </a:cxnLst>
            <a:rect l="0" t="0" r="r" b="b"/>
            <a:pathLst>
              <a:path w="492" h="312">
                <a:moveTo>
                  <a:pt x="492" y="31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053" name="Line 149"/>
          <p:cNvSpPr>
            <a:spLocks noChangeShapeType="1"/>
          </p:cNvSpPr>
          <p:nvPr/>
        </p:nvSpPr>
        <p:spPr bwMode="auto">
          <a:xfrm>
            <a:off x="7451725" y="1341438"/>
            <a:ext cx="5762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054" name="Text Box 150"/>
          <p:cNvSpPr txBox="1">
            <a:spLocks noChangeArrowheads="1"/>
          </p:cNvSpPr>
          <p:nvPr/>
        </p:nvSpPr>
        <p:spPr bwMode="auto">
          <a:xfrm>
            <a:off x="7164388" y="1100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2262188" y="1476375"/>
            <a:ext cx="1306512" cy="3108325"/>
            <a:chOff x="1678" y="1092"/>
            <a:chExt cx="763" cy="1944"/>
          </a:xfrm>
        </p:grpSpPr>
        <p:grpSp>
          <p:nvGrpSpPr>
            <p:cNvPr id="124931" name="Group 3"/>
            <p:cNvGrpSpPr>
              <a:grpSpLocks/>
            </p:cNvGrpSpPr>
            <p:nvPr/>
          </p:nvGrpSpPr>
          <p:grpSpPr bwMode="auto">
            <a:xfrm>
              <a:off x="1678" y="1092"/>
              <a:ext cx="763" cy="1923"/>
              <a:chOff x="1678" y="1092"/>
              <a:chExt cx="763" cy="1923"/>
            </a:xfrm>
          </p:grpSpPr>
          <p:sp>
            <p:nvSpPr>
              <p:cNvPr id="124932" name="Freeform 4"/>
              <p:cNvSpPr>
                <a:spLocks/>
              </p:cNvSpPr>
              <p:nvPr/>
            </p:nvSpPr>
            <p:spPr bwMode="auto">
              <a:xfrm>
                <a:off x="1678" y="1516"/>
                <a:ext cx="329" cy="329"/>
              </a:xfrm>
              <a:custGeom>
                <a:avLst/>
                <a:gdLst/>
                <a:ahLst/>
                <a:cxnLst>
                  <a:cxn ang="0">
                    <a:pos x="367" y="67"/>
                  </a:cxn>
                  <a:cxn ang="0">
                    <a:pos x="321" y="15"/>
                  </a:cxn>
                  <a:cxn ang="0">
                    <a:pos x="300" y="3"/>
                  </a:cxn>
                  <a:cxn ang="0">
                    <a:pos x="287" y="3"/>
                  </a:cxn>
                  <a:cxn ang="0">
                    <a:pos x="266" y="9"/>
                  </a:cxn>
                  <a:cxn ang="0">
                    <a:pos x="263" y="15"/>
                  </a:cxn>
                  <a:cxn ang="0">
                    <a:pos x="242" y="3"/>
                  </a:cxn>
                  <a:cxn ang="0">
                    <a:pos x="202" y="0"/>
                  </a:cxn>
                  <a:cxn ang="0">
                    <a:pos x="180" y="0"/>
                  </a:cxn>
                  <a:cxn ang="0">
                    <a:pos x="159" y="12"/>
                  </a:cxn>
                  <a:cxn ang="0">
                    <a:pos x="153" y="21"/>
                  </a:cxn>
                  <a:cxn ang="0">
                    <a:pos x="150" y="30"/>
                  </a:cxn>
                  <a:cxn ang="0">
                    <a:pos x="122" y="33"/>
                  </a:cxn>
                  <a:cxn ang="0">
                    <a:pos x="98" y="45"/>
                  </a:cxn>
                  <a:cxn ang="0">
                    <a:pos x="71" y="64"/>
                  </a:cxn>
                  <a:cxn ang="0">
                    <a:pos x="58" y="79"/>
                  </a:cxn>
                  <a:cxn ang="0">
                    <a:pos x="58" y="88"/>
                  </a:cxn>
                  <a:cxn ang="0">
                    <a:pos x="46" y="88"/>
                  </a:cxn>
                  <a:cxn ang="0">
                    <a:pos x="31" y="103"/>
                  </a:cxn>
                  <a:cxn ang="0">
                    <a:pos x="25" y="119"/>
                  </a:cxn>
                  <a:cxn ang="0">
                    <a:pos x="3" y="149"/>
                  </a:cxn>
                  <a:cxn ang="0">
                    <a:pos x="0" y="167"/>
                  </a:cxn>
                  <a:cxn ang="0">
                    <a:pos x="9" y="180"/>
                  </a:cxn>
                  <a:cxn ang="0">
                    <a:pos x="6" y="183"/>
                  </a:cxn>
                  <a:cxn ang="0">
                    <a:pos x="3" y="204"/>
                  </a:cxn>
                  <a:cxn ang="0">
                    <a:pos x="9" y="241"/>
                  </a:cxn>
                  <a:cxn ang="0">
                    <a:pos x="16" y="259"/>
                  </a:cxn>
                  <a:cxn ang="0">
                    <a:pos x="34" y="286"/>
                  </a:cxn>
                  <a:cxn ang="0">
                    <a:pos x="49" y="299"/>
                  </a:cxn>
                  <a:cxn ang="0">
                    <a:pos x="58" y="299"/>
                  </a:cxn>
                  <a:cxn ang="0">
                    <a:pos x="74" y="326"/>
                  </a:cxn>
                  <a:cxn ang="0">
                    <a:pos x="104" y="332"/>
                  </a:cxn>
                  <a:cxn ang="0">
                    <a:pos x="110" y="332"/>
                  </a:cxn>
                  <a:cxn ang="0">
                    <a:pos x="129" y="338"/>
                  </a:cxn>
                  <a:cxn ang="0">
                    <a:pos x="153" y="341"/>
                  </a:cxn>
                  <a:cxn ang="0">
                    <a:pos x="162" y="338"/>
                  </a:cxn>
                  <a:cxn ang="0">
                    <a:pos x="171" y="354"/>
                  </a:cxn>
                  <a:cxn ang="0">
                    <a:pos x="190" y="363"/>
                  </a:cxn>
                  <a:cxn ang="0">
                    <a:pos x="217" y="363"/>
                  </a:cxn>
                  <a:cxn ang="0">
                    <a:pos x="220" y="360"/>
                  </a:cxn>
                  <a:cxn ang="0">
                    <a:pos x="251" y="372"/>
                  </a:cxn>
                  <a:cxn ang="0">
                    <a:pos x="272" y="369"/>
                  </a:cxn>
                  <a:cxn ang="0">
                    <a:pos x="303" y="366"/>
                  </a:cxn>
                  <a:cxn ang="0">
                    <a:pos x="312" y="357"/>
                  </a:cxn>
                  <a:cxn ang="0">
                    <a:pos x="321" y="360"/>
                  </a:cxn>
                  <a:cxn ang="0">
                    <a:pos x="339" y="351"/>
                  </a:cxn>
                  <a:cxn ang="0">
                    <a:pos x="358" y="329"/>
                  </a:cxn>
                  <a:cxn ang="0">
                    <a:pos x="367" y="305"/>
                  </a:cxn>
                  <a:cxn ang="0">
                    <a:pos x="370" y="293"/>
                  </a:cxn>
                  <a:cxn ang="0">
                    <a:pos x="373" y="106"/>
                  </a:cxn>
                  <a:cxn ang="0">
                    <a:pos x="367" y="67"/>
                  </a:cxn>
                  <a:cxn ang="0">
                    <a:pos x="367" y="67"/>
                  </a:cxn>
                </a:cxnLst>
                <a:rect l="0" t="0" r="r" b="b"/>
                <a:pathLst>
                  <a:path w="373" h="372">
                    <a:moveTo>
                      <a:pt x="367" y="67"/>
                    </a:moveTo>
                    <a:lnTo>
                      <a:pt x="367" y="67"/>
                    </a:lnTo>
                    <a:lnTo>
                      <a:pt x="342" y="36"/>
                    </a:lnTo>
                    <a:lnTo>
                      <a:pt x="321" y="15"/>
                    </a:lnTo>
                    <a:lnTo>
                      <a:pt x="309" y="9"/>
                    </a:lnTo>
                    <a:lnTo>
                      <a:pt x="300" y="3"/>
                    </a:lnTo>
                    <a:lnTo>
                      <a:pt x="300" y="3"/>
                    </a:lnTo>
                    <a:lnTo>
                      <a:pt x="287" y="3"/>
                    </a:lnTo>
                    <a:lnTo>
                      <a:pt x="275" y="6"/>
                    </a:lnTo>
                    <a:lnTo>
                      <a:pt x="266" y="9"/>
                    </a:lnTo>
                    <a:lnTo>
                      <a:pt x="263" y="15"/>
                    </a:lnTo>
                    <a:lnTo>
                      <a:pt x="263" y="15"/>
                    </a:lnTo>
                    <a:lnTo>
                      <a:pt x="254" y="9"/>
                    </a:lnTo>
                    <a:lnTo>
                      <a:pt x="242" y="3"/>
                    </a:lnTo>
                    <a:lnTo>
                      <a:pt x="223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80" y="0"/>
                    </a:lnTo>
                    <a:lnTo>
                      <a:pt x="165" y="6"/>
                    </a:lnTo>
                    <a:lnTo>
                      <a:pt x="159" y="12"/>
                    </a:lnTo>
                    <a:lnTo>
                      <a:pt x="156" y="15"/>
                    </a:lnTo>
                    <a:lnTo>
                      <a:pt x="153" y="21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38" y="30"/>
                    </a:lnTo>
                    <a:lnTo>
                      <a:pt x="122" y="33"/>
                    </a:lnTo>
                    <a:lnTo>
                      <a:pt x="110" y="39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71" y="64"/>
                    </a:lnTo>
                    <a:lnTo>
                      <a:pt x="61" y="73"/>
                    </a:lnTo>
                    <a:lnTo>
                      <a:pt x="58" y="79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2" y="85"/>
                    </a:lnTo>
                    <a:lnTo>
                      <a:pt x="46" y="88"/>
                    </a:lnTo>
                    <a:lnTo>
                      <a:pt x="40" y="94"/>
                    </a:lnTo>
                    <a:lnTo>
                      <a:pt x="31" y="103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13" y="134"/>
                    </a:lnTo>
                    <a:lnTo>
                      <a:pt x="3" y="149"/>
                    </a:lnTo>
                    <a:lnTo>
                      <a:pt x="0" y="158"/>
                    </a:lnTo>
                    <a:lnTo>
                      <a:pt x="0" y="167"/>
                    </a:lnTo>
                    <a:lnTo>
                      <a:pt x="3" y="173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6" y="183"/>
                    </a:lnTo>
                    <a:lnTo>
                      <a:pt x="3" y="189"/>
                    </a:lnTo>
                    <a:lnTo>
                      <a:pt x="3" y="204"/>
                    </a:lnTo>
                    <a:lnTo>
                      <a:pt x="3" y="222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16" y="259"/>
                    </a:lnTo>
                    <a:lnTo>
                      <a:pt x="28" y="277"/>
                    </a:lnTo>
                    <a:lnTo>
                      <a:pt x="34" y="286"/>
                    </a:lnTo>
                    <a:lnTo>
                      <a:pt x="43" y="293"/>
                    </a:lnTo>
                    <a:lnTo>
                      <a:pt x="49" y="299"/>
                    </a:lnTo>
                    <a:lnTo>
                      <a:pt x="58" y="299"/>
                    </a:lnTo>
                    <a:lnTo>
                      <a:pt x="58" y="299"/>
                    </a:lnTo>
                    <a:lnTo>
                      <a:pt x="64" y="314"/>
                    </a:lnTo>
                    <a:lnTo>
                      <a:pt x="74" y="326"/>
                    </a:lnTo>
                    <a:lnTo>
                      <a:pt x="86" y="332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10" y="332"/>
                    </a:lnTo>
                    <a:lnTo>
                      <a:pt x="116" y="332"/>
                    </a:lnTo>
                    <a:lnTo>
                      <a:pt x="129" y="338"/>
                    </a:lnTo>
                    <a:lnTo>
                      <a:pt x="144" y="341"/>
                    </a:lnTo>
                    <a:lnTo>
                      <a:pt x="153" y="341"/>
                    </a:lnTo>
                    <a:lnTo>
                      <a:pt x="162" y="338"/>
                    </a:lnTo>
                    <a:lnTo>
                      <a:pt x="162" y="338"/>
                    </a:lnTo>
                    <a:lnTo>
                      <a:pt x="165" y="344"/>
                    </a:lnTo>
                    <a:lnTo>
                      <a:pt x="171" y="354"/>
                    </a:lnTo>
                    <a:lnTo>
                      <a:pt x="180" y="360"/>
                    </a:lnTo>
                    <a:lnTo>
                      <a:pt x="190" y="363"/>
                    </a:lnTo>
                    <a:lnTo>
                      <a:pt x="208" y="366"/>
                    </a:lnTo>
                    <a:lnTo>
                      <a:pt x="217" y="363"/>
                    </a:lnTo>
                    <a:lnTo>
                      <a:pt x="220" y="360"/>
                    </a:lnTo>
                    <a:lnTo>
                      <a:pt x="220" y="360"/>
                    </a:lnTo>
                    <a:lnTo>
                      <a:pt x="235" y="369"/>
                    </a:lnTo>
                    <a:lnTo>
                      <a:pt x="251" y="372"/>
                    </a:lnTo>
                    <a:lnTo>
                      <a:pt x="272" y="369"/>
                    </a:lnTo>
                    <a:lnTo>
                      <a:pt x="272" y="369"/>
                    </a:lnTo>
                    <a:lnTo>
                      <a:pt x="293" y="369"/>
                    </a:lnTo>
                    <a:lnTo>
                      <a:pt x="303" y="366"/>
                    </a:lnTo>
                    <a:lnTo>
                      <a:pt x="309" y="363"/>
                    </a:lnTo>
                    <a:lnTo>
                      <a:pt x="312" y="357"/>
                    </a:lnTo>
                    <a:lnTo>
                      <a:pt x="312" y="357"/>
                    </a:lnTo>
                    <a:lnTo>
                      <a:pt x="321" y="360"/>
                    </a:lnTo>
                    <a:lnTo>
                      <a:pt x="330" y="357"/>
                    </a:lnTo>
                    <a:lnTo>
                      <a:pt x="339" y="351"/>
                    </a:lnTo>
                    <a:lnTo>
                      <a:pt x="348" y="341"/>
                    </a:lnTo>
                    <a:lnTo>
                      <a:pt x="358" y="329"/>
                    </a:lnTo>
                    <a:lnTo>
                      <a:pt x="364" y="317"/>
                    </a:lnTo>
                    <a:lnTo>
                      <a:pt x="367" y="305"/>
                    </a:lnTo>
                    <a:lnTo>
                      <a:pt x="370" y="293"/>
                    </a:lnTo>
                    <a:lnTo>
                      <a:pt x="370" y="293"/>
                    </a:lnTo>
                    <a:lnTo>
                      <a:pt x="373" y="177"/>
                    </a:lnTo>
                    <a:lnTo>
                      <a:pt x="373" y="106"/>
                    </a:lnTo>
                    <a:lnTo>
                      <a:pt x="370" y="79"/>
                    </a:lnTo>
                    <a:lnTo>
                      <a:pt x="367" y="67"/>
                    </a:lnTo>
                    <a:lnTo>
                      <a:pt x="367" y="67"/>
                    </a:lnTo>
                    <a:lnTo>
                      <a:pt x="367" y="67"/>
                    </a:lnTo>
                    <a:close/>
                  </a:path>
                </a:pathLst>
              </a:custGeom>
              <a:solidFill>
                <a:srgbClr val="C68488"/>
              </a:solidFill>
              <a:ln w="9525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4933" name="Group 5"/>
              <p:cNvGrpSpPr>
                <a:grpSpLocks/>
              </p:cNvGrpSpPr>
              <p:nvPr/>
            </p:nvGrpSpPr>
            <p:grpSpPr bwMode="auto">
              <a:xfrm>
                <a:off x="1682" y="1092"/>
                <a:ext cx="759" cy="1923"/>
                <a:chOff x="1682" y="1092"/>
                <a:chExt cx="759" cy="1923"/>
              </a:xfrm>
            </p:grpSpPr>
            <p:grpSp>
              <p:nvGrpSpPr>
                <p:cNvPr id="124934" name="Group 6"/>
                <p:cNvGrpSpPr>
                  <a:grpSpLocks/>
                </p:cNvGrpSpPr>
                <p:nvPr/>
              </p:nvGrpSpPr>
              <p:grpSpPr bwMode="auto">
                <a:xfrm>
                  <a:off x="1729" y="1092"/>
                  <a:ext cx="712" cy="1923"/>
                  <a:chOff x="1729" y="1092"/>
                  <a:chExt cx="712" cy="1923"/>
                </a:xfrm>
              </p:grpSpPr>
              <p:sp>
                <p:nvSpPr>
                  <p:cNvPr id="124935" name="Freeform 7"/>
                  <p:cNvSpPr>
                    <a:spLocks/>
                  </p:cNvSpPr>
                  <p:nvPr/>
                </p:nvSpPr>
                <p:spPr bwMode="auto">
                  <a:xfrm>
                    <a:off x="1729" y="1094"/>
                    <a:ext cx="712" cy="792"/>
                  </a:xfrm>
                  <a:custGeom>
                    <a:avLst/>
                    <a:gdLst/>
                    <a:ahLst/>
                    <a:cxnLst>
                      <a:cxn ang="0">
                        <a:pos x="745" y="43"/>
                      </a:cxn>
                      <a:cxn ang="0">
                        <a:pos x="614" y="0"/>
                      </a:cxn>
                      <a:cxn ang="0">
                        <a:pos x="428" y="34"/>
                      </a:cxn>
                      <a:cxn ang="0">
                        <a:pos x="257" y="122"/>
                      </a:cxn>
                      <a:cxn ang="0">
                        <a:pos x="138" y="245"/>
                      </a:cxn>
                      <a:cxn ang="0">
                        <a:pos x="98" y="354"/>
                      </a:cxn>
                      <a:cxn ang="0">
                        <a:pos x="138" y="403"/>
                      </a:cxn>
                      <a:cxn ang="0">
                        <a:pos x="275" y="419"/>
                      </a:cxn>
                      <a:cxn ang="0">
                        <a:pos x="312" y="434"/>
                      </a:cxn>
                      <a:cxn ang="0">
                        <a:pos x="309" y="516"/>
                      </a:cxn>
                      <a:cxn ang="0">
                        <a:pos x="281" y="534"/>
                      </a:cxn>
                      <a:cxn ang="0">
                        <a:pos x="263" y="510"/>
                      </a:cxn>
                      <a:cxn ang="0">
                        <a:pos x="245" y="510"/>
                      </a:cxn>
                      <a:cxn ang="0">
                        <a:pos x="214" y="501"/>
                      </a:cxn>
                      <a:cxn ang="0">
                        <a:pos x="199" y="510"/>
                      </a:cxn>
                      <a:cxn ang="0">
                        <a:pos x="147" y="519"/>
                      </a:cxn>
                      <a:cxn ang="0">
                        <a:pos x="126" y="525"/>
                      </a:cxn>
                      <a:cxn ang="0">
                        <a:pos x="101" y="553"/>
                      </a:cxn>
                      <a:cxn ang="0">
                        <a:pos x="74" y="559"/>
                      </a:cxn>
                      <a:cxn ang="0">
                        <a:pos x="61" y="586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3" y="678"/>
                      </a:cxn>
                      <a:cxn ang="0">
                        <a:pos x="0" y="678"/>
                      </a:cxn>
                      <a:cxn ang="0">
                        <a:pos x="9" y="708"/>
                      </a:cxn>
                      <a:cxn ang="0">
                        <a:pos x="28" y="733"/>
                      </a:cxn>
                      <a:cxn ang="0">
                        <a:pos x="43" y="763"/>
                      </a:cxn>
                      <a:cxn ang="0">
                        <a:pos x="77" y="766"/>
                      </a:cxn>
                      <a:cxn ang="0">
                        <a:pos x="116" y="800"/>
                      </a:cxn>
                      <a:cxn ang="0">
                        <a:pos x="141" y="800"/>
                      </a:cxn>
                      <a:cxn ang="0">
                        <a:pos x="187" y="815"/>
                      </a:cxn>
                      <a:cxn ang="0">
                        <a:pos x="208" y="812"/>
                      </a:cxn>
                      <a:cxn ang="0">
                        <a:pos x="245" y="803"/>
                      </a:cxn>
                      <a:cxn ang="0">
                        <a:pos x="269" y="800"/>
                      </a:cxn>
                      <a:cxn ang="0">
                        <a:pos x="290" y="763"/>
                      </a:cxn>
                      <a:cxn ang="0">
                        <a:pos x="309" y="754"/>
                      </a:cxn>
                      <a:cxn ang="0">
                        <a:pos x="324" y="879"/>
                      </a:cxn>
                      <a:cxn ang="0">
                        <a:pos x="516" y="895"/>
                      </a:cxn>
                      <a:cxn ang="0">
                        <a:pos x="532" y="727"/>
                      </a:cxn>
                      <a:cxn ang="0">
                        <a:pos x="541" y="669"/>
                      </a:cxn>
                      <a:cxn ang="0">
                        <a:pos x="580" y="583"/>
                      </a:cxn>
                      <a:cxn ang="0">
                        <a:pos x="565" y="480"/>
                      </a:cxn>
                      <a:cxn ang="0">
                        <a:pos x="492" y="449"/>
                      </a:cxn>
                      <a:cxn ang="0">
                        <a:pos x="474" y="431"/>
                      </a:cxn>
                      <a:cxn ang="0">
                        <a:pos x="492" y="415"/>
                      </a:cxn>
                      <a:cxn ang="0">
                        <a:pos x="556" y="446"/>
                      </a:cxn>
                      <a:cxn ang="0">
                        <a:pos x="614" y="507"/>
                      </a:cxn>
                      <a:cxn ang="0">
                        <a:pos x="638" y="486"/>
                      </a:cxn>
                      <a:cxn ang="0">
                        <a:pos x="620" y="419"/>
                      </a:cxn>
                      <a:cxn ang="0">
                        <a:pos x="654" y="394"/>
                      </a:cxn>
                      <a:cxn ang="0">
                        <a:pos x="773" y="254"/>
                      </a:cxn>
                      <a:cxn ang="0">
                        <a:pos x="806" y="132"/>
                      </a:cxn>
                    </a:cxnLst>
                    <a:rect l="0" t="0" r="r" b="b"/>
                    <a:pathLst>
                      <a:path w="806" h="895">
                        <a:moveTo>
                          <a:pt x="791" y="92"/>
                        </a:move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10"/>
                        </a:lnTo>
                        <a:lnTo>
                          <a:pt x="645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10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5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9"/>
                        </a:lnTo>
                        <a:lnTo>
                          <a:pt x="275" y="419"/>
                        </a:lnTo>
                        <a:lnTo>
                          <a:pt x="275" y="419"/>
                        </a:lnTo>
                        <a:lnTo>
                          <a:pt x="287" y="422"/>
                        </a:lnTo>
                        <a:lnTo>
                          <a:pt x="300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7"/>
                        </a:lnTo>
                        <a:lnTo>
                          <a:pt x="318" y="477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8"/>
                        </a:lnTo>
                        <a:lnTo>
                          <a:pt x="278" y="538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6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52" y="586"/>
                        </a:lnTo>
                        <a:lnTo>
                          <a:pt x="46" y="586"/>
                        </a:lnTo>
                        <a:lnTo>
                          <a:pt x="43" y="596"/>
                        </a:lnTo>
                        <a:lnTo>
                          <a:pt x="43" y="596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63"/>
                        </a:lnTo>
                        <a:lnTo>
                          <a:pt x="0" y="669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13" y="678"/>
                        </a:lnTo>
                        <a:lnTo>
                          <a:pt x="13" y="678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78"/>
                        </a:lnTo>
                        <a:lnTo>
                          <a:pt x="0" y="684"/>
                        </a:lnTo>
                        <a:lnTo>
                          <a:pt x="0" y="693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3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70"/>
                        </a:lnTo>
                        <a:lnTo>
                          <a:pt x="71" y="770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6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2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70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5" y="779"/>
                        </a:lnTo>
                        <a:lnTo>
                          <a:pt x="321" y="809"/>
                        </a:lnTo>
                        <a:lnTo>
                          <a:pt x="324" y="843"/>
                        </a:lnTo>
                        <a:lnTo>
                          <a:pt x="324" y="879"/>
                        </a:lnTo>
                        <a:lnTo>
                          <a:pt x="324" y="879"/>
                        </a:lnTo>
                        <a:lnTo>
                          <a:pt x="425" y="882"/>
                        </a:lnTo>
                        <a:lnTo>
                          <a:pt x="474" y="886"/>
                        </a:lnTo>
                        <a:lnTo>
                          <a:pt x="495" y="889"/>
                        </a:lnTo>
                        <a:lnTo>
                          <a:pt x="516" y="895"/>
                        </a:lnTo>
                        <a:lnTo>
                          <a:pt x="516" y="895"/>
                        </a:lnTo>
                        <a:lnTo>
                          <a:pt x="532" y="828"/>
                        </a:lnTo>
                        <a:lnTo>
                          <a:pt x="535" y="800"/>
                        </a:lnTo>
                        <a:lnTo>
                          <a:pt x="538" y="773"/>
                        </a:lnTo>
                        <a:lnTo>
                          <a:pt x="538" y="748"/>
                        </a:lnTo>
                        <a:lnTo>
                          <a:pt x="532" y="727"/>
                        </a:lnTo>
                        <a:lnTo>
                          <a:pt x="525" y="708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4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2" y="452"/>
                        </a:lnTo>
                        <a:lnTo>
                          <a:pt x="532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4" y="437"/>
                        </a:lnTo>
                        <a:lnTo>
                          <a:pt x="474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7"/>
                        </a:lnTo>
                        <a:lnTo>
                          <a:pt x="638" y="477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9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5" y="397"/>
                        </a:lnTo>
                        <a:lnTo>
                          <a:pt x="645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1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close/>
                      </a:path>
                    </a:pathLst>
                  </a:custGeom>
                  <a:solidFill>
                    <a:srgbClr val="E8BEC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36" name="Freeform 8"/>
                  <p:cNvSpPr>
                    <a:spLocks/>
                  </p:cNvSpPr>
                  <p:nvPr/>
                </p:nvSpPr>
                <p:spPr bwMode="auto">
                  <a:xfrm>
                    <a:off x="1730" y="1092"/>
                    <a:ext cx="708" cy="1923"/>
                  </a:xfrm>
                  <a:custGeom>
                    <a:avLst/>
                    <a:gdLst/>
                    <a:ahLst/>
                    <a:cxnLst>
                      <a:cxn ang="0">
                        <a:pos x="425" y="1432"/>
                      </a:cxn>
                      <a:cxn ang="0">
                        <a:pos x="483" y="1017"/>
                      </a:cxn>
                      <a:cxn ang="0">
                        <a:pos x="535" y="745"/>
                      </a:cxn>
                      <a:cxn ang="0">
                        <a:pos x="513" y="693"/>
                      </a:cxn>
                      <a:cxn ang="0">
                        <a:pos x="571" y="617"/>
                      </a:cxn>
                      <a:cxn ang="0">
                        <a:pos x="577" y="534"/>
                      </a:cxn>
                      <a:cxn ang="0">
                        <a:pos x="531" y="452"/>
                      </a:cxn>
                      <a:cxn ang="0">
                        <a:pos x="477" y="440"/>
                      </a:cxn>
                      <a:cxn ang="0">
                        <a:pos x="489" y="415"/>
                      </a:cxn>
                      <a:cxn ang="0">
                        <a:pos x="525" y="431"/>
                      </a:cxn>
                      <a:cxn ang="0">
                        <a:pos x="599" y="492"/>
                      </a:cxn>
                      <a:cxn ang="0">
                        <a:pos x="632" y="498"/>
                      </a:cxn>
                      <a:cxn ang="0">
                        <a:pos x="629" y="458"/>
                      </a:cxn>
                      <a:cxn ang="0">
                        <a:pos x="644" y="397"/>
                      </a:cxn>
                      <a:cxn ang="0">
                        <a:pos x="727" y="324"/>
                      </a:cxn>
                      <a:cxn ang="0">
                        <a:pos x="803" y="180"/>
                      </a:cxn>
                      <a:cxn ang="0">
                        <a:pos x="791" y="92"/>
                      </a:cxn>
                      <a:cxn ang="0">
                        <a:pos x="699" y="19"/>
                      </a:cxn>
                      <a:cxn ang="0">
                        <a:pos x="547" y="3"/>
                      </a:cxn>
                      <a:cxn ang="0">
                        <a:pos x="339" y="74"/>
                      </a:cxn>
                      <a:cxn ang="0">
                        <a:pos x="199" y="168"/>
                      </a:cxn>
                      <a:cxn ang="0">
                        <a:pos x="113" y="293"/>
                      </a:cxn>
                      <a:cxn ang="0">
                        <a:pos x="104" y="385"/>
                      </a:cxn>
                      <a:cxn ang="0">
                        <a:pos x="187" y="406"/>
                      </a:cxn>
                      <a:cxn ang="0">
                        <a:pos x="287" y="422"/>
                      </a:cxn>
                      <a:cxn ang="0">
                        <a:pos x="318" y="455"/>
                      </a:cxn>
                      <a:cxn ang="0">
                        <a:pos x="306" y="544"/>
                      </a:cxn>
                      <a:cxn ang="0">
                        <a:pos x="278" y="537"/>
                      </a:cxn>
                      <a:cxn ang="0">
                        <a:pos x="251" y="504"/>
                      </a:cxn>
                      <a:cxn ang="0">
                        <a:pos x="238" y="501"/>
                      </a:cxn>
                      <a:cxn ang="0">
                        <a:pos x="205" y="510"/>
                      </a:cxn>
                      <a:cxn ang="0">
                        <a:pos x="180" y="504"/>
                      </a:cxn>
                      <a:cxn ang="0">
                        <a:pos x="147" y="525"/>
                      </a:cxn>
                      <a:cxn ang="0">
                        <a:pos x="104" y="544"/>
                      </a:cxn>
                      <a:cxn ang="0">
                        <a:pos x="86" y="550"/>
                      </a:cxn>
                      <a:cxn ang="0">
                        <a:pos x="58" y="580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2" y="678"/>
                      </a:cxn>
                      <a:cxn ang="0">
                        <a:pos x="6" y="699"/>
                      </a:cxn>
                      <a:cxn ang="0">
                        <a:pos x="16" y="730"/>
                      </a:cxn>
                      <a:cxn ang="0">
                        <a:pos x="28" y="748"/>
                      </a:cxn>
                      <a:cxn ang="0">
                        <a:pos x="71" y="769"/>
                      </a:cxn>
                      <a:cxn ang="0">
                        <a:pos x="98" y="791"/>
                      </a:cxn>
                      <a:cxn ang="0">
                        <a:pos x="135" y="791"/>
                      </a:cxn>
                      <a:cxn ang="0">
                        <a:pos x="168" y="815"/>
                      </a:cxn>
                      <a:cxn ang="0">
                        <a:pos x="196" y="806"/>
                      </a:cxn>
                      <a:cxn ang="0">
                        <a:pos x="235" y="812"/>
                      </a:cxn>
                      <a:cxn ang="0">
                        <a:pos x="254" y="800"/>
                      </a:cxn>
                      <a:cxn ang="0">
                        <a:pos x="290" y="779"/>
                      </a:cxn>
                      <a:cxn ang="0">
                        <a:pos x="309" y="760"/>
                      </a:cxn>
                      <a:cxn ang="0">
                        <a:pos x="324" y="885"/>
                      </a:cxn>
                      <a:cxn ang="0">
                        <a:pos x="260" y="1649"/>
                      </a:cxn>
                    </a:cxnLst>
                    <a:rect l="0" t="0" r="r" b="b"/>
                    <a:pathLst>
                      <a:path w="806" h="2170">
                        <a:moveTo>
                          <a:pt x="354" y="2170"/>
                        </a:moveTo>
                        <a:lnTo>
                          <a:pt x="354" y="2170"/>
                        </a:lnTo>
                        <a:lnTo>
                          <a:pt x="373" y="1984"/>
                        </a:lnTo>
                        <a:lnTo>
                          <a:pt x="406" y="1624"/>
                        </a:lnTo>
                        <a:lnTo>
                          <a:pt x="425" y="1432"/>
                        </a:lnTo>
                        <a:lnTo>
                          <a:pt x="446" y="1252"/>
                        </a:lnTo>
                        <a:lnTo>
                          <a:pt x="467" y="1108"/>
                        </a:lnTo>
                        <a:lnTo>
                          <a:pt x="473" y="1053"/>
                        </a:lnTo>
                        <a:lnTo>
                          <a:pt x="483" y="1017"/>
                        </a:lnTo>
                        <a:lnTo>
                          <a:pt x="483" y="1017"/>
                        </a:lnTo>
                        <a:lnTo>
                          <a:pt x="513" y="913"/>
                        </a:lnTo>
                        <a:lnTo>
                          <a:pt x="525" y="864"/>
                        </a:lnTo>
                        <a:lnTo>
                          <a:pt x="531" y="818"/>
                        </a:lnTo>
                        <a:lnTo>
                          <a:pt x="538" y="779"/>
                        </a:lnTo>
                        <a:lnTo>
                          <a:pt x="535" y="745"/>
                        </a:lnTo>
                        <a:lnTo>
                          <a:pt x="531" y="730"/>
                        </a:lnTo>
                        <a:lnTo>
                          <a:pt x="528" y="715"/>
                        </a:lnTo>
                        <a:lnTo>
                          <a:pt x="522" y="702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3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1" y="452"/>
                        </a:lnTo>
                        <a:lnTo>
                          <a:pt x="531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3" y="437"/>
                        </a:lnTo>
                        <a:lnTo>
                          <a:pt x="473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6"/>
                        </a:lnTo>
                        <a:lnTo>
                          <a:pt x="638" y="476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8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4" y="397"/>
                        </a:lnTo>
                        <a:lnTo>
                          <a:pt x="644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0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9"/>
                        </a:lnTo>
                        <a:lnTo>
                          <a:pt x="644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9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4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8"/>
                        </a:lnTo>
                        <a:lnTo>
                          <a:pt x="275" y="418"/>
                        </a:lnTo>
                        <a:lnTo>
                          <a:pt x="275" y="418"/>
                        </a:lnTo>
                        <a:lnTo>
                          <a:pt x="287" y="422"/>
                        </a:lnTo>
                        <a:lnTo>
                          <a:pt x="299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6"/>
                        </a:lnTo>
                        <a:lnTo>
                          <a:pt x="318" y="476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7"/>
                        </a:lnTo>
                        <a:lnTo>
                          <a:pt x="278" y="537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5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49" y="586"/>
                        </a:lnTo>
                        <a:lnTo>
                          <a:pt x="46" y="589"/>
                        </a:lnTo>
                        <a:lnTo>
                          <a:pt x="43" y="595"/>
                        </a:lnTo>
                        <a:lnTo>
                          <a:pt x="43" y="595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57"/>
                        </a:lnTo>
                        <a:lnTo>
                          <a:pt x="0" y="666"/>
                        </a:lnTo>
                        <a:lnTo>
                          <a:pt x="3" y="672"/>
                        </a:lnTo>
                        <a:lnTo>
                          <a:pt x="12" y="678"/>
                        </a:lnTo>
                        <a:lnTo>
                          <a:pt x="12" y="678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81"/>
                        </a:lnTo>
                        <a:lnTo>
                          <a:pt x="0" y="690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2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69"/>
                        </a:lnTo>
                        <a:lnTo>
                          <a:pt x="71" y="769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5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1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69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8" y="791"/>
                        </a:lnTo>
                        <a:lnTo>
                          <a:pt x="324" y="834"/>
                        </a:lnTo>
                        <a:lnTo>
                          <a:pt x="324" y="885"/>
                        </a:lnTo>
                        <a:lnTo>
                          <a:pt x="324" y="937"/>
                        </a:lnTo>
                        <a:lnTo>
                          <a:pt x="315" y="1041"/>
                        </a:lnTo>
                        <a:lnTo>
                          <a:pt x="309" y="1117"/>
                        </a:lnTo>
                        <a:lnTo>
                          <a:pt x="309" y="1117"/>
                        </a:lnTo>
                        <a:lnTo>
                          <a:pt x="260" y="1649"/>
                        </a:lnTo>
                        <a:lnTo>
                          <a:pt x="232" y="1984"/>
                        </a:lnTo>
                        <a:lnTo>
                          <a:pt x="220" y="2152"/>
                        </a:lnTo>
                      </a:path>
                    </a:pathLst>
                  </a:custGeom>
                  <a:noFill/>
                  <a:ln w="9525">
                    <a:solidFill>
                      <a:srgbClr val="903B3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37" name="Freeform 9"/>
                  <p:cNvSpPr>
                    <a:spLocks/>
                  </p:cNvSpPr>
                  <p:nvPr/>
                </p:nvSpPr>
                <p:spPr bwMode="auto">
                  <a:xfrm>
                    <a:off x="1956" y="1178"/>
                    <a:ext cx="339" cy="696"/>
                  </a:xfrm>
                  <a:custGeom>
                    <a:avLst/>
                    <a:gdLst/>
                    <a:ahLst/>
                    <a:cxnLst>
                      <a:cxn ang="0">
                        <a:pos x="375" y="37"/>
                      </a:cxn>
                      <a:cxn ang="0">
                        <a:pos x="345" y="12"/>
                      </a:cxn>
                      <a:cxn ang="0">
                        <a:pos x="284" y="0"/>
                      </a:cxn>
                      <a:cxn ang="0">
                        <a:pos x="226" y="9"/>
                      </a:cxn>
                      <a:cxn ang="0">
                        <a:pos x="143" y="37"/>
                      </a:cxn>
                      <a:cxn ang="0">
                        <a:pos x="94" y="73"/>
                      </a:cxn>
                      <a:cxn ang="0">
                        <a:pos x="94" y="82"/>
                      </a:cxn>
                      <a:cxn ang="0">
                        <a:pos x="107" y="98"/>
                      </a:cxn>
                      <a:cxn ang="0">
                        <a:pos x="162" y="85"/>
                      </a:cxn>
                      <a:cxn ang="0">
                        <a:pos x="195" y="82"/>
                      </a:cxn>
                      <a:cxn ang="0">
                        <a:pos x="244" y="92"/>
                      </a:cxn>
                      <a:cxn ang="0">
                        <a:pos x="265" y="116"/>
                      </a:cxn>
                      <a:cxn ang="0">
                        <a:pos x="262" y="143"/>
                      </a:cxn>
                      <a:cxn ang="0">
                        <a:pos x="226" y="146"/>
                      </a:cxn>
                      <a:cxn ang="0">
                        <a:pos x="168" y="134"/>
                      </a:cxn>
                      <a:cxn ang="0">
                        <a:pos x="101" y="137"/>
                      </a:cxn>
                      <a:cxn ang="0">
                        <a:pos x="30" y="171"/>
                      </a:cxn>
                      <a:cxn ang="0">
                        <a:pos x="3" y="208"/>
                      </a:cxn>
                      <a:cxn ang="0">
                        <a:pos x="6" y="256"/>
                      </a:cxn>
                      <a:cxn ang="0">
                        <a:pos x="43" y="284"/>
                      </a:cxn>
                      <a:cxn ang="0">
                        <a:pos x="94" y="305"/>
                      </a:cxn>
                      <a:cxn ang="0">
                        <a:pos x="107" y="327"/>
                      </a:cxn>
                      <a:cxn ang="0">
                        <a:pos x="94" y="449"/>
                      </a:cxn>
                      <a:cxn ang="0">
                        <a:pos x="76" y="552"/>
                      </a:cxn>
                      <a:cxn ang="0">
                        <a:pos x="64" y="589"/>
                      </a:cxn>
                      <a:cxn ang="0">
                        <a:pos x="79" y="629"/>
                      </a:cxn>
                      <a:cxn ang="0">
                        <a:pos x="101" y="736"/>
                      </a:cxn>
                      <a:cxn ang="0">
                        <a:pos x="104" y="787"/>
                      </a:cxn>
                      <a:cxn ang="0">
                        <a:pos x="107" y="751"/>
                      </a:cxn>
                      <a:cxn ang="0">
                        <a:pos x="110" y="427"/>
                      </a:cxn>
                      <a:cxn ang="0">
                        <a:pos x="116" y="351"/>
                      </a:cxn>
                      <a:cxn ang="0">
                        <a:pos x="146" y="290"/>
                      </a:cxn>
                      <a:cxn ang="0">
                        <a:pos x="186" y="259"/>
                      </a:cxn>
                      <a:cxn ang="0">
                        <a:pos x="210" y="256"/>
                      </a:cxn>
                      <a:cxn ang="0">
                        <a:pos x="287" y="296"/>
                      </a:cxn>
                      <a:cxn ang="0">
                        <a:pos x="320" y="320"/>
                      </a:cxn>
                      <a:cxn ang="0">
                        <a:pos x="326" y="311"/>
                      </a:cxn>
                      <a:cxn ang="0">
                        <a:pos x="314" y="287"/>
                      </a:cxn>
                      <a:cxn ang="0">
                        <a:pos x="317" y="256"/>
                      </a:cxn>
                      <a:cxn ang="0">
                        <a:pos x="320" y="247"/>
                      </a:cxn>
                      <a:cxn ang="0">
                        <a:pos x="299" y="214"/>
                      </a:cxn>
                      <a:cxn ang="0">
                        <a:pos x="308" y="177"/>
                      </a:cxn>
                      <a:cxn ang="0">
                        <a:pos x="339" y="150"/>
                      </a:cxn>
                      <a:cxn ang="0">
                        <a:pos x="366" y="137"/>
                      </a:cxn>
                      <a:cxn ang="0">
                        <a:pos x="384" y="98"/>
                      </a:cxn>
                      <a:cxn ang="0">
                        <a:pos x="378" y="46"/>
                      </a:cxn>
                    </a:cxnLst>
                    <a:rect l="0" t="0" r="r" b="b"/>
                    <a:pathLst>
                      <a:path w="384" h="787">
                        <a:moveTo>
                          <a:pt x="378" y="46"/>
                        </a:moveTo>
                        <a:lnTo>
                          <a:pt x="378" y="46"/>
                        </a:lnTo>
                        <a:lnTo>
                          <a:pt x="375" y="37"/>
                        </a:lnTo>
                        <a:lnTo>
                          <a:pt x="366" y="27"/>
                        </a:lnTo>
                        <a:lnTo>
                          <a:pt x="357" y="18"/>
                        </a:lnTo>
                        <a:lnTo>
                          <a:pt x="345" y="12"/>
                        </a:lnTo>
                        <a:lnTo>
                          <a:pt x="326" y="6"/>
                        </a:lnTo>
                        <a:lnTo>
                          <a:pt x="305" y="3"/>
                        </a:lnTo>
                        <a:lnTo>
                          <a:pt x="284" y="0"/>
                        </a:lnTo>
                        <a:lnTo>
                          <a:pt x="256" y="3"/>
                        </a:lnTo>
                        <a:lnTo>
                          <a:pt x="256" y="3"/>
                        </a:lnTo>
                        <a:lnTo>
                          <a:pt x="226" y="9"/>
                        </a:lnTo>
                        <a:lnTo>
                          <a:pt x="198" y="18"/>
                        </a:lnTo>
                        <a:lnTo>
                          <a:pt x="171" y="27"/>
                        </a:lnTo>
                        <a:lnTo>
                          <a:pt x="143" y="37"/>
                        </a:lnTo>
                        <a:lnTo>
                          <a:pt x="122" y="49"/>
                        </a:lnTo>
                        <a:lnTo>
                          <a:pt x="107" y="61"/>
                        </a:lnTo>
                        <a:lnTo>
                          <a:pt x="94" y="73"/>
                        </a:lnTo>
                        <a:lnTo>
                          <a:pt x="94" y="76"/>
                        </a:lnTo>
                        <a:lnTo>
                          <a:pt x="94" y="82"/>
                        </a:lnTo>
                        <a:lnTo>
                          <a:pt x="94" y="82"/>
                        </a:lnTo>
                        <a:lnTo>
                          <a:pt x="97" y="92"/>
                        </a:lnTo>
                        <a:lnTo>
                          <a:pt x="101" y="95"/>
                        </a:lnTo>
                        <a:lnTo>
                          <a:pt x="107" y="98"/>
                        </a:lnTo>
                        <a:lnTo>
                          <a:pt x="116" y="95"/>
                        </a:lnTo>
                        <a:lnTo>
                          <a:pt x="137" y="92"/>
                        </a:lnTo>
                        <a:lnTo>
                          <a:pt x="162" y="85"/>
                        </a:lnTo>
                        <a:lnTo>
                          <a:pt x="162" y="85"/>
                        </a:lnTo>
                        <a:lnTo>
                          <a:pt x="177" y="82"/>
                        </a:lnTo>
                        <a:lnTo>
                          <a:pt x="195" y="82"/>
                        </a:lnTo>
                        <a:lnTo>
                          <a:pt x="213" y="82"/>
                        </a:lnTo>
                        <a:lnTo>
                          <a:pt x="229" y="85"/>
                        </a:lnTo>
                        <a:lnTo>
                          <a:pt x="244" y="92"/>
                        </a:lnTo>
                        <a:lnTo>
                          <a:pt x="256" y="98"/>
                        </a:lnTo>
                        <a:lnTo>
                          <a:pt x="262" y="107"/>
                        </a:lnTo>
                        <a:lnTo>
                          <a:pt x="265" y="116"/>
                        </a:lnTo>
                        <a:lnTo>
                          <a:pt x="265" y="116"/>
                        </a:lnTo>
                        <a:lnTo>
                          <a:pt x="265" y="131"/>
                        </a:lnTo>
                        <a:lnTo>
                          <a:pt x="262" y="143"/>
                        </a:lnTo>
                        <a:lnTo>
                          <a:pt x="256" y="150"/>
                        </a:lnTo>
                        <a:lnTo>
                          <a:pt x="247" y="150"/>
                        </a:lnTo>
                        <a:lnTo>
                          <a:pt x="226" y="146"/>
                        </a:lnTo>
                        <a:lnTo>
                          <a:pt x="201" y="140"/>
                        </a:lnTo>
                        <a:lnTo>
                          <a:pt x="201" y="140"/>
                        </a:lnTo>
                        <a:lnTo>
                          <a:pt x="168" y="134"/>
                        </a:lnTo>
                        <a:lnTo>
                          <a:pt x="146" y="134"/>
                        </a:lnTo>
                        <a:lnTo>
                          <a:pt x="125" y="134"/>
                        </a:lnTo>
                        <a:lnTo>
                          <a:pt x="101" y="137"/>
                        </a:lnTo>
                        <a:lnTo>
                          <a:pt x="76" y="143"/>
                        </a:lnTo>
                        <a:lnTo>
                          <a:pt x="52" y="153"/>
                        </a:lnTo>
                        <a:lnTo>
                          <a:pt x="30" y="171"/>
                        </a:lnTo>
                        <a:lnTo>
                          <a:pt x="30" y="171"/>
                        </a:lnTo>
                        <a:lnTo>
                          <a:pt x="15" y="189"/>
                        </a:lnTo>
                        <a:lnTo>
                          <a:pt x="3" y="208"/>
                        </a:lnTo>
                        <a:lnTo>
                          <a:pt x="0" y="226"/>
                        </a:lnTo>
                        <a:lnTo>
                          <a:pt x="0" y="241"/>
                        </a:lnTo>
                        <a:lnTo>
                          <a:pt x="6" y="256"/>
                        </a:lnTo>
                        <a:lnTo>
                          <a:pt x="15" y="269"/>
                        </a:lnTo>
                        <a:lnTo>
                          <a:pt x="27" y="278"/>
                        </a:lnTo>
                        <a:lnTo>
                          <a:pt x="43" y="284"/>
                        </a:lnTo>
                        <a:lnTo>
                          <a:pt x="43" y="284"/>
                        </a:lnTo>
                        <a:lnTo>
                          <a:pt x="73" y="293"/>
                        </a:lnTo>
                        <a:lnTo>
                          <a:pt x="94" y="305"/>
                        </a:lnTo>
                        <a:lnTo>
                          <a:pt x="101" y="311"/>
                        </a:lnTo>
                        <a:lnTo>
                          <a:pt x="104" y="317"/>
                        </a:lnTo>
                        <a:lnTo>
                          <a:pt x="107" y="327"/>
                        </a:lnTo>
                        <a:lnTo>
                          <a:pt x="107" y="336"/>
                        </a:lnTo>
                        <a:lnTo>
                          <a:pt x="107" y="336"/>
                        </a:lnTo>
                        <a:lnTo>
                          <a:pt x="94" y="449"/>
                        </a:lnTo>
                        <a:lnTo>
                          <a:pt x="88" y="510"/>
                        </a:lnTo>
                        <a:lnTo>
                          <a:pt x="82" y="534"/>
                        </a:lnTo>
                        <a:lnTo>
                          <a:pt x="76" y="552"/>
                        </a:lnTo>
                        <a:lnTo>
                          <a:pt x="76" y="552"/>
                        </a:lnTo>
                        <a:lnTo>
                          <a:pt x="67" y="574"/>
                        </a:lnTo>
                        <a:lnTo>
                          <a:pt x="64" y="589"/>
                        </a:lnTo>
                        <a:lnTo>
                          <a:pt x="70" y="604"/>
                        </a:lnTo>
                        <a:lnTo>
                          <a:pt x="79" y="629"/>
                        </a:lnTo>
                        <a:lnTo>
                          <a:pt x="79" y="629"/>
                        </a:lnTo>
                        <a:lnTo>
                          <a:pt x="88" y="653"/>
                        </a:lnTo>
                        <a:lnTo>
                          <a:pt x="94" y="690"/>
                        </a:lnTo>
                        <a:lnTo>
                          <a:pt x="101" y="736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7" y="751"/>
                        </a:lnTo>
                        <a:lnTo>
                          <a:pt x="107" y="751"/>
                        </a:lnTo>
                        <a:lnTo>
                          <a:pt x="107" y="656"/>
                        </a:lnTo>
                        <a:lnTo>
                          <a:pt x="107" y="537"/>
                        </a:lnTo>
                        <a:lnTo>
                          <a:pt x="110" y="427"/>
                        </a:lnTo>
                        <a:lnTo>
                          <a:pt x="113" y="382"/>
                        </a:lnTo>
                        <a:lnTo>
                          <a:pt x="116" y="351"/>
                        </a:lnTo>
                        <a:lnTo>
                          <a:pt x="116" y="351"/>
                        </a:lnTo>
                        <a:lnTo>
                          <a:pt x="125" y="327"/>
                        </a:lnTo>
                        <a:lnTo>
                          <a:pt x="134" y="308"/>
                        </a:lnTo>
                        <a:lnTo>
                          <a:pt x="146" y="290"/>
                        </a:lnTo>
                        <a:lnTo>
                          <a:pt x="159" y="278"/>
                        </a:lnTo>
                        <a:lnTo>
                          <a:pt x="171" y="266"/>
                        </a:lnTo>
                        <a:lnTo>
                          <a:pt x="186" y="259"/>
                        </a:lnTo>
                        <a:lnTo>
                          <a:pt x="198" y="256"/>
                        </a:lnTo>
                        <a:lnTo>
                          <a:pt x="210" y="256"/>
                        </a:lnTo>
                        <a:lnTo>
                          <a:pt x="210" y="256"/>
                        </a:lnTo>
                        <a:lnTo>
                          <a:pt x="235" y="266"/>
                        </a:lnTo>
                        <a:lnTo>
                          <a:pt x="262" y="278"/>
                        </a:lnTo>
                        <a:lnTo>
                          <a:pt x="287" y="296"/>
                        </a:lnTo>
                        <a:lnTo>
                          <a:pt x="308" y="311"/>
                        </a:lnTo>
                        <a:lnTo>
                          <a:pt x="308" y="311"/>
                        </a:lnTo>
                        <a:lnTo>
                          <a:pt x="320" y="320"/>
                        </a:lnTo>
                        <a:lnTo>
                          <a:pt x="323" y="320"/>
                        </a:lnTo>
                        <a:lnTo>
                          <a:pt x="326" y="317"/>
                        </a:lnTo>
                        <a:lnTo>
                          <a:pt x="326" y="311"/>
                        </a:lnTo>
                        <a:lnTo>
                          <a:pt x="320" y="299"/>
                        </a:lnTo>
                        <a:lnTo>
                          <a:pt x="320" y="299"/>
                        </a:lnTo>
                        <a:lnTo>
                          <a:pt x="314" y="287"/>
                        </a:lnTo>
                        <a:lnTo>
                          <a:pt x="311" y="278"/>
                        </a:lnTo>
                        <a:lnTo>
                          <a:pt x="311" y="266"/>
                        </a:lnTo>
                        <a:lnTo>
                          <a:pt x="317" y="256"/>
                        </a:lnTo>
                        <a:lnTo>
                          <a:pt x="317" y="256"/>
                        </a:lnTo>
                        <a:lnTo>
                          <a:pt x="320" y="250"/>
                        </a:lnTo>
                        <a:lnTo>
                          <a:pt x="320" y="247"/>
                        </a:lnTo>
                        <a:lnTo>
                          <a:pt x="314" y="235"/>
                        </a:lnTo>
                        <a:lnTo>
                          <a:pt x="305" y="226"/>
                        </a:lnTo>
                        <a:lnTo>
                          <a:pt x="299" y="214"/>
                        </a:lnTo>
                        <a:lnTo>
                          <a:pt x="299" y="214"/>
                        </a:lnTo>
                        <a:lnTo>
                          <a:pt x="302" y="198"/>
                        </a:lnTo>
                        <a:lnTo>
                          <a:pt x="308" y="177"/>
                        </a:lnTo>
                        <a:lnTo>
                          <a:pt x="317" y="168"/>
                        </a:lnTo>
                        <a:lnTo>
                          <a:pt x="326" y="159"/>
                        </a:lnTo>
                        <a:lnTo>
                          <a:pt x="339" y="150"/>
                        </a:lnTo>
                        <a:lnTo>
                          <a:pt x="354" y="146"/>
                        </a:lnTo>
                        <a:lnTo>
                          <a:pt x="354" y="146"/>
                        </a:lnTo>
                        <a:lnTo>
                          <a:pt x="366" y="137"/>
                        </a:lnTo>
                        <a:lnTo>
                          <a:pt x="375" y="128"/>
                        </a:lnTo>
                        <a:lnTo>
                          <a:pt x="381" y="113"/>
                        </a:lnTo>
                        <a:lnTo>
                          <a:pt x="384" y="98"/>
                        </a:lnTo>
                        <a:lnTo>
                          <a:pt x="384" y="82"/>
                        </a:lnTo>
                        <a:lnTo>
                          <a:pt x="384" y="67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close/>
                      </a:path>
                    </a:pathLst>
                  </a:custGeom>
                  <a:solidFill>
                    <a:srgbClr val="A131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938" name="Group 10"/>
                <p:cNvGrpSpPr>
                  <a:grpSpLocks/>
                </p:cNvGrpSpPr>
                <p:nvPr/>
              </p:nvGrpSpPr>
              <p:grpSpPr bwMode="auto">
                <a:xfrm>
                  <a:off x="1682" y="1516"/>
                  <a:ext cx="349" cy="324"/>
                  <a:chOff x="1682" y="1516"/>
                  <a:chExt cx="349" cy="324"/>
                </a:xfrm>
              </p:grpSpPr>
              <p:grpSp>
                <p:nvGrpSpPr>
                  <p:cNvPr id="12493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82" y="1516"/>
                    <a:ext cx="349" cy="324"/>
                    <a:chOff x="1682" y="1516"/>
                    <a:chExt cx="349" cy="324"/>
                  </a:xfrm>
                </p:grpSpPr>
                <p:grpSp>
                  <p:nvGrpSpPr>
                    <p:cNvPr id="12494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2" y="1516"/>
                      <a:ext cx="303" cy="324"/>
                      <a:chOff x="1436" y="1344"/>
                      <a:chExt cx="343" cy="366"/>
                    </a:xfrm>
                  </p:grpSpPr>
                  <p:sp>
                    <p:nvSpPr>
                      <p:cNvPr id="124941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6" y="1429"/>
                        <a:ext cx="31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6" y="21"/>
                          </a:cxn>
                          <a:cxn ang="0">
                            <a:pos x="31" y="43"/>
                          </a:cxn>
                        </a:cxnLst>
                        <a:rect l="0" t="0" r="r" b="b"/>
                        <a:pathLst>
                          <a:path w="31" h="43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6" y="21"/>
                            </a:lnTo>
                            <a:lnTo>
                              <a:pt x="31" y="4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2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4" y="1396"/>
                        <a:ext cx="30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3" y="0"/>
                          </a:cxn>
                          <a:cxn ang="0">
                            <a:pos x="0" y="6"/>
                          </a:cxn>
                          <a:cxn ang="0">
                            <a:pos x="3" y="16"/>
                          </a:cxn>
                          <a:cxn ang="0">
                            <a:pos x="9" y="31"/>
                          </a:cxn>
                          <a:cxn ang="0">
                            <a:pos x="18" y="46"/>
                          </a:cxn>
                          <a:cxn ang="0">
                            <a:pos x="30" y="58"/>
                          </a:cxn>
                        </a:cxnLst>
                        <a:rect l="0" t="0" r="r" b="b"/>
                        <a:pathLst>
                          <a:path w="30" h="58">
                            <a:moveTo>
                              <a:pt x="3" y="0"/>
                            </a:moveTo>
                            <a:lnTo>
                              <a:pt x="3" y="0"/>
                            </a:lnTo>
                            <a:lnTo>
                              <a:pt x="0" y="6"/>
                            </a:lnTo>
                            <a:lnTo>
                              <a:pt x="3" y="16"/>
                            </a:lnTo>
                            <a:lnTo>
                              <a:pt x="9" y="31"/>
                            </a:lnTo>
                            <a:lnTo>
                              <a:pt x="18" y="46"/>
                            </a:lnTo>
                            <a:lnTo>
                              <a:pt x="30" y="5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3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0" y="1378"/>
                        <a:ext cx="10" cy="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12"/>
                          </a:cxn>
                          <a:cxn ang="0">
                            <a:pos x="0" y="24"/>
                          </a:cxn>
                          <a:cxn ang="0">
                            <a:pos x="10" y="49"/>
                          </a:cxn>
                        </a:cxnLst>
                        <a:rect l="0" t="0" r="r" b="b"/>
                        <a:pathLst>
                          <a:path w="10" h="49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12"/>
                            </a:lnTo>
                            <a:lnTo>
                              <a:pt x="0" y="24"/>
                            </a:lnTo>
                            <a:lnTo>
                              <a:pt x="10" y="4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4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1371"/>
                        <a:ext cx="6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21"/>
                          </a:cxn>
                          <a:cxn ang="0">
                            <a:pos x="6" y="40"/>
                          </a:cxn>
                        </a:cxnLst>
                        <a:rect l="0" t="0" r="r" b="b"/>
                        <a:pathLst>
                          <a:path w="6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21"/>
                            </a:lnTo>
                            <a:lnTo>
                              <a:pt x="6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5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344"/>
                        <a:ext cx="2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22" y="0"/>
                          </a:cxn>
                          <a:cxn ang="0">
                            <a:pos x="13" y="4"/>
                          </a:cxn>
                          <a:cxn ang="0">
                            <a:pos x="7" y="7"/>
                          </a:cxn>
                          <a:cxn ang="0">
                            <a:pos x="0" y="16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22" h="22">
                            <a:moveTo>
                              <a:pt x="22" y="0"/>
                            </a:moveTo>
                            <a:lnTo>
                              <a:pt x="22" y="0"/>
                            </a:lnTo>
                            <a:lnTo>
                              <a:pt x="13" y="4"/>
                            </a:lnTo>
                            <a:lnTo>
                              <a:pt x="7" y="7"/>
                            </a:lnTo>
                            <a:lnTo>
                              <a:pt x="0" y="16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6" y="1344"/>
                        <a:ext cx="24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24" y="0"/>
                          </a:cxn>
                          <a:cxn ang="0">
                            <a:pos x="18" y="6"/>
                          </a:cxn>
                          <a:cxn ang="0">
                            <a:pos x="12" y="12"/>
                          </a:cxn>
                          <a:cxn ang="0">
                            <a:pos x="6" y="21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24" h="39">
                            <a:moveTo>
                              <a:pt x="24" y="0"/>
                            </a:moveTo>
                            <a:lnTo>
                              <a:pt x="24" y="0"/>
                            </a:lnTo>
                            <a:lnTo>
                              <a:pt x="18" y="6"/>
                            </a:lnTo>
                            <a:lnTo>
                              <a:pt x="12" y="12"/>
                            </a:lnTo>
                            <a:lnTo>
                              <a:pt x="6" y="21"/>
                            </a:lnTo>
                            <a:lnTo>
                              <a:pt x="0" y="3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7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8" y="1356"/>
                        <a:ext cx="6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9"/>
                          </a:cxn>
                          <a:cxn ang="0">
                            <a:pos x="0" y="21"/>
                          </a:cxn>
                        </a:cxnLst>
                        <a:rect l="0" t="0" r="r" b="b"/>
                        <a:pathLst>
                          <a:path w="6" h="2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9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4" y="1389"/>
                        <a:ext cx="15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6" y="0"/>
                          </a:cxn>
                          <a:cxn ang="0">
                            <a:pos x="0" y="3"/>
                          </a:cxn>
                        </a:cxnLst>
                        <a:rect l="0" t="0" r="r" b="b"/>
                        <a:pathLst>
                          <a:path w="15" h="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6" y="0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4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4" y="1362"/>
                        <a:ext cx="21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0"/>
                          </a:cxn>
                          <a:cxn ang="0">
                            <a:pos x="21" y="0"/>
                          </a:cxn>
                          <a:cxn ang="0">
                            <a:pos x="9" y="0"/>
                          </a:cxn>
                          <a:cxn ang="0">
                            <a:pos x="3" y="3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21" h="6">
                            <a:moveTo>
                              <a:pt x="21" y="0"/>
                            </a:moveTo>
                            <a:lnTo>
                              <a:pt x="21" y="0"/>
                            </a:lnTo>
                            <a:lnTo>
                              <a:pt x="9" y="0"/>
                            </a:lnTo>
                            <a:lnTo>
                              <a:pt x="3" y="3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0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5" y="1450"/>
                        <a:ext cx="40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9" y="13"/>
                          </a:cxn>
                          <a:cxn ang="0">
                            <a:pos x="21" y="25"/>
                          </a:cxn>
                          <a:cxn ang="0">
                            <a:pos x="40" y="40"/>
                          </a:cxn>
                        </a:cxnLst>
                        <a:rect l="0" t="0" r="r" b="b"/>
                        <a:pathLst>
                          <a:path w="40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9" y="13"/>
                            </a:lnTo>
                            <a:lnTo>
                              <a:pt x="21" y="25"/>
                            </a:lnTo>
                            <a:lnTo>
                              <a:pt x="4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1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480"/>
                        <a:ext cx="2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4" y="9"/>
                          </a:cxn>
                          <a:cxn ang="0">
                            <a:pos x="10" y="15"/>
                          </a:cxn>
                          <a:cxn ang="0">
                            <a:pos x="25" y="24"/>
                          </a:cxn>
                        </a:cxnLst>
                        <a:rect l="0" t="0" r="r" b="b"/>
                        <a:pathLst>
                          <a:path w="25" h="2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9"/>
                            </a:lnTo>
                            <a:lnTo>
                              <a:pt x="10" y="15"/>
                            </a:lnTo>
                            <a:lnTo>
                              <a:pt x="25" y="2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7" y="1521"/>
                        <a:ext cx="4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8" y="9"/>
                          </a:cxn>
                          <a:cxn ang="0">
                            <a:pos x="49" y="15"/>
                          </a:cxn>
                        </a:cxnLst>
                        <a:rect l="0" t="0" r="r" b="b"/>
                        <a:pathLst>
                          <a:path w="49" h="15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8" y="9"/>
                            </a:lnTo>
                            <a:lnTo>
                              <a:pt x="49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3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6" y="1566"/>
                        <a:ext cx="5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3" y="6"/>
                          </a:cxn>
                          <a:cxn ang="0">
                            <a:pos x="31" y="6"/>
                          </a:cxn>
                          <a:cxn ang="0">
                            <a:pos x="46" y="6"/>
                          </a:cxn>
                          <a:cxn ang="0">
                            <a:pos x="58" y="6"/>
                          </a:cxn>
                        </a:cxnLst>
                        <a:rect l="0" t="0" r="r" b="b"/>
                        <a:pathLst>
                          <a:path w="58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3" y="6"/>
                            </a:lnTo>
                            <a:lnTo>
                              <a:pt x="31" y="6"/>
                            </a:lnTo>
                            <a:lnTo>
                              <a:pt x="46" y="6"/>
                            </a:lnTo>
                            <a:lnTo>
                              <a:pt x="58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591"/>
                        <a:ext cx="6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4" y="6"/>
                          </a:cxn>
                          <a:cxn ang="0">
                            <a:pos x="62" y="6"/>
                          </a:cxn>
                        </a:cxnLst>
                        <a:rect l="0" t="0" r="r" b="b"/>
                        <a:pathLst>
                          <a:path w="62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4" y="6"/>
                            </a:lnTo>
                            <a:lnTo>
                              <a:pt x="62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9" y="1609"/>
                        <a:ext cx="25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1"/>
                          </a:cxn>
                          <a:cxn ang="0">
                            <a:pos x="0" y="31"/>
                          </a:cxn>
                          <a:cxn ang="0">
                            <a:pos x="6" y="24"/>
                          </a:cxn>
                          <a:cxn ang="0">
                            <a:pos x="13" y="15"/>
                          </a:cxn>
                          <a:cxn ang="0">
                            <a:pos x="25" y="0"/>
                          </a:cxn>
                        </a:cxnLst>
                        <a:rect l="0" t="0" r="r" b="b"/>
                        <a:pathLst>
                          <a:path w="25" h="31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6" y="24"/>
                            </a:lnTo>
                            <a:lnTo>
                              <a:pt x="13" y="15"/>
                            </a:lnTo>
                            <a:lnTo>
                              <a:pt x="25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9" y="1634"/>
                        <a:ext cx="28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28" y="0"/>
                          </a:cxn>
                          <a:cxn ang="0">
                            <a:pos x="15" y="22"/>
                          </a:cxn>
                          <a:cxn ang="0">
                            <a:pos x="0" y="40"/>
                          </a:cxn>
                        </a:cxnLst>
                        <a:rect l="0" t="0" r="r" b="b"/>
                        <a:pathLst>
                          <a:path w="28" h="40">
                            <a:moveTo>
                              <a:pt x="28" y="0"/>
                            </a:moveTo>
                            <a:lnTo>
                              <a:pt x="28" y="0"/>
                            </a:lnTo>
                            <a:lnTo>
                              <a:pt x="15" y="22"/>
                            </a:lnTo>
                            <a:lnTo>
                              <a:pt x="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668"/>
                        <a:ext cx="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9" y="0"/>
                          </a:cxn>
                          <a:cxn ang="0">
                            <a:pos x="6" y="9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9" h="15">
                            <a:moveTo>
                              <a:pt x="9" y="0"/>
                            </a:moveTo>
                            <a:lnTo>
                              <a:pt x="9" y="0"/>
                            </a:lnTo>
                            <a:lnTo>
                              <a:pt x="6" y="9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" y="1679"/>
                        <a:ext cx="1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0"/>
                          </a:cxn>
                          <a:cxn ang="0">
                            <a:pos x="12" y="0"/>
                          </a:cxn>
                          <a:cxn ang="0">
                            <a:pos x="6" y="9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12" h="22">
                            <a:moveTo>
                              <a:pt x="12" y="0"/>
                            </a:moveTo>
                            <a:lnTo>
                              <a:pt x="12" y="0"/>
                            </a:lnTo>
                            <a:lnTo>
                              <a:pt x="6" y="9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5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7" y="1679"/>
                        <a:ext cx="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31"/>
                          </a:cxn>
                        </a:cxnLst>
                        <a:rect l="0" t="0" r="r" b="b"/>
                        <a:pathLst>
                          <a:path w="6" h="3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96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7" y="1664"/>
                        <a:ext cx="3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" y="18"/>
                          </a:cxn>
                          <a:cxn ang="0">
                            <a:pos x="3" y="24"/>
                          </a:cxn>
                          <a:cxn ang="0">
                            <a:pos x="3" y="34"/>
                          </a:cxn>
                        </a:cxnLst>
                        <a:rect l="0" t="0" r="r" b="b"/>
                        <a:pathLst>
                          <a:path w="3" h="3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" y="18"/>
                            </a:lnTo>
                            <a:lnTo>
                              <a:pt x="3" y="24"/>
                            </a:ln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2496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756" y="1561"/>
                      <a:ext cx="275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293" y="116"/>
                        </a:cxn>
                        <a:cxn ang="0">
                          <a:pos x="223" y="135"/>
                        </a:cxn>
                        <a:cxn ang="0">
                          <a:pos x="211" y="101"/>
                        </a:cxn>
                        <a:cxn ang="0">
                          <a:pos x="253" y="74"/>
                        </a:cxn>
                        <a:cxn ang="0">
                          <a:pos x="253" y="61"/>
                        </a:cxn>
                        <a:cxn ang="0">
                          <a:pos x="217" y="86"/>
                        </a:cxn>
                        <a:cxn ang="0">
                          <a:pos x="223" y="68"/>
                        </a:cxn>
                        <a:cxn ang="0">
                          <a:pos x="232" y="13"/>
                        </a:cxn>
                        <a:cxn ang="0">
                          <a:pos x="214" y="68"/>
                        </a:cxn>
                        <a:cxn ang="0">
                          <a:pos x="201" y="68"/>
                        </a:cxn>
                        <a:cxn ang="0">
                          <a:pos x="195" y="46"/>
                        </a:cxn>
                        <a:cxn ang="0">
                          <a:pos x="192" y="16"/>
                        </a:cxn>
                        <a:cxn ang="0">
                          <a:pos x="192" y="64"/>
                        </a:cxn>
                        <a:cxn ang="0">
                          <a:pos x="168" y="55"/>
                        </a:cxn>
                        <a:cxn ang="0">
                          <a:pos x="153" y="0"/>
                        </a:cxn>
                        <a:cxn ang="0">
                          <a:pos x="149" y="25"/>
                        </a:cxn>
                        <a:cxn ang="0">
                          <a:pos x="149" y="40"/>
                        </a:cxn>
                        <a:cxn ang="0">
                          <a:pos x="180" y="83"/>
                        </a:cxn>
                        <a:cxn ang="0">
                          <a:pos x="180" y="129"/>
                        </a:cxn>
                        <a:cxn ang="0">
                          <a:pos x="131" y="95"/>
                        </a:cxn>
                        <a:cxn ang="0">
                          <a:pos x="113" y="52"/>
                        </a:cxn>
                        <a:cxn ang="0">
                          <a:pos x="95" y="28"/>
                        </a:cxn>
                        <a:cxn ang="0">
                          <a:pos x="110" y="64"/>
                        </a:cxn>
                        <a:cxn ang="0">
                          <a:pos x="119" y="101"/>
                        </a:cxn>
                        <a:cxn ang="0">
                          <a:pos x="70" y="61"/>
                        </a:cxn>
                        <a:cxn ang="0">
                          <a:pos x="104" y="113"/>
                        </a:cxn>
                        <a:cxn ang="0">
                          <a:pos x="88" y="126"/>
                        </a:cxn>
                        <a:cxn ang="0">
                          <a:pos x="46" y="95"/>
                        </a:cxn>
                        <a:cxn ang="0">
                          <a:pos x="43" y="104"/>
                        </a:cxn>
                        <a:cxn ang="0">
                          <a:pos x="64" y="132"/>
                        </a:cxn>
                        <a:cxn ang="0">
                          <a:pos x="3" y="129"/>
                        </a:cxn>
                        <a:cxn ang="0">
                          <a:pos x="9" y="138"/>
                        </a:cxn>
                        <a:cxn ang="0">
                          <a:pos x="134" y="141"/>
                        </a:cxn>
                        <a:cxn ang="0">
                          <a:pos x="134" y="159"/>
                        </a:cxn>
                        <a:cxn ang="0">
                          <a:pos x="9" y="168"/>
                        </a:cxn>
                        <a:cxn ang="0">
                          <a:pos x="46" y="184"/>
                        </a:cxn>
                        <a:cxn ang="0">
                          <a:pos x="37" y="205"/>
                        </a:cxn>
                        <a:cxn ang="0">
                          <a:pos x="76" y="193"/>
                        </a:cxn>
                        <a:cxn ang="0">
                          <a:pos x="79" y="223"/>
                        </a:cxn>
                        <a:cxn ang="0">
                          <a:pos x="82" y="229"/>
                        </a:cxn>
                        <a:cxn ang="0">
                          <a:pos x="110" y="196"/>
                        </a:cxn>
                        <a:cxn ang="0">
                          <a:pos x="165" y="165"/>
                        </a:cxn>
                        <a:cxn ang="0">
                          <a:pos x="156" y="180"/>
                        </a:cxn>
                        <a:cxn ang="0">
                          <a:pos x="125" y="229"/>
                        </a:cxn>
                        <a:cxn ang="0">
                          <a:pos x="137" y="229"/>
                        </a:cxn>
                        <a:cxn ang="0">
                          <a:pos x="149" y="254"/>
                        </a:cxn>
                        <a:cxn ang="0">
                          <a:pos x="146" y="205"/>
                        </a:cxn>
                        <a:cxn ang="0">
                          <a:pos x="189" y="199"/>
                        </a:cxn>
                        <a:cxn ang="0">
                          <a:pos x="183" y="235"/>
                        </a:cxn>
                        <a:cxn ang="0">
                          <a:pos x="195" y="260"/>
                        </a:cxn>
                        <a:cxn ang="0">
                          <a:pos x="198" y="226"/>
                        </a:cxn>
                        <a:cxn ang="0">
                          <a:pos x="226" y="245"/>
                        </a:cxn>
                        <a:cxn ang="0">
                          <a:pos x="198" y="187"/>
                        </a:cxn>
                        <a:cxn ang="0">
                          <a:pos x="214" y="187"/>
                        </a:cxn>
                        <a:cxn ang="0">
                          <a:pos x="253" y="202"/>
                        </a:cxn>
                        <a:cxn ang="0">
                          <a:pos x="229" y="180"/>
                        </a:cxn>
                        <a:cxn ang="0">
                          <a:pos x="207" y="162"/>
                        </a:cxn>
                        <a:cxn ang="0">
                          <a:pos x="256" y="162"/>
                        </a:cxn>
                        <a:cxn ang="0">
                          <a:pos x="305" y="226"/>
                        </a:cxn>
                        <a:cxn ang="0">
                          <a:pos x="311" y="223"/>
                        </a:cxn>
                        <a:cxn ang="0">
                          <a:pos x="287" y="144"/>
                        </a:cxn>
                        <a:cxn ang="0">
                          <a:pos x="308" y="77"/>
                        </a:cxn>
                      </a:cxnLst>
                      <a:rect l="0" t="0" r="r" b="b"/>
                      <a:pathLst>
                        <a:path w="311" h="272">
                          <a:moveTo>
                            <a:pt x="308" y="77"/>
                          </a:moveTo>
                          <a:lnTo>
                            <a:pt x="308" y="77"/>
                          </a:lnTo>
                          <a:lnTo>
                            <a:pt x="308" y="74"/>
                          </a:lnTo>
                          <a:lnTo>
                            <a:pt x="305" y="77"/>
                          </a:lnTo>
                          <a:lnTo>
                            <a:pt x="302" y="92"/>
                          </a:lnTo>
                          <a:lnTo>
                            <a:pt x="293" y="116"/>
                          </a:lnTo>
                          <a:lnTo>
                            <a:pt x="290" y="126"/>
                          </a:lnTo>
                          <a:lnTo>
                            <a:pt x="281" y="135"/>
                          </a:lnTo>
                          <a:lnTo>
                            <a:pt x="281" y="135"/>
                          </a:lnTo>
                          <a:lnTo>
                            <a:pt x="269" y="138"/>
                          </a:lnTo>
                          <a:lnTo>
                            <a:pt x="244" y="138"/>
                          </a:lnTo>
                          <a:lnTo>
                            <a:pt x="223" y="135"/>
                          </a:lnTo>
                          <a:lnTo>
                            <a:pt x="217" y="132"/>
                          </a:lnTo>
                          <a:lnTo>
                            <a:pt x="211" y="129"/>
                          </a:lnTo>
                          <a:lnTo>
                            <a:pt x="211" y="129"/>
                          </a:lnTo>
                          <a:lnTo>
                            <a:pt x="207" y="113"/>
                          </a:lnTo>
                          <a:lnTo>
                            <a:pt x="207" y="104"/>
                          </a:lnTo>
                          <a:lnTo>
                            <a:pt x="211" y="101"/>
                          </a:lnTo>
                          <a:lnTo>
                            <a:pt x="211" y="101"/>
                          </a:lnTo>
                          <a:lnTo>
                            <a:pt x="223" y="104"/>
                          </a:lnTo>
                          <a:lnTo>
                            <a:pt x="229" y="101"/>
                          </a:lnTo>
                          <a:lnTo>
                            <a:pt x="235" y="98"/>
                          </a:lnTo>
                          <a:lnTo>
                            <a:pt x="235" y="98"/>
                          </a:lnTo>
                          <a:lnTo>
                            <a:pt x="253" y="74"/>
                          </a:lnTo>
                          <a:lnTo>
                            <a:pt x="259" y="61"/>
                          </a:lnTo>
                          <a:lnTo>
                            <a:pt x="262" y="49"/>
                          </a:lnTo>
                          <a:lnTo>
                            <a:pt x="262" y="49"/>
                          </a:lnTo>
                          <a:lnTo>
                            <a:pt x="262" y="46"/>
                          </a:lnTo>
                          <a:lnTo>
                            <a:pt x="259" y="49"/>
                          </a:lnTo>
                          <a:lnTo>
                            <a:pt x="253" y="61"/>
                          </a:lnTo>
                          <a:lnTo>
                            <a:pt x="244" y="77"/>
                          </a:lnTo>
                          <a:lnTo>
                            <a:pt x="235" y="86"/>
                          </a:lnTo>
                          <a:lnTo>
                            <a:pt x="235" y="86"/>
                          </a:lnTo>
                          <a:lnTo>
                            <a:pt x="226" y="86"/>
                          </a:lnTo>
                          <a:lnTo>
                            <a:pt x="220" y="86"/>
                          </a:lnTo>
                          <a:lnTo>
                            <a:pt x="217" y="86"/>
                          </a:lnTo>
                          <a:lnTo>
                            <a:pt x="214" y="83"/>
                          </a:lnTo>
                          <a:lnTo>
                            <a:pt x="214" y="83"/>
                          </a:lnTo>
                          <a:lnTo>
                            <a:pt x="214" y="80"/>
                          </a:lnTo>
                          <a:lnTo>
                            <a:pt x="217" y="77"/>
                          </a:lnTo>
                          <a:lnTo>
                            <a:pt x="223" y="71"/>
                          </a:lnTo>
                          <a:lnTo>
                            <a:pt x="223" y="68"/>
                          </a:lnTo>
                          <a:lnTo>
                            <a:pt x="223" y="68"/>
                          </a:lnTo>
                          <a:lnTo>
                            <a:pt x="226" y="43"/>
                          </a:lnTo>
                          <a:lnTo>
                            <a:pt x="232" y="19"/>
                          </a:lnTo>
                          <a:lnTo>
                            <a:pt x="232" y="19"/>
                          </a:lnTo>
                          <a:lnTo>
                            <a:pt x="232" y="16"/>
                          </a:lnTo>
                          <a:lnTo>
                            <a:pt x="232" y="13"/>
                          </a:lnTo>
                          <a:lnTo>
                            <a:pt x="223" y="25"/>
                          </a:lnTo>
                          <a:lnTo>
                            <a:pt x="223" y="25"/>
                          </a:lnTo>
                          <a:lnTo>
                            <a:pt x="217" y="43"/>
                          </a:lnTo>
                          <a:lnTo>
                            <a:pt x="214" y="61"/>
                          </a:lnTo>
                          <a:lnTo>
                            <a:pt x="214" y="61"/>
                          </a:lnTo>
                          <a:lnTo>
                            <a:pt x="214" y="68"/>
                          </a:lnTo>
                          <a:lnTo>
                            <a:pt x="211" y="74"/>
                          </a:lnTo>
                          <a:lnTo>
                            <a:pt x="207" y="77"/>
                          </a:lnTo>
                          <a:lnTo>
                            <a:pt x="201" y="77"/>
                          </a:lnTo>
                          <a:lnTo>
                            <a:pt x="201" y="77"/>
                          </a:lnTo>
                          <a:lnTo>
                            <a:pt x="201" y="74"/>
                          </a:lnTo>
                          <a:lnTo>
                            <a:pt x="201" y="68"/>
                          </a:lnTo>
                          <a:lnTo>
                            <a:pt x="201" y="68"/>
                          </a:lnTo>
                          <a:lnTo>
                            <a:pt x="201" y="61"/>
                          </a:lnTo>
                          <a:lnTo>
                            <a:pt x="198" y="58"/>
                          </a:lnTo>
                          <a:lnTo>
                            <a:pt x="195" y="52"/>
                          </a:lnTo>
                          <a:lnTo>
                            <a:pt x="195" y="46"/>
                          </a:lnTo>
                          <a:lnTo>
                            <a:pt x="195" y="46"/>
                          </a:lnTo>
                          <a:lnTo>
                            <a:pt x="198" y="28"/>
                          </a:lnTo>
                          <a:lnTo>
                            <a:pt x="198" y="19"/>
                          </a:lnTo>
                          <a:lnTo>
                            <a:pt x="195" y="13"/>
                          </a:lnTo>
                          <a:lnTo>
                            <a:pt x="195" y="13"/>
                          </a:lnTo>
                          <a:lnTo>
                            <a:pt x="192" y="13"/>
                          </a:lnTo>
                          <a:lnTo>
                            <a:pt x="192" y="16"/>
                          </a:lnTo>
                          <a:lnTo>
                            <a:pt x="189" y="25"/>
                          </a:lnTo>
                          <a:lnTo>
                            <a:pt x="189" y="25"/>
                          </a:lnTo>
                          <a:lnTo>
                            <a:pt x="189" y="43"/>
                          </a:lnTo>
                          <a:lnTo>
                            <a:pt x="189" y="55"/>
                          </a:lnTo>
                          <a:lnTo>
                            <a:pt x="189" y="55"/>
                          </a:lnTo>
                          <a:lnTo>
                            <a:pt x="192" y="64"/>
                          </a:lnTo>
                          <a:lnTo>
                            <a:pt x="189" y="68"/>
                          </a:lnTo>
                          <a:lnTo>
                            <a:pt x="189" y="71"/>
                          </a:lnTo>
                          <a:lnTo>
                            <a:pt x="189" y="71"/>
                          </a:lnTo>
                          <a:lnTo>
                            <a:pt x="177" y="64"/>
                          </a:lnTo>
                          <a:lnTo>
                            <a:pt x="171" y="61"/>
                          </a:lnTo>
                          <a:lnTo>
                            <a:pt x="168" y="55"/>
                          </a:lnTo>
                          <a:lnTo>
                            <a:pt x="168" y="55"/>
                          </a:lnTo>
                          <a:lnTo>
                            <a:pt x="162" y="28"/>
                          </a:lnTo>
                          <a:lnTo>
                            <a:pt x="159" y="13"/>
                          </a:lnTo>
                          <a:lnTo>
                            <a:pt x="156" y="0"/>
                          </a:lnTo>
                          <a:lnTo>
                            <a:pt x="156" y="0"/>
                          </a:lnTo>
                          <a:lnTo>
                            <a:pt x="153" y="0"/>
                          </a:lnTo>
                          <a:lnTo>
                            <a:pt x="153" y="0"/>
                          </a:lnTo>
                          <a:lnTo>
                            <a:pt x="153" y="10"/>
                          </a:lnTo>
                          <a:lnTo>
                            <a:pt x="153" y="25"/>
                          </a:lnTo>
                          <a:lnTo>
                            <a:pt x="153" y="25"/>
                          </a:lnTo>
                          <a:lnTo>
                            <a:pt x="153" y="28"/>
                          </a:lnTo>
                          <a:lnTo>
                            <a:pt x="149" y="25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8"/>
                          </a:lnTo>
                          <a:lnTo>
                            <a:pt x="149" y="40"/>
                          </a:lnTo>
                          <a:lnTo>
                            <a:pt x="149" y="40"/>
                          </a:lnTo>
                          <a:lnTo>
                            <a:pt x="159" y="55"/>
                          </a:lnTo>
                          <a:lnTo>
                            <a:pt x="162" y="64"/>
                          </a:lnTo>
                          <a:lnTo>
                            <a:pt x="168" y="71"/>
                          </a:lnTo>
                          <a:lnTo>
                            <a:pt x="168" y="71"/>
                          </a:lnTo>
                          <a:lnTo>
                            <a:pt x="174" y="77"/>
                          </a:lnTo>
                          <a:lnTo>
                            <a:pt x="180" y="83"/>
                          </a:lnTo>
                          <a:lnTo>
                            <a:pt x="186" y="101"/>
                          </a:lnTo>
                          <a:lnTo>
                            <a:pt x="186" y="101"/>
                          </a:lnTo>
                          <a:lnTo>
                            <a:pt x="186" y="116"/>
                          </a:lnTo>
                          <a:lnTo>
                            <a:pt x="186" y="126"/>
                          </a:lnTo>
                          <a:lnTo>
                            <a:pt x="180" y="129"/>
                          </a:lnTo>
                          <a:lnTo>
                            <a:pt x="180" y="129"/>
                          </a:lnTo>
                          <a:lnTo>
                            <a:pt x="162" y="132"/>
                          </a:lnTo>
                          <a:lnTo>
                            <a:pt x="153" y="132"/>
                          </a:lnTo>
                          <a:lnTo>
                            <a:pt x="143" y="126"/>
                          </a:lnTo>
                          <a:lnTo>
                            <a:pt x="143" y="126"/>
                          </a:lnTo>
                          <a:lnTo>
                            <a:pt x="134" y="110"/>
                          </a:lnTo>
                          <a:lnTo>
                            <a:pt x="131" y="95"/>
                          </a:lnTo>
                          <a:lnTo>
                            <a:pt x="131" y="95"/>
                          </a:lnTo>
                          <a:lnTo>
                            <a:pt x="128" y="77"/>
                          </a:lnTo>
                          <a:lnTo>
                            <a:pt x="125" y="68"/>
                          </a:lnTo>
                          <a:lnTo>
                            <a:pt x="119" y="61"/>
                          </a:lnTo>
                          <a:lnTo>
                            <a:pt x="119" y="61"/>
                          </a:lnTo>
                          <a:lnTo>
                            <a:pt x="113" y="52"/>
                          </a:lnTo>
                          <a:lnTo>
                            <a:pt x="110" y="40"/>
                          </a:lnTo>
                          <a:lnTo>
                            <a:pt x="104" y="31"/>
                          </a:lnTo>
                          <a:lnTo>
                            <a:pt x="98" y="25"/>
                          </a:lnTo>
                          <a:lnTo>
                            <a:pt x="98" y="25"/>
                          </a:lnTo>
                          <a:lnTo>
                            <a:pt x="95" y="25"/>
                          </a:lnTo>
                          <a:lnTo>
                            <a:pt x="95" y="28"/>
                          </a:lnTo>
                          <a:lnTo>
                            <a:pt x="98" y="37"/>
                          </a:lnTo>
                          <a:lnTo>
                            <a:pt x="98" y="37"/>
                          </a:lnTo>
                          <a:lnTo>
                            <a:pt x="104" y="49"/>
                          </a:lnTo>
                          <a:lnTo>
                            <a:pt x="107" y="58"/>
                          </a:lnTo>
                          <a:lnTo>
                            <a:pt x="110" y="64"/>
                          </a:lnTo>
                          <a:lnTo>
                            <a:pt x="110" y="64"/>
                          </a:lnTo>
                          <a:lnTo>
                            <a:pt x="113" y="71"/>
                          </a:lnTo>
                          <a:lnTo>
                            <a:pt x="119" y="80"/>
                          </a:lnTo>
                          <a:lnTo>
                            <a:pt x="122" y="92"/>
                          </a:lnTo>
                          <a:lnTo>
                            <a:pt x="122" y="98"/>
                          </a:lnTo>
                          <a:lnTo>
                            <a:pt x="122" y="98"/>
                          </a:lnTo>
                          <a:lnTo>
                            <a:pt x="119" y="101"/>
                          </a:lnTo>
                          <a:lnTo>
                            <a:pt x="113" y="104"/>
                          </a:lnTo>
                          <a:lnTo>
                            <a:pt x="107" y="104"/>
                          </a:lnTo>
                          <a:lnTo>
                            <a:pt x="101" y="101"/>
                          </a:lnTo>
                          <a:lnTo>
                            <a:pt x="101" y="101"/>
                          </a:lnTo>
                          <a:lnTo>
                            <a:pt x="70" y="61"/>
                          </a:lnTo>
                          <a:lnTo>
                            <a:pt x="70" y="61"/>
                          </a:lnTo>
                          <a:lnTo>
                            <a:pt x="67" y="58"/>
                          </a:lnTo>
                          <a:lnTo>
                            <a:pt x="67" y="61"/>
                          </a:lnTo>
                          <a:lnTo>
                            <a:pt x="73" y="77"/>
                          </a:lnTo>
                          <a:lnTo>
                            <a:pt x="73" y="77"/>
                          </a:lnTo>
                          <a:lnTo>
                            <a:pt x="91" y="98"/>
                          </a:lnTo>
                          <a:lnTo>
                            <a:pt x="104" y="113"/>
                          </a:lnTo>
                          <a:lnTo>
                            <a:pt x="107" y="122"/>
                          </a:lnTo>
                          <a:lnTo>
                            <a:pt x="107" y="122"/>
                          </a:lnTo>
                          <a:lnTo>
                            <a:pt x="107" y="126"/>
                          </a:lnTo>
                          <a:lnTo>
                            <a:pt x="104" y="129"/>
                          </a:lnTo>
                          <a:lnTo>
                            <a:pt x="98" y="129"/>
                          </a:lnTo>
                          <a:lnTo>
                            <a:pt x="88" y="126"/>
                          </a:lnTo>
                          <a:lnTo>
                            <a:pt x="88" y="126"/>
                          </a:lnTo>
                          <a:lnTo>
                            <a:pt x="76" y="119"/>
                          </a:lnTo>
                          <a:lnTo>
                            <a:pt x="64" y="116"/>
                          </a:lnTo>
                          <a:lnTo>
                            <a:pt x="64" y="116"/>
                          </a:lnTo>
                          <a:lnTo>
                            <a:pt x="52" y="104"/>
                          </a:lnTo>
                          <a:lnTo>
                            <a:pt x="46" y="95"/>
                          </a:lnTo>
                          <a:lnTo>
                            <a:pt x="40" y="92"/>
                          </a:lnTo>
                          <a:lnTo>
                            <a:pt x="40" y="92"/>
                          </a:lnTo>
                          <a:lnTo>
                            <a:pt x="37" y="92"/>
                          </a:lnTo>
                          <a:lnTo>
                            <a:pt x="37" y="95"/>
                          </a:lnTo>
                          <a:lnTo>
                            <a:pt x="43" y="104"/>
                          </a:lnTo>
                          <a:lnTo>
                            <a:pt x="43" y="104"/>
                          </a:lnTo>
                          <a:lnTo>
                            <a:pt x="52" y="116"/>
                          </a:lnTo>
                          <a:lnTo>
                            <a:pt x="58" y="122"/>
                          </a:lnTo>
                          <a:lnTo>
                            <a:pt x="64" y="126"/>
                          </a:lnTo>
                          <a:lnTo>
                            <a:pt x="64" y="126"/>
                          </a:lnTo>
                          <a:lnTo>
                            <a:pt x="64" y="129"/>
                          </a:lnTo>
                          <a:lnTo>
                            <a:pt x="64" y="132"/>
                          </a:lnTo>
                          <a:lnTo>
                            <a:pt x="61" y="135"/>
                          </a:lnTo>
                          <a:lnTo>
                            <a:pt x="58" y="135"/>
                          </a:lnTo>
                          <a:lnTo>
                            <a:pt x="58" y="135"/>
                          </a:lnTo>
                          <a:lnTo>
                            <a:pt x="27" y="132"/>
                          </a:lnTo>
                          <a:lnTo>
                            <a:pt x="12" y="132"/>
                          </a:lnTo>
                          <a:lnTo>
                            <a:pt x="3" y="129"/>
                          </a:lnTo>
                          <a:lnTo>
                            <a:pt x="3" y="129"/>
                          </a:lnTo>
                          <a:lnTo>
                            <a:pt x="0" y="129"/>
                          </a:lnTo>
                          <a:lnTo>
                            <a:pt x="3" y="132"/>
                          </a:lnTo>
                          <a:lnTo>
                            <a:pt x="6" y="135"/>
                          </a:lnTo>
                          <a:lnTo>
                            <a:pt x="9" y="138"/>
                          </a:lnTo>
                          <a:lnTo>
                            <a:pt x="9" y="138"/>
                          </a:lnTo>
                          <a:lnTo>
                            <a:pt x="61" y="144"/>
                          </a:lnTo>
                          <a:lnTo>
                            <a:pt x="61" y="144"/>
                          </a:lnTo>
                          <a:lnTo>
                            <a:pt x="79" y="141"/>
                          </a:lnTo>
                          <a:lnTo>
                            <a:pt x="101" y="138"/>
                          </a:lnTo>
                          <a:lnTo>
                            <a:pt x="101" y="138"/>
                          </a:lnTo>
                          <a:lnTo>
                            <a:pt x="134" y="141"/>
                          </a:lnTo>
                          <a:lnTo>
                            <a:pt x="153" y="144"/>
                          </a:lnTo>
                          <a:lnTo>
                            <a:pt x="159" y="147"/>
                          </a:lnTo>
                          <a:lnTo>
                            <a:pt x="159" y="147"/>
                          </a:lnTo>
                          <a:lnTo>
                            <a:pt x="149" y="153"/>
                          </a:lnTo>
                          <a:lnTo>
                            <a:pt x="134" y="159"/>
                          </a:lnTo>
                          <a:lnTo>
                            <a:pt x="134" y="159"/>
                          </a:lnTo>
                          <a:lnTo>
                            <a:pt x="122" y="171"/>
                          </a:lnTo>
                          <a:lnTo>
                            <a:pt x="116" y="177"/>
                          </a:lnTo>
                          <a:lnTo>
                            <a:pt x="107" y="177"/>
                          </a:lnTo>
                          <a:lnTo>
                            <a:pt x="107" y="177"/>
                          </a:lnTo>
                          <a:lnTo>
                            <a:pt x="9" y="168"/>
                          </a:lnTo>
                          <a:lnTo>
                            <a:pt x="9" y="168"/>
                          </a:lnTo>
                          <a:lnTo>
                            <a:pt x="6" y="171"/>
                          </a:lnTo>
                          <a:lnTo>
                            <a:pt x="9" y="174"/>
                          </a:lnTo>
                          <a:lnTo>
                            <a:pt x="15" y="180"/>
                          </a:lnTo>
                          <a:lnTo>
                            <a:pt x="21" y="180"/>
                          </a:lnTo>
                          <a:lnTo>
                            <a:pt x="21" y="180"/>
                          </a:lnTo>
                          <a:lnTo>
                            <a:pt x="46" y="184"/>
                          </a:lnTo>
                          <a:lnTo>
                            <a:pt x="64" y="187"/>
                          </a:lnTo>
                          <a:lnTo>
                            <a:pt x="64" y="187"/>
                          </a:lnTo>
                          <a:lnTo>
                            <a:pt x="64" y="190"/>
                          </a:lnTo>
                          <a:lnTo>
                            <a:pt x="55" y="196"/>
                          </a:lnTo>
                          <a:lnTo>
                            <a:pt x="43" y="202"/>
                          </a:lnTo>
                          <a:lnTo>
                            <a:pt x="37" y="205"/>
                          </a:lnTo>
                          <a:lnTo>
                            <a:pt x="37" y="205"/>
                          </a:lnTo>
                          <a:lnTo>
                            <a:pt x="37" y="208"/>
                          </a:lnTo>
                          <a:lnTo>
                            <a:pt x="40" y="208"/>
                          </a:lnTo>
                          <a:lnTo>
                            <a:pt x="52" y="202"/>
                          </a:lnTo>
                          <a:lnTo>
                            <a:pt x="76" y="193"/>
                          </a:lnTo>
                          <a:lnTo>
                            <a:pt x="76" y="193"/>
                          </a:lnTo>
                          <a:lnTo>
                            <a:pt x="82" y="193"/>
                          </a:lnTo>
                          <a:lnTo>
                            <a:pt x="85" y="199"/>
                          </a:lnTo>
                          <a:lnTo>
                            <a:pt x="85" y="202"/>
                          </a:lnTo>
                          <a:lnTo>
                            <a:pt x="85" y="208"/>
                          </a:lnTo>
                          <a:lnTo>
                            <a:pt x="85" y="208"/>
                          </a:lnTo>
                          <a:lnTo>
                            <a:pt x="79" y="223"/>
                          </a:lnTo>
                          <a:lnTo>
                            <a:pt x="76" y="235"/>
                          </a:lnTo>
                          <a:lnTo>
                            <a:pt x="76" y="242"/>
                          </a:lnTo>
                          <a:lnTo>
                            <a:pt x="76" y="242"/>
                          </a:lnTo>
                          <a:lnTo>
                            <a:pt x="79" y="245"/>
                          </a:lnTo>
                          <a:lnTo>
                            <a:pt x="82" y="242"/>
                          </a:lnTo>
                          <a:lnTo>
                            <a:pt x="82" y="229"/>
                          </a:lnTo>
                          <a:lnTo>
                            <a:pt x="82" y="229"/>
                          </a:lnTo>
                          <a:lnTo>
                            <a:pt x="85" y="223"/>
                          </a:lnTo>
                          <a:lnTo>
                            <a:pt x="91" y="217"/>
                          </a:lnTo>
                          <a:lnTo>
                            <a:pt x="101" y="208"/>
                          </a:lnTo>
                          <a:lnTo>
                            <a:pt x="101" y="208"/>
                          </a:lnTo>
                          <a:lnTo>
                            <a:pt x="110" y="196"/>
                          </a:lnTo>
                          <a:lnTo>
                            <a:pt x="116" y="190"/>
                          </a:lnTo>
                          <a:lnTo>
                            <a:pt x="122" y="184"/>
                          </a:lnTo>
                          <a:lnTo>
                            <a:pt x="122" y="184"/>
                          </a:lnTo>
                          <a:lnTo>
                            <a:pt x="143" y="171"/>
                          </a:lnTo>
                          <a:lnTo>
                            <a:pt x="156" y="165"/>
                          </a:lnTo>
                          <a:lnTo>
                            <a:pt x="165" y="165"/>
                          </a:lnTo>
                          <a:lnTo>
                            <a:pt x="165" y="165"/>
                          </a:lnTo>
                          <a:lnTo>
                            <a:pt x="168" y="168"/>
                          </a:lnTo>
                          <a:lnTo>
                            <a:pt x="165" y="171"/>
                          </a:lnTo>
                          <a:lnTo>
                            <a:pt x="162" y="174"/>
                          </a:lnTo>
                          <a:lnTo>
                            <a:pt x="156" y="180"/>
                          </a:lnTo>
                          <a:lnTo>
                            <a:pt x="156" y="180"/>
                          </a:lnTo>
                          <a:lnTo>
                            <a:pt x="149" y="187"/>
                          </a:lnTo>
                          <a:lnTo>
                            <a:pt x="143" y="196"/>
                          </a:lnTo>
                          <a:lnTo>
                            <a:pt x="137" y="211"/>
                          </a:lnTo>
                          <a:lnTo>
                            <a:pt x="137" y="211"/>
                          </a:lnTo>
                          <a:lnTo>
                            <a:pt x="134" y="220"/>
                          </a:lnTo>
                          <a:lnTo>
                            <a:pt x="125" y="229"/>
                          </a:lnTo>
                          <a:lnTo>
                            <a:pt x="113" y="248"/>
                          </a:lnTo>
                          <a:lnTo>
                            <a:pt x="113" y="248"/>
                          </a:lnTo>
                          <a:lnTo>
                            <a:pt x="122" y="238"/>
                          </a:lnTo>
                          <a:lnTo>
                            <a:pt x="134" y="226"/>
                          </a:lnTo>
                          <a:lnTo>
                            <a:pt x="134" y="226"/>
                          </a:lnTo>
                          <a:lnTo>
                            <a:pt x="137" y="229"/>
                          </a:lnTo>
                          <a:lnTo>
                            <a:pt x="140" y="232"/>
                          </a:lnTo>
                          <a:lnTo>
                            <a:pt x="143" y="248"/>
                          </a:lnTo>
                          <a:lnTo>
                            <a:pt x="143" y="248"/>
                          </a:lnTo>
                          <a:lnTo>
                            <a:pt x="143" y="254"/>
                          </a:lnTo>
                          <a:lnTo>
                            <a:pt x="146" y="257"/>
                          </a:lnTo>
                          <a:lnTo>
                            <a:pt x="149" y="254"/>
                          </a:lnTo>
                          <a:lnTo>
                            <a:pt x="149" y="248"/>
                          </a:lnTo>
                          <a:lnTo>
                            <a:pt x="149" y="248"/>
                          </a:lnTo>
                          <a:lnTo>
                            <a:pt x="146" y="223"/>
                          </a:lnTo>
                          <a:lnTo>
                            <a:pt x="146" y="214"/>
                          </a:lnTo>
                          <a:lnTo>
                            <a:pt x="146" y="205"/>
                          </a:lnTo>
                          <a:lnTo>
                            <a:pt x="146" y="205"/>
                          </a:lnTo>
                          <a:lnTo>
                            <a:pt x="165" y="187"/>
                          </a:lnTo>
                          <a:lnTo>
                            <a:pt x="174" y="177"/>
                          </a:lnTo>
                          <a:lnTo>
                            <a:pt x="180" y="174"/>
                          </a:lnTo>
                          <a:lnTo>
                            <a:pt x="183" y="177"/>
                          </a:lnTo>
                          <a:lnTo>
                            <a:pt x="183" y="177"/>
                          </a:lnTo>
                          <a:lnTo>
                            <a:pt x="189" y="199"/>
                          </a:lnTo>
                          <a:lnTo>
                            <a:pt x="195" y="214"/>
                          </a:lnTo>
                          <a:lnTo>
                            <a:pt x="195" y="214"/>
                          </a:lnTo>
                          <a:lnTo>
                            <a:pt x="189" y="223"/>
                          </a:lnTo>
                          <a:lnTo>
                            <a:pt x="186" y="229"/>
                          </a:lnTo>
                          <a:lnTo>
                            <a:pt x="183" y="235"/>
                          </a:lnTo>
                          <a:lnTo>
                            <a:pt x="183" y="235"/>
                          </a:lnTo>
                          <a:lnTo>
                            <a:pt x="186" y="269"/>
                          </a:lnTo>
                          <a:lnTo>
                            <a:pt x="186" y="269"/>
                          </a:lnTo>
                          <a:lnTo>
                            <a:pt x="186" y="272"/>
                          </a:lnTo>
                          <a:lnTo>
                            <a:pt x="192" y="269"/>
                          </a:lnTo>
                          <a:lnTo>
                            <a:pt x="195" y="266"/>
                          </a:lnTo>
                          <a:lnTo>
                            <a:pt x="195" y="260"/>
                          </a:lnTo>
                          <a:lnTo>
                            <a:pt x="195" y="260"/>
                          </a:lnTo>
                          <a:lnTo>
                            <a:pt x="192" y="242"/>
                          </a:lnTo>
                          <a:lnTo>
                            <a:pt x="195" y="232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201" y="226"/>
                          </a:lnTo>
                          <a:lnTo>
                            <a:pt x="207" y="232"/>
                          </a:lnTo>
                          <a:lnTo>
                            <a:pt x="214" y="238"/>
                          </a:lnTo>
                          <a:lnTo>
                            <a:pt x="220" y="245"/>
                          </a:lnTo>
                          <a:lnTo>
                            <a:pt x="220" y="245"/>
                          </a:lnTo>
                          <a:lnTo>
                            <a:pt x="226" y="245"/>
                          </a:lnTo>
                          <a:lnTo>
                            <a:pt x="220" y="235"/>
                          </a:lnTo>
                          <a:lnTo>
                            <a:pt x="220" y="235"/>
                          </a:lnTo>
                          <a:lnTo>
                            <a:pt x="214" y="226"/>
                          </a:lnTo>
                          <a:lnTo>
                            <a:pt x="204" y="211"/>
                          </a:lnTo>
                          <a:lnTo>
                            <a:pt x="198" y="196"/>
                          </a:lnTo>
                          <a:lnTo>
                            <a:pt x="198" y="187"/>
                          </a:lnTo>
                          <a:lnTo>
                            <a:pt x="198" y="184"/>
                          </a:lnTo>
                          <a:lnTo>
                            <a:pt x="198" y="184"/>
                          </a:lnTo>
                          <a:lnTo>
                            <a:pt x="201" y="177"/>
                          </a:lnTo>
                          <a:lnTo>
                            <a:pt x="204" y="177"/>
                          </a:lnTo>
                          <a:lnTo>
                            <a:pt x="214" y="187"/>
                          </a:lnTo>
                          <a:lnTo>
                            <a:pt x="214" y="187"/>
                          </a:lnTo>
                          <a:lnTo>
                            <a:pt x="220" y="190"/>
                          </a:lnTo>
                          <a:lnTo>
                            <a:pt x="226" y="193"/>
                          </a:lnTo>
                          <a:lnTo>
                            <a:pt x="232" y="193"/>
                          </a:lnTo>
                          <a:lnTo>
                            <a:pt x="238" y="196"/>
                          </a:lnTo>
                          <a:lnTo>
                            <a:pt x="238" y="196"/>
                          </a:lnTo>
                          <a:lnTo>
                            <a:pt x="253" y="202"/>
                          </a:lnTo>
                          <a:lnTo>
                            <a:pt x="259" y="205"/>
                          </a:lnTo>
                          <a:lnTo>
                            <a:pt x="256" y="202"/>
                          </a:lnTo>
                          <a:lnTo>
                            <a:pt x="256" y="202"/>
                          </a:lnTo>
                          <a:lnTo>
                            <a:pt x="241" y="190"/>
                          </a:lnTo>
                          <a:lnTo>
                            <a:pt x="235" y="184"/>
                          </a:lnTo>
                          <a:lnTo>
                            <a:pt x="229" y="180"/>
                          </a:lnTo>
                          <a:lnTo>
                            <a:pt x="229" y="180"/>
                          </a:lnTo>
                          <a:lnTo>
                            <a:pt x="220" y="180"/>
                          </a:lnTo>
                          <a:lnTo>
                            <a:pt x="214" y="174"/>
                          </a:lnTo>
                          <a:lnTo>
                            <a:pt x="207" y="168"/>
                          </a:lnTo>
                          <a:lnTo>
                            <a:pt x="207" y="162"/>
                          </a:lnTo>
                          <a:lnTo>
                            <a:pt x="207" y="162"/>
                          </a:lnTo>
                          <a:lnTo>
                            <a:pt x="211" y="159"/>
                          </a:lnTo>
                          <a:lnTo>
                            <a:pt x="223" y="156"/>
                          </a:lnTo>
                          <a:lnTo>
                            <a:pt x="235" y="156"/>
                          </a:lnTo>
                          <a:lnTo>
                            <a:pt x="244" y="159"/>
                          </a:lnTo>
                          <a:lnTo>
                            <a:pt x="244" y="159"/>
                          </a:lnTo>
                          <a:lnTo>
                            <a:pt x="256" y="162"/>
                          </a:lnTo>
                          <a:lnTo>
                            <a:pt x="265" y="162"/>
                          </a:lnTo>
                          <a:lnTo>
                            <a:pt x="275" y="165"/>
                          </a:lnTo>
                          <a:lnTo>
                            <a:pt x="281" y="171"/>
                          </a:lnTo>
                          <a:lnTo>
                            <a:pt x="281" y="171"/>
                          </a:lnTo>
                          <a:lnTo>
                            <a:pt x="296" y="205"/>
                          </a:lnTo>
                          <a:lnTo>
                            <a:pt x="305" y="226"/>
                          </a:lnTo>
                          <a:lnTo>
                            <a:pt x="308" y="251"/>
                          </a:lnTo>
                          <a:lnTo>
                            <a:pt x="308" y="251"/>
                          </a:lnTo>
                          <a:lnTo>
                            <a:pt x="311" y="254"/>
                          </a:lnTo>
                          <a:lnTo>
                            <a:pt x="311" y="248"/>
                          </a:lnTo>
                          <a:lnTo>
                            <a:pt x="311" y="235"/>
                          </a:lnTo>
                          <a:lnTo>
                            <a:pt x="311" y="223"/>
                          </a:lnTo>
                          <a:lnTo>
                            <a:pt x="311" y="223"/>
                          </a:lnTo>
                          <a:lnTo>
                            <a:pt x="284" y="150"/>
                          </a:lnTo>
                          <a:lnTo>
                            <a:pt x="284" y="150"/>
                          </a:lnTo>
                          <a:lnTo>
                            <a:pt x="281" y="147"/>
                          </a:lnTo>
                          <a:lnTo>
                            <a:pt x="284" y="144"/>
                          </a:lnTo>
                          <a:lnTo>
                            <a:pt x="287" y="144"/>
                          </a:lnTo>
                          <a:lnTo>
                            <a:pt x="290" y="141"/>
                          </a:lnTo>
                          <a:lnTo>
                            <a:pt x="290" y="141"/>
                          </a:lnTo>
                          <a:lnTo>
                            <a:pt x="299" y="10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close/>
                        </a:path>
                      </a:pathLst>
                    </a:custGeom>
                    <a:solidFill>
                      <a:srgbClr val="F8EEF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496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734" y="1543"/>
                    <a:ext cx="271" cy="259"/>
                    <a:chOff x="1495" y="1374"/>
                    <a:chExt cx="306" cy="293"/>
                  </a:xfrm>
                </p:grpSpPr>
                <p:sp>
                  <p:nvSpPr>
                    <p:cNvPr id="12496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495" y="1542"/>
                      <a:ext cx="7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7" y="3"/>
                        </a:cxn>
                        <a:cxn ang="0">
                          <a:pos x="7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6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550" y="1453"/>
                      <a:ext cx="1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6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587" y="1417"/>
                      <a:ext cx="34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5" y="30"/>
                        </a:cxn>
                        <a:cxn ang="0">
                          <a:pos x="34" y="58"/>
                        </a:cxn>
                      </a:cxnLst>
                      <a:rect l="0" t="0" r="r" b="b"/>
                      <a:pathLst>
                        <a:path w="34" h="5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5" y="30"/>
                          </a:lnTo>
                          <a:lnTo>
                            <a:pt x="34" y="58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6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33" y="1389"/>
                      <a:ext cx="40" cy="1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12"/>
                        </a:cxn>
                        <a:cxn ang="0">
                          <a:pos x="6" y="28"/>
                        </a:cxn>
                        <a:cxn ang="0">
                          <a:pos x="21" y="52"/>
                        </a:cxn>
                        <a:cxn ang="0">
                          <a:pos x="21" y="52"/>
                        </a:cxn>
                        <a:cxn ang="0">
                          <a:pos x="24" y="64"/>
                        </a:cxn>
                        <a:cxn ang="0">
                          <a:pos x="30" y="80"/>
                        </a:cxn>
                        <a:cxn ang="0">
                          <a:pos x="33" y="98"/>
                        </a:cxn>
                        <a:cxn ang="0">
                          <a:pos x="40" y="107"/>
                        </a:cxn>
                      </a:cxnLst>
                      <a:rect l="0" t="0" r="r" b="b"/>
                      <a:pathLst>
                        <a:path w="40" h="10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12"/>
                          </a:lnTo>
                          <a:lnTo>
                            <a:pt x="6" y="28"/>
                          </a:lnTo>
                          <a:lnTo>
                            <a:pt x="21" y="52"/>
                          </a:lnTo>
                          <a:lnTo>
                            <a:pt x="21" y="52"/>
                          </a:lnTo>
                          <a:lnTo>
                            <a:pt x="24" y="64"/>
                          </a:lnTo>
                          <a:lnTo>
                            <a:pt x="30" y="80"/>
                          </a:lnTo>
                          <a:lnTo>
                            <a:pt x="33" y="98"/>
                          </a:lnTo>
                          <a:lnTo>
                            <a:pt x="40" y="10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6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88" y="1383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22"/>
                        </a:cxn>
                        <a:cxn ang="0">
                          <a:pos x="6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22"/>
                          </a:lnTo>
                          <a:lnTo>
                            <a:pt x="6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6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727" y="1374"/>
                      <a:ext cx="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4" y="21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7" h="37">
                          <a:moveTo>
                            <a:pt x="7" y="0"/>
                          </a:moveTo>
                          <a:lnTo>
                            <a:pt x="7" y="0"/>
                          </a:lnTo>
                          <a:lnTo>
                            <a:pt x="4" y="21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6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758" y="1401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761" y="1408"/>
                      <a:ext cx="40" cy="106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31" y="0"/>
                        </a:cxn>
                        <a:cxn ang="0">
                          <a:pos x="37" y="24"/>
                        </a:cxn>
                        <a:cxn ang="0">
                          <a:pos x="40" y="39"/>
                        </a:cxn>
                        <a:cxn ang="0">
                          <a:pos x="40" y="51"/>
                        </a:cxn>
                        <a:cxn ang="0">
                          <a:pos x="40" y="51"/>
                        </a:cxn>
                        <a:cxn ang="0">
                          <a:pos x="34" y="67"/>
                        </a:cxn>
                        <a:cxn ang="0">
                          <a:pos x="24" y="82"/>
                        </a:cxn>
                        <a:cxn ang="0">
                          <a:pos x="15" y="100"/>
                        </a:cxn>
                        <a:cxn ang="0">
                          <a:pos x="9" y="103"/>
                        </a:cxn>
                        <a:cxn ang="0">
                          <a:pos x="0" y="106"/>
                        </a:cxn>
                      </a:cxnLst>
                      <a:rect l="0" t="0" r="r" b="b"/>
                      <a:pathLst>
                        <a:path w="40" h="106">
                          <a:moveTo>
                            <a:pt x="31" y="0"/>
                          </a:moveTo>
                          <a:lnTo>
                            <a:pt x="31" y="0"/>
                          </a:lnTo>
                          <a:lnTo>
                            <a:pt x="37" y="24"/>
                          </a:lnTo>
                          <a:lnTo>
                            <a:pt x="40" y="39"/>
                          </a:lnTo>
                          <a:lnTo>
                            <a:pt x="40" y="51"/>
                          </a:lnTo>
                          <a:lnTo>
                            <a:pt x="40" y="51"/>
                          </a:lnTo>
                          <a:lnTo>
                            <a:pt x="34" y="67"/>
                          </a:lnTo>
                          <a:lnTo>
                            <a:pt x="24" y="82"/>
                          </a:lnTo>
                          <a:lnTo>
                            <a:pt x="15" y="100"/>
                          </a:lnTo>
                          <a:lnTo>
                            <a:pt x="9" y="103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547" y="1453"/>
                      <a:ext cx="37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9" y="19"/>
                        </a:cxn>
                        <a:cxn ang="0">
                          <a:pos x="28" y="28"/>
                        </a:cxn>
                        <a:cxn ang="0">
                          <a:pos x="37" y="34"/>
                        </a:cxn>
                      </a:cxnLst>
                      <a:rect l="0" t="0" r="r" b="b"/>
                      <a:pathLst>
                        <a:path w="37" h="34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9" y="19"/>
                          </a:lnTo>
                          <a:lnTo>
                            <a:pt x="28" y="28"/>
                          </a:lnTo>
                          <a:lnTo>
                            <a:pt x="37" y="3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517" y="1490"/>
                      <a:ext cx="36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8" y="12"/>
                        </a:cxn>
                        <a:cxn ang="0">
                          <a:pos x="27" y="18"/>
                        </a:cxn>
                        <a:cxn ang="0">
                          <a:pos x="36" y="21"/>
                        </a:cxn>
                      </a:cxnLst>
                      <a:rect l="0" t="0" r="r" b="b"/>
                      <a:pathLst>
                        <a:path w="36" h="2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8" y="12"/>
                          </a:lnTo>
                          <a:lnTo>
                            <a:pt x="27" y="18"/>
                          </a:lnTo>
                          <a:lnTo>
                            <a:pt x="36" y="21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498" y="1542"/>
                      <a:ext cx="10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2" y="6"/>
                        </a:cxn>
                        <a:cxn ang="0">
                          <a:pos x="55" y="12"/>
                        </a:cxn>
                        <a:cxn ang="0">
                          <a:pos x="86" y="15"/>
                        </a:cxn>
                        <a:cxn ang="0">
                          <a:pos x="104" y="15"/>
                        </a:cxn>
                      </a:cxnLst>
                      <a:rect l="0" t="0" r="r" b="b"/>
                      <a:pathLst>
                        <a:path w="104" h="15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2" y="6"/>
                          </a:lnTo>
                          <a:lnTo>
                            <a:pt x="55" y="12"/>
                          </a:lnTo>
                          <a:lnTo>
                            <a:pt x="86" y="15"/>
                          </a:lnTo>
                          <a:lnTo>
                            <a:pt x="104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517" y="1585"/>
                      <a:ext cx="36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"/>
                        </a:cxn>
                        <a:cxn ang="0">
                          <a:pos x="0" y="9"/>
                        </a:cxn>
                        <a:cxn ang="0">
                          <a:pos x="18" y="3"/>
                        </a:cxn>
                        <a:cxn ang="0">
                          <a:pos x="27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6" h="9">
                          <a:moveTo>
                            <a:pt x="0" y="9"/>
                          </a:moveTo>
                          <a:lnTo>
                            <a:pt x="0" y="9"/>
                          </a:lnTo>
                          <a:lnTo>
                            <a:pt x="18" y="3"/>
                          </a:lnTo>
                          <a:lnTo>
                            <a:pt x="27" y="0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566" y="1606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6" y="9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0" y="21"/>
                          </a:moveTo>
                          <a:lnTo>
                            <a:pt x="0" y="21"/>
                          </a:lnTo>
                          <a:lnTo>
                            <a:pt x="6" y="9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621" y="1600"/>
                      <a:ext cx="15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5"/>
                        </a:cxn>
                        <a:cxn ang="0">
                          <a:pos x="0" y="55"/>
                        </a:cxn>
                        <a:cxn ang="0">
                          <a:pos x="3" y="24"/>
                        </a:cxn>
                        <a:cxn ang="0">
                          <a:pos x="6" y="9"/>
                        </a:cxn>
                        <a:cxn ang="0">
                          <a:pos x="9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55">
                          <a:moveTo>
                            <a:pt x="0" y="55"/>
                          </a:moveTo>
                          <a:lnTo>
                            <a:pt x="0" y="55"/>
                          </a:lnTo>
                          <a:lnTo>
                            <a:pt x="3" y="24"/>
                          </a:lnTo>
                          <a:lnTo>
                            <a:pt x="6" y="9"/>
                          </a:lnTo>
                          <a:lnTo>
                            <a:pt x="9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682" y="1597"/>
                      <a:ext cx="9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0" y="70"/>
                        </a:cxn>
                        <a:cxn ang="0">
                          <a:pos x="6" y="52"/>
                        </a:cxn>
                        <a:cxn ang="0">
                          <a:pos x="3" y="36"/>
                        </a:cxn>
                        <a:cxn ang="0">
                          <a:pos x="3" y="36"/>
                        </a:cxn>
                        <a:cxn ang="0">
                          <a:pos x="0" y="27"/>
                        </a:cxn>
                        <a:cxn ang="0">
                          <a:pos x="3" y="18"/>
                        </a:cxn>
                        <a:cxn ang="0">
                          <a:pos x="3" y="9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9" h="70">
                          <a:moveTo>
                            <a:pt x="0" y="70"/>
                          </a:moveTo>
                          <a:lnTo>
                            <a:pt x="0" y="70"/>
                          </a:lnTo>
                          <a:lnTo>
                            <a:pt x="6" y="52"/>
                          </a:lnTo>
                          <a:lnTo>
                            <a:pt x="3" y="36"/>
                          </a:lnTo>
                          <a:lnTo>
                            <a:pt x="3" y="36"/>
                          </a:lnTo>
                          <a:lnTo>
                            <a:pt x="0" y="27"/>
                          </a:lnTo>
                          <a:lnTo>
                            <a:pt x="3" y="18"/>
                          </a:lnTo>
                          <a:lnTo>
                            <a:pt x="3" y="9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724" y="1637"/>
                      <a:ext cx="1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4"/>
                        </a:cxn>
                        <a:cxn ang="0">
                          <a:pos x="10" y="24"/>
                        </a:cxn>
                        <a:cxn ang="0">
                          <a:pos x="7" y="9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" h="24">
                          <a:moveTo>
                            <a:pt x="10" y="24"/>
                          </a:moveTo>
                          <a:lnTo>
                            <a:pt x="10" y="24"/>
                          </a:lnTo>
                          <a:lnTo>
                            <a:pt x="7" y="9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7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737" y="1603"/>
                      <a:ext cx="3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4"/>
                        </a:cxn>
                        <a:cxn ang="0">
                          <a:pos x="39" y="24"/>
                        </a:cxn>
                        <a:cxn ang="0">
                          <a:pos x="18" y="1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9" h="24">
                          <a:moveTo>
                            <a:pt x="39" y="24"/>
                          </a:moveTo>
                          <a:lnTo>
                            <a:pt x="39" y="24"/>
                          </a:lnTo>
                          <a:lnTo>
                            <a:pt x="18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498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782" y="1588"/>
                      <a:ext cx="13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30"/>
                        </a:cxn>
                        <a:cxn ang="0">
                          <a:pos x="13" y="30"/>
                        </a:cxn>
                        <a:cxn ang="0">
                          <a:pos x="7" y="12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" h="30">
                          <a:moveTo>
                            <a:pt x="13" y="30"/>
                          </a:moveTo>
                          <a:lnTo>
                            <a:pt x="13" y="30"/>
                          </a:lnTo>
                          <a:lnTo>
                            <a:pt x="7" y="12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124981" name="Rectangle 53"/>
            <p:cNvSpPr>
              <a:spLocks noChangeArrowheads="1"/>
            </p:cNvSpPr>
            <p:nvPr/>
          </p:nvSpPr>
          <p:spPr bwMode="auto">
            <a:xfrm>
              <a:off x="1908" y="1921"/>
              <a:ext cx="280" cy="1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4982" name="Text Box 54"/>
          <p:cNvSpPr txBox="1">
            <a:spLocks noChangeArrowheads="1"/>
          </p:cNvSpPr>
          <p:nvPr/>
        </p:nvSpPr>
        <p:spPr bwMode="auto">
          <a:xfrm>
            <a:off x="369888" y="5473700"/>
            <a:ext cx="77247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Decreased sympathetic stimulation of the heart decreases the heart rate and stroke volume.</a:t>
            </a:r>
          </a:p>
          <a:p>
            <a:pPr eaLnBrk="0" hangingPunct="0"/>
            <a:r>
              <a:rPr lang="en-US" sz="1800" b="1">
                <a:latin typeface="Arial" charset="0"/>
              </a:rPr>
              <a:t>.</a:t>
            </a:r>
          </a:p>
        </p:txBody>
      </p:sp>
      <p:grpSp>
        <p:nvGrpSpPr>
          <p:cNvPr id="124983" name="Group 55"/>
          <p:cNvGrpSpPr>
            <a:grpSpLocks/>
          </p:cNvGrpSpPr>
          <p:nvPr/>
        </p:nvGrpSpPr>
        <p:grpSpPr bwMode="auto">
          <a:xfrm>
            <a:off x="4818063" y="3987800"/>
            <a:ext cx="841375" cy="657225"/>
            <a:chOff x="3120" y="2641"/>
            <a:chExt cx="555" cy="464"/>
          </a:xfrm>
        </p:grpSpPr>
        <p:sp>
          <p:nvSpPr>
            <p:cNvPr id="124984" name="Freeform 56"/>
            <p:cNvSpPr>
              <a:spLocks/>
            </p:cNvSpPr>
            <p:nvPr/>
          </p:nvSpPr>
          <p:spPr bwMode="auto">
            <a:xfrm>
              <a:off x="3120" y="2641"/>
              <a:ext cx="555" cy="464"/>
            </a:xfrm>
            <a:custGeom>
              <a:avLst/>
              <a:gdLst/>
              <a:ahLst/>
              <a:cxnLst>
                <a:cxn ang="0">
                  <a:pos x="369" y="171"/>
                </a:cxn>
                <a:cxn ang="0">
                  <a:pos x="390" y="116"/>
                </a:cxn>
                <a:cxn ang="0">
                  <a:pos x="403" y="64"/>
                </a:cxn>
                <a:cxn ang="0">
                  <a:pos x="403" y="49"/>
                </a:cxn>
                <a:cxn ang="0">
                  <a:pos x="387" y="15"/>
                </a:cxn>
                <a:cxn ang="0">
                  <a:pos x="360" y="0"/>
                </a:cxn>
                <a:cxn ang="0">
                  <a:pos x="329" y="6"/>
                </a:cxn>
                <a:cxn ang="0">
                  <a:pos x="311" y="39"/>
                </a:cxn>
                <a:cxn ang="0">
                  <a:pos x="302" y="79"/>
                </a:cxn>
                <a:cxn ang="0">
                  <a:pos x="271" y="146"/>
                </a:cxn>
                <a:cxn ang="0">
                  <a:pos x="259" y="171"/>
                </a:cxn>
                <a:cxn ang="0">
                  <a:pos x="213" y="223"/>
                </a:cxn>
                <a:cxn ang="0">
                  <a:pos x="174" y="256"/>
                </a:cxn>
                <a:cxn ang="0">
                  <a:pos x="94" y="302"/>
                </a:cxn>
                <a:cxn ang="0">
                  <a:pos x="27" y="329"/>
                </a:cxn>
                <a:cxn ang="0">
                  <a:pos x="9" y="345"/>
                </a:cxn>
                <a:cxn ang="0">
                  <a:pos x="0" y="366"/>
                </a:cxn>
                <a:cxn ang="0">
                  <a:pos x="0" y="393"/>
                </a:cxn>
                <a:cxn ang="0">
                  <a:pos x="21" y="439"/>
                </a:cxn>
                <a:cxn ang="0">
                  <a:pos x="39" y="458"/>
                </a:cxn>
                <a:cxn ang="0">
                  <a:pos x="58" y="464"/>
                </a:cxn>
                <a:cxn ang="0">
                  <a:pos x="76" y="458"/>
                </a:cxn>
                <a:cxn ang="0">
                  <a:pos x="110" y="430"/>
                </a:cxn>
                <a:cxn ang="0">
                  <a:pos x="186" y="384"/>
                </a:cxn>
                <a:cxn ang="0">
                  <a:pos x="235" y="360"/>
                </a:cxn>
                <a:cxn ang="0">
                  <a:pos x="354" y="314"/>
                </a:cxn>
                <a:cxn ang="0">
                  <a:pos x="467" y="281"/>
                </a:cxn>
                <a:cxn ang="0">
                  <a:pos x="519" y="256"/>
                </a:cxn>
                <a:cxn ang="0">
                  <a:pos x="549" y="219"/>
                </a:cxn>
                <a:cxn ang="0">
                  <a:pos x="555" y="207"/>
                </a:cxn>
                <a:cxn ang="0">
                  <a:pos x="549" y="180"/>
                </a:cxn>
                <a:cxn ang="0">
                  <a:pos x="534" y="152"/>
                </a:cxn>
                <a:cxn ang="0">
                  <a:pos x="506" y="140"/>
                </a:cxn>
                <a:cxn ang="0">
                  <a:pos x="488" y="143"/>
                </a:cxn>
                <a:cxn ang="0">
                  <a:pos x="378" y="183"/>
                </a:cxn>
                <a:cxn ang="0">
                  <a:pos x="369" y="183"/>
                </a:cxn>
                <a:cxn ang="0">
                  <a:pos x="366" y="177"/>
                </a:cxn>
                <a:cxn ang="0">
                  <a:pos x="369" y="171"/>
                </a:cxn>
              </a:cxnLst>
              <a:rect l="0" t="0" r="r" b="b"/>
              <a:pathLst>
                <a:path w="555" h="464">
                  <a:moveTo>
                    <a:pt x="369" y="171"/>
                  </a:moveTo>
                  <a:lnTo>
                    <a:pt x="369" y="171"/>
                  </a:lnTo>
                  <a:lnTo>
                    <a:pt x="378" y="149"/>
                  </a:lnTo>
                  <a:lnTo>
                    <a:pt x="390" y="116"/>
                  </a:lnTo>
                  <a:lnTo>
                    <a:pt x="403" y="79"/>
                  </a:lnTo>
                  <a:lnTo>
                    <a:pt x="403" y="64"/>
                  </a:lnTo>
                  <a:lnTo>
                    <a:pt x="403" y="49"/>
                  </a:lnTo>
                  <a:lnTo>
                    <a:pt x="403" y="49"/>
                  </a:lnTo>
                  <a:lnTo>
                    <a:pt x="396" y="30"/>
                  </a:lnTo>
                  <a:lnTo>
                    <a:pt x="387" y="15"/>
                  </a:lnTo>
                  <a:lnTo>
                    <a:pt x="372" y="6"/>
                  </a:lnTo>
                  <a:lnTo>
                    <a:pt x="360" y="0"/>
                  </a:lnTo>
                  <a:lnTo>
                    <a:pt x="345" y="0"/>
                  </a:lnTo>
                  <a:lnTo>
                    <a:pt x="329" y="6"/>
                  </a:lnTo>
                  <a:lnTo>
                    <a:pt x="317" y="1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02" y="79"/>
                  </a:lnTo>
                  <a:lnTo>
                    <a:pt x="290" y="107"/>
                  </a:lnTo>
                  <a:lnTo>
                    <a:pt x="271" y="146"/>
                  </a:lnTo>
                  <a:lnTo>
                    <a:pt x="271" y="146"/>
                  </a:lnTo>
                  <a:lnTo>
                    <a:pt x="259" y="171"/>
                  </a:lnTo>
                  <a:lnTo>
                    <a:pt x="241" y="195"/>
                  </a:lnTo>
                  <a:lnTo>
                    <a:pt x="213" y="223"/>
                  </a:lnTo>
                  <a:lnTo>
                    <a:pt x="174" y="256"/>
                  </a:lnTo>
                  <a:lnTo>
                    <a:pt x="174" y="256"/>
                  </a:lnTo>
                  <a:lnTo>
                    <a:pt x="131" y="284"/>
                  </a:lnTo>
                  <a:lnTo>
                    <a:pt x="94" y="302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15" y="335"/>
                  </a:lnTo>
                  <a:lnTo>
                    <a:pt x="9" y="345"/>
                  </a:lnTo>
                  <a:lnTo>
                    <a:pt x="3" y="354"/>
                  </a:lnTo>
                  <a:lnTo>
                    <a:pt x="0" y="366"/>
                  </a:lnTo>
                  <a:lnTo>
                    <a:pt x="0" y="378"/>
                  </a:lnTo>
                  <a:lnTo>
                    <a:pt x="0" y="393"/>
                  </a:lnTo>
                  <a:lnTo>
                    <a:pt x="9" y="418"/>
                  </a:lnTo>
                  <a:lnTo>
                    <a:pt x="21" y="439"/>
                  </a:lnTo>
                  <a:lnTo>
                    <a:pt x="30" y="448"/>
                  </a:lnTo>
                  <a:lnTo>
                    <a:pt x="39" y="458"/>
                  </a:lnTo>
                  <a:lnTo>
                    <a:pt x="48" y="461"/>
                  </a:lnTo>
                  <a:lnTo>
                    <a:pt x="58" y="464"/>
                  </a:lnTo>
                  <a:lnTo>
                    <a:pt x="67" y="461"/>
                  </a:lnTo>
                  <a:lnTo>
                    <a:pt x="76" y="458"/>
                  </a:lnTo>
                  <a:lnTo>
                    <a:pt x="76" y="458"/>
                  </a:lnTo>
                  <a:lnTo>
                    <a:pt x="110" y="430"/>
                  </a:lnTo>
                  <a:lnTo>
                    <a:pt x="146" y="409"/>
                  </a:lnTo>
                  <a:lnTo>
                    <a:pt x="186" y="384"/>
                  </a:lnTo>
                  <a:lnTo>
                    <a:pt x="235" y="360"/>
                  </a:lnTo>
                  <a:lnTo>
                    <a:pt x="235" y="360"/>
                  </a:lnTo>
                  <a:lnTo>
                    <a:pt x="293" y="335"/>
                  </a:lnTo>
                  <a:lnTo>
                    <a:pt x="354" y="314"/>
                  </a:lnTo>
                  <a:lnTo>
                    <a:pt x="467" y="281"/>
                  </a:lnTo>
                  <a:lnTo>
                    <a:pt x="467" y="281"/>
                  </a:lnTo>
                  <a:lnTo>
                    <a:pt x="497" y="268"/>
                  </a:lnTo>
                  <a:lnTo>
                    <a:pt x="519" y="256"/>
                  </a:lnTo>
                  <a:lnTo>
                    <a:pt x="537" y="241"/>
                  </a:lnTo>
                  <a:lnTo>
                    <a:pt x="549" y="219"/>
                  </a:lnTo>
                  <a:lnTo>
                    <a:pt x="549" y="219"/>
                  </a:lnTo>
                  <a:lnTo>
                    <a:pt x="555" y="207"/>
                  </a:lnTo>
                  <a:lnTo>
                    <a:pt x="555" y="195"/>
                  </a:lnTo>
                  <a:lnTo>
                    <a:pt x="549" y="180"/>
                  </a:lnTo>
                  <a:lnTo>
                    <a:pt x="543" y="165"/>
                  </a:lnTo>
                  <a:lnTo>
                    <a:pt x="534" y="152"/>
                  </a:lnTo>
                  <a:lnTo>
                    <a:pt x="522" y="146"/>
                  </a:lnTo>
                  <a:lnTo>
                    <a:pt x="506" y="140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15" y="171"/>
                  </a:lnTo>
                  <a:lnTo>
                    <a:pt x="378" y="183"/>
                  </a:lnTo>
                  <a:lnTo>
                    <a:pt x="378" y="183"/>
                  </a:lnTo>
                  <a:lnTo>
                    <a:pt x="369" y="183"/>
                  </a:lnTo>
                  <a:lnTo>
                    <a:pt x="366" y="180"/>
                  </a:lnTo>
                  <a:lnTo>
                    <a:pt x="366" y="177"/>
                  </a:lnTo>
                  <a:lnTo>
                    <a:pt x="369" y="171"/>
                  </a:lnTo>
                  <a:lnTo>
                    <a:pt x="369" y="171"/>
                  </a:lnTo>
                  <a:lnTo>
                    <a:pt x="369" y="171"/>
                  </a:lnTo>
                  <a:close/>
                </a:path>
              </a:pathLst>
            </a:custGeom>
            <a:solidFill>
              <a:srgbClr val="CA0C35"/>
            </a:solidFill>
            <a:ln w="4763">
              <a:solidFill>
                <a:srgbClr val="B607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85" name="Freeform 57"/>
            <p:cNvSpPr>
              <a:spLocks/>
            </p:cNvSpPr>
            <p:nvPr/>
          </p:nvSpPr>
          <p:spPr bwMode="auto">
            <a:xfrm>
              <a:off x="3123" y="2980"/>
              <a:ext cx="76" cy="119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3" y="67"/>
                </a:cxn>
                <a:cxn ang="0">
                  <a:pos x="0" y="45"/>
                </a:cxn>
                <a:cxn ang="0">
                  <a:pos x="3" y="24"/>
                </a:cxn>
                <a:cxn ang="0">
                  <a:pos x="9" y="9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52" y="12"/>
                </a:cxn>
                <a:cxn ang="0">
                  <a:pos x="64" y="27"/>
                </a:cxn>
                <a:cxn ang="0">
                  <a:pos x="73" y="51"/>
                </a:cxn>
                <a:cxn ang="0">
                  <a:pos x="73" y="51"/>
                </a:cxn>
                <a:cxn ang="0">
                  <a:pos x="76" y="76"/>
                </a:cxn>
                <a:cxn ang="0">
                  <a:pos x="73" y="97"/>
                </a:cxn>
                <a:cxn ang="0">
                  <a:pos x="64" y="112"/>
                </a:cxn>
                <a:cxn ang="0">
                  <a:pos x="58" y="115"/>
                </a:cxn>
                <a:cxn ang="0">
                  <a:pos x="52" y="119"/>
                </a:cxn>
                <a:cxn ang="0">
                  <a:pos x="52" y="119"/>
                </a:cxn>
                <a:cxn ang="0">
                  <a:pos x="42" y="119"/>
                </a:cxn>
                <a:cxn ang="0">
                  <a:pos x="36" y="119"/>
                </a:cxn>
                <a:cxn ang="0">
                  <a:pos x="21" y="106"/>
                </a:cxn>
                <a:cxn ang="0">
                  <a:pos x="9" y="91"/>
                </a:cxn>
                <a:cxn ang="0">
                  <a:pos x="3" y="67"/>
                </a:cxn>
                <a:cxn ang="0">
                  <a:pos x="3" y="67"/>
                </a:cxn>
                <a:cxn ang="0">
                  <a:pos x="3" y="67"/>
                </a:cxn>
              </a:cxnLst>
              <a:rect l="0" t="0" r="r" b="b"/>
              <a:pathLst>
                <a:path w="76" h="119">
                  <a:moveTo>
                    <a:pt x="3" y="67"/>
                  </a:moveTo>
                  <a:lnTo>
                    <a:pt x="3" y="67"/>
                  </a:lnTo>
                  <a:lnTo>
                    <a:pt x="0" y="45"/>
                  </a:lnTo>
                  <a:lnTo>
                    <a:pt x="3" y="24"/>
                  </a:lnTo>
                  <a:lnTo>
                    <a:pt x="9" y="9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52" y="12"/>
                  </a:lnTo>
                  <a:lnTo>
                    <a:pt x="64" y="27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6" y="76"/>
                  </a:lnTo>
                  <a:lnTo>
                    <a:pt x="73" y="97"/>
                  </a:lnTo>
                  <a:lnTo>
                    <a:pt x="64" y="112"/>
                  </a:lnTo>
                  <a:lnTo>
                    <a:pt x="58" y="115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21" y="106"/>
                  </a:lnTo>
                  <a:lnTo>
                    <a:pt x="9" y="91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B607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86" name="Freeform 58"/>
            <p:cNvSpPr>
              <a:spLocks/>
            </p:cNvSpPr>
            <p:nvPr/>
          </p:nvSpPr>
          <p:spPr bwMode="auto">
            <a:xfrm>
              <a:off x="3181" y="2653"/>
              <a:ext cx="439" cy="333"/>
            </a:xfrm>
            <a:custGeom>
              <a:avLst/>
              <a:gdLst/>
              <a:ahLst/>
              <a:cxnLst>
                <a:cxn ang="0">
                  <a:pos x="265" y="15"/>
                </a:cxn>
                <a:cxn ang="0">
                  <a:pos x="232" y="119"/>
                </a:cxn>
                <a:cxn ang="0">
                  <a:pos x="210" y="159"/>
                </a:cxn>
                <a:cxn ang="0">
                  <a:pos x="186" y="192"/>
                </a:cxn>
                <a:cxn ang="0">
                  <a:pos x="143" y="241"/>
                </a:cxn>
                <a:cxn ang="0">
                  <a:pos x="119" y="259"/>
                </a:cxn>
                <a:cxn ang="0">
                  <a:pos x="58" y="293"/>
                </a:cxn>
                <a:cxn ang="0">
                  <a:pos x="3" y="320"/>
                </a:cxn>
                <a:cxn ang="0">
                  <a:pos x="0" y="327"/>
                </a:cxn>
                <a:cxn ang="0">
                  <a:pos x="9" y="333"/>
                </a:cxn>
                <a:cxn ang="0">
                  <a:pos x="21" y="330"/>
                </a:cxn>
                <a:cxn ang="0">
                  <a:pos x="213" y="253"/>
                </a:cxn>
                <a:cxn ang="0">
                  <a:pos x="256" y="238"/>
                </a:cxn>
                <a:cxn ang="0">
                  <a:pos x="323" y="207"/>
                </a:cxn>
                <a:cxn ang="0">
                  <a:pos x="363" y="192"/>
                </a:cxn>
                <a:cxn ang="0">
                  <a:pos x="409" y="174"/>
                </a:cxn>
                <a:cxn ang="0">
                  <a:pos x="433" y="159"/>
                </a:cxn>
                <a:cxn ang="0">
                  <a:pos x="439" y="149"/>
                </a:cxn>
                <a:cxn ang="0">
                  <a:pos x="427" y="149"/>
                </a:cxn>
                <a:cxn ang="0">
                  <a:pos x="317" y="189"/>
                </a:cxn>
                <a:cxn ang="0">
                  <a:pos x="229" y="226"/>
                </a:cxn>
                <a:cxn ang="0">
                  <a:pos x="174" y="244"/>
                </a:cxn>
                <a:cxn ang="0">
                  <a:pos x="168" y="244"/>
                </a:cxn>
                <a:cxn ang="0">
                  <a:pos x="171" y="232"/>
                </a:cxn>
                <a:cxn ang="0">
                  <a:pos x="216" y="180"/>
                </a:cxn>
                <a:cxn ang="0">
                  <a:pos x="238" y="149"/>
                </a:cxn>
                <a:cxn ang="0">
                  <a:pos x="277" y="64"/>
                </a:cxn>
                <a:cxn ang="0">
                  <a:pos x="293" y="12"/>
                </a:cxn>
                <a:cxn ang="0">
                  <a:pos x="290" y="3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5" y="15"/>
                </a:cxn>
              </a:cxnLst>
              <a:rect l="0" t="0" r="r" b="b"/>
              <a:pathLst>
                <a:path w="439" h="333">
                  <a:moveTo>
                    <a:pt x="265" y="15"/>
                  </a:moveTo>
                  <a:lnTo>
                    <a:pt x="265" y="15"/>
                  </a:lnTo>
                  <a:lnTo>
                    <a:pt x="250" y="76"/>
                  </a:lnTo>
                  <a:lnTo>
                    <a:pt x="232" y="119"/>
                  </a:lnTo>
                  <a:lnTo>
                    <a:pt x="223" y="140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186" y="192"/>
                  </a:lnTo>
                  <a:lnTo>
                    <a:pt x="165" y="220"/>
                  </a:lnTo>
                  <a:lnTo>
                    <a:pt x="143" y="241"/>
                  </a:lnTo>
                  <a:lnTo>
                    <a:pt x="119" y="259"/>
                  </a:lnTo>
                  <a:lnTo>
                    <a:pt x="119" y="259"/>
                  </a:lnTo>
                  <a:lnTo>
                    <a:pt x="91" y="275"/>
                  </a:lnTo>
                  <a:lnTo>
                    <a:pt x="58" y="293"/>
                  </a:lnTo>
                  <a:lnTo>
                    <a:pt x="21" y="308"/>
                  </a:lnTo>
                  <a:lnTo>
                    <a:pt x="3" y="320"/>
                  </a:lnTo>
                  <a:lnTo>
                    <a:pt x="3" y="320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9" y="333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125" y="287"/>
                  </a:lnTo>
                  <a:lnTo>
                    <a:pt x="213" y="253"/>
                  </a:lnTo>
                  <a:lnTo>
                    <a:pt x="213" y="253"/>
                  </a:lnTo>
                  <a:lnTo>
                    <a:pt x="256" y="238"/>
                  </a:lnTo>
                  <a:lnTo>
                    <a:pt x="290" y="223"/>
                  </a:lnTo>
                  <a:lnTo>
                    <a:pt x="323" y="207"/>
                  </a:lnTo>
                  <a:lnTo>
                    <a:pt x="363" y="192"/>
                  </a:lnTo>
                  <a:lnTo>
                    <a:pt x="363" y="192"/>
                  </a:lnTo>
                  <a:lnTo>
                    <a:pt x="387" y="183"/>
                  </a:lnTo>
                  <a:lnTo>
                    <a:pt x="409" y="174"/>
                  </a:lnTo>
                  <a:lnTo>
                    <a:pt x="421" y="165"/>
                  </a:lnTo>
                  <a:lnTo>
                    <a:pt x="433" y="159"/>
                  </a:lnTo>
                  <a:lnTo>
                    <a:pt x="436" y="153"/>
                  </a:lnTo>
                  <a:lnTo>
                    <a:pt x="439" y="149"/>
                  </a:lnTo>
                  <a:lnTo>
                    <a:pt x="436" y="146"/>
                  </a:lnTo>
                  <a:lnTo>
                    <a:pt x="427" y="149"/>
                  </a:lnTo>
                  <a:lnTo>
                    <a:pt x="427" y="14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229" y="226"/>
                  </a:lnTo>
                  <a:lnTo>
                    <a:pt x="189" y="241"/>
                  </a:lnTo>
                  <a:lnTo>
                    <a:pt x="174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68" y="241"/>
                  </a:lnTo>
                  <a:lnTo>
                    <a:pt x="171" y="232"/>
                  </a:lnTo>
                  <a:lnTo>
                    <a:pt x="192" y="211"/>
                  </a:lnTo>
                  <a:lnTo>
                    <a:pt x="216" y="180"/>
                  </a:lnTo>
                  <a:lnTo>
                    <a:pt x="238" y="149"/>
                  </a:lnTo>
                  <a:lnTo>
                    <a:pt x="238" y="149"/>
                  </a:lnTo>
                  <a:lnTo>
                    <a:pt x="262" y="107"/>
                  </a:lnTo>
                  <a:lnTo>
                    <a:pt x="277" y="64"/>
                  </a:lnTo>
                  <a:lnTo>
                    <a:pt x="290" y="30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0" y="3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4" y="3"/>
                  </a:lnTo>
                  <a:lnTo>
                    <a:pt x="271" y="9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5" y="15"/>
                  </a:lnTo>
                  <a:close/>
                </a:path>
              </a:pathLst>
            </a:custGeom>
            <a:solidFill>
              <a:srgbClr val="D99A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87" name="Freeform 59"/>
            <p:cNvSpPr>
              <a:spLocks/>
            </p:cNvSpPr>
            <p:nvPr/>
          </p:nvSpPr>
          <p:spPr bwMode="auto">
            <a:xfrm>
              <a:off x="3122" y="2983"/>
              <a:ext cx="76" cy="119"/>
            </a:xfrm>
            <a:custGeom>
              <a:avLst/>
              <a:gdLst/>
              <a:ahLst/>
              <a:cxnLst>
                <a:cxn ang="0">
                  <a:pos x="3" y="68"/>
                </a:cxn>
                <a:cxn ang="0">
                  <a:pos x="3" y="68"/>
                </a:cxn>
                <a:cxn ang="0">
                  <a:pos x="0" y="46"/>
                </a:cxn>
                <a:cxn ang="0">
                  <a:pos x="3" y="25"/>
                </a:cxn>
                <a:cxn ang="0">
                  <a:pos x="9" y="10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51" y="13"/>
                </a:cxn>
                <a:cxn ang="0">
                  <a:pos x="64" y="28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76" y="77"/>
                </a:cxn>
                <a:cxn ang="0">
                  <a:pos x="73" y="98"/>
                </a:cxn>
                <a:cxn ang="0">
                  <a:pos x="64" y="113"/>
                </a:cxn>
                <a:cxn ang="0">
                  <a:pos x="58" y="116"/>
                </a:cxn>
                <a:cxn ang="0">
                  <a:pos x="51" y="119"/>
                </a:cxn>
                <a:cxn ang="0">
                  <a:pos x="51" y="119"/>
                </a:cxn>
                <a:cxn ang="0">
                  <a:pos x="42" y="119"/>
                </a:cxn>
                <a:cxn ang="0">
                  <a:pos x="36" y="119"/>
                </a:cxn>
                <a:cxn ang="0">
                  <a:pos x="21" y="107"/>
                </a:cxn>
                <a:cxn ang="0">
                  <a:pos x="9" y="92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3" y="68"/>
                </a:cxn>
              </a:cxnLst>
              <a:rect l="0" t="0" r="r" b="b"/>
              <a:pathLst>
                <a:path w="76" h="119">
                  <a:moveTo>
                    <a:pt x="3" y="68"/>
                  </a:moveTo>
                  <a:lnTo>
                    <a:pt x="3" y="68"/>
                  </a:lnTo>
                  <a:lnTo>
                    <a:pt x="0" y="46"/>
                  </a:lnTo>
                  <a:lnTo>
                    <a:pt x="3" y="25"/>
                  </a:lnTo>
                  <a:lnTo>
                    <a:pt x="9" y="10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51" y="13"/>
                  </a:lnTo>
                  <a:lnTo>
                    <a:pt x="64" y="28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77"/>
                  </a:lnTo>
                  <a:lnTo>
                    <a:pt x="73" y="98"/>
                  </a:lnTo>
                  <a:lnTo>
                    <a:pt x="64" y="113"/>
                  </a:lnTo>
                  <a:lnTo>
                    <a:pt x="58" y="116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21" y="107"/>
                  </a:lnTo>
                  <a:lnTo>
                    <a:pt x="9" y="92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3" y="68"/>
                  </a:lnTo>
                  <a:close/>
                </a:path>
              </a:pathLst>
            </a:custGeom>
            <a:noFill/>
            <a:ln w="19050">
              <a:solidFill>
                <a:srgbClr val="D99C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4988" name="Group 60"/>
          <p:cNvGrpSpPr>
            <a:grpSpLocks/>
          </p:cNvGrpSpPr>
          <p:nvPr/>
        </p:nvGrpSpPr>
        <p:grpSpPr bwMode="auto">
          <a:xfrm>
            <a:off x="4765675" y="4894263"/>
            <a:ext cx="754063" cy="427037"/>
            <a:chOff x="3085" y="3282"/>
            <a:chExt cx="499" cy="302"/>
          </a:xfrm>
        </p:grpSpPr>
        <p:sp>
          <p:nvSpPr>
            <p:cNvPr id="124989" name="Freeform 61"/>
            <p:cNvSpPr>
              <a:spLocks/>
            </p:cNvSpPr>
            <p:nvPr/>
          </p:nvSpPr>
          <p:spPr bwMode="auto">
            <a:xfrm>
              <a:off x="3086" y="3282"/>
              <a:ext cx="498" cy="302"/>
            </a:xfrm>
            <a:custGeom>
              <a:avLst/>
              <a:gdLst/>
              <a:ahLst/>
              <a:cxnLst>
                <a:cxn ang="0">
                  <a:pos x="400" y="143"/>
                </a:cxn>
                <a:cxn ang="0">
                  <a:pos x="430" y="192"/>
                </a:cxn>
                <a:cxn ang="0">
                  <a:pos x="455" y="256"/>
                </a:cxn>
                <a:cxn ang="0">
                  <a:pos x="455" y="265"/>
                </a:cxn>
                <a:cxn ang="0">
                  <a:pos x="449" y="280"/>
                </a:cxn>
                <a:cxn ang="0">
                  <a:pos x="430" y="296"/>
                </a:cxn>
                <a:cxn ang="0">
                  <a:pos x="394" y="302"/>
                </a:cxn>
                <a:cxn ang="0">
                  <a:pos x="363" y="293"/>
                </a:cxn>
                <a:cxn ang="0">
                  <a:pos x="357" y="280"/>
                </a:cxn>
                <a:cxn ang="0">
                  <a:pos x="348" y="250"/>
                </a:cxn>
                <a:cxn ang="0">
                  <a:pos x="333" y="207"/>
                </a:cxn>
                <a:cxn ang="0">
                  <a:pos x="321" y="189"/>
                </a:cxn>
                <a:cxn ang="0">
                  <a:pos x="275" y="149"/>
                </a:cxn>
                <a:cxn ang="0">
                  <a:pos x="241" y="137"/>
                </a:cxn>
                <a:cxn ang="0">
                  <a:pos x="205" y="128"/>
                </a:cxn>
                <a:cxn ang="0">
                  <a:pos x="128" y="125"/>
                </a:cxn>
                <a:cxn ang="0">
                  <a:pos x="27" y="119"/>
                </a:cxn>
                <a:cxn ang="0">
                  <a:pos x="21" y="116"/>
                </a:cxn>
                <a:cxn ang="0">
                  <a:pos x="6" y="97"/>
                </a:cxn>
                <a:cxn ang="0">
                  <a:pos x="0" y="61"/>
                </a:cxn>
                <a:cxn ang="0">
                  <a:pos x="9" y="24"/>
                </a:cxn>
                <a:cxn ang="0">
                  <a:pos x="18" y="12"/>
                </a:cxn>
                <a:cxn ang="0">
                  <a:pos x="34" y="6"/>
                </a:cxn>
                <a:cxn ang="0">
                  <a:pos x="116" y="0"/>
                </a:cxn>
                <a:cxn ang="0">
                  <a:pos x="202" y="3"/>
                </a:cxn>
                <a:cxn ang="0">
                  <a:pos x="250" y="9"/>
                </a:cxn>
                <a:cxn ang="0">
                  <a:pos x="412" y="36"/>
                </a:cxn>
                <a:cxn ang="0">
                  <a:pos x="476" y="55"/>
                </a:cxn>
                <a:cxn ang="0">
                  <a:pos x="485" y="61"/>
                </a:cxn>
                <a:cxn ang="0">
                  <a:pos x="495" y="76"/>
                </a:cxn>
                <a:cxn ang="0">
                  <a:pos x="495" y="100"/>
                </a:cxn>
                <a:cxn ang="0">
                  <a:pos x="476" y="137"/>
                </a:cxn>
                <a:cxn ang="0">
                  <a:pos x="449" y="158"/>
                </a:cxn>
                <a:cxn ang="0">
                  <a:pos x="440" y="158"/>
                </a:cxn>
                <a:cxn ang="0">
                  <a:pos x="406" y="140"/>
                </a:cxn>
                <a:cxn ang="0">
                  <a:pos x="394" y="137"/>
                </a:cxn>
                <a:cxn ang="0">
                  <a:pos x="400" y="143"/>
                </a:cxn>
              </a:cxnLst>
              <a:rect l="0" t="0" r="r" b="b"/>
              <a:pathLst>
                <a:path w="498" h="302">
                  <a:moveTo>
                    <a:pt x="400" y="143"/>
                  </a:moveTo>
                  <a:lnTo>
                    <a:pt x="400" y="143"/>
                  </a:lnTo>
                  <a:lnTo>
                    <a:pt x="415" y="161"/>
                  </a:lnTo>
                  <a:lnTo>
                    <a:pt x="430" y="192"/>
                  </a:lnTo>
                  <a:lnTo>
                    <a:pt x="446" y="229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5" y="265"/>
                  </a:lnTo>
                  <a:lnTo>
                    <a:pt x="455" y="274"/>
                  </a:lnTo>
                  <a:lnTo>
                    <a:pt x="449" y="280"/>
                  </a:lnTo>
                  <a:lnTo>
                    <a:pt x="446" y="287"/>
                  </a:lnTo>
                  <a:lnTo>
                    <a:pt x="430" y="296"/>
                  </a:lnTo>
                  <a:lnTo>
                    <a:pt x="412" y="299"/>
                  </a:lnTo>
                  <a:lnTo>
                    <a:pt x="394" y="302"/>
                  </a:lnTo>
                  <a:lnTo>
                    <a:pt x="379" y="299"/>
                  </a:lnTo>
                  <a:lnTo>
                    <a:pt x="363" y="293"/>
                  </a:lnTo>
                  <a:lnTo>
                    <a:pt x="360" y="287"/>
                  </a:lnTo>
                  <a:lnTo>
                    <a:pt x="357" y="280"/>
                  </a:lnTo>
                  <a:lnTo>
                    <a:pt x="357" y="280"/>
                  </a:lnTo>
                  <a:lnTo>
                    <a:pt x="348" y="250"/>
                  </a:lnTo>
                  <a:lnTo>
                    <a:pt x="342" y="226"/>
                  </a:lnTo>
                  <a:lnTo>
                    <a:pt x="333" y="207"/>
                  </a:lnTo>
                  <a:lnTo>
                    <a:pt x="321" y="189"/>
                  </a:lnTo>
                  <a:lnTo>
                    <a:pt x="321" y="189"/>
                  </a:lnTo>
                  <a:lnTo>
                    <a:pt x="302" y="168"/>
                  </a:lnTo>
                  <a:lnTo>
                    <a:pt x="275" y="149"/>
                  </a:lnTo>
                  <a:lnTo>
                    <a:pt x="260" y="143"/>
                  </a:lnTo>
                  <a:lnTo>
                    <a:pt x="241" y="137"/>
                  </a:lnTo>
                  <a:lnTo>
                    <a:pt x="223" y="131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128" y="125"/>
                  </a:lnTo>
                  <a:lnTo>
                    <a:pt x="89" y="122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1" y="116"/>
                  </a:lnTo>
                  <a:lnTo>
                    <a:pt x="15" y="113"/>
                  </a:lnTo>
                  <a:lnTo>
                    <a:pt x="6" y="97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9" y="24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116" y="0"/>
                  </a:lnTo>
                  <a:lnTo>
                    <a:pt x="153" y="0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50" y="9"/>
                  </a:lnTo>
                  <a:lnTo>
                    <a:pt x="330" y="21"/>
                  </a:lnTo>
                  <a:lnTo>
                    <a:pt x="412" y="36"/>
                  </a:lnTo>
                  <a:lnTo>
                    <a:pt x="449" y="45"/>
                  </a:lnTo>
                  <a:lnTo>
                    <a:pt x="476" y="55"/>
                  </a:lnTo>
                  <a:lnTo>
                    <a:pt x="476" y="55"/>
                  </a:lnTo>
                  <a:lnTo>
                    <a:pt x="485" y="61"/>
                  </a:lnTo>
                  <a:lnTo>
                    <a:pt x="492" y="67"/>
                  </a:lnTo>
                  <a:lnTo>
                    <a:pt x="495" y="76"/>
                  </a:lnTo>
                  <a:lnTo>
                    <a:pt x="498" y="82"/>
                  </a:lnTo>
                  <a:lnTo>
                    <a:pt x="495" y="100"/>
                  </a:lnTo>
                  <a:lnTo>
                    <a:pt x="485" y="122"/>
                  </a:lnTo>
                  <a:lnTo>
                    <a:pt x="476" y="137"/>
                  </a:lnTo>
                  <a:lnTo>
                    <a:pt x="461" y="152"/>
                  </a:lnTo>
                  <a:lnTo>
                    <a:pt x="449" y="158"/>
                  </a:lnTo>
                  <a:lnTo>
                    <a:pt x="443" y="158"/>
                  </a:lnTo>
                  <a:lnTo>
                    <a:pt x="440" y="158"/>
                  </a:lnTo>
                  <a:lnTo>
                    <a:pt x="440" y="158"/>
                  </a:lnTo>
                  <a:lnTo>
                    <a:pt x="406" y="140"/>
                  </a:lnTo>
                  <a:lnTo>
                    <a:pt x="406" y="140"/>
                  </a:lnTo>
                  <a:lnTo>
                    <a:pt x="394" y="137"/>
                  </a:lnTo>
                  <a:lnTo>
                    <a:pt x="400" y="143"/>
                  </a:lnTo>
                  <a:lnTo>
                    <a:pt x="400" y="143"/>
                  </a:lnTo>
                  <a:lnTo>
                    <a:pt x="400" y="143"/>
                  </a:lnTo>
                  <a:close/>
                </a:path>
              </a:pathLst>
            </a:custGeom>
            <a:solidFill>
              <a:srgbClr val="5883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90" name="Freeform 62"/>
            <p:cNvSpPr>
              <a:spLocks/>
            </p:cNvSpPr>
            <p:nvPr/>
          </p:nvSpPr>
          <p:spPr bwMode="auto">
            <a:xfrm>
              <a:off x="3086" y="3291"/>
              <a:ext cx="49" cy="10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6" y="85"/>
                </a:cxn>
                <a:cxn ang="0">
                  <a:pos x="12" y="98"/>
                </a:cxn>
                <a:cxn ang="0">
                  <a:pos x="18" y="101"/>
                </a:cxn>
                <a:cxn ang="0">
                  <a:pos x="21" y="101"/>
                </a:cxn>
                <a:cxn ang="0">
                  <a:pos x="21" y="101"/>
                </a:cxn>
                <a:cxn ang="0">
                  <a:pos x="27" y="101"/>
                </a:cxn>
                <a:cxn ang="0">
                  <a:pos x="34" y="98"/>
                </a:cxn>
                <a:cxn ang="0">
                  <a:pos x="40" y="88"/>
                </a:cxn>
                <a:cxn ang="0">
                  <a:pos x="46" y="70"/>
                </a:cxn>
                <a:cxn ang="0">
                  <a:pos x="49" y="52"/>
                </a:cxn>
                <a:cxn ang="0">
                  <a:pos x="49" y="52"/>
                </a:cxn>
                <a:cxn ang="0">
                  <a:pos x="46" y="33"/>
                </a:cxn>
                <a:cxn ang="0">
                  <a:pos x="43" y="15"/>
                </a:cxn>
                <a:cxn ang="0">
                  <a:pos x="34" y="6"/>
                </a:cxn>
                <a:cxn ang="0">
                  <a:pos x="31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5" y="6"/>
                </a:cxn>
                <a:cxn ang="0">
                  <a:pos x="6" y="15"/>
                </a:cxn>
                <a:cxn ang="0">
                  <a:pos x="0" y="3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9" h="101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6" y="85"/>
                  </a:lnTo>
                  <a:lnTo>
                    <a:pt x="12" y="98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7" y="101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6" y="33"/>
                  </a:lnTo>
                  <a:lnTo>
                    <a:pt x="43" y="15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64A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91" name="Freeform 63"/>
            <p:cNvSpPr>
              <a:spLocks/>
            </p:cNvSpPr>
            <p:nvPr/>
          </p:nvSpPr>
          <p:spPr bwMode="auto">
            <a:xfrm>
              <a:off x="3085" y="3290"/>
              <a:ext cx="49" cy="1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6" y="85"/>
                </a:cxn>
                <a:cxn ang="0">
                  <a:pos x="12" y="97"/>
                </a:cxn>
                <a:cxn ang="0">
                  <a:pos x="18" y="100"/>
                </a:cxn>
                <a:cxn ang="0">
                  <a:pos x="21" y="100"/>
                </a:cxn>
                <a:cxn ang="0">
                  <a:pos x="21" y="100"/>
                </a:cxn>
                <a:cxn ang="0">
                  <a:pos x="27" y="100"/>
                </a:cxn>
                <a:cxn ang="0">
                  <a:pos x="33" y="97"/>
                </a:cxn>
                <a:cxn ang="0">
                  <a:pos x="40" y="88"/>
                </a:cxn>
                <a:cxn ang="0">
                  <a:pos x="46" y="70"/>
                </a:cxn>
                <a:cxn ang="0">
                  <a:pos x="49" y="52"/>
                </a:cxn>
                <a:cxn ang="0">
                  <a:pos x="49" y="52"/>
                </a:cxn>
                <a:cxn ang="0">
                  <a:pos x="46" y="33"/>
                </a:cxn>
                <a:cxn ang="0">
                  <a:pos x="43" y="15"/>
                </a:cxn>
                <a:cxn ang="0">
                  <a:pos x="33" y="6"/>
                </a:cxn>
                <a:cxn ang="0">
                  <a:pos x="30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5" y="6"/>
                </a:cxn>
                <a:cxn ang="0">
                  <a:pos x="6" y="15"/>
                </a:cxn>
                <a:cxn ang="0">
                  <a:pos x="0" y="3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9" h="100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6" y="85"/>
                  </a:lnTo>
                  <a:lnTo>
                    <a:pt x="12" y="97"/>
                  </a:lnTo>
                  <a:lnTo>
                    <a:pt x="18" y="100"/>
                  </a:lnTo>
                  <a:lnTo>
                    <a:pt x="21" y="100"/>
                  </a:lnTo>
                  <a:lnTo>
                    <a:pt x="21" y="100"/>
                  </a:lnTo>
                  <a:lnTo>
                    <a:pt x="27" y="100"/>
                  </a:lnTo>
                  <a:lnTo>
                    <a:pt x="33" y="97"/>
                  </a:lnTo>
                  <a:lnTo>
                    <a:pt x="40" y="88"/>
                  </a:lnTo>
                  <a:lnTo>
                    <a:pt x="46" y="7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6" y="33"/>
                  </a:lnTo>
                  <a:lnTo>
                    <a:pt x="43" y="15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19050">
              <a:solidFill>
                <a:srgbClr val="E8E4F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92" name="Freeform 64"/>
            <p:cNvSpPr>
              <a:spLocks/>
            </p:cNvSpPr>
            <p:nvPr/>
          </p:nvSpPr>
          <p:spPr bwMode="auto">
            <a:xfrm>
              <a:off x="3159" y="3306"/>
              <a:ext cx="373" cy="238"/>
            </a:xfrm>
            <a:custGeom>
              <a:avLst/>
              <a:gdLst/>
              <a:ahLst/>
              <a:cxnLst>
                <a:cxn ang="0">
                  <a:pos x="327" y="223"/>
                </a:cxn>
                <a:cxn ang="0">
                  <a:pos x="327" y="223"/>
                </a:cxn>
                <a:cxn ang="0">
                  <a:pos x="315" y="198"/>
                </a:cxn>
                <a:cxn ang="0">
                  <a:pos x="296" y="168"/>
                </a:cxn>
                <a:cxn ang="0">
                  <a:pos x="272" y="137"/>
                </a:cxn>
                <a:cxn ang="0">
                  <a:pos x="241" y="107"/>
                </a:cxn>
                <a:cxn ang="0">
                  <a:pos x="214" y="79"/>
                </a:cxn>
                <a:cxn ang="0">
                  <a:pos x="187" y="55"/>
                </a:cxn>
                <a:cxn ang="0">
                  <a:pos x="159" y="37"/>
                </a:cxn>
                <a:cxn ang="0">
                  <a:pos x="138" y="28"/>
                </a:cxn>
                <a:cxn ang="0">
                  <a:pos x="138" y="28"/>
                </a:cxn>
                <a:cxn ang="0">
                  <a:pos x="107" y="25"/>
                </a:cxn>
                <a:cxn ang="0">
                  <a:pos x="71" y="21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22" y="3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287" y="25"/>
                </a:cxn>
                <a:cxn ang="0">
                  <a:pos x="330" y="31"/>
                </a:cxn>
                <a:cxn ang="0">
                  <a:pos x="354" y="40"/>
                </a:cxn>
                <a:cxn ang="0">
                  <a:pos x="354" y="40"/>
                </a:cxn>
                <a:cxn ang="0">
                  <a:pos x="367" y="46"/>
                </a:cxn>
                <a:cxn ang="0">
                  <a:pos x="373" y="55"/>
                </a:cxn>
                <a:cxn ang="0">
                  <a:pos x="373" y="58"/>
                </a:cxn>
                <a:cxn ang="0">
                  <a:pos x="370" y="61"/>
                </a:cxn>
                <a:cxn ang="0">
                  <a:pos x="364" y="61"/>
                </a:cxn>
                <a:cxn ang="0">
                  <a:pos x="357" y="61"/>
                </a:cxn>
                <a:cxn ang="0">
                  <a:pos x="357" y="61"/>
                </a:cxn>
                <a:cxn ang="0">
                  <a:pos x="272" y="43"/>
                </a:cxn>
                <a:cxn ang="0">
                  <a:pos x="226" y="34"/>
                </a:cxn>
                <a:cxn ang="0">
                  <a:pos x="211" y="34"/>
                </a:cxn>
                <a:cxn ang="0">
                  <a:pos x="202" y="34"/>
                </a:cxn>
                <a:cxn ang="0">
                  <a:pos x="202" y="34"/>
                </a:cxn>
                <a:cxn ang="0">
                  <a:pos x="208" y="43"/>
                </a:cxn>
                <a:cxn ang="0">
                  <a:pos x="220" y="55"/>
                </a:cxn>
                <a:cxn ang="0">
                  <a:pos x="266" y="101"/>
                </a:cxn>
                <a:cxn ang="0">
                  <a:pos x="293" y="131"/>
                </a:cxn>
                <a:cxn ang="0">
                  <a:pos x="318" y="162"/>
                </a:cxn>
                <a:cxn ang="0">
                  <a:pos x="336" y="192"/>
                </a:cxn>
                <a:cxn ang="0">
                  <a:pos x="342" y="208"/>
                </a:cxn>
                <a:cxn ang="0">
                  <a:pos x="348" y="220"/>
                </a:cxn>
                <a:cxn ang="0">
                  <a:pos x="348" y="220"/>
                </a:cxn>
                <a:cxn ang="0">
                  <a:pos x="348" y="232"/>
                </a:cxn>
                <a:cxn ang="0">
                  <a:pos x="342" y="238"/>
                </a:cxn>
                <a:cxn ang="0">
                  <a:pos x="339" y="238"/>
                </a:cxn>
                <a:cxn ang="0">
                  <a:pos x="336" y="238"/>
                </a:cxn>
                <a:cxn ang="0">
                  <a:pos x="330" y="232"/>
                </a:cxn>
                <a:cxn ang="0">
                  <a:pos x="327" y="223"/>
                </a:cxn>
                <a:cxn ang="0">
                  <a:pos x="327" y="223"/>
                </a:cxn>
                <a:cxn ang="0">
                  <a:pos x="327" y="223"/>
                </a:cxn>
              </a:cxnLst>
              <a:rect l="0" t="0" r="r" b="b"/>
              <a:pathLst>
                <a:path w="373" h="238">
                  <a:moveTo>
                    <a:pt x="327" y="223"/>
                  </a:moveTo>
                  <a:lnTo>
                    <a:pt x="327" y="223"/>
                  </a:lnTo>
                  <a:lnTo>
                    <a:pt x="315" y="198"/>
                  </a:lnTo>
                  <a:lnTo>
                    <a:pt x="296" y="168"/>
                  </a:lnTo>
                  <a:lnTo>
                    <a:pt x="272" y="137"/>
                  </a:lnTo>
                  <a:lnTo>
                    <a:pt x="241" y="107"/>
                  </a:lnTo>
                  <a:lnTo>
                    <a:pt x="214" y="79"/>
                  </a:lnTo>
                  <a:lnTo>
                    <a:pt x="187" y="55"/>
                  </a:lnTo>
                  <a:lnTo>
                    <a:pt x="159" y="37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07" y="25"/>
                  </a:lnTo>
                  <a:lnTo>
                    <a:pt x="71" y="21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5"/>
                  </a:lnTo>
                  <a:lnTo>
                    <a:pt x="0" y="9"/>
                  </a:lnTo>
                  <a:lnTo>
                    <a:pt x="6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2" y="3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287" y="25"/>
                  </a:lnTo>
                  <a:lnTo>
                    <a:pt x="330" y="31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67" y="46"/>
                  </a:lnTo>
                  <a:lnTo>
                    <a:pt x="373" y="55"/>
                  </a:lnTo>
                  <a:lnTo>
                    <a:pt x="373" y="58"/>
                  </a:lnTo>
                  <a:lnTo>
                    <a:pt x="370" y="61"/>
                  </a:lnTo>
                  <a:lnTo>
                    <a:pt x="364" y="61"/>
                  </a:lnTo>
                  <a:lnTo>
                    <a:pt x="357" y="61"/>
                  </a:lnTo>
                  <a:lnTo>
                    <a:pt x="357" y="61"/>
                  </a:lnTo>
                  <a:lnTo>
                    <a:pt x="272" y="43"/>
                  </a:lnTo>
                  <a:lnTo>
                    <a:pt x="226" y="34"/>
                  </a:lnTo>
                  <a:lnTo>
                    <a:pt x="211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8" y="43"/>
                  </a:lnTo>
                  <a:lnTo>
                    <a:pt x="220" y="55"/>
                  </a:lnTo>
                  <a:lnTo>
                    <a:pt x="266" y="101"/>
                  </a:lnTo>
                  <a:lnTo>
                    <a:pt x="293" y="131"/>
                  </a:lnTo>
                  <a:lnTo>
                    <a:pt x="318" y="162"/>
                  </a:lnTo>
                  <a:lnTo>
                    <a:pt x="336" y="192"/>
                  </a:lnTo>
                  <a:lnTo>
                    <a:pt x="342" y="208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8" y="232"/>
                  </a:lnTo>
                  <a:lnTo>
                    <a:pt x="342" y="238"/>
                  </a:lnTo>
                  <a:lnTo>
                    <a:pt x="339" y="238"/>
                  </a:lnTo>
                  <a:lnTo>
                    <a:pt x="336" y="238"/>
                  </a:lnTo>
                  <a:lnTo>
                    <a:pt x="330" y="232"/>
                  </a:lnTo>
                  <a:lnTo>
                    <a:pt x="327" y="223"/>
                  </a:lnTo>
                  <a:lnTo>
                    <a:pt x="327" y="223"/>
                  </a:lnTo>
                  <a:lnTo>
                    <a:pt x="327" y="223"/>
                  </a:lnTo>
                  <a:close/>
                </a:path>
              </a:pathLst>
            </a:custGeom>
            <a:solidFill>
              <a:srgbClr val="AEC4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4993" name="Group 65"/>
          <p:cNvGrpSpPr>
            <a:grpSpLocks/>
          </p:cNvGrpSpPr>
          <p:nvPr/>
        </p:nvGrpSpPr>
        <p:grpSpPr bwMode="auto">
          <a:xfrm>
            <a:off x="3800475" y="3203575"/>
            <a:ext cx="258763" cy="1111250"/>
            <a:chOff x="2448" y="2085"/>
            <a:chExt cx="171" cy="788"/>
          </a:xfrm>
        </p:grpSpPr>
        <p:sp>
          <p:nvSpPr>
            <p:cNvPr id="124994" name="Freeform 66"/>
            <p:cNvSpPr>
              <a:spLocks/>
            </p:cNvSpPr>
            <p:nvPr/>
          </p:nvSpPr>
          <p:spPr bwMode="auto">
            <a:xfrm>
              <a:off x="2448" y="2107"/>
              <a:ext cx="171" cy="766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37" y="58"/>
                </a:cxn>
                <a:cxn ang="0">
                  <a:pos x="15" y="109"/>
                </a:cxn>
                <a:cxn ang="0">
                  <a:pos x="9" y="125"/>
                </a:cxn>
                <a:cxn ang="0">
                  <a:pos x="6" y="174"/>
                </a:cxn>
                <a:cxn ang="0">
                  <a:pos x="15" y="235"/>
                </a:cxn>
                <a:cxn ang="0">
                  <a:pos x="18" y="265"/>
                </a:cxn>
                <a:cxn ang="0">
                  <a:pos x="12" y="305"/>
                </a:cxn>
                <a:cxn ang="0">
                  <a:pos x="6" y="344"/>
                </a:cxn>
                <a:cxn ang="0">
                  <a:pos x="9" y="372"/>
                </a:cxn>
                <a:cxn ang="0">
                  <a:pos x="18" y="418"/>
                </a:cxn>
                <a:cxn ang="0">
                  <a:pos x="21" y="439"/>
                </a:cxn>
                <a:cxn ang="0">
                  <a:pos x="9" y="503"/>
                </a:cxn>
                <a:cxn ang="0">
                  <a:pos x="0" y="570"/>
                </a:cxn>
                <a:cxn ang="0">
                  <a:pos x="0" y="601"/>
                </a:cxn>
                <a:cxn ang="0">
                  <a:pos x="12" y="656"/>
                </a:cxn>
                <a:cxn ang="0">
                  <a:pos x="34" y="720"/>
                </a:cxn>
                <a:cxn ang="0">
                  <a:pos x="40" y="744"/>
                </a:cxn>
                <a:cxn ang="0">
                  <a:pos x="43" y="753"/>
                </a:cxn>
                <a:cxn ang="0">
                  <a:pos x="64" y="763"/>
                </a:cxn>
                <a:cxn ang="0">
                  <a:pos x="92" y="766"/>
                </a:cxn>
                <a:cxn ang="0">
                  <a:pos x="113" y="760"/>
                </a:cxn>
                <a:cxn ang="0">
                  <a:pos x="119" y="750"/>
                </a:cxn>
                <a:cxn ang="0">
                  <a:pos x="128" y="726"/>
                </a:cxn>
                <a:cxn ang="0">
                  <a:pos x="156" y="683"/>
                </a:cxn>
                <a:cxn ang="0">
                  <a:pos x="168" y="637"/>
                </a:cxn>
                <a:cxn ang="0">
                  <a:pos x="171" y="610"/>
                </a:cxn>
                <a:cxn ang="0">
                  <a:pos x="168" y="564"/>
                </a:cxn>
                <a:cxn ang="0">
                  <a:pos x="146" y="476"/>
                </a:cxn>
                <a:cxn ang="0">
                  <a:pos x="143" y="439"/>
                </a:cxn>
                <a:cxn ang="0">
                  <a:pos x="150" y="415"/>
                </a:cxn>
                <a:cxn ang="0">
                  <a:pos x="162" y="363"/>
                </a:cxn>
                <a:cxn ang="0">
                  <a:pos x="162" y="341"/>
                </a:cxn>
                <a:cxn ang="0">
                  <a:pos x="153" y="299"/>
                </a:cxn>
                <a:cxn ang="0">
                  <a:pos x="146" y="259"/>
                </a:cxn>
                <a:cxn ang="0">
                  <a:pos x="156" y="198"/>
                </a:cxn>
                <a:cxn ang="0">
                  <a:pos x="159" y="134"/>
                </a:cxn>
                <a:cxn ang="0">
                  <a:pos x="150" y="109"/>
                </a:cxn>
                <a:cxn ang="0">
                  <a:pos x="131" y="45"/>
                </a:cxn>
                <a:cxn ang="0">
                  <a:pos x="131" y="15"/>
                </a:cxn>
                <a:cxn ang="0">
                  <a:pos x="128" y="9"/>
                </a:cxn>
                <a:cxn ang="0">
                  <a:pos x="110" y="0"/>
                </a:cxn>
                <a:cxn ang="0">
                  <a:pos x="82" y="0"/>
                </a:cxn>
                <a:cxn ang="0">
                  <a:pos x="61" y="6"/>
                </a:cxn>
                <a:cxn ang="0">
                  <a:pos x="58" y="9"/>
                </a:cxn>
              </a:cxnLst>
              <a:rect l="0" t="0" r="r" b="b"/>
              <a:pathLst>
                <a:path w="171" h="766">
                  <a:moveTo>
                    <a:pt x="58" y="9"/>
                  </a:moveTo>
                  <a:lnTo>
                    <a:pt x="58" y="9"/>
                  </a:lnTo>
                  <a:lnTo>
                    <a:pt x="52" y="27"/>
                  </a:lnTo>
                  <a:lnTo>
                    <a:pt x="37" y="58"/>
                  </a:lnTo>
                  <a:lnTo>
                    <a:pt x="21" y="91"/>
                  </a:lnTo>
                  <a:lnTo>
                    <a:pt x="15" y="109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52"/>
                  </a:lnTo>
                  <a:lnTo>
                    <a:pt x="6" y="174"/>
                  </a:lnTo>
                  <a:lnTo>
                    <a:pt x="12" y="207"/>
                  </a:lnTo>
                  <a:lnTo>
                    <a:pt x="15" y="235"/>
                  </a:lnTo>
                  <a:lnTo>
                    <a:pt x="18" y="265"/>
                  </a:lnTo>
                  <a:lnTo>
                    <a:pt x="18" y="265"/>
                  </a:lnTo>
                  <a:lnTo>
                    <a:pt x="15" y="286"/>
                  </a:lnTo>
                  <a:lnTo>
                    <a:pt x="12" y="305"/>
                  </a:lnTo>
                  <a:lnTo>
                    <a:pt x="9" y="323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9" y="372"/>
                  </a:lnTo>
                  <a:lnTo>
                    <a:pt x="12" y="396"/>
                  </a:lnTo>
                  <a:lnTo>
                    <a:pt x="18" y="418"/>
                  </a:lnTo>
                  <a:lnTo>
                    <a:pt x="21" y="439"/>
                  </a:lnTo>
                  <a:lnTo>
                    <a:pt x="21" y="439"/>
                  </a:lnTo>
                  <a:lnTo>
                    <a:pt x="15" y="467"/>
                  </a:lnTo>
                  <a:lnTo>
                    <a:pt x="9" y="503"/>
                  </a:lnTo>
                  <a:lnTo>
                    <a:pt x="3" y="54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601"/>
                  </a:lnTo>
                  <a:lnTo>
                    <a:pt x="6" y="628"/>
                  </a:lnTo>
                  <a:lnTo>
                    <a:pt x="12" y="656"/>
                  </a:lnTo>
                  <a:lnTo>
                    <a:pt x="21" y="680"/>
                  </a:lnTo>
                  <a:lnTo>
                    <a:pt x="34" y="720"/>
                  </a:lnTo>
                  <a:lnTo>
                    <a:pt x="40" y="735"/>
                  </a:lnTo>
                  <a:lnTo>
                    <a:pt x="40" y="744"/>
                  </a:lnTo>
                  <a:lnTo>
                    <a:pt x="40" y="744"/>
                  </a:lnTo>
                  <a:lnTo>
                    <a:pt x="43" y="753"/>
                  </a:lnTo>
                  <a:lnTo>
                    <a:pt x="52" y="760"/>
                  </a:lnTo>
                  <a:lnTo>
                    <a:pt x="64" y="763"/>
                  </a:lnTo>
                  <a:lnTo>
                    <a:pt x="79" y="766"/>
                  </a:lnTo>
                  <a:lnTo>
                    <a:pt x="92" y="766"/>
                  </a:lnTo>
                  <a:lnTo>
                    <a:pt x="104" y="763"/>
                  </a:lnTo>
                  <a:lnTo>
                    <a:pt x="113" y="760"/>
                  </a:lnTo>
                  <a:lnTo>
                    <a:pt x="119" y="750"/>
                  </a:lnTo>
                  <a:lnTo>
                    <a:pt x="119" y="750"/>
                  </a:lnTo>
                  <a:lnTo>
                    <a:pt x="122" y="738"/>
                  </a:lnTo>
                  <a:lnTo>
                    <a:pt x="128" y="726"/>
                  </a:lnTo>
                  <a:lnTo>
                    <a:pt x="146" y="699"/>
                  </a:lnTo>
                  <a:lnTo>
                    <a:pt x="156" y="683"/>
                  </a:lnTo>
                  <a:lnTo>
                    <a:pt x="162" y="662"/>
                  </a:lnTo>
                  <a:lnTo>
                    <a:pt x="168" y="637"/>
                  </a:lnTo>
                  <a:lnTo>
                    <a:pt x="171" y="610"/>
                  </a:lnTo>
                  <a:lnTo>
                    <a:pt x="171" y="610"/>
                  </a:lnTo>
                  <a:lnTo>
                    <a:pt x="171" y="589"/>
                  </a:lnTo>
                  <a:lnTo>
                    <a:pt x="168" y="564"/>
                  </a:lnTo>
                  <a:lnTo>
                    <a:pt x="159" y="518"/>
                  </a:lnTo>
                  <a:lnTo>
                    <a:pt x="146" y="476"/>
                  </a:lnTo>
                  <a:lnTo>
                    <a:pt x="143" y="457"/>
                  </a:lnTo>
                  <a:lnTo>
                    <a:pt x="143" y="439"/>
                  </a:lnTo>
                  <a:lnTo>
                    <a:pt x="143" y="439"/>
                  </a:lnTo>
                  <a:lnTo>
                    <a:pt x="150" y="415"/>
                  </a:lnTo>
                  <a:lnTo>
                    <a:pt x="156" y="387"/>
                  </a:lnTo>
                  <a:lnTo>
                    <a:pt x="162" y="363"/>
                  </a:lnTo>
                  <a:lnTo>
                    <a:pt x="162" y="341"/>
                  </a:lnTo>
                  <a:lnTo>
                    <a:pt x="162" y="341"/>
                  </a:lnTo>
                  <a:lnTo>
                    <a:pt x="159" y="320"/>
                  </a:lnTo>
                  <a:lnTo>
                    <a:pt x="153" y="299"/>
                  </a:lnTo>
                  <a:lnTo>
                    <a:pt x="150" y="277"/>
                  </a:lnTo>
                  <a:lnTo>
                    <a:pt x="146" y="259"/>
                  </a:lnTo>
                  <a:lnTo>
                    <a:pt x="146" y="259"/>
                  </a:lnTo>
                  <a:lnTo>
                    <a:pt x="156" y="198"/>
                  </a:lnTo>
                  <a:lnTo>
                    <a:pt x="159" y="161"/>
                  </a:lnTo>
                  <a:lnTo>
                    <a:pt x="159" y="134"/>
                  </a:lnTo>
                  <a:lnTo>
                    <a:pt x="159" y="134"/>
                  </a:lnTo>
                  <a:lnTo>
                    <a:pt x="150" y="109"/>
                  </a:lnTo>
                  <a:lnTo>
                    <a:pt x="140" y="79"/>
                  </a:lnTo>
                  <a:lnTo>
                    <a:pt x="131" y="45"/>
                  </a:lnTo>
                  <a:lnTo>
                    <a:pt x="128" y="30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8" y="9"/>
                  </a:lnTo>
                  <a:lnTo>
                    <a:pt x="119" y="3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61" y="6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3D7A4"/>
            </a:solidFill>
            <a:ln w="6350" cmpd="sng">
              <a:solidFill>
                <a:srgbClr val="8D63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95" name="Freeform 67"/>
            <p:cNvSpPr>
              <a:spLocks/>
            </p:cNvSpPr>
            <p:nvPr/>
          </p:nvSpPr>
          <p:spPr bwMode="auto">
            <a:xfrm>
              <a:off x="2509" y="2085"/>
              <a:ext cx="67" cy="49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67" y="25"/>
                </a:cxn>
                <a:cxn ang="0">
                  <a:pos x="67" y="34"/>
                </a:cxn>
                <a:cxn ang="0">
                  <a:pos x="58" y="40"/>
                </a:cxn>
                <a:cxn ang="0">
                  <a:pos x="46" y="46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21" y="46"/>
                </a:cxn>
                <a:cxn ang="0">
                  <a:pos x="9" y="40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9" y="6"/>
                </a:cxn>
                <a:cxn ang="0">
                  <a:pos x="21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8" y="6"/>
                </a:cxn>
                <a:cxn ang="0">
                  <a:pos x="67" y="15"/>
                </a:cxn>
                <a:cxn ang="0">
                  <a:pos x="67" y="25"/>
                </a:cxn>
                <a:cxn ang="0">
                  <a:pos x="67" y="25"/>
                </a:cxn>
                <a:cxn ang="0">
                  <a:pos x="67" y="25"/>
                </a:cxn>
              </a:cxnLst>
              <a:rect l="0" t="0" r="r" b="b"/>
              <a:pathLst>
                <a:path w="67" h="49">
                  <a:moveTo>
                    <a:pt x="67" y="25"/>
                  </a:moveTo>
                  <a:lnTo>
                    <a:pt x="67" y="25"/>
                  </a:lnTo>
                  <a:lnTo>
                    <a:pt x="67" y="34"/>
                  </a:lnTo>
                  <a:lnTo>
                    <a:pt x="58" y="40"/>
                  </a:lnTo>
                  <a:lnTo>
                    <a:pt x="46" y="46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21" y="46"/>
                  </a:lnTo>
                  <a:lnTo>
                    <a:pt x="9" y="40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9" y="6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8" y="6"/>
                  </a:lnTo>
                  <a:lnTo>
                    <a:pt x="67" y="1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F3D7A4"/>
            </a:solidFill>
            <a:ln w="6350" cmpd="sng">
              <a:solidFill>
                <a:srgbClr val="8D63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4996" name="Freeform 68"/>
          <p:cNvSpPr>
            <a:spLocks/>
          </p:cNvSpPr>
          <p:nvPr/>
        </p:nvSpPr>
        <p:spPr bwMode="auto">
          <a:xfrm>
            <a:off x="6808788" y="1355725"/>
            <a:ext cx="442912" cy="331788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4" y="0"/>
              </a:cxn>
              <a:cxn ang="0">
                <a:pos x="86" y="6"/>
              </a:cxn>
              <a:cxn ang="0">
                <a:pos x="123" y="15"/>
              </a:cxn>
              <a:cxn ang="0">
                <a:pos x="147" y="21"/>
              </a:cxn>
              <a:cxn ang="0">
                <a:pos x="177" y="24"/>
              </a:cxn>
              <a:cxn ang="0">
                <a:pos x="214" y="21"/>
              </a:cxn>
              <a:cxn ang="0">
                <a:pos x="254" y="18"/>
              </a:cxn>
              <a:cxn ang="0">
                <a:pos x="254" y="18"/>
              </a:cxn>
              <a:cxn ang="0">
                <a:pos x="263" y="18"/>
              </a:cxn>
              <a:cxn ang="0">
                <a:pos x="272" y="18"/>
              </a:cxn>
              <a:cxn ang="0">
                <a:pos x="278" y="21"/>
              </a:cxn>
              <a:cxn ang="0">
                <a:pos x="284" y="27"/>
              </a:cxn>
              <a:cxn ang="0">
                <a:pos x="290" y="40"/>
              </a:cxn>
              <a:cxn ang="0">
                <a:pos x="293" y="55"/>
              </a:cxn>
              <a:cxn ang="0">
                <a:pos x="293" y="73"/>
              </a:cxn>
              <a:cxn ang="0">
                <a:pos x="293" y="73"/>
              </a:cxn>
              <a:cxn ang="0">
                <a:pos x="293" y="85"/>
              </a:cxn>
              <a:cxn ang="0">
                <a:pos x="290" y="104"/>
              </a:cxn>
              <a:cxn ang="0">
                <a:pos x="287" y="110"/>
              </a:cxn>
              <a:cxn ang="0">
                <a:pos x="278" y="116"/>
              </a:cxn>
              <a:cxn ang="0">
                <a:pos x="269" y="122"/>
              </a:cxn>
              <a:cxn ang="0">
                <a:pos x="251" y="125"/>
              </a:cxn>
              <a:cxn ang="0">
                <a:pos x="251" y="125"/>
              </a:cxn>
              <a:cxn ang="0">
                <a:pos x="223" y="128"/>
              </a:cxn>
              <a:cxn ang="0">
                <a:pos x="214" y="131"/>
              </a:cxn>
              <a:cxn ang="0">
                <a:pos x="208" y="134"/>
              </a:cxn>
              <a:cxn ang="0">
                <a:pos x="202" y="143"/>
              </a:cxn>
              <a:cxn ang="0">
                <a:pos x="202" y="149"/>
              </a:cxn>
              <a:cxn ang="0">
                <a:pos x="199" y="168"/>
              </a:cxn>
              <a:cxn ang="0">
                <a:pos x="199" y="168"/>
              </a:cxn>
              <a:cxn ang="0">
                <a:pos x="205" y="207"/>
              </a:cxn>
              <a:cxn ang="0">
                <a:pos x="208" y="223"/>
              </a:cxn>
              <a:cxn ang="0">
                <a:pos x="132" y="235"/>
              </a:cxn>
              <a:cxn ang="0">
                <a:pos x="0" y="229"/>
              </a:cxn>
              <a:cxn ang="0">
                <a:pos x="77" y="119"/>
              </a:cxn>
              <a:cxn ang="0">
                <a:pos x="25" y="85"/>
              </a:cxn>
              <a:cxn ang="0">
                <a:pos x="74" y="0"/>
              </a:cxn>
              <a:cxn ang="0">
                <a:pos x="74" y="0"/>
              </a:cxn>
            </a:cxnLst>
            <a:rect l="0" t="0" r="r" b="b"/>
            <a:pathLst>
              <a:path w="293" h="235">
                <a:moveTo>
                  <a:pt x="74" y="0"/>
                </a:moveTo>
                <a:lnTo>
                  <a:pt x="74" y="0"/>
                </a:lnTo>
                <a:lnTo>
                  <a:pt x="86" y="6"/>
                </a:lnTo>
                <a:lnTo>
                  <a:pt x="123" y="15"/>
                </a:lnTo>
                <a:lnTo>
                  <a:pt x="147" y="21"/>
                </a:lnTo>
                <a:lnTo>
                  <a:pt x="177" y="24"/>
                </a:lnTo>
                <a:lnTo>
                  <a:pt x="214" y="21"/>
                </a:lnTo>
                <a:lnTo>
                  <a:pt x="254" y="18"/>
                </a:lnTo>
                <a:lnTo>
                  <a:pt x="254" y="18"/>
                </a:lnTo>
                <a:lnTo>
                  <a:pt x="263" y="18"/>
                </a:lnTo>
                <a:lnTo>
                  <a:pt x="272" y="18"/>
                </a:lnTo>
                <a:lnTo>
                  <a:pt x="278" y="21"/>
                </a:lnTo>
                <a:lnTo>
                  <a:pt x="284" y="27"/>
                </a:lnTo>
                <a:lnTo>
                  <a:pt x="290" y="40"/>
                </a:lnTo>
                <a:lnTo>
                  <a:pt x="293" y="55"/>
                </a:lnTo>
                <a:lnTo>
                  <a:pt x="293" y="73"/>
                </a:lnTo>
                <a:lnTo>
                  <a:pt x="293" y="73"/>
                </a:lnTo>
                <a:lnTo>
                  <a:pt x="293" y="85"/>
                </a:lnTo>
                <a:lnTo>
                  <a:pt x="290" y="104"/>
                </a:lnTo>
                <a:lnTo>
                  <a:pt x="287" y="110"/>
                </a:lnTo>
                <a:lnTo>
                  <a:pt x="278" y="116"/>
                </a:lnTo>
                <a:lnTo>
                  <a:pt x="269" y="122"/>
                </a:lnTo>
                <a:lnTo>
                  <a:pt x="251" y="125"/>
                </a:lnTo>
                <a:lnTo>
                  <a:pt x="251" y="125"/>
                </a:lnTo>
                <a:lnTo>
                  <a:pt x="223" y="128"/>
                </a:lnTo>
                <a:lnTo>
                  <a:pt x="214" y="131"/>
                </a:lnTo>
                <a:lnTo>
                  <a:pt x="208" y="134"/>
                </a:lnTo>
                <a:lnTo>
                  <a:pt x="202" y="143"/>
                </a:lnTo>
                <a:lnTo>
                  <a:pt x="202" y="149"/>
                </a:lnTo>
                <a:lnTo>
                  <a:pt x="199" y="168"/>
                </a:lnTo>
                <a:lnTo>
                  <a:pt x="199" y="168"/>
                </a:lnTo>
                <a:lnTo>
                  <a:pt x="205" y="207"/>
                </a:lnTo>
                <a:lnTo>
                  <a:pt x="208" y="223"/>
                </a:lnTo>
                <a:lnTo>
                  <a:pt x="132" y="235"/>
                </a:lnTo>
                <a:lnTo>
                  <a:pt x="0" y="229"/>
                </a:lnTo>
                <a:lnTo>
                  <a:pt x="77" y="119"/>
                </a:lnTo>
                <a:lnTo>
                  <a:pt x="25" y="85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721B5C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997" name="Freeform 69"/>
          <p:cNvSpPr>
            <a:spLocks/>
          </p:cNvSpPr>
          <p:nvPr/>
        </p:nvSpPr>
        <p:spPr bwMode="auto">
          <a:xfrm>
            <a:off x="6521450" y="1562100"/>
            <a:ext cx="901700" cy="996950"/>
          </a:xfrm>
          <a:custGeom>
            <a:avLst/>
            <a:gdLst/>
            <a:ahLst/>
            <a:cxnLst>
              <a:cxn ang="0">
                <a:pos x="70" y="617"/>
              </a:cxn>
              <a:cxn ang="0">
                <a:pos x="138" y="660"/>
              </a:cxn>
              <a:cxn ang="0">
                <a:pos x="177" y="675"/>
              </a:cxn>
              <a:cxn ang="0">
                <a:pos x="205" y="678"/>
              </a:cxn>
              <a:cxn ang="0">
                <a:pos x="342" y="693"/>
              </a:cxn>
              <a:cxn ang="0">
                <a:pos x="464" y="705"/>
              </a:cxn>
              <a:cxn ang="0">
                <a:pos x="504" y="693"/>
              </a:cxn>
              <a:cxn ang="0">
                <a:pos x="550" y="672"/>
              </a:cxn>
              <a:cxn ang="0">
                <a:pos x="559" y="663"/>
              </a:cxn>
              <a:cxn ang="0">
                <a:pos x="577" y="626"/>
              </a:cxn>
              <a:cxn ang="0">
                <a:pos x="592" y="559"/>
              </a:cxn>
              <a:cxn ang="0">
                <a:pos x="592" y="464"/>
              </a:cxn>
              <a:cxn ang="0">
                <a:pos x="568" y="336"/>
              </a:cxn>
              <a:cxn ang="0">
                <a:pos x="537" y="245"/>
              </a:cxn>
              <a:cxn ang="0">
                <a:pos x="516" y="205"/>
              </a:cxn>
              <a:cxn ang="0">
                <a:pos x="522" y="183"/>
              </a:cxn>
              <a:cxn ang="0">
                <a:pos x="525" y="147"/>
              </a:cxn>
              <a:cxn ang="0">
                <a:pos x="516" y="110"/>
              </a:cxn>
              <a:cxn ang="0">
                <a:pos x="507" y="92"/>
              </a:cxn>
              <a:cxn ang="0">
                <a:pos x="482" y="46"/>
              </a:cxn>
              <a:cxn ang="0">
                <a:pos x="467" y="25"/>
              </a:cxn>
              <a:cxn ang="0">
                <a:pos x="446" y="3"/>
              </a:cxn>
              <a:cxn ang="0">
                <a:pos x="418" y="0"/>
              </a:cxn>
              <a:cxn ang="0">
                <a:pos x="388" y="25"/>
              </a:cxn>
              <a:cxn ang="0">
                <a:pos x="388" y="37"/>
              </a:cxn>
              <a:cxn ang="0">
                <a:pos x="376" y="80"/>
              </a:cxn>
              <a:cxn ang="0">
                <a:pos x="363" y="77"/>
              </a:cxn>
              <a:cxn ang="0">
                <a:pos x="312" y="67"/>
              </a:cxn>
              <a:cxn ang="0">
                <a:pos x="266" y="67"/>
              </a:cxn>
              <a:cxn ang="0">
                <a:pos x="241" y="74"/>
              </a:cxn>
              <a:cxn ang="0">
                <a:pos x="144" y="183"/>
              </a:cxn>
              <a:cxn ang="0">
                <a:pos x="0" y="470"/>
              </a:cxn>
              <a:cxn ang="0">
                <a:pos x="70" y="617"/>
              </a:cxn>
            </a:cxnLst>
            <a:rect l="0" t="0" r="r" b="b"/>
            <a:pathLst>
              <a:path w="595" h="705">
                <a:moveTo>
                  <a:pt x="70" y="617"/>
                </a:moveTo>
                <a:lnTo>
                  <a:pt x="70" y="617"/>
                </a:lnTo>
                <a:lnTo>
                  <a:pt x="104" y="641"/>
                </a:lnTo>
                <a:lnTo>
                  <a:pt x="138" y="660"/>
                </a:lnTo>
                <a:lnTo>
                  <a:pt x="159" y="669"/>
                </a:lnTo>
                <a:lnTo>
                  <a:pt x="177" y="675"/>
                </a:lnTo>
                <a:lnTo>
                  <a:pt x="177" y="675"/>
                </a:lnTo>
                <a:lnTo>
                  <a:pt x="205" y="678"/>
                </a:lnTo>
                <a:lnTo>
                  <a:pt x="244" y="684"/>
                </a:lnTo>
                <a:lnTo>
                  <a:pt x="342" y="693"/>
                </a:lnTo>
                <a:lnTo>
                  <a:pt x="464" y="705"/>
                </a:lnTo>
                <a:lnTo>
                  <a:pt x="464" y="705"/>
                </a:lnTo>
                <a:lnTo>
                  <a:pt x="476" y="702"/>
                </a:lnTo>
                <a:lnTo>
                  <a:pt x="504" y="693"/>
                </a:lnTo>
                <a:lnTo>
                  <a:pt x="534" y="681"/>
                </a:lnTo>
                <a:lnTo>
                  <a:pt x="550" y="672"/>
                </a:lnTo>
                <a:lnTo>
                  <a:pt x="559" y="663"/>
                </a:lnTo>
                <a:lnTo>
                  <a:pt x="559" y="663"/>
                </a:lnTo>
                <a:lnTo>
                  <a:pt x="568" y="647"/>
                </a:lnTo>
                <a:lnTo>
                  <a:pt x="577" y="626"/>
                </a:lnTo>
                <a:lnTo>
                  <a:pt x="586" y="599"/>
                </a:lnTo>
                <a:lnTo>
                  <a:pt x="592" y="559"/>
                </a:lnTo>
                <a:lnTo>
                  <a:pt x="595" y="516"/>
                </a:lnTo>
                <a:lnTo>
                  <a:pt x="592" y="464"/>
                </a:lnTo>
                <a:lnTo>
                  <a:pt x="583" y="403"/>
                </a:lnTo>
                <a:lnTo>
                  <a:pt x="568" y="336"/>
                </a:lnTo>
                <a:lnTo>
                  <a:pt x="568" y="336"/>
                </a:lnTo>
                <a:lnTo>
                  <a:pt x="537" y="245"/>
                </a:lnTo>
                <a:lnTo>
                  <a:pt x="528" y="223"/>
                </a:lnTo>
                <a:lnTo>
                  <a:pt x="516" y="205"/>
                </a:lnTo>
                <a:lnTo>
                  <a:pt x="516" y="205"/>
                </a:lnTo>
                <a:lnTo>
                  <a:pt x="522" y="183"/>
                </a:lnTo>
                <a:lnTo>
                  <a:pt x="525" y="159"/>
                </a:lnTo>
                <a:lnTo>
                  <a:pt x="525" y="147"/>
                </a:lnTo>
                <a:lnTo>
                  <a:pt x="522" y="129"/>
                </a:lnTo>
                <a:lnTo>
                  <a:pt x="516" y="110"/>
                </a:lnTo>
                <a:lnTo>
                  <a:pt x="507" y="92"/>
                </a:lnTo>
                <a:lnTo>
                  <a:pt x="507" y="92"/>
                </a:lnTo>
                <a:lnTo>
                  <a:pt x="498" y="71"/>
                </a:lnTo>
                <a:lnTo>
                  <a:pt x="482" y="46"/>
                </a:lnTo>
                <a:lnTo>
                  <a:pt x="482" y="46"/>
                </a:lnTo>
                <a:lnTo>
                  <a:pt x="467" y="25"/>
                </a:lnTo>
                <a:lnTo>
                  <a:pt x="458" y="13"/>
                </a:lnTo>
                <a:lnTo>
                  <a:pt x="446" y="3"/>
                </a:lnTo>
                <a:lnTo>
                  <a:pt x="434" y="0"/>
                </a:lnTo>
                <a:lnTo>
                  <a:pt x="418" y="0"/>
                </a:lnTo>
                <a:lnTo>
                  <a:pt x="403" y="6"/>
                </a:lnTo>
                <a:lnTo>
                  <a:pt x="388" y="25"/>
                </a:lnTo>
                <a:lnTo>
                  <a:pt x="388" y="25"/>
                </a:lnTo>
                <a:lnTo>
                  <a:pt x="388" y="37"/>
                </a:lnTo>
                <a:lnTo>
                  <a:pt x="385" y="55"/>
                </a:lnTo>
                <a:lnTo>
                  <a:pt x="376" y="80"/>
                </a:lnTo>
                <a:lnTo>
                  <a:pt x="376" y="80"/>
                </a:lnTo>
                <a:lnTo>
                  <a:pt x="363" y="77"/>
                </a:lnTo>
                <a:lnTo>
                  <a:pt x="333" y="71"/>
                </a:lnTo>
                <a:lnTo>
                  <a:pt x="312" y="67"/>
                </a:lnTo>
                <a:lnTo>
                  <a:pt x="290" y="67"/>
                </a:lnTo>
                <a:lnTo>
                  <a:pt x="266" y="67"/>
                </a:lnTo>
                <a:lnTo>
                  <a:pt x="241" y="74"/>
                </a:lnTo>
                <a:lnTo>
                  <a:pt x="241" y="74"/>
                </a:lnTo>
                <a:lnTo>
                  <a:pt x="208" y="116"/>
                </a:lnTo>
                <a:lnTo>
                  <a:pt x="144" y="183"/>
                </a:lnTo>
                <a:lnTo>
                  <a:pt x="55" y="278"/>
                </a:lnTo>
                <a:lnTo>
                  <a:pt x="0" y="470"/>
                </a:lnTo>
                <a:lnTo>
                  <a:pt x="12" y="541"/>
                </a:lnTo>
                <a:lnTo>
                  <a:pt x="70" y="617"/>
                </a:lnTo>
                <a:lnTo>
                  <a:pt x="70" y="617"/>
                </a:lnTo>
                <a:close/>
              </a:path>
            </a:pathLst>
          </a:custGeom>
          <a:solidFill>
            <a:srgbClr val="AF0034"/>
          </a:solidFill>
          <a:ln w="6350" cmpd="sng">
            <a:solidFill>
              <a:srgbClr val="9F082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998" name="Freeform 70"/>
          <p:cNvSpPr>
            <a:spLocks/>
          </p:cNvSpPr>
          <p:nvPr/>
        </p:nvSpPr>
        <p:spPr bwMode="auto">
          <a:xfrm>
            <a:off x="6823075" y="1617663"/>
            <a:ext cx="142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8A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999" name="Freeform 71"/>
          <p:cNvSpPr>
            <a:spLocks/>
          </p:cNvSpPr>
          <p:nvPr/>
        </p:nvSpPr>
        <p:spPr bwMode="auto">
          <a:xfrm>
            <a:off x="6821488" y="1614488"/>
            <a:ext cx="1270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633D7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000" name="Freeform 72"/>
          <p:cNvSpPr>
            <a:spLocks/>
          </p:cNvSpPr>
          <p:nvPr/>
        </p:nvSpPr>
        <p:spPr bwMode="auto">
          <a:xfrm>
            <a:off x="6451600" y="1330325"/>
            <a:ext cx="230188" cy="303213"/>
          </a:xfrm>
          <a:custGeom>
            <a:avLst/>
            <a:gdLst/>
            <a:ahLst/>
            <a:cxnLst>
              <a:cxn ang="0">
                <a:pos x="144" y="205"/>
              </a:cxn>
              <a:cxn ang="0">
                <a:pos x="144" y="205"/>
              </a:cxn>
              <a:cxn ang="0">
                <a:pos x="138" y="177"/>
              </a:cxn>
              <a:cxn ang="0">
                <a:pos x="138" y="138"/>
              </a:cxn>
              <a:cxn ang="0">
                <a:pos x="141" y="86"/>
              </a:cxn>
              <a:cxn ang="0">
                <a:pos x="144" y="58"/>
              </a:cxn>
              <a:cxn ang="0">
                <a:pos x="153" y="28"/>
              </a:cxn>
              <a:cxn ang="0">
                <a:pos x="153" y="22"/>
              </a:cxn>
              <a:cxn ang="0">
                <a:pos x="153" y="22"/>
              </a:cxn>
              <a:cxn ang="0">
                <a:pos x="147" y="19"/>
              </a:cxn>
              <a:cxn ang="0">
                <a:pos x="132" y="10"/>
              </a:cxn>
              <a:cxn ang="0">
                <a:pos x="107" y="0"/>
              </a:cxn>
              <a:cxn ang="0">
                <a:pos x="95" y="0"/>
              </a:cxn>
              <a:cxn ang="0">
                <a:pos x="80" y="0"/>
              </a:cxn>
              <a:cxn ang="0">
                <a:pos x="80" y="0"/>
              </a:cxn>
              <a:cxn ang="0">
                <a:pos x="52" y="7"/>
              </a:cxn>
              <a:cxn ang="0">
                <a:pos x="40" y="10"/>
              </a:cxn>
              <a:cxn ang="0">
                <a:pos x="31" y="16"/>
              </a:cxn>
              <a:cxn ang="0">
                <a:pos x="22" y="25"/>
              </a:cxn>
              <a:cxn ang="0">
                <a:pos x="12" y="37"/>
              </a:cxn>
              <a:cxn ang="0">
                <a:pos x="9" y="52"/>
              </a:cxn>
              <a:cxn ang="0">
                <a:pos x="6" y="71"/>
              </a:cxn>
              <a:cxn ang="0">
                <a:pos x="6" y="71"/>
              </a:cxn>
              <a:cxn ang="0">
                <a:pos x="6" y="132"/>
              </a:cxn>
              <a:cxn ang="0">
                <a:pos x="6" y="165"/>
              </a:cxn>
              <a:cxn ang="0">
                <a:pos x="0" y="196"/>
              </a:cxn>
              <a:cxn ang="0">
                <a:pos x="0" y="196"/>
              </a:cxn>
              <a:cxn ang="0">
                <a:pos x="37" y="205"/>
              </a:cxn>
              <a:cxn ang="0">
                <a:pos x="70" y="214"/>
              </a:cxn>
              <a:cxn ang="0">
                <a:pos x="89" y="214"/>
              </a:cxn>
              <a:cxn ang="0">
                <a:pos x="107" y="214"/>
              </a:cxn>
              <a:cxn ang="0">
                <a:pos x="125" y="211"/>
              </a:cxn>
              <a:cxn ang="0">
                <a:pos x="144" y="205"/>
              </a:cxn>
              <a:cxn ang="0">
                <a:pos x="144" y="205"/>
              </a:cxn>
              <a:cxn ang="0">
                <a:pos x="144" y="205"/>
              </a:cxn>
            </a:cxnLst>
            <a:rect l="0" t="0" r="r" b="b"/>
            <a:pathLst>
              <a:path w="153" h="214">
                <a:moveTo>
                  <a:pt x="144" y="205"/>
                </a:moveTo>
                <a:lnTo>
                  <a:pt x="144" y="205"/>
                </a:lnTo>
                <a:lnTo>
                  <a:pt x="138" y="177"/>
                </a:lnTo>
                <a:lnTo>
                  <a:pt x="138" y="138"/>
                </a:lnTo>
                <a:lnTo>
                  <a:pt x="141" y="86"/>
                </a:lnTo>
                <a:lnTo>
                  <a:pt x="144" y="58"/>
                </a:lnTo>
                <a:lnTo>
                  <a:pt x="153" y="28"/>
                </a:lnTo>
                <a:lnTo>
                  <a:pt x="153" y="22"/>
                </a:lnTo>
                <a:lnTo>
                  <a:pt x="153" y="22"/>
                </a:lnTo>
                <a:lnTo>
                  <a:pt x="147" y="19"/>
                </a:lnTo>
                <a:lnTo>
                  <a:pt x="132" y="10"/>
                </a:lnTo>
                <a:lnTo>
                  <a:pt x="107" y="0"/>
                </a:lnTo>
                <a:lnTo>
                  <a:pt x="95" y="0"/>
                </a:lnTo>
                <a:lnTo>
                  <a:pt x="80" y="0"/>
                </a:lnTo>
                <a:lnTo>
                  <a:pt x="80" y="0"/>
                </a:lnTo>
                <a:lnTo>
                  <a:pt x="52" y="7"/>
                </a:lnTo>
                <a:lnTo>
                  <a:pt x="40" y="10"/>
                </a:lnTo>
                <a:lnTo>
                  <a:pt x="31" y="16"/>
                </a:lnTo>
                <a:lnTo>
                  <a:pt x="22" y="25"/>
                </a:lnTo>
                <a:lnTo>
                  <a:pt x="12" y="37"/>
                </a:lnTo>
                <a:lnTo>
                  <a:pt x="9" y="52"/>
                </a:lnTo>
                <a:lnTo>
                  <a:pt x="6" y="71"/>
                </a:lnTo>
                <a:lnTo>
                  <a:pt x="6" y="71"/>
                </a:lnTo>
                <a:lnTo>
                  <a:pt x="6" y="132"/>
                </a:lnTo>
                <a:lnTo>
                  <a:pt x="6" y="165"/>
                </a:lnTo>
                <a:lnTo>
                  <a:pt x="0" y="196"/>
                </a:lnTo>
                <a:lnTo>
                  <a:pt x="0" y="196"/>
                </a:lnTo>
                <a:lnTo>
                  <a:pt x="37" y="205"/>
                </a:lnTo>
                <a:lnTo>
                  <a:pt x="70" y="214"/>
                </a:lnTo>
                <a:lnTo>
                  <a:pt x="89" y="214"/>
                </a:lnTo>
                <a:lnTo>
                  <a:pt x="107" y="214"/>
                </a:lnTo>
                <a:lnTo>
                  <a:pt x="125" y="211"/>
                </a:lnTo>
                <a:lnTo>
                  <a:pt x="144" y="205"/>
                </a:lnTo>
                <a:lnTo>
                  <a:pt x="144" y="205"/>
                </a:lnTo>
                <a:lnTo>
                  <a:pt x="144" y="205"/>
                </a:lnTo>
                <a:close/>
              </a:path>
            </a:pathLst>
          </a:custGeom>
          <a:solidFill>
            <a:srgbClr val="304A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001" name="Freeform 73"/>
          <p:cNvSpPr>
            <a:spLocks/>
          </p:cNvSpPr>
          <p:nvPr/>
        </p:nvSpPr>
        <p:spPr bwMode="auto">
          <a:xfrm>
            <a:off x="6348413" y="1597025"/>
            <a:ext cx="488950" cy="630238"/>
          </a:xfrm>
          <a:custGeom>
            <a:avLst/>
            <a:gdLst/>
            <a:ahLst/>
            <a:cxnLst>
              <a:cxn ang="0">
                <a:pos x="315" y="15"/>
              </a:cxn>
              <a:cxn ang="0">
                <a:pos x="321" y="21"/>
              </a:cxn>
              <a:cxn ang="0">
                <a:pos x="321" y="39"/>
              </a:cxn>
              <a:cxn ang="0">
                <a:pos x="315" y="15"/>
              </a:cxn>
              <a:cxn ang="0">
                <a:pos x="296" y="15"/>
              </a:cxn>
              <a:cxn ang="0">
                <a:pos x="278" y="21"/>
              </a:cxn>
              <a:cxn ang="0">
                <a:pos x="257" y="24"/>
              </a:cxn>
              <a:cxn ang="0">
                <a:pos x="232" y="18"/>
              </a:cxn>
              <a:cxn ang="0">
                <a:pos x="211" y="21"/>
              </a:cxn>
              <a:cxn ang="0">
                <a:pos x="208" y="9"/>
              </a:cxn>
              <a:cxn ang="0">
                <a:pos x="189" y="15"/>
              </a:cxn>
              <a:cxn ang="0">
                <a:pos x="153" y="18"/>
              </a:cxn>
              <a:cxn ang="0">
                <a:pos x="101" y="9"/>
              </a:cxn>
              <a:cxn ang="0">
                <a:pos x="64" y="0"/>
              </a:cxn>
              <a:cxn ang="0">
                <a:pos x="49" y="39"/>
              </a:cxn>
              <a:cxn ang="0">
                <a:pos x="31" y="91"/>
              </a:cxn>
              <a:cxn ang="0">
                <a:pos x="6" y="183"/>
              </a:cxn>
              <a:cxn ang="0">
                <a:pos x="0" y="238"/>
              </a:cxn>
              <a:cxn ang="0">
                <a:pos x="0" y="259"/>
              </a:cxn>
              <a:cxn ang="0">
                <a:pos x="15" y="329"/>
              </a:cxn>
              <a:cxn ang="0">
                <a:pos x="18" y="345"/>
              </a:cxn>
              <a:cxn ang="0">
                <a:pos x="46" y="400"/>
              </a:cxn>
              <a:cxn ang="0">
                <a:pos x="79" y="436"/>
              </a:cxn>
              <a:cxn ang="0">
                <a:pos x="92" y="445"/>
              </a:cxn>
              <a:cxn ang="0">
                <a:pos x="95" y="375"/>
              </a:cxn>
              <a:cxn ang="0">
                <a:pos x="104" y="320"/>
              </a:cxn>
              <a:cxn ang="0">
                <a:pos x="131" y="259"/>
              </a:cxn>
              <a:cxn ang="0">
                <a:pos x="153" y="232"/>
              </a:cxn>
              <a:cxn ang="0">
                <a:pos x="208" y="152"/>
              </a:cxn>
              <a:cxn ang="0">
                <a:pos x="220" y="137"/>
              </a:cxn>
              <a:cxn ang="0">
                <a:pos x="263" y="116"/>
              </a:cxn>
              <a:cxn ang="0">
                <a:pos x="278" y="104"/>
              </a:cxn>
              <a:cxn ang="0">
                <a:pos x="315" y="58"/>
              </a:cxn>
              <a:cxn ang="0">
                <a:pos x="324" y="33"/>
              </a:cxn>
              <a:cxn ang="0">
                <a:pos x="315" y="15"/>
              </a:cxn>
              <a:cxn ang="0">
                <a:pos x="315" y="15"/>
              </a:cxn>
            </a:cxnLst>
            <a:rect l="0" t="0" r="r" b="b"/>
            <a:pathLst>
              <a:path w="324" h="445">
                <a:moveTo>
                  <a:pt x="315" y="15"/>
                </a:moveTo>
                <a:lnTo>
                  <a:pt x="315" y="15"/>
                </a:lnTo>
                <a:lnTo>
                  <a:pt x="315" y="15"/>
                </a:lnTo>
                <a:lnTo>
                  <a:pt x="321" y="21"/>
                </a:lnTo>
                <a:lnTo>
                  <a:pt x="324" y="30"/>
                </a:lnTo>
                <a:lnTo>
                  <a:pt x="321" y="39"/>
                </a:lnTo>
                <a:lnTo>
                  <a:pt x="315" y="15"/>
                </a:lnTo>
                <a:lnTo>
                  <a:pt x="315" y="15"/>
                </a:lnTo>
                <a:lnTo>
                  <a:pt x="308" y="15"/>
                </a:lnTo>
                <a:lnTo>
                  <a:pt x="296" y="15"/>
                </a:lnTo>
                <a:lnTo>
                  <a:pt x="296" y="15"/>
                </a:lnTo>
                <a:lnTo>
                  <a:pt x="278" y="21"/>
                </a:lnTo>
                <a:lnTo>
                  <a:pt x="269" y="24"/>
                </a:lnTo>
                <a:lnTo>
                  <a:pt x="257" y="24"/>
                </a:lnTo>
                <a:lnTo>
                  <a:pt x="257" y="24"/>
                </a:lnTo>
                <a:lnTo>
                  <a:pt x="232" y="18"/>
                </a:lnTo>
                <a:lnTo>
                  <a:pt x="220" y="18"/>
                </a:lnTo>
                <a:lnTo>
                  <a:pt x="211" y="21"/>
                </a:lnTo>
                <a:lnTo>
                  <a:pt x="211" y="21"/>
                </a:lnTo>
                <a:lnTo>
                  <a:pt x="208" y="9"/>
                </a:lnTo>
                <a:lnTo>
                  <a:pt x="208" y="9"/>
                </a:lnTo>
                <a:lnTo>
                  <a:pt x="189" y="15"/>
                </a:lnTo>
                <a:lnTo>
                  <a:pt x="171" y="18"/>
                </a:lnTo>
                <a:lnTo>
                  <a:pt x="153" y="18"/>
                </a:lnTo>
                <a:lnTo>
                  <a:pt x="134" y="18"/>
                </a:lnTo>
                <a:lnTo>
                  <a:pt x="101" y="9"/>
                </a:lnTo>
                <a:lnTo>
                  <a:pt x="64" y="0"/>
                </a:lnTo>
                <a:lnTo>
                  <a:pt x="64" y="0"/>
                </a:lnTo>
                <a:lnTo>
                  <a:pt x="58" y="21"/>
                </a:lnTo>
                <a:lnTo>
                  <a:pt x="49" y="39"/>
                </a:lnTo>
                <a:lnTo>
                  <a:pt x="49" y="39"/>
                </a:lnTo>
                <a:lnTo>
                  <a:pt x="31" y="91"/>
                </a:lnTo>
                <a:lnTo>
                  <a:pt x="12" y="152"/>
                </a:lnTo>
                <a:lnTo>
                  <a:pt x="6" y="183"/>
                </a:lnTo>
                <a:lnTo>
                  <a:pt x="0" y="213"/>
                </a:lnTo>
                <a:lnTo>
                  <a:pt x="0" y="238"/>
                </a:lnTo>
                <a:lnTo>
                  <a:pt x="0" y="259"/>
                </a:lnTo>
                <a:lnTo>
                  <a:pt x="0" y="259"/>
                </a:lnTo>
                <a:lnTo>
                  <a:pt x="12" y="311"/>
                </a:lnTo>
                <a:lnTo>
                  <a:pt x="15" y="329"/>
                </a:lnTo>
                <a:lnTo>
                  <a:pt x="18" y="345"/>
                </a:lnTo>
                <a:lnTo>
                  <a:pt x="18" y="345"/>
                </a:lnTo>
                <a:lnTo>
                  <a:pt x="28" y="369"/>
                </a:lnTo>
                <a:lnTo>
                  <a:pt x="46" y="400"/>
                </a:lnTo>
                <a:lnTo>
                  <a:pt x="67" y="427"/>
                </a:lnTo>
                <a:lnTo>
                  <a:pt x="79" y="436"/>
                </a:lnTo>
                <a:lnTo>
                  <a:pt x="92" y="445"/>
                </a:lnTo>
                <a:lnTo>
                  <a:pt x="92" y="445"/>
                </a:lnTo>
                <a:lnTo>
                  <a:pt x="92" y="403"/>
                </a:lnTo>
                <a:lnTo>
                  <a:pt x="95" y="375"/>
                </a:lnTo>
                <a:lnTo>
                  <a:pt x="98" y="348"/>
                </a:lnTo>
                <a:lnTo>
                  <a:pt x="104" y="320"/>
                </a:lnTo>
                <a:lnTo>
                  <a:pt x="116" y="290"/>
                </a:lnTo>
                <a:lnTo>
                  <a:pt x="131" y="259"/>
                </a:lnTo>
                <a:lnTo>
                  <a:pt x="153" y="232"/>
                </a:lnTo>
                <a:lnTo>
                  <a:pt x="153" y="232"/>
                </a:lnTo>
                <a:lnTo>
                  <a:pt x="189" y="177"/>
                </a:lnTo>
                <a:lnTo>
                  <a:pt x="208" y="152"/>
                </a:lnTo>
                <a:lnTo>
                  <a:pt x="220" y="137"/>
                </a:lnTo>
                <a:lnTo>
                  <a:pt x="220" y="137"/>
                </a:lnTo>
                <a:lnTo>
                  <a:pt x="247" y="125"/>
                </a:lnTo>
                <a:lnTo>
                  <a:pt x="263" y="116"/>
                </a:lnTo>
                <a:lnTo>
                  <a:pt x="278" y="104"/>
                </a:lnTo>
                <a:lnTo>
                  <a:pt x="278" y="104"/>
                </a:lnTo>
                <a:lnTo>
                  <a:pt x="296" y="82"/>
                </a:lnTo>
                <a:lnTo>
                  <a:pt x="315" y="58"/>
                </a:lnTo>
                <a:lnTo>
                  <a:pt x="321" y="46"/>
                </a:lnTo>
                <a:lnTo>
                  <a:pt x="324" y="33"/>
                </a:lnTo>
                <a:lnTo>
                  <a:pt x="321" y="21"/>
                </a:lnTo>
                <a:lnTo>
                  <a:pt x="315" y="15"/>
                </a:lnTo>
                <a:lnTo>
                  <a:pt x="315" y="15"/>
                </a:lnTo>
                <a:lnTo>
                  <a:pt x="315" y="15"/>
                </a:lnTo>
                <a:close/>
              </a:path>
            </a:pathLst>
          </a:custGeom>
          <a:solidFill>
            <a:srgbClr val="801C62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002" name="Freeform 74"/>
          <p:cNvSpPr>
            <a:spLocks/>
          </p:cNvSpPr>
          <p:nvPr/>
        </p:nvSpPr>
        <p:spPr bwMode="auto">
          <a:xfrm>
            <a:off x="6653213" y="928688"/>
            <a:ext cx="515937" cy="723900"/>
          </a:xfrm>
          <a:custGeom>
            <a:avLst/>
            <a:gdLst/>
            <a:ahLst/>
            <a:cxnLst>
              <a:cxn ang="0">
                <a:pos x="9" y="494"/>
              </a:cxn>
              <a:cxn ang="0">
                <a:pos x="0" y="442"/>
              </a:cxn>
              <a:cxn ang="0">
                <a:pos x="3" y="360"/>
              </a:cxn>
              <a:cxn ang="0">
                <a:pos x="21" y="284"/>
              </a:cxn>
              <a:cxn ang="0">
                <a:pos x="45" y="232"/>
              </a:cxn>
              <a:cxn ang="0">
                <a:pos x="61" y="204"/>
              </a:cxn>
              <a:cxn ang="0">
                <a:pos x="79" y="164"/>
              </a:cxn>
              <a:cxn ang="0">
                <a:pos x="79" y="134"/>
              </a:cxn>
              <a:cxn ang="0">
                <a:pos x="61" y="94"/>
              </a:cxn>
              <a:cxn ang="0">
                <a:pos x="39" y="70"/>
              </a:cxn>
              <a:cxn ang="0">
                <a:pos x="42" y="49"/>
              </a:cxn>
              <a:cxn ang="0">
                <a:pos x="55" y="30"/>
              </a:cxn>
              <a:cxn ang="0">
                <a:pos x="70" y="21"/>
              </a:cxn>
              <a:cxn ang="0">
                <a:pos x="94" y="21"/>
              </a:cxn>
              <a:cxn ang="0">
                <a:pos x="103" y="27"/>
              </a:cxn>
              <a:cxn ang="0">
                <a:pos x="140" y="91"/>
              </a:cxn>
              <a:cxn ang="0">
                <a:pos x="149" y="116"/>
              </a:cxn>
              <a:cxn ang="0">
                <a:pos x="158" y="134"/>
              </a:cxn>
              <a:cxn ang="0">
                <a:pos x="171" y="137"/>
              </a:cxn>
              <a:cxn ang="0">
                <a:pos x="186" y="122"/>
              </a:cxn>
              <a:cxn ang="0">
                <a:pos x="195" y="106"/>
              </a:cxn>
              <a:cxn ang="0">
                <a:pos x="250" y="12"/>
              </a:cxn>
              <a:cxn ang="0">
                <a:pos x="259" y="0"/>
              </a:cxn>
              <a:cxn ang="0">
                <a:pos x="287" y="0"/>
              </a:cxn>
              <a:cxn ang="0">
                <a:pos x="299" y="6"/>
              </a:cxn>
              <a:cxn ang="0">
                <a:pos x="299" y="21"/>
              </a:cxn>
              <a:cxn ang="0">
                <a:pos x="284" y="52"/>
              </a:cxn>
              <a:cxn ang="0">
                <a:pos x="268" y="88"/>
              </a:cxn>
              <a:cxn ang="0">
                <a:pos x="296" y="61"/>
              </a:cxn>
              <a:cxn ang="0">
                <a:pos x="317" y="45"/>
              </a:cxn>
              <a:cxn ang="0">
                <a:pos x="326" y="45"/>
              </a:cxn>
              <a:cxn ang="0">
                <a:pos x="342" y="55"/>
              </a:cxn>
              <a:cxn ang="0">
                <a:pos x="342" y="61"/>
              </a:cxn>
              <a:cxn ang="0">
                <a:pos x="338" y="79"/>
              </a:cxn>
              <a:cxn ang="0">
                <a:pos x="320" y="106"/>
              </a:cxn>
              <a:cxn ang="0">
                <a:pos x="314" y="125"/>
              </a:cxn>
              <a:cxn ang="0">
                <a:pos x="305" y="168"/>
              </a:cxn>
              <a:cxn ang="0">
                <a:pos x="311" y="195"/>
              </a:cxn>
              <a:cxn ang="0">
                <a:pos x="323" y="226"/>
              </a:cxn>
              <a:cxn ang="0">
                <a:pos x="335" y="284"/>
              </a:cxn>
              <a:cxn ang="0">
                <a:pos x="332" y="323"/>
              </a:cxn>
              <a:cxn ang="0">
                <a:pos x="317" y="323"/>
              </a:cxn>
              <a:cxn ang="0">
                <a:pos x="259" y="323"/>
              </a:cxn>
              <a:cxn ang="0">
                <a:pos x="213" y="314"/>
              </a:cxn>
              <a:cxn ang="0">
                <a:pos x="213" y="302"/>
              </a:cxn>
              <a:cxn ang="0">
                <a:pos x="204" y="305"/>
              </a:cxn>
              <a:cxn ang="0">
                <a:pos x="192" y="317"/>
              </a:cxn>
              <a:cxn ang="0">
                <a:pos x="168" y="357"/>
              </a:cxn>
              <a:cxn ang="0">
                <a:pos x="161" y="381"/>
              </a:cxn>
              <a:cxn ang="0">
                <a:pos x="161" y="409"/>
              </a:cxn>
              <a:cxn ang="0">
                <a:pos x="161" y="448"/>
              </a:cxn>
              <a:cxn ang="0">
                <a:pos x="149" y="479"/>
              </a:cxn>
              <a:cxn ang="0">
                <a:pos x="140" y="494"/>
              </a:cxn>
              <a:cxn ang="0">
                <a:pos x="119" y="512"/>
              </a:cxn>
              <a:cxn ang="0">
                <a:pos x="119" y="497"/>
              </a:cxn>
              <a:cxn ang="0">
                <a:pos x="113" y="488"/>
              </a:cxn>
              <a:cxn ang="0">
                <a:pos x="94" y="488"/>
              </a:cxn>
              <a:cxn ang="0">
                <a:pos x="76" y="494"/>
              </a:cxn>
              <a:cxn ang="0">
                <a:pos x="55" y="497"/>
              </a:cxn>
              <a:cxn ang="0">
                <a:pos x="30" y="491"/>
              </a:cxn>
              <a:cxn ang="0">
                <a:pos x="9" y="494"/>
              </a:cxn>
              <a:cxn ang="0">
                <a:pos x="9" y="494"/>
              </a:cxn>
            </a:cxnLst>
            <a:rect l="0" t="0" r="r" b="b"/>
            <a:pathLst>
              <a:path w="342" h="512">
                <a:moveTo>
                  <a:pt x="9" y="494"/>
                </a:moveTo>
                <a:lnTo>
                  <a:pt x="9" y="494"/>
                </a:lnTo>
                <a:lnTo>
                  <a:pt x="3" y="470"/>
                </a:lnTo>
                <a:lnTo>
                  <a:pt x="0" y="442"/>
                </a:lnTo>
                <a:lnTo>
                  <a:pt x="0" y="406"/>
                </a:lnTo>
                <a:lnTo>
                  <a:pt x="3" y="360"/>
                </a:lnTo>
                <a:lnTo>
                  <a:pt x="12" y="311"/>
                </a:lnTo>
                <a:lnTo>
                  <a:pt x="21" y="284"/>
                </a:lnTo>
                <a:lnTo>
                  <a:pt x="30" y="259"/>
                </a:lnTo>
                <a:lnTo>
                  <a:pt x="45" y="232"/>
                </a:lnTo>
                <a:lnTo>
                  <a:pt x="61" y="204"/>
                </a:lnTo>
                <a:lnTo>
                  <a:pt x="61" y="204"/>
                </a:lnTo>
                <a:lnTo>
                  <a:pt x="73" y="180"/>
                </a:lnTo>
                <a:lnTo>
                  <a:pt x="79" y="164"/>
                </a:lnTo>
                <a:lnTo>
                  <a:pt x="79" y="152"/>
                </a:lnTo>
                <a:lnTo>
                  <a:pt x="79" y="134"/>
                </a:lnTo>
                <a:lnTo>
                  <a:pt x="73" y="116"/>
                </a:lnTo>
                <a:lnTo>
                  <a:pt x="61" y="94"/>
                </a:lnTo>
                <a:lnTo>
                  <a:pt x="39" y="70"/>
                </a:lnTo>
                <a:lnTo>
                  <a:pt x="39" y="70"/>
                </a:lnTo>
                <a:lnTo>
                  <a:pt x="39" y="58"/>
                </a:lnTo>
                <a:lnTo>
                  <a:pt x="42" y="49"/>
                </a:lnTo>
                <a:lnTo>
                  <a:pt x="45" y="39"/>
                </a:lnTo>
                <a:lnTo>
                  <a:pt x="55" y="30"/>
                </a:lnTo>
                <a:lnTo>
                  <a:pt x="55" y="30"/>
                </a:lnTo>
                <a:lnTo>
                  <a:pt x="70" y="21"/>
                </a:lnTo>
                <a:lnTo>
                  <a:pt x="82" y="21"/>
                </a:lnTo>
                <a:lnTo>
                  <a:pt x="94" y="21"/>
                </a:lnTo>
                <a:lnTo>
                  <a:pt x="103" y="27"/>
                </a:lnTo>
                <a:lnTo>
                  <a:pt x="103" y="27"/>
                </a:lnTo>
                <a:lnTo>
                  <a:pt x="125" y="64"/>
                </a:lnTo>
                <a:lnTo>
                  <a:pt x="140" y="91"/>
                </a:lnTo>
                <a:lnTo>
                  <a:pt x="149" y="116"/>
                </a:lnTo>
                <a:lnTo>
                  <a:pt x="149" y="116"/>
                </a:lnTo>
                <a:lnTo>
                  <a:pt x="155" y="128"/>
                </a:lnTo>
                <a:lnTo>
                  <a:pt x="158" y="134"/>
                </a:lnTo>
                <a:lnTo>
                  <a:pt x="164" y="137"/>
                </a:lnTo>
                <a:lnTo>
                  <a:pt x="171" y="137"/>
                </a:lnTo>
                <a:lnTo>
                  <a:pt x="177" y="131"/>
                </a:lnTo>
                <a:lnTo>
                  <a:pt x="186" y="122"/>
                </a:lnTo>
                <a:lnTo>
                  <a:pt x="195" y="106"/>
                </a:lnTo>
                <a:lnTo>
                  <a:pt x="195" y="106"/>
                </a:lnTo>
                <a:lnTo>
                  <a:pt x="235" y="36"/>
                </a:lnTo>
                <a:lnTo>
                  <a:pt x="250" y="12"/>
                </a:lnTo>
                <a:lnTo>
                  <a:pt x="259" y="0"/>
                </a:lnTo>
                <a:lnTo>
                  <a:pt x="259" y="0"/>
                </a:lnTo>
                <a:lnTo>
                  <a:pt x="271" y="0"/>
                </a:lnTo>
                <a:lnTo>
                  <a:pt x="287" y="0"/>
                </a:lnTo>
                <a:lnTo>
                  <a:pt x="293" y="3"/>
                </a:lnTo>
                <a:lnTo>
                  <a:pt x="299" y="6"/>
                </a:lnTo>
                <a:lnTo>
                  <a:pt x="302" y="12"/>
                </a:lnTo>
                <a:lnTo>
                  <a:pt x="299" y="21"/>
                </a:lnTo>
                <a:lnTo>
                  <a:pt x="299" y="21"/>
                </a:lnTo>
                <a:lnTo>
                  <a:pt x="284" y="52"/>
                </a:lnTo>
                <a:lnTo>
                  <a:pt x="274" y="70"/>
                </a:lnTo>
                <a:lnTo>
                  <a:pt x="268" y="88"/>
                </a:lnTo>
                <a:lnTo>
                  <a:pt x="268" y="88"/>
                </a:lnTo>
                <a:lnTo>
                  <a:pt x="296" y="61"/>
                </a:lnTo>
                <a:lnTo>
                  <a:pt x="308" y="52"/>
                </a:lnTo>
                <a:lnTo>
                  <a:pt x="317" y="45"/>
                </a:lnTo>
                <a:lnTo>
                  <a:pt x="317" y="45"/>
                </a:lnTo>
                <a:lnTo>
                  <a:pt x="326" y="45"/>
                </a:lnTo>
                <a:lnTo>
                  <a:pt x="335" y="49"/>
                </a:lnTo>
                <a:lnTo>
                  <a:pt x="342" y="55"/>
                </a:lnTo>
                <a:lnTo>
                  <a:pt x="342" y="61"/>
                </a:lnTo>
                <a:lnTo>
                  <a:pt x="342" y="61"/>
                </a:lnTo>
                <a:lnTo>
                  <a:pt x="342" y="70"/>
                </a:lnTo>
                <a:lnTo>
                  <a:pt x="338" y="79"/>
                </a:lnTo>
                <a:lnTo>
                  <a:pt x="332" y="91"/>
                </a:lnTo>
                <a:lnTo>
                  <a:pt x="320" y="106"/>
                </a:lnTo>
                <a:lnTo>
                  <a:pt x="320" y="106"/>
                </a:lnTo>
                <a:lnTo>
                  <a:pt x="314" y="125"/>
                </a:lnTo>
                <a:lnTo>
                  <a:pt x="308" y="143"/>
                </a:lnTo>
                <a:lnTo>
                  <a:pt x="305" y="168"/>
                </a:lnTo>
                <a:lnTo>
                  <a:pt x="308" y="183"/>
                </a:lnTo>
                <a:lnTo>
                  <a:pt x="311" y="195"/>
                </a:lnTo>
                <a:lnTo>
                  <a:pt x="311" y="195"/>
                </a:lnTo>
                <a:lnTo>
                  <a:pt x="323" y="226"/>
                </a:lnTo>
                <a:lnTo>
                  <a:pt x="332" y="253"/>
                </a:lnTo>
                <a:lnTo>
                  <a:pt x="335" y="284"/>
                </a:lnTo>
                <a:lnTo>
                  <a:pt x="335" y="302"/>
                </a:lnTo>
                <a:lnTo>
                  <a:pt x="332" y="323"/>
                </a:lnTo>
                <a:lnTo>
                  <a:pt x="332" y="323"/>
                </a:lnTo>
                <a:lnTo>
                  <a:pt x="317" y="323"/>
                </a:lnTo>
                <a:lnTo>
                  <a:pt x="293" y="326"/>
                </a:lnTo>
                <a:lnTo>
                  <a:pt x="259" y="323"/>
                </a:lnTo>
                <a:lnTo>
                  <a:pt x="238" y="320"/>
                </a:lnTo>
                <a:lnTo>
                  <a:pt x="213" y="314"/>
                </a:lnTo>
                <a:lnTo>
                  <a:pt x="213" y="314"/>
                </a:lnTo>
                <a:lnTo>
                  <a:pt x="213" y="302"/>
                </a:lnTo>
                <a:lnTo>
                  <a:pt x="210" y="299"/>
                </a:lnTo>
                <a:lnTo>
                  <a:pt x="204" y="305"/>
                </a:lnTo>
                <a:lnTo>
                  <a:pt x="204" y="305"/>
                </a:lnTo>
                <a:lnTo>
                  <a:pt x="192" y="317"/>
                </a:lnTo>
                <a:lnTo>
                  <a:pt x="180" y="332"/>
                </a:lnTo>
                <a:lnTo>
                  <a:pt x="168" y="357"/>
                </a:lnTo>
                <a:lnTo>
                  <a:pt x="164" y="369"/>
                </a:lnTo>
                <a:lnTo>
                  <a:pt x="161" y="381"/>
                </a:lnTo>
                <a:lnTo>
                  <a:pt x="161" y="381"/>
                </a:lnTo>
                <a:lnTo>
                  <a:pt x="161" y="409"/>
                </a:lnTo>
                <a:lnTo>
                  <a:pt x="161" y="436"/>
                </a:lnTo>
                <a:lnTo>
                  <a:pt x="161" y="448"/>
                </a:lnTo>
                <a:lnTo>
                  <a:pt x="155" y="464"/>
                </a:lnTo>
                <a:lnTo>
                  <a:pt x="149" y="479"/>
                </a:lnTo>
                <a:lnTo>
                  <a:pt x="140" y="494"/>
                </a:lnTo>
                <a:lnTo>
                  <a:pt x="140" y="494"/>
                </a:lnTo>
                <a:lnTo>
                  <a:pt x="119" y="512"/>
                </a:lnTo>
                <a:lnTo>
                  <a:pt x="119" y="512"/>
                </a:lnTo>
                <a:lnTo>
                  <a:pt x="122" y="506"/>
                </a:lnTo>
                <a:lnTo>
                  <a:pt x="119" y="497"/>
                </a:lnTo>
                <a:lnTo>
                  <a:pt x="119" y="491"/>
                </a:lnTo>
                <a:lnTo>
                  <a:pt x="113" y="488"/>
                </a:lnTo>
                <a:lnTo>
                  <a:pt x="106" y="488"/>
                </a:lnTo>
                <a:lnTo>
                  <a:pt x="94" y="488"/>
                </a:lnTo>
                <a:lnTo>
                  <a:pt x="94" y="488"/>
                </a:lnTo>
                <a:lnTo>
                  <a:pt x="76" y="494"/>
                </a:lnTo>
                <a:lnTo>
                  <a:pt x="67" y="497"/>
                </a:lnTo>
                <a:lnTo>
                  <a:pt x="55" y="497"/>
                </a:lnTo>
                <a:lnTo>
                  <a:pt x="55" y="497"/>
                </a:lnTo>
                <a:lnTo>
                  <a:pt x="30" y="491"/>
                </a:lnTo>
                <a:lnTo>
                  <a:pt x="18" y="491"/>
                </a:lnTo>
                <a:lnTo>
                  <a:pt x="9" y="494"/>
                </a:lnTo>
                <a:lnTo>
                  <a:pt x="9" y="494"/>
                </a:lnTo>
                <a:lnTo>
                  <a:pt x="9" y="494"/>
                </a:lnTo>
                <a:close/>
              </a:path>
            </a:pathLst>
          </a:custGeom>
          <a:solidFill>
            <a:srgbClr val="B1001D"/>
          </a:solidFill>
          <a:ln w="6350" cmpd="sng">
            <a:solidFill>
              <a:srgbClr val="901A27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5003" name="Group 75"/>
          <p:cNvGrpSpPr>
            <a:grpSpLocks/>
          </p:cNvGrpSpPr>
          <p:nvPr/>
        </p:nvGrpSpPr>
        <p:grpSpPr bwMode="auto">
          <a:xfrm>
            <a:off x="6486525" y="1597025"/>
            <a:ext cx="887413" cy="979488"/>
            <a:chOff x="4145" y="1167"/>
            <a:chExt cx="518" cy="613"/>
          </a:xfrm>
        </p:grpSpPr>
        <p:sp>
          <p:nvSpPr>
            <p:cNvPr id="125004" name="Freeform 76"/>
            <p:cNvSpPr>
              <a:spLocks/>
            </p:cNvSpPr>
            <p:nvPr/>
          </p:nvSpPr>
          <p:spPr bwMode="auto">
            <a:xfrm>
              <a:off x="4145" y="1167"/>
              <a:ext cx="278" cy="534"/>
            </a:xfrm>
            <a:custGeom>
              <a:avLst/>
              <a:gdLst/>
              <a:ahLst/>
              <a:cxnLst>
                <a:cxn ang="0">
                  <a:pos x="250" y="21"/>
                </a:cxn>
                <a:cxn ang="0">
                  <a:pos x="305" y="3"/>
                </a:cxn>
                <a:cxn ang="0">
                  <a:pos x="314" y="21"/>
                </a:cxn>
                <a:cxn ang="0">
                  <a:pos x="302" y="39"/>
                </a:cxn>
                <a:cxn ang="0">
                  <a:pos x="284" y="61"/>
                </a:cxn>
                <a:cxn ang="0">
                  <a:pos x="256" y="82"/>
                </a:cxn>
                <a:cxn ang="0">
                  <a:pos x="235" y="122"/>
                </a:cxn>
                <a:cxn ang="0">
                  <a:pos x="210" y="146"/>
                </a:cxn>
                <a:cxn ang="0">
                  <a:pos x="198" y="165"/>
                </a:cxn>
                <a:cxn ang="0">
                  <a:pos x="180" y="177"/>
                </a:cxn>
                <a:cxn ang="0">
                  <a:pos x="186" y="198"/>
                </a:cxn>
                <a:cxn ang="0">
                  <a:pos x="195" y="220"/>
                </a:cxn>
                <a:cxn ang="0">
                  <a:pos x="192" y="265"/>
                </a:cxn>
                <a:cxn ang="0">
                  <a:pos x="189" y="290"/>
                </a:cxn>
                <a:cxn ang="0">
                  <a:pos x="168" y="287"/>
                </a:cxn>
                <a:cxn ang="0">
                  <a:pos x="125" y="271"/>
                </a:cxn>
                <a:cxn ang="0">
                  <a:pos x="100" y="290"/>
                </a:cxn>
                <a:cxn ang="0">
                  <a:pos x="91" y="305"/>
                </a:cxn>
                <a:cxn ang="0">
                  <a:pos x="107" y="360"/>
                </a:cxn>
                <a:cxn ang="0">
                  <a:pos x="122" y="381"/>
                </a:cxn>
                <a:cxn ang="0">
                  <a:pos x="143" y="412"/>
                </a:cxn>
                <a:cxn ang="0">
                  <a:pos x="158" y="455"/>
                </a:cxn>
                <a:cxn ang="0">
                  <a:pos x="158" y="473"/>
                </a:cxn>
                <a:cxn ang="0">
                  <a:pos x="146" y="467"/>
                </a:cxn>
                <a:cxn ang="0">
                  <a:pos x="107" y="433"/>
                </a:cxn>
                <a:cxn ang="0">
                  <a:pos x="94" y="424"/>
                </a:cxn>
                <a:cxn ang="0">
                  <a:pos x="97" y="433"/>
                </a:cxn>
                <a:cxn ang="0">
                  <a:pos x="100" y="455"/>
                </a:cxn>
                <a:cxn ang="0">
                  <a:pos x="85" y="461"/>
                </a:cxn>
                <a:cxn ang="0">
                  <a:pos x="61" y="467"/>
                </a:cxn>
                <a:cxn ang="0">
                  <a:pos x="52" y="467"/>
                </a:cxn>
                <a:cxn ang="0">
                  <a:pos x="52" y="488"/>
                </a:cxn>
                <a:cxn ang="0">
                  <a:pos x="46" y="500"/>
                </a:cxn>
                <a:cxn ang="0">
                  <a:pos x="39" y="497"/>
                </a:cxn>
                <a:cxn ang="0">
                  <a:pos x="58" y="531"/>
                </a:cxn>
                <a:cxn ang="0">
                  <a:pos x="76" y="555"/>
                </a:cxn>
                <a:cxn ang="0">
                  <a:pos x="91" y="577"/>
                </a:cxn>
                <a:cxn ang="0">
                  <a:pos x="116" y="604"/>
                </a:cxn>
                <a:cxn ang="0">
                  <a:pos x="61" y="561"/>
                </a:cxn>
                <a:cxn ang="0">
                  <a:pos x="21" y="509"/>
                </a:cxn>
                <a:cxn ang="0">
                  <a:pos x="0" y="448"/>
                </a:cxn>
                <a:cxn ang="0">
                  <a:pos x="0" y="381"/>
                </a:cxn>
                <a:cxn ang="0">
                  <a:pos x="88" y="146"/>
                </a:cxn>
              </a:cxnLst>
              <a:rect l="0" t="0" r="r" b="b"/>
              <a:pathLst>
                <a:path w="314" h="604">
                  <a:moveTo>
                    <a:pt x="207" y="49"/>
                  </a:moveTo>
                  <a:lnTo>
                    <a:pt x="207" y="49"/>
                  </a:lnTo>
                  <a:lnTo>
                    <a:pt x="250" y="21"/>
                  </a:lnTo>
                  <a:lnTo>
                    <a:pt x="284" y="6"/>
                  </a:lnTo>
                  <a:lnTo>
                    <a:pt x="296" y="0"/>
                  </a:lnTo>
                  <a:lnTo>
                    <a:pt x="305" y="3"/>
                  </a:lnTo>
                  <a:lnTo>
                    <a:pt x="305" y="3"/>
                  </a:lnTo>
                  <a:lnTo>
                    <a:pt x="311" y="12"/>
                  </a:lnTo>
                  <a:lnTo>
                    <a:pt x="314" y="21"/>
                  </a:lnTo>
                  <a:lnTo>
                    <a:pt x="311" y="27"/>
                  </a:lnTo>
                  <a:lnTo>
                    <a:pt x="308" y="33"/>
                  </a:lnTo>
                  <a:lnTo>
                    <a:pt x="302" y="39"/>
                  </a:lnTo>
                  <a:lnTo>
                    <a:pt x="293" y="42"/>
                  </a:lnTo>
                  <a:lnTo>
                    <a:pt x="293" y="42"/>
                  </a:lnTo>
                  <a:lnTo>
                    <a:pt x="284" y="61"/>
                  </a:lnTo>
                  <a:lnTo>
                    <a:pt x="274" y="7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91"/>
                  </a:lnTo>
                  <a:lnTo>
                    <a:pt x="247" y="107"/>
                  </a:lnTo>
                  <a:lnTo>
                    <a:pt x="235" y="122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10" y="146"/>
                  </a:lnTo>
                  <a:lnTo>
                    <a:pt x="207" y="152"/>
                  </a:lnTo>
                  <a:lnTo>
                    <a:pt x="204" y="15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86" y="174"/>
                  </a:lnTo>
                  <a:lnTo>
                    <a:pt x="180" y="177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86" y="198"/>
                  </a:lnTo>
                  <a:lnTo>
                    <a:pt x="192" y="210"/>
                  </a:lnTo>
                  <a:lnTo>
                    <a:pt x="195" y="220"/>
                  </a:lnTo>
                  <a:lnTo>
                    <a:pt x="195" y="220"/>
                  </a:lnTo>
                  <a:lnTo>
                    <a:pt x="195" y="244"/>
                  </a:lnTo>
                  <a:lnTo>
                    <a:pt x="192" y="265"/>
                  </a:lnTo>
                  <a:lnTo>
                    <a:pt x="192" y="265"/>
                  </a:lnTo>
                  <a:lnTo>
                    <a:pt x="192" y="274"/>
                  </a:lnTo>
                  <a:lnTo>
                    <a:pt x="192" y="287"/>
                  </a:lnTo>
                  <a:lnTo>
                    <a:pt x="189" y="290"/>
                  </a:lnTo>
                  <a:lnTo>
                    <a:pt x="183" y="290"/>
                  </a:lnTo>
                  <a:lnTo>
                    <a:pt x="177" y="290"/>
                  </a:lnTo>
                  <a:lnTo>
                    <a:pt x="168" y="287"/>
                  </a:lnTo>
                  <a:lnTo>
                    <a:pt x="168" y="287"/>
                  </a:lnTo>
                  <a:lnTo>
                    <a:pt x="137" y="274"/>
                  </a:lnTo>
                  <a:lnTo>
                    <a:pt x="125" y="271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7" y="329"/>
                  </a:lnTo>
                  <a:lnTo>
                    <a:pt x="107" y="360"/>
                  </a:lnTo>
                  <a:lnTo>
                    <a:pt x="107" y="360"/>
                  </a:lnTo>
                  <a:lnTo>
                    <a:pt x="110" y="369"/>
                  </a:lnTo>
                  <a:lnTo>
                    <a:pt x="116" y="375"/>
                  </a:lnTo>
                  <a:lnTo>
                    <a:pt x="122" y="381"/>
                  </a:lnTo>
                  <a:lnTo>
                    <a:pt x="131" y="387"/>
                  </a:lnTo>
                  <a:lnTo>
                    <a:pt x="131" y="387"/>
                  </a:lnTo>
                  <a:lnTo>
                    <a:pt x="143" y="412"/>
                  </a:lnTo>
                  <a:lnTo>
                    <a:pt x="152" y="442"/>
                  </a:lnTo>
                  <a:lnTo>
                    <a:pt x="152" y="442"/>
                  </a:lnTo>
                  <a:lnTo>
                    <a:pt x="158" y="455"/>
                  </a:lnTo>
                  <a:lnTo>
                    <a:pt x="162" y="467"/>
                  </a:lnTo>
                  <a:lnTo>
                    <a:pt x="162" y="470"/>
                  </a:lnTo>
                  <a:lnTo>
                    <a:pt x="158" y="473"/>
                  </a:lnTo>
                  <a:lnTo>
                    <a:pt x="155" y="473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28" y="458"/>
                  </a:lnTo>
                  <a:lnTo>
                    <a:pt x="119" y="445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97" y="424"/>
                  </a:lnTo>
                  <a:lnTo>
                    <a:pt x="94" y="424"/>
                  </a:lnTo>
                  <a:lnTo>
                    <a:pt x="94" y="427"/>
                  </a:lnTo>
                  <a:lnTo>
                    <a:pt x="94" y="427"/>
                  </a:lnTo>
                  <a:lnTo>
                    <a:pt x="97" y="433"/>
                  </a:lnTo>
                  <a:lnTo>
                    <a:pt x="100" y="445"/>
                  </a:lnTo>
                  <a:lnTo>
                    <a:pt x="100" y="451"/>
                  </a:lnTo>
                  <a:lnTo>
                    <a:pt x="100" y="455"/>
                  </a:lnTo>
                  <a:lnTo>
                    <a:pt x="94" y="461"/>
                  </a:lnTo>
                  <a:lnTo>
                    <a:pt x="85" y="461"/>
                  </a:lnTo>
                  <a:lnTo>
                    <a:pt x="85" y="461"/>
                  </a:lnTo>
                  <a:lnTo>
                    <a:pt x="64" y="464"/>
                  </a:lnTo>
                  <a:lnTo>
                    <a:pt x="61" y="467"/>
                  </a:lnTo>
                  <a:lnTo>
                    <a:pt x="61" y="467"/>
                  </a:lnTo>
                  <a:lnTo>
                    <a:pt x="58" y="467"/>
                  </a:lnTo>
                  <a:lnTo>
                    <a:pt x="55" y="467"/>
                  </a:lnTo>
                  <a:lnTo>
                    <a:pt x="52" y="467"/>
                  </a:lnTo>
                  <a:lnTo>
                    <a:pt x="49" y="467"/>
                  </a:lnTo>
                  <a:lnTo>
                    <a:pt x="49" y="467"/>
                  </a:lnTo>
                  <a:lnTo>
                    <a:pt x="52" y="488"/>
                  </a:lnTo>
                  <a:lnTo>
                    <a:pt x="52" y="497"/>
                  </a:lnTo>
                  <a:lnTo>
                    <a:pt x="49" y="500"/>
                  </a:lnTo>
                  <a:lnTo>
                    <a:pt x="46" y="500"/>
                  </a:lnTo>
                  <a:lnTo>
                    <a:pt x="46" y="500"/>
                  </a:lnTo>
                  <a:lnTo>
                    <a:pt x="36" y="500"/>
                  </a:lnTo>
                  <a:lnTo>
                    <a:pt x="39" y="497"/>
                  </a:lnTo>
                  <a:lnTo>
                    <a:pt x="39" y="497"/>
                  </a:lnTo>
                  <a:lnTo>
                    <a:pt x="49" y="516"/>
                  </a:lnTo>
                  <a:lnTo>
                    <a:pt x="58" y="531"/>
                  </a:lnTo>
                  <a:lnTo>
                    <a:pt x="61" y="549"/>
                  </a:lnTo>
                  <a:lnTo>
                    <a:pt x="61" y="549"/>
                  </a:lnTo>
                  <a:lnTo>
                    <a:pt x="76" y="555"/>
                  </a:lnTo>
                  <a:lnTo>
                    <a:pt x="85" y="564"/>
                  </a:lnTo>
                  <a:lnTo>
                    <a:pt x="91" y="577"/>
                  </a:lnTo>
                  <a:lnTo>
                    <a:pt x="91" y="577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88" y="586"/>
                  </a:lnTo>
                  <a:lnTo>
                    <a:pt x="61" y="561"/>
                  </a:lnTo>
                  <a:lnTo>
                    <a:pt x="61" y="561"/>
                  </a:lnTo>
                  <a:lnTo>
                    <a:pt x="42" y="543"/>
                  </a:lnTo>
                  <a:lnTo>
                    <a:pt x="21" y="509"/>
                  </a:lnTo>
                  <a:lnTo>
                    <a:pt x="12" y="491"/>
                  </a:lnTo>
                  <a:lnTo>
                    <a:pt x="3" y="470"/>
                  </a:lnTo>
                  <a:lnTo>
                    <a:pt x="0" y="448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381"/>
                  </a:lnTo>
                  <a:lnTo>
                    <a:pt x="0" y="336"/>
                  </a:lnTo>
                  <a:lnTo>
                    <a:pt x="0" y="290"/>
                  </a:lnTo>
                  <a:lnTo>
                    <a:pt x="88" y="146"/>
                  </a:lnTo>
                  <a:lnTo>
                    <a:pt x="207" y="49"/>
                  </a:lnTo>
                  <a:lnTo>
                    <a:pt x="207" y="49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05" name="Freeform 77"/>
            <p:cNvSpPr>
              <a:spLocks/>
            </p:cNvSpPr>
            <p:nvPr/>
          </p:nvSpPr>
          <p:spPr bwMode="auto">
            <a:xfrm>
              <a:off x="4280" y="1170"/>
              <a:ext cx="383" cy="6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90" y="27"/>
                </a:cxn>
                <a:cxn ang="0">
                  <a:pos x="214" y="58"/>
                </a:cxn>
                <a:cxn ang="0">
                  <a:pos x="238" y="101"/>
                </a:cxn>
                <a:cxn ang="0">
                  <a:pos x="266" y="165"/>
                </a:cxn>
                <a:cxn ang="0">
                  <a:pos x="257" y="171"/>
                </a:cxn>
                <a:cxn ang="0">
                  <a:pos x="272" y="223"/>
                </a:cxn>
                <a:cxn ang="0">
                  <a:pos x="266" y="238"/>
                </a:cxn>
                <a:cxn ang="0">
                  <a:pos x="266" y="290"/>
                </a:cxn>
                <a:cxn ang="0">
                  <a:pos x="272" y="317"/>
                </a:cxn>
                <a:cxn ang="0">
                  <a:pos x="278" y="375"/>
                </a:cxn>
                <a:cxn ang="0">
                  <a:pos x="275" y="424"/>
                </a:cxn>
                <a:cxn ang="0">
                  <a:pos x="296" y="455"/>
                </a:cxn>
                <a:cxn ang="0">
                  <a:pos x="309" y="494"/>
                </a:cxn>
                <a:cxn ang="0">
                  <a:pos x="309" y="516"/>
                </a:cxn>
                <a:cxn ang="0">
                  <a:pos x="321" y="546"/>
                </a:cxn>
                <a:cxn ang="0">
                  <a:pos x="327" y="583"/>
                </a:cxn>
                <a:cxn ang="0">
                  <a:pos x="327" y="613"/>
                </a:cxn>
                <a:cxn ang="0">
                  <a:pos x="330" y="647"/>
                </a:cxn>
                <a:cxn ang="0">
                  <a:pos x="238" y="659"/>
                </a:cxn>
                <a:cxn ang="0">
                  <a:pos x="171" y="653"/>
                </a:cxn>
                <a:cxn ang="0">
                  <a:pos x="150" y="650"/>
                </a:cxn>
                <a:cxn ang="0">
                  <a:pos x="110" y="644"/>
                </a:cxn>
                <a:cxn ang="0">
                  <a:pos x="86" y="635"/>
                </a:cxn>
                <a:cxn ang="0">
                  <a:pos x="40" y="622"/>
                </a:cxn>
                <a:cxn ang="0">
                  <a:pos x="19" y="629"/>
                </a:cxn>
                <a:cxn ang="0">
                  <a:pos x="156" y="671"/>
                </a:cxn>
                <a:cxn ang="0">
                  <a:pos x="293" y="687"/>
                </a:cxn>
                <a:cxn ang="0">
                  <a:pos x="370" y="684"/>
                </a:cxn>
                <a:cxn ang="0">
                  <a:pos x="425" y="644"/>
                </a:cxn>
                <a:cxn ang="0">
                  <a:pos x="428" y="601"/>
                </a:cxn>
                <a:cxn ang="0">
                  <a:pos x="416" y="558"/>
                </a:cxn>
                <a:cxn ang="0">
                  <a:pos x="391" y="525"/>
                </a:cxn>
                <a:cxn ang="0">
                  <a:pos x="382" y="461"/>
                </a:cxn>
                <a:cxn ang="0">
                  <a:pos x="367" y="439"/>
                </a:cxn>
                <a:cxn ang="0">
                  <a:pos x="348" y="372"/>
                </a:cxn>
                <a:cxn ang="0">
                  <a:pos x="351" y="342"/>
                </a:cxn>
                <a:cxn ang="0">
                  <a:pos x="373" y="326"/>
                </a:cxn>
                <a:cxn ang="0">
                  <a:pos x="348" y="259"/>
                </a:cxn>
                <a:cxn ang="0">
                  <a:pos x="327" y="162"/>
                </a:cxn>
                <a:cxn ang="0">
                  <a:pos x="342" y="162"/>
                </a:cxn>
                <a:cxn ang="0">
                  <a:pos x="376" y="198"/>
                </a:cxn>
                <a:cxn ang="0">
                  <a:pos x="394" y="186"/>
                </a:cxn>
                <a:cxn ang="0">
                  <a:pos x="376" y="155"/>
                </a:cxn>
                <a:cxn ang="0">
                  <a:pos x="354" y="116"/>
                </a:cxn>
                <a:cxn ang="0">
                  <a:pos x="339" y="94"/>
                </a:cxn>
                <a:cxn ang="0">
                  <a:pos x="312" y="94"/>
                </a:cxn>
                <a:cxn ang="0">
                  <a:pos x="281" y="82"/>
                </a:cxn>
                <a:cxn ang="0">
                  <a:pos x="266" y="36"/>
                </a:cxn>
                <a:cxn ang="0">
                  <a:pos x="211" y="3"/>
                </a:cxn>
              </a:cxnLst>
              <a:rect l="0" t="0" r="r" b="b"/>
              <a:pathLst>
                <a:path w="434" h="690">
                  <a:moveTo>
                    <a:pt x="196" y="0"/>
                  </a:moveTo>
                  <a:lnTo>
                    <a:pt x="196" y="0"/>
                  </a:lnTo>
                  <a:lnTo>
                    <a:pt x="190" y="0"/>
                  </a:lnTo>
                  <a:lnTo>
                    <a:pt x="187" y="3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18"/>
                  </a:lnTo>
                  <a:lnTo>
                    <a:pt x="190" y="27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8" y="49"/>
                  </a:lnTo>
                  <a:lnTo>
                    <a:pt x="214" y="58"/>
                  </a:lnTo>
                  <a:lnTo>
                    <a:pt x="223" y="82"/>
                  </a:lnTo>
                  <a:lnTo>
                    <a:pt x="223" y="82"/>
                  </a:lnTo>
                  <a:lnTo>
                    <a:pt x="232" y="91"/>
                  </a:lnTo>
                  <a:lnTo>
                    <a:pt x="238" y="101"/>
                  </a:lnTo>
                  <a:lnTo>
                    <a:pt x="248" y="107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60" y="162"/>
                  </a:lnTo>
                  <a:lnTo>
                    <a:pt x="257" y="162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63" y="204"/>
                  </a:lnTo>
                  <a:lnTo>
                    <a:pt x="269" y="220"/>
                  </a:lnTo>
                  <a:lnTo>
                    <a:pt x="272" y="223"/>
                  </a:lnTo>
                  <a:lnTo>
                    <a:pt x="278" y="226"/>
                  </a:lnTo>
                  <a:lnTo>
                    <a:pt x="278" y="226"/>
                  </a:lnTo>
                  <a:lnTo>
                    <a:pt x="272" y="232"/>
                  </a:lnTo>
                  <a:lnTo>
                    <a:pt x="266" y="238"/>
                  </a:lnTo>
                  <a:lnTo>
                    <a:pt x="263" y="253"/>
                  </a:lnTo>
                  <a:lnTo>
                    <a:pt x="263" y="271"/>
                  </a:lnTo>
                  <a:lnTo>
                    <a:pt x="263" y="271"/>
                  </a:lnTo>
                  <a:lnTo>
                    <a:pt x="266" y="290"/>
                  </a:lnTo>
                  <a:lnTo>
                    <a:pt x="269" y="299"/>
                  </a:lnTo>
                  <a:lnTo>
                    <a:pt x="275" y="305"/>
                  </a:lnTo>
                  <a:lnTo>
                    <a:pt x="275" y="305"/>
                  </a:lnTo>
                  <a:lnTo>
                    <a:pt x="272" y="317"/>
                  </a:lnTo>
                  <a:lnTo>
                    <a:pt x="269" y="333"/>
                  </a:lnTo>
                  <a:lnTo>
                    <a:pt x="272" y="354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72" y="381"/>
                  </a:lnTo>
                  <a:lnTo>
                    <a:pt x="266" y="391"/>
                  </a:lnTo>
                  <a:lnTo>
                    <a:pt x="266" y="406"/>
                  </a:lnTo>
                  <a:lnTo>
                    <a:pt x="275" y="424"/>
                  </a:lnTo>
                  <a:lnTo>
                    <a:pt x="275" y="424"/>
                  </a:lnTo>
                  <a:lnTo>
                    <a:pt x="284" y="439"/>
                  </a:lnTo>
                  <a:lnTo>
                    <a:pt x="293" y="448"/>
                  </a:lnTo>
                  <a:lnTo>
                    <a:pt x="296" y="455"/>
                  </a:lnTo>
                  <a:lnTo>
                    <a:pt x="300" y="461"/>
                  </a:lnTo>
                  <a:lnTo>
                    <a:pt x="300" y="461"/>
                  </a:lnTo>
                  <a:lnTo>
                    <a:pt x="303" y="479"/>
                  </a:lnTo>
                  <a:lnTo>
                    <a:pt x="309" y="494"/>
                  </a:lnTo>
                  <a:lnTo>
                    <a:pt x="309" y="494"/>
                  </a:lnTo>
                  <a:lnTo>
                    <a:pt x="312" y="500"/>
                  </a:lnTo>
                  <a:lnTo>
                    <a:pt x="309" y="516"/>
                  </a:lnTo>
                  <a:lnTo>
                    <a:pt x="309" y="516"/>
                  </a:lnTo>
                  <a:lnTo>
                    <a:pt x="309" y="525"/>
                  </a:lnTo>
                  <a:lnTo>
                    <a:pt x="309" y="531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4" y="555"/>
                  </a:lnTo>
                  <a:lnTo>
                    <a:pt x="330" y="564"/>
                  </a:lnTo>
                  <a:lnTo>
                    <a:pt x="330" y="574"/>
                  </a:lnTo>
                  <a:lnTo>
                    <a:pt x="327" y="583"/>
                  </a:lnTo>
                  <a:lnTo>
                    <a:pt x="327" y="583"/>
                  </a:lnTo>
                  <a:lnTo>
                    <a:pt x="324" y="589"/>
                  </a:lnTo>
                  <a:lnTo>
                    <a:pt x="324" y="595"/>
                  </a:lnTo>
                  <a:lnTo>
                    <a:pt x="327" y="613"/>
                  </a:lnTo>
                  <a:lnTo>
                    <a:pt x="333" y="632"/>
                  </a:lnTo>
                  <a:lnTo>
                    <a:pt x="333" y="641"/>
                  </a:lnTo>
                  <a:lnTo>
                    <a:pt x="330" y="647"/>
                  </a:lnTo>
                  <a:lnTo>
                    <a:pt x="330" y="647"/>
                  </a:lnTo>
                  <a:lnTo>
                    <a:pt x="315" y="656"/>
                  </a:lnTo>
                  <a:lnTo>
                    <a:pt x="293" y="662"/>
                  </a:lnTo>
                  <a:lnTo>
                    <a:pt x="269" y="662"/>
                  </a:lnTo>
                  <a:lnTo>
                    <a:pt x="238" y="659"/>
                  </a:lnTo>
                  <a:lnTo>
                    <a:pt x="238" y="659"/>
                  </a:lnTo>
                  <a:lnTo>
                    <a:pt x="187" y="656"/>
                  </a:lnTo>
                  <a:lnTo>
                    <a:pt x="187" y="656"/>
                  </a:lnTo>
                  <a:lnTo>
                    <a:pt x="171" y="653"/>
                  </a:lnTo>
                  <a:lnTo>
                    <a:pt x="168" y="653"/>
                  </a:lnTo>
                  <a:lnTo>
                    <a:pt x="162" y="656"/>
                  </a:lnTo>
                  <a:lnTo>
                    <a:pt x="162" y="656"/>
                  </a:lnTo>
                  <a:lnTo>
                    <a:pt x="150" y="650"/>
                  </a:lnTo>
                  <a:lnTo>
                    <a:pt x="132" y="650"/>
                  </a:lnTo>
                  <a:lnTo>
                    <a:pt x="132" y="650"/>
                  </a:lnTo>
                  <a:lnTo>
                    <a:pt x="126" y="644"/>
                  </a:lnTo>
                  <a:lnTo>
                    <a:pt x="110" y="644"/>
                  </a:lnTo>
                  <a:lnTo>
                    <a:pt x="110" y="644"/>
                  </a:lnTo>
                  <a:lnTo>
                    <a:pt x="104" y="638"/>
                  </a:lnTo>
                  <a:lnTo>
                    <a:pt x="98" y="635"/>
                  </a:lnTo>
                  <a:lnTo>
                    <a:pt x="86" y="635"/>
                  </a:lnTo>
                  <a:lnTo>
                    <a:pt x="74" y="635"/>
                  </a:lnTo>
                  <a:lnTo>
                    <a:pt x="74" y="635"/>
                  </a:lnTo>
                  <a:lnTo>
                    <a:pt x="58" y="629"/>
                  </a:lnTo>
                  <a:lnTo>
                    <a:pt x="40" y="622"/>
                  </a:lnTo>
                  <a:lnTo>
                    <a:pt x="22" y="619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19" y="629"/>
                  </a:lnTo>
                  <a:lnTo>
                    <a:pt x="49" y="644"/>
                  </a:lnTo>
                  <a:lnTo>
                    <a:pt x="92" y="659"/>
                  </a:lnTo>
                  <a:lnTo>
                    <a:pt x="122" y="665"/>
                  </a:lnTo>
                  <a:lnTo>
                    <a:pt x="156" y="671"/>
                  </a:lnTo>
                  <a:lnTo>
                    <a:pt x="156" y="671"/>
                  </a:lnTo>
                  <a:lnTo>
                    <a:pt x="254" y="684"/>
                  </a:lnTo>
                  <a:lnTo>
                    <a:pt x="293" y="687"/>
                  </a:lnTo>
                  <a:lnTo>
                    <a:pt x="293" y="687"/>
                  </a:lnTo>
                  <a:lnTo>
                    <a:pt x="315" y="690"/>
                  </a:lnTo>
                  <a:lnTo>
                    <a:pt x="333" y="690"/>
                  </a:lnTo>
                  <a:lnTo>
                    <a:pt x="348" y="690"/>
                  </a:lnTo>
                  <a:lnTo>
                    <a:pt x="370" y="684"/>
                  </a:lnTo>
                  <a:lnTo>
                    <a:pt x="388" y="677"/>
                  </a:lnTo>
                  <a:lnTo>
                    <a:pt x="406" y="662"/>
                  </a:lnTo>
                  <a:lnTo>
                    <a:pt x="425" y="644"/>
                  </a:lnTo>
                  <a:lnTo>
                    <a:pt x="425" y="644"/>
                  </a:lnTo>
                  <a:lnTo>
                    <a:pt x="431" y="632"/>
                  </a:lnTo>
                  <a:lnTo>
                    <a:pt x="434" y="619"/>
                  </a:lnTo>
                  <a:lnTo>
                    <a:pt x="431" y="610"/>
                  </a:lnTo>
                  <a:lnTo>
                    <a:pt x="428" y="601"/>
                  </a:lnTo>
                  <a:lnTo>
                    <a:pt x="428" y="601"/>
                  </a:lnTo>
                  <a:lnTo>
                    <a:pt x="428" y="589"/>
                  </a:lnTo>
                  <a:lnTo>
                    <a:pt x="425" y="574"/>
                  </a:lnTo>
                  <a:lnTo>
                    <a:pt x="416" y="558"/>
                  </a:lnTo>
                  <a:lnTo>
                    <a:pt x="403" y="543"/>
                  </a:lnTo>
                  <a:lnTo>
                    <a:pt x="403" y="543"/>
                  </a:lnTo>
                  <a:lnTo>
                    <a:pt x="397" y="534"/>
                  </a:lnTo>
                  <a:lnTo>
                    <a:pt x="391" y="525"/>
                  </a:lnTo>
                  <a:lnTo>
                    <a:pt x="388" y="503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82" y="461"/>
                  </a:lnTo>
                  <a:lnTo>
                    <a:pt x="376" y="455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367" y="439"/>
                  </a:lnTo>
                  <a:lnTo>
                    <a:pt x="364" y="427"/>
                  </a:lnTo>
                  <a:lnTo>
                    <a:pt x="351" y="409"/>
                  </a:lnTo>
                  <a:lnTo>
                    <a:pt x="351" y="409"/>
                  </a:lnTo>
                  <a:lnTo>
                    <a:pt x="348" y="372"/>
                  </a:lnTo>
                  <a:lnTo>
                    <a:pt x="348" y="351"/>
                  </a:lnTo>
                  <a:lnTo>
                    <a:pt x="348" y="345"/>
                  </a:lnTo>
                  <a:lnTo>
                    <a:pt x="351" y="342"/>
                  </a:lnTo>
                  <a:lnTo>
                    <a:pt x="351" y="342"/>
                  </a:lnTo>
                  <a:lnTo>
                    <a:pt x="358" y="342"/>
                  </a:lnTo>
                  <a:lnTo>
                    <a:pt x="364" y="339"/>
                  </a:lnTo>
                  <a:lnTo>
                    <a:pt x="370" y="336"/>
                  </a:lnTo>
                  <a:lnTo>
                    <a:pt x="373" y="326"/>
                  </a:lnTo>
                  <a:lnTo>
                    <a:pt x="370" y="311"/>
                  </a:lnTo>
                  <a:lnTo>
                    <a:pt x="364" y="290"/>
                  </a:lnTo>
                  <a:lnTo>
                    <a:pt x="348" y="259"/>
                  </a:lnTo>
                  <a:lnTo>
                    <a:pt x="348" y="259"/>
                  </a:lnTo>
                  <a:lnTo>
                    <a:pt x="351" y="250"/>
                  </a:lnTo>
                  <a:lnTo>
                    <a:pt x="351" y="232"/>
                  </a:lnTo>
                  <a:lnTo>
                    <a:pt x="345" y="204"/>
                  </a:lnTo>
                  <a:lnTo>
                    <a:pt x="327" y="162"/>
                  </a:lnTo>
                  <a:lnTo>
                    <a:pt x="327" y="162"/>
                  </a:lnTo>
                  <a:lnTo>
                    <a:pt x="330" y="159"/>
                  </a:lnTo>
                  <a:lnTo>
                    <a:pt x="336" y="155"/>
                  </a:lnTo>
                  <a:lnTo>
                    <a:pt x="342" y="162"/>
                  </a:lnTo>
                  <a:lnTo>
                    <a:pt x="351" y="174"/>
                  </a:lnTo>
                  <a:lnTo>
                    <a:pt x="351" y="174"/>
                  </a:lnTo>
                  <a:lnTo>
                    <a:pt x="367" y="186"/>
                  </a:lnTo>
                  <a:lnTo>
                    <a:pt x="376" y="198"/>
                  </a:lnTo>
                  <a:lnTo>
                    <a:pt x="388" y="201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394" y="186"/>
                  </a:lnTo>
                  <a:lnTo>
                    <a:pt x="385" y="174"/>
                  </a:lnTo>
                  <a:lnTo>
                    <a:pt x="379" y="165"/>
                  </a:lnTo>
                  <a:lnTo>
                    <a:pt x="376" y="155"/>
                  </a:lnTo>
                  <a:lnTo>
                    <a:pt x="376" y="155"/>
                  </a:lnTo>
                  <a:lnTo>
                    <a:pt x="373" y="140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4" y="116"/>
                  </a:lnTo>
                  <a:lnTo>
                    <a:pt x="351" y="110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39" y="94"/>
                  </a:lnTo>
                  <a:lnTo>
                    <a:pt x="330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12" y="94"/>
                  </a:lnTo>
                  <a:lnTo>
                    <a:pt x="303" y="94"/>
                  </a:lnTo>
                  <a:lnTo>
                    <a:pt x="296" y="94"/>
                  </a:lnTo>
                  <a:lnTo>
                    <a:pt x="287" y="88"/>
                  </a:lnTo>
                  <a:lnTo>
                    <a:pt x="281" y="82"/>
                  </a:lnTo>
                  <a:lnTo>
                    <a:pt x="275" y="67"/>
                  </a:lnTo>
                  <a:lnTo>
                    <a:pt x="272" y="49"/>
                  </a:lnTo>
                  <a:lnTo>
                    <a:pt x="272" y="49"/>
                  </a:lnTo>
                  <a:lnTo>
                    <a:pt x="266" y="36"/>
                  </a:lnTo>
                  <a:lnTo>
                    <a:pt x="248" y="21"/>
                  </a:lnTo>
                  <a:lnTo>
                    <a:pt x="238" y="12"/>
                  </a:lnTo>
                  <a:lnTo>
                    <a:pt x="226" y="6"/>
                  </a:lnTo>
                  <a:lnTo>
                    <a:pt x="211" y="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5019" name="Freeform 91"/>
          <p:cNvSpPr>
            <a:spLocks/>
          </p:cNvSpPr>
          <p:nvPr/>
        </p:nvSpPr>
        <p:spPr bwMode="auto">
          <a:xfrm>
            <a:off x="2681288" y="2706688"/>
            <a:ext cx="449262" cy="18653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0"/>
              </a:cxn>
              <a:cxn ang="0">
                <a:pos x="101" y="68"/>
              </a:cxn>
              <a:cxn ang="0">
                <a:pos x="98" y="135"/>
              </a:cxn>
              <a:cxn ang="0">
                <a:pos x="89" y="238"/>
              </a:cxn>
              <a:cxn ang="0">
                <a:pos x="89" y="238"/>
              </a:cxn>
              <a:cxn ang="0">
                <a:pos x="40" y="770"/>
              </a:cxn>
              <a:cxn ang="0">
                <a:pos x="12" y="1105"/>
              </a:cxn>
              <a:cxn ang="0">
                <a:pos x="0" y="1273"/>
              </a:cxn>
              <a:cxn ang="0">
                <a:pos x="0" y="1273"/>
              </a:cxn>
              <a:cxn ang="0">
                <a:pos x="3" y="1282"/>
              </a:cxn>
              <a:cxn ang="0">
                <a:pos x="6" y="1288"/>
              </a:cxn>
              <a:cxn ang="0">
                <a:pos x="22" y="1301"/>
              </a:cxn>
              <a:cxn ang="0">
                <a:pos x="43" y="1313"/>
              </a:cxn>
              <a:cxn ang="0">
                <a:pos x="67" y="1319"/>
              </a:cxn>
              <a:cxn ang="0">
                <a:pos x="92" y="1319"/>
              </a:cxn>
              <a:cxn ang="0">
                <a:pos x="113" y="1316"/>
              </a:cxn>
              <a:cxn ang="0">
                <a:pos x="119" y="1313"/>
              </a:cxn>
              <a:cxn ang="0">
                <a:pos x="128" y="1310"/>
              </a:cxn>
              <a:cxn ang="0">
                <a:pos x="131" y="1301"/>
              </a:cxn>
              <a:cxn ang="0">
                <a:pos x="134" y="1291"/>
              </a:cxn>
              <a:cxn ang="0">
                <a:pos x="134" y="1291"/>
              </a:cxn>
              <a:cxn ang="0">
                <a:pos x="153" y="1105"/>
              </a:cxn>
              <a:cxn ang="0">
                <a:pos x="186" y="745"/>
              </a:cxn>
              <a:cxn ang="0">
                <a:pos x="205" y="553"/>
              </a:cxn>
              <a:cxn ang="0">
                <a:pos x="226" y="373"/>
              </a:cxn>
              <a:cxn ang="0">
                <a:pos x="247" y="229"/>
              </a:cxn>
              <a:cxn ang="0">
                <a:pos x="254" y="174"/>
              </a:cxn>
              <a:cxn ang="0">
                <a:pos x="263" y="138"/>
              </a:cxn>
              <a:cxn ang="0">
                <a:pos x="263" y="138"/>
              </a:cxn>
              <a:cxn ang="0">
                <a:pos x="296" y="16"/>
              </a:cxn>
              <a:cxn ang="0">
                <a:pos x="296" y="16"/>
              </a:cxn>
              <a:cxn ang="0">
                <a:pos x="275" y="10"/>
              </a:cxn>
              <a:cxn ang="0">
                <a:pos x="254" y="7"/>
              </a:cxn>
              <a:cxn ang="0">
                <a:pos x="205" y="0"/>
              </a:cxn>
              <a:cxn ang="0">
                <a:pos x="104" y="0"/>
              </a:cxn>
              <a:cxn ang="0">
                <a:pos x="104" y="0"/>
              </a:cxn>
              <a:cxn ang="0">
                <a:pos x="104" y="0"/>
              </a:cxn>
            </a:cxnLst>
            <a:rect l="0" t="0" r="r" b="b"/>
            <a:pathLst>
              <a:path w="296" h="1319">
                <a:moveTo>
                  <a:pt x="104" y="0"/>
                </a:moveTo>
                <a:lnTo>
                  <a:pt x="104" y="0"/>
                </a:lnTo>
                <a:lnTo>
                  <a:pt x="101" y="68"/>
                </a:lnTo>
                <a:lnTo>
                  <a:pt x="98" y="135"/>
                </a:lnTo>
                <a:lnTo>
                  <a:pt x="89" y="238"/>
                </a:lnTo>
                <a:lnTo>
                  <a:pt x="89" y="238"/>
                </a:lnTo>
                <a:lnTo>
                  <a:pt x="40" y="770"/>
                </a:lnTo>
                <a:lnTo>
                  <a:pt x="12" y="1105"/>
                </a:lnTo>
                <a:lnTo>
                  <a:pt x="0" y="1273"/>
                </a:lnTo>
                <a:lnTo>
                  <a:pt x="0" y="1273"/>
                </a:lnTo>
                <a:lnTo>
                  <a:pt x="3" y="1282"/>
                </a:lnTo>
                <a:lnTo>
                  <a:pt x="6" y="1288"/>
                </a:lnTo>
                <a:lnTo>
                  <a:pt x="22" y="1301"/>
                </a:lnTo>
                <a:lnTo>
                  <a:pt x="43" y="1313"/>
                </a:lnTo>
                <a:lnTo>
                  <a:pt x="67" y="1319"/>
                </a:lnTo>
                <a:lnTo>
                  <a:pt x="92" y="1319"/>
                </a:lnTo>
                <a:lnTo>
                  <a:pt x="113" y="1316"/>
                </a:lnTo>
                <a:lnTo>
                  <a:pt x="119" y="1313"/>
                </a:lnTo>
                <a:lnTo>
                  <a:pt x="128" y="1310"/>
                </a:lnTo>
                <a:lnTo>
                  <a:pt x="131" y="1301"/>
                </a:lnTo>
                <a:lnTo>
                  <a:pt x="134" y="1291"/>
                </a:lnTo>
                <a:lnTo>
                  <a:pt x="134" y="1291"/>
                </a:lnTo>
                <a:lnTo>
                  <a:pt x="153" y="1105"/>
                </a:lnTo>
                <a:lnTo>
                  <a:pt x="186" y="745"/>
                </a:lnTo>
                <a:lnTo>
                  <a:pt x="205" y="553"/>
                </a:lnTo>
                <a:lnTo>
                  <a:pt x="226" y="373"/>
                </a:lnTo>
                <a:lnTo>
                  <a:pt x="247" y="229"/>
                </a:lnTo>
                <a:lnTo>
                  <a:pt x="254" y="174"/>
                </a:lnTo>
                <a:lnTo>
                  <a:pt x="263" y="138"/>
                </a:lnTo>
                <a:lnTo>
                  <a:pt x="263" y="138"/>
                </a:lnTo>
                <a:lnTo>
                  <a:pt x="296" y="16"/>
                </a:lnTo>
                <a:lnTo>
                  <a:pt x="296" y="16"/>
                </a:lnTo>
                <a:lnTo>
                  <a:pt x="275" y="10"/>
                </a:lnTo>
                <a:lnTo>
                  <a:pt x="254" y="7"/>
                </a:lnTo>
                <a:lnTo>
                  <a:pt x="205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close/>
              </a:path>
            </a:pathLst>
          </a:custGeom>
          <a:solidFill>
            <a:srgbClr val="EBBC7C"/>
          </a:solidFill>
          <a:ln w="9525">
            <a:solidFill>
              <a:srgbClr val="8B363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5020" name="Group 92"/>
          <p:cNvGrpSpPr>
            <a:grpSpLocks/>
          </p:cNvGrpSpPr>
          <p:nvPr/>
        </p:nvGrpSpPr>
        <p:grpSpPr bwMode="auto">
          <a:xfrm>
            <a:off x="1984375" y="1071563"/>
            <a:ext cx="1978025" cy="1203325"/>
            <a:chOff x="1248" y="577"/>
            <a:chExt cx="1307" cy="852"/>
          </a:xfrm>
        </p:grpSpPr>
        <p:sp>
          <p:nvSpPr>
            <p:cNvPr id="125021" name="Freeform 93"/>
            <p:cNvSpPr>
              <a:spLocks/>
            </p:cNvSpPr>
            <p:nvPr/>
          </p:nvSpPr>
          <p:spPr bwMode="auto">
            <a:xfrm>
              <a:off x="1248" y="577"/>
              <a:ext cx="1307" cy="852"/>
            </a:xfrm>
            <a:custGeom>
              <a:avLst/>
              <a:gdLst/>
              <a:ahLst/>
              <a:cxnLst>
                <a:cxn ang="0">
                  <a:pos x="467" y="760"/>
                </a:cxn>
                <a:cxn ang="0">
                  <a:pos x="409" y="736"/>
                </a:cxn>
                <a:cxn ang="0">
                  <a:pos x="321" y="742"/>
                </a:cxn>
                <a:cxn ang="0">
                  <a:pos x="241" y="785"/>
                </a:cxn>
                <a:cxn ang="0">
                  <a:pos x="189" y="809"/>
                </a:cxn>
                <a:cxn ang="0">
                  <a:pos x="131" y="852"/>
                </a:cxn>
                <a:cxn ang="0">
                  <a:pos x="70" y="809"/>
                </a:cxn>
                <a:cxn ang="0">
                  <a:pos x="12" y="757"/>
                </a:cxn>
                <a:cxn ang="0">
                  <a:pos x="12" y="669"/>
                </a:cxn>
                <a:cxn ang="0">
                  <a:pos x="0" y="626"/>
                </a:cxn>
                <a:cxn ang="0">
                  <a:pos x="28" y="483"/>
                </a:cxn>
                <a:cxn ang="0">
                  <a:pos x="25" y="440"/>
                </a:cxn>
                <a:cxn ang="0">
                  <a:pos x="61" y="342"/>
                </a:cxn>
                <a:cxn ang="0">
                  <a:pos x="86" y="318"/>
                </a:cxn>
                <a:cxn ang="0">
                  <a:pos x="150" y="214"/>
                </a:cxn>
                <a:cxn ang="0">
                  <a:pos x="196" y="190"/>
                </a:cxn>
                <a:cxn ang="0">
                  <a:pos x="269" y="129"/>
                </a:cxn>
                <a:cxn ang="0">
                  <a:pos x="321" y="104"/>
                </a:cxn>
                <a:cxn ang="0">
                  <a:pos x="406" y="52"/>
                </a:cxn>
                <a:cxn ang="0">
                  <a:pos x="452" y="40"/>
                </a:cxn>
                <a:cxn ang="0">
                  <a:pos x="553" y="16"/>
                </a:cxn>
                <a:cxn ang="0">
                  <a:pos x="602" y="16"/>
                </a:cxn>
                <a:cxn ang="0">
                  <a:pos x="702" y="3"/>
                </a:cxn>
                <a:cxn ang="0">
                  <a:pos x="766" y="0"/>
                </a:cxn>
                <a:cxn ang="0">
                  <a:pos x="879" y="16"/>
                </a:cxn>
                <a:cxn ang="0">
                  <a:pos x="922" y="16"/>
                </a:cxn>
                <a:cxn ang="0">
                  <a:pos x="1008" y="46"/>
                </a:cxn>
                <a:cxn ang="0">
                  <a:pos x="1084" y="55"/>
                </a:cxn>
                <a:cxn ang="0">
                  <a:pos x="1142" y="110"/>
                </a:cxn>
                <a:cxn ang="0">
                  <a:pos x="1191" y="144"/>
                </a:cxn>
                <a:cxn ang="0">
                  <a:pos x="1261" y="257"/>
                </a:cxn>
                <a:cxn ang="0">
                  <a:pos x="1295" y="312"/>
                </a:cxn>
                <a:cxn ang="0">
                  <a:pos x="1301" y="403"/>
                </a:cxn>
                <a:cxn ang="0">
                  <a:pos x="1307" y="464"/>
                </a:cxn>
                <a:cxn ang="0">
                  <a:pos x="1276" y="513"/>
                </a:cxn>
                <a:cxn ang="0">
                  <a:pos x="1227" y="577"/>
                </a:cxn>
                <a:cxn ang="0">
                  <a:pos x="1154" y="611"/>
                </a:cxn>
                <a:cxn ang="0">
                  <a:pos x="1114" y="657"/>
                </a:cxn>
                <a:cxn ang="0">
                  <a:pos x="1014" y="687"/>
                </a:cxn>
                <a:cxn ang="0">
                  <a:pos x="968" y="699"/>
                </a:cxn>
                <a:cxn ang="0">
                  <a:pos x="892" y="684"/>
                </a:cxn>
                <a:cxn ang="0">
                  <a:pos x="861" y="660"/>
                </a:cxn>
                <a:cxn ang="0">
                  <a:pos x="837" y="602"/>
                </a:cxn>
                <a:cxn ang="0">
                  <a:pos x="934" y="507"/>
                </a:cxn>
                <a:cxn ang="0">
                  <a:pos x="989" y="431"/>
                </a:cxn>
                <a:cxn ang="0">
                  <a:pos x="950" y="358"/>
                </a:cxn>
                <a:cxn ang="0">
                  <a:pos x="886" y="321"/>
                </a:cxn>
                <a:cxn ang="0">
                  <a:pos x="727" y="339"/>
                </a:cxn>
                <a:cxn ang="0">
                  <a:pos x="531" y="434"/>
                </a:cxn>
                <a:cxn ang="0">
                  <a:pos x="421" y="547"/>
                </a:cxn>
                <a:cxn ang="0">
                  <a:pos x="400" y="663"/>
                </a:cxn>
                <a:cxn ang="0">
                  <a:pos x="476" y="699"/>
                </a:cxn>
                <a:cxn ang="0">
                  <a:pos x="513" y="724"/>
                </a:cxn>
              </a:cxnLst>
              <a:rect l="0" t="0" r="r" b="b"/>
              <a:pathLst>
                <a:path w="1307" h="852">
                  <a:moveTo>
                    <a:pt x="513" y="724"/>
                  </a:moveTo>
                  <a:lnTo>
                    <a:pt x="513" y="724"/>
                  </a:lnTo>
                  <a:lnTo>
                    <a:pt x="510" y="736"/>
                  </a:lnTo>
                  <a:lnTo>
                    <a:pt x="498" y="745"/>
                  </a:lnTo>
                  <a:lnTo>
                    <a:pt x="483" y="754"/>
                  </a:lnTo>
                  <a:lnTo>
                    <a:pt x="467" y="760"/>
                  </a:lnTo>
                  <a:lnTo>
                    <a:pt x="449" y="760"/>
                  </a:lnTo>
                  <a:lnTo>
                    <a:pt x="431" y="757"/>
                  </a:lnTo>
                  <a:lnTo>
                    <a:pt x="418" y="751"/>
                  </a:lnTo>
                  <a:lnTo>
                    <a:pt x="412" y="742"/>
                  </a:lnTo>
                  <a:lnTo>
                    <a:pt x="409" y="736"/>
                  </a:lnTo>
                  <a:lnTo>
                    <a:pt x="409" y="736"/>
                  </a:lnTo>
                  <a:lnTo>
                    <a:pt x="400" y="742"/>
                  </a:lnTo>
                  <a:lnTo>
                    <a:pt x="391" y="745"/>
                  </a:lnTo>
                  <a:lnTo>
                    <a:pt x="360" y="748"/>
                  </a:lnTo>
                  <a:lnTo>
                    <a:pt x="333" y="748"/>
                  </a:lnTo>
                  <a:lnTo>
                    <a:pt x="324" y="745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15" y="754"/>
                  </a:lnTo>
                  <a:lnTo>
                    <a:pt x="299" y="763"/>
                  </a:lnTo>
                  <a:lnTo>
                    <a:pt x="281" y="773"/>
                  </a:lnTo>
                  <a:lnTo>
                    <a:pt x="263" y="779"/>
                  </a:lnTo>
                  <a:lnTo>
                    <a:pt x="241" y="785"/>
                  </a:lnTo>
                  <a:lnTo>
                    <a:pt x="223" y="788"/>
                  </a:lnTo>
                  <a:lnTo>
                    <a:pt x="205" y="788"/>
                  </a:lnTo>
                  <a:lnTo>
                    <a:pt x="196" y="785"/>
                  </a:lnTo>
                  <a:lnTo>
                    <a:pt x="196" y="785"/>
                  </a:lnTo>
                  <a:lnTo>
                    <a:pt x="196" y="797"/>
                  </a:lnTo>
                  <a:lnTo>
                    <a:pt x="189" y="809"/>
                  </a:lnTo>
                  <a:lnTo>
                    <a:pt x="186" y="818"/>
                  </a:lnTo>
                  <a:lnTo>
                    <a:pt x="177" y="828"/>
                  </a:lnTo>
                  <a:lnTo>
                    <a:pt x="162" y="840"/>
                  </a:lnTo>
                  <a:lnTo>
                    <a:pt x="141" y="849"/>
                  </a:lnTo>
                  <a:lnTo>
                    <a:pt x="141" y="849"/>
                  </a:lnTo>
                  <a:lnTo>
                    <a:pt x="131" y="852"/>
                  </a:lnTo>
                  <a:lnTo>
                    <a:pt x="116" y="852"/>
                  </a:lnTo>
                  <a:lnTo>
                    <a:pt x="104" y="852"/>
                  </a:lnTo>
                  <a:lnTo>
                    <a:pt x="92" y="846"/>
                  </a:lnTo>
                  <a:lnTo>
                    <a:pt x="83" y="837"/>
                  </a:lnTo>
                  <a:lnTo>
                    <a:pt x="76" y="824"/>
                  </a:lnTo>
                  <a:lnTo>
                    <a:pt x="70" y="809"/>
                  </a:lnTo>
                  <a:lnTo>
                    <a:pt x="70" y="794"/>
                  </a:lnTo>
                  <a:lnTo>
                    <a:pt x="70" y="794"/>
                  </a:lnTo>
                  <a:lnTo>
                    <a:pt x="49" y="788"/>
                  </a:lnTo>
                  <a:lnTo>
                    <a:pt x="34" y="782"/>
                  </a:lnTo>
                  <a:lnTo>
                    <a:pt x="22" y="773"/>
                  </a:lnTo>
                  <a:lnTo>
                    <a:pt x="12" y="757"/>
                  </a:lnTo>
                  <a:lnTo>
                    <a:pt x="12" y="757"/>
                  </a:lnTo>
                  <a:lnTo>
                    <a:pt x="6" y="736"/>
                  </a:lnTo>
                  <a:lnTo>
                    <a:pt x="3" y="709"/>
                  </a:lnTo>
                  <a:lnTo>
                    <a:pt x="3" y="693"/>
                  </a:lnTo>
                  <a:lnTo>
                    <a:pt x="6" y="681"/>
                  </a:lnTo>
                  <a:lnTo>
                    <a:pt x="12" y="669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9" y="651"/>
                  </a:lnTo>
                  <a:lnTo>
                    <a:pt x="3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1"/>
                  </a:lnTo>
                  <a:lnTo>
                    <a:pt x="6" y="593"/>
                  </a:lnTo>
                  <a:lnTo>
                    <a:pt x="6" y="593"/>
                  </a:lnTo>
                  <a:lnTo>
                    <a:pt x="25" y="492"/>
                  </a:lnTo>
                  <a:lnTo>
                    <a:pt x="25" y="492"/>
                  </a:lnTo>
                  <a:lnTo>
                    <a:pt x="28" y="483"/>
                  </a:lnTo>
                  <a:lnTo>
                    <a:pt x="31" y="480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28" y="461"/>
                  </a:lnTo>
                  <a:lnTo>
                    <a:pt x="25" y="449"/>
                  </a:lnTo>
                  <a:lnTo>
                    <a:pt x="25" y="440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7" y="409"/>
                  </a:lnTo>
                  <a:lnTo>
                    <a:pt x="46" y="382"/>
                  </a:lnTo>
                  <a:lnTo>
                    <a:pt x="55" y="354"/>
                  </a:lnTo>
                  <a:lnTo>
                    <a:pt x="61" y="342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70" y="336"/>
                  </a:lnTo>
                  <a:lnTo>
                    <a:pt x="89" y="324"/>
                  </a:lnTo>
                  <a:lnTo>
                    <a:pt x="89" y="324"/>
                  </a:lnTo>
                  <a:lnTo>
                    <a:pt x="86" y="318"/>
                  </a:lnTo>
                  <a:lnTo>
                    <a:pt x="86" y="312"/>
                  </a:lnTo>
                  <a:lnTo>
                    <a:pt x="86" y="300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125" y="245"/>
                  </a:lnTo>
                  <a:lnTo>
                    <a:pt x="150" y="214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80" y="193"/>
                  </a:lnTo>
                  <a:lnTo>
                    <a:pt x="189" y="190"/>
                  </a:lnTo>
                  <a:lnTo>
                    <a:pt x="196" y="190"/>
                  </a:lnTo>
                  <a:lnTo>
                    <a:pt x="196" y="190"/>
                  </a:lnTo>
                  <a:lnTo>
                    <a:pt x="199" y="180"/>
                  </a:lnTo>
                  <a:lnTo>
                    <a:pt x="202" y="171"/>
                  </a:lnTo>
                  <a:lnTo>
                    <a:pt x="211" y="162"/>
                  </a:lnTo>
                  <a:lnTo>
                    <a:pt x="229" y="150"/>
                  </a:lnTo>
                  <a:lnTo>
                    <a:pt x="229" y="150"/>
                  </a:lnTo>
                  <a:lnTo>
                    <a:pt x="269" y="129"/>
                  </a:lnTo>
                  <a:lnTo>
                    <a:pt x="287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2" y="116"/>
                  </a:lnTo>
                  <a:lnTo>
                    <a:pt x="305" y="113"/>
                  </a:lnTo>
                  <a:lnTo>
                    <a:pt x="321" y="104"/>
                  </a:lnTo>
                  <a:lnTo>
                    <a:pt x="339" y="95"/>
                  </a:lnTo>
                  <a:lnTo>
                    <a:pt x="354" y="89"/>
                  </a:lnTo>
                  <a:lnTo>
                    <a:pt x="354" y="89"/>
                  </a:lnTo>
                  <a:lnTo>
                    <a:pt x="373" y="74"/>
                  </a:lnTo>
                  <a:lnTo>
                    <a:pt x="394" y="58"/>
                  </a:lnTo>
                  <a:lnTo>
                    <a:pt x="406" y="52"/>
                  </a:lnTo>
                  <a:lnTo>
                    <a:pt x="418" y="49"/>
                  </a:lnTo>
                  <a:lnTo>
                    <a:pt x="431" y="49"/>
                  </a:lnTo>
                  <a:lnTo>
                    <a:pt x="443" y="55"/>
                  </a:lnTo>
                  <a:lnTo>
                    <a:pt x="443" y="55"/>
                  </a:lnTo>
                  <a:lnTo>
                    <a:pt x="446" y="46"/>
                  </a:lnTo>
                  <a:lnTo>
                    <a:pt x="452" y="40"/>
                  </a:lnTo>
                  <a:lnTo>
                    <a:pt x="470" y="28"/>
                  </a:lnTo>
                  <a:lnTo>
                    <a:pt x="489" y="22"/>
                  </a:lnTo>
                  <a:lnTo>
                    <a:pt x="507" y="16"/>
                  </a:lnTo>
                  <a:lnTo>
                    <a:pt x="507" y="16"/>
                  </a:lnTo>
                  <a:lnTo>
                    <a:pt x="525" y="13"/>
                  </a:lnTo>
                  <a:lnTo>
                    <a:pt x="553" y="16"/>
                  </a:lnTo>
                  <a:lnTo>
                    <a:pt x="577" y="19"/>
                  </a:lnTo>
                  <a:lnTo>
                    <a:pt x="586" y="25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95" y="22"/>
                  </a:lnTo>
                  <a:lnTo>
                    <a:pt x="602" y="16"/>
                  </a:lnTo>
                  <a:lnTo>
                    <a:pt x="620" y="6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81" y="0"/>
                  </a:lnTo>
                  <a:lnTo>
                    <a:pt x="702" y="3"/>
                  </a:lnTo>
                  <a:lnTo>
                    <a:pt x="724" y="10"/>
                  </a:lnTo>
                  <a:lnTo>
                    <a:pt x="736" y="16"/>
                  </a:lnTo>
                  <a:lnTo>
                    <a:pt x="736" y="16"/>
                  </a:lnTo>
                  <a:lnTo>
                    <a:pt x="742" y="10"/>
                  </a:lnTo>
                  <a:lnTo>
                    <a:pt x="751" y="6"/>
                  </a:lnTo>
                  <a:lnTo>
                    <a:pt x="766" y="0"/>
                  </a:lnTo>
                  <a:lnTo>
                    <a:pt x="788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34" y="0"/>
                  </a:lnTo>
                  <a:lnTo>
                    <a:pt x="858" y="6"/>
                  </a:lnTo>
                  <a:lnTo>
                    <a:pt x="879" y="16"/>
                  </a:lnTo>
                  <a:lnTo>
                    <a:pt x="886" y="22"/>
                  </a:lnTo>
                  <a:lnTo>
                    <a:pt x="892" y="28"/>
                  </a:lnTo>
                  <a:lnTo>
                    <a:pt x="892" y="28"/>
                  </a:lnTo>
                  <a:lnTo>
                    <a:pt x="898" y="22"/>
                  </a:lnTo>
                  <a:lnTo>
                    <a:pt x="907" y="19"/>
                  </a:lnTo>
                  <a:lnTo>
                    <a:pt x="922" y="16"/>
                  </a:lnTo>
                  <a:lnTo>
                    <a:pt x="937" y="16"/>
                  </a:lnTo>
                  <a:lnTo>
                    <a:pt x="953" y="22"/>
                  </a:lnTo>
                  <a:lnTo>
                    <a:pt x="953" y="22"/>
                  </a:lnTo>
                  <a:lnTo>
                    <a:pt x="986" y="31"/>
                  </a:lnTo>
                  <a:lnTo>
                    <a:pt x="1002" y="40"/>
                  </a:lnTo>
                  <a:lnTo>
                    <a:pt x="1008" y="46"/>
                  </a:lnTo>
                  <a:lnTo>
                    <a:pt x="1014" y="52"/>
                  </a:lnTo>
                  <a:lnTo>
                    <a:pt x="1014" y="52"/>
                  </a:lnTo>
                  <a:lnTo>
                    <a:pt x="1023" y="49"/>
                  </a:lnTo>
                  <a:lnTo>
                    <a:pt x="1035" y="46"/>
                  </a:lnTo>
                  <a:lnTo>
                    <a:pt x="1060" y="49"/>
                  </a:lnTo>
                  <a:lnTo>
                    <a:pt x="1084" y="55"/>
                  </a:lnTo>
                  <a:lnTo>
                    <a:pt x="1099" y="64"/>
                  </a:lnTo>
                  <a:lnTo>
                    <a:pt x="1099" y="64"/>
                  </a:lnTo>
                  <a:lnTo>
                    <a:pt x="1118" y="77"/>
                  </a:lnTo>
                  <a:lnTo>
                    <a:pt x="1133" y="92"/>
                  </a:lnTo>
                  <a:lnTo>
                    <a:pt x="1139" y="101"/>
                  </a:lnTo>
                  <a:lnTo>
                    <a:pt x="1142" y="110"/>
                  </a:lnTo>
                  <a:lnTo>
                    <a:pt x="1145" y="119"/>
                  </a:lnTo>
                  <a:lnTo>
                    <a:pt x="1142" y="126"/>
                  </a:lnTo>
                  <a:lnTo>
                    <a:pt x="1142" y="126"/>
                  </a:lnTo>
                  <a:lnTo>
                    <a:pt x="1151" y="126"/>
                  </a:lnTo>
                  <a:lnTo>
                    <a:pt x="1163" y="129"/>
                  </a:lnTo>
                  <a:lnTo>
                    <a:pt x="1191" y="144"/>
                  </a:lnTo>
                  <a:lnTo>
                    <a:pt x="1215" y="162"/>
                  </a:lnTo>
                  <a:lnTo>
                    <a:pt x="1224" y="171"/>
                  </a:lnTo>
                  <a:lnTo>
                    <a:pt x="1230" y="180"/>
                  </a:lnTo>
                  <a:lnTo>
                    <a:pt x="1230" y="180"/>
                  </a:lnTo>
                  <a:lnTo>
                    <a:pt x="1252" y="232"/>
                  </a:lnTo>
                  <a:lnTo>
                    <a:pt x="1261" y="257"/>
                  </a:lnTo>
                  <a:lnTo>
                    <a:pt x="1261" y="266"/>
                  </a:lnTo>
                  <a:lnTo>
                    <a:pt x="1258" y="275"/>
                  </a:lnTo>
                  <a:lnTo>
                    <a:pt x="1258" y="275"/>
                  </a:lnTo>
                  <a:lnTo>
                    <a:pt x="1270" y="281"/>
                  </a:lnTo>
                  <a:lnTo>
                    <a:pt x="1282" y="296"/>
                  </a:lnTo>
                  <a:lnTo>
                    <a:pt x="1295" y="312"/>
                  </a:lnTo>
                  <a:lnTo>
                    <a:pt x="1304" y="330"/>
                  </a:lnTo>
                  <a:lnTo>
                    <a:pt x="1304" y="330"/>
                  </a:lnTo>
                  <a:lnTo>
                    <a:pt x="1307" y="354"/>
                  </a:lnTo>
                  <a:lnTo>
                    <a:pt x="1307" y="376"/>
                  </a:lnTo>
                  <a:lnTo>
                    <a:pt x="1304" y="397"/>
                  </a:lnTo>
                  <a:lnTo>
                    <a:pt x="1301" y="403"/>
                  </a:lnTo>
                  <a:lnTo>
                    <a:pt x="1295" y="406"/>
                  </a:lnTo>
                  <a:lnTo>
                    <a:pt x="1295" y="406"/>
                  </a:lnTo>
                  <a:lnTo>
                    <a:pt x="1304" y="419"/>
                  </a:lnTo>
                  <a:lnTo>
                    <a:pt x="1307" y="431"/>
                  </a:lnTo>
                  <a:lnTo>
                    <a:pt x="1307" y="449"/>
                  </a:lnTo>
                  <a:lnTo>
                    <a:pt x="1307" y="464"/>
                  </a:lnTo>
                  <a:lnTo>
                    <a:pt x="1301" y="477"/>
                  </a:lnTo>
                  <a:lnTo>
                    <a:pt x="1295" y="489"/>
                  </a:lnTo>
                  <a:lnTo>
                    <a:pt x="1282" y="495"/>
                  </a:lnTo>
                  <a:lnTo>
                    <a:pt x="1273" y="495"/>
                  </a:lnTo>
                  <a:lnTo>
                    <a:pt x="1273" y="495"/>
                  </a:lnTo>
                  <a:lnTo>
                    <a:pt x="1276" y="513"/>
                  </a:lnTo>
                  <a:lnTo>
                    <a:pt x="1273" y="525"/>
                  </a:lnTo>
                  <a:lnTo>
                    <a:pt x="1270" y="535"/>
                  </a:lnTo>
                  <a:lnTo>
                    <a:pt x="1264" y="541"/>
                  </a:lnTo>
                  <a:lnTo>
                    <a:pt x="1249" y="556"/>
                  </a:lnTo>
                  <a:lnTo>
                    <a:pt x="1227" y="577"/>
                  </a:lnTo>
                  <a:lnTo>
                    <a:pt x="1227" y="577"/>
                  </a:lnTo>
                  <a:lnTo>
                    <a:pt x="1206" y="599"/>
                  </a:lnTo>
                  <a:lnTo>
                    <a:pt x="1185" y="614"/>
                  </a:lnTo>
                  <a:lnTo>
                    <a:pt x="1176" y="617"/>
                  </a:lnTo>
                  <a:lnTo>
                    <a:pt x="1166" y="617"/>
                  </a:lnTo>
                  <a:lnTo>
                    <a:pt x="1160" y="617"/>
                  </a:lnTo>
                  <a:lnTo>
                    <a:pt x="1154" y="611"/>
                  </a:lnTo>
                  <a:lnTo>
                    <a:pt x="1154" y="611"/>
                  </a:lnTo>
                  <a:lnTo>
                    <a:pt x="1154" y="626"/>
                  </a:lnTo>
                  <a:lnTo>
                    <a:pt x="1151" y="635"/>
                  </a:lnTo>
                  <a:lnTo>
                    <a:pt x="1145" y="641"/>
                  </a:lnTo>
                  <a:lnTo>
                    <a:pt x="1136" y="647"/>
                  </a:lnTo>
                  <a:lnTo>
                    <a:pt x="1114" y="657"/>
                  </a:lnTo>
                  <a:lnTo>
                    <a:pt x="1093" y="669"/>
                  </a:lnTo>
                  <a:lnTo>
                    <a:pt x="1093" y="669"/>
                  </a:lnTo>
                  <a:lnTo>
                    <a:pt x="1066" y="681"/>
                  </a:lnTo>
                  <a:lnTo>
                    <a:pt x="1038" y="687"/>
                  </a:lnTo>
                  <a:lnTo>
                    <a:pt x="1023" y="690"/>
                  </a:lnTo>
                  <a:lnTo>
                    <a:pt x="1014" y="687"/>
                  </a:lnTo>
                  <a:lnTo>
                    <a:pt x="1005" y="684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995" y="687"/>
                  </a:lnTo>
                  <a:lnTo>
                    <a:pt x="986" y="693"/>
                  </a:lnTo>
                  <a:lnTo>
                    <a:pt x="968" y="699"/>
                  </a:lnTo>
                  <a:lnTo>
                    <a:pt x="947" y="699"/>
                  </a:lnTo>
                  <a:lnTo>
                    <a:pt x="934" y="699"/>
                  </a:lnTo>
                  <a:lnTo>
                    <a:pt x="934" y="699"/>
                  </a:lnTo>
                  <a:lnTo>
                    <a:pt x="919" y="696"/>
                  </a:lnTo>
                  <a:lnTo>
                    <a:pt x="898" y="687"/>
                  </a:lnTo>
                  <a:lnTo>
                    <a:pt x="892" y="684"/>
                  </a:lnTo>
                  <a:lnTo>
                    <a:pt x="882" y="678"/>
                  </a:lnTo>
                  <a:lnTo>
                    <a:pt x="882" y="669"/>
                  </a:lnTo>
                  <a:lnTo>
                    <a:pt x="882" y="660"/>
                  </a:lnTo>
                  <a:lnTo>
                    <a:pt x="882" y="660"/>
                  </a:lnTo>
                  <a:lnTo>
                    <a:pt x="870" y="660"/>
                  </a:lnTo>
                  <a:lnTo>
                    <a:pt x="861" y="660"/>
                  </a:lnTo>
                  <a:lnTo>
                    <a:pt x="852" y="654"/>
                  </a:lnTo>
                  <a:lnTo>
                    <a:pt x="846" y="644"/>
                  </a:lnTo>
                  <a:lnTo>
                    <a:pt x="840" y="635"/>
                  </a:lnTo>
                  <a:lnTo>
                    <a:pt x="837" y="626"/>
                  </a:lnTo>
                  <a:lnTo>
                    <a:pt x="837" y="614"/>
                  </a:lnTo>
                  <a:lnTo>
                    <a:pt x="837" y="602"/>
                  </a:lnTo>
                  <a:lnTo>
                    <a:pt x="837" y="602"/>
                  </a:lnTo>
                  <a:lnTo>
                    <a:pt x="846" y="580"/>
                  </a:lnTo>
                  <a:lnTo>
                    <a:pt x="861" y="565"/>
                  </a:lnTo>
                  <a:lnTo>
                    <a:pt x="876" y="550"/>
                  </a:lnTo>
                  <a:lnTo>
                    <a:pt x="895" y="535"/>
                  </a:lnTo>
                  <a:lnTo>
                    <a:pt x="934" y="507"/>
                  </a:lnTo>
                  <a:lnTo>
                    <a:pt x="950" y="492"/>
                  </a:lnTo>
                  <a:lnTo>
                    <a:pt x="968" y="480"/>
                  </a:lnTo>
                  <a:lnTo>
                    <a:pt x="968" y="480"/>
                  </a:lnTo>
                  <a:lnTo>
                    <a:pt x="977" y="464"/>
                  </a:lnTo>
                  <a:lnTo>
                    <a:pt x="983" y="446"/>
                  </a:lnTo>
                  <a:lnTo>
                    <a:pt x="989" y="431"/>
                  </a:lnTo>
                  <a:lnTo>
                    <a:pt x="986" y="412"/>
                  </a:lnTo>
                  <a:lnTo>
                    <a:pt x="983" y="397"/>
                  </a:lnTo>
                  <a:lnTo>
                    <a:pt x="974" y="382"/>
                  </a:lnTo>
                  <a:lnTo>
                    <a:pt x="965" y="370"/>
                  </a:lnTo>
                  <a:lnTo>
                    <a:pt x="950" y="358"/>
                  </a:lnTo>
                  <a:lnTo>
                    <a:pt x="950" y="358"/>
                  </a:lnTo>
                  <a:lnTo>
                    <a:pt x="922" y="342"/>
                  </a:lnTo>
                  <a:lnTo>
                    <a:pt x="904" y="336"/>
                  </a:lnTo>
                  <a:lnTo>
                    <a:pt x="892" y="330"/>
                  </a:lnTo>
                  <a:lnTo>
                    <a:pt x="889" y="327"/>
                  </a:lnTo>
                  <a:lnTo>
                    <a:pt x="886" y="321"/>
                  </a:lnTo>
                  <a:lnTo>
                    <a:pt x="886" y="321"/>
                  </a:lnTo>
                  <a:lnTo>
                    <a:pt x="864" y="324"/>
                  </a:lnTo>
                  <a:lnTo>
                    <a:pt x="840" y="324"/>
                  </a:lnTo>
                  <a:lnTo>
                    <a:pt x="803" y="324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27" y="339"/>
                  </a:lnTo>
                  <a:lnTo>
                    <a:pt x="681" y="354"/>
                  </a:lnTo>
                  <a:lnTo>
                    <a:pt x="635" y="370"/>
                  </a:lnTo>
                  <a:lnTo>
                    <a:pt x="617" y="379"/>
                  </a:lnTo>
                  <a:lnTo>
                    <a:pt x="605" y="388"/>
                  </a:lnTo>
                  <a:lnTo>
                    <a:pt x="605" y="388"/>
                  </a:lnTo>
                  <a:lnTo>
                    <a:pt x="531" y="434"/>
                  </a:lnTo>
                  <a:lnTo>
                    <a:pt x="492" y="461"/>
                  </a:lnTo>
                  <a:lnTo>
                    <a:pt x="476" y="477"/>
                  </a:lnTo>
                  <a:lnTo>
                    <a:pt x="464" y="489"/>
                  </a:lnTo>
                  <a:lnTo>
                    <a:pt x="464" y="489"/>
                  </a:lnTo>
                  <a:lnTo>
                    <a:pt x="437" y="522"/>
                  </a:lnTo>
                  <a:lnTo>
                    <a:pt x="421" y="547"/>
                  </a:lnTo>
                  <a:lnTo>
                    <a:pt x="409" y="571"/>
                  </a:lnTo>
                  <a:lnTo>
                    <a:pt x="397" y="596"/>
                  </a:lnTo>
                  <a:lnTo>
                    <a:pt x="391" y="620"/>
                  </a:lnTo>
                  <a:lnTo>
                    <a:pt x="391" y="644"/>
                  </a:lnTo>
                  <a:lnTo>
                    <a:pt x="394" y="654"/>
                  </a:lnTo>
                  <a:lnTo>
                    <a:pt x="400" y="663"/>
                  </a:lnTo>
                  <a:lnTo>
                    <a:pt x="400" y="663"/>
                  </a:lnTo>
                  <a:lnTo>
                    <a:pt x="412" y="675"/>
                  </a:lnTo>
                  <a:lnTo>
                    <a:pt x="425" y="684"/>
                  </a:lnTo>
                  <a:lnTo>
                    <a:pt x="437" y="690"/>
                  </a:lnTo>
                  <a:lnTo>
                    <a:pt x="452" y="693"/>
                  </a:lnTo>
                  <a:lnTo>
                    <a:pt x="476" y="699"/>
                  </a:lnTo>
                  <a:lnTo>
                    <a:pt x="495" y="702"/>
                  </a:lnTo>
                  <a:lnTo>
                    <a:pt x="495" y="702"/>
                  </a:lnTo>
                  <a:lnTo>
                    <a:pt x="507" y="705"/>
                  </a:lnTo>
                  <a:lnTo>
                    <a:pt x="513" y="705"/>
                  </a:lnTo>
                  <a:lnTo>
                    <a:pt x="516" y="712"/>
                  </a:lnTo>
                  <a:lnTo>
                    <a:pt x="513" y="724"/>
                  </a:lnTo>
                  <a:lnTo>
                    <a:pt x="513" y="724"/>
                  </a:lnTo>
                  <a:lnTo>
                    <a:pt x="513" y="724"/>
                  </a:lnTo>
                  <a:close/>
                </a:path>
              </a:pathLst>
            </a:custGeom>
            <a:solidFill>
              <a:srgbClr val="F1D1A4"/>
            </a:solidFill>
            <a:ln w="9525" cmpd="sng">
              <a:solidFill>
                <a:srgbClr val="8B3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2" name="Freeform 94"/>
            <p:cNvSpPr>
              <a:spLocks/>
            </p:cNvSpPr>
            <p:nvPr/>
          </p:nvSpPr>
          <p:spPr bwMode="auto">
            <a:xfrm>
              <a:off x="1425" y="1307"/>
              <a:ext cx="15" cy="52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12" y="24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lnTo>
                    <a:pt x="15" y="52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3" name="Freeform 95"/>
            <p:cNvSpPr>
              <a:spLocks/>
            </p:cNvSpPr>
            <p:nvPr/>
          </p:nvSpPr>
          <p:spPr bwMode="auto">
            <a:xfrm>
              <a:off x="1544" y="696"/>
              <a:ext cx="71" cy="101"/>
            </a:xfrm>
            <a:custGeom>
              <a:avLst/>
              <a:gdLst/>
              <a:ahLst/>
              <a:cxnLst>
                <a:cxn ang="0">
                  <a:pos x="71" y="101"/>
                </a:cxn>
                <a:cxn ang="0">
                  <a:pos x="71" y="101"/>
                </a:cxn>
                <a:cxn ang="0">
                  <a:pos x="71" y="86"/>
                </a:cxn>
                <a:cxn ang="0">
                  <a:pos x="67" y="71"/>
                </a:cxn>
                <a:cxn ang="0">
                  <a:pos x="64" y="61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43" y="43"/>
                </a:cxn>
                <a:cxn ang="0">
                  <a:pos x="25" y="25"/>
                </a:cxn>
                <a:cxn ang="0">
                  <a:pos x="0" y="0"/>
                </a:cxn>
              </a:cxnLst>
              <a:rect l="0" t="0" r="r" b="b"/>
              <a:pathLst>
                <a:path w="71" h="101">
                  <a:moveTo>
                    <a:pt x="71" y="101"/>
                  </a:moveTo>
                  <a:lnTo>
                    <a:pt x="71" y="101"/>
                  </a:lnTo>
                  <a:lnTo>
                    <a:pt x="71" y="86"/>
                  </a:lnTo>
                  <a:lnTo>
                    <a:pt x="67" y="71"/>
                  </a:lnTo>
                  <a:lnTo>
                    <a:pt x="64" y="61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3" y="43"/>
                  </a:lnTo>
                  <a:lnTo>
                    <a:pt x="25" y="2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4" name="Freeform 96"/>
            <p:cNvSpPr>
              <a:spLocks/>
            </p:cNvSpPr>
            <p:nvPr/>
          </p:nvSpPr>
          <p:spPr bwMode="auto">
            <a:xfrm>
              <a:off x="1605" y="751"/>
              <a:ext cx="37" cy="13"/>
            </a:xfrm>
            <a:custGeom>
              <a:avLst/>
              <a:gdLst/>
              <a:ahLst/>
              <a:cxnLst>
                <a:cxn ang="0">
                  <a:pos x="37" y="13"/>
                </a:cxn>
                <a:cxn ang="0">
                  <a:pos x="37" y="13"/>
                </a:cxn>
                <a:cxn ang="0">
                  <a:pos x="19" y="3"/>
                </a:cxn>
                <a:cxn ang="0">
                  <a:pos x="0" y="0"/>
                </a:cxn>
              </a:cxnLst>
              <a:rect l="0" t="0" r="r" b="b"/>
              <a:pathLst>
                <a:path w="37" h="13">
                  <a:moveTo>
                    <a:pt x="37" y="13"/>
                  </a:moveTo>
                  <a:lnTo>
                    <a:pt x="37" y="13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5" name="Freeform 97"/>
            <p:cNvSpPr>
              <a:spLocks/>
            </p:cNvSpPr>
            <p:nvPr/>
          </p:nvSpPr>
          <p:spPr bwMode="auto">
            <a:xfrm>
              <a:off x="1440" y="764"/>
              <a:ext cx="37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3"/>
                </a:cxn>
                <a:cxn ang="0">
                  <a:pos x="37" y="61"/>
                </a:cxn>
              </a:cxnLst>
              <a:rect l="0" t="0" r="r" b="b"/>
              <a:pathLst>
                <a:path w="37" h="61">
                  <a:moveTo>
                    <a:pt x="0" y="0"/>
                  </a:moveTo>
                  <a:lnTo>
                    <a:pt x="0" y="0"/>
                  </a:lnTo>
                  <a:lnTo>
                    <a:pt x="22" y="33"/>
                  </a:lnTo>
                  <a:lnTo>
                    <a:pt x="37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6" name="Freeform 98"/>
            <p:cNvSpPr>
              <a:spLocks/>
            </p:cNvSpPr>
            <p:nvPr/>
          </p:nvSpPr>
          <p:spPr bwMode="auto">
            <a:xfrm>
              <a:off x="1334" y="903"/>
              <a:ext cx="64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5" y="3"/>
                </a:cxn>
                <a:cxn ang="0">
                  <a:pos x="33" y="12"/>
                </a:cxn>
                <a:cxn ang="0">
                  <a:pos x="48" y="24"/>
                </a:cxn>
                <a:cxn ang="0">
                  <a:pos x="55" y="33"/>
                </a:cxn>
                <a:cxn ang="0">
                  <a:pos x="55" y="33"/>
                </a:cxn>
                <a:cxn ang="0">
                  <a:pos x="61" y="46"/>
                </a:cxn>
                <a:cxn ang="0">
                  <a:pos x="64" y="64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5" y="3"/>
                  </a:lnTo>
                  <a:lnTo>
                    <a:pt x="33" y="12"/>
                  </a:lnTo>
                  <a:lnTo>
                    <a:pt x="48" y="24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61" y="46"/>
                  </a:lnTo>
                  <a:lnTo>
                    <a:pt x="64" y="64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7" name="Freeform 99"/>
            <p:cNvSpPr>
              <a:spLocks/>
            </p:cNvSpPr>
            <p:nvPr/>
          </p:nvSpPr>
          <p:spPr bwMode="auto">
            <a:xfrm>
              <a:off x="1373" y="903"/>
              <a:ext cx="52" cy="1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28" y="15"/>
                </a:cxn>
                <a:cxn ang="0">
                  <a:pos x="16" y="18"/>
                </a:cxn>
                <a:cxn ang="0">
                  <a:pos x="0" y="15"/>
                </a:cxn>
              </a:cxnLst>
              <a:rect l="0" t="0" r="r" b="b"/>
              <a:pathLst>
                <a:path w="52" h="18">
                  <a:moveTo>
                    <a:pt x="52" y="0"/>
                  </a:moveTo>
                  <a:lnTo>
                    <a:pt x="52" y="0"/>
                  </a:lnTo>
                  <a:lnTo>
                    <a:pt x="28" y="15"/>
                  </a:lnTo>
                  <a:lnTo>
                    <a:pt x="16" y="18"/>
                  </a:lnTo>
                  <a:lnTo>
                    <a:pt x="0" y="1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8" name="Freeform 100"/>
            <p:cNvSpPr>
              <a:spLocks/>
            </p:cNvSpPr>
            <p:nvPr/>
          </p:nvSpPr>
          <p:spPr bwMode="auto">
            <a:xfrm>
              <a:off x="1285" y="1051"/>
              <a:ext cx="8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28"/>
                </a:cxn>
                <a:cxn ang="0">
                  <a:pos x="43" y="52"/>
                </a:cxn>
                <a:cxn ang="0">
                  <a:pos x="43" y="52"/>
                </a:cxn>
                <a:cxn ang="0">
                  <a:pos x="49" y="61"/>
                </a:cxn>
                <a:cxn ang="0">
                  <a:pos x="61" y="68"/>
                </a:cxn>
                <a:cxn ang="0">
                  <a:pos x="73" y="71"/>
                </a:cxn>
                <a:cxn ang="0">
                  <a:pos x="85" y="68"/>
                </a:cxn>
              </a:cxnLst>
              <a:rect l="0" t="0" r="r" b="b"/>
              <a:pathLst>
                <a:path w="85" h="71">
                  <a:moveTo>
                    <a:pt x="0" y="0"/>
                  </a:moveTo>
                  <a:lnTo>
                    <a:pt x="0" y="0"/>
                  </a:lnTo>
                  <a:lnTo>
                    <a:pt x="21" y="28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9" y="61"/>
                  </a:lnTo>
                  <a:lnTo>
                    <a:pt x="61" y="68"/>
                  </a:lnTo>
                  <a:lnTo>
                    <a:pt x="73" y="71"/>
                  </a:lnTo>
                  <a:lnTo>
                    <a:pt x="85" y="6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9" name="Freeform 101"/>
            <p:cNvSpPr>
              <a:spLocks/>
            </p:cNvSpPr>
            <p:nvPr/>
          </p:nvSpPr>
          <p:spPr bwMode="auto">
            <a:xfrm>
              <a:off x="1315" y="1087"/>
              <a:ext cx="4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22" y="9"/>
                </a:cxn>
                <a:cxn ang="0">
                  <a:pos x="34" y="9"/>
                </a:cxn>
                <a:cxn ang="0">
                  <a:pos x="46" y="6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22" y="9"/>
                  </a:lnTo>
                  <a:lnTo>
                    <a:pt x="34" y="9"/>
                  </a:lnTo>
                  <a:lnTo>
                    <a:pt x="46" y="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0" name="Freeform 102"/>
            <p:cNvSpPr>
              <a:spLocks/>
            </p:cNvSpPr>
            <p:nvPr/>
          </p:nvSpPr>
          <p:spPr bwMode="auto">
            <a:xfrm>
              <a:off x="1263" y="1200"/>
              <a:ext cx="95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9" y="34"/>
                </a:cxn>
                <a:cxn ang="0">
                  <a:pos x="37" y="31"/>
                </a:cxn>
                <a:cxn ang="0">
                  <a:pos x="55" y="28"/>
                </a:cxn>
                <a:cxn ang="0">
                  <a:pos x="71" y="21"/>
                </a:cxn>
                <a:cxn ang="0">
                  <a:pos x="71" y="21"/>
                </a:cxn>
                <a:cxn ang="0">
                  <a:pos x="80" y="12"/>
                </a:cxn>
                <a:cxn ang="0">
                  <a:pos x="86" y="6"/>
                </a:cxn>
                <a:cxn ang="0">
                  <a:pos x="89" y="3"/>
                </a:cxn>
                <a:cxn ang="0">
                  <a:pos x="95" y="0"/>
                </a:cxn>
              </a:cxnLst>
              <a:rect l="0" t="0" r="r" b="b"/>
              <a:pathLst>
                <a:path w="95" h="34">
                  <a:moveTo>
                    <a:pt x="0" y="34"/>
                  </a:moveTo>
                  <a:lnTo>
                    <a:pt x="0" y="34"/>
                  </a:lnTo>
                  <a:lnTo>
                    <a:pt x="19" y="34"/>
                  </a:lnTo>
                  <a:lnTo>
                    <a:pt x="37" y="31"/>
                  </a:lnTo>
                  <a:lnTo>
                    <a:pt x="55" y="28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80" y="12"/>
                  </a:lnTo>
                  <a:lnTo>
                    <a:pt x="86" y="6"/>
                  </a:lnTo>
                  <a:lnTo>
                    <a:pt x="89" y="3"/>
                  </a:lnTo>
                  <a:lnTo>
                    <a:pt x="9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1" name="Freeform 103"/>
            <p:cNvSpPr>
              <a:spLocks/>
            </p:cNvSpPr>
            <p:nvPr/>
          </p:nvSpPr>
          <p:spPr bwMode="auto">
            <a:xfrm>
              <a:off x="1315" y="1310"/>
              <a:ext cx="55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16" y="46"/>
                </a:cxn>
                <a:cxn ang="0">
                  <a:pos x="34" y="27"/>
                </a:cxn>
                <a:cxn ang="0">
                  <a:pos x="55" y="0"/>
                </a:cxn>
              </a:cxnLst>
              <a:rect l="0" t="0" r="r" b="b"/>
              <a:pathLst>
                <a:path w="55" h="58">
                  <a:moveTo>
                    <a:pt x="0" y="58"/>
                  </a:moveTo>
                  <a:lnTo>
                    <a:pt x="0" y="58"/>
                  </a:lnTo>
                  <a:lnTo>
                    <a:pt x="16" y="46"/>
                  </a:lnTo>
                  <a:lnTo>
                    <a:pt x="34" y="27"/>
                  </a:lnTo>
                  <a:lnTo>
                    <a:pt x="5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2" name="Freeform 104"/>
            <p:cNvSpPr>
              <a:spLocks/>
            </p:cNvSpPr>
            <p:nvPr/>
          </p:nvSpPr>
          <p:spPr bwMode="auto">
            <a:xfrm>
              <a:off x="1459" y="1228"/>
              <a:ext cx="107" cy="88"/>
            </a:xfrm>
            <a:custGeom>
              <a:avLst/>
              <a:gdLst/>
              <a:ahLst/>
              <a:cxnLst>
                <a:cxn ang="0">
                  <a:pos x="107" y="88"/>
                </a:cxn>
                <a:cxn ang="0">
                  <a:pos x="107" y="88"/>
                </a:cxn>
                <a:cxn ang="0">
                  <a:pos x="94" y="51"/>
                </a:cxn>
                <a:cxn ang="0">
                  <a:pos x="88" y="39"/>
                </a:cxn>
                <a:cxn ang="0">
                  <a:pos x="82" y="33"/>
                </a:cxn>
                <a:cxn ang="0">
                  <a:pos x="79" y="30"/>
                </a:cxn>
                <a:cxn ang="0">
                  <a:pos x="79" y="30"/>
                </a:cxn>
                <a:cxn ang="0">
                  <a:pos x="33" y="18"/>
                </a:cxn>
                <a:cxn ang="0">
                  <a:pos x="12" y="9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107" h="88">
                  <a:moveTo>
                    <a:pt x="107" y="88"/>
                  </a:moveTo>
                  <a:lnTo>
                    <a:pt x="107" y="88"/>
                  </a:lnTo>
                  <a:lnTo>
                    <a:pt x="94" y="51"/>
                  </a:lnTo>
                  <a:lnTo>
                    <a:pt x="88" y="39"/>
                  </a:lnTo>
                  <a:lnTo>
                    <a:pt x="82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33" y="18"/>
                  </a:lnTo>
                  <a:lnTo>
                    <a:pt x="12" y="9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3" name="Freeform 105"/>
            <p:cNvSpPr>
              <a:spLocks/>
            </p:cNvSpPr>
            <p:nvPr/>
          </p:nvSpPr>
          <p:spPr bwMode="auto">
            <a:xfrm>
              <a:off x="1541" y="1209"/>
              <a:ext cx="6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6" y="0"/>
                </a:cxn>
              </a:cxnLst>
              <a:rect l="0" t="0" r="r" b="b"/>
              <a:pathLst>
                <a:path w="6" h="49">
                  <a:moveTo>
                    <a:pt x="0" y="49"/>
                  </a:moveTo>
                  <a:lnTo>
                    <a:pt x="0" y="49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4" name="Freeform 106"/>
            <p:cNvSpPr>
              <a:spLocks/>
            </p:cNvSpPr>
            <p:nvPr/>
          </p:nvSpPr>
          <p:spPr bwMode="auto">
            <a:xfrm>
              <a:off x="1639" y="1279"/>
              <a:ext cx="15" cy="31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5" y="31"/>
                </a:cxn>
                <a:cxn ang="0">
                  <a:pos x="15" y="19"/>
                </a:cxn>
                <a:cxn ang="0">
                  <a:pos x="12" y="13"/>
                </a:cxn>
                <a:cxn ang="0">
                  <a:pos x="0" y="0"/>
                </a:cxn>
              </a:cxnLst>
              <a:rect l="0" t="0" r="r" b="b"/>
              <a:pathLst>
                <a:path w="15" h="31">
                  <a:moveTo>
                    <a:pt x="15" y="31"/>
                  </a:moveTo>
                  <a:lnTo>
                    <a:pt x="15" y="31"/>
                  </a:lnTo>
                  <a:lnTo>
                    <a:pt x="15" y="19"/>
                  </a:ln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5" name="Freeform 107"/>
            <p:cNvSpPr>
              <a:spLocks/>
            </p:cNvSpPr>
            <p:nvPr/>
          </p:nvSpPr>
          <p:spPr bwMode="auto">
            <a:xfrm>
              <a:off x="1709" y="996"/>
              <a:ext cx="6" cy="6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33"/>
                </a:cxn>
                <a:cxn ang="0">
                  <a:pos x="6" y="51"/>
                </a:cxn>
                <a:cxn ang="0">
                  <a:pos x="3" y="61"/>
                </a:cxn>
                <a:cxn ang="0">
                  <a:pos x="0" y="67"/>
                </a:cxn>
              </a:cxnLst>
              <a:rect l="0" t="0" r="r" b="b"/>
              <a:pathLst>
                <a:path w="6" h="67">
                  <a:moveTo>
                    <a:pt x="3" y="0"/>
                  </a:moveTo>
                  <a:lnTo>
                    <a:pt x="3" y="0"/>
                  </a:lnTo>
                  <a:lnTo>
                    <a:pt x="6" y="33"/>
                  </a:lnTo>
                  <a:lnTo>
                    <a:pt x="6" y="51"/>
                  </a:lnTo>
                  <a:lnTo>
                    <a:pt x="3" y="61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6" name="Freeform 108"/>
            <p:cNvSpPr>
              <a:spLocks/>
            </p:cNvSpPr>
            <p:nvPr/>
          </p:nvSpPr>
          <p:spPr bwMode="auto">
            <a:xfrm>
              <a:off x="1853" y="894"/>
              <a:ext cx="48" cy="6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6" y="15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0" y="67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48" y="0"/>
                  </a:lnTo>
                  <a:lnTo>
                    <a:pt x="36" y="15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7" name="Freeform 109"/>
            <p:cNvSpPr>
              <a:spLocks/>
            </p:cNvSpPr>
            <p:nvPr/>
          </p:nvSpPr>
          <p:spPr bwMode="auto">
            <a:xfrm>
              <a:off x="2130" y="867"/>
              <a:ext cx="31" cy="2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5" y="10"/>
                </a:cxn>
                <a:cxn ang="0">
                  <a:pos x="16" y="19"/>
                </a:cxn>
                <a:cxn ang="0">
                  <a:pos x="10" y="25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31" y="0"/>
                  </a:lnTo>
                  <a:lnTo>
                    <a:pt x="25" y="10"/>
                  </a:lnTo>
                  <a:lnTo>
                    <a:pt x="16" y="19"/>
                  </a:lnTo>
                  <a:lnTo>
                    <a:pt x="10" y="25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8" name="Freeform 110"/>
            <p:cNvSpPr>
              <a:spLocks/>
            </p:cNvSpPr>
            <p:nvPr/>
          </p:nvSpPr>
          <p:spPr bwMode="auto">
            <a:xfrm>
              <a:off x="2127" y="1191"/>
              <a:ext cx="43" cy="4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1" y="9"/>
                </a:cxn>
                <a:cxn ang="0">
                  <a:pos x="16" y="18"/>
                </a:cxn>
                <a:cxn ang="0">
                  <a:pos x="7" y="30"/>
                </a:cxn>
                <a:cxn ang="0">
                  <a:pos x="0" y="43"/>
                </a:cxn>
              </a:cxnLst>
              <a:rect l="0" t="0" r="r" b="b"/>
              <a:pathLst>
                <a:path w="43" h="43">
                  <a:moveTo>
                    <a:pt x="43" y="0"/>
                  </a:moveTo>
                  <a:lnTo>
                    <a:pt x="43" y="0"/>
                  </a:lnTo>
                  <a:lnTo>
                    <a:pt x="31" y="9"/>
                  </a:lnTo>
                  <a:lnTo>
                    <a:pt x="16" y="18"/>
                  </a:lnTo>
                  <a:lnTo>
                    <a:pt x="7" y="30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9" name="Freeform 111"/>
            <p:cNvSpPr>
              <a:spLocks/>
            </p:cNvSpPr>
            <p:nvPr/>
          </p:nvSpPr>
          <p:spPr bwMode="auto">
            <a:xfrm>
              <a:off x="2243" y="1188"/>
              <a:ext cx="3" cy="6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3" y="61"/>
                </a:cxn>
              </a:cxnLst>
              <a:rect l="0" t="0" r="r" b="b"/>
              <a:pathLst>
                <a:path w="3" h="61">
                  <a:moveTo>
                    <a:pt x="3" y="0"/>
                  </a:moveTo>
                  <a:lnTo>
                    <a:pt x="3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3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0" name="Freeform 112"/>
            <p:cNvSpPr>
              <a:spLocks/>
            </p:cNvSpPr>
            <p:nvPr/>
          </p:nvSpPr>
          <p:spPr bwMode="auto">
            <a:xfrm>
              <a:off x="2379" y="1137"/>
              <a:ext cx="2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30"/>
                </a:cxn>
                <a:cxn ang="0">
                  <a:pos x="15" y="46"/>
                </a:cxn>
                <a:cxn ang="0">
                  <a:pos x="18" y="52"/>
                </a:cxn>
                <a:cxn ang="0">
                  <a:pos x="24" y="52"/>
                </a:cxn>
              </a:cxnLst>
              <a:rect l="0" t="0" r="r" b="b"/>
              <a:pathLst>
                <a:path w="24" h="52">
                  <a:moveTo>
                    <a:pt x="0" y="0"/>
                  </a:moveTo>
                  <a:lnTo>
                    <a:pt x="0" y="0"/>
                  </a:lnTo>
                  <a:lnTo>
                    <a:pt x="9" y="30"/>
                  </a:lnTo>
                  <a:lnTo>
                    <a:pt x="15" y="46"/>
                  </a:lnTo>
                  <a:lnTo>
                    <a:pt x="18" y="52"/>
                  </a:lnTo>
                  <a:lnTo>
                    <a:pt x="24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1" name="Freeform 113"/>
            <p:cNvSpPr>
              <a:spLocks/>
            </p:cNvSpPr>
            <p:nvPr/>
          </p:nvSpPr>
          <p:spPr bwMode="auto">
            <a:xfrm>
              <a:off x="2464" y="1050"/>
              <a:ext cx="55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  <a:cxn ang="0">
                  <a:pos x="27" y="16"/>
                </a:cxn>
                <a:cxn ang="0">
                  <a:pos x="46" y="25"/>
                </a:cxn>
                <a:cxn ang="0">
                  <a:pos x="52" y="28"/>
                </a:cxn>
                <a:cxn ang="0">
                  <a:pos x="55" y="28"/>
                </a:cxn>
              </a:cxnLst>
              <a:rect l="0" t="0" r="r" b="b"/>
              <a:pathLst>
                <a:path w="55" h="28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27" y="16"/>
                  </a:lnTo>
                  <a:lnTo>
                    <a:pt x="46" y="25"/>
                  </a:lnTo>
                  <a:lnTo>
                    <a:pt x="52" y="28"/>
                  </a:lnTo>
                  <a:lnTo>
                    <a:pt x="55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2" name="Freeform 114"/>
            <p:cNvSpPr>
              <a:spLocks/>
            </p:cNvSpPr>
            <p:nvPr/>
          </p:nvSpPr>
          <p:spPr bwMode="auto">
            <a:xfrm>
              <a:off x="2464" y="977"/>
              <a:ext cx="76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61" y="12"/>
                </a:cxn>
                <a:cxn ang="0">
                  <a:pos x="70" y="15"/>
                </a:cxn>
                <a:cxn ang="0">
                  <a:pos x="76" y="12"/>
                </a:cxn>
              </a:cxnLst>
              <a:rect l="0" t="0" r="r" b="b"/>
              <a:pathLst>
                <a:path w="76" h="15">
                  <a:moveTo>
                    <a:pt x="0" y="12"/>
                  </a:moveTo>
                  <a:lnTo>
                    <a:pt x="0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12"/>
                  </a:lnTo>
                  <a:lnTo>
                    <a:pt x="70" y="15"/>
                  </a:lnTo>
                  <a:lnTo>
                    <a:pt x="76" y="1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3" name="Freeform 115"/>
            <p:cNvSpPr>
              <a:spLocks/>
            </p:cNvSpPr>
            <p:nvPr/>
          </p:nvSpPr>
          <p:spPr bwMode="auto">
            <a:xfrm>
              <a:off x="2463" y="849"/>
              <a:ext cx="40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6" y="3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0" y="0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52"/>
                  </a:lnTo>
                  <a:lnTo>
                    <a:pt x="6" y="3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4" name="Freeform 116"/>
            <p:cNvSpPr>
              <a:spLocks/>
            </p:cNvSpPr>
            <p:nvPr/>
          </p:nvSpPr>
          <p:spPr bwMode="auto">
            <a:xfrm>
              <a:off x="2424" y="873"/>
              <a:ext cx="5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27" y="4"/>
                </a:cxn>
                <a:cxn ang="0">
                  <a:pos x="39" y="4"/>
                </a:cxn>
                <a:cxn ang="0">
                  <a:pos x="51" y="0"/>
                </a:cxn>
              </a:cxnLst>
              <a:rect l="0" t="0" r="r" b="b"/>
              <a:pathLst>
                <a:path w="51" h="4">
                  <a:moveTo>
                    <a:pt x="0" y="4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5" name="Freeform 117"/>
            <p:cNvSpPr>
              <a:spLocks/>
            </p:cNvSpPr>
            <p:nvPr/>
          </p:nvSpPr>
          <p:spPr bwMode="auto">
            <a:xfrm>
              <a:off x="2356" y="699"/>
              <a:ext cx="3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43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5" y="16"/>
                </a:cxn>
                <a:cxn ang="0">
                  <a:pos x="31" y="7"/>
                </a:cxn>
                <a:cxn ang="0">
                  <a:pos x="31" y="0"/>
                </a:cxn>
              </a:cxnLst>
              <a:rect l="0" t="0" r="r" b="b"/>
              <a:pathLst>
                <a:path w="31" h="80">
                  <a:moveTo>
                    <a:pt x="0" y="80"/>
                  </a:moveTo>
                  <a:lnTo>
                    <a:pt x="0" y="80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25" y="16"/>
                  </a:lnTo>
                  <a:lnTo>
                    <a:pt x="31" y="7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6" name="Freeform 118"/>
            <p:cNvSpPr>
              <a:spLocks/>
            </p:cNvSpPr>
            <p:nvPr/>
          </p:nvSpPr>
          <p:spPr bwMode="auto">
            <a:xfrm>
              <a:off x="2288" y="733"/>
              <a:ext cx="7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3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58" y="6"/>
                </a:cxn>
                <a:cxn ang="0">
                  <a:pos x="64" y="3"/>
                </a:cxn>
                <a:cxn ang="0">
                  <a:pos x="74" y="0"/>
                </a:cxn>
              </a:cxnLst>
              <a:rect l="0" t="0" r="r" b="b"/>
              <a:pathLst>
                <a:path w="74" h="6">
                  <a:moveTo>
                    <a:pt x="0" y="6"/>
                  </a:moveTo>
                  <a:lnTo>
                    <a:pt x="0" y="6"/>
                  </a:lnTo>
                  <a:lnTo>
                    <a:pt x="2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58" y="6"/>
                  </a:lnTo>
                  <a:lnTo>
                    <a:pt x="64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7" name="Freeform 119"/>
            <p:cNvSpPr>
              <a:spLocks/>
            </p:cNvSpPr>
            <p:nvPr/>
          </p:nvSpPr>
          <p:spPr bwMode="auto">
            <a:xfrm>
              <a:off x="2237" y="626"/>
              <a:ext cx="22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6" y="28"/>
                </a:cxn>
                <a:cxn ang="0">
                  <a:pos x="16" y="19"/>
                </a:cxn>
                <a:cxn ang="0">
                  <a:pos x="19" y="9"/>
                </a:cxn>
                <a:cxn ang="0">
                  <a:pos x="22" y="0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0" y="43"/>
                  </a:lnTo>
                  <a:lnTo>
                    <a:pt x="6" y="28"/>
                  </a:lnTo>
                  <a:lnTo>
                    <a:pt x="16" y="19"/>
                  </a:lnTo>
                  <a:lnTo>
                    <a:pt x="19" y="9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8" name="Freeform 120"/>
            <p:cNvSpPr>
              <a:spLocks/>
            </p:cNvSpPr>
            <p:nvPr/>
          </p:nvSpPr>
          <p:spPr bwMode="auto">
            <a:xfrm>
              <a:off x="2134" y="602"/>
              <a:ext cx="6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0" y="39"/>
                </a:cxn>
              </a:cxnLst>
              <a:rect l="0" t="0" r="r" b="b"/>
              <a:pathLst>
                <a:path w="6" h="39">
                  <a:moveTo>
                    <a:pt x="3" y="0"/>
                  </a:moveTo>
                  <a:lnTo>
                    <a:pt x="3" y="0"/>
                  </a:lnTo>
                  <a:lnTo>
                    <a:pt x="6" y="9"/>
                  </a:lnTo>
                  <a:lnTo>
                    <a:pt x="6" y="18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9" name="Freeform 121"/>
            <p:cNvSpPr>
              <a:spLocks/>
            </p:cNvSpPr>
            <p:nvPr/>
          </p:nvSpPr>
          <p:spPr bwMode="auto">
            <a:xfrm>
              <a:off x="1981" y="587"/>
              <a:ext cx="15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7"/>
                </a:cxn>
                <a:cxn ang="0">
                  <a:pos x="3" y="51"/>
                </a:cxn>
                <a:cxn ang="0">
                  <a:pos x="3" y="51"/>
                </a:cxn>
                <a:cxn ang="0">
                  <a:pos x="3" y="61"/>
                </a:cxn>
                <a:cxn ang="0">
                  <a:pos x="9" y="70"/>
                </a:cxn>
                <a:cxn ang="0">
                  <a:pos x="12" y="79"/>
                </a:cxn>
                <a:cxn ang="0">
                  <a:pos x="15" y="85"/>
                </a:cxn>
              </a:cxnLst>
              <a:rect l="0" t="0" r="r" b="b"/>
              <a:pathLst>
                <a:path w="15" h="85">
                  <a:moveTo>
                    <a:pt x="0" y="0"/>
                  </a:moveTo>
                  <a:lnTo>
                    <a:pt x="0" y="0"/>
                  </a:lnTo>
                  <a:lnTo>
                    <a:pt x="3" y="27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61"/>
                  </a:lnTo>
                  <a:lnTo>
                    <a:pt x="9" y="70"/>
                  </a:lnTo>
                  <a:lnTo>
                    <a:pt x="12" y="79"/>
                  </a:lnTo>
                  <a:lnTo>
                    <a:pt x="15" y="8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0" name="Freeform 122"/>
            <p:cNvSpPr>
              <a:spLocks/>
            </p:cNvSpPr>
            <p:nvPr/>
          </p:nvSpPr>
          <p:spPr bwMode="auto">
            <a:xfrm>
              <a:off x="1953" y="638"/>
              <a:ext cx="31" cy="4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16" y="19"/>
                </a:cxn>
                <a:cxn ang="0">
                  <a:pos x="6" y="31"/>
                </a:cxn>
                <a:cxn ang="0">
                  <a:pos x="0" y="43"/>
                </a:cxn>
              </a:cxnLst>
              <a:rect l="0" t="0" r="r" b="b"/>
              <a:pathLst>
                <a:path w="31" h="43">
                  <a:moveTo>
                    <a:pt x="31" y="0"/>
                  </a:moveTo>
                  <a:lnTo>
                    <a:pt x="31" y="0"/>
                  </a:lnTo>
                  <a:lnTo>
                    <a:pt x="16" y="19"/>
                  </a:lnTo>
                  <a:lnTo>
                    <a:pt x="6" y="31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1" name="Freeform 123"/>
            <p:cNvSpPr>
              <a:spLocks/>
            </p:cNvSpPr>
            <p:nvPr/>
          </p:nvSpPr>
          <p:spPr bwMode="auto">
            <a:xfrm>
              <a:off x="1834" y="608"/>
              <a:ext cx="22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9" y="27"/>
                </a:cxn>
                <a:cxn ang="0">
                  <a:pos x="13" y="58"/>
                </a:cxn>
                <a:cxn ang="0">
                  <a:pos x="13" y="58"/>
                </a:cxn>
                <a:cxn ang="0">
                  <a:pos x="13" y="70"/>
                </a:cxn>
                <a:cxn ang="0">
                  <a:pos x="16" y="76"/>
                </a:cxn>
                <a:cxn ang="0">
                  <a:pos x="22" y="82"/>
                </a:cxn>
              </a:cxnLst>
              <a:rect l="0" t="0" r="r" b="b"/>
              <a:pathLst>
                <a:path w="22" h="82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2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70"/>
                  </a:lnTo>
                  <a:lnTo>
                    <a:pt x="16" y="76"/>
                  </a:lnTo>
                  <a:lnTo>
                    <a:pt x="22" y="8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2" name="Freeform 124"/>
            <p:cNvSpPr>
              <a:spLocks/>
            </p:cNvSpPr>
            <p:nvPr/>
          </p:nvSpPr>
          <p:spPr bwMode="auto">
            <a:xfrm>
              <a:off x="1786" y="654"/>
              <a:ext cx="16" cy="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4"/>
                </a:cxn>
                <a:cxn ang="0">
                  <a:pos x="7" y="58"/>
                </a:cxn>
                <a:cxn ang="0">
                  <a:pos x="0" y="113"/>
                </a:cxn>
              </a:cxnLst>
              <a:rect l="0" t="0" r="r" b="b"/>
              <a:pathLst>
                <a:path w="16" h="113">
                  <a:moveTo>
                    <a:pt x="16" y="0"/>
                  </a:moveTo>
                  <a:lnTo>
                    <a:pt x="16" y="0"/>
                  </a:lnTo>
                  <a:lnTo>
                    <a:pt x="10" y="24"/>
                  </a:lnTo>
                  <a:lnTo>
                    <a:pt x="7" y="58"/>
                  </a:lnTo>
                  <a:lnTo>
                    <a:pt x="0" y="11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3" name="Freeform 125"/>
            <p:cNvSpPr>
              <a:spLocks/>
            </p:cNvSpPr>
            <p:nvPr/>
          </p:nvSpPr>
          <p:spPr bwMode="auto">
            <a:xfrm>
              <a:off x="1755" y="715"/>
              <a:ext cx="37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18" y="15"/>
                </a:cxn>
                <a:cxn ang="0">
                  <a:pos x="0" y="33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37" y="0"/>
                  </a:lnTo>
                  <a:lnTo>
                    <a:pt x="18" y="15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4" name="Freeform 126"/>
            <p:cNvSpPr>
              <a:spLocks/>
            </p:cNvSpPr>
            <p:nvPr/>
          </p:nvSpPr>
          <p:spPr bwMode="auto">
            <a:xfrm>
              <a:off x="1688" y="629"/>
              <a:ext cx="2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22"/>
                </a:cxn>
                <a:cxn ang="0">
                  <a:pos x="27" y="46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22"/>
                  </a:lnTo>
                  <a:lnTo>
                    <a:pt x="27" y="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5" name="Freeform 127"/>
            <p:cNvSpPr>
              <a:spLocks/>
            </p:cNvSpPr>
            <p:nvPr/>
          </p:nvSpPr>
          <p:spPr bwMode="auto">
            <a:xfrm>
              <a:off x="2167" y="681"/>
              <a:ext cx="1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28"/>
                </a:cxn>
                <a:cxn ang="0">
                  <a:pos x="12" y="43"/>
                </a:cxn>
                <a:cxn ang="0">
                  <a:pos x="12" y="55"/>
                </a:cxn>
              </a:cxnLst>
              <a:rect l="0" t="0" r="r" b="b"/>
              <a:pathLst>
                <a:path w="12" h="55">
                  <a:moveTo>
                    <a:pt x="0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43"/>
                  </a:lnTo>
                  <a:lnTo>
                    <a:pt x="12" y="5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6" name="Freeform 128"/>
            <p:cNvSpPr>
              <a:spLocks/>
            </p:cNvSpPr>
            <p:nvPr/>
          </p:nvSpPr>
          <p:spPr bwMode="auto">
            <a:xfrm>
              <a:off x="2130" y="724"/>
              <a:ext cx="1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8" y="21"/>
                </a:cxn>
                <a:cxn ang="0">
                  <a:pos x="68" y="9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6" y="0"/>
                </a:cxn>
              </a:cxnLst>
              <a:rect l="0" t="0" r="r" b="b"/>
              <a:pathLst>
                <a:path w="126" h="24">
                  <a:moveTo>
                    <a:pt x="0" y="24"/>
                  </a:moveTo>
                  <a:lnTo>
                    <a:pt x="0" y="24"/>
                  </a:lnTo>
                  <a:lnTo>
                    <a:pt x="28" y="21"/>
                  </a:lnTo>
                  <a:lnTo>
                    <a:pt x="68" y="9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7" name="Freeform 129"/>
            <p:cNvSpPr>
              <a:spLocks/>
            </p:cNvSpPr>
            <p:nvPr/>
          </p:nvSpPr>
          <p:spPr bwMode="auto">
            <a:xfrm>
              <a:off x="1474" y="773"/>
              <a:ext cx="873" cy="397"/>
            </a:xfrm>
            <a:custGeom>
              <a:avLst/>
              <a:gdLst/>
              <a:ahLst/>
              <a:cxnLst>
                <a:cxn ang="0">
                  <a:pos x="672" y="390"/>
                </a:cxn>
                <a:cxn ang="0">
                  <a:pos x="672" y="390"/>
                </a:cxn>
                <a:cxn ang="0">
                  <a:pos x="687" y="381"/>
                </a:cxn>
                <a:cxn ang="0">
                  <a:pos x="705" y="375"/>
                </a:cxn>
                <a:cxn ang="0">
                  <a:pos x="742" y="372"/>
                </a:cxn>
                <a:cxn ang="0">
                  <a:pos x="742" y="372"/>
                </a:cxn>
                <a:cxn ang="0">
                  <a:pos x="769" y="366"/>
                </a:cxn>
                <a:cxn ang="0">
                  <a:pos x="806" y="351"/>
                </a:cxn>
                <a:cxn ang="0">
                  <a:pos x="821" y="342"/>
                </a:cxn>
                <a:cxn ang="0">
                  <a:pos x="837" y="332"/>
                </a:cxn>
                <a:cxn ang="0">
                  <a:pos x="846" y="320"/>
                </a:cxn>
                <a:cxn ang="0">
                  <a:pos x="852" y="308"/>
                </a:cxn>
                <a:cxn ang="0">
                  <a:pos x="852" y="308"/>
                </a:cxn>
                <a:cxn ang="0">
                  <a:pos x="870" y="253"/>
                </a:cxn>
                <a:cxn ang="0">
                  <a:pos x="873" y="226"/>
                </a:cxn>
                <a:cxn ang="0">
                  <a:pos x="873" y="213"/>
                </a:cxn>
                <a:cxn ang="0">
                  <a:pos x="870" y="204"/>
                </a:cxn>
                <a:cxn ang="0">
                  <a:pos x="870" y="204"/>
                </a:cxn>
                <a:cxn ang="0">
                  <a:pos x="855" y="180"/>
                </a:cxn>
                <a:cxn ang="0">
                  <a:pos x="837" y="152"/>
                </a:cxn>
                <a:cxn ang="0">
                  <a:pos x="815" y="122"/>
                </a:cxn>
                <a:cxn ang="0">
                  <a:pos x="794" y="104"/>
                </a:cxn>
                <a:cxn ang="0">
                  <a:pos x="794" y="104"/>
                </a:cxn>
                <a:cxn ang="0">
                  <a:pos x="760" y="76"/>
                </a:cxn>
                <a:cxn ang="0">
                  <a:pos x="724" y="55"/>
                </a:cxn>
                <a:cxn ang="0">
                  <a:pos x="684" y="36"/>
                </a:cxn>
                <a:cxn ang="0">
                  <a:pos x="647" y="18"/>
                </a:cxn>
                <a:cxn ang="0">
                  <a:pos x="611" y="9"/>
                </a:cxn>
                <a:cxn ang="0">
                  <a:pos x="580" y="3"/>
                </a:cxn>
                <a:cxn ang="0">
                  <a:pos x="553" y="0"/>
                </a:cxn>
                <a:cxn ang="0">
                  <a:pos x="534" y="3"/>
                </a:cxn>
                <a:cxn ang="0">
                  <a:pos x="534" y="3"/>
                </a:cxn>
                <a:cxn ang="0">
                  <a:pos x="479" y="21"/>
                </a:cxn>
                <a:cxn ang="0">
                  <a:pos x="388" y="49"/>
                </a:cxn>
                <a:cxn ang="0">
                  <a:pos x="299" y="76"/>
                </a:cxn>
                <a:cxn ang="0">
                  <a:pos x="269" y="88"/>
                </a:cxn>
                <a:cxn ang="0">
                  <a:pos x="253" y="97"/>
                </a:cxn>
                <a:cxn ang="0">
                  <a:pos x="253" y="97"/>
                </a:cxn>
                <a:cxn ang="0">
                  <a:pos x="223" y="119"/>
                </a:cxn>
                <a:cxn ang="0">
                  <a:pos x="171" y="155"/>
                </a:cxn>
                <a:cxn ang="0">
                  <a:pos x="122" y="189"/>
                </a:cxn>
                <a:cxn ang="0">
                  <a:pos x="104" y="204"/>
                </a:cxn>
                <a:cxn ang="0">
                  <a:pos x="92" y="213"/>
                </a:cxn>
                <a:cxn ang="0">
                  <a:pos x="92" y="213"/>
                </a:cxn>
                <a:cxn ang="0">
                  <a:pos x="76" y="235"/>
                </a:cxn>
                <a:cxn ang="0">
                  <a:pos x="58" y="262"/>
                </a:cxn>
                <a:cxn ang="0">
                  <a:pos x="43" y="287"/>
                </a:cxn>
                <a:cxn ang="0">
                  <a:pos x="40" y="299"/>
                </a:cxn>
                <a:cxn ang="0">
                  <a:pos x="40" y="308"/>
                </a:cxn>
                <a:cxn ang="0">
                  <a:pos x="40" y="308"/>
                </a:cxn>
                <a:cxn ang="0">
                  <a:pos x="34" y="329"/>
                </a:cxn>
                <a:cxn ang="0">
                  <a:pos x="24" y="357"/>
                </a:cxn>
                <a:cxn ang="0">
                  <a:pos x="12" y="381"/>
                </a:cxn>
                <a:cxn ang="0">
                  <a:pos x="0" y="397"/>
                </a:cxn>
              </a:cxnLst>
              <a:rect l="0" t="0" r="r" b="b"/>
              <a:pathLst>
                <a:path w="873" h="397">
                  <a:moveTo>
                    <a:pt x="672" y="390"/>
                  </a:moveTo>
                  <a:lnTo>
                    <a:pt x="672" y="390"/>
                  </a:lnTo>
                  <a:lnTo>
                    <a:pt x="687" y="381"/>
                  </a:lnTo>
                  <a:lnTo>
                    <a:pt x="705" y="375"/>
                  </a:lnTo>
                  <a:lnTo>
                    <a:pt x="742" y="372"/>
                  </a:lnTo>
                  <a:lnTo>
                    <a:pt x="742" y="372"/>
                  </a:lnTo>
                  <a:lnTo>
                    <a:pt x="769" y="366"/>
                  </a:lnTo>
                  <a:lnTo>
                    <a:pt x="806" y="351"/>
                  </a:lnTo>
                  <a:lnTo>
                    <a:pt x="821" y="342"/>
                  </a:lnTo>
                  <a:lnTo>
                    <a:pt x="837" y="332"/>
                  </a:lnTo>
                  <a:lnTo>
                    <a:pt x="846" y="320"/>
                  </a:lnTo>
                  <a:lnTo>
                    <a:pt x="852" y="308"/>
                  </a:lnTo>
                  <a:lnTo>
                    <a:pt x="852" y="308"/>
                  </a:lnTo>
                  <a:lnTo>
                    <a:pt x="870" y="253"/>
                  </a:lnTo>
                  <a:lnTo>
                    <a:pt x="873" y="226"/>
                  </a:lnTo>
                  <a:lnTo>
                    <a:pt x="873" y="213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55" y="180"/>
                  </a:lnTo>
                  <a:lnTo>
                    <a:pt x="837" y="152"/>
                  </a:lnTo>
                  <a:lnTo>
                    <a:pt x="815" y="122"/>
                  </a:lnTo>
                  <a:lnTo>
                    <a:pt x="794" y="104"/>
                  </a:lnTo>
                  <a:lnTo>
                    <a:pt x="794" y="104"/>
                  </a:lnTo>
                  <a:lnTo>
                    <a:pt x="760" y="76"/>
                  </a:lnTo>
                  <a:lnTo>
                    <a:pt x="724" y="55"/>
                  </a:lnTo>
                  <a:lnTo>
                    <a:pt x="684" y="36"/>
                  </a:lnTo>
                  <a:lnTo>
                    <a:pt x="647" y="18"/>
                  </a:lnTo>
                  <a:lnTo>
                    <a:pt x="611" y="9"/>
                  </a:lnTo>
                  <a:lnTo>
                    <a:pt x="580" y="3"/>
                  </a:lnTo>
                  <a:lnTo>
                    <a:pt x="553" y="0"/>
                  </a:lnTo>
                  <a:lnTo>
                    <a:pt x="534" y="3"/>
                  </a:lnTo>
                  <a:lnTo>
                    <a:pt x="534" y="3"/>
                  </a:lnTo>
                  <a:lnTo>
                    <a:pt x="479" y="21"/>
                  </a:lnTo>
                  <a:lnTo>
                    <a:pt x="388" y="49"/>
                  </a:lnTo>
                  <a:lnTo>
                    <a:pt x="299" y="76"/>
                  </a:lnTo>
                  <a:lnTo>
                    <a:pt x="269" y="88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23" y="119"/>
                  </a:lnTo>
                  <a:lnTo>
                    <a:pt x="171" y="155"/>
                  </a:lnTo>
                  <a:lnTo>
                    <a:pt x="122" y="189"/>
                  </a:lnTo>
                  <a:lnTo>
                    <a:pt x="104" y="204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76" y="235"/>
                  </a:lnTo>
                  <a:lnTo>
                    <a:pt x="58" y="262"/>
                  </a:lnTo>
                  <a:lnTo>
                    <a:pt x="43" y="287"/>
                  </a:lnTo>
                  <a:lnTo>
                    <a:pt x="40" y="299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4" y="329"/>
                  </a:lnTo>
                  <a:lnTo>
                    <a:pt x="24" y="357"/>
                  </a:lnTo>
                  <a:lnTo>
                    <a:pt x="12" y="381"/>
                  </a:lnTo>
                  <a:lnTo>
                    <a:pt x="0" y="39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8" name="Freeform 130"/>
            <p:cNvSpPr>
              <a:spLocks/>
            </p:cNvSpPr>
            <p:nvPr/>
          </p:nvSpPr>
          <p:spPr bwMode="auto">
            <a:xfrm>
              <a:off x="1444" y="1066"/>
              <a:ext cx="73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24" y="33"/>
                </a:cxn>
                <a:cxn ang="0">
                  <a:pos x="42" y="24"/>
                </a:cxn>
                <a:cxn ang="0">
                  <a:pos x="58" y="15"/>
                </a:cxn>
                <a:cxn ang="0">
                  <a:pos x="73" y="0"/>
                </a:cxn>
              </a:cxnLst>
              <a:rect l="0" t="0" r="r" b="b"/>
              <a:pathLst>
                <a:path w="73" h="42">
                  <a:moveTo>
                    <a:pt x="0" y="42"/>
                  </a:moveTo>
                  <a:lnTo>
                    <a:pt x="0" y="42"/>
                  </a:lnTo>
                  <a:lnTo>
                    <a:pt x="24" y="33"/>
                  </a:lnTo>
                  <a:lnTo>
                    <a:pt x="42" y="24"/>
                  </a:lnTo>
                  <a:lnTo>
                    <a:pt x="58" y="15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9" name="Freeform 131"/>
            <p:cNvSpPr>
              <a:spLocks/>
            </p:cNvSpPr>
            <p:nvPr/>
          </p:nvSpPr>
          <p:spPr bwMode="auto">
            <a:xfrm>
              <a:off x="1514" y="892"/>
              <a:ext cx="49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5" y="21"/>
                </a:cxn>
                <a:cxn ang="0">
                  <a:pos x="33" y="46"/>
                </a:cxn>
                <a:cxn ang="0">
                  <a:pos x="39" y="58"/>
                </a:cxn>
                <a:cxn ang="0">
                  <a:pos x="46" y="70"/>
                </a:cxn>
                <a:cxn ang="0">
                  <a:pos x="49" y="85"/>
                </a:cxn>
                <a:cxn ang="0">
                  <a:pos x="46" y="100"/>
                </a:cxn>
              </a:cxnLst>
              <a:rect l="0" t="0" r="r" b="b"/>
              <a:pathLst>
                <a:path w="49" h="100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5" y="21"/>
                  </a:lnTo>
                  <a:lnTo>
                    <a:pt x="33" y="46"/>
                  </a:lnTo>
                  <a:lnTo>
                    <a:pt x="39" y="58"/>
                  </a:lnTo>
                  <a:lnTo>
                    <a:pt x="46" y="70"/>
                  </a:lnTo>
                  <a:lnTo>
                    <a:pt x="49" y="85"/>
                  </a:lnTo>
                  <a:lnTo>
                    <a:pt x="46" y="10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60" name="Freeform 132"/>
            <p:cNvSpPr>
              <a:spLocks/>
            </p:cNvSpPr>
            <p:nvPr/>
          </p:nvSpPr>
          <p:spPr bwMode="auto">
            <a:xfrm>
              <a:off x="1657" y="724"/>
              <a:ext cx="74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" y="27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46" y="73"/>
                </a:cxn>
                <a:cxn ang="0">
                  <a:pos x="61" y="101"/>
                </a:cxn>
                <a:cxn ang="0">
                  <a:pos x="70" y="128"/>
                </a:cxn>
                <a:cxn ang="0">
                  <a:pos x="74" y="137"/>
                </a:cxn>
                <a:cxn ang="0">
                  <a:pos x="70" y="146"/>
                </a:cxn>
              </a:cxnLst>
              <a:rect l="0" t="0" r="r" b="b"/>
              <a:pathLst>
                <a:path w="74" h="146">
                  <a:moveTo>
                    <a:pt x="0" y="0"/>
                  </a:moveTo>
                  <a:lnTo>
                    <a:pt x="0" y="0"/>
                  </a:lnTo>
                  <a:lnTo>
                    <a:pt x="19" y="2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6" y="73"/>
                  </a:lnTo>
                  <a:lnTo>
                    <a:pt x="61" y="101"/>
                  </a:lnTo>
                  <a:lnTo>
                    <a:pt x="70" y="128"/>
                  </a:lnTo>
                  <a:lnTo>
                    <a:pt x="74" y="137"/>
                  </a:lnTo>
                  <a:lnTo>
                    <a:pt x="70" y="1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61" name="Freeform 133"/>
            <p:cNvSpPr>
              <a:spLocks/>
            </p:cNvSpPr>
            <p:nvPr/>
          </p:nvSpPr>
          <p:spPr bwMode="auto">
            <a:xfrm>
              <a:off x="1688" y="718"/>
              <a:ext cx="1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52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62" name="Freeform 134"/>
            <p:cNvSpPr>
              <a:spLocks/>
            </p:cNvSpPr>
            <p:nvPr/>
          </p:nvSpPr>
          <p:spPr bwMode="auto">
            <a:xfrm>
              <a:off x="2017" y="690"/>
              <a:ext cx="34" cy="8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8" y="22"/>
                </a:cxn>
                <a:cxn ang="0">
                  <a:pos x="25" y="43"/>
                </a:cxn>
                <a:cxn ang="0">
                  <a:pos x="22" y="55"/>
                </a:cxn>
                <a:cxn ang="0">
                  <a:pos x="16" y="64"/>
                </a:cxn>
                <a:cxn ang="0">
                  <a:pos x="10" y="74"/>
                </a:cxn>
                <a:cxn ang="0">
                  <a:pos x="0" y="83"/>
                </a:cxn>
              </a:cxnLst>
              <a:rect l="0" t="0" r="r" b="b"/>
              <a:pathLst>
                <a:path w="34" h="83">
                  <a:moveTo>
                    <a:pt x="34" y="0"/>
                  </a:moveTo>
                  <a:lnTo>
                    <a:pt x="34" y="0"/>
                  </a:lnTo>
                  <a:lnTo>
                    <a:pt x="28" y="22"/>
                  </a:lnTo>
                  <a:lnTo>
                    <a:pt x="25" y="43"/>
                  </a:lnTo>
                  <a:lnTo>
                    <a:pt x="22" y="55"/>
                  </a:lnTo>
                  <a:lnTo>
                    <a:pt x="16" y="64"/>
                  </a:lnTo>
                  <a:lnTo>
                    <a:pt x="10" y="74"/>
                  </a:lnTo>
                  <a:lnTo>
                    <a:pt x="0" y="8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63" name="Freeform 135"/>
            <p:cNvSpPr>
              <a:spLocks/>
            </p:cNvSpPr>
            <p:nvPr/>
          </p:nvSpPr>
          <p:spPr bwMode="auto">
            <a:xfrm>
              <a:off x="2280" y="834"/>
              <a:ext cx="95" cy="5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76" y="21"/>
                </a:cxn>
                <a:cxn ang="0">
                  <a:pos x="52" y="39"/>
                </a:cxn>
                <a:cxn ang="0">
                  <a:pos x="37" y="46"/>
                </a:cxn>
                <a:cxn ang="0">
                  <a:pos x="24" y="49"/>
                </a:cxn>
                <a:cxn ang="0">
                  <a:pos x="12" y="52"/>
                </a:cxn>
                <a:cxn ang="0">
                  <a:pos x="0" y="49"/>
                </a:cxn>
              </a:cxnLst>
              <a:rect l="0" t="0" r="r" b="b"/>
              <a:pathLst>
                <a:path w="95" h="52">
                  <a:moveTo>
                    <a:pt x="95" y="0"/>
                  </a:moveTo>
                  <a:lnTo>
                    <a:pt x="95" y="0"/>
                  </a:lnTo>
                  <a:lnTo>
                    <a:pt x="76" y="21"/>
                  </a:lnTo>
                  <a:lnTo>
                    <a:pt x="52" y="39"/>
                  </a:lnTo>
                  <a:lnTo>
                    <a:pt x="37" y="46"/>
                  </a:lnTo>
                  <a:lnTo>
                    <a:pt x="24" y="49"/>
                  </a:lnTo>
                  <a:lnTo>
                    <a:pt x="12" y="52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64" name="Freeform 136"/>
            <p:cNvSpPr>
              <a:spLocks/>
            </p:cNvSpPr>
            <p:nvPr/>
          </p:nvSpPr>
          <p:spPr bwMode="auto">
            <a:xfrm>
              <a:off x="2347" y="938"/>
              <a:ext cx="55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6" y="15"/>
                </a:cxn>
                <a:cxn ang="0">
                  <a:pos x="34" y="30"/>
                </a:cxn>
                <a:cxn ang="0">
                  <a:pos x="15" y="42"/>
                </a:cxn>
                <a:cxn ang="0">
                  <a:pos x="6" y="45"/>
                </a:cxn>
                <a:cxn ang="0">
                  <a:pos x="0" y="45"/>
                </a:cxn>
              </a:cxnLst>
              <a:rect l="0" t="0" r="r" b="b"/>
              <a:pathLst>
                <a:path w="55" h="45">
                  <a:moveTo>
                    <a:pt x="55" y="0"/>
                  </a:moveTo>
                  <a:lnTo>
                    <a:pt x="55" y="0"/>
                  </a:lnTo>
                  <a:lnTo>
                    <a:pt x="46" y="15"/>
                  </a:lnTo>
                  <a:lnTo>
                    <a:pt x="34" y="30"/>
                  </a:lnTo>
                  <a:lnTo>
                    <a:pt x="15" y="42"/>
                  </a:lnTo>
                  <a:lnTo>
                    <a:pt x="6" y="45"/>
                  </a:lnTo>
                  <a:lnTo>
                    <a:pt x="0" y="4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65" name="Freeform 137"/>
            <p:cNvSpPr>
              <a:spLocks/>
            </p:cNvSpPr>
            <p:nvPr/>
          </p:nvSpPr>
          <p:spPr bwMode="auto">
            <a:xfrm>
              <a:off x="2372" y="980"/>
              <a:ext cx="55" cy="22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5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5" h="22">
                  <a:moveTo>
                    <a:pt x="55" y="22"/>
                  </a:moveTo>
                  <a:lnTo>
                    <a:pt x="55" y="2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5066" name="Freeform 138"/>
          <p:cNvSpPr>
            <a:spLocks/>
          </p:cNvSpPr>
          <p:nvPr/>
        </p:nvSpPr>
        <p:spPr bwMode="auto">
          <a:xfrm>
            <a:off x="2566988" y="2708275"/>
            <a:ext cx="403225" cy="366713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85" y="244"/>
              </a:cxn>
              <a:cxn ang="0">
                <a:pos x="268" y="0"/>
              </a:cxn>
            </a:cxnLst>
            <a:rect l="0" t="0" r="r" b="b"/>
            <a:pathLst>
              <a:path w="268" h="244">
                <a:moveTo>
                  <a:pt x="0" y="244"/>
                </a:moveTo>
                <a:lnTo>
                  <a:pt x="85" y="244"/>
                </a:lnTo>
                <a:lnTo>
                  <a:pt x="268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067" name="Text Box 139"/>
          <p:cNvSpPr txBox="1">
            <a:spLocks noChangeArrowheads="1"/>
          </p:cNvSpPr>
          <p:nvPr/>
        </p:nvSpPr>
        <p:spPr bwMode="auto">
          <a:xfrm>
            <a:off x="833438" y="2787650"/>
            <a:ext cx="1979612" cy="1069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Cardioregulatory</a:t>
            </a:r>
          </a:p>
          <a:p>
            <a:pPr eaLnBrk="0" hangingPunct="0"/>
            <a:r>
              <a:rPr lang="en-US" sz="1600" b="1">
                <a:latin typeface="Arial" charset="0"/>
              </a:rPr>
              <a:t>and vasomotor</a:t>
            </a:r>
          </a:p>
          <a:p>
            <a:pPr eaLnBrk="0" hangingPunct="0"/>
            <a:r>
              <a:rPr lang="en-US" sz="1600" b="1">
                <a:latin typeface="Arial" charset="0"/>
              </a:rPr>
              <a:t>centres in the</a:t>
            </a:r>
          </a:p>
          <a:p>
            <a:pPr eaLnBrk="0" hangingPunct="0"/>
            <a:r>
              <a:rPr lang="en-US" sz="1600" b="1">
                <a:latin typeface="Arial" charset="0"/>
              </a:rPr>
              <a:t>medulla oblongata</a:t>
            </a:r>
          </a:p>
        </p:txBody>
      </p:sp>
      <p:sp>
        <p:nvSpPr>
          <p:cNvPr id="125069" name="Freeform 141"/>
          <p:cNvSpPr>
            <a:spLocks/>
          </p:cNvSpPr>
          <p:nvPr/>
        </p:nvSpPr>
        <p:spPr bwMode="auto">
          <a:xfrm>
            <a:off x="2916238" y="2519363"/>
            <a:ext cx="217487" cy="217487"/>
          </a:xfrm>
          <a:custGeom>
            <a:avLst/>
            <a:gdLst/>
            <a:ahLst/>
            <a:cxnLst>
              <a:cxn ang="0">
                <a:pos x="79" y="155"/>
              </a:cxn>
              <a:cxn ang="0">
                <a:pos x="79" y="155"/>
              </a:cxn>
              <a:cxn ang="0">
                <a:pos x="94" y="152"/>
              </a:cxn>
              <a:cxn ang="0">
                <a:pos x="110" y="149"/>
              </a:cxn>
              <a:cxn ang="0">
                <a:pos x="122" y="143"/>
              </a:cxn>
              <a:cxn ang="0">
                <a:pos x="134" y="131"/>
              </a:cxn>
              <a:cxn ang="0">
                <a:pos x="143" y="122"/>
              </a:cxn>
              <a:cxn ang="0">
                <a:pos x="149" y="107"/>
              </a:cxn>
              <a:cxn ang="0">
                <a:pos x="155" y="94"/>
              </a:cxn>
              <a:cxn ang="0">
                <a:pos x="155" y="76"/>
              </a:cxn>
              <a:cxn ang="0">
                <a:pos x="155" y="76"/>
              </a:cxn>
              <a:cxn ang="0">
                <a:pos x="155" y="61"/>
              </a:cxn>
              <a:cxn ang="0">
                <a:pos x="149" y="49"/>
              </a:cxn>
              <a:cxn ang="0">
                <a:pos x="143" y="33"/>
              </a:cxn>
              <a:cxn ang="0">
                <a:pos x="134" y="21"/>
              </a:cxn>
              <a:cxn ang="0">
                <a:pos x="122" y="12"/>
              </a:cxn>
              <a:cxn ang="0">
                <a:pos x="110" y="6"/>
              </a:cxn>
              <a:cxn ang="0">
                <a:pos x="94" y="3"/>
              </a:cxn>
              <a:cxn ang="0">
                <a:pos x="79" y="0"/>
              </a:cxn>
              <a:cxn ang="0">
                <a:pos x="79" y="0"/>
              </a:cxn>
              <a:cxn ang="0">
                <a:pos x="64" y="3"/>
              </a:cxn>
              <a:cxn ang="0">
                <a:pos x="48" y="6"/>
              </a:cxn>
              <a:cxn ang="0">
                <a:pos x="36" y="12"/>
              </a:cxn>
              <a:cxn ang="0">
                <a:pos x="24" y="21"/>
              </a:cxn>
              <a:cxn ang="0">
                <a:pos x="15" y="33"/>
              </a:cxn>
              <a:cxn ang="0">
                <a:pos x="6" y="49"/>
              </a:cxn>
              <a:cxn ang="0">
                <a:pos x="3" y="61"/>
              </a:cxn>
              <a:cxn ang="0">
                <a:pos x="0" y="76"/>
              </a:cxn>
              <a:cxn ang="0">
                <a:pos x="0" y="76"/>
              </a:cxn>
              <a:cxn ang="0">
                <a:pos x="3" y="94"/>
              </a:cxn>
              <a:cxn ang="0">
                <a:pos x="6" y="107"/>
              </a:cxn>
              <a:cxn ang="0">
                <a:pos x="15" y="122"/>
              </a:cxn>
              <a:cxn ang="0">
                <a:pos x="24" y="131"/>
              </a:cxn>
              <a:cxn ang="0">
                <a:pos x="36" y="143"/>
              </a:cxn>
              <a:cxn ang="0">
                <a:pos x="48" y="149"/>
              </a:cxn>
              <a:cxn ang="0">
                <a:pos x="64" y="152"/>
              </a:cxn>
              <a:cxn ang="0">
                <a:pos x="79" y="155"/>
              </a:cxn>
              <a:cxn ang="0">
                <a:pos x="79" y="155"/>
              </a:cxn>
              <a:cxn ang="0">
                <a:pos x="79" y="155"/>
              </a:cxn>
            </a:cxnLst>
            <a:rect l="0" t="0" r="r" b="b"/>
            <a:pathLst>
              <a:path w="155" h="155">
                <a:moveTo>
                  <a:pt x="79" y="155"/>
                </a:moveTo>
                <a:lnTo>
                  <a:pt x="79" y="155"/>
                </a:lnTo>
                <a:lnTo>
                  <a:pt x="94" y="152"/>
                </a:lnTo>
                <a:lnTo>
                  <a:pt x="110" y="149"/>
                </a:lnTo>
                <a:lnTo>
                  <a:pt x="122" y="143"/>
                </a:lnTo>
                <a:lnTo>
                  <a:pt x="134" y="131"/>
                </a:lnTo>
                <a:lnTo>
                  <a:pt x="143" y="122"/>
                </a:lnTo>
                <a:lnTo>
                  <a:pt x="149" y="107"/>
                </a:lnTo>
                <a:lnTo>
                  <a:pt x="155" y="94"/>
                </a:lnTo>
                <a:lnTo>
                  <a:pt x="155" y="76"/>
                </a:lnTo>
                <a:lnTo>
                  <a:pt x="155" y="76"/>
                </a:lnTo>
                <a:lnTo>
                  <a:pt x="155" y="61"/>
                </a:lnTo>
                <a:lnTo>
                  <a:pt x="149" y="49"/>
                </a:lnTo>
                <a:lnTo>
                  <a:pt x="143" y="33"/>
                </a:lnTo>
                <a:lnTo>
                  <a:pt x="134" y="21"/>
                </a:lnTo>
                <a:lnTo>
                  <a:pt x="122" y="12"/>
                </a:lnTo>
                <a:lnTo>
                  <a:pt x="110" y="6"/>
                </a:lnTo>
                <a:lnTo>
                  <a:pt x="94" y="3"/>
                </a:lnTo>
                <a:lnTo>
                  <a:pt x="79" y="0"/>
                </a:lnTo>
                <a:lnTo>
                  <a:pt x="79" y="0"/>
                </a:lnTo>
                <a:lnTo>
                  <a:pt x="64" y="3"/>
                </a:lnTo>
                <a:lnTo>
                  <a:pt x="48" y="6"/>
                </a:lnTo>
                <a:lnTo>
                  <a:pt x="36" y="12"/>
                </a:lnTo>
                <a:lnTo>
                  <a:pt x="24" y="21"/>
                </a:lnTo>
                <a:lnTo>
                  <a:pt x="15" y="33"/>
                </a:lnTo>
                <a:lnTo>
                  <a:pt x="6" y="49"/>
                </a:lnTo>
                <a:lnTo>
                  <a:pt x="3" y="61"/>
                </a:lnTo>
                <a:lnTo>
                  <a:pt x="0" y="76"/>
                </a:lnTo>
                <a:lnTo>
                  <a:pt x="0" y="76"/>
                </a:lnTo>
                <a:lnTo>
                  <a:pt x="3" y="94"/>
                </a:lnTo>
                <a:lnTo>
                  <a:pt x="6" y="107"/>
                </a:lnTo>
                <a:lnTo>
                  <a:pt x="15" y="122"/>
                </a:lnTo>
                <a:lnTo>
                  <a:pt x="24" y="131"/>
                </a:lnTo>
                <a:lnTo>
                  <a:pt x="36" y="143"/>
                </a:lnTo>
                <a:lnTo>
                  <a:pt x="48" y="149"/>
                </a:lnTo>
                <a:lnTo>
                  <a:pt x="64" y="152"/>
                </a:lnTo>
                <a:lnTo>
                  <a:pt x="79" y="155"/>
                </a:lnTo>
                <a:lnTo>
                  <a:pt x="79" y="155"/>
                </a:lnTo>
                <a:lnTo>
                  <a:pt x="79" y="155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071" name="Text Box 143"/>
          <p:cNvSpPr txBox="1">
            <a:spLocks noChangeArrowheads="1"/>
          </p:cNvSpPr>
          <p:nvPr/>
        </p:nvSpPr>
        <p:spPr bwMode="auto">
          <a:xfrm rot="-1262118">
            <a:off x="3916363" y="1089025"/>
            <a:ext cx="2405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Vagus nerve (afferent)</a:t>
            </a:r>
          </a:p>
        </p:txBody>
      </p:sp>
      <p:sp>
        <p:nvSpPr>
          <p:cNvPr id="125072" name="Freeform 144"/>
          <p:cNvSpPr>
            <a:spLocks/>
          </p:cNvSpPr>
          <p:nvPr/>
        </p:nvSpPr>
        <p:spPr bwMode="auto">
          <a:xfrm>
            <a:off x="3105150" y="1181100"/>
            <a:ext cx="3675063" cy="1333500"/>
          </a:xfrm>
          <a:custGeom>
            <a:avLst/>
            <a:gdLst/>
            <a:ahLst/>
            <a:cxnLst>
              <a:cxn ang="0">
                <a:pos x="2315" y="70"/>
              </a:cxn>
              <a:cxn ang="0">
                <a:pos x="1650" y="42"/>
              </a:cxn>
              <a:cxn ang="0">
                <a:pos x="858" y="324"/>
              </a:cxn>
              <a:cxn ang="0">
                <a:pos x="0" y="840"/>
              </a:cxn>
            </a:cxnLst>
            <a:rect l="0" t="0" r="r" b="b"/>
            <a:pathLst>
              <a:path w="2315" h="840">
                <a:moveTo>
                  <a:pt x="2315" y="70"/>
                </a:moveTo>
                <a:cubicBezTo>
                  <a:pt x="2204" y="65"/>
                  <a:pt x="1893" y="0"/>
                  <a:pt x="1650" y="42"/>
                </a:cubicBezTo>
                <a:cubicBezTo>
                  <a:pt x="1407" y="84"/>
                  <a:pt x="1133" y="191"/>
                  <a:pt x="858" y="324"/>
                </a:cubicBezTo>
                <a:cubicBezTo>
                  <a:pt x="583" y="457"/>
                  <a:pt x="179" y="733"/>
                  <a:pt x="0" y="84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073" name="Text Box 145"/>
          <p:cNvSpPr txBox="1">
            <a:spLocks noChangeArrowheads="1"/>
          </p:cNvSpPr>
          <p:nvPr/>
        </p:nvSpPr>
        <p:spPr bwMode="auto">
          <a:xfrm>
            <a:off x="6084888" y="260350"/>
            <a:ext cx="1547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Stretch of  baroreceptors</a:t>
            </a:r>
          </a:p>
        </p:txBody>
      </p:sp>
      <p:sp>
        <p:nvSpPr>
          <p:cNvPr id="125074" name="Text Box 146"/>
          <p:cNvSpPr txBox="1">
            <a:spLocks noChangeArrowheads="1"/>
          </p:cNvSpPr>
          <p:nvPr/>
        </p:nvSpPr>
        <p:spPr bwMode="auto">
          <a:xfrm>
            <a:off x="7956550" y="1196975"/>
            <a:ext cx="1187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Increase of blood pressure</a:t>
            </a:r>
          </a:p>
        </p:txBody>
      </p:sp>
      <p:sp>
        <p:nvSpPr>
          <p:cNvPr id="125075" name="Freeform 147"/>
          <p:cNvSpPr>
            <a:spLocks/>
          </p:cNvSpPr>
          <p:nvPr/>
        </p:nvSpPr>
        <p:spPr bwMode="auto">
          <a:xfrm>
            <a:off x="7562850" y="733425"/>
            <a:ext cx="781050" cy="495300"/>
          </a:xfrm>
          <a:custGeom>
            <a:avLst/>
            <a:gdLst/>
            <a:ahLst/>
            <a:cxnLst>
              <a:cxn ang="0">
                <a:pos x="492" y="312"/>
              </a:cxn>
              <a:cxn ang="0">
                <a:pos x="0" y="0"/>
              </a:cxn>
            </a:cxnLst>
            <a:rect l="0" t="0" r="r" b="b"/>
            <a:pathLst>
              <a:path w="492" h="312">
                <a:moveTo>
                  <a:pt x="492" y="31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076" name="Line 148"/>
          <p:cNvSpPr>
            <a:spLocks noChangeShapeType="1"/>
          </p:cNvSpPr>
          <p:nvPr/>
        </p:nvSpPr>
        <p:spPr bwMode="auto">
          <a:xfrm>
            <a:off x="7451725" y="1341438"/>
            <a:ext cx="5762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077" name="Text Box 149"/>
          <p:cNvSpPr txBox="1">
            <a:spLocks noChangeArrowheads="1"/>
          </p:cNvSpPr>
          <p:nvPr/>
        </p:nvSpPr>
        <p:spPr bwMode="auto">
          <a:xfrm>
            <a:off x="7164388" y="1100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*</a:t>
            </a:r>
          </a:p>
        </p:txBody>
      </p:sp>
      <p:grpSp>
        <p:nvGrpSpPr>
          <p:cNvPr id="125095" name="Group 167"/>
          <p:cNvGrpSpPr>
            <a:grpSpLocks/>
          </p:cNvGrpSpPr>
          <p:nvPr/>
        </p:nvGrpSpPr>
        <p:grpSpPr bwMode="auto">
          <a:xfrm>
            <a:off x="3930650" y="1773238"/>
            <a:ext cx="2560638" cy="1619250"/>
            <a:chOff x="2350" y="1023"/>
            <a:chExt cx="1613" cy="1020"/>
          </a:xfrm>
        </p:grpSpPr>
        <p:grpSp>
          <p:nvGrpSpPr>
            <p:cNvPr id="125096" name="Group 168"/>
            <p:cNvGrpSpPr>
              <a:grpSpLocks/>
            </p:cNvGrpSpPr>
            <p:nvPr/>
          </p:nvGrpSpPr>
          <p:grpSpPr bwMode="auto">
            <a:xfrm>
              <a:off x="2350" y="1023"/>
              <a:ext cx="1613" cy="1020"/>
              <a:chOff x="2549" y="1124"/>
              <a:chExt cx="1691" cy="1145"/>
            </a:xfrm>
          </p:grpSpPr>
          <p:sp>
            <p:nvSpPr>
              <p:cNvPr id="125097" name="Freeform 169"/>
              <p:cNvSpPr>
                <a:spLocks/>
              </p:cNvSpPr>
              <p:nvPr/>
            </p:nvSpPr>
            <p:spPr bwMode="auto">
              <a:xfrm>
                <a:off x="2564" y="1154"/>
                <a:ext cx="1649" cy="1096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0" y="1096"/>
                  </a:cxn>
                  <a:cxn ang="0">
                    <a:pos x="256" y="931"/>
                  </a:cxn>
                  <a:cxn ang="0">
                    <a:pos x="748" y="614"/>
                  </a:cxn>
                  <a:cxn ang="0">
                    <a:pos x="1020" y="434"/>
                  </a:cxn>
                  <a:cxn ang="0">
                    <a:pos x="1276" y="263"/>
                  </a:cxn>
                  <a:cxn ang="0">
                    <a:pos x="1493" y="113"/>
                  </a:cxn>
                  <a:cxn ang="0">
                    <a:pos x="1581" y="52"/>
                  </a:cxn>
                  <a:cxn ang="0">
                    <a:pos x="1649" y="0"/>
                  </a:cxn>
                </a:cxnLst>
                <a:rect l="0" t="0" r="r" b="b"/>
                <a:pathLst>
                  <a:path w="1649" h="1096">
                    <a:moveTo>
                      <a:pt x="0" y="1096"/>
                    </a:moveTo>
                    <a:lnTo>
                      <a:pt x="0" y="1096"/>
                    </a:lnTo>
                    <a:lnTo>
                      <a:pt x="256" y="931"/>
                    </a:lnTo>
                    <a:lnTo>
                      <a:pt x="748" y="614"/>
                    </a:lnTo>
                    <a:lnTo>
                      <a:pt x="1020" y="434"/>
                    </a:lnTo>
                    <a:lnTo>
                      <a:pt x="1276" y="263"/>
                    </a:lnTo>
                    <a:lnTo>
                      <a:pt x="1493" y="113"/>
                    </a:lnTo>
                    <a:lnTo>
                      <a:pt x="1581" y="52"/>
                    </a:lnTo>
                    <a:lnTo>
                      <a:pt x="1649" y="0"/>
                    </a:lnTo>
                  </a:path>
                </a:pathLst>
              </a:custGeom>
              <a:noFill/>
              <a:ln w="14288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98" name="Freeform 170"/>
              <p:cNvSpPr>
                <a:spLocks/>
              </p:cNvSpPr>
              <p:nvPr/>
            </p:nvSpPr>
            <p:spPr bwMode="auto">
              <a:xfrm>
                <a:off x="4206" y="1127"/>
                <a:ext cx="34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0"/>
                  </a:cxn>
                  <a:cxn ang="0">
                    <a:pos x="34" y="30"/>
                  </a:cxn>
                </a:cxnLst>
                <a:rect l="0" t="0" r="r" b="b"/>
                <a:pathLst>
                  <a:path w="34" h="30">
                    <a:moveTo>
                      <a:pt x="10" y="0"/>
                    </a:moveTo>
                    <a:lnTo>
                      <a:pt x="0" y="30"/>
                    </a:lnTo>
                    <a:lnTo>
                      <a:pt x="34" y="30"/>
                    </a:lnTo>
                  </a:path>
                </a:pathLst>
              </a:custGeom>
              <a:noFill/>
              <a:ln w="14288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99" name="Freeform 171"/>
              <p:cNvSpPr>
                <a:spLocks/>
              </p:cNvSpPr>
              <p:nvPr/>
            </p:nvSpPr>
            <p:spPr bwMode="auto">
              <a:xfrm>
                <a:off x="2561" y="1151"/>
                <a:ext cx="1648" cy="1096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0" y="1096"/>
                  </a:cxn>
                  <a:cxn ang="0">
                    <a:pos x="256" y="931"/>
                  </a:cxn>
                  <a:cxn ang="0">
                    <a:pos x="748" y="614"/>
                  </a:cxn>
                  <a:cxn ang="0">
                    <a:pos x="1020" y="434"/>
                  </a:cxn>
                  <a:cxn ang="0">
                    <a:pos x="1276" y="263"/>
                  </a:cxn>
                  <a:cxn ang="0">
                    <a:pos x="1493" y="113"/>
                  </a:cxn>
                  <a:cxn ang="0">
                    <a:pos x="1581" y="52"/>
                  </a:cxn>
                  <a:cxn ang="0">
                    <a:pos x="1648" y="0"/>
                  </a:cxn>
                </a:cxnLst>
                <a:rect l="0" t="0" r="r" b="b"/>
                <a:pathLst>
                  <a:path w="1648" h="1096">
                    <a:moveTo>
                      <a:pt x="0" y="1096"/>
                    </a:moveTo>
                    <a:lnTo>
                      <a:pt x="0" y="1096"/>
                    </a:lnTo>
                    <a:lnTo>
                      <a:pt x="256" y="931"/>
                    </a:lnTo>
                    <a:lnTo>
                      <a:pt x="748" y="614"/>
                    </a:lnTo>
                    <a:lnTo>
                      <a:pt x="1020" y="434"/>
                    </a:lnTo>
                    <a:lnTo>
                      <a:pt x="1276" y="263"/>
                    </a:lnTo>
                    <a:lnTo>
                      <a:pt x="1493" y="113"/>
                    </a:lnTo>
                    <a:lnTo>
                      <a:pt x="1581" y="52"/>
                    </a:lnTo>
                    <a:lnTo>
                      <a:pt x="1648" y="0"/>
                    </a:lnTo>
                  </a:path>
                </a:pathLst>
              </a:custGeom>
              <a:noFill/>
              <a:ln w="19050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00" name="Freeform 172"/>
              <p:cNvSpPr>
                <a:spLocks/>
              </p:cNvSpPr>
              <p:nvPr/>
            </p:nvSpPr>
            <p:spPr bwMode="auto">
              <a:xfrm>
                <a:off x="4203" y="1124"/>
                <a:ext cx="34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0"/>
                  </a:cxn>
                  <a:cxn ang="0">
                    <a:pos x="34" y="30"/>
                  </a:cxn>
                </a:cxnLst>
                <a:rect l="0" t="0" r="r" b="b"/>
                <a:pathLst>
                  <a:path w="34" h="30">
                    <a:moveTo>
                      <a:pt x="10" y="0"/>
                    </a:moveTo>
                    <a:lnTo>
                      <a:pt x="0" y="30"/>
                    </a:lnTo>
                    <a:lnTo>
                      <a:pt x="34" y="30"/>
                    </a:lnTo>
                  </a:path>
                </a:pathLst>
              </a:custGeom>
              <a:noFill/>
              <a:ln w="19050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01" name="Freeform 173"/>
              <p:cNvSpPr>
                <a:spLocks/>
              </p:cNvSpPr>
              <p:nvPr/>
            </p:nvSpPr>
            <p:spPr bwMode="auto">
              <a:xfrm>
                <a:off x="2549" y="2224"/>
                <a:ext cx="45" cy="45"/>
              </a:xfrm>
              <a:custGeom>
                <a:avLst/>
                <a:gdLst/>
                <a:ahLst/>
                <a:cxnLst>
                  <a:cxn ang="0">
                    <a:pos x="24" y="45"/>
                  </a:cxn>
                  <a:cxn ang="0">
                    <a:pos x="24" y="45"/>
                  </a:cxn>
                  <a:cxn ang="0">
                    <a:pos x="33" y="42"/>
                  </a:cxn>
                  <a:cxn ang="0">
                    <a:pos x="39" y="39"/>
                  </a:cxn>
                  <a:cxn ang="0">
                    <a:pos x="45" y="30"/>
                  </a:cxn>
                  <a:cxn ang="0">
                    <a:pos x="45" y="21"/>
                  </a:cxn>
                  <a:cxn ang="0">
                    <a:pos x="45" y="21"/>
                  </a:cxn>
                  <a:cxn ang="0">
                    <a:pos x="45" y="12"/>
                  </a:cxn>
                  <a:cxn ang="0">
                    <a:pos x="39" y="6"/>
                  </a:cxn>
                  <a:cxn ang="0">
                    <a:pos x="33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6" y="6"/>
                  </a:cxn>
                  <a:cxn ang="0">
                    <a:pos x="3" y="12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" y="30"/>
                  </a:cxn>
                  <a:cxn ang="0">
                    <a:pos x="6" y="39"/>
                  </a:cxn>
                  <a:cxn ang="0">
                    <a:pos x="15" y="42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24" y="45"/>
                  </a:cxn>
                </a:cxnLst>
                <a:rect l="0" t="0" r="r" b="b"/>
                <a:pathLst>
                  <a:path w="45" h="45">
                    <a:moveTo>
                      <a:pt x="24" y="45"/>
                    </a:moveTo>
                    <a:lnTo>
                      <a:pt x="24" y="45"/>
                    </a:lnTo>
                    <a:lnTo>
                      <a:pt x="33" y="42"/>
                    </a:lnTo>
                    <a:lnTo>
                      <a:pt x="39" y="39"/>
                    </a:lnTo>
                    <a:lnTo>
                      <a:pt x="45" y="3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12"/>
                    </a:lnTo>
                    <a:lnTo>
                      <a:pt x="39" y="6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30"/>
                    </a:lnTo>
                    <a:lnTo>
                      <a:pt x="6" y="39"/>
                    </a:lnTo>
                    <a:lnTo>
                      <a:pt x="15" y="42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0088D5"/>
              </a:solidFill>
              <a:ln w="4763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5102" name="Line 174"/>
            <p:cNvSpPr>
              <a:spLocks noChangeShapeType="1"/>
            </p:cNvSpPr>
            <p:nvPr/>
          </p:nvSpPr>
          <p:spPr bwMode="auto">
            <a:xfrm rot="-23439996">
              <a:off x="3760" y="1132"/>
              <a:ext cx="96" cy="0"/>
            </a:xfrm>
            <a:prstGeom prst="line">
              <a:avLst/>
            </a:prstGeom>
            <a:noFill/>
            <a:ln w="9525">
              <a:solidFill>
                <a:srgbClr val="0088D5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5104" name="Freeform 176"/>
          <p:cNvSpPr>
            <a:spLocks/>
          </p:cNvSpPr>
          <p:nvPr/>
        </p:nvSpPr>
        <p:spPr bwMode="auto">
          <a:xfrm>
            <a:off x="3003550" y="2530475"/>
            <a:ext cx="65088" cy="68263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24" y="49"/>
              </a:cxn>
              <a:cxn ang="0">
                <a:pos x="30" y="46"/>
              </a:cxn>
              <a:cxn ang="0">
                <a:pos x="39" y="40"/>
              </a:cxn>
              <a:cxn ang="0">
                <a:pos x="46" y="34"/>
              </a:cxn>
              <a:cxn ang="0">
                <a:pos x="46" y="25"/>
              </a:cxn>
              <a:cxn ang="0">
                <a:pos x="46" y="25"/>
              </a:cxn>
              <a:cxn ang="0">
                <a:pos x="46" y="16"/>
              </a:cxn>
              <a:cxn ang="0">
                <a:pos x="39" y="9"/>
              </a:cxn>
              <a:cxn ang="0">
                <a:pos x="30" y="3"/>
              </a:cxn>
              <a:cxn ang="0">
                <a:pos x="24" y="0"/>
              </a:cxn>
              <a:cxn ang="0">
                <a:pos x="24" y="0"/>
              </a:cxn>
              <a:cxn ang="0">
                <a:pos x="15" y="3"/>
              </a:cxn>
              <a:cxn ang="0">
                <a:pos x="6" y="9"/>
              </a:cxn>
              <a:cxn ang="0">
                <a:pos x="0" y="16"/>
              </a:cxn>
              <a:cxn ang="0">
                <a:pos x="0" y="25"/>
              </a:cxn>
              <a:cxn ang="0">
                <a:pos x="0" y="25"/>
              </a:cxn>
              <a:cxn ang="0">
                <a:pos x="0" y="34"/>
              </a:cxn>
              <a:cxn ang="0">
                <a:pos x="6" y="40"/>
              </a:cxn>
              <a:cxn ang="0">
                <a:pos x="15" y="46"/>
              </a:cxn>
              <a:cxn ang="0">
                <a:pos x="24" y="49"/>
              </a:cxn>
              <a:cxn ang="0">
                <a:pos x="24" y="49"/>
              </a:cxn>
              <a:cxn ang="0">
                <a:pos x="24" y="49"/>
              </a:cxn>
            </a:cxnLst>
            <a:rect l="0" t="0" r="r" b="b"/>
            <a:pathLst>
              <a:path w="46" h="49">
                <a:moveTo>
                  <a:pt x="24" y="49"/>
                </a:moveTo>
                <a:lnTo>
                  <a:pt x="24" y="49"/>
                </a:lnTo>
                <a:lnTo>
                  <a:pt x="30" y="46"/>
                </a:lnTo>
                <a:lnTo>
                  <a:pt x="39" y="40"/>
                </a:lnTo>
                <a:lnTo>
                  <a:pt x="46" y="34"/>
                </a:lnTo>
                <a:lnTo>
                  <a:pt x="46" y="25"/>
                </a:lnTo>
                <a:lnTo>
                  <a:pt x="46" y="25"/>
                </a:lnTo>
                <a:lnTo>
                  <a:pt x="46" y="16"/>
                </a:lnTo>
                <a:lnTo>
                  <a:pt x="39" y="9"/>
                </a:lnTo>
                <a:lnTo>
                  <a:pt x="30" y="3"/>
                </a:lnTo>
                <a:lnTo>
                  <a:pt x="24" y="0"/>
                </a:lnTo>
                <a:lnTo>
                  <a:pt x="24" y="0"/>
                </a:lnTo>
                <a:lnTo>
                  <a:pt x="15" y="3"/>
                </a:lnTo>
                <a:lnTo>
                  <a:pt x="6" y="9"/>
                </a:lnTo>
                <a:lnTo>
                  <a:pt x="0" y="16"/>
                </a:lnTo>
                <a:lnTo>
                  <a:pt x="0" y="25"/>
                </a:lnTo>
                <a:lnTo>
                  <a:pt x="0" y="25"/>
                </a:lnTo>
                <a:lnTo>
                  <a:pt x="0" y="34"/>
                </a:lnTo>
                <a:lnTo>
                  <a:pt x="6" y="40"/>
                </a:lnTo>
                <a:lnTo>
                  <a:pt x="15" y="46"/>
                </a:lnTo>
                <a:lnTo>
                  <a:pt x="24" y="49"/>
                </a:lnTo>
                <a:lnTo>
                  <a:pt x="24" y="49"/>
                </a:lnTo>
                <a:lnTo>
                  <a:pt x="24" y="49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106" name="Freeform 178"/>
          <p:cNvSpPr>
            <a:spLocks/>
          </p:cNvSpPr>
          <p:nvPr/>
        </p:nvSpPr>
        <p:spPr bwMode="auto">
          <a:xfrm>
            <a:off x="2776538" y="2565400"/>
            <a:ext cx="252412" cy="1477963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180" y="0"/>
              </a:cxn>
              <a:cxn ang="0">
                <a:pos x="159" y="39"/>
              </a:cxn>
              <a:cxn ang="0">
                <a:pos x="140" y="85"/>
              </a:cxn>
              <a:cxn ang="0">
                <a:pos x="125" y="140"/>
              </a:cxn>
              <a:cxn ang="0">
                <a:pos x="107" y="198"/>
              </a:cxn>
              <a:cxn ang="0">
                <a:pos x="92" y="262"/>
              </a:cxn>
              <a:cxn ang="0">
                <a:pos x="79" y="329"/>
              </a:cxn>
              <a:cxn ang="0">
                <a:pos x="52" y="470"/>
              </a:cxn>
              <a:cxn ang="0">
                <a:pos x="34" y="616"/>
              </a:cxn>
              <a:cxn ang="0">
                <a:pos x="18" y="760"/>
              </a:cxn>
              <a:cxn ang="0">
                <a:pos x="6" y="894"/>
              </a:cxn>
              <a:cxn ang="0">
                <a:pos x="3" y="1010"/>
              </a:cxn>
              <a:cxn ang="0">
                <a:pos x="3" y="1010"/>
              </a:cxn>
              <a:cxn ang="0">
                <a:pos x="0" y="1022"/>
              </a:cxn>
              <a:cxn ang="0">
                <a:pos x="0" y="1031"/>
              </a:cxn>
              <a:cxn ang="0">
                <a:pos x="0" y="1038"/>
              </a:cxn>
              <a:cxn ang="0">
                <a:pos x="6" y="1047"/>
              </a:cxn>
              <a:cxn ang="0">
                <a:pos x="12" y="1050"/>
              </a:cxn>
              <a:cxn ang="0">
                <a:pos x="24" y="1053"/>
              </a:cxn>
              <a:cxn ang="0">
                <a:pos x="40" y="1053"/>
              </a:cxn>
            </a:cxnLst>
            <a:rect l="0" t="0" r="r" b="b"/>
            <a:pathLst>
              <a:path w="180" h="1053">
                <a:moveTo>
                  <a:pt x="180" y="0"/>
                </a:moveTo>
                <a:lnTo>
                  <a:pt x="180" y="0"/>
                </a:lnTo>
                <a:lnTo>
                  <a:pt x="159" y="39"/>
                </a:lnTo>
                <a:lnTo>
                  <a:pt x="140" y="85"/>
                </a:lnTo>
                <a:lnTo>
                  <a:pt x="125" y="140"/>
                </a:lnTo>
                <a:lnTo>
                  <a:pt x="107" y="198"/>
                </a:lnTo>
                <a:lnTo>
                  <a:pt x="92" y="262"/>
                </a:lnTo>
                <a:lnTo>
                  <a:pt x="79" y="329"/>
                </a:lnTo>
                <a:lnTo>
                  <a:pt x="52" y="470"/>
                </a:lnTo>
                <a:lnTo>
                  <a:pt x="34" y="616"/>
                </a:lnTo>
                <a:lnTo>
                  <a:pt x="18" y="760"/>
                </a:lnTo>
                <a:lnTo>
                  <a:pt x="6" y="894"/>
                </a:lnTo>
                <a:lnTo>
                  <a:pt x="3" y="1010"/>
                </a:lnTo>
                <a:lnTo>
                  <a:pt x="3" y="1010"/>
                </a:lnTo>
                <a:lnTo>
                  <a:pt x="0" y="1022"/>
                </a:lnTo>
                <a:lnTo>
                  <a:pt x="0" y="1031"/>
                </a:lnTo>
                <a:lnTo>
                  <a:pt x="0" y="1038"/>
                </a:lnTo>
                <a:lnTo>
                  <a:pt x="6" y="1047"/>
                </a:lnTo>
                <a:lnTo>
                  <a:pt x="12" y="1050"/>
                </a:lnTo>
                <a:lnTo>
                  <a:pt x="24" y="1053"/>
                </a:lnTo>
                <a:lnTo>
                  <a:pt x="40" y="1053"/>
                </a:lnTo>
              </a:path>
            </a:pathLst>
          </a:custGeom>
          <a:noFill/>
          <a:ln w="14288">
            <a:solidFill>
              <a:srgbClr val="1D1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107" name="Freeform 179"/>
          <p:cNvSpPr>
            <a:spLocks/>
          </p:cNvSpPr>
          <p:nvPr/>
        </p:nvSpPr>
        <p:spPr bwMode="auto">
          <a:xfrm>
            <a:off x="2801938" y="3670300"/>
            <a:ext cx="68262" cy="428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0" y="6"/>
              </a:cxn>
              <a:cxn ang="0">
                <a:pos x="0" y="9"/>
              </a:cxn>
              <a:cxn ang="0">
                <a:pos x="0" y="15"/>
              </a:cxn>
              <a:cxn ang="0">
                <a:pos x="3" y="22"/>
              </a:cxn>
              <a:cxn ang="0">
                <a:pos x="12" y="28"/>
              </a:cxn>
              <a:cxn ang="0">
                <a:pos x="28" y="31"/>
              </a:cxn>
              <a:cxn ang="0">
                <a:pos x="49" y="31"/>
              </a:cxn>
            </a:cxnLst>
            <a:rect l="0" t="0" r="r" b="b"/>
            <a:pathLst>
              <a:path w="49" h="31">
                <a:moveTo>
                  <a:pt x="3" y="0"/>
                </a:move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lnTo>
                  <a:pt x="0" y="15"/>
                </a:lnTo>
                <a:lnTo>
                  <a:pt x="3" y="22"/>
                </a:lnTo>
                <a:lnTo>
                  <a:pt x="12" y="28"/>
                </a:lnTo>
                <a:lnTo>
                  <a:pt x="28" y="31"/>
                </a:lnTo>
                <a:lnTo>
                  <a:pt x="49" y="31"/>
                </a:lnTo>
              </a:path>
            </a:pathLst>
          </a:custGeom>
          <a:noFill/>
          <a:ln w="14288">
            <a:solidFill>
              <a:srgbClr val="1D1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108" name="Freeform 180"/>
          <p:cNvSpPr>
            <a:spLocks/>
          </p:cNvSpPr>
          <p:nvPr/>
        </p:nvSpPr>
        <p:spPr bwMode="auto">
          <a:xfrm>
            <a:off x="2836863" y="3340100"/>
            <a:ext cx="55562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6"/>
              </a:cxn>
              <a:cxn ang="0">
                <a:pos x="3" y="18"/>
              </a:cxn>
              <a:cxn ang="0">
                <a:pos x="9" y="25"/>
              </a:cxn>
              <a:cxn ang="0">
                <a:pos x="15" y="28"/>
              </a:cxn>
              <a:cxn ang="0">
                <a:pos x="27" y="31"/>
              </a:cxn>
              <a:cxn ang="0">
                <a:pos x="39" y="31"/>
              </a:cxn>
            </a:cxnLst>
            <a:rect l="0" t="0" r="r" b="b"/>
            <a:pathLst>
              <a:path w="39" h="31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3" y="18"/>
                </a:lnTo>
                <a:lnTo>
                  <a:pt x="9" y="25"/>
                </a:lnTo>
                <a:lnTo>
                  <a:pt x="15" y="28"/>
                </a:lnTo>
                <a:lnTo>
                  <a:pt x="27" y="31"/>
                </a:lnTo>
                <a:lnTo>
                  <a:pt x="39" y="31"/>
                </a:lnTo>
              </a:path>
            </a:pathLst>
          </a:custGeom>
          <a:noFill/>
          <a:ln w="14288">
            <a:solidFill>
              <a:srgbClr val="1D1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109" name="Freeform 181"/>
          <p:cNvSpPr>
            <a:spLocks/>
          </p:cNvSpPr>
          <p:nvPr/>
        </p:nvSpPr>
        <p:spPr bwMode="auto">
          <a:xfrm>
            <a:off x="2849563" y="3338513"/>
            <a:ext cx="98425" cy="80962"/>
          </a:xfrm>
          <a:custGeom>
            <a:avLst/>
            <a:gdLst/>
            <a:ahLst/>
            <a:cxnLst>
              <a:cxn ang="0">
                <a:pos x="70" y="37"/>
              </a:cxn>
              <a:cxn ang="0">
                <a:pos x="0" y="58"/>
              </a:cxn>
              <a:cxn ang="0">
                <a:pos x="18" y="31"/>
              </a:cxn>
              <a:cxn ang="0">
                <a:pos x="6" y="0"/>
              </a:cxn>
              <a:cxn ang="0">
                <a:pos x="70" y="37"/>
              </a:cxn>
              <a:cxn ang="0">
                <a:pos x="70" y="37"/>
              </a:cxn>
            </a:cxnLst>
            <a:rect l="0" t="0" r="r" b="b"/>
            <a:pathLst>
              <a:path w="70" h="58">
                <a:moveTo>
                  <a:pt x="70" y="37"/>
                </a:moveTo>
                <a:lnTo>
                  <a:pt x="0" y="58"/>
                </a:lnTo>
                <a:lnTo>
                  <a:pt x="18" y="31"/>
                </a:lnTo>
                <a:lnTo>
                  <a:pt x="6" y="0"/>
                </a:lnTo>
                <a:lnTo>
                  <a:pt x="70" y="37"/>
                </a:lnTo>
                <a:lnTo>
                  <a:pt x="70" y="37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110" name="Freeform 182"/>
          <p:cNvSpPr>
            <a:spLocks/>
          </p:cNvSpPr>
          <p:nvPr/>
        </p:nvSpPr>
        <p:spPr bwMode="auto">
          <a:xfrm>
            <a:off x="2809875" y="3670300"/>
            <a:ext cx="104775" cy="80963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0" y="58"/>
              </a:cxn>
              <a:cxn ang="0">
                <a:pos x="22" y="31"/>
              </a:cxn>
              <a:cxn ang="0">
                <a:pos x="10" y="0"/>
              </a:cxn>
              <a:cxn ang="0">
                <a:pos x="74" y="37"/>
              </a:cxn>
              <a:cxn ang="0">
                <a:pos x="74" y="37"/>
              </a:cxn>
            </a:cxnLst>
            <a:rect l="0" t="0" r="r" b="b"/>
            <a:pathLst>
              <a:path w="74" h="58">
                <a:moveTo>
                  <a:pt x="74" y="37"/>
                </a:moveTo>
                <a:lnTo>
                  <a:pt x="0" y="58"/>
                </a:lnTo>
                <a:lnTo>
                  <a:pt x="22" y="31"/>
                </a:lnTo>
                <a:lnTo>
                  <a:pt x="10" y="0"/>
                </a:lnTo>
                <a:lnTo>
                  <a:pt x="74" y="37"/>
                </a:lnTo>
                <a:lnTo>
                  <a:pt x="74" y="37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111" name="Freeform 183"/>
          <p:cNvSpPr>
            <a:spLocks/>
          </p:cNvSpPr>
          <p:nvPr/>
        </p:nvSpPr>
        <p:spPr bwMode="auto">
          <a:xfrm>
            <a:off x="2784475" y="4010025"/>
            <a:ext cx="98425" cy="77788"/>
          </a:xfrm>
          <a:custGeom>
            <a:avLst/>
            <a:gdLst/>
            <a:ahLst/>
            <a:cxnLst>
              <a:cxn ang="0">
                <a:pos x="70" y="34"/>
              </a:cxn>
              <a:cxn ang="0">
                <a:pos x="0" y="55"/>
              </a:cxn>
              <a:cxn ang="0">
                <a:pos x="18" y="28"/>
              </a:cxn>
              <a:cxn ang="0">
                <a:pos x="6" y="0"/>
              </a:cxn>
              <a:cxn ang="0">
                <a:pos x="70" y="34"/>
              </a:cxn>
              <a:cxn ang="0">
                <a:pos x="70" y="34"/>
              </a:cxn>
            </a:cxnLst>
            <a:rect l="0" t="0" r="r" b="b"/>
            <a:pathLst>
              <a:path w="70" h="55">
                <a:moveTo>
                  <a:pt x="70" y="34"/>
                </a:moveTo>
                <a:lnTo>
                  <a:pt x="0" y="55"/>
                </a:lnTo>
                <a:lnTo>
                  <a:pt x="18" y="28"/>
                </a:lnTo>
                <a:lnTo>
                  <a:pt x="6" y="0"/>
                </a:lnTo>
                <a:lnTo>
                  <a:pt x="70" y="34"/>
                </a:lnTo>
                <a:lnTo>
                  <a:pt x="70" y="34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5112" name="Group 184"/>
          <p:cNvGrpSpPr>
            <a:grpSpLocks/>
          </p:cNvGrpSpPr>
          <p:nvPr/>
        </p:nvGrpSpPr>
        <p:grpSpPr bwMode="auto">
          <a:xfrm>
            <a:off x="2954338" y="3357563"/>
            <a:ext cx="969962" cy="65087"/>
            <a:chOff x="1726" y="2000"/>
            <a:chExt cx="611" cy="41"/>
          </a:xfrm>
        </p:grpSpPr>
        <p:sp>
          <p:nvSpPr>
            <p:cNvPr id="125113" name="Line 185"/>
            <p:cNvSpPr>
              <a:spLocks noChangeShapeType="1"/>
            </p:cNvSpPr>
            <p:nvPr/>
          </p:nvSpPr>
          <p:spPr bwMode="auto">
            <a:xfrm>
              <a:off x="2093" y="2015"/>
              <a:ext cx="96" cy="0"/>
            </a:xfrm>
            <a:prstGeom prst="line">
              <a:avLst/>
            </a:prstGeom>
            <a:noFill/>
            <a:ln w="9525">
              <a:solidFill>
                <a:srgbClr val="0088D5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5114" name="Group 186"/>
            <p:cNvGrpSpPr>
              <a:grpSpLocks/>
            </p:cNvGrpSpPr>
            <p:nvPr/>
          </p:nvGrpSpPr>
          <p:grpSpPr bwMode="auto">
            <a:xfrm>
              <a:off x="1726" y="2000"/>
              <a:ext cx="611" cy="41"/>
              <a:chOff x="1942" y="1436"/>
              <a:chExt cx="611" cy="41"/>
            </a:xfrm>
          </p:grpSpPr>
          <p:sp>
            <p:nvSpPr>
              <p:cNvPr id="125115" name="Freeform 187"/>
              <p:cNvSpPr>
                <a:spLocks/>
              </p:cNvSpPr>
              <p:nvPr/>
            </p:nvSpPr>
            <p:spPr bwMode="auto">
              <a:xfrm>
                <a:off x="2530" y="1439"/>
                <a:ext cx="23" cy="3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15"/>
                  </a:cxn>
                  <a:cxn ang="0">
                    <a:pos x="24" y="36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lnTo>
                      <a:pt x="0" y="15"/>
                    </a:lnTo>
                    <a:lnTo>
                      <a:pt x="24" y="36"/>
                    </a:lnTo>
                  </a:path>
                </a:pathLst>
              </a:custGeom>
              <a:noFill/>
              <a:ln w="19050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16" name="Freeform 188"/>
              <p:cNvSpPr>
                <a:spLocks/>
              </p:cNvSpPr>
              <p:nvPr/>
            </p:nvSpPr>
            <p:spPr bwMode="auto">
              <a:xfrm>
                <a:off x="1942" y="1436"/>
                <a:ext cx="44" cy="41"/>
              </a:xfrm>
              <a:custGeom>
                <a:avLst/>
                <a:gdLst/>
                <a:ahLst/>
                <a:cxnLst>
                  <a:cxn ang="0">
                    <a:pos x="24" y="46"/>
                  </a:cxn>
                  <a:cxn ang="0">
                    <a:pos x="24" y="46"/>
                  </a:cxn>
                  <a:cxn ang="0">
                    <a:pos x="34" y="43"/>
                  </a:cxn>
                  <a:cxn ang="0">
                    <a:pos x="40" y="40"/>
                  </a:cxn>
                  <a:cxn ang="0">
                    <a:pos x="46" y="31"/>
                  </a:cxn>
                  <a:cxn ang="0">
                    <a:pos x="46" y="22"/>
                  </a:cxn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7"/>
                  </a:cxn>
                  <a:cxn ang="0">
                    <a:pos x="3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6" y="7"/>
                  </a:cxn>
                  <a:cxn ang="0">
                    <a:pos x="3" y="13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31"/>
                  </a:cxn>
                  <a:cxn ang="0">
                    <a:pos x="6" y="40"/>
                  </a:cxn>
                  <a:cxn ang="0">
                    <a:pos x="15" y="43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6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lnTo>
                      <a:pt x="24" y="46"/>
                    </a:lnTo>
                    <a:lnTo>
                      <a:pt x="34" y="43"/>
                    </a:lnTo>
                    <a:lnTo>
                      <a:pt x="40" y="40"/>
                    </a:lnTo>
                    <a:lnTo>
                      <a:pt x="46" y="3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13"/>
                    </a:lnTo>
                    <a:lnTo>
                      <a:pt x="40" y="7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6" y="7"/>
                    </a:lnTo>
                    <a:lnTo>
                      <a:pt x="3" y="1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31"/>
                    </a:lnTo>
                    <a:lnTo>
                      <a:pt x="6" y="40"/>
                    </a:lnTo>
                    <a:lnTo>
                      <a:pt x="15" y="43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0088D5"/>
              </a:solidFill>
              <a:ln w="4763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17" name="Line 189"/>
              <p:cNvSpPr>
                <a:spLocks noChangeShapeType="1"/>
              </p:cNvSpPr>
              <p:nvPr/>
            </p:nvSpPr>
            <p:spPr bwMode="auto">
              <a:xfrm>
                <a:off x="1977" y="1452"/>
                <a:ext cx="552" cy="0"/>
              </a:xfrm>
              <a:prstGeom prst="line">
                <a:avLst/>
              </a:prstGeom>
              <a:noFill/>
              <a:ln w="19050">
                <a:solidFill>
                  <a:srgbClr val="0088D5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5118" name="Text Box 190"/>
          <p:cNvSpPr txBox="1">
            <a:spLocks noChangeArrowheads="1"/>
          </p:cNvSpPr>
          <p:nvPr/>
        </p:nvSpPr>
        <p:spPr bwMode="auto">
          <a:xfrm>
            <a:off x="4500563" y="3141663"/>
            <a:ext cx="1392237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Sympathetic</a:t>
            </a:r>
          </a:p>
          <a:p>
            <a:pPr eaLnBrk="0" hangingPunct="0"/>
            <a:r>
              <a:rPr lang="en-US" sz="1600" b="1">
                <a:latin typeface="Arial" charset="0"/>
              </a:rPr>
              <a:t>nerves</a:t>
            </a:r>
          </a:p>
        </p:txBody>
      </p:sp>
      <p:sp>
        <p:nvSpPr>
          <p:cNvPr id="125119" name="Line 191"/>
          <p:cNvSpPr>
            <a:spLocks noChangeShapeType="1"/>
          </p:cNvSpPr>
          <p:nvPr/>
        </p:nvSpPr>
        <p:spPr bwMode="auto">
          <a:xfrm flipH="1" flipV="1">
            <a:off x="5003800" y="2708275"/>
            <a:ext cx="73025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2262188" y="1476375"/>
            <a:ext cx="1306512" cy="3108325"/>
            <a:chOff x="1678" y="1092"/>
            <a:chExt cx="763" cy="1944"/>
          </a:xfrm>
        </p:grpSpPr>
        <p:grpSp>
          <p:nvGrpSpPr>
            <p:cNvPr id="125955" name="Group 3"/>
            <p:cNvGrpSpPr>
              <a:grpSpLocks/>
            </p:cNvGrpSpPr>
            <p:nvPr/>
          </p:nvGrpSpPr>
          <p:grpSpPr bwMode="auto">
            <a:xfrm>
              <a:off x="1678" y="1092"/>
              <a:ext cx="763" cy="1923"/>
              <a:chOff x="1678" y="1092"/>
              <a:chExt cx="763" cy="1923"/>
            </a:xfrm>
          </p:grpSpPr>
          <p:sp>
            <p:nvSpPr>
              <p:cNvPr id="125956" name="Freeform 4"/>
              <p:cNvSpPr>
                <a:spLocks/>
              </p:cNvSpPr>
              <p:nvPr/>
            </p:nvSpPr>
            <p:spPr bwMode="auto">
              <a:xfrm>
                <a:off x="1678" y="1516"/>
                <a:ext cx="329" cy="329"/>
              </a:xfrm>
              <a:custGeom>
                <a:avLst/>
                <a:gdLst/>
                <a:ahLst/>
                <a:cxnLst>
                  <a:cxn ang="0">
                    <a:pos x="367" y="67"/>
                  </a:cxn>
                  <a:cxn ang="0">
                    <a:pos x="321" y="15"/>
                  </a:cxn>
                  <a:cxn ang="0">
                    <a:pos x="300" y="3"/>
                  </a:cxn>
                  <a:cxn ang="0">
                    <a:pos x="287" y="3"/>
                  </a:cxn>
                  <a:cxn ang="0">
                    <a:pos x="266" y="9"/>
                  </a:cxn>
                  <a:cxn ang="0">
                    <a:pos x="263" y="15"/>
                  </a:cxn>
                  <a:cxn ang="0">
                    <a:pos x="242" y="3"/>
                  </a:cxn>
                  <a:cxn ang="0">
                    <a:pos x="202" y="0"/>
                  </a:cxn>
                  <a:cxn ang="0">
                    <a:pos x="180" y="0"/>
                  </a:cxn>
                  <a:cxn ang="0">
                    <a:pos x="159" y="12"/>
                  </a:cxn>
                  <a:cxn ang="0">
                    <a:pos x="153" y="21"/>
                  </a:cxn>
                  <a:cxn ang="0">
                    <a:pos x="150" y="30"/>
                  </a:cxn>
                  <a:cxn ang="0">
                    <a:pos x="122" y="33"/>
                  </a:cxn>
                  <a:cxn ang="0">
                    <a:pos x="98" y="45"/>
                  </a:cxn>
                  <a:cxn ang="0">
                    <a:pos x="71" y="64"/>
                  </a:cxn>
                  <a:cxn ang="0">
                    <a:pos x="58" y="79"/>
                  </a:cxn>
                  <a:cxn ang="0">
                    <a:pos x="58" y="88"/>
                  </a:cxn>
                  <a:cxn ang="0">
                    <a:pos x="46" y="88"/>
                  </a:cxn>
                  <a:cxn ang="0">
                    <a:pos x="31" y="103"/>
                  </a:cxn>
                  <a:cxn ang="0">
                    <a:pos x="25" y="119"/>
                  </a:cxn>
                  <a:cxn ang="0">
                    <a:pos x="3" y="149"/>
                  </a:cxn>
                  <a:cxn ang="0">
                    <a:pos x="0" y="167"/>
                  </a:cxn>
                  <a:cxn ang="0">
                    <a:pos x="9" y="180"/>
                  </a:cxn>
                  <a:cxn ang="0">
                    <a:pos x="6" y="183"/>
                  </a:cxn>
                  <a:cxn ang="0">
                    <a:pos x="3" y="204"/>
                  </a:cxn>
                  <a:cxn ang="0">
                    <a:pos x="9" y="241"/>
                  </a:cxn>
                  <a:cxn ang="0">
                    <a:pos x="16" y="259"/>
                  </a:cxn>
                  <a:cxn ang="0">
                    <a:pos x="34" y="286"/>
                  </a:cxn>
                  <a:cxn ang="0">
                    <a:pos x="49" y="299"/>
                  </a:cxn>
                  <a:cxn ang="0">
                    <a:pos x="58" y="299"/>
                  </a:cxn>
                  <a:cxn ang="0">
                    <a:pos x="74" y="326"/>
                  </a:cxn>
                  <a:cxn ang="0">
                    <a:pos x="104" y="332"/>
                  </a:cxn>
                  <a:cxn ang="0">
                    <a:pos x="110" y="332"/>
                  </a:cxn>
                  <a:cxn ang="0">
                    <a:pos x="129" y="338"/>
                  </a:cxn>
                  <a:cxn ang="0">
                    <a:pos x="153" y="341"/>
                  </a:cxn>
                  <a:cxn ang="0">
                    <a:pos x="162" y="338"/>
                  </a:cxn>
                  <a:cxn ang="0">
                    <a:pos x="171" y="354"/>
                  </a:cxn>
                  <a:cxn ang="0">
                    <a:pos x="190" y="363"/>
                  </a:cxn>
                  <a:cxn ang="0">
                    <a:pos x="217" y="363"/>
                  </a:cxn>
                  <a:cxn ang="0">
                    <a:pos x="220" y="360"/>
                  </a:cxn>
                  <a:cxn ang="0">
                    <a:pos x="251" y="372"/>
                  </a:cxn>
                  <a:cxn ang="0">
                    <a:pos x="272" y="369"/>
                  </a:cxn>
                  <a:cxn ang="0">
                    <a:pos x="303" y="366"/>
                  </a:cxn>
                  <a:cxn ang="0">
                    <a:pos x="312" y="357"/>
                  </a:cxn>
                  <a:cxn ang="0">
                    <a:pos x="321" y="360"/>
                  </a:cxn>
                  <a:cxn ang="0">
                    <a:pos x="339" y="351"/>
                  </a:cxn>
                  <a:cxn ang="0">
                    <a:pos x="358" y="329"/>
                  </a:cxn>
                  <a:cxn ang="0">
                    <a:pos x="367" y="305"/>
                  </a:cxn>
                  <a:cxn ang="0">
                    <a:pos x="370" y="293"/>
                  </a:cxn>
                  <a:cxn ang="0">
                    <a:pos x="373" y="106"/>
                  </a:cxn>
                  <a:cxn ang="0">
                    <a:pos x="367" y="67"/>
                  </a:cxn>
                  <a:cxn ang="0">
                    <a:pos x="367" y="67"/>
                  </a:cxn>
                </a:cxnLst>
                <a:rect l="0" t="0" r="r" b="b"/>
                <a:pathLst>
                  <a:path w="373" h="372">
                    <a:moveTo>
                      <a:pt x="367" y="67"/>
                    </a:moveTo>
                    <a:lnTo>
                      <a:pt x="367" y="67"/>
                    </a:lnTo>
                    <a:lnTo>
                      <a:pt x="342" y="36"/>
                    </a:lnTo>
                    <a:lnTo>
                      <a:pt x="321" y="15"/>
                    </a:lnTo>
                    <a:lnTo>
                      <a:pt x="309" y="9"/>
                    </a:lnTo>
                    <a:lnTo>
                      <a:pt x="300" y="3"/>
                    </a:lnTo>
                    <a:lnTo>
                      <a:pt x="300" y="3"/>
                    </a:lnTo>
                    <a:lnTo>
                      <a:pt x="287" y="3"/>
                    </a:lnTo>
                    <a:lnTo>
                      <a:pt x="275" y="6"/>
                    </a:lnTo>
                    <a:lnTo>
                      <a:pt x="266" y="9"/>
                    </a:lnTo>
                    <a:lnTo>
                      <a:pt x="263" y="15"/>
                    </a:lnTo>
                    <a:lnTo>
                      <a:pt x="263" y="15"/>
                    </a:lnTo>
                    <a:lnTo>
                      <a:pt x="254" y="9"/>
                    </a:lnTo>
                    <a:lnTo>
                      <a:pt x="242" y="3"/>
                    </a:lnTo>
                    <a:lnTo>
                      <a:pt x="223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80" y="0"/>
                    </a:lnTo>
                    <a:lnTo>
                      <a:pt x="165" y="6"/>
                    </a:lnTo>
                    <a:lnTo>
                      <a:pt x="159" y="12"/>
                    </a:lnTo>
                    <a:lnTo>
                      <a:pt x="156" y="15"/>
                    </a:lnTo>
                    <a:lnTo>
                      <a:pt x="153" y="21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38" y="30"/>
                    </a:lnTo>
                    <a:lnTo>
                      <a:pt x="122" y="33"/>
                    </a:lnTo>
                    <a:lnTo>
                      <a:pt x="110" y="39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71" y="64"/>
                    </a:lnTo>
                    <a:lnTo>
                      <a:pt x="61" y="73"/>
                    </a:lnTo>
                    <a:lnTo>
                      <a:pt x="58" y="79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2" y="85"/>
                    </a:lnTo>
                    <a:lnTo>
                      <a:pt x="46" y="88"/>
                    </a:lnTo>
                    <a:lnTo>
                      <a:pt x="40" y="94"/>
                    </a:lnTo>
                    <a:lnTo>
                      <a:pt x="31" y="103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13" y="134"/>
                    </a:lnTo>
                    <a:lnTo>
                      <a:pt x="3" y="149"/>
                    </a:lnTo>
                    <a:lnTo>
                      <a:pt x="0" y="158"/>
                    </a:lnTo>
                    <a:lnTo>
                      <a:pt x="0" y="167"/>
                    </a:lnTo>
                    <a:lnTo>
                      <a:pt x="3" y="173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6" y="183"/>
                    </a:lnTo>
                    <a:lnTo>
                      <a:pt x="3" y="189"/>
                    </a:lnTo>
                    <a:lnTo>
                      <a:pt x="3" y="204"/>
                    </a:lnTo>
                    <a:lnTo>
                      <a:pt x="3" y="222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16" y="259"/>
                    </a:lnTo>
                    <a:lnTo>
                      <a:pt x="28" y="277"/>
                    </a:lnTo>
                    <a:lnTo>
                      <a:pt x="34" y="286"/>
                    </a:lnTo>
                    <a:lnTo>
                      <a:pt x="43" y="293"/>
                    </a:lnTo>
                    <a:lnTo>
                      <a:pt x="49" y="299"/>
                    </a:lnTo>
                    <a:lnTo>
                      <a:pt x="58" y="299"/>
                    </a:lnTo>
                    <a:lnTo>
                      <a:pt x="58" y="299"/>
                    </a:lnTo>
                    <a:lnTo>
                      <a:pt x="64" y="314"/>
                    </a:lnTo>
                    <a:lnTo>
                      <a:pt x="74" y="326"/>
                    </a:lnTo>
                    <a:lnTo>
                      <a:pt x="86" y="332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10" y="332"/>
                    </a:lnTo>
                    <a:lnTo>
                      <a:pt x="116" y="332"/>
                    </a:lnTo>
                    <a:lnTo>
                      <a:pt x="129" y="338"/>
                    </a:lnTo>
                    <a:lnTo>
                      <a:pt x="144" y="341"/>
                    </a:lnTo>
                    <a:lnTo>
                      <a:pt x="153" y="341"/>
                    </a:lnTo>
                    <a:lnTo>
                      <a:pt x="162" y="338"/>
                    </a:lnTo>
                    <a:lnTo>
                      <a:pt x="162" y="338"/>
                    </a:lnTo>
                    <a:lnTo>
                      <a:pt x="165" y="344"/>
                    </a:lnTo>
                    <a:lnTo>
                      <a:pt x="171" y="354"/>
                    </a:lnTo>
                    <a:lnTo>
                      <a:pt x="180" y="360"/>
                    </a:lnTo>
                    <a:lnTo>
                      <a:pt x="190" y="363"/>
                    </a:lnTo>
                    <a:lnTo>
                      <a:pt x="208" y="366"/>
                    </a:lnTo>
                    <a:lnTo>
                      <a:pt x="217" y="363"/>
                    </a:lnTo>
                    <a:lnTo>
                      <a:pt x="220" y="360"/>
                    </a:lnTo>
                    <a:lnTo>
                      <a:pt x="220" y="360"/>
                    </a:lnTo>
                    <a:lnTo>
                      <a:pt x="235" y="369"/>
                    </a:lnTo>
                    <a:lnTo>
                      <a:pt x="251" y="372"/>
                    </a:lnTo>
                    <a:lnTo>
                      <a:pt x="272" y="369"/>
                    </a:lnTo>
                    <a:lnTo>
                      <a:pt x="272" y="369"/>
                    </a:lnTo>
                    <a:lnTo>
                      <a:pt x="293" y="369"/>
                    </a:lnTo>
                    <a:lnTo>
                      <a:pt x="303" y="366"/>
                    </a:lnTo>
                    <a:lnTo>
                      <a:pt x="309" y="363"/>
                    </a:lnTo>
                    <a:lnTo>
                      <a:pt x="312" y="357"/>
                    </a:lnTo>
                    <a:lnTo>
                      <a:pt x="312" y="357"/>
                    </a:lnTo>
                    <a:lnTo>
                      <a:pt x="321" y="360"/>
                    </a:lnTo>
                    <a:lnTo>
                      <a:pt x="330" y="357"/>
                    </a:lnTo>
                    <a:lnTo>
                      <a:pt x="339" y="351"/>
                    </a:lnTo>
                    <a:lnTo>
                      <a:pt x="348" y="341"/>
                    </a:lnTo>
                    <a:lnTo>
                      <a:pt x="358" y="329"/>
                    </a:lnTo>
                    <a:lnTo>
                      <a:pt x="364" y="317"/>
                    </a:lnTo>
                    <a:lnTo>
                      <a:pt x="367" y="305"/>
                    </a:lnTo>
                    <a:lnTo>
                      <a:pt x="370" y="293"/>
                    </a:lnTo>
                    <a:lnTo>
                      <a:pt x="370" y="293"/>
                    </a:lnTo>
                    <a:lnTo>
                      <a:pt x="373" y="177"/>
                    </a:lnTo>
                    <a:lnTo>
                      <a:pt x="373" y="106"/>
                    </a:lnTo>
                    <a:lnTo>
                      <a:pt x="370" y="79"/>
                    </a:lnTo>
                    <a:lnTo>
                      <a:pt x="367" y="67"/>
                    </a:lnTo>
                    <a:lnTo>
                      <a:pt x="367" y="67"/>
                    </a:lnTo>
                    <a:lnTo>
                      <a:pt x="367" y="67"/>
                    </a:lnTo>
                    <a:close/>
                  </a:path>
                </a:pathLst>
              </a:custGeom>
              <a:solidFill>
                <a:srgbClr val="C68488"/>
              </a:solidFill>
              <a:ln w="9525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5957" name="Group 5"/>
              <p:cNvGrpSpPr>
                <a:grpSpLocks/>
              </p:cNvGrpSpPr>
              <p:nvPr/>
            </p:nvGrpSpPr>
            <p:grpSpPr bwMode="auto">
              <a:xfrm>
                <a:off x="1682" y="1092"/>
                <a:ext cx="759" cy="1923"/>
                <a:chOff x="1682" y="1092"/>
                <a:chExt cx="759" cy="1923"/>
              </a:xfrm>
            </p:grpSpPr>
            <p:grpSp>
              <p:nvGrpSpPr>
                <p:cNvPr id="125958" name="Group 6"/>
                <p:cNvGrpSpPr>
                  <a:grpSpLocks/>
                </p:cNvGrpSpPr>
                <p:nvPr/>
              </p:nvGrpSpPr>
              <p:grpSpPr bwMode="auto">
                <a:xfrm>
                  <a:off x="1729" y="1092"/>
                  <a:ext cx="712" cy="1923"/>
                  <a:chOff x="1729" y="1092"/>
                  <a:chExt cx="712" cy="1923"/>
                </a:xfrm>
              </p:grpSpPr>
              <p:sp>
                <p:nvSpPr>
                  <p:cNvPr id="125959" name="Freeform 7"/>
                  <p:cNvSpPr>
                    <a:spLocks/>
                  </p:cNvSpPr>
                  <p:nvPr/>
                </p:nvSpPr>
                <p:spPr bwMode="auto">
                  <a:xfrm>
                    <a:off x="1729" y="1094"/>
                    <a:ext cx="712" cy="792"/>
                  </a:xfrm>
                  <a:custGeom>
                    <a:avLst/>
                    <a:gdLst/>
                    <a:ahLst/>
                    <a:cxnLst>
                      <a:cxn ang="0">
                        <a:pos x="745" y="43"/>
                      </a:cxn>
                      <a:cxn ang="0">
                        <a:pos x="614" y="0"/>
                      </a:cxn>
                      <a:cxn ang="0">
                        <a:pos x="428" y="34"/>
                      </a:cxn>
                      <a:cxn ang="0">
                        <a:pos x="257" y="122"/>
                      </a:cxn>
                      <a:cxn ang="0">
                        <a:pos x="138" y="245"/>
                      </a:cxn>
                      <a:cxn ang="0">
                        <a:pos x="98" y="354"/>
                      </a:cxn>
                      <a:cxn ang="0">
                        <a:pos x="138" y="403"/>
                      </a:cxn>
                      <a:cxn ang="0">
                        <a:pos x="275" y="419"/>
                      </a:cxn>
                      <a:cxn ang="0">
                        <a:pos x="312" y="434"/>
                      </a:cxn>
                      <a:cxn ang="0">
                        <a:pos x="309" y="516"/>
                      </a:cxn>
                      <a:cxn ang="0">
                        <a:pos x="281" y="534"/>
                      </a:cxn>
                      <a:cxn ang="0">
                        <a:pos x="263" y="510"/>
                      </a:cxn>
                      <a:cxn ang="0">
                        <a:pos x="245" y="510"/>
                      </a:cxn>
                      <a:cxn ang="0">
                        <a:pos x="214" y="501"/>
                      </a:cxn>
                      <a:cxn ang="0">
                        <a:pos x="199" y="510"/>
                      </a:cxn>
                      <a:cxn ang="0">
                        <a:pos x="147" y="519"/>
                      </a:cxn>
                      <a:cxn ang="0">
                        <a:pos x="126" y="525"/>
                      </a:cxn>
                      <a:cxn ang="0">
                        <a:pos x="101" y="553"/>
                      </a:cxn>
                      <a:cxn ang="0">
                        <a:pos x="74" y="559"/>
                      </a:cxn>
                      <a:cxn ang="0">
                        <a:pos x="61" y="586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3" y="678"/>
                      </a:cxn>
                      <a:cxn ang="0">
                        <a:pos x="0" y="678"/>
                      </a:cxn>
                      <a:cxn ang="0">
                        <a:pos x="9" y="708"/>
                      </a:cxn>
                      <a:cxn ang="0">
                        <a:pos x="28" y="733"/>
                      </a:cxn>
                      <a:cxn ang="0">
                        <a:pos x="43" y="763"/>
                      </a:cxn>
                      <a:cxn ang="0">
                        <a:pos x="77" y="766"/>
                      </a:cxn>
                      <a:cxn ang="0">
                        <a:pos x="116" y="800"/>
                      </a:cxn>
                      <a:cxn ang="0">
                        <a:pos x="141" y="800"/>
                      </a:cxn>
                      <a:cxn ang="0">
                        <a:pos x="187" y="815"/>
                      </a:cxn>
                      <a:cxn ang="0">
                        <a:pos x="208" y="812"/>
                      </a:cxn>
                      <a:cxn ang="0">
                        <a:pos x="245" y="803"/>
                      </a:cxn>
                      <a:cxn ang="0">
                        <a:pos x="269" y="800"/>
                      </a:cxn>
                      <a:cxn ang="0">
                        <a:pos x="290" y="763"/>
                      </a:cxn>
                      <a:cxn ang="0">
                        <a:pos x="309" y="754"/>
                      </a:cxn>
                      <a:cxn ang="0">
                        <a:pos x="324" y="879"/>
                      </a:cxn>
                      <a:cxn ang="0">
                        <a:pos x="516" y="895"/>
                      </a:cxn>
                      <a:cxn ang="0">
                        <a:pos x="532" y="727"/>
                      </a:cxn>
                      <a:cxn ang="0">
                        <a:pos x="541" y="669"/>
                      </a:cxn>
                      <a:cxn ang="0">
                        <a:pos x="580" y="583"/>
                      </a:cxn>
                      <a:cxn ang="0">
                        <a:pos x="565" y="480"/>
                      </a:cxn>
                      <a:cxn ang="0">
                        <a:pos x="492" y="449"/>
                      </a:cxn>
                      <a:cxn ang="0">
                        <a:pos x="474" y="431"/>
                      </a:cxn>
                      <a:cxn ang="0">
                        <a:pos x="492" y="415"/>
                      </a:cxn>
                      <a:cxn ang="0">
                        <a:pos x="556" y="446"/>
                      </a:cxn>
                      <a:cxn ang="0">
                        <a:pos x="614" y="507"/>
                      </a:cxn>
                      <a:cxn ang="0">
                        <a:pos x="638" y="486"/>
                      </a:cxn>
                      <a:cxn ang="0">
                        <a:pos x="620" y="419"/>
                      </a:cxn>
                      <a:cxn ang="0">
                        <a:pos x="654" y="394"/>
                      </a:cxn>
                      <a:cxn ang="0">
                        <a:pos x="773" y="254"/>
                      </a:cxn>
                      <a:cxn ang="0">
                        <a:pos x="806" y="132"/>
                      </a:cxn>
                    </a:cxnLst>
                    <a:rect l="0" t="0" r="r" b="b"/>
                    <a:pathLst>
                      <a:path w="806" h="895">
                        <a:moveTo>
                          <a:pt x="791" y="92"/>
                        </a:move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10"/>
                        </a:lnTo>
                        <a:lnTo>
                          <a:pt x="645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10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5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9"/>
                        </a:lnTo>
                        <a:lnTo>
                          <a:pt x="275" y="419"/>
                        </a:lnTo>
                        <a:lnTo>
                          <a:pt x="275" y="419"/>
                        </a:lnTo>
                        <a:lnTo>
                          <a:pt x="287" y="422"/>
                        </a:lnTo>
                        <a:lnTo>
                          <a:pt x="300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7"/>
                        </a:lnTo>
                        <a:lnTo>
                          <a:pt x="318" y="477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8"/>
                        </a:lnTo>
                        <a:lnTo>
                          <a:pt x="278" y="538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6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52" y="586"/>
                        </a:lnTo>
                        <a:lnTo>
                          <a:pt x="46" y="586"/>
                        </a:lnTo>
                        <a:lnTo>
                          <a:pt x="43" y="596"/>
                        </a:lnTo>
                        <a:lnTo>
                          <a:pt x="43" y="596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63"/>
                        </a:lnTo>
                        <a:lnTo>
                          <a:pt x="0" y="669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13" y="678"/>
                        </a:lnTo>
                        <a:lnTo>
                          <a:pt x="13" y="678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78"/>
                        </a:lnTo>
                        <a:lnTo>
                          <a:pt x="0" y="684"/>
                        </a:lnTo>
                        <a:lnTo>
                          <a:pt x="0" y="693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3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70"/>
                        </a:lnTo>
                        <a:lnTo>
                          <a:pt x="71" y="770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6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2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70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5" y="779"/>
                        </a:lnTo>
                        <a:lnTo>
                          <a:pt x="321" y="809"/>
                        </a:lnTo>
                        <a:lnTo>
                          <a:pt x="324" y="843"/>
                        </a:lnTo>
                        <a:lnTo>
                          <a:pt x="324" y="879"/>
                        </a:lnTo>
                        <a:lnTo>
                          <a:pt x="324" y="879"/>
                        </a:lnTo>
                        <a:lnTo>
                          <a:pt x="425" y="882"/>
                        </a:lnTo>
                        <a:lnTo>
                          <a:pt x="474" y="886"/>
                        </a:lnTo>
                        <a:lnTo>
                          <a:pt x="495" y="889"/>
                        </a:lnTo>
                        <a:lnTo>
                          <a:pt x="516" y="895"/>
                        </a:lnTo>
                        <a:lnTo>
                          <a:pt x="516" y="895"/>
                        </a:lnTo>
                        <a:lnTo>
                          <a:pt x="532" y="828"/>
                        </a:lnTo>
                        <a:lnTo>
                          <a:pt x="535" y="800"/>
                        </a:lnTo>
                        <a:lnTo>
                          <a:pt x="538" y="773"/>
                        </a:lnTo>
                        <a:lnTo>
                          <a:pt x="538" y="748"/>
                        </a:lnTo>
                        <a:lnTo>
                          <a:pt x="532" y="727"/>
                        </a:lnTo>
                        <a:lnTo>
                          <a:pt x="525" y="708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4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2" y="452"/>
                        </a:lnTo>
                        <a:lnTo>
                          <a:pt x="532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4" y="437"/>
                        </a:lnTo>
                        <a:lnTo>
                          <a:pt x="474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7"/>
                        </a:lnTo>
                        <a:lnTo>
                          <a:pt x="638" y="477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9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5" y="397"/>
                        </a:lnTo>
                        <a:lnTo>
                          <a:pt x="645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1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close/>
                      </a:path>
                    </a:pathLst>
                  </a:custGeom>
                  <a:solidFill>
                    <a:srgbClr val="E8BEC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960" name="Freeform 8"/>
                  <p:cNvSpPr>
                    <a:spLocks/>
                  </p:cNvSpPr>
                  <p:nvPr/>
                </p:nvSpPr>
                <p:spPr bwMode="auto">
                  <a:xfrm>
                    <a:off x="1730" y="1092"/>
                    <a:ext cx="708" cy="1923"/>
                  </a:xfrm>
                  <a:custGeom>
                    <a:avLst/>
                    <a:gdLst/>
                    <a:ahLst/>
                    <a:cxnLst>
                      <a:cxn ang="0">
                        <a:pos x="425" y="1432"/>
                      </a:cxn>
                      <a:cxn ang="0">
                        <a:pos x="483" y="1017"/>
                      </a:cxn>
                      <a:cxn ang="0">
                        <a:pos x="535" y="745"/>
                      </a:cxn>
                      <a:cxn ang="0">
                        <a:pos x="513" y="693"/>
                      </a:cxn>
                      <a:cxn ang="0">
                        <a:pos x="571" y="617"/>
                      </a:cxn>
                      <a:cxn ang="0">
                        <a:pos x="577" y="534"/>
                      </a:cxn>
                      <a:cxn ang="0">
                        <a:pos x="531" y="452"/>
                      </a:cxn>
                      <a:cxn ang="0">
                        <a:pos x="477" y="440"/>
                      </a:cxn>
                      <a:cxn ang="0">
                        <a:pos x="489" y="415"/>
                      </a:cxn>
                      <a:cxn ang="0">
                        <a:pos x="525" y="431"/>
                      </a:cxn>
                      <a:cxn ang="0">
                        <a:pos x="599" y="492"/>
                      </a:cxn>
                      <a:cxn ang="0">
                        <a:pos x="632" y="498"/>
                      </a:cxn>
                      <a:cxn ang="0">
                        <a:pos x="629" y="458"/>
                      </a:cxn>
                      <a:cxn ang="0">
                        <a:pos x="644" y="397"/>
                      </a:cxn>
                      <a:cxn ang="0">
                        <a:pos x="727" y="324"/>
                      </a:cxn>
                      <a:cxn ang="0">
                        <a:pos x="803" y="180"/>
                      </a:cxn>
                      <a:cxn ang="0">
                        <a:pos x="791" y="92"/>
                      </a:cxn>
                      <a:cxn ang="0">
                        <a:pos x="699" y="19"/>
                      </a:cxn>
                      <a:cxn ang="0">
                        <a:pos x="547" y="3"/>
                      </a:cxn>
                      <a:cxn ang="0">
                        <a:pos x="339" y="74"/>
                      </a:cxn>
                      <a:cxn ang="0">
                        <a:pos x="199" y="168"/>
                      </a:cxn>
                      <a:cxn ang="0">
                        <a:pos x="113" y="293"/>
                      </a:cxn>
                      <a:cxn ang="0">
                        <a:pos x="104" y="385"/>
                      </a:cxn>
                      <a:cxn ang="0">
                        <a:pos x="187" y="406"/>
                      </a:cxn>
                      <a:cxn ang="0">
                        <a:pos x="287" y="422"/>
                      </a:cxn>
                      <a:cxn ang="0">
                        <a:pos x="318" y="455"/>
                      </a:cxn>
                      <a:cxn ang="0">
                        <a:pos x="306" y="544"/>
                      </a:cxn>
                      <a:cxn ang="0">
                        <a:pos x="278" y="537"/>
                      </a:cxn>
                      <a:cxn ang="0">
                        <a:pos x="251" y="504"/>
                      </a:cxn>
                      <a:cxn ang="0">
                        <a:pos x="238" y="501"/>
                      </a:cxn>
                      <a:cxn ang="0">
                        <a:pos x="205" y="510"/>
                      </a:cxn>
                      <a:cxn ang="0">
                        <a:pos x="180" y="504"/>
                      </a:cxn>
                      <a:cxn ang="0">
                        <a:pos x="147" y="525"/>
                      </a:cxn>
                      <a:cxn ang="0">
                        <a:pos x="104" y="544"/>
                      </a:cxn>
                      <a:cxn ang="0">
                        <a:pos x="86" y="550"/>
                      </a:cxn>
                      <a:cxn ang="0">
                        <a:pos x="58" y="580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2" y="678"/>
                      </a:cxn>
                      <a:cxn ang="0">
                        <a:pos x="6" y="699"/>
                      </a:cxn>
                      <a:cxn ang="0">
                        <a:pos x="16" y="730"/>
                      </a:cxn>
                      <a:cxn ang="0">
                        <a:pos x="28" y="748"/>
                      </a:cxn>
                      <a:cxn ang="0">
                        <a:pos x="71" y="769"/>
                      </a:cxn>
                      <a:cxn ang="0">
                        <a:pos x="98" y="791"/>
                      </a:cxn>
                      <a:cxn ang="0">
                        <a:pos x="135" y="791"/>
                      </a:cxn>
                      <a:cxn ang="0">
                        <a:pos x="168" y="815"/>
                      </a:cxn>
                      <a:cxn ang="0">
                        <a:pos x="196" y="806"/>
                      </a:cxn>
                      <a:cxn ang="0">
                        <a:pos x="235" y="812"/>
                      </a:cxn>
                      <a:cxn ang="0">
                        <a:pos x="254" y="800"/>
                      </a:cxn>
                      <a:cxn ang="0">
                        <a:pos x="290" y="779"/>
                      </a:cxn>
                      <a:cxn ang="0">
                        <a:pos x="309" y="760"/>
                      </a:cxn>
                      <a:cxn ang="0">
                        <a:pos x="324" y="885"/>
                      </a:cxn>
                      <a:cxn ang="0">
                        <a:pos x="260" y="1649"/>
                      </a:cxn>
                    </a:cxnLst>
                    <a:rect l="0" t="0" r="r" b="b"/>
                    <a:pathLst>
                      <a:path w="806" h="2170">
                        <a:moveTo>
                          <a:pt x="354" y="2170"/>
                        </a:moveTo>
                        <a:lnTo>
                          <a:pt x="354" y="2170"/>
                        </a:lnTo>
                        <a:lnTo>
                          <a:pt x="373" y="1984"/>
                        </a:lnTo>
                        <a:lnTo>
                          <a:pt x="406" y="1624"/>
                        </a:lnTo>
                        <a:lnTo>
                          <a:pt x="425" y="1432"/>
                        </a:lnTo>
                        <a:lnTo>
                          <a:pt x="446" y="1252"/>
                        </a:lnTo>
                        <a:lnTo>
                          <a:pt x="467" y="1108"/>
                        </a:lnTo>
                        <a:lnTo>
                          <a:pt x="473" y="1053"/>
                        </a:lnTo>
                        <a:lnTo>
                          <a:pt x="483" y="1017"/>
                        </a:lnTo>
                        <a:lnTo>
                          <a:pt x="483" y="1017"/>
                        </a:lnTo>
                        <a:lnTo>
                          <a:pt x="513" y="913"/>
                        </a:lnTo>
                        <a:lnTo>
                          <a:pt x="525" y="864"/>
                        </a:lnTo>
                        <a:lnTo>
                          <a:pt x="531" y="818"/>
                        </a:lnTo>
                        <a:lnTo>
                          <a:pt x="538" y="779"/>
                        </a:lnTo>
                        <a:lnTo>
                          <a:pt x="535" y="745"/>
                        </a:lnTo>
                        <a:lnTo>
                          <a:pt x="531" y="730"/>
                        </a:lnTo>
                        <a:lnTo>
                          <a:pt x="528" y="715"/>
                        </a:lnTo>
                        <a:lnTo>
                          <a:pt x="522" y="702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3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1" y="452"/>
                        </a:lnTo>
                        <a:lnTo>
                          <a:pt x="531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3" y="437"/>
                        </a:lnTo>
                        <a:lnTo>
                          <a:pt x="473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6"/>
                        </a:lnTo>
                        <a:lnTo>
                          <a:pt x="638" y="476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8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4" y="397"/>
                        </a:lnTo>
                        <a:lnTo>
                          <a:pt x="644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0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9"/>
                        </a:lnTo>
                        <a:lnTo>
                          <a:pt x="644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9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4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8"/>
                        </a:lnTo>
                        <a:lnTo>
                          <a:pt x="275" y="418"/>
                        </a:lnTo>
                        <a:lnTo>
                          <a:pt x="275" y="418"/>
                        </a:lnTo>
                        <a:lnTo>
                          <a:pt x="287" y="422"/>
                        </a:lnTo>
                        <a:lnTo>
                          <a:pt x="299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6"/>
                        </a:lnTo>
                        <a:lnTo>
                          <a:pt x="318" y="476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7"/>
                        </a:lnTo>
                        <a:lnTo>
                          <a:pt x="278" y="537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5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49" y="586"/>
                        </a:lnTo>
                        <a:lnTo>
                          <a:pt x="46" y="589"/>
                        </a:lnTo>
                        <a:lnTo>
                          <a:pt x="43" y="595"/>
                        </a:lnTo>
                        <a:lnTo>
                          <a:pt x="43" y="595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57"/>
                        </a:lnTo>
                        <a:lnTo>
                          <a:pt x="0" y="666"/>
                        </a:lnTo>
                        <a:lnTo>
                          <a:pt x="3" y="672"/>
                        </a:lnTo>
                        <a:lnTo>
                          <a:pt x="12" y="678"/>
                        </a:lnTo>
                        <a:lnTo>
                          <a:pt x="12" y="678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81"/>
                        </a:lnTo>
                        <a:lnTo>
                          <a:pt x="0" y="690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2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69"/>
                        </a:lnTo>
                        <a:lnTo>
                          <a:pt x="71" y="769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5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1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69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8" y="791"/>
                        </a:lnTo>
                        <a:lnTo>
                          <a:pt x="324" y="834"/>
                        </a:lnTo>
                        <a:lnTo>
                          <a:pt x="324" y="885"/>
                        </a:lnTo>
                        <a:lnTo>
                          <a:pt x="324" y="937"/>
                        </a:lnTo>
                        <a:lnTo>
                          <a:pt x="315" y="1041"/>
                        </a:lnTo>
                        <a:lnTo>
                          <a:pt x="309" y="1117"/>
                        </a:lnTo>
                        <a:lnTo>
                          <a:pt x="309" y="1117"/>
                        </a:lnTo>
                        <a:lnTo>
                          <a:pt x="260" y="1649"/>
                        </a:lnTo>
                        <a:lnTo>
                          <a:pt x="232" y="1984"/>
                        </a:lnTo>
                        <a:lnTo>
                          <a:pt x="220" y="2152"/>
                        </a:lnTo>
                      </a:path>
                    </a:pathLst>
                  </a:custGeom>
                  <a:noFill/>
                  <a:ln w="9525">
                    <a:solidFill>
                      <a:srgbClr val="903B3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961" name="Freeform 9"/>
                  <p:cNvSpPr>
                    <a:spLocks/>
                  </p:cNvSpPr>
                  <p:nvPr/>
                </p:nvSpPr>
                <p:spPr bwMode="auto">
                  <a:xfrm>
                    <a:off x="1956" y="1178"/>
                    <a:ext cx="339" cy="696"/>
                  </a:xfrm>
                  <a:custGeom>
                    <a:avLst/>
                    <a:gdLst/>
                    <a:ahLst/>
                    <a:cxnLst>
                      <a:cxn ang="0">
                        <a:pos x="375" y="37"/>
                      </a:cxn>
                      <a:cxn ang="0">
                        <a:pos x="345" y="12"/>
                      </a:cxn>
                      <a:cxn ang="0">
                        <a:pos x="284" y="0"/>
                      </a:cxn>
                      <a:cxn ang="0">
                        <a:pos x="226" y="9"/>
                      </a:cxn>
                      <a:cxn ang="0">
                        <a:pos x="143" y="37"/>
                      </a:cxn>
                      <a:cxn ang="0">
                        <a:pos x="94" y="73"/>
                      </a:cxn>
                      <a:cxn ang="0">
                        <a:pos x="94" y="82"/>
                      </a:cxn>
                      <a:cxn ang="0">
                        <a:pos x="107" y="98"/>
                      </a:cxn>
                      <a:cxn ang="0">
                        <a:pos x="162" y="85"/>
                      </a:cxn>
                      <a:cxn ang="0">
                        <a:pos x="195" y="82"/>
                      </a:cxn>
                      <a:cxn ang="0">
                        <a:pos x="244" y="92"/>
                      </a:cxn>
                      <a:cxn ang="0">
                        <a:pos x="265" y="116"/>
                      </a:cxn>
                      <a:cxn ang="0">
                        <a:pos x="262" y="143"/>
                      </a:cxn>
                      <a:cxn ang="0">
                        <a:pos x="226" y="146"/>
                      </a:cxn>
                      <a:cxn ang="0">
                        <a:pos x="168" y="134"/>
                      </a:cxn>
                      <a:cxn ang="0">
                        <a:pos x="101" y="137"/>
                      </a:cxn>
                      <a:cxn ang="0">
                        <a:pos x="30" y="171"/>
                      </a:cxn>
                      <a:cxn ang="0">
                        <a:pos x="3" y="208"/>
                      </a:cxn>
                      <a:cxn ang="0">
                        <a:pos x="6" y="256"/>
                      </a:cxn>
                      <a:cxn ang="0">
                        <a:pos x="43" y="284"/>
                      </a:cxn>
                      <a:cxn ang="0">
                        <a:pos x="94" y="305"/>
                      </a:cxn>
                      <a:cxn ang="0">
                        <a:pos x="107" y="327"/>
                      </a:cxn>
                      <a:cxn ang="0">
                        <a:pos x="94" y="449"/>
                      </a:cxn>
                      <a:cxn ang="0">
                        <a:pos x="76" y="552"/>
                      </a:cxn>
                      <a:cxn ang="0">
                        <a:pos x="64" y="589"/>
                      </a:cxn>
                      <a:cxn ang="0">
                        <a:pos x="79" y="629"/>
                      </a:cxn>
                      <a:cxn ang="0">
                        <a:pos x="101" y="736"/>
                      </a:cxn>
                      <a:cxn ang="0">
                        <a:pos x="104" y="787"/>
                      </a:cxn>
                      <a:cxn ang="0">
                        <a:pos x="107" y="751"/>
                      </a:cxn>
                      <a:cxn ang="0">
                        <a:pos x="110" y="427"/>
                      </a:cxn>
                      <a:cxn ang="0">
                        <a:pos x="116" y="351"/>
                      </a:cxn>
                      <a:cxn ang="0">
                        <a:pos x="146" y="290"/>
                      </a:cxn>
                      <a:cxn ang="0">
                        <a:pos x="186" y="259"/>
                      </a:cxn>
                      <a:cxn ang="0">
                        <a:pos x="210" y="256"/>
                      </a:cxn>
                      <a:cxn ang="0">
                        <a:pos x="287" y="296"/>
                      </a:cxn>
                      <a:cxn ang="0">
                        <a:pos x="320" y="320"/>
                      </a:cxn>
                      <a:cxn ang="0">
                        <a:pos x="326" y="311"/>
                      </a:cxn>
                      <a:cxn ang="0">
                        <a:pos x="314" y="287"/>
                      </a:cxn>
                      <a:cxn ang="0">
                        <a:pos x="317" y="256"/>
                      </a:cxn>
                      <a:cxn ang="0">
                        <a:pos x="320" y="247"/>
                      </a:cxn>
                      <a:cxn ang="0">
                        <a:pos x="299" y="214"/>
                      </a:cxn>
                      <a:cxn ang="0">
                        <a:pos x="308" y="177"/>
                      </a:cxn>
                      <a:cxn ang="0">
                        <a:pos x="339" y="150"/>
                      </a:cxn>
                      <a:cxn ang="0">
                        <a:pos x="366" y="137"/>
                      </a:cxn>
                      <a:cxn ang="0">
                        <a:pos x="384" y="98"/>
                      </a:cxn>
                      <a:cxn ang="0">
                        <a:pos x="378" y="46"/>
                      </a:cxn>
                    </a:cxnLst>
                    <a:rect l="0" t="0" r="r" b="b"/>
                    <a:pathLst>
                      <a:path w="384" h="787">
                        <a:moveTo>
                          <a:pt x="378" y="46"/>
                        </a:moveTo>
                        <a:lnTo>
                          <a:pt x="378" y="46"/>
                        </a:lnTo>
                        <a:lnTo>
                          <a:pt x="375" y="37"/>
                        </a:lnTo>
                        <a:lnTo>
                          <a:pt x="366" y="27"/>
                        </a:lnTo>
                        <a:lnTo>
                          <a:pt x="357" y="18"/>
                        </a:lnTo>
                        <a:lnTo>
                          <a:pt x="345" y="12"/>
                        </a:lnTo>
                        <a:lnTo>
                          <a:pt x="326" y="6"/>
                        </a:lnTo>
                        <a:lnTo>
                          <a:pt x="305" y="3"/>
                        </a:lnTo>
                        <a:lnTo>
                          <a:pt x="284" y="0"/>
                        </a:lnTo>
                        <a:lnTo>
                          <a:pt x="256" y="3"/>
                        </a:lnTo>
                        <a:lnTo>
                          <a:pt x="256" y="3"/>
                        </a:lnTo>
                        <a:lnTo>
                          <a:pt x="226" y="9"/>
                        </a:lnTo>
                        <a:lnTo>
                          <a:pt x="198" y="18"/>
                        </a:lnTo>
                        <a:lnTo>
                          <a:pt x="171" y="27"/>
                        </a:lnTo>
                        <a:lnTo>
                          <a:pt x="143" y="37"/>
                        </a:lnTo>
                        <a:lnTo>
                          <a:pt x="122" y="49"/>
                        </a:lnTo>
                        <a:lnTo>
                          <a:pt x="107" y="61"/>
                        </a:lnTo>
                        <a:lnTo>
                          <a:pt x="94" y="73"/>
                        </a:lnTo>
                        <a:lnTo>
                          <a:pt x="94" y="76"/>
                        </a:lnTo>
                        <a:lnTo>
                          <a:pt x="94" y="82"/>
                        </a:lnTo>
                        <a:lnTo>
                          <a:pt x="94" y="82"/>
                        </a:lnTo>
                        <a:lnTo>
                          <a:pt x="97" y="92"/>
                        </a:lnTo>
                        <a:lnTo>
                          <a:pt x="101" y="95"/>
                        </a:lnTo>
                        <a:lnTo>
                          <a:pt x="107" y="98"/>
                        </a:lnTo>
                        <a:lnTo>
                          <a:pt x="116" y="95"/>
                        </a:lnTo>
                        <a:lnTo>
                          <a:pt x="137" y="92"/>
                        </a:lnTo>
                        <a:lnTo>
                          <a:pt x="162" y="85"/>
                        </a:lnTo>
                        <a:lnTo>
                          <a:pt x="162" y="85"/>
                        </a:lnTo>
                        <a:lnTo>
                          <a:pt x="177" y="82"/>
                        </a:lnTo>
                        <a:lnTo>
                          <a:pt x="195" y="82"/>
                        </a:lnTo>
                        <a:lnTo>
                          <a:pt x="213" y="82"/>
                        </a:lnTo>
                        <a:lnTo>
                          <a:pt x="229" y="85"/>
                        </a:lnTo>
                        <a:lnTo>
                          <a:pt x="244" y="92"/>
                        </a:lnTo>
                        <a:lnTo>
                          <a:pt x="256" y="98"/>
                        </a:lnTo>
                        <a:lnTo>
                          <a:pt x="262" y="107"/>
                        </a:lnTo>
                        <a:lnTo>
                          <a:pt x="265" y="116"/>
                        </a:lnTo>
                        <a:lnTo>
                          <a:pt x="265" y="116"/>
                        </a:lnTo>
                        <a:lnTo>
                          <a:pt x="265" y="131"/>
                        </a:lnTo>
                        <a:lnTo>
                          <a:pt x="262" y="143"/>
                        </a:lnTo>
                        <a:lnTo>
                          <a:pt x="256" y="150"/>
                        </a:lnTo>
                        <a:lnTo>
                          <a:pt x="247" y="150"/>
                        </a:lnTo>
                        <a:lnTo>
                          <a:pt x="226" y="146"/>
                        </a:lnTo>
                        <a:lnTo>
                          <a:pt x="201" y="140"/>
                        </a:lnTo>
                        <a:lnTo>
                          <a:pt x="201" y="140"/>
                        </a:lnTo>
                        <a:lnTo>
                          <a:pt x="168" y="134"/>
                        </a:lnTo>
                        <a:lnTo>
                          <a:pt x="146" y="134"/>
                        </a:lnTo>
                        <a:lnTo>
                          <a:pt x="125" y="134"/>
                        </a:lnTo>
                        <a:lnTo>
                          <a:pt x="101" y="137"/>
                        </a:lnTo>
                        <a:lnTo>
                          <a:pt x="76" y="143"/>
                        </a:lnTo>
                        <a:lnTo>
                          <a:pt x="52" y="153"/>
                        </a:lnTo>
                        <a:lnTo>
                          <a:pt x="30" y="171"/>
                        </a:lnTo>
                        <a:lnTo>
                          <a:pt x="30" y="171"/>
                        </a:lnTo>
                        <a:lnTo>
                          <a:pt x="15" y="189"/>
                        </a:lnTo>
                        <a:lnTo>
                          <a:pt x="3" y="208"/>
                        </a:lnTo>
                        <a:lnTo>
                          <a:pt x="0" y="226"/>
                        </a:lnTo>
                        <a:lnTo>
                          <a:pt x="0" y="241"/>
                        </a:lnTo>
                        <a:lnTo>
                          <a:pt x="6" y="256"/>
                        </a:lnTo>
                        <a:lnTo>
                          <a:pt x="15" y="269"/>
                        </a:lnTo>
                        <a:lnTo>
                          <a:pt x="27" y="278"/>
                        </a:lnTo>
                        <a:lnTo>
                          <a:pt x="43" y="284"/>
                        </a:lnTo>
                        <a:lnTo>
                          <a:pt x="43" y="284"/>
                        </a:lnTo>
                        <a:lnTo>
                          <a:pt x="73" y="293"/>
                        </a:lnTo>
                        <a:lnTo>
                          <a:pt x="94" y="305"/>
                        </a:lnTo>
                        <a:lnTo>
                          <a:pt x="101" y="311"/>
                        </a:lnTo>
                        <a:lnTo>
                          <a:pt x="104" y="317"/>
                        </a:lnTo>
                        <a:lnTo>
                          <a:pt x="107" y="327"/>
                        </a:lnTo>
                        <a:lnTo>
                          <a:pt x="107" y="336"/>
                        </a:lnTo>
                        <a:lnTo>
                          <a:pt x="107" y="336"/>
                        </a:lnTo>
                        <a:lnTo>
                          <a:pt x="94" y="449"/>
                        </a:lnTo>
                        <a:lnTo>
                          <a:pt x="88" y="510"/>
                        </a:lnTo>
                        <a:lnTo>
                          <a:pt x="82" y="534"/>
                        </a:lnTo>
                        <a:lnTo>
                          <a:pt x="76" y="552"/>
                        </a:lnTo>
                        <a:lnTo>
                          <a:pt x="76" y="552"/>
                        </a:lnTo>
                        <a:lnTo>
                          <a:pt x="67" y="574"/>
                        </a:lnTo>
                        <a:lnTo>
                          <a:pt x="64" y="589"/>
                        </a:lnTo>
                        <a:lnTo>
                          <a:pt x="70" y="604"/>
                        </a:lnTo>
                        <a:lnTo>
                          <a:pt x="79" y="629"/>
                        </a:lnTo>
                        <a:lnTo>
                          <a:pt x="79" y="629"/>
                        </a:lnTo>
                        <a:lnTo>
                          <a:pt x="88" y="653"/>
                        </a:lnTo>
                        <a:lnTo>
                          <a:pt x="94" y="690"/>
                        </a:lnTo>
                        <a:lnTo>
                          <a:pt x="101" y="736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7" y="751"/>
                        </a:lnTo>
                        <a:lnTo>
                          <a:pt x="107" y="751"/>
                        </a:lnTo>
                        <a:lnTo>
                          <a:pt x="107" y="656"/>
                        </a:lnTo>
                        <a:lnTo>
                          <a:pt x="107" y="537"/>
                        </a:lnTo>
                        <a:lnTo>
                          <a:pt x="110" y="427"/>
                        </a:lnTo>
                        <a:lnTo>
                          <a:pt x="113" y="382"/>
                        </a:lnTo>
                        <a:lnTo>
                          <a:pt x="116" y="351"/>
                        </a:lnTo>
                        <a:lnTo>
                          <a:pt x="116" y="351"/>
                        </a:lnTo>
                        <a:lnTo>
                          <a:pt x="125" y="327"/>
                        </a:lnTo>
                        <a:lnTo>
                          <a:pt x="134" y="308"/>
                        </a:lnTo>
                        <a:lnTo>
                          <a:pt x="146" y="290"/>
                        </a:lnTo>
                        <a:lnTo>
                          <a:pt x="159" y="278"/>
                        </a:lnTo>
                        <a:lnTo>
                          <a:pt x="171" y="266"/>
                        </a:lnTo>
                        <a:lnTo>
                          <a:pt x="186" y="259"/>
                        </a:lnTo>
                        <a:lnTo>
                          <a:pt x="198" y="256"/>
                        </a:lnTo>
                        <a:lnTo>
                          <a:pt x="210" y="256"/>
                        </a:lnTo>
                        <a:lnTo>
                          <a:pt x="210" y="256"/>
                        </a:lnTo>
                        <a:lnTo>
                          <a:pt x="235" y="266"/>
                        </a:lnTo>
                        <a:lnTo>
                          <a:pt x="262" y="278"/>
                        </a:lnTo>
                        <a:lnTo>
                          <a:pt x="287" y="296"/>
                        </a:lnTo>
                        <a:lnTo>
                          <a:pt x="308" y="311"/>
                        </a:lnTo>
                        <a:lnTo>
                          <a:pt x="308" y="311"/>
                        </a:lnTo>
                        <a:lnTo>
                          <a:pt x="320" y="320"/>
                        </a:lnTo>
                        <a:lnTo>
                          <a:pt x="323" y="320"/>
                        </a:lnTo>
                        <a:lnTo>
                          <a:pt x="326" y="317"/>
                        </a:lnTo>
                        <a:lnTo>
                          <a:pt x="326" y="311"/>
                        </a:lnTo>
                        <a:lnTo>
                          <a:pt x="320" y="299"/>
                        </a:lnTo>
                        <a:lnTo>
                          <a:pt x="320" y="299"/>
                        </a:lnTo>
                        <a:lnTo>
                          <a:pt x="314" y="287"/>
                        </a:lnTo>
                        <a:lnTo>
                          <a:pt x="311" y="278"/>
                        </a:lnTo>
                        <a:lnTo>
                          <a:pt x="311" y="266"/>
                        </a:lnTo>
                        <a:lnTo>
                          <a:pt x="317" y="256"/>
                        </a:lnTo>
                        <a:lnTo>
                          <a:pt x="317" y="256"/>
                        </a:lnTo>
                        <a:lnTo>
                          <a:pt x="320" y="250"/>
                        </a:lnTo>
                        <a:lnTo>
                          <a:pt x="320" y="247"/>
                        </a:lnTo>
                        <a:lnTo>
                          <a:pt x="314" y="235"/>
                        </a:lnTo>
                        <a:lnTo>
                          <a:pt x="305" y="226"/>
                        </a:lnTo>
                        <a:lnTo>
                          <a:pt x="299" y="214"/>
                        </a:lnTo>
                        <a:lnTo>
                          <a:pt x="299" y="214"/>
                        </a:lnTo>
                        <a:lnTo>
                          <a:pt x="302" y="198"/>
                        </a:lnTo>
                        <a:lnTo>
                          <a:pt x="308" y="177"/>
                        </a:lnTo>
                        <a:lnTo>
                          <a:pt x="317" y="168"/>
                        </a:lnTo>
                        <a:lnTo>
                          <a:pt x="326" y="159"/>
                        </a:lnTo>
                        <a:lnTo>
                          <a:pt x="339" y="150"/>
                        </a:lnTo>
                        <a:lnTo>
                          <a:pt x="354" y="146"/>
                        </a:lnTo>
                        <a:lnTo>
                          <a:pt x="354" y="146"/>
                        </a:lnTo>
                        <a:lnTo>
                          <a:pt x="366" y="137"/>
                        </a:lnTo>
                        <a:lnTo>
                          <a:pt x="375" y="128"/>
                        </a:lnTo>
                        <a:lnTo>
                          <a:pt x="381" y="113"/>
                        </a:lnTo>
                        <a:lnTo>
                          <a:pt x="384" y="98"/>
                        </a:lnTo>
                        <a:lnTo>
                          <a:pt x="384" y="82"/>
                        </a:lnTo>
                        <a:lnTo>
                          <a:pt x="384" y="67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close/>
                      </a:path>
                    </a:pathLst>
                  </a:custGeom>
                  <a:solidFill>
                    <a:srgbClr val="A131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962" name="Group 10"/>
                <p:cNvGrpSpPr>
                  <a:grpSpLocks/>
                </p:cNvGrpSpPr>
                <p:nvPr/>
              </p:nvGrpSpPr>
              <p:grpSpPr bwMode="auto">
                <a:xfrm>
                  <a:off x="1682" y="1516"/>
                  <a:ext cx="349" cy="324"/>
                  <a:chOff x="1682" y="1516"/>
                  <a:chExt cx="349" cy="324"/>
                </a:xfrm>
              </p:grpSpPr>
              <p:grpSp>
                <p:nvGrpSpPr>
                  <p:cNvPr id="12596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82" y="1516"/>
                    <a:ext cx="349" cy="324"/>
                    <a:chOff x="1682" y="1516"/>
                    <a:chExt cx="349" cy="324"/>
                  </a:xfrm>
                </p:grpSpPr>
                <p:grpSp>
                  <p:nvGrpSpPr>
                    <p:cNvPr id="12596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2" y="1516"/>
                      <a:ext cx="303" cy="324"/>
                      <a:chOff x="1436" y="1344"/>
                      <a:chExt cx="343" cy="366"/>
                    </a:xfrm>
                  </p:grpSpPr>
                  <p:sp>
                    <p:nvSpPr>
                      <p:cNvPr id="125965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6" y="1429"/>
                        <a:ext cx="31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6" y="21"/>
                          </a:cxn>
                          <a:cxn ang="0">
                            <a:pos x="31" y="43"/>
                          </a:cxn>
                        </a:cxnLst>
                        <a:rect l="0" t="0" r="r" b="b"/>
                        <a:pathLst>
                          <a:path w="31" h="43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6" y="21"/>
                            </a:lnTo>
                            <a:lnTo>
                              <a:pt x="31" y="4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66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4" y="1396"/>
                        <a:ext cx="30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3" y="0"/>
                          </a:cxn>
                          <a:cxn ang="0">
                            <a:pos x="0" y="6"/>
                          </a:cxn>
                          <a:cxn ang="0">
                            <a:pos x="3" y="16"/>
                          </a:cxn>
                          <a:cxn ang="0">
                            <a:pos x="9" y="31"/>
                          </a:cxn>
                          <a:cxn ang="0">
                            <a:pos x="18" y="46"/>
                          </a:cxn>
                          <a:cxn ang="0">
                            <a:pos x="30" y="58"/>
                          </a:cxn>
                        </a:cxnLst>
                        <a:rect l="0" t="0" r="r" b="b"/>
                        <a:pathLst>
                          <a:path w="30" h="58">
                            <a:moveTo>
                              <a:pt x="3" y="0"/>
                            </a:moveTo>
                            <a:lnTo>
                              <a:pt x="3" y="0"/>
                            </a:lnTo>
                            <a:lnTo>
                              <a:pt x="0" y="6"/>
                            </a:lnTo>
                            <a:lnTo>
                              <a:pt x="3" y="16"/>
                            </a:lnTo>
                            <a:lnTo>
                              <a:pt x="9" y="31"/>
                            </a:lnTo>
                            <a:lnTo>
                              <a:pt x="18" y="46"/>
                            </a:lnTo>
                            <a:lnTo>
                              <a:pt x="30" y="5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67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0" y="1378"/>
                        <a:ext cx="10" cy="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12"/>
                          </a:cxn>
                          <a:cxn ang="0">
                            <a:pos x="0" y="24"/>
                          </a:cxn>
                          <a:cxn ang="0">
                            <a:pos x="10" y="49"/>
                          </a:cxn>
                        </a:cxnLst>
                        <a:rect l="0" t="0" r="r" b="b"/>
                        <a:pathLst>
                          <a:path w="10" h="49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12"/>
                            </a:lnTo>
                            <a:lnTo>
                              <a:pt x="0" y="24"/>
                            </a:lnTo>
                            <a:lnTo>
                              <a:pt x="10" y="4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68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1371"/>
                        <a:ext cx="6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21"/>
                          </a:cxn>
                          <a:cxn ang="0">
                            <a:pos x="6" y="40"/>
                          </a:cxn>
                        </a:cxnLst>
                        <a:rect l="0" t="0" r="r" b="b"/>
                        <a:pathLst>
                          <a:path w="6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21"/>
                            </a:lnTo>
                            <a:lnTo>
                              <a:pt x="6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69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344"/>
                        <a:ext cx="2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22" y="0"/>
                          </a:cxn>
                          <a:cxn ang="0">
                            <a:pos x="13" y="4"/>
                          </a:cxn>
                          <a:cxn ang="0">
                            <a:pos x="7" y="7"/>
                          </a:cxn>
                          <a:cxn ang="0">
                            <a:pos x="0" y="16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22" h="22">
                            <a:moveTo>
                              <a:pt x="22" y="0"/>
                            </a:moveTo>
                            <a:lnTo>
                              <a:pt x="22" y="0"/>
                            </a:lnTo>
                            <a:lnTo>
                              <a:pt x="13" y="4"/>
                            </a:lnTo>
                            <a:lnTo>
                              <a:pt x="7" y="7"/>
                            </a:lnTo>
                            <a:lnTo>
                              <a:pt x="0" y="16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0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6" y="1344"/>
                        <a:ext cx="24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24" y="0"/>
                          </a:cxn>
                          <a:cxn ang="0">
                            <a:pos x="18" y="6"/>
                          </a:cxn>
                          <a:cxn ang="0">
                            <a:pos x="12" y="12"/>
                          </a:cxn>
                          <a:cxn ang="0">
                            <a:pos x="6" y="21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24" h="39">
                            <a:moveTo>
                              <a:pt x="24" y="0"/>
                            </a:moveTo>
                            <a:lnTo>
                              <a:pt x="24" y="0"/>
                            </a:lnTo>
                            <a:lnTo>
                              <a:pt x="18" y="6"/>
                            </a:lnTo>
                            <a:lnTo>
                              <a:pt x="12" y="12"/>
                            </a:lnTo>
                            <a:lnTo>
                              <a:pt x="6" y="21"/>
                            </a:lnTo>
                            <a:lnTo>
                              <a:pt x="0" y="3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1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8" y="1356"/>
                        <a:ext cx="6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9"/>
                          </a:cxn>
                          <a:cxn ang="0">
                            <a:pos x="0" y="21"/>
                          </a:cxn>
                        </a:cxnLst>
                        <a:rect l="0" t="0" r="r" b="b"/>
                        <a:pathLst>
                          <a:path w="6" h="2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9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4" y="1389"/>
                        <a:ext cx="15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6" y="0"/>
                          </a:cxn>
                          <a:cxn ang="0">
                            <a:pos x="0" y="3"/>
                          </a:cxn>
                        </a:cxnLst>
                        <a:rect l="0" t="0" r="r" b="b"/>
                        <a:pathLst>
                          <a:path w="15" h="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6" y="0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3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4" y="1362"/>
                        <a:ext cx="21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0"/>
                          </a:cxn>
                          <a:cxn ang="0">
                            <a:pos x="21" y="0"/>
                          </a:cxn>
                          <a:cxn ang="0">
                            <a:pos x="9" y="0"/>
                          </a:cxn>
                          <a:cxn ang="0">
                            <a:pos x="3" y="3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21" h="6">
                            <a:moveTo>
                              <a:pt x="21" y="0"/>
                            </a:moveTo>
                            <a:lnTo>
                              <a:pt x="21" y="0"/>
                            </a:lnTo>
                            <a:lnTo>
                              <a:pt x="9" y="0"/>
                            </a:lnTo>
                            <a:lnTo>
                              <a:pt x="3" y="3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4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5" y="1450"/>
                        <a:ext cx="40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9" y="13"/>
                          </a:cxn>
                          <a:cxn ang="0">
                            <a:pos x="21" y="25"/>
                          </a:cxn>
                          <a:cxn ang="0">
                            <a:pos x="40" y="40"/>
                          </a:cxn>
                        </a:cxnLst>
                        <a:rect l="0" t="0" r="r" b="b"/>
                        <a:pathLst>
                          <a:path w="40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9" y="13"/>
                            </a:lnTo>
                            <a:lnTo>
                              <a:pt x="21" y="25"/>
                            </a:lnTo>
                            <a:lnTo>
                              <a:pt x="4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5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480"/>
                        <a:ext cx="2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4" y="9"/>
                          </a:cxn>
                          <a:cxn ang="0">
                            <a:pos x="10" y="15"/>
                          </a:cxn>
                          <a:cxn ang="0">
                            <a:pos x="25" y="24"/>
                          </a:cxn>
                        </a:cxnLst>
                        <a:rect l="0" t="0" r="r" b="b"/>
                        <a:pathLst>
                          <a:path w="25" h="2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9"/>
                            </a:lnTo>
                            <a:lnTo>
                              <a:pt x="10" y="15"/>
                            </a:lnTo>
                            <a:lnTo>
                              <a:pt x="25" y="2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6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7" y="1521"/>
                        <a:ext cx="4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8" y="9"/>
                          </a:cxn>
                          <a:cxn ang="0">
                            <a:pos x="49" y="15"/>
                          </a:cxn>
                        </a:cxnLst>
                        <a:rect l="0" t="0" r="r" b="b"/>
                        <a:pathLst>
                          <a:path w="49" h="15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8" y="9"/>
                            </a:lnTo>
                            <a:lnTo>
                              <a:pt x="49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7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6" y="1566"/>
                        <a:ext cx="5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3" y="6"/>
                          </a:cxn>
                          <a:cxn ang="0">
                            <a:pos x="31" y="6"/>
                          </a:cxn>
                          <a:cxn ang="0">
                            <a:pos x="46" y="6"/>
                          </a:cxn>
                          <a:cxn ang="0">
                            <a:pos x="58" y="6"/>
                          </a:cxn>
                        </a:cxnLst>
                        <a:rect l="0" t="0" r="r" b="b"/>
                        <a:pathLst>
                          <a:path w="58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3" y="6"/>
                            </a:lnTo>
                            <a:lnTo>
                              <a:pt x="31" y="6"/>
                            </a:lnTo>
                            <a:lnTo>
                              <a:pt x="46" y="6"/>
                            </a:lnTo>
                            <a:lnTo>
                              <a:pt x="58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591"/>
                        <a:ext cx="6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4" y="6"/>
                          </a:cxn>
                          <a:cxn ang="0">
                            <a:pos x="62" y="6"/>
                          </a:cxn>
                        </a:cxnLst>
                        <a:rect l="0" t="0" r="r" b="b"/>
                        <a:pathLst>
                          <a:path w="62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4" y="6"/>
                            </a:lnTo>
                            <a:lnTo>
                              <a:pt x="62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7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9" y="1609"/>
                        <a:ext cx="25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1"/>
                          </a:cxn>
                          <a:cxn ang="0">
                            <a:pos x="0" y="31"/>
                          </a:cxn>
                          <a:cxn ang="0">
                            <a:pos x="6" y="24"/>
                          </a:cxn>
                          <a:cxn ang="0">
                            <a:pos x="13" y="15"/>
                          </a:cxn>
                          <a:cxn ang="0">
                            <a:pos x="25" y="0"/>
                          </a:cxn>
                        </a:cxnLst>
                        <a:rect l="0" t="0" r="r" b="b"/>
                        <a:pathLst>
                          <a:path w="25" h="31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6" y="24"/>
                            </a:lnTo>
                            <a:lnTo>
                              <a:pt x="13" y="15"/>
                            </a:lnTo>
                            <a:lnTo>
                              <a:pt x="25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80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9" y="1634"/>
                        <a:ext cx="28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28" y="0"/>
                          </a:cxn>
                          <a:cxn ang="0">
                            <a:pos x="15" y="22"/>
                          </a:cxn>
                          <a:cxn ang="0">
                            <a:pos x="0" y="40"/>
                          </a:cxn>
                        </a:cxnLst>
                        <a:rect l="0" t="0" r="r" b="b"/>
                        <a:pathLst>
                          <a:path w="28" h="40">
                            <a:moveTo>
                              <a:pt x="28" y="0"/>
                            </a:moveTo>
                            <a:lnTo>
                              <a:pt x="28" y="0"/>
                            </a:lnTo>
                            <a:lnTo>
                              <a:pt x="15" y="22"/>
                            </a:lnTo>
                            <a:lnTo>
                              <a:pt x="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81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668"/>
                        <a:ext cx="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9" y="0"/>
                          </a:cxn>
                          <a:cxn ang="0">
                            <a:pos x="6" y="9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9" h="15">
                            <a:moveTo>
                              <a:pt x="9" y="0"/>
                            </a:moveTo>
                            <a:lnTo>
                              <a:pt x="9" y="0"/>
                            </a:lnTo>
                            <a:lnTo>
                              <a:pt x="6" y="9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8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" y="1679"/>
                        <a:ext cx="1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0"/>
                          </a:cxn>
                          <a:cxn ang="0">
                            <a:pos x="12" y="0"/>
                          </a:cxn>
                          <a:cxn ang="0">
                            <a:pos x="6" y="9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12" h="22">
                            <a:moveTo>
                              <a:pt x="12" y="0"/>
                            </a:moveTo>
                            <a:lnTo>
                              <a:pt x="12" y="0"/>
                            </a:lnTo>
                            <a:lnTo>
                              <a:pt x="6" y="9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83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7" y="1679"/>
                        <a:ext cx="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31"/>
                          </a:cxn>
                        </a:cxnLst>
                        <a:rect l="0" t="0" r="r" b="b"/>
                        <a:pathLst>
                          <a:path w="6" h="3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984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7" y="1664"/>
                        <a:ext cx="3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" y="18"/>
                          </a:cxn>
                          <a:cxn ang="0">
                            <a:pos x="3" y="24"/>
                          </a:cxn>
                          <a:cxn ang="0">
                            <a:pos x="3" y="34"/>
                          </a:cxn>
                        </a:cxnLst>
                        <a:rect l="0" t="0" r="r" b="b"/>
                        <a:pathLst>
                          <a:path w="3" h="3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" y="18"/>
                            </a:lnTo>
                            <a:lnTo>
                              <a:pt x="3" y="24"/>
                            </a:ln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2598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756" y="1561"/>
                      <a:ext cx="275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293" y="116"/>
                        </a:cxn>
                        <a:cxn ang="0">
                          <a:pos x="223" y="135"/>
                        </a:cxn>
                        <a:cxn ang="0">
                          <a:pos x="211" y="101"/>
                        </a:cxn>
                        <a:cxn ang="0">
                          <a:pos x="253" y="74"/>
                        </a:cxn>
                        <a:cxn ang="0">
                          <a:pos x="253" y="61"/>
                        </a:cxn>
                        <a:cxn ang="0">
                          <a:pos x="217" y="86"/>
                        </a:cxn>
                        <a:cxn ang="0">
                          <a:pos x="223" y="68"/>
                        </a:cxn>
                        <a:cxn ang="0">
                          <a:pos x="232" y="13"/>
                        </a:cxn>
                        <a:cxn ang="0">
                          <a:pos x="214" y="68"/>
                        </a:cxn>
                        <a:cxn ang="0">
                          <a:pos x="201" y="68"/>
                        </a:cxn>
                        <a:cxn ang="0">
                          <a:pos x="195" y="46"/>
                        </a:cxn>
                        <a:cxn ang="0">
                          <a:pos x="192" y="16"/>
                        </a:cxn>
                        <a:cxn ang="0">
                          <a:pos x="192" y="64"/>
                        </a:cxn>
                        <a:cxn ang="0">
                          <a:pos x="168" y="55"/>
                        </a:cxn>
                        <a:cxn ang="0">
                          <a:pos x="153" y="0"/>
                        </a:cxn>
                        <a:cxn ang="0">
                          <a:pos x="149" y="25"/>
                        </a:cxn>
                        <a:cxn ang="0">
                          <a:pos x="149" y="40"/>
                        </a:cxn>
                        <a:cxn ang="0">
                          <a:pos x="180" y="83"/>
                        </a:cxn>
                        <a:cxn ang="0">
                          <a:pos x="180" y="129"/>
                        </a:cxn>
                        <a:cxn ang="0">
                          <a:pos x="131" y="95"/>
                        </a:cxn>
                        <a:cxn ang="0">
                          <a:pos x="113" y="52"/>
                        </a:cxn>
                        <a:cxn ang="0">
                          <a:pos x="95" y="28"/>
                        </a:cxn>
                        <a:cxn ang="0">
                          <a:pos x="110" y="64"/>
                        </a:cxn>
                        <a:cxn ang="0">
                          <a:pos x="119" y="101"/>
                        </a:cxn>
                        <a:cxn ang="0">
                          <a:pos x="70" y="61"/>
                        </a:cxn>
                        <a:cxn ang="0">
                          <a:pos x="104" y="113"/>
                        </a:cxn>
                        <a:cxn ang="0">
                          <a:pos x="88" y="126"/>
                        </a:cxn>
                        <a:cxn ang="0">
                          <a:pos x="46" y="95"/>
                        </a:cxn>
                        <a:cxn ang="0">
                          <a:pos x="43" y="104"/>
                        </a:cxn>
                        <a:cxn ang="0">
                          <a:pos x="64" y="132"/>
                        </a:cxn>
                        <a:cxn ang="0">
                          <a:pos x="3" y="129"/>
                        </a:cxn>
                        <a:cxn ang="0">
                          <a:pos x="9" y="138"/>
                        </a:cxn>
                        <a:cxn ang="0">
                          <a:pos x="134" y="141"/>
                        </a:cxn>
                        <a:cxn ang="0">
                          <a:pos x="134" y="159"/>
                        </a:cxn>
                        <a:cxn ang="0">
                          <a:pos x="9" y="168"/>
                        </a:cxn>
                        <a:cxn ang="0">
                          <a:pos x="46" y="184"/>
                        </a:cxn>
                        <a:cxn ang="0">
                          <a:pos x="37" y="205"/>
                        </a:cxn>
                        <a:cxn ang="0">
                          <a:pos x="76" y="193"/>
                        </a:cxn>
                        <a:cxn ang="0">
                          <a:pos x="79" y="223"/>
                        </a:cxn>
                        <a:cxn ang="0">
                          <a:pos x="82" y="229"/>
                        </a:cxn>
                        <a:cxn ang="0">
                          <a:pos x="110" y="196"/>
                        </a:cxn>
                        <a:cxn ang="0">
                          <a:pos x="165" y="165"/>
                        </a:cxn>
                        <a:cxn ang="0">
                          <a:pos x="156" y="180"/>
                        </a:cxn>
                        <a:cxn ang="0">
                          <a:pos x="125" y="229"/>
                        </a:cxn>
                        <a:cxn ang="0">
                          <a:pos x="137" y="229"/>
                        </a:cxn>
                        <a:cxn ang="0">
                          <a:pos x="149" y="254"/>
                        </a:cxn>
                        <a:cxn ang="0">
                          <a:pos x="146" y="205"/>
                        </a:cxn>
                        <a:cxn ang="0">
                          <a:pos x="189" y="199"/>
                        </a:cxn>
                        <a:cxn ang="0">
                          <a:pos x="183" y="235"/>
                        </a:cxn>
                        <a:cxn ang="0">
                          <a:pos x="195" y="260"/>
                        </a:cxn>
                        <a:cxn ang="0">
                          <a:pos x="198" y="226"/>
                        </a:cxn>
                        <a:cxn ang="0">
                          <a:pos x="226" y="245"/>
                        </a:cxn>
                        <a:cxn ang="0">
                          <a:pos x="198" y="187"/>
                        </a:cxn>
                        <a:cxn ang="0">
                          <a:pos x="214" y="187"/>
                        </a:cxn>
                        <a:cxn ang="0">
                          <a:pos x="253" y="202"/>
                        </a:cxn>
                        <a:cxn ang="0">
                          <a:pos x="229" y="180"/>
                        </a:cxn>
                        <a:cxn ang="0">
                          <a:pos x="207" y="162"/>
                        </a:cxn>
                        <a:cxn ang="0">
                          <a:pos x="256" y="162"/>
                        </a:cxn>
                        <a:cxn ang="0">
                          <a:pos x="305" y="226"/>
                        </a:cxn>
                        <a:cxn ang="0">
                          <a:pos x="311" y="223"/>
                        </a:cxn>
                        <a:cxn ang="0">
                          <a:pos x="287" y="144"/>
                        </a:cxn>
                        <a:cxn ang="0">
                          <a:pos x="308" y="77"/>
                        </a:cxn>
                      </a:cxnLst>
                      <a:rect l="0" t="0" r="r" b="b"/>
                      <a:pathLst>
                        <a:path w="311" h="272">
                          <a:moveTo>
                            <a:pt x="308" y="77"/>
                          </a:moveTo>
                          <a:lnTo>
                            <a:pt x="308" y="77"/>
                          </a:lnTo>
                          <a:lnTo>
                            <a:pt x="308" y="74"/>
                          </a:lnTo>
                          <a:lnTo>
                            <a:pt x="305" y="77"/>
                          </a:lnTo>
                          <a:lnTo>
                            <a:pt x="302" y="92"/>
                          </a:lnTo>
                          <a:lnTo>
                            <a:pt x="293" y="116"/>
                          </a:lnTo>
                          <a:lnTo>
                            <a:pt x="290" y="126"/>
                          </a:lnTo>
                          <a:lnTo>
                            <a:pt x="281" y="135"/>
                          </a:lnTo>
                          <a:lnTo>
                            <a:pt x="281" y="135"/>
                          </a:lnTo>
                          <a:lnTo>
                            <a:pt x="269" y="138"/>
                          </a:lnTo>
                          <a:lnTo>
                            <a:pt x="244" y="138"/>
                          </a:lnTo>
                          <a:lnTo>
                            <a:pt x="223" y="135"/>
                          </a:lnTo>
                          <a:lnTo>
                            <a:pt x="217" y="132"/>
                          </a:lnTo>
                          <a:lnTo>
                            <a:pt x="211" y="129"/>
                          </a:lnTo>
                          <a:lnTo>
                            <a:pt x="211" y="129"/>
                          </a:lnTo>
                          <a:lnTo>
                            <a:pt x="207" y="113"/>
                          </a:lnTo>
                          <a:lnTo>
                            <a:pt x="207" y="104"/>
                          </a:lnTo>
                          <a:lnTo>
                            <a:pt x="211" y="101"/>
                          </a:lnTo>
                          <a:lnTo>
                            <a:pt x="211" y="101"/>
                          </a:lnTo>
                          <a:lnTo>
                            <a:pt x="223" y="104"/>
                          </a:lnTo>
                          <a:lnTo>
                            <a:pt x="229" y="101"/>
                          </a:lnTo>
                          <a:lnTo>
                            <a:pt x="235" y="98"/>
                          </a:lnTo>
                          <a:lnTo>
                            <a:pt x="235" y="98"/>
                          </a:lnTo>
                          <a:lnTo>
                            <a:pt x="253" y="74"/>
                          </a:lnTo>
                          <a:lnTo>
                            <a:pt x="259" y="61"/>
                          </a:lnTo>
                          <a:lnTo>
                            <a:pt x="262" y="49"/>
                          </a:lnTo>
                          <a:lnTo>
                            <a:pt x="262" y="49"/>
                          </a:lnTo>
                          <a:lnTo>
                            <a:pt x="262" y="46"/>
                          </a:lnTo>
                          <a:lnTo>
                            <a:pt x="259" y="49"/>
                          </a:lnTo>
                          <a:lnTo>
                            <a:pt x="253" y="61"/>
                          </a:lnTo>
                          <a:lnTo>
                            <a:pt x="244" y="77"/>
                          </a:lnTo>
                          <a:lnTo>
                            <a:pt x="235" y="86"/>
                          </a:lnTo>
                          <a:lnTo>
                            <a:pt x="235" y="86"/>
                          </a:lnTo>
                          <a:lnTo>
                            <a:pt x="226" y="86"/>
                          </a:lnTo>
                          <a:lnTo>
                            <a:pt x="220" y="86"/>
                          </a:lnTo>
                          <a:lnTo>
                            <a:pt x="217" y="86"/>
                          </a:lnTo>
                          <a:lnTo>
                            <a:pt x="214" y="83"/>
                          </a:lnTo>
                          <a:lnTo>
                            <a:pt x="214" y="83"/>
                          </a:lnTo>
                          <a:lnTo>
                            <a:pt x="214" y="80"/>
                          </a:lnTo>
                          <a:lnTo>
                            <a:pt x="217" y="77"/>
                          </a:lnTo>
                          <a:lnTo>
                            <a:pt x="223" y="71"/>
                          </a:lnTo>
                          <a:lnTo>
                            <a:pt x="223" y="68"/>
                          </a:lnTo>
                          <a:lnTo>
                            <a:pt x="223" y="68"/>
                          </a:lnTo>
                          <a:lnTo>
                            <a:pt x="226" y="43"/>
                          </a:lnTo>
                          <a:lnTo>
                            <a:pt x="232" y="19"/>
                          </a:lnTo>
                          <a:lnTo>
                            <a:pt x="232" y="19"/>
                          </a:lnTo>
                          <a:lnTo>
                            <a:pt x="232" y="16"/>
                          </a:lnTo>
                          <a:lnTo>
                            <a:pt x="232" y="13"/>
                          </a:lnTo>
                          <a:lnTo>
                            <a:pt x="223" y="25"/>
                          </a:lnTo>
                          <a:lnTo>
                            <a:pt x="223" y="25"/>
                          </a:lnTo>
                          <a:lnTo>
                            <a:pt x="217" y="43"/>
                          </a:lnTo>
                          <a:lnTo>
                            <a:pt x="214" y="61"/>
                          </a:lnTo>
                          <a:lnTo>
                            <a:pt x="214" y="61"/>
                          </a:lnTo>
                          <a:lnTo>
                            <a:pt x="214" y="68"/>
                          </a:lnTo>
                          <a:lnTo>
                            <a:pt x="211" y="74"/>
                          </a:lnTo>
                          <a:lnTo>
                            <a:pt x="207" y="77"/>
                          </a:lnTo>
                          <a:lnTo>
                            <a:pt x="201" y="77"/>
                          </a:lnTo>
                          <a:lnTo>
                            <a:pt x="201" y="77"/>
                          </a:lnTo>
                          <a:lnTo>
                            <a:pt x="201" y="74"/>
                          </a:lnTo>
                          <a:lnTo>
                            <a:pt x="201" y="68"/>
                          </a:lnTo>
                          <a:lnTo>
                            <a:pt x="201" y="68"/>
                          </a:lnTo>
                          <a:lnTo>
                            <a:pt x="201" y="61"/>
                          </a:lnTo>
                          <a:lnTo>
                            <a:pt x="198" y="58"/>
                          </a:lnTo>
                          <a:lnTo>
                            <a:pt x="195" y="52"/>
                          </a:lnTo>
                          <a:lnTo>
                            <a:pt x="195" y="46"/>
                          </a:lnTo>
                          <a:lnTo>
                            <a:pt x="195" y="46"/>
                          </a:lnTo>
                          <a:lnTo>
                            <a:pt x="198" y="28"/>
                          </a:lnTo>
                          <a:lnTo>
                            <a:pt x="198" y="19"/>
                          </a:lnTo>
                          <a:lnTo>
                            <a:pt x="195" y="13"/>
                          </a:lnTo>
                          <a:lnTo>
                            <a:pt x="195" y="13"/>
                          </a:lnTo>
                          <a:lnTo>
                            <a:pt x="192" y="13"/>
                          </a:lnTo>
                          <a:lnTo>
                            <a:pt x="192" y="16"/>
                          </a:lnTo>
                          <a:lnTo>
                            <a:pt x="189" y="25"/>
                          </a:lnTo>
                          <a:lnTo>
                            <a:pt x="189" y="25"/>
                          </a:lnTo>
                          <a:lnTo>
                            <a:pt x="189" y="43"/>
                          </a:lnTo>
                          <a:lnTo>
                            <a:pt x="189" y="55"/>
                          </a:lnTo>
                          <a:lnTo>
                            <a:pt x="189" y="55"/>
                          </a:lnTo>
                          <a:lnTo>
                            <a:pt x="192" y="64"/>
                          </a:lnTo>
                          <a:lnTo>
                            <a:pt x="189" y="68"/>
                          </a:lnTo>
                          <a:lnTo>
                            <a:pt x="189" y="71"/>
                          </a:lnTo>
                          <a:lnTo>
                            <a:pt x="189" y="71"/>
                          </a:lnTo>
                          <a:lnTo>
                            <a:pt x="177" y="64"/>
                          </a:lnTo>
                          <a:lnTo>
                            <a:pt x="171" y="61"/>
                          </a:lnTo>
                          <a:lnTo>
                            <a:pt x="168" y="55"/>
                          </a:lnTo>
                          <a:lnTo>
                            <a:pt x="168" y="55"/>
                          </a:lnTo>
                          <a:lnTo>
                            <a:pt x="162" y="28"/>
                          </a:lnTo>
                          <a:lnTo>
                            <a:pt x="159" y="13"/>
                          </a:lnTo>
                          <a:lnTo>
                            <a:pt x="156" y="0"/>
                          </a:lnTo>
                          <a:lnTo>
                            <a:pt x="156" y="0"/>
                          </a:lnTo>
                          <a:lnTo>
                            <a:pt x="153" y="0"/>
                          </a:lnTo>
                          <a:lnTo>
                            <a:pt x="153" y="0"/>
                          </a:lnTo>
                          <a:lnTo>
                            <a:pt x="153" y="10"/>
                          </a:lnTo>
                          <a:lnTo>
                            <a:pt x="153" y="25"/>
                          </a:lnTo>
                          <a:lnTo>
                            <a:pt x="153" y="25"/>
                          </a:lnTo>
                          <a:lnTo>
                            <a:pt x="153" y="28"/>
                          </a:lnTo>
                          <a:lnTo>
                            <a:pt x="149" y="25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8"/>
                          </a:lnTo>
                          <a:lnTo>
                            <a:pt x="149" y="40"/>
                          </a:lnTo>
                          <a:lnTo>
                            <a:pt x="149" y="40"/>
                          </a:lnTo>
                          <a:lnTo>
                            <a:pt x="159" y="55"/>
                          </a:lnTo>
                          <a:lnTo>
                            <a:pt x="162" y="64"/>
                          </a:lnTo>
                          <a:lnTo>
                            <a:pt x="168" y="71"/>
                          </a:lnTo>
                          <a:lnTo>
                            <a:pt x="168" y="71"/>
                          </a:lnTo>
                          <a:lnTo>
                            <a:pt x="174" y="77"/>
                          </a:lnTo>
                          <a:lnTo>
                            <a:pt x="180" y="83"/>
                          </a:lnTo>
                          <a:lnTo>
                            <a:pt x="186" y="101"/>
                          </a:lnTo>
                          <a:lnTo>
                            <a:pt x="186" y="101"/>
                          </a:lnTo>
                          <a:lnTo>
                            <a:pt x="186" y="116"/>
                          </a:lnTo>
                          <a:lnTo>
                            <a:pt x="186" y="126"/>
                          </a:lnTo>
                          <a:lnTo>
                            <a:pt x="180" y="129"/>
                          </a:lnTo>
                          <a:lnTo>
                            <a:pt x="180" y="129"/>
                          </a:lnTo>
                          <a:lnTo>
                            <a:pt x="162" y="132"/>
                          </a:lnTo>
                          <a:lnTo>
                            <a:pt x="153" y="132"/>
                          </a:lnTo>
                          <a:lnTo>
                            <a:pt x="143" y="126"/>
                          </a:lnTo>
                          <a:lnTo>
                            <a:pt x="143" y="126"/>
                          </a:lnTo>
                          <a:lnTo>
                            <a:pt x="134" y="110"/>
                          </a:lnTo>
                          <a:lnTo>
                            <a:pt x="131" y="95"/>
                          </a:lnTo>
                          <a:lnTo>
                            <a:pt x="131" y="95"/>
                          </a:lnTo>
                          <a:lnTo>
                            <a:pt x="128" y="77"/>
                          </a:lnTo>
                          <a:lnTo>
                            <a:pt x="125" y="68"/>
                          </a:lnTo>
                          <a:lnTo>
                            <a:pt x="119" y="61"/>
                          </a:lnTo>
                          <a:lnTo>
                            <a:pt x="119" y="61"/>
                          </a:lnTo>
                          <a:lnTo>
                            <a:pt x="113" y="52"/>
                          </a:lnTo>
                          <a:lnTo>
                            <a:pt x="110" y="40"/>
                          </a:lnTo>
                          <a:lnTo>
                            <a:pt x="104" y="31"/>
                          </a:lnTo>
                          <a:lnTo>
                            <a:pt x="98" y="25"/>
                          </a:lnTo>
                          <a:lnTo>
                            <a:pt x="98" y="25"/>
                          </a:lnTo>
                          <a:lnTo>
                            <a:pt x="95" y="25"/>
                          </a:lnTo>
                          <a:lnTo>
                            <a:pt x="95" y="28"/>
                          </a:lnTo>
                          <a:lnTo>
                            <a:pt x="98" y="37"/>
                          </a:lnTo>
                          <a:lnTo>
                            <a:pt x="98" y="37"/>
                          </a:lnTo>
                          <a:lnTo>
                            <a:pt x="104" y="49"/>
                          </a:lnTo>
                          <a:lnTo>
                            <a:pt x="107" y="58"/>
                          </a:lnTo>
                          <a:lnTo>
                            <a:pt x="110" y="64"/>
                          </a:lnTo>
                          <a:lnTo>
                            <a:pt x="110" y="64"/>
                          </a:lnTo>
                          <a:lnTo>
                            <a:pt x="113" y="71"/>
                          </a:lnTo>
                          <a:lnTo>
                            <a:pt x="119" y="80"/>
                          </a:lnTo>
                          <a:lnTo>
                            <a:pt x="122" y="92"/>
                          </a:lnTo>
                          <a:lnTo>
                            <a:pt x="122" y="98"/>
                          </a:lnTo>
                          <a:lnTo>
                            <a:pt x="122" y="98"/>
                          </a:lnTo>
                          <a:lnTo>
                            <a:pt x="119" y="101"/>
                          </a:lnTo>
                          <a:lnTo>
                            <a:pt x="113" y="104"/>
                          </a:lnTo>
                          <a:lnTo>
                            <a:pt x="107" y="104"/>
                          </a:lnTo>
                          <a:lnTo>
                            <a:pt x="101" y="101"/>
                          </a:lnTo>
                          <a:lnTo>
                            <a:pt x="101" y="101"/>
                          </a:lnTo>
                          <a:lnTo>
                            <a:pt x="70" y="61"/>
                          </a:lnTo>
                          <a:lnTo>
                            <a:pt x="70" y="61"/>
                          </a:lnTo>
                          <a:lnTo>
                            <a:pt x="67" y="58"/>
                          </a:lnTo>
                          <a:lnTo>
                            <a:pt x="67" y="61"/>
                          </a:lnTo>
                          <a:lnTo>
                            <a:pt x="73" y="77"/>
                          </a:lnTo>
                          <a:lnTo>
                            <a:pt x="73" y="77"/>
                          </a:lnTo>
                          <a:lnTo>
                            <a:pt x="91" y="98"/>
                          </a:lnTo>
                          <a:lnTo>
                            <a:pt x="104" y="113"/>
                          </a:lnTo>
                          <a:lnTo>
                            <a:pt x="107" y="122"/>
                          </a:lnTo>
                          <a:lnTo>
                            <a:pt x="107" y="122"/>
                          </a:lnTo>
                          <a:lnTo>
                            <a:pt x="107" y="126"/>
                          </a:lnTo>
                          <a:lnTo>
                            <a:pt x="104" y="129"/>
                          </a:lnTo>
                          <a:lnTo>
                            <a:pt x="98" y="129"/>
                          </a:lnTo>
                          <a:lnTo>
                            <a:pt x="88" y="126"/>
                          </a:lnTo>
                          <a:lnTo>
                            <a:pt x="88" y="126"/>
                          </a:lnTo>
                          <a:lnTo>
                            <a:pt x="76" y="119"/>
                          </a:lnTo>
                          <a:lnTo>
                            <a:pt x="64" y="116"/>
                          </a:lnTo>
                          <a:lnTo>
                            <a:pt x="64" y="116"/>
                          </a:lnTo>
                          <a:lnTo>
                            <a:pt x="52" y="104"/>
                          </a:lnTo>
                          <a:lnTo>
                            <a:pt x="46" y="95"/>
                          </a:lnTo>
                          <a:lnTo>
                            <a:pt x="40" y="92"/>
                          </a:lnTo>
                          <a:lnTo>
                            <a:pt x="40" y="92"/>
                          </a:lnTo>
                          <a:lnTo>
                            <a:pt x="37" y="92"/>
                          </a:lnTo>
                          <a:lnTo>
                            <a:pt x="37" y="95"/>
                          </a:lnTo>
                          <a:lnTo>
                            <a:pt x="43" y="104"/>
                          </a:lnTo>
                          <a:lnTo>
                            <a:pt x="43" y="104"/>
                          </a:lnTo>
                          <a:lnTo>
                            <a:pt x="52" y="116"/>
                          </a:lnTo>
                          <a:lnTo>
                            <a:pt x="58" y="122"/>
                          </a:lnTo>
                          <a:lnTo>
                            <a:pt x="64" y="126"/>
                          </a:lnTo>
                          <a:lnTo>
                            <a:pt x="64" y="126"/>
                          </a:lnTo>
                          <a:lnTo>
                            <a:pt x="64" y="129"/>
                          </a:lnTo>
                          <a:lnTo>
                            <a:pt x="64" y="132"/>
                          </a:lnTo>
                          <a:lnTo>
                            <a:pt x="61" y="135"/>
                          </a:lnTo>
                          <a:lnTo>
                            <a:pt x="58" y="135"/>
                          </a:lnTo>
                          <a:lnTo>
                            <a:pt x="58" y="135"/>
                          </a:lnTo>
                          <a:lnTo>
                            <a:pt x="27" y="132"/>
                          </a:lnTo>
                          <a:lnTo>
                            <a:pt x="12" y="132"/>
                          </a:lnTo>
                          <a:lnTo>
                            <a:pt x="3" y="129"/>
                          </a:lnTo>
                          <a:lnTo>
                            <a:pt x="3" y="129"/>
                          </a:lnTo>
                          <a:lnTo>
                            <a:pt x="0" y="129"/>
                          </a:lnTo>
                          <a:lnTo>
                            <a:pt x="3" y="132"/>
                          </a:lnTo>
                          <a:lnTo>
                            <a:pt x="6" y="135"/>
                          </a:lnTo>
                          <a:lnTo>
                            <a:pt x="9" y="138"/>
                          </a:lnTo>
                          <a:lnTo>
                            <a:pt x="9" y="138"/>
                          </a:lnTo>
                          <a:lnTo>
                            <a:pt x="61" y="144"/>
                          </a:lnTo>
                          <a:lnTo>
                            <a:pt x="61" y="144"/>
                          </a:lnTo>
                          <a:lnTo>
                            <a:pt x="79" y="141"/>
                          </a:lnTo>
                          <a:lnTo>
                            <a:pt x="101" y="138"/>
                          </a:lnTo>
                          <a:lnTo>
                            <a:pt x="101" y="138"/>
                          </a:lnTo>
                          <a:lnTo>
                            <a:pt x="134" y="141"/>
                          </a:lnTo>
                          <a:lnTo>
                            <a:pt x="153" y="144"/>
                          </a:lnTo>
                          <a:lnTo>
                            <a:pt x="159" y="147"/>
                          </a:lnTo>
                          <a:lnTo>
                            <a:pt x="159" y="147"/>
                          </a:lnTo>
                          <a:lnTo>
                            <a:pt x="149" y="153"/>
                          </a:lnTo>
                          <a:lnTo>
                            <a:pt x="134" y="159"/>
                          </a:lnTo>
                          <a:lnTo>
                            <a:pt x="134" y="159"/>
                          </a:lnTo>
                          <a:lnTo>
                            <a:pt x="122" y="171"/>
                          </a:lnTo>
                          <a:lnTo>
                            <a:pt x="116" y="177"/>
                          </a:lnTo>
                          <a:lnTo>
                            <a:pt x="107" y="177"/>
                          </a:lnTo>
                          <a:lnTo>
                            <a:pt x="107" y="177"/>
                          </a:lnTo>
                          <a:lnTo>
                            <a:pt x="9" y="168"/>
                          </a:lnTo>
                          <a:lnTo>
                            <a:pt x="9" y="168"/>
                          </a:lnTo>
                          <a:lnTo>
                            <a:pt x="6" y="171"/>
                          </a:lnTo>
                          <a:lnTo>
                            <a:pt x="9" y="174"/>
                          </a:lnTo>
                          <a:lnTo>
                            <a:pt x="15" y="180"/>
                          </a:lnTo>
                          <a:lnTo>
                            <a:pt x="21" y="180"/>
                          </a:lnTo>
                          <a:lnTo>
                            <a:pt x="21" y="180"/>
                          </a:lnTo>
                          <a:lnTo>
                            <a:pt x="46" y="184"/>
                          </a:lnTo>
                          <a:lnTo>
                            <a:pt x="64" y="187"/>
                          </a:lnTo>
                          <a:lnTo>
                            <a:pt x="64" y="187"/>
                          </a:lnTo>
                          <a:lnTo>
                            <a:pt x="64" y="190"/>
                          </a:lnTo>
                          <a:lnTo>
                            <a:pt x="55" y="196"/>
                          </a:lnTo>
                          <a:lnTo>
                            <a:pt x="43" y="202"/>
                          </a:lnTo>
                          <a:lnTo>
                            <a:pt x="37" y="205"/>
                          </a:lnTo>
                          <a:lnTo>
                            <a:pt x="37" y="205"/>
                          </a:lnTo>
                          <a:lnTo>
                            <a:pt x="37" y="208"/>
                          </a:lnTo>
                          <a:lnTo>
                            <a:pt x="40" y="208"/>
                          </a:lnTo>
                          <a:lnTo>
                            <a:pt x="52" y="202"/>
                          </a:lnTo>
                          <a:lnTo>
                            <a:pt x="76" y="193"/>
                          </a:lnTo>
                          <a:lnTo>
                            <a:pt x="76" y="193"/>
                          </a:lnTo>
                          <a:lnTo>
                            <a:pt x="82" y="193"/>
                          </a:lnTo>
                          <a:lnTo>
                            <a:pt x="85" y="199"/>
                          </a:lnTo>
                          <a:lnTo>
                            <a:pt x="85" y="202"/>
                          </a:lnTo>
                          <a:lnTo>
                            <a:pt x="85" y="208"/>
                          </a:lnTo>
                          <a:lnTo>
                            <a:pt x="85" y="208"/>
                          </a:lnTo>
                          <a:lnTo>
                            <a:pt x="79" y="223"/>
                          </a:lnTo>
                          <a:lnTo>
                            <a:pt x="76" y="235"/>
                          </a:lnTo>
                          <a:lnTo>
                            <a:pt x="76" y="242"/>
                          </a:lnTo>
                          <a:lnTo>
                            <a:pt x="76" y="242"/>
                          </a:lnTo>
                          <a:lnTo>
                            <a:pt x="79" y="245"/>
                          </a:lnTo>
                          <a:lnTo>
                            <a:pt x="82" y="242"/>
                          </a:lnTo>
                          <a:lnTo>
                            <a:pt x="82" y="229"/>
                          </a:lnTo>
                          <a:lnTo>
                            <a:pt x="82" y="229"/>
                          </a:lnTo>
                          <a:lnTo>
                            <a:pt x="85" y="223"/>
                          </a:lnTo>
                          <a:lnTo>
                            <a:pt x="91" y="217"/>
                          </a:lnTo>
                          <a:lnTo>
                            <a:pt x="101" y="208"/>
                          </a:lnTo>
                          <a:lnTo>
                            <a:pt x="101" y="208"/>
                          </a:lnTo>
                          <a:lnTo>
                            <a:pt x="110" y="196"/>
                          </a:lnTo>
                          <a:lnTo>
                            <a:pt x="116" y="190"/>
                          </a:lnTo>
                          <a:lnTo>
                            <a:pt x="122" y="184"/>
                          </a:lnTo>
                          <a:lnTo>
                            <a:pt x="122" y="184"/>
                          </a:lnTo>
                          <a:lnTo>
                            <a:pt x="143" y="171"/>
                          </a:lnTo>
                          <a:lnTo>
                            <a:pt x="156" y="165"/>
                          </a:lnTo>
                          <a:lnTo>
                            <a:pt x="165" y="165"/>
                          </a:lnTo>
                          <a:lnTo>
                            <a:pt x="165" y="165"/>
                          </a:lnTo>
                          <a:lnTo>
                            <a:pt x="168" y="168"/>
                          </a:lnTo>
                          <a:lnTo>
                            <a:pt x="165" y="171"/>
                          </a:lnTo>
                          <a:lnTo>
                            <a:pt x="162" y="174"/>
                          </a:lnTo>
                          <a:lnTo>
                            <a:pt x="156" y="180"/>
                          </a:lnTo>
                          <a:lnTo>
                            <a:pt x="156" y="180"/>
                          </a:lnTo>
                          <a:lnTo>
                            <a:pt x="149" y="187"/>
                          </a:lnTo>
                          <a:lnTo>
                            <a:pt x="143" y="196"/>
                          </a:lnTo>
                          <a:lnTo>
                            <a:pt x="137" y="211"/>
                          </a:lnTo>
                          <a:lnTo>
                            <a:pt x="137" y="211"/>
                          </a:lnTo>
                          <a:lnTo>
                            <a:pt x="134" y="220"/>
                          </a:lnTo>
                          <a:lnTo>
                            <a:pt x="125" y="229"/>
                          </a:lnTo>
                          <a:lnTo>
                            <a:pt x="113" y="248"/>
                          </a:lnTo>
                          <a:lnTo>
                            <a:pt x="113" y="248"/>
                          </a:lnTo>
                          <a:lnTo>
                            <a:pt x="122" y="238"/>
                          </a:lnTo>
                          <a:lnTo>
                            <a:pt x="134" y="226"/>
                          </a:lnTo>
                          <a:lnTo>
                            <a:pt x="134" y="226"/>
                          </a:lnTo>
                          <a:lnTo>
                            <a:pt x="137" y="229"/>
                          </a:lnTo>
                          <a:lnTo>
                            <a:pt x="140" y="232"/>
                          </a:lnTo>
                          <a:lnTo>
                            <a:pt x="143" y="248"/>
                          </a:lnTo>
                          <a:lnTo>
                            <a:pt x="143" y="248"/>
                          </a:lnTo>
                          <a:lnTo>
                            <a:pt x="143" y="254"/>
                          </a:lnTo>
                          <a:lnTo>
                            <a:pt x="146" y="257"/>
                          </a:lnTo>
                          <a:lnTo>
                            <a:pt x="149" y="254"/>
                          </a:lnTo>
                          <a:lnTo>
                            <a:pt x="149" y="248"/>
                          </a:lnTo>
                          <a:lnTo>
                            <a:pt x="149" y="248"/>
                          </a:lnTo>
                          <a:lnTo>
                            <a:pt x="146" y="223"/>
                          </a:lnTo>
                          <a:lnTo>
                            <a:pt x="146" y="214"/>
                          </a:lnTo>
                          <a:lnTo>
                            <a:pt x="146" y="205"/>
                          </a:lnTo>
                          <a:lnTo>
                            <a:pt x="146" y="205"/>
                          </a:lnTo>
                          <a:lnTo>
                            <a:pt x="165" y="187"/>
                          </a:lnTo>
                          <a:lnTo>
                            <a:pt x="174" y="177"/>
                          </a:lnTo>
                          <a:lnTo>
                            <a:pt x="180" y="174"/>
                          </a:lnTo>
                          <a:lnTo>
                            <a:pt x="183" y="177"/>
                          </a:lnTo>
                          <a:lnTo>
                            <a:pt x="183" y="177"/>
                          </a:lnTo>
                          <a:lnTo>
                            <a:pt x="189" y="199"/>
                          </a:lnTo>
                          <a:lnTo>
                            <a:pt x="195" y="214"/>
                          </a:lnTo>
                          <a:lnTo>
                            <a:pt x="195" y="214"/>
                          </a:lnTo>
                          <a:lnTo>
                            <a:pt x="189" y="223"/>
                          </a:lnTo>
                          <a:lnTo>
                            <a:pt x="186" y="229"/>
                          </a:lnTo>
                          <a:lnTo>
                            <a:pt x="183" y="235"/>
                          </a:lnTo>
                          <a:lnTo>
                            <a:pt x="183" y="235"/>
                          </a:lnTo>
                          <a:lnTo>
                            <a:pt x="186" y="269"/>
                          </a:lnTo>
                          <a:lnTo>
                            <a:pt x="186" y="269"/>
                          </a:lnTo>
                          <a:lnTo>
                            <a:pt x="186" y="272"/>
                          </a:lnTo>
                          <a:lnTo>
                            <a:pt x="192" y="269"/>
                          </a:lnTo>
                          <a:lnTo>
                            <a:pt x="195" y="266"/>
                          </a:lnTo>
                          <a:lnTo>
                            <a:pt x="195" y="260"/>
                          </a:lnTo>
                          <a:lnTo>
                            <a:pt x="195" y="260"/>
                          </a:lnTo>
                          <a:lnTo>
                            <a:pt x="192" y="242"/>
                          </a:lnTo>
                          <a:lnTo>
                            <a:pt x="195" y="232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201" y="226"/>
                          </a:lnTo>
                          <a:lnTo>
                            <a:pt x="207" y="232"/>
                          </a:lnTo>
                          <a:lnTo>
                            <a:pt x="214" y="238"/>
                          </a:lnTo>
                          <a:lnTo>
                            <a:pt x="220" y="245"/>
                          </a:lnTo>
                          <a:lnTo>
                            <a:pt x="220" y="245"/>
                          </a:lnTo>
                          <a:lnTo>
                            <a:pt x="226" y="245"/>
                          </a:lnTo>
                          <a:lnTo>
                            <a:pt x="220" y="235"/>
                          </a:lnTo>
                          <a:lnTo>
                            <a:pt x="220" y="235"/>
                          </a:lnTo>
                          <a:lnTo>
                            <a:pt x="214" y="226"/>
                          </a:lnTo>
                          <a:lnTo>
                            <a:pt x="204" y="211"/>
                          </a:lnTo>
                          <a:lnTo>
                            <a:pt x="198" y="196"/>
                          </a:lnTo>
                          <a:lnTo>
                            <a:pt x="198" y="187"/>
                          </a:lnTo>
                          <a:lnTo>
                            <a:pt x="198" y="184"/>
                          </a:lnTo>
                          <a:lnTo>
                            <a:pt x="198" y="184"/>
                          </a:lnTo>
                          <a:lnTo>
                            <a:pt x="201" y="177"/>
                          </a:lnTo>
                          <a:lnTo>
                            <a:pt x="204" y="177"/>
                          </a:lnTo>
                          <a:lnTo>
                            <a:pt x="214" y="187"/>
                          </a:lnTo>
                          <a:lnTo>
                            <a:pt x="214" y="187"/>
                          </a:lnTo>
                          <a:lnTo>
                            <a:pt x="220" y="190"/>
                          </a:lnTo>
                          <a:lnTo>
                            <a:pt x="226" y="193"/>
                          </a:lnTo>
                          <a:lnTo>
                            <a:pt x="232" y="193"/>
                          </a:lnTo>
                          <a:lnTo>
                            <a:pt x="238" y="196"/>
                          </a:lnTo>
                          <a:lnTo>
                            <a:pt x="238" y="196"/>
                          </a:lnTo>
                          <a:lnTo>
                            <a:pt x="253" y="202"/>
                          </a:lnTo>
                          <a:lnTo>
                            <a:pt x="259" y="205"/>
                          </a:lnTo>
                          <a:lnTo>
                            <a:pt x="256" y="202"/>
                          </a:lnTo>
                          <a:lnTo>
                            <a:pt x="256" y="202"/>
                          </a:lnTo>
                          <a:lnTo>
                            <a:pt x="241" y="190"/>
                          </a:lnTo>
                          <a:lnTo>
                            <a:pt x="235" y="184"/>
                          </a:lnTo>
                          <a:lnTo>
                            <a:pt x="229" y="180"/>
                          </a:lnTo>
                          <a:lnTo>
                            <a:pt x="229" y="180"/>
                          </a:lnTo>
                          <a:lnTo>
                            <a:pt x="220" y="180"/>
                          </a:lnTo>
                          <a:lnTo>
                            <a:pt x="214" y="174"/>
                          </a:lnTo>
                          <a:lnTo>
                            <a:pt x="207" y="168"/>
                          </a:lnTo>
                          <a:lnTo>
                            <a:pt x="207" y="162"/>
                          </a:lnTo>
                          <a:lnTo>
                            <a:pt x="207" y="162"/>
                          </a:lnTo>
                          <a:lnTo>
                            <a:pt x="211" y="159"/>
                          </a:lnTo>
                          <a:lnTo>
                            <a:pt x="223" y="156"/>
                          </a:lnTo>
                          <a:lnTo>
                            <a:pt x="235" y="156"/>
                          </a:lnTo>
                          <a:lnTo>
                            <a:pt x="244" y="159"/>
                          </a:lnTo>
                          <a:lnTo>
                            <a:pt x="244" y="159"/>
                          </a:lnTo>
                          <a:lnTo>
                            <a:pt x="256" y="162"/>
                          </a:lnTo>
                          <a:lnTo>
                            <a:pt x="265" y="162"/>
                          </a:lnTo>
                          <a:lnTo>
                            <a:pt x="275" y="165"/>
                          </a:lnTo>
                          <a:lnTo>
                            <a:pt x="281" y="171"/>
                          </a:lnTo>
                          <a:lnTo>
                            <a:pt x="281" y="171"/>
                          </a:lnTo>
                          <a:lnTo>
                            <a:pt x="296" y="205"/>
                          </a:lnTo>
                          <a:lnTo>
                            <a:pt x="305" y="226"/>
                          </a:lnTo>
                          <a:lnTo>
                            <a:pt x="308" y="251"/>
                          </a:lnTo>
                          <a:lnTo>
                            <a:pt x="308" y="251"/>
                          </a:lnTo>
                          <a:lnTo>
                            <a:pt x="311" y="254"/>
                          </a:lnTo>
                          <a:lnTo>
                            <a:pt x="311" y="248"/>
                          </a:lnTo>
                          <a:lnTo>
                            <a:pt x="311" y="235"/>
                          </a:lnTo>
                          <a:lnTo>
                            <a:pt x="311" y="223"/>
                          </a:lnTo>
                          <a:lnTo>
                            <a:pt x="311" y="223"/>
                          </a:lnTo>
                          <a:lnTo>
                            <a:pt x="284" y="150"/>
                          </a:lnTo>
                          <a:lnTo>
                            <a:pt x="284" y="150"/>
                          </a:lnTo>
                          <a:lnTo>
                            <a:pt x="281" y="147"/>
                          </a:lnTo>
                          <a:lnTo>
                            <a:pt x="284" y="144"/>
                          </a:lnTo>
                          <a:lnTo>
                            <a:pt x="287" y="144"/>
                          </a:lnTo>
                          <a:lnTo>
                            <a:pt x="290" y="141"/>
                          </a:lnTo>
                          <a:lnTo>
                            <a:pt x="290" y="141"/>
                          </a:lnTo>
                          <a:lnTo>
                            <a:pt x="299" y="10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close/>
                        </a:path>
                      </a:pathLst>
                    </a:custGeom>
                    <a:solidFill>
                      <a:srgbClr val="F8EEF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598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734" y="1543"/>
                    <a:ext cx="271" cy="259"/>
                    <a:chOff x="1495" y="1374"/>
                    <a:chExt cx="306" cy="293"/>
                  </a:xfrm>
                </p:grpSpPr>
                <p:sp>
                  <p:nvSpPr>
                    <p:cNvPr id="125987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495" y="1542"/>
                      <a:ext cx="7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7" y="3"/>
                        </a:cxn>
                        <a:cxn ang="0">
                          <a:pos x="7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88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550" y="1453"/>
                      <a:ext cx="1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89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587" y="1417"/>
                      <a:ext cx="34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5" y="30"/>
                        </a:cxn>
                        <a:cxn ang="0">
                          <a:pos x="34" y="58"/>
                        </a:cxn>
                      </a:cxnLst>
                      <a:rect l="0" t="0" r="r" b="b"/>
                      <a:pathLst>
                        <a:path w="34" h="5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5" y="30"/>
                          </a:lnTo>
                          <a:lnTo>
                            <a:pt x="34" y="58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33" y="1389"/>
                      <a:ext cx="40" cy="1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12"/>
                        </a:cxn>
                        <a:cxn ang="0">
                          <a:pos x="6" y="28"/>
                        </a:cxn>
                        <a:cxn ang="0">
                          <a:pos x="21" y="52"/>
                        </a:cxn>
                        <a:cxn ang="0">
                          <a:pos x="21" y="52"/>
                        </a:cxn>
                        <a:cxn ang="0">
                          <a:pos x="24" y="64"/>
                        </a:cxn>
                        <a:cxn ang="0">
                          <a:pos x="30" y="80"/>
                        </a:cxn>
                        <a:cxn ang="0">
                          <a:pos x="33" y="98"/>
                        </a:cxn>
                        <a:cxn ang="0">
                          <a:pos x="40" y="107"/>
                        </a:cxn>
                      </a:cxnLst>
                      <a:rect l="0" t="0" r="r" b="b"/>
                      <a:pathLst>
                        <a:path w="40" h="10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12"/>
                          </a:lnTo>
                          <a:lnTo>
                            <a:pt x="6" y="28"/>
                          </a:lnTo>
                          <a:lnTo>
                            <a:pt x="21" y="52"/>
                          </a:lnTo>
                          <a:lnTo>
                            <a:pt x="21" y="52"/>
                          </a:lnTo>
                          <a:lnTo>
                            <a:pt x="24" y="64"/>
                          </a:lnTo>
                          <a:lnTo>
                            <a:pt x="30" y="80"/>
                          </a:lnTo>
                          <a:lnTo>
                            <a:pt x="33" y="98"/>
                          </a:lnTo>
                          <a:lnTo>
                            <a:pt x="40" y="10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88" y="1383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22"/>
                        </a:cxn>
                        <a:cxn ang="0">
                          <a:pos x="6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22"/>
                          </a:lnTo>
                          <a:lnTo>
                            <a:pt x="6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727" y="1374"/>
                      <a:ext cx="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4" y="21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7" h="37">
                          <a:moveTo>
                            <a:pt x="7" y="0"/>
                          </a:moveTo>
                          <a:lnTo>
                            <a:pt x="7" y="0"/>
                          </a:lnTo>
                          <a:lnTo>
                            <a:pt x="4" y="21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758" y="1401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761" y="1408"/>
                      <a:ext cx="40" cy="106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31" y="0"/>
                        </a:cxn>
                        <a:cxn ang="0">
                          <a:pos x="37" y="24"/>
                        </a:cxn>
                        <a:cxn ang="0">
                          <a:pos x="40" y="39"/>
                        </a:cxn>
                        <a:cxn ang="0">
                          <a:pos x="40" y="51"/>
                        </a:cxn>
                        <a:cxn ang="0">
                          <a:pos x="40" y="51"/>
                        </a:cxn>
                        <a:cxn ang="0">
                          <a:pos x="34" y="67"/>
                        </a:cxn>
                        <a:cxn ang="0">
                          <a:pos x="24" y="82"/>
                        </a:cxn>
                        <a:cxn ang="0">
                          <a:pos x="15" y="100"/>
                        </a:cxn>
                        <a:cxn ang="0">
                          <a:pos x="9" y="103"/>
                        </a:cxn>
                        <a:cxn ang="0">
                          <a:pos x="0" y="106"/>
                        </a:cxn>
                      </a:cxnLst>
                      <a:rect l="0" t="0" r="r" b="b"/>
                      <a:pathLst>
                        <a:path w="40" h="106">
                          <a:moveTo>
                            <a:pt x="31" y="0"/>
                          </a:moveTo>
                          <a:lnTo>
                            <a:pt x="31" y="0"/>
                          </a:lnTo>
                          <a:lnTo>
                            <a:pt x="37" y="24"/>
                          </a:lnTo>
                          <a:lnTo>
                            <a:pt x="40" y="39"/>
                          </a:lnTo>
                          <a:lnTo>
                            <a:pt x="40" y="51"/>
                          </a:lnTo>
                          <a:lnTo>
                            <a:pt x="40" y="51"/>
                          </a:lnTo>
                          <a:lnTo>
                            <a:pt x="34" y="67"/>
                          </a:lnTo>
                          <a:lnTo>
                            <a:pt x="24" y="82"/>
                          </a:lnTo>
                          <a:lnTo>
                            <a:pt x="15" y="100"/>
                          </a:lnTo>
                          <a:lnTo>
                            <a:pt x="9" y="103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547" y="1453"/>
                      <a:ext cx="37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9" y="19"/>
                        </a:cxn>
                        <a:cxn ang="0">
                          <a:pos x="28" y="28"/>
                        </a:cxn>
                        <a:cxn ang="0">
                          <a:pos x="37" y="34"/>
                        </a:cxn>
                      </a:cxnLst>
                      <a:rect l="0" t="0" r="r" b="b"/>
                      <a:pathLst>
                        <a:path w="37" h="34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9" y="19"/>
                          </a:lnTo>
                          <a:lnTo>
                            <a:pt x="28" y="28"/>
                          </a:lnTo>
                          <a:lnTo>
                            <a:pt x="37" y="3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517" y="1490"/>
                      <a:ext cx="36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8" y="12"/>
                        </a:cxn>
                        <a:cxn ang="0">
                          <a:pos x="27" y="18"/>
                        </a:cxn>
                        <a:cxn ang="0">
                          <a:pos x="36" y="21"/>
                        </a:cxn>
                      </a:cxnLst>
                      <a:rect l="0" t="0" r="r" b="b"/>
                      <a:pathLst>
                        <a:path w="36" h="2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8" y="12"/>
                          </a:lnTo>
                          <a:lnTo>
                            <a:pt x="27" y="18"/>
                          </a:lnTo>
                          <a:lnTo>
                            <a:pt x="36" y="21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498" y="1542"/>
                      <a:ext cx="10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2" y="6"/>
                        </a:cxn>
                        <a:cxn ang="0">
                          <a:pos x="55" y="12"/>
                        </a:cxn>
                        <a:cxn ang="0">
                          <a:pos x="86" y="15"/>
                        </a:cxn>
                        <a:cxn ang="0">
                          <a:pos x="104" y="15"/>
                        </a:cxn>
                      </a:cxnLst>
                      <a:rect l="0" t="0" r="r" b="b"/>
                      <a:pathLst>
                        <a:path w="104" h="15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2" y="6"/>
                          </a:lnTo>
                          <a:lnTo>
                            <a:pt x="55" y="12"/>
                          </a:lnTo>
                          <a:lnTo>
                            <a:pt x="86" y="15"/>
                          </a:lnTo>
                          <a:lnTo>
                            <a:pt x="104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517" y="1585"/>
                      <a:ext cx="36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"/>
                        </a:cxn>
                        <a:cxn ang="0">
                          <a:pos x="0" y="9"/>
                        </a:cxn>
                        <a:cxn ang="0">
                          <a:pos x="18" y="3"/>
                        </a:cxn>
                        <a:cxn ang="0">
                          <a:pos x="27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6" h="9">
                          <a:moveTo>
                            <a:pt x="0" y="9"/>
                          </a:moveTo>
                          <a:lnTo>
                            <a:pt x="0" y="9"/>
                          </a:lnTo>
                          <a:lnTo>
                            <a:pt x="18" y="3"/>
                          </a:lnTo>
                          <a:lnTo>
                            <a:pt x="27" y="0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99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566" y="1606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6" y="9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0" y="21"/>
                          </a:moveTo>
                          <a:lnTo>
                            <a:pt x="0" y="21"/>
                          </a:lnTo>
                          <a:lnTo>
                            <a:pt x="6" y="9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00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621" y="1600"/>
                      <a:ext cx="15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5"/>
                        </a:cxn>
                        <a:cxn ang="0">
                          <a:pos x="0" y="55"/>
                        </a:cxn>
                        <a:cxn ang="0">
                          <a:pos x="3" y="24"/>
                        </a:cxn>
                        <a:cxn ang="0">
                          <a:pos x="6" y="9"/>
                        </a:cxn>
                        <a:cxn ang="0">
                          <a:pos x="9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55">
                          <a:moveTo>
                            <a:pt x="0" y="55"/>
                          </a:moveTo>
                          <a:lnTo>
                            <a:pt x="0" y="55"/>
                          </a:lnTo>
                          <a:lnTo>
                            <a:pt x="3" y="24"/>
                          </a:lnTo>
                          <a:lnTo>
                            <a:pt x="6" y="9"/>
                          </a:lnTo>
                          <a:lnTo>
                            <a:pt x="9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00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682" y="1597"/>
                      <a:ext cx="9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0" y="70"/>
                        </a:cxn>
                        <a:cxn ang="0">
                          <a:pos x="6" y="52"/>
                        </a:cxn>
                        <a:cxn ang="0">
                          <a:pos x="3" y="36"/>
                        </a:cxn>
                        <a:cxn ang="0">
                          <a:pos x="3" y="36"/>
                        </a:cxn>
                        <a:cxn ang="0">
                          <a:pos x="0" y="27"/>
                        </a:cxn>
                        <a:cxn ang="0">
                          <a:pos x="3" y="18"/>
                        </a:cxn>
                        <a:cxn ang="0">
                          <a:pos x="3" y="9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9" h="70">
                          <a:moveTo>
                            <a:pt x="0" y="70"/>
                          </a:moveTo>
                          <a:lnTo>
                            <a:pt x="0" y="70"/>
                          </a:lnTo>
                          <a:lnTo>
                            <a:pt x="6" y="52"/>
                          </a:lnTo>
                          <a:lnTo>
                            <a:pt x="3" y="36"/>
                          </a:lnTo>
                          <a:lnTo>
                            <a:pt x="3" y="36"/>
                          </a:lnTo>
                          <a:lnTo>
                            <a:pt x="0" y="27"/>
                          </a:lnTo>
                          <a:lnTo>
                            <a:pt x="3" y="18"/>
                          </a:lnTo>
                          <a:lnTo>
                            <a:pt x="3" y="9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00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724" y="1637"/>
                      <a:ext cx="1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4"/>
                        </a:cxn>
                        <a:cxn ang="0">
                          <a:pos x="10" y="24"/>
                        </a:cxn>
                        <a:cxn ang="0">
                          <a:pos x="7" y="9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" h="24">
                          <a:moveTo>
                            <a:pt x="10" y="24"/>
                          </a:moveTo>
                          <a:lnTo>
                            <a:pt x="10" y="24"/>
                          </a:lnTo>
                          <a:lnTo>
                            <a:pt x="7" y="9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00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737" y="1603"/>
                      <a:ext cx="3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4"/>
                        </a:cxn>
                        <a:cxn ang="0">
                          <a:pos x="39" y="24"/>
                        </a:cxn>
                        <a:cxn ang="0">
                          <a:pos x="18" y="1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9" h="24">
                          <a:moveTo>
                            <a:pt x="39" y="24"/>
                          </a:moveTo>
                          <a:lnTo>
                            <a:pt x="39" y="24"/>
                          </a:lnTo>
                          <a:lnTo>
                            <a:pt x="18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00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782" y="1588"/>
                      <a:ext cx="13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30"/>
                        </a:cxn>
                        <a:cxn ang="0">
                          <a:pos x="13" y="30"/>
                        </a:cxn>
                        <a:cxn ang="0">
                          <a:pos x="7" y="12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" h="30">
                          <a:moveTo>
                            <a:pt x="13" y="30"/>
                          </a:moveTo>
                          <a:lnTo>
                            <a:pt x="13" y="30"/>
                          </a:lnTo>
                          <a:lnTo>
                            <a:pt x="7" y="12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126005" name="Rectangle 53"/>
            <p:cNvSpPr>
              <a:spLocks noChangeArrowheads="1"/>
            </p:cNvSpPr>
            <p:nvPr/>
          </p:nvSpPr>
          <p:spPr bwMode="auto">
            <a:xfrm>
              <a:off x="1908" y="1921"/>
              <a:ext cx="280" cy="1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6006" name="Text Box 54"/>
          <p:cNvSpPr txBox="1">
            <a:spLocks noChangeArrowheads="1"/>
          </p:cNvSpPr>
          <p:nvPr/>
        </p:nvSpPr>
        <p:spPr bwMode="auto">
          <a:xfrm>
            <a:off x="369888" y="5473700"/>
            <a:ext cx="77247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Decreased sympathetic stimulation to the blood vessels produces vasodilation.</a:t>
            </a:r>
          </a:p>
          <a:p>
            <a:pPr eaLnBrk="0" hangingPunct="0"/>
            <a:r>
              <a:rPr lang="en-US" sz="1800" b="1">
                <a:latin typeface="Arial" charset="0"/>
              </a:rPr>
              <a:t>.</a:t>
            </a:r>
          </a:p>
        </p:txBody>
      </p:sp>
      <p:grpSp>
        <p:nvGrpSpPr>
          <p:cNvPr id="126007" name="Group 55"/>
          <p:cNvGrpSpPr>
            <a:grpSpLocks/>
          </p:cNvGrpSpPr>
          <p:nvPr/>
        </p:nvGrpSpPr>
        <p:grpSpPr bwMode="auto">
          <a:xfrm>
            <a:off x="4818063" y="3987800"/>
            <a:ext cx="841375" cy="657225"/>
            <a:chOff x="3120" y="2641"/>
            <a:chExt cx="555" cy="464"/>
          </a:xfrm>
        </p:grpSpPr>
        <p:sp>
          <p:nvSpPr>
            <p:cNvPr id="126008" name="Freeform 56"/>
            <p:cNvSpPr>
              <a:spLocks/>
            </p:cNvSpPr>
            <p:nvPr/>
          </p:nvSpPr>
          <p:spPr bwMode="auto">
            <a:xfrm>
              <a:off x="3120" y="2641"/>
              <a:ext cx="555" cy="464"/>
            </a:xfrm>
            <a:custGeom>
              <a:avLst/>
              <a:gdLst/>
              <a:ahLst/>
              <a:cxnLst>
                <a:cxn ang="0">
                  <a:pos x="369" y="171"/>
                </a:cxn>
                <a:cxn ang="0">
                  <a:pos x="390" y="116"/>
                </a:cxn>
                <a:cxn ang="0">
                  <a:pos x="403" y="64"/>
                </a:cxn>
                <a:cxn ang="0">
                  <a:pos x="403" y="49"/>
                </a:cxn>
                <a:cxn ang="0">
                  <a:pos x="387" y="15"/>
                </a:cxn>
                <a:cxn ang="0">
                  <a:pos x="360" y="0"/>
                </a:cxn>
                <a:cxn ang="0">
                  <a:pos x="329" y="6"/>
                </a:cxn>
                <a:cxn ang="0">
                  <a:pos x="311" y="39"/>
                </a:cxn>
                <a:cxn ang="0">
                  <a:pos x="302" y="79"/>
                </a:cxn>
                <a:cxn ang="0">
                  <a:pos x="271" y="146"/>
                </a:cxn>
                <a:cxn ang="0">
                  <a:pos x="259" y="171"/>
                </a:cxn>
                <a:cxn ang="0">
                  <a:pos x="213" y="223"/>
                </a:cxn>
                <a:cxn ang="0">
                  <a:pos x="174" y="256"/>
                </a:cxn>
                <a:cxn ang="0">
                  <a:pos x="94" y="302"/>
                </a:cxn>
                <a:cxn ang="0">
                  <a:pos x="27" y="329"/>
                </a:cxn>
                <a:cxn ang="0">
                  <a:pos x="9" y="345"/>
                </a:cxn>
                <a:cxn ang="0">
                  <a:pos x="0" y="366"/>
                </a:cxn>
                <a:cxn ang="0">
                  <a:pos x="0" y="393"/>
                </a:cxn>
                <a:cxn ang="0">
                  <a:pos x="21" y="439"/>
                </a:cxn>
                <a:cxn ang="0">
                  <a:pos x="39" y="458"/>
                </a:cxn>
                <a:cxn ang="0">
                  <a:pos x="58" y="464"/>
                </a:cxn>
                <a:cxn ang="0">
                  <a:pos x="76" y="458"/>
                </a:cxn>
                <a:cxn ang="0">
                  <a:pos x="110" y="430"/>
                </a:cxn>
                <a:cxn ang="0">
                  <a:pos x="186" y="384"/>
                </a:cxn>
                <a:cxn ang="0">
                  <a:pos x="235" y="360"/>
                </a:cxn>
                <a:cxn ang="0">
                  <a:pos x="354" y="314"/>
                </a:cxn>
                <a:cxn ang="0">
                  <a:pos x="467" y="281"/>
                </a:cxn>
                <a:cxn ang="0">
                  <a:pos x="519" y="256"/>
                </a:cxn>
                <a:cxn ang="0">
                  <a:pos x="549" y="219"/>
                </a:cxn>
                <a:cxn ang="0">
                  <a:pos x="555" y="207"/>
                </a:cxn>
                <a:cxn ang="0">
                  <a:pos x="549" y="180"/>
                </a:cxn>
                <a:cxn ang="0">
                  <a:pos x="534" y="152"/>
                </a:cxn>
                <a:cxn ang="0">
                  <a:pos x="506" y="140"/>
                </a:cxn>
                <a:cxn ang="0">
                  <a:pos x="488" y="143"/>
                </a:cxn>
                <a:cxn ang="0">
                  <a:pos x="378" y="183"/>
                </a:cxn>
                <a:cxn ang="0">
                  <a:pos x="369" y="183"/>
                </a:cxn>
                <a:cxn ang="0">
                  <a:pos x="366" y="177"/>
                </a:cxn>
                <a:cxn ang="0">
                  <a:pos x="369" y="171"/>
                </a:cxn>
              </a:cxnLst>
              <a:rect l="0" t="0" r="r" b="b"/>
              <a:pathLst>
                <a:path w="555" h="464">
                  <a:moveTo>
                    <a:pt x="369" y="171"/>
                  </a:moveTo>
                  <a:lnTo>
                    <a:pt x="369" y="171"/>
                  </a:lnTo>
                  <a:lnTo>
                    <a:pt x="378" y="149"/>
                  </a:lnTo>
                  <a:lnTo>
                    <a:pt x="390" y="116"/>
                  </a:lnTo>
                  <a:lnTo>
                    <a:pt x="403" y="79"/>
                  </a:lnTo>
                  <a:lnTo>
                    <a:pt x="403" y="64"/>
                  </a:lnTo>
                  <a:lnTo>
                    <a:pt x="403" y="49"/>
                  </a:lnTo>
                  <a:lnTo>
                    <a:pt x="403" y="49"/>
                  </a:lnTo>
                  <a:lnTo>
                    <a:pt x="396" y="30"/>
                  </a:lnTo>
                  <a:lnTo>
                    <a:pt x="387" y="15"/>
                  </a:lnTo>
                  <a:lnTo>
                    <a:pt x="372" y="6"/>
                  </a:lnTo>
                  <a:lnTo>
                    <a:pt x="360" y="0"/>
                  </a:lnTo>
                  <a:lnTo>
                    <a:pt x="345" y="0"/>
                  </a:lnTo>
                  <a:lnTo>
                    <a:pt x="329" y="6"/>
                  </a:lnTo>
                  <a:lnTo>
                    <a:pt x="317" y="1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02" y="79"/>
                  </a:lnTo>
                  <a:lnTo>
                    <a:pt x="290" y="107"/>
                  </a:lnTo>
                  <a:lnTo>
                    <a:pt x="271" y="146"/>
                  </a:lnTo>
                  <a:lnTo>
                    <a:pt x="271" y="146"/>
                  </a:lnTo>
                  <a:lnTo>
                    <a:pt x="259" y="171"/>
                  </a:lnTo>
                  <a:lnTo>
                    <a:pt x="241" y="195"/>
                  </a:lnTo>
                  <a:lnTo>
                    <a:pt x="213" y="223"/>
                  </a:lnTo>
                  <a:lnTo>
                    <a:pt x="174" y="256"/>
                  </a:lnTo>
                  <a:lnTo>
                    <a:pt x="174" y="256"/>
                  </a:lnTo>
                  <a:lnTo>
                    <a:pt x="131" y="284"/>
                  </a:lnTo>
                  <a:lnTo>
                    <a:pt x="94" y="302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15" y="335"/>
                  </a:lnTo>
                  <a:lnTo>
                    <a:pt x="9" y="345"/>
                  </a:lnTo>
                  <a:lnTo>
                    <a:pt x="3" y="354"/>
                  </a:lnTo>
                  <a:lnTo>
                    <a:pt x="0" y="366"/>
                  </a:lnTo>
                  <a:lnTo>
                    <a:pt x="0" y="378"/>
                  </a:lnTo>
                  <a:lnTo>
                    <a:pt x="0" y="393"/>
                  </a:lnTo>
                  <a:lnTo>
                    <a:pt x="9" y="418"/>
                  </a:lnTo>
                  <a:lnTo>
                    <a:pt x="21" y="439"/>
                  </a:lnTo>
                  <a:lnTo>
                    <a:pt x="30" y="448"/>
                  </a:lnTo>
                  <a:lnTo>
                    <a:pt x="39" y="458"/>
                  </a:lnTo>
                  <a:lnTo>
                    <a:pt x="48" y="461"/>
                  </a:lnTo>
                  <a:lnTo>
                    <a:pt x="58" y="464"/>
                  </a:lnTo>
                  <a:lnTo>
                    <a:pt x="67" y="461"/>
                  </a:lnTo>
                  <a:lnTo>
                    <a:pt x="76" y="458"/>
                  </a:lnTo>
                  <a:lnTo>
                    <a:pt x="76" y="458"/>
                  </a:lnTo>
                  <a:lnTo>
                    <a:pt x="110" y="430"/>
                  </a:lnTo>
                  <a:lnTo>
                    <a:pt x="146" y="409"/>
                  </a:lnTo>
                  <a:lnTo>
                    <a:pt x="186" y="384"/>
                  </a:lnTo>
                  <a:lnTo>
                    <a:pt x="235" y="360"/>
                  </a:lnTo>
                  <a:lnTo>
                    <a:pt x="235" y="360"/>
                  </a:lnTo>
                  <a:lnTo>
                    <a:pt x="293" y="335"/>
                  </a:lnTo>
                  <a:lnTo>
                    <a:pt x="354" y="314"/>
                  </a:lnTo>
                  <a:lnTo>
                    <a:pt x="467" y="281"/>
                  </a:lnTo>
                  <a:lnTo>
                    <a:pt x="467" y="281"/>
                  </a:lnTo>
                  <a:lnTo>
                    <a:pt x="497" y="268"/>
                  </a:lnTo>
                  <a:lnTo>
                    <a:pt x="519" y="256"/>
                  </a:lnTo>
                  <a:lnTo>
                    <a:pt x="537" y="241"/>
                  </a:lnTo>
                  <a:lnTo>
                    <a:pt x="549" y="219"/>
                  </a:lnTo>
                  <a:lnTo>
                    <a:pt x="549" y="219"/>
                  </a:lnTo>
                  <a:lnTo>
                    <a:pt x="555" y="207"/>
                  </a:lnTo>
                  <a:lnTo>
                    <a:pt x="555" y="195"/>
                  </a:lnTo>
                  <a:lnTo>
                    <a:pt x="549" y="180"/>
                  </a:lnTo>
                  <a:lnTo>
                    <a:pt x="543" y="165"/>
                  </a:lnTo>
                  <a:lnTo>
                    <a:pt x="534" y="152"/>
                  </a:lnTo>
                  <a:lnTo>
                    <a:pt x="522" y="146"/>
                  </a:lnTo>
                  <a:lnTo>
                    <a:pt x="506" y="140"/>
                  </a:lnTo>
                  <a:lnTo>
                    <a:pt x="488" y="143"/>
                  </a:lnTo>
                  <a:lnTo>
                    <a:pt x="488" y="143"/>
                  </a:lnTo>
                  <a:lnTo>
                    <a:pt x="415" y="171"/>
                  </a:lnTo>
                  <a:lnTo>
                    <a:pt x="378" y="183"/>
                  </a:lnTo>
                  <a:lnTo>
                    <a:pt x="378" y="183"/>
                  </a:lnTo>
                  <a:lnTo>
                    <a:pt x="369" y="183"/>
                  </a:lnTo>
                  <a:lnTo>
                    <a:pt x="366" y="180"/>
                  </a:lnTo>
                  <a:lnTo>
                    <a:pt x="366" y="177"/>
                  </a:lnTo>
                  <a:lnTo>
                    <a:pt x="369" y="171"/>
                  </a:lnTo>
                  <a:lnTo>
                    <a:pt x="369" y="171"/>
                  </a:lnTo>
                  <a:lnTo>
                    <a:pt x="369" y="171"/>
                  </a:lnTo>
                  <a:close/>
                </a:path>
              </a:pathLst>
            </a:custGeom>
            <a:solidFill>
              <a:srgbClr val="CA0C35"/>
            </a:solidFill>
            <a:ln w="4763">
              <a:solidFill>
                <a:srgbClr val="B607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09" name="Freeform 57"/>
            <p:cNvSpPr>
              <a:spLocks/>
            </p:cNvSpPr>
            <p:nvPr/>
          </p:nvSpPr>
          <p:spPr bwMode="auto">
            <a:xfrm>
              <a:off x="3123" y="2980"/>
              <a:ext cx="76" cy="119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3" y="67"/>
                </a:cxn>
                <a:cxn ang="0">
                  <a:pos x="0" y="45"/>
                </a:cxn>
                <a:cxn ang="0">
                  <a:pos x="3" y="24"/>
                </a:cxn>
                <a:cxn ang="0">
                  <a:pos x="9" y="9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52" y="12"/>
                </a:cxn>
                <a:cxn ang="0">
                  <a:pos x="64" y="27"/>
                </a:cxn>
                <a:cxn ang="0">
                  <a:pos x="73" y="51"/>
                </a:cxn>
                <a:cxn ang="0">
                  <a:pos x="73" y="51"/>
                </a:cxn>
                <a:cxn ang="0">
                  <a:pos x="76" y="76"/>
                </a:cxn>
                <a:cxn ang="0">
                  <a:pos x="73" y="97"/>
                </a:cxn>
                <a:cxn ang="0">
                  <a:pos x="64" y="112"/>
                </a:cxn>
                <a:cxn ang="0">
                  <a:pos x="58" y="115"/>
                </a:cxn>
                <a:cxn ang="0">
                  <a:pos x="52" y="119"/>
                </a:cxn>
                <a:cxn ang="0">
                  <a:pos x="52" y="119"/>
                </a:cxn>
                <a:cxn ang="0">
                  <a:pos x="42" y="119"/>
                </a:cxn>
                <a:cxn ang="0">
                  <a:pos x="36" y="119"/>
                </a:cxn>
                <a:cxn ang="0">
                  <a:pos x="21" y="106"/>
                </a:cxn>
                <a:cxn ang="0">
                  <a:pos x="9" y="91"/>
                </a:cxn>
                <a:cxn ang="0">
                  <a:pos x="3" y="67"/>
                </a:cxn>
                <a:cxn ang="0">
                  <a:pos x="3" y="67"/>
                </a:cxn>
                <a:cxn ang="0">
                  <a:pos x="3" y="67"/>
                </a:cxn>
              </a:cxnLst>
              <a:rect l="0" t="0" r="r" b="b"/>
              <a:pathLst>
                <a:path w="76" h="119">
                  <a:moveTo>
                    <a:pt x="3" y="67"/>
                  </a:moveTo>
                  <a:lnTo>
                    <a:pt x="3" y="67"/>
                  </a:lnTo>
                  <a:lnTo>
                    <a:pt x="0" y="45"/>
                  </a:lnTo>
                  <a:lnTo>
                    <a:pt x="3" y="24"/>
                  </a:lnTo>
                  <a:lnTo>
                    <a:pt x="9" y="9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52" y="12"/>
                  </a:lnTo>
                  <a:lnTo>
                    <a:pt x="64" y="27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6" y="76"/>
                  </a:lnTo>
                  <a:lnTo>
                    <a:pt x="73" y="97"/>
                  </a:lnTo>
                  <a:lnTo>
                    <a:pt x="64" y="112"/>
                  </a:lnTo>
                  <a:lnTo>
                    <a:pt x="58" y="115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21" y="106"/>
                  </a:lnTo>
                  <a:lnTo>
                    <a:pt x="9" y="91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B607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10" name="Freeform 58"/>
            <p:cNvSpPr>
              <a:spLocks/>
            </p:cNvSpPr>
            <p:nvPr/>
          </p:nvSpPr>
          <p:spPr bwMode="auto">
            <a:xfrm>
              <a:off x="3181" y="2653"/>
              <a:ext cx="439" cy="333"/>
            </a:xfrm>
            <a:custGeom>
              <a:avLst/>
              <a:gdLst/>
              <a:ahLst/>
              <a:cxnLst>
                <a:cxn ang="0">
                  <a:pos x="265" y="15"/>
                </a:cxn>
                <a:cxn ang="0">
                  <a:pos x="232" y="119"/>
                </a:cxn>
                <a:cxn ang="0">
                  <a:pos x="210" y="159"/>
                </a:cxn>
                <a:cxn ang="0">
                  <a:pos x="186" y="192"/>
                </a:cxn>
                <a:cxn ang="0">
                  <a:pos x="143" y="241"/>
                </a:cxn>
                <a:cxn ang="0">
                  <a:pos x="119" y="259"/>
                </a:cxn>
                <a:cxn ang="0">
                  <a:pos x="58" y="293"/>
                </a:cxn>
                <a:cxn ang="0">
                  <a:pos x="3" y="320"/>
                </a:cxn>
                <a:cxn ang="0">
                  <a:pos x="0" y="327"/>
                </a:cxn>
                <a:cxn ang="0">
                  <a:pos x="9" y="333"/>
                </a:cxn>
                <a:cxn ang="0">
                  <a:pos x="21" y="330"/>
                </a:cxn>
                <a:cxn ang="0">
                  <a:pos x="213" y="253"/>
                </a:cxn>
                <a:cxn ang="0">
                  <a:pos x="256" y="238"/>
                </a:cxn>
                <a:cxn ang="0">
                  <a:pos x="323" y="207"/>
                </a:cxn>
                <a:cxn ang="0">
                  <a:pos x="363" y="192"/>
                </a:cxn>
                <a:cxn ang="0">
                  <a:pos x="409" y="174"/>
                </a:cxn>
                <a:cxn ang="0">
                  <a:pos x="433" y="159"/>
                </a:cxn>
                <a:cxn ang="0">
                  <a:pos x="439" y="149"/>
                </a:cxn>
                <a:cxn ang="0">
                  <a:pos x="427" y="149"/>
                </a:cxn>
                <a:cxn ang="0">
                  <a:pos x="317" y="189"/>
                </a:cxn>
                <a:cxn ang="0">
                  <a:pos x="229" y="226"/>
                </a:cxn>
                <a:cxn ang="0">
                  <a:pos x="174" y="244"/>
                </a:cxn>
                <a:cxn ang="0">
                  <a:pos x="168" y="244"/>
                </a:cxn>
                <a:cxn ang="0">
                  <a:pos x="171" y="232"/>
                </a:cxn>
                <a:cxn ang="0">
                  <a:pos x="216" y="180"/>
                </a:cxn>
                <a:cxn ang="0">
                  <a:pos x="238" y="149"/>
                </a:cxn>
                <a:cxn ang="0">
                  <a:pos x="277" y="64"/>
                </a:cxn>
                <a:cxn ang="0">
                  <a:pos x="293" y="12"/>
                </a:cxn>
                <a:cxn ang="0">
                  <a:pos x="290" y="3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5" y="15"/>
                </a:cxn>
              </a:cxnLst>
              <a:rect l="0" t="0" r="r" b="b"/>
              <a:pathLst>
                <a:path w="439" h="333">
                  <a:moveTo>
                    <a:pt x="265" y="15"/>
                  </a:moveTo>
                  <a:lnTo>
                    <a:pt x="265" y="15"/>
                  </a:lnTo>
                  <a:lnTo>
                    <a:pt x="250" y="76"/>
                  </a:lnTo>
                  <a:lnTo>
                    <a:pt x="232" y="119"/>
                  </a:lnTo>
                  <a:lnTo>
                    <a:pt x="223" y="140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186" y="192"/>
                  </a:lnTo>
                  <a:lnTo>
                    <a:pt x="165" y="220"/>
                  </a:lnTo>
                  <a:lnTo>
                    <a:pt x="143" y="241"/>
                  </a:lnTo>
                  <a:lnTo>
                    <a:pt x="119" y="259"/>
                  </a:lnTo>
                  <a:lnTo>
                    <a:pt x="119" y="259"/>
                  </a:lnTo>
                  <a:lnTo>
                    <a:pt x="91" y="275"/>
                  </a:lnTo>
                  <a:lnTo>
                    <a:pt x="58" y="293"/>
                  </a:lnTo>
                  <a:lnTo>
                    <a:pt x="21" y="308"/>
                  </a:lnTo>
                  <a:lnTo>
                    <a:pt x="3" y="320"/>
                  </a:lnTo>
                  <a:lnTo>
                    <a:pt x="3" y="320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9" y="333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125" y="287"/>
                  </a:lnTo>
                  <a:lnTo>
                    <a:pt x="213" y="253"/>
                  </a:lnTo>
                  <a:lnTo>
                    <a:pt x="213" y="253"/>
                  </a:lnTo>
                  <a:lnTo>
                    <a:pt x="256" y="238"/>
                  </a:lnTo>
                  <a:lnTo>
                    <a:pt x="290" y="223"/>
                  </a:lnTo>
                  <a:lnTo>
                    <a:pt x="323" y="207"/>
                  </a:lnTo>
                  <a:lnTo>
                    <a:pt x="363" y="192"/>
                  </a:lnTo>
                  <a:lnTo>
                    <a:pt x="363" y="192"/>
                  </a:lnTo>
                  <a:lnTo>
                    <a:pt x="387" y="183"/>
                  </a:lnTo>
                  <a:lnTo>
                    <a:pt x="409" y="174"/>
                  </a:lnTo>
                  <a:lnTo>
                    <a:pt x="421" y="165"/>
                  </a:lnTo>
                  <a:lnTo>
                    <a:pt x="433" y="159"/>
                  </a:lnTo>
                  <a:lnTo>
                    <a:pt x="436" y="153"/>
                  </a:lnTo>
                  <a:lnTo>
                    <a:pt x="439" y="149"/>
                  </a:lnTo>
                  <a:lnTo>
                    <a:pt x="436" y="146"/>
                  </a:lnTo>
                  <a:lnTo>
                    <a:pt x="427" y="149"/>
                  </a:lnTo>
                  <a:lnTo>
                    <a:pt x="427" y="14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229" y="226"/>
                  </a:lnTo>
                  <a:lnTo>
                    <a:pt x="189" y="241"/>
                  </a:lnTo>
                  <a:lnTo>
                    <a:pt x="174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68" y="241"/>
                  </a:lnTo>
                  <a:lnTo>
                    <a:pt x="171" y="232"/>
                  </a:lnTo>
                  <a:lnTo>
                    <a:pt x="192" y="211"/>
                  </a:lnTo>
                  <a:lnTo>
                    <a:pt x="216" y="180"/>
                  </a:lnTo>
                  <a:lnTo>
                    <a:pt x="238" y="149"/>
                  </a:lnTo>
                  <a:lnTo>
                    <a:pt x="238" y="149"/>
                  </a:lnTo>
                  <a:lnTo>
                    <a:pt x="262" y="107"/>
                  </a:lnTo>
                  <a:lnTo>
                    <a:pt x="277" y="64"/>
                  </a:lnTo>
                  <a:lnTo>
                    <a:pt x="290" y="30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0" y="3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4" y="3"/>
                  </a:lnTo>
                  <a:lnTo>
                    <a:pt x="271" y="9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5" y="15"/>
                  </a:lnTo>
                  <a:close/>
                </a:path>
              </a:pathLst>
            </a:custGeom>
            <a:solidFill>
              <a:srgbClr val="D99A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11" name="Freeform 59"/>
            <p:cNvSpPr>
              <a:spLocks/>
            </p:cNvSpPr>
            <p:nvPr/>
          </p:nvSpPr>
          <p:spPr bwMode="auto">
            <a:xfrm>
              <a:off x="3122" y="2983"/>
              <a:ext cx="76" cy="119"/>
            </a:xfrm>
            <a:custGeom>
              <a:avLst/>
              <a:gdLst/>
              <a:ahLst/>
              <a:cxnLst>
                <a:cxn ang="0">
                  <a:pos x="3" y="68"/>
                </a:cxn>
                <a:cxn ang="0">
                  <a:pos x="3" y="68"/>
                </a:cxn>
                <a:cxn ang="0">
                  <a:pos x="0" y="46"/>
                </a:cxn>
                <a:cxn ang="0">
                  <a:pos x="3" y="25"/>
                </a:cxn>
                <a:cxn ang="0">
                  <a:pos x="9" y="10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51" y="13"/>
                </a:cxn>
                <a:cxn ang="0">
                  <a:pos x="64" y="28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76" y="77"/>
                </a:cxn>
                <a:cxn ang="0">
                  <a:pos x="73" y="98"/>
                </a:cxn>
                <a:cxn ang="0">
                  <a:pos x="64" y="113"/>
                </a:cxn>
                <a:cxn ang="0">
                  <a:pos x="58" y="116"/>
                </a:cxn>
                <a:cxn ang="0">
                  <a:pos x="51" y="119"/>
                </a:cxn>
                <a:cxn ang="0">
                  <a:pos x="51" y="119"/>
                </a:cxn>
                <a:cxn ang="0">
                  <a:pos x="42" y="119"/>
                </a:cxn>
                <a:cxn ang="0">
                  <a:pos x="36" y="119"/>
                </a:cxn>
                <a:cxn ang="0">
                  <a:pos x="21" y="107"/>
                </a:cxn>
                <a:cxn ang="0">
                  <a:pos x="9" y="92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3" y="68"/>
                </a:cxn>
              </a:cxnLst>
              <a:rect l="0" t="0" r="r" b="b"/>
              <a:pathLst>
                <a:path w="76" h="119">
                  <a:moveTo>
                    <a:pt x="3" y="68"/>
                  </a:moveTo>
                  <a:lnTo>
                    <a:pt x="3" y="68"/>
                  </a:lnTo>
                  <a:lnTo>
                    <a:pt x="0" y="46"/>
                  </a:lnTo>
                  <a:lnTo>
                    <a:pt x="3" y="25"/>
                  </a:lnTo>
                  <a:lnTo>
                    <a:pt x="9" y="10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51" y="13"/>
                  </a:lnTo>
                  <a:lnTo>
                    <a:pt x="64" y="28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77"/>
                  </a:lnTo>
                  <a:lnTo>
                    <a:pt x="73" y="98"/>
                  </a:lnTo>
                  <a:lnTo>
                    <a:pt x="64" y="113"/>
                  </a:lnTo>
                  <a:lnTo>
                    <a:pt x="58" y="116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21" y="107"/>
                  </a:lnTo>
                  <a:lnTo>
                    <a:pt x="9" y="92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3" y="68"/>
                  </a:lnTo>
                  <a:close/>
                </a:path>
              </a:pathLst>
            </a:custGeom>
            <a:noFill/>
            <a:ln w="19050">
              <a:solidFill>
                <a:srgbClr val="D99C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6012" name="Group 60"/>
          <p:cNvGrpSpPr>
            <a:grpSpLocks/>
          </p:cNvGrpSpPr>
          <p:nvPr/>
        </p:nvGrpSpPr>
        <p:grpSpPr bwMode="auto">
          <a:xfrm>
            <a:off x="4765675" y="4894263"/>
            <a:ext cx="754063" cy="427037"/>
            <a:chOff x="3085" y="3282"/>
            <a:chExt cx="499" cy="302"/>
          </a:xfrm>
        </p:grpSpPr>
        <p:sp>
          <p:nvSpPr>
            <p:cNvPr id="126013" name="Freeform 61"/>
            <p:cNvSpPr>
              <a:spLocks/>
            </p:cNvSpPr>
            <p:nvPr/>
          </p:nvSpPr>
          <p:spPr bwMode="auto">
            <a:xfrm>
              <a:off x="3086" y="3282"/>
              <a:ext cx="498" cy="302"/>
            </a:xfrm>
            <a:custGeom>
              <a:avLst/>
              <a:gdLst/>
              <a:ahLst/>
              <a:cxnLst>
                <a:cxn ang="0">
                  <a:pos x="400" y="143"/>
                </a:cxn>
                <a:cxn ang="0">
                  <a:pos x="430" y="192"/>
                </a:cxn>
                <a:cxn ang="0">
                  <a:pos x="455" y="256"/>
                </a:cxn>
                <a:cxn ang="0">
                  <a:pos x="455" y="265"/>
                </a:cxn>
                <a:cxn ang="0">
                  <a:pos x="449" y="280"/>
                </a:cxn>
                <a:cxn ang="0">
                  <a:pos x="430" y="296"/>
                </a:cxn>
                <a:cxn ang="0">
                  <a:pos x="394" y="302"/>
                </a:cxn>
                <a:cxn ang="0">
                  <a:pos x="363" y="293"/>
                </a:cxn>
                <a:cxn ang="0">
                  <a:pos x="357" y="280"/>
                </a:cxn>
                <a:cxn ang="0">
                  <a:pos x="348" y="250"/>
                </a:cxn>
                <a:cxn ang="0">
                  <a:pos x="333" y="207"/>
                </a:cxn>
                <a:cxn ang="0">
                  <a:pos x="321" y="189"/>
                </a:cxn>
                <a:cxn ang="0">
                  <a:pos x="275" y="149"/>
                </a:cxn>
                <a:cxn ang="0">
                  <a:pos x="241" y="137"/>
                </a:cxn>
                <a:cxn ang="0">
                  <a:pos x="205" y="128"/>
                </a:cxn>
                <a:cxn ang="0">
                  <a:pos x="128" y="125"/>
                </a:cxn>
                <a:cxn ang="0">
                  <a:pos x="27" y="119"/>
                </a:cxn>
                <a:cxn ang="0">
                  <a:pos x="21" y="116"/>
                </a:cxn>
                <a:cxn ang="0">
                  <a:pos x="6" y="97"/>
                </a:cxn>
                <a:cxn ang="0">
                  <a:pos x="0" y="61"/>
                </a:cxn>
                <a:cxn ang="0">
                  <a:pos x="9" y="24"/>
                </a:cxn>
                <a:cxn ang="0">
                  <a:pos x="18" y="12"/>
                </a:cxn>
                <a:cxn ang="0">
                  <a:pos x="34" y="6"/>
                </a:cxn>
                <a:cxn ang="0">
                  <a:pos x="116" y="0"/>
                </a:cxn>
                <a:cxn ang="0">
                  <a:pos x="202" y="3"/>
                </a:cxn>
                <a:cxn ang="0">
                  <a:pos x="250" y="9"/>
                </a:cxn>
                <a:cxn ang="0">
                  <a:pos x="412" y="36"/>
                </a:cxn>
                <a:cxn ang="0">
                  <a:pos x="476" y="55"/>
                </a:cxn>
                <a:cxn ang="0">
                  <a:pos x="485" y="61"/>
                </a:cxn>
                <a:cxn ang="0">
                  <a:pos x="495" y="76"/>
                </a:cxn>
                <a:cxn ang="0">
                  <a:pos x="495" y="100"/>
                </a:cxn>
                <a:cxn ang="0">
                  <a:pos x="476" y="137"/>
                </a:cxn>
                <a:cxn ang="0">
                  <a:pos x="449" y="158"/>
                </a:cxn>
                <a:cxn ang="0">
                  <a:pos x="440" y="158"/>
                </a:cxn>
                <a:cxn ang="0">
                  <a:pos x="406" y="140"/>
                </a:cxn>
                <a:cxn ang="0">
                  <a:pos x="394" y="137"/>
                </a:cxn>
                <a:cxn ang="0">
                  <a:pos x="400" y="143"/>
                </a:cxn>
              </a:cxnLst>
              <a:rect l="0" t="0" r="r" b="b"/>
              <a:pathLst>
                <a:path w="498" h="302">
                  <a:moveTo>
                    <a:pt x="400" y="143"/>
                  </a:moveTo>
                  <a:lnTo>
                    <a:pt x="400" y="143"/>
                  </a:lnTo>
                  <a:lnTo>
                    <a:pt x="415" y="161"/>
                  </a:lnTo>
                  <a:lnTo>
                    <a:pt x="430" y="192"/>
                  </a:lnTo>
                  <a:lnTo>
                    <a:pt x="446" y="229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5" y="265"/>
                  </a:lnTo>
                  <a:lnTo>
                    <a:pt x="455" y="274"/>
                  </a:lnTo>
                  <a:lnTo>
                    <a:pt x="449" y="280"/>
                  </a:lnTo>
                  <a:lnTo>
                    <a:pt x="446" y="287"/>
                  </a:lnTo>
                  <a:lnTo>
                    <a:pt x="430" y="296"/>
                  </a:lnTo>
                  <a:lnTo>
                    <a:pt x="412" y="299"/>
                  </a:lnTo>
                  <a:lnTo>
                    <a:pt x="394" y="302"/>
                  </a:lnTo>
                  <a:lnTo>
                    <a:pt x="379" y="299"/>
                  </a:lnTo>
                  <a:lnTo>
                    <a:pt x="363" y="293"/>
                  </a:lnTo>
                  <a:lnTo>
                    <a:pt x="360" y="287"/>
                  </a:lnTo>
                  <a:lnTo>
                    <a:pt x="357" y="280"/>
                  </a:lnTo>
                  <a:lnTo>
                    <a:pt x="357" y="280"/>
                  </a:lnTo>
                  <a:lnTo>
                    <a:pt x="348" y="250"/>
                  </a:lnTo>
                  <a:lnTo>
                    <a:pt x="342" y="226"/>
                  </a:lnTo>
                  <a:lnTo>
                    <a:pt x="333" y="207"/>
                  </a:lnTo>
                  <a:lnTo>
                    <a:pt x="321" y="189"/>
                  </a:lnTo>
                  <a:lnTo>
                    <a:pt x="321" y="189"/>
                  </a:lnTo>
                  <a:lnTo>
                    <a:pt x="302" y="168"/>
                  </a:lnTo>
                  <a:lnTo>
                    <a:pt x="275" y="149"/>
                  </a:lnTo>
                  <a:lnTo>
                    <a:pt x="260" y="143"/>
                  </a:lnTo>
                  <a:lnTo>
                    <a:pt x="241" y="137"/>
                  </a:lnTo>
                  <a:lnTo>
                    <a:pt x="223" y="131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128" y="125"/>
                  </a:lnTo>
                  <a:lnTo>
                    <a:pt x="89" y="122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1" y="116"/>
                  </a:lnTo>
                  <a:lnTo>
                    <a:pt x="15" y="113"/>
                  </a:lnTo>
                  <a:lnTo>
                    <a:pt x="6" y="97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9" y="24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116" y="0"/>
                  </a:lnTo>
                  <a:lnTo>
                    <a:pt x="153" y="0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50" y="9"/>
                  </a:lnTo>
                  <a:lnTo>
                    <a:pt x="330" y="21"/>
                  </a:lnTo>
                  <a:lnTo>
                    <a:pt x="412" y="36"/>
                  </a:lnTo>
                  <a:lnTo>
                    <a:pt x="449" y="45"/>
                  </a:lnTo>
                  <a:lnTo>
                    <a:pt x="476" y="55"/>
                  </a:lnTo>
                  <a:lnTo>
                    <a:pt x="476" y="55"/>
                  </a:lnTo>
                  <a:lnTo>
                    <a:pt x="485" y="61"/>
                  </a:lnTo>
                  <a:lnTo>
                    <a:pt x="492" y="67"/>
                  </a:lnTo>
                  <a:lnTo>
                    <a:pt x="495" y="76"/>
                  </a:lnTo>
                  <a:lnTo>
                    <a:pt x="498" y="82"/>
                  </a:lnTo>
                  <a:lnTo>
                    <a:pt x="495" y="100"/>
                  </a:lnTo>
                  <a:lnTo>
                    <a:pt x="485" y="122"/>
                  </a:lnTo>
                  <a:lnTo>
                    <a:pt x="476" y="137"/>
                  </a:lnTo>
                  <a:lnTo>
                    <a:pt x="461" y="152"/>
                  </a:lnTo>
                  <a:lnTo>
                    <a:pt x="449" y="158"/>
                  </a:lnTo>
                  <a:lnTo>
                    <a:pt x="443" y="158"/>
                  </a:lnTo>
                  <a:lnTo>
                    <a:pt x="440" y="158"/>
                  </a:lnTo>
                  <a:lnTo>
                    <a:pt x="440" y="158"/>
                  </a:lnTo>
                  <a:lnTo>
                    <a:pt x="406" y="140"/>
                  </a:lnTo>
                  <a:lnTo>
                    <a:pt x="406" y="140"/>
                  </a:lnTo>
                  <a:lnTo>
                    <a:pt x="394" y="137"/>
                  </a:lnTo>
                  <a:lnTo>
                    <a:pt x="400" y="143"/>
                  </a:lnTo>
                  <a:lnTo>
                    <a:pt x="400" y="143"/>
                  </a:lnTo>
                  <a:lnTo>
                    <a:pt x="400" y="143"/>
                  </a:lnTo>
                  <a:close/>
                </a:path>
              </a:pathLst>
            </a:custGeom>
            <a:solidFill>
              <a:srgbClr val="5883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14" name="Freeform 62"/>
            <p:cNvSpPr>
              <a:spLocks/>
            </p:cNvSpPr>
            <p:nvPr/>
          </p:nvSpPr>
          <p:spPr bwMode="auto">
            <a:xfrm>
              <a:off x="3086" y="3291"/>
              <a:ext cx="49" cy="10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6" y="85"/>
                </a:cxn>
                <a:cxn ang="0">
                  <a:pos x="12" y="98"/>
                </a:cxn>
                <a:cxn ang="0">
                  <a:pos x="18" y="101"/>
                </a:cxn>
                <a:cxn ang="0">
                  <a:pos x="21" y="101"/>
                </a:cxn>
                <a:cxn ang="0">
                  <a:pos x="21" y="101"/>
                </a:cxn>
                <a:cxn ang="0">
                  <a:pos x="27" y="101"/>
                </a:cxn>
                <a:cxn ang="0">
                  <a:pos x="34" y="98"/>
                </a:cxn>
                <a:cxn ang="0">
                  <a:pos x="40" y="88"/>
                </a:cxn>
                <a:cxn ang="0">
                  <a:pos x="46" y="70"/>
                </a:cxn>
                <a:cxn ang="0">
                  <a:pos x="49" y="52"/>
                </a:cxn>
                <a:cxn ang="0">
                  <a:pos x="49" y="52"/>
                </a:cxn>
                <a:cxn ang="0">
                  <a:pos x="46" y="33"/>
                </a:cxn>
                <a:cxn ang="0">
                  <a:pos x="43" y="15"/>
                </a:cxn>
                <a:cxn ang="0">
                  <a:pos x="34" y="6"/>
                </a:cxn>
                <a:cxn ang="0">
                  <a:pos x="31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5" y="6"/>
                </a:cxn>
                <a:cxn ang="0">
                  <a:pos x="6" y="15"/>
                </a:cxn>
                <a:cxn ang="0">
                  <a:pos x="0" y="3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9" h="101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6" y="85"/>
                  </a:lnTo>
                  <a:lnTo>
                    <a:pt x="12" y="98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7" y="101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6" y="33"/>
                  </a:lnTo>
                  <a:lnTo>
                    <a:pt x="43" y="15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64A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15" name="Freeform 63"/>
            <p:cNvSpPr>
              <a:spLocks/>
            </p:cNvSpPr>
            <p:nvPr/>
          </p:nvSpPr>
          <p:spPr bwMode="auto">
            <a:xfrm>
              <a:off x="3085" y="3290"/>
              <a:ext cx="49" cy="1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6" y="85"/>
                </a:cxn>
                <a:cxn ang="0">
                  <a:pos x="12" y="97"/>
                </a:cxn>
                <a:cxn ang="0">
                  <a:pos x="18" y="100"/>
                </a:cxn>
                <a:cxn ang="0">
                  <a:pos x="21" y="100"/>
                </a:cxn>
                <a:cxn ang="0">
                  <a:pos x="21" y="100"/>
                </a:cxn>
                <a:cxn ang="0">
                  <a:pos x="27" y="100"/>
                </a:cxn>
                <a:cxn ang="0">
                  <a:pos x="33" y="97"/>
                </a:cxn>
                <a:cxn ang="0">
                  <a:pos x="40" y="88"/>
                </a:cxn>
                <a:cxn ang="0">
                  <a:pos x="46" y="70"/>
                </a:cxn>
                <a:cxn ang="0">
                  <a:pos x="49" y="52"/>
                </a:cxn>
                <a:cxn ang="0">
                  <a:pos x="49" y="52"/>
                </a:cxn>
                <a:cxn ang="0">
                  <a:pos x="46" y="33"/>
                </a:cxn>
                <a:cxn ang="0">
                  <a:pos x="43" y="15"/>
                </a:cxn>
                <a:cxn ang="0">
                  <a:pos x="33" y="6"/>
                </a:cxn>
                <a:cxn ang="0">
                  <a:pos x="30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5" y="6"/>
                </a:cxn>
                <a:cxn ang="0">
                  <a:pos x="6" y="15"/>
                </a:cxn>
                <a:cxn ang="0">
                  <a:pos x="0" y="3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9" h="100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6" y="85"/>
                  </a:lnTo>
                  <a:lnTo>
                    <a:pt x="12" y="97"/>
                  </a:lnTo>
                  <a:lnTo>
                    <a:pt x="18" y="100"/>
                  </a:lnTo>
                  <a:lnTo>
                    <a:pt x="21" y="100"/>
                  </a:lnTo>
                  <a:lnTo>
                    <a:pt x="21" y="100"/>
                  </a:lnTo>
                  <a:lnTo>
                    <a:pt x="27" y="100"/>
                  </a:lnTo>
                  <a:lnTo>
                    <a:pt x="33" y="97"/>
                  </a:lnTo>
                  <a:lnTo>
                    <a:pt x="40" y="88"/>
                  </a:lnTo>
                  <a:lnTo>
                    <a:pt x="46" y="7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6" y="33"/>
                  </a:lnTo>
                  <a:lnTo>
                    <a:pt x="43" y="15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19050">
              <a:solidFill>
                <a:srgbClr val="E8E4F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16" name="Freeform 64"/>
            <p:cNvSpPr>
              <a:spLocks/>
            </p:cNvSpPr>
            <p:nvPr/>
          </p:nvSpPr>
          <p:spPr bwMode="auto">
            <a:xfrm>
              <a:off x="3159" y="3306"/>
              <a:ext cx="373" cy="238"/>
            </a:xfrm>
            <a:custGeom>
              <a:avLst/>
              <a:gdLst/>
              <a:ahLst/>
              <a:cxnLst>
                <a:cxn ang="0">
                  <a:pos x="327" y="223"/>
                </a:cxn>
                <a:cxn ang="0">
                  <a:pos x="327" y="223"/>
                </a:cxn>
                <a:cxn ang="0">
                  <a:pos x="315" y="198"/>
                </a:cxn>
                <a:cxn ang="0">
                  <a:pos x="296" y="168"/>
                </a:cxn>
                <a:cxn ang="0">
                  <a:pos x="272" y="137"/>
                </a:cxn>
                <a:cxn ang="0">
                  <a:pos x="241" y="107"/>
                </a:cxn>
                <a:cxn ang="0">
                  <a:pos x="214" y="79"/>
                </a:cxn>
                <a:cxn ang="0">
                  <a:pos x="187" y="55"/>
                </a:cxn>
                <a:cxn ang="0">
                  <a:pos x="159" y="37"/>
                </a:cxn>
                <a:cxn ang="0">
                  <a:pos x="138" y="28"/>
                </a:cxn>
                <a:cxn ang="0">
                  <a:pos x="138" y="28"/>
                </a:cxn>
                <a:cxn ang="0">
                  <a:pos x="107" y="25"/>
                </a:cxn>
                <a:cxn ang="0">
                  <a:pos x="71" y="21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22" y="3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287" y="25"/>
                </a:cxn>
                <a:cxn ang="0">
                  <a:pos x="330" y="31"/>
                </a:cxn>
                <a:cxn ang="0">
                  <a:pos x="354" y="40"/>
                </a:cxn>
                <a:cxn ang="0">
                  <a:pos x="354" y="40"/>
                </a:cxn>
                <a:cxn ang="0">
                  <a:pos x="367" y="46"/>
                </a:cxn>
                <a:cxn ang="0">
                  <a:pos x="373" y="55"/>
                </a:cxn>
                <a:cxn ang="0">
                  <a:pos x="373" y="58"/>
                </a:cxn>
                <a:cxn ang="0">
                  <a:pos x="370" y="61"/>
                </a:cxn>
                <a:cxn ang="0">
                  <a:pos x="364" y="61"/>
                </a:cxn>
                <a:cxn ang="0">
                  <a:pos x="357" y="61"/>
                </a:cxn>
                <a:cxn ang="0">
                  <a:pos x="357" y="61"/>
                </a:cxn>
                <a:cxn ang="0">
                  <a:pos x="272" y="43"/>
                </a:cxn>
                <a:cxn ang="0">
                  <a:pos x="226" y="34"/>
                </a:cxn>
                <a:cxn ang="0">
                  <a:pos x="211" y="34"/>
                </a:cxn>
                <a:cxn ang="0">
                  <a:pos x="202" y="34"/>
                </a:cxn>
                <a:cxn ang="0">
                  <a:pos x="202" y="34"/>
                </a:cxn>
                <a:cxn ang="0">
                  <a:pos x="208" y="43"/>
                </a:cxn>
                <a:cxn ang="0">
                  <a:pos x="220" y="55"/>
                </a:cxn>
                <a:cxn ang="0">
                  <a:pos x="266" y="101"/>
                </a:cxn>
                <a:cxn ang="0">
                  <a:pos x="293" y="131"/>
                </a:cxn>
                <a:cxn ang="0">
                  <a:pos x="318" y="162"/>
                </a:cxn>
                <a:cxn ang="0">
                  <a:pos x="336" y="192"/>
                </a:cxn>
                <a:cxn ang="0">
                  <a:pos x="342" y="208"/>
                </a:cxn>
                <a:cxn ang="0">
                  <a:pos x="348" y="220"/>
                </a:cxn>
                <a:cxn ang="0">
                  <a:pos x="348" y="220"/>
                </a:cxn>
                <a:cxn ang="0">
                  <a:pos x="348" y="232"/>
                </a:cxn>
                <a:cxn ang="0">
                  <a:pos x="342" y="238"/>
                </a:cxn>
                <a:cxn ang="0">
                  <a:pos x="339" y="238"/>
                </a:cxn>
                <a:cxn ang="0">
                  <a:pos x="336" y="238"/>
                </a:cxn>
                <a:cxn ang="0">
                  <a:pos x="330" y="232"/>
                </a:cxn>
                <a:cxn ang="0">
                  <a:pos x="327" y="223"/>
                </a:cxn>
                <a:cxn ang="0">
                  <a:pos x="327" y="223"/>
                </a:cxn>
                <a:cxn ang="0">
                  <a:pos x="327" y="223"/>
                </a:cxn>
              </a:cxnLst>
              <a:rect l="0" t="0" r="r" b="b"/>
              <a:pathLst>
                <a:path w="373" h="238">
                  <a:moveTo>
                    <a:pt x="327" y="223"/>
                  </a:moveTo>
                  <a:lnTo>
                    <a:pt x="327" y="223"/>
                  </a:lnTo>
                  <a:lnTo>
                    <a:pt x="315" y="198"/>
                  </a:lnTo>
                  <a:lnTo>
                    <a:pt x="296" y="168"/>
                  </a:lnTo>
                  <a:lnTo>
                    <a:pt x="272" y="137"/>
                  </a:lnTo>
                  <a:lnTo>
                    <a:pt x="241" y="107"/>
                  </a:lnTo>
                  <a:lnTo>
                    <a:pt x="214" y="79"/>
                  </a:lnTo>
                  <a:lnTo>
                    <a:pt x="187" y="55"/>
                  </a:lnTo>
                  <a:lnTo>
                    <a:pt x="159" y="37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07" y="25"/>
                  </a:lnTo>
                  <a:lnTo>
                    <a:pt x="71" y="21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5"/>
                  </a:lnTo>
                  <a:lnTo>
                    <a:pt x="0" y="9"/>
                  </a:lnTo>
                  <a:lnTo>
                    <a:pt x="6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2" y="3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287" y="25"/>
                  </a:lnTo>
                  <a:lnTo>
                    <a:pt x="330" y="31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67" y="46"/>
                  </a:lnTo>
                  <a:lnTo>
                    <a:pt x="373" y="55"/>
                  </a:lnTo>
                  <a:lnTo>
                    <a:pt x="373" y="58"/>
                  </a:lnTo>
                  <a:lnTo>
                    <a:pt x="370" y="61"/>
                  </a:lnTo>
                  <a:lnTo>
                    <a:pt x="364" y="61"/>
                  </a:lnTo>
                  <a:lnTo>
                    <a:pt x="357" y="61"/>
                  </a:lnTo>
                  <a:lnTo>
                    <a:pt x="357" y="61"/>
                  </a:lnTo>
                  <a:lnTo>
                    <a:pt x="272" y="43"/>
                  </a:lnTo>
                  <a:lnTo>
                    <a:pt x="226" y="34"/>
                  </a:lnTo>
                  <a:lnTo>
                    <a:pt x="211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8" y="43"/>
                  </a:lnTo>
                  <a:lnTo>
                    <a:pt x="220" y="55"/>
                  </a:lnTo>
                  <a:lnTo>
                    <a:pt x="266" y="101"/>
                  </a:lnTo>
                  <a:lnTo>
                    <a:pt x="293" y="131"/>
                  </a:lnTo>
                  <a:lnTo>
                    <a:pt x="318" y="162"/>
                  </a:lnTo>
                  <a:lnTo>
                    <a:pt x="336" y="192"/>
                  </a:lnTo>
                  <a:lnTo>
                    <a:pt x="342" y="208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8" y="232"/>
                  </a:lnTo>
                  <a:lnTo>
                    <a:pt x="342" y="238"/>
                  </a:lnTo>
                  <a:lnTo>
                    <a:pt x="339" y="238"/>
                  </a:lnTo>
                  <a:lnTo>
                    <a:pt x="336" y="238"/>
                  </a:lnTo>
                  <a:lnTo>
                    <a:pt x="330" y="232"/>
                  </a:lnTo>
                  <a:lnTo>
                    <a:pt x="327" y="223"/>
                  </a:lnTo>
                  <a:lnTo>
                    <a:pt x="327" y="223"/>
                  </a:lnTo>
                  <a:lnTo>
                    <a:pt x="327" y="223"/>
                  </a:lnTo>
                  <a:close/>
                </a:path>
              </a:pathLst>
            </a:custGeom>
            <a:solidFill>
              <a:srgbClr val="AEC4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6017" name="Group 65"/>
          <p:cNvGrpSpPr>
            <a:grpSpLocks/>
          </p:cNvGrpSpPr>
          <p:nvPr/>
        </p:nvGrpSpPr>
        <p:grpSpPr bwMode="auto">
          <a:xfrm>
            <a:off x="3800475" y="3203575"/>
            <a:ext cx="258763" cy="1111250"/>
            <a:chOff x="2448" y="2085"/>
            <a:chExt cx="171" cy="788"/>
          </a:xfrm>
        </p:grpSpPr>
        <p:sp>
          <p:nvSpPr>
            <p:cNvPr id="126018" name="Freeform 66"/>
            <p:cNvSpPr>
              <a:spLocks/>
            </p:cNvSpPr>
            <p:nvPr/>
          </p:nvSpPr>
          <p:spPr bwMode="auto">
            <a:xfrm>
              <a:off x="2448" y="2107"/>
              <a:ext cx="171" cy="766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37" y="58"/>
                </a:cxn>
                <a:cxn ang="0">
                  <a:pos x="15" y="109"/>
                </a:cxn>
                <a:cxn ang="0">
                  <a:pos x="9" y="125"/>
                </a:cxn>
                <a:cxn ang="0">
                  <a:pos x="6" y="174"/>
                </a:cxn>
                <a:cxn ang="0">
                  <a:pos x="15" y="235"/>
                </a:cxn>
                <a:cxn ang="0">
                  <a:pos x="18" y="265"/>
                </a:cxn>
                <a:cxn ang="0">
                  <a:pos x="12" y="305"/>
                </a:cxn>
                <a:cxn ang="0">
                  <a:pos x="6" y="344"/>
                </a:cxn>
                <a:cxn ang="0">
                  <a:pos x="9" y="372"/>
                </a:cxn>
                <a:cxn ang="0">
                  <a:pos x="18" y="418"/>
                </a:cxn>
                <a:cxn ang="0">
                  <a:pos x="21" y="439"/>
                </a:cxn>
                <a:cxn ang="0">
                  <a:pos x="9" y="503"/>
                </a:cxn>
                <a:cxn ang="0">
                  <a:pos x="0" y="570"/>
                </a:cxn>
                <a:cxn ang="0">
                  <a:pos x="0" y="601"/>
                </a:cxn>
                <a:cxn ang="0">
                  <a:pos x="12" y="656"/>
                </a:cxn>
                <a:cxn ang="0">
                  <a:pos x="34" y="720"/>
                </a:cxn>
                <a:cxn ang="0">
                  <a:pos x="40" y="744"/>
                </a:cxn>
                <a:cxn ang="0">
                  <a:pos x="43" y="753"/>
                </a:cxn>
                <a:cxn ang="0">
                  <a:pos x="64" y="763"/>
                </a:cxn>
                <a:cxn ang="0">
                  <a:pos x="92" y="766"/>
                </a:cxn>
                <a:cxn ang="0">
                  <a:pos x="113" y="760"/>
                </a:cxn>
                <a:cxn ang="0">
                  <a:pos x="119" y="750"/>
                </a:cxn>
                <a:cxn ang="0">
                  <a:pos x="128" y="726"/>
                </a:cxn>
                <a:cxn ang="0">
                  <a:pos x="156" y="683"/>
                </a:cxn>
                <a:cxn ang="0">
                  <a:pos x="168" y="637"/>
                </a:cxn>
                <a:cxn ang="0">
                  <a:pos x="171" y="610"/>
                </a:cxn>
                <a:cxn ang="0">
                  <a:pos x="168" y="564"/>
                </a:cxn>
                <a:cxn ang="0">
                  <a:pos x="146" y="476"/>
                </a:cxn>
                <a:cxn ang="0">
                  <a:pos x="143" y="439"/>
                </a:cxn>
                <a:cxn ang="0">
                  <a:pos x="150" y="415"/>
                </a:cxn>
                <a:cxn ang="0">
                  <a:pos x="162" y="363"/>
                </a:cxn>
                <a:cxn ang="0">
                  <a:pos x="162" y="341"/>
                </a:cxn>
                <a:cxn ang="0">
                  <a:pos x="153" y="299"/>
                </a:cxn>
                <a:cxn ang="0">
                  <a:pos x="146" y="259"/>
                </a:cxn>
                <a:cxn ang="0">
                  <a:pos x="156" y="198"/>
                </a:cxn>
                <a:cxn ang="0">
                  <a:pos x="159" y="134"/>
                </a:cxn>
                <a:cxn ang="0">
                  <a:pos x="150" y="109"/>
                </a:cxn>
                <a:cxn ang="0">
                  <a:pos x="131" y="45"/>
                </a:cxn>
                <a:cxn ang="0">
                  <a:pos x="131" y="15"/>
                </a:cxn>
                <a:cxn ang="0">
                  <a:pos x="128" y="9"/>
                </a:cxn>
                <a:cxn ang="0">
                  <a:pos x="110" y="0"/>
                </a:cxn>
                <a:cxn ang="0">
                  <a:pos x="82" y="0"/>
                </a:cxn>
                <a:cxn ang="0">
                  <a:pos x="61" y="6"/>
                </a:cxn>
                <a:cxn ang="0">
                  <a:pos x="58" y="9"/>
                </a:cxn>
              </a:cxnLst>
              <a:rect l="0" t="0" r="r" b="b"/>
              <a:pathLst>
                <a:path w="171" h="766">
                  <a:moveTo>
                    <a:pt x="58" y="9"/>
                  </a:moveTo>
                  <a:lnTo>
                    <a:pt x="58" y="9"/>
                  </a:lnTo>
                  <a:lnTo>
                    <a:pt x="52" y="27"/>
                  </a:lnTo>
                  <a:lnTo>
                    <a:pt x="37" y="58"/>
                  </a:lnTo>
                  <a:lnTo>
                    <a:pt x="21" y="91"/>
                  </a:lnTo>
                  <a:lnTo>
                    <a:pt x="15" y="109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52"/>
                  </a:lnTo>
                  <a:lnTo>
                    <a:pt x="6" y="174"/>
                  </a:lnTo>
                  <a:lnTo>
                    <a:pt x="12" y="207"/>
                  </a:lnTo>
                  <a:lnTo>
                    <a:pt x="15" y="235"/>
                  </a:lnTo>
                  <a:lnTo>
                    <a:pt x="18" y="265"/>
                  </a:lnTo>
                  <a:lnTo>
                    <a:pt x="18" y="265"/>
                  </a:lnTo>
                  <a:lnTo>
                    <a:pt x="15" y="286"/>
                  </a:lnTo>
                  <a:lnTo>
                    <a:pt x="12" y="305"/>
                  </a:lnTo>
                  <a:lnTo>
                    <a:pt x="9" y="323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9" y="372"/>
                  </a:lnTo>
                  <a:lnTo>
                    <a:pt x="12" y="396"/>
                  </a:lnTo>
                  <a:lnTo>
                    <a:pt x="18" y="418"/>
                  </a:lnTo>
                  <a:lnTo>
                    <a:pt x="21" y="439"/>
                  </a:lnTo>
                  <a:lnTo>
                    <a:pt x="21" y="439"/>
                  </a:lnTo>
                  <a:lnTo>
                    <a:pt x="15" y="467"/>
                  </a:lnTo>
                  <a:lnTo>
                    <a:pt x="9" y="503"/>
                  </a:lnTo>
                  <a:lnTo>
                    <a:pt x="3" y="54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601"/>
                  </a:lnTo>
                  <a:lnTo>
                    <a:pt x="6" y="628"/>
                  </a:lnTo>
                  <a:lnTo>
                    <a:pt x="12" y="656"/>
                  </a:lnTo>
                  <a:lnTo>
                    <a:pt x="21" y="680"/>
                  </a:lnTo>
                  <a:lnTo>
                    <a:pt x="34" y="720"/>
                  </a:lnTo>
                  <a:lnTo>
                    <a:pt x="40" y="735"/>
                  </a:lnTo>
                  <a:lnTo>
                    <a:pt x="40" y="744"/>
                  </a:lnTo>
                  <a:lnTo>
                    <a:pt x="40" y="744"/>
                  </a:lnTo>
                  <a:lnTo>
                    <a:pt x="43" y="753"/>
                  </a:lnTo>
                  <a:lnTo>
                    <a:pt x="52" y="760"/>
                  </a:lnTo>
                  <a:lnTo>
                    <a:pt x="64" y="763"/>
                  </a:lnTo>
                  <a:lnTo>
                    <a:pt x="79" y="766"/>
                  </a:lnTo>
                  <a:lnTo>
                    <a:pt x="92" y="766"/>
                  </a:lnTo>
                  <a:lnTo>
                    <a:pt x="104" y="763"/>
                  </a:lnTo>
                  <a:lnTo>
                    <a:pt x="113" y="760"/>
                  </a:lnTo>
                  <a:lnTo>
                    <a:pt x="119" y="750"/>
                  </a:lnTo>
                  <a:lnTo>
                    <a:pt x="119" y="750"/>
                  </a:lnTo>
                  <a:lnTo>
                    <a:pt x="122" y="738"/>
                  </a:lnTo>
                  <a:lnTo>
                    <a:pt x="128" y="726"/>
                  </a:lnTo>
                  <a:lnTo>
                    <a:pt x="146" y="699"/>
                  </a:lnTo>
                  <a:lnTo>
                    <a:pt x="156" y="683"/>
                  </a:lnTo>
                  <a:lnTo>
                    <a:pt x="162" y="662"/>
                  </a:lnTo>
                  <a:lnTo>
                    <a:pt x="168" y="637"/>
                  </a:lnTo>
                  <a:lnTo>
                    <a:pt x="171" y="610"/>
                  </a:lnTo>
                  <a:lnTo>
                    <a:pt x="171" y="610"/>
                  </a:lnTo>
                  <a:lnTo>
                    <a:pt x="171" y="589"/>
                  </a:lnTo>
                  <a:lnTo>
                    <a:pt x="168" y="564"/>
                  </a:lnTo>
                  <a:lnTo>
                    <a:pt x="159" y="518"/>
                  </a:lnTo>
                  <a:lnTo>
                    <a:pt x="146" y="476"/>
                  </a:lnTo>
                  <a:lnTo>
                    <a:pt x="143" y="457"/>
                  </a:lnTo>
                  <a:lnTo>
                    <a:pt x="143" y="439"/>
                  </a:lnTo>
                  <a:lnTo>
                    <a:pt x="143" y="439"/>
                  </a:lnTo>
                  <a:lnTo>
                    <a:pt x="150" y="415"/>
                  </a:lnTo>
                  <a:lnTo>
                    <a:pt x="156" y="387"/>
                  </a:lnTo>
                  <a:lnTo>
                    <a:pt x="162" y="363"/>
                  </a:lnTo>
                  <a:lnTo>
                    <a:pt x="162" y="341"/>
                  </a:lnTo>
                  <a:lnTo>
                    <a:pt x="162" y="341"/>
                  </a:lnTo>
                  <a:lnTo>
                    <a:pt x="159" y="320"/>
                  </a:lnTo>
                  <a:lnTo>
                    <a:pt x="153" y="299"/>
                  </a:lnTo>
                  <a:lnTo>
                    <a:pt x="150" y="277"/>
                  </a:lnTo>
                  <a:lnTo>
                    <a:pt x="146" y="259"/>
                  </a:lnTo>
                  <a:lnTo>
                    <a:pt x="146" y="259"/>
                  </a:lnTo>
                  <a:lnTo>
                    <a:pt x="156" y="198"/>
                  </a:lnTo>
                  <a:lnTo>
                    <a:pt x="159" y="161"/>
                  </a:lnTo>
                  <a:lnTo>
                    <a:pt x="159" y="134"/>
                  </a:lnTo>
                  <a:lnTo>
                    <a:pt x="159" y="134"/>
                  </a:lnTo>
                  <a:lnTo>
                    <a:pt x="150" y="109"/>
                  </a:lnTo>
                  <a:lnTo>
                    <a:pt x="140" y="79"/>
                  </a:lnTo>
                  <a:lnTo>
                    <a:pt x="131" y="45"/>
                  </a:lnTo>
                  <a:lnTo>
                    <a:pt x="128" y="30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8" y="9"/>
                  </a:lnTo>
                  <a:lnTo>
                    <a:pt x="119" y="3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61" y="6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3D7A4"/>
            </a:solidFill>
            <a:ln w="6350" cmpd="sng">
              <a:solidFill>
                <a:srgbClr val="8D63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19" name="Freeform 67"/>
            <p:cNvSpPr>
              <a:spLocks/>
            </p:cNvSpPr>
            <p:nvPr/>
          </p:nvSpPr>
          <p:spPr bwMode="auto">
            <a:xfrm>
              <a:off x="2509" y="2085"/>
              <a:ext cx="67" cy="49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67" y="25"/>
                </a:cxn>
                <a:cxn ang="0">
                  <a:pos x="67" y="34"/>
                </a:cxn>
                <a:cxn ang="0">
                  <a:pos x="58" y="40"/>
                </a:cxn>
                <a:cxn ang="0">
                  <a:pos x="46" y="46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21" y="46"/>
                </a:cxn>
                <a:cxn ang="0">
                  <a:pos x="9" y="40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9" y="6"/>
                </a:cxn>
                <a:cxn ang="0">
                  <a:pos x="21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8" y="6"/>
                </a:cxn>
                <a:cxn ang="0">
                  <a:pos x="67" y="15"/>
                </a:cxn>
                <a:cxn ang="0">
                  <a:pos x="67" y="25"/>
                </a:cxn>
                <a:cxn ang="0">
                  <a:pos x="67" y="25"/>
                </a:cxn>
                <a:cxn ang="0">
                  <a:pos x="67" y="25"/>
                </a:cxn>
              </a:cxnLst>
              <a:rect l="0" t="0" r="r" b="b"/>
              <a:pathLst>
                <a:path w="67" h="49">
                  <a:moveTo>
                    <a:pt x="67" y="25"/>
                  </a:moveTo>
                  <a:lnTo>
                    <a:pt x="67" y="25"/>
                  </a:lnTo>
                  <a:lnTo>
                    <a:pt x="67" y="34"/>
                  </a:lnTo>
                  <a:lnTo>
                    <a:pt x="58" y="40"/>
                  </a:lnTo>
                  <a:lnTo>
                    <a:pt x="46" y="46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21" y="46"/>
                  </a:lnTo>
                  <a:lnTo>
                    <a:pt x="9" y="40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9" y="6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8" y="6"/>
                  </a:lnTo>
                  <a:lnTo>
                    <a:pt x="67" y="1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F3D7A4"/>
            </a:solidFill>
            <a:ln w="6350" cmpd="sng">
              <a:solidFill>
                <a:srgbClr val="8D63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020" name="Freeform 68"/>
          <p:cNvSpPr>
            <a:spLocks/>
          </p:cNvSpPr>
          <p:nvPr/>
        </p:nvSpPr>
        <p:spPr bwMode="auto">
          <a:xfrm>
            <a:off x="6808788" y="1355725"/>
            <a:ext cx="442912" cy="331788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4" y="0"/>
              </a:cxn>
              <a:cxn ang="0">
                <a:pos x="86" y="6"/>
              </a:cxn>
              <a:cxn ang="0">
                <a:pos x="123" y="15"/>
              </a:cxn>
              <a:cxn ang="0">
                <a:pos x="147" y="21"/>
              </a:cxn>
              <a:cxn ang="0">
                <a:pos x="177" y="24"/>
              </a:cxn>
              <a:cxn ang="0">
                <a:pos x="214" y="21"/>
              </a:cxn>
              <a:cxn ang="0">
                <a:pos x="254" y="18"/>
              </a:cxn>
              <a:cxn ang="0">
                <a:pos x="254" y="18"/>
              </a:cxn>
              <a:cxn ang="0">
                <a:pos x="263" y="18"/>
              </a:cxn>
              <a:cxn ang="0">
                <a:pos x="272" y="18"/>
              </a:cxn>
              <a:cxn ang="0">
                <a:pos x="278" y="21"/>
              </a:cxn>
              <a:cxn ang="0">
                <a:pos x="284" y="27"/>
              </a:cxn>
              <a:cxn ang="0">
                <a:pos x="290" y="40"/>
              </a:cxn>
              <a:cxn ang="0">
                <a:pos x="293" y="55"/>
              </a:cxn>
              <a:cxn ang="0">
                <a:pos x="293" y="73"/>
              </a:cxn>
              <a:cxn ang="0">
                <a:pos x="293" y="73"/>
              </a:cxn>
              <a:cxn ang="0">
                <a:pos x="293" y="85"/>
              </a:cxn>
              <a:cxn ang="0">
                <a:pos x="290" y="104"/>
              </a:cxn>
              <a:cxn ang="0">
                <a:pos x="287" y="110"/>
              </a:cxn>
              <a:cxn ang="0">
                <a:pos x="278" y="116"/>
              </a:cxn>
              <a:cxn ang="0">
                <a:pos x="269" y="122"/>
              </a:cxn>
              <a:cxn ang="0">
                <a:pos x="251" y="125"/>
              </a:cxn>
              <a:cxn ang="0">
                <a:pos x="251" y="125"/>
              </a:cxn>
              <a:cxn ang="0">
                <a:pos x="223" y="128"/>
              </a:cxn>
              <a:cxn ang="0">
                <a:pos x="214" y="131"/>
              </a:cxn>
              <a:cxn ang="0">
                <a:pos x="208" y="134"/>
              </a:cxn>
              <a:cxn ang="0">
                <a:pos x="202" y="143"/>
              </a:cxn>
              <a:cxn ang="0">
                <a:pos x="202" y="149"/>
              </a:cxn>
              <a:cxn ang="0">
                <a:pos x="199" y="168"/>
              </a:cxn>
              <a:cxn ang="0">
                <a:pos x="199" y="168"/>
              </a:cxn>
              <a:cxn ang="0">
                <a:pos x="205" y="207"/>
              </a:cxn>
              <a:cxn ang="0">
                <a:pos x="208" y="223"/>
              </a:cxn>
              <a:cxn ang="0">
                <a:pos x="132" y="235"/>
              </a:cxn>
              <a:cxn ang="0">
                <a:pos x="0" y="229"/>
              </a:cxn>
              <a:cxn ang="0">
                <a:pos x="77" y="119"/>
              </a:cxn>
              <a:cxn ang="0">
                <a:pos x="25" y="85"/>
              </a:cxn>
              <a:cxn ang="0">
                <a:pos x="74" y="0"/>
              </a:cxn>
              <a:cxn ang="0">
                <a:pos x="74" y="0"/>
              </a:cxn>
            </a:cxnLst>
            <a:rect l="0" t="0" r="r" b="b"/>
            <a:pathLst>
              <a:path w="293" h="235">
                <a:moveTo>
                  <a:pt x="74" y="0"/>
                </a:moveTo>
                <a:lnTo>
                  <a:pt x="74" y="0"/>
                </a:lnTo>
                <a:lnTo>
                  <a:pt x="86" y="6"/>
                </a:lnTo>
                <a:lnTo>
                  <a:pt x="123" y="15"/>
                </a:lnTo>
                <a:lnTo>
                  <a:pt x="147" y="21"/>
                </a:lnTo>
                <a:lnTo>
                  <a:pt x="177" y="24"/>
                </a:lnTo>
                <a:lnTo>
                  <a:pt x="214" y="21"/>
                </a:lnTo>
                <a:lnTo>
                  <a:pt x="254" y="18"/>
                </a:lnTo>
                <a:lnTo>
                  <a:pt x="254" y="18"/>
                </a:lnTo>
                <a:lnTo>
                  <a:pt x="263" y="18"/>
                </a:lnTo>
                <a:lnTo>
                  <a:pt x="272" y="18"/>
                </a:lnTo>
                <a:lnTo>
                  <a:pt x="278" y="21"/>
                </a:lnTo>
                <a:lnTo>
                  <a:pt x="284" y="27"/>
                </a:lnTo>
                <a:lnTo>
                  <a:pt x="290" y="40"/>
                </a:lnTo>
                <a:lnTo>
                  <a:pt x="293" y="55"/>
                </a:lnTo>
                <a:lnTo>
                  <a:pt x="293" y="73"/>
                </a:lnTo>
                <a:lnTo>
                  <a:pt x="293" y="73"/>
                </a:lnTo>
                <a:lnTo>
                  <a:pt x="293" y="85"/>
                </a:lnTo>
                <a:lnTo>
                  <a:pt x="290" y="104"/>
                </a:lnTo>
                <a:lnTo>
                  <a:pt x="287" y="110"/>
                </a:lnTo>
                <a:lnTo>
                  <a:pt x="278" y="116"/>
                </a:lnTo>
                <a:lnTo>
                  <a:pt x="269" y="122"/>
                </a:lnTo>
                <a:lnTo>
                  <a:pt x="251" y="125"/>
                </a:lnTo>
                <a:lnTo>
                  <a:pt x="251" y="125"/>
                </a:lnTo>
                <a:lnTo>
                  <a:pt x="223" y="128"/>
                </a:lnTo>
                <a:lnTo>
                  <a:pt x="214" y="131"/>
                </a:lnTo>
                <a:lnTo>
                  <a:pt x="208" y="134"/>
                </a:lnTo>
                <a:lnTo>
                  <a:pt x="202" y="143"/>
                </a:lnTo>
                <a:lnTo>
                  <a:pt x="202" y="149"/>
                </a:lnTo>
                <a:lnTo>
                  <a:pt x="199" y="168"/>
                </a:lnTo>
                <a:lnTo>
                  <a:pt x="199" y="168"/>
                </a:lnTo>
                <a:lnTo>
                  <a:pt x="205" y="207"/>
                </a:lnTo>
                <a:lnTo>
                  <a:pt x="208" y="223"/>
                </a:lnTo>
                <a:lnTo>
                  <a:pt x="132" y="235"/>
                </a:lnTo>
                <a:lnTo>
                  <a:pt x="0" y="229"/>
                </a:lnTo>
                <a:lnTo>
                  <a:pt x="77" y="119"/>
                </a:lnTo>
                <a:lnTo>
                  <a:pt x="25" y="85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721B5C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21" name="Freeform 69"/>
          <p:cNvSpPr>
            <a:spLocks/>
          </p:cNvSpPr>
          <p:nvPr/>
        </p:nvSpPr>
        <p:spPr bwMode="auto">
          <a:xfrm>
            <a:off x="6521450" y="1562100"/>
            <a:ext cx="901700" cy="996950"/>
          </a:xfrm>
          <a:custGeom>
            <a:avLst/>
            <a:gdLst/>
            <a:ahLst/>
            <a:cxnLst>
              <a:cxn ang="0">
                <a:pos x="70" y="617"/>
              </a:cxn>
              <a:cxn ang="0">
                <a:pos x="138" y="660"/>
              </a:cxn>
              <a:cxn ang="0">
                <a:pos x="177" y="675"/>
              </a:cxn>
              <a:cxn ang="0">
                <a:pos x="205" y="678"/>
              </a:cxn>
              <a:cxn ang="0">
                <a:pos x="342" y="693"/>
              </a:cxn>
              <a:cxn ang="0">
                <a:pos x="464" y="705"/>
              </a:cxn>
              <a:cxn ang="0">
                <a:pos x="504" y="693"/>
              </a:cxn>
              <a:cxn ang="0">
                <a:pos x="550" y="672"/>
              </a:cxn>
              <a:cxn ang="0">
                <a:pos x="559" y="663"/>
              </a:cxn>
              <a:cxn ang="0">
                <a:pos x="577" y="626"/>
              </a:cxn>
              <a:cxn ang="0">
                <a:pos x="592" y="559"/>
              </a:cxn>
              <a:cxn ang="0">
                <a:pos x="592" y="464"/>
              </a:cxn>
              <a:cxn ang="0">
                <a:pos x="568" y="336"/>
              </a:cxn>
              <a:cxn ang="0">
                <a:pos x="537" y="245"/>
              </a:cxn>
              <a:cxn ang="0">
                <a:pos x="516" y="205"/>
              </a:cxn>
              <a:cxn ang="0">
                <a:pos x="522" y="183"/>
              </a:cxn>
              <a:cxn ang="0">
                <a:pos x="525" y="147"/>
              </a:cxn>
              <a:cxn ang="0">
                <a:pos x="516" y="110"/>
              </a:cxn>
              <a:cxn ang="0">
                <a:pos x="507" y="92"/>
              </a:cxn>
              <a:cxn ang="0">
                <a:pos x="482" y="46"/>
              </a:cxn>
              <a:cxn ang="0">
                <a:pos x="467" y="25"/>
              </a:cxn>
              <a:cxn ang="0">
                <a:pos x="446" y="3"/>
              </a:cxn>
              <a:cxn ang="0">
                <a:pos x="418" y="0"/>
              </a:cxn>
              <a:cxn ang="0">
                <a:pos x="388" y="25"/>
              </a:cxn>
              <a:cxn ang="0">
                <a:pos x="388" y="37"/>
              </a:cxn>
              <a:cxn ang="0">
                <a:pos x="376" y="80"/>
              </a:cxn>
              <a:cxn ang="0">
                <a:pos x="363" y="77"/>
              </a:cxn>
              <a:cxn ang="0">
                <a:pos x="312" y="67"/>
              </a:cxn>
              <a:cxn ang="0">
                <a:pos x="266" y="67"/>
              </a:cxn>
              <a:cxn ang="0">
                <a:pos x="241" y="74"/>
              </a:cxn>
              <a:cxn ang="0">
                <a:pos x="144" y="183"/>
              </a:cxn>
              <a:cxn ang="0">
                <a:pos x="0" y="470"/>
              </a:cxn>
              <a:cxn ang="0">
                <a:pos x="70" y="617"/>
              </a:cxn>
            </a:cxnLst>
            <a:rect l="0" t="0" r="r" b="b"/>
            <a:pathLst>
              <a:path w="595" h="705">
                <a:moveTo>
                  <a:pt x="70" y="617"/>
                </a:moveTo>
                <a:lnTo>
                  <a:pt x="70" y="617"/>
                </a:lnTo>
                <a:lnTo>
                  <a:pt x="104" y="641"/>
                </a:lnTo>
                <a:lnTo>
                  <a:pt x="138" y="660"/>
                </a:lnTo>
                <a:lnTo>
                  <a:pt x="159" y="669"/>
                </a:lnTo>
                <a:lnTo>
                  <a:pt x="177" y="675"/>
                </a:lnTo>
                <a:lnTo>
                  <a:pt x="177" y="675"/>
                </a:lnTo>
                <a:lnTo>
                  <a:pt x="205" y="678"/>
                </a:lnTo>
                <a:lnTo>
                  <a:pt x="244" y="684"/>
                </a:lnTo>
                <a:lnTo>
                  <a:pt x="342" y="693"/>
                </a:lnTo>
                <a:lnTo>
                  <a:pt x="464" y="705"/>
                </a:lnTo>
                <a:lnTo>
                  <a:pt x="464" y="705"/>
                </a:lnTo>
                <a:lnTo>
                  <a:pt x="476" y="702"/>
                </a:lnTo>
                <a:lnTo>
                  <a:pt x="504" y="693"/>
                </a:lnTo>
                <a:lnTo>
                  <a:pt x="534" y="681"/>
                </a:lnTo>
                <a:lnTo>
                  <a:pt x="550" y="672"/>
                </a:lnTo>
                <a:lnTo>
                  <a:pt x="559" y="663"/>
                </a:lnTo>
                <a:lnTo>
                  <a:pt x="559" y="663"/>
                </a:lnTo>
                <a:lnTo>
                  <a:pt x="568" y="647"/>
                </a:lnTo>
                <a:lnTo>
                  <a:pt x="577" y="626"/>
                </a:lnTo>
                <a:lnTo>
                  <a:pt x="586" y="599"/>
                </a:lnTo>
                <a:lnTo>
                  <a:pt x="592" y="559"/>
                </a:lnTo>
                <a:lnTo>
                  <a:pt x="595" y="516"/>
                </a:lnTo>
                <a:lnTo>
                  <a:pt x="592" y="464"/>
                </a:lnTo>
                <a:lnTo>
                  <a:pt x="583" y="403"/>
                </a:lnTo>
                <a:lnTo>
                  <a:pt x="568" y="336"/>
                </a:lnTo>
                <a:lnTo>
                  <a:pt x="568" y="336"/>
                </a:lnTo>
                <a:lnTo>
                  <a:pt x="537" y="245"/>
                </a:lnTo>
                <a:lnTo>
                  <a:pt x="528" y="223"/>
                </a:lnTo>
                <a:lnTo>
                  <a:pt x="516" y="205"/>
                </a:lnTo>
                <a:lnTo>
                  <a:pt x="516" y="205"/>
                </a:lnTo>
                <a:lnTo>
                  <a:pt x="522" y="183"/>
                </a:lnTo>
                <a:lnTo>
                  <a:pt x="525" y="159"/>
                </a:lnTo>
                <a:lnTo>
                  <a:pt x="525" y="147"/>
                </a:lnTo>
                <a:lnTo>
                  <a:pt x="522" y="129"/>
                </a:lnTo>
                <a:lnTo>
                  <a:pt x="516" y="110"/>
                </a:lnTo>
                <a:lnTo>
                  <a:pt x="507" y="92"/>
                </a:lnTo>
                <a:lnTo>
                  <a:pt x="507" y="92"/>
                </a:lnTo>
                <a:lnTo>
                  <a:pt x="498" y="71"/>
                </a:lnTo>
                <a:lnTo>
                  <a:pt x="482" y="46"/>
                </a:lnTo>
                <a:lnTo>
                  <a:pt x="482" y="46"/>
                </a:lnTo>
                <a:lnTo>
                  <a:pt x="467" y="25"/>
                </a:lnTo>
                <a:lnTo>
                  <a:pt x="458" y="13"/>
                </a:lnTo>
                <a:lnTo>
                  <a:pt x="446" y="3"/>
                </a:lnTo>
                <a:lnTo>
                  <a:pt x="434" y="0"/>
                </a:lnTo>
                <a:lnTo>
                  <a:pt x="418" y="0"/>
                </a:lnTo>
                <a:lnTo>
                  <a:pt x="403" y="6"/>
                </a:lnTo>
                <a:lnTo>
                  <a:pt x="388" y="25"/>
                </a:lnTo>
                <a:lnTo>
                  <a:pt x="388" y="25"/>
                </a:lnTo>
                <a:lnTo>
                  <a:pt x="388" y="37"/>
                </a:lnTo>
                <a:lnTo>
                  <a:pt x="385" y="55"/>
                </a:lnTo>
                <a:lnTo>
                  <a:pt x="376" y="80"/>
                </a:lnTo>
                <a:lnTo>
                  <a:pt x="376" y="80"/>
                </a:lnTo>
                <a:lnTo>
                  <a:pt x="363" y="77"/>
                </a:lnTo>
                <a:lnTo>
                  <a:pt x="333" y="71"/>
                </a:lnTo>
                <a:lnTo>
                  <a:pt x="312" y="67"/>
                </a:lnTo>
                <a:lnTo>
                  <a:pt x="290" y="67"/>
                </a:lnTo>
                <a:lnTo>
                  <a:pt x="266" y="67"/>
                </a:lnTo>
                <a:lnTo>
                  <a:pt x="241" y="74"/>
                </a:lnTo>
                <a:lnTo>
                  <a:pt x="241" y="74"/>
                </a:lnTo>
                <a:lnTo>
                  <a:pt x="208" y="116"/>
                </a:lnTo>
                <a:lnTo>
                  <a:pt x="144" y="183"/>
                </a:lnTo>
                <a:lnTo>
                  <a:pt x="55" y="278"/>
                </a:lnTo>
                <a:lnTo>
                  <a:pt x="0" y="470"/>
                </a:lnTo>
                <a:lnTo>
                  <a:pt x="12" y="541"/>
                </a:lnTo>
                <a:lnTo>
                  <a:pt x="70" y="617"/>
                </a:lnTo>
                <a:lnTo>
                  <a:pt x="70" y="617"/>
                </a:lnTo>
                <a:close/>
              </a:path>
            </a:pathLst>
          </a:custGeom>
          <a:solidFill>
            <a:srgbClr val="AF0034"/>
          </a:solidFill>
          <a:ln w="6350" cmpd="sng">
            <a:solidFill>
              <a:srgbClr val="9F082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22" name="Freeform 70"/>
          <p:cNvSpPr>
            <a:spLocks/>
          </p:cNvSpPr>
          <p:nvPr/>
        </p:nvSpPr>
        <p:spPr bwMode="auto">
          <a:xfrm>
            <a:off x="6823075" y="1617663"/>
            <a:ext cx="142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8A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23" name="Freeform 71"/>
          <p:cNvSpPr>
            <a:spLocks/>
          </p:cNvSpPr>
          <p:nvPr/>
        </p:nvSpPr>
        <p:spPr bwMode="auto">
          <a:xfrm>
            <a:off x="6821488" y="1614488"/>
            <a:ext cx="1270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633D7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24" name="Freeform 72"/>
          <p:cNvSpPr>
            <a:spLocks/>
          </p:cNvSpPr>
          <p:nvPr/>
        </p:nvSpPr>
        <p:spPr bwMode="auto">
          <a:xfrm>
            <a:off x="6451600" y="1330325"/>
            <a:ext cx="230188" cy="303213"/>
          </a:xfrm>
          <a:custGeom>
            <a:avLst/>
            <a:gdLst/>
            <a:ahLst/>
            <a:cxnLst>
              <a:cxn ang="0">
                <a:pos x="144" y="205"/>
              </a:cxn>
              <a:cxn ang="0">
                <a:pos x="144" y="205"/>
              </a:cxn>
              <a:cxn ang="0">
                <a:pos x="138" y="177"/>
              </a:cxn>
              <a:cxn ang="0">
                <a:pos x="138" y="138"/>
              </a:cxn>
              <a:cxn ang="0">
                <a:pos x="141" y="86"/>
              </a:cxn>
              <a:cxn ang="0">
                <a:pos x="144" y="58"/>
              </a:cxn>
              <a:cxn ang="0">
                <a:pos x="153" y="28"/>
              </a:cxn>
              <a:cxn ang="0">
                <a:pos x="153" y="22"/>
              </a:cxn>
              <a:cxn ang="0">
                <a:pos x="153" y="22"/>
              </a:cxn>
              <a:cxn ang="0">
                <a:pos x="147" y="19"/>
              </a:cxn>
              <a:cxn ang="0">
                <a:pos x="132" y="10"/>
              </a:cxn>
              <a:cxn ang="0">
                <a:pos x="107" y="0"/>
              </a:cxn>
              <a:cxn ang="0">
                <a:pos x="95" y="0"/>
              </a:cxn>
              <a:cxn ang="0">
                <a:pos x="80" y="0"/>
              </a:cxn>
              <a:cxn ang="0">
                <a:pos x="80" y="0"/>
              </a:cxn>
              <a:cxn ang="0">
                <a:pos x="52" y="7"/>
              </a:cxn>
              <a:cxn ang="0">
                <a:pos x="40" y="10"/>
              </a:cxn>
              <a:cxn ang="0">
                <a:pos x="31" y="16"/>
              </a:cxn>
              <a:cxn ang="0">
                <a:pos x="22" y="25"/>
              </a:cxn>
              <a:cxn ang="0">
                <a:pos x="12" y="37"/>
              </a:cxn>
              <a:cxn ang="0">
                <a:pos x="9" y="52"/>
              </a:cxn>
              <a:cxn ang="0">
                <a:pos x="6" y="71"/>
              </a:cxn>
              <a:cxn ang="0">
                <a:pos x="6" y="71"/>
              </a:cxn>
              <a:cxn ang="0">
                <a:pos x="6" y="132"/>
              </a:cxn>
              <a:cxn ang="0">
                <a:pos x="6" y="165"/>
              </a:cxn>
              <a:cxn ang="0">
                <a:pos x="0" y="196"/>
              </a:cxn>
              <a:cxn ang="0">
                <a:pos x="0" y="196"/>
              </a:cxn>
              <a:cxn ang="0">
                <a:pos x="37" y="205"/>
              </a:cxn>
              <a:cxn ang="0">
                <a:pos x="70" y="214"/>
              </a:cxn>
              <a:cxn ang="0">
                <a:pos x="89" y="214"/>
              </a:cxn>
              <a:cxn ang="0">
                <a:pos x="107" y="214"/>
              </a:cxn>
              <a:cxn ang="0">
                <a:pos x="125" y="211"/>
              </a:cxn>
              <a:cxn ang="0">
                <a:pos x="144" y="205"/>
              </a:cxn>
              <a:cxn ang="0">
                <a:pos x="144" y="205"/>
              </a:cxn>
              <a:cxn ang="0">
                <a:pos x="144" y="205"/>
              </a:cxn>
            </a:cxnLst>
            <a:rect l="0" t="0" r="r" b="b"/>
            <a:pathLst>
              <a:path w="153" h="214">
                <a:moveTo>
                  <a:pt x="144" y="205"/>
                </a:moveTo>
                <a:lnTo>
                  <a:pt x="144" y="205"/>
                </a:lnTo>
                <a:lnTo>
                  <a:pt x="138" y="177"/>
                </a:lnTo>
                <a:lnTo>
                  <a:pt x="138" y="138"/>
                </a:lnTo>
                <a:lnTo>
                  <a:pt x="141" y="86"/>
                </a:lnTo>
                <a:lnTo>
                  <a:pt x="144" y="58"/>
                </a:lnTo>
                <a:lnTo>
                  <a:pt x="153" y="28"/>
                </a:lnTo>
                <a:lnTo>
                  <a:pt x="153" y="22"/>
                </a:lnTo>
                <a:lnTo>
                  <a:pt x="153" y="22"/>
                </a:lnTo>
                <a:lnTo>
                  <a:pt x="147" y="19"/>
                </a:lnTo>
                <a:lnTo>
                  <a:pt x="132" y="10"/>
                </a:lnTo>
                <a:lnTo>
                  <a:pt x="107" y="0"/>
                </a:lnTo>
                <a:lnTo>
                  <a:pt x="95" y="0"/>
                </a:lnTo>
                <a:lnTo>
                  <a:pt x="80" y="0"/>
                </a:lnTo>
                <a:lnTo>
                  <a:pt x="80" y="0"/>
                </a:lnTo>
                <a:lnTo>
                  <a:pt x="52" y="7"/>
                </a:lnTo>
                <a:lnTo>
                  <a:pt x="40" y="10"/>
                </a:lnTo>
                <a:lnTo>
                  <a:pt x="31" y="16"/>
                </a:lnTo>
                <a:lnTo>
                  <a:pt x="22" y="25"/>
                </a:lnTo>
                <a:lnTo>
                  <a:pt x="12" y="37"/>
                </a:lnTo>
                <a:lnTo>
                  <a:pt x="9" y="52"/>
                </a:lnTo>
                <a:lnTo>
                  <a:pt x="6" y="71"/>
                </a:lnTo>
                <a:lnTo>
                  <a:pt x="6" y="71"/>
                </a:lnTo>
                <a:lnTo>
                  <a:pt x="6" y="132"/>
                </a:lnTo>
                <a:lnTo>
                  <a:pt x="6" y="165"/>
                </a:lnTo>
                <a:lnTo>
                  <a:pt x="0" y="196"/>
                </a:lnTo>
                <a:lnTo>
                  <a:pt x="0" y="196"/>
                </a:lnTo>
                <a:lnTo>
                  <a:pt x="37" y="205"/>
                </a:lnTo>
                <a:lnTo>
                  <a:pt x="70" y="214"/>
                </a:lnTo>
                <a:lnTo>
                  <a:pt x="89" y="214"/>
                </a:lnTo>
                <a:lnTo>
                  <a:pt x="107" y="214"/>
                </a:lnTo>
                <a:lnTo>
                  <a:pt x="125" y="211"/>
                </a:lnTo>
                <a:lnTo>
                  <a:pt x="144" y="205"/>
                </a:lnTo>
                <a:lnTo>
                  <a:pt x="144" y="205"/>
                </a:lnTo>
                <a:lnTo>
                  <a:pt x="144" y="205"/>
                </a:lnTo>
                <a:close/>
              </a:path>
            </a:pathLst>
          </a:custGeom>
          <a:solidFill>
            <a:srgbClr val="304A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25" name="Freeform 73"/>
          <p:cNvSpPr>
            <a:spLocks/>
          </p:cNvSpPr>
          <p:nvPr/>
        </p:nvSpPr>
        <p:spPr bwMode="auto">
          <a:xfrm>
            <a:off x="6348413" y="1597025"/>
            <a:ext cx="488950" cy="630238"/>
          </a:xfrm>
          <a:custGeom>
            <a:avLst/>
            <a:gdLst/>
            <a:ahLst/>
            <a:cxnLst>
              <a:cxn ang="0">
                <a:pos x="315" y="15"/>
              </a:cxn>
              <a:cxn ang="0">
                <a:pos x="321" y="21"/>
              </a:cxn>
              <a:cxn ang="0">
                <a:pos x="321" y="39"/>
              </a:cxn>
              <a:cxn ang="0">
                <a:pos x="315" y="15"/>
              </a:cxn>
              <a:cxn ang="0">
                <a:pos x="296" y="15"/>
              </a:cxn>
              <a:cxn ang="0">
                <a:pos x="278" y="21"/>
              </a:cxn>
              <a:cxn ang="0">
                <a:pos x="257" y="24"/>
              </a:cxn>
              <a:cxn ang="0">
                <a:pos x="232" y="18"/>
              </a:cxn>
              <a:cxn ang="0">
                <a:pos x="211" y="21"/>
              </a:cxn>
              <a:cxn ang="0">
                <a:pos x="208" y="9"/>
              </a:cxn>
              <a:cxn ang="0">
                <a:pos x="189" y="15"/>
              </a:cxn>
              <a:cxn ang="0">
                <a:pos x="153" y="18"/>
              </a:cxn>
              <a:cxn ang="0">
                <a:pos x="101" y="9"/>
              </a:cxn>
              <a:cxn ang="0">
                <a:pos x="64" y="0"/>
              </a:cxn>
              <a:cxn ang="0">
                <a:pos x="49" y="39"/>
              </a:cxn>
              <a:cxn ang="0">
                <a:pos x="31" y="91"/>
              </a:cxn>
              <a:cxn ang="0">
                <a:pos x="6" y="183"/>
              </a:cxn>
              <a:cxn ang="0">
                <a:pos x="0" y="238"/>
              </a:cxn>
              <a:cxn ang="0">
                <a:pos x="0" y="259"/>
              </a:cxn>
              <a:cxn ang="0">
                <a:pos x="15" y="329"/>
              </a:cxn>
              <a:cxn ang="0">
                <a:pos x="18" y="345"/>
              </a:cxn>
              <a:cxn ang="0">
                <a:pos x="46" y="400"/>
              </a:cxn>
              <a:cxn ang="0">
                <a:pos x="79" y="436"/>
              </a:cxn>
              <a:cxn ang="0">
                <a:pos x="92" y="445"/>
              </a:cxn>
              <a:cxn ang="0">
                <a:pos x="95" y="375"/>
              </a:cxn>
              <a:cxn ang="0">
                <a:pos x="104" y="320"/>
              </a:cxn>
              <a:cxn ang="0">
                <a:pos x="131" y="259"/>
              </a:cxn>
              <a:cxn ang="0">
                <a:pos x="153" y="232"/>
              </a:cxn>
              <a:cxn ang="0">
                <a:pos x="208" y="152"/>
              </a:cxn>
              <a:cxn ang="0">
                <a:pos x="220" y="137"/>
              </a:cxn>
              <a:cxn ang="0">
                <a:pos x="263" y="116"/>
              </a:cxn>
              <a:cxn ang="0">
                <a:pos x="278" y="104"/>
              </a:cxn>
              <a:cxn ang="0">
                <a:pos x="315" y="58"/>
              </a:cxn>
              <a:cxn ang="0">
                <a:pos x="324" y="33"/>
              </a:cxn>
              <a:cxn ang="0">
                <a:pos x="315" y="15"/>
              </a:cxn>
              <a:cxn ang="0">
                <a:pos x="315" y="15"/>
              </a:cxn>
            </a:cxnLst>
            <a:rect l="0" t="0" r="r" b="b"/>
            <a:pathLst>
              <a:path w="324" h="445">
                <a:moveTo>
                  <a:pt x="315" y="15"/>
                </a:moveTo>
                <a:lnTo>
                  <a:pt x="315" y="15"/>
                </a:lnTo>
                <a:lnTo>
                  <a:pt x="315" y="15"/>
                </a:lnTo>
                <a:lnTo>
                  <a:pt x="321" y="21"/>
                </a:lnTo>
                <a:lnTo>
                  <a:pt x="324" y="30"/>
                </a:lnTo>
                <a:lnTo>
                  <a:pt x="321" y="39"/>
                </a:lnTo>
                <a:lnTo>
                  <a:pt x="315" y="15"/>
                </a:lnTo>
                <a:lnTo>
                  <a:pt x="315" y="15"/>
                </a:lnTo>
                <a:lnTo>
                  <a:pt x="308" y="15"/>
                </a:lnTo>
                <a:lnTo>
                  <a:pt x="296" y="15"/>
                </a:lnTo>
                <a:lnTo>
                  <a:pt x="296" y="15"/>
                </a:lnTo>
                <a:lnTo>
                  <a:pt x="278" y="21"/>
                </a:lnTo>
                <a:lnTo>
                  <a:pt x="269" y="24"/>
                </a:lnTo>
                <a:lnTo>
                  <a:pt x="257" y="24"/>
                </a:lnTo>
                <a:lnTo>
                  <a:pt x="257" y="24"/>
                </a:lnTo>
                <a:lnTo>
                  <a:pt x="232" y="18"/>
                </a:lnTo>
                <a:lnTo>
                  <a:pt x="220" y="18"/>
                </a:lnTo>
                <a:lnTo>
                  <a:pt x="211" y="21"/>
                </a:lnTo>
                <a:lnTo>
                  <a:pt x="211" y="21"/>
                </a:lnTo>
                <a:lnTo>
                  <a:pt x="208" y="9"/>
                </a:lnTo>
                <a:lnTo>
                  <a:pt x="208" y="9"/>
                </a:lnTo>
                <a:lnTo>
                  <a:pt x="189" y="15"/>
                </a:lnTo>
                <a:lnTo>
                  <a:pt x="171" y="18"/>
                </a:lnTo>
                <a:lnTo>
                  <a:pt x="153" y="18"/>
                </a:lnTo>
                <a:lnTo>
                  <a:pt x="134" y="18"/>
                </a:lnTo>
                <a:lnTo>
                  <a:pt x="101" y="9"/>
                </a:lnTo>
                <a:lnTo>
                  <a:pt x="64" y="0"/>
                </a:lnTo>
                <a:lnTo>
                  <a:pt x="64" y="0"/>
                </a:lnTo>
                <a:lnTo>
                  <a:pt x="58" y="21"/>
                </a:lnTo>
                <a:lnTo>
                  <a:pt x="49" y="39"/>
                </a:lnTo>
                <a:lnTo>
                  <a:pt x="49" y="39"/>
                </a:lnTo>
                <a:lnTo>
                  <a:pt x="31" y="91"/>
                </a:lnTo>
                <a:lnTo>
                  <a:pt x="12" y="152"/>
                </a:lnTo>
                <a:lnTo>
                  <a:pt x="6" y="183"/>
                </a:lnTo>
                <a:lnTo>
                  <a:pt x="0" y="213"/>
                </a:lnTo>
                <a:lnTo>
                  <a:pt x="0" y="238"/>
                </a:lnTo>
                <a:lnTo>
                  <a:pt x="0" y="259"/>
                </a:lnTo>
                <a:lnTo>
                  <a:pt x="0" y="259"/>
                </a:lnTo>
                <a:lnTo>
                  <a:pt x="12" y="311"/>
                </a:lnTo>
                <a:lnTo>
                  <a:pt x="15" y="329"/>
                </a:lnTo>
                <a:lnTo>
                  <a:pt x="18" y="345"/>
                </a:lnTo>
                <a:lnTo>
                  <a:pt x="18" y="345"/>
                </a:lnTo>
                <a:lnTo>
                  <a:pt x="28" y="369"/>
                </a:lnTo>
                <a:lnTo>
                  <a:pt x="46" y="400"/>
                </a:lnTo>
                <a:lnTo>
                  <a:pt x="67" y="427"/>
                </a:lnTo>
                <a:lnTo>
                  <a:pt x="79" y="436"/>
                </a:lnTo>
                <a:lnTo>
                  <a:pt x="92" y="445"/>
                </a:lnTo>
                <a:lnTo>
                  <a:pt x="92" y="445"/>
                </a:lnTo>
                <a:lnTo>
                  <a:pt x="92" y="403"/>
                </a:lnTo>
                <a:lnTo>
                  <a:pt x="95" y="375"/>
                </a:lnTo>
                <a:lnTo>
                  <a:pt x="98" y="348"/>
                </a:lnTo>
                <a:lnTo>
                  <a:pt x="104" y="320"/>
                </a:lnTo>
                <a:lnTo>
                  <a:pt x="116" y="290"/>
                </a:lnTo>
                <a:lnTo>
                  <a:pt x="131" y="259"/>
                </a:lnTo>
                <a:lnTo>
                  <a:pt x="153" y="232"/>
                </a:lnTo>
                <a:lnTo>
                  <a:pt x="153" y="232"/>
                </a:lnTo>
                <a:lnTo>
                  <a:pt x="189" y="177"/>
                </a:lnTo>
                <a:lnTo>
                  <a:pt x="208" y="152"/>
                </a:lnTo>
                <a:lnTo>
                  <a:pt x="220" y="137"/>
                </a:lnTo>
                <a:lnTo>
                  <a:pt x="220" y="137"/>
                </a:lnTo>
                <a:lnTo>
                  <a:pt x="247" y="125"/>
                </a:lnTo>
                <a:lnTo>
                  <a:pt x="263" y="116"/>
                </a:lnTo>
                <a:lnTo>
                  <a:pt x="278" y="104"/>
                </a:lnTo>
                <a:lnTo>
                  <a:pt x="278" y="104"/>
                </a:lnTo>
                <a:lnTo>
                  <a:pt x="296" y="82"/>
                </a:lnTo>
                <a:lnTo>
                  <a:pt x="315" y="58"/>
                </a:lnTo>
                <a:lnTo>
                  <a:pt x="321" y="46"/>
                </a:lnTo>
                <a:lnTo>
                  <a:pt x="324" y="33"/>
                </a:lnTo>
                <a:lnTo>
                  <a:pt x="321" y="21"/>
                </a:lnTo>
                <a:lnTo>
                  <a:pt x="315" y="15"/>
                </a:lnTo>
                <a:lnTo>
                  <a:pt x="315" y="15"/>
                </a:lnTo>
                <a:lnTo>
                  <a:pt x="315" y="15"/>
                </a:lnTo>
                <a:close/>
              </a:path>
            </a:pathLst>
          </a:custGeom>
          <a:solidFill>
            <a:srgbClr val="801C62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26" name="Freeform 74"/>
          <p:cNvSpPr>
            <a:spLocks/>
          </p:cNvSpPr>
          <p:nvPr/>
        </p:nvSpPr>
        <p:spPr bwMode="auto">
          <a:xfrm>
            <a:off x="6653213" y="928688"/>
            <a:ext cx="515937" cy="723900"/>
          </a:xfrm>
          <a:custGeom>
            <a:avLst/>
            <a:gdLst/>
            <a:ahLst/>
            <a:cxnLst>
              <a:cxn ang="0">
                <a:pos x="9" y="494"/>
              </a:cxn>
              <a:cxn ang="0">
                <a:pos x="0" y="442"/>
              </a:cxn>
              <a:cxn ang="0">
                <a:pos x="3" y="360"/>
              </a:cxn>
              <a:cxn ang="0">
                <a:pos x="21" y="284"/>
              </a:cxn>
              <a:cxn ang="0">
                <a:pos x="45" y="232"/>
              </a:cxn>
              <a:cxn ang="0">
                <a:pos x="61" y="204"/>
              </a:cxn>
              <a:cxn ang="0">
                <a:pos x="79" y="164"/>
              </a:cxn>
              <a:cxn ang="0">
                <a:pos x="79" y="134"/>
              </a:cxn>
              <a:cxn ang="0">
                <a:pos x="61" y="94"/>
              </a:cxn>
              <a:cxn ang="0">
                <a:pos x="39" y="70"/>
              </a:cxn>
              <a:cxn ang="0">
                <a:pos x="42" y="49"/>
              </a:cxn>
              <a:cxn ang="0">
                <a:pos x="55" y="30"/>
              </a:cxn>
              <a:cxn ang="0">
                <a:pos x="70" y="21"/>
              </a:cxn>
              <a:cxn ang="0">
                <a:pos x="94" y="21"/>
              </a:cxn>
              <a:cxn ang="0">
                <a:pos x="103" y="27"/>
              </a:cxn>
              <a:cxn ang="0">
                <a:pos x="140" y="91"/>
              </a:cxn>
              <a:cxn ang="0">
                <a:pos x="149" y="116"/>
              </a:cxn>
              <a:cxn ang="0">
                <a:pos x="158" y="134"/>
              </a:cxn>
              <a:cxn ang="0">
                <a:pos x="171" y="137"/>
              </a:cxn>
              <a:cxn ang="0">
                <a:pos x="186" y="122"/>
              </a:cxn>
              <a:cxn ang="0">
                <a:pos x="195" y="106"/>
              </a:cxn>
              <a:cxn ang="0">
                <a:pos x="250" y="12"/>
              </a:cxn>
              <a:cxn ang="0">
                <a:pos x="259" y="0"/>
              </a:cxn>
              <a:cxn ang="0">
                <a:pos x="287" y="0"/>
              </a:cxn>
              <a:cxn ang="0">
                <a:pos x="299" y="6"/>
              </a:cxn>
              <a:cxn ang="0">
                <a:pos x="299" y="21"/>
              </a:cxn>
              <a:cxn ang="0">
                <a:pos x="284" y="52"/>
              </a:cxn>
              <a:cxn ang="0">
                <a:pos x="268" y="88"/>
              </a:cxn>
              <a:cxn ang="0">
                <a:pos x="296" y="61"/>
              </a:cxn>
              <a:cxn ang="0">
                <a:pos x="317" y="45"/>
              </a:cxn>
              <a:cxn ang="0">
                <a:pos x="326" y="45"/>
              </a:cxn>
              <a:cxn ang="0">
                <a:pos x="342" y="55"/>
              </a:cxn>
              <a:cxn ang="0">
                <a:pos x="342" y="61"/>
              </a:cxn>
              <a:cxn ang="0">
                <a:pos x="338" y="79"/>
              </a:cxn>
              <a:cxn ang="0">
                <a:pos x="320" y="106"/>
              </a:cxn>
              <a:cxn ang="0">
                <a:pos x="314" y="125"/>
              </a:cxn>
              <a:cxn ang="0">
                <a:pos x="305" y="168"/>
              </a:cxn>
              <a:cxn ang="0">
                <a:pos x="311" y="195"/>
              </a:cxn>
              <a:cxn ang="0">
                <a:pos x="323" y="226"/>
              </a:cxn>
              <a:cxn ang="0">
                <a:pos x="335" y="284"/>
              </a:cxn>
              <a:cxn ang="0">
                <a:pos x="332" y="323"/>
              </a:cxn>
              <a:cxn ang="0">
                <a:pos x="317" y="323"/>
              </a:cxn>
              <a:cxn ang="0">
                <a:pos x="259" y="323"/>
              </a:cxn>
              <a:cxn ang="0">
                <a:pos x="213" y="314"/>
              </a:cxn>
              <a:cxn ang="0">
                <a:pos x="213" y="302"/>
              </a:cxn>
              <a:cxn ang="0">
                <a:pos x="204" y="305"/>
              </a:cxn>
              <a:cxn ang="0">
                <a:pos x="192" y="317"/>
              </a:cxn>
              <a:cxn ang="0">
                <a:pos x="168" y="357"/>
              </a:cxn>
              <a:cxn ang="0">
                <a:pos x="161" y="381"/>
              </a:cxn>
              <a:cxn ang="0">
                <a:pos x="161" y="409"/>
              </a:cxn>
              <a:cxn ang="0">
                <a:pos x="161" y="448"/>
              </a:cxn>
              <a:cxn ang="0">
                <a:pos x="149" y="479"/>
              </a:cxn>
              <a:cxn ang="0">
                <a:pos x="140" y="494"/>
              </a:cxn>
              <a:cxn ang="0">
                <a:pos x="119" y="512"/>
              </a:cxn>
              <a:cxn ang="0">
                <a:pos x="119" y="497"/>
              </a:cxn>
              <a:cxn ang="0">
                <a:pos x="113" y="488"/>
              </a:cxn>
              <a:cxn ang="0">
                <a:pos x="94" y="488"/>
              </a:cxn>
              <a:cxn ang="0">
                <a:pos x="76" y="494"/>
              </a:cxn>
              <a:cxn ang="0">
                <a:pos x="55" y="497"/>
              </a:cxn>
              <a:cxn ang="0">
                <a:pos x="30" y="491"/>
              </a:cxn>
              <a:cxn ang="0">
                <a:pos x="9" y="494"/>
              </a:cxn>
              <a:cxn ang="0">
                <a:pos x="9" y="494"/>
              </a:cxn>
            </a:cxnLst>
            <a:rect l="0" t="0" r="r" b="b"/>
            <a:pathLst>
              <a:path w="342" h="512">
                <a:moveTo>
                  <a:pt x="9" y="494"/>
                </a:moveTo>
                <a:lnTo>
                  <a:pt x="9" y="494"/>
                </a:lnTo>
                <a:lnTo>
                  <a:pt x="3" y="470"/>
                </a:lnTo>
                <a:lnTo>
                  <a:pt x="0" y="442"/>
                </a:lnTo>
                <a:lnTo>
                  <a:pt x="0" y="406"/>
                </a:lnTo>
                <a:lnTo>
                  <a:pt x="3" y="360"/>
                </a:lnTo>
                <a:lnTo>
                  <a:pt x="12" y="311"/>
                </a:lnTo>
                <a:lnTo>
                  <a:pt x="21" y="284"/>
                </a:lnTo>
                <a:lnTo>
                  <a:pt x="30" y="259"/>
                </a:lnTo>
                <a:lnTo>
                  <a:pt x="45" y="232"/>
                </a:lnTo>
                <a:lnTo>
                  <a:pt x="61" y="204"/>
                </a:lnTo>
                <a:lnTo>
                  <a:pt x="61" y="204"/>
                </a:lnTo>
                <a:lnTo>
                  <a:pt x="73" y="180"/>
                </a:lnTo>
                <a:lnTo>
                  <a:pt x="79" y="164"/>
                </a:lnTo>
                <a:lnTo>
                  <a:pt x="79" y="152"/>
                </a:lnTo>
                <a:lnTo>
                  <a:pt x="79" y="134"/>
                </a:lnTo>
                <a:lnTo>
                  <a:pt x="73" y="116"/>
                </a:lnTo>
                <a:lnTo>
                  <a:pt x="61" y="94"/>
                </a:lnTo>
                <a:lnTo>
                  <a:pt x="39" y="70"/>
                </a:lnTo>
                <a:lnTo>
                  <a:pt x="39" y="70"/>
                </a:lnTo>
                <a:lnTo>
                  <a:pt x="39" y="58"/>
                </a:lnTo>
                <a:lnTo>
                  <a:pt x="42" y="49"/>
                </a:lnTo>
                <a:lnTo>
                  <a:pt x="45" y="39"/>
                </a:lnTo>
                <a:lnTo>
                  <a:pt x="55" y="30"/>
                </a:lnTo>
                <a:lnTo>
                  <a:pt x="55" y="30"/>
                </a:lnTo>
                <a:lnTo>
                  <a:pt x="70" y="21"/>
                </a:lnTo>
                <a:lnTo>
                  <a:pt x="82" y="21"/>
                </a:lnTo>
                <a:lnTo>
                  <a:pt x="94" y="21"/>
                </a:lnTo>
                <a:lnTo>
                  <a:pt x="103" y="27"/>
                </a:lnTo>
                <a:lnTo>
                  <a:pt x="103" y="27"/>
                </a:lnTo>
                <a:lnTo>
                  <a:pt x="125" y="64"/>
                </a:lnTo>
                <a:lnTo>
                  <a:pt x="140" y="91"/>
                </a:lnTo>
                <a:lnTo>
                  <a:pt x="149" y="116"/>
                </a:lnTo>
                <a:lnTo>
                  <a:pt x="149" y="116"/>
                </a:lnTo>
                <a:lnTo>
                  <a:pt x="155" y="128"/>
                </a:lnTo>
                <a:lnTo>
                  <a:pt x="158" y="134"/>
                </a:lnTo>
                <a:lnTo>
                  <a:pt x="164" y="137"/>
                </a:lnTo>
                <a:lnTo>
                  <a:pt x="171" y="137"/>
                </a:lnTo>
                <a:lnTo>
                  <a:pt x="177" y="131"/>
                </a:lnTo>
                <a:lnTo>
                  <a:pt x="186" y="122"/>
                </a:lnTo>
                <a:lnTo>
                  <a:pt x="195" y="106"/>
                </a:lnTo>
                <a:lnTo>
                  <a:pt x="195" y="106"/>
                </a:lnTo>
                <a:lnTo>
                  <a:pt x="235" y="36"/>
                </a:lnTo>
                <a:lnTo>
                  <a:pt x="250" y="12"/>
                </a:lnTo>
                <a:lnTo>
                  <a:pt x="259" y="0"/>
                </a:lnTo>
                <a:lnTo>
                  <a:pt x="259" y="0"/>
                </a:lnTo>
                <a:lnTo>
                  <a:pt x="271" y="0"/>
                </a:lnTo>
                <a:lnTo>
                  <a:pt x="287" y="0"/>
                </a:lnTo>
                <a:lnTo>
                  <a:pt x="293" y="3"/>
                </a:lnTo>
                <a:lnTo>
                  <a:pt x="299" y="6"/>
                </a:lnTo>
                <a:lnTo>
                  <a:pt x="302" y="12"/>
                </a:lnTo>
                <a:lnTo>
                  <a:pt x="299" y="21"/>
                </a:lnTo>
                <a:lnTo>
                  <a:pt x="299" y="21"/>
                </a:lnTo>
                <a:lnTo>
                  <a:pt x="284" y="52"/>
                </a:lnTo>
                <a:lnTo>
                  <a:pt x="274" y="70"/>
                </a:lnTo>
                <a:lnTo>
                  <a:pt x="268" y="88"/>
                </a:lnTo>
                <a:lnTo>
                  <a:pt x="268" y="88"/>
                </a:lnTo>
                <a:lnTo>
                  <a:pt x="296" y="61"/>
                </a:lnTo>
                <a:lnTo>
                  <a:pt x="308" y="52"/>
                </a:lnTo>
                <a:lnTo>
                  <a:pt x="317" y="45"/>
                </a:lnTo>
                <a:lnTo>
                  <a:pt x="317" y="45"/>
                </a:lnTo>
                <a:lnTo>
                  <a:pt x="326" y="45"/>
                </a:lnTo>
                <a:lnTo>
                  <a:pt x="335" y="49"/>
                </a:lnTo>
                <a:lnTo>
                  <a:pt x="342" y="55"/>
                </a:lnTo>
                <a:lnTo>
                  <a:pt x="342" y="61"/>
                </a:lnTo>
                <a:lnTo>
                  <a:pt x="342" y="61"/>
                </a:lnTo>
                <a:lnTo>
                  <a:pt x="342" y="70"/>
                </a:lnTo>
                <a:lnTo>
                  <a:pt x="338" y="79"/>
                </a:lnTo>
                <a:lnTo>
                  <a:pt x="332" y="91"/>
                </a:lnTo>
                <a:lnTo>
                  <a:pt x="320" y="106"/>
                </a:lnTo>
                <a:lnTo>
                  <a:pt x="320" y="106"/>
                </a:lnTo>
                <a:lnTo>
                  <a:pt x="314" y="125"/>
                </a:lnTo>
                <a:lnTo>
                  <a:pt x="308" y="143"/>
                </a:lnTo>
                <a:lnTo>
                  <a:pt x="305" y="168"/>
                </a:lnTo>
                <a:lnTo>
                  <a:pt x="308" y="183"/>
                </a:lnTo>
                <a:lnTo>
                  <a:pt x="311" y="195"/>
                </a:lnTo>
                <a:lnTo>
                  <a:pt x="311" y="195"/>
                </a:lnTo>
                <a:lnTo>
                  <a:pt x="323" y="226"/>
                </a:lnTo>
                <a:lnTo>
                  <a:pt x="332" y="253"/>
                </a:lnTo>
                <a:lnTo>
                  <a:pt x="335" y="284"/>
                </a:lnTo>
                <a:lnTo>
                  <a:pt x="335" y="302"/>
                </a:lnTo>
                <a:lnTo>
                  <a:pt x="332" y="323"/>
                </a:lnTo>
                <a:lnTo>
                  <a:pt x="332" y="323"/>
                </a:lnTo>
                <a:lnTo>
                  <a:pt x="317" y="323"/>
                </a:lnTo>
                <a:lnTo>
                  <a:pt x="293" y="326"/>
                </a:lnTo>
                <a:lnTo>
                  <a:pt x="259" y="323"/>
                </a:lnTo>
                <a:lnTo>
                  <a:pt x="238" y="320"/>
                </a:lnTo>
                <a:lnTo>
                  <a:pt x="213" y="314"/>
                </a:lnTo>
                <a:lnTo>
                  <a:pt x="213" y="314"/>
                </a:lnTo>
                <a:lnTo>
                  <a:pt x="213" y="302"/>
                </a:lnTo>
                <a:lnTo>
                  <a:pt x="210" y="299"/>
                </a:lnTo>
                <a:lnTo>
                  <a:pt x="204" y="305"/>
                </a:lnTo>
                <a:lnTo>
                  <a:pt x="204" y="305"/>
                </a:lnTo>
                <a:lnTo>
                  <a:pt x="192" y="317"/>
                </a:lnTo>
                <a:lnTo>
                  <a:pt x="180" y="332"/>
                </a:lnTo>
                <a:lnTo>
                  <a:pt x="168" y="357"/>
                </a:lnTo>
                <a:lnTo>
                  <a:pt x="164" y="369"/>
                </a:lnTo>
                <a:lnTo>
                  <a:pt x="161" y="381"/>
                </a:lnTo>
                <a:lnTo>
                  <a:pt x="161" y="381"/>
                </a:lnTo>
                <a:lnTo>
                  <a:pt x="161" y="409"/>
                </a:lnTo>
                <a:lnTo>
                  <a:pt x="161" y="436"/>
                </a:lnTo>
                <a:lnTo>
                  <a:pt x="161" y="448"/>
                </a:lnTo>
                <a:lnTo>
                  <a:pt x="155" y="464"/>
                </a:lnTo>
                <a:lnTo>
                  <a:pt x="149" y="479"/>
                </a:lnTo>
                <a:lnTo>
                  <a:pt x="140" y="494"/>
                </a:lnTo>
                <a:lnTo>
                  <a:pt x="140" y="494"/>
                </a:lnTo>
                <a:lnTo>
                  <a:pt x="119" y="512"/>
                </a:lnTo>
                <a:lnTo>
                  <a:pt x="119" y="512"/>
                </a:lnTo>
                <a:lnTo>
                  <a:pt x="122" y="506"/>
                </a:lnTo>
                <a:lnTo>
                  <a:pt x="119" y="497"/>
                </a:lnTo>
                <a:lnTo>
                  <a:pt x="119" y="491"/>
                </a:lnTo>
                <a:lnTo>
                  <a:pt x="113" y="488"/>
                </a:lnTo>
                <a:lnTo>
                  <a:pt x="106" y="488"/>
                </a:lnTo>
                <a:lnTo>
                  <a:pt x="94" y="488"/>
                </a:lnTo>
                <a:lnTo>
                  <a:pt x="94" y="488"/>
                </a:lnTo>
                <a:lnTo>
                  <a:pt x="76" y="494"/>
                </a:lnTo>
                <a:lnTo>
                  <a:pt x="67" y="497"/>
                </a:lnTo>
                <a:lnTo>
                  <a:pt x="55" y="497"/>
                </a:lnTo>
                <a:lnTo>
                  <a:pt x="55" y="497"/>
                </a:lnTo>
                <a:lnTo>
                  <a:pt x="30" y="491"/>
                </a:lnTo>
                <a:lnTo>
                  <a:pt x="18" y="491"/>
                </a:lnTo>
                <a:lnTo>
                  <a:pt x="9" y="494"/>
                </a:lnTo>
                <a:lnTo>
                  <a:pt x="9" y="494"/>
                </a:lnTo>
                <a:lnTo>
                  <a:pt x="9" y="494"/>
                </a:lnTo>
                <a:close/>
              </a:path>
            </a:pathLst>
          </a:custGeom>
          <a:solidFill>
            <a:srgbClr val="B1001D"/>
          </a:solidFill>
          <a:ln w="6350" cmpd="sng">
            <a:solidFill>
              <a:srgbClr val="901A27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6027" name="Group 75"/>
          <p:cNvGrpSpPr>
            <a:grpSpLocks/>
          </p:cNvGrpSpPr>
          <p:nvPr/>
        </p:nvGrpSpPr>
        <p:grpSpPr bwMode="auto">
          <a:xfrm>
            <a:off x="6486525" y="1597025"/>
            <a:ext cx="887413" cy="979488"/>
            <a:chOff x="4145" y="1167"/>
            <a:chExt cx="518" cy="613"/>
          </a:xfrm>
        </p:grpSpPr>
        <p:sp>
          <p:nvSpPr>
            <p:cNvPr id="126028" name="Freeform 76"/>
            <p:cNvSpPr>
              <a:spLocks/>
            </p:cNvSpPr>
            <p:nvPr/>
          </p:nvSpPr>
          <p:spPr bwMode="auto">
            <a:xfrm>
              <a:off x="4145" y="1167"/>
              <a:ext cx="278" cy="534"/>
            </a:xfrm>
            <a:custGeom>
              <a:avLst/>
              <a:gdLst/>
              <a:ahLst/>
              <a:cxnLst>
                <a:cxn ang="0">
                  <a:pos x="250" y="21"/>
                </a:cxn>
                <a:cxn ang="0">
                  <a:pos x="305" y="3"/>
                </a:cxn>
                <a:cxn ang="0">
                  <a:pos x="314" y="21"/>
                </a:cxn>
                <a:cxn ang="0">
                  <a:pos x="302" y="39"/>
                </a:cxn>
                <a:cxn ang="0">
                  <a:pos x="284" y="61"/>
                </a:cxn>
                <a:cxn ang="0">
                  <a:pos x="256" y="82"/>
                </a:cxn>
                <a:cxn ang="0">
                  <a:pos x="235" y="122"/>
                </a:cxn>
                <a:cxn ang="0">
                  <a:pos x="210" y="146"/>
                </a:cxn>
                <a:cxn ang="0">
                  <a:pos x="198" y="165"/>
                </a:cxn>
                <a:cxn ang="0">
                  <a:pos x="180" y="177"/>
                </a:cxn>
                <a:cxn ang="0">
                  <a:pos x="186" y="198"/>
                </a:cxn>
                <a:cxn ang="0">
                  <a:pos x="195" y="220"/>
                </a:cxn>
                <a:cxn ang="0">
                  <a:pos x="192" y="265"/>
                </a:cxn>
                <a:cxn ang="0">
                  <a:pos x="189" y="290"/>
                </a:cxn>
                <a:cxn ang="0">
                  <a:pos x="168" y="287"/>
                </a:cxn>
                <a:cxn ang="0">
                  <a:pos x="125" y="271"/>
                </a:cxn>
                <a:cxn ang="0">
                  <a:pos x="100" y="290"/>
                </a:cxn>
                <a:cxn ang="0">
                  <a:pos x="91" y="305"/>
                </a:cxn>
                <a:cxn ang="0">
                  <a:pos x="107" y="360"/>
                </a:cxn>
                <a:cxn ang="0">
                  <a:pos x="122" y="381"/>
                </a:cxn>
                <a:cxn ang="0">
                  <a:pos x="143" y="412"/>
                </a:cxn>
                <a:cxn ang="0">
                  <a:pos x="158" y="455"/>
                </a:cxn>
                <a:cxn ang="0">
                  <a:pos x="158" y="473"/>
                </a:cxn>
                <a:cxn ang="0">
                  <a:pos x="146" y="467"/>
                </a:cxn>
                <a:cxn ang="0">
                  <a:pos x="107" y="433"/>
                </a:cxn>
                <a:cxn ang="0">
                  <a:pos x="94" y="424"/>
                </a:cxn>
                <a:cxn ang="0">
                  <a:pos x="97" y="433"/>
                </a:cxn>
                <a:cxn ang="0">
                  <a:pos x="100" y="455"/>
                </a:cxn>
                <a:cxn ang="0">
                  <a:pos x="85" y="461"/>
                </a:cxn>
                <a:cxn ang="0">
                  <a:pos x="61" y="467"/>
                </a:cxn>
                <a:cxn ang="0">
                  <a:pos x="52" y="467"/>
                </a:cxn>
                <a:cxn ang="0">
                  <a:pos x="52" y="488"/>
                </a:cxn>
                <a:cxn ang="0">
                  <a:pos x="46" y="500"/>
                </a:cxn>
                <a:cxn ang="0">
                  <a:pos x="39" y="497"/>
                </a:cxn>
                <a:cxn ang="0">
                  <a:pos x="58" y="531"/>
                </a:cxn>
                <a:cxn ang="0">
                  <a:pos x="76" y="555"/>
                </a:cxn>
                <a:cxn ang="0">
                  <a:pos x="91" y="577"/>
                </a:cxn>
                <a:cxn ang="0">
                  <a:pos x="116" y="604"/>
                </a:cxn>
                <a:cxn ang="0">
                  <a:pos x="61" y="561"/>
                </a:cxn>
                <a:cxn ang="0">
                  <a:pos x="21" y="509"/>
                </a:cxn>
                <a:cxn ang="0">
                  <a:pos x="0" y="448"/>
                </a:cxn>
                <a:cxn ang="0">
                  <a:pos x="0" y="381"/>
                </a:cxn>
                <a:cxn ang="0">
                  <a:pos x="88" y="146"/>
                </a:cxn>
              </a:cxnLst>
              <a:rect l="0" t="0" r="r" b="b"/>
              <a:pathLst>
                <a:path w="314" h="604">
                  <a:moveTo>
                    <a:pt x="207" y="49"/>
                  </a:moveTo>
                  <a:lnTo>
                    <a:pt x="207" y="49"/>
                  </a:lnTo>
                  <a:lnTo>
                    <a:pt x="250" y="21"/>
                  </a:lnTo>
                  <a:lnTo>
                    <a:pt x="284" y="6"/>
                  </a:lnTo>
                  <a:lnTo>
                    <a:pt x="296" y="0"/>
                  </a:lnTo>
                  <a:lnTo>
                    <a:pt x="305" y="3"/>
                  </a:lnTo>
                  <a:lnTo>
                    <a:pt x="305" y="3"/>
                  </a:lnTo>
                  <a:lnTo>
                    <a:pt x="311" y="12"/>
                  </a:lnTo>
                  <a:lnTo>
                    <a:pt x="314" y="21"/>
                  </a:lnTo>
                  <a:lnTo>
                    <a:pt x="311" y="27"/>
                  </a:lnTo>
                  <a:lnTo>
                    <a:pt x="308" y="33"/>
                  </a:lnTo>
                  <a:lnTo>
                    <a:pt x="302" y="39"/>
                  </a:lnTo>
                  <a:lnTo>
                    <a:pt x="293" y="42"/>
                  </a:lnTo>
                  <a:lnTo>
                    <a:pt x="293" y="42"/>
                  </a:lnTo>
                  <a:lnTo>
                    <a:pt x="284" y="61"/>
                  </a:lnTo>
                  <a:lnTo>
                    <a:pt x="274" y="7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91"/>
                  </a:lnTo>
                  <a:lnTo>
                    <a:pt x="247" y="107"/>
                  </a:lnTo>
                  <a:lnTo>
                    <a:pt x="235" y="122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10" y="146"/>
                  </a:lnTo>
                  <a:lnTo>
                    <a:pt x="207" y="152"/>
                  </a:lnTo>
                  <a:lnTo>
                    <a:pt x="204" y="15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86" y="174"/>
                  </a:lnTo>
                  <a:lnTo>
                    <a:pt x="180" y="177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86" y="198"/>
                  </a:lnTo>
                  <a:lnTo>
                    <a:pt x="192" y="210"/>
                  </a:lnTo>
                  <a:lnTo>
                    <a:pt x="195" y="220"/>
                  </a:lnTo>
                  <a:lnTo>
                    <a:pt x="195" y="220"/>
                  </a:lnTo>
                  <a:lnTo>
                    <a:pt x="195" y="244"/>
                  </a:lnTo>
                  <a:lnTo>
                    <a:pt x="192" y="265"/>
                  </a:lnTo>
                  <a:lnTo>
                    <a:pt x="192" y="265"/>
                  </a:lnTo>
                  <a:lnTo>
                    <a:pt x="192" y="274"/>
                  </a:lnTo>
                  <a:lnTo>
                    <a:pt x="192" y="287"/>
                  </a:lnTo>
                  <a:lnTo>
                    <a:pt x="189" y="290"/>
                  </a:lnTo>
                  <a:lnTo>
                    <a:pt x="183" y="290"/>
                  </a:lnTo>
                  <a:lnTo>
                    <a:pt x="177" y="290"/>
                  </a:lnTo>
                  <a:lnTo>
                    <a:pt x="168" y="287"/>
                  </a:lnTo>
                  <a:lnTo>
                    <a:pt x="168" y="287"/>
                  </a:lnTo>
                  <a:lnTo>
                    <a:pt x="137" y="274"/>
                  </a:lnTo>
                  <a:lnTo>
                    <a:pt x="125" y="271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7" y="329"/>
                  </a:lnTo>
                  <a:lnTo>
                    <a:pt x="107" y="360"/>
                  </a:lnTo>
                  <a:lnTo>
                    <a:pt x="107" y="360"/>
                  </a:lnTo>
                  <a:lnTo>
                    <a:pt x="110" y="369"/>
                  </a:lnTo>
                  <a:lnTo>
                    <a:pt x="116" y="375"/>
                  </a:lnTo>
                  <a:lnTo>
                    <a:pt x="122" y="381"/>
                  </a:lnTo>
                  <a:lnTo>
                    <a:pt x="131" y="387"/>
                  </a:lnTo>
                  <a:lnTo>
                    <a:pt x="131" y="387"/>
                  </a:lnTo>
                  <a:lnTo>
                    <a:pt x="143" y="412"/>
                  </a:lnTo>
                  <a:lnTo>
                    <a:pt x="152" y="442"/>
                  </a:lnTo>
                  <a:lnTo>
                    <a:pt x="152" y="442"/>
                  </a:lnTo>
                  <a:lnTo>
                    <a:pt x="158" y="455"/>
                  </a:lnTo>
                  <a:lnTo>
                    <a:pt x="162" y="467"/>
                  </a:lnTo>
                  <a:lnTo>
                    <a:pt x="162" y="470"/>
                  </a:lnTo>
                  <a:lnTo>
                    <a:pt x="158" y="473"/>
                  </a:lnTo>
                  <a:lnTo>
                    <a:pt x="155" y="473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28" y="458"/>
                  </a:lnTo>
                  <a:lnTo>
                    <a:pt x="119" y="445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97" y="424"/>
                  </a:lnTo>
                  <a:lnTo>
                    <a:pt x="94" y="424"/>
                  </a:lnTo>
                  <a:lnTo>
                    <a:pt x="94" y="427"/>
                  </a:lnTo>
                  <a:lnTo>
                    <a:pt x="94" y="427"/>
                  </a:lnTo>
                  <a:lnTo>
                    <a:pt x="97" y="433"/>
                  </a:lnTo>
                  <a:lnTo>
                    <a:pt x="100" y="445"/>
                  </a:lnTo>
                  <a:lnTo>
                    <a:pt x="100" y="451"/>
                  </a:lnTo>
                  <a:lnTo>
                    <a:pt x="100" y="455"/>
                  </a:lnTo>
                  <a:lnTo>
                    <a:pt x="94" y="461"/>
                  </a:lnTo>
                  <a:lnTo>
                    <a:pt x="85" y="461"/>
                  </a:lnTo>
                  <a:lnTo>
                    <a:pt x="85" y="461"/>
                  </a:lnTo>
                  <a:lnTo>
                    <a:pt x="64" y="464"/>
                  </a:lnTo>
                  <a:lnTo>
                    <a:pt x="61" y="467"/>
                  </a:lnTo>
                  <a:lnTo>
                    <a:pt x="61" y="467"/>
                  </a:lnTo>
                  <a:lnTo>
                    <a:pt x="58" y="467"/>
                  </a:lnTo>
                  <a:lnTo>
                    <a:pt x="55" y="467"/>
                  </a:lnTo>
                  <a:lnTo>
                    <a:pt x="52" y="467"/>
                  </a:lnTo>
                  <a:lnTo>
                    <a:pt x="49" y="467"/>
                  </a:lnTo>
                  <a:lnTo>
                    <a:pt x="49" y="467"/>
                  </a:lnTo>
                  <a:lnTo>
                    <a:pt x="52" y="488"/>
                  </a:lnTo>
                  <a:lnTo>
                    <a:pt x="52" y="497"/>
                  </a:lnTo>
                  <a:lnTo>
                    <a:pt x="49" y="500"/>
                  </a:lnTo>
                  <a:lnTo>
                    <a:pt x="46" y="500"/>
                  </a:lnTo>
                  <a:lnTo>
                    <a:pt x="46" y="500"/>
                  </a:lnTo>
                  <a:lnTo>
                    <a:pt x="36" y="500"/>
                  </a:lnTo>
                  <a:lnTo>
                    <a:pt x="39" y="497"/>
                  </a:lnTo>
                  <a:lnTo>
                    <a:pt x="39" y="497"/>
                  </a:lnTo>
                  <a:lnTo>
                    <a:pt x="49" y="516"/>
                  </a:lnTo>
                  <a:lnTo>
                    <a:pt x="58" y="531"/>
                  </a:lnTo>
                  <a:lnTo>
                    <a:pt x="61" y="549"/>
                  </a:lnTo>
                  <a:lnTo>
                    <a:pt x="61" y="549"/>
                  </a:lnTo>
                  <a:lnTo>
                    <a:pt x="76" y="555"/>
                  </a:lnTo>
                  <a:lnTo>
                    <a:pt x="85" y="564"/>
                  </a:lnTo>
                  <a:lnTo>
                    <a:pt x="91" y="577"/>
                  </a:lnTo>
                  <a:lnTo>
                    <a:pt x="91" y="577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88" y="586"/>
                  </a:lnTo>
                  <a:lnTo>
                    <a:pt x="61" y="561"/>
                  </a:lnTo>
                  <a:lnTo>
                    <a:pt x="61" y="561"/>
                  </a:lnTo>
                  <a:lnTo>
                    <a:pt x="42" y="543"/>
                  </a:lnTo>
                  <a:lnTo>
                    <a:pt x="21" y="509"/>
                  </a:lnTo>
                  <a:lnTo>
                    <a:pt x="12" y="491"/>
                  </a:lnTo>
                  <a:lnTo>
                    <a:pt x="3" y="470"/>
                  </a:lnTo>
                  <a:lnTo>
                    <a:pt x="0" y="448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381"/>
                  </a:lnTo>
                  <a:lnTo>
                    <a:pt x="0" y="336"/>
                  </a:lnTo>
                  <a:lnTo>
                    <a:pt x="0" y="290"/>
                  </a:lnTo>
                  <a:lnTo>
                    <a:pt x="88" y="146"/>
                  </a:lnTo>
                  <a:lnTo>
                    <a:pt x="207" y="49"/>
                  </a:lnTo>
                  <a:lnTo>
                    <a:pt x="207" y="49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29" name="Freeform 77"/>
            <p:cNvSpPr>
              <a:spLocks/>
            </p:cNvSpPr>
            <p:nvPr/>
          </p:nvSpPr>
          <p:spPr bwMode="auto">
            <a:xfrm>
              <a:off x="4280" y="1170"/>
              <a:ext cx="383" cy="6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90" y="27"/>
                </a:cxn>
                <a:cxn ang="0">
                  <a:pos x="214" y="58"/>
                </a:cxn>
                <a:cxn ang="0">
                  <a:pos x="238" y="101"/>
                </a:cxn>
                <a:cxn ang="0">
                  <a:pos x="266" y="165"/>
                </a:cxn>
                <a:cxn ang="0">
                  <a:pos x="257" y="171"/>
                </a:cxn>
                <a:cxn ang="0">
                  <a:pos x="272" y="223"/>
                </a:cxn>
                <a:cxn ang="0">
                  <a:pos x="266" y="238"/>
                </a:cxn>
                <a:cxn ang="0">
                  <a:pos x="266" y="290"/>
                </a:cxn>
                <a:cxn ang="0">
                  <a:pos x="272" y="317"/>
                </a:cxn>
                <a:cxn ang="0">
                  <a:pos x="278" y="375"/>
                </a:cxn>
                <a:cxn ang="0">
                  <a:pos x="275" y="424"/>
                </a:cxn>
                <a:cxn ang="0">
                  <a:pos x="296" y="455"/>
                </a:cxn>
                <a:cxn ang="0">
                  <a:pos x="309" y="494"/>
                </a:cxn>
                <a:cxn ang="0">
                  <a:pos x="309" y="516"/>
                </a:cxn>
                <a:cxn ang="0">
                  <a:pos x="321" y="546"/>
                </a:cxn>
                <a:cxn ang="0">
                  <a:pos x="327" y="583"/>
                </a:cxn>
                <a:cxn ang="0">
                  <a:pos x="327" y="613"/>
                </a:cxn>
                <a:cxn ang="0">
                  <a:pos x="330" y="647"/>
                </a:cxn>
                <a:cxn ang="0">
                  <a:pos x="238" y="659"/>
                </a:cxn>
                <a:cxn ang="0">
                  <a:pos x="171" y="653"/>
                </a:cxn>
                <a:cxn ang="0">
                  <a:pos x="150" y="650"/>
                </a:cxn>
                <a:cxn ang="0">
                  <a:pos x="110" y="644"/>
                </a:cxn>
                <a:cxn ang="0">
                  <a:pos x="86" y="635"/>
                </a:cxn>
                <a:cxn ang="0">
                  <a:pos x="40" y="622"/>
                </a:cxn>
                <a:cxn ang="0">
                  <a:pos x="19" y="629"/>
                </a:cxn>
                <a:cxn ang="0">
                  <a:pos x="156" y="671"/>
                </a:cxn>
                <a:cxn ang="0">
                  <a:pos x="293" y="687"/>
                </a:cxn>
                <a:cxn ang="0">
                  <a:pos x="370" y="684"/>
                </a:cxn>
                <a:cxn ang="0">
                  <a:pos x="425" y="644"/>
                </a:cxn>
                <a:cxn ang="0">
                  <a:pos x="428" y="601"/>
                </a:cxn>
                <a:cxn ang="0">
                  <a:pos x="416" y="558"/>
                </a:cxn>
                <a:cxn ang="0">
                  <a:pos x="391" y="525"/>
                </a:cxn>
                <a:cxn ang="0">
                  <a:pos x="382" y="461"/>
                </a:cxn>
                <a:cxn ang="0">
                  <a:pos x="367" y="439"/>
                </a:cxn>
                <a:cxn ang="0">
                  <a:pos x="348" y="372"/>
                </a:cxn>
                <a:cxn ang="0">
                  <a:pos x="351" y="342"/>
                </a:cxn>
                <a:cxn ang="0">
                  <a:pos x="373" y="326"/>
                </a:cxn>
                <a:cxn ang="0">
                  <a:pos x="348" y="259"/>
                </a:cxn>
                <a:cxn ang="0">
                  <a:pos x="327" y="162"/>
                </a:cxn>
                <a:cxn ang="0">
                  <a:pos x="342" y="162"/>
                </a:cxn>
                <a:cxn ang="0">
                  <a:pos x="376" y="198"/>
                </a:cxn>
                <a:cxn ang="0">
                  <a:pos x="394" y="186"/>
                </a:cxn>
                <a:cxn ang="0">
                  <a:pos x="376" y="155"/>
                </a:cxn>
                <a:cxn ang="0">
                  <a:pos x="354" y="116"/>
                </a:cxn>
                <a:cxn ang="0">
                  <a:pos x="339" y="94"/>
                </a:cxn>
                <a:cxn ang="0">
                  <a:pos x="312" y="94"/>
                </a:cxn>
                <a:cxn ang="0">
                  <a:pos x="281" y="82"/>
                </a:cxn>
                <a:cxn ang="0">
                  <a:pos x="266" y="36"/>
                </a:cxn>
                <a:cxn ang="0">
                  <a:pos x="211" y="3"/>
                </a:cxn>
              </a:cxnLst>
              <a:rect l="0" t="0" r="r" b="b"/>
              <a:pathLst>
                <a:path w="434" h="690">
                  <a:moveTo>
                    <a:pt x="196" y="0"/>
                  </a:moveTo>
                  <a:lnTo>
                    <a:pt x="196" y="0"/>
                  </a:lnTo>
                  <a:lnTo>
                    <a:pt x="190" y="0"/>
                  </a:lnTo>
                  <a:lnTo>
                    <a:pt x="187" y="3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18"/>
                  </a:lnTo>
                  <a:lnTo>
                    <a:pt x="190" y="27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8" y="49"/>
                  </a:lnTo>
                  <a:lnTo>
                    <a:pt x="214" y="58"/>
                  </a:lnTo>
                  <a:lnTo>
                    <a:pt x="223" y="82"/>
                  </a:lnTo>
                  <a:lnTo>
                    <a:pt x="223" y="82"/>
                  </a:lnTo>
                  <a:lnTo>
                    <a:pt x="232" y="91"/>
                  </a:lnTo>
                  <a:lnTo>
                    <a:pt x="238" y="101"/>
                  </a:lnTo>
                  <a:lnTo>
                    <a:pt x="248" y="107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60" y="162"/>
                  </a:lnTo>
                  <a:lnTo>
                    <a:pt x="257" y="162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63" y="204"/>
                  </a:lnTo>
                  <a:lnTo>
                    <a:pt x="269" y="220"/>
                  </a:lnTo>
                  <a:lnTo>
                    <a:pt x="272" y="223"/>
                  </a:lnTo>
                  <a:lnTo>
                    <a:pt x="278" y="226"/>
                  </a:lnTo>
                  <a:lnTo>
                    <a:pt x="278" y="226"/>
                  </a:lnTo>
                  <a:lnTo>
                    <a:pt x="272" y="232"/>
                  </a:lnTo>
                  <a:lnTo>
                    <a:pt x="266" y="238"/>
                  </a:lnTo>
                  <a:lnTo>
                    <a:pt x="263" y="253"/>
                  </a:lnTo>
                  <a:lnTo>
                    <a:pt x="263" y="271"/>
                  </a:lnTo>
                  <a:lnTo>
                    <a:pt x="263" y="271"/>
                  </a:lnTo>
                  <a:lnTo>
                    <a:pt x="266" y="290"/>
                  </a:lnTo>
                  <a:lnTo>
                    <a:pt x="269" y="299"/>
                  </a:lnTo>
                  <a:lnTo>
                    <a:pt x="275" y="305"/>
                  </a:lnTo>
                  <a:lnTo>
                    <a:pt x="275" y="305"/>
                  </a:lnTo>
                  <a:lnTo>
                    <a:pt x="272" y="317"/>
                  </a:lnTo>
                  <a:lnTo>
                    <a:pt x="269" y="333"/>
                  </a:lnTo>
                  <a:lnTo>
                    <a:pt x="272" y="354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72" y="381"/>
                  </a:lnTo>
                  <a:lnTo>
                    <a:pt x="266" y="391"/>
                  </a:lnTo>
                  <a:lnTo>
                    <a:pt x="266" y="406"/>
                  </a:lnTo>
                  <a:lnTo>
                    <a:pt x="275" y="424"/>
                  </a:lnTo>
                  <a:lnTo>
                    <a:pt x="275" y="424"/>
                  </a:lnTo>
                  <a:lnTo>
                    <a:pt x="284" y="439"/>
                  </a:lnTo>
                  <a:lnTo>
                    <a:pt x="293" y="448"/>
                  </a:lnTo>
                  <a:lnTo>
                    <a:pt x="296" y="455"/>
                  </a:lnTo>
                  <a:lnTo>
                    <a:pt x="300" y="461"/>
                  </a:lnTo>
                  <a:lnTo>
                    <a:pt x="300" y="461"/>
                  </a:lnTo>
                  <a:lnTo>
                    <a:pt x="303" y="479"/>
                  </a:lnTo>
                  <a:lnTo>
                    <a:pt x="309" y="494"/>
                  </a:lnTo>
                  <a:lnTo>
                    <a:pt x="309" y="494"/>
                  </a:lnTo>
                  <a:lnTo>
                    <a:pt x="312" y="500"/>
                  </a:lnTo>
                  <a:lnTo>
                    <a:pt x="309" y="516"/>
                  </a:lnTo>
                  <a:lnTo>
                    <a:pt x="309" y="516"/>
                  </a:lnTo>
                  <a:lnTo>
                    <a:pt x="309" y="525"/>
                  </a:lnTo>
                  <a:lnTo>
                    <a:pt x="309" y="531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4" y="555"/>
                  </a:lnTo>
                  <a:lnTo>
                    <a:pt x="330" y="564"/>
                  </a:lnTo>
                  <a:lnTo>
                    <a:pt x="330" y="574"/>
                  </a:lnTo>
                  <a:lnTo>
                    <a:pt x="327" y="583"/>
                  </a:lnTo>
                  <a:lnTo>
                    <a:pt x="327" y="583"/>
                  </a:lnTo>
                  <a:lnTo>
                    <a:pt x="324" y="589"/>
                  </a:lnTo>
                  <a:lnTo>
                    <a:pt x="324" y="595"/>
                  </a:lnTo>
                  <a:lnTo>
                    <a:pt x="327" y="613"/>
                  </a:lnTo>
                  <a:lnTo>
                    <a:pt x="333" y="632"/>
                  </a:lnTo>
                  <a:lnTo>
                    <a:pt x="333" y="641"/>
                  </a:lnTo>
                  <a:lnTo>
                    <a:pt x="330" y="647"/>
                  </a:lnTo>
                  <a:lnTo>
                    <a:pt x="330" y="647"/>
                  </a:lnTo>
                  <a:lnTo>
                    <a:pt x="315" y="656"/>
                  </a:lnTo>
                  <a:lnTo>
                    <a:pt x="293" y="662"/>
                  </a:lnTo>
                  <a:lnTo>
                    <a:pt x="269" y="662"/>
                  </a:lnTo>
                  <a:lnTo>
                    <a:pt x="238" y="659"/>
                  </a:lnTo>
                  <a:lnTo>
                    <a:pt x="238" y="659"/>
                  </a:lnTo>
                  <a:lnTo>
                    <a:pt x="187" y="656"/>
                  </a:lnTo>
                  <a:lnTo>
                    <a:pt x="187" y="656"/>
                  </a:lnTo>
                  <a:lnTo>
                    <a:pt x="171" y="653"/>
                  </a:lnTo>
                  <a:lnTo>
                    <a:pt x="168" y="653"/>
                  </a:lnTo>
                  <a:lnTo>
                    <a:pt x="162" y="656"/>
                  </a:lnTo>
                  <a:lnTo>
                    <a:pt x="162" y="656"/>
                  </a:lnTo>
                  <a:lnTo>
                    <a:pt x="150" y="650"/>
                  </a:lnTo>
                  <a:lnTo>
                    <a:pt x="132" y="650"/>
                  </a:lnTo>
                  <a:lnTo>
                    <a:pt x="132" y="650"/>
                  </a:lnTo>
                  <a:lnTo>
                    <a:pt x="126" y="644"/>
                  </a:lnTo>
                  <a:lnTo>
                    <a:pt x="110" y="644"/>
                  </a:lnTo>
                  <a:lnTo>
                    <a:pt x="110" y="644"/>
                  </a:lnTo>
                  <a:lnTo>
                    <a:pt x="104" y="638"/>
                  </a:lnTo>
                  <a:lnTo>
                    <a:pt x="98" y="635"/>
                  </a:lnTo>
                  <a:lnTo>
                    <a:pt x="86" y="635"/>
                  </a:lnTo>
                  <a:lnTo>
                    <a:pt x="74" y="635"/>
                  </a:lnTo>
                  <a:lnTo>
                    <a:pt x="74" y="635"/>
                  </a:lnTo>
                  <a:lnTo>
                    <a:pt x="58" y="629"/>
                  </a:lnTo>
                  <a:lnTo>
                    <a:pt x="40" y="622"/>
                  </a:lnTo>
                  <a:lnTo>
                    <a:pt x="22" y="619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19" y="629"/>
                  </a:lnTo>
                  <a:lnTo>
                    <a:pt x="49" y="644"/>
                  </a:lnTo>
                  <a:lnTo>
                    <a:pt x="92" y="659"/>
                  </a:lnTo>
                  <a:lnTo>
                    <a:pt x="122" y="665"/>
                  </a:lnTo>
                  <a:lnTo>
                    <a:pt x="156" y="671"/>
                  </a:lnTo>
                  <a:lnTo>
                    <a:pt x="156" y="671"/>
                  </a:lnTo>
                  <a:lnTo>
                    <a:pt x="254" y="684"/>
                  </a:lnTo>
                  <a:lnTo>
                    <a:pt x="293" y="687"/>
                  </a:lnTo>
                  <a:lnTo>
                    <a:pt x="293" y="687"/>
                  </a:lnTo>
                  <a:lnTo>
                    <a:pt x="315" y="690"/>
                  </a:lnTo>
                  <a:lnTo>
                    <a:pt x="333" y="690"/>
                  </a:lnTo>
                  <a:lnTo>
                    <a:pt x="348" y="690"/>
                  </a:lnTo>
                  <a:lnTo>
                    <a:pt x="370" y="684"/>
                  </a:lnTo>
                  <a:lnTo>
                    <a:pt x="388" y="677"/>
                  </a:lnTo>
                  <a:lnTo>
                    <a:pt x="406" y="662"/>
                  </a:lnTo>
                  <a:lnTo>
                    <a:pt x="425" y="644"/>
                  </a:lnTo>
                  <a:lnTo>
                    <a:pt x="425" y="644"/>
                  </a:lnTo>
                  <a:lnTo>
                    <a:pt x="431" y="632"/>
                  </a:lnTo>
                  <a:lnTo>
                    <a:pt x="434" y="619"/>
                  </a:lnTo>
                  <a:lnTo>
                    <a:pt x="431" y="610"/>
                  </a:lnTo>
                  <a:lnTo>
                    <a:pt x="428" y="601"/>
                  </a:lnTo>
                  <a:lnTo>
                    <a:pt x="428" y="601"/>
                  </a:lnTo>
                  <a:lnTo>
                    <a:pt x="428" y="589"/>
                  </a:lnTo>
                  <a:lnTo>
                    <a:pt x="425" y="574"/>
                  </a:lnTo>
                  <a:lnTo>
                    <a:pt x="416" y="558"/>
                  </a:lnTo>
                  <a:lnTo>
                    <a:pt x="403" y="543"/>
                  </a:lnTo>
                  <a:lnTo>
                    <a:pt x="403" y="543"/>
                  </a:lnTo>
                  <a:lnTo>
                    <a:pt x="397" y="534"/>
                  </a:lnTo>
                  <a:lnTo>
                    <a:pt x="391" y="525"/>
                  </a:lnTo>
                  <a:lnTo>
                    <a:pt x="388" y="503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82" y="461"/>
                  </a:lnTo>
                  <a:lnTo>
                    <a:pt x="376" y="455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367" y="439"/>
                  </a:lnTo>
                  <a:lnTo>
                    <a:pt x="364" y="427"/>
                  </a:lnTo>
                  <a:lnTo>
                    <a:pt x="351" y="409"/>
                  </a:lnTo>
                  <a:lnTo>
                    <a:pt x="351" y="409"/>
                  </a:lnTo>
                  <a:lnTo>
                    <a:pt x="348" y="372"/>
                  </a:lnTo>
                  <a:lnTo>
                    <a:pt x="348" y="351"/>
                  </a:lnTo>
                  <a:lnTo>
                    <a:pt x="348" y="345"/>
                  </a:lnTo>
                  <a:lnTo>
                    <a:pt x="351" y="342"/>
                  </a:lnTo>
                  <a:lnTo>
                    <a:pt x="351" y="342"/>
                  </a:lnTo>
                  <a:lnTo>
                    <a:pt x="358" y="342"/>
                  </a:lnTo>
                  <a:lnTo>
                    <a:pt x="364" y="339"/>
                  </a:lnTo>
                  <a:lnTo>
                    <a:pt x="370" y="336"/>
                  </a:lnTo>
                  <a:lnTo>
                    <a:pt x="373" y="326"/>
                  </a:lnTo>
                  <a:lnTo>
                    <a:pt x="370" y="311"/>
                  </a:lnTo>
                  <a:lnTo>
                    <a:pt x="364" y="290"/>
                  </a:lnTo>
                  <a:lnTo>
                    <a:pt x="348" y="259"/>
                  </a:lnTo>
                  <a:lnTo>
                    <a:pt x="348" y="259"/>
                  </a:lnTo>
                  <a:lnTo>
                    <a:pt x="351" y="250"/>
                  </a:lnTo>
                  <a:lnTo>
                    <a:pt x="351" y="232"/>
                  </a:lnTo>
                  <a:lnTo>
                    <a:pt x="345" y="204"/>
                  </a:lnTo>
                  <a:lnTo>
                    <a:pt x="327" y="162"/>
                  </a:lnTo>
                  <a:lnTo>
                    <a:pt x="327" y="162"/>
                  </a:lnTo>
                  <a:lnTo>
                    <a:pt x="330" y="159"/>
                  </a:lnTo>
                  <a:lnTo>
                    <a:pt x="336" y="155"/>
                  </a:lnTo>
                  <a:lnTo>
                    <a:pt x="342" y="162"/>
                  </a:lnTo>
                  <a:lnTo>
                    <a:pt x="351" y="174"/>
                  </a:lnTo>
                  <a:lnTo>
                    <a:pt x="351" y="174"/>
                  </a:lnTo>
                  <a:lnTo>
                    <a:pt x="367" y="186"/>
                  </a:lnTo>
                  <a:lnTo>
                    <a:pt x="376" y="198"/>
                  </a:lnTo>
                  <a:lnTo>
                    <a:pt x="388" y="201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394" y="186"/>
                  </a:lnTo>
                  <a:lnTo>
                    <a:pt x="385" y="174"/>
                  </a:lnTo>
                  <a:lnTo>
                    <a:pt x="379" y="165"/>
                  </a:lnTo>
                  <a:lnTo>
                    <a:pt x="376" y="155"/>
                  </a:lnTo>
                  <a:lnTo>
                    <a:pt x="376" y="155"/>
                  </a:lnTo>
                  <a:lnTo>
                    <a:pt x="373" y="140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4" y="116"/>
                  </a:lnTo>
                  <a:lnTo>
                    <a:pt x="351" y="110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39" y="94"/>
                  </a:lnTo>
                  <a:lnTo>
                    <a:pt x="330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12" y="94"/>
                  </a:lnTo>
                  <a:lnTo>
                    <a:pt x="303" y="94"/>
                  </a:lnTo>
                  <a:lnTo>
                    <a:pt x="296" y="94"/>
                  </a:lnTo>
                  <a:lnTo>
                    <a:pt x="287" y="88"/>
                  </a:lnTo>
                  <a:lnTo>
                    <a:pt x="281" y="82"/>
                  </a:lnTo>
                  <a:lnTo>
                    <a:pt x="275" y="67"/>
                  </a:lnTo>
                  <a:lnTo>
                    <a:pt x="272" y="49"/>
                  </a:lnTo>
                  <a:lnTo>
                    <a:pt x="272" y="49"/>
                  </a:lnTo>
                  <a:lnTo>
                    <a:pt x="266" y="36"/>
                  </a:lnTo>
                  <a:lnTo>
                    <a:pt x="248" y="21"/>
                  </a:lnTo>
                  <a:lnTo>
                    <a:pt x="238" y="12"/>
                  </a:lnTo>
                  <a:lnTo>
                    <a:pt x="226" y="6"/>
                  </a:lnTo>
                  <a:lnTo>
                    <a:pt x="211" y="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030" name="Freeform 78"/>
          <p:cNvSpPr>
            <a:spLocks/>
          </p:cNvSpPr>
          <p:nvPr/>
        </p:nvSpPr>
        <p:spPr bwMode="auto">
          <a:xfrm>
            <a:off x="2681288" y="2706688"/>
            <a:ext cx="449262" cy="18653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0"/>
              </a:cxn>
              <a:cxn ang="0">
                <a:pos x="101" y="68"/>
              </a:cxn>
              <a:cxn ang="0">
                <a:pos x="98" y="135"/>
              </a:cxn>
              <a:cxn ang="0">
                <a:pos x="89" y="238"/>
              </a:cxn>
              <a:cxn ang="0">
                <a:pos x="89" y="238"/>
              </a:cxn>
              <a:cxn ang="0">
                <a:pos x="40" y="770"/>
              </a:cxn>
              <a:cxn ang="0">
                <a:pos x="12" y="1105"/>
              </a:cxn>
              <a:cxn ang="0">
                <a:pos x="0" y="1273"/>
              </a:cxn>
              <a:cxn ang="0">
                <a:pos x="0" y="1273"/>
              </a:cxn>
              <a:cxn ang="0">
                <a:pos x="3" y="1282"/>
              </a:cxn>
              <a:cxn ang="0">
                <a:pos x="6" y="1288"/>
              </a:cxn>
              <a:cxn ang="0">
                <a:pos x="22" y="1301"/>
              </a:cxn>
              <a:cxn ang="0">
                <a:pos x="43" y="1313"/>
              </a:cxn>
              <a:cxn ang="0">
                <a:pos x="67" y="1319"/>
              </a:cxn>
              <a:cxn ang="0">
                <a:pos x="92" y="1319"/>
              </a:cxn>
              <a:cxn ang="0">
                <a:pos x="113" y="1316"/>
              </a:cxn>
              <a:cxn ang="0">
                <a:pos x="119" y="1313"/>
              </a:cxn>
              <a:cxn ang="0">
                <a:pos x="128" y="1310"/>
              </a:cxn>
              <a:cxn ang="0">
                <a:pos x="131" y="1301"/>
              </a:cxn>
              <a:cxn ang="0">
                <a:pos x="134" y="1291"/>
              </a:cxn>
              <a:cxn ang="0">
                <a:pos x="134" y="1291"/>
              </a:cxn>
              <a:cxn ang="0">
                <a:pos x="153" y="1105"/>
              </a:cxn>
              <a:cxn ang="0">
                <a:pos x="186" y="745"/>
              </a:cxn>
              <a:cxn ang="0">
                <a:pos x="205" y="553"/>
              </a:cxn>
              <a:cxn ang="0">
                <a:pos x="226" y="373"/>
              </a:cxn>
              <a:cxn ang="0">
                <a:pos x="247" y="229"/>
              </a:cxn>
              <a:cxn ang="0">
                <a:pos x="254" y="174"/>
              </a:cxn>
              <a:cxn ang="0">
                <a:pos x="263" y="138"/>
              </a:cxn>
              <a:cxn ang="0">
                <a:pos x="263" y="138"/>
              </a:cxn>
              <a:cxn ang="0">
                <a:pos x="296" y="16"/>
              </a:cxn>
              <a:cxn ang="0">
                <a:pos x="296" y="16"/>
              </a:cxn>
              <a:cxn ang="0">
                <a:pos x="275" y="10"/>
              </a:cxn>
              <a:cxn ang="0">
                <a:pos x="254" y="7"/>
              </a:cxn>
              <a:cxn ang="0">
                <a:pos x="205" y="0"/>
              </a:cxn>
              <a:cxn ang="0">
                <a:pos x="104" y="0"/>
              </a:cxn>
              <a:cxn ang="0">
                <a:pos x="104" y="0"/>
              </a:cxn>
              <a:cxn ang="0">
                <a:pos x="104" y="0"/>
              </a:cxn>
            </a:cxnLst>
            <a:rect l="0" t="0" r="r" b="b"/>
            <a:pathLst>
              <a:path w="296" h="1319">
                <a:moveTo>
                  <a:pt x="104" y="0"/>
                </a:moveTo>
                <a:lnTo>
                  <a:pt x="104" y="0"/>
                </a:lnTo>
                <a:lnTo>
                  <a:pt x="101" y="68"/>
                </a:lnTo>
                <a:lnTo>
                  <a:pt x="98" y="135"/>
                </a:lnTo>
                <a:lnTo>
                  <a:pt x="89" y="238"/>
                </a:lnTo>
                <a:lnTo>
                  <a:pt x="89" y="238"/>
                </a:lnTo>
                <a:lnTo>
                  <a:pt x="40" y="770"/>
                </a:lnTo>
                <a:lnTo>
                  <a:pt x="12" y="1105"/>
                </a:lnTo>
                <a:lnTo>
                  <a:pt x="0" y="1273"/>
                </a:lnTo>
                <a:lnTo>
                  <a:pt x="0" y="1273"/>
                </a:lnTo>
                <a:lnTo>
                  <a:pt x="3" y="1282"/>
                </a:lnTo>
                <a:lnTo>
                  <a:pt x="6" y="1288"/>
                </a:lnTo>
                <a:lnTo>
                  <a:pt x="22" y="1301"/>
                </a:lnTo>
                <a:lnTo>
                  <a:pt x="43" y="1313"/>
                </a:lnTo>
                <a:lnTo>
                  <a:pt x="67" y="1319"/>
                </a:lnTo>
                <a:lnTo>
                  <a:pt x="92" y="1319"/>
                </a:lnTo>
                <a:lnTo>
                  <a:pt x="113" y="1316"/>
                </a:lnTo>
                <a:lnTo>
                  <a:pt x="119" y="1313"/>
                </a:lnTo>
                <a:lnTo>
                  <a:pt x="128" y="1310"/>
                </a:lnTo>
                <a:lnTo>
                  <a:pt x="131" y="1301"/>
                </a:lnTo>
                <a:lnTo>
                  <a:pt x="134" y="1291"/>
                </a:lnTo>
                <a:lnTo>
                  <a:pt x="134" y="1291"/>
                </a:lnTo>
                <a:lnTo>
                  <a:pt x="153" y="1105"/>
                </a:lnTo>
                <a:lnTo>
                  <a:pt x="186" y="745"/>
                </a:lnTo>
                <a:lnTo>
                  <a:pt x="205" y="553"/>
                </a:lnTo>
                <a:lnTo>
                  <a:pt x="226" y="373"/>
                </a:lnTo>
                <a:lnTo>
                  <a:pt x="247" y="229"/>
                </a:lnTo>
                <a:lnTo>
                  <a:pt x="254" y="174"/>
                </a:lnTo>
                <a:lnTo>
                  <a:pt x="263" y="138"/>
                </a:lnTo>
                <a:lnTo>
                  <a:pt x="263" y="138"/>
                </a:lnTo>
                <a:lnTo>
                  <a:pt x="296" y="16"/>
                </a:lnTo>
                <a:lnTo>
                  <a:pt x="296" y="16"/>
                </a:lnTo>
                <a:lnTo>
                  <a:pt x="275" y="10"/>
                </a:lnTo>
                <a:lnTo>
                  <a:pt x="254" y="7"/>
                </a:lnTo>
                <a:lnTo>
                  <a:pt x="205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close/>
              </a:path>
            </a:pathLst>
          </a:custGeom>
          <a:solidFill>
            <a:srgbClr val="EBBC7C"/>
          </a:solidFill>
          <a:ln w="9525">
            <a:solidFill>
              <a:srgbClr val="8B363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6031" name="Group 79"/>
          <p:cNvGrpSpPr>
            <a:grpSpLocks/>
          </p:cNvGrpSpPr>
          <p:nvPr/>
        </p:nvGrpSpPr>
        <p:grpSpPr bwMode="auto">
          <a:xfrm>
            <a:off x="1984375" y="1071563"/>
            <a:ext cx="1978025" cy="1203325"/>
            <a:chOff x="1248" y="577"/>
            <a:chExt cx="1307" cy="852"/>
          </a:xfrm>
        </p:grpSpPr>
        <p:sp>
          <p:nvSpPr>
            <p:cNvPr id="126032" name="Freeform 80"/>
            <p:cNvSpPr>
              <a:spLocks/>
            </p:cNvSpPr>
            <p:nvPr/>
          </p:nvSpPr>
          <p:spPr bwMode="auto">
            <a:xfrm>
              <a:off x="1248" y="577"/>
              <a:ext cx="1307" cy="852"/>
            </a:xfrm>
            <a:custGeom>
              <a:avLst/>
              <a:gdLst/>
              <a:ahLst/>
              <a:cxnLst>
                <a:cxn ang="0">
                  <a:pos x="467" y="760"/>
                </a:cxn>
                <a:cxn ang="0">
                  <a:pos x="409" y="736"/>
                </a:cxn>
                <a:cxn ang="0">
                  <a:pos x="321" y="742"/>
                </a:cxn>
                <a:cxn ang="0">
                  <a:pos x="241" y="785"/>
                </a:cxn>
                <a:cxn ang="0">
                  <a:pos x="189" y="809"/>
                </a:cxn>
                <a:cxn ang="0">
                  <a:pos x="131" y="852"/>
                </a:cxn>
                <a:cxn ang="0">
                  <a:pos x="70" y="809"/>
                </a:cxn>
                <a:cxn ang="0">
                  <a:pos x="12" y="757"/>
                </a:cxn>
                <a:cxn ang="0">
                  <a:pos x="12" y="669"/>
                </a:cxn>
                <a:cxn ang="0">
                  <a:pos x="0" y="626"/>
                </a:cxn>
                <a:cxn ang="0">
                  <a:pos x="28" y="483"/>
                </a:cxn>
                <a:cxn ang="0">
                  <a:pos x="25" y="440"/>
                </a:cxn>
                <a:cxn ang="0">
                  <a:pos x="61" y="342"/>
                </a:cxn>
                <a:cxn ang="0">
                  <a:pos x="86" y="318"/>
                </a:cxn>
                <a:cxn ang="0">
                  <a:pos x="150" y="214"/>
                </a:cxn>
                <a:cxn ang="0">
                  <a:pos x="196" y="190"/>
                </a:cxn>
                <a:cxn ang="0">
                  <a:pos x="269" y="129"/>
                </a:cxn>
                <a:cxn ang="0">
                  <a:pos x="321" y="104"/>
                </a:cxn>
                <a:cxn ang="0">
                  <a:pos x="406" y="52"/>
                </a:cxn>
                <a:cxn ang="0">
                  <a:pos x="452" y="40"/>
                </a:cxn>
                <a:cxn ang="0">
                  <a:pos x="553" y="16"/>
                </a:cxn>
                <a:cxn ang="0">
                  <a:pos x="602" y="16"/>
                </a:cxn>
                <a:cxn ang="0">
                  <a:pos x="702" y="3"/>
                </a:cxn>
                <a:cxn ang="0">
                  <a:pos x="766" y="0"/>
                </a:cxn>
                <a:cxn ang="0">
                  <a:pos x="879" y="16"/>
                </a:cxn>
                <a:cxn ang="0">
                  <a:pos x="922" y="16"/>
                </a:cxn>
                <a:cxn ang="0">
                  <a:pos x="1008" y="46"/>
                </a:cxn>
                <a:cxn ang="0">
                  <a:pos x="1084" y="55"/>
                </a:cxn>
                <a:cxn ang="0">
                  <a:pos x="1142" y="110"/>
                </a:cxn>
                <a:cxn ang="0">
                  <a:pos x="1191" y="144"/>
                </a:cxn>
                <a:cxn ang="0">
                  <a:pos x="1261" y="257"/>
                </a:cxn>
                <a:cxn ang="0">
                  <a:pos x="1295" y="312"/>
                </a:cxn>
                <a:cxn ang="0">
                  <a:pos x="1301" y="403"/>
                </a:cxn>
                <a:cxn ang="0">
                  <a:pos x="1307" y="464"/>
                </a:cxn>
                <a:cxn ang="0">
                  <a:pos x="1276" y="513"/>
                </a:cxn>
                <a:cxn ang="0">
                  <a:pos x="1227" y="577"/>
                </a:cxn>
                <a:cxn ang="0">
                  <a:pos x="1154" y="611"/>
                </a:cxn>
                <a:cxn ang="0">
                  <a:pos x="1114" y="657"/>
                </a:cxn>
                <a:cxn ang="0">
                  <a:pos x="1014" y="687"/>
                </a:cxn>
                <a:cxn ang="0">
                  <a:pos x="968" y="699"/>
                </a:cxn>
                <a:cxn ang="0">
                  <a:pos x="892" y="684"/>
                </a:cxn>
                <a:cxn ang="0">
                  <a:pos x="861" y="660"/>
                </a:cxn>
                <a:cxn ang="0">
                  <a:pos x="837" y="602"/>
                </a:cxn>
                <a:cxn ang="0">
                  <a:pos x="934" y="507"/>
                </a:cxn>
                <a:cxn ang="0">
                  <a:pos x="989" y="431"/>
                </a:cxn>
                <a:cxn ang="0">
                  <a:pos x="950" y="358"/>
                </a:cxn>
                <a:cxn ang="0">
                  <a:pos x="886" y="321"/>
                </a:cxn>
                <a:cxn ang="0">
                  <a:pos x="727" y="339"/>
                </a:cxn>
                <a:cxn ang="0">
                  <a:pos x="531" y="434"/>
                </a:cxn>
                <a:cxn ang="0">
                  <a:pos x="421" y="547"/>
                </a:cxn>
                <a:cxn ang="0">
                  <a:pos x="400" y="663"/>
                </a:cxn>
                <a:cxn ang="0">
                  <a:pos x="476" y="699"/>
                </a:cxn>
                <a:cxn ang="0">
                  <a:pos x="513" y="724"/>
                </a:cxn>
              </a:cxnLst>
              <a:rect l="0" t="0" r="r" b="b"/>
              <a:pathLst>
                <a:path w="1307" h="852">
                  <a:moveTo>
                    <a:pt x="513" y="724"/>
                  </a:moveTo>
                  <a:lnTo>
                    <a:pt x="513" y="724"/>
                  </a:lnTo>
                  <a:lnTo>
                    <a:pt x="510" y="736"/>
                  </a:lnTo>
                  <a:lnTo>
                    <a:pt x="498" y="745"/>
                  </a:lnTo>
                  <a:lnTo>
                    <a:pt x="483" y="754"/>
                  </a:lnTo>
                  <a:lnTo>
                    <a:pt x="467" y="760"/>
                  </a:lnTo>
                  <a:lnTo>
                    <a:pt x="449" y="760"/>
                  </a:lnTo>
                  <a:lnTo>
                    <a:pt x="431" y="757"/>
                  </a:lnTo>
                  <a:lnTo>
                    <a:pt x="418" y="751"/>
                  </a:lnTo>
                  <a:lnTo>
                    <a:pt x="412" y="742"/>
                  </a:lnTo>
                  <a:lnTo>
                    <a:pt x="409" y="736"/>
                  </a:lnTo>
                  <a:lnTo>
                    <a:pt x="409" y="736"/>
                  </a:lnTo>
                  <a:lnTo>
                    <a:pt x="400" y="742"/>
                  </a:lnTo>
                  <a:lnTo>
                    <a:pt x="391" y="745"/>
                  </a:lnTo>
                  <a:lnTo>
                    <a:pt x="360" y="748"/>
                  </a:lnTo>
                  <a:lnTo>
                    <a:pt x="333" y="748"/>
                  </a:lnTo>
                  <a:lnTo>
                    <a:pt x="324" y="745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15" y="754"/>
                  </a:lnTo>
                  <a:lnTo>
                    <a:pt x="299" y="763"/>
                  </a:lnTo>
                  <a:lnTo>
                    <a:pt x="281" y="773"/>
                  </a:lnTo>
                  <a:lnTo>
                    <a:pt x="263" y="779"/>
                  </a:lnTo>
                  <a:lnTo>
                    <a:pt x="241" y="785"/>
                  </a:lnTo>
                  <a:lnTo>
                    <a:pt x="223" y="788"/>
                  </a:lnTo>
                  <a:lnTo>
                    <a:pt x="205" y="788"/>
                  </a:lnTo>
                  <a:lnTo>
                    <a:pt x="196" y="785"/>
                  </a:lnTo>
                  <a:lnTo>
                    <a:pt x="196" y="785"/>
                  </a:lnTo>
                  <a:lnTo>
                    <a:pt x="196" y="797"/>
                  </a:lnTo>
                  <a:lnTo>
                    <a:pt x="189" y="809"/>
                  </a:lnTo>
                  <a:lnTo>
                    <a:pt x="186" y="818"/>
                  </a:lnTo>
                  <a:lnTo>
                    <a:pt x="177" y="828"/>
                  </a:lnTo>
                  <a:lnTo>
                    <a:pt x="162" y="840"/>
                  </a:lnTo>
                  <a:lnTo>
                    <a:pt x="141" y="849"/>
                  </a:lnTo>
                  <a:lnTo>
                    <a:pt x="141" y="849"/>
                  </a:lnTo>
                  <a:lnTo>
                    <a:pt x="131" y="852"/>
                  </a:lnTo>
                  <a:lnTo>
                    <a:pt x="116" y="852"/>
                  </a:lnTo>
                  <a:lnTo>
                    <a:pt x="104" y="852"/>
                  </a:lnTo>
                  <a:lnTo>
                    <a:pt x="92" y="846"/>
                  </a:lnTo>
                  <a:lnTo>
                    <a:pt x="83" y="837"/>
                  </a:lnTo>
                  <a:lnTo>
                    <a:pt x="76" y="824"/>
                  </a:lnTo>
                  <a:lnTo>
                    <a:pt x="70" y="809"/>
                  </a:lnTo>
                  <a:lnTo>
                    <a:pt x="70" y="794"/>
                  </a:lnTo>
                  <a:lnTo>
                    <a:pt x="70" y="794"/>
                  </a:lnTo>
                  <a:lnTo>
                    <a:pt x="49" y="788"/>
                  </a:lnTo>
                  <a:lnTo>
                    <a:pt x="34" y="782"/>
                  </a:lnTo>
                  <a:lnTo>
                    <a:pt x="22" y="773"/>
                  </a:lnTo>
                  <a:lnTo>
                    <a:pt x="12" y="757"/>
                  </a:lnTo>
                  <a:lnTo>
                    <a:pt x="12" y="757"/>
                  </a:lnTo>
                  <a:lnTo>
                    <a:pt x="6" y="736"/>
                  </a:lnTo>
                  <a:lnTo>
                    <a:pt x="3" y="709"/>
                  </a:lnTo>
                  <a:lnTo>
                    <a:pt x="3" y="693"/>
                  </a:lnTo>
                  <a:lnTo>
                    <a:pt x="6" y="681"/>
                  </a:lnTo>
                  <a:lnTo>
                    <a:pt x="12" y="669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9" y="651"/>
                  </a:lnTo>
                  <a:lnTo>
                    <a:pt x="3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1"/>
                  </a:lnTo>
                  <a:lnTo>
                    <a:pt x="6" y="593"/>
                  </a:lnTo>
                  <a:lnTo>
                    <a:pt x="6" y="593"/>
                  </a:lnTo>
                  <a:lnTo>
                    <a:pt x="25" y="492"/>
                  </a:lnTo>
                  <a:lnTo>
                    <a:pt x="25" y="492"/>
                  </a:lnTo>
                  <a:lnTo>
                    <a:pt x="28" y="483"/>
                  </a:lnTo>
                  <a:lnTo>
                    <a:pt x="31" y="480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28" y="461"/>
                  </a:lnTo>
                  <a:lnTo>
                    <a:pt x="25" y="449"/>
                  </a:lnTo>
                  <a:lnTo>
                    <a:pt x="25" y="440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7" y="409"/>
                  </a:lnTo>
                  <a:lnTo>
                    <a:pt x="46" y="382"/>
                  </a:lnTo>
                  <a:lnTo>
                    <a:pt x="55" y="354"/>
                  </a:lnTo>
                  <a:lnTo>
                    <a:pt x="61" y="342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70" y="336"/>
                  </a:lnTo>
                  <a:lnTo>
                    <a:pt x="89" y="324"/>
                  </a:lnTo>
                  <a:lnTo>
                    <a:pt x="89" y="324"/>
                  </a:lnTo>
                  <a:lnTo>
                    <a:pt x="86" y="318"/>
                  </a:lnTo>
                  <a:lnTo>
                    <a:pt x="86" y="312"/>
                  </a:lnTo>
                  <a:lnTo>
                    <a:pt x="86" y="300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125" y="245"/>
                  </a:lnTo>
                  <a:lnTo>
                    <a:pt x="150" y="214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80" y="193"/>
                  </a:lnTo>
                  <a:lnTo>
                    <a:pt x="189" y="190"/>
                  </a:lnTo>
                  <a:lnTo>
                    <a:pt x="196" y="190"/>
                  </a:lnTo>
                  <a:lnTo>
                    <a:pt x="196" y="190"/>
                  </a:lnTo>
                  <a:lnTo>
                    <a:pt x="199" y="180"/>
                  </a:lnTo>
                  <a:lnTo>
                    <a:pt x="202" y="171"/>
                  </a:lnTo>
                  <a:lnTo>
                    <a:pt x="211" y="162"/>
                  </a:lnTo>
                  <a:lnTo>
                    <a:pt x="229" y="150"/>
                  </a:lnTo>
                  <a:lnTo>
                    <a:pt x="229" y="150"/>
                  </a:lnTo>
                  <a:lnTo>
                    <a:pt x="269" y="129"/>
                  </a:lnTo>
                  <a:lnTo>
                    <a:pt x="287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2" y="116"/>
                  </a:lnTo>
                  <a:lnTo>
                    <a:pt x="305" y="113"/>
                  </a:lnTo>
                  <a:lnTo>
                    <a:pt x="321" y="104"/>
                  </a:lnTo>
                  <a:lnTo>
                    <a:pt x="339" y="95"/>
                  </a:lnTo>
                  <a:lnTo>
                    <a:pt x="354" y="89"/>
                  </a:lnTo>
                  <a:lnTo>
                    <a:pt x="354" y="89"/>
                  </a:lnTo>
                  <a:lnTo>
                    <a:pt x="373" y="74"/>
                  </a:lnTo>
                  <a:lnTo>
                    <a:pt x="394" y="58"/>
                  </a:lnTo>
                  <a:lnTo>
                    <a:pt x="406" y="52"/>
                  </a:lnTo>
                  <a:lnTo>
                    <a:pt x="418" y="49"/>
                  </a:lnTo>
                  <a:lnTo>
                    <a:pt x="431" y="49"/>
                  </a:lnTo>
                  <a:lnTo>
                    <a:pt x="443" y="55"/>
                  </a:lnTo>
                  <a:lnTo>
                    <a:pt x="443" y="55"/>
                  </a:lnTo>
                  <a:lnTo>
                    <a:pt x="446" y="46"/>
                  </a:lnTo>
                  <a:lnTo>
                    <a:pt x="452" y="40"/>
                  </a:lnTo>
                  <a:lnTo>
                    <a:pt x="470" y="28"/>
                  </a:lnTo>
                  <a:lnTo>
                    <a:pt x="489" y="22"/>
                  </a:lnTo>
                  <a:lnTo>
                    <a:pt x="507" y="16"/>
                  </a:lnTo>
                  <a:lnTo>
                    <a:pt x="507" y="16"/>
                  </a:lnTo>
                  <a:lnTo>
                    <a:pt x="525" y="13"/>
                  </a:lnTo>
                  <a:lnTo>
                    <a:pt x="553" y="16"/>
                  </a:lnTo>
                  <a:lnTo>
                    <a:pt x="577" y="19"/>
                  </a:lnTo>
                  <a:lnTo>
                    <a:pt x="586" y="25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95" y="22"/>
                  </a:lnTo>
                  <a:lnTo>
                    <a:pt x="602" y="16"/>
                  </a:lnTo>
                  <a:lnTo>
                    <a:pt x="620" y="6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81" y="0"/>
                  </a:lnTo>
                  <a:lnTo>
                    <a:pt x="702" y="3"/>
                  </a:lnTo>
                  <a:lnTo>
                    <a:pt x="724" y="10"/>
                  </a:lnTo>
                  <a:lnTo>
                    <a:pt x="736" y="16"/>
                  </a:lnTo>
                  <a:lnTo>
                    <a:pt x="736" y="16"/>
                  </a:lnTo>
                  <a:lnTo>
                    <a:pt x="742" y="10"/>
                  </a:lnTo>
                  <a:lnTo>
                    <a:pt x="751" y="6"/>
                  </a:lnTo>
                  <a:lnTo>
                    <a:pt x="766" y="0"/>
                  </a:lnTo>
                  <a:lnTo>
                    <a:pt x="788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34" y="0"/>
                  </a:lnTo>
                  <a:lnTo>
                    <a:pt x="858" y="6"/>
                  </a:lnTo>
                  <a:lnTo>
                    <a:pt x="879" y="16"/>
                  </a:lnTo>
                  <a:lnTo>
                    <a:pt x="886" y="22"/>
                  </a:lnTo>
                  <a:lnTo>
                    <a:pt x="892" y="28"/>
                  </a:lnTo>
                  <a:lnTo>
                    <a:pt x="892" y="28"/>
                  </a:lnTo>
                  <a:lnTo>
                    <a:pt x="898" y="22"/>
                  </a:lnTo>
                  <a:lnTo>
                    <a:pt x="907" y="19"/>
                  </a:lnTo>
                  <a:lnTo>
                    <a:pt x="922" y="16"/>
                  </a:lnTo>
                  <a:lnTo>
                    <a:pt x="937" y="16"/>
                  </a:lnTo>
                  <a:lnTo>
                    <a:pt x="953" y="22"/>
                  </a:lnTo>
                  <a:lnTo>
                    <a:pt x="953" y="22"/>
                  </a:lnTo>
                  <a:lnTo>
                    <a:pt x="986" y="31"/>
                  </a:lnTo>
                  <a:lnTo>
                    <a:pt x="1002" y="40"/>
                  </a:lnTo>
                  <a:lnTo>
                    <a:pt x="1008" y="46"/>
                  </a:lnTo>
                  <a:lnTo>
                    <a:pt x="1014" y="52"/>
                  </a:lnTo>
                  <a:lnTo>
                    <a:pt x="1014" y="52"/>
                  </a:lnTo>
                  <a:lnTo>
                    <a:pt x="1023" y="49"/>
                  </a:lnTo>
                  <a:lnTo>
                    <a:pt x="1035" y="46"/>
                  </a:lnTo>
                  <a:lnTo>
                    <a:pt x="1060" y="49"/>
                  </a:lnTo>
                  <a:lnTo>
                    <a:pt x="1084" y="55"/>
                  </a:lnTo>
                  <a:lnTo>
                    <a:pt x="1099" y="64"/>
                  </a:lnTo>
                  <a:lnTo>
                    <a:pt x="1099" y="64"/>
                  </a:lnTo>
                  <a:lnTo>
                    <a:pt x="1118" y="77"/>
                  </a:lnTo>
                  <a:lnTo>
                    <a:pt x="1133" y="92"/>
                  </a:lnTo>
                  <a:lnTo>
                    <a:pt x="1139" y="101"/>
                  </a:lnTo>
                  <a:lnTo>
                    <a:pt x="1142" y="110"/>
                  </a:lnTo>
                  <a:lnTo>
                    <a:pt x="1145" y="119"/>
                  </a:lnTo>
                  <a:lnTo>
                    <a:pt x="1142" y="126"/>
                  </a:lnTo>
                  <a:lnTo>
                    <a:pt x="1142" y="126"/>
                  </a:lnTo>
                  <a:lnTo>
                    <a:pt x="1151" y="126"/>
                  </a:lnTo>
                  <a:lnTo>
                    <a:pt x="1163" y="129"/>
                  </a:lnTo>
                  <a:lnTo>
                    <a:pt x="1191" y="144"/>
                  </a:lnTo>
                  <a:lnTo>
                    <a:pt x="1215" y="162"/>
                  </a:lnTo>
                  <a:lnTo>
                    <a:pt x="1224" y="171"/>
                  </a:lnTo>
                  <a:lnTo>
                    <a:pt x="1230" y="180"/>
                  </a:lnTo>
                  <a:lnTo>
                    <a:pt x="1230" y="180"/>
                  </a:lnTo>
                  <a:lnTo>
                    <a:pt x="1252" y="232"/>
                  </a:lnTo>
                  <a:lnTo>
                    <a:pt x="1261" y="257"/>
                  </a:lnTo>
                  <a:lnTo>
                    <a:pt x="1261" y="266"/>
                  </a:lnTo>
                  <a:lnTo>
                    <a:pt x="1258" y="275"/>
                  </a:lnTo>
                  <a:lnTo>
                    <a:pt x="1258" y="275"/>
                  </a:lnTo>
                  <a:lnTo>
                    <a:pt x="1270" y="281"/>
                  </a:lnTo>
                  <a:lnTo>
                    <a:pt x="1282" y="296"/>
                  </a:lnTo>
                  <a:lnTo>
                    <a:pt x="1295" y="312"/>
                  </a:lnTo>
                  <a:lnTo>
                    <a:pt x="1304" y="330"/>
                  </a:lnTo>
                  <a:lnTo>
                    <a:pt x="1304" y="330"/>
                  </a:lnTo>
                  <a:lnTo>
                    <a:pt x="1307" y="354"/>
                  </a:lnTo>
                  <a:lnTo>
                    <a:pt x="1307" y="376"/>
                  </a:lnTo>
                  <a:lnTo>
                    <a:pt x="1304" y="397"/>
                  </a:lnTo>
                  <a:lnTo>
                    <a:pt x="1301" y="403"/>
                  </a:lnTo>
                  <a:lnTo>
                    <a:pt x="1295" y="406"/>
                  </a:lnTo>
                  <a:lnTo>
                    <a:pt x="1295" y="406"/>
                  </a:lnTo>
                  <a:lnTo>
                    <a:pt x="1304" y="419"/>
                  </a:lnTo>
                  <a:lnTo>
                    <a:pt x="1307" y="431"/>
                  </a:lnTo>
                  <a:lnTo>
                    <a:pt x="1307" y="449"/>
                  </a:lnTo>
                  <a:lnTo>
                    <a:pt x="1307" y="464"/>
                  </a:lnTo>
                  <a:lnTo>
                    <a:pt x="1301" y="477"/>
                  </a:lnTo>
                  <a:lnTo>
                    <a:pt x="1295" y="489"/>
                  </a:lnTo>
                  <a:lnTo>
                    <a:pt x="1282" y="495"/>
                  </a:lnTo>
                  <a:lnTo>
                    <a:pt x="1273" y="495"/>
                  </a:lnTo>
                  <a:lnTo>
                    <a:pt x="1273" y="495"/>
                  </a:lnTo>
                  <a:lnTo>
                    <a:pt x="1276" y="513"/>
                  </a:lnTo>
                  <a:lnTo>
                    <a:pt x="1273" y="525"/>
                  </a:lnTo>
                  <a:lnTo>
                    <a:pt x="1270" y="535"/>
                  </a:lnTo>
                  <a:lnTo>
                    <a:pt x="1264" y="541"/>
                  </a:lnTo>
                  <a:lnTo>
                    <a:pt x="1249" y="556"/>
                  </a:lnTo>
                  <a:lnTo>
                    <a:pt x="1227" y="577"/>
                  </a:lnTo>
                  <a:lnTo>
                    <a:pt x="1227" y="577"/>
                  </a:lnTo>
                  <a:lnTo>
                    <a:pt x="1206" y="599"/>
                  </a:lnTo>
                  <a:lnTo>
                    <a:pt x="1185" y="614"/>
                  </a:lnTo>
                  <a:lnTo>
                    <a:pt x="1176" y="617"/>
                  </a:lnTo>
                  <a:lnTo>
                    <a:pt x="1166" y="617"/>
                  </a:lnTo>
                  <a:lnTo>
                    <a:pt x="1160" y="617"/>
                  </a:lnTo>
                  <a:lnTo>
                    <a:pt x="1154" y="611"/>
                  </a:lnTo>
                  <a:lnTo>
                    <a:pt x="1154" y="611"/>
                  </a:lnTo>
                  <a:lnTo>
                    <a:pt x="1154" y="626"/>
                  </a:lnTo>
                  <a:lnTo>
                    <a:pt x="1151" y="635"/>
                  </a:lnTo>
                  <a:lnTo>
                    <a:pt x="1145" y="641"/>
                  </a:lnTo>
                  <a:lnTo>
                    <a:pt x="1136" y="647"/>
                  </a:lnTo>
                  <a:lnTo>
                    <a:pt x="1114" y="657"/>
                  </a:lnTo>
                  <a:lnTo>
                    <a:pt x="1093" y="669"/>
                  </a:lnTo>
                  <a:lnTo>
                    <a:pt x="1093" y="669"/>
                  </a:lnTo>
                  <a:lnTo>
                    <a:pt x="1066" y="681"/>
                  </a:lnTo>
                  <a:lnTo>
                    <a:pt x="1038" y="687"/>
                  </a:lnTo>
                  <a:lnTo>
                    <a:pt x="1023" y="690"/>
                  </a:lnTo>
                  <a:lnTo>
                    <a:pt x="1014" y="687"/>
                  </a:lnTo>
                  <a:lnTo>
                    <a:pt x="1005" y="684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995" y="687"/>
                  </a:lnTo>
                  <a:lnTo>
                    <a:pt x="986" y="693"/>
                  </a:lnTo>
                  <a:lnTo>
                    <a:pt x="968" y="699"/>
                  </a:lnTo>
                  <a:lnTo>
                    <a:pt x="947" y="699"/>
                  </a:lnTo>
                  <a:lnTo>
                    <a:pt x="934" y="699"/>
                  </a:lnTo>
                  <a:lnTo>
                    <a:pt x="934" y="699"/>
                  </a:lnTo>
                  <a:lnTo>
                    <a:pt x="919" y="696"/>
                  </a:lnTo>
                  <a:lnTo>
                    <a:pt x="898" y="687"/>
                  </a:lnTo>
                  <a:lnTo>
                    <a:pt x="892" y="684"/>
                  </a:lnTo>
                  <a:lnTo>
                    <a:pt x="882" y="678"/>
                  </a:lnTo>
                  <a:lnTo>
                    <a:pt x="882" y="669"/>
                  </a:lnTo>
                  <a:lnTo>
                    <a:pt x="882" y="660"/>
                  </a:lnTo>
                  <a:lnTo>
                    <a:pt x="882" y="660"/>
                  </a:lnTo>
                  <a:lnTo>
                    <a:pt x="870" y="660"/>
                  </a:lnTo>
                  <a:lnTo>
                    <a:pt x="861" y="660"/>
                  </a:lnTo>
                  <a:lnTo>
                    <a:pt x="852" y="654"/>
                  </a:lnTo>
                  <a:lnTo>
                    <a:pt x="846" y="644"/>
                  </a:lnTo>
                  <a:lnTo>
                    <a:pt x="840" y="635"/>
                  </a:lnTo>
                  <a:lnTo>
                    <a:pt x="837" y="626"/>
                  </a:lnTo>
                  <a:lnTo>
                    <a:pt x="837" y="614"/>
                  </a:lnTo>
                  <a:lnTo>
                    <a:pt x="837" y="602"/>
                  </a:lnTo>
                  <a:lnTo>
                    <a:pt x="837" y="602"/>
                  </a:lnTo>
                  <a:lnTo>
                    <a:pt x="846" y="580"/>
                  </a:lnTo>
                  <a:lnTo>
                    <a:pt x="861" y="565"/>
                  </a:lnTo>
                  <a:lnTo>
                    <a:pt x="876" y="550"/>
                  </a:lnTo>
                  <a:lnTo>
                    <a:pt x="895" y="535"/>
                  </a:lnTo>
                  <a:lnTo>
                    <a:pt x="934" y="507"/>
                  </a:lnTo>
                  <a:lnTo>
                    <a:pt x="950" y="492"/>
                  </a:lnTo>
                  <a:lnTo>
                    <a:pt x="968" y="480"/>
                  </a:lnTo>
                  <a:lnTo>
                    <a:pt x="968" y="480"/>
                  </a:lnTo>
                  <a:lnTo>
                    <a:pt x="977" y="464"/>
                  </a:lnTo>
                  <a:lnTo>
                    <a:pt x="983" y="446"/>
                  </a:lnTo>
                  <a:lnTo>
                    <a:pt x="989" y="431"/>
                  </a:lnTo>
                  <a:lnTo>
                    <a:pt x="986" y="412"/>
                  </a:lnTo>
                  <a:lnTo>
                    <a:pt x="983" y="397"/>
                  </a:lnTo>
                  <a:lnTo>
                    <a:pt x="974" y="382"/>
                  </a:lnTo>
                  <a:lnTo>
                    <a:pt x="965" y="370"/>
                  </a:lnTo>
                  <a:lnTo>
                    <a:pt x="950" y="358"/>
                  </a:lnTo>
                  <a:lnTo>
                    <a:pt x="950" y="358"/>
                  </a:lnTo>
                  <a:lnTo>
                    <a:pt x="922" y="342"/>
                  </a:lnTo>
                  <a:lnTo>
                    <a:pt x="904" y="336"/>
                  </a:lnTo>
                  <a:lnTo>
                    <a:pt x="892" y="330"/>
                  </a:lnTo>
                  <a:lnTo>
                    <a:pt x="889" y="327"/>
                  </a:lnTo>
                  <a:lnTo>
                    <a:pt x="886" y="321"/>
                  </a:lnTo>
                  <a:lnTo>
                    <a:pt x="886" y="321"/>
                  </a:lnTo>
                  <a:lnTo>
                    <a:pt x="864" y="324"/>
                  </a:lnTo>
                  <a:lnTo>
                    <a:pt x="840" y="324"/>
                  </a:lnTo>
                  <a:lnTo>
                    <a:pt x="803" y="324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27" y="339"/>
                  </a:lnTo>
                  <a:lnTo>
                    <a:pt x="681" y="354"/>
                  </a:lnTo>
                  <a:lnTo>
                    <a:pt x="635" y="370"/>
                  </a:lnTo>
                  <a:lnTo>
                    <a:pt x="617" y="379"/>
                  </a:lnTo>
                  <a:lnTo>
                    <a:pt x="605" y="388"/>
                  </a:lnTo>
                  <a:lnTo>
                    <a:pt x="605" y="388"/>
                  </a:lnTo>
                  <a:lnTo>
                    <a:pt x="531" y="434"/>
                  </a:lnTo>
                  <a:lnTo>
                    <a:pt x="492" y="461"/>
                  </a:lnTo>
                  <a:lnTo>
                    <a:pt x="476" y="477"/>
                  </a:lnTo>
                  <a:lnTo>
                    <a:pt x="464" y="489"/>
                  </a:lnTo>
                  <a:lnTo>
                    <a:pt x="464" y="489"/>
                  </a:lnTo>
                  <a:lnTo>
                    <a:pt x="437" y="522"/>
                  </a:lnTo>
                  <a:lnTo>
                    <a:pt x="421" y="547"/>
                  </a:lnTo>
                  <a:lnTo>
                    <a:pt x="409" y="571"/>
                  </a:lnTo>
                  <a:lnTo>
                    <a:pt x="397" y="596"/>
                  </a:lnTo>
                  <a:lnTo>
                    <a:pt x="391" y="620"/>
                  </a:lnTo>
                  <a:lnTo>
                    <a:pt x="391" y="644"/>
                  </a:lnTo>
                  <a:lnTo>
                    <a:pt x="394" y="654"/>
                  </a:lnTo>
                  <a:lnTo>
                    <a:pt x="400" y="663"/>
                  </a:lnTo>
                  <a:lnTo>
                    <a:pt x="400" y="663"/>
                  </a:lnTo>
                  <a:lnTo>
                    <a:pt x="412" y="675"/>
                  </a:lnTo>
                  <a:lnTo>
                    <a:pt x="425" y="684"/>
                  </a:lnTo>
                  <a:lnTo>
                    <a:pt x="437" y="690"/>
                  </a:lnTo>
                  <a:lnTo>
                    <a:pt x="452" y="693"/>
                  </a:lnTo>
                  <a:lnTo>
                    <a:pt x="476" y="699"/>
                  </a:lnTo>
                  <a:lnTo>
                    <a:pt x="495" y="702"/>
                  </a:lnTo>
                  <a:lnTo>
                    <a:pt x="495" y="702"/>
                  </a:lnTo>
                  <a:lnTo>
                    <a:pt x="507" y="705"/>
                  </a:lnTo>
                  <a:lnTo>
                    <a:pt x="513" y="705"/>
                  </a:lnTo>
                  <a:lnTo>
                    <a:pt x="516" y="712"/>
                  </a:lnTo>
                  <a:lnTo>
                    <a:pt x="513" y="724"/>
                  </a:lnTo>
                  <a:lnTo>
                    <a:pt x="513" y="724"/>
                  </a:lnTo>
                  <a:lnTo>
                    <a:pt x="513" y="724"/>
                  </a:lnTo>
                  <a:close/>
                </a:path>
              </a:pathLst>
            </a:custGeom>
            <a:solidFill>
              <a:srgbClr val="F1D1A4"/>
            </a:solidFill>
            <a:ln w="9525" cmpd="sng">
              <a:solidFill>
                <a:srgbClr val="8B3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3" name="Freeform 81"/>
            <p:cNvSpPr>
              <a:spLocks/>
            </p:cNvSpPr>
            <p:nvPr/>
          </p:nvSpPr>
          <p:spPr bwMode="auto">
            <a:xfrm>
              <a:off x="1425" y="1307"/>
              <a:ext cx="15" cy="52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12" y="24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lnTo>
                    <a:pt x="15" y="52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4" name="Freeform 82"/>
            <p:cNvSpPr>
              <a:spLocks/>
            </p:cNvSpPr>
            <p:nvPr/>
          </p:nvSpPr>
          <p:spPr bwMode="auto">
            <a:xfrm>
              <a:off x="1544" y="696"/>
              <a:ext cx="71" cy="101"/>
            </a:xfrm>
            <a:custGeom>
              <a:avLst/>
              <a:gdLst/>
              <a:ahLst/>
              <a:cxnLst>
                <a:cxn ang="0">
                  <a:pos x="71" y="101"/>
                </a:cxn>
                <a:cxn ang="0">
                  <a:pos x="71" y="101"/>
                </a:cxn>
                <a:cxn ang="0">
                  <a:pos x="71" y="86"/>
                </a:cxn>
                <a:cxn ang="0">
                  <a:pos x="67" y="71"/>
                </a:cxn>
                <a:cxn ang="0">
                  <a:pos x="64" y="61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43" y="43"/>
                </a:cxn>
                <a:cxn ang="0">
                  <a:pos x="25" y="25"/>
                </a:cxn>
                <a:cxn ang="0">
                  <a:pos x="0" y="0"/>
                </a:cxn>
              </a:cxnLst>
              <a:rect l="0" t="0" r="r" b="b"/>
              <a:pathLst>
                <a:path w="71" h="101">
                  <a:moveTo>
                    <a:pt x="71" y="101"/>
                  </a:moveTo>
                  <a:lnTo>
                    <a:pt x="71" y="101"/>
                  </a:lnTo>
                  <a:lnTo>
                    <a:pt x="71" y="86"/>
                  </a:lnTo>
                  <a:lnTo>
                    <a:pt x="67" y="71"/>
                  </a:lnTo>
                  <a:lnTo>
                    <a:pt x="64" y="61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3" y="43"/>
                  </a:lnTo>
                  <a:lnTo>
                    <a:pt x="25" y="2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5" name="Freeform 83"/>
            <p:cNvSpPr>
              <a:spLocks/>
            </p:cNvSpPr>
            <p:nvPr/>
          </p:nvSpPr>
          <p:spPr bwMode="auto">
            <a:xfrm>
              <a:off x="1605" y="751"/>
              <a:ext cx="37" cy="13"/>
            </a:xfrm>
            <a:custGeom>
              <a:avLst/>
              <a:gdLst/>
              <a:ahLst/>
              <a:cxnLst>
                <a:cxn ang="0">
                  <a:pos x="37" y="13"/>
                </a:cxn>
                <a:cxn ang="0">
                  <a:pos x="37" y="13"/>
                </a:cxn>
                <a:cxn ang="0">
                  <a:pos x="19" y="3"/>
                </a:cxn>
                <a:cxn ang="0">
                  <a:pos x="0" y="0"/>
                </a:cxn>
              </a:cxnLst>
              <a:rect l="0" t="0" r="r" b="b"/>
              <a:pathLst>
                <a:path w="37" h="13">
                  <a:moveTo>
                    <a:pt x="37" y="13"/>
                  </a:moveTo>
                  <a:lnTo>
                    <a:pt x="37" y="13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6" name="Freeform 84"/>
            <p:cNvSpPr>
              <a:spLocks/>
            </p:cNvSpPr>
            <p:nvPr/>
          </p:nvSpPr>
          <p:spPr bwMode="auto">
            <a:xfrm>
              <a:off x="1440" y="764"/>
              <a:ext cx="37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3"/>
                </a:cxn>
                <a:cxn ang="0">
                  <a:pos x="37" y="61"/>
                </a:cxn>
              </a:cxnLst>
              <a:rect l="0" t="0" r="r" b="b"/>
              <a:pathLst>
                <a:path w="37" h="61">
                  <a:moveTo>
                    <a:pt x="0" y="0"/>
                  </a:moveTo>
                  <a:lnTo>
                    <a:pt x="0" y="0"/>
                  </a:lnTo>
                  <a:lnTo>
                    <a:pt x="22" y="33"/>
                  </a:lnTo>
                  <a:lnTo>
                    <a:pt x="37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7" name="Freeform 85"/>
            <p:cNvSpPr>
              <a:spLocks/>
            </p:cNvSpPr>
            <p:nvPr/>
          </p:nvSpPr>
          <p:spPr bwMode="auto">
            <a:xfrm>
              <a:off x="1334" y="903"/>
              <a:ext cx="64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5" y="3"/>
                </a:cxn>
                <a:cxn ang="0">
                  <a:pos x="33" y="12"/>
                </a:cxn>
                <a:cxn ang="0">
                  <a:pos x="48" y="24"/>
                </a:cxn>
                <a:cxn ang="0">
                  <a:pos x="55" y="33"/>
                </a:cxn>
                <a:cxn ang="0">
                  <a:pos x="55" y="33"/>
                </a:cxn>
                <a:cxn ang="0">
                  <a:pos x="61" y="46"/>
                </a:cxn>
                <a:cxn ang="0">
                  <a:pos x="64" y="64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5" y="3"/>
                  </a:lnTo>
                  <a:lnTo>
                    <a:pt x="33" y="12"/>
                  </a:lnTo>
                  <a:lnTo>
                    <a:pt x="48" y="24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61" y="46"/>
                  </a:lnTo>
                  <a:lnTo>
                    <a:pt x="64" y="64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8" name="Freeform 86"/>
            <p:cNvSpPr>
              <a:spLocks/>
            </p:cNvSpPr>
            <p:nvPr/>
          </p:nvSpPr>
          <p:spPr bwMode="auto">
            <a:xfrm>
              <a:off x="1373" y="903"/>
              <a:ext cx="52" cy="1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28" y="15"/>
                </a:cxn>
                <a:cxn ang="0">
                  <a:pos x="16" y="18"/>
                </a:cxn>
                <a:cxn ang="0">
                  <a:pos x="0" y="15"/>
                </a:cxn>
              </a:cxnLst>
              <a:rect l="0" t="0" r="r" b="b"/>
              <a:pathLst>
                <a:path w="52" h="18">
                  <a:moveTo>
                    <a:pt x="52" y="0"/>
                  </a:moveTo>
                  <a:lnTo>
                    <a:pt x="52" y="0"/>
                  </a:lnTo>
                  <a:lnTo>
                    <a:pt x="28" y="15"/>
                  </a:lnTo>
                  <a:lnTo>
                    <a:pt x="16" y="18"/>
                  </a:lnTo>
                  <a:lnTo>
                    <a:pt x="0" y="1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9" name="Freeform 87"/>
            <p:cNvSpPr>
              <a:spLocks/>
            </p:cNvSpPr>
            <p:nvPr/>
          </p:nvSpPr>
          <p:spPr bwMode="auto">
            <a:xfrm>
              <a:off x="1285" y="1051"/>
              <a:ext cx="8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28"/>
                </a:cxn>
                <a:cxn ang="0">
                  <a:pos x="43" y="52"/>
                </a:cxn>
                <a:cxn ang="0">
                  <a:pos x="43" y="52"/>
                </a:cxn>
                <a:cxn ang="0">
                  <a:pos x="49" y="61"/>
                </a:cxn>
                <a:cxn ang="0">
                  <a:pos x="61" y="68"/>
                </a:cxn>
                <a:cxn ang="0">
                  <a:pos x="73" y="71"/>
                </a:cxn>
                <a:cxn ang="0">
                  <a:pos x="85" y="68"/>
                </a:cxn>
              </a:cxnLst>
              <a:rect l="0" t="0" r="r" b="b"/>
              <a:pathLst>
                <a:path w="85" h="71">
                  <a:moveTo>
                    <a:pt x="0" y="0"/>
                  </a:moveTo>
                  <a:lnTo>
                    <a:pt x="0" y="0"/>
                  </a:lnTo>
                  <a:lnTo>
                    <a:pt x="21" y="28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9" y="61"/>
                  </a:lnTo>
                  <a:lnTo>
                    <a:pt x="61" y="68"/>
                  </a:lnTo>
                  <a:lnTo>
                    <a:pt x="73" y="71"/>
                  </a:lnTo>
                  <a:lnTo>
                    <a:pt x="85" y="6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0" name="Freeform 88"/>
            <p:cNvSpPr>
              <a:spLocks/>
            </p:cNvSpPr>
            <p:nvPr/>
          </p:nvSpPr>
          <p:spPr bwMode="auto">
            <a:xfrm>
              <a:off x="1315" y="1087"/>
              <a:ext cx="4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22" y="9"/>
                </a:cxn>
                <a:cxn ang="0">
                  <a:pos x="34" y="9"/>
                </a:cxn>
                <a:cxn ang="0">
                  <a:pos x="46" y="6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22" y="9"/>
                  </a:lnTo>
                  <a:lnTo>
                    <a:pt x="34" y="9"/>
                  </a:lnTo>
                  <a:lnTo>
                    <a:pt x="46" y="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1" name="Freeform 89"/>
            <p:cNvSpPr>
              <a:spLocks/>
            </p:cNvSpPr>
            <p:nvPr/>
          </p:nvSpPr>
          <p:spPr bwMode="auto">
            <a:xfrm>
              <a:off x="1263" y="1200"/>
              <a:ext cx="95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9" y="34"/>
                </a:cxn>
                <a:cxn ang="0">
                  <a:pos x="37" y="31"/>
                </a:cxn>
                <a:cxn ang="0">
                  <a:pos x="55" y="28"/>
                </a:cxn>
                <a:cxn ang="0">
                  <a:pos x="71" y="21"/>
                </a:cxn>
                <a:cxn ang="0">
                  <a:pos x="71" y="21"/>
                </a:cxn>
                <a:cxn ang="0">
                  <a:pos x="80" y="12"/>
                </a:cxn>
                <a:cxn ang="0">
                  <a:pos x="86" y="6"/>
                </a:cxn>
                <a:cxn ang="0">
                  <a:pos x="89" y="3"/>
                </a:cxn>
                <a:cxn ang="0">
                  <a:pos x="95" y="0"/>
                </a:cxn>
              </a:cxnLst>
              <a:rect l="0" t="0" r="r" b="b"/>
              <a:pathLst>
                <a:path w="95" h="34">
                  <a:moveTo>
                    <a:pt x="0" y="34"/>
                  </a:moveTo>
                  <a:lnTo>
                    <a:pt x="0" y="34"/>
                  </a:lnTo>
                  <a:lnTo>
                    <a:pt x="19" y="34"/>
                  </a:lnTo>
                  <a:lnTo>
                    <a:pt x="37" y="31"/>
                  </a:lnTo>
                  <a:lnTo>
                    <a:pt x="55" y="28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80" y="12"/>
                  </a:lnTo>
                  <a:lnTo>
                    <a:pt x="86" y="6"/>
                  </a:lnTo>
                  <a:lnTo>
                    <a:pt x="89" y="3"/>
                  </a:lnTo>
                  <a:lnTo>
                    <a:pt x="9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2" name="Freeform 90"/>
            <p:cNvSpPr>
              <a:spLocks/>
            </p:cNvSpPr>
            <p:nvPr/>
          </p:nvSpPr>
          <p:spPr bwMode="auto">
            <a:xfrm>
              <a:off x="1315" y="1310"/>
              <a:ext cx="55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16" y="46"/>
                </a:cxn>
                <a:cxn ang="0">
                  <a:pos x="34" y="27"/>
                </a:cxn>
                <a:cxn ang="0">
                  <a:pos x="55" y="0"/>
                </a:cxn>
              </a:cxnLst>
              <a:rect l="0" t="0" r="r" b="b"/>
              <a:pathLst>
                <a:path w="55" h="58">
                  <a:moveTo>
                    <a:pt x="0" y="58"/>
                  </a:moveTo>
                  <a:lnTo>
                    <a:pt x="0" y="58"/>
                  </a:lnTo>
                  <a:lnTo>
                    <a:pt x="16" y="46"/>
                  </a:lnTo>
                  <a:lnTo>
                    <a:pt x="34" y="27"/>
                  </a:lnTo>
                  <a:lnTo>
                    <a:pt x="5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3" name="Freeform 91"/>
            <p:cNvSpPr>
              <a:spLocks/>
            </p:cNvSpPr>
            <p:nvPr/>
          </p:nvSpPr>
          <p:spPr bwMode="auto">
            <a:xfrm>
              <a:off x="1459" y="1228"/>
              <a:ext cx="107" cy="88"/>
            </a:xfrm>
            <a:custGeom>
              <a:avLst/>
              <a:gdLst/>
              <a:ahLst/>
              <a:cxnLst>
                <a:cxn ang="0">
                  <a:pos x="107" y="88"/>
                </a:cxn>
                <a:cxn ang="0">
                  <a:pos x="107" y="88"/>
                </a:cxn>
                <a:cxn ang="0">
                  <a:pos x="94" y="51"/>
                </a:cxn>
                <a:cxn ang="0">
                  <a:pos x="88" y="39"/>
                </a:cxn>
                <a:cxn ang="0">
                  <a:pos x="82" y="33"/>
                </a:cxn>
                <a:cxn ang="0">
                  <a:pos x="79" y="30"/>
                </a:cxn>
                <a:cxn ang="0">
                  <a:pos x="79" y="30"/>
                </a:cxn>
                <a:cxn ang="0">
                  <a:pos x="33" y="18"/>
                </a:cxn>
                <a:cxn ang="0">
                  <a:pos x="12" y="9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107" h="88">
                  <a:moveTo>
                    <a:pt x="107" y="88"/>
                  </a:moveTo>
                  <a:lnTo>
                    <a:pt x="107" y="88"/>
                  </a:lnTo>
                  <a:lnTo>
                    <a:pt x="94" y="51"/>
                  </a:lnTo>
                  <a:lnTo>
                    <a:pt x="88" y="39"/>
                  </a:lnTo>
                  <a:lnTo>
                    <a:pt x="82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33" y="18"/>
                  </a:lnTo>
                  <a:lnTo>
                    <a:pt x="12" y="9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4" name="Freeform 92"/>
            <p:cNvSpPr>
              <a:spLocks/>
            </p:cNvSpPr>
            <p:nvPr/>
          </p:nvSpPr>
          <p:spPr bwMode="auto">
            <a:xfrm>
              <a:off x="1541" y="1209"/>
              <a:ext cx="6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6" y="0"/>
                </a:cxn>
              </a:cxnLst>
              <a:rect l="0" t="0" r="r" b="b"/>
              <a:pathLst>
                <a:path w="6" h="49">
                  <a:moveTo>
                    <a:pt x="0" y="49"/>
                  </a:moveTo>
                  <a:lnTo>
                    <a:pt x="0" y="49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5" name="Freeform 93"/>
            <p:cNvSpPr>
              <a:spLocks/>
            </p:cNvSpPr>
            <p:nvPr/>
          </p:nvSpPr>
          <p:spPr bwMode="auto">
            <a:xfrm>
              <a:off x="1639" y="1279"/>
              <a:ext cx="15" cy="31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5" y="31"/>
                </a:cxn>
                <a:cxn ang="0">
                  <a:pos x="15" y="19"/>
                </a:cxn>
                <a:cxn ang="0">
                  <a:pos x="12" y="13"/>
                </a:cxn>
                <a:cxn ang="0">
                  <a:pos x="0" y="0"/>
                </a:cxn>
              </a:cxnLst>
              <a:rect l="0" t="0" r="r" b="b"/>
              <a:pathLst>
                <a:path w="15" h="31">
                  <a:moveTo>
                    <a:pt x="15" y="31"/>
                  </a:moveTo>
                  <a:lnTo>
                    <a:pt x="15" y="31"/>
                  </a:lnTo>
                  <a:lnTo>
                    <a:pt x="15" y="19"/>
                  </a:ln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6" name="Freeform 94"/>
            <p:cNvSpPr>
              <a:spLocks/>
            </p:cNvSpPr>
            <p:nvPr/>
          </p:nvSpPr>
          <p:spPr bwMode="auto">
            <a:xfrm>
              <a:off x="1709" y="996"/>
              <a:ext cx="6" cy="6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33"/>
                </a:cxn>
                <a:cxn ang="0">
                  <a:pos x="6" y="51"/>
                </a:cxn>
                <a:cxn ang="0">
                  <a:pos x="3" y="61"/>
                </a:cxn>
                <a:cxn ang="0">
                  <a:pos x="0" y="67"/>
                </a:cxn>
              </a:cxnLst>
              <a:rect l="0" t="0" r="r" b="b"/>
              <a:pathLst>
                <a:path w="6" h="67">
                  <a:moveTo>
                    <a:pt x="3" y="0"/>
                  </a:moveTo>
                  <a:lnTo>
                    <a:pt x="3" y="0"/>
                  </a:lnTo>
                  <a:lnTo>
                    <a:pt x="6" y="33"/>
                  </a:lnTo>
                  <a:lnTo>
                    <a:pt x="6" y="51"/>
                  </a:lnTo>
                  <a:lnTo>
                    <a:pt x="3" y="61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7" name="Freeform 95"/>
            <p:cNvSpPr>
              <a:spLocks/>
            </p:cNvSpPr>
            <p:nvPr/>
          </p:nvSpPr>
          <p:spPr bwMode="auto">
            <a:xfrm>
              <a:off x="1853" y="894"/>
              <a:ext cx="48" cy="6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6" y="15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0" y="67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48" y="0"/>
                  </a:lnTo>
                  <a:lnTo>
                    <a:pt x="36" y="15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8" name="Freeform 96"/>
            <p:cNvSpPr>
              <a:spLocks/>
            </p:cNvSpPr>
            <p:nvPr/>
          </p:nvSpPr>
          <p:spPr bwMode="auto">
            <a:xfrm>
              <a:off x="2130" y="867"/>
              <a:ext cx="31" cy="2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5" y="10"/>
                </a:cxn>
                <a:cxn ang="0">
                  <a:pos x="16" y="19"/>
                </a:cxn>
                <a:cxn ang="0">
                  <a:pos x="10" y="25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31" y="0"/>
                  </a:lnTo>
                  <a:lnTo>
                    <a:pt x="25" y="10"/>
                  </a:lnTo>
                  <a:lnTo>
                    <a:pt x="16" y="19"/>
                  </a:lnTo>
                  <a:lnTo>
                    <a:pt x="10" y="25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9" name="Freeform 97"/>
            <p:cNvSpPr>
              <a:spLocks/>
            </p:cNvSpPr>
            <p:nvPr/>
          </p:nvSpPr>
          <p:spPr bwMode="auto">
            <a:xfrm>
              <a:off x="2127" y="1191"/>
              <a:ext cx="43" cy="4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1" y="9"/>
                </a:cxn>
                <a:cxn ang="0">
                  <a:pos x="16" y="18"/>
                </a:cxn>
                <a:cxn ang="0">
                  <a:pos x="7" y="30"/>
                </a:cxn>
                <a:cxn ang="0">
                  <a:pos x="0" y="43"/>
                </a:cxn>
              </a:cxnLst>
              <a:rect l="0" t="0" r="r" b="b"/>
              <a:pathLst>
                <a:path w="43" h="43">
                  <a:moveTo>
                    <a:pt x="43" y="0"/>
                  </a:moveTo>
                  <a:lnTo>
                    <a:pt x="43" y="0"/>
                  </a:lnTo>
                  <a:lnTo>
                    <a:pt x="31" y="9"/>
                  </a:lnTo>
                  <a:lnTo>
                    <a:pt x="16" y="18"/>
                  </a:lnTo>
                  <a:lnTo>
                    <a:pt x="7" y="30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0" name="Freeform 98"/>
            <p:cNvSpPr>
              <a:spLocks/>
            </p:cNvSpPr>
            <p:nvPr/>
          </p:nvSpPr>
          <p:spPr bwMode="auto">
            <a:xfrm>
              <a:off x="2243" y="1188"/>
              <a:ext cx="3" cy="6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3" y="61"/>
                </a:cxn>
              </a:cxnLst>
              <a:rect l="0" t="0" r="r" b="b"/>
              <a:pathLst>
                <a:path w="3" h="61">
                  <a:moveTo>
                    <a:pt x="3" y="0"/>
                  </a:moveTo>
                  <a:lnTo>
                    <a:pt x="3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3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1" name="Freeform 99"/>
            <p:cNvSpPr>
              <a:spLocks/>
            </p:cNvSpPr>
            <p:nvPr/>
          </p:nvSpPr>
          <p:spPr bwMode="auto">
            <a:xfrm>
              <a:off x="2379" y="1137"/>
              <a:ext cx="2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30"/>
                </a:cxn>
                <a:cxn ang="0">
                  <a:pos x="15" y="46"/>
                </a:cxn>
                <a:cxn ang="0">
                  <a:pos x="18" y="52"/>
                </a:cxn>
                <a:cxn ang="0">
                  <a:pos x="24" y="52"/>
                </a:cxn>
              </a:cxnLst>
              <a:rect l="0" t="0" r="r" b="b"/>
              <a:pathLst>
                <a:path w="24" h="52">
                  <a:moveTo>
                    <a:pt x="0" y="0"/>
                  </a:moveTo>
                  <a:lnTo>
                    <a:pt x="0" y="0"/>
                  </a:lnTo>
                  <a:lnTo>
                    <a:pt x="9" y="30"/>
                  </a:lnTo>
                  <a:lnTo>
                    <a:pt x="15" y="46"/>
                  </a:lnTo>
                  <a:lnTo>
                    <a:pt x="18" y="52"/>
                  </a:lnTo>
                  <a:lnTo>
                    <a:pt x="24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2" name="Freeform 100"/>
            <p:cNvSpPr>
              <a:spLocks/>
            </p:cNvSpPr>
            <p:nvPr/>
          </p:nvSpPr>
          <p:spPr bwMode="auto">
            <a:xfrm>
              <a:off x="2464" y="1050"/>
              <a:ext cx="55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  <a:cxn ang="0">
                  <a:pos x="27" y="16"/>
                </a:cxn>
                <a:cxn ang="0">
                  <a:pos x="46" y="25"/>
                </a:cxn>
                <a:cxn ang="0">
                  <a:pos x="52" y="28"/>
                </a:cxn>
                <a:cxn ang="0">
                  <a:pos x="55" y="28"/>
                </a:cxn>
              </a:cxnLst>
              <a:rect l="0" t="0" r="r" b="b"/>
              <a:pathLst>
                <a:path w="55" h="28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27" y="16"/>
                  </a:lnTo>
                  <a:lnTo>
                    <a:pt x="46" y="25"/>
                  </a:lnTo>
                  <a:lnTo>
                    <a:pt x="52" y="28"/>
                  </a:lnTo>
                  <a:lnTo>
                    <a:pt x="55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3" name="Freeform 101"/>
            <p:cNvSpPr>
              <a:spLocks/>
            </p:cNvSpPr>
            <p:nvPr/>
          </p:nvSpPr>
          <p:spPr bwMode="auto">
            <a:xfrm>
              <a:off x="2464" y="977"/>
              <a:ext cx="76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61" y="12"/>
                </a:cxn>
                <a:cxn ang="0">
                  <a:pos x="70" y="15"/>
                </a:cxn>
                <a:cxn ang="0">
                  <a:pos x="76" y="12"/>
                </a:cxn>
              </a:cxnLst>
              <a:rect l="0" t="0" r="r" b="b"/>
              <a:pathLst>
                <a:path w="76" h="15">
                  <a:moveTo>
                    <a:pt x="0" y="12"/>
                  </a:moveTo>
                  <a:lnTo>
                    <a:pt x="0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12"/>
                  </a:lnTo>
                  <a:lnTo>
                    <a:pt x="70" y="15"/>
                  </a:lnTo>
                  <a:lnTo>
                    <a:pt x="76" y="1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4" name="Freeform 102"/>
            <p:cNvSpPr>
              <a:spLocks/>
            </p:cNvSpPr>
            <p:nvPr/>
          </p:nvSpPr>
          <p:spPr bwMode="auto">
            <a:xfrm>
              <a:off x="2463" y="849"/>
              <a:ext cx="40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6" y="3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0" y="0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52"/>
                  </a:lnTo>
                  <a:lnTo>
                    <a:pt x="6" y="3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5" name="Freeform 103"/>
            <p:cNvSpPr>
              <a:spLocks/>
            </p:cNvSpPr>
            <p:nvPr/>
          </p:nvSpPr>
          <p:spPr bwMode="auto">
            <a:xfrm>
              <a:off x="2424" y="873"/>
              <a:ext cx="5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27" y="4"/>
                </a:cxn>
                <a:cxn ang="0">
                  <a:pos x="39" y="4"/>
                </a:cxn>
                <a:cxn ang="0">
                  <a:pos x="51" y="0"/>
                </a:cxn>
              </a:cxnLst>
              <a:rect l="0" t="0" r="r" b="b"/>
              <a:pathLst>
                <a:path w="51" h="4">
                  <a:moveTo>
                    <a:pt x="0" y="4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6" name="Freeform 104"/>
            <p:cNvSpPr>
              <a:spLocks/>
            </p:cNvSpPr>
            <p:nvPr/>
          </p:nvSpPr>
          <p:spPr bwMode="auto">
            <a:xfrm>
              <a:off x="2356" y="699"/>
              <a:ext cx="3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43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5" y="16"/>
                </a:cxn>
                <a:cxn ang="0">
                  <a:pos x="31" y="7"/>
                </a:cxn>
                <a:cxn ang="0">
                  <a:pos x="31" y="0"/>
                </a:cxn>
              </a:cxnLst>
              <a:rect l="0" t="0" r="r" b="b"/>
              <a:pathLst>
                <a:path w="31" h="80">
                  <a:moveTo>
                    <a:pt x="0" y="80"/>
                  </a:moveTo>
                  <a:lnTo>
                    <a:pt x="0" y="80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25" y="16"/>
                  </a:lnTo>
                  <a:lnTo>
                    <a:pt x="31" y="7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7" name="Freeform 105"/>
            <p:cNvSpPr>
              <a:spLocks/>
            </p:cNvSpPr>
            <p:nvPr/>
          </p:nvSpPr>
          <p:spPr bwMode="auto">
            <a:xfrm>
              <a:off x="2288" y="733"/>
              <a:ext cx="7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3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58" y="6"/>
                </a:cxn>
                <a:cxn ang="0">
                  <a:pos x="64" y="3"/>
                </a:cxn>
                <a:cxn ang="0">
                  <a:pos x="74" y="0"/>
                </a:cxn>
              </a:cxnLst>
              <a:rect l="0" t="0" r="r" b="b"/>
              <a:pathLst>
                <a:path w="74" h="6">
                  <a:moveTo>
                    <a:pt x="0" y="6"/>
                  </a:moveTo>
                  <a:lnTo>
                    <a:pt x="0" y="6"/>
                  </a:lnTo>
                  <a:lnTo>
                    <a:pt x="2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58" y="6"/>
                  </a:lnTo>
                  <a:lnTo>
                    <a:pt x="64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8" name="Freeform 106"/>
            <p:cNvSpPr>
              <a:spLocks/>
            </p:cNvSpPr>
            <p:nvPr/>
          </p:nvSpPr>
          <p:spPr bwMode="auto">
            <a:xfrm>
              <a:off x="2237" y="626"/>
              <a:ext cx="22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6" y="28"/>
                </a:cxn>
                <a:cxn ang="0">
                  <a:pos x="16" y="19"/>
                </a:cxn>
                <a:cxn ang="0">
                  <a:pos x="19" y="9"/>
                </a:cxn>
                <a:cxn ang="0">
                  <a:pos x="22" y="0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0" y="43"/>
                  </a:lnTo>
                  <a:lnTo>
                    <a:pt x="6" y="28"/>
                  </a:lnTo>
                  <a:lnTo>
                    <a:pt x="16" y="19"/>
                  </a:lnTo>
                  <a:lnTo>
                    <a:pt x="19" y="9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9" name="Freeform 107"/>
            <p:cNvSpPr>
              <a:spLocks/>
            </p:cNvSpPr>
            <p:nvPr/>
          </p:nvSpPr>
          <p:spPr bwMode="auto">
            <a:xfrm>
              <a:off x="2134" y="602"/>
              <a:ext cx="6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0" y="39"/>
                </a:cxn>
              </a:cxnLst>
              <a:rect l="0" t="0" r="r" b="b"/>
              <a:pathLst>
                <a:path w="6" h="39">
                  <a:moveTo>
                    <a:pt x="3" y="0"/>
                  </a:moveTo>
                  <a:lnTo>
                    <a:pt x="3" y="0"/>
                  </a:lnTo>
                  <a:lnTo>
                    <a:pt x="6" y="9"/>
                  </a:lnTo>
                  <a:lnTo>
                    <a:pt x="6" y="18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0" name="Freeform 108"/>
            <p:cNvSpPr>
              <a:spLocks/>
            </p:cNvSpPr>
            <p:nvPr/>
          </p:nvSpPr>
          <p:spPr bwMode="auto">
            <a:xfrm>
              <a:off x="1981" y="587"/>
              <a:ext cx="15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7"/>
                </a:cxn>
                <a:cxn ang="0">
                  <a:pos x="3" y="51"/>
                </a:cxn>
                <a:cxn ang="0">
                  <a:pos x="3" y="51"/>
                </a:cxn>
                <a:cxn ang="0">
                  <a:pos x="3" y="61"/>
                </a:cxn>
                <a:cxn ang="0">
                  <a:pos x="9" y="70"/>
                </a:cxn>
                <a:cxn ang="0">
                  <a:pos x="12" y="79"/>
                </a:cxn>
                <a:cxn ang="0">
                  <a:pos x="15" y="85"/>
                </a:cxn>
              </a:cxnLst>
              <a:rect l="0" t="0" r="r" b="b"/>
              <a:pathLst>
                <a:path w="15" h="85">
                  <a:moveTo>
                    <a:pt x="0" y="0"/>
                  </a:moveTo>
                  <a:lnTo>
                    <a:pt x="0" y="0"/>
                  </a:lnTo>
                  <a:lnTo>
                    <a:pt x="3" y="27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61"/>
                  </a:lnTo>
                  <a:lnTo>
                    <a:pt x="9" y="70"/>
                  </a:lnTo>
                  <a:lnTo>
                    <a:pt x="12" y="79"/>
                  </a:lnTo>
                  <a:lnTo>
                    <a:pt x="15" y="8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1" name="Freeform 109"/>
            <p:cNvSpPr>
              <a:spLocks/>
            </p:cNvSpPr>
            <p:nvPr/>
          </p:nvSpPr>
          <p:spPr bwMode="auto">
            <a:xfrm>
              <a:off x="1953" y="638"/>
              <a:ext cx="31" cy="4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16" y="19"/>
                </a:cxn>
                <a:cxn ang="0">
                  <a:pos x="6" y="31"/>
                </a:cxn>
                <a:cxn ang="0">
                  <a:pos x="0" y="43"/>
                </a:cxn>
              </a:cxnLst>
              <a:rect l="0" t="0" r="r" b="b"/>
              <a:pathLst>
                <a:path w="31" h="43">
                  <a:moveTo>
                    <a:pt x="31" y="0"/>
                  </a:moveTo>
                  <a:lnTo>
                    <a:pt x="31" y="0"/>
                  </a:lnTo>
                  <a:lnTo>
                    <a:pt x="16" y="19"/>
                  </a:lnTo>
                  <a:lnTo>
                    <a:pt x="6" y="31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2" name="Freeform 110"/>
            <p:cNvSpPr>
              <a:spLocks/>
            </p:cNvSpPr>
            <p:nvPr/>
          </p:nvSpPr>
          <p:spPr bwMode="auto">
            <a:xfrm>
              <a:off x="1834" y="608"/>
              <a:ext cx="22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9" y="27"/>
                </a:cxn>
                <a:cxn ang="0">
                  <a:pos x="13" y="58"/>
                </a:cxn>
                <a:cxn ang="0">
                  <a:pos x="13" y="58"/>
                </a:cxn>
                <a:cxn ang="0">
                  <a:pos x="13" y="70"/>
                </a:cxn>
                <a:cxn ang="0">
                  <a:pos x="16" y="76"/>
                </a:cxn>
                <a:cxn ang="0">
                  <a:pos x="22" y="82"/>
                </a:cxn>
              </a:cxnLst>
              <a:rect l="0" t="0" r="r" b="b"/>
              <a:pathLst>
                <a:path w="22" h="82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2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70"/>
                  </a:lnTo>
                  <a:lnTo>
                    <a:pt x="16" y="76"/>
                  </a:lnTo>
                  <a:lnTo>
                    <a:pt x="22" y="8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3" name="Freeform 111"/>
            <p:cNvSpPr>
              <a:spLocks/>
            </p:cNvSpPr>
            <p:nvPr/>
          </p:nvSpPr>
          <p:spPr bwMode="auto">
            <a:xfrm>
              <a:off x="1786" y="654"/>
              <a:ext cx="16" cy="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4"/>
                </a:cxn>
                <a:cxn ang="0">
                  <a:pos x="7" y="58"/>
                </a:cxn>
                <a:cxn ang="0">
                  <a:pos x="0" y="113"/>
                </a:cxn>
              </a:cxnLst>
              <a:rect l="0" t="0" r="r" b="b"/>
              <a:pathLst>
                <a:path w="16" h="113">
                  <a:moveTo>
                    <a:pt x="16" y="0"/>
                  </a:moveTo>
                  <a:lnTo>
                    <a:pt x="16" y="0"/>
                  </a:lnTo>
                  <a:lnTo>
                    <a:pt x="10" y="24"/>
                  </a:lnTo>
                  <a:lnTo>
                    <a:pt x="7" y="58"/>
                  </a:lnTo>
                  <a:lnTo>
                    <a:pt x="0" y="11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4" name="Freeform 112"/>
            <p:cNvSpPr>
              <a:spLocks/>
            </p:cNvSpPr>
            <p:nvPr/>
          </p:nvSpPr>
          <p:spPr bwMode="auto">
            <a:xfrm>
              <a:off x="1755" y="715"/>
              <a:ext cx="37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18" y="15"/>
                </a:cxn>
                <a:cxn ang="0">
                  <a:pos x="0" y="33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37" y="0"/>
                  </a:lnTo>
                  <a:lnTo>
                    <a:pt x="18" y="15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5" name="Freeform 113"/>
            <p:cNvSpPr>
              <a:spLocks/>
            </p:cNvSpPr>
            <p:nvPr/>
          </p:nvSpPr>
          <p:spPr bwMode="auto">
            <a:xfrm>
              <a:off x="1688" y="629"/>
              <a:ext cx="2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22"/>
                </a:cxn>
                <a:cxn ang="0">
                  <a:pos x="27" y="46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22"/>
                  </a:lnTo>
                  <a:lnTo>
                    <a:pt x="27" y="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6" name="Freeform 114"/>
            <p:cNvSpPr>
              <a:spLocks/>
            </p:cNvSpPr>
            <p:nvPr/>
          </p:nvSpPr>
          <p:spPr bwMode="auto">
            <a:xfrm>
              <a:off x="2167" y="681"/>
              <a:ext cx="1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28"/>
                </a:cxn>
                <a:cxn ang="0">
                  <a:pos x="12" y="43"/>
                </a:cxn>
                <a:cxn ang="0">
                  <a:pos x="12" y="55"/>
                </a:cxn>
              </a:cxnLst>
              <a:rect l="0" t="0" r="r" b="b"/>
              <a:pathLst>
                <a:path w="12" h="55">
                  <a:moveTo>
                    <a:pt x="0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43"/>
                  </a:lnTo>
                  <a:lnTo>
                    <a:pt x="12" y="5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7" name="Freeform 115"/>
            <p:cNvSpPr>
              <a:spLocks/>
            </p:cNvSpPr>
            <p:nvPr/>
          </p:nvSpPr>
          <p:spPr bwMode="auto">
            <a:xfrm>
              <a:off x="2130" y="724"/>
              <a:ext cx="1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8" y="21"/>
                </a:cxn>
                <a:cxn ang="0">
                  <a:pos x="68" y="9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6" y="0"/>
                </a:cxn>
              </a:cxnLst>
              <a:rect l="0" t="0" r="r" b="b"/>
              <a:pathLst>
                <a:path w="126" h="24">
                  <a:moveTo>
                    <a:pt x="0" y="24"/>
                  </a:moveTo>
                  <a:lnTo>
                    <a:pt x="0" y="24"/>
                  </a:lnTo>
                  <a:lnTo>
                    <a:pt x="28" y="21"/>
                  </a:lnTo>
                  <a:lnTo>
                    <a:pt x="68" y="9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8" name="Freeform 116"/>
            <p:cNvSpPr>
              <a:spLocks/>
            </p:cNvSpPr>
            <p:nvPr/>
          </p:nvSpPr>
          <p:spPr bwMode="auto">
            <a:xfrm>
              <a:off x="1474" y="773"/>
              <a:ext cx="873" cy="397"/>
            </a:xfrm>
            <a:custGeom>
              <a:avLst/>
              <a:gdLst/>
              <a:ahLst/>
              <a:cxnLst>
                <a:cxn ang="0">
                  <a:pos x="672" y="390"/>
                </a:cxn>
                <a:cxn ang="0">
                  <a:pos x="672" y="390"/>
                </a:cxn>
                <a:cxn ang="0">
                  <a:pos x="687" y="381"/>
                </a:cxn>
                <a:cxn ang="0">
                  <a:pos x="705" y="375"/>
                </a:cxn>
                <a:cxn ang="0">
                  <a:pos x="742" y="372"/>
                </a:cxn>
                <a:cxn ang="0">
                  <a:pos x="742" y="372"/>
                </a:cxn>
                <a:cxn ang="0">
                  <a:pos x="769" y="366"/>
                </a:cxn>
                <a:cxn ang="0">
                  <a:pos x="806" y="351"/>
                </a:cxn>
                <a:cxn ang="0">
                  <a:pos x="821" y="342"/>
                </a:cxn>
                <a:cxn ang="0">
                  <a:pos x="837" y="332"/>
                </a:cxn>
                <a:cxn ang="0">
                  <a:pos x="846" y="320"/>
                </a:cxn>
                <a:cxn ang="0">
                  <a:pos x="852" y="308"/>
                </a:cxn>
                <a:cxn ang="0">
                  <a:pos x="852" y="308"/>
                </a:cxn>
                <a:cxn ang="0">
                  <a:pos x="870" y="253"/>
                </a:cxn>
                <a:cxn ang="0">
                  <a:pos x="873" y="226"/>
                </a:cxn>
                <a:cxn ang="0">
                  <a:pos x="873" y="213"/>
                </a:cxn>
                <a:cxn ang="0">
                  <a:pos x="870" y="204"/>
                </a:cxn>
                <a:cxn ang="0">
                  <a:pos x="870" y="204"/>
                </a:cxn>
                <a:cxn ang="0">
                  <a:pos x="855" y="180"/>
                </a:cxn>
                <a:cxn ang="0">
                  <a:pos x="837" y="152"/>
                </a:cxn>
                <a:cxn ang="0">
                  <a:pos x="815" y="122"/>
                </a:cxn>
                <a:cxn ang="0">
                  <a:pos x="794" y="104"/>
                </a:cxn>
                <a:cxn ang="0">
                  <a:pos x="794" y="104"/>
                </a:cxn>
                <a:cxn ang="0">
                  <a:pos x="760" y="76"/>
                </a:cxn>
                <a:cxn ang="0">
                  <a:pos x="724" y="55"/>
                </a:cxn>
                <a:cxn ang="0">
                  <a:pos x="684" y="36"/>
                </a:cxn>
                <a:cxn ang="0">
                  <a:pos x="647" y="18"/>
                </a:cxn>
                <a:cxn ang="0">
                  <a:pos x="611" y="9"/>
                </a:cxn>
                <a:cxn ang="0">
                  <a:pos x="580" y="3"/>
                </a:cxn>
                <a:cxn ang="0">
                  <a:pos x="553" y="0"/>
                </a:cxn>
                <a:cxn ang="0">
                  <a:pos x="534" y="3"/>
                </a:cxn>
                <a:cxn ang="0">
                  <a:pos x="534" y="3"/>
                </a:cxn>
                <a:cxn ang="0">
                  <a:pos x="479" y="21"/>
                </a:cxn>
                <a:cxn ang="0">
                  <a:pos x="388" y="49"/>
                </a:cxn>
                <a:cxn ang="0">
                  <a:pos x="299" y="76"/>
                </a:cxn>
                <a:cxn ang="0">
                  <a:pos x="269" y="88"/>
                </a:cxn>
                <a:cxn ang="0">
                  <a:pos x="253" y="97"/>
                </a:cxn>
                <a:cxn ang="0">
                  <a:pos x="253" y="97"/>
                </a:cxn>
                <a:cxn ang="0">
                  <a:pos x="223" y="119"/>
                </a:cxn>
                <a:cxn ang="0">
                  <a:pos x="171" y="155"/>
                </a:cxn>
                <a:cxn ang="0">
                  <a:pos x="122" y="189"/>
                </a:cxn>
                <a:cxn ang="0">
                  <a:pos x="104" y="204"/>
                </a:cxn>
                <a:cxn ang="0">
                  <a:pos x="92" y="213"/>
                </a:cxn>
                <a:cxn ang="0">
                  <a:pos x="92" y="213"/>
                </a:cxn>
                <a:cxn ang="0">
                  <a:pos x="76" y="235"/>
                </a:cxn>
                <a:cxn ang="0">
                  <a:pos x="58" y="262"/>
                </a:cxn>
                <a:cxn ang="0">
                  <a:pos x="43" y="287"/>
                </a:cxn>
                <a:cxn ang="0">
                  <a:pos x="40" y="299"/>
                </a:cxn>
                <a:cxn ang="0">
                  <a:pos x="40" y="308"/>
                </a:cxn>
                <a:cxn ang="0">
                  <a:pos x="40" y="308"/>
                </a:cxn>
                <a:cxn ang="0">
                  <a:pos x="34" y="329"/>
                </a:cxn>
                <a:cxn ang="0">
                  <a:pos x="24" y="357"/>
                </a:cxn>
                <a:cxn ang="0">
                  <a:pos x="12" y="381"/>
                </a:cxn>
                <a:cxn ang="0">
                  <a:pos x="0" y="397"/>
                </a:cxn>
              </a:cxnLst>
              <a:rect l="0" t="0" r="r" b="b"/>
              <a:pathLst>
                <a:path w="873" h="397">
                  <a:moveTo>
                    <a:pt x="672" y="390"/>
                  </a:moveTo>
                  <a:lnTo>
                    <a:pt x="672" y="390"/>
                  </a:lnTo>
                  <a:lnTo>
                    <a:pt x="687" y="381"/>
                  </a:lnTo>
                  <a:lnTo>
                    <a:pt x="705" y="375"/>
                  </a:lnTo>
                  <a:lnTo>
                    <a:pt x="742" y="372"/>
                  </a:lnTo>
                  <a:lnTo>
                    <a:pt x="742" y="372"/>
                  </a:lnTo>
                  <a:lnTo>
                    <a:pt x="769" y="366"/>
                  </a:lnTo>
                  <a:lnTo>
                    <a:pt x="806" y="351"/>
                  </a:lnTo>
                  <a:lnTo>
                    <a:pt x="821" y="342"/>
                  </a:lnTo>
                  <a:lnTo>
                    <a:pt x="837" y="332"/>
                  </a:lnTo>
                  <a:lnTo>
                    <a:pt x="846" y="320"/>
                  </a:lnTo>
                  <a:lnTo>
                    <a:pt x="852" y="308"/>
                  </a:lnTo>
                  <a:lnTo>
                    <a:pt x="852" y="308"/>
                  </a:lnTo>
                  <a:lnTo>
                    <a:pt x="870" y="253"/>
                  </a:lnTo>
                  <a:lnTo>
                    <a:pt x="873" y="226"/>
                  </a:lnTo>
                  <a:lnTo>
                    <a:pt x="873" y="213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55" y="180"/>
                  </a:lnTo>
                  <a:lnTo>
                    <a:pt x="837" y="152"/>
                  </a:lnTo>
                  <a:lnTo>
                    <a:pt x="815" y="122"/>
                  </a:lnTo>
                  <a:lnTo>
                    <a:pt x="794" y="104"/>
                  </a:lnTo>
                  <a:lnTo>
                    <a:pt x="794" y="104"/>
                  </a:lnTo>
                  <a:lnTo>
                    <a:pt x="760" y="76"/>
                  </a:lnTo>
                  <a:lnTo>
                    <a:pt x="724" y="55"/>
                  </a:lnTo>
                  <a:lnTo>
                    <a:pt x="684" y="36"/>
                  </a:lnTo>
                  <a:lnTo>
                    <a:pt x="647" y="18"/>
                  </a:lnTo>
                  <a:lnTo>
                    <a:pt x="611" y="9"/>
                  </a:lnTo>
                  <a:lnTo>
                    <a:pt x="580" y="3"/>
                  </a:lnTo>
                  <a:lnTo>
                    <a:pt x="553" y="0"/>
                  </a:lnTo>
                  <a:lnTo>
                    <a:pt x="534" y="3"/>
                  </a:lnTo>
                  <a:lnTo>
                    <a:pt x="534" y="3"/>
                  </a:lnTo>
                  <a:lnTo>
                    <a:pt x="479" y="21"/>
                  </a:lnTo>
                  <a:lnTo>
                    <a:pt x="388" y="49"/>
                  </a:lnTo>
                  <a:lnTo>
                    <a:pt x="299" y="76"/>
                  </a:lnTo>
                  <a:lnTo>
                    <a:pt x="269" y="88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23" y="119"/>
                  </a:lnTo>
                  <a:lnTo>
                    <a:pt x="171" y="155"/>
                  </a:lnTo>
                  <a:lnTo>
                    <a:pt x="122" y="189"/>
                  </a:lnTo>
                  <a:lnTo>
                    <a:pt x="104" y="204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76" y="235"/>
                  </a:lnTo>
                  <a:lnTo>
                    <a:pt x="58" y="262"/>
                  </a:lnTo>
                  <a:lnTo>
                    <a:pt x="43" y="287"/>
                  </a:lnTo>
                  <a:lnTo>
                    <a:pt x="40" y="299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4" y="329"/>
                  </a:lnTo>
                  <a:lnTo>
                    <a:pt x="24" y="357"/>
                  </a:lnTo>
                  <a:lnTo>
                    <a:pt x="12" y="381"/>
                  </a:lnTo>
                  <a:lnTo>
                    <a:pt x="0" y="39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9" name="Freeform 117"/>
            <p:cNvSpPr>
              <a:spLocks/>
            </p:cNvSpPr>
            <p:nvPr/>
          </p:nvSpPr>
          <p:spPr bwMode="auto">
            <a:xfrm>
              <a:off x="1444" y="1066"/>
              <a:ext cx="73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24" y="33"/>
                </a:cxn>
                <a:cxn ang="0">
                  <a:pos x="42" y="24"/>
                </a:cxn>
                <a:cxn ang="0">
                  <a:pos x="58" y="15"/>
                </a:cxn>
                <a:cxn ang="0">
                  <a:pos x="73" y="0"/>
                </a:cxn>
              </a:cxnLst>
              <a:rect l="0" t="0" r="r" b="b"/>
              <a:pathLst>
                <a:path w="73" h="42">
                  <a:moveTo>
                    <a:pt x="0" y="42"/>
                  </a:moveTo>
                  <a:lnTo>
                    <a:pt x="0" y="42"/>
                  </a:lnTo>
                  <a:lnTo>
                    <a:pt x="24" y="33"/>
                  </a:lnTo>
                  <a:lnTo>
                    <a:pt x="42" y="24"/>
                  </a:lnTo>
                  <a:lnTo>
                    <a:pt x="58" y="15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0" name="Freeform 118"/>
            <p:cNvSpPr>
              <a:spLocks/>
            </p:cNvSpPr>
            <p:nvPr/>
          </p:nvSpPr>
          <p:spPr bwMode="auto">
            <a:xfrm>
              <a:off x="1514" y="892"/>
              <a:ext cx="49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5" y="21"/>
                </a:cxn>
                <a:cxn ang="0">
                  <a:pos x="33" y="46"/>
                </a:cxn>
                <a:cxn ang="0">
                  <a:pos x="39" y="58"/>
                </a:cxn>
                <a:cxn ang="0">
                  <a:pos x="46" y="70"/>
                </a:cxn>
                <a:cxn ang="0">
                  <a:pos x="49" y="85"/>
                </a:cxn>
                <a:cxn ang="0">
                  <a:pos x="46" y="100"/>
                </a:cxn>
              </a:cxnLst>
              <a:rect l="0" t="0" r="r" b="b"/>
              <a:pathLst>
                <a:path w="49" h="100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5" y="21"/>
                  </a:lnTo>
                  <a:lnTo>
                    <a:pt x="33" y="46"/>
                  </a:lnTo>
                  <a:lnTo>
                    <a:pt x="39" y="58"/>
                  </a:lnTo>
                  <a:lnTo>
                    <a:pt x="46" y="70"/>
                  </a:lnTo>
                  <a:lnTo>
                    <a:pt x="49" y="85"/>
                  </a:lnTo>
                  <a:lnTo>
                    <a:pt x="46" y="10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1" name="Freeform 119"/>
            <p:cNvSpPr>
              <a:spLocks/>
            </p:cNvSpPr>
            <p:nvPr/>
          </p:nvSpPr>
          <p:spPr bwMode="auto">
            <a:xfrm>
              <a:off x="1657" y="724"/>
              <a:ext cx="74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" y="27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46" y="73"/>
                </a:cxn>
                <a:cxn ang="0">
                  <a:pos x="61" y="101"/>
                </a:cxn>
                <a:cxn ang="0">
                  <a:pos x="70" y="128"/>
                </a:cxn>
                <a:cxn ang="0">
                  <a:pos x="74" y="137"/>
                </a:cxn>
                <a:cxn ang="0">
                  <a:pos x="70" y="146"/>
                </a:cxn>
              </a:cxnLst>
              <a:rect l="0" t="0" r="r" b="b"/>
              <a:pathLst>
                <a:path w="74" h="146">
                  <a:moveTo>
                    <a:pt x="0" y="0"/>
                  </a:moveTo>
                  <a:lnTo>
                    <a:pt x="0" y="0"/>
                  </a:lnTo>
                  <a:lnTo>
                    <a:pt x="19" y="2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6" y="73"/>
                  </a:lnTo>
                  <a:lnTo>
                    <a:pt x="61" y="101"/>
                  </a:lnTo>
                  <a:lnTo>
                    <a:pt x="70" y="128"/>
                  </a:lnTo>
                  <a:lnTo>
                    <a:pt x="74" y="137"/>
                  </a:lnTo>
                  <a:lnTo>
                    <a:pt x="70" y="1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2" name="Freeform 120"/>
            <p:cNvSpPr>
              <a:spLocks/>
            </p:cNvSpPr>
            <p:nvPr/>
          </p:nvSpPr>
          <p:spPr bwMode="auto">
            <a:xfrm>
              <a:off x="1688" y="718"/>
              <a:ext cx="1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52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3" name="Freeform 121"/>
            <p:cNvSpPr>
              <a:spLocks/>
            </p:cNvSpPr>
            <p:nvPr/>
          </p:nvSpPr>
          <p:spPr bwMode="auto">
            <a:xfrm>
              <a:off x="2017" y="690"/>
              <a:ext cx="34" cy="8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8" y="22"/>
                </a:cxn>
                <a:cxn ang="0">
                  <a:pos x="25" y="43"/>
                </a:cxn>
                <a:cxn ang="0">
                  <a:pos x="22" y="55"/>
                </a:cxn>
                <a:cxn ang="0">
                  <a:pos x="16" y="64"/>
                </a:cxn>
                <a:cxn ang="0">
                  <a:pos x="10" y="74"/>
                </a:cxn>
                <a:cxn ang="0">
                  <a:pos x="0" y="83"/>
                </a:cxn>
              </a:cxnLst>
              <a:rect l="0" t="0" r="r" b="b"/>
              <a:pathLst>
                <a:path w="34" h="83">
                  <a:moveTo>
                    <a:pt x="34" y="0"/>
                  </a:moveTo>
                  <a:lnTo>
                    <a:pt x="34" y="0"/>
                  </a:lnTo>
                  <a:lnTo>
                    <a:pt x="28" y="22"/>
                  </a:lnTo>
                  <a:lnTo>
                    <a:pt x="25" y="43"/>
                  </a:lnTo>
                  <a:lnTo>
                    <a:pt x="22" y="55"/>
                  </a:lnTo>
                  <a:lnTo>
                    <a:pt x="16" y="64"/>
                  </a:lnTo>
                  <a:lnTo>
                    <a:pt x="10" y="74"/>
                  </a:lnTo>
                  <a:lnTo>
                    <a:pt x="0" y="8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4" name="Freeform 122"/>
            <p:cNvSpPr>
              <a:spLocks/>
            </p:cNvSpPr>
            <p:nvPr/>
          </p:nvSpPr>
          <p:spPr bwMode="auto">
            <a:xfrm>
              <a:off x="2280" y="834"/>
              <a:ext cx="95" cy="5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76" y="21"/>
                </a:cxn>
                <a:cxn ang="0">
                  <a:pos x="52" y="39"/>
                </a:cxn>
                <a:cxn ang="0">
                  <a:pos x="37" y="46"/>
                </a:cxn>
                <a:cxn ang="0">
                  <a:pos x="24" y="49"/>
                </a:cxn>
                <a:cxn ang="0">
                  <a:pos x="12" y="52"/>
                </a:cxn>
                <a:cxn ang="0">
                  <a:pos x="0" y="49"/>
                </a:cxn>
              </a:cxnLst>
              <a:rect l="0" t="0" r="r" b="b"/>
              <a:pathLst>
                <a:path w="95" h="52">
                  <a:moveTo>
                    <a:pt x="95" y="0"/>
                  </a:moveTo>
                  <a:lnTo>
                    <a:pt x="95" y="0"/>
                  </a:lnTo>
                  <a:lnTo>
                    <a:pt x="76" y="21"/>
                  </a:lnTo>
                  <a:lnTo>
                    <a:pt x="52" y="39"/>
                  </a:lnTo>
                  <a:lnTo>
                    <a:pt x="37" y="46"/>
                  </a:lnTo>
                  <a:lnTo>
                    <a:pt x="24" y="49"/>
                  </a:lnTo>
                  <a:lnTo>
                    <a:pt x="12" y="52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5" name="Freeform 123"/>
            <p:cNvSpPr>
              <a:spLocks/>
            </p:cNvSpPr>
            <p:nvPr/>
          </p:nvSpPr>
          <p:spPr bwMode="auto">
            <a:xfrm>
              <a:off x="2347" y="938"/>
              <a:ext cx="55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6" y="15"/>
                </a:cxn>
                <a:cxn ang="0">
                  <a:pos x="34" y="30"/>
                </a:cxn>
                <a:cxn ang="0">
                  <a:pos x="15" y="42"/>
                </a:cxn>
                <a:cxn ang="0">
                  <a:pos x="6" y="45"/>
                </a:cxn>
                <a:cxn ang="0">
                  <a:pos x="0" y="45"/>
                </a:cxn>
              </a:cxnLst>
              <a:rect l="0" t="0" r="r" b="b"/>
              <a:pathLst>
                <a:path w="55" h="45">
                  <a:moveTo>
                    <a:pt x="55" y="0"/>
                  </a:moveTo>
                  <a:lnTo>
                    <a:pt x="55" y="0"/>
                  </a:lnTo>
                  <a:lnTo>
                    <a:pt x="46" y="15"/>
                  </a:lnTo>
                  <a:lnTo>
                    <a:pt x="34" y="30"/>
                  </a:lnTo>
                  <a:lnTo>
                    <a:pt x="15" y="42"/>
                  </a:lnTo>
                  <a:lnTo>
                    <a:pt x="6" y="45"/>
                  </a:lnTo>
                  <a:lnTo>
                    <a:pt x="0" y="4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6" name="Freeform 124"/>
            <p:cNvSpPr>
              <a:spLocks/>
            </p:cNvSpPr>
            <p:nvPr/>
          </p:nvSpPr>
          <p:spPr bwMode="auto">
            <a:xfrm>
              <a:off x="2372" y="980"/>
              <a:ext cx="55" cy="22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5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5" h="22">
                  <a:moveTo>
                    <a:pt x="55" y="22"/>
                  </a:moveTo>
                  <a:lnTo>
                    <a:pt x="55" y="2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077" name="Freeform 125"/>
          <p:cNvSpPr>
            <a:spLocks/>
          </p:cNvSpPr>
          <p:nvPr/>
        </p:nvSpPr>
        <p:spPr bwMode="auto">
          <a:xfrm>
            <a:off x="2566988" y="2708275"/>
            <a:ext cx="403225" cy="366713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85" y="244"/>
              </a:cxn>
              <a:cxn ang="0">
                <a:pos x="268" y="0"/>
              </a:cxn>
            </a:cxnLst>
            <a:rect l="0" t="0" r="r" b="b"/>
            <a:pathLst>
              <a:path w="268" h="244">
                <a:moveTo>
                  <a:pt x="0" y="244"/>
                </a:moveTo>
                <a:lnTo>
                  <a:pt x="85" y="244"/>
                </a:lnTo>
                <a:lnTo>
                  <a:pt x="268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78" name="Text Box 126"/>
          <p:cNvSpPr txBox="1">
            <a:spLocks noChangeArrowheads="1"/>
          </p:cNvSpPr>
          <p:nvPr/>
        </p:nvSpPr>
        <p:spPr bwMode="auto">
          <a:xfrm>
            <a:off x="833438" y="2787650"/>
            <a:ext cx="1979612" cy="1069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Cardioregulatory</a:t>
            </a:r>
          </a:p>
          <a:p>
            <a:pPr eaLnBrk="0" hangingPunct="0"/>
            <a:r>
              <a:rPr lang="en-US" sz="1600" b="1">
                <a:latin typeface="Arial" charset="0"/>
              </a:rPr>
              <a:t>and vasomotor</a:t>
            </a:r>
          </a:p>
          <a:p>
            <a:pPr eaLnBrk="0" hangingPunct="0"/>
            <a:r>
              <a:rPr lang="en-US" sz="1600" b="1">
                <a:latin typeface="Arial" charset="0"/>
              </a:rPr>
              <a:t>centres in the</a:t>
            </a:r>
          </a:p>
          <a:p>
            <a:pPr eaLnBrk="0" hangingPunct="0"/>
            <a:r>
              <a:rPr lang="en-US" sz="1600" b="1">
                <a:latin typeface="Arial" charset="0"/>
              </a:rPr>
              <a:t>medulla oblongata</a:t>
            </a:r>
          </a:p>
        </p:txBody>
      </p:sp>
      <p:sp>
        <p:nvSpPr>
          <p:cNvPr id="126079" name="Freeform 127"/>
          <p:cNvSpPr>
            <a:spLocks/>
          </p:cNvSpPr>
          <p:nvPr/>
        </p:nvSpPr>
        <p:spPr bwMode="auto">
          <a:xfrm>
            <a:off x="2916238" y="2519363"/>
            <a:ext cx="217487" cy="217487"/>
          </a:xfrm>
          <a:custGeom>
            <a:avLst/>
            <a:gdLst/>
            <a:ahLst/>
            <a:cxnLst>
              <a:cxn ang="0">
                <a:pos x="79" y="155"/>
              </a:cxn>
              <a:cxn ang="0">
                <a:pos x="79" y="155"/>
              </a:cxn>
              <a:cxn ang="0">
                <a:pos x="94" y="152"/>
              </a:cxn>
              <a:cxn ang="0">
                <a:pos x="110" y="149"/>
              </a:cxn>
              <a:cxn ang="0">
                <a:pos x="122" y="143"/>
              </a:cxn>
              <a:cxn ang="0">
                <a:pos x="134" y="131"/>
              </a:cxn>
              <a:cxn ang="0">
                <a:pos x="143" y="122"/>
              </a:cxn>
              <a:cxn ang="0">
                <a:pos x="149" y="107"/>
              </a:cxn>
              <a:cxn ang="0">
                <a:pos x="155" y="94"/>
              </a:cxn>
              <a:cxn ang="0">
                <a:pos x="155" y="76"/>
              </a:cxn>
              <a:cxn ang="0">
                <a:pos x="155" y="76"/>
              </a:cxn>
              <a:cxn ang="0">
                <a:pos x="155" y="61"/>
              </a:cxn>
              <a:cxn ang="0">
                <a:pos x="149" y="49"/>
              </a:cxn>
              <a:cxn ang="0">
                <a:pos x="143" y="33"/>
              </a:cxn>
              <a:cxn ang="0">
                <a:pos x="134" y="21"/>
              </a:cxn>
              <a:cxn ang="0">
                <a:pos x="122" y="12"/>
              </a:cxn>
              <a:cxn ang="0">
                <a:pos x="110" y="6"/>
              </a:cxn>
              <a:cxn ang="0">
                <a:pos x="94" y="3"/>
              </a:cxn>
              <a:cxn ang="0">
                <a:pos x="79" y="0"/>
              </a:cxn>
              <a:cxn ang="0">
                <a:pos x="79" y="0"/>
              </a:cxn>
              <a:cxn ang="0">
                <a:pos x="64" y="3"/>
              </a:cxn>
              <a:cxn ang="0">
                <a:pos x="48" y="6"/>
              </a:cxn>
              <a:cxn ang="0">
                <a:pos x="36" y="12"/>
              </a:cxn>
              <a:cxn ang="0">
                <a:pos x="24" y="21"/>
              </a:cxn>
              <a:cxn ang="0">
                <a:pos x="15" y="33"/>
              </a:cxn>
              <a:cxn ang="0">
                <a:pos x="6" y="49"/>
              </a:cxn>
              <a:cxn ang="0">
                <a:pos x="3" y="61"/>
              </a:cxn>
              <a:cxn ang="0">
                <a:pos x="0" y="76"/>
              </a:cxn>
              <a:cxn ang="0">
                <a:pos x="0" y="76"/>
              </a:cxn>
              <a:cxn ang="0">
                <a:pos x="3" y="94"/>
              </a:cxn>
              <a:cxn ang="0">
                <a:pos x="6" y="107"/>
              </a:cxn>
              <a:cxn ang="0">
                <a:pos x="15" y="122"/>
              </a:cxn>
              <a:cxn ang="0">
                <a:pos x="24" y="131"/>
              </a:cxn>
              <a:cxn ang="0">
                <a:pos x="36" y="143"/>
              </a:cxn>
              <a:cxn ang="0">
                <a:pos x="48" y="149"/>
              </a:cxn>
              <a:cxn ang="0">
                <a:pos x="64" y="152"/>
              </a:cxn>
              <a:cxn ang="0">
                <a:pos x="79" y="155"/>
              </a:cxn>
              <a:cxn ang="0">
                <a:pos x="79" y="155"/>
              </a:cxn>
              <a:cxn ang="0">
                <a:pos x="79" y="155"/>
              </a:cxn>
            </a:cxnLst>
            <a:rect l="0" t="0" r="r" b="b"/>
            <a:pathLst>
              <a:path w="155" h="155">
                <a:moveTo>
                  <a:pt x="79" y="155"/>
                </a:moveTo>
                <a:lnTo>
                  <a:pt x="79" y="155"/>
                </a:lnTo>
                <a:lnTo>
                  <a:pt x="94" y="152"/>
                </a:lnTo>
                <a:lnTo>
                  <a:pt x="110" y="149"/>
                </a:lnTo>
                <a:lnTo>
                  <a:pt x="122" y="143"/>
                </a:lnTo>
                <a:lnTo>
                  <a:pt x="134" y="131"/>
                </a:lnTo>
                <a:lnTo>
                  <a:pt x="143" y="122"/>
                </a:lnTo>
                <a:lnTo>
                  <a:pt x="149" y="107"/>
                </a:lnTo>
                <a:lnTo>
                  <a:pt x="155" y="94"/>
                </a:lnTo>
                <a:lnTo>
                  <a:pt x="155" y="76"/>
                </a:lnTo>
                <a:lnTo>
                  <a:pt x="155" y="76"/>
                </a:lnTo>
                <a:lnTo>
                  <a:pt x="155" y="61"/>
                </a:lnTo>
                <a:lnTo>
                  <a:pt x="149" y="49"/>
                </a:lnTo>
                <a:lnTo>
                  <a:pt x="143" y="33"/>
                </a:lnTo>
                <a:lnTo>
                  <a:pt x="134" y="21"/>
                </a:lnTo>
                <a:lnTo>
                  <a:pt x="122" y="12"/>
                </a:lnTo>
                <a:lnTo>
                  <a:pt x="110" y="6"/>
                </a:lnTo>
                <a:lnTo>
                  <a:pt x="94" y="3"/>
                </a:lnTo>
                <a:lnTo>
                  <a:pt x="79" y="0"/>
                </a:lnTo>
                <a:lnTo>
                  <a:pt x="79" y="0"/>
                </a:lnTo>
                <a:lnTo>
                  <a:pt x="64" y="3"/>
                </a:lnTo>
                <a:lnTo>
                  <a:pt x="48" y="6"/>
                </a:lnTo>
                <a:lnTo>
                  <a:pt x="36" y="12"/>
                </a:lnTo>
                <a:lnTo>
                  <a:pt x="24" y="21"/>
                </a:lnTo>
                <a:lnTo>
                  <a:pt x="15" y="33"/>
                </a:lnTo>
                <a:lnTo>
                  <a:pt x="6" y="49"/>
                </a:lnTo>
                <a:lnTo>
                  <a:pt x="3" y="61"/>
                </a:lnTo>
                <a:lnTo>
                  <a:pt x="0" y="76"/>
                </a:lnTo>
                <a:lnTo>
                  <a:pt x="0" y="76"/>
                </a:lnTo>
                <a:lnTo>
                  <a:pt x="3" y="94"/>
                </a:lnTo>
                <a:lnTo>
                  <a:pt x="6" y="107"/>
                </a:lnTo>
                <a:lnTo>
                  <a:pt x="15" y="122"/>
                </a:lnTo>
                <a:lnTo>
                  <a:pt x="24" y="131"/>
                </a:lnTo>
                <a:lnTo>
                  <a:pt x="36" y="143"/>
                </a:lnTo>
                <a:lnTo>
                  <a:pt x="48" y="149"/>
                </a:lnTo>
                <a:lnTo>
                  <a:pt x="64" y="152"/>
                </a:lnTo>
                <a:lnTo>
                  <a:pt x="79" y="155"/>
                </a:lnTo>
                <a:lnTo>
                  <a:pt x="79" y="155"/>
                </a:lnTo>
                <a:lnTo>
                  <a:pt x="79" y="155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80" name="Text Box 128"/>
          <p:cNvSpPr txBox="1">
            <a:spLocks noChangeArrowheads="1"/>
          </p:cNvSpPr>
          <p:nvPr/>
        </p:nvSpPr>
        <p:spPr bwMode="auto">
          <a:xfrm rot="-1262118">
            <a:off x="3916363" y="1089025"/>
            <a:ext cx="2405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Vagus nerve (afferent)</a:t>
            </a:r>
          </a:p>
        </p:txBody>
      </p:sp>
      <p:sp>
        <p:nvSpPr>
          <p:cNvPr id="126081" name="Freeform 129"/>
          <p:cNvSpPr>
            <a:spLocks/>
          </p:cNvSpPr>
          <p:nvPr/>
        </p:nvSpPr>
        <p:spPr bwMode="auto">
          <a:xfrm>
            <a:off x="3105150" y="1181100"/>
            <a:ext cx="3675063" cy="1333500"/>
          </a:xfrm>
          <a:custGeom>
            <a:avLst/>
            <a:gdLst/>
            <a:ahLst/>
            <a:cxnLst>
              <a:cxn ang="0">
                <a:pos x="2315" y="70"/>
              </a:cxn>
              <a:cxn ang="0">
                <a:pos x="1650" y="42"/>
              </a:cxn>
              <a:cxn ang="0">
                <a:pos x="858" y="324"/>
              </a:cxn>
              <a:cxn ang="0">
                <a:pos x="0" y="840"/>
              </a:cxn>
            </a:cxnLst>
            <a:rect l="0" t="0" r="r" b="b"/>
            <a:pathLst>
              <a:path w="2315" h="840">
                <a:moveTo>
                  <a:pt x="2315" y="70"/>
                </a:moveTo>
                <a:cubicBezTo>
                  <a:pt x="2204" y="65"/>
                  <a:pt x="1893" y="0"/>
                  <a:pt x="1650" y="42"/>
                </a:cubicBezTo>
                <a:cubicBezTo>
                  <a:pt x="1407" y="84"/>
                  <a:pt x="1133" y="191"/>
                  <a:pt x="858" y="324"/>
                </a:cubicBezTo>
                <a:cubicBezTo>
                  <a:pt x="583" y="457"/>
                  <a:pt x="179" y="733"/>
                  <a:pt x="0" y="84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6082" name="Text Box 130"/>
          <p:cNvSpPr txBox="1">
            <a:spLocks noChangeArrowheads="1"/>
          </p:cNvSpPr>
          <p:nvPr/>
        </p:nvSpPr>
        <p:spPr bwMode="auto">
          <a:xfrm>
            <a:off x="6084888" y="260350"/>
            <a:ext cx="1547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Stretch of  baroreceptors</a:t>
            </a:r>
          </a:p>
        </p:txBody>
      </p:sp>
      <p:sp>
        <p:nvSpPr>
          <p:cNvPr id="126083" name="Text Box 131"/>
          <p:cNvSpPr txBox="1">
            <a:spLocks noChangeArrowheads="1"/>
          </p:cNvSpPr>
          <p:nvPr/>
        </p:nvSpPr>
        <p:spPr bwMode="auto">
          <a:xfrm>
            <a:off x="7956550" y="1196975"/>
            <a:ext cx="1187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Increase of blood pressure</a:t>
            </a:r>
          </a:p>
        </p:txBody>
      </p:sp>
      <p:sp>
        <p:nvSpPr>
          <p:cNvPr id="126084" name="Freeform 132"/>
          <p:cNvSpPr>
            <a:spLocks/>
          </p:cNvSpPr>
          <p:nvPr/>
        </p:nvSpPr>
        <p:spPr bwMode="auto">
          <a:xfrm>
            <a:off x="7562850" y="733425"/>
            <a:ext cx="781050" cy="495300"/>
          </a:xfrm>
          <a:custGeom>
            <a:avLst/>
            <a:gdLst/>
            <a:ahLst/>
            <a:cxnLst>
              <a:cxn ang="0">
                <a:pos x="492" y="312"/>
              </a:cxn>
              <a:cxn ang="0">
                <a:pos x="0" y="0"/>
              </a:cxn>
            </a:cxnLst>
            <a:rect l="0" t="0" r="r" b="b"/>
            <a:pathLst>
              <a:path w="492" h="312">
                <a:moveTo>
                  <a:pt x="492" y="31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6085" name="Line 133"/>
          <p:cNvSpPr>
            <a:spLocks noChangeShapeType="1"/>
          </p:cNvSpPr>
          <p:nvPr/>
        </p:nvSpPr>
        <p:spPr bwMode="auto">
          <a:xfrm>
            <a:off x="7451725" y="1341438"/>
            <a:ext cx="5762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6086" name="Text Box 134"/>
          <p:cNvSpPr txBox="1">
            <a:spLocks noChangeArrowheads="1"/>
          </p:cNvSpPr>
          <p:nvPr/>
        </p:nvSpPr>
        <p:spPr bwMode="auto">
          <a:xfrm>
            <a:off x="7164388" y="11001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*</a:t>
            </a:r>
          </a:p>
        </p:txBody>
      </p:sp>
      <p:grpSp>
        <p:nvGrpSpPr>
          <p:cNvPr id="126087" name="Group 135"/>
          <p:cNvGrpSpPr>
            <a:grpSpLocks/>
          </p:cNvGrpSpPr>
          <p:nvPr/>
        </p:nvGrpSpPr>
        <p:grpSpPr bwMode="auto">
          <a:xfrm>
            <a:off x="3930650" y="1773238"/>
            <a:ext cx="2560638" cy="1619250"/>
            <a:chOff x="2350" y="1023"/>
            <a:chExt cx="1613" cy="1020"/>
          </a:xfrm>
        </p:grpSpPr>
        <p:grpSp>
          <p:nvGrpSpPr>
            <p:cNvPr id="126088" name="Group 136"/>
            <p:cNvGrpSpPr>
              <a:grpSpLocks/>
            </p:cNvGrpSpPr>
            <p:nvPr/>
          </p:nvGrpSpPr>
          <p:grpSpPr bwMode="auto">
            <a:xfrm>
              <a:off x="2350" y="1023"/>
              <a:ext cx="1613" cy="1020"/>
              <a:chOff x="2549" y="1124"/>
              <a:chExt cx="1691" cy="1145"/>
            </a:xfrm>
          </p:grpSpPr>
          <p:sp>
            <p:nvSpPr>
              <p:cNvPr id="126089" name="Freeform 137"/>
              <p:cNvSpPr>
                <a:spLocks/>
              </p:cNvSpPr>
              <p:nvPr/>
            </p:nvSpPr>
            <p:spPr bwMode="auto">
              <a:xfrm>
                <a:off x="2564" y="1154"/>
                <a:ext cx="1649" cy="1096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0" y="1096"/>
                  </a:cxn>
                  <a:cxn ang="0">
                    <a:pos x="256" y="931"/>
                  </a:cxn>
                  <a:cxn ang="0">
                    <a:pos x="748" y="614"/>
                  </a:cxn>
                  <a:cxn ang="0">
                    <a:pos x="1020" y="434"/>
                  </a:cxn>
                  <a:cxn ang="0">
                    <a:pos x="1276" y="263"/>
                  </a:cxn>
                  <a:cxn ang="0">
                    <a:pos x="1493" y="113"/>
                  </a:cxn>
                  <a:cxn ang="0">
                    <a:pos x="1581" y="52"/>
                  </a:cxn>
                  <a:cxn ang="0">
                    <a:pos x="1649" y="0"/>
                  </a:cxn>
                </a:cxnLst>
                <a:rect l="0" t="0" r="r" b="b"/>
                <a:pathLst>
                  <a:path w="1649" h="1096">
                    <a:moveTo>
                      <a:pt x="0" y="1096"/>
                    </a:moveTo>
                    <a:lnTo>
                      <a:pt x="0" y="1096"/>
                    </a:lnTo>
                    <a:lnTo>
                      <a:pt x="256" y="931"/>
                    </a:lnTo>
                    <a:lnTo>
                      <a:pt x="748" y="614"/>
                    </a:lnTo>
                    <a:lnTo>
                      <a:pt x="1020" y="434"/>
                    </a:lnTo>
                    <a:lnTo>
                      <a:pt x="1276" y="263"/>
                    </a:lnTo>
                    <a:lnTo>
                      <a:pt x="1493" y="113"/>
                    </a:lnTo>
                    <a:lnTo>
                      <a:pt x="1581" y="52"/>
                    </a:lnTo>
                    <a:lnTo>
                      <a:pt x="1649" y="0"/>
                    </a:lnTo>
                  </a:path>
                </a:pathLst>
              </a:custGeom>
              <a:noFill/>
              <a:ln w="14288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090" name="Freeform 138"/>
              <p:cNvSpPr>
                <a:spLocks/>
              </p:cNvSpPr>
              <p:nvPr/>
            </p:nvSpPr>
            <p:spPr bwMode="auto">
              <a:xfrm>
                <a:off x="4206" y="1127"/>
                <a:ext cx="34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0"/>
                  </a:cxn>
                  <a:cxn ang="0">
                    <a:pos x="34" y="30"/>
                  </a:cxn>
                </a:cxnLst>
                <a:rect l="0" t="0" r="r" b="b"/>
                <a:pathLst>
                  <a:path w="34" h="30">
                    <a:moveTo>
                      <a:pt x="10" y="0"/>
                    </a:moveTo>
                    <a:lnTo>
                      <a:pt x="0" y="30"/>
                    </a:lnTo>
                    <a:lnTo>
                      <a:pt x="34" y="30"/>
                    </a:lnTo>
                  </a:path>
                </a:pathLst>
              </a:custGeom>
              <a:noFill/>
              <a:ln w="14288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091" name="Freeform 139"/>
              <p:cNvSpPr>
                <a:spLocks/>
              </p:cNvSpPr>
              <p:nvPr/>
            </p:nvSpPr>
            <p:spPr bwMode="auto">
              <a:xfrm>
                <a:off x="2561" y="1151"/>
                <a:ext cx="1648" cy="1096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0" y="1096"/>
                  </a:cxn>
                  <a:cxn ang="0">
                    <a:pos x="256" y="931"/>
                  </a:cxn>
                  <a:cxn ang="0">
                    <a:pos x="748" y="614"/>
                  </a:cxn>
                  <a:cxn ang="0">
                    <a:pos x="1020" y="434"/>
                  </a:cxn>
                  <a:cxn ang="0">
                    <a:pos x="1276" y="263"/>
                  </a:cxn>
                  <a:cxn ang="0">
                    <a:pos x="1493" y="113"/>
                  </a:cxn>
                  <a:cxn ang="0">
                    <a:pos x="1581" y="52"/>
                  </a:cxn>
                  <a:cxn ang="0">
                    <a:pos x="1648" y="0"/>
                  </a:cxn>
                </a:cxnLst>
                <a:rect l="0" t="0" r="r" b="b"/>
                <a:pathLst>
                  <a:path w="1648" h="1096">
                    <a:moveTo>
                      <a:pt x="0" y="1096"/>
                    </a:moveTo>
                    <a:lnTo>
                      <a:pt x="0" y="1096"/>
                    </a:lnTo>
                    <a:lnTo>
                      <a:pt x="256" y="931"/>
                    </a:lnTo>
                    <a:lnTo>
                      <a:pt x="748" y="614"/>
                    </a:lnTo>
                    <a:lnTo>
                      <a:pt x="1020" y="434"/>
                    </a:lnTo>
                    <a:lnTo>
                      <a:pt x="1276" y="263"/>
                    </a:lnTo>
                    <a:lnTo>
                      <a:pt x="1493" y="113"/>
                    </a:lnTo>
                    <a:lnTo>
                      <a:pt x="1581" y="52"/>
                    </a:lnTo>
                    <a:lnTo>
                      <a:pt x="1648" y="0"/>
                    </a:lnTo>
                  </a:path>
                </a:pathLst>
              </a:custGeom>
              <a:noFill/>
              <a:ln w="19050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092" name="Freeform 140"/>
              <p:cNvSpPr>
                <a:spLocks/>
              </p:cNvSpPr>
              <p:nvPr/>
            </p:nvSpPr>
            <p:spPr bwMode="auto">
              <a:xfrm>
                <a:off x="4203" y="1124"/>
                <a:ext cx="34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0"/>
                  </a:cxn>
                  <a:cxn ang="0">
                    <a:pos x="34" y="30"/>
                  </a:cxn>
                </a:cxnLst>
                <a:rect l="0" t="0" r="r" b="b"/>
                <a:pathLst>
                  <a:path w="34" h="30">
                    <a:moveTo>
                      <a:pt x="10" y="0"/>
                    </a:moveTo>
                    <a:lnTo>
                      <a:pt x="0" y="30"/>
                    </a:lnTo>
                    <a:lnTo>
                      <a:pt x="34" y="30"/>
                    </a:lnTo>
                  </a:path>
                </a:pathLst>
              </a:custGeom>
              <a:noFill/>
              <a:ln w="19050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093" name="Freeform 141"/>
              <p:cNvSpPr>
                <a:spLocks/>
              </p:cNvSpPr>
              <p:nvPr/>
            </p:nvSpPr>
            <p:spPr bwMode="auto">
              <a:xfrm>
                <a:off x="2549" y="2224"/>
                <a:ext cx="45" cy="45"/>
              </a:xfrm>
              <a:custGeom>
                <a:avLst/>
                <a:gdLst/>
                <a:ahLst/>
                <a:cxnLst>
                  <a:cxn ang="0">
                    <a:pos x="24" y="45"/>
                  </a:cxn>
                  <a:cxn ang="0">
                    <a:pos x="24" y="45"/>
                  </a:cxn>
                  <a:cxn ang="0">
                    <a:pos x="33" y="42"/>
                  </a:cxn>
                  <a:cxn ang="0">
                    <a:pos x="39" y="39"/>
                  </a:cxn>
                  <a:cxn ang="0">
                    <a:pos x="45" y="30"/>
                  </a:cxn>
                  <a:cxn ang="0">
                    <a:pos x="45" y="21"/>
                  </a:cxn>
                  <a:cxn ang="0">
                    <a:pos x="45" y="21"/>
                  </a:cxn>
                  <a:cxn ang="0">
                    <a:pos x="45" y="12"/>
                  </a:cxn>
                  <a:cxn ang="0">
                    <a:pos x="39" y="6"/>
                  </a:cxn>
                  <a:cxn ang="0">
                    <a:pos x="33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6" y="6"/>
                  </a:cxn>
                  <a:cxn ang="0">
                    <a:pos x="3" y="12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" y="30"/>
                  </a:cxn>
                  <a:cxn ang="0">
                    <a:pos x="6" y="39"/>
                  </a:cxn>
                  <a:cxn ang="0">
                    <a:pos x="15" y="42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24" y="45"/>
                  </a:cxn>
                </a:cxnLst>
                <a:rect l="0" t="0" r="r" b="b"/>
                <a:pathLst>
                  <a:path w="45" h="45">
                    <a:moveTo>
                      <a:pt x="24" y="45"/>
                    </a:moveTo>
                    <a:lnTo>
                      <a:pt x="24" y="45"/>
                    </a:lnTo>
                    <a:lnTo>
                      <a:pt x="33" y="42"/>
                    </a:lnTo>
                    <a:lnTo>
                      <a:pt x="39" y="39"/>
                    </a:lnTo>
                    <a:lnTo>
                      <a:pt x="45" y="3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12"/>
                    </a:lnTo>
                    <a:lnTo>
                      <a:pt x="39" y="6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30"/>
                    </a:lnTo>
                    <a:lnTo>
                      <a:pt x="6" y="39"/>
                    </a:lnTo>
                    <a:lnTo>
                      <a:pt x="15" y="42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0088D5"/>
              </a:solidFill>
              <a:ln w="4763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6094" name="Line 142"/>
            <p:cNvSpPr>
              <a:spLocks noChangeShapeType="1"/>
            </p:cNvSpPr>
            <p:nvPr/>
          </p:nvSpPr>
          <p:spPr bwMode="auto">
            <a:xfrm rot="-23439996">
              <a:off x="3760" y="1132"/>
              <a:ext cx="96" cy="0"/>
            </a:xfrm>
            <a:prstGeom prst="line">
              <a:avLst/>
            </a:prstGeom>
            <a:noFill/>
            <a:ln w="9525">
              <a:solidFill>
                <a:srgbClr val="0088D5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6095" name="Freeform 143"/>
          <p:cNvSpPr>
            <a:spLocks/>
          </p:cNvSpPr>
          <p:nvPr/>
        </p:nvSpPr>
        <p:spPr bwMode="auto">
          <a:xfrm>
            <a:off x="3003550" y="2530475"/>
            <a:ext cx="65088" cy="68263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24" y="49"/>
              </a:cxn>
              <a:cxn ang="0">
                <a:pos x="30" y="46"/>
              </a:cxn>
              <a:cxn ang="0">
                <a:pos x="39" y="40"/>
              </a:cxn>
              <a:cxn ang="0">
                <a:pos x="46" y="34"/>
              </a:cxn>
              <a:cxn ang="0">
                <a:pos x="46" y="25"/>
              </a:cxn>
              <a:cxn ang="0">
                <a:pos x="46" y="25"/>
              </a:cxn>
              <a:cxn ang="0">
                <a:pos x="46" y="16"/>
              </a:cxn>
              <a:cxn ang="0">
                <a:pos x="39" y="9"/>
              </a:cxn>
              <a:cxn ang="0">
                <a:pos x="30" y="3"/>
              </a:cxn>
              <a:cxn ang="0">
                <a:pos x="24" y="0"/>
              </a:cxn>
              <a:cxn ang="0">
                <a:pos x="24" y="0"/>
              </a:cxn>
              <a:cxn ang="0">
                <a:pos x="15" y="3"/>
              </a:cxn>
              <a:cxn ang="0">
                <a:pos x="6" y="9"/>
              </a:cxn>
              <a:cxn ang="0">
                <a:pos x="0" y="16"/>
              </a:cxn>
              <a:cxn ang="0">
                <a:pos x="0" y="25"/>
              </a:cxn>
              <a:cxn ang="0">
                <a:pos x="0" y="25"/>
              </a:cxn>
              <a:cxn ang="0">
                <a:pos x="0" y="34"/>
              </a:cxn>
              <a:cxn ang="0">
                <a:pos x="6" y="40"/>
              </a:cxn>
              <a:cxn ang="0">
                <a:pos x="15" y="46"/>
              </a:cxn>
              <a:cxn ang="0">
                <a:pos x="24" y="49"/>
              </a:cxn>
              <a:cxn ang="0">
                <a:pos x="24" y="49"/>
              </a:cxn>
              <a:cxn ang="0">
                <a:pos x="24" y="49"/>
              </a:cxn>
            </a:cxnLst>
            <a:rect l="0" t="0" r="r" b="b"/>
            <a:pathLst>
              <a:path w="46" h="49">
                <a:moveTo>
                  <a:pt x="24" y="49"/>
                </a:moveTo>
                <a:lnTo>
                  <a:pt x="24" y="49"/>
                </a:lnTo>
                <a:lnTo>
                  <a:pt x="30" y="46"/>
                </a:lnTo>
                <a:lnTo>
                  <a:pt x="39" y="40"/>
                </a:lnTo>
                <a:lnTo>
                  <a:pt x="46" y="34"/>
                </a:lnTo>
                <a:lnTo>
                  <a:pt x="46" y="25"/>
                </a:lnTo>
                <a:lnTo>
                  <a:pt x="46" y="25"/>
                </a:lnTo>
                <a:lnTo>
                  <a:pt x="46" y="16"/>
                </a:lnTo>
                <a:lnTo>
                  <a:pt x="39" y="9"/>
                </a:lnTo>
                <a:lnTo>
                  <a:pt x="30" y="3"/>
                </a:lnTo>
                <a:lnTo>
                  <a:pt x="24" y="0"/>
                </a:lnTo>
                <a:lnTo>
                  <a:pt x="24" y="0"/>
                </a:lnTo>
                <a:lnTo>
                  <a:pt x="15" y="3"/>
                </a:lnTo>
                <a:lnTo>
                  <a:pt x="6" y="9"/>
                </a:lnTo>
                <a:lnTo>
                  <a:pt x="0" y="16"/>
                </a:lnTo>
                <a:lnTo>
                  <a:pt x="0" y="25"/>
                </a:lnTo>
                <a:lnTo>
                  <a:pt x="0" y="25"/>
                </a:lnTo>
                <a:lnTo>
                  <a:pt x="0" y="34"/>
                </a:lnTo>
                <a:lnTo>
                  <a:pt x="6" y="40"/>
                </a:lnTo>
                <a:lnTo>
                  <a:pt x="15" y="46"/>
                </a:lnTo>
                <a:lnTo>
                  <a:pt x="24" y="49"/>
                </a:lnTo>
                <a:lnTo>
                  <a:pt x="24" y="49"/>
                </a:lnTo>
                <a:lnTo>
                  <a:pt x="24" y="49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96" name="Freeform 144"/>
          <p:cNvSpPr>
            <a:spLocks/>
          </p:cNvSpPr>
          <p:nvPr/>
        </p:nvSpPr>
        <p:spPr bwMode="auto">
          <a:xfrm>
            <a:off x="2776538" y="2565400"/>
            <a:ext cx="252412" cy="1477963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180" y="0"/>
              </a:cxn>
              <a:cxn ang="0">
                <a:pos x="159" y="39"/>
              </a:cxn>
              <a:cxn ang="0">
                <a:pos x="140" y="85"/>
              </a:cxn>
              <a:cxn ang="0">
                <a:pos x="125" y="140"/>
              </a:cxn>
              <a:cxn ang="0">
                <a:pos x="107" y="198"/>
              </a:cxn>
              <a:cxn ang="0">
                <a:pos x="92" y="262"/>
              </a:cxn>
              <a:cxn ang="0">
                <a:pos x="79" y="329"/>
              </a:cxn>
              <a:cxn ang="0">
                <a:pos x="52" y="470"/>
              </a:cxn>
              <a:cxn ang="0">
                <a:pos x="34" y="616"/>
              </a:cxn>
              <a:cxn ang="0">
                <a:pos x="18" y="760"/>
              </a:cxn>
              <a:cxn ang="0">
                <a:pos x="6" y="894"/>
              </a:cxn>
              <a:cxn ang="0">
                <a:pos x="3" y="1010"/>
              </a:cxn>
              <a:cxn ang="0">
                <a:pos x="3" y="1010"/>
              </a:cxn>
              <a:cxn ang="0">
                <a:pos x="0" y="1022"/>
              </a:cxn>
              <a:cxn ang="0">
                <a:pos x="0" y="1031"/>
              </a:cxn>
              <a:cxn ang="0">
                <a:pos x="0" y="1038"/>
              </a:cxn>
              <a:cxn ang="0">
                <a:pos x="6" y="1047"/>
              </a:cxn>
              <a:cxn ang="0">
                <a:pos x="12" y="1050"/>
              </a:cxn>
              <a:cxn ang="0">
                <a:pos x="24" y="1053"/>
              </a:cxn>
              <a:cxn ang="0">
                <a:pos x="40" y="1053"/>
              </a:cxn>
            </a:cxnLst>
            <a:rect l="0" t="0" r="r" b="b"/>
            <a:pathLst>
              <a:path w="180" h="1053">
                <a:moveTo>
                  <a:pt x="180" y="0"/>
                </a:moveTo>
                <a:lnTo>
                  <a:pt x="180" y="0"/>
                </a:lnTo>
                <a:lnTo>
                  <a:pt x="159" y="39"/>
                </a:lnTo>
                <a:lnTo>
                  <a:pt x="140" y="85"/>
                </a:lnTo>
                <a:lnTo>
                  <a:pt x="125" y="140"/>
                </a:lnTo>
                <a:lnTo>
                  <a:pt x="107" y="198"/>
                </a:lnTo>
                <a:lnTo>
                  <a:pt x="92" y="262"/>
                </a:lnTo>
                <a:lnTo>
                  <a:pt x="79" y="329"/>
                </a:lnTo>
                <a:lnTo>
                  <a:pt x="52" y="470"/>
                </a:lnTo>
                <a:lnTo>
                  <a:pt x="34" y="616"/>
                </a:lnTo>
                <a:lnTo>
                  <a:pt x="18" y="760"/>
                </a:lnTo>
                <a:lnTo>
                  <a:pt x="6" y="894"/>
                </a:lnTo>
                <a:lnTo>
                  <a:pt x="3" y="1010"/>
                </a:lnTo>
                <a:lnTo>
                  <a:pt x="3" y="1010"/>
                </a:lnTo>
                <a:lnTo>
                  <a:pt x="0" y="1022"/>
                </a:lnTo>
                <a:lnTo>
                  <a:pt x="0" y="1031"/>
                </a:lnTo>
                <a:lnTo>
                  <a:pt x="0" y="1038"/>
                </a:lnTo>
                <a:lnTo>
                  <a:pt x="6" y="1047"/>
                </a:lnTo>
                <a:lnTo>
                  <a:pt x="12" y="1050"/>
                </a:lnTo>
                <a:lnTo>
                  <a:pt x="24" y="1053"/>
                </a:lnTo>
                <a:lnTo>
                  <a:pt x="40" y="1053"/>
                </a:lnTo>
              </a:path>
            </a:pathLst>
          </a:custGeom>
          <a:noFill/>
          <a:ln w="14288">
            <a:solidFill>
              <a:srgbClr val="1D1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97" name="Freeform 145"/>
          <p:cNvSpPr>
            <a:spLocks/>
          </p:cNvSpPr>
          <p:nvPr/>
        </p:nvSpPr>
        <p:spPr bwMode="auto">
          <a:xfrm>
            <a:off x="2801938" y="3670300"/>
            <a:ext cx="68262" cy="428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0" y="6"/>
              </a:cxn>
              <a:cxn ang="0">
                <a:pos x="0" y="9"/>
              </a:cxn>
              <a:cxn ang="0">
                <a:pos x="0" y="15"/>
              </a:cxn>
              <a:cxn ang="0">
                <a:pos x="3" y="22"/>
              </a:cxn>
              <a:cxn ang="0">
                <a:pos x="12" y="28"/>
              </a:cxn>
              <a:cxn ang="0">
                <a:pos x="28" y="31"/>
              </a:cxn>
              <a:cxn ang="0">
                <a:pos x="49" y="31"/>
              </a:cxn>
            </a:cxnLst>
            <a:rect l="0" t="0" r="r" b="b"/>
            <a:pathLst>
              <a:path w="49" h="31">
                <a:moveTo>
                  <a:pt x="3" y="0"/>
                </a:move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lnTo>
                  <a:pt x="0" y="15"/>
                </a:lnTo>
                <a:lnTo>
                  <a:pt x="3" y="22"/>
                </a:lnTo>
                <a:lnTo>
                  <a:pt x="12" y="28"/>
                </a:lnTo>
                <a:lnTo>
                  <a:pt x="28" y="31"/>
                </a:lnTo>
                <a:lnTo>
                  <a:pt x="49" y="31"/>
                </a:lnTo>
              </a:path>
            </a:pathLst>
          </a:custGeom>
          <a:noFill/>
          <a:ln w="14288">
            <a:solidFill>
              <a:srgbClr val="1D1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98" name="Freeform 146"/>
          <p:cNvSpPr>
            <a:spLocks/>
          </p:cNvSpPr>
          <p:nvPr/>
        </p:nvSpPr>
        <p:spPr bwMode="auto">
          <a:xfrm>
            <a:off x="2836863" y="3340100"/>
            <a:ext cx="55562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6"/>
              </a:cxn>
              <a:cxn ang="0">
                <a:pos x="3" y="18"/>
              </a:cxn>
              <a:cxn ang="0">
                <a:pos x="9" y="25"/>
              </a:cxn>
              <a:cxn ang="0">
                <a:pos x="15" y="28"/>
              </a:cxn>
              <a:cxn ang="0">
                <a:pos x="27" y="31"/>
              </a:cxn>
              <a:cxn ang="0">
                <a:pos x="39" y="31"/>
              </a:cxn>
            </a:cxnLst>
            <a:rect l="0" t="0" r="r" b="b"/>
            <a:pathLst>
              <a:path w="39" h="31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3" y="18"/>
                </a:lnTo>
                <a:lnTo>
                  <a:pt x="9" y="25"/>
                </a:lnTo>
                <a:lnTo>
                  <a:pt x="15" y="28"/>
                </a:lnTo>
                <a:lnTo>
                  <a:pt x="27" y="31"/>
                </a:lnTo>
                <a:lnTo>
                  <a:pt x="39" y="31"/>
                </a:lnTo>
              </a:path>
            </a:pathLst>
          </a:custGeom>
          <a:noFill/>
          <a:ln w="14288">
            <a:solidFill>
              <a:srgbClr val="1D1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099" name="Freeform 147"/>
          <p:cNvSpPr>
            <a:spLocks/>
          </p:cNvSpPr>
          <p:nvPr/>
        </p:nvSpPr>
        <p:spPr bwMode="auto">
          <a:xfrm>
            <a:off x="2849563" y="3338513"/>
            <a:ext cx="98425" cy="80962"/>
          </a:xfrm>
          <a:custGeom>
            <a:avLst/>
            <a:gdLst/>
            <a:ahLst/>
            <a:cxnLst>
              <a:cxn ang="0">
                <a:pos x="70" y="37"/>
              </a:cxn>
              <a:cxn ang="0">
                <a:pos x="0" y="58"/>
              </a:cxn>
              <a:cxn ang="0">
                <a:pos x="18" y="31"/>
              </a:cxn>
              <a:cxn ang="0">
                <a:pos x="6" y="0"/>
              </a:cxn>
              <a:cxn ang="0">
                <a:pos x="70" y="37"/>
              </a:cxn>
              <a:cxn ang="0">
                <a:pos x="70" y="37"/>
              </a:cxn>
            </a:cxnLst>
            <a:rect l="0" t="0" r="r" b="b"/>
            <a:pathLst>
              <a:path w="70" h="58">
                <a:moveTo>
                  <a:pt x="70" y="37"/>
                </a:moveTo>
                <a:lnTo>
                  <a:pt x="0" y="58"/>
                </a:lnTo>
                <a:lnTo>
                  <a:pt x="18" y="31"/>
                </a:lnTo>
                <a:lnTo>
                  <a:pt x="6" y="0"/>
                </a:lnTo>
                <a:lnTo>
                  <a:pt x="70" y="37"/>
                </a:lnTo>
                <a:lnTo>
                  <a:pt x="70" y="37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100" name="Freeform 148"/>
          <p:cNvSpPr>
            <a:spLocks/>
          </p:cNvSpPr>
          <p:nvPr/>
        </p:nvSpPr>
        <p:spPr bwMode="auto">
          <a:xfrm>
            <a:off x="2809875" y="3670300"/>
            <a:ext cx="104775" cy="80963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0" y="58"/>
              </a:cxn>
              <a:cxn ang="0">
                <a:pos x="22" y="31"/>
              </a:cxn>
              <a:cxn ang="0">
                <a:pos x="10" y="0"/>
              </a:cxn>
              <a:cxn ang="0">
                <a:pos x="74" y="37"/>
              </a:cxn>
              <a:cxn ang="0">
                <a:pos x="74" y="37"/>
              </a:cxn>
            </a:cxnLst>
            <a:rect l="0" t="0" r="r" b="b"/>
            <a:pathLst>
              <a:path w="74" h="58">
                <a:moveTo>
                  <a:pt x="74" y="37"/>
                </a:moveTo>
                <a:lnTo>
                  <a:pt x="0" y="58"/>
                </a:lnTo>
                <a:lnTo>
                  <a:pt x="22" y="31"/>
                </a:lnTo>
                <a:lnTo>
                  <a:pt x="10" y="0"/>
                </a:lnTo>
                <a:lnTo>
                  <a:pt x="74" y="37"/>
                </a:lnTo>
                <a:lnTo>
                  <a:pt x="74" y="37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101" name="Freeform 149"/>
          <p:cNvSpPr>
            <a:spLocks/>
          </p:cNvSpPr>
          <p:nvPr/>
        </p:nvSpPr>
        <p:spPr bwMode="auto">
          <a:xfrm>
            <a:off x="2784475" y="4010025"/>
            <a:ext cx="98425" cy="77788"/>
          </a:xfrm>
          <a:custGeom>
            <a:avLst/>
            <a:gdLst/>
            <a:ahLst/>
            <a:cxnLst>
              <a:cxn ang="0">
                <a:pos x="70" y="34"/>
              </a:cxn>
              <a:cxn ang="0">
                <a:pos x="0" y="55"/>
              </a:cxn>
              <a:cxn ang="0">
                <a:pos x="18" y="28"/>
              </a:cxn>
              <a:cxn ang="0">
                <a:pos x="6" y="0"/>
              </a:cxn>
              <a:cxn ang="0">
                <a:pos x="70" y="34"/>
              </a:cxn>
              <a:cxn ang="0">
                <a:pos x="70" y="34"/>
              </a:cxn>
            </a:cxnLst>
            <a:rect l="0" t="0" r="r" b="b"/>
            <a:pathLst>
              <a:path w="70" h="55">
                <a:moveTo>
                  <a:pt x="70" y="34"/>
                </a:moveTo>
                <a:lnTo>
                  <a:pt x="0" y="55"/>
                </a:lnTo>
                <a:lnTo>
                  <a:pt x="18" y="28"/>
                </a:lnTo>
                <a:lnTo>
                  <a:pt x="6" y="0"/>
                </a:lnTo>
                <a:lnTo>
                  <a:pt x="70" y="34"/>
                </a:lnTo>
                <a:lnTo>
                  <a:pt x="70" y="34"/>
                </a:ln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6102" name="Group 150"/>
          <p:cNvGrpSpPr>
            <a:grpSpLocks/>
          </p:cNvGrpSpPr>
          <p:nvPr/>
        </p:nvGrpSpPr>
        <p:grpSpPr bwMode="auto">
          <a:xfrm>
            <a:off x="2954338" y="3357563"/>
            <a:ext cx="969962" cy="65087"/>
            <a:chOff x="1726" y="2000"/>
            <a:chExt cx="611" cy="41"/>
          </a:xfrm>
        </p:grpSpPr>
        <p:sp>
          <p:nvSpPr>
            <p:cNvPr id="126103" name="Line 151"/>
            <p:cNvSpPr>
              <a:spLocks noChangeShapeType="1"/>
            </p:cNvSpPr>
            <p:nvPr/>
          </p:nvSpPr>
          <p:spPr bwMode="auto">
            <a:xfrm>
              <a:off x="2093" y="2015"/>
              <a:ext cx="96" cy="0"/>
            </a:xfrm>
            <a:prstGeom prst="line">
              <a:avLst/>
            </a:prstGeom>
            <a:noFill/>
            <a:ln w="9525">
              <a:solidFill>
                <a:srgbClr val="0088D5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6104" name="Group 152"/>
            <p:cNvGrpSpPr>
              <a:grpSpLocks/>
            </p:cNvGrpSpPr>
            <p:nvPr/>
          </p:nvGrpSpPr>
          <p:grpSpPr bwMode="auto">
            <a:xfrm>
              <a:off x="1726" y="2000"/>
              <a:ext cx="611" cy="41"/>
              <a:chOff x="1942" y="1436"/>
              <a:chExt cx="611" cy="41"/>
            </a:xfrm>
          </p:grpSpPr>
          <p:sp>
            <p:nvSpPr>
              <p:cNvPr id="126105" name="Freeform 153"/>
              <p:cNvSpPr>
                <a:spLocks/>
              </p:cNvSpPr>
              <p:nvPr/>
            </p:nvSpPr>
            <p:spPr bwMode="auto">
              <a:xfrm>
                <a:off x="2530" y="1439"/>
                <a:ext cx="23" cy="3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15"/>
                  </a:cxn>
                  <a:cxn ang="0">
                    <a:pos x="24" y="36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lnTo>
                      <a:pt x="0" y="15"/>
                    </a:lnTo>
                    <a:lnTo>
                      <a:pt x="24" y="36"/>
                    </a:lnTo>
                  </a:path>
                </a:pathLst>
              </a:custGeom>
              <a:noFill/>
              <a:ln w="19050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106" name="Freeform 154"/>
              <p:cNvSpPr>
                <a:spLocks/>
              </p:cNvSpPr>
              <p:nvPr/>
            </p:nvSpPr>
            <p:spPr bwMode="auto">
              <a:xfrm>
                <a:off x="1942" y="1436"/>
                <a:ext cx="44" cy="41"/>
              </a:xfrm>
              <a:custGeom>
                <a:avLst/>
                <a:gdLst/>
                <a:ahLst/>
                <a:cxnLst>
                  <a:cxn ang="0">
                    <a:pos x="24" y="46"/>
                  </a:cxn>
                  <a:cxn ang="0">
                    <a:pos x="24" y="46"/>
                  </a:cxn>
                  <a:cxn ang="0">
                    <a:pos x="34" y="43"/>
                  </a:cxn>
                  <a:cxn ang="0">
                    <a:pos x="40" y="40"/>
                  </a:cxn>
                  <a:cxn ang="0">
                    <a:pos x="46" y="31"/>
                  </a:cxn>
                  <a:cxn ang="0">
                    <a:pos x="46" y="22"/>
                  </a:cxn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7"/>
                  </a:cxn>
                  <a:cxn ang="0">
                    <a:pos x="3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6" y="7"/>
                  </a:cxn>
                  <a:cxn ang="0">
                    <a:pos x="3" y="13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31"/>
                  </a:cxn>
                  <a:cxn ang="0">
                    <a:pos x="6" y="40"/>
                  </a:cxn>
                  <a:cxn ang="0">
                    <a:pos x="15" y="43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6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lnTo>
                      <a:pt x="24" y="46"/>
                    </a:lnTo>
                    <a:lnTo>
                      <a:pt x="34" y="43"/>
                    </a:lnTo>
                    <a:lnTo>
                      <a:pt x="40" y="40"/>
                    </a:lnTo>
                    <a:lnTo>
                      <a:pt x="46" y="3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13"/>
                    </a:lnTo>
                    <a:lnTo>
                      <a:pt x="40" y="7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6" y="7"/>
                    </a:lnTo>
                    <a:lnTo>
                      <a:pt x="3" y="1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31"/>
                    </a:lnTo>
                    <a:lnTo>
                      <a:pt x="6" y="40"/>
                    </a:lnTo>
                    <a:lnTo>
                      <a:pt x="15" y="43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0088D5"/>
              </a:solidFill>
              <a:ln w="4763">
                <a:solidFill>
                  <a:srgbClr val="0088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107" name="Line 155"/>
              <p:cNvSpPr>
                <a:spLocks noChangeShapeType="1"/>
              </p:cNvSpPr>
              <p:nvPr/>
            </p:nvSpPr>
            <p:spPr bwMode="auto">
              <a:xfrm>
                <a:off x="1977" y="1452"/>
                <a:ext cx="552" cy="0"/>
              </a:xfrm>
              <a:prstGeom prst="line">
                <a:avLst/>
              </a:prstGeom>
              <a:noFill/>
              <a:ln w="19050">
                <a:solidFill>
                  <a:srgbClr val="0088D5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6108" name="Text Box 156"/>
          <p:cNvSpPr txBox="1">
            <a:spLocks noChangeArrowheads="1"/>
          </p:cNvSpPr>
          <p:nvPr/>
        </p:nvSpPr>
        <p:spPr bwMode="auto">
          <a:xfrm>
            <a:off x="4500563" y="3141663"/>
            <a:ext cx="1392237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Sympathetic</a:t>
            </a:r>
          </a:p>
          <a:p>
            <a:pPr eaLnBrk="0" hangingPunct="0"/>
            <a:r>
              <a:rPr lang="en-US" sz="1600" b="1">
                <a:latin typeface="Arial" charset="0"/>
              </a:rPr>
              <a:t>nerves</a:t>
            </a:r>
          </a:p>
        </p:txBody>
      </p:sp>
      <p:sp>
        <p:nvSpPr>
          <p:cNvPr id="126109" name="Line 157"/>
          <p:cNvSpPr>
            <a:spLocks noChangeShapeType="1"/>
          </p:cNvSpPr>
          <p:nvPr/>
        </p:nvSpPr>
        <p:spPr bwMode="auto">
          <a:xfrm flipH="1" flipV="1">
            <a:off x="5003800" y="2708275"/>
            <a:ext cx="73025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6110" name="Text Box 158"/>
          <p:cNvSpPr txBox="1">
            <a:spLocks noChangeArrowheads="1"/>
          </p:cNvSpPr>
          <p:nvPr/>
        </p:nvSpPr>
        <p:spPr bwMode="auto">
          <a:xfrm>
            <a:off x="5183188" y="4432300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Blood vessels</a:t>
            </a:r>
          </a:p>
        </p:txBody>
      </p:sp>
      <p:sp>
        <p:nvSpPr>
          <p:cNvPr id="126111" name="Text Box 159"/>
          <p:cNvSpPr txBox="1">
            <a:spLocks noChangeArrowheads="1"/>
          </p:cNvSpPr>
          <p:nvPr/>
        </p:nvSpPr>
        <p:spPr bwMode="auto">
          <a:xfrm>
            <a:off x="2941638" y="4349750"/>
            <a:ext cx="1392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Sympathetic</a:t>
            </a:r>
          </a:p>
          <a:p>
            <a:pPr eaLnBrk="0" hangingPunct="0"/>
            <a:r>
              <a:rPr lang="en-US" sz="1600" b="1">
                <a:latin typeface="Arial" charset="0"/>
              </a:rPr>
              <a:t>chain</a:t>
            </a:r>
          </a:p>
        </p:txBody>
      </p:sp>
      <p:grpSp>
        <p:nvGrpSpPr>
          <p:cNvPr id="126112" name="Group 160"/>
          <p:cNvGrpSpPr>
            <a:grpSpLocks/>
          </p:cNvGrpSpPr>
          <p:nvPr/>
        </p:nvGrpSpPr>
        <p:grpSpPr bwMode="auto">
          <a:xfrm>
            <a:off x="3908425" y="3678238"/>
            <a:ext cx="1085850" cy="1243012"/>
            <a:chOff x="2346" y="2240"/>
            <a:chExt cx="684" cy="783"/>
          </a:xfrm>
        </p:grpSpPr>
        <p:grpSp>
          <p:nvGrpSpPr>
            <p:cNvPr id="126113" name="Group 161"/>
            <p:cNvGrpSpPr>
              <a:grpSpLocks/>
            </p:cNvGrpSpPr>
            <p:nvPr/>
          </p:nvGrpSpPr>
          <p:grpSpPr bwMode="auto">
            <a:xfrm>
              <a:off x="2346" y="2476"/>
              <a:ext cx="662" cy="547"/>
              <a:chOff x="2346" y="2476"/>
              <a:chExt cx="662" cy="547"/>
            </a:xfrm>
          </p:grpSpPr>
          <p:grpSp>
            <p:nvGrpSpPr>
              <p:cNvPr id="126114" name="Group 162"/>
              <p:cNvGrpSpPr>
                <a:grpSpLocks/>
              </p:cNvGrpSpPr>
              <p:nvPr/>
            </p:nvGrpSpPr>
            <p:grpSpPr bwMode="auto">
              <a:xfrm>
                <a:off x="2346" y="2476"/>
                <a:ext cx="662" cy="547"/>
                <a:chOff x="2346" y="2476"/>
                <a:chExt cx="662" cy="547"/>
              </a:xfrm>
            </p:grpSpPr>
            <p:sp>
              <p:nvSpPr>
                <p:cNvPr id="126115" name="Freeform 163"/>
                <p:cNvSpPr>
                  <a:spLocks/>
                </p:cNvSpPr>
                <p:nvPr/>
              </p:nvSpPr>
              <p:spPr bwMode="auto">
                <a:xfrm>
                  <a:off x="2369" y="2500"/>
                  <a:ext cx="612" cy="499"/>
                </a:xfrm>
                <a:custGeom>
                  <a:avLst/>
                  <a:gdLst/>
                  <a:ahLst/>
                  <a:cxnLst>
                    <a:cxn ang="0">
                      <a:pos x="641" y="559"/>
                    </a:cxn>
                    <a:cxn ang="0">
                      <a:pos x="641" y="559"/>
                    </a:cxn>
                    <a:cxn ang="0">
                      <a:pos x="589" y="543"/>
                    </a:cxn>
                    <a:cxn ang="0">
                      <a:pos x="534" y="519"/>
                    </a:cxn>
                    <a:cxn ang="0">
                      <a:pos x="479" y="495"/>
                    </a:cxn>
                    <a:cxn ang="0">
                      <a:pos x="427" y="464"/>
                    </a:cxn>
                    <a:cxn ang="0">
                      <a:pos x="375" y="427"/>
                    </a:cxn>
                    <a:cxn ang="0">
                      <a:pos x="327" y="391"/>
                    </a:cxn>
                    <a:cxn ang="0">
                      <a:pos x="281" y="351"/>
                    </a:cxn>
                    <a:cxn ang="0">
                      <a:pos x="235" y="311"/>
                    </a:cxn>
                    <a:cxn ang="0">
                      <a:pos x="192" y="269"/>
                    </a:cxn>
                    <a:cxn ang="0">
                      <a:pos x="153" y="226"/>
                    </a:cxn>
                    <a:cxn ang="0">
                      <a:pos x="116" y="186"/>
                    </a:cxn>
                    <a:cxn ang="0">
                      <a:pos x="85" y="144"/>
                    </a:cxn>
                    <a:cxn ang="0">
                      <a:pos x="55" y="104"/>
                    </a:cxn>
                    <a:cxn ang="0">
                      <a:pos x="34" y="67"/>
                    </a:cxn>
                    <a:cxn ang="0">
                      <a:pos x="12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1" h="559">
                      <a:moveTo>
                        <a:pt x="641" y="559"/>
                      </a:moveTo>
                      <a:lnTo>
                        <a:pt x="641" y="559"/>
                      </a:lnTo>
                      <a:lnTo>
                        <a:pt x="589" y="543"/>
                      </a:lnTo>
                      <a:lnTo>
                        <a:pt x="534" y="519"/>
                      </a:lnTo>
                      <a:lnTo>
                        <a:pt x="479" y="495"/>
                      </a:lnTo>
                      <a:lnTo>
                        <a:pt x="427" y="464"/>
                      </a:lnTo>
                      <a:lnTo>
                        <a:pt x="375" y="427"/>
                      </a:lnTo>
                      <a:lnTo>
                        <a:pt x="327" y="391"/>
                      </a:lnTo>
                      <a:lnTo>
                        <a:pt x="281" y="351"/>
                      </a:lnTo>
                      <a:lnTo>
                        <a:pt x="235" y="311"/>
                      </a:lnTo>
                      <a:lnTo>
                        <a:pt x="192" y="269"/>
                      </a:lnTo>
                      <a:lnTo>
                        <a:pt x="153" y="226"/>
                      </a:lnTo>
                      <a:lnTo>
                        <a:pt x="116" y="186"/>
                      </a:lnTo>
                      <a:lnTo>
                        <a:pt x="85" y="144"/>
                      </a:lnTo>
                      <a:lnTo>
                        <a:pt x="55" y="104"/>
                      </a:lnTo>
                      <a:lnTo>
                        <a:pt x="34" y="67"/>
                      </a:lnTo>
                      <a:lnTo>
                        <a:pt x="12" y="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16" name="Freeform 164"/>
                <p:cNvSpPr>
                  <a:spLocks/>
                </p:cNvSpPr>
                <p:nvPr/>
              </p:nvSpPr>
              <p:spPr bwMode="auto">
                <a:xfrm>
                  <a:off x="2981" y="2991"/>
                  <a:ext cx="27" cy="32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9"/>
                    </a:cxn>
                    <a:cxn ang="0">
                      <a:pos x="18" y="36"/>
                    </a:cxn>
                  </a:cxnLst>
                  <a:rect l="0" t="0" r="r" b="b"/>
                  <a:pathLst>
                    <a:path w="28" h="36">
                      <a:moveTo>
                        <a:pt x="28" y="0"/>
                      </a:moveTo>
                      <a:lnTo>
                        <a:pt x="0" y="9"/>
                      </a:lnTo>
                      <a:lnTo>
                        <a:pt x="18" y="36"/>
                      </a:lnTo>
                    </a:path>
                  </a:pathLst>
                </a:custGeom>
                <a:noFill/>
                <a:ln w="14288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17" name="Freeform 165"/>
                <p:cNvSpPr>
                  <a:spLocks/>
                </p:cNvSpPr>
                <p:nvPr/>
              </p:nvSpPr>
              <p:spPr bwMode="auto">
                <a:xfrm>
                  <a:off x="2366" y="2497"/>
                  <a:ext cx="612" cy="499"/>
                </a:xfrm>
                <a:custGeom>
                  <a:avLst/>
                  <a:gdLst/>
                  <a:ahLst/>
                  <a:cxnLst>
                    <a:cxn ang="0">
                      <a:pos x="641" y="559"/>
                    </a:cxn>
                    <a:cxn ang="0">
                      <a:pos x="641" y="559"/>
                    </a:cxn>
                    <a:cxn ang="0">
                      <a:pos x="589" y="543"/>
                    </a:cxn>
                    <a:cxn ang="0">
                      <a:pos x="534" y="519"/>
                    </a:cxn>
                    <a:cxn ang="0">
                      <a:pos x="479" y="495"/>
                    </a:cxn>
                    <a:cxn ang="0">
                      <a:pos x="427" y="464"/>
                    </a:cxn>
                    <a:cxn ang="0">
                      <a:pos x="375" y="427"/>
                    </a:cxn>
                    <a:cxn ang="0">
                      <a:pos x="327" y="391"/>
                    </a:cxn>
                    <a:cxn ang="0">
                      <a:pos x="281" y="351"/>
                    </a:cxn>
                    <a:cxn ang="0">
                      <a:pos x="235" y="311"/>
                    </a:cxn>
                    <a:cxn ang="0">
                      <a:pos x="192" y="269"/>
                    </a:cxn>
                    <a:cxn ang="0">
                      <a:pos x="153" y="226"/>
                    </a:cxn>
                    <a:cxn ang="0">
                      <a:pos x="116" y="186"/>
                    </a:cxn>
                    <a:cxn ang="0">
                      <a:pos x="85" y="144"/>
                    </a:cxn>
                    <a:cxn ang="0">
                      <a:pos x="55" y="104"/>
                    </a:cxn>
                    <a:cxn ang="0">
                      <a:pos x="33" y="67"/>
                    </a:cxn>
                    <a:cxn ang="0">
                      <a:pos x="12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1" h="559">
                      <a:moveTo>
                        <a:pt x="641" y="559"/>
                      </a:moveTo>
                      <a:lnTo>
                        <a:pt x="641" y="559"/>
                      </a:lnTo>
                      <a:lnTo>
                        <a:pt x="589" y="543"/>
                      </a:lnTo>
                      <a:lnTo>
                        <a:pt x="534" y="519"/>
                      </a:lnTo>
                      <a:lnTo>
                        <a:pt x="479" y="495"/>
                      </a:lnTo>
                      <a:lnTo>
                        <a:pt x="427" y="464"/>
                      </a:lnTo>
                      <a:lnTo>
                        <a:pt x="375" y="427"/>
                      </a:lnTo>
                      <a:lnTo>
                        <a:pt x="327" y="391"/>
                      </a:lnTo>
                      <a:lnTo>
                        <a:pt x="281" y="351"/>
                      </a:lnTo>
                      <a:lnTo>
                        <a:pt x="235" y="311"/>
                      </a:lnTo>
                      <a:lnTo>
                        <a:pt x="192" y="269"/>
                      </a:lnTo>
                      <a:lnTo>
                        <a:pt x="153" y="226"/>
                      </a:lnTo>
                      <a:lnTo>
                        <a:pt x="116" y="186"/>
                      </a:lnTo>
                      <a:lnTo>
                        <a:pt x="85" y="144"/>
                      </a:lnTo>
                      <a:lnTo>
                        <a:pt x="55" y="104"/>
                      </a:lnTo>
                      <a:lnTo>
                        <a:pt x="33" y="67"/>
                      </a:lnTo>
                      <a:lnTo>
                        <a:pt x="12" y="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18" name="Freeform 166"/>
                <p:cNvSpPr>
                  <a:spLocks/>
                </p:cNvSpPr>
                <p:nvPr/>
              </p:nvSpPr>
              <p:spPr bwMode="auto">
                <a:xfrm>
                  <a:off x="2978" y="2987"/>
                  <a:ext cx="27" cy="33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0"/>
                    </a:cxn>
                    <a:cxn ang="0">
                      <a:pos x="18" y="37"/>
                    </a:cxn>
                  </a:cxnLst>
                  <a:rect l="0" t="0" r="r" b="b"/>
                  <a:pathLst>
                    <a:path w="28" h="37">
                      <a:moveTo>
                        <a:pt x="28" y="0"/>
                      </a:moveTo>
                      <a:lnTo>
                        <a:pt x="0" y="10"/>
                      </a:lnTo>
                      <a:lnTo>
                        <a:pt x="18" y="37"/>
                      </a:lnTo>
                    </a:path>
                  </a:pathLst>
                </a:custGeom>
                <a:noFill/>
                <a:ln w="19050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19" name="Freeform 167"/>
                <p:cNvSpPr>
                  <a:spLocks/>
                </p:cNvSpPr>
                <p:nvPr/>
              </p:nvSpPr>
              <p:spPr bwMode="auto">
                <a:xfrm>
                  <a:off x="2346" y="2476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33" y="45"/>
                    </a:cxn>
                    <a:cxn ang="0">
                      <a:pos x="39" y="39"/>
                    </a:cxn>
                    <a:cxn ang="0">
                      <a:pos x="45" y="33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5" y="15"/>
                    </a:cxn>
                    <a:cxn ang="0">
                      <a:pos x="39" y="6"/>
                    </a:cxn>
                    <a:cxn ang="0">
                      <a:pos x="33" y="3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9" y="6"/>
                    </a:cxn>
                    <a:cxn ang="0">
                      <a:pos x="3" y="15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3" y="33"/>
                    </a:cxn>
                    <a:cxn ang="0">
                      <a:pos x="9" y="39"/>
                    </a:cxn>
                    <a:cxn ang="0">
                      <a:pos x="15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</a:cxnLst>
                  <a:rect l="0" t="0" r="r" b="b"/>
                  <a:pathLst>
                    <a:path w="48" h="45">
                      <a:moveTo>
                        <a:pt x="24" y="45"/>
                      </a:moveTo>
                      <a:lnTo>
                        <a:pt x="24" y="45"/>
                      </a:lnTo>
                      <a:lnTo>
                        <a:pt x="33" y="45"/>
                      </a:lnTo>
                      <a:lnTo>
                        <a:pt x="39" y="39"/>
                      </a:lnTo>
                      <a:lnTo>
                        <a:pt x="45" y="33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5" y="15"/>
                      </a:lnTo>
                      <a:lnTo>
                        <a:pt x="39" y="6"/>
                      </a:lnTo>
                      <a:lnTo>
                        <a:pt x="33" y="3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9" y="6"/>
                      </a:lnTo>
                      <a:lnTo>
                        <a:pt x="3" y="15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3" y="33"/>
                      </a:lnTo>
                      <a:lnTo>
                        <a:pt x="9" y="39"/>
                      </a:lnTo>
                      <a:lnTo>
                        <a:pt x="15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close/>
                    </a:path>
                  </a:pathLst>
                </a:custGeom>
                <a:solidFill>
                  <a:srgbClr val="0088D5"/>
                </a:solidFill>
                <a:ln w="4763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6120" name="Line 168"/>
              <p:cNvSpPr>
                <a:spLocks noChangeShapeType="1"/>
              </p:cNvSpPr>
              <p:nvPr/>
            </p:nvSpPr>
            <p:spPr bwMode="auto">
              <a:xfrm rot="1820595">
                <a:off x="2772" y="2940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88D5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6121" name="Group 169"/>
            <p:cNvGrpSpPr>
              <a:grpSpLocks/>
            </p:cNvGrpSpPr>
            <p:nvPr/>
          </p:nvGrpSpPr>
          <p:grpSpPr bwMode="auto">
            <a:xfrm>
              <a:off x="2351" y="2240"/>
              <a:ext cx="679" cy="457"/>
              <a:chOff x="2351" y="2240"/>
              <a:chExt cx="679" cy="457"/>
            </a:xfrm>
          </p:grpSpPr>
          <p:grpSp>
            <p:nvGrpSpPr>
              <p:cNvPr id="126122" name="Group 170"/>
              <p:cNvGrpSpPr>
                <a:grpSpLocks/>
              </p:cNvGrpSpPr>
              <p:nvPr/>
            </p:nvGrpSpPr>
            <p:grpSpPr bwMode="auto">
              <a:xfrm>
                <a:off x="2351" y="2240"/>
                <a:ext cx="679" cy="457"/>
                <a:chOff x="2351" y="2240"/>
                <a:chExt cx="679" cy="457"/>
              </a:xfrm>
            </p:grpSpPr>
            <p:sp>
              <p:nvSpPr>
                <p:cNvPr id="126123" name="Freeform 171"/>
                <p:cNvSpPr>
                  <a:spLocks/>
                </p:cNvSpPr>
                <p:nvPr/>
              </p:nvSpPr>
              <p:spPr bwMode="auto">
                <a:xfrm>
                  <a:off x="2374" y="2265"/>
                  <a:ext cx="621" cy="4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8" y="27"/>
                    </a:cxn>
                    <a:cxn ang="0">
                      <a:pos x="52" y="64"/>
                    </a:cxn>
                    <a:cxn ang="0">
                      <a:pos x="104" y="116"/>
                    </a:cxn>
                    <a:cxn ang="0">
                      <a:pos x="171" y="174"/>
                    </a:cxn>
                    <a:cxn ang="0">
                      <a:pos x="211" y="204"/>
                    </a:cxn>
                    <a:cxn ang="0">
                      <a:pos x="257" y="238"/>
                    </a:cxn>
                    <a:cxn ang="0">
                      <a:pos x="308" y="271"/>
                    </a:cxn>
                    <a:cxn ang="0">
                      <a:pos x="366" y="308"/>
                    </a:cxn>
                    <a:cxn ang="0">
                      <a:pos x="427" y="344"/>
                    </a:cxn>
                    <a:cxn ang="0">
                      <a:pos x="498" y="381"/>
                    </a:cxn>
                    <a:cxn ang="0">
                      <a:pos x="571" y="418"/>
                    </a:cxn>
                    <a:cxn ang="0">
                      <a:pos x="650" y="454"/>
                    </a:cxn>
                  </a:cxnLst>
                  <a:rect l="0" t="0" r="r" b="b"/>
                  <a:pathLst>
                    <a:path w="650" h="4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27"/>
                      </a:lnTo>
                      <a:lnTo>
                        <a:pt x="52" y="64"/>
                      </a:lnTo>
                      <a:lnTo>
                        <a:pt x="104" y="116"/>
                      </a:lnTo>
                      <a:lnTo>
                        <a:pt x="171" y="174"/>
                      </a:lnTo>
                      <a:lnTo>
                        <a:pt x="211" y="204"/>
                      </a:lnTo>
                      <a:lnTo>
                        <a:pt x="257" y="238"/>
                      </a:lnTo>
                      <a:lnTo>
                        <a:pt x="308" y="271"/>
                      </a:lnTo>
                      <a:lnTo>
                        <a:pt x="366" y="308"/>
                      </a:lnTo>
                      <a:lnTo>
                        <a:pt x="427" y="344"/>
                      </a:lnTo>
                      <a:lnTo>
                        <a:pt x="498" y="381"/>
                      </a:lnTo>
                      <a:lnTo>
                        <a:pt x="571" y="418"/>
                      </a:lnTo>
                      <a:lnTo>
                        <a:pt x="650" y="454"/>
                      </a:lnTo>
                    </a:path>
                  </a:pathLst>
                </a:custGeom>
                <a:noFill/>
                <a:ln w="14288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24" name="Freeform 172"/>
                <p:cNvSpPr>
                  <a:spLocks/>
                </p:cNvSpPr>
                <p:nvPr/>
              </p:nvSpPr>
              <p:spPr bwMode="auto">
                <a:xfrm>
                  <a:off x="3000" y="2664"/>
                  <a:ext cx="30" cy="33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6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31" h="37">
                      <a:moveTo>
                        <a:pt x="31" y="0"/>
                      </a:moveTo>
                      <a:lnTo>
                        <a:pt x="0" y="6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4288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25" name="Freeform 173"/>
                <p:cNvSpPr>
                  <a:spLocks/>
                </p:cNvSpPr>
                <p:nvPr/>
              </p:nvSpPr>
              <p:spPr bwMode="auto">
                <a:xfrm>
                  <a:off x="2371" y="2262"/>
                  <a:ext cx="621" cy="4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8" y="27"/>
                    </a:cxn>
                    <a:cxn ang="0">
                      <a:pos x="52" y="64"/>
                    </a:cxn>
                    <a:cxn ang="0">
                      <a:pos x="104" y="115"/>
                    </a:cxn>
                    <a:cxn ang="0">
                      <a:pos x="171" y="173"/>
                    </a:cxn>
                    <a:cxn ang="0">
                      <a:pos x="211" y="204"/>
                    </a:cxn>
                    <a:cxn ang="0">
                      <a:pos x="256" y="238"/>
                    </a:cxn>
                    <a:cxn ang="0">
                      <a:pos x="308" y="271"/>
                    </a:cxn>
                    <a:cxn ang="0">
                      <a:pos x="366" y="308"/>
                    </a:cxn>
                    <a:cxn ang="0">
                      <a:pos x="427" y="344"/>
                    </a:cxn>
                    <a:cxn ang="0">
                      <a:pos x="498" y="381"/>
                    </a:cxn>
                    <a:cxn ang="0">
                      <a:pos x="571" y="418"/>
                    </a:cxn>
                    <a:cxn ang="0">
                      <a:pos x="650" y="454"/>
                    </a:cxn>
                  </a:cxnLst>
                  <a:rect l="0" t="0" r="r" b="b"/>
                  <a:pathLst>
                    <a:path w="650" h="4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27"/>
                      </a:lnTo>
                      <a:lnTo>
                        <a:pt x="52" y="64"/>
                      </a:lnTo>
                      <a:lnTo>
                        <a:pt x="104" y="115"/>
                      </a:lnTo>
                      <a:lnTo>
                        <a:pt x="171" y="173"/>
                      </a:lnTo>
                      <a:lnTo>
                        <a:pt x="211" y="204"/>
                      </a:lnTo>
                      <a:lnTo>
                        <a:pt x="256" y="238"/>
                      </a:lnTo>
                      <a:lnTo>
                        <a:pt x="308" y="271"/>
                      </a:lnTo>
                      <a:lnTo>
                        <a:pt x="366" y="308"/>
                      </a:lnTo>
                      <a:lnTo>
                        <a:pt x="427" y="344"/>
                      </a:lnTo>
                      <a:lnTo>
                        <a:pt x="498" y="381"/>
                      </a:lnTo>
                      <a:lnTo>
                        <a:pt x="571" y="418"/>
                      </a:lnTo>
                      <a:lnTo>
                        <a:pt x="650" y="454"/>
                      </a:lnTo>
                    </a:path>
                  </a:pathLst>
                </a:custGeom>
                <a:noFill/>
                <a:ln w="19050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26" name="Freeform 174"/>
                <p:cNvSpPr>
                  <a:spLocks/>
                </p:cNvSpPr>
                <p:nvPr/>
              </p:nvSpPr>
              <p:spPr bwMode="auto">
                <a:xfrm>
                  <a:off x="2998" y="2661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6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31" h="37">
                      <a:moveTo>
                        <a:pt x="31" y="0"/>
                      </a:moveTo>
                      <a:lnTo>
                        <a:pt x="0" y="6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9050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127" name="Freeform 175"/>
                <p:cNvSpPr>
                  <a:spLocks/>
                </p:cNvSpPr>
                <p:nvPr/>
              </p:nvSpPr>
              <p:spPr bwMode="auto">
                <a:xfrm>
                  <a:off x="2351" y="2240"/>
                  <a:ext cx="43" cy="41"/>
                </a:xfrm>
                <a:custGeom>
                  <a:avLst/>
                  <a:gdLst/>
                  <a:ahLst/>
                  <a:cxnLst>
                    <a:cxn ang="0">
                      <a:pos x="21" y="46"/>
                    </a:cxn>
                    <a:cxn ang="0">
                      <a:pos x="21" y="46"/>
                    </a:cxn>
                    <a:cxn ang="0">
                      <a:pos x="30" y="43"/>
                    </a:cxn>
                    <a:cxn ang="0">
                      <a:pos x="39" y="40"/>
                    </a:cxn>
                    <a:cxn ang="0">
                      <a:pos x="42" y="31"/>
                    </a:cxn>
                    <a:cxn ang="0">
                      <a:pos x="45" y="21"/>
                    </a:cxn>
                    <a:cxn ang="0">
                      <a:pos x="45" y="21"/>
                    </a:cxn>
                    <a:cxn ang="0">
                      <a:pos x="42" y="12"/>
                    </a:cxn>
                    <a:cxn ang="0">
                      <a:pos x="39" y="6"/>
                    </a:cxn>
                    <a:cxn ang="0">
                      <a:pos x="30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6" y="6"/>
                    </a:cxn>
                    <a:cxn ang="0">
                      <a:pos x="0" y="12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6" y="40"/>
                    </a:cxn>
                    <a:cxn ang="0">
                      <a:pos x="12" y="43"/>
                    </a:cxn>
                    <a:cxn ang="0">
                      <a:pos x="21" y="46"/>
                    </a:cxn>
                    <a:cxn ang="0">
                      <a:pos x="21" y="46"/>
                    </a:cxn>
                    <a:cxn ang="0">
                      <a:pos x="21" y="46"/>
                    </a:cxn>
                  </a:cxnLst>
                  <a:rect l="0" t="0" r="r" b="b"/>
                  <a:pathLst>
                    <a:path w="45" h="46">
                      <a:moveTo>
                        <a:pt x="21" y="46"/>
                      </a:moveTo>
                      <a:lnTo>
                        <a:pt x="21" y="46"/>
                      </a:lnTo>
                      <a:lnTo>
                        <a:pt x="30" y="43"/>
                      </a:lnTo>
                      <a:lnTo>
                        <a:pt x="39" y="40"/>
                      </a:lnTo>
                      <a:lnTo>
                        <a:pt x="42" y="31"/>
                      </a:lnTo>
                      <a:lnTo>
                        <a:pt x="45" y="21"/>
                      </a:lnTo>
                      <a:lnTo>
                        <a:pt x="45" y="21"/>
                      </a:lnTo>
                      <a:lnTo>
                        <a:pt x="42" y="12"/>
                      </a:lnTo>
                      <a:lnTo>
                        <a:pt x="39" y="6"/>
                      </a:lnTo>
                      <a:lnTo>
                        <a:pt x="30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6" y="40"/>
                      </a:lnTo>
                      <a:lnTo>
                        <a:pt x="12" y="43"/>
                      </a:lnTo>
                      <a:lnTo>
                        <a:pt x="21" y="46"/>
                      </a:lnTo>
                      <a:lnTo>
                        <a:pt x="21" y="46"/>
                      </a:lnTo>
                      <a:lnTo>
                        <a:pt x="21" y="46"/>
                      </a:lnTo>
                      <a:close/>
                    </a:path>
                  </a:pathLst>
                </a:custGeom>
                <a:solidFill>
                  <a:srgbClr val="0088D5"/>
                </a:solidFill>
                <a:ln w="4763">
                  <a:solidFill>
                    <a:srgbClr val="0088D5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6128" name="Line 176"/>
              <p:cNvSpPr>
                <a:spLocks noChangeShapeType="1"/>
              </p:cNvSpPr>
              <p:nvPr/>
            </p:nvSpPr>
            <p:spPr bwMode="auto">
              <a:xfrm rot="-19922377">
                <a:off x="2855" y="2627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88D5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26129" name="Group 177"/>
          <p:cNvGrpSpPr>
            <a:grpSpLocks/>
          </p:cNvGrpSpPr>
          <p:nvPr/>
        </p:nvGrpSpPr>
        <p:grpSpPr bwMode="auto">
          <a:xfrm>
            <a:off x="2878138" y="3644900"/>
            <a:ext cx="1027112" cy="79375"/>
            <a:chOff x="1697" y="2219"/>
            <a:chExt cx="647" cy="50"/>
          </a:xfrm>
        </p:grpSpPr>
        <p:sp>
          <p:nvSpPr>
            <p:cNvPr id="126130" name="Freeform 178"/>
            <p:cNvSpPr>
              <a:spLocks/>
            </p:cNvSpPr>
            <p:nvPr/>
          </p:nvSpPr>
          <p:spPr bwMode="auto">
            <a:xfrm>
              <a:off x="2317" y="2231"/>
              <a:ext cx="27" cy="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18"/>
                </a:cxn>
                <a:cxn ang="0">
                  <a:pos x="27" y="40"/>
                </a:cxn>
              </a:cxnLst>
              <a:rect l="0" t="0" r="r" b="b"/>
              <a:pathLst>
                <a:path w="27" h="40">
                  <a:moveTo>
                    <a:pt x="27" y="0"/>
                  </a:moveTo>
                  <a:lnTo>
                    <a:pt x="0" y="18"/>
                  </a:lnTo>
                  <a:lnTo>
                    <a:pt x="27" y="40"/>
                  </a:lnTo>
                </a:path>
              </a:pathLst>
            </a:custGeom>
            <a:noFill/>
            <a:ln w="19050">
              <a:solidFill>
                <a:srgbClr val="0088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31" name="Freeform 179"/>
            <p:cNvSpPr>
              <a:spLocks/>
            </p:cNvSpPr>
            <p:nvPr/>
          </p:nvSpPr>
          <p:spPr bwMode="auto">
            <a:xfrm>
              <a:off x="1697" y="2219"/>
              <a:ext cx="44" cy="44"/>
            </a:xfrm>
            <a:custGeom>
              <a:avLst/>
              <a:gdLst/>
              <a:ahLst/>
              <a:cxnLst>
                <a:cxn ang="0">
                  <a:pos x="24" y="46"/>
                </a:cxn>
                <a:cxn ang="0">
                  <a:pos x="24" y="46"/>
                </a:cxn>
                <a:cxn ang="0">
                  <a:pos x="33" y="43"/>
                </a:cxn>
                <a:cxn ang="0">
                  <a:pos x="39" y="40"/>
                </a:cxn>
                <a:cxn ang="0">
                  <a:pos x="45" y="31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45" y="13"/>
                </a:cxn>
                <a:cxn ang="0">
                  <a:pos x="39" y="7"/>
                </a:cxn>
                <a:cxn ang="0">
                  <a:pos x="33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1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" y="31"/>
                </a:cxn>
                <a:cxn ang="0">
                  <a:pos x="6" y="40"/>
                </a:cxn>
                <a:cxn ang="0">
                  <a:pos x="15" y="43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24" y="46"/>
                </a:cxn>
              </a:cxnLst>
              <a:rect l="0" t="0" r="r" b="b"/>
              <a:pathLst>
                <a:path w="45" h="46">
                  <a:moveTo>
                    <a:pt x="24" y="46"/>
                  </a:moveTo>
                  <a:lnTo>
                    <a:pt x="24" y="46"/>
                  </a:lnTo>
                  <a:lnTo>
                    <a:pt x="33" y="43"/>
                  </a:lnTo>
                  <a:lnTo>
                    <a:pt x="39" y="40"/>
                  </a:lnTo>
                  <a:lnTo>
                    <a:pt x="45" y="3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13"/>
                  </a:lnTo>
                  <a:lnTo>
                    <a:pt x="39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6" y="7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88D5"/>
            </a:solidFill>
            <a:ln w="4763">
              <a:solidFill>
                <a:srgbClr val="0088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32" name="Line 180"/>
            <p:cNvSpPr>
              <a:spLocks noChangeShapeType="1"/>
            </p:cNvSpPr>
            <p:nvPr/>
          </p:nvSpPr>
          <p:spPr bwMode="auto">
            <a:xfrm>
              <a:off x="1735" y="2245"/>
              <a:ext cx="595" cy="0"/>
            </a:xfrm>
            <a:prstGeom prst="line">
              <a:avLst/>
            </a:prstGeom>
            <a:noFill/>
            <a:ln w="19050">
              <a:solidFill>
                <a:srgbClr val="0088D5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6133" name="Group 181"/>
          <p:cNvGrpSpPr>
            <a:grpSpLocks/>
          </p:cNvGrpSpPr>
          <p:nvPr/>
        </p:nvGrpSpPr>
        <p:grpSpPr bwMode="auto">
          <a:xfrm>
            <a:off x="2844800" y="3975100"/>
            <a:ext cx="1055688" cy="123825"/>
            <a:chOff x="1676" y="2427"/>
            <a:chExt cx="665" cy="78"/>
          </a:xfrm>
        </p:grpSpPr>
        <p:sp>
          <p:nvSpPr>
            <p:cNvPr id="126134" name="Freeform 182"/>
            <p:cNvSpPr>
              <a:spLocks/>
            </p:cNvSpPr>
            <p:nvPr/>
          </p:nvSpPr>
          <p:spPr bwMode="auto">
            <a:xfrm rot="152010">
              <a:off x="2313" y="2463"/>
              <a:ext cx="28" cy="4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18"/>
                </a:cxn>
                <a:cxn ang="0">
                  <a:pos x="27" y="40"/>
                </a:cxn>
              </a:cxnLst>
              <a:rect l="0" t="0" r="r" b="b"/>
              <a:pathLst>
                <a:path w="27" h="40">
                  <a:moveTo>
                    <a:pt x="27" y="0"/>
                  </a:moveTo>
                  <a:lnTo>
                    <a:pt x="0" y="18"/>
                  </a:lnTo>
                  <a:lnTo>
                    <a:pt x="27" y="40"/>
                  </a:lnTo>
                </a:path>
              </a:pathLst>
            </a:custGeom>
            <a:noFill/>
            <a:ln w="19050">
              <a:solidFill>
                <a:srgbClr val="0088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35" name="Freeform 183"/>
            <p:cNvSpPr>
              <a:spLocks/>
            </p:cNvSpPr>
            <p:nvPr/>
          </p:nvSpPr>
          <p:spPr bwMode="auto">
            <a:xfrm rot="152010">
              <a:off x="1676" y="2427"/>
              <a:ext cx="46" cy="49"/>
            </a:xfrm>
            <a:custGeom>
              <a:avLst/>
              <a:gdLst/>
              <a:ahLst/>
              <a:cxnLst>
                <a:cxn ang="0">
                  <a:pos x="24" y="46"/>
                </a:cxn>
                <a:cxn ang="0">
                  <a:pos x="24" y="46"/>
                </a:cxn>
                <a:cxn ang="0">
                  <a:pos x="33" y="43"/>
                </a:cxn>
                <a:cxn ang="0">
                  <a:pos x="39" y="40"/>
                </a:cxn>
                <a:cxn ang="0">
                  <a:pos x="45" y="31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45" y="13"/>
                </a:cxn>
                <a:cxn ang="0">
                  <a:pos x="39" y="7"/>
                </a:cxn>
                <a:cxn ang="0">
                  <a:pos x="33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1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" y="31"/>
                </a:cxn>
                <a:cxn ang="0">
                  <a:pos x="6" y="40"/>
                </a:cxn>
                <a:cxn ang="0">
                  <a:pos x="15" y="43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24" y="46"/>
                </a:cxn>
              </a:cxnLst>
              <a:rect l="0" t="0" r="r" b="b"/>
              <a:pathLst>
                <a:path w="45" h="46">
                  <a:moveTo>
                    <a:pt x="24" y="46"/>
                  </a:moveTo>
                  <a:lnTo>
                    <a:pt x="24" y="46"/>
                  </a:lnTo>
                  <a:lnTo>
                    <a:pt x="33" y="43"/>
                  </a:lnTo>
                  <a:lnTo>
                    <a:pt x="39" y="40"/>
                  </a:lnTo>
                  <a:lnTo>
                    <a:pt x="45" y="3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13"/>
                  </a:lnTo>
                  <a:lnTo>
                    <a:pt x="39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6" y="7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88D5"/>
            </a:solidFill>
            <a:ln w="4763">
              <a:solidFill>
                <a:srgbClr val="0088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36" name="Line 184"/>
            <p:cNvSpPr>
              <a:spLocks noChangeShapeType="1"/>
            </p:cNvSpPr>
            <p:nvPr/>
          </p:nvSpPr>
          <p:spPr bwMode="auto">
            <a:xfrm rot="152010">
              <a:off x="1712" y="2470"/>
              <a:ext cx="614" cy="0"/>
            </a:xfrm>
            <a:prstGeom prst="line">
              <a:avLst/>
            </a:prstGeom>
            <a:noFill/>
            <a:ln w="19050">
              <a:solidFill>
                <a:srgbClr val="0088D5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137" name="Line 185"/>
          <p:cNvSpPr>
            <a:spLocks noChangeShapeType="1"/>
          </p:cNvSpPr>
          <p:nvPr/>
        </p:nvSpPr>
        <p:spPr bwMode="auto">
          <a:xfrm flipH="1">
            <a:off x="4284663" y="37163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6138" name="Line 186"/>
          <p:cNvSpPr>
            <a:spLocks noChangeShapeType="1"/>
          </p:cNvSpPr>
          <p:nvPr/>
        </p:nvSpPr>
        <p:spPr bwMode="auto">
          <a:xfrm flipH="1">
            <a:off x="4500563" y="3716338"/>
            <a:ext cx="35877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Reflexes controlled by carotid sinus nerve activity</a:t>
            </a:r>
          </a:p>
        </p:txBody>
      </p:sp>
      <p:pic>
        <p:nvPicPr>
          <p:cNvPr id="93188" name="Picture 4" descr="CVS_control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50988"/>
            <a:ext cx="6048375" cy="4975225"/>
          </a:xfrm>
          <a:noFill/>
          <a:ln/>
        </p:spPr>
      </p:pic>
      <p:grpSp>
        <p:nvGrpSpPr>
          <p:cNvPr id="93194" name="Group 10"/>
          <p:cNvGrpSpPr>
            <a:grpSpLocks/>
          </p:cNvGrpSpPr>
          <p:nvPr/>
        </p:nvGrpSpPr>
        <p:grpSpPr bwMode="auto">
          <a:xfrm>
            <a:off x="1619250" y="5157788"/>
            <a:ext cx="3744913" cy="1230312"/>
            <a:chOff x="1020" y="3249"/>
            <a:chExt cx="2359" cy="775"/>
          </a:xfrm>
        </p:grpSpPr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1111" y="3249"/>
              <a:ext cx="953" cy="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1565" y="3566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1020" y="3793"/>
              <a:ext cx="2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  <a:latin typeface="Arial" charset="0"/>
                </a:rPr>
                <a:t>control of venous return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>
                <a:latin typeface="Arial" charset="0"/>
              </a:rPr>
              <a:t>Control of venous return</a:t>
            </a:r>
          </a:p>
        </p:txBody>
      </p:sp>
      <p:pic>
        <p:nvPicPr>
          <p:cNvPr id="78854" name="Picture 6" descr="veins_arteri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648075" cy="5072063"/>
          </a:xfrm>
          <a:prstGeom prst="rect">
            <a:avLst/>
          </a:prstGeom>
          <a:noFill/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191000" y="4343400"/>
            <a:ext cx="2211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  Blood volume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038600" y="5257800"/>
            <a:ext cx="22447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  Activity of</a:t>
            </a:r>
          </a:p>
          <a:p>
            <a:pPr algn="ctr"/>
            <a:r>
              <a:rPr lang="en-GB">
                <a:latin typeface="Arial" charset="0"/>
              </a:rPr>
              <a:t>sympathetic</a:t>
            </a:r>
          </a:p>
          <a:p>
            <a:pPr algn="ctr"/>
            <a:r>
              <a:rPr lang="en-GB">
                <a:latin typeface="Arial" charset="0"/>
              </a:rPr>
              <a:t>nerves to veins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010400" y="4343400"/>
            <a:ext cx="2006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   Respiratory</a:t>
            </a:r>
          </a:p>
          <a:p>
            <a:r>
              <a:rPr lang="en-GB">
                <a:latin typeface="Arial" charset="0"/>
              </a:rPr>
              <a:t>movements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705600" y="5645150"/>
            <a:ext cx="221138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  Skeletal</a:t>
            </a:r>
          </a:p>
          <a:p>
            <a:pPr algn="ctr"/>
            <a:r>
              <a:rPr lang="en-GB">
                <a:latin typeface="Arial" charset="0"/>
              </a:rPr>
              <a:t>muscle “pump”</a:t>
            </a:r>
          </a:p>
        </p:txBody>
      </p:sp>
      <p:grpSp>
        <p:nvGrpSpPr>
          <p:cNvPr id="78869" name="Group 21"/>
          <p:cNvGrpSpPr>
            <a:grpSpLocks/>
          </p:cNvGrpSpPr>
          <p:nvPr/>
        </p:nvGrpSpPr>
        <p:grpSpPr bwMode="auto">
          <a:xfrm>
            <a:off x="5842000" y="1295400"/>
            <a:ext cx="2328863" cy="466725"/>
            <a:chOff x="3648" y="816"/>
            <a:chExt cx="1467" cy="294"/>
          </a:xfrm>
        </p:grpSpPr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3648" y="816"/>
              <a:ext cx="146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  Atrial pressure</a:t>
              </a:r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 flipV="1">
              <a:off x="3754" y="83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5867400" y="2286000"/>
            <a:ext cx="2278063" cy="466725"/>
            <a:chOff x="3782" y="1513"/>
            <a:chExt cx="1435" cy="294"/>
          </a:xfrm>
        </p:grpSpPr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3782" y="1513"/>
              <a:ext cx="143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  Venous return</a:t>
              </a:r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 flipV="1">
              <a:off x="388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871" name="Group 23"/>
          <p:cNvGrpSpPr>
            <a:grpSpLocks/>
          </p:cNvGrpSpPr>
          <p:nvPr/>
        </p:nvGrpSpPr>
        <p:grpSpPr bwMode="auto">
          <a:xfrm>
            <a:off x="5715000" y="3352800"/>
            <a:ext cx="2584450" cy="466725"/>
            <a:chOff x="3830" y="2185"/>
            <a:chExt cx="1628" cy="294"/>
          </a:xfrm>
        </p:grpSpPr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3830" y="2185"/>
              <a:ext cx="162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 Venous pressure</a:t>
              </a:r>
            </a:p>
          </p:txBody>
        </p:sp>
        <p:sp>
          <p:nvSpPr>
            <p:cNvPr id="78864" name="Line 16"/>
            <p:cNvSpPr>
              <a:spLocks noChangeShapeType="1"/>
            </p:cNvSpPr>
            <p:nvPr/>
          </p:nvSpPr>
          <p:spPr bwMode="auto">
            <a:xfrm flipV="1">
              <a:off x="388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4359275" y="4379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V="1">
            <a:off x="7254875" y="4379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V="1">
            <a:off x="44958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V="1">
            <a:off x="7240588" y="5757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flipV="1">
            <a:off x="6019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 flipV="1">
            <a:off x="8153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V="1">
            <a:off x="6858000" y="3810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62484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 flipV="1">
            <a:off x="6629400" y="3810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78877" name="AutoShape 29"/>
          <p:cNvCxnSpPr>
            <a:cxnSpLocks noChangeShapeType="1"/>
            <a:stCxn id="78857" idx="0"/>
            <a:endCxn id="78856" idx="2"/>
          </p:cNvCxnSpPr>
          <p:nvPr/>
        </p:nvCxnSpPr>
        <p:spPr bwMode="auto">
          <a:xfrm flipV="1">
            <a:off x="7007225" y="2752725"/>
            <a:ext cx="0" cy="600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878" name="AutoShape 30"/>
          <p:cNvCxnSpPr>
            <a:cxnSpLocks noChangeShapeType="1"/>
            <a:stCxn id="78856" idx="0"/>
            <a:endCxn id="78855" idx="2"/>
          </p:cNvCxnSpPr>
          <p:nvPr/>
        </p:nvCxnSpPr>
        <p:spPr bwMode="auto">
          <a:xfrm flipV="1">
            <a:off x="7007225" y="1762125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Feedback for blood pressure control</a:t>
            </a:r>
            <a:r>
              <a:rPr lang="en-GB"/>
              <a:t> 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2057400" y="59436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Arial" charset="0"/>
              </a:rPr>
              <a:t>Baroreceptor feedback &amp; reciprocal innervation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725488" y="1066800"/>
            <a:ext cx="1552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haemorrhage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871538" y="1779588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Blood volume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739775" y="2286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Venous pressure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28638" y="2819400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Venous return to heart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838200" y="3352800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Atrial pressure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69925" y="3989388"/>
            <a:ext cx="1662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Ventricular end diastolic volume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842963" y="4876800"/>
            <a:ext cx="131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Stroke volume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833438" y="62484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Cardiac output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439738" y="5513388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Arterial blood pressure</a:t>
            </a:r>
          </a:p>
        </p:txBody>
      </p:sp>
      <p:cxnSp>
        <p:nvCxnSpPr>
          <p:cNvPr id="87064" name="AutoShape 24"/>
          <p:cNvCxnSpPr>
            <a:cxnSpLocks noChangeShapeType="1"/>
            <a:stCxn id="87055" idx="2"/>
            <a:endCxn id="87056" idx="0"/>
          </p:cNvCxnSpPr>
          <p:nvPr/>
        </p:nvCxnSpPr>
        <p:spPr bwMode="auto">
          <a:xfrm>
            <a:off x="1501775" y="1443038"/>
            <a:ext cx="0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5" name="AutoShape 25"/>
          <p:cNvCxnSpPr>
            <a:cxnSpLocks noChangeShapeType="1"/>
            <a:stCxn id="87056" idx="2"/>
            <a:endCxn id="87057" idx="0"/>
          </p:cNvCxnSpPr>
          <p:nvPr/>
        </p:nvCxnSpPr>
        <p:spPr bwMode="auto">
          <a:xfrm>
            <a:off x="1501775" y="2084388"/>
            <a:ext cx="0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6" name="AutoShape 26"/>
          <p:cNvCxnSpPr>
            <a:cxnSpLocks noChangeShapeType="1"/>
            <a:stCxn id="87057" idx="2"/>
            <a:endCxn id="87058" idx="0"/>
          </p:cNvCxnSpPr>
          <p:nvPr/>
        </p:nvCxnSpPr>
        <p:spPr bwMode="auto">
          <a:xfrm>
            <a:off x="1501775" y="2590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7" name="AutoShape 27"/>
          <p:cNvCxnSpPr>
            <a:cxnSpLocks noChangeShapeType="1"/>
            <a:stCxn id="87058" idx="2"/>
            <a:endCxn id="87059" idx="0"/>
          </p:cNvCxnSpPr>
          <p:nvPr/>
        </p:nvCxnSpPr>
        <p:spPr bwMode="auto">
          <a:xfrm>
            <a:off x="1501775" y="3124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8" name="AutoShape 28"/>
          <p:cNvCxnSpPr>
            <a:cxnSpLocks noChangeShapeType="1"/>
            <a:stCxn id="87059" idx="2"/>
            <a:endCxn id="87060" idx="0"/>
          </p:cNvCxnSpPr>
          <p:nvPr/>
        </p:nvCxnSpPr>
        <p:spPr bwMode="auto">
          <a:xfrm>
            <a:off x="1501775" y="3657600"/>
            <a:ext cx="0" cy="331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9" name="AutoShape 29"/>
          <p:cNvCxnSpPr>
            <a:cxnSpLocks noChangeShapeType="1"/>
            <a:stCxn id="87060" idx="2"/>
            <a:endCxn id="87061" idx="0"/>
          </p:cNvCxnSpPr>
          <p:nvPr/>
        </p:nvCxnSpPr>
        <p:spPr bwMode="auto">
          <a:xfrm>
            <a:off x="1501775" y="4506913"/>
            <a:ext cx="0" cy="369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0" name="AutoShape 30"/>
          <p:cNvCxnSpPr>
            <a:cxnSpLocks noChangeShapeType="1"/>
            <a:stCxn id="87061" idx="2"/>
            <a:endCxn id="87063" idx="0"/>
          </p:cNvCxnSpPr>
          <p:nvPr/>
        </p:nvCxnSpPr>
        <p:spPr bwMode="auto">
          <a:xfrm>
            <a:off x="1501775" y="5181600"/>
            <a:ext cx="0" cy="331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1" name="AutoShape 31"/>
          <p:cNvCxnSpPr>
            <a:cxnSpLocks noChangeShapeType="1"/>
            <a:stCxn id="87063" idx="2"/>
            <a:endCxn id="87062" idx="0"/>
          </p:cNvCxnSpPr>
          <p:nvPr/>
        </p:nvCxnSpPr>
        <p:spPr bwMode="auto">
          <a:xfrm>
            <a:off x="1501775" y="5818188"/>
            <a:ext cx="0" cy="430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6065838" y="4800600"/>
            <a:ext cx="223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Sympathetic discharge</a:t>
            </a:r>
          </a:p>
          <a:p>
            <a:r>
              <a:rPr lang="en-GB" sz="1600">
                <a:latin typeface="Arial" charset="0"/>
              </a:rPr>
              <a:t>to veins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6207125" y="3429000"/>
            <a:ext cx="195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Venous constriction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6324600" y="2178050"/>
            <a:ext cx="1719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Venous pressure</a:t>
            </a:r>
          </a:p>
        </p:txBody>
      </p:sp>
      <p:cxnSp>
        <p:nvCxnSpPr>
          <p:cNvPr id="87075" name="AutoShape 35"/>
          <p:cNvCxnSpPr>
            <a:cxnSpLocks noChangeShapeType="1"/>
            <a:stCxn id="87072" idx="0"/>
            <a:endCxn id="87073" idx="2"/>
          </p:cNvCxnSpPr>
          <p:nvPr/>
        </p:nvCxnSpPr>
        <p:spPr bwMode="auto">
          <a:xfrm flipV="1">
            <a:off x="7185025" y="3765550"/>
            <a:ext cx="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6" name="AutoShape 36"/>
          <p:cNvCxnSpPr>
            <a:cxnSpLocks noChangeShapeType="1"/>
            <a:stCxn id="87073" idx="0"/>
            <a:endCxn id="87074" idx="2"/>
          </p:cNvCxnSpPr>
          <p:nvPr/>
        </p:nvCxnSpPr>
        <p:spPr bwMode="auto">
          <a:xfrm flipV="1">
            <a:off x="7185025" y="25146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7" name="AutoShape 37"/>
          <p:cNvCxnSpPr>
            <a:cxnSpLocks noChangeShapeType="1"/>
            <a:stCxn id="87062" idx="3"/>
            <a:endCxn id="87072" idx="2"/>
          </p:cNvCxnSpPr>
          <p:nvPr/>
        </p:nvCxnSpPr>
        <p:spPr bwMode="auto">
          <a:xfrm flipV="1">
            <a:off x="2170113" y="5381625"/>
            <a:ext cx="5014912" cy="1019175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3962400" y="649128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Arial" charset="0"/>
              </a:rPr>
              <a:t>reflexes</a:t>
            </a:r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 rot="-10800000">
            <a:off x="0" y="2895600"/>
            <a:ext cx="5492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GB">
                <a:latin typeface="Arial" charset="0"/>
              </a:rPr>
              <a:t>decrease</a:t>
            </a: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 rot="5400000">
            <a:off x="8017668" y="3640932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>Maintaining arterial pressure 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46100" y="3271838"/>
            <a:ext cx="1484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Arterial pressure</a:t>
            </a:r>
          </a:p>
        </p:txBody>
      </p:sp>
      <p:grpSp>
        <p:nvGrpSpPr>
          <p:cNvPr id="77913" name="Group 89"/>
          <p:cNvGrpSpPr>
            <a:grpSpLocks/>
          </p:cNvGrpSpPr>
          <p:nvPr/>
        </p:nvGrpSpPr>
        <p:grpSpPr bwMode="auto">
          <a:xfrm>
            <a:off x="512763" y="1839913"/>
            <a:ext cx="1552575" cy="1431925"/>
            <a:chOff x="323" y="1159"/>
            <a:chExt cx="978" cy="902"/>
          </a:xfrm>
        </p:grpSpPr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323" y="1159"/>
              <a:ext cx="97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  <a:latin typeface="Arial" charset="0"/>
                </a:rPr>
                <a:t>haemorrhage</a:t>
              </a:r>
            </a:p>
          </p:txBody>
        </p:sp>
        <p:cxnSp>
          <p:nvCxnSpPr>
            <p:cNvPr id="77839" name="AutoShape 15"/>
            <p:cNvCxnSpPr>
              <a:cxnSpLocks noChangeShapeType="1"/>
              <a:stCxn id="77832" idx="2"/>
              <a:endCxn id="77833" idx="0"/>
            </p:cNvCxnSpPr>
            <p:nvPr/>
          </p:nvCxnSpPr>
          <p:spPr bwMode="auto">
            <a:xfrm>
              <a:off x="812" y="1396"/>
              <a:ext cx="0" cy="6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20" name="Group 96"/>
          <p:cNvGrpSpPr>
            <a:grpSpLocks/>
          </p:cNvGrpSpPr>
          <p:nvPr/>
        </p:nvGrpSpPr>
        <p:grpSpPr bwMode="auto">
          <a:xfrm>
            <a:off x="5257800" y="4910138"/>
            <a:ext cx="1482725" cy="1347787"/>
            <a:chOff x="3312" y="3093"/>
            <a:chExt cx="934" cy="849"/>
          </a:xfrm>
        </p:grpSpPr>
        <p:sp>
          <p:nvSpPr>
            <p:cNvPr id="77850" name="Text Box 26"/>
            <p:cNvSpPr txBox="1">
              <a:spLocks noChangeArrowheads="1"/>
            </p:cNvSpPr>
            <p:nvPr/>
          </p:nvSpPr>
          <p:spPr bwMode="auto">
            <a:xfrm>
              <a:off x="3329" y="3616"/>
              <a:ext cx="9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Symp 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veins</a:t>
              </a:r>
            </a:p>
          </p:txBody>
        </p:sp>
        <p:sp>
          <p:nvSpPr>
            <p:cNvPr id="77855" name="Line 31"/>
            <p:cNvSpPr>
              <a:spLocks noChangeShapeType="1"/>
            </p:cNvSpPr>
            <p:nvPr/>
          </p:nvSpPr>
          <p:spPr bwMode="auto">
            <a:xfrm flipV="1">
              <a:off x="3312" y="364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57" name="Text Box 33"/>
            <p:cNvSpPr txBox="1">
              <a:spLocks noChangeArrowheads="1"/>
            </p:cNvSpPr>
            <p:nvPr/>
          </p:nvSpPr>
          <p:spPr bwMode="auto">
            <a:xfrm>
              <a:off x="3415" y="3093"/>
              <a:ext cx="7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Venous tone</a:t>
              </a:r>
            </a:p>
          </p:txBody>
        </p:sp>
        <p:sp>
          <p:nvSpPr>
            <p:cNvPr id="77860" name="Line 36"/>
            <p:cNvSpPr>
              <a:spLocks noChangeShapeType="1"/>
            </p:cNvSpPr>
            <p:nvPr/>
          </p:nvSpPr>
          <p:spPr bwMode="auto">
            <a:xfrm flipV="1">
              <a:off x="3360" y="31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72" name="AutoShape 48"/>
            <p:cNvCxnSpPr>
              <a:cxnSpLocks noChangeShapeType="1"/>
              <a:stCxn id="77850" idx="0"/>
              <a:endCxn id="77857" idx="2"/>
            </p:cNvCxnSpPr>
            <p:nvPr/>
          </p:nvCxnSpPr>
          <p:spPr bwMode="auto">
            <a:xfrm flipH="1" flipV="1">
              <a:off x="3787" y="3285"/>
              <a:ext cx="1" cy="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21" name="Group 97"/>
          <p:cNvGrpSpPr>
            <a:grpSpLocks/>
          </p:cNvGrpSpPr>
          <p:nvPr/>
        </p:nvGrpSpPr>
        <p:grpSpPr bwMode="auto">
          <a:xfrm>
            <a:off x="5181600" y="3430588"/>
            <a:ext cx="1592263" cy="1479550"/>
            <a:chOff x="3264" y="2161"/>
            <a:chExt cx="1003" cy="932"/>
          </a:xfrm>
        </p:grpSpPr>
        <p:sp>
          <p:nvSpPr>
            <p:cNvPr id="77852" name="Line 28"/>
            <p:cNvSpPr>
              <a:spLocks noChangeShapeType="1"/>
            </p:cNvSpPr>
            <p:nvPr/>
          </p:nvSpPr>
          <p:spPr bwMode="auto">
            <a:xfrm flipV="1">
              <a:off x="3264" y="26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58" name="Text Box 34"/>
            <p:cNvSpPr txBox="1">
              <a:spLocks noChangeArrowheads="1"/>
            </p:cNvSpPr>
            <p:nvPr/>
          </p:nvSpPr>
          <p:spPr bwMode="auto">
            <a:xfrm>
              <a:off x="3307" y="2641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Venous pressure</a:t>
              </a:r>
            </a:p>
          </p:txBody>
        </p:sp>
        <p:sp>
          <p:nvSpPr>
            <p:cNvPr id="77859" name="Text Box 35"/>
            <p:cNvSpPr txBox="1">
              <a:spLocks noChangeArrowheads="1"/>
            </p:cNvSpPr>
            <p:nvPr/>
          </p:nvSpPr>
          <p:spPr bwMode="auto">
            <a:xfrm>
              <a:off x="3378" y="2161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Venous return</a:t>
              </a:r>
            </a:p>
          </p:txBody>
        </p:sp>
        <p:sp>
          <p:nvSpPr>
            <p:cNvPr id="77862" name="Line 38"/>
            <p:cNvSpPr>
              <a:spLocks noChangeShapeType="1"/>
            </p:cNvSpPr>
            <p:nvPr/>
          </p:nvSpPr>
          <p:spPr bwMode="auto">
            <a:xfrm flipV="1">
              <a:off x="3360" y="21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73" name="AutoShape 49"/>
            <p:cNvCxnSpPr>
              <a:cxnSpLocks noChangeShapeType="1"/>
              <a:stCxn id="77857" idx="0"/>
              <a:endCxn id="77858" idx="2"/>
            </p:cNvCxnSpPr>
            <p:nvPr/>
          </p:nvCxnSpPr>
          <p:spPr bwMode="auto">
            <a:xfrm flipV="1">
              <a:off x="3787" y="2833"/>
              <a:ext cx="0" cy="2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874" name="AutoShape 50"/>
            <p:cNvCxnSpPr>
              <a:cxnSpLocks noChangeShapeType="1"/>
              <a:stCxn id="77858" idx="0"/>
              <a:endCxn id="77859" idx="2"/>
            </p:cNvCxnSpPr>
            <p:nvPr/>
          </p:nvCxnSpPr>
          <p:spPr bwMode="auto">
            <a:xfrm flipV="1">
              <a:off x="3787" y="2353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23" name="Group 99"/>
          <p:cNvGrpSpPr>
            <a:grpSpLocks/>
          </p:cNvGrpSpPr>
          <p:nvPr/>
        </p:nvGrpSpPr>
        <p:grpSpPr bwMode="auto">
          <a:xfrm>
            <a:off x="7315200" y="1835150"/>
            <a:ext cx="1622425" cy="4422775"/>
            <a:chOff x="4608" y="1156"/>
            <a:chExt cx="1022" cy="2786"/>
          </a:xfrm>
        </p:grpSpPr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4713" y="3616"/>
              <a:ext cx="9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Symp 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arterioles</a:t>
              </a:r>
            </a:p>
          </p:txBody>
        </p:sp>
        <p:sp>
          <p:nvSpPr>
            <p:cNvPr id="77856" name="Line 32"/>
            <p:cNvSpPr>
              <a:spLocks noChangeShapeType="1"/>
            </p:cNvSpPr>
            <p:nvPr/>
          </p:nvSpPr>
          <p:spPr bwMode="auto">
            <a:xfrm flipV="1">
              <a:off x="4608" y="364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1" name="Line 37"/>
            <p:cNvSpPr>
              <a:spLocks noChangeShapeType="1"/>
            </p:cNvSpPr>
            <p:nvPr/>
          </p:nvSpPr>
          <p:spPr bwMode="auto">
            <a:xfrm flipV="1">
              <a:off x="4800" y="25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6" name="Line 42"/>
            <p:cNvSpPr>
              <a:spLocks noChangeShapeType="1"/>
            </p:cNvSpPr>
            <p:nvPr/>
          </p:nvSpPr>
          <p:spPr bwMode="auto">
            <a:xfrm flipV="1">
              <a:off x="4800" y="12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8" name="Text Box 44"/>
            <p:cNvSpPr txBox="1">
              <a:spLocks noChangeArrowheads="1"/>
            </p:cNvSpPr>
            <p:nvPr/>
          </p:nvSpPr>
          <p:spPr bwMode="auto">
            <a:xfrm>
              <a:off x="4831" y="2469"/>
              <a:ext cx="68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Arteriolar</a:t>
              </a:r>
            </a:p>
            <a:p>
              <a:pPr algn="ctr"/>
              <a:r>
                <a:rPr lang="en-GB" sz="1400">
                  <a:latin typeface="Arial" charset="0"/>
                </a:rPr>
                <a:t>constriction</a:t>
              </a:r>
            </a:p>
          </p:txBody>
        </p:sp>
        <p:sp>
          <p:nvSpPr>
            <p:cNvPr id="77870" name="Text Box 46"/>
            <p:cNvSpPr txBox="1">
              <a:spLocks noChangeArrowheads="1"/>
            </p:cNvSpPr>
            <p:nvPr/>
          </p:nvSpPr>
          <p:spPr bwMode="auto">
            <a:xfrm>
              <a:off x="4743" y="1156"/>
              <a:ext cx="858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Arial" charset="0"/>
                </a:rPr>
                <a:t>  Peripheral</a:t>
              </a:r>
            </a:p>
            <a:p>
              <a:r>
                <a:rPr lang="en-GB" sz="1800">
                  <a:latin typeface="Arial" charset="0"/>
                </a:rPr>
                <a:t>  resistance</a:t>
              </a:r>
            </a:p>
          </p:txBody>
        </p:sp>
        <p:cxnSp>
          <p:nvCxnSpPr>
            <p:cNvPr id="77876" name="AutoShape 52"/>
            <p:cNvCxnSpPr>
              <a:cxnSpLocks noChangeShapeType="1"/>
              <a:stCxn id="77851" idx="0"/>
              <a:endCxn id="77868" idx="2"/>
            </p:cNvCxnSpPr>
            <p:nvPr/>
          </p:nvCxnSpPr>
          <p:spPr bwMode="auto">
            <a:xfrm flipV="1">
              <a:off x="5172" y="2795"/>
              <a:ext cx="0" cy="8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877" name="AutoShape 53"/>
            <p:cNvCxnSpPr>
              <a:cxnSpLocks noChangeShapeType="1"/>
              <a:stCxn id="77868" idx="0"/>
              <a:endCxn id="77870" idx="2"/>
            </p:cNvCxnSpPr>
            <p:nvPr/>
          </p:nvCxnSpPr>
          <p:spPr bwMode="auto">
            <a:xfrm flipV="1">
              <a:off x="5172" y="1566"/>
              <a:ext cx="0" cy="9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7882" name="Line 58"/>
          <p:cNvSpPr>
            <a:spLocks noChangeShapeType="1"/>
          </p:cNvSpPr>
          <p:nvPr/>
        </p:nvSpPr>
        <p:spPr bwMode="auto">
          <a:xfrm>
            <a:off x="533400" y="32829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77916" name="Group 92"/>
          <p:cNvGrpSpPr>
            <a:grpSpLocks/>
          </p:cNvGrpSpPr>
          <p:nvPr/>
        </p:nvGrpSpPr>
        <p:grpSpPr bwMode="auto">
          <a:xfrm>
            <a:off x="1828800" y="2520950"/>
            <a:ext cx="1004888" cy="3962400"/>
            <a:chOff x="1152" y="1588"/>
            <a:chExt cx="633" cy="2496"/>
          </a:xfrm>
        </p:grpSpPr>
        <p:sp>
          <p:nvSpPr>
            <p:cNvPr id="77848" name="Text Box 24"/>
            <p:cNvSpPr txBox="1">
              <a:spLocks noChangeArrowheads="1"/>
            </p:cNvSpPr>
            <p:nvPr/>
          </p:nvSpPr>
          <p:spPr bwMode="auto">
            <a:xfrm>
              <a:off x="1166" y="3624"/>
              <a:ext cx="61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Parasymp</a:t>
              </a:r>
            </a:p>
            <a:p>
              <a:pPr algn="ctr"/>
              <a:r>
                <a:rPr lang="en-GB" sz="1400">
                  <a:latin typeface="Arial" charset="0"/>
                </a:rPr>
                <a:t>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heart</a:t>
              </a:r>
            </a:p>
          </p:txBody>
        </p:sp>
        <p:sp>
          <p:nvSpPr>
            <p:cNvPr id="77853" name="Line 29"/>
            <p:cNvSpPr>
              <a:spLocks noChangeShapeType="1"/>
            </p:cNvSpPr>
            <p:nvPr/>
          </p:nvSpPr>
          <p:spPr bwMode="auto">
            <a:xfrm>
              <a:off x="1152" y="369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7" name="Line 43"/>
            <p:cNvSpPr>
              <a:spLocks noChangeShapeType="1"/>
            </p:cNvSpPr>
            <p:nvPr/>
          </p:nvSpPr>
          <p:spPr bwMode="auto">
            <a:xfrm flipV="1">
              <a:off x="1152" y="15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9" name="Text Box 45"/>
            <p:cNvSpPr txBox="1">
              <a:spLocks noChangeArrowheads="1"/>
            </p:cNvSpPr>
            <p:nvPr/>
          </p:nvSpPr>
          <p:spPr bwMode="auto">
            <a:xfrm>
              <a:off x="1169" y="1605"/>
              <a:ext cx="6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Heart rate</a:t>
              </a:r>
            </a:p>
          </p:txBody>
        </p:sp>
        <p:cxnSp>
          <p:nvCxnSpPr>
            <p:cNvPr id="77884" name="AutoShape 60"/>
            <p:cNvCxnSpPr>
              <a:cxnSpLocks noChangeShapeType="1"/>
              <a:stCxn id="77848" idx="0"/>
              <a:endCxn id="77869" idx="2"/>
            </p:cNvCxnSpPr>
            <p:nvPr/>
          </p:nvCxnSpPr>
          <p:spPr bwMode="auto">
            <a:xfrm flipH="1" flipV="1">
              <a:off x="1475" y="1797"/>
              <a:ext cx="1" cy="18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18" name="Group 94"/>
          <p:cNvGrpSpPr>
            <a:grpSpLocks/>
          </p:cNvGrpSpPr>
          <p:nvPr/>
        </p:nvGrpSpPr>
        <p:grpSpPr bwMode="auto">
          <a:xfrm>
            <a:off x="3429000" y="2520950"/>
            <a:ext cx="1336675" cy="3219450"/>
            <a:chOff x="2160" y="1588"/>
            <a:chExt cx="842" cy="2028"/>
          </a:xfrm>
        </p:grpSpPr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2172" y="1588"/>
              <a:ext cx="8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Stroke volume</a:t>
              </a:r>
            </a:p>
          </p:txBody>
        </p:sp>
        <p:sp>
          <p:nvSpPr>
            <p:cNvPr id="77863" name="Text Box 39"/>
            <p:cNvSpPr txBox="1">
              <a:spLocks noChangeArrowheads="1"/>
            </p:cNvSpPr>
            <p:nvPr/>
          </p:nvSpPr>
          <p:spPr bwMode="auto">
            <a:xfrm>
              <a:off x="2250" y="2939"/>
              <a:ext cx="67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Cardiac</a:t>
              </a:r>
            </a:p>
            <a:p>
              <a:pPr algn="ctr"/>
              <a:r>
                <a:rPr lang="en-GB" sz="1400">
                  <a:latin typeface="Arial" charset="0"/>
                </a:rPr>
                <a:t>contractility</a:t>
              </a:r>
            </a:p>
          </p:txBody>
        </p:sp>
        <p:sp>
          <p:nvSpPr>
            <p:cNvPr id="77864" name="Line 40"/>
            <p:cNvSpPr>
              <a:spLocks noChangeShapeType="1"/>
            </p:cNvSpPr>
            <p:nvPr/>
          </p:nvSpPr>
          <p:spPr bwMode="auto">
            <a:xfrm flipV="1">
              <a:off x="2256" y="29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81" name="Line 57"/>
            <p:cNvSpPr>
              <a:spLocks noChangeShapeType="1"/>
            </p:cNvSpPr>
            <p:nvPr/>
          </p:nvSpPr>
          <p:spPr bwMode="auto">
            <a:xfrm flipV="1">
              <a:off x="2160" y="15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85" name="AutoShape 61"/>
            <p:cNvCxnSpPr>
              <a:cxnSpLocks noChangeShapeType="1"/>
              <a:stCxn id="77849" idx="0"/>
              <a:endCxn id="77863" idx="2"/>
            </p:cNvCxnSpPr>
            <p:nvPr/>
          </p:nvCxnSpPr>
          <p:spPr bwMode="auto">
            <a:xfrm flipV="1">
              <a:off x="2588" y="3265"/>
              <a:ext cx="0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888" name="Line 64"/>
            <p:cNvSpPr>
              <a:spLocks noChangeShapeType="1"/>
            </p:cNvSpPr>
            <p:nvPr/>
          </p:nvSpPr>
          <p:spPr bwMode="auto">
            <a:xfrm flipV="1">
              <a:off x="2592" y="182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17" name="Group 93"/>
          <p:cNvGrpSpPr>
            <a:grpSpLocks/>
          </p:cNvGrpSpPr>
          <p:nvPr/>
        </p:nvGrpSpPr>
        <p:grpSpPr bwMode="auto">
          <a:xfrm>
            <a:off x="2667000" y="2901950"/>
            <a:ext cx="2168525" cy="3355975"/>
            <a:chOff x="1680" y="1828"/>
            <a:chExt cx="1366" cy="2114"/>
          </a:xfrm>
        </p:grpSpPr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>
              <a:off x="2129" y="3616"/>
              <a:ext cx="9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Symp 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heart</a:t>
              </a:r>
            </a:p>
          </p:txBody>
        </p:sp>
        <p:sp>
          <p:nvSpPr>
            <p:cNvPr id="77854" name="Line 30"/>
            <p:cNvSpPr>
              <a:spLocks noChangeShapeType="1"/>
            </p:cNvSpPr>
            <p:nvPr/>
          </p:nvSpPr>
          <p:spPr bwMode="auto">
            <a:xfrm flipV="1">
              <a:off x="2112" y="364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90" name="Line 66"/>
            <p:cNvSpPr>
              <a:spLocks noChangeShapeType="1"/>
            </p:cNvSpPr>
            <p:nvPr/>
          </p:nvSpPr>
          <p:spPr bwMode="auto">
            <a:xfrm flipH="1">
              <a:off x="1680" y="34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91" name="Line 67"/>
            <p:cNvSpPr>
              <a:spLocks noChangeShapeType="1"/>
            </p:cNvSpPr>
            <p:nvPr/>
          </p:nvSpPr>
          <p:spPr bwMode="auto">
            <a:xfrm flipV="1">
              <a:off x="1680" y="18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14" name="Group 90"/>
          <p:cNvGrpSpPr>
            <a:grpSpLocks/>
          </p:cNvGrpSpPr>
          <p:nvPr/>
        </p:nvGrpSpPr>
        <p:grpSpPr bwMode="auto">
          <a:xfrm>
            <a:off x="609600" y="3576638"/>
            <a:ext cx="1317625" cy="1458912"/>
            <a:chOff x="384" y="2253"/>
            <a:chExt cx="830" cy="919"/>
          </a:xfrm>
        </p:grpSpPr>
        <p:sp>
          <p:nvSpPr>
            <p:cNvPr id="77847" name="Text Box 23"/>
            <p:cNvSpPr txBox="1">
              <a:spLocks noChangeArrowheads="1"/>
            </p:cNvSpPr>
            <p:nvPr/>
          </p:nvSpPr>
          <p:spPr bwMode="auto">
            <a:xfrm>
              <a:off x="410" y="2846"/>
              <a:ext cx="8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Firing of</a:t>
              </a:r>
            </a:p>
            <a:p>
              <a:pPr algn="ctr"/>
              <a:r>
                <a:rPr lang="en-GB" sz="1400">
                  <a:latin typeface="Arial" charset="0"/>
                </a:rPr>
                <a:t>baroreceptors</a:t>
              </a:r>
            </a:p>
          </p:txBody>
        </p:sp>
        <p:sp>
          <p:nvSpPr>
            <p:cNvPr id="77883" name="Line 59"/>
            <p:cNvSpPr>
              <a:spLocks noChangeShapeType="1"/>
            </p:cNvSpPr>
            <p:nvPr/>
          </p:nvSpPr>
          <p:spPr bwMode="auto">
            <a:xfrm>
              <a:off x="384" y="28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92" name="AutoShape 68"/>
            <p:cNvCxnSpPr>
              <a:cxnSpLocks noChangeShapeType="1"/>
              <a:stCxn id="77833" idx="2"/>
              <a:endCxn id="77847" idx="0"/>
            </p:cNvCxnSpPr>
            <p:nvPr/>
          </p:nvCxnSpPr>
          <p:spPr bwMode="auto">
            <a:xfrm>
              <a:off x="812" y="2253"/>
              <a:ext cx="0" cy="5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7896" name="AutoShape 72"/>
          <p:cNvSpPr>
            <a:spLocks/>
          </p:cNvSpPr>
          <p:nvPr/>
        </p:nvSpPr>
        <p:spPr bwMode="auto">
          <a:xfrm rot="5400000" flipH="1">
            <a:off x="4876800" y="3282950"/>
            <a:ext cx="228600" cy="6477000"/>
          </a:xfrm>
          <a:prstGeom prst="leftBrace">
            <a:avLst>
              <a:gd name="adj1" fmla="val 2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7915" name="Group 91"/>
          <p:cNvGrpSpPr>
            <a:grpSpLocks/>
          </p:cNvGrpSpPr>
          <p:nvPr/>
        </p:nvGrpSpPr>
        <p:grpSpPr bwMode="auto">
          <a:xfrm>
            <a:off x="846138" y="5035550"/>
            <a:ext cx="4183062" cy="1762125"/>
            <a:chOff x="533" y="3172"/>
            <a:chExt cx="2635" cy="1110"/>
          </a:xfrm>
        </p:grpSpPr>
        <p:sp>
          <p:nvSpPr>
            <p:cNvPr id="77895" name="Text Box 71"/>
            <p:cNvSpPr txBox="1">
              <a:spLocks noChangeArrowheads="1"/>
            </p:cNvSpPr>
            <p:nvPr/>
          </p:nvSpPr>
          <p:spPr bwMode="auto">
            <a:xfrm>
              <a:off x="533" y="4084"/>
              <a:ext cx="55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Reflexes</a:t>
              </a:r>
            </a:p>
          </p:txBody>
        </p:sp>
        <p:cxnSp>
          <p:nvCxnSpPr>
            <p:cNvPr id="77899" name="AutoShape 75"/>
            <p:cNvCxnSpPr>
              <a:cxnSpLocks noChangeShapeType="1"/>
              <a:stCxn id="77847" idx="2"/>
              <a:endCxn id="77895" idx="0"/>
            </p:cNvCxnSpPr>
            <p:nvPr/>
          </p:nvCxnSpPr>
          <p:spPr bwMode="auto">
            <a:xfrm>
              <a:off x="812" y="3172"/>
              <a:ext cx="0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901" name="Line 77"/>
            <p:cNvSpPr>
              <a:spLocks noChangeShapeType="1"/>
            </p:cNvSpPr>
            <p:nvPr/>
          </p:nvSpPr>
          <p:spPr bwMode="auto">
            <a:xfrm>
              <a:off x="1104" y="4228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19" name="Group 95"/>
          <p:cNvGrpSpPr>
            <a:grpSpLocks/>
          </p:cNvGrpSpPr>
          <p:nvPr/>
        </p:nvGrpSpPr>
        <p:grpSpPr bwMode="auto">
          <a:xfrm>
            <a:off x="2438400" y="1835150"/>
            <a:ext cx="1870075" cy="685800"/>
            <a:chOff x="1536" y="1156"/>
            <a:chExt cx="1178" cy="432"/>
          </a:xfrm>
        </p:grpSpPr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536" y="1156"/>
              <a:ext cx="117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Arial" charset="0"/>
                </a:rPr>
                <a:t>   Cardiac output</a:t>
              </a:r>
            </a:p>
          </p:txBody>
        </p:sp>
        <p:sp>
          <p:nvSpPr>
            <p:cNvPr id="77880" name="Line 56"/>
            <p:cNvSpPr>
              <a:spLocks noChangeShapeType="1"/>
            </p:cNvSpPr>
            <p:nvPr/>
          </p:nvSpPr>
          <p:spPr bwMode="auto">
            <a:xfrm flipV="1">
              <a:off x="1632" y="11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902" name="Line 78"/>
            <p:cNvSpPr>
              <a:spLocks noChangeShapeType="1"/>
            </p:cNvSpPr>
            <p:nvPr/>
          </p:nvSpPr>
          <p:spPr bwMode="auto">
            <a:xfrm flipV="1">
              <a:off x="2592" y="13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903" name="Line 79"/>
            <p:cNvSpPr>
              <a:spLocks noChangeShapeType="1"/>
            </p:cNvSpPr>
            <p:nvPr/>
          </p:nvSpPr>
          <p:spPr bwMode="auto">
            <a:xfrm flipV="1">
              <a:off x="1632" y="13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22" name="Group 98"/>
          <p:cNvGrpSpPr>
            <a:grpSpLocks/>
          </p:cNvGrpSpPr>
          <p:nvPr/>
        </p:nvGrpSpPr>
        <p:grpSpPr bwMode="auto">
          <a:xfrm>
            <a:off x="4800600" y="2444750"/>
            <a:ext cx="2041525" cy="985838"/>
            <a:chOff x="3024" y="1540"/>
            <a:chExt cx="1286" cy="621"/>
          </a:xfrm>
        </p:grpSpPr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3263" y="1550"/>
              <a:ext cx="104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   Ventricular end diastolic volume</a:t>
              </a:r>
            </a:p>
          </p:txBody>
        </p:sp>
        <p:sp>
          <p:nvSpPr>
            <p:cNvPr id="77865" name="Line 41"/>
            <p:cNvSpPr>
              <a:spLocks noChangeShapeType="1"/>
            </p:cNvSpPr>
            <p:nvPr/>
          </p:nvSpPr>
          <p:spPr bwMode="auto">
            <a:xfrm flipV="1">
              <a:off x="3360" y="15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75" name="AutoShape 51"/>
            <p:cNvCxnSpPr>
              <a:cxnSpLocks noChangeShapeType="1"/>
              <a:stCxn id="77859" idx="0"/>
              <a:endCxn id="77836" idx="2"/>
            </p:cNvCxnSpPr>
            <p:nvPr/>
          </p:nvCxnSpPr>
          <p:spPr bwMode="auto">
            <a:xfrm flipV="1">
              <a:off x="3787" y="1876"/>
              <a:ext cx="0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905" name="Line 81"/>
            <p:cNvSpPr>
              <a:spLocks noChangeShapeType="1"/>
            </p:cNvSpPr>
            <p:nvPr/>
          </p:nvSpPr>
          <p:spPr bwMode="auto">
            <a:xfrm flipH="1">
              <a:off x="3024" y="16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7906" name="Text Box 82"/>
          <p:cNvSpPr txBox="1">
            <a:spLocks noChangeArrowheads="1"/>
          </p:cNvSpPr>
          <p:nvPr/>
        </p:nvSpPr>
        <p:spPr bwMode="auto">
          <a:xfrm>
            <a:off x="304800" y="692150"/>
            <a:ext cx="859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latin typeface="Arial" charset="0"/>
              </a:rPr>
              <a:t>Mean systemic arterial pressure = cardiac output x total peripheral resistance</a:t>
            </a:r>
          </a:p>
        </p:txBody>
      </p:sp>
      <p:sp>
        <p:nvSpPr>
          <p:cNvPr id="77907" name="Text Box 83"/>
          <p:cNvSpPr txBox="1">
            <a:spLocks noChangeArrowheads="1"/>
          </p:cNvSpPr>
          <p:nvPr/>
        </p:nvSpPr>
        <p:spPr bwMode="auto">
          <a:xfrm>
            <a:off x="4502150" y="1835150"/>
            <a:ext cx="166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Arial" charset="0"/>
              </a:rPr>
              <a:t>CO = HR x SV</a:t>
            </a:r>
          </a:p>
        </p:txBody>
      </p:sp>
      <p:grpSp>
        <p:nvGrpSpPr>
          <p:cNvPr id="77924" name="Group 100"/>
          <p:cNvGrpSpPr>
            <a:grpSpLocks/>
          </p:cNvGrpSpPr>
          <p:nvPr/>
        </p:nvGrpSpPr>
        <p:grpSpPr bwMode="auto">
          <a:xfrm>
            <a:off x="3373438" y="1109663"/>
            <a:ext cx="4837112" cy="725487"/>
            <a:chOff x="2125" y="699"/>
            <a:chExt cx="3047" cy="457"/>
          </a:xfrm>
        </p:grpSpPr>
        <p:sp>
          <p:nvSpPr>
            <p:cNvPr id="77909" name="Text Box 85"/>
            <p:cNvSpPr txBox="1">
              <a:spLocks noChangeArrowheads="1"/>
            </p:cNvSpPr>
            <p:nvPr/>
          </p:nvSpPr>
          <p:spPr bwMode="auto">
            <a:xfrm>
              <a:off x="2534" y="699"/>
              <a:ext cx="12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Arial" charset="0"/>
                </a:rPr>
                <a:t>   Arterial pressure</a:t>
              </a:r>
            </a:p>
          </p:txBody>
        </p:sp>
        <p:sp>
          <p:nvSpPr>
            <p:cNvPr id="77910" name="Line 86"/>
            <p:cNvSpPr>
              <a:spLocks noChangeShapeType="1"/>
            </p:cNvSpPr>
            <p:nvPr/>
          </p:nvSpPr>
          <p:spPr bwMode="auto">
            <a:xfrm flipV="1">
              <a:off x="2640" y="7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911" name="AutoShape 87"/>
            <p:cNvCxnSpPr>
              <a:cxnSpLocks noChangeShapeType="1"/>
              <a:stCxn id="77838" idx="0"/>
              <a:endCxn id="77909" idx="1"/>
            </p:cNvCxnSpPr>
            <p:nvPr/>
          </p:nvCxnSpPr>
          <p:spPr bwMode="auto">
            <a:xfrm rot="16200000">
              <a:off x="2161" y="782"/>
              <a:ext cx="338" cy="40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7912" name="AutoShape 88"/>
            <p:cNvCxnSpPr>
              <a:cxnSpLocks noChangeShapeType="1"/>
              <a:stCxn id="77870" idx="0"/>
              <a:endCxn id="77909" idx="3"/>
            </p:cNvCxnSpPr>
            <p:nvPr/>
          </p:nvCxnSpPr>
          <p:spPr bwMode="auto">
            <a:xfrm rot="5400000" flipH="1">
              <a:off x="4333" y="317"/>
              <a:ext cx="338" cy="13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GB">
                <a:latin typeface="Arial" charset="0"/>
              </a:rPr>
              <a:t>Key equations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3679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</a:rPr>
              <a:t>Stroke volume = end-diastolic volume - end systolic volume</a:t>
            </a:r>
          </a:p>
          <a:p>
            <a:pPr lvl="1">
              <a:lnSpc>
                <a:spcPct val="90000"/>
              </a:lnSpc>
            </a:pPr>
            <a:r>
              <a:rPr lang="en-GB" sz="2400">
                <a:latin typeface="Arial" charset="0"/>
              </a:rPr>
              <a:t>SV = EDV - ESV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</a:rPr>
              <a:t>Cardiac output = heart rate x stroke volume</a:t>
            </a:r>
          </a:p>
          <a:p>
            <a:pPr lvl="1">
              <a:lnSpc>
                <a:spcPct val="90000"/>
              </a:lnSpc>
            </a:pPr>
            <a:r>
              <a:rPr lang="en-GB" sz="2400">
                <a:latin typeface="Arial" charset="0"/>
              </a:rPr>
              <a:t>CO = HR x SV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</a:rPr>
              <a:t>Mean systemic arterial pressure = cardiac output x total peripheral resistance</a:t>
            </a:r>
          </a:p>
          <a:p>
            <a:pPr lvl="1">
              <a:lnSpc>
                <a:spcPct val="90000"/>
              </a:lnSpc>
            </a:pPr>
            <a:r>
              <a:rPr lang="en-GB" sz="2400">
                <a:latin typeface="Arial" charset="0"/>
              </a:rPr>
              <a:t>Mean BP = CO x TPR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Arial" charset="0"/>
              </a:rPr>
              <a:t>Regulation of the cardiovascular system - summary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Local mechanisms regulating blood flow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Autoregulation, the endothelium and paracrine effects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Systemic regulation by hormones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circulating vasoconstrictors, kinins, ANP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Neural regulatory mechanisms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Nervous control of blood vessel diameter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Cardiac innervation, changing cardiac contraction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Baroreceptors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Reciprocal innervation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Integration of control systems 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Design of the cardiovascular system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916113"/>
            <a:ext cx="51816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Systemic &amp; pulmonary circulations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Right heart </a:t>
            </a:r>
            <a:r>
              <a:rPr lang="en-GB" sz="2000">
                <a:latin typeface="Arial" charset="0"/>
                <a:sym typeface="Symbol" pitchFamily="18" charset="2"/>
              </a:rPr>
              <a:t> lungs </a:t>
            </a:r>
            <a:r>
              <a:rPr lang="en-GB" sz="2000">
                <a:latin typeface="Arial" charset="0"/>
              </a:rPr>
              <a:t> left heart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Veins have capacitance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Venous volume distribution affected by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peripheral venous “tone”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gravity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skeletal muscle pump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breathing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Central venous pressure (mean pressure in the right atrium)</a:t>
            </a:r>
            <a:r>
              <a:rPr lang="en-GB" sz="2000"/>
              <a:t> </a:t>
            </a:r>
            <a:r>
              <a:rPr lang="en-GB" sz="2000">
                <a:latin typeface="Arial" charset="0"/>
              </a:rPr>
              <a:t>determines the amount of blood flowing back to the heart.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The amount of blood flowing back to the heart determines stroke volume (using Starling’s Law of the Heart) </a:t>
            </a:r>
          </a:p>
        </p:txBody>
      </p:sp>
      <p:pic>
        <p:nvPicPr>
          <p:cNvPr id="109572" name="Picture 4" descr="veins_arteri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4528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731837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Flow control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49500"/>
            <a:ext cx="4103687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blood flow to organs they serve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mean arterial blood pressure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the pattern of distribution of blood to organs</a:t>
            </a:r>
          </a:p>
        </p:txBody>
      </p:sp>
      <p:graphicFrame>
        <p:nvGraphicFramePr>
          <p:cNvPr id="116745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5353050"/>
          <a:ext cx="1295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53050"/>
                        <a:ext cx="12954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40" name="Picture 4" descr="12_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125538"/>
            <a:ext cx="3455988" cy="2519362"/>
          </a:xfrm>
          <a:prstGeom prst="rect">
            <a:avLst/>
          </a:prstGeom>
          <a:noFill/>
        </p:spPr>
      </p:pic>
      <p:pic>
        <p:nvPicPr>
          <p:cNvPr id="116741" name="Picture 5" descr="12_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149725"/>
            <a:ext cx="3887787" cy="2320925"/>
          </a:xfrm>
          <a:prstGeom prst="rect">
            <a:avLst/>
          </a:prstGeom>
          <a:noFill/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3024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latin typeface="Arial" charset="0"/>
              </a:rPr>
              <a:t>Flow changed primarily</a:t>
            </a:r>
          </a:p>
          <a:p>
            <a:r>
              <a:rPr lang="en-GB" sz="2000">
                <a:latin typeface="Arial" charset="0"/>
              </a:rPr>
              <a:t>by altering vessel radius</a:t>
            </a:r>
            <a:r>
              <a:rPr lang="en-GB">
                <a:latin typeface="Arial" charset="0"/>
              </a:rPr>
              <a:t>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4032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Veins:  Constriction determines compliance and venous return</a:t>
            </a:r>
            <a:r>
              <a:rPr lang="en-GB"/>
              <a:t> 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395288" y="1916113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Arterioles:  Constriction determines</a:t>
            </a:r>
            <a:r>
              <a:rPr lang="en-GB"/>
              <a:t> </a:t>
            </a:r>
          </a:p>
        </p:txBody>
      </p:sp>
      <p:graphicFrame>
        <p:nvGraphicFramePr>
          <p:cNvPr id="116747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5357813"/>
          <a:ext cx="143986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Equation" r:id="rId7" imgW="571320" imgH="520560" progId="Equation.3">
                  <p:embed/>
                </p:oleObj>
              </mc:Choice>
              <mc:Fallback>
                <p:oleObj name="Equation" r:id="rId7" imgW="571320" imgH="5205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357813"/>
                        <a:ext cx="1439862" cy="131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539750" y="4797425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Remember: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Ways of regulating blood flow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Local mechanisms </a:t>
            </a:r>
          </a:p>
          <a:p>
            <a:pPr lvl="1"/>
            <a:r>
              <a:rPr lang="en-GB">
                <a:latin typeface="Arial" charset="0"/>
              </a:rPr>
              <a:t>intrinsic to the smooth muscle itself or closely associated </a:t>
            </a:r>
          </a:p>
          <a:p>
            <a:r>
              <a:rPr lang="en-GB">
                <a:latin typeface="Arial" charset="0"/>
              </a:rPr>
              <a:t>Systemic regulation </a:t>
            </a:r>
          </a:p>
          <a:p>
            <a:pPr lvl="1"/>
            <a:r>
              <a:rPr lang="en-GB">
                <a:latin typeface="Arial" charset="0"/>
              </a:rPr>
              <a:t>circulating hormones</a:t>
            </a:r>
          </a:p>
          <a:p>
            <a:r>
              <a:rPr lang="en-GB">
                <a:latin typeface="Arial" charset="0"/>
              </a:rPr>
              <a:t>Autonomic nervous system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5292725" y="2836863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5292725" y="3916363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5292725" y="49974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5508625" y="571658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17" name="Freeform 9"/>
          <p:cNvSpPr>
            <a:spLocks/>
          </p:cNvSpPr>
          <p:nvPr/>
        </p:nvSpPr>
        <p:spPr bwMode="auto">
          <a:xfrm>
            <a:off x="5435600" y="2771775"/>
            <a:ext cx="2044700" cy="8255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302" y="42"/>
              </a:cxn>
              <a:cxn ang="0">
                <a:pos x="354" y="16"/>
              </a:cxn>
              <a:cxn ang="0">
                <a:pos x="544" y="6"/>
              </a:cxn>
              <a:cxn ang="0">
                <a:pos x="1288" y="10"/>
              </a:cxn>
            </a:cxnLst>
            <a:rect l="0" t="0" r="r" b="b"/>
            <a:pathLst>
              <a:path w="1288" h="52">
                <a:moveTo>
                  <a:pt x="0" y="41"/>
                </a:moveTo>
                <a:cubicBezTo>
                  <a:pt x="0" y="41"/>
                  <a:pt x="243" y="46"/>
                  <a:pt x="302" y="42"/>
                </a:cubicBezTo>
                <a:cubicBezTo>
                  <a:pt x="298" y="52"/>
                  <a:pt x="302" y="32"/>
                  <a:pt x="354" y="16"/>
                </a:cubicBezTo>
                <a:cubicBezTo>
                  <a:pt x="406" y="0"/>
                  <a:pt x="452" y="6"/>
                  <a:pt x="544" y="6"/>
                </a:cubicBezTo>
                <a:cubicBezTo>
                  <a:pt x="636" y="6"/>
                  <a:pt x="1133" y="9"/>
                  <a:pt x="1288" y="1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5868988" y="3916363"/>
            <a:ext cx="71437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5508625" y="3916363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5940425" y="4492625"/>
            <a:ext cx="1512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5508625" y="4997450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5868988" y="499745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>
            <a:off x="5868988" y="5284788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35" name="Line 27"/>
          <p:cNvSpPr>
            <a:spLocks noChangeShapeType="1"/>
          </p:cNvSpPr>
          <p:nvPr/>
        </p:nvSpPr>
        <p:spPr bwMode="auto">
          <a:xfrm>
            <a:off x="5868988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>
            <a:off x="6372225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37" name="Line 29"/>
          <p:cNvSpPr>
            <a:spLocks noChangeShapeType="1"/>
          </p:cNvSpPr>
          <p:nvPr/>
        </p:nvSpPr>
        <p:spPr bwMode="auto">
          <a:xfrm>
            <a:off x="6877050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38" name="Line 30"/>
          <p:cNvSpPr>
            <a:spLocks noChangeShapeType="1"/>
          </p:cNvSpPr>
          <p:nvPr/>
        </p:nvSpPr>
        <p:spPr bwMode="auto">
          <a:xfrm>
            <a:off x="7381875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39" name="Text Box 31"/>
          <p:cNvSpPr txBox="1">
            <a:spLocks noChangeArrowheads="1"/>
          </p:cNvSpPr>
          <p:nvPr/>
        </p:nvSpPr>
        <p:spPr bwMode="auto">
          <a:xfrm>
            <a:off x="4140200" y="29083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Resistance</a:t>
            </a:r>
          </a:p>
        </p:txBody>
      </p:sp>
      <p:sp>
        <p:nvSpPr>
          <p:cNvPr id="119840" name="Text Box 32"/>
          <p:cNvSpPr txBox="1">
            <a:spLocks noChangeArrowheads="1"/>
          </p:cNvSpPr>
          <p:nvPr/>
        </p:nvSpPr>
        <p:spPr bwMode="auto">
          <a:xfrm>
            <a:off x="3995738" y="4044950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Flow (ml/min)</a:t>
            </a:r>
          </a:p>
        </p:txBody>
      </p:sp>
      <p:sp>
        <p:nvSpPr>
          <p:cNvPr id="119841" name="Text Box 33"/>
          <p:cNvSpPr txBox="1">
            <a:spLocks noChangeArrowheads="1"/>
          </p:cNvSpPr>
          <p:nvPr/>
        </p:nvSpPr>
        <p:spPr bwMode="auto">
          <a:xfrm>
            <a:off x="3995738" y="5053013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  (mm Hg)</a:t>
            </a:r>
          </a:p>
        </p:txBody>
      </p:sp>
      <p:sp>
        <p:nvSpPr>
          <p:cNvPr id="119842" name="Text Box 34"/>
          <p:cNvSpPr txBox="1">
            <a:spLocks noChangeArrowheads="1"/>
          </p:cNvSpPr>
          <p:nvPr/>
        </p:nvSpPr>
        <p:spPr bwMode="auto">
          <a:xfrm>
            <a:off x="4932363" y="377348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500</a:t>
            </a:r>
          </a:p>
        </p:txBody>
      </p:sp>
      <p:sp>
        <p:nvSpPr>
          <p:cNvPr id="119843" name="Text Box 35"/>
          <p:cNvSpPr txBox="1">
            <a:spLocks noChangeArrowheads="1"/>
          </p:cNvSpPr>
          <p:nvPr/>
        </p:nvSpPr>
        <p:spPr bwMode="auto">
          <a:xfrm>
            <a:off x="4932363" y="442118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300</a:t>
            </a:r>
          </a:p>
        </p:txBody>
      </p:sp>
      <p:sp>
        <p:nvSpPr>
          <p:cNvPr id="119844" name="Text Box 36"/>
          <p:cNvSpPr txBox="1">
            <a:spLocks noChangeArrowheads="1"/>
          </p:cNvSpPr>
          <p:nvPr/>
        </p:nvSpPr>
        <p:spPr bwMode="auto">
          <a:xfrm>
            <a:off x="4932363" y="485298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100</a:t>
            </a:r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5003800" y="5154613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70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6156325" y="59324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Time  (min)</a:t>
            </a:r>
          </a:p>
        </p:txBody>
      </p:sp>
      <p:sp>
        <p:nvSpPr>
          <p:cNvPr id="119847" name="Text Box 39"/>
          <p:cNvSpPr txBox="1">
            <a:spLocks noChangeArrowheads="1"/>
          </p:cNvSpPr>
          <p:nvPr/>
        </p:nvSpPr>
        <p:spPr bwMode="auto">
          <a:xfrm>
            <a:off x="5722938" y="5716588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0</a:t>
            </a:r>
          </a:p>
        </p:txBody>
      </p:sp>
      <p:sp>
        <p:nvSpPr>
          <p:cNvPr id="119848" name="Text Box 40"/>
          <p:cNvSpPr txBox="1">
            <a:spLocks noChangeArrowheads="1"/>
          </p:cNvSpPr>
          <p:nvPr/>
        </p:nvSpPr>
        <p:spPr bwMode="auto">
          <a:xfrm>
            <a:off x="6229350" y="571658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2</a:t>
            </a:r>
          </a:p>
        </p:txBody>
      </p:sp>
      <p:sp>
        <p:nvSpPr>
          <p:cNvPr id="119849" name="Text Box 41"/>
          <p:cNvSpPr txBox="1">
            <a:spLocks noChangeArrowheads="1"/>
          </p:cNvSpPr>
          <p:nvPr/>
        </p:nvSpPr>
        <p:spPr bwMode="auto">
          <a:xfrm>
            <a:off x="6732588" y="571658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4</a:t>
            </a:r>
          </a:p>
        </p:txBody>
      </p:sp>
      <p:sp>
        <p:nvSpPr>
          <p:cNvPr id="119850" name="Text Box 42"/>
          <p:cNvSpPr txBox="1">
            <a:spLocks noChangeArrowheads="1"/>
          </p:cNvSpPr>
          <p:nvPr/>
        </p:nvSpPr>
        <p:spPr bwMode="auto">
          <a:xfrm>
            <a:off x="7235825" y="5716588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6</a:t>
            </a:r>
          </a:p>
        </p:txBody>
      </p:sp>
      <p:grpSp>
        <p:nvGrpSpPr>
          <p:cNvPr id="119861" name="Group 53"/>
          <p:cNvGrpSpPr>
            <a:grpSpLocks/>
          </p:cNvGrpSpPr>
          <p:nvPr/>
        </p:nvGrpSpPr>
        <p:grpSpPr bwMode="auto">
          <a:xfrm>
            <a:off x="5868988" y="2836863"/>
            <a:ext cx="1944687" cy="1655762"/>
            <a:chOff x="3697" y="1787"/>
            <a:chExt cx="1225" cy="1043"/>
          </a:xfrm>
        </p:grpSpPr>
        <p:sp>
          <p:nvSpPr>
            <p:cNvPr id="119833" name="Freeform 25"/>
            <p:cNvSpPr>
              <a:spLocks/>
            </p:cNvSpPr>
            <p:nvPr/>
          </p:nvSpPr>
          <p:spPr bwMode="auto">
            <a:xfrm>
              <a:off x="3697" y="1787"/>
              <a:ext cx="998" cy="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272"/>
                </a:cxn>
                <a:cxn ang="0">
                  <a:pos x="998" y="317"/>
                </a:cxn>
              </a:cxnLst>
              <a:rect l="0" t="0" r="r" b="b"/>
              <a:pathLst>
                <a:path w="998" h="325">
                  <a:moveTo>
                    <a:pt x="0" y="0"/>
                  </a:moveTo>
                  <a:cubicBezTo>
                    <a:pt x="98" y="109"/>
                    <a:pt x="197" y="219"/>
                    <a:pt x="363" y="272"/>
                  </a:cubicBezTo>
                  <a:cubicBezTo>
                    <a:pt x="529" y="325"/>
                    <a:pt x="763" y="321"/>
                    <a:pt x="998" y="317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auto">
            <a:xfrm>
              <a:off x="3742" y="2558"/>
              <a:ext cx="953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408" y="45"/>
                </a:cxn>
                <a:cxn ang="0">
                  <a:pos x="953" y="0"/>
                </a:cxn>
              </a:cxnLst>
              <a:rect l="0" t="0" r="r" b="b"/>
              <a:pathLst>
                <a:path w="953" h="272">
                  <a:moveTo>
                    <a:pt x="0" y="272"/>
                  </a:moveTo>
                  <a:cubicBezTo>
                    <a:pt x="124" y="181"/>
                    <a:pt x="249" y="90"/>
                    <a:pt x="408" y="45"/>
                  </a:cubicBezTo>
                  <a:cubicBezTo>
                    <a:pt x="567" y="0"/>
                    <a:pt x="760" y="0"/>
                    <a:pt x="953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9851" name="Text Box 43"/>
            <p:cNvSpPr txBox="1">
              <a:spLocks noChangeArrowheads="1"/>
            </p:cNvSpPr>
            <p:nvPr/>
          </p:nvSpPr>
          <p:spPr bwMode="auto">
            <a:xfrm>
              <a:off x="4060" y="2195"/>
              <a:ext cx="8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1"/>
                  </a:solidFill>
                  <a:latin typeface="Arial" charset="0"/>
                </a:rPr>
                <a:t>autoregulation</a:t>
              </a:r>
            </a:p>
          </p:txBody>
        </p:sp>
      </p:grp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7488238" y="2692400"/>
            <a:ext cx="1620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No autoregulation</a:t>
            </a:r>
          </a:p>
        </p:txBody>
      </p:sp>
      <p:sp>
        <p:nvSpPr>
          <p:cNvPr id="119853" name="Text Box 45"/>
          <p:cNvSpPr txBox="1">
            <a:spLocks noChangeArrowheads="1"/>
          </p:cNvSpPr>
          <p:nvPr/>
        </p:nvSpPr>
        <p:spPr bwMode="auto">
          <a:xfrm>
            <a:off x="7451725" y="43481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No autoregulation</a:t>
            </a:r>
          </a:p>
        </p:txBody>
      </p:sp>
      <p:sp>
        <p:nvSpPr>
          <p:cNvPr id="119855" name="Text Box 47"/>
          <p:cNvSpPr txBox="1">
            <a:spLocks noChangeArrowheads="1"/>
          </p:cNvSpPr>
          <p:nvPr/>
        </p:nvSpPr>
        <p:spPr bwMode="auto">
          <a:xfrm>
            <a:off x="323850" y="1341438"/>
            <a:ext cx="4824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latin typeface="Arial" charset="0"/>
              </a:rPr>
              <a:t>Autoregulation</a:t>
            </a:r>
            <a:r>
              <a:rPr lang="en-GB" sz="2000">
                <a:latin typeface="Arial" charset="0"/>
              </a:rPr>
              <a:t> </a:t>
            </a:r>
          </a:p>
          <a:p>
            <a:r>
              <a:rPr lang="en-GB" sz="2000">
                <a:latin typeface="Arial" charset="0"/>
              </a:rPr>
              <a:t>(the intrinsic capacity to compensate for changes in perfusion pressure by changing vascular resistance)</a:t>
            </a:r>
          </a:p>
          <a:p>
            <a:pPr>
              <a:spcBef>
                <a:spcPct val="50000"/>
              </a:spcBef>
            </a:pPr>
            <a:endParaRPr lang="en-GB" sz="2000">
              <a:latin typeface="Arial" charset="0"/>
            </a:endParaRPr>
          </a:p>
        </p:txBody>
      </p:sp>
      <p:sp>
        <p:nvSpPr>
          <p:cNvPr id="119856" name="Rectangle 48"/>
          <p:cNvSpPr>
            <a:spLocks noChangeArrowheads="1"/>
          </p:cNvSpPr>
          <p:nvPr/>
        </p:nvSpPr>
        <p:spPr bwMode="auto">
          <a:xfrm>
            <a:off x="323850" y="228600"/>
            <a:ext cx="86407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" charset="0"/>
              </a:rPr>
              <a:t>Local mechanisms regulating blood flow (1)</a:t>
            </a:r>
          </a:p>
        </p:txBody>
      </p:sp>
      <p:sp>
        <p:nvSpPr>
          <p:cNvPr id="119857" name="Text Box 49"/>
          <p:cNvSpPr txBox="1">
            <a:spLocks noChangeArrowheads="1"/>
          </p:cNvSpPr>
          <p:nvPr/>
        </p:nvSpPr>
        <p:spPr bwMode="auto">
          <a:xfrm>
            <a:off x="4067175" y="4837113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Pressure</a:t>
            </a:r>
          </a:p>
        </p:txBody>
      </p:sp>
      <p:grpSp>
        <p:nvGrpSpPr>
          <p:cNvPr id="119862" name="Group 54"/>
          <p:cNvGrpSpPr>
            <a:grpSpLocks/>
          </p:cNvGrpSpPr>
          <p:nvPr/>
        </p:nvGrpSpPr>
        <p:grpSpPr bwMode="auto">
          <a:xfrm>
            <a:off x="250825" y="2924175"/>
            <a:ext cx="3455988" cy="4078288"/>
            <a:chOff x="158" y="1842"/>
            <a:chExt cx="2177" cy="2569"/>
          </a:xfrm>
        </p:grpSpPr>
        <p:sp>
          <p:nvSpPr>
            <p:cNvPr id="119854" name="Text Box 46"/>
            <p:cNvSpPr txBox="1">
              <a:spLocks noChangeArrowheads="1"/>
            </p:cNvSpPr>
            <p:nvPr/>
          </p:nvSpPr>
          <p:spPr bwMode="auto">
            <a:xfrm>
              <a:off x="158" y="1842"/>
              <a:ext cx="2177" cy="2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/>
              <a:r>
                <a:rPr lang="en-GB" sz="1400" dirty="0" err="1">
                  <a:latin typeface="Arial" charset="0"/>
                </a:rPr>
                <a:t>Myogenic</a:t>
              </a:r>
              <a:r>
                <a:rPr lang="en-GB" sz="1400" dirty="0">
                  <a:latin typeface="Arial" charset="0"/>
                </a:rPr>
                <a:t> theory (smooth muscle fibres respond to tension in the vessel wall;   </a:t>
              </a:r>
              <a:r>
                <a:rPr lang="en-GB" sz="1400" dirty="0" err="1" smtClean="0">
                  <a:latin typeface="Arial" charset="0"/>
                </a:rPr>
                <a:t>eg</a:t>
              </a:r>
              <a:r>
                <a:rPr lang="en-GB" sz="1400" dirty="0" smtClean="0">
                  <a:latin typeface="Arial" charset="0"/>
                </a:rPr>
                <a:t> as </a:t>
              </a:r>
              <a:r>
                <a:rPr lang="en-GB" sz="1400" dirty="0">
                  <a:latin typeface="Arial" charset="0"/>
                </a:rPr>
                <a:t>pressure rises muscle fibres contract;  stretch-sensitive channels involved)</a:t>
              </a:r>
            </a:p>
            <a:p>
              <a:pPr lvl="1"/>
              <a:endParaRPr lang="en-GB" sz="1400" dirty="0">
                <a:latin typeface="Arial" charset="0"/>
              </a:endParaRPr>
            </a:p>
            <a:p>
              <a:pPr lvl="1"/>
              <a:endParaRPr lang="en-GB" sz="1400" dirty="0">
                <a:latin typeface="Arial" charset="0"/>
              </a:endParaRPr>
            </a:p>
            <a:p>
              <a:pPr lvl="1"/>
              <a:r>
                <a:rPr lang="en-GB" sz="1400" dirty="0">
                  <a:latin typeface="Arial" charset="0"/>
                </a:rPr>
                <a:t>Metabolic theory (as blood flow decreases “metabolites” accumulate and vessels dilate;  when flow increases “metabolites” are washed away)</a:t>
              </a:r>
            </a:p>
            <a:p>
              <a:pPr lvl="1"/>
              <a:endParaRPr lang="en-GB" sz="1400" dirty="0">
                <a:latin typeface="Arial" charset="0"/>
              </a:endParaRPr>
            </a:p>
            <a:p>
              <a:pPr lvl="1"/>
              <a:endParaRPr lang="en-GB" sz="1400" dirty="0">
                <a:latin typeface="Arial" charset="0"/>
              </a:endParaRPr>
            </a:p>
            <a:p>
              <a:pPr lvl="1"/>
              <a:endParaRPr lang="en-GB" sz="1400" dirty="0">
                <a:latin typeface="Arial" charset="0"/>
              </a:endParaRPr>
            </a:p>
            <a:p>
              <a:pPr lvl="1"/>
              <a:r>
                <a:rPr lang="en-GB" sz="1400" dirty="0">
                  <a:latin typeface="Arial" charset="0"/>
                </a:rPr>
                <a:t>Injury (serotonin release from platelets causes constriction)</a:t>
              </a:r>
            </a:p>
            <a:p>
              <a:pPr>
                <a:spcBef>
                  <a:spcPct val="50000"/>
                </a:spcBef>
              </a:pPr>
              <a:endParaRPr lang="en-GB" sz="1400" dirty="0">
                <a:latin typeface="Arial" charset="0"/>
              </a:endParaRPr>
            </a:p>
          </p:txBody>
        </p:sp>
        <p:sp>
          <p:nvSpPr>
            <p:cNvPr id="119859" name="Text Box 51"/>
            <p:cNvSpPr txBox="1">
              <a:spLocks noChangeArrowheads="1"/>
            </p:cNvSpPr>
            <p:nvPr/>
          </p:nvSpPr>
          <p:spPr bwMode="auto">
            <a:xfrm>
              <a:off x="635" y="3430"/>
              <a:ext cx="15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e.g. CO</a:t>
              </a:r>
              <a:r>
                <a:rPr lang="en-GB" sz="1400" baseline="-25000">
                  <a:latin typeface="Arial" charset="0"/>
                </a:rPr>
                <a:t>2</a:t>
              </a:r>
              <a:r>
                <a:rPr lang="en-GB" sz="1400">
                  <a:latin typeface="Arial" charset="0"/>
                </a:rPr>
                <a:t>, H</a:t>
              </a:r>
              <a:r>
                <a:rPr lang="en-GB" sz="1400" baseline="30000">
                  <a:latin typeface="Arial" charset="0"/>
                </a:rPr>
                <a:t>+</a:t>
              </a:r>
              <a:r>
                <a:rPr lang="en-GB" sz="1400">
                  <a:latin typeface="Arial" charset="0"/>
                </a:rPr>
                <a:t>, adenosine, K</a:t>
              </a:r>
              <a:r>
                <a:rPr lang="en-GB" sz="1400" baseline="30000">
                  <a:latin typeface="Arial" charset="0"/>
                </a:rPr>
                <a:t>+</a:t>
              </a:r>
            </a:p>
          </p:txBody>
        </p:sp>
      </p:grpSp>
      <p:sp>
        <p:nvSpPr>
          <p:cNvPr id="119863" name="Text Box 55"/>
          <p:cNvSpPr txBox="1">
            <a:spLocks noChangeArrowheads="1"/>
          </p:cNvSpPr>
          <p:nvPr/>
        </p:nvSpPr>
        <p:spPr bwMode="auto">
          <a:xfrm>
            <a:off x="6516688" y="1628775"/>
            <a:ext cx="244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passive constriction as the intravascular pressure falls</a:t>
            </a:r>
          </a:p>
        </p:txBody>
      </p:sp>
      <p:sp>
        <p:nvSpPr>
          <p:cNvPr id="119864" name="Line 56"/>
          <p:cNvSpPr>
            <a:spLocks noChangeShapeType="1"/>
          </p:cNvSpPr>
          <p:nvPr/>
        </p:nvSpPr>
        <p:spPr bwMode="auto">
          <a:xfrm flipH="1">
            <a:off x="6156325" y="2205038"/>
            <a:ext cx="50323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640763" cy="896938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Local mechanisms regulating blood flow (2)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924944"/>
            <a:ext cx="8496300" cy="2304256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latin typeface="Arial" charset="0"/>
              </a:rPr>
              <a:t>Substances </a:t>
            </a:r>
            <a:r>
              <a:rPr lang="en-GB" sz="2400" dirty="0">
                <a:latin typeface="Arial" charset="0"/>
              </a:rPr>
              <a:t>released from the endothelium</a:t>
            </a:r>
          </a:p>
          <a:p>
            <a:pPr lvl="1"/>
            <a:r>
              <a:rPr lang="en-GB" sz="2000" dirty="0">
                <a:latin typeface="Arial" charset="0"/>
              </a:rPr>
              <a:t>Nitric oxide (endothelium-derived relaxing factor synthesised from </a:t>
            </a:r>
            <a:r>
              <a:rPr lang="en-GB" sz="2000" dirty="0" err="1">
                <a:latin typeface="Arial" charset="0"/>
              </a:rPr>
              <a:t>arginine</a:t>
            </a:r>
            <a:r>
              <a:rPr lang="en-GB" sz="2000" dirty="0">
                <a:latin typeface="Arial" charset="0"/>
              </a:rPr>
              <a:t>;  plays key role in </a:t>
            </a:r>
            <a:r>
              <a:rPr lang="en-GB" sz="2000" dirty="0" err="1">
                <a:latin typeface="Arial" charset="0"/>
              </a:rPr>
              <a:t>vasodilation</a:t>
            </a:r>
            <a:r>
              <a:rPr lang="en-GB" sz="2000" dirty="0">
                <a:latin typeface="Arial" charset="0"/>
              </a:rPr>
              <a:t>) </a:t>
            </a:r>
          </a:p>
          <a:p>
            <a:pPr lvl="1"/>
            <a:r>
              <a:rPr lang="en-GB" sz="2000" dirty="0" err="1">
                <a:latin typeface="Arial" charset="0"/>
              </a:rPr>
              <a:t>Prostacyclin</a:t>
            </a:r>
            <a:r>
              <a:rPr lang="en-GB" sz="2000" dirty="0">
                <a:latin typeface="Arial" charset="0"/>
              </a:rPr>
              <a:t> &amp; </a:t>
            </a:r>
            <a:r>
              <a:rPr lang="en-GB" sz="2000" dirty="0" err="1">
                <a:latin typeface="Arial" charset="0"/>
              </a:rPr>
              <a:t>thromboxane</a:t>
            </a:r>
            <a:r>
              <a:rPr lang="en-GB" sz="2000" dirty="0">
                <a:latin typeface="Arial" charset="0"/>
              </a:rPr>
              <a:t> A2 (vasodilator &amp; vasoconstrictor – relative amounts important for clotting)</a:t>
            </a:r>
          </a:p>
          <a:p>
            <a:pPr lvl="1"/>
            <a:r>
              <a:rPr lang="en-GB" sz="2000" dirty="0" err="1">
                <a:latin typeface="Arial" charset="0"/>
              </a:rPr>
              <a:t>Endothelins</a:t>
            </a:r>
            <a:r>
              <a:rPr lang="en-GB" sz="2000" dirty="0">
                <a:latin typeface="Arial" charset="0"/>
              </a:rPr>
              <a:t> (potent vasoconstrictors)</a:t>
            </a:r>
          </a:p>
          <a:p>
            <a:pPr lvl="1">
              <a:buFontTx/>
              <a:buNone/>
            </a:pPr>
            <a:endParaRPr lang="en-GB" sz="20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 Chester's lecture - the endothelium is a generator of hormones (NO, </a:t>
            </a:r>
            <a:r>
              <a:rPr lang="en-GB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prostacyclin</a:t>
            </a:r>
            <a: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endothelin-1) that regulate vascular and cardiac muscle function </a:t>
            </a:r>
            <a:endParaRPr lang="en-GB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Systemic regulation of blood flow by hormones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382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>
                <a:latin typeface="Arial" charset="0"/>
              </a:rPr>
              <a:t>Kinins</a:t>
            </a:r>
            <a:r>
              <a:rPr lang="en-GB">
                <a:latin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sz="1400">
                <a:latin typeface="Arial" charset="0"/>
              </a:rPr>
              <a:t>e.g. bradykinin, have complex interactions with renin-angiotensin system;  relax vascular smooth muscle</a:t>
            </a:r>
          </a:p>
          <a:p>
            <a:pPr>
              <a:lnSpc>
                <a:spcPct val="80000"/>
              </a:lnSpc>
            </a:pPr>
            <a:r>
              <a:rPr lang="en-GB" sz="2800">
                <a:latin typeface="Arial" charset="0"/>
              </a:rPr>
              <a:t>ANP</a:t>
            </a:r>
            <a:r>
              <a:rPr lang="en-GB">
                <a:latin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sz="1400">
                <a:latin typeface="Arial" charset="0"/>
              </a:rPr>
              <a:t>atrial natriuretic peptide - secreted from the cardiac atria, vasodilator</a:t>
            </a:r>
            <a:r>
              <a:rPr lang="en-GB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800">
                <a:latin typeface="Arial" charset="0"/>
              </a:rPr>
              <a:t>Circulating vasoconstrictors </a:t>
            </a:r>
          </a:p>
          <a:p>
            <a:pPr lvl="1">
              <a:lnSpc>
                <a:spcPct val="80000"/>
              </a:lnSpc>
            </a:pPr>
            <a:r>
              <a:rPr lang="en-GB" sz="1400">
                <a:latin typeface="Arial" charset="0"/>
              </a:rPr>
              <a:t>ADH – antidiuretic hormone (also known as vasopressin) secreted from posterior pituitary, </a:t>
            </a:r>
          </a:p>
          <a:p>
            <a:pPr lvl="1">
              <a:lnSpc>
                <a:spcPct val="80000"/>
              </a:lnSpc>
            </a:pPr>
            <a:r>
              <a:rPr lang="en-GB" sz="1400">
                <a:latin typeface="Arial" charset="0"/>
              </a:rPr>
              <a:t>noradrenaline released from adrenal medulla, </a:t>
            </a:r>
          </a:p>
          <a:p>
            <a:pPr lvl="1">
              <a:lnSpc>
                <a:spcPct val="80000"/>
              </a:lnSpc>
            </a:pPr>
            <a:r>
              <a:rPr lang="en-GB" sz="1400">
                <a:latin typeface="Arial" charset="0"/>
              </a:rPr>
              <a:t>angiotensin II formed by increased renin secretion from kidney</a:t>
            </a:r>
          </a:p>
          <a:p>
            <a:pPr>
              <a:lnSpc>
                <a:spcPct val="80000"/>
              </a:lnSpc>
            </a:pPr>
            <a:endParaRPr lang="en-GB" sz="1600">
              <a:latin typeface="Arial" charset="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98475" y="1484313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Circulating hormones affecting the vascular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66124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Schacter’s</a:t>
            </a:r>
            <a: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lecture on RAS </a:t>
            </a:r>
            <a:endParaRPr lang="en-GB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1433</Words>
  <Application>Microsoft Office PowerPoint</Application>
  <PresentationFormat>On-screen Show (4:3)</PresentationFormat>
  <Paragraphs>378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Equation</vt:lpstr>
      <vt:lpstr>Regulation of the cardiovascular system</vt:lpstr>
      <vt:lpstr>Topics covered - learning objectives</vt:lpstr>
      <vt:lpstr>Key equations</vt:lpstr>
      <vt:lpstr>Design of the cardiovascular system</vt:lpstr>
      <vt:lpstr>Flow control</vt:lpstr>
      <vt:lpstr>Ways of regulating blood flow</vt:lpstr>
      <vt:lpstr> </vt:lpstr>
      <vt:lpstr>Local mechanisms regulating blood flow (2)</vt:lpstr>
      <vt:lpstr>Systemic regulation of blood flow by hormones</vt:lpstr>
      <vt:lpstr>Design of autonomic NS</vt:lpstr>
      <vt:lpstr>Sympathetic innervation to blood vessels</vt:lpstr>
      <vt:lpstr>The vasomotor centre (VMC) in the brain</vt:lpstr>
      <vt:lpstr>Nervous control of blood vessel diameter</vt:lpstr>
      <vt:lpstr>Summary – control of blood vessel radius</vt:lpstr>
      <vt:lpstr>Cardiac innervation</vt:lpstr>
      <vt:lpstr>Controlling force of contraction</vt:lpstr>
      <vt:lpstr>Controlling stroke volume</vt:lpstr>
      <vt:lpstr>Integration so far</vt:lpstr>
      <vt:lpstr>Providing feedback</vt:lpstr>
      <vt:lpstr>Providing feedback -  baroreceptors</vt:lpstr>
      <vt:lpstr>Baroreceptor activity</vt:lpstr>
      <vt:lpstr>Reciprocal innervation</vt:lpstr>
      <vt:lpstr>PowerPoint Presentation</vt:lpstr>
      <vt:lpstr>PowerPoint Presentation</vt:lpstr>
      <vt:lpstr>PowerPoint Presentation</vt:lpstr>
      <vt:lpstr>Reflexes controlled by carotid sinus nerve activity</vt:lpstr>
      <vt:lpstr>Control of venous return</vt:lpstr>
      <vt:lpstr>Feedback for blood pressure control </vt:lpstr>
      <vt:lpstr>Maintaining arterial pressure </vt:lpstr>
      <vt:lpstr>Regulation of the cardiovascular system - summary</vt:lpstr>
      <vt:lpstr>PowerPoint Presentation</vt:lpstr>
    </vt:vector>
  </TitlesOfParts>
  <Company>NHLI, 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changes to the action potential and Ca transient</dc:title>
  <dc:creator>Ken MacLeod</dc:creator>
  <cp:lastModifiedBy>Shiel, Nuala</cp:lastModifiedBy>
  <cp:revision>134</cp:revision>
  <dcterms:created xsi:type="dcterms:W3CDTF">2001-05-30T17:01:41Z</dcterms:created>
  <dcterms:modified xsi:type="dcterms:W3CDTF">2013-02-11T10:35:51Z</dcterms:modified>
</cp:coreProperties>
</file>