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2" r:id="rId2"/>
    <p:sldId id="272" r:id="rId3"/>
    <p:sldId id="274" r:id="rId4"/>
    <p:sldId id="309" r:id="rId5"/>
    <p:sldId id="29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97" r:id="rId14"/>
    <p:sldId id="293" r:id="rId15"/>
    <p:sldId id="296" r:id="rId16"/>
    <p:sldId id="313" r:id="rId17"/>
    <p:sldId id="310" r:id="rId18"/>
    <p:sldId id="289" r:id="rId19"/>
    <p:sldId id="286" r:id="rId20"/>
    <p:sldId id="301" r:id="rId21"/>
    <p:sldId id="304" r:id="rId22"/>
    <p:sldId id="305" r:id="rId23"/>
    <p:sldId id="306" r:id="rId24"/>
    <p:sldId id="307" r:id="rId25"/>
    <p:sldId id="308" r:id="rId26"/>
    <p:sldId id="295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85" autoAdjust="0"/>
  </p:normalViewPr>
  <p:slideViewPr>
    <p:cSldViewPr>
      <p:cViewPr>
        <p:scale>
          <a:sx n="50" d="100"/>
          <a:sy n="50" d="100"/>
        </p:scale>
        <p:origin x="-684" y="-108"/>
      </p:cViewPr>
      <p:guideLst>
        <p:guide orient="horz" pos="2568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596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E96E2D-255B-42E0-A4F0-74C2C81B65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554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11E54D-4620-4B7C-B1E8-1112C1F606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83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6A63C-0AB8-41BB-84D3-68F24BAC4D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7A879-7D5B-4A16-924A-25942EE2D2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86F3D-96E2-4196-990F-900173797F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9736A-46D0-456B-9E74-F1A5883AAE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8A177-8FDA-49CD-9697-AB950C1B6F2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3CD4C-24F2-43C4-A6B8-D66A6274E7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64042-B504-4AA8-93AD-13A6F62EA8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95CAD-343E-45A2-A458-3AFC0B4912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97CCE-5862-46AC-A76D-988A7EF2FB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F290F-EA85-4DBB-8C9D-6C4AB2E18F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6E847-E7E1-4595-9CA6-D057A785DF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D212F-6B9E-4FCC-A251-EAA3D53A96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FBD91-433B-4DA3-8E66-D6E72D932C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4768-0962-43F7-975F-0669871F01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07EEED-66F5-4B56-9786-40CCD1E4FA41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\\icfs18.cc.ic.ac.uk\kmhl\my%20documents\1st%20year%20MB%20BS\Heart%20Sounds\normal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8.png"/><Relationship Id="rId2" Type="http://schemas.openxmlformats.org/officeDocument/2006/relationships/audio" Target="file:///\\icfs18.cc.ic.ac.uk\kmhl\my%20documents\1st%20year%20MB%20BS\Heart%20Sounds\s4.mp3" TargetMode="External"/><Relationship Id="rId1" Type="http://schemas.openxmlformats.org/officeDocument/2006/relationships/audio" Target="file:///\\icfs18.cc.ic.ac.uk\kmhl\my%20documents\1st%20year%20MB%20BS\Heart%20Sounds\s3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\\ic.ac.uk\homes\kmhl\my%20documents\1st%20year%20MB%20BS\rvpap.mpg" TargetMode="External"/><Relationship Id="rId1" Type="http://schemas.openxmlformats.org/officeDocument/2006/relationships/video" Target="file:///\\ic.ac.uk\homes\kmhl\my%20documents\1st%20year%20MB%20BS\rarvp.mpg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icfs18.cc.ic.ac.uk\kmhl\my%20documents\1st%20year%20MB%20BS\Heart%20Sounds\normal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916113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sz="3600" dirty="0" smtClean="0">
                <a:latin typeface="Arial" charset="0"/>
              </a:rPr>
              <a:t>Mechanical properties of the heart 2 </a:t>
            </a:r>
            <a:endParaRPr lang="en-GB" sz="3600" dirty="0" smtClean="0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429000"/>
            <a:ext cx="7772400" cy="1838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GB" dirty="0" smtClean="0">
                <a:solidFill>
                  <a:srgbClr val="FF9900"/>
                </a:solidFill>
                <a:latin typeface="Arial" charset="0"/>
              </a:rPr>
              <a:t>Dr </a:t>
            </a:r>
            <a:r>
              <a:rPr lang="en-GB" altLang="en-GB" dirty="0" smtClean="0">
                <a:solidFill>
                  <a:srgbClr val="FF9900"/>
                </a:solidFill>
                <a:latin typeface="Arial" charset="0"/>
              </a:rPr>
              <a:t>Ken MacLeod</a:t>
            </a:r>
          </a:p>
          <a:p>
            <a:pPr eaLnBrk="1" hangingPunct="1">
              <a:buFontTx/>
              <a:buNone/>
            </a:pPr>
            <a:r>
              <a:rPr lang="en-GB" altLang="en-GB" sz="1800" dirty="0" smtClean="0">
                <a:solidFill>
                  <a:srgbClr val="FF9900"/>
                </a:solidFill>
                <a:latin typeface="Arial" charset="0"/>
              </a:rPr>
              <a:t>Cardiac Medicine, NHLI, Faculty of Medicine, Imperial </a:t>
            </a:r>
            <a:r>
              <a:rPr lang="en-GB" altLang="en-GB" sz="1800" dirty="0" smtClean="0">
                <a:solidFill>
                  <a:srgbClr val="FF9900"/>
                </a:solidFill>
                <a:latin typeface="Arial" charset="0"/>
              </a:rPr>
              <a:t>College </a:t>
            </a:r>
            <a:r>
              <a:rPr lang="en-GB" altLang="en-GB" sz="1800" dirty="0" smtClean="0">
                <a:solidFill>
                  <a:srgbClr val="FF9900"/>
                </a:solidFill>
                <a:latin typeface="Arial" charset="0"/>
              </a:rPr>
              <a:t>London, UK</a:t>
            </a:r>
            <a:endParaRPr lang="en-GB" sz="1800" dirty="0" smtClean="0">
              <a:solidFill>
                <a:srgbClr val="FF9900"/>
              </a:solidFill>
              <a:latin typeface="Arial" charset="0"/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4191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273050" y="63627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en-GB" sz="1000">
                <a:solidFill>
                  <a:srgbClr val="0C479D"/>
                </a:solidFill>
                <a:latin typeface="Arial" charset="0"/>
              </a:rPr>
              <a:t>© Imperial College London</a:t>
            </a:r>
            <a:endParaRPr lang="en-GB" altLang="en-GB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877050" y="6092825"/>
            <a:ext cx="2008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Life Support Systems</a:t>
            </a:r>
          </a:p>
          <a:p>
            <a:r>
              <a:rPr lang="en-GB" sz="1400">
                <a:latin typeface="Arial" charset="0"/>
              </a:rPr>
              <a:t>Cardiovascular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Isovolumic relaxation</a:t>
            </a:r>
          </a:p>
        </p:txBody>
      </p:sp>
      <p:pic>
        <p:nvPicPr>
          <p:cNvPr id="11267" name="Picture 5" descr="isovolrelw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2708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isovolrelhear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2708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isovolrelelectr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371600"/>
            <a:ext cx="270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isovolrelsound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819400"/>
            <a:ext cx="270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228600" y="4724400"/>
            <a:ext cx="2667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The beginning of diastole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The aortic &amp; pulmonary valves have now just shut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AV valves remain closed until the end of this phase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3505200" y="44958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CC00"/>
                </a:solidFill>
                <a:latin typeface="Arial" charset="0"/>
              </a:rPr>
              <a:t>aortic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ventricle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accent1"/>
                </a:solidFill>
                <a:latin typeface="Arial" charset="0"/>
              </a:rPr>
              <a:t>atrial</a:t>
            </a:r>
            <a:r>
              <a:rPr lang="en-GB" sz="1600"/>
              <a:t> </a:t>
            </a: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2771775" y="4724400"/>
            <a:ext cx="3960813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Atria have now filled with blood but AV valves shut hence atrial pressure rises (orange).  Blood pushing tricuspid valve gives second jugular pulse (“v” wave).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Dichrotic notch due to rebound pressure wave against aortic valve as distended aortic wall relaxes.   </a:t>
            </a: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6705600" y="5013325"/>
            <a:ext cx="2438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2</a:t>
            </a:r>
            <a:r>
              <a:rPr lang="en-GB" sz="1600" baseline="30000">
                <a:latin typeface="Arial" charset="0"/>
              </a:rPr>
              <a:t>nd</a:t>
            </a:r>
            <a:r>
              <a:rPr lang="en-GB" sz="1600">
                <a:latin typeface="Arial" charset="0"/>
              </a:rPr>
              <a:t> heart sound (dub) occurs when aortic &amp; pulmonary valves close</a:t>
            </a:r>
          </a:p>
        </p:txBody>
      </p:sp>
      <p:sp>
        <p:nvSpPr>
          <p:cNvPr id="11275" name="Text Box 18"/>
          <p:cNvSpPr txBox="1">
            <a:spLocks noChangeArrowheads="1"/>
          </p:cNvSpPr>
          <p:nvPr/>
        </p:nvSpPr>
        <p:spPr bwMode="auto">
          <a:xfrm>
            <a:off x="7308850" y="6237288"/>
            <a:ext cx="1150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normal</a:t>
            </a:r>
          </a:p>
        </p:txBody>
      </p:sp>
      <p:pic>
        <p:nvPicPr>
          <p:cNvPr id="74773" name="normal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40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74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7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7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Rapid ventricular filling</a:t>
            </a:r>
          </a:p>
        </p:txBody>
      </p:sp>
      <p:pic>
        <p:nvPicPr>
          <p:cNvPr id="12291" name="Picture 5" descr="rapventfillhear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2708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rapventfillw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371600"/>
            <a:ext cx="2708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rapventfillelectr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371600"/>
            <a:ext cx="270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rapventfillsound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819400"/>
            <a:ext cx="270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04800" y="4876800"/>
            <a:ext cx="2667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Once AV valves open blood in the atria flows rapidly into the ventricles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3276600" y="4876800"/>
            <a:ext cx="2590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Ventricular volume increases (white) and atrial pressures fall (orange)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6096000" y="4648200"/>
            <a:ext cx="28194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Presence of 3</a:t>
            </a:r>
            <a:r>
              <a:rPr lang="en-GB" sz="1600" baseline="30000">
                <a:latin typeface="Arial" charset="0"/>
              </a:rPr>
              <a:t>rd</a:t>
            </a:r>
            <a:r>
              <a:rPr lang="en-GB" sz="1600">
                <a:latin typeface="Arial" charset="0"/>
              </a:rPr>
              <a:t> heart sound usually abnormal and can signify turbulent ventricular filling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Can be due to severe hypertension or mitral incompetence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3581400" y="44958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CC00"/>
                </a:solidFill>
                <a:latin typeface="Arial" charset="0"/>
              </a:rPr>
              <a:t>aortic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ventricle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accent1"/>
                </a:solidFill>
                <a:latin typeface="Arial" charset="0"/>
              </a:rPr>
              <a:t>atrial</a:t>
            </a:r>
            <a:r>
              <a:rPr lang="en-GB" sz="1600"/>
              <a:t> 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7667625" y="544512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S4</a:t>
            </a:r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8027988" y="55895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01" name="Text Box 19"/>
          <p:cNvSpPr txBox="1">
            <a:spLocks noChangeArrowheads="1"/>
          </p:cNvSpPr>
          <p:nvPr/>
        </p:nvSpPr>
        <p:spPr bwMode="auto">
          <a:xfrm>
            <a:off x="611188" y="609282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http://www.blaufuss.org/</a:t>
            </a:r>
          </a:p>
        </p:txBody>
      </p:sp>
      <p:pic>
        <p:nvPicPr>
          <p:cNvPr id="75796" name="s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7" name="s4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350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3" fill="hold"/>
                                        <p:tgtEl>
                                          <p:spTgt spid="75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9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31" fill="hold"/>
                                        <p:tgtEl>
                                          <p:spTgt spid="757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9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9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Reduced ventricular filling</a:t>
            </a:r>
          </a:p>
        </p:txBody>
      </p:sp>
      <p:pic>
        <p:nvPicPr>
          <p:cNvPr id="13315" name="Picture 5" descr="redventfillhe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2708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redventfillw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371600"/>
            <a:ext cx="2708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redventfillelectr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270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redventfillsoun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895600"/>
            <a:ext cx="270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228600" y="50292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This phase can be called diastasis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3276600" y="5029200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Ventricular volume increases more slowly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3733800" y="45720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CC00"/>
                </a:solidFill>
                <a:latin typeface="Arial" charset="0"/>
              </a:rPr>
              <a:t>aortic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ventricle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accent1"/>
                </a:solidFill>
                <a:latin typeface="Arial" charset="0"/>
              </a:rPr>
              <a:t>atrial</a:t>
            </a:r>
            <a:r>
              <a:rPr lang="en-GB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719138"/>
          </a:xfrm>
        </p:spPr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The Wiggers diagram</a:t>
            </a:r>
            <a:endParaRPr lang="en-GB" sz="3600" smtClean="0">
              <a:latin typeface="Arial" charset="0"/>
            </a:endParaRPr>
          </a:p>
        </p:txBody>
      </p:sp>
      <p:pic>
        <p:nvPicPr>
          <p:cNvPr id="14339" name="Picture 9" descr="cardiac_cycle_total_b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836613"/>
            <a:ext cx="3333750" cy="583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Pulmonary circulation pressures – a reminder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 smtClean="0">
                <a:latin typeface="Arial" charset="0"/>
              </a:rPr>
              <a:t>The </a:t>
            </a:r>
            <a:r>
              <a:rPr lang="en-GB" sz="2800" u="sng" smtClean="0">
                <a:latin typeface="Arial" charset="0"/>
              </a:rPr>
              <a:t>patterns</a:t>
            </a:r>
            <a:r>
              <a:rPr lang="en-GB" sz="2800" smtClean="0">
                <a:latin typeface="Arial" charset="0"/>
              </a:rPr>
              <a:t> of pressure changes in the right heart are essentially identical to those of the left</a:t>
            </a:r>
          </a:p>
          <a:p>
            <a:pPr eaLnBrk="1" hangingPunct="1"/>
            <a:r>
              <a:rPr lang="en-GB" sz="2800" u="sng" smtClean="0">
                <a:latin typeface="Arial" charset="0"/>
              </a:rPr>
              <a:t>Quantitatively</a:t>
            </a:r>
            <a:r>
              <a:rPr lang="en-GB" sz="2800" smtClean="0">
                <a:latin typeface="Arial" charset="0"/>
              </a:rPr>
              <a:t>, the pressures in the right heart and pulmonary circulation are much lower (peak of systole – 25mmHg in pulmonary artery)</a:t>
            </a:r>
          </a:p>
          <a:p>
            <a:pPr eaLnBrk="1" hangingPunct="1"/>
            <a:r>
              <a:rPr lang="en-GB" sz="2800" smtClean="0">
                <a:latin typeface="Arial" charset="0"/>
              </a:rPr>
              <a:t>Despite lower pressures right ventricle ejects same amount of blood as left!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647700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Arial" charset="0"/>
              </a:rPr>
              <a:t>Pressures</a:t>
            </a:r>
          </a:p>
        </p:txBody>
      </p:sp>
      <p:sp>
        <p:nvSpPr>
          <p:cNvPr id="16387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08050"/>
            <a:ext cx="6408738" cy="1657350"/>
          </a:xfrm>
        </p:spPr>
        <p:txBody>
          <a:bodyPr/>
          <a:lstStyle/>
          <a:p>
            <a:pPr eaLnBrk="1" hangingPunct="1"/>
            <a:r>
              <a:rPr lang="en-GB" sz="2800" smtClean="0">
                <a:latin typeface="Arial" charset="0"/>
              </a:rPr>
              <a:t>Systemic and pulmonary circulations</a:t>
            </a:r>
          </a:p>
          <a:p>
            <a:pPr lvl="1" eaLnBrk="1" hangingPunct="1"/>
            <a:r>
              <a:rPr lang="en-GB" sz="2400" smtClean="0">
                <a:latin typeface="Arial" charset="0"/>
              </a:rPr>
              <a:t>High and low pressures</a:t>
            </a:r>
          </a:p>
          <a:p>
            <a:pPr eaLnBrk="1" hangingPunct="1"/>
            <a:r>
              <a:rPr lang="en-GB" sz="2800" smtClean="0">
                <a:latin typeface="Arial" charset="0"/>
              </a:rPr>
              <a:t>120/80 vs 25/5 mmHg</a:t>
            </a:r>
          </a:p>
        </p:txBody>
      </p:sp>
      <p:pic>
        <p:nvPicPr>
          <p:cNvPr id="16388" name="Picture 6" descr="valvuloplasty_schemati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19925" y="4724400"/>
            <a:ext cx="1751013" cy="1981200"/>
          </a:xfrm>
          <a:noFill/>
        </p:spPr>
      </p:pic>
      <p:pic>
        <p:nvPicPr>
          <p:cNvPr id="16389" name="Picture 8" descr="veins_arteries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614613"/>
            <a:ext cx="3816350" cy="3138487"/>
          </a:xfrm>
          <a:noFill/>
        </p:spPr>
      </p:pic>
      <p:pic>
        <p:nvPicPr>
          <p:cNvPr id="16390" name="Picture 13" descr="swan_ganz_schemati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1484313"/>
            <a:ext cx="4284662" cy="3189287"/>
          </a:xfrm>
          <a:noFill/>
        </p:spPr>
      </p:pic>
      <p:sp>
        <p:nvSpPr>
          <p:cNvPr id="16391" name="Line 15"/>
          <p:cNvSpPr>
            <a:spLocks noChangeShapeType="1"/>
          </p:cNvSpPr>
          <p:nvPr/>
        </p:nvSpPr>
        <p:spPr bwMode="auto">
          <a:xfrm flipH="1">
            <a:off x="8027988" y="4365625"/>
            <a:ext cx="215900" cy="431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2" name="Rectangle 16"/>
          <p:cNvSpPr>
            <a:spLocks noChangeArrowheads="1"/>
          </p:cNvSpPr>
          <p:nvPr/>
        </p:nvSpPr>
        <p:spPr bwMode="auto">
          <a:xfrm>
            <a:off x="8243888" y="3286125"/>
            <a:ext cx="865187" cy="10795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1697038" y="5805488"/>
            <a:ext cx="5251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Pulmonary artery wedge pressure (PAWP)</a:t>
            </a:r>
          </a:p>
          <a:p>
            <a:r>
              <a:rPr lang="en-GB" sz="1800">
                <a:latin typeface="Arial" charset="0"/>
              </a:rPr>
              <a:t>(Pulmonary capillary wedge pressure) elevated in </a:t>
            </a:r>
          </a:p>
          <a:p>
            <a:r>
              <a:rPr lang="en-GB" sz="1800">
                <a:latin typeface="Arial" charset="0"/>
              </a:rPr>
              <a:t>LV failure, mitral insufficiency, mitral stenosis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Pressure changes</a:t>
            </a:r>
            <a:r>
              <a:rPr lang="en-GB" smtClean="0"/>
              <a:t> 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684213" y="4868863"/>
            <a:ext cx="4321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Right atrium to right ventricle via tricuspid valve</a:t>
            </a: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4787900" y="4868863"/>
            <a:ext cx="4321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Right ventricle to pulmonary artery via pulmonary valve</a:t>
            </a:r>
          </a:p>
        </p:txBody>
      </p:sp>
      <p:pic>
        <p:nvPicPr>
          <p:cNvPr id="8" name="rarvp.mpg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1988840"/>
            <a:ext cx="3907634" cy="2664296"/>
          </a:xfrm>
          <a:prstGeom prst="rect">
            <a:avLst/>
          </a:prstGeom>
        </p:spPr>
      </p:pic>
      <p:pic>
        <p:nvPicPr>
          <p:cNvPr id="10" name="rvpap.mpg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716016" y="1988840"/>
            <a:ext cx="3880859" cy="264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33" name="Picture 29" descr="pressure_volume_how_first_p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12875"/>
            <a:ext cx="4279900" cy="4930775"/>
          </a:xfrm>
          <a:noFill/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792163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Arial" charset="0"/>
              </a:rPr>
              <a:t>Pressure – volume loop in heart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724525" y="1628775"/>
            <a:ext cx="1366838" cy="1393825"/>
            <a:chOff x="3606" y="1026"/>
            <a:chExt cx="861" cy="878"/>
          </a:xfrm>
        </p:grpSpPr>
        <p:sp>
          <p:nvSpPr>
            <p:cNvPr id="19499" name="Text Box 6"/>
            <p:cNvSpPr txBox="1">
              <a:spLocks noChangeArrowheads="1"/>
            </p:cNvSpPr>
            <p:nvPr/>
          </p:nvSpPr>
          <p:spPr bwMode="auto">
            <a:xfrm>
              <a:off x="3606" y="1026"/>
              <a:ext cx="7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2"/>
                  </a:solidFill>
                  <a:latin typeface="Arial" charset="0"/>
                </a:rPr>
                <a:t>Aortic pressure</a:t>
              </a:r>
            </a:p>
          </p:txBody>
        </p:sp>
        <p:sp>
          <p:nvSpPr>
            <p:cNvPr id="19500" name="Text Box 7"/>
            <p:cNvSpPr txBox="1">
              <a:spLocks noChangeArrowheads="1"/>
            </p:cNvSpPr>
            <p:nvPr/>
          </p:nvSpPr>
          <p:spPr bwMode="auto">
            <a:xfrm>
              <a:off x="3651" y="1616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2"/>
                  </a:solidFill>
                  <a:latin typeface="Arial" charset="0"/>
                </a:rPr>
                <a:t>Left ventricular pressure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90538" y="2420938"/>
            <a:ext cx="3073400" cy="2879725"/>
            <a:chOff x="309" y="1525"/>
            <a:chExt cx="1936" cy="1814"/>
          </a:xfrm>
        </p:grpSpPr>
        <p:sp>
          <p:nvSpPr>
            <p:cNvPr id="19495" name="Line 8"/>
            <p:cNvSpPr>
              <a:spLocks noChangeShapeType="1"/>
            </p:cNvSpPr>
            <p:nvPr/>
          </p:nvSpPr>
          <p:spPr bwMode="auto">
            <a:xfrm>
              <a:off x="567" y="1525"/>
              <a:ext cx="0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6" name="Line 9"/>
            <p:cNvSpPr>
              <a:spLocks noChangeShapeType="1"/>
            </p:cNvSpPr>
            <p:nvPr/>
          </p:nvSpPr>
          <p:spPr bwMode="auto">
            <a:xfrm>
              <a:off x="567" y="3113"/>
              <a:ext cx="16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7" name="Text Box 11"/>
            <p:cNvSpPr txBox="1">
              <a:spLocks noChangeArrowheads="1"/>
            </p:cNvSpPr>
            <p:nvPr/>
          </p:nvSpPr>
          <p:spPr bwMode="auto">
            <a:xfrm>
              <a:off x="1156" y="3127"/>
              <a:ext cx="7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Arial" charset="0"/>
                </a:rPr>
                <a:t>LV volume</a:t>
              </a:r>
            </a:p>
          </p:txBody>
        </p:sp>
        <p:sp>
          <p:nvSpPr>
            <p:cNvPr id="19498" name="Text Box 12"/>
            <p:cNvSpPr txBox="1">
              <a:spLocks noChangeArrowheads="1"/>
            </p:cNvSpPr>
            <p:nvPr/>
          </p:nvSpPr>
          <p:spPr bwMode="auto">
            <a:xfrm rot="-5400000">
              <a:off x="-16" y="2122"/>
              <a:ext cx="8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Arial" charset="0"/>
                </a:rPr>
                <a:t>LV pressure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132138" y="2924175"/>
            <a:ext cx="4464050" cy="2651125"/>
            <a:chOff x="1973" y="1842"/>
            <a:chExt cx="2812" cy="1670"/>
          </a:xfrm>
        </p:grpSpPr>
        <p:sp>
          <p:nvSpPr>
            <p:cNvPr id="19493" name="Text Box 16"/>
            <p:cNvSpPr txBox="1">
              <a:spLocks noChangeArrowheads="1"/>
            </p:cNvSpPr>
            <p:nvPr/>
          </p:nvSpPr>
          <p:spPr bwMode="auto">
            <a:xfrm>
              <a:off x="1973" y="1842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2</a:t>
              </a:r>
            </a:p>
          </p:txBody>
        </p:sp>
        <p:sp>
          <p:nvSpPr>
            <p:cNvPr id="19494" name="Text Box 17"/>
            <p:cNvSpPr txBox="1">
              <a:spLocks noChangeArrowheads="1"/>
            </p:cNvSpPr>
            <p:nvPr/>
          </p:nvSpPr>
          <p:spPr bwMode="auto">
            <a:xfrm>
              <a:off x="4512" y="3339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916238" y="4365625"/>
            <a:ext cx="4464050" cy="850900"/>
            <a:chOff x="1837" y="2750"/>
            <a:chExt cx="2812" cy="536"/>
          </a:xfrm>
        </p:grpSpPr>
        <p:sp>
          <p:nvSpPr>
            <p:cNvPr id="19487" name="Text Box 14"/>
            <p:cNvSpPr txBox="1">
              <a:spLocks noChangeArrowheads="1"/>
            </p:cNvSpPr>
            <p:nvPr/>
          </p:nvSpPr>
          <p:spPr bwMode="auto">
            <a:xfrm>
              <a:off x="4422" y="3113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2"/>
                  </a:solidFill>
                  <a:latin typeface="Arial" charset="0"/>
                </a:rPr>
                <a:t>1</a:t>
              </a:r>
            </a:p>
          </p:txBody>
        </p:sp>
        <p:grpSp>
          <p:nvGrpSpPr>
            <p:cNvPr id="19488" name="Group 34"/>
            <p:cNvGrpSpPr>
              <a:grpSpLocks/>
            </p:cNvGrpSpPr>
            <p:nvPr/>
          </p:nvGrpSpPr>
          <p:grpSpPr bwMode="auto">
            <a:xfrm>
              <a:off x="1837" y="2750"/>
              <a:ext cx="998" cy="363"/>
              <a:chOff x="1837" y="2750"/>
              <a:chExt cx="998" cy="363"/>
            </a:xfrm>
          </p:grpSpPr>
          <p:sp>
            <p:nvSpPr>
              <p:cNvPr id="19489" name="Text Box 10"/>
              <p:cNvSpPr txBox="1">
                <a:spLocks noChangeArrowheads="1"/>
              </p:cNvSpPr>
              <p:nvPr/>
            </p:nvSpPr>
            <p:spPr bwMode="auto">
              <a:xfrm>
                <a:off x="1837" y="2750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latin typeface="Arial" charset="0"/>
                  </a:rPr>
                  <a:t>x</a:t>
                </a:r>
              </a:p>
            </p:txBody>
          </p:sp>
          <p:sp>
            <p:nvSpPr>
              <p:cNvPr id="19490" name="Text Box 13"/>
              <p:cNvSpPr txBox="1">
                <a:spLocks noChangeArrowheads="1"/>
              </p:cNvSpPr>
              <p:nvPr/>
            </p:nvSpPr>
            <p:spPr bwMode="auto">
              <a:xfrm>
                <a:off x="1927" y="2921"/>
                <a:ext cx="2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>
                    <a:latin typeface="Arial" charset="0"/>
                  </a:rPr>
                  <a:t>1</a:t>
                </a:r>
              </a:p>
            </p:txBody>
          </p:sp>
          <p:sp>
            <p:nvSpPr>
              <p:cNvPr id="19491" name="Text Box 18"/>
              <p:cNvSpPr txBox="1">
                <a:spLocks noChangeArrowheads="1"/>
              </p:cNvSpPr>
              <p:nvPr/>
            </p:nvSpPr>
            <p:spPr bwMode="auto">
              <a:xfrm>
                <a:off x="2381" y="2840"/>
                <a:ext cx="45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>
                    <a:latin typeface="Arial" charset="0"/>
                  </a:rPr>
                  <a:t>EDV</a:t>
                </a:r>
              </a:p>
            </p:txBody>
          </p:sp>
          <p:sp>
            <p:nvSpPr>
              <p:cNvPr id="19492" name="Line 19"/>
              <p:cNvSpPr>
                <a:spLocks noChangeShapeType="1"/>
              </p:cNvSpPr>
              <p:nvPr/>
            </p:nvSpPr>
            <p:spPr bwMode="auto">
              <a:xfrm flipH="1">
                <a:off x="2064" y="2931"/>
                <a:ext cx="31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132138" y="2060575"/>
            <a:ext cx="1439862" cy="792163"/>
            <a:chOff x="1973" y="1298"/>
            <a:chExt cx="907" cy="499"/>
          </a:xfrm>
        </p:grpSpPr>
        <p:sp>
          <p:nvSpPr>
            <p:cNvPr id="19485" name="Text Box 20"/>
            <p:cNvSpPr txBox="1">
              <a:spLocks noChangeArrowheads="1"/>
            </p:cNvSpPr>
            <p:nvPr/>
          </p:nvSpPr>
          <p:spPr bwMode="auto">
            <a:xfrm>
              <a:off x="1973" y="1298"/>
              <a:ext cx="90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Aortic pressure encountered</a:t>
              </a:r>
            </a:p>
          </p:txBody>
        </p:sp>
        <p:sp>
          <p:nvSpPr>
            <p:cNvPr id="19486" name="Line 21"/>
            <p:cNvSpPr>
              <a:spLocks noChangeShapeType="1"/>
            </p:cNvSpPr>
            <p:nvPr/>
          </p:nvSpPr>
          <p:spPr bwMode="auto">
            <a:xfrm flipH="1">
              <a:off x="2064" y="1616"/>
              <a:ext cx="272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1692275" y="2852738"/>
            <a:ext cx="6624638" cy="3082925"/>
            <a:chOff x="1066" y="1797"/>
            <a:chExt cx="4173" cy="1942"/>
          </a:xfrm>
        </p:grpSpPr>
        <p:sp>
          <p:nvSpPr>
            <p:cNvPr id="19483" name="Text Box 23"/>
            <p:cNvSpPr txBox="1">
              <a:spLocks noChangeArrowheads="1"/>
            </p:cNvSpPr>
            <p:nvPr/>
          </p:nvSpPr>
          <p:spPr bwMode="auto">
            <a:xfrm>
              <a:off x="1066" y="1797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3</a:t>
              </a:r>
            </a:p>
          </p:txBody>
        </p:sp>
        <p:sp>
          <p:nvSpPr>
            <p:cNvPr id="19484" name="Text Box 24"/>
            <p:cNvSpPr txBox="1">
              <a:spLocks noChangeArrowheads="1"/>
            </p:cNvSpPr>
            <p:nvPr/>
          </p:nvSpPr>
          <p:spPr bwMode="auto">
            <a:xfrm>
              <a:off x="4966" y="3566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2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1187450" y="2060575"/>
            <a:ext cx="720725" cy="576263"/>
            <a:chOff x="748" y="1298"/>
            <a:chExt cx="454" cy="363"/>
          </a:xfrm>
        </p:grpSpPr>
        <p:sp>
          <p:nvSpPr>
            <p:cNvPr id="19481" name="Text Box 25"/>
            <p:cNvSpPr txBox="1">
              <a:spLocks noChangeArrowheads="1"/>
            </p:cNvSpPr>
            <p:nvPr/>
          </p:nvSpPr>
          <p:spPr bwMode="auto">
            <a:xfrm>
              <a:off x="748" y="1298"/>
              <a:ext cx="4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ESV</a:t>
              </a: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>
              <a:off x="929" y="1480"/>
              <a:ext cx="91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1692275" y="4652963"/>
            <a:ext cx="6911975" cy="1714500"/>
            <a:chOff x="1066" y="2931"/>
            <a:chExt cx="4354" cy="1080"/>
          </a:xfrm>
        </p:grpSpPr>
        <p:sp>
          <p:nvSpPr>
            <p:cNvPr id="19479" name="Text Box 31"/>
            <p:cNvSpPr txBox="1">
              <a:spLocks noChangeArrowheads="1"/>
            </p:cNvSpPr>
            <p:nvPr/>
          </p:nvSpPr>
          <p:spPr bwMode="auto">
            <a:xfrm>
              <a:off x="1066" y="2931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4</a:t>
              </a:r>
            </a:p>
          </p:txBody>
        </p:sp>
        <p:sp>
          <p:nvSpPr>
            <p:cNvPr id="19480" name="Text Box 32"/>
            <p:cNvSpPr txBox="1">
              <a:spLocks noChangeArrowheads="1"/>
            </p:cNvSpPr>
            <p:nvPr/>
          </p:nvSpPr>
          <p:spPr bwMode="auto">
            <a:xfrm>
              <a:off x="5147" y="3838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2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2916238" y="2708275"/>
            <a:ext cx="360362" cy="1800225"/>
            <a:chOff x="1837" y="1706"/>
            <a:chExt cx="227" cy="1134"/>
          </a:xfrm>
        </p:grpSpPr>
        <p:sp>
          <p:nvSpPr>
            <p:cNvPr id="19477" name="Text Box 15"/>
            <p:cNvSpPr txBox="1">
              <a:spLocks noChangeArrowheads="1"/>
            </p:cNvSpPr>
            <p:nvPr/>
          </p:nvSpPr>
          <p:spPr bwMode="auto">
            <a:xfrm>
              <a:off x="1837" y="1706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x</a:t>
              </a:r>
            </a:p>
          </p:txBody>
        </p:sp>
        <p:sp>
          <p:nvSpPr>
            <p:cNvPr id="19478" name="Line 38"/>
            <p:cNvSpPr>
              <a:spLocks noChangeShapeType="1"/>
            </p:cNvSpPr>
            <p:nvPr/>
          </p:nvSpPr>
          <p:spPr bwMode="auto">
            <a:xfrm flipV="1">
              <a:off x="1927" y="1933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1476375" y="2565400"/>
            <a:ext cx="1511300" cy="457200"/>
            <a:chOff x="930" y="1616"/>
            <a:chExt cx="952" cy="288"/>
          </a:xfrm>
        </p:grpSpPr>
        <p:sp>
          <p:nvSpPr>
            <p:cNvPr id="19475" name="Text Box 22"/>
            <p:cNvSpPr txBox="1">
              <a:spLocks noChangeArrowheads="1"/>
            </p:cNvSpPr>
            <p:nvPr/>
          </p:nvSpPr>
          <p:spPr bwMode="auto">
            <a:xfrm>
              <a:off x="930" y="1616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x</a:t>
              </a:r>
            </a:p>
          </p:txBody>
        </p:sp>
        <p:sp>
          <p:nvSpPr>
            <p:cNvPr id="19476" name="Freeform 44"/>
            <p:cNvSpPr>
              <a:spLocks/>
            </p:cNvSpPr>
            <p:nvPr/>
          </p:nvSpPr>
          <p:spPr bwMode="auto">
            <a:xfrm>
              <a:off x="1066" y="1654"/>
              <a:ext cx="816" cy="188"/>
            </a:xfrm>
            <a:custGeom>
              <a:avLst/>
              <a:gdLst>
                <a:gd name="T0" fmla="*/ 0 w 816"/>
                <a:gd name="T1" fmla="*/ 143 h 188"/>
                <a:gd name="T2" fmla="*/ 453 w 816"/>
                <a:gd name="T3" fmla="*/ 7 h 188"/>
                <a:gd name="T4" fmla="*/ 816 w 816"/>
                <a:gd name="T5" fmla="*/ 188 h 188"/>
                <a:gd name="T6" fmla="*/ 0 60000 65536"/>
                <a:gd name="T7" fmla="*/ 0 60000 65536"/>
                <a:gd name="T8" fmla="*/ 0 60000 65536"/>
                <a:gd name="T9" fmla="*/ 0 w 816"/>
                <a:gd name="T10" fmla="*/ 0 h 188"/>
                <a:gd name="T11" fmla="*/ 816 w 816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88">
                  <a:moveTo>
                    <a:pt x="0" y="143"/>
                  </a:moveTo>
                  <a:cubicBezTo>
                    <a:pt x="158" y="71"/>
                    <a:pt x="317" y="0"/>
                    <a:pt x="453" y="7"/>
                  </a:cubicBezTo>
                  <a:cubicBezTo>
                    <a:pt x="589" y="14"/>
                    <a:pt x="702" y="101"/>
                    <a:pt x="816" y="1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1476375" y="2924175"/>
            <a:ext cx="360363" cy="2017713"/>
            <a:chOff x="930" y="1842"/>
            <a:chExt cx="227" cy="1271"/>
          </a:xfrm>
        </p:grpSpPr>
        <p:sp>
          <p:nvSpPr>
            <p:cNvPr id="19473" name="Text Box 27"/>
            <p:cNvSpPr txBox="1">
              <a:spLocks noChangeArrowheads="1"/>
            </p:cNvSpPr>
            <p:nvPr/>
          </p:nvSpPr>
          <p:spPr bwMode="auto">
            <a:xfrm>
              <a:off x="930" y="2825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x</a:t>
              </a:r>
            </a:p>
          </p:txBody>
        </p:sp>
        <p:sp>
          <p:nvSpPr>
            <p:cNvPr id="19474" name="Line 50"/>
            <p:cNvSpPr>
              <a:spLocks noChangeShapeType="1"/>
            </p:cNvSpPr>
            <p:nvPr/>
          </p:nvSpPr>
          <p:spPr bwMode="auto">
            <a:xfrm flipV="1">
              <a:off x="1020" y="1842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958" name="Freeform 54"/>
          <p:cNvSpPr>
            <a:spLocks/>
          </p:cNvSpPr>
          <p:nvPr/>
        </p:nvSpPr>
        <p:spPr bwMode="auto">
          <a:xfrm>
            <a:off x="1743075" y="4638675"/>
            <a:ext cx="1247775" cy="114300"/>
          </a:xfrm>
          <a:custGeom>
            <a:avLst/>
            <a:gdLst>
              <a:gd name="T0" fmla="*/ 0 w 786"/>
              <a:gd name="T1" fmla="*/ 72 h 72"/>
              <a:gd name="T2" fmla="*/ 438 w 786"/>
              <a:gd name="T3" fmla="*/ 42 h 72"/>
              <a:gd name="T4" fmla="*/ 786 w 786"/>
              <a:gd name="T5" fmla="*/ 0 h 72"/>
              <a:gd name="T6" fmla="*/ 0 60000 65536"/>
              <a:gd name="T7" fmla="*/ 0 60000 65536"/>
              <a:gd name="T8" fmla="*/ 0 60000 65536"/>
              <a:gd name="T9" fmla="*/ 0 w 786"/>
              <a:gd name="T10" fmla="*/ 0 h 72"/>
              <a:gd name="T11" fmla="*/ 786 w 78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6" h="72">
                <a:moveTo>
                  <a:pt x="0" y="72"/>
                </a:moveTo>
                <a:cubicBezTo>
                  <a:pt x="74" y="67"/>
                  <a:pt x="307" y="54"/>
                  <a:pt x="438" y="42"/>
                </a:cubicBezTo>
                <a:cubicBezTo>
                  <a:pt x="569" y="30"/>
                  <a:pt x="714" y="9"/>
                  <a:pt x="7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23959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565275"/>
            <a:ext cx="4546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Preload and afterload on the pressure – volume loop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060575"/>
            <a:ext cx="3600450" cy="3313113"/>
          </a:xfrm>
        </p:spPr>
        <p:txBody>
          <a:bodyPr/>
          <a:lstStyle/>
          <a:p>
            <a:pPr eaLnBrk="1" hangingPunct="1"/>
            <a:r>
              <a:rPr lang="en-GB" sz="2200" smtClean="0">
                <a:latin typeface="Arial" charset="0"/>
              </a:rPr>
              <a:t>Blood filling the ventricle  during diastole determines the </a:t>
            </a:r>
            <a:r>
              <a:rPr lang="en-GB" sz="2200" smtClean="0">
                <a:solidFill>
                  <a:schemeClr val="hlink"/>
                </a:solidFill>
                <a:latin typeface="Arial" charset="0"/>
              </a:rPr>
              <a:t>preload</a:t>
            </a:r>
            <a:r>
              <a:rPr lang="en-GB" sz="2200" smtClean="0">
                <a:latin typeface="Arial" charset="0"/>
              </a:rPr>
              <a:t> that stretches the resting ventricle</a:t>
            </a:r>
          </a:p>
          <a:p>
            <a:pPr eaLnBrk="1" hangingPunct="1"/>
            <a:r>
              <a:rPr lang="en-GB" sz="2200" smtClean="0">
                <a:latin typeface="Arial" charset="0"/>
              </a:rPr>
              <a:t>The blood pressures in great vessels (aorta and pulmonary artery) represent the </a:t>
            </a:r>
            <a:r>
              <a:rPr lang="en-GB" sz="2200" smtClean="0">
                <a:solidFill>
                  <a:schemeClr val="hlink"/>
                </a:solidFill>
                <a:latin typeface="Arial" charset="0"/>
              </a:rPr>
              <a:t>afterload</a:t>
            </a:r>
          </a:p>
        </p:txBody>
      </p:sp>
      <p:pic>
        <p:nvPicPr>
          <p:cNvPr id="20484" name="Picture 4" descr="length_tension_P_V_afterlo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2060575"/>
            <a:ext cx="5219700" cy="3316288"/>
          </a:xfrm>
          <a:noFill/>
        </p:spPr>
      </p:pic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5292725" y="2205038"/>
            <a:ext cx="935038" cy="6477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7"/>
          <p:cNvSpPr>
            <a:spLocks noChangeArrowheads="1"/>
          </p:cNvSpPr>
          <p:nvPr/>
        </p:nvSpPr>
        <p:spPr bwMode="auto">
          <a:xfrm>
            <a:off x="5364163" y="3500438"/>
            <a:ext cx="935037" cy="6477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Frank-Starling relationship</a:t>
            </a:r>
          </a:p>
        </p:txBody>
      </p:sp>
      <p:sp>
        <p:nvSpPr>
          <p:cNvPr id="21507" name="Line 16"/>
          <p:cNvSpPr>
            <a:spLocks noChangeShapeType="1"/>
          </p:cNvSpPr>
          <p:nvPr/>
        </p:nvSpPr>
        <p:spPr bwMode="auto">
          <a:xfrm>
            <a:off x="2505075" y="2146300"/>
            <a:ext cx="0" cy="302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08" name="Line 17"/>
          <p:cNvSpPr>
            <a:spLocks noChangeShapeType="1"/>
          </p:cNvSpPr>
          <p:nvPr/>
        </p:nvSpPr>
        <p:spPr bwMode="auto">
          <a:xfrm>
            <a:off x="2720975" y="5170488"/>
            <a:ext cx="2881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09" name="Freeform 18"/>
          <p:cNvSpPr>
            <a:spLocks/>
          </p:cNvSpPr>
          <p:nvPr/>
        </p:nvSpPr>
        <p:spPr bwMode="auto">
          <a:xfrm>
            <a:off x="2722563" y="2163763"/>
            <a:ext cx="2928937" cy="2574925"/>
          </a:xfrm>
          <a:custGeom>
            <a:avLst/>
            <a:gdLst>
              <a:gd name="T0" fmla="*/ 1845 w 1845"/>
              <a:gd name="T1" fmla="*/ 235 h 1622"/>
              <a:gd name="T2" fmla="*/ 1573 w 1845"/>
              <a:gd name="T3" fmla="*/ 27 h 1622"/>
              <a:gd name="T4" fmla="*/ 1165 w 1845"/>
              <a:gd name="T5" fmla="*/ 107 h 1622"/>
              <a:gd name="T6" fmla="*/ 661 w 1845"/>
              <a:gd name="T7" fmla="*/ 667 h 1622"/>
              <a:gd name="T8" fmla="*/ 0 w 1845"/>
              <a:gd name="T9" fmla="*/ 1622 h 16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5"/>
              <a:gd name="T16" fmla="*/ 0 h 1622"/>
              <a:gd name="T17" fmla="*/ 1845 w 1845"/>
              <a:gd name="T18" fmla="*/ 1622 h 16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5" h="1622">
                <a:moveTo>
                  <a:pt x="1845" y="235"/>
                </a:moveTo>
                <a:cubicBezTo>
                  <a:pt x="1800" y="202"/>
                  <a:pt x="1686" y="48"/>
                  <a:pt x="1573" y="27"/>
                </a:cubicBezTo>
                <a:cubicBezTo>
                  <a:pt x="1460" y="6"/>
                  <a:pt x="1317" y="0"/>
                  <a:pt x="1165" y="107"/>
                </a:cubicBezTo>
                <a:cubicBezTo>
                  <a:pt x="1013" y="214"/>
                  <a:pt x="909" y="299"/>
                  <a:pt x="661" y="667"/>
                </a:cubicBezTo>
                <a:cubicBezTo>
                  <a:pt x="413" y="1035"/>
                  <a:pt x="138" y="1423"/>
                  <a:pt x="0" y="1622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3117850" y="5157788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Muscle fibre length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1500188" y="32067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Force</a:t>
            </a:r>
          </a:p>
        </p:txBody>
      </p:sp>
      <p:sp>
        <p:nvSpPr>
          <p:cNvPr id="21512" name="Text Box 21"/>
          <p:cNvSpPr txBox="1">
            <a:spLocks noChangeArrowheads="1"/>
          </p:cNvSpPr>
          <p:nvPr/>
        </p:nvSpPr>
        <p:spPr bwMode="auto">
          <a:xfrm>
            <a:off x="5292725" y="1844675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Active force</a:t>
            </a:r>
          </a:p>
        </p:txBody>
      </p:sp>
      <p:sp>
        <p:nvSpPr>
          <p:cNvPr id="21513" name="Freeform 22"/>
          <p:cNvSpPr>
            <a:spLocks/>
          </p:cNvSpPr>
          <p:nvPr/>
        </p:nvSpPr>
        <p:spPr bwMode="auto">
          <a:xfrm>
            <a:off x="3249613" y="4497388"/>
            <a:ext cx="2447925" cy="647700"/>
          </a:xfrm>
          <a:custGeom>
            <a:avLst/>
            <a:gdLst>
              <a:gd name="T0" fmla="*/ 0 w 1542"/>
              <a:gd name="T1" fmla="*/ 408 h 408"/>
              <a:gd name="T2" fmla="*/ 1142 w 1542"/>
              <a:gd name="T3" fmla="*/ 192 h 408"/>
              <a:gd name="T4" fmla="*/ 1542 w 1542"/>
              <a:gd name="T5" fmla="*/ 0 h 408"/>
              <a:gd name="T6" fmla="*/ 0 60000 65536"/>
              <a:gd name="T7" fmla="*/ 0 60000 65536"/>
              <a:gd name="T8" fmla="*/ 0 60000 65536"/>
              <a:gd name="T9" fmla="*/ 0 w 1542"/>
              <a:gd name="T10" fmla="*/ 0 h 408"/>
              <a:gd name="T11" fmla="*/ 1542 w 1542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2" h="408">
                <a:moveTo>
                  <a:pt x="0" y="408"/>
                </a:moveTo>
                <a:cubicBezTo>
                  <a:pt x="190" y="372"/>
                  <a:pt x="774" y="312"/>
                  <a:pt x="1142" y="192"/>
                </a:cubicBezTo>
                <a:cubicBezTo>
                  <a:pt x="1510" y="72"/>
                  <a:pt x="1459" y="40"/>
                  <a:pt x="1542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4919663" y="4029075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Passive force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1331913" y="35004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Pressure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3635375" y="54451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Volume</a:t>
            </a:r>
          </a:p>
        </p:txBody>
      </p:sp>
      <p:sp>
        <p:nvSpPr>
          <p:cNvPr id="21517" name="Line 26"/>
          <p:cNvSpPr>
            <a:spLocks noChangeShapeType="1"/>
          </p:cNvSpPr>
          <p:nvPr/>
        </p:nvSpPr>
        <p:spPr bwMode="auto">
          <a:xfrm>
            <a:off x="3995738" y="50133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03575" y="3884613"/>
            <a:ext cx="647700" cy="1200150"/>
            <a:chOff x="2018" y="2447"/>
            <a:chExt cx="408" cy="756"/>
          </a:xfrm>
        </p:grpSpPr>
        <p:sp>
          <p:nvSpPr>
            <p:cNvPr id="21522" name="Line 27"/>
            <p:cNvSpPr>
              <a:spLocks noChangeShapeType="1"/>
            </p:cNvSpPr>
            <p:nvPr/>
          </p:nvSpPr>
          <p:spPr bwMode="auto">
            <a:xfrm flipV="1">
              <a:off x="2426" y="2568"/>
              <a:ext cx="0" cy="59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3" name="Freeform 28"/>
            <p:cNvSpPr>
              <a:spLocks/>
            </p:cNvSpPr>
            <p:nvPr/>
          </p:nvSpPr>
          <p:spPr bwMode="auto">
            <a:xfrm>
              <a:off x="2018" y="2447"/>
              <a:ext cx="408" cy="123"/>
            </a:xfrm>
            <a:custGeom>
              <a:avLst/>
              <a:gdLst>
                <a:gd name="T0" fmla="*/ 408 w 408"/>
                <a:gd name="T1" fmla="*/ 123 h 123"/>
                <a:gd name="T2" fmla="*/ 195 w 408"/>
                <a:gd name="T3" fmla="*/ 0 h 123"/>
                <a:gd name="T4" fmla="*/ 0 w 408"/>
                <a:gd name="T5" fmla="*/ 121 h 123"/>
                <a:gd name="T6" fmla="*/ 0 60000 65536"/>
                <a:gd name="T7" fmla="*/ 0 60000 65536"/>
                <a:gd name="T8" fmla="*/ 0 60000 65536"/>
                <a:gd name="T9" fmla="*/ 0 w 408"/>
                <a:gd name="T10" fmla="*/ 0 h 123"/>
                <a:gd name="T11" fmla="*/ 408 w 408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123">
                  <a:moveTo>
                    <a:pt x="408" y="123"/>
                  </a:moveTo>
                  <a:cubicBezTo>
                    <a:pt x="372" y="103"/>
                    <a:pt x="263" y="0"/>
                    <a:pt x="195" y="0"/>
                  </a:cubicBezTo>
                  <a:cubicBezTo>
                    <a:pt x="127" y="0"/>
                    <a:pt x="41" y="96"/>
                    <a:pt x="0" y="121"/>
                  </a:cubicBez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4" name="Line 29"/>
            <p:cNvSpPr>
              <a:spLocks noChangeShapeType="1"/>
            </p:cNvSpPr>
            <p:nvPr/>
          </p:nvSpPr>
          <p:spPr bwMode="auto">
            <a:xfrm>
              <a:off x="2018" y="2568"/>
              <a:ext cx="0" cy="63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5" name="Line 30"/>
            <p:cNvSpPr>
              <a:spLocks noChangeShapeType="1"/>
            </p:cNvSpPr>
            <p:nvPr/>
          </p:nvSpPr>
          <p:spPr bwMode="auto">
            <a:xfrm flipV="1">
              <a:off x="2018" y="3158"/>
              <a:ext cx="408" cy="4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555875" y="1557338"/>
            <a:ext cx="1944688" cy="3311525"/>
            <a:chOff x="1610" y="981"/>
            <a:chExt cx="1225" cy="2086"/>
          </a:xfrm>
        </p:grpSpPr>
        <p:sp>
          <p:nvSpPr>
            <p:cNvPr id="21520" name="Line 32"/>
            <p:cNvSpPr>
              <a:spLocks noChangeShapeType="1"/>
            </p:cNvSpPr>
            <p:nvPr/>
          </p:nvSpPr>
          <p:spPr bwMode="auto">
            <a:xfrm flipV="1">
              <a:off x="1610" y="1344"/>
              <a:ext cx="1225" cy="1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1" name="Text Box 33"/>
            <p:cNvSpPr txBox="1">
              <a:spLocks noChangeArrowheads="1"/>
            </p:cNvSpPr>
            <p:nvPr/>
          </p:nvSpPr>
          <p:spPr bwMode="auto">
            <a:xfrm rot="-3168203">
              <a:off x="1798" y="1533"/>
              <a:ext cx="13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Arial" charset="0"/>
                </a:rPr>
                <a:t>End-systolic PV line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/>
      <p:bldP spid="81940" grpId="0"/>
      <p:bldP spid="81944" grpId="0"/>
      <p:bldP spid="819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24800" cy="13716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Topics covered - learning objectives</a:t>
            </a:r>
          </a:p>
        </p:txBody>
      </p:sp>
      <p:sp>
        <p:nvSpPr>
          <p:cNvPr id="3075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1916113"/>
            <a:ext cx="7561262" cy="3816350"/>
          </a:xfrm>
        </p:spPr>
        <p:txBody>
          <a:bodyPr/>
          <a:lstStyle/>
          <a:p>
            <a:pPr eaLnBrk="1" hangingPunct="1"/>
            <a:r>
              <a:rPr lang="en-GB" sz="2800" smtClean="0">
                <a:latin typeface="Arial" charset="0"/>
              </a:rPr>
              <a:t>The cardiac cycle</a:t>
            </a:r>
          </a:p>
          <a:p>
            <a:pPr lvl="1" eaLnBrk="1" hangingPunct="1"/>
            <a:r>
              <a:rPr lang="en-GB" sz="2400" smtClean="0">
                <a:latin typeface="Arial" charset="0"/>
              </a:rPr>
              <a:t>Systole</a:t>
            </a:r>
          </a:p>
          <a:p>
            <a:pPr lvl="1" eaLnBrk="1" hangingPunct="1"/>
            <a:r>
              <a:rPr lang="en-GB" sz="2400" smtClean="0">
                <a:latin typeface="Arial" charset="0"/>
              </a:rPr>
              <a:t>Diastole</a:t>
            </a:r>
          </a:p>
          <a:p>
            <a:pPr eaLnBrk="1" hangingPunct="1"/>
            <a:r>
              <a:rPr lang="en-GB" sz="2800" smtClean="0">
                <a:latin typeface="Arial" charset="0"/>
              </a:rPr>
              <a:t>Correlation of ECG events with changes in atrial, aortic &amp; ventricular pressures </a:t>
            </a:r>
          </a:p>
          <a:p>
            <a:pPr eaLnBrk="1" hangingPunct="1"/>
            <a:r>
              <a:rPr lang="en-GB" sz="2800" smtClean="0">
                <a:latin typeface="Arial" charset="0"/>
              </a:rPr>
              <a:t>Heart sounds </a:t>
            </a:r>
          </a:p>
          <a:p>
            <a:pPr eaLnBrk="1" hangingPunct="1"/>
            <a:r>
              <a:rPr lang="en-GB" sz="2800" smtClean="0">
                <a:latin typeface="Arial" charset="0"/>
              </a:rPr>
              <a:t>Simple pressure/volume loops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9875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Arial" charset="0"/>
              </a:rPr>
              <a:t>Increasing preload increases stroke volume</a:t>
            </a:r>
          </a:p>
        </p:txBody>
      </p:sp>
      <p:pic>
        <p:nvPicPr>
          <p:cNvPr id="22531" name="Picture 4" descr="length_tension_P_V_stroke_v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2154238"/>
            <a:ext cx="4413250" cy="3722687"/>
          </a:xfrm>
          <a:noFill/>
        </p:spPr>
      </p:pic>
      <p:pic>
        <p:nvPicPr>
          <p:cNvPr id="22532" name="Picture 6" descr="length_tension_P_V_stroke_vol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133600"/>
            <a:ext cx="3365500" cy="3744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9875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Arial" charset="0"/>
              </a:rPr>
              <a:t>Increasing afterload decreases stroke volume</a:t>
            </a:r>
          </a:p>
        </p:txBody>
      </p:sp>
      <p:pic>
        <p:nvPicPr>
          <p:cNvPr id="23555" name="Picture 9" descr="pressure_volume_loop_increasing afterlo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700213"/>
            <a:ext cx="4495800" cy="3956050"/>
          </a:xfrm>
          <a:noFill/>
        </p:spPr>
      </p:pic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979613" y="5661025"/>
            <a:ext cx="568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Remember from previous lecture that as afterload 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increases,</a:t>
            </a:r>
            <a:r>
              <a:rPr lang="en-GB" sz="2000">
                <a:latin typeface="Arial" charset="0"/>
              </a:rPr>
              <a:t> the amount of shortening that occurs 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decreases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148263" y="2492375"/>
            <a:ext cx="1366837" cy="549275"/>
            <a:chOff x="3243" y="1570"/>
            <a:chExt cx="861" cy="346"/>
          </a:xfrm>
        </p:grpSpPr>
        <p:sp>
          <p:nvSpPr>
            <p:cNvPr id="23564" name="Line 13"/>
            <p:cNvSpPr>
              <a:spLocks noChangeShapeType="1"/>
            </p:cNvSpPr>
            <p:nvPr/>
          </p:nvSpPr>
          <p:spPr bwMode="auto">
            <a:xfrm flipV="1">
              <a:off x="3243" y="1570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5" name="Text Box 14"/>
            <p:cNvSpPr txBox="1">
              <a:spLocks noChangeArrowheads="1"/>
            </p:cNvSpPr>
            <p:nvPr/>
          </p:nvSpPr>
          <p:spPr bwMode="auto">
            <a:xfrm>
              <a:off x="3288" y="1570"/>
              <a:ext cx="81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b="1">
                  <a:solidFill>
                    <a:schemeClr val="bg2"/>
                  </a:solidFill>
                  <a:latin typeface="Arial" charset="0"/>
                </a:rPr>
                <a:t>Greater pressure required to open aortic valve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543425" y="1773238"/>
            <a:ext cx="2116138" cy="549275"/>
            <a:chOff x="2862" y="1117"/>
            <a:chExt cx="1333" cy="346"/>
          </a:xfrm>
        </p:grpSpPr>
        <p:sp>
          <p:nvSpPr>
            <p:cNvPr id="23562" name="Freeform 15"/>
            <p:cNvSpPr>
              <a:spLocks/>
            </p:cNvSpPr>
            <p:nvPr/>
          </p:nvSpPr>
          <p:spPr bwMode="auto">
            <a:xfrm>
              <a:off x="2862" y="1303"/>
              <a:ext cx="348" cy="131"/>
            </a:xfrm>
            <a:custGeom>
              <a:avLst/>
              <a:gdLst>
                <a:gd name="T0" fmla="*/ 348 w 348"/>
                <a:gd name="T1" fmla="*/ 131 h 131"/>
                <a:gd name="T2" fmla="*/ 210 w 348"/>
                <a:gd name="T3" fmla="*/ 35 h 131"/>
                <a:gd name="T4" fmla="*/ 24 w 348"/>
                <a:gd name="T5" fmla="*/ 5 h 131"/>
                <a:gd name="T6" fmla="*/ 63 w 348"/>
                <a:gd name="T7" fmla="*/ 5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8"/>
                <a:gd name="T13" fmla="*/ 0 h 131"/>
                <a:gd name="T14" fmla="*/ 348 w 348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8" h="131">
                  <a:moveTo>
                    <a:pt x="348" y="131"/>
                  </a:moveTo>
                  <a:cubicBezTo>
                    <a:pt x="325" y="115"/>
                    <a:pt x="264" y="56"/>
                    <a:pt x="210" y="35"/>
                  </a:cubicBezTo>
                  <a:cubicBezTo>
                    <a:pt x="167" y="16"/>
                    <a:pt x="48" y="10"/>
                    <a:pt x="24" y="5"/>
                  </a:cubicBezTo>
                  <a:cubicBezTo>
                    <a:pt x="0" y="0"/>
                    <a:pt x="55" y="5"/>
                    <a:pt x="63" y="5"/>
                  </a:cubicBezTo>
                </a:path>
              </a:pathLst>
            </a:custGeom>
            <a:noFill/>
            <a:ln w="19050" cmpd="sng">
              <a:solidFill>
                <a:schemeClr val="bg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3" name="Text Box 16"/>
            <p:cNvSpPr txBox="1">
              <a:spLocks noChangeArrowheads="1"/>
            </p:cNvSpPr>
            <p:nvPr/>
          </p:nvSpPr>
          <p:spPr bwMode="auto">
            <a:xfrm>
              <a:off x="3243" y="1117"/>
              <a:ext cx="95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b="1">
                  <a:solidFill>
                    <a:schemeClr val="bg2"/>
                  </a:solidFill>
                  <a:latin typeface="Arial" charset="0"/>
                </a:rPr>
                <a:t>Less shortening as working against afterload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943225" y="2135188"/>
            <a:ext cx="1341438" cy="2303462"/>
            <a:chOff x="1854" y="1345"/>
            <a:chExt cx="845" cy="1451"/>
          </a:xfrm>
        </p:grpSpPr>
        <p:sp>
          <p:nvSpPr>
            <p:cNvPr id="23560" name="Freeform 19"/>
            <p:cNvSpPr>
              <a:spLocks/>
            </p:cNvSpPr>
            <p:nvPr/>
          </p:nvSpPr>
          <p:spPr bwMode="auto">
            <a:xfrm>
              <a:off x="1854" y="1345"/>
              <a:ext cx="845" cy="1451"/>
            </a:xfrm>
            <a:custGeom>
              <a:avLst/>
              <a:gdLst>
                <a:gd name="T0" fmla="*/ 0 w 845"/>
                <a:gd name="T1" fmla="*/ 1451 h 1451"/>
                <a:gd name="T2" fmla="*/ 492 w 845"/>
                <a:gd name="T3" fmla="*/ 377 h 1451"/>
                <a:gd name="T4" fmla="*/ 845 w 845"/>
                <a:gd name="T5" fmla="*/ 0 h 1451"/>
                <a:gd name="T6" fmla="*/ 0 60000 65536"/>
                <a:gd name="T7" fmla="*/ 0 60000 65536"/>
                <a:gd name="T8" fmla="*/ 0 60000 65536"/>
                <a:gd name="T9" fmla="*/ 0 w 845"/>
                <a:gd name="T10" fmla="*/ 0 h 1451"/>
                <a:gd name="T11" fmla="*/ 845 w 845"/>
                <a:gd name="T12" fmla="*/ 1451 h 14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5" h="1451">
                  <a:moveTo>
                    <a:pt x="0" y="1451"/>
                  </a:moveTo>
                  <a:cubicBezTo>
                    <a:pt x="83" y="1272"/>
                    <a:pt x="351" y="619"/>
                    <a:pt x="492" y="377"/>
                  </a:cubicBezTo>
                  <a:cubicBezTo>
                    <a:pt x="605" y="203"/>
                    <a:pt x="772" y="79"/>
                    <a:pt x="845" y="0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1" name="Text Box 20"/>
            <p:cNvSpPr txBox="1">
              <a:spLocks noChangeArrowheads="1"/>
            </p:cNvSpPr>
            <p:nvPr/>
          </p:nvSpPr>
          <p:spPr bwMode="auto">
            <a:xfrm rot="-4077483">
              <a:off x="1443" y="1918"/>
              <a:ext cx="12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hlink"/>
                  </a:solidFill>
                  <a:latin typeface="Arial" charset="0"/>
                </a:rPr>
                <a:t>End-systolic PV line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Arial" charset="0"/>
              </a:rPr>
              <a:t>Changing cardiac output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630488"/>
            <a:ext cx="8137525" cy="72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>
                <a:latin typeface="Arial" charset="0"/>
              </a:rPr>
              <a:t>Cardiac output  =  heart rate  x  stroke volume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940425" y="3213100"/>
            <a:ext cx="1655763" cy="1941513"/>
            <a:chOff x="3742" y="2205"/>
            <a:chExt cx="1043" cy="1223"/>
          </a:xfrm>
        </p:grpSpPr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 flipV="1">
              <a:off x="4286" y="2205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3" name="Text Box 6"/>
            <p:cNvSpPr txBox="1">
              <a:spLocks noChangeArrowheads="1"/>
            </p:cNvSpPr>
            <p:nvPr/>
          </p:nvSpPr>
          <p:spPr bwMode="auto">
            <a:xfrm>
              <a:off x="3742" y="2795"/>
              <a:ext cx="1043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Preload</a:t>
              </a:r>
            </a:p>
            <a:p>
              <a:pPr algn="ctr"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Afterload</a:t>
              </a:r>
            </a:p>
          </p:txBody>
        </p:sp>
      </p:grp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940425" y="527685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Contractility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Cardiac contractility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 smtClean="0">
                <a:latin typeface="Arial" charset="0"/>
              </a:rPr>
              <a:t>Definition:  Contractile capability  (or strength of contraction) of the heart</a:t>
            </a:r>
          </a:p>
          <a:p>
            <a:pPr eaLnBrk="1" hangingPunct="1"/>
            <a:r>
              <a:rPr lang="en-GB" sz="2800" smtClean="0">
                <a:latin typeface="Arial" charset="0"/>
              </a:rPr>
              <a:t>Simple measure of cardiac contractility is ejection fraction</a:t>
            </a:r>
          </a:p>
          <a:p>
            <a:pPr eaLnBrk="1" hangingPunct="1"/>
            <a:r>
              <a:rPr lang="en-GB" sz="2800" smtClean="0">
                <a:latin typeface="Arial" charset="0"/>
              </a:rPr>
              <a:t>Contractility is increased by sympathetic stimulation</a:t>
            </a:r>
          </a:p>
          <a:p>
            <a:pPr eaLnBrk="1" hangingPunct="1"/>
            <a:r>
              <a:rPr lang="en-GB" sz="2800" smtClean="0">
                <a:latin typeface="Arial" charset="0"/>
              </a:rPr>
              <a:t>Family of different Frank-Starling relations as cardiac contractility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9875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Arial" charset="0"/>
              </a:rPr>
              <a:t>Different Frank-Starling relations as cardiac contractility changes</a:t>
            </a:r>
          </a:p>
        </p:txBody>
      </p:sp>
      <p:pic>
        <p:nvPicPr>
          <p:cNvPr id="26627" name="Picture 4" descr="pressure_volume_loop_increasing contractili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2133600"/>
            <a:ext cx="3190875" cy="4114800"/>
          </a:xfrm>
          <a:noFill/>
        </p:spPr>
      </p:pic>
      <p:pic>
        <p:nvPicPr>
          <p:cNvPr id="26628" name="Picture 6" descr="pressure_volumeloops_contractil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492375"/>
            <a:ext cx="3744912" cy="3514725"/>
          </a:xfr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8313" y="2133600"/>
            <a:ext cx="2665412" cy="3095625"/>
            <a:chOff x="295" y="1344"/>
            <a:chExt cx="1679" cy="1950"/>
          </a:xfrm>
        </p:grpSpPr>
        <p:sp>
          <p:nvSpPr>
            <p:cNvPr id="26630" name="Line 8"/>
            <p:cNvSpPr>
              <a:spLocks noChangeShapeType="1"/>
            </p:cNvSpPr>
            <p:nvPr/>
          </p:nvSpPr>
          <p:spPr bwMode="auto">
            <a:xfrm flipH="1">
              <a:off x="793" y="2205"/>
              <a:ext cx="182" cy="1089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1" name="Line 9"/>
            <p:cNvSpPr>
              <a:spLocks noChangeShapeType="1"/>
            </p:cNvSpPr>
            <p:nvPr/>
          </p:nvSpPr>
          <p:spPr bwMode="auto">
            <a:xfrm flipH="1">
              <a:off x="839" y="2251"/>
              <a:ext cx="363" cy="1043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2" name="Line 10"/>
            <p:cNvSpPr>
              <a:spLocks noChangeShapeType="1"/>
            </p:cNvSpPr>
            <p:nvPr/>
          </p:nvSpPr>
          <p:spPr bwMode="auto">
            <a:xfrm flipH="1">
              <a:off x="884" y="2478"/>
              <a:ext cx="590" cy="81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3" name="Text Box 11"/>
            <p:cNvSpPr txBox="1">
              <a:spLocks noChangeArrowheads="1"/>
            </p:cNvSpPr>
            <p:nvPr/>
          </p:nvSpPr>
          <p:spPr bwMode="auto">
            <a:xfrm>
              <a:off x="295" y="1344"/>
              <a:ext cx="16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hlink"/>
                  </a:solidFill>
                  <a:latin typeface="Arial" charset="0"/>
                </a:rPr>
                <a:t>Family of ESV PV lines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9875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Arial" charset="0"/>
              </a:rPr>
              <a:t>Changes occurring during exercise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133600"/>
            <a:ext cx="4319587" cy="3671888"/>
          </a:xfrm>
        </p:spPr>
        <p:txBody>
          <a:bodyPr/>
          <a:lstStyle/>
          <a:p>
            <a:pPr eaLnBrk="1" hangingPunct="1"/>
            <a:r>
              <a:rPr lang="en-GB" sz="2000" smtClean="0">
                <a:latin typeface="Arial" charset="0"/>
              </a:rPr>
              <a:t>During exercise </a:t>
            </a:r>
            <a:r>
              <a:rPr lang="en-GB" sz="2000" smtClean="0">
                <a:solidFill>
                  <a:schemeClr val="accent1"/>
                </a:solidFill>
                <a:latin typeface="Arial" charset="0"/>
              </a:rPr>
              <a:t>contractility is increased</a:t>
            </a:r>
            <a:r>
              <a:rPr lang="en-GB" sz="2000" smtClean="0">
                <a:latin typeface="Arial" charset="0"/>
              </a:rPr>
              <a:t> due to increased sympathetic activity</a:t>
            </a:r>
          </a:p>
          <a:p>
            <a:pPr eaLnBrk="1" hangingPunct="1"/>
            <a:r>
              <a:rPr lang="en-GB" sz="2000" smtClean="0">
                <a:latin typeface="Arial" charset="0"/>
              </a:rPr>
              <a:t>During exercise </a:t>
            </a:r>
            <a:r>
              <a:rPr lang="en-GB" sz="2000" smtClean="0">
                <a:solidFill>
                  <a:schemeClr val="accent1"/>
                </a:solidFill>
                <a:latin typeface="Arial" charset="0"/>
              </a:rPr>
              <a:t>end diastolic volume is increased</a:t>
            </a:r>
            <a:r>
              <a:rPr lang="en-GB" sz="2000" smtClean="0">
                <a:latin typeface="Arial" charset="0"/>
              </a:rPr>
              <a:t> due to changes in the peripheral circulation (venoconstriction and muscle pump)</a:t>
            </a:r>
          </a:p>
        </p:txBody>
      </p:sp>
      <p:pic>
        <p:nvPicPr>
          <p:cNvPr id="27652" name="Picture 4" descr="pressure_volume_loop_increasing contractility exerci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2060575"/>
            <a:ext cx="3287713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smtClean="0">
                <a:latin typeface="Arial" charset="0"/>
              </a:rPr>
              <a:t>Review – essential elements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371600"/>
            <a:ext cx="6096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The cardiac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Systole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Diastole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Atrial, aortic &amp; ventricular pressures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Heart sounds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Simple pressure/volume loops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How preload &amp; afterload alter P/V loops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Venous return </a:t>
            </a:r>
            <a:r>
              <a:rPr lang="en-GB" sz="2000" smtClean="0">
                <a:latin typeface="Arial" charset="0"/>
                <a:sym typeface="Symbol" pitchFamily="18" charset="2"/>
              </a:rPr>
              <a:t> preload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Aortic pressure </a:t>
            </a:r>
            <a:r>
              <a:rPr lang="en-GB" sz="2000" smtClean="0">
                <a:latin typeface="Arial" charset="0"/>
                <a:sym typeface="Symbol" pitchFamily="18" charset="2"/>
              </a:rPr>
              <a:t> afterload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How extrinsic stimulation of the heart alters P/V loops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Contractility, sympathetic stimulation and exercise </a:t>
            </a:r>
            <a:br>
              <a:rPr lang="en-GB" sz="2000" smtClean="0">
                <a:latin typeface="Arial" charset="0"/>
              </a:rPr>
            </a:br>
            <a:endParaRPr lang="en-GB" sz="2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13787" cy="762000"/>
          </a:xfrm>
        </p:spPr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The Cardiac Cycle</a:t>
            </a:r>
          </a:p>
        </p:txBody>
      </p:sp>
      <p:sp>
        <p:nvSpPr>
          <p:cNvPr id="4099" name="Text Box 28"/>
          <p:cNvSpPr txBox="1">
            <a:spLocks noChangeArrowheads="1"/>
          </p:cNvSpPr>
          <p:nvPr/>
        </p:nvSpPr>
        <p:spPr bwMode="auto">
          <a:xfrm>
            <a:off x="1476375" y="1628775"/>
            <a:ext cx="640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Heart beat is divided into two main phases</a:t>
            </a:r>
          </a:p>
        </p:txBody>
      </p:sp>
      <p:sp>
        <p:nvSpPr>
          <p:cNvPr id="4100" name="Text Box 38"/>
          <p:cNvSpPr txBox="1">
            <a:spLocks noChangeArrowheads="1"/>
          </p:cNvSpPr>
          <p:nvPr/>
        </p:nvSpPr>
        <p:spPr bwMode="auto">
          <a:xfrm>
            <a:off x="1979613" y="314166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Diastole</a:t>
            </a:r>
          </a:p>
        </p:txBody>
      </p:sp>
      <p:sp>
        <p:nvSpPr>
          <p:cNvPr id="4101" name="Text Box 39"/>
          <p:cNvSpPr txBox="1">
            <a:spLocks noChangeArrowheads="1"/>
          </p:cNvSpPr>
          <p:nvPr/>
        </p:nvSpPr>
        <p:spPr bwMode="auto">
          <a:xfrm>
            <a:off x="5364163" y="3141663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Systole</a:t>
            </a:r>
          </a:p>
        </p:txBody>
      </p:sp>
      <p:sp>
        <p:nvSpPr>
          <p:cNvPr id="4102" name="Text Box 40"/>
          <p:cNvSpPr txBox="1">
            <a:spLocks noChangeArrowheads="1"/>
          </p:cNvSpPr>
          <p:nvPr/>
        </p:nvSpPr>
        <p:spPr bwMode="auto">
          <a:xfrm>
            <a:off x="1187450" y="3789363"/>
            <a:ext cx="28813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000">
                <a:latin typeface="Arial" charset="0"/>
              </a:rPr>
              <a:t>ventricular relaxation during which the ventricles fill with blood</a:t>
            </a:r>
          </a:p>
          <a:p>
            <a:pPr>
              <a:spcBef>
                <a:spcPct val="50000"/>
              </a:spcBef>
            </a:pPr>
            <a:endParaRPr lang="en-GB" sz="2000">
              <a:latin typeface="Arial" charset="0"/>
            </a:endParaRPr>
          </a:p>
        </p:txBody>
      </p:sp>
      <p:sp>
        <p:nvSpPr>
          <p:cNvPr id="4103" name="Text Box 42"/>
          <p:cNvSpPr txBox="1">
            <a:spLocks noChangeArrowheads="1"/>
          </p:cNvSpPr>
          <p:nvPr/>
        </p:nvSpPr>
        <p:spPr bwMode="auto">
          <a:xfrm>
            <a:off x="4787900" y="3789363"/>
            <a:ext cx="35290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000">
                <a:latin typeface="Arial" charset="0"/>
              </a:rPr>
              <a:t>ventricular contraction when blood is pumped into the arteries</a:t>
            </a:r>
            <a:r>
              <a:rPr lang="en-GB"/>
              <a:t> 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4104" name="Line 44"/>
          <p:cNvSpPr>
            <a:spLocks noChangeShapeType="1"/>
          </p:cNvSpPr>
          <p:nvPr/>
        </p:nvSpPr>
        <p:spPr bwMode="auto">
          <a:xfrm flipH="1">
            <a:off x="2771775" y="2133600"/>
            <a:ext cx="10795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5" name="Line 45"/>
          <p:cNvSpPr>
            <a:spLocks noChangeShapeType="1"/>
          </p:cNvSpPr>
          <p:nvPr/>
        </p:nvSpPr>
        <p:spPr bwMode="auto">
          <a:xfrm>
            <a:off x="4787900" y="2133600"/>
            <a:ext cx="1008063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6" name="Text Box 46"/>
          <p:cNvSpPr txBox="1">
            <a:spLocks noChangeArrowheads="1"/>
          </p:cNvSpPr>
          <p:nvPr/>
        </p:nvSpPr>
        <p:spPr bwMode="auto">
          <a:xfrm>
            <a:off x="900113" y="5661025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Split into four sub-phases</a:t>
            </a:r>
          </a:p>
        </p:txBody>
      </p:sp>
      <p:sp>
        <p:nvSpPr>
          <p:cNvPr id="4107" name="Text Box 47"/>
          <p:cNvSpPr txBox="1">
            <a:spLocks noChangeArrowheads="1"/>
          </p:cNvSpPr>
          <p:nvPr/>
        </p:nvSpPr>
        <p:spPr bwMode="auto">
          <a:xfrm>
            <a:off x="5003800" y="5661025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Split into two sub-phases</a:t>
            </a:r>
          </a:p>
        </p:txBody>
      </p:sp>
      <p:sp>
        <p:nvSpPr>
          <p:cNvPr id="4108" name="Line 48"/>
          <p:cNvSpPr>
            <a:spLocks noChangeShapeType="1"/>
          </p:cNvSpPr>
          <p:nvPr/>
        </p:nvSpPr>
        <p:spPr bwMode="auto">
          <a:xfrm>
            <a:off x="2411413" y="4724400"/>
            <a:ext cx="0" cy="1009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9" name="Line 49"/>
          <p:cNvSpPr>
            <a:spLocks noChangeShapeType="1"/>
          </p:cNvSpPr>
          <p:nvPr/>
        </p:nvSpPr>
        <p:spPr bwMode="auto">
          <a:xfrm>
            <a:off x="6372225" y="4652963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80400" cy="1143000"/>
          </a:xfrm>
        </p:spPr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Cardiac Cycle – a description of mechanical and electrical events, volume changes and sounds associated with the heart beat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59113" y="5805488"/>
            <a:ext cx="5703887" cy="396875"/>
            <a:chOff x="1927" y="3657"/>
            <a:chExt cx="3593" cy="250"/>
          </a:xfrm>
        </p:grpSpPr>
        <p:sp>
          <p:nvSpPr>
            <p:cNvPr id="5143" name="Text Box 5"/>
            <p:cNvSpPr txBox="1">
              <a:spLocks noChangeArrowheads="1"/>
            </p:cNvSpPr>
            <p:nvPr/>
          </p:nvSpPr>
          <p:spPr bwMode="auto">
            <a:xfrm>
              <a:off x="1927" y="3657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5144" name="Text Box 6"/>
            <p:cNvSpPr txBox="1">
              <a:spLocks noChangeArrowheads="1"/>
            </p:cNvSpPr>
            <p:nvPr/>
          </p:nvSpPr>
          <p:spPr bwMode="auto">
            <a:xfrm>
              <a:off x="3648" y="3657"/>
              <a:ext cx="18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=  Stroke volume</a:t>
              </a:r>
            </a:p>
          </p:txBody>
        </p:sp>
      </p:grp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348038" y="6237288"/>
            <a:ext cx="391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2"/>
                </a:solidFill>
                <a:latin typeface="Arial" charset="0"/>
              </a:rPr>
              <a:t>Ejection fraction (EF) = SV / EDV</a:t>
            </a:r>
          </a:p>
        </p:txBody>
      </p:sp>
      <p:grpSp>
        <p:nvGrpSpPr>
          <p:cNvPr id="5132" name="Group 9"/>
          <p:cNvGrpSpPr>
            <a:grpSpLocks/>
          </p:cNvGrpSpPr>
          <p:nvPr/>
        </p:nvGrpSpPr>
        <p:grpSpPr bwMode="auto">
          <a:xfrm>
            <a:off x="755650" y="2708275"/>
            <a:ext cx="8159750" cy="3175000"/>
            <a:chOff x="476" y="1706"/>
            <a:chExt cx="5140" cy="2000"/>
          </a:xfrm>
        </p:grpSpPr>
        <p:pic>
          <p:nvPicPr>
            <p:cNvPr id="5137" name="Picture 10" descr="cardiac_cycle_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706"/>
              <a:ext cx="4800" cy="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8" name="Text Box 11"/>
            <p:cNvSpPr txBox="1">
              <a:spLocks noChangeArrowheads="1"/>
            </p:cNvSpPr>
            <p:nvPr/>
          </p:nvSpPr>
          <p:spPr bwMode="auto">
            <a:xfrm>
              <a:off x="960" y="3456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DIASTOLE</a:t>
              </a:r>
            </a:p>
          </p:txBody>
        </p:sp>
        <p:sp>
          <p:nvSpPr>
            <p:cNvPr id="5139" name="Text Box 12"/>
            <p:cNvSpPr txBox="1">
              <a:spLocks noChangeArrowheads="1"/>
            </p:cNvSpPr>
            <p:nvPr/>
          </p:nvSpPr>
          <p:spPr bwMode="auto">
            <a:xfrm>
              <a:off x="2928" y="3456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SYSTOLE</a:t>
              </a:r>
            </a:p>
          </p:txBody>
        </p:sp>
        <p:sp>
          <p:nvSpPr>
            <p:cNvPr id="5140" name="Text Box 13"/>
            <p:cNvSpPr txBox="1">
              <a:spLocks noChangeArrowheads="1"/>
            </p:cNvSpPr>
            <p:nvPr/>
          </p:nvSpPr>
          <p:spPr bwMode="auto">
            <a:xfrm>
              <a:off x="4464" y="3456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DIASTOLE</a:t>
              </a:r>
            </a:p>
          </p:txBody>
        </p:sp>
        <p:sp>
          <p:nvSpPr>
            <p:cNvPr id="5141" name="Line 14"/>
            <p:cNvSpPr>
              <a:spLocks noChangeShapeType="1"/>
            </p:cNvSpPr>
            <p:nvPr/>
          </p:nvSpPr>
          <p:spPr bwMode="auto">
            <a:xfrm>
              <a:off x="2448" y="1824"/>
              <a:ext cx="0" cy="182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2" name="Line 15"/>
            <p:cNvSpPr>
              <a:spLocks noChangeShapeType="1"/>
            </p:cNvSpPr>
            <p:nvPr/>
          </p:nvSpPr>
          <p:spPr bwMode="auto">
            <a:xfrm>
              <a:off x="4368" y="1824"/>
              <a:ext cx="0" cy="182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33400" y="4149725"/>
            <a:ext cx="3355975" cy="2052638"/>
            <a:chOff x="336" y="2614"/>
            <a:chExt cx="2114" cy="1293"/>
          </a:xfrm>
        </p:grpSpPr>
        <p:sp>
          <p:nvSpPr>
            <p:cNvPr id="5130" name="Text Box 21"/>
            <p:cNvSpPr txBox="1">
              <a:spLocks noChangeArrowheads="1"/>
            </p:cNvSpPr>
            <p:nvPr/>
          </p:nvSpPr>
          <p:spPr bwMode="auto">
            <a:xfrm>
              <a:off x="336" y="3657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End-diastolic volume</a:t>
              </a:r>
            </a:p>
          </p:txBody>
        </p:sp>
        <p:sp>
          <p:nvSpPr>
            <p:cNvPr id="5131" name="Freeform 22"/>
            <p:cNvSpPr>
              <a:spLocks/>
            </p:cNvSpPr>
            <p:nvPr/>
          </p:nvSpPr>
          <p:spPr bwMode="auto">
            <a:xfrm>
              <a:off x="1837" y="2614"/>
              <a:ext cx="613" cy="1088"/>
            </a:xfrm>
            <a:custGeom>
              <a:avLst/>
              <a:gdLst>
                <a:gd name="T0" fmla="*/ 480 w 704"/>
                <a:gd name="T1" fmla="*/ 0 h 1248"/>
                <a:gd name="T2" fmla="*/ 624 w 704"/>
                <a:gd name="T3" fmla="*/ 672 h 1248"/>
                <a:gd name="T4" fmla="*/ 0 w 704"/>
                <a:gd name="T5" fmla="*/ 1248 h 1248"/>
                <a:gd name="T6" fmla="*/ 0 60000 65536"/>
                <a:gd name="T7" fmla="*/ 0 60000 65536"/>
                <a:gd name="T8" fmla="*/ 0 60000 65536"/>
                <a:gd name="T9" fmla="*/ 0 w 704"/>
                <a:gd name="T10" fmla="*/ 0 h 1248"/>
                <a:gd name="T11" fmla="*/ 704 w 704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248">
                  <a:moveTo>
                    <a:pt x="480" y="0"/>
                  </a:moveTo>
                  <a:cubicBezTo>
                    <a:pt x="592" y="232"/>
                    <a:pt x="704" y="464"/>
                    <a:pt x="624" y="672"/>
                  </a:cubicBezTo>
                  <a:cubicBezTo>
                    <a:pt x="544" y="880"/>
                    <a:pt x="272" y="1064"/>
                    <a:pt x="0" y="1248"/>
                  </a:cubicBezTo>
                </a:path>
              </a:pathLst>
            </a:custGeom>
            <a:noFill/>
            <a:ln w="28575" cmpd="sng">
              <a:solidFill>
                <a:srgbClr val="777777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276600" y="4267200"/>
            <a:ext cx="3505200" cy="1935163"/>
            <a:chOff x="2064" y="2688"/>
            <a:chExt cx="2208" cy="1219"/>
          </a:xfrm>
        </p:grpSpPr>
        <p:sp>
          <p:nvSpPr>
            <p:cNvPr id="5128" name="Text Box 24"/>
            <p:cNvSpPr txBox="1">
              <a:spLocks noChangeArrowheads="1"/>
            </p:cNvSpPr>
            <p:nvPr/>
          </p:nvSpPr>
          <p:spPr bwMode="auto">
            <a:xfrm>
              <a:off x="2064" y="3657"/>
              <a:ext cx="22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End-systolic volume</a:t>
              </a:r>
            </a:p>
          </p:txBody>
        </p:sp>
        <p:sp>
          <p:nvSpPr>
            <p:cNvPr id="5129" name="Freeform 25"/>
            <p:cNvSpPr>
              <a:spLocks/>
            </p:cNvSpPr>
            <p:nvPr/>
          </p:nvSpPr>
          <p:spPr bwMode="auto">
            <a:xfrm>
              <a:off x="3515" y="2688"/>
              <a:ext cx="544" cy="1060"/>
            </a:xfrm>
            <a:custGeom>
              <a:avLst/>
              <a:gdLst>
                <a:gd name="T0" fmla="*/ 528 w 536"/>
                <a:gd name="T1" fmla="*/ 0 h 1248"/>
                <a:gd name="T2" fmla="*/ 0 w 536"/>
                <a:gd name="T3" fmla="*/ 528 h 1248"/>
                <a:gd name="T4" fmla="*/ 528 w 536"/>
                <a:gd name="T5" fmla="*/ 960 h 1248"/>
                <a:gd name="T6" fmla="*/ 48 w 536"/>
                <a:gd name="T7" fmla="*/ 1248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6"/>
                <a:gd name="T13" fmla="*/ 0 h 1248"/>
                <a:gd name="T14" fmla="*/ 536 w 536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6" h="1248">
                  <a:moveTo>
                    <a:pt x="528" y="0"/>
                  </a:moveTo>
                  <a:cubicBezTo>
                    <a:pt x="264" y="184"/>
                    <a:pt x="0" y="368"/>
                    <a:pt x="0" y="528"/>
                  </a:cubicBezTo>
                  <a:cubicBezTo>
                    <a:pt x="0" y="688"/>
                    <a:pt x="520" y="840"/>
                    <a:pt x="528" y="960"/>
                  </a:cubicBezTo>
                  <a:cubicBezTo>
                    <a:pt x="536" y="1080"/>
                    <a:pt x="128" y="1200"/>
                    <a:pt x="48" y="1248"/>
                  </a:cubicBezTo>
                </a:path>
              </a:pathLst>
            </a:custGeom>
            <a:noFill/>
            <a:ln w="28575" cmpd="sng">
              <a:solidFill>
                <a:srgbClr val="777777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Quick review of anatomy - heart valves</a:t>
            </a:r>
          </a:p>
        </p:txBody>
      </p:sp>
      <p:pic>
        <p:nvPicPr>
          <p:cNvPr id="6147" name="Picture 5" descr="atria_ventricle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5105400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Ascending aorta</a:t>
            </a:r>
          </a:p>
        </p:txBody>
      </p:sp>
      <p:sp>
        <p:nvSpPr>
          <p:cNvPr id="6149" name="Line 13"/>
          <p:cNvSpPr>
            <a:spLocks noChangeShapeType="1"/>
          </p:cNvSpPr>
          <p:nvPr/>
        </p:nvSpPr>
        <p:spPr bwMode="auto">
          <a:xfrm>
            <a:off x="2057400" y="1600200"/>
            <a:ext cx="3124200" cy="381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0" name="Line 14"/>
          <p:cNvSpPr>
            <a:spLocks noChangeShapeType="1"/>
          </p:cNvSpPr>
          <p:nvPr/>
        </p:nvSpPr>
        <p:spPr bwMode="auto">
          <a:xfrm>
            <a:off x="2057400" y="1600200"/>
            <a:ext cx="1143000" cy="1219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1" name="Text Box 15"/>
          <p:cNvSpPr txBox="1">
            <a:spLocks noChangeArrowheads="1"/>
          </p:cNvSpPr>
          <p:nvPr/>
        </p:nvSpPr>
        <p:spPr bwMode="auto">
          <a:xfrm>
            <a:off x="0" y="1916113"/>
            <a:ext cx="1900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600">
                <a:latin typeface="Arial" charset="0"/>
              </a:rPr>
              <a:t>Aortic valve</a:t>
            </a:r>
          </a:p>
          <a:p>
            <a:pPr algn="r"/>
            <a:r>
              <a:rPr lang="en-GB" sz="1600">
                <a:latin typeface="Arial" charset="0"/>
              </a:rPr>
              <a:t>(a semilunar valve)</a:t>
            </a:r>
          </a:p>
        </p:txBody>
      </p:sp>
      <p:sp>
        <p:nvSpPr>
          <p:cNvPr id="6152" name="Line 16"/>
          <p:cNvSpPr>
            <a:spLocks noChangeShapeType="1"/>
          </p:cNvSpPr>
          <p:nvPr/>
        </p:nvSpPr>
        <p:spPr bwMode="auto">
          <a:xfrm>
            <a:off x="2057400" y="2286000"/>
            <a:ext cx="1295400" cy="914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7146925" y="1736725"/>
            <a:ext cx="1146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Left atrium</a:t>
            </a:r>
          </a:p>
        </p:txBody>
      </p:sp>
      <p:sp>
        <p:nvSpPr>
          <p:cNvPr id="6154" name="Line 19"/>
          <p:cNvSpPr>
            <a:spLocks noChangeShapeType="1"/>
          </p:cNvSpPr>
          <p:nvPr/>
        </p:nvSpPr>
        <p:spPr bwMode="auto">
          <a:xfrm flipH="1">
            <a:off x="4648200" y="1905000"/>
            <a:ext cx="2362200" cy="609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5" name="Text Box 20"/>
          <p:cNvSpPr txBox="1">
            <a:spLocks noChangeArrowheads="1"/>
          </p:cNvSpPr>
          <p:nvPr/>
        </p:nvSpPr>
        <p:spPr bwMode="auto">
          <a:xfrm>
            <a:off x="7146925" y="2803525"/>
            <a:ext cx="1211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Mitral valve</a:t>
            </a:r>
          </a:p>
        </p:txBody>
      </p:sp>
      <p:sp>
        <p:nvSpPr>
          <p:cNvPr id="6156" name="Line 21"/>
          <p:cNvSpPr>
            <a:spLocks noChangeShapeType="1"/>
          </p:cNvSpPr>
          <p:nvPr/>
        </p:nvSpPr>
        <p:spPr bwMode="auto">
          <a:xfrm flipH="1">
            <a:off x="4114800" y="2971800"/>
            <a:ext cx="2895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7" name="Text Box 22"/>
          <p:cNvSpPr txBox="1">
            <a:spLocks noChangeArrowheads="1"/>
          </p:cNvSpPr>
          <p:nvPr/>
        </p:nvSpPr>
        <p:spPr bwMode="auto">
          <a:xfrm>
            <a:off x="7146925" y="3565525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Left ventricle</a:t>
            </a:r>
          </a:p>
        </p:txBody>
      </p:sp>
      <p:sp>
        <p:nvSpPr>
          <p:cNvPr id="6158" name="Line 23"/>
          <p:cNvSpPr>
            <a:spLocks noChangeShapeType="1"/>
          </p:cNvSpPr>
          <p:nvPr/>
        </p:nvSpPr>
        <p:spPr bwMode="auto">
          <a:xfrm flipH="1" flipV="1">
            <a:off x="5410200" y="3505200"/>
            <a:ext cx="1524000" cy="152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9" name="Line 24"/>
          <p:cNvSpPr>
            <a:spLocks noChangeShapeType="1"/>
          </p:cNvSpPr>
          <p:nvPr/>
        </p:nvSpPr>
        <p:spPr bwMode="auto">
          <a:xfrm flipH="1">
            <a:off x="4343400" y="3657600"/>
            <a:ext cx="259080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60" name="Text Box 25"/>
          <p:cNvSpPr txBox="1">
            <a:spLocks noChangeArrowheads="1"/>
          </p:cNvSpPr>
          <p:nvPr/>
        </p:nvSpPr>
        <p:spPr bwMode="auto">
          <a:xfrm>
            <a:off x="457200" y="53340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Right ventricle</a:t>
            </a:r>
          </a:p>
        </p:txBody>
      </p:sp>
      <p:sp>
        <p:nvSpPr>
          <p:cNvPr id="6161" name="Line 26"/>
          <p:cNvSpPr>
            <a:spLocks noChangeShapeType="1"/>
          </p:cNvSpPr>
          <p:nvPr/>
        </p:nvSpPr>
        <p:spPr bwMode="auto">
          <a:xfrm flipV="1">
            <a:off x="2133600" y="4343400"/>
            <a:ext cx="152400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62" name="Text Box 27"/>
          <p:cNvSpPr txBox="1">
            <a:spLocks noChangeArrowheads="1"/>
          </p:cNvSpPr>
          <p:nvPr/>
        </p:nvSpPr>
        <p:spPr bwMode="auto">
          <a:xfrm>
            <a:off x="381000" y="3657600"/>
            <a:ext cx="1536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Tricuspid valve</a:t>
            </a:r>
          </a:p>
        </p:txBody>
      </p:sp>
      <p:sp>
        <p:nvSpPr>
          <p:cNvPr id="6163" name="Line 28"/>
          <p:cNvSpPr>
            <a:spLocks noChangeShapeType="1"/>
          </p:cNvSpPr>
          <p:nvPr/>
        </p:nvSpPr>
        <p:spPr bwMode="auto">
          <a:xfrm flipV="1">
            <a:off x="2133600" y="3733800"/>
            <a:ext cx="1295400" cy="76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Atrial systole</a:t>
            </a:r>
          </a:p>
        </p:txBody>
      </p:sp>
      <p:pic>
        <p:nvPicPr>
          <p:cNvPr id="7171" name="Picture 5" descr="atrialhear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5161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atrsysw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25130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atrsyselect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71600"/>
            <a:ext cx="270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atrsyssoun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19400"/>
            <a:ext cx="270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124200" y="43434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CC00"/>
                </a:solidFill>
                <a:latin typeface="Arial" charset="0"/>
              </a:rPr>
              <a:t>aortic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ventricle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accent1"/>
                </a:solidFill>
                <a:latin typeface="Arial" charset="0"/>
              </a:rPr>
              <a:t>atrial</a:t>
            </a:r>
            <a:r>
              <a:rPr lang="en-GB" sz="1600"/>
              <a:t> 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5257800" y="43434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ventricular vol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228600" y="4419600"/>
            <a:ext cx="27432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Mechanical:  just prior to atrial systole blood flowing passively through open AV valves 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Atria contract “topping off” volume of blood in ventricle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Atrial contraction complete before ventricle starts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3200400" y="4876800"/>
            <a:ext cx="28194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As atria contract “a” wave (orange) occurs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Blood also pushed back up jugular vein causing first discernable wave in jugular venous pulse</a:t>
            </a: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6019800" y="4810125"/>
            <a:ext cx="3124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SA node activation depolarizes atria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P wave is atrial depolarization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4</a:t>
            </a:r>
            <a:r>
              <a:rPr lang="en-GB" sz="1600" baseline="30000">
                <a:latin typeface="Arial" charset="0"/>
              </a:rPr>
              <a:t>th</a:t>
            </a:r>
            <a:r>
              <a:rPr lang="en-GB" sz="1600">
                <a:latin typeface="Arial" charset="0"/>
              </a:rPr>
              <a:t> heart sound – abnormal &amp; occurs with congestive HF, pulmonary embolism or tricuspid incompetence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719137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Arial" charset="0"/>
              </a:rPr>
              <a:t>Isovolumic contraction</a:t>
            </a:r>
          </a:p>
        </p:txBody>
      </p:sp>
      <p:pic>
        <p:nvPicPr>
          <p:cNvPr id="8195" name="Picture 6" descr="isovolcontrctw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2708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isovolcelectr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71600"/>
            <a:ext cx="270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isovolsoun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19400"/>
            <a:ext cx="270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228600" y="4724400"/>
            <a:ext cx="27432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The interval between AV valves (tricuspid &amp; mitral) closing and semi-lunar valves (pulmonary &amp; aortic) opening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Contraction of ventricles with no change in volume</a:t>
            </a:r>
            <a:endParaRPr lang="en-GB"/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3276600" y="44958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CC00"/>
                </a:solidFill>
                <a:latin typeface="Arial" charset="0"/>
              </a:rPr>
              <a:t>aortic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ventricle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accent1"/>
                </a:solidFill>
                <a:latin typeface="Arial" charset="0"/>
              </a:rPr>
              <a:t>atrial</a:t>
            </a:r>
            <a:r>
              <a:rPr lang="en-GB" sz="1600"/>
              <a:t> 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3124200" y="4800600"/>
            <a:ext cx="31242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AV valves close as ventricular pressure (red) exceeds atrial pressure (orange)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Pressure in ventricles increases without a volume change and approaches aortic pressure (green)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6477000" y="4800600"/>
            <a:ext cx="2667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QRS complex marks ventricular depolarization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1</a:t>
            </a:r>
            <a:r>
              <a:rPr lang="en-GB" sz="1600" baseline="30000">
                <a:latin typeface="Arial" charset="0"/>
              </a:rPr>
              <a:t>st</a:t>
            </a:r>
            <a:r>
              <a:rPr lang="en-GB" sz="1600">
                <a:latin typeface="Arial" charset="0"/>
              </a:rPr>
              <a:t> heart sound (“lub”) due to closure of AV valves and associated vibrations</a:t>
            </a:r>
          </a:p>
        </p:txBody>
      </p:sp>
      <p:pic>
        <p:nvPicPr>
          <p:cNvPr id="8202" name="Picture 13" descr="isocontrcthrt1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63525" y="1341438"/>
            <a:ext cx="2741613" cy="3238500"/>
          </a:xfrm>
          <a:noFill/>
        </p:spPr>
      </p:pic>
      <p:pic>
        <p:nvPicPr>
          <p:cNvPr id="71697" name="normal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716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9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Rapid ejection</a:t>
            </a:r>
          </a:p>
        </p:txBody>
      </p:sp>
      <p:pic>
        <p:nvPicPr>
          <p:cNvPr id="9219" name="Picture 5" descr="rapejecw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71600"/>
            <a:ext cx="2708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rapejeche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2708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rapejecelectr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371600"/>
            <a:ext cx="270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rapidejectsoun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743200"/>
            <a:ext cx="270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3733800" y="44958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CC00"/>
                </a:solidFill>
                <a:latin typeface="Arial" charset="0"/>
              </a:rPr>
              <a:t>aortic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ventricle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accent1"/>
                </a:solidFill>
                <a:latin typeface="Arial" charset="0"/>
              </a:rPr>
              <a:t>atrial</a:t>
            </a:r>
            <a:r>
              <a:rPr lang="en-GB" sz="1600"/>
              <a:t> 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228600" y="4800600"/>
            <a:ext cx="2819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Aortic &amp; pulmonary valves open and mark the start of this phase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2971800" y="4800600"/>
            <a:ext cx="5181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As ventricles contract pressure within them exceeds pressure in aorta and pulmonary arteries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SL valves open, blood pumped out and volumes of ventricles decreases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“c” wave caused by RV contraction pushing tricuspid valve into atrium so creating small wave into jugular vein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Reduced ejection</a:t>
            </a:r>
          </a:p>
        </p:txBody>
      </p:sp>
      <p:pic>
        <p:nvPicPr>
          <p:cNvPr id="10243" name="Picture 5" descr="redejectw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2708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redejecthe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2708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redejectelectr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270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redejectsoun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895600"/>
            <a:ext cx="270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581400" y="44958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CC00"/>
                </a:solidFill>
                <a:latin typeface="Arial" charset="0"/>
              </a:rPr>
              <a:t>aortic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ventricle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accent1"/>
                </a:solidFill>
                <a:latin typeface="Arial" charset="0"/>
              </a:rPr>
              <a:t>atrial</a:t>
            </a:r>
            <a:r>
              <a:rPr lang="en-GB" sz="1600"/>
              <a:t> 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228600" y="4953000"/>
            <a:ext cx="2667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This phase marks the end of systole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Aortic &amp; pulmonary valves begin to close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3048000" y="4932363"/>
            <a:ext cx="327660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Blood flow from ventricles decreases and ventricular volume decreases more slowly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As pressures in ventricles fall below that in arteries, blood begins to flow back causing SL valves to close</a:t>
            </a:r>
            <a:endParaRPr lang="en-GB"/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6553200" y="4953000"/>
            <a:ext cx="2590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The T wave is due to ventricular repolarization marking the end of ventricular systole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1034</Words>
  <Application>Microsoft Office PowerPoint</Application>
  <PresentationFormat>On-screen Show (4:3)</PresentationFormat>
  <Paragraphs>171</Paragraphs>
  <Slides>26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Mechanical properties of the heart 2 </vt:lpstr>
      <vt:lpstr>Topics covered - learning objectives</vt:lpstr>
      <vt:lpstr>The Cardiac Cycle</vt:lpstr>
      <vt:lpstr>Cardiac Cycle – a description of mechanical and electrical events, volume changes and sounds associated with the heart beat</vt:lpstr>
      <vt:lpstr>Quick review of anatomy - heart valves</vt:lpstr>
      <vt:lpstr>Atrial systole</vt:lpstr>
      <vt:lpstr>Isovolumic contraction</vt:lpstr>
      <vt:lpstr>Rapid ejection</vt:lpstr>
      <vt:lpstr>Reduced ejection</vt:lpstr>
      <vt:lpstr>Isovolumic relaxation</vt:lpstr>
      <vt:lpstr>Rapid ventricular filling</vt:lpstr>
      <vt:lpstr>Reduced ventricular filling</vt:lpstr>
      <vt:lpstr>The Wiggers diagram</vt:lpstr>
      <vt:lpstr>Pulmonary circulation pressures – a reminder</vt:lpstr>
      <vt:lpstr>Pressures</vt:lpstr>
      <vt:lpstr>Pressure changes </vt:lpstr>
      <vt:lpstr>Pressure – volume loop in heart</vt:lpstr>
      <vt:lpstr>Preload and afterload on the pressure – volume loop</vt:lpstr>
      <vt:lpstr>Frank-Starling relationship</vt:lpstr>
      <vt:lpstr>Increasing preload increases stroke volume</vt:lpstr>
      <vt:lpstr>Increasing afterload decreases stroke volume</vt:lpstr>
      <vt:lpstr>Changing cardiac output</vt:lpstr>
      <vt:lpstr>Cardiac contractility</vt:lpstr>
      <vt:lpstr>Different Frank-Starling relations as cardiac contractility changes</vt:lpstr>
      <vt:lpstr>Changes occurring during exercise</vt:lpstr>
      <vt:lpstr>Review – essential elements</vt:lpstr>
    </vt:vector>
  </TitlesOfParts>
  <Company>NHLI, 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changes to the action potential and Ca transient</dc:title>
  <dc:creator>Ken MacLeod</dc:creator>
  <cp:lastModifiedBy>Shiel, Nuala</cp:lastModifiedBy>
  <cp:revision>137</cp:revision>
  <dcterms:created xsi:type="dcterms:W3CDTF">2001-05-30T17:01:41Z</dcterms:created>
  <dcterms:modified xsi:type="dcterms:W3CDTF">2013-01-21T15:10:42Z</dcterms:modified>
</cp:coreProperties>
</file>