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272" r:id="rId3"/>
    <p:sldId id="307" r:id="rId4"/>
    <p:sldId id="305" r:id="rId5"/>
    <p:sldId id="306" r:id="rId6"/>
    <p:sldId id="323" r:id="rId7"/>
    <p:sldId id="324" r:id="rId8"/>
    <p:sldId id="309" r:id="rId9"/>
    <p:sldId id="316" r:id="rId10"/>
    <p:sldId id="312" r:id="rId11"/>
    <p:sldId id="300" r:id="rId12"/>
    <p:sldId id="328" r:id="rId13"/>
    <p:sldId id="288" r:id="rId14"/>
    <p:sldId id="289" r:id="rId15"/>
    <p:sldId id="311" r:id="rId16"/>
    <p:sldId id="317" r:id="rId17"/>
    <p:sldId id="284" r:id="rId18"/>
    <p:sldId id="325" r:id="rId19"/>
    <p:sldId id="326" r:id="rId20"/>
    <p:sldId id="282" r:id="rId21"/>
    <p:sldId id="283" r:id="rId22"/>
    <p:sldId id="319" r:id="rId23"/>
    <p:sldId id="303" r:id="rId24"/>
    <p:sldId id="304" r:id="rId25"/>
    <p:sldId id="295" r:id="rId26"/>
    <p:sldId id="327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38" autoAdjust="0"/>
  </p:normalViewPr>
  <p:slideViewPr>
    <p:cSldViewPr snapToGrid="0" showGuides="1">
      <p:cViewPr>
        <p:scale>
          <a:sx n="50" d="100"/>
          <a:sy n="50" d="100"/>
        </p:scale>
        <p:origin x="-684" y="-108"/>
      </p:cViewPr>
      <p:guideLst>
        <p:guide orient="horz" pos="3648"/>
        <p:guide pos="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4C5EDA-8267-495B-BF39-BCC4E12F54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1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4568F-BE90-4C2C-A75B-A3A1FDE13D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85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29D99-EEA3-4FA5-9301-D3873AEEF0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43E22-010C-4A1B-AAC2-0D540441C7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AEFDC-FC90-48C7-8050-6B9D133A80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B8C454-94FA-455E-9A21-A7026AA446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29286F-E415-4A0C-ADC3-0F5154A428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E9B46A-A81E-44BF-ACBC-0305A54FCE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B85A37-FBF6-4B0A-8E95-7A75F2549E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416950-B483-4B39-83FE-827D19552B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57A9C1-7456-465B-AB7C-C7A6692FEA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6DC39-F0EE-414F-88D3-3D5663A382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007A-36E3-43F0-A15B-4DBA1A0EA9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20D89-8FA1-404B-9406-95CB94346B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DB881-FABE-445E-A37E-16F323B97D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DFD8-3AB6-4D17-A2EE-005C3C9406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F704D-3E70-4688-BD34-45C8292BC0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A8195-48FD-4F02-B8C5-2528CDFF08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1A753-E8FE-4509-99AA-B522B207A1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49654A-FAA1-473F-B00F-A4209E4234D8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file:///\\ic.ac.uk\homes\kmhl\my%20documents\1st%20year%20MB%20BS\Heart-4ch.avi" TargetMode="External"/><Relationship Id="rId7" Type="http://schemas.openxmlformats.org/officeDocument/2006/relationships/image" Target="../media/image4.png"/><Relationship Id="rId2" Type="http://schemas.openxmlformats.org/officeDocument/2006/relationships/video" Target="file:///\\ic.ac.uk\homes\kmhl\my%20documents\1st%20year%20MB%20BS\Borg2.avi" TargetMode="External"/><Relationship Id="rId1" Type="http://schemas.openxmlformats.org/officeDocument/2006/relationships/video" Target="file:///\\ic.ac.uk\homes\kmhl\my%20documents\1st%20year%20MB%20BS\gated%20MPS%20normal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\\ic.ac.uk\homes\kmhl\my%20documents\1st%20year%20MB%20BS\Ca%20transient.wmv" TargetMode="External"/><Relationship Id="rId1" Type="http://schemas.openxmlformats.org/officeDocument/2006/relationships/video" Target="file:///\\ic.ac.uk\homes\kmhl\my%20documents\1st%20year%20MB%20BS\normal_light.avi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038350"/>
            <a:ext cx="8535988" cy="1158875"/>
          </a:xfrm>
        </p:spPr>
        <p:txBody>
          <a:bodyPr/>
          <a:lstStyle/>
          <a:p>
            <a:r>
              <a:rPr lang="en-GB" sz="4000" dirty="0">
                <a:latin typeface="Arial" charset="0"/>
              </a:rPr>
              <a:t>Mechanical </a:t>
            </a:r>
            <a:r>
              <a:rPr lang="en-GB" sz="4000" dirty="0" smtClean="0">
                <a:latin typeface="Arial" charset="0"/>
              </a:rPr>
              <a:t>properties </a:t>
            </a:r>
            <a:r>
              <a:rPr lang="en-GB" sz="4000" dirty="0">
                <a:latin typeface="Arial" charset="0"/>
              </a:rPr>
              <a:t>of the </a:t>
            </a:r>
            <a:r>
              <a:rPr lang="en-GB" sz="4000" dirty="0" smtClean="0">
                <a:latin typeface="Arial" charset="0"/>
              </a:rPr>
              <a:t>heart 1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429000"/>
            <a:ext cx="7772400" cy="18383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Ken MacLeod</a:t>
            </a:r>
          </a:p>
          <a:p>
            <a:pPr>
              <a:buFontTx/>
              <a:buNone/>
            </a:pPr>
            <a:r>
              <a:rPr lang="en-GB" altLang="en-GB" sz="1800" dirty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8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800" dirty="0">
                <a:solidFill>
                  <a:srgbClr val="FF9900"/>
                </a:solidFill>
                <a:latin typeface="Arial" charset="0"/>
              </a:rPr>
              <a:t>London, UK</a:t>
            </a:r>
            <a:endParaRPr lang="en-GB" sz="1800" dirty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79388" y="6453188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Life Support Systems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87375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Length – tension relation in cardiac muscle</a:t>
            </a:r>
          </a:p>
        </p:txBody>
      </p:sp>
      <p:pic>
        <p:nvPicPr>
          <p:cNvPr id="144405" name="Picture 21" descr="length_tension_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4799013"/>
            <a:ext cx="5038725" cy="2058987"/>
          </a:xfrm>
          <a:noFill/>
          <a:ln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3419475" y="64912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3132138" y="58769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2"/>
                </a:solidFill>
                <a:latin typeface="Arial" charset="0"/>
              </a:rPr>
              <a:t>B</a:t>
            </a: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3059113" y="53006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2"/>
                </a:solidFill>
                <a:latin typeface="Arial" charset="0"/>
              </a:rPr>
              <a:t>C</a:t>
            </a:r>
          </a:p>
        </p:txBody>
      </p:sp>
      <p:sp>
        <p:nvSpPr>
          <p:cNvPr id="144409" name="Freeform 25"/>
          <p:cNvSpPr>
            <a:spLocks/>
          </p:cNvSpPr>
          <p:nvPr/>
        </p:nvSpPr>
        <p:spPr bwMode="auto">
          <a:xfrm>
            <a:off x="393700" y="5348288"/>
            <a:ext cx="1352550" cy="1239837"/>
          </a:xfrm>
          <a:custGeom>
            <a:avLst/>
            <a:gdLst/>
            <a:ahLst/>
            <a:cxnLst>
              <a:cxn ang="0">
                <a:pos x="0" y="597"/>
              </a:cxn>
              <a:cxn ang="0">
                <a:pos x="396" y="0"/>
              </a:cxn>
              <a:cxn ang="0">
                <a:pos x="852" y="600"/>
              </a:cxn>
            </a:cxnLst>
            <a:rect l="0" t="0" r="r" b="b"/>
            <a:pathLst>
              <a:path w="852" h="600">
                <a:moveTo>
                  <a:pt x="0" y="597"/>
                </a:moveTo>
                <a:cubicBezTo>
                  <a:pt x="204" y="528"/>
                  <a:pt x="254" y="0"/>
                  <a:pt x="396" y="0"/>
                </a:cubicBezTo>
                <a:cubicBezTo>
                  <a:pt x="538" y="0"/>
                  <a:pt x="516" y="560"/>
                  <a:pt x="852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0" name="Freeform 26"/>
          <p:cNvSpPr>
            <a:spLocks/>
          </p:cNvSpPr>
          <p:nvPr/>
        </p:nvSpPr>
        <p:spPr bwMode="auto">
          <a:xfrm>
            <a:off x="250825" y="4235450"/>
            <a:ext cx="1352550" cy="2033588"/>
          </a:xfrm>
          <a:custGeom>
            <a:avLst/>
            <a:gdLst/>
            <a:ahLst/>
            <a:cxnLst>
              <a:cxn ang="0">
                <a:pos x="0" y="597"/>
              </a:cxn>
              <a:cxn ang="0">
                <a:pos x="396" y="0"/>
              </a:cxn>
              <a:cxn ang="0">
                <a:pos x="852" y="600"/>
              </a:cxn>
            </a:cxnLst>
            <a:rect l="0" t="0" r="r" b="b"/>
            <a:pathLst>
              <a:path w="852" h="600">
                <a:moveTo>
                  <a:pt x="0" y="597"/>
                </a:moveTo>
                <a:cubicBezTo>
                  <a:pt x="204" y="528"/>
                  <a:pt x="254" y="0"/>
                  <a:pt x="396" y="0"/>
                </a:cubicBezTo>
                <a:cubicBezTo>
                  <a:pt x="538" y="0"/>
                  <a:pt x="516" y="560"/>
                  <a:pt x="852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1" name="Freeform 27"/>
          <p:cNvSpPr>
            <a:spLocks/>
          </p:cNvSpPr>
          <p:nvPr/>
        </p:nvSpPr>
        <p:spPr bwMode="auto">
          <a:xfrm>
            <a:off x="101600" y="3132138"/>
            <a:ext cx="1352550" cy="2752725"/>
          </a:xfrm>
          <a:custGeom>
            <a:avLst/>
            <a:gdLst/>
            <a:ahLst/>
            <a:cxnLst>
              <a:cxn ang="0">
                <a:pos x="0" y="597"/>
              </a:cxn>
              <a:cxn ang="0">
                <a:pos x="396" y="0"/>
              </a:cxn>
              <a:cxn ang="0">
                <a:pos x="852" y="600"/>
              </a:cxn>
            </a:cxnLst>
            <a:rect l="0" t="0" r="r" b="b"/>
            <a:pathLst>
              <a:path w="852" h="600">
                <a:moveTo>
                  <a:pt x="0" y="597"/>
                </a:moveTo>
                <a:cubicBezTo>
                  <a:pt x="204" y="528"/>
                  <a:pt x="254" y="0"/>
                  <a:pt x="396" y="0"/>
                </a:cubicBezTo>
                <a:cubicBezTo>
                  <a:pt x="538" y="0"/>
                  <a:pt x="516" y="560"/>
                  <a:pt x="852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 flipV="1">
            <a:off x="1016000" y="53546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 flipV="1">
            <a:off x="881063" y="42164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 flipV="1">
            <a:off x="723900" y="3103563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954338" y="1052513"/>
            <a:ext cx="0" cy="302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3170238" y="4076700"/>
            <a:ext cx="288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5" name="Freeform 11"/>
          <p:cNvSpPr>
            <a:spLocks/>
          </p:cNvSpPr>
          <p:nvPr/>
        </p:nvSpPr>
        <p:spPr bwMode="auto">
          <a:xfrm>
            <a:off x="3171825" y="1069975"/>
            <a:ext cx="2928938" cy="2574925"/>
          </a:xfrm>
          <a:custGeom>
            <a:avLst/>
            <a:gdLst/>
            <a:ahLst/>
            <a:cxnLst>
              <a:cxn ang="0">
                <a:pos x="1845" y="235"/>
              </a:cxn>
              <a:cxn ang="0">
                <a:pos x="1573" y="27"/>
              </a:cxn>
              <a:cxn ang="0">
                <a:pos x="1165" y="107"/>
              </a:cxn>
              <a:cxn ang="0">
                <a:pos x="661" y="667"/>
              </a:cxn>
              <a:cxn ang="0">
                <a:pos x="0" y="1622"/>
              </a:cxn>
            </a:cxnLst>
            <a:rect l="0" t="0" r="r" b="b"/>
            <a:pathLst>
              <a:path w="1845" h="1622">
                <a:moveTo>
                  <a:pt x="1845" y="235"/>
                </a:moveTo>
                <a:cubicBezTo>
                  <a:pt x="1800" y="202"/>
                  <a:pt x="1686" y="48"/>
                  <a:pt x="1573" y="27"/>
                </a:cubicBezTo>
                <a:cubicBezTo>
                  <a:pt x="1460" y="6"/>
                  <a:pt x="1317" y="0"/>
                  <a:pt x="1165" y="107"/>
                </a:cubicBezTo>
                <a:cubicBezTo>
                  <a:pt x="1013" y="214"/>
                  <a:pt x="909" y="299"/>
                  <a:pt x="661" y="667"/>
                </a:cubicBezTo>
                <a:cubicBezTo>
                  <a:pt x="413" y="1035"/>
                  <a:pt x="138" y="1423"/>
                  <a:pt x="0" y="162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3532188" y="40703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A</a:t>
            </a:r>
          </a:p>
        </p:txBody>
      </p:sp>
      <p:sp>
        <p:nvSpPr>
          <p:cNvPr id="144413" name="Rectangle 29"/>
          <p:cNvSpPr>
            <a:spLocks noChangeArrowheads="1"/>
          </p:cNvSpPr>
          <p:nvPr/>
        </p:nvSpPr>
        <p:spPr bwMode="auto">
          <a:xfrm>
            <a:off x="4229100" y="40703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B</a:t>
            </a:r>
          </a:p>
        </p:txBody>
      </p:sp>
      <p:sp>
        <p:nvSpPr>
          <p:cNvPr id="144414" name="Rectangle 30"/>
          <p:cNvSpPr>
            <a:spLocks noChangeArrowheads="1"/>
          </p:cNvSpPr>
          <p:nvPr/>
        </p:nvSpPr>
        <p:spPr bwMode="auto">
          <a:xfrm>
            <a:off x="4876800" y="40703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C</a:t>
            </a:r>
          </a:p>
        </p:txBody>
      </p:sp>
      <p:sp>
        <p:nvSpPr>
          <p:cNvPr id="144421" name="Text Box 37"/>
          <p:cNvSpPr txBox="1">
            <a:spLocks noChangeArrowheads="1"/>
          </p:cNvSpPr>
          <p:nvPr/>
        </p:nvSpPr>
        <p:spPr bwMode="auto">
          <a:xfrm>
            <a:off x="3579813" y="43576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Muscle length</a:t>
            </a: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2068513" y="22764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Force</a:t>
            </a: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6127750" y="1190625"/>
            <a:ext cx="225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Active force production</a:t>
            </a:r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 flipH="1">
            <a:off x="76200" y="6591300"/>
            <a:ext cx="1854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8" name="Line 44"/>
          <p:cNvSpPr>
            <a:spLocks noChangeShapeType="1"/>
          </p:cNvSpPr>
          <p:nvPr/>
        </p:nvSpPr>
        <p:spPr bwMode="auto">
          <a:xfrm flipV="1">
            <a:off x="250825" y="62547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 flipV="1">
            <a:off x="88900" y="58801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37" name="Freeform 53"/>
          <p:cNvSpPr>
            <a:spLocks/>
          </p:cNvSpPr>
          <p:nvPr/>
        </p:nvSpPr>
        <p:spPr bwMode="auto">
          <a:xfrm>
            <a:off x="3698875" y="2984500"/>
            <a:ext cx="2295525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446" y="0"/>
              </a:cxn>
            </a:cxnLst>
            <a:rect l="0" t="0" r="r" b="b"/>
            <a:pathLst>
              <a:path w="1446" h="672">
                <a:moveTo>
                  <a:pt x="0" y="672"/>
                </a:moveTo>
                <a:lnTo>
                  <a:pt x="1446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39" name="Text Box 55"/>
          <p:cNvSpPr txBox="1">
            <a:spLocks noChangeArrowheads="1"/>
          </p:cNvSpPr>
          <p:nvPr/>
        </p:nvSpPr>
        <p:spPr bwMode="auto">
          <a:xfrm>
            <a:off x="6143625" y="263842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Passive force</a:t>
            </a:r>
          </a:p>
        </p:txBody>
      </p:sp>
      <p:sp>
        <p:nvSpPr>
          <p:cNvPr id="144440" name="Text Box 56"/>
          <p:cNvSpPr txBox="1">
            <a:spLocks noChangeArrowheads="1"/>
          </p:cNvSpPr>
          <p:nvPr/>
        </p:nvSpPr>
        <p:spPr bwMode="auto">
          <a:xfrm>
            <a:off x="6159500" y="1738313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Isometric (no shortening)</a:t>
            </a:r>
          </a:p>
          <a:p>
            <a:pPr algn="ctr"/>
            <a:r>
              <a:rPr lang="en-GB" sz="1800">
                <a:latin typeface="Arial" charset="0"/>
              </a:rPr>
              <a:t>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85 L 0.29583 -0.36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2083 L 0.38143 -0.33009 " pathEditMode="relative" ptsTypes="AA">
                                      <p:cBhvr>
                                        <p:cTn id="30" dur="20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6805 -0.266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7 L 0.45174 -0.36342 " pathEditMode="relative" ptsTypes="AA">
                                      <p:cBhvr>
                                        <p:cTn id="72" dur="20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4306 -0.36296 " pathEditMode="relative" ptsTypes="AA">
                                      <p:cBhvr>
                                        <p:cTn id="82" dur="20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9" grpId="0" animBg="1"/>
      <p:bldP spid="144410" grpId="0" animBg="1"/>
      <p:bldP spid="144411" grpId="0" animBg="1"/>
      <p:bldP spid="144415" grpId="0" animBg="1"/>
      <p:bldP spid="144415" grpId="1" animBg="1"/>
      <p:bldP spid="144415" grpId="2" animBg="1"/>
      <p:bldP spid="144416" grpId="0" animBg="1"/>
      <p:bldP spid="144416" grpId="1" animBg="1"/>
      <p:bldP spid="144416" grpId="2" animBg="1"/>
      <p:bldP spid="144417" grpId="0" animBg="1"/>
      <p:bldP spid="144417" grpId="1" animBg="1"/>
      <p:bldP spid="144417" grpId="2" animBg="1"/>
      <p:bldP spid="144395" grpId="0" animBg="1"/>
      <p:bldP spid="144424" grpId="0"/>
      <p:bldP spid="144426" grpId="0" animBg="1"/>
      <p:bldP spid="144428" grpId="0" animBg="1"/>
      <p:bldP spid="144428" grpId="1" animBg="1"/>
      <p:bldP spid="144428" grpId="2" animBg="1"/>
      <p:bldP spid="144429" grpId="0" animBg="1"/>
      <p:bldP spid="144429" grpId="1" animBg="1"/>
      <p:bldP spid="144429" grpId="2" animBg="1"/>
      <p:bldP spid="144437" grpId="0" animBg="1"/>
      <p:bldP spid="144439" grpId="0"/>
      <p:bldP spid="144440" grpId="0"/>
      <p:bldP spid="1444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7588" y="4251325"/>
            <a:ext cx="7415212" cy="2232025"/>
          </a:xfrm>
        </p:spPr>
        <p:txBody>
          <a:bodyPr/>
          <a:lstStyle/>
          <a:p>
            <a:r>
              <a:rPr lang="en-GB" sz="2400" dirty="0">
                <a:latin typeface="Arial" charset="0"/>
              </a:rPr>
              <a:t>Cardiac muscle more resistant to stretch</a:t>
            </a:r>
          </a:p>
          <a:p>
            <a:r>
              <a:rPr lang="en-GB" sz="2400" dirty="0">
                <a:latin typeface="Arial" charset="0"/>
              </a:rPr>
              <a:t>Less compliant than skeletal muscle</a:t>
            </a:r>
          </a:p>
          <a:p>
            <a:r>
              <a:rPr lang="en-GB" sz="2400" dirty="0">
                <a:latin typeface="Arial" charset="0"/>
              </a:rPr>
              <a:t>Due to properties of the extracellular matrix and cytoskeleton</a:t>
            </a:r>
          </a:p>
          <a:p>
            <a:r>
              <a:rPr lang="en-GB" sz="2400" dirty="0">
                <a:latin typeface="Arial" charset="0"/>
              </a:rPr>
              <a:t>Only ascending </a:t>
            </a:r>
            <a:r>
              <a:rPr lang="en-GB" sz="2400" dirty="0" smtClean="0">
                <a:latin typeface="Arial" charset="0"/>
              </a:rPr>
              <a:t>limb of the relation important </a:t>
            </a:r>
            <a:r>
              <a:rPr lang="en-GB" sz="2400" dirty="0">
                <a:latin typeface="Arial" charset="0"/>
              </a:rPr>
              <a:t>for cardiac muscle</a:t>
            </a:r>
          </a:p>
        </p:txBody>
      </p:sp>
      <p:pic>
        <p:nvPicPr>
          <p:cNvPr id="106500" name="Picture 4" descr="length_tension_cardiac_skeletal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00175"/>
            <a:ext cx="7194550" cy="2805113"/>
          </a:xfrm>
          <a:noFill/>
          <a:ln/>
        </p:spPr>
      </p:pic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>
          <a:xfrm>
            <a:off x="536575" y="188913"/>
            <a:ext cx="8194675" cy="792162"/>
          </a:xfrm>
          <a:noFill/>
          <a:ln/>
        </p:spPr>
        <p:txBody>
          <a:bodyPr/>
          <a:lstStyle/>
          <a:p>
            <a:r>
              <a:rPr lang="en-GB" sz="3200">
                <a:latin typeface="Arial" charset="0"/>
              </a:rPr>
              <a:t>Length – tension relation </a:t>
            </a:r>
            <a:br>
              <a:rPr lang="en-GB" sz="3200">
                <a:latin typeface="Arial" charset="0"/>
              </a:rPr>
            </a:br>
            <a:r>
              <a:rPr lang="en-GB" sz="3200">
                <a:latin typeface="Arial" charset="0"/>
              </a:rPr>
              <a:t>Cardiac and skeletal muscle compared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092200" y="1435100"/>
            <a:ext cx="3556000" cy="2679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24500" y="1803400"/>
            <a:ext cx="977900" cy="17145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10650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1143000"/>
          </a:xfrm>
        </p:spPr>
        <p:txBody>
          <a:bodyPr/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The heart uses two forms of contraction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100" y="2589213"/>
            <a:ext cx="5321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1800" y="97790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Isometric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no shortening of fibres occurs but pressures in ventricles increase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0" y="990600"/>
            <a:ext cx="363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Isotonic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shortening of fibres as blood is ejected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48400" y="1892300"/>
            <a:ext cx="368300" cy="81280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89300" y="1879600"/>
            <a:ext cx="393700" cy="83820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5400"/>
            <a:ext cx="8839200" cy="762000"/>
          </a:xfrm>
        </p:spPr>
        <p:txBody>
          <a:bodyPr/>
          <a:lstStyle/>
          <a:p>
            <a:r>
              <a:rPr lang="en-GB" sz="3600" dirty="0" smtClean="0">
                <a:latin typeface="Arial" charset="0"/>
              </a:rPr>
              <a:t>Changing muscle length before stimulation </a:t>
            </a:r>
            <a:endParaRPr lang="en-GB" sz="3600" dirty="0">
              <a:latin typeface="Arial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041400"/>
            <a:ext cx="4076700" cy="287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Preload - weight that stretches muscle before it is stimulated to contract</a:t>
            </a:r>
          </a:p>
          <a:p>
            <a:pPr>
              <a:lnSpc>
                <a:spcPct val="80000"/>
              </a:lnSpc>
            </a:pPr>
            <a:r>
              <a:rPr lang="en-GB" sz="2400" dirty="0" err="1">
                <a:latin typeface="Arial" charset="0"/>
              </a:rPr>
              <a:t>Afterload</a:t>
            </a:r>
            <a:r>
              <a:rPr lang="en-GB" sz="2400" dirty="0">
                <a:latin typeface="Arial" charset="0"/>
              </a:rPr>
              <a:t> - weight not apparent to muscle in resting state; only encountered when muscle has started to contract</a:t>
            </a:r>
          </a:p>
        </p:txBody>
      </p:sp>
      <p:pic>
        <p:nvPicPr>
          <p:cNvPr id="83973" name="Picture 5" descr="preload_after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097338" cy="3001962"/>
          </a:xfrm>
          <a:prstGeom prst="rect">
            <a:avLst/>
          </a:prstGeom>
          <a:noFill/>
        </p:spPr>
      </p:pic>
      <p:grpSp>
        <p:nvGrpSpPr>
          <p:cNvPr id="84002" name="Group 34"/>
          <p:cNvGrpSpPr>
            <a:grpSpLocks/>
          </p:cNvGrpSpPr>
          <p:nvPr/>
        </p:nvGrpSpPr>
        <p:grpSpPr bwMode="auto">
          <a:xfrm>
            <a:off x="174625" y="4506913"/>
            <a:ext cx="2441575" cy="2351087"/>
            <a:chOff x="110" y="2839"/>
            <a:chExt cx="1538" cy="1481"/>
          </a:xfrm>
        </p:grpSpPr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448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448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auto">
            <a:xfrm>
              <a:off x="600" y="2839"/>
              <a:ext cx="1000" cy="1025"/>
            </a:xfrm>
            <a:custGeom>
              <a:avLst/>
              <a:gdLst/>
              <a:ahLst/>
              <a:cxnLst>
                <a:cxn ang="0">
                  <a:pos x="0" y="1025"/>
                </a:cxn>
                <a:cxn ang="0">
                  <a:pos x="160" y="785"/>
                </a:cxn>
                <a:cxn ang="0">
                  <a:pos x="560" y="129"/>
                </a:cxn>
                <a:cxn ang="0">
                  <a:pos x="1000" y="289"/>
                </a:cxn>
              </a:cxnLst>
              <a:rect l="0" t="0" r="r" b="b"/>
              <a:pathLst>
                <a:path w="1000" h="1025">
                  <a:moveTo>
                    <a:pt x="0" y="1025"/>
                  </a:moveTo>
                  <a:cubicBezTo>
                    <a:pt x="27" y="985"/>
                    <a:pt x="67" y="934"/>
                    <a:pt x="160" y="785"/>
                  </a:cubicBezTo>
                  <a:cubicBezTo>
                    <a:pt x="253" y="636"/>
                    <a:pt x="420" y="212"/>
                    <a:pt x="560" y="129"/>
                  </a:cubicBezTo>
                  <a:cubicBezTo>
                    <a:pt x="731" y="0"/>
                    <a:pt x="908" y="256"/>
                    <a:pt x="1000" y="28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110" y="3469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Force</a:t>
              </a:r>
            </a:p>
          </p:txBody>
        </p:sp>
        <p:sp>
          <p:nvSpPr>
            <p:cNvPr id="83979" name="Text Box 11"/>
            <p:cNvSpPr txBox="1">
              <a:spLocks noChangeArrowheads="1"/>
            </p:cNvSpPr>
            <p:nvPr/>
          </p:nvSpPr>
          <p:spPr bwMode="auto">
            <a:xfrm>
              <a:off x="638" y="414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Preload (stretch)</a:t>
              </a:r>
            </a:p>
          </p:txBody>
        </p:sp>
      </p:grpSp>
      <p:grpSp>
        <p:nvGrpSpPr>
          <p:cNvPr id="84009" name="Group 41"/>
          <p:cNvGrpSpPr>
            <a:grpSpLocks/>
          </p:cNvGrpSpPr>
          <p:nvPr/>
        </p:nvGrpSpPr>
        <p:grpSpPr bwMode="auto">
          <a:xfrm>
            <a:off x="2909888" y="4686300"/>
            <a:ext cx="6126162" cy="2171700"/>
            <a:chOff x="1833" y="2952"/>
            <a:chExt cx="3859" cy="1368"/>
          </a:xfrm>
        </p:grpSpPr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>
              <a:off x="2387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2387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1833" y="3469"/>
              <a:ext cx="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2801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  <p:sp>
          <p:nvSpPr>
            <p:cNvPr id="83996" name="Line 28"/>
            <p:cNvSpPr>
              <a:spLocks noChangeShapeType="1"/>
            </p:cNvSpPr>
            <p:nvPr/>
          </p:nvSpPr>
          <p:spPr bwMode="auto">
            <a:xfrm>
              <a:off x="4492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4492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98" name="Text Box 30"/>
            <p:cNvSpPr txBox="1">
              <a:spLocks noChangeArrowheads="1"/>
            </p:cNvSpPr>
            <p:nvPr/>
          </p:nvSpPr>
          <p:spPr bwMode="auto">
            <a:xfrm>
              <a:off x="3938" y="3429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latin typeface="Arial" charset="0"/>
                </a:rPr>
                <a:t>Velocity of </a:t>
              </a:r>
            </a:p>
            <a:p>
              <a:pPr algn="ctr"/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4882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</p:grpSp>
      <p:grpSp>
        <p:nvGrpSpPr>
          <p:cNvPr id="84007" name="Group 39"/>
          <p:cNvGrpSpPr>
            <a:grpSpLocks/>
          </p:cNvGrpSpPr>
          <p:nvPr/>
        </p:nvGrpSpPr>
        <p:grpSpPr bwMode="auto">
          <a:xfrm>
            <a:off x="3784600" y="4935538"/>
            <a:ext cx="4216400" cy="1655762"/>
            <a:chOff x="2384" y="3109"/>
            <a:chExt cx="2656" cy="1043"/>
          </a:xfrm>
        </p:grpSpPr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2384" y="3496"/>
              <a:ext cx="544" cy="65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1" name="Freeform 33"/>
            <p:cNvSpPr>
              <a:spLocks/>
            </p:cNvSpPr>
            <p:nvPr/>
          </p:nvSpPr>
          <p:spPr bwMode="auto">
            <a:xfrm>
              <a:off x="4492" y="3300"/>
              <a:ext cx="548" cy="8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540"/>
                </a:cxn>
                <a:cxn ang="0">
                  <a:pos x="548" y="844"/>
                </a:cxn>
              </a:cxnLst>
              <a:rect l="0" t="0" r="r" b="b"/>
              <a:pathLst>
                <a:path w="548" h="844">
                  <a:moveTo>
                    <a:pt x="0" y="0"/>
                  </a:moveTo>
                  <a:cubicBezTo>
                    <a:pt x="38" y="90"/>
                    <a:pt x="120" y="428"/>
                    <a:pt x="228" y="540"/>
                  </a:cubicBezTo>
                  <a:cubicBezTo>
                    <a:pt x="336" y="652"/>
                    <a:pt x="481" y="781"/>
                    <a:pt x="548" y="844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3" name="Text Box 35"/>
            <p:cNvSpPr txBox="1">
              <a:spLocks noChangeArrowheads="1"/>
            </p:cNvSpPr>
            <p:nvPr/>
          </p:nvSpPr>
          <p:spPr bwMode="auto">
            <a:xfrm>
              <a:off x="3454" y="3109"/>
              <a:ext cx="700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  <a:latin typeface="Arial" charset="0"/>
                </a:rPr>
                <a:t>Small preload</a:t>
              </a:r>
            </a:p>
          </p:txBody>
        </p:sp>
      </p:grpSp>
      <p:grpSp>
        <p:nvGrpSpPr>
          <p:cNvPr id="84008" name="Group 40"/>
          <p:cNvGrpSpPr>
            <a:grpSpLocks/>
          </p:cNvGrpSpPr>
          <p:nvPr/>
        </p:nvGrpSpPr>
        <p:grpSpPr bwMode="auto">
          <a:xfrm>
            <a:off x="3784600" y="4660900"/>
            <a:ext cx="4967288" cy="1917700"/>
            <a:chOff x="2384" y="2936"/>
            <a:chExt cx="3129" cy="1208"/>
          </a:xfrm>
        </p:grpSpPr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2384" y="3200"/>
              <a:ext cx="1024" cy="9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0" name="Freeform 32"/>
            <p:cNvSpPr>
              <a:spLocks/>
            </p:cNvSpPr>
            <p:nvPr/>
          </p:nvSpPr>
          <p:spPr bwMode="auto">
            <a:xfrm>
              <a:off x="4496" y="3316"/>
              <a:ext cx="1017" cy="8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4" y="316"/>
                </a:cxn>
                <a:cxn ang="0">
                  <a:pos x="1017" y="828"/>
                </a:cxn>
              </a:cxnLst>
              <a:rect l="0" t="0" r="r" b="b"/>
              <a:pathLst>
                <a:path w="1017" h="828">
                  <a:moveTo>
                    <a:pt x="0" y="0"/>
                  </a:moveTo>
                  <a:cubicBezTo>
                    <a:pt x="41" y="53"/>
                    <a:pt x="75" y="178"/>
                    <a:pt x="244" y="316"/>
                  </a:cubicBezTo>
                  <a:cubicBezTo>
                    <a:pt x="440" y="512"/>
                    <a:pt x="856" y="721"/>
                    <a:pt x="1017" y="8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6" name="Text Box 38"/>
            <p:cNvSpPr txBox="1">
              <a:spLocks noChangeArrowheads="1"/>
            </p:cNvSpPr>
            <p:nvPr/>
          </p:nvSpPr>
          <p:spPr bwMode="auto">
            <a:xfrm>
              <a:off x="3457" y="2936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Larger preload</a:t>
              </a:r>
            </a:p>
          </p:txBody>
        </p:sp>
      </p:grp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4660900" y="41417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Isotonic (shortening) contraction</a:t>
            </a: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2159000" y="1879600"/>
            <a:ext cx="393700" cy="33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46300" y="2870200"/>
            <a:ext cx="4445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4015" name="Group 47"/>
          <p:cNvGrpSpPr>
            <a:grpSpLocks/>
          </p:cNvGrpSpPr>
          <p:nvPr/>
        </p:nvGrpSpPr>
        <p:grpSpPr bwMode="auto">
          <a:xfrm>
            <a:off x="2540000" y="1130300"/>
            <a:ext cx="1422400" cy="2882900"/>
            <a:chOff x="1600" y="712"/>
            <a:chExt cx="896" cy="1816"/>
          </a:xfrm>
        </p:grpSpPr>
        <p:sp>
          <p:nvSpPr>
            <p:cNvPr id="84013" name="Rectangle 45"/>
            <p:cNvSpPr>
              <a:spLocks noChangeArrowheads="1"/>
            </p:cNvSpPr>
            <p:nvPr/>
          </p:nvSpPr>
          <p:spPr bwMode="auto">
            <a:xfrm>
              <a:off x="1600" y="712"/>
              <a:ext cx="800" cy="10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14" name="Rectangle 46"/>
            <p:cNvSpPr>
              <a:spLocks noChangeArrowheads="1"/>
            </p:cNvSpPr>
            <p:nvPr/>
          </p:nvSpPr>
          <p:spPr bwMode="auto">
            <a:xfrm>
              <a:off x="1624" y="1720"/>
              <a:ext cx="872" cy="8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284163" y="413385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Isometric (no shortening)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/>
      <p:bldP spid="84010" grpId="0"/>
      <p:bldP spid="84010" grpId="1"/>
      <p:bldP spid="84011" grpId="0" animBg="1"/>
      <p:bldP spid="84012" grpId="0" animBg="1"/>
      <p:bldP spid="84016" grpId="0"/>
      <p:bldP spid="840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08900" cy="1143000"/>
          </a:xfrm>
        </p:spPr>
        <p:txBody>
          <a:bodyPr/>
          <a:lstStyle/>
          <a:p>
            <a:r>
              <a:rPr lang="en-GB" i="1">
                <a:latin typeface="Arial" charset="0"/>
              </a:rPr>
              <a:t>in vivo</a:t>
            </a:r>
            <a:r>
              <a:rPr lang="en-GB">
                <a:latin typeface="Arial" charset="0"/>
              </a:rPr>
              <a:t> correlates of preload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As blood fills the ventricles during the relaxation phase (or diastole) of the cardiac cycle it stretches the resting ventricular walls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The stretch or filling determines the </a:t>
            </a:r>
            <a:r>
              <a:rPr lang="en-GB" sz="2800">
                <a:solidFill>
                  <a:schemeClr val="hlink"/>
                </a:solidFill>
                <a:latin typeface="Arial" charset="0"/>
              </a:rPr>
              <a:t>preload</a:t>
            </a:r>
            <a:r>
              <a:rPr lang="en-GB" sz="2800">
                <a:latin typeface="Arial" charset="0"/>
              </a:rPr>
              <a:t> on the ventricles before ejection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chemeClr val="hlink"/>
                </a:solidFill>
                <a:latin typeface="Arial" charset="0"/>
              </a:rPr>
              <a:t>Preload</a:t>
            </a:r>
            <a:r>
              <a:rPr lang="en-GB" sz="2800">
                <a:latin typeface="Arial" charset="0"/>
              </a:rPr>
              <a:t> is dependent upon venous return to the heart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chemeClr val="hlink"/>
                </a:solidFill>
                <a:latin typeface="Arial" charset="0"/>
              </a:rPr>
              <a:t>Measures of preload:</a:t>
            </a:r>
            <a:r>
              <a:rPr lang="en-GB" sz="2800">
                <a:latin typeface="Arial" charset="0"/>
              </a:rPr>
              <a:t>  end-diastolic volume, end diastolic pressure, right atrial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>
                <a:latin typeface="Arial" charset="0"/>
              </a:rPr>
              <a:t>in vivo</a:t>
            </a:r>
            <a:r>
              <a:rPr lang="en-GB">
                <a:latin typeface="Arial" charset="0"/>
              </a:rPr>
              <a:t> correlates of afterload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2800">
                <a:latin typeface="Arial" charset="0"/>
              </a:rPr>
              <a:t>Definition:  The load against which the left ventricle ejects blood after opening of the aortic valve</a:t>
            </a:r>
          </a:p>
          <a:p>
            <a:r>
              <a:rPr lang="en-GB" sz="2800">
                <a:latin typeface="Arial" charset="0"/>
              </a:rPr>
              <a:t>A simple measure of </a:t>
            </a:r>
            <a:r>
              <a:rPr lang="en-GB" sz="2800">
                <a:solidFill>
                  <a:schemeClr val="hlink"/>
                </a:solidFill>
                <a:latin typeface="Arial" charset="0"/>
              </a:rPr>
              <a:t>afterload</a:t>
            </a:r>
            <a:r>
              <a:rPr lang="en-GB" sz="2800">
                <a:latin typeface="Arial" charset="0"/>
              </a:rPr>
              <a:t> is the diastolic arterial blood pressure</a:t>
            </a:r>
          </a:p>
          <a:p>
            <a:r>
              <a:rPr lang="en-GB" sz="2800">
                <a:latin typeface="Arial" charset="0"/>
              </a:rPr>
              <a:t>Any increase in </a:t>
            </a:r>
            <a:r>
              <a:rPr lang="en-GB" sz="2800">
                <a:solidFill>
                  <a:schemeClr val="hlink"/>
                </a:solidFill>
                <a:latin typeface="Arial" charset="0"/>
              </a:rPr>
              <a:t>afterload</a:t>
            </a:r>
            <a:r>
              <a:rPr lang="en-GB" sz="2800">
                <a:latin typeface="Arial" charset="0"/>
              </a:rPr>
              <a:t> decreases the amount of isotonic shortening that occurs and decreases the velocity of shortening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8975" y="406400"/>
            <a:ext cx="7772400" cy="11430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How the contraction of the heart responds to ventricular filling and aortic pressure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85725" y="2817813"/>
            <a:ext cx="2441575" cy="2351087"/>
            <a:chOff x="110" y="2839"/>
            <a:chExt cx="1538" cy="1481"/>
          </a:xfrm>
        </p:grpSpPr>
        <p:sp>
          <p:nvSpPr>
            <p:cNvPr id="160773" name="Line 5"/>
            <p:cNvSpPr>
              <a:spLocks noChangeShapeType="1"/>
            </p:cNvSpPr>
            <p:nvPr/>
          </p:nvSpPr>
          <p:spPr bwMode="auto">
            <a:xfrm>
              <a:off x="448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74" name="Line 6"/>
            <p:cNvSpPr>
              <a:spLocks noChangeShapeType="1"/>
            </p:cNvSpPr>
            <p:nvPr/>
          </p:nvSpPr>
          <p:spPr bwMode="auto">
            <a:xfrm>
              <a:off x="448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600" y="2839"/>
              <a:ext cx="1000" cy="1025"/>
            </a:xfrm>
            <a:custGeom>
              <a:avLst/>
              <a:gdLst/>
              <a:ahLst/>
              <a:cxnLst>
                <a:cxn ang="0">
                  <a:pos x="0" y="1025"/>
                </a:cxn>
                <a:cxn ang="0">
                  <a:pos x="160" y="785"/>
                </a:cxn>
                <a:cxn ang="0">
                  <a:pos x="560" y="129"/>
                </a:cxn>
                <a:cxn ang="0">
                  <a:pos x="1000" y="289"/>
                </a:cxn>
              </a:cxnLst>
              <a:rect l="0" t="0" r="r" b="b"/>
              <a:pathLst>
                <a:path w="1000" h="1025">
                  <a:moveTo>
                    <a:pt x="0" y="1025"/>
                  </a:moveTo>
                  <a:cubicBezTo>
                    <a:pt x="27" y="985"/>
                    <a:pt x="67" y="934"/>
                    <a:pt x="160" y="785"/>
                  </a:cubicBezTo>
                  <a:cubicBezTo>
                    <a:pt x="253" y="636"/>
                    <a:pt x="420" y="212"/>
                    <a:pt x="560" y="129"/>
                  </a:cubicBezTo>
                  <a:cubicBezTo>
                    <a:pt x="731" y="0"/>
                    <a:pt x="908" y="256"/>
                    <a:pt x="1000" y="28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76" name="Text Box 8"/>
            <p:cNvSpPr txBox="1">
              <a:spLocks noChangeArrowheads="1"/>
            </p:cNvSpPr>
            <p:nvPr/>
          </p:nvSpPr>
          <p:spPr bwMode="auto">
            <a:xfrm>
              <a:off x="110" y="3469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Force</a:t>
              </a:r>
            </a:p>
          </p:txBody>
        </p:sp>
        <p:sp>
          <p:nvSpPr>
            <p:cNvPr id="160777" name="Text Box 9"/>
            <p:cNvSpPr txBox="1">
              <a:spLocks noChangeArrowheads="1"/>
            </p:cNvSpPr>
            <p:nvPr/>
          </p:nvSpPr>
          <p:spPr bwMode="auto">
            <a:xfrm>
              <a:off x="638" y="414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Preload (stretch)</a:t>
              </a:r>
            </a:p>
          </p:txBody>
        </p:sp>
      </p:grpSp>
      <p:grpSp>
        <p:nvGrpSpPr>
          <p:cNvPr id="160778" name="Group 10"/>
          <p:cNvGrpSpPr>
            <a:grpSpLocks/>
          </p:cNvGrpSpPr>
          <p:nvPr/>
        </p:nvGrpSpPr>
        <p:grpSpPr bwMode="auto">
          <a:xfrm>
            <a:off x="2820988" y="2997200"/>
            <a:ext cx="6126162" cy="2171700"/>
            <a:chOff x="1833" y="2952"/>
            <a:chExt cx="3859" cy="1368"/>
          </a:xfrm>
        </p:grpSpPr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>
              <a:off x="2387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>
              <a:off x="2387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1833" y="3469"/>
              <a:ext cx="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2801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  <p:sp>
          <p:nvSpPr>
            <p:cNvPr id="160783" name="Line 15"/>
            <p:cNvSpPr>
              <a:spLocks noChangeShapeType="1"/>
            </p:cNvSpPr>
            <p:nvPr/>
          </p:nvSpPr>
          <p:spPr bwMode="auto">
            <a:xfrm>
              <a:off x="4492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4492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3938" y="3429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latin typeface="Arial" charset="0"/>
                </a:rPr>
                <a:t>Velocity of </a:t>
              </a:r>
            </a:p>
            <a:p>
              <a:pPr algn="ctr"/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4882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</p:grp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3695700" y="3860800"/>
            <a:ext cx="863600" cy="1041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0789" name="Freeform 21"/>
          <p:cNvSpPr>
            <a:spLocks/>
          </p:cNvSpPr>
          <p:nvPr/>
        </p:nvSpPr>
        <p:spPr bwMode="auto">
          <a:xfrm>
            <a:off x="7042150" y="3549650"/>
            <a:ext cx="869950" cy="133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" y="540"/>
              </a:cxn>
              <a:cxn ang="0">
                <a:pos x="548" y="844"/>
              </a:cxn>
            </a:cxnLst>
            <a:rect l="0" t="0" r="r" b="b"/>
            <a:pathLst>
              <a:path w="548" h="844">
                <a:moveTo>
                  <a:pt x="0" y="0"/>
                </a:moveTo>
                <a:cubicBezTo>
                  <a:pt x="38" y="90"/>
                  <a:pt x="120" y="428"/>
                  <a:pt x="228" y="540"/>
                </a:cubicBezTo>
                <a:cubicBezTo>
                  <a:pt x="336" y="652"/>
                  <a:pt x="481" y="781"/>
                  <a:pt x="548" y="844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60811" name="Group 43"/>
          <p:cNvGrpSpPr>
            <a:grpSpLocks/>
          </p:cNvGrpSpPr>
          <p:nvPr/>
        </p:nvGrpSpPr>
        <p:grpSpPr bwMode="auto">
          <a:xfrm>
            <a:off x="688975" y="5156200"/>
            <a:ext cx="2108200" cy="739775"/>
            <a:chOff x="434" y="3248"/>
            <a:chExt cx="1328" cy="466"/>
          </a:xfrm>
        </p:grpSpPr>
        <p:sp>
          <p:nvSpPr>
            <p:cNvPr id="160798" name="Text Box 30"/>
            <p:cNvSpPr txBox="1">
              <a:spLocks noChangeArrowheads="1"/>
            </p:cNvSpPr>
            <p:nvPr/>
          </p:nvSpPr>
          <p:spPr bwMode="auto">
            <a:xfrm>
              <a:off x="434" y="3464"/>
              <a:ext cx="1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Ventricular filling</a:t>
              </a:r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>
              <a:off x="1024" y="3248"/>
              <a:ext cx="0" cy="2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812" name="Group 44"/>
          <p:cNvGrpSpPr>
            <a:grpSpLocks/>
          </p:cNvGrpSpPr>
          <p:nvPr/>
        </p:nvGrpSpPr>
        <p:grpSpPr bwMode="auto">
          <a:xfrm>
            <a:off x="3441700" y="5160963"/>
            <a:ext cx="5702300" cy="744537"/>
            <a:chOff x="2168" y="3251"/>
            <a:chExt cx="3592" cy="469"/>
          </a:xfrm>
        </p:grpSpPr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2168" y="3464"/>
              <a:ext cx="1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Pressure in the aorta</a:t>
              </a: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40" y="3470"/>
              <a:ext cx="1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Pressure in the aorta</a:t>
              </a:r>
            </a:p>
          </p:txBody>
        </p:sp>
        <p:sp>
          <p:nvSpPr>
            <p:cNvPr id="160802" name="Line 34"/>
            <p:cNvSpPr>
              <a:spLocks noChangeShapeType="1"/>
            </p:cNvSpPr>
            <p:nvPr/>
          </p:nvSpPr>
          <p:spPr bwMode="auto">
            <a:xfrm>
              <a:off x="2995" y="3251"/>
              <a:ext cx="0" cy="2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803" name="Line 35"/>
            <p:cNvSpPr>
              <a:spLocks noChangeShapeType="1"/>
            </p:cNvSpPr>
            <p:nvPr/>
          </p:nvSpPr>
          <p:spPr bwMode="auto">
            <a:xfrm>
              <a:off x="5067" y="3259"/>
              <a:ext cx="0" cy="2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814" name="Group 46"/>
          <p:cNvGrpSpPr>
            <a:grpSpLocks/>
          </p:cNvGrpSpPr>
          <p:nvPr/>
        </p:nvGrpSpPr>
        <p:grpSpPr bwMode="auto">
          <a:xfrm>
            <a:off x="3695700" y="2060575"/>
            <a:ext cx="4967288" cy="2828925"/>
            <a:chOff x="2328" y="1298"/>
            <a:chExt cx="3129" cy="1782"/>
          </a:xfrm>
        </p:grpSpPr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2328" y="2136"/>
              <a:ext cx="1024" cy="9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auto">
            <a:xfrm>
              <a:off x="4440" y="2252"/>
              <a:ext cx="1017" cy="8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4" y="316"/>
                </a:cxn>
                <a:cxn ang="0">
                  <a:pos x="1017" y="828"/>
                </a:cxn>
              </a:cxnLst>
              <a:rect l="0" t="0" r="r" b="b"/>
              <a:pathLst>
                <a:path w="1017" h="828">
                  <a:moveTo>
                    <a:pt x="0" y="0"/>
                  </a:moveTo>
                  <a:cubicBezTo>
                    <a:pt x="41" y="53"/>
                    <a:pt x="75" y="178"/>
                    <a:pt x="244" y="316"/>
                  </a:cubicBezTo>
                  <a:cubicBezTo>
                    <a:pt x="440" y="512"/>
                    <a:pt x="856" y="721"/>
                    <a:pt x="1017" y="82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94" name="Text Box 26"/>
            <p:cNvSpPr txBox="1">
              <a:spLocks noChangeArrowheads="1"/>
            </p:cNvSpPr>
            <p:nvPr/>
          </p:nvSpPr>
          <p:spPr bwMode="auto">
            <a:xfrm>
              <a:off x="2569" y="129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" charset="0"/>
                </a:rPr>
                <a:t>Larger ventricular filling</a:t>
              </a:r>
            </a:p>
          </p:txBody>
        </p:sp>
        <p:sp>
          <p:nvSpPr>
            <p:cNvPr id="160809" name="Line 41"/>
            <p:cNvSpPr>
              <a:spLocks noChangeShapeType="1"/>
            </p:cNvSpPr>
            <p:nvPr/>
          </p:nvSpPr>
          <p:spPr bwMode="auto">
            <a:xfrm flipH="1">
              <a:off x="2536" y="1544"/>
              <a:ext cx="264" cy="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813" name="Group 45"/>
          <p:cNvGrpSpPr>
            <a:grpSpLocks/>
          </p:cNvGrpSpPr>
          <p:nvPr/>
        </p:nvGrpSpPr>
        <p:grpSpPr bwMode="auto">
          <a:xfrm>
            <a:off x="4330700" y="2563813"/>
            <a:ext cx="2614613" cy="1957387"/>
            <a:chOff x="2728" y="1615"/>
            <a:chExt cx="1647" cy="1233"/>
          </a:xfrm>
        </p:grpSpPr>
        <p:sp>
          <p:nvSpPr>
            <p:cNvPr id="160790" name="Text Box 22"/>
            <p:cNvSpPr txBox="1">
              <a:spLocks noChangeArrowheads="1"/>
            </p:cNvSpPr>
            <p:nvPr/>
          </p:nvSpPr>
          <p:spPr bwMode="auto">
            <a:xfrm>
              <a:off x="2934" y="1615"/>
              <a:ext cx="1441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Small amount </a:t>
              </a:r>
            </a:p>
            <a:p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of ventricular filling</a:t>
              </a:r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 flipH="1">
              <a:off x="2728" y="2096"/>
              <a:ext cx="728" cy="7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Ways to alter contraction of the heart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841500" y="1371600"/>
            <a:ext cx="5181600" cy="5105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Intrinsic mechanisms</a:t>
            </a:r>
          </a:p>
          <a:p>
            <a:pPr lvl="1">
              <a:spcBef>
                <a:spcPct val="50000"/>
              </a:spcBef>
            </a:pPr>
            <a:r>
              <a:rPr lang="en-GB" sz="2400">
                <a:solidFill>
                  <a:schemeClr val="hlink"/>
                </a:solidFill>
                <a:latin typeface="Arial" charset="0"/>
              </a:rPr>
              <a:t>Frank-Starling relationship</a:t>
            </a:r>
          </a:p>
          <a:p>
            <a:pPr lvl="1">
              <a:spcBef>
                <a:spcPct val="50000"/>
              </a:spcBef>
            </a:pPr>
            <a:r>
              <a:rPr lang="en-GB" sz="2400">
                <a:latin typeface="Arial" charset="0"/>
              </a:rPr>
              <a:t>rate-induced regulation</a:t>
            </a:r>
            <a:endParaRPr lang="en-GB" sz="2400">
              <a:solidFill>
                <a:schemeClr val="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Extrinsic mechanisms</a:t>
            </a:r>
          </a:p>
          <a:p>
            <a:pPr lvl="1">
              <a:spcBef>
                <a:spcPct val="50000"/>
              </a:spcBef>
            </a:pPr>
            <a:r>
              <a:rPr lang="en-GB" sz="2400">
                <a:latin typeface="Arial" charset="0"/>
              </a:rPr>
              <a:t>Autonomic nervous system</a:t>
            </a:r>
          </a:p>
          <a:p>
            <a:pPr lvl="1">
              <a:spcBef>
                <a:spcPct val="50000"/>
              </a:spcBef>
            </a:pPr>
            <a:r>
              <a:rPr lang="en-GB" sz="2400">
                <a:latin typeface="Arial" charset="0"/>
              </a:rPr>
              <a:t>Endocrine system</a:t>
            </a:r>
          </a:p>
          <a:p>
            <a:pPr lvl="1">
              <a:spcBef>
                <a:spcPct val="50000"/>
              </a:spcBef>
            </a:pPr>
            <a:r>
              <a:rPr lang="en-GB" sz="2400">
                <a:latin typeface="Arial" charset="0"/>
              </a:rPr>
              <a:t>Blood gases and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0"/>
            <a:ext cx="7772400" cy="792163"/>
          </a:xfrm>
        </p:spPr>
        <p:txBody>
          <a:bodyPr/>
          <a:lstStyle/>
          <a:p>
            <a:r>
              <a:rPr lang="en-GB">
                <a:latin typeface="Arial" charset="0"/>
              </a:rPr>
              <a:t>Frank-Starling relationship</a:t>
            </a:r>
            <a:endParaRPr lang="en-GB"/>
          </a:p>
        </p:txBody>
      </p:sp>
      <p:grpSp>
        <p:nvGrpSpPr>
          <p:cNvPr id="176131" name="Group 3"/>
          <p:cNvGrpSpPr>
            <a:grpSpLocks/>
          </p:cNvGrpSpPr>
          <p:nvPr/>
        </p:nvGrpSpPr>
        <p:grpSpPr bwMode="auto">
          <a:xfrm>
            <a:off x="901700" y="2089150"/>
            <a:ext cx="7620000" cy="2489200"/>
            <a:chOff x="568" y="1316"/>
            <a:chExt cx="4800" cy="1568"/>
          </a:xfrm>
        </p:grpSpPr>
        <p:sp>
          <p:nvSpPr>
            <p:cNvPr id="176132" name="Rectangle 4"/>
            <p:cNvSpPr>
              <a:spLocks noChangeArrowheads="1"/>
            </p:cNvSpPr>
            <p:nvPr/>
          </p:nvSpPr>
          <p:spPr bwMode="auto">
            <a:xfrm>
              <a:off x="568" y="1982"/>
              <a:ext cx="4800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3200">
                  <a:latin typeface="Arial" charset="0"/>
                </a:rPr>
                <a:t>Definition: Increased diastolic fibre length increases ventricular contraction</a:t>
              </a:r>
            </a:p>
            <a:p>
              <a:endParaRPr lang="en-GB"/>
            </a:p>
          </p:txBody>
        </p:sp>
        <p:sp>
          <p:nvSpPr>
            <p:cNvPr id="176133" name="AutoShape 5"/>
            <p:cNvSpPr>
              <a:spLocks noChangeArrowheads="1"/>
            </p:cNvSpPr>
            <p:nvPr/>
          </p:nvSpPr>
          <p:spPr bwMode="auto">
            <a:xfrm rot="16200000">
              <a:off x="2579" y="1471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1257300" y="838200"/>
            <a:ext cx="6769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From observations by Otto Frank (1895)  and EH Starling (1914) that as the filling of the heart increased there was a more forceful contraction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889000" y="4584700"/>
            <a:ext cx="801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Arial" charset="0"/>
              </a:rPr>
              <a:t>Consequence: Ventricles pump greater stroke volume so that, at equilibrium, cardiac output exactly balances the augmented venous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Frank-Starling relationship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Due to two factors:</a:t>
            </a:r>
          </a:p>
          <a:p>
            <a:pPr lvl="1">
              <a:spcBef>
                <a:spcPct val="50000"/>
              </a:spcBef>
            </a:pPr>
            <a:r>
              <a:rPr lang="en-GB">
                <a:latin typeface="Arial" charset="0"/>
              </a:rPr>
              <a:t>Changes in the number of myofilament cross bridges that interact</a:t>
            </a:r>
          </a:p>
          <a:p>
            <a:pPr lvl="1">
              <a:spcBef>
                <a:spcPct val="50000"/>
              </a:spcBef>
            </a:pPr>
            <a:r>
              <a:rPr lang="en-GB">
                <a:latin typeface="Arial" charset="0"/>
              </a:rPr>
              <a:t>Changes in the Ca sensitivity of the myofilaments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371600"/>
          </a:xfrm>
        </p:spPr>
        <p:txBody>
          <a:bodyPr/>
          <a:lstStyle/>
          <a:p>
            <a:r>
              <a:rPr lang="en-GB">
                <a:latin typeface="Arial" charset="0"/>
              </a:rPr>
              <a:t>Topics covered - learning objectives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1908175" y="1557338"/>
            <a:ext cx="5761038" cy="4953000"/>
          </a:xfrm>
        </p:spPr>
        <p:txBody>
          <a:bodyPr/>
          <a:lstStyle/>
          <a:p>
            <a:pPr>
              <a:buFontTx/>
              <a:buNone/>
            </a:pPr>
            <a:endParaRPr lang="en-GB" sz="2400">
              <a:latin typeface="Arial" charset="0"/>
            </a:endParaRPr>
          </a:p>
          <a:p>
            <a:r>
              <a:rPr lang="en-GB" sz="2400">
                <a:latin typeface="Arial" charset="0"/>
              </a:rPr>
              <a:t>Ca and the heartbeat </a:t>
            </a:r>
          </a:p>
          <a:p>
            <a:r>
              <a:rPr lang="en-GB" sz="2400">
                <a:latin typeface="Arial" charset="0"/>
              </a:rPr>
              <a:t>Excitation-contraction coupling in the heart </a:t>
            </a:r>
          </a:p>
          <a:p>
            <a:r>
              <a:rPr lang="en-GB" sz="2400">
                <a:latin typeface="Arial" charset="0"/>
              </a:rPr>
              <a:t>Length – tension relation in the heart</a:t>
            </a:r>
          </a:p>
          <a:p>
            <a:r>
              <a:rPr lang="en-GB" sz="2400">
                <a:latin typeface="Arial" charset="0"/>
              </a:rPr>
              <a:t>Concepts of preload and afterload</a:t>
            </a:r>
          </a:p>
          <a:p>
            <a:r>
              <a:rPr lang="en-GB" sz="2400">
                <a:latin typeface="Arial" charset="0"/>
              </a:rPr>
              <a:t>Starling’s Law of the heart</a:t>
            </a:r>
          </a:p>
          <a:p>
            <a:pPr lvl="1"/>
            <a:r>
              <a:rPr lang="en-GB" sz="2000">
                <a:latin typeface="Arial" charset="0"/>
              </a:rPr>
              <a:t>Relation of force to length of muscle fibre</a:t>
            </a:r>
          </a:p>
          <a:p>
            <a:pPr lvl="1"/>
            <a:r>
              <a:rPr lang="en-GB" sz="2000">
                <a:latin typeface="Arial" charset="0"/>
              </a:rPr>
              <a:t>Mechanisms underlying Starling’s Law</a:t>
            </a:r>
          </a:p>
          <a:p>
            <a:r>
              <a:rPr lang="en-GB" sz="2000">
                <a:latin typeface="Arial" charset="0"/>
              </a:rPr>
              <a:t>The Law of Laplace</a:t>
            </a:r>
            <a:br>
              <a:rPr lang="en-GB" sz="2000">
                <a:latin typeface="Arial" charset="0"/>
              </a:rPr>
            </a:b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28600"/>
            <a:ext cx="7772400" cy="977900"/>
          </a:xfrm>
        </p:spPr>
        <p:txBody>
          <a:bodyPr/>
          <a:lstStyle/>
          <a:p>
            <a:r>
              <a:rPr lang="en-GB">
                <a:latin typeface="Arial" charset="0"/>
              </a:rPr>
              <a:t>Changes in the number of cross bridges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286000" y="1385888"/>
            <a:ext cx="4572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000">
              <a:latin typeface="Arial" charset="0"/>
            </a:endParaRPr>
          </a:p>
        </p:txBody>
      </p:sp>
      <p:pic>
        <p:nvPicPr>
          <p:cNvPr id="7784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1462088"/>
            <a:ext cx="613568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87400" y="55372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At shorter lengths than optimal the actin filaments overlap on themselves so reducing the number of myosin cross bridges that can be made.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4953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Length and myofilament sensitivity</a:t>
            </a:r>
            <a:br>
              <a:rPr lang="en-GB" sz="3200">
                <a:latin typeface="Arial" charset="0"/>
              </a:rPr>
            </a:br>
            <a:endParaRPr lang="en-GB" sz="3200">
              <a:latin typeface="Arial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Calcium required for myofilament activation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Troponin C is thin filament protein that binds Ca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TnC regulates formation of cross-bridges between actin and myosin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At longer sarcomere lengths the affinity of troponin C for Ca is increased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Less Ca required for same amount of force</a:t>
            </a:r>
          </a:p>
        </p:txBody>
      </p:sp>
      <p:pic>
        <p:nvPicPr>
          <p:cNvPr id="78855" name="Picture 7" descr="hibberd_je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38200"/>
            <a:ext cx="3687763" cy="2951163"/>
          </a:xfrm>
          <a:prstGeom prst="rect">
            <a:avLst/>
          </a:prstGeom>
          <a:noFill/>
        </p:spPr>
      </p:pic>
      <p:pic>
        <p:nvPicPr>
          <p:cNvPr id="78857" name="Picture 9" descr="length_tension_allen_et_a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9163" y="3843338"/>
            <a:ext cx="3305175" cy="2682875"/>
          </a:xfrm>
          <a:noFill/>
          <a:ln/>
        </p:spPr>
      </p:pic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30175" y="415925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Force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111125" y="6170613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Force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66700" y="5405438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latin typeface="Arial" charset="0"/>
              </a:rPr>
              <a:t>[Ca]</a:t>
            </a:r>
            <a:r>
              <a:rPr lang="en-GB" sz="1200" baseline="-25000">
                <a:latin typeface="Arial" charset="0"/>
              </a:rPr>
              <a:t>i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04775" y="461168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latin typeface="Arial" charset="0"/>
              </a:rPr>
              <a:t>Length</a:t>
            </a:r>
          </a:p>
        </p:txBody>
      </p:sp>
      <p:sp>
        <p:nvSpPr>
          <p:cNvPr id="78865" name="AutoShape 17"/>
          <p:cNvSpPr>
            <a:spLocks/>
          </p:cNvSpPr>
          <p:nvPr/>
        </p:nvSpPr>
        <p:spPr bwMode="auto">
          <a:xfrm>
            <a:off x="3244850" y="551815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3381375" y="5399088"/>
            <a:ext cx="82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>
                <a:solidFill>
                  <a:schemeClr val="bg2"/>
                </a:solidFill>
                <a:latin typeface="Arial" charset="0"/>
              </a:rPr>
              <a:t>Signal averaged traces over period shown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1054100" y="6608763"/>
            <a:ext cx="317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Allen et al. (1988) J. Physiol. </a:t>
            </a:r>
            <a:r>
              <a:rPr lang="en-GB" sz="1200" b="1">
                <a:latin typeface="Arial" charset="0"/>
              </a:rPr>
              <a:t>406</a:t>
            </a:r>
            <a:r>
              <a:rPr lang="en-GB" sz="1200">
                <a:latin typeface="Arial" charset="0"/>
              </a:rPr>
              <a:t>, 359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393700"/>
            <a:ext cx="77724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Work done by the heart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95300" y="1651000"/>
            <a:ext cx="618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Work done by heart to eject blood under pressure into aorta and pulmonary artery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629400" y="186690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= Stroke work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1041400" y="2755900"/>
            <a:ext cx="721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Stroke work = volume of blood ejected during each stroke (SV) times the pressure at which the blood is ejected (P)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2565400" y="518160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Stroke work = SV x 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11600" y="3894138"/>
            <a:ext cx="2451100" cy="1300162"/>
            <a:chOff x="3911600" y="3894138"/>
            <a:chExt cx="2451100" cy="1300162"/>
          </a:xfrm>
        </p:grpSpPr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3911600" y="3894138"/>
              <a:ext cx="2451100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latin typeface="Arial" charset="0"/>
                </a:rPr>
                <a:t>Preload and </a:t>
              </a:r>
              <a:r>
                <a:rPr lang="en-GB" sz="1800" dirty="0" err="1">
                  <a:latin typeface="Arial" charset="0"/>
                </a:rPr>
                <a:t>afterload</a:t>
              </a:r>
              <a:r>
                <a:rPr lang="en-GB" sz="1800" dirty="0">
                  <a:latin typeface="Arial" charset="0"/>
                </a:rPr>
                <a:t> greatly influence</a:t>
              </a:r>
              <a:r>
                <a:rPr lang="en-GB" dirty="0">
                  <a:latin typeface="Arial" charset="0"/>
                </a:rPr>
                <a:t> </a:t>
              </a:r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>
              <a:off x="4813300" y="4724400"/>
              <a:ext cx="0" cy="46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5549900"/>
            <a:ext cx="3086100" cy="877888"/>
            <a:chOff x="4800600" y="5549900"/>
            <a:chExt cx="3086100" cy="877888"/>
          </a:xfrm>
        </p:grpSpPr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 flipH="1" flipV="1">
              <a:off x="5410200" y="5549900"/>
              <a:ext cx="0" cy="482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4800600" y="6061075"/>
              <a:ext cx="30861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latin typeface="Arial" charset="0"/>
                </a:rPr>
                <a:t>Structure greatly influences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2262188" y="3068638"/>
            <a:ext cx="4537075" cy="3240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76262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Law of Laplace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192213"/>
            <a:ext cx="7696200" cy="1525587"/>
          </a:xfrm>
        </p:spPr>
        <p:txBody>
          <a:bodyPr/>
          <a:lstStyle/>
          <a:p>
            <a:r>
              <a:rPr lang="en-GB">
                <a:latin typeface="Arial" charset="0"/>
              </a:rPr>
              <a:t>This Law states that:  when the pressure within a cylinder is held constant, the tension on its walls increases with increasing radius</a:t>
            </a:r>
          </a:p>
        </p:txBody>
      </p:sp>
      <p:graphicFrame>
        <p:nvGraphicFramePr>
          <p:cNvPr id="112653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414713" y="5805488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5805488"/>
                        <a:ext cx="533400" cy="393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45" name="Picture 5" descr="lapl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62188" y="3068638"/>
            <a:ext cx="4537075" cy="2447925"/>
          </a:xfrm>
          <a:noFill/>
          <a:ln/>
        </p:spPr>
      </p:pic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2262188" y="5516563"/>
            <a:ext cx="2519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Arial" charset="0"/>
              </a:rPr>
              <a:t>Including wall thickness (h)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76262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Physiological relevance of Laplace’s Law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3810000" cy="51117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Radius of curvature of walls of LV less than that of RV allowing LV to generate higher pressures with similar wall stress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Facilitates late ejection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Wall stress kept low in giraffe by long, narrow, thick-walled ventricle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In frog, where pressures are low the ventricle is almost spherical</a:t>
            </a:r>
          </a:p>
          <a:p>
            <a:pPr>
              <a:lnSpc>
                <a:spcPct val="90000"/>
              </a:lnSpc>
            </a:pPr>
            <a:r>
              <a:rPr lang="en-GB" sz="2000">
                <a:latin typeface="Arial" charset="0"/>
              </a:rPr>
              <a:t>Failing hearts often become dilated which decreases pressure generation and ejection of blood and increases wall stress</a:t>
            </a:r>
          </a:p>
        </p:txBody>
      </p:sp>
      <p:pic>
        <p:nvPicPr>
          <p:cNvPr id="119815" name="Picture 7" descr="Laplace_curvature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981075"/>
            <a:ext cx="2238375" cy="1981200"/>
          </a:xfrm>
          <a:noFill/>
          <a:ln/>
        </p:spPr>
      </p:pic>
      <p:pic>
        <p:nvPicPr>
          <p:cNvPr id="119818" name="Picture 10" descr="giraffe_heart_laplace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4797425"/>
            <a:ext cx="2159000" cy="1697038"/>
          </a:xfrm>
          <a:noFill/>
          <a:ln/>
        </p:spPr>
      </p:pic>
      <p:pic>
        <p:nvPicPr>
          <p:cNvPr id="119819" name="Picture 11" descr="giraffe_heart_lapl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420938"/>
            <a:ext cx="1928812" cy="2767012"/>
          </a:xfrm>
          <a:prstGeom prst="rect">
            <a:avLst/>
          </a:prstGeom>
          <a:noFill/>
        </p:spPr>
      </p:pic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4254500" y="1612900"/>
            <a:ext cx="181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3225800" y="5791200"/>
            <a:ext cx="278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6807200" y="3022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  <a:latin typeface="Arial" charset="0"/>
              </a:rPr>
              <a:t>T = 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Review – essential elements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63700" y="1371600"/>
            <a:ext cx="6146800" cy="4800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24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Ca and the heartbeart 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Excitation-contraction coupling in the heart 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Length – tension relation in the heart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Concepts of preload and afterload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Starling’s Law of the heart</a:t>
            </a:r>
          </a:p>
          <a:p>
            <a:pPr lvl="1">
              <a:lnSpc>
                <a:spcPct val="80000"/>
              </a:lnSpc>
            </a:pPr>
            <a:r>
              <a:rPr lang="en-GB" sz="2400">
                <a:latin typeface="Arial" charset="0"/>
              </a:rPr>
              <a:t>Relation of force to length of muscle fibre</a:t>
            </a:r>
          </a:p>
          <a:p>
            <a:pPr lvl="1">
              <a:lnSpc>
                <a:spcPct val="80000"/>
              </a:lnSpc>
            </a:pPr>
            <a:r>
              <a:rPr lang="en-GB" sz="2400">
                <a:latin typeface="Arial" charset="0"/>
              </a:rPr>
              <a:t>Mechanisms underlying Starling’s Law 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The Law of Laplace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698500" y="0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Contraction of the whole heart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1204913" y="4089400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4 chambered view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870075" y="1019175"/>
            <a:ext cx="551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Viewed by nuclear magnetic resonance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948488" y="2205038"/>
            <a:ext cx="2195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Dilated cardiomyopathy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6784975" y="4719638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Normal </a:t>
            </a:r>
          </a:p>
          <a:p>
            <a:r>
              <a:rPr lang="en-GB" sz="2000">
                <a:latin typeface="Arial" charset="0"/>
              </a:rPr>
              <a:t>heart</a:t>
            </a:r>
          </a:p>
        </p:txBody>
      </p:sp>
      <p:pic>
        <p:nvPicPr>
          <p:cNvPr id="11" name="gated MPS normal.avi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57700" y="4051969"/>
            <a:ext cx="2298700" cy="2265704"/>
          </a:xfrm>
          <a:prstGeom prst="rect">
            <a:avLst/>
          </a:prstGeom>
        </p:spPr>
      </p:pic>
      <p:pic>
        <p:nvPicPr>
          <p:cNvPr id="13" name="Borg2.avi">
            <a:hlinkClick r:id="" action="ppaction://media"/>
          </p:cNvPr>
          <p:cNvPicPr>
            <a:picLocks noGrp="1" noRot="1" noChangeAspect="1"/>
          </p:cNvPicPr>
          <p:nvPr>
            <p:ph sz="quarter" idx="3"/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32300" y="1873610"/>
            <a:ext cx="2408238" cy="1910990"/>
          </a:xfrm>
          <a:prstGeom prst="rect">
            <a:avLst/>
          </a:prstGeom>
        </p:spPr>
      </p:pic>
      <p:pic>
        <p:nvPicPr>
          <p:cNvPr id="15" name="Heart-4ch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1143000" y="1802968"/>
            <a:ext cx="2425700" cy="220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3" name="Rectangle 23"/>
          <p:cNvSpPr>
            <a:spLocks noGrp="1" noChangeArrowheads="1"/>
          </p:cNvSpPr>
          <p:nvPr>
            <p:ph type="title"/>
          </p:nvPr>
        </p:nvSpPr>
        <p:spPr>
          <a:xfrm>
            <a:off x="752475" y="228600"/>
            <a:ext cx="7772400" cy="7239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A single ventricular cell</a:t>
            </a:r>
          </a:p>
        </p:txBody>
      </p:sp>
      <p:pic>
        <p:nvPicPr>
          <p:cNvPr id="122910" name="Picture 30" descr="AP_contraction_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24150" y="3832225"/>
            <a:ext cx="3370263" cy="2111375"/>
          </a:xfrm>
          <a:noFill/>
          <a:ln/>
        </p:spPr>
      </p:pic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1562100" y="3200400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contraction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5384800" y="3162300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calcium ion transient</a:t>
            </a:r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663575" y="5922963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Electrical event </a:t>
            </a: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3425825" y="59309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Ca transient 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5991225" y="59309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Contractile event </a:t>
            </a:r>
          </a:p>
        </p:txBody>
      </p:sp>
      <p:sp>
        <p:nvSpPr>
          <p:cNvPr id="122918" name="Line 38"/>
          <p:cNvSpPr>
            <a:spLocks noChangeShapeType="1"/>
          </p:cNvSpPr>
          <p:nvPr/>
        </p:nvSpPr>
        <p:spPr bwMode="auto">
          <a:xfrm>
            <a:off x="2984500" y="61595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19" name="Line 39"/>
          <p:cNvSpPr>
            <a:spLocks noChangeShapeType="1"/>
          </p:cNvSpPr>
          <p:nvPr/>
        </p:nvSpPr>
        <p:spPr bwMode="auto">
          <a:xfrm>
            <a:off x="5453063" y="6164263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4" name="normal_light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57288" y="1168400"/>
            <a:ext cx="2692400" cy="2019300"/>
          </a:xfrm>
          <a:prstGeom prst="rect">
            <a:avLst/>
          </a:prstGeom>
        </p:spPr>
      </p:pic>
      <p:pic>
        <p:nvPicPr>
          <p:cNvPr id="16" name="Ca transient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511800" y="1169987"/>
            <a:ext cx="26797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2350" cy="803275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Importance of Ca for the heart beat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800"/>
          </a:p>
          <a:p>
            <a:pPr>
              <a:lnSpc>
                <a:spcPct val="80000"/>
              </a:lnSpc>
            </a:pPr>
            <a:r>
              <a:rPr lang="en-GB" sz="2800">
                <a:latin typeface="Arial" charset="0"/>
              </a:rPr>
              <a:t>Sidney Ringer MD – Prof. of Medicine at UCL (1883) Journal of Physiology </a:t>
            </a:r>
            <a:r>
              <a:rPr lang="en-GB" sz="2800" u="sng">
                <a:latin typeface="Arial" charset="0"/>
              </a:rPr>
              <a:t>4</a:t>
            </a:r>
            <a:r>
              <a:rPr lang="en-GB" sz="2800">
                <a:latin typeface="Arial" charset="0"/>
              </a:rPr>
              <a:t>, 29 – 42.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“I discovered that the saline solution which I had used had not been prepared with distilled water, but with pipe water supplied by the New River Water Company” 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“I tested the action of the saline solution made with distilled water and I found that I did not get the effects described”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“The effects I had obtained are due to some of the inorganic constituents of the pipe water”</a:t>
            </a:r>
          </a:p>
          <a:p>
            <a:pPr>
              <a:lnSpc>
                <a:spcPct val="80000"/>
              </a:lnSpc>
            </a:pPr>
            <a:r>
              <a:rPr lang="en-GB" sz="2000">
                <a:latin typeface="Arial" charset="0"/>
              </a:rPr>
              <a:t>“The heart’s contractility cannot be sustained by saline solution with bicarbonate of soda and potassium chloride …. the addition of lime or a calcium salt will restore good contractility”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442912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Single cell structure</a:t>
            </a:r>
          </a:p>
        </p:txBody>
      </p:sp>
      <p:pic>
        <p:nvPicPr>
          <p:cNvPr id="174083" name="Picture 3" descr="myocyte_B&amp;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774700"/>
            <a:ext cx="3671887" cy="1862138"/>
          </a:xfrm>
          <a:noFill/>
          <a:ln/>
        </p:spPr>
      </p:pic>
      <p:grpSp>
        <p:nvGrpSpPr>
          <p:cNvPr id="174084" name="Group 4"/>
          <p:cNvGrpSpPr>
            <a:grpSpLocks/>
          </p:cNvGrpSpPr>
          <p:nvPr/>
        </p:nvGrpSpPr>
        <p:grpSpPr bwMode="auto">
          <a:xfrm>
            <a:off x="179388" y="1341438"/>
            <a:ext cx="2744787" cy="5397500"/>
            <a:chOff x="113" y="845"/>
            <a:chExt cx="1729" cy="3400"/>
          </a:xfrm>
        </p:grpSpPr>
        <p:pic>
          <p:nvPicPr>
            <p:cNvPr id="174085" name="Picture 5" descr="cardiac_cell_ultrastruct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661"/>
              <a:ext cx="1729" cy="2584"/>
            </a:xfrm>
            <a:prstGeom prst="rect">
              <a:avLst/>
            </a:prstGeom>
            <a:noFill/>
          </p:spPr>
        </p:pic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 flipH="1">
              <a:off x="113" y="845"/>
              <a:ext cx="862" cy="81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1066" y="845"/>
              <a:ext cx="771" cy="81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924300" y="774700"/>
            <a:ext cx="50673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Ventricular cells 100 μm long and 15 μm wide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T-tubules (transverse tubules) are finger-like invaginations from the cell surface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T-tubule openings up to 200 nm in diameter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Carry surface depolarisation deep into the cell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Spaced (approx. 2 μm apart) so that a T-tubule lies alongside each Z line of every myofibril.  </a:t>
            </a:r>
          </a:p>
        </p:txBody>
      </p:sp>
      <p:pic>
        <p:nvPicPr>
          <p:cNvPr id="174089" name="Picture 9" descr="soeller_cannell_t-tubu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40200"/>
            <a:ext cx="2959100" cy="2528888"/>
          </a:xfrm>
          <a:prstGeom prst="rect">
            <a:avLst/>
          </a:prstGeom>
          <a:noFill/>
        </p:spPr>
      </p:pic>
      <p:grpSp>
        <p:nvGrpSpPr>
          <p:cNvPr id="174090" name="Group 10"/>
          <p:cNvGrpSpPr>
            <a:grpSpLocks/>
          </p:cNvGrpSpPr>
          <p:nvPr/>
        </p:nvGrpSpPr>
        <p:grpSpPr bwMode="auto">
          <a:xfrm>
            <a:off x="1365250" y="4121150"/>
            <a:ext cx="7439025" cy="2570163"/>
            <a:chOff x="884" y="2516"/>
            <a:chExt cx="4718" cy="1731"/>
          </a:xfrm>
        </p:grpSpPr>
        <p:pic>
          <p:nvPicPr>
            <p:cNvPr id="174091" name="Picture 11" descr="cardiac_cell_ultrastructure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2" y="2516"/>
              <a:ext cx="3050" cy="1731"/>
            </a:xfrm>
            <a:prstGeom prst="rect">
              <a:avLst/>
            </a:prstGeom>
            <a:noFill/>
          </p:spPr>
        </p:pic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 flipV="1">
              <a:off x="930" y="2523"/>
              <a:ext cx="1632" cy="99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4093" name="Line 13"/>
            <p:cNvSpPr>
              <a:spLocks noChangeShapeType="1"/>
            </p:cNvSpPr>
            <p:nvPr/>
          </p:nvSpPr>
          <p:spPr bwMode="auto">
            <a:xfrm>
              <a:off x="884" y="4156"/>
              <a:ext cx="1678" cy="9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-7620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3D single cell structure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5697538" y="2517775"/>
            <a:ext cx="3154362" cy="2568575"/>
            <a:chOff x="3016" y="850"/>
            <a:chExt cx="2673" cy="2015"/>
          </a:xfrm>
        </p:grpSpPr>
        <p:sp>
          <p:nvSpPr>
            <p:cNvPr id="175108" name="Line 4"/>
            <p:cNvSpPr>
              <a:spLocks noChangeShapeType="1"/>
            </p:cNvSpPr>
            <p:nvPr/>
          </p:nvSpPr>
          <p:spPr bwMode="auto">
            <a:xfrm>
              <a:off x="3284" y="1023"/>
              <a:ext cx="483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75109" name="Picture 5" descr="slide34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3016" y="874"/>
              <a:ext cx="2566" cy="1817"/>
            </a:xfrm>
            <a:prstGeom prst="rect">
              <a:avLst/>
            </a:prstGeom>
            <a:noFill/>
          </p:spPr>
        </p:pic>
        <p:sp>
          <p:nvSpPr>
            <p:cNvPr id="175110" name="Text Box 6"/>
            <p:cNvSpPr txBox="1">
              <a:spLocks noChangeArrowheads="1"/>
            </p:cNvSpPr>
            <p:nvPr/>
          </p:nvSpPr>
          <p:spPr bwMode="auto">
            <a:xfrm>
              <a:off x="3690" y="1250"/>
              <a:ext cx="62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mito</a:t>
              </a:r>
            </a:p>
          </p:txBody>
        </p:sp>
        <p:sp>
          <p:nvSpPr>
            <p:cNvPr id="175111" name="Text Box 7"/>
            <p:cNvSpPr txBox="1">
              <a:spLocks noChangeArrowheads="1"/>
            </p:cNvSpPr>
            <p:nvPr/>
          </p:nvSpPr>
          <p:spPr bwMode="auto">
            <a:xfrm>
              <a:off x="4165" y="2507"/>
              <a:ext cx="34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75112" name="Text Box 8"/>
            <p:cNvSpPr txBox="1">
              <a:spLocks noChangeArrowheads="1"/>
            </p:cNvSpPr>
            <p:nvPr/>
          </p:nvSpPr>
          <p:spPr bwMode="auto">
            <a:xfrm>
              <a:off x="4868" y="2484"/>
              <a:ext cx="24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I</a:t>
              </a:r>
            </a:p>
          </p:txBody>
        </p:sp>
        <p:sp>
          <p:nvSpPr>
            <p:cNvPr id="175113" name="Text Box 9"/>
            <p:cNvSpPr txBox="1">
              <a:spLocks noChangeArrowheads="1"/>
            </p:cNvSpPr>
            <p:nvPr/>
          </p:nvSpPr>
          <p:spPr bwMode="auto">
            <a:xfrm>
              <a:off x="3633" y="2484"/>
              <a:ext cx="24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I</a:t>
              </a:r>
            </a:p>
          </p:txBody>
        </p:sp>
        <p:sp>
          <p:nvSpPr>
            <p:cNvPr id="175114" name="Text Box 10"/>
            <p:cNvSpPr txBox="1">
              <a:spLocks noChangeArrowheads="1"/>
            </p:cNvSpPr>
            <p:nvPr/>
          </p:nvSpPr>
          <p:spPr bwMode="auto">
            <a:xfrm>
              <a:off x="4681" y="850"/>
              <a:ext cx="314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75115" name="Text Box 11"/>
            <p:cNvSpPr txBox="1">
              <a:spLocks noChangeArrowheads="1"/>
            </p:cNvSpPr>
            <p:nvPr/>
          </p:nvSpPr>
          <p:spPr bwMode="auto">
            <a:xfrm>
              <a:off x="3604" y="2330"/>
              <a:ext cx="31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Z</a:t>
              </a:r>
            </a:p>
          </p:txBody>
        </p:sp>
        <p:sp>
          <p:nvSpPr>
            <p:cNvPr id="175116" name="Line 12"/>
            <p:cNvSpPr>
              <a:spLocks noChangeShapeType="1"/>
            </p:cNvSpPr>
            <p:nvPr/>
          </p:nvSpPr>
          <p:spPr bwMode="auto">
            <a:xfrm flipH="1">
              <a:off x="5073" y="1126"/>
              <a:ext cx="326" cy="6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5117" name="Line 13"/>
            <p:cNvSpPr>
              <a:spLocks noChangeShapeType="1"/>
            </p:cNvSpPr>
            <p:nvPr/>
          </p:nvSpPr>
          <p:spPr bwMode="auto">
            <a:xfrm flipH="1">
              <a:off x="5014" y="1134"/>
              <a:ext cx="381" cy="1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5275" y="1000"/>
              <a:ext cx="414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jsr</a:t>
              </a:r>
            </a:p>
          </p:txBody>
        </p:sp>
      </p:grpSp>
      <p:graphicFrame>
        <p:nvGraphicFramePr>
          <p:cNvPr id="175119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612775" y="4349750"/>
          <a:ext cx="4287838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Chart" r:id="rId5" imgW="5800725" imgH="3238602" progId="Excel.Sheet.8">
                  <p:embed/>
                </p:oleObj>
              </mc:Choice>
              <mc:Fallback>
                <p:oleObj name="Chart" r:id="rId5" imgW="5800725" imgH="3238602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349750"/>
                        <a:ext cx="4287838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20" name="Picture 16" descr="ultrastru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9588" y="1003300"/>
            <a:ext cx="4386262" cy="2717800"/>
          </a:xfrm>
          <a:noFill/>
          <a:ln/>
        </p:spPr>
      </p:pic>
      <p:sp>
        <p:nvSpPr>
          <p:cNvPr id="175121" name="Line 17"/>
          <p:cNvSpPr>
            <a:spLocks noChangeShapeType="1"/>
          </p:cNvSpPr>
          <p:nvPr/>
        </p:nvSpPr>
        <p:spPr bwMode="auto">
          <a:xfrm flipV="1">
            <a:off x="2870200" y="2438400"/>
            <a:ext cx="685800" cy="142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 flipH="1" flipV="1">
            <a:off x="2235200" y="2692400"/>
            <a:ext cx="52070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H="1" flipV="1">
            <a:off x="1044575" y="3200400"/>
            <a:ext cx="339725" cy="889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876300" y="4025900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myofibril</a:t>
            </a:r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1917700" y="3797300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sarcoplasmic reticulum</a:t>
            </a:r>
          </a:p>
        </p:txBody>
      </p:sp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2476500" y="4432300"/>
            <a:ext cx="233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bg2"/>
                </a:solidFill>
                <a:latin typeface="Arial" charset="0"/>
              </a:rPr>
              <a:t>Major components of 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5" name="Picture 15" descr="ca_proc_adapt_init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89138"/>
            <a:ext cx="6613525" cy="4114800"/>
          </a:xfrm>
          <a:noFill/>
          <a:ln/>
        </p:spPr>
      </p:pic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77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Excitation-Contraction (EC) coupling in the heart</a:t>
            </a:r>
          </a:p>
        </p:txBody>
      </p:sp>
      <p:grpSp>
        <p:nvGrpSpPr>
          <p:cNvPr id="138263" name="Group 23"/>
          <p:cNvGrpSpPr>
            <a:grpSpLocks/>
          </p:cNvGrpSpPr>
          <p:nvPr/>
        </p:nvGrpSpPr>
        <p:grpSpPr bwMode="auto">
          <a:xfrm>
            <a:off x="1258888" y="3284538"/>
            <a:ext cx="1727200" cy="457200"/>
            <a:chOff x="793" y="2069"/>
            <a:chExt cx="1088" cy="288"/>
          </a:xfrm>
        </p:grpSpPr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>
              <a:off x="1156" y="2205"/>
              <a:ext cx="725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60" name="Text Box 20"/>
            <p:cNvSpPr txBox="1">
              <a:spLocks noChangeArrowheads="1"/>
            </p:cNvSpPr>
            <p:nvPr/>
          </p:nvSpPr>
          <p:spPr bwMode="auto">
            <a:xfrm>
              <a:off x="793" y="2069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rial" charset="0"/>
                </a:rPr>
                <a:t>Ca</a:t>
              </a:r>
            </a:p>
          </p:txBody>
        </p:sp>
      </p:grpSp>
      <p:grpSp>
        <p:nvGrpSpPr>
          <p:cNvPr id="138264" name="Group 24"/>
          <p:cNvGrpSpPr>
            <a:grpSpLocks/>
          </p:cNvGrpSpPr>
          <p:nvPr/>
        </p:nvGrpSpPr>
        <p:grpSpPr bwMode="auto">
          <a:xfrm>
            <a:off x="2843213" y="3284538"/>
            <a:ext cx="1223962" cy="1614487"/>
            <a:chOff x="1791" y="2069"/>
            <a:chExt cx="771" cy="1017"/>
          </a:xfrm>
        </p:grpSpPr>
        <p:sp>
          <p:nvSpPr>
            <p:cNvPr id="138251" name="Freeform 11"/>
            <p:cNvSpPr>
              <a:spLocks/>
            </p:cNvSpPr>
            <p:nvPr/>
          </p:nvSpPr>
          <p:spPr bwMode="auto">
            <a:xfrm>
              <a:off x="1791" y="2192"/>
              <a:ext cx="683" cy="894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131" y="54"/>
                </a:cxn>
                <a:cxn ang="0">
                  <a:pos x="35" y="262"/>
                </a:cxn>
                <a:cxn ang="0">
                  <a:pos x="339" y="630"/>
                </a:cxn>
                <a:cxn ang="0">
                  <a:pos x="683" y="894"/>
                </a:cxn>
              </a:cxnLst>
              <a:rect l="0" t="0" r="r" b="b"/>
              <a:pathLst>
                <a:path w="683" h="894">
                  <a:moveTo>
                    <a:pt x="393" y="0"/>
                  </a:moveTo>
                  <a:cubicBezTo>
                    <a:pt x="349" y="8"/>
                    <a:pt x="191" y="10"/>
                    <a:pt x="131" y="54"/>
                  </a:cubicBezTo>
                  <a:cubicBezTo>
                    <a:pt x="71" y="98"/>
                    <a:pt x="0" y="166"/>
                    <a:pt x="35" y="262"/>
                  </a:cubicBezTo>
                  <a:cubicBezTo>
                    <a:pt x="70" y="358"/>
                    <a:pt x="231" y="525"/>
                    <a:pt x="339" y="630"/>
                  </a:cubicBezTo>
                  <a:cubicBezTo>
                    <a:pt x="447" y="735"/>
                    <a:pt x="611" y="839"/>
                    <a:pt x="683" y="894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61" name="Rectangle 21"/>
            <p:cNvSpPr>
              <a:spLocks noChangeArrowheads="1"/>
            </p:cNvSpPr>
            <p:nvPr/>
          </p:nvSpPr>
          <p:spPr bwMode="auto">
            <a:xfrm>
              <a:off x="2200" y="2069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rial" charset="0"/>
                </a:rPr>
                <a:t>Ca</a:t>
              </a:r>
            </a:p>
          </p:txBody>
        </p:sp>
      </p:grpSp>
      <p:grpSp>
        <p:nvGrpSpPr>
          <p:cNvPr id="138265" name="Group 25"/>
          <p:cNvGrpSpPr>
            <a:grpSpLocks/>
          </p:cNvGrpSpPr>
          <p:nvPr/>
        </p:nvGrpSpPr>
        <p:grpSpPr bwMode="auto">
          <a:xfrm>
            <a:off x="3098800" y="3575050"/>
            <a:ext cx="1876425" cy="1492250"/>
            <a:chOff x="1952" y="2252"/>
            <a:chExt cx="1182" cy="940"/>
          </a:xfrm>
        </p:grpSpPr>
        <p:sp>
          <p:nvSpPr>
            <p:cNvPr id="138257" name="Freeform 17"/>
            <p:cNvSpPr>
              <a:spLocks/>
            </p:cNvSpPr>
            <p:nvPr/>
          </p:nvSpPr>
          <p:spPr bwMode="auto">
            <a:xfrm>
              <a:off x="2789" y="2252"/>
              <a:ext cx="345" cy="820"/>
            </a:xfrm>
            <a:custGeom>
              <a:avLst/>
              <a:gdLst/>
              <a:ahLst/>
              <a:cxnLst>
                <a:cxn ang="0">
                  <a:pos x="115" y="820"/>
                </a:cxn>
                <a:cxn ang="0">
                  <a:pos x="323" y="492"/>
                </a:cxn>
                <a:cxn ang="0">
                  <a:pos x="291" y="140"/>
                </a:cxn>
                <a:cxn ang="0">
                  <a:pos x="0" y="0"/>
                </a:cxn>
              </a:cxnLst>
              <a:rect l="0" t="0" r="r" b="b"/>
              <a:pathLst>
                <a:path w="345" h="820">
                  <a:moveTo>
                    <a:pt x="115" y="820"/>
                  </a:moveTo>
                  <a:cubicBezTo>
                    <a:pt x="115" y="820"/>
                    <a:pt x="307" y="588"/>
                    <a:pt x="323" y="492"/>
                  </a:cubicBezTo>
                  <a:cubicBezTo>
                    <a:pt x="339" y="396"/>
                    <a:pt x="345" y="222"/>
                    <a:pt x="291" y="140"/>
                  </a:cubicBezTo>
                  <a:cubicBezTo>
                    <a:pt x="237" y="58"/>
                    <a:pt x="61" y="29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59" name="Freeform 19"/>
            <p:cNvSpPr>
              <a:spLocks/>
            </p:cNvSpPr>
            <p:nvPr/>
          </p:nvSpPr>
          <p:spPr bwMode="auto">
            <a:xfrm>
              <a:off x="1952" y="3000"/>
              <a:ext cx="480" cy="192"/>
            </a:xfrm>
            <a:custGeom>
              <a:avLst/>
              <a:gdLst/>
              <a:ahLst/>
              <a:cxnLst>
                <a:cxn ang="0">
                  <a:pos x="480" y="96"/>
                </a:cxn>
                <a:cxn ang="0">
                  <a:pos x="240" y="96"/>
                </a:cxn>
                <a:cxn ang="0">
                  <a:pos x="0" y="152"/>
                </a:cxn>
              </a:cxnLst>
              <a:rect l="0" t="0" r="r" b="b"/>
              <a:pathLst>
                <a:path w="480" h="192">
                  <a:moveTo>
                    <a:pt x="480" y="96"/>
                  </a:moveTo>
                  <a:cubicBezTo>
                    <a:pt x="440" y="96"/>
                    <a:pt x="248" y="192"/>
                    <a:pt x="240" y="96"/>
                  </a:cubicBezTo>
                  <a:cubicBezTo>
                    <a:pt x="232" y="0"/>
                    <a:pt x="50" y="140"/>
                    <a:pt x="0" y="152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62" name="Rectangle 22"/>
            <p:cNvSpPr>
              <a:spLocks noChangeArrowheads="1"/>
            </p:cNvSpPr>
            <p:nvPr/>
          </p:nvSpPr>
          <p:spPr bwMode="auto">
            <a:xfrm>
              <a:off x="2472" y="2886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rial" charset="0"/>
                </a:rPr>
                <a:t>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8975" y="482600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The relationship between force production and intracellular [Ca] </a:t>
            </a:r>
          </a:p>
        </p:txBody>
      </p:sp>
      <p:pic>
        <p:nvPicPr>
          <p:cNvPr id="157707" name="Picture 11" descr="isotonic_isometric_pre_af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978025"/>
            <a:ext cx="5403850" cy="3816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 ChB CVS core course_mechanical properties">
  <a:themeElements>
    <a:clrScheme name="Mb ChB CVS core course_mechanical properti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b ChB CVS core course_mechanical properti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b ChB CVS core course_mechanical properti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 ChB CVS core course_mechanical properti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 ChB CVS core course_mechanical properties</Template>
  <TotalTime>4801</TotalTime>
  <Words>1080</Words>
  <Application>Microsoft Office PowerPoint</Application>
  <PresentationFormat>On-screen Show (4:3)</PresentationFormat>
  <Paragraphs>172</Paragraphs>
  <Slides>26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Mb ChB CVS core course_mechanical properties</vt:lpstr>
      <vt:lpstr>Chart</vt:lpstr>
      <vt:lpstr>Equation</vt:lpstr>
      <vt:lpstr>Mechanical properties of the heart 1 </vt:lpstr>
      <vt:lpstr>Topics covered - learning objectives</vt:lpstr>
      <vt:lpstr>Contraction of the whole heart</vt:lpstr>
      <vt:lpstr>A single ventricular cell</vt:lpstr>
      <vt:lpstr>Importance of Ca for the heart beat</vt:lpstr>
      <vt:lpstr>Single cell structure</vt:lpstr>
      <vt:lpstr>3D single cell structure</vt:lpstr>
      <vt:lpstr>Excitation-Contraction (EC) coupling in the heart</vt:lpstr>
      <vt:lpstr>The relationship between force production and intracellular [Ca] </vt:lpstr>
      <vt:lpstr>Length – tension relation in cardiac muscle</vt:lpstr>
      <vt:lpstr>Length – tension relation  Cardiac and skeletal muscle compared</vt:lpstr>
      <vt:lpstr>The heart uses two forms of contraction</vt:lpstr>
      <vt:lpstr>Changing muscle length before stimulation </vt:lpstr>
      <vt:lpstr>in vivo correlates of preload</vt:lpstr>
      <vt:lpstr>in vivo correlates of afterload</vt:lpstr>
      <vt:lpstr>How the contraction of the heart responds to ventricular filling and aortic pressure</vt:lpstr>
      <vt:lpstr>Ways to alter contraction of the heart</vt:lpstr>
      <vt:lpstr>Frank-Starling relationship</vt:lpstr>
      <vt:lpstr>Frank-Starling relationship</vt:lpstr>
      <vt:lpstr>Changes in the number of cross bridges</vt:lpstr>
      <vt:lpstr>Length and myofilament sensitivity </vt:lpstr>
      <vt:lpstr>Work done by the heart</vt:lpstr>
      <vt:lpstr>Law of Laplace</vt:lpstr>
      <vt:lpstr>Physiological relevance of Laplace’s Law</vt:lpstr>
      <vt:lpstr>Review – essential elements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Properties of the Heart</dc:title>
  <dc:creator>Dr. K.T. MacLeod</dc:creator>
  <cp:lastModifiedBy>Shiel, Nuala</cp:lastModifiedBy>
  <cp:revision>65</cp:revision>
  <dcterms:created xsi:type="dcterms:W3CDTF">2004-08-24T08:23:07Z</dcterms:created>
  <dcterms:modified xsi:type="dcterms:W3CDTF">2013-01-21T15:09:48Z</dcterms:modified>
</cp:coreProperties>
</file>