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02" r:id="rId2"/>
    <p:sldId id="307" r:id="rId3"/>
    <p:sldId id="304" r:id="rId4"/>
    <p:sldId id="303" r:id="rId5"/>
    <p:sldId id="305" r:id="rId6"/>
    <p:sldId id="306" r:id="rId7"/>
    <p:sldId id="308" r:id="rId8"/>
    <p:sldId id="338" r:id="rId9"/>
    <p:sldId id="312" r:id="rId10"/>
    <p:sldId id="341" r:id="rId11"/>
    <p:sldId id="342" r:id="rId12"/>
    <p:sldId id="334" r:id="rId13"/>
    <p:sldId id="343" r:id="rId14"/>
    <p:sldId id="344" r:id="rId15"/>
    <p:sldId id="311" r:id="rId16"/>
    <p:sldId id="329" r:id="rId17"/>
    <p:sldId id="315" r:id="rId18"/>
    <p:sldId id="316" r:id="rId19"/>
    <p:sldId id="317" r:id="rId20"/>
    <p:sldId id="313" r:id="rId21"/>
    <p:sldId id="333" r:id="rId22"/>
    <p:sldId id="346" r:id="rId23"/>
    <p:sldId id="319" r:id="rId24"/>
    <p:sldId id="321" r:id="rId25"/>
    <p:sldId id="348" r:id="rId26"/>
    <p:sldId id="349" r:id="rId27"/>
    <p:sldId id="318" r:id="rId28"/>
    <p:sldId id="347" r:id="rId2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0099"/>
    <a:srgbClr val="777777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892" autoAdjust="0"/>
    <p:restoredTop sz="83214" autoAdjust="0"/>
  </p:normalViewPr>
  <p:slideViewPr>
    <p:cSldViewPr snapToGrid="0" showGuides="1">
      <p:cViewPr>
        <p:scale>
          <a:sx n="50" d="100"/>
          <a:sy n="50" d="100"/>
        </p:scale>
        <p:origin x="-1188" y="-372"/>
      </p:cViewPr>
      <p:guideLst>
        <p:guide orient="horz" pos="544"/>
        <p:guide pos="2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-1596" y="-60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xcel%20files\Deaths%20by%20cause%202008%20BHF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Sheet1!$A$2:$B$10</c:f>
              <c:strCache>
                <c:ptCount val="9"/>
                <c:pt idx="0">
                  <c:v>Respiratory</c:v>
                </c:pt>
                <c:pt idx="1">
                  <c:v>Injuries &amp; poisoning</c:v>
                </c:pt>
                <c:pt idx="2">
                  <c:v>All other causes</c:v>
                </c:pt>
                <c:pt idx="3">
                  <c:v>Lung cancer</c:v>
                </c:pt>
                <c:pt idx="4">
                  <c:v>Colo-rectal cancer</c:v>
                </c:pt>
                <c:pt idx="5">
                  <c:v>Diabetes</c:v>
                </c:pt>
                <c:pt idx="6">
                  <c:v>Cardiovascular &amp; Stroke</c:v>
                </c:pt>
                <c:pt idx="7">
                  <c:v>Other cancers</c:v>
                </c:pt>
                <c:pt idx="8">
                  <c:v>Breast cancer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13</c:v>
                </c:pt>
                <c:pt idx="1">
                  <c:v>5</c:v>
                </c:pt>
                <c:pt idx="2">
                  <c:v>18</c:v>
                </c:pt>
                <c:pt idx="3">
                  <c:v>7</c:v>
                </c:pt>
                <c:pt idx="4">
                  <c:v>3</c:v>
                </c:pt>
                <c:pt idx="5">
                  <c:v>1</c:v>
                </c:pt>
                <c:pt idx="6">
                  <c:v>33</c:v>
                </c:pt>
                <c:pt idx="7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Female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Sheet1!$A$2:$B$10</c:f>
              <c:strCache>
                <c:ptCount val="9"/>
                <c:pt idx="0">
                  <c:v>Respiratory</c:v>
                </c:pt>
                <c:pt idx="1">
                  <c:v>Injuries &amp; poisoning</c:v>
                </c:pt>
                <c:pt idx="2">
                  <c:v>All other causes</c:v>
                </c:pt>
                <c:pt idx="3">
                  <c:v>Lung cancer</c:v>
                </c:pt>
                <c:pt idx="4">
                  <c:v>Colo-rectal cancer</c:v>
                </c:pt>
                <c:pt idx="5">
                  <c:v>Diabetes</c:v>
                </c:pt>
                <c:pt idx="6">
                  <c:v>Cardiovascular &amp; Stroke</c:v>
                </c:pt>
                <c:pt idx="7">
                  <c:v>Other cancers</c:v>
                </c:pt>
                <c:pt idx="8">
                  <c:v>Breast cancer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15</c:v>
                </c:pt>
                <c:pt idx="1">
                  <c:v>3</c:v>
                </c:pt>
                <c:pt idx="2">
                  <c:v>23</c:v>
                </c:pt>
                <c:pt idx="3">
                  <c:v>5</c:v>
                </c:pt>
                <c:pt idx="4">
                  <c:v>2</c:v>
                </c:pt>
                <c:pt idx="5">
                  <c:v>1</c:v>
                </c:pt>
                <c:pt idx="6">
                  <c:v>33</c:v>
                </c:pt>
                <c:pt idx="7">
                  <c:v>14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baseline="0">
          <a:latin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1"/>
          <c:order val="0"/>
          <c:tx>
            <c:strRef>
              <c:f>Sheet1!$D$1</c:f>
              <c:strCache>
                <c:ptCount val="1"/>
                <c:pt idx="0">
                  <c:v>Female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Sheet1!$A$2:$B$10</c:f>
              <c:strCache>
                <c:ptCount val="9"/>
                <c:pt idx="0">
                  <c:v>Respiratory</c:v>
                </c:pt>
                <c:pt idx="1">
                  <c:v>Injuries &amp; poisoning</c:v>
                </c:pt>
                <c:pt idx="2">
                  <c:v>All other causes</c:v>
                </c:pt>
                <c:pt idx="3">
                  <c:v>Lung cancer</c:v>
                </c:pt>
                <c:pt idx="4">
                  <c:v>Colo-rectal cancer</c:v>
                </c:pt>
                <c:pt idx="5">
                  <c:v>Diabetes</c:v>
                </c:pt>
                <c:pt idx="6">
                  <c:v>Cardiovascular &amp; Stroke</c:v>
                </c:pt>
                <c:pt idx="7">
                  <c:v>Other cancers</c:v>
                </c:pt>
                <c:pt idx="8">
                  <c:v>Breast cancer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15</c:v>
                </c:pt>
                <c:pt idx="1">
                  <c:v>3</c:v>
                </c:pt>
                <c:pt idx="2">
                  <c:v>23</c:v>
                </c:pt>
                <c:pt idx="3">
                  <c:v>5</c:v>
                </c:pt>
                <c:pt idx="4">
                  <c:v>2</c:v>
                </c:pt>
                <c:pt idx="5">
                  <c:v>1</c:v>
                </c:pt>
                <c:pt idx="6">
                  <c:v>33</c:v>
                </c:pt>
                <c:pt idx="7">
                  <c:v>14</c:v>
                </c:pt>
                <c:pt idx="8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Sheet1!$A$2:$B$10</c:f>
              <c:strCache>
                <c:ptCount val="9"/>
                <c:pt idx="0">
                  <c:v>Respiratory</c:v>
                </c:pt>
                <c:pt idx="1">
                  <c:v>Injuries &amp; poisoning</c:v>
                </c:pt>
                <c:pt idx="2">
                  <c:v>All other causes</c:v>
                </c:pt>
                <c:pt idx="3">
                  <c:v>Lung cancer</c:v>
                </c:pt>
                <c:pt idx="4">
                  <c:v>Colo-rectal cancer</c:v>
                </c:pt>
                <c:pt idx="5">
                  <c:v>Diabetes</c:v>
                </c:pt>
                <c:pt idx="6">
                  <c:v>Cardiovascular &amp; Stroke</c:v>
                </c:pt>
                <c:pt idx="7">
                  <c:v>Other cancers</c:v>
                </c:pt>
                <c:pt idx="8">
                  <c:v>Breast cancer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13</c:v>
                </c:pt>
                <c:pt idx="1">
                  <c:v>5</c:v>
                </c:pt>
                <c:pt idx="2">
                  <c:v>18</c:v>
                </c:pt>
                <c:pt idx="3">
                  <c:v>7</c:v>
                </c:pt>
                <c:pt idx="4">
                  <c:v>3</c:v>
                </c:pt>
                <c:pt idx="5">
                  <c:v>1</c:v>
                </c:pt>
                <c:pt idx="6">
                  <c:v>33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baseline="0">
          <a:latin typeface="Arial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506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506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D64D88-7623-4818-989E-131E34A67F5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169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F8B92A-3DD2-44A6-B630-ABC5715E2DC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67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AAD31-24A5-47BA-978A-F643860480B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45CB5-195A-4348-8403-DB9DBE76235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C0059-1DB3-452F-B6E0-273ADBDD5A3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11E080E-E4A4-411C-8C73-43DFD8ECA33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BF96015-8733-4800-A06E-3FD11DBD41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8FEE6E9-BE6A-408A-B374-39B31294254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29C61-1DEF-46D9-B62A-36C5344A512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D396A-EF45-4C75-B473-135239C0A4E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D0A69-2DFB-438F-A138-FAF1A3E2E9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47EB0-300E-4F99-9308-0D9B886E7A9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BA61D-63AD-4556-AA29-51C2B19A09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41AD8-AE1B-4E8A-93FE-F1E7419436A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31421-79BD-4380-B39A-F8BBECD5C82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46F25-93F4-4016-93B9-3D2A7C8DF53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rgbClr val="0000CC">
                <a:gamma/>
                <a:shade val="588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5ED8A4-BCBE-42BC-B414-8DD68D5CAC73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\\ic.ac.uk\homes\kmhl\my%20documents\1st%20year%20MB%20BS\Heart-4ch.avi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\\ic.ac.uk\homes\kmhl\my%20documents\1st%20year%20MB%20BS\2012-2013\Thrombose_normal.mpg" TargetMode="Externa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2060575"/>
            <a:ext cx="8001000" cy="812800"/>
          </a:xfrm>
        </p:spPr>
        <p:txBody>
          <a:bodyPr/>
          <a:lstStyle/>
          <a:p>
            <a:pPr algn="l"/>
            <a:r>
              <a:rPr lang="en-GB" sz="3600" dirty="0">
                <a:latin typeface="Arial" charset="0"/>
              </a:rPr>
              <a:t>Cardiovascular System - Introduction</a:t>
            </a:r>
            <a:endParaRPr lang="en-GB" sz="4000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3429000"/>
            <a:ext cx="7772400" cy="1838325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GB" dirty="0" smtClean="0">
                <a:solidFill>
                  <a:srgbClr val="FF9900"/>
                </a:solidFill>
                <a:latin typeface="Arial" charset="0"/>
              </a:rPr>
              <a:t>Dr </a:t>
            </a:r>
            <a:r>
              <a:rPr lang="en-GB" altLang="en-GB" dirty="0">
                <a:solidFill>
                  <a:srgbClr val="FF9900"/>
                </a:solidFill>
                <a:latin typeface="Arial" charset="0"/>
              </a:rPr>
              <a:t>Ken MacLeod</a:t>
            </a:r>
          </a:p>
          <a:p>
            <a:pPr>
              <a:buFontTx/>
              <a:buNone/>
            </a:pPr>
            <a:r>
              <a:rPr lang="en-GB" altLang="en-GB" sz="1600" dirty="0">
                <a:solidFill>
                  <a:srgbClr val="FF9900"/>
                </a:solidFill>
                <a:latin typeface="Arial" charset="0"/>
              </a:rPr>
              <a:t>Cardiac Medicine, NHLI, Faculty of Medicine, Imperial </a:t>
            </a:r>
            <a:r>
              <a:rPr lang="en-GB" altLang="en-GB" sz="1600" dirty="0" smtClean="0">
                <a:solidFill>
                  <a:srgbClr val="FF9900"/>
                </a:solidFill>
                <a:latin typeface="Arial" charset="0"/>
              </a:rPr>
              <a:t>College </a:t>
            </a:r>
            <a:r>
              <a:rPr lang="en-GB" altLang="en-GB" sz="1600" dirty="0">
                <a:solidFill>
                  <a:srgbClr val="FF9900"/>
                </a:solidFill>
                <a:latin typeface="Arial" charset="0"/>
              </a:rPr>
              <a:t>London, UK</a:t>
            </a:r>
          </a:p>
          <a:p>
            <a:pPr>
              <a:buFontTx/>
              <a:buNone/>
            </a:pPr>
            <a:endParaRPr lang="en-GB" sz="1600" dirty="0">
              <a:solidFill>
                <a:srgbClr val="FF9900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sz="1600" dirty="0">
              <a:solidFill>
                <a:srgbClr val="FF9900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GB" sz="1600" dirty="0">
                <a:solidFill>
                  <a:srgbClr val="FF9900"/>
                </a:solidFill>
                <a:latin typeface="Arial" charset="0"/>
              </a:rPr>
              <a:t>k.t.macleod@imperial.ac.uk</a:t>
            </a:r>
          </a:p>
        </p:txBody>
      </p:sp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" y="419100"/>
            <a:ext cx="31242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179388" y="6453188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altLang="en-GB" sz="1000">
                <a:solidFill>
                  <a:srgbClr val="0C479D"/>
                </a:solidFill>
                <a:latin typeface="Arial" charset="0"/>
              </a:rPr>
              <a:t>© Imperial College London</a:t>
            </a:r>
            <a:endParaRPr lang="en-GB" altLang="en-GB" sz="1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6877050" y="6092825"/>
            <a:ext cx="20081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Life Support Systems</a:t>
            </a:r>
          </a:p>
          <a:p>
            <a:r>
              <a:rPr lang="en-GB" sz="1400">
                <a:latin typeface="Arial" charset="0"/>
              </a:rPr>
              <a:t>Cardiovascular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150427"/>
            <a:ext cx="7772400" cy="713173"/>
          </a:xfrm>
        </p:spPr>
        <p:txBody>
          <a:bodyPr/>
          <a:lstStyle/>
          <a:p>
            <a:r>
              <a:rPr lang="en-GB" sz="3600" dirty="0" smtClean="0">
                <a:latin typeface="Arial" pitchFamily="34" charset="0"/>
                <a:cs typeface="Arial" pitchFamily="34" charset="0"/>
              </a:rPr>
              <a:t>CVD – a heavy burden on resources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12056" y="1012054"/>
            <a:ext cx="71554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Although number of deaths attributable to CVD has declined recently, the burden of disease remains high due to conditions tending to become chronic and hospitalization at some stage needed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Need better prevention and treatment strategies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3277" y="2902997"/>
            <a:ext cx="3636023" cy="3572537"/>
            <a:chOff x="923277" y="2902997"/>
            <a:chExt cx="3636023" cy="3572537"/>
          </a:xfrm>
        </p:grpSpPr>
        <p:sp>
          <p:nvSpPr>
            <p:cNvPr id="4" name="TextBox 3"/>
            <p:cNvSpPr txBox="1"/>
            <p:nvPr/>
          </p:nvSpPr>
          <p:spPr>
            <a:xfrm>
              <a:off x="923277" y="3613212"/>
              <a:ext cx="3636023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Better health education to promote better health</a:t>
              </a:r>
            </a:p>
            <a:p>
              <a:endParaRPr lang="en-GB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GB" sz="20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Improvement in communication with patients and people </a:t>
              </a:r>
            </a:p>
            <a:p>
              <a:endParaRPr lang="en-GB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GB" sz="20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Development of appropriate public health policies</a:t>
              </a:r>
              <a:endParaRPr lang="en-GB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>
              <a:off x="2383653" y="2934070"/>
              <a:ext cx="798994" cy="736848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042516" y="2895599"/>
            <a:ext cx="3488925" cy="3051981"/>
            <a:chOff x="5042516" y="2895599"/>
            <a:chExt cx="3488925" cy="3051981"/>
          </a:xfrm>
        </p:grpSpPr>
        <p:sp>
          <p:nvSpPr>
            <p:cNvPr id="5" name="TextBox 4"/>
            <p:cNvSpPr txBox="1"/>
            <p:nvPr/>
          </p:nvSpPr>
          <p:spPr>
            <a:xfrm>
              <a:off x="5042516" y="3577700"/>
              <a:ext cx="3488925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Better understanding of mechanisms</a:t>
              </a:r>
            </a:p>
            <a:p>
              <a:endParaRPr lang="en-GB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defTabSz="566738">
                <a:lnSpc>
                  <a:spcPct val="100000"/>
                </a:lnSpc>
                <a:spcBef>
                  <a:spcPct val="20000"/>
                </a:spcBef>
              </a:pPr>
              <a:r>
                <a:rPr lang="en-GB" sz="20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Discovery of new treatments and more effective medical and surgical techniques</a:t>
              </a:r>
            </a:p>
            <a:p>
              <a:endParaRPr lang="en-GB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168287" y="2895599"/>
              <a:ext cx="850776" cy="753126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654" y="147961"/>
            <a:ext cx="7281292" cy="715639"/>
          </a:xfrm>
        </p:spPr>
        <p:txBody>
          <a:bodyPr/>
          <a:lstStyle/>
          <a:p>
            <a:r>
              <a:rPr lang="en-GB" sz="4000" dirty="0" smtClean="0">
                <a:latin typeface="Arial" pitchFamily="34" charset="0"/>
                <a:cs typeface="Arial" pitchFamily="34" charset="0"/>
              </a:rPr>
              <a:t>How far have we come?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0856" y="3471170"/>
            <a:ext cx="3737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 long way in a short time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8033" y="4787660"/>
            <a:ext cx="2782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Improvements in: 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(1) public health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(2) medical care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(3) pharmacy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(4) diet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25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2337" y="995869"/>
            <a:ext cx="3310863" cy="247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4432485" y="3923930"/>
            <a:ext cx="253630" cy="816745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Line 2"/>
          <p:cNvSpPr>
            <a:spLocks noChangeShapeType="1"/>
          </p:cNvSpPr>
          <p:nvPr/>
        </p:nvSpPr>
        <p:spPr bwMode="auto">
          <a:xfrm>
            <a:off x="2695223" y="4964114"/>
            <a:ext cx="5722056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63" name="Line 3"/>
          <p:cNvSpPr>
            <a:spLocks noChangeShapeType="1"/>
          </p:cNvSpPr>
          <p:nvPr/>
        </p:nvSpPr>
        <p:spPr bwMode="auto">
          <a:xfrm>
            <a:off x="2695223" y="4581525"/>
            <a:ext cx="5722056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64" name="Line 4"/>
          <p:cNvSpPr>
            <a:spLocks noChangeShapeType="1"/>
          </p:cNvSpPr>
          <p:nvPr/>
        </p:nvSpPr>
        <p:spPr bwMode="auto">
          <a:xfrm>
            <a:off x="2695223" y="4186239"/>
            <a:ext cx="5722056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65" name="Line 5"/>
          <p:cNvSpPr>
            <a:spLocks noChangeShapeType="1"/>
          </p:cNvSpPr>
          <p:nvPr/>
        </p:nvSpPr>
        <p:spPr bwMode="auto">
          <a:xfrm flipV="1">
            <a:off x="2723104" y="3817397"/>
            <a:ext cx="5675172" cy="72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66" name="Line 6"/>
          <p:cNvSpPr>
            <a:spLocks noChangeShapeType="1"/>
          </p:cNvSpPr>
          <p:nvPr/>
        </p:nvSpPr>
        <p:spPr bwMode="auto">
          <a:xfrm>
            <a:off x="2695223" y="3419475"/>
            <a:ext cx="5722056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67" name="Line 7"/>
          <p:cNvSpPr>
            <a:spLocks noChangeShapeType="1"/>
          </p:cNvSpPr>
          <p:nvPr/>
        </p:nvSpPr>
        <p:spPr bwMode="auto">
          <a:xfrm>
            <a:off x="2695223" y="3036889"/>
            <a:ext cx="5722056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68" name="Line 8"/>
          <p:cNvSpPr>
            <a:spLocks noChangeShapeType="1"/>
          </p:cNvSpPr>
          <p:nvPr/>
        </p:nvSpPr>
        <p:spPr bwMode="auto">
          <a:xfrm>
            <a:off x="2695223" y="2652714"/>
            <a:ext cx="5722056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 flipV="1">
            <a:off x="2695224" y="2254927"/>
            <a:ext cx="5658663" cy="408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0" name="Line 10"/>
          <p:cNvSpPr>
            <a:spLocks noChangeShapeType="1"/>
          </p:cNvSpPr>
          <p:nvPr/>
        </p:nvSpPr>
        <p:spPr bwMode="auto">
          <a:xfrm>
            <a:off x="2695223" y="1874838"/>
            <a:ext cx="5722056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1" name="Line 11"/>
          <p:cNvSpPr>
            <a:spLocks noChangeShapeType="1"/>
          </p:cNvSpPr>
          <p:nvPr/>
        </p:nvSpPr>
        <p:spPr bwMode="auto">
          <a:xfrm>
            <a:off x="2695223" y="1492250"/>
            <a:ext cx="5722056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2" name="Line 12"/>
          <p:cNvSpPr>
            <a:spLocks noChangeShapeType="1"/>
          </p:cNvSpPr>
          <p:nvPr/>
        </p:nvSpPr>
        <p:spPr bwMode="auto">
          <a:xfrm>
            <a:off x="2695222" y="1492250"/>
            <a:ext cx="1412" cy="385603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3" name="Line 13"/>
          <p:cNvSpPr>
            <a:spLocks noChangeShapeType="1"/>
          </p:cNvSpPr>
          <p:nvPr/>
        </p:nvSpPr>
        <p:spPr bwMode="auto">
          <a:xfrm>
            <a:off x="2595034" y="5310189"/>
            <a:ext cx="100188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2595034" y="4964114"/>
            <a:ext cx="100188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2595034" y="4581525"/>
            <a:ext cx="100188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6" name="Line 16"/>
          <p:cNvSpPr>
            <a:spLocks noChangeShapeType="1"/>
          </p:cNvSpPr>
          <p:nvPr/>
        </p:nvSpPr>
        <p:spPr bwMode="auto">
          <a:xfrm>
            <a:off x="2595034" y="4186239"/>
            <a:ext cx="100188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7" name="Line 17"/>
          <p:cNvSpPr>
            <a:spLocks noChangeShapeType="1"/>
          </p:cNvSpPr>
          <p:nvPr/>
        </p:nvSpPr>
        <p:spPr bwMode="auto">
          <a:xfrm>
            <a:off x="2595034" y="3803650"/>
            <a:ext cx="100188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8" name="Line 18"/>
          <p:cNvSpPr>
            <a:spLocks noChangeShapeType="1"/>
          </p:cNvSpPr>
          <p:nvPr/>
        </p:nvSpPr>
        <p:spPr bwMode="auto">
          <a:xfrm>
            <a:off x="2595034" y="3419475"/>
            <a:ext cx="100188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9" name="Line 19"/>
          <p:cNvSpPr>
            <a:spLocks noChangeShapeType="1"/>
          </p:cNvSpPr>
          <p:nvPr/>
        </p:nvSpPr>
        <p:spPr bwMode="auto">
          <a:xfrm>
            <a:off x="2595034" y="3036889"/>
            <a:ext cx="100188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0" name="Line 20"/>
          <p:cNvSpPr>
            <a:spLocks noChangeShapeType="1"/>
          </p:cNvSpPr>
          <p:nvPr/>
        </p:nvSpPr>
        <p:spPr bwMode="auto">
          <a:xfrm>
            <a:off x="2595034" y="2652714"/>
            <a:ext cx="100188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1" name="Line 21"/>
          <p:cNvSpPr>
            <a:spLocks noChangeShapeType="1"/>
          </p:cNvSpPr>
          <p:nvPr/>
        </p:nvSpPr>
        <p:spPr bwMode="auto">
          <a:xfrm>
            <a:off x="2595034" y="2259014"/>
            <a:ext cx="100188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2" name="Line 22"/>
          <p:cNvSpPr>
            <a:spLocks noChangeShapeType="1"/>
          </p:cNvSpPr>
          <p:nvPr/>
        </p:nvSpPr>
        <p:spPr bwMode="auto">
          <a:xfrm>
            <a:off x="2595034" y="1874838"/>
            <a:ext cx="100188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3" name="Line 23"/>
          <p:cNvSpPr>
            <a:spLocks noChangeShapeType="1"/>
          </p:cNvSpPr>
          <p:nvPr/>
        </p:nvSpPr>
        <p:spPr bwMode="auto">
          <a:xfrm>
            <a:off x="2595034" y="1492250"/>
            <a:ext cx="100188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4" name="Line 24"/>
          <p:cNvSpPr>
            <a:spLocks noChangeShapeType="1"/>
          </p:cNvSpPr>
          <p:nvPr/>
        </p:nvSpPr>
        <p:spPr bwMode="auto">
          <a:xfrm>
            <a:off x="2695223" y="5310189"/>
            <a:ext cx="5722056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5" name="Line 25"/>
          <p:cNvSpPr>
            <a:spLocks noChangeShapeType="1"/>
          </p:cNvSpPr>
          <p:nvPr/>
        </p:nvSpPr>
        <p:spPr bwMode="auto">
          <a:xfrm flipV="1">
            <a:off x="2695222" y="5348289"/>
            <a:ext cx="1412" cy="1095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6" name="Line 26"/>
          <p:cNvSpPr>
            <a:spLocks noChangeShapeType="1"/>
          </p:cNvSpPr>
          <p:nvPr/>
        </p:nvSpPr>
        <p:spPr bwMode="auto">
          <a:xfrm flipV="1">
            <a:off x="3234266" y="5310189"/>
            <a:ext cx="1412" cy="1095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7" name="Line 27"/>
          <p:cNvSpPr>
            <a:spLocks noChangeShapeType="1"/>
          </p:cNvSpPr>
          <p:nvPr/>
        </p:nvSpPr>
        <p:spPr bwMode="auto">
          <a:xfrm flipV="1">
            <a:off x="4186767" y="5310189"/>
            <a:ext cx="1411" cy="1095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8" name="Line 28"/>
          <p:cNvSpPr>
            <a:spLocks noChangeShapeType="1"/>
          </p:cNvSpPr>
          <p:nvPr/>
        </p:nvSpPr>
        <p:spPr bwMode="auto">
          <a:xfrm flipV="1">
            <a:off x="5147733" y="5310189"/>
            <a:ext cx="1412" cy="1095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9" name="Line 29"/>
          <p:cNvSpPr>
            <a:spLocks noChangeShapeType="1"/>
          </p:cNvSpPr>
          <p:nvPr/>
        </p:nvSpPr>
        <p:spPr bwMode="auto">
          <a:xfrm flipV="1">
            <a:off x="6100234" y="5310189"/>
            <a:ext cx="1411" cy="1095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0" name="Line 30"/>
          <p:cNvSpPr>
            <a:spLocks noChangeShapeType="1"/>
          </p:cNvSpPr>
          <p:nvPr/>
        </p:nvSpPr>
        <p:spPr bwMode="auto">
          <a:xfrm flipV="1">
            <a:off x="7052733" y="5310189"/>
            <a:ext cx="1412" cy="1095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1" name="Rectangle 31"/>
          <p:cNvSpPr>
            <a:spLocks noChangeArrowheads="1"/>
          </p:cNvSpPr>
          <p:nvPr/>
        </p:nvSpPr>
        <p:spPr bwMode="auto">
          <a:xfrm>
            <a:off x="2260601" y="5151439"/>
            <a:ext cx="171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2" name="Rectangle 32"/>
          <p:cNvSpPr>
            <a:spLocks noChangeArrowheads="1"/>
          </p:cNvSpPr>
          <p:nvPr/>
        </p:nvSpPr>
        <p:spPr bwMode="auto">
          <a:xfrm>
            <a:off x="2078567" y="4767264"/>
            <a:ext cx="343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3" name="Rectangle 33"/>
          <p:cNvSpPr>
            <a:spLocks noChangeArrowheads="1"/>
          </p:cNvSpPr>
          <p:nvPr/>
        </p:nvSpPr>
        <p:spPr bwMode="auto">
          <a:xfrm>
            <a:off x="2078567" y="4384676"/>
            <a:ext cx="343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4" name="Rectangle 34"/>
          <p:cNvSpPr>
            <a:spLocks noChangeArrowheads="1"/>
          </p:cNvSpPr>
          <p:nvPr/>
        </p:nvSpPr>
        <p:spPr bwMode="auto">
          <a:xfrm>
            <a:off x="2078567" y="3989389"/>
            <a:ext cx="343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5" name="Rectangle 35"/>
          <p:cNvSpPr>
            <a:spLocks noChangeArrowheads="1"/>
          </p:cNvSpPr>
          <p:nvPr/>
        </p:nvSpPr>
        <p:spPr bwMode="auto">
          <a:xfrm>
            <a:off x="2078567" y="3606800"/>
            <a:ext cx="343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6" name="Rectangle 36"/>
          <p:cNvSpPr>
            <a:spLocks noChangeArrowheads="1"/>
          </p:cNvSpPr>
          <p:nvPr/>
        </p:nvSpPr>
        <p:spPr bwMode="auto">
          <a:xfrm>
            <a:off x="2078567" y="3222626"/>
            <a:ext cx="343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7" name="Rectangle 37"/>
          <p:cNvSpPr>
            <a:spLocks noChangeArrowheads="1"/>
          </p:cNvSpPr>
          <p:nvPr/>
        </p:nvSpPr>
        <p:spPr bwMode="auto">
          <a:xfrm>
            <a:off x="2078567" y="2840039"/>
            <a:ext cx="343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8" name="Rectangle 38"/>
          <p:cNvSpPr>
            <a:spLocks noChangeArrowheads="1"/>
          </p:cNvSpPr>
          <p:nvPr/>
        </p:nvSpPr>
        <p:spPr bwMode="auto">
          <a:xfrm>
            <a:off x="2078567" y="2455864"/>
            <a:ext cx="343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9" name="Rectangle 39"/>
          <p:cNvSpPr>
            <a:spLocks noChangeArrowheads="1"/>
          </p:cNvSpPr>
          <p:nvPr/>
        </p:nvSpPr>
        <p:spPr bwMode="auto">
          <a:xfrm>
            <a:off x="2078567" y="2062164"/>
            <a:ext cx="343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80</a:t>
            </a: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0" name="Rectangle 40"/>
          <p:cNvSpPr>
            <a:spLocks noChangeArrowheads="1"/>
          </p:cNvSpPr>
          <p:nvPr/>
        </p:nvSpPr>
        <p:spPr bwMode="auto">
          <a:xfrm>
            <a:off x="2078567" y="1677989"/>
            <a:ext cx="343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1" name="Rectangle 41"/>
          <p:cNvSpPr>
            <a:spLocks noChangeArrowheads="1"/>
          </p:cNvSpPr>
          <p:nvPr/>
        </p:nvSpPr>
        <p:spPr bwMode="auto">
          <a:xfrm>
            <a:off x="1896533" y="1295401"/>
            <a:ext cx="51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2" name="Rectangle 42"/>
          <p:cNvSpPr>
            <a:spLocks noChangeArrowheads="1"/>
          </p:cNvSpPr>
          <p:nvPr/>
        </p:nvSpPr>
        <p:spPr bwMode="auto">
          <a:xfrm>
            <a:off x="2904066" y="5538789"/>
            <a:ext cx="686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1500</a:t>
            </a: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3" name="Rectangle 43"/>
          <p:cNvSpPr>
            <a:spLocks noChangeArrowheads="1"/>
          </p:cNvSpPr>
          <p:nvPr/>
        </p:nvSpPr>
        <p:spPr bwMode="auto">
          <a:xfrm>
            <a:off x="3856567" y="5538789"/>
            <a:ext cx="686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1600</a:t>
            </a: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4" name="Rectangle 44"/>
          <p:cNvSpPr>
            <a:spLocks noChangeArrowheads="1"/>
          </p:cNvSpPr>
          <p:nvPr/>
        </p:nvSpPr>
        <p:spPr bwMode="auto">
          <a:xfrm>
            <a:off x="4809066" y="5538789"/>
            <a:ext cx="686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1700</a:t>
            </a: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5" name="Rectangle 45"/>
          <p:cNvSpPr>
            <a:spLocks noChangeArrowheads="1"/>
          </p:cNvSpPr>
          <p:nvPr/>
        </p:nvSpPr>
        <p:spPr bwMode="auto">
          <a:xfrm>
            <a:off x="5770034" y="5538789"/>
            <a:ext cx="686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1800</a:t>
            </a: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6" name="Rectangle 46"/>
          <p:cNvSpPr>
            <a:spLocks noChangeArrowheads="1"/>
          </p:cNvSpPr>
          <p:nvPr/>
        </p:nvSpPr>
        <p:spPr bwMode="auto">
          <a:xfrm>
            <a:off x="6722533" y="5538789"/>
            <a:ext cx="686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1900</a:t>
            </a: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7" name="Rectangle 47"/>
          <p:cNvSpPr>
            <a:spLocks noChangeArrowheads="1"/>
          </p:cNvSpPr>
          <p:nvPr/>
        </p:nvSpPr>
        <p:spPr bwMode="auto">
          <a:xfrm>
            <a:off x="7675034" y="5538789"/>
            <a:ext cx="686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2000</a:t>
            </a: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8" name="Line 48"/>
          <p:cNvSpPr>
            <a:spLocks noChangeShapeType="1"/>
          </p:cNvSpPr>
          <p:nvPr/>
        </p:nvSpPr>
        <p:spPr bwMode="auto">
          <a:xfrm flipV="1">
            <a:off x="7992533" y="5310189"/>
            <a:ext cx="1412" cy="1095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9" name="Text Box 49"/>
          <p:cNvSpPr txBox="1">
            <a:spLocks noChangeArrowheads="1"/>
          </p:cNvSpPr>
          <p:nvPr/>
        </p:nvSpPr>
        <p:spPr bwMode="auto">
          <a:xfrm>
            <a:off x="6434667" y="2209800"/>
            <a:ext cx="1240276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dirty="0">
                <a:latin typeface="Arial" pitchFamily="34" charset="0"/>
                <a:cs typeface="Arial" pitchFamily="34" charset="0"/>
              </a:rPr>
              <a:t>Women</a:t>
            </a:r>
          </a:p>
        </p:txBody>
      </p:sp>
      <p:sp>
        <p:nvSpPr>
          <p:cNvPr id="399410" name="Text Box 50"/>
          <p:cNvSpPr txBox="1">
            <a:spLocks noChangeArrowheads="1"/>
          </p:cNvSpPr>
          <p:nvPr/>
        </p:nvSpPr>
        <p:spPr bwMode="auto">
          <a:xfrm>
            <a:off x="7857067" y="3024188"/>
            <a:ext cx="784189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>
                <a:latin typeface="Arial" pitchFamily="34" charset="0"/>
                <a:cs typeface="Arial" pitchFamily="34" charset="0"/>
              </a:rPr>
              <a:t>Men</a:t>
            </a:r>
          </a:p>
        </p:txBody>
      </p:sp>
      <p:sp>
        <p:nvSpPr>
          <p:cNvPr id="399411" name="Text Box 51"/>
          <p:cNvSpPr txBox="1">
            <a:spLocks noChangeArrowheads="1"/>
          </p:cNvSpPr>
          <p:nvPr/>
        </p:nvSpPr>
        <p:spPr bwMode="auto">
          <a:xfrm>
            <a:off x="855874" y="435005"/>
            <a:ext cx="7622301" cy="5847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GB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Expectation of life over centuries (E &amp; W)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3" name="Text Box 53"/>
          <p:cNvSpPr txBox="1">
            <a:spLocks noChangeArrowheads="1"/>
          </p:cNvSpPr>
          <p:nvPr/>
        </p:nvSpPr>
        <p:spPr bwMode="auto">
          <a:xfrm>
            <a:off x="167185" y="2438400"/>
            <a:ext cx="1742785" cy="1200329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>
                <a:latin typeface="Arial" pitchFamily="34" charset="0"/>
                <a:cs typeface="Arial" pitchFamily="34" charset="0"/>
              </a:rPr>
              <a:t>Life</a:t>
            </a:r>
          </a:p>
          <a:p>
            <a:pPr algn="ctr" eaLnBrk="1" hangingPunct="1"/>
            <a:r>
              <a:rPr lang="en-GB">
                <a:latin typeface="Arial" pitchFamily="34" charset="0"/>
                <a:cs typeface="Arial" pitchFamily="34" charset="0"/>
              </a:rPr>
              <a:t>expectancy</a:t>
            </a:r>
          </a:p>
          <a:p>
            <a:pPr algn="ctr" eaLnBrk="1" hangingPunct="1"/>
            <a:r>
              <a:rPr lang="en-GB">
                <a:latin typeface="Arial" pitchFamily="34" charset="0"/>
                <a:cs typeface="Arial" pitchFamily="34" charset="0"/>
              </a:rPr>
              <a:t>(y)</a:t>
            </a:r>
            <a:endParaRPr lang="en-GB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4" name="Text Box 54"/>
          <p:cNvSpPr txBox="1">
            <a:spLocks noChangeArrowheads="1"/>
          </p:cNvSpPr>
          <p:nvPr/>
        </p:nvSpPr>
        <p:spPr bwMode="auto">
          <a:xfrm>
            <a:off x="5447930" y="6438531"/>
            <a:ext cx="3555717" cy="30777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400" dirty="0">
                <a:latin typeface="Arial" pitchFamily="34" charset="0"/>
                <a:cs typeface="Arial" pitchFamily="34" charset="0"/>
              </a:rPr>
              <a:t>Redrawn from Office for National Statistics</a:t>
            </a:r>
          </a:p>
        </p:txBody>
      </p:sp>
      <p:sp>
        <p:nvSpPr>
          <p:cNvPr id="399415" name="Freeform 55"/>
          <p:cNvSpPr>
            <a:spLocks/>
          </p:cNvSpPr>
          <p:nvPr/>
        </p:nvSpPr>
        <p:spPr bwMode="auto">
          <a:xfrm>
            <a:off x="3318933" y="2514600"/>
            <a:ext cx="4809067" cy="1612900"/>
          </a:xfrm>
          <a:custGeom>
            <a:avLst/>
            <a:gdLst/>
            <a:ahLst/>
            <a:cxnLst>
              <a:cxn ang="0">
                <a:pos x="0" y="968"/>
              </a:cxn>
              <a:cxn ang="0">
                <a:pos x="80" y="960"/>
              </a:cxn>
              <a:cxn ang="0">
                <a:pos x="200" y="888"/>
              </a:cxn>
              <a:cxn ang="0">
                <a:pos x="424" y="872"/>
              </a:cxn>
              <a:cxn ang="0">
                <a:pos x="784" y="896"/>
              </a:cxn>
              <a:cxn ang="0">
                <a:pos x="896" y="936"/>
              </a:cxn>
              <a:cxn ang="0">
                <a:pos x="1304" y="976"/>
              </a:cxn>
              <a:cxn ang="0">
                <a:pos x="1600" y="1016"/>
              </a:cxn>
              <a:cxn ang="0">
                <a:pos x="1904" y="1008"/>
              </a:cxn>
              <a:cxn ang="0">
                <a:pos x="2080" y="936"/>
              </a:cxn>
              <a:cxn ang="0">
                <a:pos x="2344" y="856"/>
              </a:cxn>
              <a:cxn ang="0">
                <a:pos x="2536" y="816"/>
              </a:cxn>
              <a:cxn ang="0">
                <a:pos x="2680" y="752"/>
              </a:cxn>
              <a:cxn ang="0">
                <a:pos x="2880" y="704"/>
              </a:cxn>
              <a:cxn ang="0">
                <a:pos x="2992" y="664"/>
              </a:cxn>
              <a:cxn ang="0">
                <a:pos x="3120" y="472"/>
              </a:cxn>
              <a:cxn ang="0">
                <a:pos x="3128" y="448"/>
              </a:cxn>
              <a:cxn ang="0">
                <a:pos x="3144" y="424"/>
              </a:cxn>
              <a:cxn ang="0">
                <a:pos x="3200" y="344"/>
              </a:cxn>
              <a:cxn ang="0">
                <a:pos x="3216" y="320"/>
              </a:cxn>
              <a:cxn ang="0">
                <a:pos x="3256" y="240"/>
              </a:cxn>
              <a:cxn ang="0">
                <a:pos x="3280" y="168"/>
              </a:cxn>
              <a:cxn ang="0">
                <a:pos x="3360" y="56"/>
              </a:cxn>
              <a:cxn ang="0">
                <a:pos x="3384" y="8"/>
              </a:cxn>
              <a:cxn ang="0">
                <a:pos x="3408" y="0"/>
              </a:cxn>
            </a:cxnLst>
            <a:rect l="0" t="0" r="r" b="b"/>
            <a:pathLst>
              <a:path w="3408" h="1016">
                <a:moveTo>
                  <a:pt x="0" y="968"/>
                </a:moveTo>
                <a:cubicBezTo>
                  <a:pt x="27" y="965"/>
                  <a:pt x="54" y="968"/>
                  <a:pt x="80" y="960"/>
                </a:cubicBezTo>
                <a:cubicBezTo>
                  <a:pt x="125" y="946"/>
                  <a:pt x="152" y="897"/>
                  <a:pt x="200" y="888"/>
                </a:cubicBezTo>
                <a:cubicBezTo>
                  <a:pt x="267" y="876"/>
                  <a:pt x="368" y="875"/>
                  <a:pt x="424" y="872"/>
                </a:cubicBezTo>
                <a:cubicBezTo>
                  <a:pt x="645" y="878"/>
                  <a:pt x="640" y="875"/>
                  <a:pt x="784" y="896"/>
                </a:cubicBezTo>
                <a:cubicBezTo>
                  <a:pt x="820" y="908"/>
                  <a:pt x="858" y="931"/>
                  <a:pt x="896" y="936"/>
                </a:cubicBezTo>
                <a:cubicBezTo>
                  <a:pt x="1031" y="955"/>
                  <a:pt x="1168" y="966"/>
                  <a:pt x="1304" y="976"/>
                </a:cubicBezTo>
                <a:cubicBezTo>
                  <a:pt x="1402" y="992"/>
                  <a:pt x="1501" y="1006"/>
                  <a:pt x="1600" y="1016"/>
                </a:cubicBezTo>
                <a:cubicBezTo>
                  <a:pt x="1701" y="1013"/>
                  <a:pt x="1803" y="1015"/>
                  <a:pt x="1904" y="1008"/>
                </a:cubicBezTo>
                <a:cubicBezTo>
                  <a:pt x="1967" y="1004"/>
                  <a:pt x="2026" y="960"/>
                  <a:pt x="2080" y="936"/>
                </a:cubicBezTo>
                <a:cubicBezTo>
                  <a:pt x="2163" y="899"/>
                  <a:pt x="2253" y="871"/>
                  <a:pt x="2344" y="856"/>
                </a:cubicBezTo>
                <a:cubicBezTo>
                  <a:pt x="2399" y="819"/>
                  <a:pt x="2473" y="832"/>
                  <a:pt x="2536" y="816"/>
                </a:cubicBezTo>
                <a:cubicBezTo>
                  <a:pt x="2592" y="802"/>
                  <a:pt x="2630" y="774"/>
                  <a:pt x="2680" y="752"/>
                </a:cubicBezTo>
                <a:cubicBezTo>
                  <a:pt x="2745" y="723"/>
                  <a:pt x="2810" y="711"/>
                  <a:pt x="2880" y="704"/>
                </a:cubicBezTo>
                <a:cubicBezTo>
                  <a:pt x="2926" y="693"/>
                  <a:pt x="2954" y="689"/>
                  <a:pt x="2992" y="664"/>
                </a:cubicBezTo>
                <a:cubicBezTo>
                  <a:pt x="3035" y="600"/>
                  <a:pt x="3077" y="536"/>
                  <a:pt x="3120" y="472"/>
                </a:cubicBezTo>
                <a:cubicBezTo>
                  <a:pt x="3125" y="465"/>
                  <a:pt x="3124" y="456"/>
                  <a:pt x="3128" y="448"/>
                </a:cubicBezTo>
                <a:cubicBezTo>
                  <a:pt x="3132" y="439"/>
                  <a:pt x="3138" y="432"/>
                  <a:pt x="3144" y="424"/>
                </a:cubicBezTo>
                <a:cubicBezTo>
                  <a:pt x="3203" y="341"/>
                  <a:pt x="3126" y="454"/>
                  <a:pt x="3200" y="344"/>
                </a:cubicBezTo>
                <a:cubicBezTo>
                  <a:pt x="3205" y="336"/>
                  <a:pt x="3216" y="320"/>
                  <a:pt x="3216" y="320"/>
                </a:cubicBezTo>
                <a:cubicBezTo>
                  <a:pt x="3229" y="269"/>
                  <a:pt x="3218" y="297"/>
                  <a:pt x="3256" y="240"/>
                </a:cubicBezTo>
                <a:cubicBezTo>
                  <a:pt x="3265" y="226"/>
                  <a:pt x="3269" y="185"/>
                  <a:pt x="3280" y="168"/>
                </a:cubicBezTo>
                <a:cubicBezTo>
                  <a:pt x="3307" y="128"/>
                  <a:pt x="3318" y="84"/>
                  <a:pt x="3360" y="56"/>
                </a:cubicBezTo>
                <a:cubicBezTo>
                  <a:pt x="3365" y="40"/>
                  <a:pt x="3370" y="19"/>
                  <a:pt x="3384" y="8"/>
                </a:cubicBezTo>
                <a:cubicBezTo>
                  <a:pt x="3391" y="3"/>
                  <a:pt x="3408" y="0"/>
                  <a:pt x="3408" y="0"/>
                </a:cubicBezTo>
              </a:path>
            </a:pathLst>
          </a:custGeom>
          <a:noFill/>
          <a:ln w="38100" cmpd="sng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6" name="Freeform 56"/>
          <p:cNvSpPr>
            <a:spLocks/>
          </p:cNvSpPr>
          <p:nvPr/>
        </p:nvSpPr>
        <p:spPr bwMode="auto">
          <a:xfrm>
            <a:off x="7258755" y="2374900"/>
            <a:ext cx="846667" cy="1195388"/>
          </a:xfrm>
          <a:custGeom>
            <a:avLst/>
            <a:gdLst/>
            <a:ahLst/>
            <a:cxnLst>
              <a:cxn ang="0">
                <a:pos x="0" y="744"/>
              </a:cxn>
              <a:cxn ang="0">
                <a:pos x="120" y="728"/>
              </a:cxn>
              <a:cxn ang="0">
                <a:pos x="136" y="704"/>
              </a:cxn>
              <a:cxn ang="0">
                <a:pos x="184" y="656"/>
              </a:cxn>
              <a:cxn ang="0">
                <a:pos x="264" y="528"/>
              </a:cxn>
              <a:cxn ang="0">
                <a:pos x="352" y="384"/>
              </a:cxn>
              <a:cxn ang="0">
                <a:pos x="384" y="304"/>
              </a:cxn>
              <a:cxn ang="0">
                <a:pos x="480" y="144"/>
              </a:cxn>
              <a:cxn ang="0">
                <a:pos x="512" y="72"/>
              </a:cxn>
              <a:cxn ang="0">
                <a:pos x="560" y="32"/>
              </a:cxn>
              <a:cxn ang="0">
                <a:pos x="576" y="8"/>
              </a:cxn>
              <a:cxn ang="0">
                <a:pos x="600" y="0"/>
              </a:cxn>
            </a:cxnLst>
            <a:rect l="0" t="0" r="r" b="b"/>
            <a:pathLst>
              <a:path w="600" h="753">
                <a:moveTo>
                  <a:pt x="0" y="744"/>
                </a:moveTo>
                <a:cubicBezTo>
                  <a:pt x="40" y="741"/>
                  <a:pt x="88" y="753"/>
                  <a:pt x="120" y="728"/>
                </a:cubicBezTo>
                <a:cubicBezTo>
                  <a:pt x="128" y="722"/>
                  <a:pt x="130" y="711"/>
                  <a:pt x="136" y="704"/>
                </a:cubicBezTo>
                <a:cubicBezTo>
                  <a:pt x="151" y="687"/>
                  <a:pt x="184" y="656"/>
                  <a:pt x="184" y="656"/>
                </a:cubicBezTo>
                <a:cubicBezTo>
                  <a:pt x="202" y="602"/>
                  <a:pt x="223" y="569"/>
                  <a:pt x="264" y="528"/>
                </a:cubicBezTo>
                <a:cubicBezTo>
                  <a:pt x="283" y="472"/>
                  <a:pt x="326" y="435"/>
                  <a:pt x="352" y="384"/>
                </a:cubicBezTo>
                <a:cubicBezTo>
                  <a:pt x="366" y="356"/>
                  <a:pt x="366" y="331"/>
                  <a:pt x="384" y="304"/>
                </a:cubicBezTo>
                <a:cubicBezTo>
                  <a:pt x="397" y="253"/>
                  <a:pt x="442" y="182"/>
                  <a:pt x="480" y="144"/>
                </a:cubicBezTo>
                <a:cubicBezTo>
                  <a:pt x="484" y="133"/>
                  <a:pt x="506" y="80"/>
                  <a:pt x="512" y="72"/>
                </a:cubicBezTo>
                <a:cubicBezTo>
                  <a:pt x="525" y="56"/>
                  <a:pt x="547" y="48"/>
                  <a:pt x="560" y="32"/>
                </a:cubicBezTo>
                <a:cubicBezTo>
                  <a:pt x="566" y="25"/>
                  <a:pt x="568" y="14"/>
                  <a:pt x="576" y="8"/>
                </a:cubicBezTo>
                <a:cubicBezTo>
                  <a:pt x="583" y="3"/>
                  <a:pt x="600" y="0"/>
                  <a:pt x="600" y="0"/>
                </a:cubicBezTo>
              </a:path>
            </a:pathLst>
          </a:custGeom>
          <a:noFill/>
          <a:ln w="38100" cmpd="sng">
            <a:solidFill>
              <a:srgbClr val="CC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571"/>
            <a:ext cx="8001000" cy="651029"/>
          </a:xfrm>
        </p:spPr>
        <p:txBody>
          <a:bodyPr/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Pre 1900</a:t>
            </a:r>
            <a:r>
              <a:rPr lang="en-GB" dirty="0"/>
              <a:t/>
            </a:r>
            <a:br>
              <a:rPr lang="en-GB" dirty="0"/>
            </a:br>
            <a:endParaRPr lang="en-GB" b="1" dirty="0"/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1073458" y="986902"/>
            <a:ext cx="6971683" cy="319448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Very little cardiology and no cardiac surgery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Heart attack not properly described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Diet and atherosclerosis not linked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Diabetes recognised but physiology not known  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Treatments</a:t>
            </a:r>
          </a:p>
          <a:p>
            <a:pPr lvl="1"/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Digitalis from the Foxglove (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Digitalis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purpura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) f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or heart failure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Bed rest, leeches and bleeding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51499" y="4253869"/>
            <a:ext cx="3324688" cy="2485900"/>
            <a:chOff x="1451499" y="4253869"/>
            <a:chExt cx="3324688" cy="2485900"/>
          </a:xfrm>
        </p:grpSpPr>
        <p:pic>
          <p:nvPicPr>
            <p:cNvPr id="6" name="Picture 3" descr="Foxglov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7131" y="4253869"/>
              <a:ext cx="3082169" cy="2058155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1451499" y="6308882"/>
              <a:ext cx="332468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100" dirty="0" smtClean="0">
                  <a:latin typeface="Arial" pitchFamily="34" charset="0"/>
                  <a:cs typeface="Arial" pitchFamily="34" charset="0"/>
                </a:rPr>
                <a:t>“An account of the foxglove and some of its uses”</a:t>
              </a:r>
            </a:p>
            <a:p>
              <a:r>
                <a:rPr lang="en-GB" sz="1100" dirty="0" smtClean="0">
                  <a:latin typeface="Arial" pitchFamily="34" charset="0"/>
                  <a:cs typeface="Arial" pitchFamily="34" charset="0"/>
                </a:rPr>
                <a:t>William Withering (1785)</a:t>
              </a:r>
              <a:endParaRPr lang="en-GB" sz="11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914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7349" y="4569643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48" y="156839"/>
            <a:ext cx="7304103" cy="837460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Now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532" y="1252089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Effective Drugs</a:t>
            </a: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For (1) Blood pressure control</a:t>
            </a:r>
          </a:p>
          <a:p>
            <a:pPr lvl="1"/>
            <a:r>
              <a:rPr lang="en-GB" sz="1400" dirty="0" smtClean="0">
                <a:latin typeface="Arial" pitchFamily="34" charset="0"/>
                <a:cs typeface="Arial" pitchFamily="34" charset="0"/>
              </a:rPr>
              <a:t>Beta blockers – BP, rhythm control, survival</a:t>
            </a:r>
          </a:p>
          <a:p>
            <a:pPr lvl="1"/>
            <a:r>
              <a:rPr lang="en-GB" sz="1400" dirty="0" smtClean="0">
                <a:latin typeface="Arial" pitchFamily="34" charset="0"/>
                <a:cs typeface="Arial" pitchFamily="34" charset="0"/>
              </a:rPr>
              <a:t>ACE inhibitors - BP, cardiac function, survival</a:t>
            </a:r>
          </a:p>
          <a:p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(2) Lowering cholesterol</a:t>
            </a:r>
          </a:p>
          <a:p>
            <a:pPr lvl="1"/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Statins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- reduce death rates from coronary disease</a:t>
            </a:r>
          </a:p>
          <a:p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(3) Control of glucose levels</a:t>
            </a:r>
          </a:p>
          <a:p>
            <a:pPr lvl="1"/>
            <a:r>
              <a:rPr lang="en-GB" sz="1400" dirty="0" smtClean="0">
                <a:latin typeface="Arial" pitchFamily="34" charset="0"/>
                <a:cs typeface="Arial" pitchFamily="34" charset="0"/>
              </a:rPr>
              <a:t>Insulin and oral agents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eg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sulfonylureas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biguanides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thiazolidinediones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968" y="4702374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Public health</a:t>
            </a: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Appreciation that risk of CVD disease is a complex interaction of the main risk factors</a:t>
            </a:r>
          </a:p>
          <a:p>
            <a:pPr lvl="1"/>
            <a:r>
              <a:rPr lang="en-GB" sz="1400" dirty="0" smtClean="0">
                <a:latin typeface="Arial" pitchFamily="34" charset="0"/>
                <a:cs typeface="Arial" pitchFamily="34" charset="0"/>
              </a:rPr>
              <a:t>Cholesterol, diabetes, smoking, blood pressure, genetics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21080" y="1255616"/>
            <a:ext cx="4545367" cy="5461544"/>
            <a:chOff x="4421080" y="1255616"/>
            <a:chExt cx="4545367" cy="5461544"/>
          </a:xfrm>
        </p:grpSpPr>
        <p:sp>
          <p:nvSpPr>
            <p:cNvPr id="4" name="Rectangle 3"/>
            <p:cNvSpPr/>
            <p:nvPr/>
          </p:nvSpPr>
          <p:spPr>
            <a:xfrm>
              <a:off x="4421080" y="1255616"/>
              <a:ext cx="4545367" cy="3939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Devices and procedures</a:t>
              </a:r>
            </a:p>
            <a:p>
              <a:pPr marL="342900" indent="-342900">
                <a:buAutoNum type="arabicParenBoth"/>
              </a:pPr>
              <a:r>
                <a:rPr lang="en-GB" sz="1800" dirty="0" smtClean="0">
                  <a:latin typeface="Arial" pitchFamily="34" charset="0"/>
                  <a:cs typeface="Arial" pitchFamily="34" charset="0"/>
                </a:rPr>
                <a:t>Pacemakers, implantable defibrillators </a:t>
              </a:r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Becoming more sophisticated</a:t>
              </a:r>
            </a:p>
            <a:p>
              <a:pPr marL="342900" indent="-342900">
                <a:buAutoNum type="arabicParenBoth"/>
              </a:pPr>
              <a:endParaRPr lang="en-GB" sz="1400" dirty="0" smtClean="0">
                <a:latin typeface="Arial" pitchFamily="34" charset="0"/>
                <a:cs typeface="Arial" pitchFamily="34" charset="0"/>
              </a:endParaRPr>
            </a:p>
            <a:p>
              <a:pPr marL="342900" indent="-342900"/>
              <a:endParaRPr lang="en-GB" sz="18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GB" sz="1800" dirty="0" smtClean="0">
                  <a:latin typeface="Arial" pitchFamily="34" charset="0"/>
                  <a:cs typeface="Arial" pitchFamily="34" charset="0"/>
                </a:rPr>
                <a:t>(2) Angioplasty  </a:t>
              </a:r>
            </a:p>
            <a:p>
              <a:pPr lvl="1"/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overtaking surgery as the preferred way of revascularisation for coronary heart disease</a:t>
              </a:r>
            </a:p>
            <a:p>
              <a:endParaRPr lang="en-GB" sz="18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GB" sz="1800" dirty="0" smtClean="0">
                  <a:latin typeface="Arial" pitchFamily="34" charset="0"/>
                  <a:cs typeface="Arial" pitchFamily="34" charset="0"/>
                </a:rPr>
                <a:t>(3) Open heart surgery</a:t>
              </a:r>
            </a:p>
            <a:p>
              <a:pPr lvl="1"/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Cardiopulmonary bypass technique </a:t>
              </a:r>
            </a:p>
            <a:p>
              <a:endParaRPr lang="en-GB" sz="18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GB" sz="1800" dirty="0" smtClean="0">
                  <a:latin typeface="Arial" pitchFamily="34" charset="0"/>
                  <a:cs typeface="Arial" pitchFamily="34" charset="0"/>
                </a:rPr>
                <a:t>(4) Transplantation and mechanical hearts</a:t>
              </a:r>
            </a:p>
            <a:p>
              <a:pPr lvl="1"/>
              <a:r>
                <a:rPr lang="en-GB" sz="1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Assist devices</a:t>
              </a:r>
            </a:p>
            <a:p>
              <a:endParaRPr lang="en-GB" sz="1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17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90506" y="4953740"/>
              <a:ext cx="1679083" cy="1763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173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74532" y="5080843"/>
              <a:ext cx="2298700" cy="1498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6156325" y="1346200"/>
            <a:ext cx="36703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GB" sz="4400">
                <a:solidFill>
                  <a:schemeClr val="tx2"/>
                </a:solidFill>
              </a:rPr>
              <a:t/>
            </a:r>
            <a:br>
              <a:rPr lang="en-GB" sz="4400">
                <a:solidFill>
                  <a:schemeClr val="tx2"/>
                </a:solidFill>
              </a:rPr>
            </a:br>
            <a:endParaRPr lang="en-GB" sz="4400">
              <a:solidFill>
                <a:schemeClr val="tx2"/>
              </a:solidFill>
            </a:endParaRPr>
          </a:p>
        </p:txBody>
      </p:sp>
      <p:pic>
        <p:nvPicPr>
          <p:cNvPr id="162821" name="Picture 5" descr="Leanardo coronar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803" y="728122"/>
            <a:ext cx="2876550" cy="2297113"/>
          </a:xfrm>
          <a:prstGeom prst="rect">
            <a:avLst/>
          </a:prstGeom>
          <a:noFill/>
        </p:spPr>
      </p:pic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504268" y="6175375"/>
            <a:ext cx="2844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chemeClr val="tx2"/>
                </a:solidFill>
                <a:latin typeface="Arial" charset="0"/>
              </a:rPr>
              <a:t>Magnetic Resonance Imaging and fast computing</a:t>
            </a:r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539779" y="3008714"/>
            <a:ext cx="16129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  <a:latin typeface="Arial" charset="0"/>
              </a:rPr>
              <a:t>Leonardo </a:t>
            </a:r>
            <a:r>
              <a:rPr lang="en-GB" sz="1400" dirty="0" err="1">
                <a:solidFill>
                  <a:schemeClr val="tx2"/>
                </a:solidFill>
                <a:latin typeface="Arial" charset="0"/>
              </a:rPr>
              <a:t>da</a:t>
            </a:r>
            <a:r>
              <a:rPr lang="en-GB" sz="1400" dirty="0">
                <a:solidFill>
                  <a:schemeClr val="tx2"/>
                </a:solidFill>
                <a:latin typeface="Arial" charset="0"/>
              </a:rPr>
              <a:t> Vinci</a:t>
            </a:r>
            <a:br>
              <a:rPr lang="en-GB" sz="1400" dirty="0">
                <a:solidFill>
                  <a:schemeClr val="tx2"/>
                </a:solidFill>
                <a:latin typeface="Arial" charset="0"/>
              </a:rPr>
            </a:br>
            <a:r>
              <a:rPr lang="en-GB" sz="1400" dirty="0">
                <a:solidFill>
                  <a:schemeClr val="tx2"/>
                </a:solidFill>
                <a:latin typeface="Arial" charset="0"/>
              </a:rPr>
              <a:t>1452-1519</a:t>
            </a:r>
            <a:br>
              <a:rPr lang="en-GB" sz="1400" dirty="0">
                <a:solidFill>
                  <a:schemeClr val="tx2"/>
                </a:solidFill>
                <a:latin typeface="Arial" charset="0"/>
              </a:rPr>
            </a:br>
            <a:endParaRPr lang="en-GB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3372991" y="97206"/>
            <a:ext cx="2857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solidFill>
                  <a:schemeClr val="tx2"/>
                </a:solidFill>
                <a:latin typeface="Arial" charset="0"/>
              </a:rPr>
              <a:t>CVS course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5156200" y="1008849"/>
            <a:ext cx="3268709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latin typeface="Arial" charset="0"/>
              </a:rPr>
              <a:t>Cardiac and CVS anatomy</a:t>
            </a:r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5158668" y="1626217"/>
            <a:ext cx="312419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latin typeface="Arial" charset="0"/>
              </a:rPr>
              <a:t>Cardiac mechanics &amp; electrophysiology</a:t>
            </a:r>
          </a:p>
        </p:txBody>
      </p:sp>
      <p:pic>
        <p:nvPicPr>
          <p:cNvPr id="162838" name="Picture 22" descr="auto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7875" y="3597275"/>
            <a:ext cx="40386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heart_excitation_ECG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420128" y="3956050"/>
            <a:ext cx="2056006" cy="332498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1074" y="2441332"/>
            <a:ext cx="1954214" cy="202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Heart-4ch.avi">
            <a:hlinkClick r:id="" action="ppaction://media"/>
          </p:cNvPr>
          <p:cNvPicPr>
            <a:picLocks noGrp="1" noRot="1" noChangeAspect="1"/>
          </p:cNvPicPr>
          <p:nvPr>
            <p:ph/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632194" y="3569880"/>
            <a:ext cx="2786528" cy="2533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2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5756275" y="2933700"/>
            <a:ext cx="3616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Blood vessels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5781675" y="3543300"/>
            <a:ext cx="3451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Nervous and hormonal regulators of the CVS</a:t>
            </a: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5781675" y="4581525"/>
            <a:ext cx="2752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Haemostasis</a:t>
            </a:r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5753100" y="1346200"/>
            <a:ext cx="398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folHlink"/>
                </a:solidFill>
                <a:latin typeface="Arial" charset="0"/>
              </a:rPr>
              <a:t>Cardiac and CVS anatomy</a:t>
            </a:r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5730875" y="2070100"/>
            <a:ext cx="403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folHlink"/>
                </a:solidFill>
                <a:latin typeface="Arial" charset="0"/>
              </a:rPr>
              <a:t>Cardiac mechanics &amp; electrophysiology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372991" y="97206"/>
            <a:ext cx="2857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solidFill>
                  <a:schemeClr val="tx2"/>
                </a:solidFill>
                <a:latin typeface="Arial" charset="0"/>
              </a:rPr>
              <a:t>CVS course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673" r="17616" b="3088"/>
          <a:stretch>
            <a:fillRect/>
          </a:stretch>
        </p:blipFill>
        <p:spPr bwMode="auto">
          <a:xfrm>
            <a:off x="1987710" y="2423603"/>
            <a:ext cx="2571590" cy="2379631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986995" y="5399725"/>
            <a:ext cx="5144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Damaged blood vessels constrict.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Platelets adhere to damaged endothelium to form platelet plug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Clots form upon conversion of fibrinogen to fibrin stabilising platelet plug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572" y="863600"/>
            <a:ext cx="2286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755" y="4873240"/>
            <a:ext cx="17811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3200"/>
            <a:ext cx="7772400" cy="660400"/>
          </a:xfrm>
        </p:spPr>
        <p:txBody>
          <a:bodyPr/>
          <a:lstStyle/>
          <a:p>
            <a:r>
              <a:rPr lang="en-GB" sz="3600">
                <a:latin typeface="Arial" charset="0"/>
              </a:rPr>
              <a:t>William Harvey (1578 – 1657)</a:t>
            </a:r>
          </a:p>
        </p:txBody>
      </p:sp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1275" y="1387475"/>
            <a:ext cx="221615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75" y="1590675"/>
            <a:ext cx="2078038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10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9138" y="1635125"/>
            <a:ext cx="1754187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673100" y="5486400"/>
            <a:ext cx="55499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774700" y="927100"/>
            <a:ext cx="7823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English physician who first correctly described the systemic circulation and that  blood was pumped around the body by the heart.</a:t>
            </a:r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2463800" y="4419600"/>
            <a:ext cx="46355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Exercitation anatomica de motu cordis et sanguinis in animalibus (An anatomical disputation on the movement of the heart and blood in animals). Generally known as De motu cordis.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279400"/>
            <a:ext cx="7772400" cy="889000"/>
          </a:xfrm>
        </p:spPr>
        <p:txBody>
          <a:bodyPr/>
          <a:lstStyle/>
          <a:p>
            <a:r>
              <a:rPr lang="en-GB">
                <a:latin typeface="Arial" charset="0"/>
              </a:rPr>
              <a:t>Stephen Hales - 1733</a:t>
            </a:r>
          </a:p>
        </p:txBody>
      </p:sp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188" y="1323975"/>
            <a:ext cx="17240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20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" y="3413125"/>
            <a:ext cx="2105025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2946400" y="1562100"/>
            <a:ext cx="36830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The first recorded instance of the measurement of blood pressure</a:t>
            </a:r>
            <a:r>
              <a:rPr lang="en-GB"/>
              <a:t> </a:t>
            </a:r>
          </a:p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3098800" y="3898900"/>
            <a:ext cx="55372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Scipione Riva-Rocci developed the mercury sphygmomanometer in 1896 the design of which was the prototype of the modern mercury sphygmomanometer.</a:t>
            </a:r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3614738" y="2468563"/>
            <a:ext cx="500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Developed the modern stethoscope</a:t>
            </a:r>
          </a:p>
        </p:txBody>
      </p:sp>
      <p:pic>
        <p:nvPicPr>
          <p:cNvPr id="173061" name="Picture 5" descr="Laenn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330450"/>
            <a:ext cx="2239963" cy="4095750"/>
          </a:xfrm>
          <a:prstGeom prst="rect">
            <a:avLst/>
          </a:prstGeom>
          <a:noFill/>
        </p:spPr>
      </p:pic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901700" y="508000"/>
            <a:ext cx="7415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4400">
                <a:solidFill>
                  <a:schemeClr val="tx2"/>
                </a:solidFill>
                <a:latin typeface="Arial" charset="0"/>
              </a:rPr>
              <a:t>Rene Laennec (1781 - 1826)</a:t>
            </a:r>
            <a:r>
              <a:rPr lang="en-GB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228600"/>
            <a:ext cx="7772400" cy="1143000"/>
          </a:xfrm>
        </p:spPr>
        <p:txBody>
          <a:bodyPr/>
          <a:lstStyle/>
          <a:p>
            <a:r>
              <a:rPr lang="en-GB">
                <a:latin typeface="Arial" charset="0"/>
              </a:rPr>
              <a:t>Cardiovascular course </a:t>
            </a:r>
            <a:r>
              <a:rPr lang="en-GB"/>
              <a:t>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4100" y="1981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>
                <a:latin typeface="Arial" charset="0"/>
              </a:rPr>
              <a:t>Students often find cardiovascular course difficult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Arial" charset="0"/>
              </a:rPr>
              <a:t>Concepts are new, lot to learn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Arial" charset="0"/>
              </a:rPr>
              <a:t>Review material as soon as possible following lecture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Arial" charset="0"/>
              </a:rPr>
              <a:t>Test yourself – questionnaires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Arial" charset="0"/>
              </a:rPr>
              <a:t>Use self-study sessions wisely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Arial" charset="0"/>
              </a:rPr>
              <a:t>Take good notes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5" name="Text Box 9"/>
          <p:cNvSpPr txBox="1">
            <a:spLocks noChangeArrowheads="1"/>
          </p:cNvSpPr>
          <p:nvPr/>
        </p:nvSpPr>
        <p:spPr bwMode="auto">
          <a:xfrm>
            <a:off x="5578475" y="2070100"/>
            <a:ext cx="3781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Hypertension</a:t>
            </a:r>
          </a:p>
        </p:txBody>
      </p:sp>
      <p:sp>
        <p:nvSpPr>
          <p:cNvPr id="167946" name="Text Box 10"/>
          <p:cNvSpPr txBox="1">
            <a:spLocks noChangeArrowheads="1"/>
          </p:cNvSpPr>
          <p:nvPr/>
        </p:nvSpPr>
        <p:spPr bwMode="auto">
          <a:xfrm>
            <a:off x="5578475" y="2679700"/>
            <a:ext cx="3844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Atherosclerosis</a:t>
            </a:r>
          </a:p>
        </p:txBody>
      </p:sp>
      <p:sp>
        <p:nvSpPr>
          <p:cNvPr id="167947" name="Text Box 11"/>
          <p:cNvSpPr txBox="1">
            <a:spLocks noChangeArrowheads="1"/>
          </p:cNvSpPr>
          <p:nvPr/>
        </p:nvSpPr>
        <p:spPr bwMode="auto">
          <a:xfrm>
            <a:off x="5578475" y="3327400"/>
            <a:ext cx="380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Coronary heart disease</a:t>
            </a:r>
          </a:p>
        </p:txBody>
      </p:sp>
      <p:sp>
        <p:nvSpPr>
          <p:cNvPr id="167949" name="Text Box 13"/>
          <p:cNvSpPr txBox="1">
            <a:spLocks noChangeArrowheads="1"/>
          </p:cNvSpPr>
          <p:nvPr/>
        </p:nvSpPr>
        <p:spPr bwMode="auto">
          <a:xfrm>
            <a:off x="5591175" y="40132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Heart failure</a:t>
            </a:r>
          </a:p>
        </p:txBody>
      </p:sp>
      <p:pic>
        <p:nvPicPr>
          <p:cNvPr id="16795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7246" y="1381357"/>
            <a:ext cx="2001837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372991" y="97206"/>
            <a:ext cx="2857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solidFill>
                  <a:schemeClr val="tx2"/>
                </a:solidFill>
                <a:latin typeface="Arial" charset="0"/>
              </a:rPr>
              <a:t>CVS course</a:t>
            </a:r>
          </a:p>
        </p:txBody>
      </p:sp>
      <p:pic>
        <p:nvPicPr>
          <p:cNvPr id="11" name="Thrombose_normal.mpg">
            <a:hlinkClick r:id="" action="ppaction://media"/>
          </p:cNvPr>
          <p:cNvPicPr>
            <a:picLocks noGrp="1" noRot="1" noChangeAspect="1"/>
          </p:cNvPicPr>
          <p:nvPr>
            <p:ph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15409" y="4813448"/>
            <a:ext cx="22860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5578475" y="2070100"/>
            <a:ext cx="3781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Hypertension</a:t>
            </a: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5578475" y="2679700"/>
            <a:ext cx="3844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Atherosclerosis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5578475" y="3327400"/>
            <a:ext cx="380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Coronary heart disease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5578475" y="3873500"/>
            <a:ext cx="347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5594997" y="4009378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Heart failure</a:t>
            </a:r>
          </a:p>
        </p:txBody>
      </p:sp>
      <p:grpSp>
        <p:nvGrpSpPr>
          <p:cNvPr id="189451" name="Group 11"/>
          <p:cNvGrpSpPr>
            <a:grpSpLocks/>
          </p:cNvGrpSpPr>
          <p:nvPr/>
        </p:nvGrpSpPr>
        <p:grpSpPr bwMode="auto">
          <a:xfrm>
            <a:off x="330755" y="863861"/>
            <a:ext cx="2971800" cy="4818063"/>
            <a:chOff x="3724" y="807"/>
            <a:chExt cx="1872" cy="3035"/>
          </a:xfrm>
        </p:grpSpPr>
        <p:sp>
          <p:nvSpPr>
            <p:cNvPr id="189452" name="Rectangle 12"/>
            <p:cNvSpPr>
              <a:spLocks noChangeArrowheads="1"/>
            </p:cNvSpPr>
            <p:nvPr/>
          </p:nvSpPr>
          <p:spPr bwMode="auto">
            <a:xfrm>
              <a:off x="3849" y="3592"/>
              <a:ext cx="16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chemeClr val="tx2"/>
                  </a:solidFill>
                  <a:latin typeface="Arial" charset="0"/>
                </a:rPr>
                <a:t>coronary angioplasty </a:t>
              </a:r>
            </a:p>
          </p:txBody>
        </p:sp>
        <p:grpSp>
          <p:nvGrpSpPr>
            <p:cNvPr id="189453" name="Group 13"/>
            <p:cNvGrpSpPr>
              <a:grpSpLocks/>
            </p:cNvGrpSpPr>
            <p:nvPr/>
          </p:nvGrpSpPr>
          <p:grpSpPr bwMode="auto">
            <a:xfrm>
              <a:off x="3724" y="807"/>
              <a:ext cx="1872" cy="2733"/>
              <a:chOff x="354" y="807"/>
              <a:chExt cx="1872" cy="2733"/>
            </a:xfrm>
          </p:grpSpPr>
          <p:pic>
            <p:nvPicPr>
              <p:cNvPr id="189454" name="Picture 14" descr="prePTCA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8" y="807"/>
                <a:ext cx="1854" cy="1395"/>
              </a:xfrm>
              <a:prstGeom prst="rect">
                <a:avLst/>
              </a:prstGeom>
              <a:noFill/>
            </p:spPr>
          </p:pic>
          <p:pic>
            <p:nvPicPr>
              <p:cNvPr id="189455" name="Picture 15" descr="ptca pos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4" y="2282"/>
                <a:ext cx="1872" cy="125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372991" y="97206"/>
            <a:ext cx="2857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solidFill>
                  <a:schemeClr val="tx2"/>
                </a:solidFill>
                <a:latin typeface="Arial" charset="0"/>
              </a:rPr>
              <a:t>CVS course</a:t>
            </a:r>
          </a:p>
        </p:txBody>
      </p:sp>
      <p:pic>
        <p:nvPicPr>
          <p:cNvPr id="14" name="Picture 5" descr="st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2191" y="4864963"/>
            <a:ext cx="2923023" cy="1824362"/>
          </a:xfrm>
          <a:prstGeom prst="rect">
            <a:avLst/>
          </a:prstGeom>
          <a:noFill/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426776" y="6523589"/>
            <a:ext cx="3897296" cy="30777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Stents – stop </a:t>
            </a:r>
            <a:r>
              <a:rPr lang="en-GB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vessel recoiling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5578475" y="2070100"/>
            <a:ext cx="3781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Hypertension</a:t>
            </a: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5578475" y="2679700"/>
            <a:ext cx="3844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Atherosclerosis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5578475" y="3327400"/>
            <a:ext cx="380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Coronary heart disease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5578475" y="3873500"/>
            <a:ext cx="347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5594997" y="4009378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latin typeface="Arial" charset="0"/>
              </a:rPr>
              <a:t>Heart failure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372991" y="97206"/>
            <a:ext cx="2857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solidFill>
                  <a:schemeClr val="tx2"/>
                </a:solidFill>
                <a:latin typeface="Arial" charset="0"/>
              </a:rPr>
              <a:t>CVS course</a:t>
            </a:r>
          </a:p>
        </p:txBody>
      </p:sp>
      <p:pic>
        <p:nvPicPr>
          <p:cNvPr id="16" name="Picture 4" descr="2f-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9968" y="5129213"/>
            <a:ext cx="912813" cy="1728787"/>
          </a:xfrm>
          <a:prstGeom prst="rect">
            <a:avLst/>
          </a:prstGeom>
          <a:noFill/>
        </p:spPr>
      </p:pic>
      <p:pic>
        <p:nvPicPr>
          <p:cNvPr id="17" name="Picture 4" descr="hypertrophy_2_xray_B&amp;W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7560" y="3321574"/>
            <a:ext cx="2765238" cy="1880741"/>
          </a:xfrm>
          <a:prstGeom prst="rect">
            <a:avLst/>
          </a:prstGeom>
          <a:noFill/>
          <a:ln/>
        </p:spPr>
      </p:pic>
      <p:pic>
        <p:nvPicPr>
          <p:cNvPr id="18" name="Picture 7" descr="CEL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1294" y="783698"/>
            <a:ext cx="4248150" cy="1816100"/>
          </a:xfrm>
          <a:prstGeom prst="rect">
            <a:avLst/>
          </a:prstGeom>
          <a:noFill/>
          <a:ln/>
        </p:spPr>
      </p:pic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710188" y="2571545"/>
            <a:ext cx="2280089" cy="7408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GB" sz="1400" dirty="0">
                <a:latin typeface="Arial" pitchFamily="34" charset="0"/>
                <a:cs typeface="Arial" pitchFamily="34" charset="0"/>
              </a:rPr>
              <a:t>Dilated</a:t>
            </a:r>
          </a:p>
          <a:p>
            <a:r>
              <a:rPr lang="en-GB" sz="1400" dirty="0" err="1">
                <a:latin typeface="Arial" pitchFamily="34" charset="0"/>
                <a:cs typeface="Arial" pitchFamily="34" charset="0"/>
              </a:rPr>
              <a:t>Cardiomyopathy</a:t>
            </a:r>
            <a:endParaRPr lang="en-GB" sz="1400" dirty="0">
              <a:latin typeface="Arial" pitchFamily="34" charset="0"/>
              <a:cs typeface="Arial" pitchFamily="34" charset="0"/>
            </a:endParaRPr>
          </a:p>
          <a:p>
            <a:r>
              <a:rPr lang="en-GB" sz="1400" dirty="0">
                <a:latin typeface="Arial" pitchFamily="34" charset="0"/>
                <a:cs typeface="Arial" pitchFamily="34" charset="0"/>
              </a:rPr>
              <a:t>(large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chambers, 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thin wall)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668607" y="2579920"/>
            <a:ext cx="758839" cy="3099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Normal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29581" y="2570865"/>
            <a:ext cx="1305463" cy="52540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Hypertrophied</a:t>
            </a:r>
          </a:p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(thick 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wall)</a:t>
            </a:r>
          </a:p>
        </p:txBody>
      </p:sp>
      <p:pic>
        <p:nvPicPr>
          <p:cNvPr id="22" name="Picture 3" descr="2f-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9674" y="3489404"/>
            <a:ext cx="1647825" cy="2160587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495277" y="5370988"/>
            <a:ext cx="2379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Jugular venous distension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624" y="5983552"/>
            <a:ext cx="2636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Pitting oedema – fluid retention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8" name="Picture 4" descr="MVR-Bj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495300"/>
            <a:ext cx="5035550" cy="3357563"/>
          </a:xfrm>
          <a:prstGeom prst="rect">
            <a:avLst/>
          </a:prstGeom>
          <a:noFill/>
        </p:spPr>
      </p:pic>
      <p:pic>
        <p:nvPicPr>
          <p:cNvPr id="175109" name="Picture 5" descr="B-S PROSTHE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9975" y="3919538"/>
            <a:ext cx="4025900" cy="2684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165716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Future directions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964" y="1342008"/>
            <a:ext cx="8124671" cy="2599677"/>
          </a:xfrm>
        </p:spPr>
        <p:txBody>
          <a:bodyPr/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Overcome diabetes and metabolic syndrome – perhaps the most potent and rapidly increasing cause of cardiovascular disease.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Improve angioplasty – prevent re-narrowing of the vessel after the procedure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Manipulate coronary arteries and heart muscle cells so they can replace dead cells and blocked vessels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95635" y="4298273"/>
            <a:ext cx="5788244" cy="1748925"/>
            <a:chOff x="1695635" y="4298273"/>
            <a:chExt cx="5788244" cy="1748925"/>
          </a:xfrm>
        </p:grpSpPr>
        <p:sp>
          <p:nvSpPr>
            <p:cNvPr id="5" name="Down Arrow 4"/>
            <p:cNvSpPr/>
            <p:nvPr/>
          </p:nvSpPr>
          <p:spPr>
            <a:xfrm>
              <a:off x="2681056" y="4314548"/>
              <a:ext cx="257453" cy="1269506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6109324" y="4298273"/>
              <a:ext cx="257453" cy="1269506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95635" y="5584055"/>
              <a:ext cx="2254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rial" pitchFamily="34" charset="0"/>
                  <a:cs typeface="Arial" pitchFamily="34" charset="0"/>
                </a:rPr>
                <a:t>Gene therapy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37468" y="5585533"/>
              <a:ext cx="2546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rial" pitchFamily="34" charset="0"/>
                  <a:cs typeface="Arial" pitchFamily="34" charset="0"/>
                </a:rPr>
                <a:t>Stem cell therapy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19" y="201227"/>
            <a:ext cx="8682361" cy="899604"/>
          </a:xfrm>
        </p:spPr>
        <p:txBody>
          <a:bodyPr/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CVS – Relationship with other organ systems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9694" y="1037329"/>
            <a:ext cx="8904306" cy="4533600"/>
            <a:chOff x="239694" y="1037329"/>
            <a:chExt cx="8904306" cy="4533600"/>
          </a:xfrm>
        </p:grpSpPr>
        <p:pic>
          <p:nvPicPr>
            <p:cNvPr id="3" name="Picture 2" descr="E:\digital_content\chapt13\art_library\color_art_library\13_0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12779" y="2274618"/>
              <a:ext cx="3492750" cy="2146585"/>
            </a:xfrm>
            <a:prstGeom prst="rect">
              <a:avLst/>
            </a:prstGeom>
            <a:noFill/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01953" y="1378101"/>
              <a:ext cx="2152650" cy="212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69967" y="3591171"/>
              <a:ext cx="2174033" cy="1979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39694" y="1037329"/>
              <a:ext cx="63297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latin typeface="Arial" pitchFamily="34" charset="0"/>
                  <a:cs typeface="Arial" pitchFamily="34" charset="0"/>
                </a:rPr>
                <a:t>Although Cardiovascular, </a:t>
              </a:r>
              <a:r>
                <a:rPr lang="en-GB" sz="1800" dirty="0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Respiratory and Renal</a:t>
              </a:r>
              <a:r>
                <a:rPr lang="en-GB" sz="1800" dirty="0" smtClean="0">
                  <a:latin typeface="Arial" pitchFamily="34" charset="0"/>
                  <a:cs typeface="Arial" pitchFamily="34" charset="0"/>
                </a:rPr>
                <a:t> systems are taught as a separate entities, their functions are very closely integrated, particularly with regard to the effects of exercise, acid-base balance, fluid and blood volume control.</a:t>
              </a:r>
              <a:endParaRPr lang="en-GB" sz="1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8675" y="4509857"/>
            <a:ext cx="68199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These systems have many underlying processes with common molecular functions. To help you recognize this please look at the “Integrated systems module” </a:t>
            </a:r>
          </a:p>
          <a:p>
            <a:r>
              <a:rPr lang="en-GB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https://education.med.imperial.ac.uk/e-lectures/LSS/player.html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8620" y="5766323"/>
            <a:ext cx="672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Remember you will have a question in your final exam that requires integrated knowledge of CV,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Resp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and Renal systems!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ChangeArrowheads="1"/>
          </p:cNvSpPr>
          <p:nvPr/>
        </p:nvSpPr>
        <p:spPr bwMode="auto">
          <a:xfrm>
            <a:off x="6835422" y="4876801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de-CH" altLang="de-CH">
              <a:latin typeface="Helvetica" pitchFamily="34" charset="0"/>
            </a:endParaRPr>
          </a:p>
        </p:txBody>
      </p:sp>
      <p:sp>
        <p:nvSpPr>
          <p:cNvPr id="4106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64633" y="143070"/>
            <a:ext cx="7789333" cy="95794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CH" altLang="de-CH" sz="4000" dirty="0">
                <a:latin typeface="Arial" pitchFamily="34" charset="0"/>
                <a:cs typeface="Arial" pitchFamily="34" charset="0"/>
              </a:rPr>
              <a:t>The importance of the heart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6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4633" y="1757265"/>
            <a:ext cx="7789333" cy="112589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defTabSz="914400">
              <a:buFontTx/>
              <a:buNone/>
            </a:pPr>
            <a:r>
              <a:rPr lang="en-GB" altLang="de-CH" sz="3200" dirty="0">
                <a:latin typeface="Arial" pitchFamily="34" charset="0"/>
                <a:cs typeface="Arial" pitchFamily="34" charset="0"/>
              </a:rPr>
              <a:t>“Life begins with the first heart beat and ends with </a:t>
            </a:r>
            <a:r>
              <a:rPr lang="en-GB" altLang="de-CH" sz="32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altLang="de-CH" sz="3200" dirty="0">
                <a:latin typeface="Arial" pitchFamily="34" charset="0"/>
                <a:cs typeface="Arial" pitchFamily="34" charset="0"/>
              </a:rPr>
              <a:t>last one”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35449" y="3067049"/>
            <a:ext cx="6987303" cy="3184797"/>
            <a:chOff x="1635449" y="3067049"/>
            <a:chExt cx="6987303" cy="3184797"/>
          </a:xfrm>
        </p:grpSpPr>
        <p:sp>
          <p:nvSpPr>
            <p:cNvPr id="410630" name="Rectangle 6"/>
            <p:cNvSpPr>
              <a:spLocks noChangeArrowheads="1"/>
            </p:cNvSpPr>
            <p:nvPr/>
          </p:nvSpPr>
          <p:spPr bwMode="auto">
            <a:xfrm>
              <a:off x="4559300" y="3872431"/>
              <a:ext cx="4063452" cy="69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 defTabSz="347663">
                <a:spcBef>
                  <a:spcPct val="20000"/>
                </a:spcBef>
                <a:buSzPct val="100000"/>
              </a:pPr>
              <a:r>
                <a:rPr lang="de-CH" altLang="de-CH" sz="28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Aristotle, 384-322 BC</a:t>
              </a:r>
              <a:endParaRPr lang="de-CH" altLang="de-CH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10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35449" y="3067049"/>
              <a:ext cx="2376714" cy="3184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4" name="Picture 4" descr="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1800" y="619125"/>
            <a:ext cx="5240338" cy="4829175"/>
          </a:xfrm>
          <a:prstGeom prst="rect">
            <a:avLst/>
          </a:prstGeom>
          <a:noFill/>
        </p:spPr>
      </p:pic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2006600" y="5600700"/>
            <a:ext cx="474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Arnie Schwarzenegger 1997 – Aortic valve replacement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</a:rPr>
              <a:t>Recommended course text(s)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1300" y="1981200"/>
            <a:ext cx="5549900" cy="3022600"/>
          </a:xfrm>
        </p:spPr>
        <p:txBody>
          <a:bodyPr/>
          <a:lstStyle/>
          <a:p>
            <a:r>
              <a:rPr lang="en-GB" sz="2400" dirty="0" smtClean="0">
                <a:latin typeface="Arial" charset="0"/>
              </a:rPr>
              <a:t>Vander’s Human </a:t>
            </a:r>
            <a:r>
              <a:rPr lang="en-GB" sz="2400" dirty="0">
                <a:latin typeface="Arial" charset="0"/>
              </a:rPr>
              <a:t>Physiology – The mechanisms of body function (</a:t>
            </a:r>
            <a:r>
              <a:rPr lang="en-GB" sz="2400" dirty="0" smtClean="0">
                <a:latin typeface="Arial" charset="0"/>
              </a:rPr>
              <a:t>12</a:t>
            </a:r>
            <a:r>
              <a:rPr lang="en-GB" sz="2400" baseline="30000" dirty="0" smtClean="0">
                <a:latin typeface="Arial" charset="0"/>
              </a:rPr>
              <a:t>th </a:t>
            </a:r>
            <a:r>
              <a:rPr lang="en-GB" sz="2400" dirty="0" err="1">
                <a:latin typeface="Arial" charset="0"/>
              </a:rPr>
              <a:t>ed</a:t>
            </a:r>
            <a:r>
              <a:rPr lang="en-GB" sz="2400" dirty="0">
                <a:latin typeface="Arial" charset="0"/>
              </a:rPr>
              <a:t>)   </a:t>
            </a:r>
            <a:r>
              <a:rPr lang="en-GB" sz="2400" dirty="0" smtClean="0">
                <a:latin typeface="Arial" charset="0"/>
              </a:rPr>
              <a:t>Authors: </a:t>
            </a:r>
            <a:r>
              <a:rPr lang="en-GB" sz="2400" dirty="0" err="1" smtClean="0">
                <a:latin typeface="Arial" charset="0"/>
              </a:rPr>
              <a:t>Widmaier</a:t>
            </a:r>
            <a:r>
              <a:rPr lang="en-GB" sz="2400" dirty="0" smtClean="0">
                <a:latin typeface="Arial" charset="0"/>
              </a:rPr>
              <a:t>, Raff &amp; </a:t>
            </a:r>
            <a:r>
              <a:rPr lang="en-GB" sz="2400" dirty="0" err="1" smtClean="0">
                <a:latin typeface="Arial" charset="0"/>
              </a:rPr>
              <a:t>Strang</a:t>
            </a:r>
            <a:r>
              <a:rPr lang="en-GB" sz="2400" dirty="0" smtClean="0">
                <a:latin typeface="Arial" charset="0"/>
              </a:rPr>
              <a:t>, Publishers</a:t>
            </a:r>
            <a:r>
              <a:rPr lang="en-GB" sz="2400" dirty="0">
                <a:latin typeface="Arial" charset="0"/>
              </a:rPr>
              <a:t>:  McGraw-Hill </a:t>
            </a:r>
          </a:p>
          <a:p>
            <a:r>
              <a:rPr lang="en-GB" sz="2400" dirty="0">
                <a:latin typeface="Arial" charset="0"/>
              </a:rPr>
              <a:t>One cardiology text</a:t>
            </a:r>
          </a:p>
        </p:txBody>
      </p:sp>
      <p:pic>
        <p:nvPicPr>
          <p:cNvPr id="29698" name="Picture 2" descr="http://ecx.images-amazon.com/images/I/51OmlABWvOL._SL500_AA3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3894" y="1823663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0"/>
            <a:ext cx="7772400" cy="787400"/>
          </a:xfrm>
        </p:spPr>
        <p:txBody>
          <a:bodyPr/>
          <a:lstStyle/>
          <a:p>
            <a:r>
              <a:rPr lang="en-GB">
                <a:latin typeface="Arial" charset="0"/>
              </a:rPr>
              <a:t>Timetable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4544" y="854075"/>
            <a:ext cx="6431622" cy="6003925"/>
          </a:xfrm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600" dirty="0">
                <a:latin typeface="Arial" charset="0"/>
              </a:rPr>
              <a:t>Lectures</a:t>
            </a:r>
          </a:p>
          <a:p>
            <a:pPr lvl="2">
              <a:lnSpc>
                <a:spcPct val="80000"/>
              </a:lnSpc>
            </a:pPr>
            <a:r>
              <a:rPr lang="en-GB" sz="1600" dirty="0">
                <a:latin typeface="Arial" charset="0"/>
              </a:rPr>
              <a:t>Note that lectures </a:t>
            </a:r>
            <a:r>
              <a:rPr lang="en-GB" sz="1600" dirty="0" smtClean="0">
                <a:latin typeface="Arial" charset="0"/>
              </a:rPr>
              <a:t>on </a:t>
            </a:r>
            <a:r>
              <a:rPr lang="en-GB" sz="1600" dirty="0">
                <a:latin typeface="Arial" charset="0"/>
              </a:rPr>
              <a:t>Wednesday </a:t>
            </a:r>
            <a:r>
              <a:rPr lang="en-GB" sz="1600" dirty="0" smtClean="0">
                <a:latin typeface="Arial" charset="0"/>
              </a:rPr>
              <a:t>23</a:t>
            </a:r>
            <a:r>
              <a:rPr lang="en-GB" sz="1600" baseline="30000" dirty="0" smtClean="0">
                <a:latin typeface="Arial" charset="0"/>
              </a:rPr>
              <a:t>rd</a:t>
            </a:r>
            <a:r>
              <a:rPr lang="en-GB" sz="1600" dirty="0" smtClean="0">
                <a:latin typeface="Arial" charset="0"/>
              </a:rPr>
              <a:t> January, Friday 8</a:t>
            </a:r>
            <a:r>
              <a:rPr lang="en-GB" sz="1600" baseline="30000" dirty="0" smtClean="0">
                <a:latin typeface="Arial" charset="0"/>
              </a:rPr>
              <a:t>th</a:t>
            </a:r>
            <a:r>
              <a:rPr lang="en-GB" sz="1600" dirty="0" smtClean="0">
                <a:latin typeface="Arial" charset="0"/>
              </a:rPr>
              <a:t> and Tuesday 12</a:t>
            </a:r>
            <a:r>
              <a:rPr lang="en-GB" sz="1600" baseline="30000" dirty="0" smtClean="0">
                <a:latin typeface="Arial" charset="0"/>
              </a:rPr>
              <a:t>th</a:t>
            </a:r>
            <a:r>
              <a:rPr lang="en-GB" sz="1600" dirty="0" smtClean="0">
                <a:latin typeface="Arial" charset="0"/>
              </a:rPr>
              <a:t> February are </a:t>
            </a:r>
            <a:r>
              <a:rPr lang="en-GB" sz="1600" dirty="0">
                <a:latin typeface="Arial" charset="0"/>
              </a:rPr>
              <a:t>at Charing Cross </a:t>
            </a:r>
            <a:r>
              <a:rPr lang="en-GB" sz="1600" dirty="0" smtClean="0">
                <a:latin typeface="Arial" charset="0"/>
              </a:rPr>
              <a:t>campus</a:t>
            </a:r>
          </a:p>
          <a:p>
            <a:pPr lvl="2">
              <a:lnSpc>
                <a:spcPct val="80000"/>
              </a:lnSpc>
            </a:pPr>
            <a:endParaRPr lang="en-GB" sz="1600" dirty="0" smtClean="0">
              <a:latin typeface="Arial" charset="0"/>
            </a:endParaRPr>
          </a:p>
          <a:p>
            <a:pPr lvl="2">
              <a:lnSpc>
                <a:spcPct val="80000"/>
              </a:lnSpc>
            </a:pPr>
            <a:r>
              <a:rPr lang="en-GB" sz="1600" dirty="0" smtClean="0">
                <a:latin typeface="Arial" charset="0"/>
              </a:rPr>
              <a:t>Others are in the </a:t>
            </a:r>
            <a:r>
              <a:rPr lang="en-GB" sz="1600" dirty="0" err="1" smtClean="0">
                <a:latin typeface="Arial" charset="0"/>
              </a:rPr>
              <a:t>SAF</a:t>
            </a:r>
            <a:r>
              <a:rPr lang="en-GB" sz="1600" dirty="0" smtClean="0">
                <a:latin typeface="Arial" charset="0"/>
              </a:rPr>
              <a:t> building at South Ken</a:t>
            </a:r>
            <a:endParaRPr lang="en-GB" sz="1600" dirty="0">
              <a:latin typeface="Arial" charset="0"/>
            </a:endParaRPr>
          </a:p>
          <a:p>
            <a:pPr lvl="2">
              <a:lnSpc>
                <a:spcPct val="80000"/>
              </a:lnSpc>
              <a:buNone/>
            </a:pPr>
            <a:endParaRPr lang="en-GB" sz="1200" dirty="0">
              <a:solidFill>
                <a:schemeClr val="accent1"/>
              </a:solidFill>
              <a:latin typeface="Arial" charset="0"/>
            </a:endParaRPr>
          </a:p>
          <a:p>
            <a:pPr lvl="2">
              <a:lnSpc>
                <a:spcPct val="80000"/>
              </a:lnSpc>
            </a:pPr>
            <a:endParaRPr lang="en-GB" sz="1200" dirty="0">
              <a:solidFill>
                <a:schemeClr val="accent1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1600" dirty="0" err="1">
                <a:latin typeface="Arial" charset="0"/>
              </a:rPr>
              <a:t>Practicals</a:t>
            </a:r>
            <a:r>
              <a:rPr lang="en-GB" sz="1600" dirty="0">
                <a:latin typeface="Arial" charset="0"/>
              </a:rPr>
              <a:t> </a:t>
            </a:r>
          </a:p>
          <a:p>
            <a:pPr lvl="2">
              <a:lnSpc>
                <a:spcPct val="80000"/>
              </a:lnSpc>
            </a:pPr>
            <a:r>
              <a:rPr lang="en-GB" sz="1600" dirty="0">
                <a:latin typeface="Arial" charset="0"/>
              </a:rPr>
              <a:t>Please attend Dr </a:t>
            </a:r>
            <a:r>
              <a:rPr lang="en-GB" sz="1600" dirty="0" smtClean="0">
                <a:latin typeface="Arial" charset="0"/>
              </a:rPr>
              <a:t>Luther’s </a:t>
            </a:r>
            <a:r>
              <a:rPr lang="en-GB" sz="1600" dirty="0">
                <a:latin typeface="Arial" charset="0"/>
              </a:rPr>
              <a:t>short presentation on </a:t>
            </a:r>
            <a:r>
              <a:rPr lang="en-GB" sz="1600" dirty="0" smtClean="0">
                <a:latin typeface="Arial" charset="0"/>
              </a:rPr>
              <a:t>Wednesday 13</a:t>
            </a:r>
            <a:r>
              <a:rPr lang="en-GB" sz="1600" baseline="30000" dirty="0" smtClean="0">
                <a:latin typeface="Arial" charset="0"/>
              </a:rPr>
              <a:t>th</a:t>
            </a:r>
            <a:r>
              <a:rPr lang="en-GB" sz="1600" dirty="0" smtClean="0">
                <a:latin typeface="Arial" charset="0"/>
              </a:rPr>
              <a:t> February at 11:00am</a:t>
            </a:r>
            <a:endParaRPr lang="en-GB" sz="1600" dirty="0">
              <a:latin typeface="Arial" charset="0"/>
            </a:endParaRPr>
          </a:p>
          <a:p>
            <a:pPr lvl="2">
              <a:lnSpc>
                <a:spcPct val="80000"/>
              </a:lnSpc>
            </a:pPr>
            <a:r>
              <a:rPr lang="en-GB" sz="1600" dirty="0" smtClean="0">
                <a:latin typeface="Arial" charset="0"/>
              </a:rPr>
              <a:t>Please </a:t>
            </a:r>
            <a:r>
              <a:rPr lang="en-GB" sz="1600" dirty="0">
                <a:latin typeface="Arial" charset="0"/>
              </a:rPr>
              <a:t>do not swap </a:t>
            </a:r>
            <a:r>
              <a:rPr lang="en-GB" sz="1600" dirty="0" smtClean="0">
                <a:latin typeface="Arial" charset="0"/>
              </a:rPr>
              <a:t>groups</a:t>
            </a:r>
            <a:endParaRPr lang="en-GB" sz="1600" dirty="0">
              <a:latin typeface="Arial" charset="0"/>
            </a:endParaRPr>
          </a:p>
          <a:p>
            <a:pPr marL="936000" lvl="1">
              <a:lnSpc>
                <a:spcPct val="80000"/>
              </a:lnSpc>
            </a:pPr>
            <a:r>
              <a:rPr lang="en-GB" sz="1600" dirty="0">
                <a:latin typeface="Arial" charset="0"/>
              </a:rPr>
              <a:t>Blood pressure</a:t>
            </a:r>
          </a:p>
          <a:p>
            <a:pPr marL="936000" lvl="1">
              <a:lnSpc>
                <a:spcPct val="80000"/>
              </a:lnSpc>
            </a:pPr>
            <a:r>
              <a:rPr lang="en-GB" sz="1600" dirty="0" err="1" smtClean="0">
                <a:latin typeface="Arial" charset="0"/>
              </a:rPr>
              <a:t>ECG</a:t>
            </a:r>
            <a:endParaRPr lang="en-GB" sz="1600" dirty="0" smtClean="0">
              <a:latin typeface="Arial" charset="0"/>
            </a:endParaRPr>
          </a:p>
          <a:p>
            <a:pPr marL="936000" lvl="1">
              <a:lnSpc>
                <a:spcPct val="80000"/>
              </a:lnSpc>
            </a:pPr>
            <a:endParaRPr lang="en-GB" sz="1600" dirty="0">
              <a:solidFill>
                <a:schemeClr val="accent1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1600" dirty="0">
                <a:latin typeface="Arial" charset="0"/>
              </a:rPr>
              <a:t>Tutorials</a:t>
            </a:r>
          </a:p>
          <a:p>
            <a:pPr lvl="2">
              <a:lnSpc>
                <a:spcPct val="80000"/>
              </a:lnSpc>
            </a:pPr>
            <a:r>
              <a:rPr lang="en-GB" sz="1600" dirty="0">
                <a:latin typeface="Arial" charset="0"/>
              </a:rPr>
              <a:t>The tutorial scenario will be handed out when you come to the tutorial</a:t>
            </a:r>
          </a:p>
          <a:p>
            <a:pPr lvl="2">
              <a:lnSpc>
                <a:spcPct val="80000"/>
              </a:lnSpc>
            </a:pPr>
            <a:endParaRPr lang="en-GB" sz="1200" dirty="0">
              <a:solidFill>
                <a:schemeClr val="accent1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1600" dirty="0">
                <a:latin typeface="Arial" charset="0"/>
              </a:rPr>
              <a:t>Quiz</a:t>
            </a:r>
            <a:r>
              <a:rPr lang="en-GB" sz="1600" dirty="0">
                <a:solidFill>
                  <a:schemeClr val="accent1"/>
                </a:solidFill>
                <a:latin typeface="Arial" charset="0"/>
              </a:rPr>
              <a:t> </a:t>
            </a:r>
          </a:p>
          <a:p>
            <a:pPr lvl="2">
              <a:lnSpc>
                <a:spcPct val="80000"/>
              </a:lnSpc>
            </a:pPr>
            <a:r>
              <a:rPr lang="en-GB" sz="1600" dirty="0" smtClean="0">
                <a:latin typeface="Arial" charset="0"/>
              </a:rPr>
              <a:t>Five quiz sessions to </a:t>
            </a:r>
            <a:r>
              <a:rPr lang="en-GB" sz="1600" dirty="0">
                <a:latin typeface="Arial" charset="0"/>
              </a:rPr>
              <a:t>test if you understand the basics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39800"/>
          </a:xfrm>
        </p:spPr>
        <p:txBody>
          <a:bodyPr/>
          <a:lstStyle/>
          <a:p>
            <a:r>
              <a:rPr lang="en-GB">
                <a:latin typeface="Arial" charset="0"/>
              </a:rPr>
              <a:t>Course guide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8573" y="2324364"/>
            <a:ext cx="8026400" cy="424082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smtClean="0">
                <a:latin typeface="Arial" charset="0"/>
              </a:rPr>
              <a:t>The learning </a:t>
            </a:r>
            <a:r>
              <a:rPr lang="en-GB" sz="2400" dirty="0">
                <a:latin typeface="Arial" charset="0"/>
              </a:rPr>
              <a:t>objectives </a:t>
            </a:r>
            <a:r>
              <a:rPr lang="en-GB" sz="2400" dirty="0" smtClean="0">
                <a:latin typeface="Arial" charset="0"/>
              </a:rPr>
              <a:t>help </a:t>
            </a:r>
            <a:r>
              <a:rPr lang="en-GB" sz="2400" dirty="0">
                <a:latin typeface="Arial" charset="0"/>
              </a:rPr>
              <a:t>clarify, organize and prioritize your learning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latin typeface="Arial" charset="0"/>
              </a:rPr>
              <a:t>All lectures available on the intranet in advance  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latin typeface="Arial" charset="0"/>
              </a:rPr>
              <a:t>Encourage you to take responsibility for your learning 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latin typeface="Arial" charset="0"/>
              </a:rPr>
              <a:t>Evaluate your progress with the small quiz sessions 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latin typeface="Arial" charset="0"/>
              </a:rPr>
              <a:t>For some lectures, additional material will be provided and put on the intranet and your attention also drawn to various useful web sites   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latin typeface="Arial" charset="0"/>
              </a:rPr>
              <a:t>Some material may be duplicated – this is usually because it is important  </a:t>
            </a: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571500" y="990600"/>
            <a:ext cx="8204200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b="1" dirty="0" smtClean="0">
                <a:latin typeface="Arial" charset="0"/>
              </a:rPr>
              <a:t>The CVS </a:t>
            </a:r>
            <a:r>
              <a:rPr lang="en-GB" b="1" dirty="0">
                <a:latin typeface="Arial" charset="0"/>
              </a:rPr>
              <a:t>course has </a:t>
            </a:r>
            <a:r>
              <a:rPr lang="en-GB" b="1" dirty="0" smtClean="0">
                <a:latin typeface="Arial" charset="0"/>
              </a:rPr>
              <a:t>produced </a:t>
            </a:r>
            <a:r>
              <a:rPr lang="en-GB" b="1" dirty="0">
                <a:latin typeface="Arial" charset="0"/>
              </a:rPr>
              <a:t>a </a:t>
            </a:r>
            <a:r>
              <a:rPr lang="en-GB" b="1" dirty="0" smtClean="0">
                <a:latin typeface="Arial" charset="0"/>
              </a:rPr>
              <a:t>course </a:t>
            </a:r>
            <a:r>
              <a:rPr lang="en-GB" b="1" dirty="0">
                <a:latin typeface="Arial" charset="0"/>
              </a:rPr>
              <a:t>guide </a:t>
            </a:r>
            <a:r>
              <a:rPr lang="en-GB" b="1" dirty="0" smtClean="0">
                <a:latin typeface="Arial" charset="0"/>
              </a:rPr>
              <a:t>book containing learning objectives and what we consider to be the key points in each lecture</a:t>
            </a:r>
            <a:endParaRPr lang="en-GB" b="1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GB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</a:rPr>
              <a:t>Student behaviour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01294" y="2654300"/>
            <a:ext cx="3113473" cy="647700"/>
          </a:xfrm>
        </p:spPr>
        <p:txBody>
          <a:bodyPr/>
          <a:lstStyle/>
          <a:p>
            <a:pPr>
              <a:buNone/>
            </a:pPr>
            <a:r>
              <a:rPr lang="en-GB" sz="2800" dirty="0">
                <a:latin typeface="Arial" charset="0"/>
              </a:rPr>
              <a:t>Don’t talk - think</a:t>
            </a:r>
            <a:r>
              <a:rPr lang="en-GB" sz="2800" dirty="0" smtClean="0">
                <a:latin typeface="Arial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9519" y="4065973"/>
            <a:ext cx="5459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charset="0"/>
              </a:rPr>
              <a:t>If you don’t understand, ask the lecturer at the end or email; don’t get stressed…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357883" y="4846905"/>
            <a:ext cx="6194425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 dirty="0">
                <a:latin typeface="Arial" charset="0"/>
              </a:rPr>
              <a:t>Bill Clinton – quadruple bypass surgery in 2004</a:t>
            </a:r>
          </a:p>
          <a:p>
            <a:r>
              <a:rPr lang="en-GB" sz="1600" dirty="0">
                <a:latin typeface="Arial" charset="0"/>
              </a:rPr>
              <a:t>Dick Cheney </a:t>
            </a:r>
            <a:r>
              <a:rPr lang="en-GB" sz="1600" dirty="0" smtClean="0">
                <a:latin typeface="Arial" charset="0"/>
              </a:rPr>
              <a:t>– (VP to </a:t>
            </a:r>
            <a:r>
              <a:rPr lang="en-GB" sz="1600" dirty="0" err="1" smtClean="0">
                <a:latin typeface="Arial" charset="0"/>
              </a:rPr>
              <a:t>GW</a:t>
            </a:r>
            <a:r>
              <a:rPr lang="en-GB" sz="1600" dirty="0" smtClean="0">
                <a:latin typeface="Arial" charset="0"/>
              </a:rPr>
              <a:t> Bush) quadruple bypass. Left-ventricular assist device (LVAD) fitted July 2010 to compensate for increasing congestive heart failure.</a:t>
            </a:r>
          </a:p>
          <a:p>
            <a:r>
              <a:rPr lang="en-GB" sz="1600" dirty="0" smtClean="0">
                <a:latin typeface="Arial" charset="0"/>
              </a:rPr>
              <a:t>Elizabeth Taylor – congestive heart failure – died 2011 </a:t>
            </a:r>
          </a:p>
          <a:p>
            <a:r>
              <a:rPr lang="en-GB" sz="1600" dirty="0" smtClean="0">
                <a:latin typeface="Arial" charset="0"/>
              </a:rPr>
              <a:t>Sir </a:t>
            </a:r>
            <a:r>
              <a:rPr lang="en-GB" sz="1600" dirty="0" err="1">
                <a:latin typeface="Arial" charset="0"/>
              </a:rPr>
              <a:t>Ranulph</a:t>
            </a:r>
            <a:r>
              <a:rPr lang="en-GB" sz="1600" dirty="0">
                <a:latin typeface="Arial" charset="0"/>
              </a:rPr>
              <a:t> Fiennes – heart attack and bypass </a:t>
            </a:r>
            <a:r>
              <a:rPr lang="en-GB" sz="1600" dirty="0" smtClean="0">
                <a:latin typeface="Arial" charset="0"/>
              </a:rPr>
              <a:t>surgery – just left UK to try to be first to cross Antarctica during the its winter</a:t>
            </a:r>
            <a:endParaRPr lang="en-GB" sz="1600" dirty="0">
              <a:latin typeface="Arial" charset="0"/>
            </a:endParaRPr>
          </a:p>
          <a:p>
            <a:r>
              <a:rPr lang="en-GB" sz="1600" dirty="0">
                <a:latin typeface="Arial" charset="0"/>
              </a:rPr>
              <a:t>Eric Morecambe – heart attack, bypass surgery, fatal heart attack.</a:t>
            </a:r>
            <a:r>
              <a:rPr lang="en-GB" sz="1800" dirty="0">
                <a:latin typeface="Arial" charset="0"/>
              </a:rPr>
              <a:t> </a:t>
            </a:r>
          </a:p>
        </p:txBody>
      </p:sp>
      <p:grpSp>
        <p:nvGrpSpPr>
          <p:cNvPr id="159757" name="Group 13"/>
          <p:cNvGrpSpPr>
            <a:grpSpLocks/>
          </p:cNvGrpSpPr>
          <p:nvPr/>
        </p:nvGrpSpPr>
        <p:grpSpPr bwMode="auto">
          <a:xfrm>
            <a:off x="321007" y="504201"/>
            <a:ext cx="3968750" cy="5764213"/>
            <a:chOff x="3164" y="149"/>
            <a:chExt cx="2500" cy="3631"/>
          </a:xfrm>
        </p:grpSpPr>
        <p:pic>
          <p:nvPicPr>
            <p:cNvPr id="159755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4" y="149"/>
              <a:ext cx="2476" cy="1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9756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88" y="2158"/>
              <a:ext cx="2476" cy="1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9762" name="Group 18"/>
          <p:cNvGrpSpPr>
            <a:grpSpLocks/>
          </p:cNvGrpSpPr>
          <p:nvPr/>
        </p:nvGrpSpPr>
        <p:grpSpPr bwMode="auto">
          <a:xfrm>
            <a:off x="306388" y="185738"/>
            <a:ext cx="7986712" cy="4664075"/>
            <a:chOff x="193" y="117"/>
            <a:chExt cx="5031" cy="2938"/>
          </a:xfrm>
        </p:grpSpPr>
        <p:pic>
          <p:nvPicPr>
            <p:cNvPr id="15975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3" y="123"/>
              <a:ext cx="1074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9751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22" y="1178"/>
              <a:ext cx="928" cy="1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9752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4" y="1562"/>
              <a:ext cx="908" cy="1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9754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08" y="117"/>
              <a:ext cx="995" cy="1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9759" name="Picture 1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74" y="1194"/>
              <a:ext cx="1550" cy="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9760" name="Picture 1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62" y="119"/>
              <a:ext cx="1500" cy="1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9761" name="Text Box 17"/>
          <p:cNvSpPr txBox="1">
            <a:spLocks noChangeArrowheads="1"/>
          </p:cNvSpPr>
          <p:nvPr/>
        </p:nvSpPr>
        <p:spPr bwMode="auto">
          <a:xfrm>
            <a:off x="4864100" y="3141663"/>
            <a:ext cx="42799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>
                <a:latin typeface="Arial" charset="0"/>
              </a:rPr>
              <a:t>John Candy died aged 43 from advanced atherosclerosis, which caused a coronary embolism, leading to a myocardial infarction (heart attack) and a fatal cardiac arrhythmia.</a:t>
            </a:r>
          </a:p>
          <a:p>
            <a:r>
              <a:rPr lang="en-GB" sz="1600">
                <a:latin typeface="Arial" charset="0"/>
              </a:rPr>
              <a:t>His father died aged 35.</a:t>
            </a:r>
            <a:r>
              <a:rPr lang="en-GB"/>
              <a:t> </a:t>
            </a:r>
          </a:p>
        </p:txBody>
      </p:sp>
      <p:pic>
        <p:nvPicPr>
          <p:cNvPr id="14" name="Picture 2" descr="12"/>
          <p:cNvPicPr>
            <a:picLocks noGrp="1" noChangeAspect="1" noChangeArrowheads="1"/>
          </p:cNvPicPr>
          <p:nvPr>
            <p:ph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18185" y="2132324"/>
            <a:ext cx="4177492" cy="271488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59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59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9" grpId="0"/>
      <p:bldP spid="159749" grpId="1"/>
      <p:bldP spid="159761" grpId="0"/>
      <p:bldP spid="15976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166" y="112451"/>
            <a:ext cx="7772400" cy="751149"/>
          </a:xfrm>
        </p:spPr>
        <p:txBody>
          <a:bodyPr/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Causes of death in UK – 2008 figures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0" y="863600"/>
          <a:ext cx="4771748" cy="2878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79976" y="1171852"/>
            <a:ext cx="413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CVD (incl. stroke) account for 191,000 deaths each year - </a:t>
            </a:r>
            <a:r>
              <a:rPr lang="en-GB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 in 3 deaths</a:t>
            </a:r>
            <a:endParaRPr lang="en-GB" sz="18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9975" y="1970835"/>
            <a:ext cx="3986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Although death rates from CVD are falling, particularly in age groupings over 55, </a:t>
            </a:r>
            <a:r>
              <a:rPr lang="en-GB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CVD cost the NHS around £14.4 billion in 2006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n-GB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879975" y="3275856"/>
            <a:ext cx="4015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Include non-health care costs (production loss, care of sufferers)  of £16.2 billion and </a:t>
            </a:r>
            <a:r>
              <a:rPr lang="en-GB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total estimated cost of CVD to UK is nearly £31 billion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n-GB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221942" y="6483934"/>
            <a:ext cx="2325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Arial" pitchFamily="34" charset="0"/>
                <a:cs typeface="Arial" pitchFamily="34" charset="0"/>
              </a:rPr>
              <a:t>Coronary heart disease statistics 2010 edition. British Heart Foundation: London.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4879975" y="4536489"/>
            <a:ext cx="4068716" cy="1396173"/>
            <a:chOff x="4879975" y="4536489"/>
            <a:chExt cx="4068716" cy="1396173"/>
          </a:xfrm>
        </p:grpSpPr>
        <p:sp>
          <p:nvSpPr>
            <p:cNvPr id="5" name="TextBox 4"/>
            <p:cNvSpPr txBox="1"/>
            <p:nvPr/>
          </p:nvSpPr>
          <p:spPr>
            <a:xfrm>
              <a:off x="4879975" y="5717218"/>
              <a:ext cx="281422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>
                  <a:latin typeface="Arial" pitchFamily="34" charset="0"/>
                  <a:cs typeface="Arial" pitchFamily="34" charset="0"/>
                </a:rPr>
                <a:t>http://www.hm-treasury.gov.uk/budget2010_graphics.htm</a:t>
              </a:r>
              <a:endParaRPr lang="en-GB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79975" y="4536489"/>
              <a:ext cx="40687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latin typeface="Arial" pitchFamily="34" charset="0"/>
                  <a:cs typeface="Arial" pitchFamily="34" charset="0"/>
                </a:rPr>
                <a:t>According to UK Treasury figures the 2010-2011 budget allocated</a:t>
              </a:r>
            </a:p>
            <a:p>
              <a:r>
                <a:rPr lang="en-GB" sz="1800" dirty="0" smtClean="0">
                  <a:latin typeface="Arial" pitchFamily="34" charset="0"/>
                  <a:cs typeface="Arial" pitchFamily="34" charset="0"/>
                </a:rPr>
                <a:t>£40 billion to defence, £89 billion to education, £122 billion to health</a:t>
              </a:r>
              <a:endParaRPr lang="en-GB" dirty="0"/>
            </a:p>
          </p:txBody>
        </p:sp>
      </p:grpSp>
      <p:graphicFrame>
        <p:nvGraphicFramePr>
          <p:cNvPr id="11" name="Chart 10"/>
          <p:cNvGraphicFramePr/>
          <p:nvPr/>
        </p:nvGraphicFramePr>
        <p:xfrm>
          <a:off x="107656" y="3360753"/>
          <a:ext cx="4619625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9" name="Group 5"/>
          <p:cNvGrpSpPr>
            <a:grpSpLocks/>
          </p:cNvGrpSpPr>
          <p:nvPr/>
        </p:nvGrpSpPr>
        <p:grpSpPr bwMode="auto">
          <a:xfrm>
            <a:off x="3022600" y="2441575"/>
            <a:ext cx="3213100" cy="3190875"/>
            <a:chOff x="1960" y="1810"/>
            <a:chExt cx="2091" cy="2010"/>
          </a:xfrm>
        </p:grpSpPr>
        <p:sp>
          <p:nvSpPr>
            <p:cNvPr id="164870" name="Rectangle 6"/>
            <p:cNvSpPr>
              <a:spLocks noChangeArrowheads="1"/>
            </p:cNvSpPr>
            <p:nvPr/>
          </p:nvSpPr>
          <p:spPr bwMode="auto">
            <a:xfrm>
              <a:off x="1960" y="1810"/>
              <a:ext cx="2091" cy="130"/>
            </a:xfrm>
            <a:prstGeom prst="rect">
              <a:avLst/>
            </a:prstGeom>
            <a:solidFill>
              <a:srgbClr val="DDA31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64871" name="Rectangle 7"/>
            <p:cNvSpPr>
              <a:spLocks noChangeArrowheads="1"/>
            </p:cNvSpPr>
            <p:nvPr/>
          </p:nvSpPr>
          <p:spPr bwMode="auto">
            <a:xfrm>
              <a:off x="2389" y="2018"/>
              <a:ext cx="1662" cy="130"/>
            </a:xfrm>
            <a:prstGeom prst="rect">
              <a:avLst/>
            </a:prstGeom>
            <a:solidFill>
              <a:srgbClr val="DDA31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64872" name="Rectangle 8"/>
            <p:cNvSpPr>
              <a:spLocks noChangeArrowheads="1"/>
            </p:cNvSpPr>
            <p:nvPr/>
          </p:nvSpPr>
          <p:spPr bwMode="auto">
            <a:xfrm>
              <a:off x="3182" y="2230"/>
              <a:ext cx="869" cy="130"/>
            </a:xfrm>
            <a:prstGeom prst="rect">
              <a:avLst/>
            </a:prstGeom>
            <a:solidFill>
              <a:srgbClr val="DDA31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64873" name="Rectangle 9"/>
            <p:cNvSpPr>
              <a:spLocks noChangeArrowheads="1"/>
            </p:cNvSpPr>
            <p:nvPr/>
          </p:nvSpPr>
          <p:spPr bwMode="auto">
            <a:xfrm>
              <a:off x="3542" y="2438"/>
              <a:ext cx="509" cy="130"/>
            </a:xfrm>
            <a:prstGeom prst="rect">
              <a:avLst/>
            </a:prstGeom>
            <a:solidFill>
              <a:srgbClr val="DDA31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64874" name="Rectangle 10"/>
            <p:cNvSpPr>
              <a:spLocks noChangeArrowheads="1"/>
            </p:cNvSpPr>
            <p:nvPr/>
          </p:nvSpPr>
          <p:spPr bwMode="auto">
            <a:xfrm>
              <a:off x="3694" y="2642"/>
              <a:ext cx="357" cy="130"/>
            </a:xfrm>
            <a:prstGeom prst="rect">
              <a:avLst/>
            </a:prstGeom>
            <a:solidFill>
              <a:srgbClr val="DDA31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64875" name="Rectangle 11"/>
            <p:cNvSpPr>
              <a:spLocks noChangeArrowheads="1"/>
            </p:cNvSpPr>
            <p:nvPr/>
          </p:nvSpPr>
          <p:spPr bwMode="auto">
            <a:xfrm>
              <a:off x="3788" y="2854"/>
              <a:ext cx="263" cy="130"/>
            </a:xfrm>
            <a:prstGeom prst="rect">
              <a:avLst/>
            </a:prstGeom>
            <a:solidFill>
              <a:srgbClr val="DDA31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64876" name="Rectangle 12"/>
            <p:cNvSpPr>
              <a:spLocks noChangeArrowheads="1"/>
            </p:cNvSpPr>
            <p:nvPr/>
          </p:nvSpPr>
          <p:spPr bwMode="auto">
            <a:xfrm>
              <a:off x="3815" y="3058"/>
              <a:ext cx="236" cy="130"/>
            </a:xfrm>
            <a:prstGeom prst="rect">
              <a:avLst/>
            </a:prstGeom>
            <a:solidFill>
              <a:srgbClr val="DDA31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64877" name="Rectangle 13"/>
            <p:cNvSpPr>
              <a:spLocks noChangeArrowheads="1"/>
            </p:cNvSpPr>
            <p:nvPr/>
          </p:nvSpPr>
          <p:spPr bwMode="auto">
            <a:xfrm>
              <a:off x="3833" y="3266"/>
              <a:ext cx="218" cy="130"/>
            </a:xfrm>
            <a:prstGeom prst="rect">
              <a:avLst/>
            </a:prstGeom>
            <a:solidFill>
              <a:srgbClr val="DDA31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64878" name="Rectangle 14"/>
            <p:cNvSpPr>
              <a:spLocks noChangeArrowheads="1"/>
            </p:cNvSpPr>
            <p:nvPr/>
          </p:nvSpPr>
          <p:spPr bwMode="auto">
            <a:xfrm>
              <a:off x="3863" y="3478"/>
              <a:ext cx="188" cy="130"/>
            </a:xfrm>
            <a:prstGeom prst="rect">
              <a:avLst/>
            </a:prstGeom>
            <a:solidFill>
              <a:srgbClr val="DDA31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64879" name="Rectangle 15"/>
            <p:cNvSpPr>
              <a:spLocks noChangeArrowheads="1"/>
            </p:cNvSpPr>
            <p:nvPr/>
          </p:nvSpPr>
          <p:spPr bwMode="auto">
            <a:xfrm>
              <a:off x="3888" y="3690"/>
              <a:ext cx="163" cy="130"/>
            </a:xfrm>
            <a:prstGeom prst="rect">
              <a:avLst/>
            </a:prstGeom>
            <a:solidFill>
              <a:srgbClr val="DDA31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sp>
        <p:nvSpPr>
          <p:cNvPr id="164880" name="Rectangle 16"/>
          <p:cNvSpPr>
            <a:spLocks noChangeArrowheads="1"/>
          </p:cNvSpPr>
          <p:nvPr/>
        </p:nvSpPr>
        <p:spPr bwMode="auto">
          <a:xfrm>
            <a:off x="5761038" y="2381250"/>
            <a:ext cx="46355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eaLnBrk="0" hangingPunct="0">
              <a:lnSpc>
                <a:spcPct val="120000"/>
              </a:lnSpc>
              <a:spcAft>
                <a:spcPct val="15000"/>
              </a:spcAft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600" b="1">
                <a:latin typeface="Arial Narrow" pitchFamily="34" charset="0"/>
              </a:rPr>
              <a:t>5823</a:t>
            </a:r>
          </a:p>
          <a:p>
            <a:pPr algn="r" eaLnBrk="0" hangingPunct="0">
              <a:lnSpc>
                <a:spcPct val="120000"/>
              </a:lnSpc>
              <a:spcAft>
                <a:spcPct val="15000"/>
              </a:spcAft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600" b="1">
                <a:latin typeface="Arial Narrow" pitchFamily="34" charset="0"/>
              </a:rPr>
              <a:t>4692</a:t>
            </a:r>
          </a:p>
          <a:p>
            <a:pPr algn="r" eaLnBrk="0" hangingPunct="0">
              <a:lnSpc>
                <a:spcPct val="120000"/>
              </a:lnSpc>
              <a:spcAft>
                <a:spcPct val="15000"/>
              </a:spcAft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600" b="1">
                <a:latin typeface="Arial Narrow" pitchFamily="34" charset="0"/>
              </a:rPr>
              <a:t>2399</a:t>
            </a:r>
          </a:p>
          <a:p>
            <a:pPr algn="r" eaLnBrk="0" hangingPunct="0">
              <a:lnSpc>
                <a:spcPct val="120000"/>
              </a:lnSpc>
              <a:spcAft>
                <a:spcPct val="15000"/>
              </a:spcAft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600" b="1">
                <a:latin typeface="Arial Narrow" pitchFamily="34" charset="0"/>
              </a:rPr>
              <a:t>1398</a:t>
            </a:r>
          </a:p>
          <a:p>
            <a:pPr algn="r" eaLnBrk="0" hangingPunct="0">
              <a:lnSpc>
                <a:spcPct val="120000"/>
              </a:lnSpc>
              <a:spcAft>
                <a:spcPct val="15000"/>
              </a:spcAft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600" b="1">
                <a:latin typeface="Arial Narrow" pitchFamily="34" charset="0"/>
              </a:rPr>
              <a:t>929</a:t>
            </a:r>
          </a:p>
          <a:p>
            <a:pPr algn="r" eaLnBrk="0" hangingPunct="0">
              <a:lnSpc>
                <a:spcPct val="120000"/>
              </a:lnSpc>
              <a:spcAft>
                <a:spcPct val="15000"/>
              </a:spcAft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600" b="1">
                <a:latin typeface="Arial Narrow" pitchFamily="34" charset="0"/>
              </a:rPr>
              <a:t>754</a:t>
            </a:r>
          </a:p>
          <a:p>
            <a:pPr algn="r" eaLnBrk="0" hangingPunct="0">
              <a:lnSpc>
                <a:spcPct val="120000"/>
              </a:lnSpc>
              <a:spcAft>
                <a:spcPct val="15000"/>
              </a:spcAft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600" b="1">
                <a:latin typeface="Arial Narrow" pitchFamily="34" charset="0"/>
              </a:rPr>
              <a:t>735</a:t>
            </a:r>
          </a:p>
          <a:p>
            <a:pPr algn="r" eaLnBrk="0" hangingPunct="0">
              <a:lnSpc>
                <a:spcPct val="120000"/>
              </a:lnSpc>
              <a:spcAft>
                <a:spcPct val="15000"/>
              </a:spcAft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600" b="1">
                <a:latin typeface="Arial Narrow" pitchFamily="34" charset="0"/>
              </a:rPr>
              <a:t>606</a:t>
            </a:r>
          </a:p>
          <a:p>
            <a:pPr algn="r" eaLnBrk="0" hangingPunct="0">
              <a:lnSpc>
                <a:spcPct val="120000"/>
              </a:lnSpc>
              <a:spcAft>
                <a:spcPct val="15000"/>
              </a:spcAft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600" b="1">
                <a:latin typeface="Arial Narrow" pitchFamily="34" charset="0"/>
              </a:rPr>
              <a:t>496</a:t>
            </a:r>
          </a:p>
          <a:p>
            <a:pPr algn="r" eaLnBrk="0" hangingPunct="0">
              <a:lnSpc>
                <a:spcPct val="120000"/>
              </a:lnSpc>
              <a:spcAft>
                <a:spcPct val="15000"/>
              </a:spcAft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600" b="1">
                <a:latin typeface="Arial Narrow" pitchFamily="34" charset="0"/>
              </a:rPr>
              <a:t>478</a:t>
            </a:r>
          </a:p>
        </p:txBody>
      </p:sp>
      <p:grpSp>
        <p:nvGrpSpPr>
          <p:cNvPr id="164881" name="Group 17"/>
          <p:cNvGrpSpPr>
            <a:grpSpLocks/>
          </p:cNvGrpSpPr>
          <p:nvPr/>
        </p:nvGrpSpPr>
        <p:grpSpPr bwMode="auto">
          <a:xfrm>
            <a:off x="76200" y="2381250"/>
            <a:ext cx="1597025" cy="3295650"/>
            <a:chOff x="281" y="1708"/>
            <a:chExt cx="2206" cy="2076"/>
          </a:xfrm>
        </p:grpSpPr>
        <p:sp>
          <p:nvSpPr>
            <p:cNvPr id="164882" name="Line 18"/>
            <p:cNvSpPr>
              <a:spLocks noChangeShapeType="1"/>
            </p:cNvSpPr>
            <p:nvPr/>
          </p:nvSpPr>
          <p:spPr bwMode="auto">
            <a:xfrm>
              <a:off x="281" y="3784"/>
              <a:ext cx="220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883" name="Line 19"/>
            <p:cNvSpPr>
              <a:spLocks noChangeShapeType="1"/>
            </p:cNvSpPr>
            <p:nvPr/>
          </p:nvSpPr>
          <p:spPr bwMode="auto">
            <a:xfrm>
              <a:off x="281" y="3576"/>
              <a:ext cx="220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884" name="Line 20"/>
            <p:cNvSpPr>
              <a:spLocks noChangeShapeType="1"/>
            </p:cNvSpPr>
            <p:nvPr/>
          </p:nvSpPr>
          <p:spPr bwMode="auto">
            <a:xfrm>
              <a:off x="281" y="3368"/>
              <a:ext cx="220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885" name="Line 21"/>
            <p:cNvSpPr>
              <a:spLocks noChangeShapeType="1"/>
            </p:cNvSpPr>
            <p:nvPr/>
          </p:nvSpPr>
          <p:spPr bwMode="auto">
            <a:xfrm>
              <a:off x="281" y="3161"/>
              <a:ext cx="220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886" name="Line 22"/>
            <p:cNvSpPr>
              <a:spLocks noChangeShapeType="1"/>
            </p:cNvSpPr>
            <p:nvPr/>
          </p:nvSpPr>
          <p:spPr bwMode="auto">
            <a:xfrm>
              <a:off x="281" y="2953"/>
              <a:ext cx="220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887" name="Line 23"/>
            <p:cNvSpPr>
              <a:spLocks noChangeShapeType="1"/>
            </p:cNvSpPr>
            <p:nvPr/>
          </p:nvSpPr>
          <p:spPr bwMode="auto">
            <a:xfrm>
              <a:off x="281" y="2746"/>
              <a:ext cx="220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888" name="Line 24"/>
            <p:cNvSpPr>
              <a:spLocks noChangeShapeType="1"/>
            </p:cNvSpPr>
            <p:nvPr/>
          </p:nvSpPr>
          <p:spPr bwMode="auto">
            <a:xfrm>
              <a:off x="281" y="2538"/>
              <a:ext cx="220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889" name="Line 25"/>
            <p:cNvSpPr>
              <a:spLocks noChangeShapeType="1"/>
            </p:cNvSpPr>
            <p:nvPr/>
          </p:nvSpPr>
          <p:spPr bwMode="auto">
            <a:xfrm>
              <a:off x="281" y="2330"/>
              <a:ext cx="220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890" name="Line 26"/>
            <p:cNvSpPr>
              <a:spLocks noChangeShapeType="1"/>
            </p:cNvSpPr>
            <p:nvPr/>
          </p:nvSpPr>
          <p:spPr bwMode="auto">
            <a:xfrm>
              <a:off x="281" y="2123"/>
              <a:ext cx="220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891" name="Line 27"/>
            <p:cNvSpPr>
              <a:spLocks noChangeShapeType="1"/>
            </p:cNvSpPr>
            <p:nvPr/>
          </p:nvSpPr>
          <p:spPr bwMode="auto">
            <a:xfrm>
              <a:off x="281" y="1915"/>
              <a:ext cx="220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892" name="Line 28"/>
            <p:cNvSpPr>
              <a:spLocks noChangeShapeType="1"/>
            </p:cNvSpPr>
            <p:nvPr/>
          </p:nvSpPr>
          <p:spPr bwMode="auto">
            <a:xfrm>
              <a:off x="281" y="1708"/>
              <a:ext cx="220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</p:grpSp>
      <p:grpSp>
        <p:nvGrpSpPr>
          <p:cNvPr id="164893" name="Group 29"/>
          <p:cNvGrpSpPr>
            <a:grpSpLocks/>
          </p:cNvGrpSpPr>
          <p:nvPr/>
        </p:nvGrpSpPr>
        <p:grpSpPr bwMode="auto">
          <a:xfrm>
            <a:off x="1798638" y="2381250"/>
            <a:ext cx="2543175" cy="3295650"/>
            <a:chOff x="281" y="1708"/>
            <a:chExt cx="2206" cy="2076"/>
          </a:xfrm>
        </p:grpSpPr>
        <p:sp>
          <p:nvSpPr>
            <p:cNvPr id="164894" name="Line 30"/>
            <p:cNvSpPr>
              <a:spLocks noChangeShapeType="1"/>
            </p:cNvSpPr>
            <p:nvPr/>
          </p:nvSpPr>
          <p:spPr bwMode="auto">
            <a:xfrm>
              <a:off x="281" y="3784"/>
              <a:ext cx="2206" cy="0"/>
            </a:xfrm>
            <a:prstGeom prst="line">
              <a:avLst/>
            </a:prstGeom>
            <a:noFill/>
            <a:ln w="9525">
              <a:noFill/>
              <a:prstDash val="sysDot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895" name="Line 31"/>
            <p:cNvSpPr>
              <a:spLocks noChangeShapeType="1"/>
            </p:cNvSpPr>
            <p:nvPr/>
          </p:nvSpPr>
          <p:spPr bwMode="auto">
            <a:xfrm>
              <a:off x="281" y="3576"/>
              <a:ext cx="2206" cy="0"/>
            </a:xfrm>
            <a:prstGeom prst="line">
              <a:avLst/>
            </a:prstGeom>
            <a:noFill/>
            <a:ln w="9525">
              <a:noFill/>
              <a:prstDash val="sysDot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896" name="Line 32"/>
            <p:cNvSpPr>
              <a:spLocks noChangeShapeType="1"/>
            </p:cNvSpPr>
            <p:nvPr/>
          </p:nvSpPr>
          <p:spPr bwMode="auto">
            <a:xfrm>
              <a:off x="281" y="3368"/>
              <a:ext cx="2206" cy="0"/>
            </a:xfrm>
            <a:prstGeom prst="line">
              <a:avLst/>
            </a:prstGeom>
            <a:noFill/>
            <a:ln w="9525">
              <a:noFill/>
              <a:prstDash val="sysDot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897" name="Line 33"/>
            <p:cNvSpPr>
              <a:spLocks noChangeShapeType="1"/>
            </p:cNvSpPr>
            <p:nvPr/>
          </p:nvSpPr>
          <p:spPr bwMode="auto">
            <a:xfrm>
              <a:off x="281" y="3161"/>
              <a:ext cx="2206" cy="0"/>
            </a:xfrm>
            <a:prstGeom prst="line">
              <a:avLst/>
            </a:prstGeom>
            <a:noFill/>
            <a:ln w="9525">
              <a:noFill/>
              <a:prstDash val="sysDot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898" name="Line 34"/>
            <p:cNvSpPr>
              <a:spLocks noChangeShapeType="1"/>
            </p:cNvSpPr>
            <p:nvPr/>
          </p:nvSpPr>
          <p:spPr bwMode="auto">
            <a:xfrm>
              <a:off x="281" y="2953"/>
              <a:ext cx="2206" cy="0"/>
            </a:xfrm>
            <a:prstGeom prst="line">
              <a:avLst/>
            </a:prstGeom>
            <a:noFill/>
            <a:ln w="9525">
              <a:noFill/>
              <a:prstDash val="sysDot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899" name="Line 35"/>
            <p:cNvSpPr>
              <a:spLocks noChangeShapeType="1"/>
            </p:cNvSpPr>
            <p:nvPr/>
          </p:nvSpPr>
          <p:spPr bwMode="auto">
            <a:xfrm>
              <a:off x="281" y="2746"/>
              <a:ext cx="2206" cy="0"/>
            </a:xfrm>
            <a:prstGeom prst="line">
              <a:avLst/>
            </a:prstGeom>
            <a:noFill/>
            <a:ln w="9525">
              <a:noFill/>
              <a:prstDash val="sysDot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900" name="Line 36"/>
            <p:cNvSpPr>
              <a:spLocks noChangeShapeType="1"/>
            </p:cNvSpPr>
            <p:nvPr/>
          </p:nvSpPr>
          <p:spPr bwMode="auto">
            <a:xfrm>
              <a:off x="281" y="2538"/>
              <a:ext cx="2206" cy="0"/>
            </a:xfrm>
            <a:prstGeom prst="line">
              <a:avLst/>
            </a:prstGeom>
            <a:noFill/>
            <a:ln w="9525">
              <a:noFill/>
              <a:prstDash val="sysDot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901" name="Line 37"/>
            <p:cNvSpPr>
              <a:spLocks noChangeShapeType="1"/>
            </p:cNvSpPr>
            <p:nvPr/>
          </p:nvSpPr>
          <p:spPr bwMode="auto">
            <a:xfrm>
              <a:off x="281" y="2330"/>
              <a:ext cx="2206" cy="0"/>
            </a:xfrm>
            <a:prstGeom prst="line">
              <a:avLst/>
            </a:prstGeom>
            <a:noFill/>
            <a:ln w="9525">
              <a:noFill/>
              <a:prstDash val="sysDot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902" name="Line 38"/>
            <p:cNvSpPr>
              <a:spLocks noChangeShapeType="1"/>
            </p:cNvSpPr>
            <p:nvPr/>
          </p:nvSpPr>
          <p:spPr bwMode="auto">
            <a:xfrm>
              <a:off x="281" y="2123"/>
              <a:ext cx="2206" cy="0"/>
            </a:xfrm>
            <a:prstGeom prst="line">
              <a:avLst/>
            </a:prstGeom>
            <a:noFill/>
            <a:ln w="9525">
              <a:noFill/>
              <a:prstDash val="sysDot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903" name="Line 39"/>
            <p:cNvSpPr>
              <a:spLocks noChangeShapeType="1"/>
            </p:cNvSpPr>
            <p:nvPr/>
          </p:nvSpPr>
          <p:spPr bwMode="auto">
            <a:xfrm>
              <a:off x="281" y="1915"/>
              <a:ext cx="2206" cy="0"/>
            </a:xfrm>
            <a:prstGeom prst="line">
              <a:avLst/>
            </a:prstGeom>
            <a:noFill/>
            <a:ln w="9525">
              <a:noFill/>
              <a:prstDash val="sysDot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904" name="Line 40"/>
            <p:cNvSpPr>
              <a:spLocks noChangeShapeType="1"/>
            </p:cNvSpPr>
            <p:nvPr/>
          </p:nvSpPr>
          <p:spPr bwMode="auto">
            <a:xfrm>
              <a:off x="281" y="1708"/>
              <a:ext cx="2206" cy="0"/>
            </a:xfrm>
            <a:prstGeom prst="line">
              <a:avLst/>
            </a:prstGeom>
            <a:noFill/>
            <a:ln w="9525">
              <a:noFill/>
              <a:prstDash val="sysDot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164905" name="Rectangle 41"/>
          <p:cNvSpPr>
            <a:spLocks noChangeArrowheads="1"/>
          </p:cNvSpPr>
          <p:nvPr/>
        </p:nvSpPr>
        <p:spPr bwMode="auto">
          <a:xfrm>
            <a:off x="95250" y="2441575"/>
            <a:ext cx="1201738" cy="206375"/>
          </a:xfrm>
          <a:prstGeom prst="rect">
            <a:avLst/>
          </a:prstGeom>
          <a:solidFill>
            <a:srgbClr val="24B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64906" name="Rectangle 42"/>
          <p:cNvSpPr>
            <a:spLocks noChangeArrowheads="1"/>
          </p:cNvSpPr>
          <p:nvPr/>
        </p:nvSpPr>
        <p:spPr bwMode="auto">
          <a:xfrm>
            <a:off x="644525" y="2771775"/>
            <a:ext cx="652463" cy="206375"/>
          </a:xfrm>
          <a:prstGeom prst="rect">
            <a:avLst/>
          </a:prstGeom>
          <a:solidFill>
            <a:srgbClr val="24B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64907" name="Rectangle 43"/>
          <p:cNvSpPr>
            <a:spLocks noChangeArrowheads="1"/>
          </p:cNvSpPr>
          <p:nvPr/>
        </p:nvSpPr>
        <p:spPr bwMode="auto">
          <a:xfrm>
            <a:off x="763588" y="3108325"/>
            <a:ext cx="533400" cy="206375"/>
          </a:xfrm>
          <a:prstGeom prst="rect">
            <a:avLst/>
          </a:prstGeom>
          <a:solidFill>
            <a:srgbClr val="24B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64908" name="Rectangle 44"/>
          <p:cNvSpPr>
            <a:spLocks noChangeArrowheads="1"/>
          </p:cNvSpPr>
          <p:nvPr/>
        </p:nvSpPr>
        <p:spPr bwMode="auto">
          <a:xfrm>
            <a:off x="873125" y="3438525"/>
            <a:ext cx="423863" cy="206375"/>
          </a:xfrm>
          <a:prstGeom prst="rect">
            <a:avLst/>
          </a:prstGeom>
          <a:solidFill>
            <a:srgbClr val="24B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64909" name="Rectangle 45"/>
          <p:cNvSpPr>
            <a:spLocks noChangeArrowheads="1"/>
          </p:cNvSpPr>
          <p:nvPr/>
        </p:nvSpPr>
        <p:spPr bwMode="auto">
          <a:xfrm>
            <a:off x="915988" y="3762375"/>
            <a:ext cx="381000" cy="206375"/>
          </a:xfrm>
          <a:prstGeom prst="rect">
            <a:avLst/>
          </a:prstGeom>
          <a:solidFill>
            <a:srgbClr val="24B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64910" name="Rectangle 46"/>
          <p:cNvSpPr>
            <a:spLocks noChangeArrowheads="1"/>
          </p:cNvSpPr>
          <p:nvPr/>
        </p:nvSpPr>
        <p:spPr bwMode="auto">
          <a:xfrm>
            <a:off x="1028700" y="4098925"/>
            <a:ext cx="268288" cy="206375"/>
          </a:xfrm>
          <a:prstGeom prst="rect">
            <a:avLst/>
          </a:prstGeom>
          <a:solidFill>
            <a:srgbClr val="24B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64911" name="Rectangle 47"/>
          <p:cNvSpPr>
            <a:spLocks noChangeArrowheads="1"/>
          </p:cNvSpPr>
          <p:nvPr/>
        </p:nvSpPr>
        <p:spPr bwMode="auto">
          <a:xfrm>
            <a:off x="1071563" y="4422775"/>
            <a:ext cx="225425" cy="206375"/>
          </a:xfrm>
          <a:prstGeom prst="rect">
            <a:avLst/>
          </a:prstGeom>
          <a:solidFill>
            <a:srgbClr val="24B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64912" name="Rectangle 48"/>
          <p:cNvSpPr>
            <a:spLocks noChangeArrowheads="1"/>
          </p:cNvSpPr>
          <p:nvPr/>
        </p:nvSpPr>
        <p:spPr bwMode="auto">
          <a:xfrm>
            <a:off x="1123950" y="4752975"/>
            <a:ext cx="173038" cy="206375"/>
          </a:xfrm>
          <a:prstGeom prst="rect">
            <a:avLst/>
          </a:prstGeom>
          <a:solidFill>
            <a:srgbClr val="24B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64913" name="Rectangle 49"/>
          <p:cNvSpPr>
            <a:spLocks noChangeArrowheads="1"/>
          </p:cNvSpPr>
          <p:nvPr/>
        </p:nvSpPr>
        <p:spPr bwMode="auto">
          <a:xfrm>
            <a:off x="1149350" y="5089525"/>
            <a:ext cx="147638" cy="206375"/>
          </a:xfrm>
          <a:prstGeom prst="rect">
            <a:avLst/>
          </a:prstGeom>
          <a:solidFill>
            <a:srgbClr val="24B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64914" name="Rectangle 50"/>
          <p:cNvSpPr>
            <a:spLocks noChangeArrowheads="1"/>
          </p:cNvSpPr>
          <p:nvPr/>
        </p:nvSpPr>
        <p:spPr bwMode="auto">
          <a:xfrm>
            <a:off x="1176338" y="5426075"/>
            <a:ext cx="120650" cy="206375"/>
          </a:xfrm>
          <a:prstGeom prst="rect">
            <a:avLst/>
          </a:prstGeom>
          <a:solidFill>
            <a:srgbClr val="24B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64915" name="Rectangle 51"/>
          <p:cNvSpPr>
            <a:spLocks noChangeArrowheads="1"/>
          </p:cNvSpPr>
          <p:nvPr/>
        </p:nvSpPr>
        <p:spPr bwMode="auto">
          <a:xfrm>
            <a:off x="1344613" y="2381250"/>
            <a:ext cx="3278187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lnSpc>
                <a:spcPct val="120000"/>
              </a:lnSpc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800">
                <a:latin typeface="Arial" charset="0"/>
              </a:rPr>
              <a:t>HIV/AIDS </a:t>
            </a:r>
          </a:p>
          <a:p>
            <a:pPr eaLnBrk="0" hangingPunct="0">
              <a:lnSpc>
                <a:spcPct val="120000"/>
              </a:lnSpc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800">
                <a:latin typeface="Arial" charset="0"/>
              </a:rPr>
              <a:t>Ischaemic heart dis.</a:t>
            </a:r>
          </a:p>
          <a:p>
            <a:pPr eaLnBrk="0" hangingPunct="0">
              <a:lnSpc>
                <a:spcPct val="120000"/>
              </a:lnSpc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800">
                <a:latin typeface="Arial" charset="0"/>
              </a:rPr>
              <a:t>Tuberculosis</a:t>
            </a:r>
          </a:p>
          <a:p>
            <a:pPr eaLnBrk="0" hangingPunct="0">
              <a:lnSpc>
                <a:spcPct val="120000"/>
              </a:lnSpc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800">
                <a:latin typeface="Arial" charset="0"/>
              </a:rPr>
              <a:t>Road traffic accidents</a:t>
            </a:r>
          </a:p>
          <a:p>
            <a:pPr eaLnBrk="0" hangingPunct="0">
              <a:lnSpc>
                <a:spcPct val="120000"/>
              </a:lnSpc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800">
                <a:latin typeface="Arial" charset="0"/>
              </a:rPr>
              <a:t>Cerebrovascular disease</a:t>
            </a:r>
          </a:p>
          <a:p>
            <a:pPr eaLnBrk="0" hangingPunct="0">
              <a:lnSpc>
                <a:spcPct val="120000"/>
              </a:lnSpc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800">
                <a:latin typeface="Arial" charset="0"/>
              </a:rPr>
              <a:t>Self-inflicted injuries</a:t>
            </a:r>
          </a:p>
          <a:p>
            <a:pPr eaLnBrk="0" hangingPunct="0">
              <a:lnSpc>
                <a:spcPct val="120000"/>
              </a:lnSpc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800">
                <a:latin typeface="Arial" charset="0"/>
              </a:rPr>
              <a:t>Violence</a:t>
            </a:r>
          </a:p>
          <a:p>
            <a:pPr eaLnBrk="0" hangingPunct="0">
              <a:lnSpc>
                <a:spcPct val="120000"/>
              </a:lnSpc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800">
                <a:latin typeface="Arial" charset="0"/>
              </a:rPr>
              <a:t>Cirrhosis of the liver</a:t>
            </a:r>
          </a:p>
          <a:p>
            <a:pPr eaLnBrk="0" hangingPunct="0">
              <a:lnSpc>
                <a:spcPct val="120000"/>
              </a:lnSpc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800">
                <a:latin typeface="Arial" charset="0"/>
              </a:rPr>
              <a:t>Lower respiratory infections</a:t>
            </a:r>
          </a:p>
          <a:p>
            <a:pPr eaLnBrk="0" hangingPunct="0">
              <a:lnSpc>
                <a:spcPct val="120000"/>
              </a:lnSpc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800">
                <a:latin typeface="Arial" charset="0"/>
              </a:rPr>
              <a:t>Chronic obstruc. pulm. disease</a:t>
            </a:r>
          </a:p>
        </p:txBody>
      </p:sp>
      <p:grpSp>
        <p:nvGrpSpPr>
          <p:cNvPr id="164916" name="Group 52"/>
          <p:cNvGrpSpPr>
            <a:grpSpLocks/>
          </p:cNvGrpSpPr>
          <p:nvPr/>
        </p:nvGrpSpPr>
        <p:grpSpPr bwMode="auto">
          <a:xfrm>
            <a:off x="5510213" y="2381250"/>
            <a:ext cx="1597025" cy="3295650"/>
            <a:chOff x="281" y="1708"/>
            <a:chExt cx="2206" cy="2076"/>
          </a:xfrm>
        </p:grpSpPr>
        <p:sp>
          <p:nvSpPr>
            <p:cNvPr id="164917" name="Line 53"/>
            <p:cNvSpPr>
              <a:spLocks noChangeShapeType="1"/>
            </p:cNvSpPr>
            <p:nvPr/>
          </p:nvSpPr>
          <p:spPr bwMode="auto">
            <a:xfrm>
              <a:off x="281" y="3784"/>
              <a:ext cx="220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918" name="Line 54"/>
            <p:cNvSpPr>
              <a:spLocks noChangeShapeType="1"/>
            </p:cNvSpPr>
            <p:nvPr/>
          </p:nvSpPr>
          <p:spPr bwMode="auto">
            <a:xfrm>
              <a:off x="281" y="3576"/>
              <a:ext cx="220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919" name="Line 55"/>
            <p:cNvSpPr>
              <a:spLocks noChangeShapeType="1"/>
            </p:cNvSpPr>
            <p:nvPr/>
          </p:nvSpPr>
          <p:spPr bwMode="auto">
            <a:xfrm>
              <a:off x="281" y="3368"/>
              <a:ext cx="220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920" name="Line 56"/>
            <p:cNvSpPr>
              <a:spLocks noChangeShapeType="1"/>
            </p:cNvSpPr>
            <p:nvPr/>
          </p:nvSpPr>
          <p:spPr bwMode="auto">
            <a:xfrm>
              <a:off x="281" y="3161"/>
              <a:ext cx="220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921" name="Line 57"/>
            <p:cNvSpPr>
              <a:spLocks noChangeShapeType="1"/>
            </p:cNvSpPr>
            <p:nvPr/>
          </p:nvSpPr>
          <p:spPr bwMode="auto">
            <a:xfrm>
              <a:off x="281" y="2953"/>
              <a:ext cx="220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922" name="Line 58"/>
            <p:cNvSpPr>
              <a:spLocks noChangeShapeType="1"/>
            </p:cNvSpPr>
            <p:nvPr/>
          </p:nvSpPr>
          <p:spPr bwMode="auto">
            <a:xfrm>
              <a:off x="281" y="2746"/>
              <a:ext cx="220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923" name="Line 59"/>
            <p:cNvSpPr>
              <a:spLocks noChangeShapeType="1"/>
            </p:cNvSpPr>
            <p:nvPr/>
          </p:nvSpPr>
          <p:spPr bwMode="auto">
            <a:xfrm>
              <a:off x="281" y="2538"/>
              <a:ext cx="220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924" name="Line 60"/>
            <p:cNvSpPr>
              <a:spLocks noChangeShapeType="1"/>
            </p:cNvSpPr>
            <p:nvPr/>
          </p:nvSpPr>
          <p:spPr bwMode="auto">
            <a:xfrm>
              <a:off x="281" y="2330"/>
              <a:ext cx="220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925" name="Line 61"/>
            <p:cNvSpPr>
              <a:spLocks noChangeShapeType="1"/>
            </p:cNvSpPr>
            <p:nvPr/>
          </p:nvSpPr>
          <p:spPr bwMode="auto">
            <a:xfrm>
              <a:off x="281" y="2123"/>
              <a:ext cx="220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926" name="Line 62"/>
            <p:cNvSpPr>
              <a:spLocks noChangeShapeType="1"/>
            </p:cNvSpPr>
            <p:nvPr/>
          </p:nvSpPr>
          <p:spPr bwMode="auto">
            <a:xfrm>
              <a:off x="281" y="1915"/>
              <a:ext cx="220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927" name="Line 63"/>
            <p:cNvSpPr>
              <a:spLocks noChangeShapeType="1"/>
            </p:cNvSpPr>
            <p:nvPr/>
          </p:nvSpPr>
          <p:spPr bwMode="auto">
            <a:xfrm>
              <a:off x="281" y="1708"/>
              <a:ext cx="220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164928" name="Rectangle 64"/>
          <p:cNvSpPr>
            <a:spLocks noChangeArrowheads="1"/>
          </p:cNvSpPr>
          <p:nvPr/>
        </p:nvSpPr>
        <p:spPr bwMode="auto">
          <a:xfrm>
            <a:off x="868363" y="2381250"/>
            <a:ext cx="42862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eaLnBrk="0" hangingPunct="0">
              <a:lnSpc>
                <a:spcPct val="120000"/>
              </a:lnSpc>
              <a:spcAft>
                <a:spcPct val="15000"/>
              </a:spcAft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600" b="1">
                <a:latin typeface="Arial Narrow" pitchFamily="34" charset="0"/>
              </a:rPr>
              <a:t>2279</a:t>
            </a:r>
          </a:p>
          <a:p>
            <a:pPr algn="r" eaLnBrk="0" hangingPunct="0">
              <a:lnSpc>
                <a:spcPct val="120000"/>
              </a:lnSpc>
              <a:spcAft>
                <a:spcPct val="15000"/>
              </a:spcAft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600" b="1">
                <a:latin typeface="Arial Narrow" pitchFamily="34" charset="0"/>
              </a:rPr>
              <a:t>1331</a:t>
            </a:r>
          </a:p>
          <a:p>
            <a:pPr algn="r" eaLnBrk="0" hangingPunct="0">
              <a:lnSpc>
                <a:spcPct val="120000"/>
              </a:lnSpc>
              <a:spcAft>
                <a:spcPct val="15000"/>
              </a:spcAft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600" b="1">
                <a:latin typeface="Arial Narrow" pitchFamily="34" charset="0"/>
              </a:rPr>
              <a:t>1037</a:t>
            </a:r>
          </a:p>
          <a:p>
            <a:pPr algn="r" eaLnBrk="0" hangingPunct="0">
              <a:lnSpc>
                <a:spcPct val="120000"/>
              </a:lnSpc>
              <a:spcAft>
                <a:spcPct val="15000"/>
              </a:spcAft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600" b="1">
                <a:latin typeface="Arial Narrow" pitchFamily="34" charset="0"/>
              </a:rPr>
              <a:t>811</a:t>
            </a:r>
          </a:p>
          <a:p>
            <a:pPr algn="r" eaLnBrk="0" hangingPunct="0">
              <a:lnSpc>
                <a:spcPct val="120000"/>
              </a:lnSpc>
              <a:spcAft>
                <a:spcPct val="15000"/>
              </a:spcAft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600" b="1">
                <a:latin typeface="Arial Narrow" pitchFamily="34" charset="0"/>
              </a:rPr>
              <a:t>783</a:t>
            </a:r>
          </a:p>
          <a:p>
            <a:pPr algn="r" eaLnBrk="0" hangingPunct="0">
              <a:lnSpc>
                <a:spcPct val="120000"/>
              </a:lnSpc>
              <a:spcAft>
                <a:spcPct val="15000"/>
              </a:spcAft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600" b="1">
                <a:latin typeface="Arial Narrow" pitchFamily="34" charset="0"/>
              </a:rPr>
              <a:t>672</a:t>
            </a:r>
          </a:p>
          <a:p>
            <a:pPr algn="r" eaLnBrk="0" hangingPunct="0">
              <a:lnSpc>
                <a:spcPct val="120000"/>
              </a:lnSpc>
              <a:spcAft>
                <a:spcPct val="15000"/>
              </a:spcAft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600" b="1">
                <a:latin typeface="Arial Narrow" pitchFamily="34" charset="0"/>
              </a:rPr>
              <a:t>475</a:t>
            </a:r>
          </a:p>
          <a:p>
            <a:pPr algn="r" eaLnBrk="0" hangingPunct="0">
              <a:lnSpc>
                <a:spcPct val="120000"/>
              </a:lnSpc>
              <a:spcAft>
                <a:spcPct val="15000"/>
              </a:spcAft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600" b="1">
                <a:latin typeface="Arial Narrow" pitchFamily="34" charset="0"/>
              </a:rPr>
              <a:t>382</a:t>
            </a:r>
          </a:p>
          <a:p>
            <a:pPr algn="r" eaLnBrk="0" hangingPunct="0">
              <a:lnSpc>
                <a:spcPct val="120000"/>
              </a:lnSpc>
              <a:spcAft>
                <a:spcPct val="15000"/>
              </a:spcAft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600" b="1">
                <a:latin typeface="Arial Narrow" pitchFamily="34" charset="0"/>
              </a:rPr>
              <a:t>352</a:t>
            </a:r>
          </a:p>
          <a:p>
            <a:pPr algn="r" eaLnBrk="0" hangingPunct="0">
              <a:lnSpc>
                <a:spcPct val="120000"/>
              </a:lnSpc>
              <a:spcAft>
                <a:spcPct val="15000"/>
              </a:spcAft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600" b="1">
                <a:latin typeface="Arial Narrow" pitchFamily="34" charset="0"/>
              </a:rPr>
              <a:t>343</a:t>
            </a:r>
          </a:p>
        </p:txBody>
      </p:sp>
      <p:grpSp>
        <p:nvGrpSpPr>
          <p:cNvPr id="164929" name="Group 65"/>
          <p:cNvGrpSpPr>
            <a:grpSpLocks/>
          </p:cNvGrpSpPr>
          <p:nvPr/>
        </p:nvGrpSpPr>
        <p:grpSpPr bwMode="auto">
          <a:xfrm>
            <a:off x="7212013" y="2381250"/>
            <a:ext cx="2543175" cy="3295650"/>
            <a:chOff x="281" y="1708"/>
            <a:chExt cx="2206" cy="2076"/>
          </a:xfrm>
        </p:grpSpPr>
        <p:sp>
          <p:nvSpPr>
            <p:cNvPr id="164930" name="Line 66"/>
            <p:cNvSpPr>
              <a:spLocks noChangeShapeType="1"/>
            </p:cNvSpPr>
            <p:nvPr/>
          </p:nvSpPr>
          <p:spPr bwMode="auto">
            <a:xfrm>
              <a:off x="281" y="3784"/>
              <a:ext cx="2206" cy="0"/>
            </a:xfrm>
            <a:prstGeom prst="line">
              <a:avLst/>
            </a:prstGeom>
            <a:noFill/>
            <a:ln w="9525">
              <a:noFill/>
              <a:prstDash val="sysDot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931" name="Line 67"/>
            <p:cNvSpPr>
              <a:spLocks noChangeShapeType="1"/>
            </p:cNvSpPr>
            <p:nvPr/>
          </p:nvSpPr>
          <p:spPr bwMode="auto">
            <a:xfrm>
              <a:off x="281" y="3576"/>
              <a:ext cx="2206" cy="0"/>
            </a:xfrm>
            <a:prstGeom prst="line">
              <a:avLst/>
            </a:prstGeom>
            <a:noFill/>
            <a:ln w="9525">
              <a:noFill/>
              <a:prstDash val="sysDot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932" name="Line 68"/>
            <p:cNvSpPr>
              <a:spLocks noChangeShapeType="1"/>
            </p:cNvSpPr>
            <p:nvPr/>
          </p:nvSpPr>
          <p:spPr bwMode="auto">
            <a:xfrm>
              <a:off x="281" y="3368"/>
              <a:ext cx="2206" cy="0"/>
            </a:xfrm>
            <a:prstGeom prst="line">
              <a:avLst/>
            </a:prstGeom>
            <a:noFill/>
            <a:ln w="9525">
              <a:noFill/>
              <a:prstDash val="sysDot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933" name="Line 69"/>
            <p:cNvSpPr>
              <a:spLocks noChangeShapeType="1"/>
            </p:cNvSpPr>
            <p:nvPr/>
          </p:nvSpPr>
          <p:spPr bwMode="auto">
            <a:xfrm>
              <a:off x="281" y="3161"/>
              <a:ext cx="2206" cy="0"/>
            </a:xfrm>
            <a:prstGeom prst="line">
              <a:avLst/>
            </a:prstGeom>
            <a:noFill/>
            <a:ln w="9525">
              <a:noFill/>
              <a:prstDash val="sysDot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934" name="Line 70"/>
            <p:cNvSpPr>
              <a:spLocks noChangeShapeType="1"/>
            </p:cNvSpPr>
            <p:nvPr/>
          </p:nvSpPr>
          <p:spPr bwMode="auto">
            <a:xfrm>
              <a:off x="281" y="2953"/>
              <a:ext cx="2206" cy="0"/>
            </a:xfrm>
            <a:prstGeom prst="line">
              <a:avLst/>
            </a:prstGeom>
            <a:noFill/>
            <a:ln w="9525">
              <a:noFill/>
              <a:prstDash val="sysDot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935" name="Line 71"/>
            <p:cNvSpPr>
              <a:spLocks noChangeShapeType="1"/>
            </p:cNvSpPr>
            <p:nvPr/>
          </p:nvSpPr>
          <p:spPr bwMode="auto">
            <a:xfrm>
              <a:off x="281" y="2746"/>
              <a:ext cx="2206" cy="0"/>
            </a:xfrm>
            <a:prstGeom prst="line">
              <a:avLst/>
            </a:prstGeom>
            <a:noFill/>
            <a:ln w="9525">
              <a:noFill/>
              <a:prstDash val="sysDot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936" name="Line 72"/>
            <p:cNvSpPr>
              <a:spLocks noChangeShapeType="1"/>
            </p:cNvSpPr>
            <p:nvPr/>
          </p:nvSpPr>
          <p:spPr bwMode="auto">
            <a:xfrm>
              <a:off x="281" y="2538"/>
              <a:ext cx="2206" cy="0"/>
            </a:xfrm>
            <a:prstGeom prst="line">
              <a:avLst/>
            </a:prstGeom>
            <a:noFill/>
            <a:ln w="9525">
              <a:noFill/>
              <a:prstDash val="sysDot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937" name="Line 73"/>
            <p:cNvSpPr>
              <a:spLocks noChangeShapeType="1"/>
            </p:cNvSpPr>
            <p:nvPr/>
          </p:nvSpPr>
          <p:spPr bwMode="auto">
            <a:xfrm>
              <a:off x="281" y="2330"/>
              <a:ext cx="2206" cy="0"/>
            </a:xfrm>
            <a:prstGeom prst="line">
              <a:avLst/>
            </a:prstGeom>
            <a:noFill/>
            <a:ln w="9525">
              <a:noFill/>
              <a:prstDash val="sysDot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938" name="Line 74"/>
            <p:cNvSpPr>
              <a:spLocks noChangeShapeType="1"/>
            </p:cNvSpPr>
            <p:nvPr/>
          </p:nvSpPr>
          <p:spPr bwMode="auto">
            <a:xfrm>
              <a:off x="281" y="2123"/>
              <a:ext cx="2206" cy="0"/>
            </a:xfrm>
            <a:prstGeom prst="line">
              <a:avLst/>
            </a:prstGeom>
            <a:noFill/>
            <a:ln w="9525">
              <a:noFill/>
              <a:prstDash val="sysDot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939" name="Line 75"/>
            <p:cNvSpPr>
              <a:spLocks noChangeShapeType="1"/>
            </p:cNvSpPr>
            <p:nvPr/>
          </p:nvSpPr>
          <p:spPr bwMode="auto">
            <a:xfrm>
              <a:off x="281" y="1915"/>
              <a:ext cx="2206" cy="0"/>
            </a:xfrm>
            <a:prstGeom prst="line">
              <a:avLst/>
            </a:prstGeom>
            <a:noFill/>
            <a:ln w="9525">
              <a:noFill/>
              <a:prstDash val="sysDot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4940" name="Line 76"/>
            <p:cNvSpPr>
              <a:spLocks noChangeShapeType="1"/>
            </p:cNvSpPr>
            <p:nvPr/>
          </p:nvSpPr>
          <p:spPr bwMode="auto">
            <a:xfrm>
              <a:off x="281" y="1708"/>
              <a:ext cx="2206" cy="0"/>
            </a:xfrm>
            <a:prstGeom prst="line">
              <a:avLst/>
            </a:prstGeom>
            <a:noFill/>
            <a:ln w="9525">
              <a:noFill/>
              <a:prstDash val="sysDot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164941" name="Rectangle 77"/>
          <p:cNvSpPr>
            <a:spLocks noChangeArrowheads="1"/>
          </p:cNvSpPr>
          <p:nvPr/>
        </p:nvSpPr>
        <p:spPr bwMode="auto">
          <a:xfrm>
            <a:off x="6313488" y="2381250"/>
            <a:ext cx="3074987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lnSpc>
                <a:spcPct val="120000"/>
              </a:lnSpc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800">
                <a:latin typeface="Arial" charset="0"/>
              </a:rPr>
              <a:t>Ischaemic heart disease</a:t>
            </a:r>
          </a:p>
          <a:p>
            <a:pPr eaLnBrk="0" hangingPunct="0">
              <a:lnSpc>
                <a:spcPct val="120000"/>
              </a:lnSpc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800">
                <a:latin typeface="Arial" charset="0"/>
              </a:rPr>
              <a:t>Cerebrovascular disease</a:t>
            </a:r>
          </a:p>
          <a:p>
            <a:pPr eaLnBrk="0" hangingPunct="0">
              <a:lnSpc>
                <a:spcPct val="120000"/>
              </a:lnSpc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800">
                <a:latin typeface="Arial" charset="0"/>
              </a:rPr>
              <a:t>Chronic obstruc. pulm. dis.</a:t>
            </a:r>
          </a:p>
          <a:p>
            <a:pPr eaLnBrk="0" hangingPunct="0">
              <a:lnSpc>
                <a:spcPct val="120000"/>
              </a:lnSpc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800">
                <a:latin typeface="Arial" charset="0"/>
              </a:rPr>
              <a:t>Lower respiratory infections</a:t>
            </a:r>
          </a:p>
          <a:p>
            <a:pPr eaLnBrk="0" hangingPunct="0">
              <a:lnSpc>
                <a:spcPct val="120000"/>
              </a:lnSpc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800">
                <a:latin typeface="Arial" charset="0"/>
              </a:rPr>
              <a:t>Trachea, bronc., lung canc</a:t>
            </a:r>
          </a:p>
          <a:p>
            <a:pPr eaLnBrk="0" hangingPunct="0">
              <a:lnSpc>
                <a:spcPct val="120000"/>
              </a:lnSpc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800">
                <a:latin typeface="Arial" charset="0"/>
              </a:rPr>
              <a:t>Diabetes mellitus</a:t>
            </a:r>
          </a:p>
          <a:p>
            <a:pPr eaLnBrk="0" hangingPunct="0">
              <a:lnSpc>
                <a:spcPct val="120000"/>
              </a:lnSpc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800">
                <a:latin typeface="Arial" charset="0"/>
              </a:rPr>
              <a:t>Hypertensive heart disease</a:t>
            </a:r>
          </a:p>
          <a:p>
            <a:pPr eaLnBrk="0" hangingPunct="0">
              <a:lnSpc>
                <a:spcPct val="120000"/>
              </a:lnSpc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800">
                <a:latin typeface="Arial" charset="0"/>
              </a:rPr>
              <a:t>Stomach cancer</a:t>
            </a:r>
          </a:p>
          <a:p>
            <a:pPr eaLnBrk="0" hangingPunct="0">
              <a:lnSpc>
                <a:spcPct val="120000"/>
              </a:lnSpc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800">
                <a:latin typeface="Arial" charset="0"/>
              </a:rPr>
              <a:t>Tuberculosis</a:t>
            </a:r>
          </a:p>
          <a:p>
            <a:pPr eaLnBrk="0" hangingPunct="0">
              <a:lnSpc>
                <a:spcPct val="120000"/>
              </a:lnSpc>
              <a:buClr>
                <a:srgbClr val="FFCC00"/>
              </a:buClr>
              <a:buSzPct val="70000"/>
              <a:buFont typeface="Monotype Sorts" charset="2"/>
              <a:buNone/>
              <a:tabLst>
                <a:tab pos="3429000" algn="l"/>
              </a:tabLst>
            </a:pPr>
            <a:r>
              <a:rPr lang="en-GB" sz="1800">
                <a:latin typeface="Arial" charset="0"/>
              </a:rPr>
              <a:t>Colon and rectal cancers</a:t>
            </a:r>
          </a:p>
        </p:txBody>
      </p:sp>
      <p:sp>
        <p:nvSpPr>
          <p:cNvPr id="164942" name="Rectangle 78"/>
          <p:cNvSpPr>
            <a:spLocks noChangeArrowheads="1"/>
          </p:cNvSpPr>
          <p:nvPr/>
        </p:nvSpPr>
        <p:spPr bwMode="auto">
          <a:xfrm>
            <a:off x="623888" y="1803400"/>
            <a:ext cx="26177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</a:pPr>
            <a:r>
              <a:rPr lang="en-GB">
                <a:latin typeface="Arial" charset="0"/>
              </a:rPr>
              <a:t>15–59 years</a:t>
            </a:r>
          </a:p>
        </p:txBody>
      </p:sp>
      <p:sp>
        <p:nvSpPr>
          <p:cNvPr id="164943" name="Rectangle 79"/>
          <p:cNvSpPr>
            <a:spLocks noChangeArrowheads="1"/>
          </p:cNvSpPr>
          <p:nvPr/>
        </p:nvSpPr>
        <p:spPr bwMode="auto">
          <a:xfrm>
            <a:off x="5194300" y="1841500"/>
            <a:ext cx="28289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Clr>
                <a:srgbClr val="FFCC00"/>
              </a:buClr>
              <a:buSzPct val="70000"/>
              <a:buFont typeface="Monotype Sorts" charset="2"/>
              <a:buNone/>
            </a:pPr>
            <a:r>
              <a:rPr lang="en-GB">
                <a:latin typeface="Arial" charset="0"/>
              </a:rPr>
              <a:t>60 years and over</a:t>
            </a:r>
          </a:p>
        </p:txBody>
      </p:sp>
      <p:sp>
        <p:nvSpPr>
          <p:cNvPr id="164945" name="Text Box 81"/>
          <p:cNvSpPr txBox="1">
            <a:spLocks noChangeArrowheads="1"/>
          </p:cNvSpPr>
          <p:nvPr/>
        </p:nvSpPr>
        <p:spPr bwMode="auto">
          <a:xfrm>
            <a:off x="6083300" y="6324600"/>
            <a:ext cx="2822575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World Health Report 2003</a:t>
            </a:r>
          </a:p>
        </p:txBody>
      </p:sp>
      <p:sp>
        <p:nvSpPr>
          <p:cNvPr id="164946" name="Text Box 82"/>
          <p:cNvSpPr txBox="1">
            <a:spLocks noChangeArrowheads="1"/>
          </p:cNvSpPr>
          <p:nvPr/>
        </p:nvSpPr>
        <p:spPr bwMode="auto">
          <a:xfrm>
            <a:off x="3111500" y="5803900"/>
            <a:ext cx="19446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GB">
                <a:latin typeface="Arial" charset="0"/>
              </a:rPr>
              <a:t>(Deaths 000)</a:t>
            </a:r>
          </a:p>
        </p:txBody>
      </p:sp>
      <p:sp>
        <p:nvSpPr>
          <p:cNvPr id="164947" name="Rectangle 83"/>
          <p:cNvSpPr>
            <a:spLocks noGrp="1" noChangeArrowheads="1"/>
          </p:cNvSpPr>
          <p:nvPr>
            <p:ph type="title"/>
          </p:nvPr>
        </p:nvSpPr>
        <p:spPr>
          <a:xfrm>
            <a:off x="698500" y="203200"/>
            <a:ext cx="7772400" cy="1143000"/>
          </a:xfrm>
        </p:spPr>
        <p:txBody>
          <a:bodyPr/>
          <a:lstStyle/>
          <a:p>
            <a:r>
              <a:rPr lang="en-GB" sz="4000" dirty="0">
                <a:latin typeface="Arial" charset="0"/>
              </a:rPr>
              <a:t>Leading causes of mortality</a:t>
            </a:r>
            <a:br>
              <a:rPr lang="en-GB" sz="4000" dirty="0">
                <a:latin typeface="Arial" charset="0"/>
              </a:rPr>
            </a:br>
            <a:r>
              <a:rPr lang="en-GB" sz="4000" dirty="0">
                <a:latin typeface="Arial" charset="0"/>
              </a:rPr>
              <a:t>Adults, </a:t>
            </a:r>
            <a:r>
              <a:rPr lang="en-GB" sz="4000" dirty="0" smtClean="0">
                <a:latin typeface="Arial" charset="0"/>
              </a:rPr>
              <a:t>2003</a:t>
            </a:r>
            <a:endParaRPr lang="en-GB" sz="4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b ChB CVS core course_mechanical properties">
  <a:themeElements>
    <a:clrScheme name="Mb ChB CVS core course_mechanical properties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Mb ChB CVS core course_mechanical properti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b ChB CVS core course_mechanical properti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b ChB CVS core course_mechanical properti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 ChB CVS core course_mechanical properti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 ChB CVS core course_mechanical properti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 ChB CVS core course_mechanical properti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 ChB CVS core course_mechanical properti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 ChB CVS core course_mechanical properti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Mb ChB CVS core course_mechanical properties</Template>
  <TotalTime>5213</TotalTime>
  <Words>1386</Words>
  <Application>Microsoft Office PowerPoint</Application>
  <PresentationFormat>On-screen Show (4:3)</PresentationFormat>
  <Paragraphs>255</Paragraphs>
  <Slides>28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Mb ChB CVS core course_mechanical properties</vt:lpstr>
      <vt:lpstr>Cardiovascular System - Introduction</vt:lpstr>
      <vt:lpstr>Cardiovascular course  </vt:lpstr>
      <vt:lpstr>Recommended course text(s)</vt:lpstr>
      <vt:lpstr>Timetable</vt:lpstr>
      <vt:lpstr>Course guide</vt:lpstr>
      <vt:lpstr>Student behaviour</vt:lpstr>
      <vt:lpstr>PowerPoint Presentation</vt:lpstr>
      <vt:lpstr>Causes of death in UK – 2008 figures</vt:lpstr>
      <vt:lpstr>Leading causes of mortality Adults, 2003</vt:lpstr>
      <vt:lpstr>CVD – a heavy burden on resources</vt:lpstr>
      <vt:lpstr>How far have we come?</vt:lpstr>
      <vt:lpstr>PowerPoint Presentation</vt:lpstr>
      <vt:lpstr> Pre 1900 </vt:lpstr>
      <vt:lpstr>Now</vt:lpstr>
      <vt:lpstr>PowerPoint Presentation</vt:lpstr>
      <vt:lpstr>PowerPoint Presentation</vt:lpstr>
      <vt:lpstr>William Harvey (1578 – 1657)</vt:lpstr>
      <vt:lpstr>Stephen Hales - 1733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directions </vt:lpstr>
      <vt:lpstr>CVS – Relationship with other organ systems</vt:lpstr>
      <vt:lpstr>The importance of the heart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Properties of the Heart</dc:title>
  <dc:creator>Dr. K.T. MacLeod</dc:creator>
  <cp:lastModifiedBy>Shiel, Nuala</cp:lastModifiedBy>
  <cp:revision>164</cp:revision>
  <dcterms:created xsi:type="dcterms:W3CDTF">2004-08-24T08:23:07Z</dcterms:created>
  <dcterms:modified xsi:type="dcterms:W3CDTF">2013-01-14T15:00:17Z</dcterms:modified>
</cp:coreProperties>
</file>