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8" r:id="rId2"/>
    <p:sldId id="358" r:id="rId3"/>
    <p:sldId id="362" r:id="rId4"/>
    <p:sldId id="349" r:id="rId5"/>
    <p:sldId id="287" r:id="rId6"/>
    <p:sldId id="365" r:id="rId7"/>
    <p:sldId id="336" r:id="rId8"/>
    <p:sldId id="308" r:id="rId9"/>
    <p:sldId id="350" r:id="rId10"/>
    <p:sldId id="332" r:id="rId11"/>
    <p:sldId id="324" r:id="rId12"/>
    <p:sldId id="311" r:id="rId13"/>
    <p:sldId id="342" r:id="rId14"/>
    <p:sldId id="341" r:id="rId15"/>
    <p:sldId id="356" r:id="rId16"/>
    <p:sldId id="357" r:id="rId17"/>
    <p:sldId id="335" r:id="rId18"/>
    <p:sldId id="294" r:id="rId19"/>
    <p:sldId id="353" r:id="rId20"/>
    <p:sldId id="361" r:id="rId21"/>
    <p:sldId id="359" r:id="rId22"/>
    <p:sldId id="316" r:id="rId23"/>
    <p:sldId id="368" r:id="rId24"/>
    <p:sldId id="317" r:id="rId25"/>
    <p:sldId id="330" r:id="rId26"/>
    <p:sldId id="321" r:id="rId27"/>
    <p:sldId id="360" r:id="rId28"/>
    <p:sldId id="331" r:id="rId29"/>
    <p:sldId id="363" r:id="rId30"/>
    <p:sldId id="364" r:id="rId31"/>
    <p:sldId id="355" r:id="rId32"/>
    <p:sldId id="366" r:id="rId33"/>
  </p:sldIdLst>
  <p:sldSz cx="9144000" cy="6858000" type="screen4x3"/>
  <p:notesSz cx="6648450" cy="97821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FF"/>
    <a:srgbClr val="FFFF00"/>
    <a:srgbClr val="CDE2FF"/>
    <a:srgbClr val="DAECFE"/>
    <a:srgbClr val="6699FF"/>
    <a:srgbClr val="0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82909" autoAdjust="0"/>
  </p:normalViewPr>
  <p:slideViewPr>
    <p:cSldViewPr snapToGrid="0">
      <p:cViewPr>
        <p:scale>
          <a:sx n="50" d="100"/>
          <a:sy n="50" d="100"/>
        </p:scale>
        <p:origin x="-684" y="30"/>
      </p:cViewPr>
      <p:guideLst>
        <p:guide orient="horz" pos="2160"/>
        <p:guide pos="2880"/>
      </p:guideLst>
    </p:cSldViewPr>
  </p:slideViewPr>
  <p:outlineViewPr>
    <p:cViewPr>
      <p:scale>
        <a:sx n="33" d="100"/>
        <a:sy n="33" d="100"/>
      </p:scale>
      <p:origin x="0" y="2352"/>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15.xml"/><Relationship Id="rId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defRPr>
            </a:lvl1pPr>
          </a:lstStyle>
          <a:p>
            <a:pPr>
              <a:defRPr/>
            </a:pPr>
            <a:endParaRPr lang="en-GB"/>
          </a:p>
        </p:txBody>
      </p:sp>
      <p:sp>
        <p:nvSpPr>
          <p:cNvPr id="9216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defRPr>
            </a:lvl1pPr>
          </a:lstStyle>
          <a:p>
            <a:pPr>
              <a:defRPr/>
            </a:pPr>
            <a:endParaRPr lang="en-GB"/>
          </a:p>
        </p:txBody>
      </p:sp>
      <p:sp>
        <p:nvSpPr>
          <p:cNvPr id="9216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defRPr>
            </a:lvl1pPr>
          </a:lstStyle>
          <a:p>
            <a:pPr>
              <a:defRPr/>
            </a:pPr>
            <a:endParaRPr lang="en-GB"/>
          </a:p>
        </p:txBody>
      </p:sp>
      <p:sp>
        <p:nvSpPr>
          <p:cNvPr id="9216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pPr>
              <a:defRPr/>
            </a:pPr>
            <a:fld id="{75CA98D8-B705-43C8-83DE-DDEF9AC8676B}" type="slidenum">
              <a:rPr lang="en-GB"/>
              <a:pPr>
                <a:defRPr/>
              </a:pPr>
              <a:t>‹#›</a:t>
            </a:fld>
            <a:endParaRPr lang="en-GB"/>
          </a:p>
        </p:txBody>
      </p:sp>
    </p:spTree>
    <p:extLst>
      <p:ext uri="{BB962C8B-B14F-4D97-AF65-F5344CB8AC3E}">
        <p14:creationId xmlns:p14="http://schemas.microsoft.com/office/powerpoint/2010/main" val="416425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defRPr>
            </a:lvl1pPr>
          </a:lstStyle>
          <a:p>
            <a:pPr>
              <a:defRPr/>
            </a:pPr>
            <a:endParaRPr lang="en-GB"/>
          </a:p>
        </p:txBody>
      </p:sp>
      <p:sp>
        <p:nvSpPr>
          <p:cNvPr id="101379"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defRPr>
            </a:lvl1pPr>
          </a:lstStyle>
          <a:p>
            <a:pPr>
              <a:defRPr/>
            </a:pPr>
            <a:endParaRPr lang="en-GB"/>
          </a:p>
        </p:txBody>
      </p:sp>
      <p:sp>
        <p:nvSpPr>
          <p:cNvPr id="33796"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65163" y="4646613"/>
            <a:ext cx="5318125"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1382" name="Rectangle 6"/>
          <p:cNvSpPr>
            <a:spLocks noGrp="1" noChangeArrowheads="1"/>
          </p:cNvSpPr>
          <p:nvPr>
            <p:ph type="ftr" sz="quarter" idx="4"/>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defRPr>
            </a:lvl1pPr>
          </a:lstStyle>
          <a:p>
            <a:pPr>
              <a:defRPr/>
            </a:pPr>
            <a:endParaRPr lang="en-GB"/>
          </a:p>
        </p:txBody>
      </p:sp>
      <p:sp>
        <p:nvSpPr>
          <p:cNvPr id="101383" name="Rectangle 7"/>
          <p:cNvSpPr>
            <a:spLocks noGrp="1" noChangeArrowheads="1"/>
          </p:cNvSpPr>
          <p:nvPr>
            <p:ph type="sldNum" sz="quarter" idx="5"/>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pPr>
              <a:defRPr/>
            </a:pPr>
            <a:fld id="{DB010D5C-D302-48BE-9D1B-CD4EA4539C0A}" type="slidenum">
              <a:rPr lang="en-GB"/>
              <a:pPr>
                <a:defRPr/>
              </a:pPr>
              <a:t>‹#›</a:t>
            </a:fld>
            <a:endParaRPr lang="en-GB"/>
          </a:p>
        </p:txBody>
      </p:sp>
    </p:spTree>
    <p:extLst>
      <p:ext uri="{BB962C8B-B14F-4D97-AF65-F5344CB8AC3E}">
        <p14:creationId xmlns:p14="http://schemas.microsoft.com/office/powerpoint/2010/main" val="1799935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majority</a:t>
            </a:r>
            <a:r>
              <a:rPr lang="en-GB" baseline="0" dirty="0" smtClean="0"/>
              <a:t> of cases of high BP have no identifiable cause – these are termed primary (or essential) hypertension. Cases where there is an identifiable cause are termed secondary hypertension and amount to around 5% of the total number of cases of hypertension –  some causes of secondary hypertension are listed in the slide.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Genetic and environmental factors contribute to high blood pressure. Estimates suggest</a:t>
            </a:r>
            <a:r>
              <a:rPr lang="en-GB" baseline="0" dirty="0" smtClean="0"/>
              <a:t> that the heritability of high blood pressure is around 30-50%. </a:t>
            </a:r>
            <a:r>
              <a:rPr lang="en-GB" dirty="0" smtClean="0"/>
              <a:t>Classical single</a:t>
            </a:r>
            <a:r>
              <a:rPr lang="en-GB" baseline="0" dirty="0" smtClean="0"/>
              <a:t> gene (monogenic) causes of hypertension are very rare, and it is believed that numerous genes each contributing only a small effect explain the heritable component of high BP. Important environmental influences on BP include dietary salt, obesity and alcohol consumption. </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9F287C2-2CF7-4D4A-82E2-FC605DADE8E2}" type="slidenum">
              <a:rPr lang="en-GB" smtClean="0">
                <a:latin typeface="Times New Roman" pitchFamily="18" charset="0"/>
              </a:rPr>
              <a:pPr/>
              <a:t>14</a:t>
            </a:fld>
            <a:endParaRPr lang="en-GB" smtClean="0">
              <a:latin typeface="Times New Roman" pitchFamily="18" charset="0"/>
            </a:endParaRPr>
          </a:p>
        </p:txBody>
      </p:sp>
      <p:sp>
        <p:nvSpPr>
          <p:cNvPr id="35843" name="Rectangle 2"/>
          <p:cNvSpPr>
            <a:spLocks noGrp="1" noRot="1" noChangeAspect="1" noChangeArrowheads="1" noTextEdit="1"/>
          </p:cNvSpPr>
          <p:nvPr>
            <p:ph type="sldImg"/>
          </p:nvPr>
        </p:nvSpPr>
        <p:spPr>
          <a:xfrm>
            <a:off x="879475" y="733425"/>
            <a:ext cx="4891088" cy="3668713"/>
          </a:xfrm>
          <a:ln/>
        </p:spPr>
      </p:sp>
      <p:sp>
        <p:nvSpPr>
          <p:cNvPr id="35844" name="Rectangle 3"/>
          <p:cNvSpPr>
            <a:spLocks noGrp="1" noChangeArrowheads="1"/>
          </p:cNvSpPr>
          <p:nvPr>
            <p:ph type="body" idx="1"/>
          </p:nvPr>
        </p:nvSpPr>
        <p:spPr>
          <a:xfrm>
            <a:off x="666750" y="4646613"/>
            <a:ext cx="5314950" cy="4402137"/>
          </a:xfrm>
          <a:noFill/>
          <a:ln/>
        </p:spPr>
        <p:txBody>
          <a:bodyPr/>
          <a:lstStyle/>
          <a:p>
            <a:pPr eaLnBrk="1" hangingPunct="1"/>
            <a:r>
              <a:rPr lang="en-GB" dirty="0" smtClean="0">
                <a:latin typeface="Times New Roman" pitchFamily="18" charset="0"/>
              </a:rPr>
              <a:t>There is extensive evidence that dietary salt consumption</a:t>
            </a:r>
            <a:r>
              <a:rPr lang="en-GB" baseline="0" dirty="0" smtClean="0">
                <a:latin typeface="Times New Roman" pitchFamily="18" charset="0"/>
              </a:rPr>
              <a:t> is a major factor in high BP and its rise with age. In 1954 Bushmen in Botswana had a low dietary salt intake and unlike Londoners showed no rise in BP with age. The </a:t>
            </a:r>
            <a:r>
              <a:rPr lang="en-GB" baseline="0" dirty="0" err="1" smtClean="0">
                <a:latin typeface="Times New Roman" pitchFamily="18" charset="0"/>
              </a:rPr>
              <a:t>Intersalt</a:t>
            </a:r>
            <a:r>
              <a:rPr lang="en-GB" baseline="0" dirty="0" smtClean="0">
                <a:latin typeface="Times New Roman" pitchFamily="18" charset="0"/>
              </a:rPr>
              <a:t> study demonstrated that there was a close correlation worldwide between dietary salt intake and BP.</a:t>
            </a:r>
            <a:endParaRPr lang="en-GB"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relationship between BP, cardiac</a:t>
            </a:r>
            <a:r>
              <a:rPr lang="en-GB" baseline="0" dirty="0" smtClean="0"/>
              <a:t> output and peripheral resistance is </a:t>
            </a:r>
            <a:r>
              <a:rPr lang="en-GB" dirty="0" smtClean="0"/>
              <a:t>key to understanding the </a:t>
            </a:r>
            <a:r>
              <a:rPr lang="en-GB" dirty="0" err="1" smtClean="0"/>
              <a:t>haemodynamics</a:t>
            </a:r>
            <a:r>
              <a:rPr lang="en-GB" dirty="0" smtClean="0"/>
              <a:t> of high BP. Numerous studies have shown that in established primary</a:t>
            </a:r>
            <a:r>
              <a:rPr lang="en-GB" baseline="0" dirty="0" smtClean="0"/>
              <a:t> (essential) hypertension the increased blood pressure is due to elevated peripheral resistance.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theory</a:t>
            </a:r>
            <a:r>
              <a:rPr lang="en-GB" baseline="0" dirty="0" smtClean="0"/>
              <a:t> the elevated peripheral resistance in hypertension could be due to a number of factors influencing small arteries and capillaries. Evidence supporting increased active vasoconstriction in hypertension is equivocal but there is good evidence that structural narrowing of small arteries and (to a lesser extent) loss of capillaries are important factors causing the sustained elevated peripheral resistance in hypertension.</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underlying pathological</a:t>
            </a:r>
            <a:r>
              <a:rPr lang="en-GB" baseline="0" dirty="0" smtClean="0"/>
              <a:t> mechanism(s) responsible for the elevated peripheral resistance in hypertension are still not well understood despite more than a century of research. Probably the best evidence indicates a key role for the kidney, although there is some evidence for over-activity of the sympathetic nervous system particularly in the development of hypertension.</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Evidence in favour</a:t>
            </a:r>
            <a:r>
              <a:rPr lang="en-GB" baseline="0" dirty="0" smtClean="0"/>
              <a:t> of a key role for the kidney is summarised in this slide.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slide shows data from a classic experiment by </a:t>
            </a:r>
            <a:r>
              <a:rPr lang="en-GB" baseline="0" dirty="0" err="1" smtClean="0"/>
              <a:t>Rettig</a:t>
            </a:r>
            <a:r>
              <a:rPr lang="en-GB" baseline="0" dirty="0" smtClean="0"/>
              <a:t> and colleagues, who showed that when the kidney of a genetically hypertensive rat was transplanted to a normotensive rat the normotensive rat became hypertensive. This suggests that the transfer of kidney alone was sufficient to induce hypertension.</a:t>
            </a:r>
            <a:endParaRPr lang="en-GB" dirty="0"/>
          </a:p>
        </p:txBody>
      </p:sp>
      <p:sp>
        <p:nvSpPr>
          <p:cNvPr id="4" name="Slide Number Placeholder 3"/>
          <p:cNvSpPr>
            <a:spLocks noGrp="1"/>
          </p:cNvSpPr>
          <p:nvPr>
            <p:ph type="sldNum" sz="quarter" idx="10"/>
          </p:nvPr>
        </p:nvSpPr>
        <p:spPr/>
        <p:txBody>
          <a:bodyPr/>
          <a:lstStyle/>
          <a:p>
            <a:pPr>
              <a:defRPr/>
            </a:pPr>
            <a:fld id="{4CB1A7AE-2D75-4A8C-AA89-B2AAE38716A6}"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 blood pressure results in a wide range of injury to the circulation and other organs. This is summarized in this slide.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 blood pressure causes</a:t>
            </a:r>
            <a:r>
              <a:rPr lang="en-GB" baseline="0" dirty="0" smtClean="0"/>
              <a:t> changes to the heart. The wall of the left ventricle can become thickened (hypertrophy) and there can be a change in ventricular volume (remodelling).</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789111-B8C4-49AF-82A5-2BD344E75350}" type="slidenum">
              <a:rPr lang="en-GB" smtClean="0"/>
              <a:pPr/>
              <a:t>23</a:t>
            </a:fld>
            <a:endParaRPr lang="en-GB" smtClean="0"/>
          </a:p>
        </p:txBody>
      </p:sp>
      <p:sp>
        <p:nvSpPr>
          <p:cNvPr id="54275" name="Rectangle 2"/>
          <p:cNvSpPr>
            <a:spLocks noGrp="1" noRot="1" noChangeAspect="1" noChangeArrowheads="1" noTextEdit="1"/>
          </p:cNvSpPr>
          <p:nvPr>
            <p:ph type="sldImg"/>
          </p:nvPr>
        </p:nvSpPr>
        <p:spPr>
          <a:xfrm>
            <a:off x="879475" y="733425"/>
            <a:ext cx="4889500" cy="3668713"/>
          </a:xfrm>
          <a:ln/>
        </p:spPr>
      </p:sp>
      <p:sp>
        <p:nvSpPr>
          <p:cNvPr id="54276" name="Rectangle 3"/>
          <p:cNvSpPr>
            <a:spLocks noGrp="1" noChangeArrowheads="1"/>
          </p:cNvSpPr>
          <p:nvPr>
            <p:ph type="body" idx="1"/>
          </p:nvPr>
        </p:nvSpPr>
        <p:spPr>
          <a:noFill/>
          <a:ln/>
        </p:spPr>
        <p:txBody>
          <a:bodyPr/>
          <a:lstStyle/>
          <a:p>
            <a:r>
              <a:rPr lang="en-GB" dirty="0" smtClean="0"/>
              <a:t>The prevalence of heart failure –  the inability of the heart to adequately pump blood at normal filling pressures – is increasing markedly in most developed societies.</a:t>
            </a:r>
            <a:r>
              <a:rPr lang="en-GB" baseline="0" dirty="0" smtClean="0"/>
              <a:t> </a:t>
            </a:r>
            <a:r>
              <a:rPr lang="en-GB" dirty="0" smtClean="0"/>
              <a:t>Hypertension increases the risk of heart failure 2 -3 fold and probably accounts for about 25% of all cases of heart failure. Hypertension precedes heart failure in 90% of cases, and the majority of heart failure in the elderly is attributable to hypertension. When the</a:t>
            </a:r>
            <a:r>
              <a:rPr lang="en-GB" baseline="0" dirty="0" smtClean="0"/>
              <a:t> impact of hypertension adds to the epidemics of obesity and diabetes apparent in younger individuals it seems likely that recent favourable trend in CVD will reverse and that the increase in heart failure will accelerate in future decades.</a:t>
            </a:r>
            <a:endParaRPr lang="en-GB" dirty="0" smtClean="0"/>
          </a:p>
          <a:p>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 BP also results in changes in large</a:t>
            </a:r>
            <a:r>
              <a:rPr lang="en-GB" baseline="0" dirty="0" smtClean="0"/>
              <a:t> arteries. Typically hypertension is associated with thickened walls (hypertrophy) of large arteries and acceleration of atherosclerosis.</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Hypertension may also cause dilation of large arteries such as the aorta (aneurysms). This can lead to thrombosis or haemorrhage if the aneurysm ruptures.</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Hypertension</a:t>
            </a:r>
            <a:r>
              <a:rPr lang="en-GB" baseline="0" dirty="0" smtClean="0"/>
              <a:t> also adversely affects the microcirculation. This is illustrated here using retinal photographs to show </a:t>
            </a:r>
            <a:r>
              <a:rPr lang="en-GB" baseline="0" dirty="0" err="1" smtClean="0"/>
              <a:t>microvascular</a:t>
            </a:r>
            <a:r>
              <a:rPr lang="en-GB" baseline="0" dirty="0" smtClean="0"/>
              <a:t> damage to the retinal microvasculature. There is thickening of the wall of the small arteries, arteriolar narrowing, vasospasm, impaired perfusion and increased leakage into the surrounding tissue (exudates).</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compares the mesenteric microvasculature (post mortem) in</a:t>
            </a:r>
            <a:r>
              <a:rPr lang="en-GB" baseline="0" dirty="0" smtClean="0"/>
              <a:t> people with normal blood pressure and hypertension. It  illustrates the sort of changes seen in the capillary circulation in association with hypertension. A clear reduction of capillary density is evident.</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Hypertension</a:t>
            </a:r>
            <a:r>
              <a:rPr lang="en-GB" baseline="0" dirty="0" smtClean="0"/>
              <a:t> also adversely affects the kidney. The slide shows examples of marked renal damage due to very high (accelerated or malignant) hypertension. This degree of damage is relatively rare nowadays thanks to better treatment and control of hypertension. However more subtle damage to renal function is common in hypertension and is manifest as loss of albumin in the urine (micro- or </a:t>
            </a:r>
            <a:r>
              <a:rPr lang="en-GB" baseline="0" dirty="0" err="1" smtClean="0"/>
              <a:t>macroalbuminuria</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very severe </a:t>
            </a:r>
            <a:r>
              <a:rPr lang="en-GB" baseline="0" dirty="0" smtClean="0"/>
              <a:t>kidney disease illustrated in the previous slide is rare nowadays. However more subtle evidence of kidney disease is evident in many people with high blood pressure. This slide shows that higher blood pressure is associated with increased loss of albumin in the urine (microalbuminuria), a marker of glomerular damage. </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31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slide shows the deaths worldwide attributable to various causes broken down by region. High BP causes more deaths than an other single cause and other data (not shown) indicates that it affects more than 1 billion people worldwide. </a:t>
            </a:r>
            <a:endParaRPr lang="en-GB" dirty="0"/>
          </a:p>
        </p:txBody>
      </p:sp>
      <p:sp>
        <p:nvSpPr>
          <p:cNvPr id="4" name="Slide Number Placeholder 3"/>
          <p:cNvSpPr>
            <a:spLocks noGrp="1"/>
          </p:cNvSpPr>
          <p:nvPr>
            <p:ph type="sldNum" sz="quarter" idx="10"/>
          </p:nvPr>
        </p:nvSpPr>
        <p:spPr/>
        <p:txBody>
          <a:bodyPr/>
          <a:lstStyle/>
          <a:p>
            <a:pPr>
              <a:defRPr/>
            </a:pPr>
            <a:fld id="{4CB1A7AE-2D75-4A8C-AA89-B2AAE38716A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 it is convenient</a:t>
            </a:r>
            <a:r>
              <a:rPr lang="en-GB" baseline="0" dirty="0" smtClean="0"/>
              <a:t> to classify people into hypertensive and normotensive this obscures a more graded and continuous distribution of BP in any population. The distinction between normal and hypertensive is arbitrary and has changed over time.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reference) these are the current hypertension guidelines in UK</a:t>
            </a:r>
            <a:r>
              <a:rPr lang="en-GB" baseline="0" dirty="0" smtClean="0"/>
              <a:t> and USA. [you are not expected to learn this!]</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issue of what is an normal blood pressure and how to diagnose hypertension becomes even more complex when changes in BP with aging are taken into account. In almost all societies (low salt communities are an exception) mean BP rises with age, pulse pressure also rises after mid-life. This means that the number of people diagnosed as hypertensive increases with age, recent data from the Framingham longitudinal study indicates that if you live long enough you will almost certainly become hypertensive by current definitions.</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plots a</a:t>
            </a:r>
            <a:r>
              <a:rPr lang="en-GB" baseline="0" dirty="0" smtClean="0"/>
              <a:t> population distribution of systolic BP and the relationship between systolic BP and risk of stroke. The relationship between BP and risk is exponential  (log linear) and there is no threshold for risk. Every 20mmHg increase in BP results in a doubling in risk of stroke (or CHD – not shown). Similar relationships have been shown for BP and coronary heart disease and other cardiovascular disease.</a:t>
            </a:r>
            <a:endParaRPr lang="en-GB" dirty="0"/>
          </a:p>
        </p:txBody>
      </p:sp>
      <p:sp>
        <p:nvSpPr>
          <p:cNvPr id="4" name="Slide Number Placeholder 3"/>
          <p:cNvSpPr>
            <a:spLocks noGrp="1"/>
          </p:cNvSpPr>
          <p:nvPr>
            <p:ph type="sldNum" sz="quarter" idx="10"/>
          </p:nvPr>
        </p:nvSpPr>
        <p:spPr/>
        <p:txBody>
          <a:bodyPr/>
          <a:lstStyle/>
          <a:p>
            <a:pPr>
              <a:defRPr/>
            </a:pPr>
            <a:fld id="{DB010D5C-D302-48BE-9D1B-CD4EA4539C0A}"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relationship between BP and risk shown in the previous</a:t>
            </a:r>
            <a:r>
              <a:rPr lang="en-GB" baseline="0" dirty="0" smtClean="0"/>
              <a:t> slide taken with the population distribution of BP means that a very large part of the disease burden imposed by BP is experienced by people with ‘normal’ BP as currently defined. The slide shows the attributable disease burden (expressed as disability adjusted life years (DALYs) due to BP divided into two halves – high and low. 50% of the burden of BP is experienced by people with a BP &lt; 141mmHg.</a:t>
            </a:r>
            <a:endParaRPr lang="en-GB" dirty="0"/>
          </a:p>
        </p:txBody>
      </p:sp>
      <p:sp>
        <p:nvSpPr>
          <p:cNvPr id="4" name="Slide Number Placeholder 3"/>
          <p:cNvSpPr>
            <a:spLocks noGrp="1"/>
          </p:cNvSpPr>
          <p:nvPr>
            <p:ph type="sldNum" sz="quarter" idx="10"/>
          </p:nvPr>
        </p:nvSpPr>
        <p:spPr/>
        <p:txBody>
          <a:bodyPr/>
          <a:lstStyle/>
          <a:p>
            <a:pPr>
              <a:defRPr/>
            </a:pPr>
            <a:fld id="{4CB1A7AE-2D75-4A8C-AA89-B2AAE38716A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E7C03-0D2F-4A1D-9B4E-D366C7EECB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FDB6B-19CD-4029-8F86-551E8348EA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7ED209-6508-46E8-A5D4-05D75D1A70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967F7C-15C6-4BCF-A67A-7F7A2E3860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2DF76-575B-49FD-BA2E-26E57FA10D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B73E4-F234-41D5-AF66-760B903601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44F21E-687C-4061-97D7-474559EFF2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1C219-2E32-4A9D-99C3-28FF7ECFCC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DF1027-32B9-48F4-901B-609014D70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CF1AA-3C15-4C1D-BC9C-7250918CB4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08920-AE21-4ABC-99F7-3DC28D051C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EEFA1F4-D1E0-4555-A2DE-2F6550ACE3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fontAlgn="base">
        <a:spcBef>
          <a:spcPct val="0"/>
        </a:spcBef>
        <a:spcAft>
          <a:spcPct val="0"/>
        </a:spcAft>
        <a:defRPr sz="4400">
          <a:solidFill>
            <a:schemeClr val="tx2"/>
          </a:solidFill>
          <a:latin typeface="Times New Roman"/>
        </a:defRPr>
      </a:lvl6pPr>
      <a:lvl7pPr marL="914400" algn="ctr" rtl="0" fontAlgn="base">
        <a:spcBef>
          <a:spcPct val="0"/>
        </a:spcBef>
        <a:spcAft>
          <a:spcPct val="0"/>
        </a:spcAft>
        <a:defRPr sz="4400">
          <a:solidFill>
            <a:schemeClr val="tx2"/>
          </a:solidFill>
          <a:latin typeface="Times New Roman"/>
        </a:defRPr>
      </a:lvl7pPr>
      <a:lvl8pPr marL="1371600" algn="ctr" rtl="0" fontAlgn="base">
        <a:spcBef>
          <a:spcPct val="0"/>
        </a:spcBef>
        <a:spcAft>
          <a:spcPct val="0"/>
        </a:spcAft>
        <a:defRPr sz="4400">
          <a:solidFill>
            <a:schemeClr val="tx2"/>
          </a:solidFill>
          <a:latin typeface="Times New Roman"/>
        </a:defRPr>
      </a:lvl8pPr>
      <a:lvl9pPr marL="1828800" algn="ctr" rtl="0" fontAlgn="base">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hyperlink" Target="http://www.nhlbi.nih.gov/about/factbook/chapter4data.ht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en.wikipedia.org/wiki/File:FDR_in_1933.jpg" TargetMode="External"/><Relationship Id="rId5" Type="http://schemas.openxmlformats.org/officeDocument/2006/relationships/image" Target="../media/image31.jpeg"/><Relationship Id="rId4" Type="http://schemas.openxmlformats.org/officeDocument/2006/relationships/hyperlink" Target="http://www.nhlbi.nih.gov/guidelines/hypertension/jnc7full.htm" TargetMode="External"/><Relationship Id="rId9"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ctrTitle"/>
          </p:nvPr>
        </p:nvSpPr>
        <p:spPr>
          <a:xfrm>
            <a:off x="685800" y="1868488"/>
            <a:ext cx="7772400" cy="1470025"/>
          </a:xfrm>
        </p:spPr>
        <p:txBody>
          <a:bodyPr/>
          <a:lstStyle/>
          <a:p>
            <a:pPr>
              <a:defRPr/>
            </a:pPr>
            <a:r>
              <a:rPr lang="en-GB" sz="6000" i="1" dirty="0" smtClean="0">
                <a:solidFill>
                  <a:schemeClr val="tx1"/>
                </a:solidFill>
                <a:latin typeface="Verdana" pitchFamily="34" charset="0"/>
              </a:rPr>
              <a:t>Hypertension </a:t>
            </a:r>
            <a:endParaRPr lang="en-GB" sz="6000" i="1" dirty="0">
              <a:solidFill>
                <a:schemeClr val="tx1"/>
              </a:solidFill>
              <a:latin typeface="Verdana" pitchFamily="34" charset="0"/>
            </a:endParaRPr>
          </a:p>
        </p:txBody>
      </p:sp>
      <p:sp>
        <p:nvSpPr>
          <p:cNvPr id="2051" name="Rectangle 5"/>
          <p:cNvSpPr>
            <a:spLocks noGrp="1" noChangeArrowheads="1"/>
          </p:cNvSpPr>
          <p:nvPr>
            <p:ph type="subTitle" idx="1"/>
          </p:nvPr>
        </p:nvSpPr>
        <p:spPr/>
        <p:txBody>
          <a:bodyPr/>
          <a:lstStyle/>
          <a:p>
            <a:r>
              <a:rPr lang="en-GB" smtClean="0">
                <a:solidFill>
                  <a:schemeClr val="bg1"/>
                </a:solidFill>
                <a:latin typeface="Arial" charset="0"/>
              </a:rPr>
              <a:t>Alun Hughes, Clinical Pharmacology, NHLI, Imperial College London</a:t>
            </a:r>
          </a:p>
        </p:txBody>
      </p:sp>
      <p:sp>
        <p:nvSpPr>
          <p:cNvPr id="2052" name="Text Box 6"/>
          <p:cNvSpPr txBox="1">
            <a:spLocks noChangeArrowheads="1"/>
          </p:cNvSpPr>
          <p:nvPr/>
        </p:nvSpPr>
        <p:spPr bwMode="auto">
          <a:xfrm>
            <a:off x="6970713" y="6242050"/>
            <a:ext cx="1600200" cy="338138"/>
          </a:xfrm>
          <a:prstGeom prst="rect">
            <a:avLst/>
          </a:prstGeom>
          <a:noFill/>
          <a:ln w="9525">
            <a:noFill/>
            <a:miter lim="800000"/>
            <a:headEnd/>
            <a:tailEnd/>
          </a:ln>
        </p:spPr>
        <p:txBody>
          <a:bodyPr wrap="none">
            <a:spAutoFit/>
          </a:bodyPr>
          <a:lstStyle/>
          <a:p>
            <a:pPr eaLnBrk="0" hangingPunct="0"/>
            <a:r>
              <a:rPr lang="en-GB" sz="1600" i="1">
                <a:solidFill>
                  <a:schemeClr val="bg1"/>
                </a:solidFill>
              </a:rPr>
              <a:t>© ADH 11/2006</a:t>
            </a:r>
          </a:p>
        </p:txBody>
      </p:sp>
      <p:pic>
        <p:nvPicPr>
          <p:cNvPr id="2053" name="Picture 2"/>
          <p:cNvPicPr>
            <a:picLocks noChangeAspect="1" noChangeArrowheads="1"/>
          </p:cNvPicPr>
          <p:nvPr/>
        </p:nvPicPr>
        <p:blipFill>
          <a:blip r:embed="rId3" cstate="print"/>
          <a:srcRect/>
          <a:stretch>
            <a:fillRect/>
          </a:stretch>
        </p:blipFill>
        <p:spPr bwMode="auto">
          <a:xfrm>
            <a:off x="0" y="3429000"/>
            <a:ext cx="9144000" cy="3452813"/>
          </a:xfrm>
          <a:prstGeom prst="rect">
            <a:avLst/>
          </a:prstGeom>
          <a:noFill/>
          <a:ln w="9525">
            <a:noFill/>
            <a:miter lim="800000"/>
            <a:headEnd/>
            <a:tailEnd/>
          </a:ln>
        </p:spPr>
      </p:pic>
      <p:sp>
        <p:nvSpPr>
          <p:cNvPr id="8" name="Rectangle 3"/>
          <p:cNvSpPr txBox="1">
            <a:spLocks noChangeArrowheads="1"/>
          </p:cNvSpPr>
          <p:nvPr/>
        </p:nvSpPr>
        <p:spPr bwMode="auto">
          <a:xfrm>
            <a:off x="1266824" y="3886200"/>
            <a:ext cx="6124575" cy="1752600"/>
          </a:xfrm>
          <a:prstGeom prst="rect">
            <a:avLst/>
          </a:prstGeom>
          <a:noFill/>
          <a:ln w="9525">
            <a:noFill/>
            <a:miter lim="800000"/>
            <a:headEnd/>
            <a:tailEnd/>
          </a:ln>
          <a:effectLst/>
        </p:spPr>
        <p:txBody>
          <a:bodyPr/>
          <a:lstStyle/>
          <a:p>
            <a:pPr algn="ctr">
              <a:spcBef>
                <a:spcPct val="20000"/>
              </a:spcBef>
              <a:defRPr/>
            </a:pPr>
            <a:r>
              <a:rPr lang="en-GB" sz="3200" i="1" kern="0" dirty="0" err="1">
                <a:solidFill>
                  <a:schemeClr val="bg1"/>
                </a:solidFill>
                <a:latin typeface="Arial" pitchFamily="34" charset="0"/>
                <a:cs typeface="Arial" pitchFamily="34" charset="0"/>
              </a:rPr>
              <a:t>Alun</a:t>
            </a:r>
            <a:r>
              <a:rPr lang="en-GB" sz="3200" i="1" kern="0" dirty="0">
                <a:solidFill>
                  <a:schemeClr val="bg1"/>
                </a:solidFill>
                <a:latin typeface="Arial" pitchFamily="34" charset="0"/>
                <a:cs typeface="Arial" pitchFamily="34" charset="0"/>
              </a:rPr>
              <a:t> Hughes</a:t>
            </a:r>
          </a:p>
          <a:p>
            <a:pPr algn="ctr">
              <a:spcBef>
                <a:spcPct val="20000"/>
              </a:spcBef>
              <a:defRPr/>
            </a:pPr>
            <a:endParaRPr lang="en-GB" sz="3200" i="1" kern="0" dirty="0">
              <a:latin typeface="Calibri" pitchFamily="34" charset="0"/>
            </a:endParaRPr>
          </a:p>
          <a:p>
            <a:pPr algn="ctr">
              <a:spcBef>
                <a:spcPct val="20000"/>
              </a:spcBef>
              <a:defRPr/>
            </a:pPr>
            <a:endParaRPr lang="en-GB" sz="3200" i="1" kern="0" dirty="0">
              <a:latin typeface="+mn-lt"/>
            </a:endParaRPr>
          </a:p>
        </p:txBody>
      </p:sp>
      <p:sp>
        <p:nvSpPr>
          <p:cNvPr id="2055" name="Text Box 6"/>
          <p:cNvSpPr txBox="1">
            <a:spLocks noChangeArrowheads="1"/>
          </p:cNvSpPr>
          <p:nvPr/>
        </p:nvSpPr>
        <p:spPr bwMode="auto">
          <a:xfrm>
            <a:off x="7861657" y="6472289"/>
            <a:ext cx="1042978" cy="276999"/>
          </a:xfrm>
          <a:prstGeom prst="rect">
            <a:avLst/>
          </a:prstGeom>
          <a:noFill/>
          <a:ln w="9525">
            <a:noFill/>
            <a:miter lim="800000"/>
            <a:headEnd/>
            <a:tailEnd/>
          </a:ln>
        </p:spPr>
        <p:txBody>
          <a:bodyPr wrap="none">
            <a:spAutoFit/>
          </a:bodyPr>
          <a:lstStyle/>
          <a:p>
            <a:pPr eaLnBrk="0" hangingPunct="0"/>
            <a:r>
              <a:rPr lang="en-GB" sz="1200" i="1" dirty="0">
                <a:solidFill>
                  <a:srgbClr val="666699"/>
                </a:solidFill>
              </a:rPr>
              <a:t>© ADH </a:t>
            </a:r>
            <a:r>
              <a:rPr lang="en-GB" sz="1200" i="1" dirty="0" smtClean="0">
                <a:solidFill>
                  <a:srgbClr val="666699"/>
                </a:solidFill>
              </a:rPr>
              <a:t>2013</a:t>
            </a:r>
            <a:endParaRPr lang="en-GB" sz="1200" i="1" dirty="0">
              <a:solidFill>
                <a:srgbClr val="6666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0"/>
            <a:ext cx="3135086" cy="6858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kern="1200" dirty="0" smtClean="0">
                <a:solidFill>
                  <a:schemeClr val="tx1"/>
                </a:solidFill>
                <a:latin typeface="Calibri" pitchFamily="34" charset="0"/>
              </a:rPr>
              <a:t>Pathophysiology of ‘primary’ hypertension</a:t>
            </a:r>
            <a:endParaRPr lang="en-US" sz="3200" kern="1200" dirty="0" smtClean="0">
              <a:solidFill>
                <a:schemeClr val="tx1"/>
              </a:solidFill>
              <a:latin typeface="Calibri" pitchFamily="34" charset="0"/>
            </a:endParaRPr>
          </a:p>
        </p:txBody>
      </p:sp>
      <p:pic>
        <p:nvPicPr>
          <p:cNvPr id="12292" name="Picture 4"/>
          <p:cNvPicPr>
            <a:picLocks noChangeAspect="1" noChangeArrowheads="1"/>
          </p:cNvPicPr>
          <p:nvPr/>
        </p:nvPicPr>
        <p:blipFill>
          <a:blip r:embed="rId3" cstate="print"/>
          <a:srcRect/>
          <a:stretch>
            <a:fillRect/>
          </a:stretch>
        </p:blipFill>
        <p:spPr bwMode="auto">
          <a:xfrm>
            <a:off x="3706825" y="2293256"/>
            <a:ext cx="49815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69257"/>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Classification of hypertension</a:t>
            </a:r>
            <a:endParaRPr lang="en-US" sz="3200" dirty="0" smtClean="0">
              <a:latin typeface="Calibri" pitchFamily="34" charset="0"/>
            </a:endParaRPr>
          </a:p>
        </p:txBody>
      </p:sp>
      <p:sp>
        <p:nvSpPr>
          <p:cNvPr id="11267" name="AutoShape 7"/>
          <p:cNvSpPr>
            <a:spLocks noChangeAspect="1" noChangeArrowheads="1" noTextEdit="1"/>
          </p:cNvSpPr>
          <p:nvPr/>
        </p:nvSpPr>
        <p:spPr bwMode="auto">
          <a:xfrm>
            <a:off x="2724150" y="2805113"/>
            <a:ext cx="3695700" cy="2466975"/>
          </a:xfrm>
          <a:prstGeom prst="rect">
            <a:avLst/>
          </a:prstGeom>
          <a:noFill/>
          <a:ln w="9525">
            <a:noFill/>
            <a:miter lim="800000"/>
            <a:headEnd/>
            <a:tailEnd/>
          </a:ln>
        </p:spPr>
        <p:txBody>
          <a:bodyPr/>
          <a:lstStyle/>
          <a:p>
            <a:endParaRPr lang="en-GB"/>
          </a:p>
        </p:txBody>
      </p:sp>
      <p:grpSp>
        <p:nvGrpSpPr>
          <p:cNvPr id="11268" name="Group 18"/>
          <p:cNvGrpSpPr>
            <a:grpSpLocks/>
          </p:cNvGrpSpPr>
          <p:nvPr/>
        </p:nvGrpSpPr>
        <p:grpSpPr bwMode="auto">
          <a:xfrm>
            <a:off x="627063" y="2514600"/>
            <a:ext cx="3022600" cy="3022600"/>
            <a:chOff x="2178" y="1941"/>
            <a:chExt cx="1200" cy="1200"/>
          </a:xfrm>
        </p:grpSpPr>
        <p:sp>
          <p:nvSpPr>
            <p:cNvPr id="11274" name="Freeform 10"/>
            <p:cNvSpPr>
              <a:spLocks/>
            </p:cNvSpPr>
            <p:nvPr/>
          </p:nvSpPr>
          <p:spPr bwMode="auto">
            <a:xfrm>
              <a:off x="2178" y="1941"/>
              <a:ext cx="1200" cy="1200"/>
            </a:xfrm>
            <a:custGeom>
              <a:avLst/>
              <a:gdLst>
                <a:gd name="T0" fmla="*/ 408 w 200"/>
                <a:gd name="T1" fmla="*/ 24 h 200"/>
                <a:gd name="T2" fmla="*/ 0 w 200"/>
                <a:gd name="T3" fmla="*/ 594 h 200"/>
                <a:gd name="T4" fmla="*/ 600 w 200"/>
                <a:gd name="T5" fmla="*/ 1200 h 200"/>
                <a:gd name="T6" fmla="*/ 1200 w 200"/>
                <a:gd name="T7" fmla="*/ 600 h 200"/>
                <a:gd name="T8" fmla="*/ 600 w 200"/>
                <a:gd name="T9" fmla="*/ 0 h 200"/>
                <a:gd name="T10" fmla="*/ 600 w 200"/>
                <a:gd name="T11" fmla="*/ 600 h 200"/>
                <a:gd name="T12" fmla="*/ 408 w 200"/>
                <a:gd name="T13" fmla="*/ 24 h 200"/>
                <a:gd name="T14" fmla="*/ 0 60000 65536"/>
                <a:gd name="T15" fmla="*/ 0 60000 65536"/>
                <a:gd name="T16" fmla="*/ 0 60000 65536"/>
                <a:gd name="T17" fmla="*/ 0 60000 65536"/>
                <a:gd name="T18" fmla="*/ 0 60000 65536"/>
                <a:gd name="T19" fmla="*/ 0 60000 65536"/>
                <a:gd name="T20" fmla="*/ 0 60000 65536"/>
                <a:gd name="T21" fmla="*/ 0 w 200"/>
                <a:gd name="T22" fmla="*/ 0 h 200"/>
                <a:gd name="T23" fmla="*/ 200 w 200"/>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00">
                  <a:moveTo>
                    <a:pt x="68" y="4"/>
                  </a:moveTo>
                  <a:cubicBezTo>
                    <a:pt x="27" y="18"/>
                    <a:pt x="0" y="56"/>
                    <a:pt x="0" y="99"/>
                  </a:cubicBezTo>
                  <a:cubicBezTo>
                    <a:pt x="0" y="155"/>
                    <a:pt x="44" y="200"/>
                    <a:pt x="100" y="200"/>
                  </a:cubicBezTo>
                  <a:cubicBezTo>
                    <a:pt x="155" y="200"/>
                    <a:pt x="200" y="155"/>
                    <a:pt x="200" y="100"/>
                  </a:cubicBezTo>
                  <a:cubicBezTo>
                    <a:pt x="200" y="44"/>
                    <a:pt x="155" y="0"/>
                    <a:pt x="100" y="0"/>
                  </a:cubicBezTo>
                  <a:lnTo>
                    <a:pt x="100" y="100"/>
                  </a:lnTo>
                  <a:lnTo>
                    <a:pt x="68" y="4"/>
                  </a:lnTo>
                  <a:close/>
                </a:path>
              </a:pathLst>
            </a:custGeom>
            <a:solidFill>
              <a:srgbClr val="FF3300"/>
            </a:solidFill>
            <a:ln w="9525">
              <a:solidFill>
                <a:srgbClr val="000000"/>
              </a:solidFill>
              <a:round/>
              <a:headEnd/>
              <a:tailEnd/>
            </a:ln>
          </p:spPr>
          <p:txBody>
            <a:bodyPr/>
            <a:lstStyle/>
            <a:p>
              <a:endParaRPr lang="en-GB"/>
            </a:p>
          </p:txBody>
        </p:sp>
        <p:sp>
          <p:nvSpPr>
            <p:cNvPr id="11275" name="Freeform 11"/>
            <p:cNvSpPr>
              <a:spLocks/>
            </p:cNvSpPr>
            <p:nvPr/>
          </p:nvSpPr>
          <p:spPr bwMode="auto">
            <a:xfrm>
              <a:off x="2586" y="1941"/>
              <a:ext cx="192" cy="600"/>
            </a:xfrm>
            <a:custGeom>
              <a:avLst/>
              <a:gdLst>
                <a:gd name="T0" fmla="*/ 186 w 32"/>
                <a:gd name="T1" fmla="*/ 0 h 100"/>
                <a:gd name="T2" fmla="*/ 0 w 32"/>
                <a:gd name="T3" fmla="*/ 24 h 100"/>
                <a:gd name="T4" fmla="*/ 192 w 32"/>
                <a:gd name="T5" fmla="*/ 600 h 100"/>
                <a:gd name="T6" fmla="*/ 186 w 32"/>
                <a:gd name="T7" fmla="*/ 0 h 100"/>
                <a:gd name="T8" fmla="*/ 0 60000 65536"/>
                <a:gd name="T9" fmla="*/ 0 60000 65536"/>
                <a:gd name="T10" fmla="*/ 0 60000 65536"/>
                <a:gd name="T11" fmla="*/ 0 60000 65536"/>
                <a:gd name="T12" fmla="*/ 0 w 32"/>
                <a:gd name="T13" fmla="*/ 0 h 100"/>
                <a:gd name="T14" fmla="*/ 32 w 32"/>
                <a:gd name="T15" fmla="*/ 100 h 100"/>
              </a:gdLst>
              <a:ahLst/>
              <a:cxnLst>
                <a:cxn ang="T8">
                  <a:pos x="T0" y="T1"/>
                </a:cxn>
                <a:cxn ang="T9">
                  <a:pos x="T2" y="T3"/>
                </a:cxn>
                <a:cxn ang="T10">
                  <a:pos x="T4" y="T5"/>
                </a:cxn>
                <a:cxn ang="T11">
                  <a:pos x="T6" y="T7"/>
                </a:cxn>
              </a:cxnLst>
              <a:rect l="T12" t="T13" r="T14" b="T15"/>
              <a:pathLst>
                <a:path w="32" h="100">
                  <a:moveTo>
                    <a:pt x="31" y="0"/>
                  </a:moveTo>
                  <a:cubicBezTo>
                    <a:pt x="21" y="0"/>
                    <a:pt x="10" y="1"/>
                    <a:pt x="0" y="4"/>
                  </a:cubicBezTo>
                  <a:lnTo>
                    <a:pt x="32" y="100"/>
                  </a:lnTo>
                  <a:lnTo>
                    <a:pt x="31" y="0"/>
                  </a:lnTo>
                  <a:close/>
                </a:path>
              </a:pathLst>
            </a:custGeom>
            <a:solidFill>
              <a:srgbClr val="FFFF00"/>
            </a:solidFill>
            <a:ln w="9525">
              <a:solidFill>
                <a:srgbClr val="000000"/>
              </a:solidFill>
              <a:round/>
              <a:headEnd/>
              <a:tailEnd/>
            </a:ln>
          </p:spPr>
          <p:txBody>
            <a:bodyPr/>
            <a:lstStyle/>
            <a:p>
              <a:endParaRPr lang="en-GB"/>
            </a:p>
          </p:txBody>
        </p:sp>
      </p:grpSp>
      <p:grpSp>
        <p:nvGrpSpPr>
          <p:cNvPr id="11269" name="Group 21"/>
          <p:cNvGrpSpPr>
            <a:grpSpLocks/>
          </p:cNvGrpSpPr>
          <p:nvPr/>
        </p:nvGrpSpPr>
        <p:grpSpPr bwMode="auto">
          <a:xfrm>
            <a:off x="1793875" y="5127625"/>
            <a:ext cx="5135563" cy="1155700"/>
            <a:chOff x="1589" y="3488"/>
            <a:chExt cx="3235" cy="728"/>
          </a:xfrm>
        </p:grpSpPr>
        <p:sp>
          <p:nvSpPr>
            <p:cNvPr id="11272" name="Rectangle 19"/>
            <p:cNvSpPr>
              <a:spLocks noChangeArrowheads="1"/>
            </p:cNvSpPr>
            <p:nvPr/>
          </p:nvSpPr>
          <p:spPr bwMode="auto">
            <a:xfrm>
              <a:off x="1589" y="3793"/>
              <a:ext cx="3235" cy="423"/>
            </a:xfrm>
            <a:prstGeom prst="rect">
              <a:avLst/>
            </a:prstGeom>
            <a:noFill/>
            <a:ln w="9525">
              <a:noFill/>
              <a:miter lim="800000"/>
              <a:headEnd/>
              <a:tailEnd/>
            </a:ln>
          </p:spPr>
          <p:txBody>
            <a:bodyPr wrap="none">
              <a:spAutoFit/>
            </a:bodyPr>
            <a:lstStyle/>
            <a:p>
              <a:r>
                <a:rPr lang="en-GB"/>
                <a:t>Unidentifiable cause – </a:t>
              </a:r>
              <a:r>
                <a:rPr lang="en-GB" b="1"/>
                <a:t>primary</a:t>
              </a:r>
              <a:r>
                <a:rPr lang="en-GB"/>
                <a:t> or </a:t>
              </a:r>
              <a:r>
                <a:rPr lang="en-GB" b="1"/>
                <a:t>essential</a:t>
              </a:r>
            </a:p>
            <a:p>
              <a:r>
                <a:rPr lang="en-GB" sz="1800"/>
                <a:t>(90-95% of cases)</a:t>
              </a:r>
            </a:p>
          </p:txBody>
        </p:sp>
        <p:cxnSp>
          <p:nvCxnSpPr>
            <p:cNvPr id="11273" name="AutoShape 20"/>
            <p:cNvCxnSpPr>
              <a:cxnSpLocks noChangeShapeType="1"/>
              <a:endCxn id="11274" idx="2"/>
            </p:cNvCxnSpPr>
            <p:nvPr/>
          </p:nvCxnSpPr>
          <p:spPr bwMode="auto">
            <a:xfrm rot="-5400000">
              <a:off x="1645" y="3535"/>
              <a:ext cx="343" cy="249"/>
            </a:xfrm>
            <a:prstGeom prst="curvedConnector3">
              <a:avLst>
                <a:gd name="adj1" fmla="val 49856"/>
              </a:avLst>
            </a:prstGeom>
            <a:noFill/>
            <a:ln w="9525">
              <a:solidFill>
                <a:schemeClr val="tx1"/>
              </a:solidFill>
              <a:round/>
              <a:headEnd/>
              <a:tailEnd type="triangle" w="med" len="med"/>
            </a:ln>
          </p:spPr>
        </p:cxnSp>
      </p:grpSp>
      <p:cxnSp>
        <p:nvCxnSpPr>
          <p:cNvPr id="11270" name="AutoShape 22"/>
          <p:cNvCxnSpPr>
            <a:cxnSpLocks noChangeShapeType="1"/>
          </p:cNvCxnSpPr>
          <p:nvPr/>
        </p:nvCxnSpPr>
        <p:spPr bwMode="auto">
          <a:xfrm rot="10800000" flipV="1">
            <a:off x="1897063" y="2319338"/>
            <a:ext cx="1989137" cy="427037"/>
          </a:xfrm>
          <a:prstGeom prst="curvedConnector2">
            <a:avLst/>
          </a:prstGeom>
          <a:noFill/>
          <a:ln w="9525">
            <a:solidFill>
              <a:schemeClr val="tx1"/>
            </a:solidFill>
            <a:round/>
            <a:headEnd/>
            <a:tailEnd type="triangle" w="med" len="med"/>
          </a:ln>
        </p:spPr>
      </p:cxnSp>
      <p:sp>
        <p:nvSpPr>
          <p:cNvPr id="11271" name="Rectangle 23"/>
          <p:cNvSpPr>
            <a:spLocks noChangeArrowheads="1"/>
          </p:cNvSpPr>
          <p:nvPr/>
        </p:nvSpPr>
        <p:spPr bwMode="auto">
          <a:xfrm>
            <a:off x="3957638" y="2124075"/>
            <a:ext cx="4932362" cy="3086100"/>
          </a:xfrm>
          <a:prstGeom prst="rect">
            <a:avLst/>
          </a:prstGeom>
          <a:noFill/>
          <a:ln w="9525">
            <a:noFill/>
            <a:miter lim="800000"/>
            <a:headEnd/>
            <a:tailEnd/>
          </a:ln>
        </p:spPr>
        <p:txBody>
          <a:bodyPr>
            <a:spAutoFit/>
          </a:bodyPr>
          <a:lstStyle/>
          <a:p>
            <a:r>
              <a:rPr lang="en-GB" dirty="0"/>
              <a:t>Identifiable causes – </a:t>
            </a:r>
            <a:r>
              <a:rPr lang="en-GB" b="1" dirty="0"/>
              <a:t>secondary</a:t>
            </a:r>
            <a:r>
              <a:rPr lang="en-GB" dirty="0"/>
              <a:t> &lt;5%</a:t>
            </a:r>
            <a:r>
              <a:rPr lang="en-GB" sz="1800" dirty="0"/>
              <a:t> </a:t>
            </a:r>
            <a:br>
              <a:rPr lang="en-GB" sz="1800" dirty="0"/>
            </a:br>
            <a:r>
              <a:rPr lang="en-GB" sz="1600" dirty="0"/>
              <a:t>e.g.</a:t>
            </a:r>
          </a:p>
          <a:p>
            <a:pPr lvl="1">
              <a:buFontTx/>
              <a:buChar char="•"/>
            </a:pPr>
            <a:r>
              <a:rPr lang="en-GB" sz="1600" dirty="0"/>
              <a:t>  Renal disease, including renal artery </a:t>
            </a:r>
            <a:r>
              <a:rPr lang="en-GB" sz="1600" dirty="0" smtClean="0"/>
              <a:t> </a:t>
            </a:r>
            <a:br>
              <a:rPr lang="en-GB" sz="1600" dirty="0" smtClean="0"/>
            </a:br>
            <a:r>
              <a:rPr lang="en-GB" sz="1600" dirty="0" smtClean="0"/>
              <a:t>    stenosis</a:t>
            </a:r>
            <a:r>
              <a:rPr lang="en-GB" sz="1600" dirty="0"/>
              <a:t>,</a:t>
            </a:r>
          </a:p>
          <a:p>
            <a:pPr lvl="1">
              <a:buFontTx/>
              <a:buChar char="•"/>
            </a:pPr>
            <a:r>
              <a:rPr lang="en-GB" sz="1600" dirty="0"/>
              <a:t>  Tumours secreting  aldosterone (Conn’s   </a:t>
            </a:r>
            <a:br>
              <a:rPr lang="en-GB" sz="1600" dirty="0"/>
            </a:br>
            <a:r>
              <a:rPr lang="en-GB" sz="1600" dirty="0"/>
              <a:t>    syndrome) </a:t>
            </a:r>
          </a:p>
          <a:p>
            <a:pPr lvl="1">
              <a:buFontTx/>
              <a:buChar char="•"/>
            </a:pPr>
            <a:r>
              <a:rPr lang="en-GB" sz="1600" dirty="0"/>
              <a:t>  Tumours secreting </a:t>
            </a:r>
            <a:r>
              <a:rPr lang="en-GB" sz="1600" dirty="0" err="1"/>
              <a:t>catecholamines</a:t>
            </a:r>
            <a:r>
              <a:rPr lang="en-GB" sz="1600" dirty="0"/>
              <a:t> </a:t>
            </a:r>
            <a:br>
              <a:rPr lang="en-GB" sz="1600" dirty="0"/>
            </a:br>
            <a:r>
              <a:rPr lang="en-GB" sz="1600" dirty="0"/>
              <a:t>    (</a:t>
            </a:r>
            <a:r>
              <a:rPr lang="en-GB" sz="1600" dirty="0" err="1"/>
              <a:t>pheochromocytoma</a:t>
            </a:r>
            <a:r>
              <a:rPr lang="en-GB" sz="1600" dirty="0"/>
              <a:t>)</a:t>
            </a:r>
          </a:p>
          <a:p>
            <a:pPr lvl="1">
              <a:buFontTx/>
              <a:buChar char="•"/>
            </a:pPr>
            <a:r>
              <a:rPr lang="en-GB" sz="1600" dirty="0"/>
              <a:t>  Oral contraceptive pill</a:t>
            </a:r>
          </a:p>
          <a:p>
            <a:pPr lvl="1">
              <a:buFontTx/>
              <a:buChar char="•"/>
            </a:pPr>
            <a:r>
              <a:rPr lang="en-GB" sz="1600" dirty="0"/>
              <a:t>  Pre-</a:t>
            </a:r>
            <a:r>
              <a:rPr lang="en-GB" sz="1600" dirty="0" err="1"/>
              <a:t>eclampsia</a:t>
            </a:r>
            <a:r>
              <a:rPr lang="en-GB" sz="1600" dirty="0"/>
              <a:t>/pregnancy associated </a:t>
            </a:r>
            <a:r>
              <a:rPr lang="en-GB" sz="1600" dirty="0" smtClean="0"/>
              <a:t/>
            </a:r>
            <a:br>
              <a:rPr lang="en-GB" sz="1600" dirty="0" smtClean="0"/>
            </a:br>
            <a:r>
              <a:rPr lang="en-GB" sz="1600" dirty="0" smtClean="0"/>
              <a:t>    hypertension</a:t>
            </a:r>
            <a:endParaRPr lang="en-GB" sz="1600" dirty="0"/>
          </a:p>
          <a:p>
            <a:pPr lvl="1">
              <a:buFontTx/>
              <a:buChar char="•"/>
            </a:pPr>
            <a:r>
              <a:rPr lang="en-GB" sz="1600" dirty="0"/>
              <a:t>  Rare genetic causes (e.g. </a:t>
            </a:r>
            <a:r>
              <a:rPr lang="en-GB" sz="1600" dirty="0" err="1"/>
              <a:t>Liddle’s</a:t>
            </a:r>
            <a:r>
              <a:rPr lang="en-GB" sz="1600" dirty="0"/>
              <a:t> syndrome)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69257"/>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2800" dirty="0" smtClean="0">
                <a:latin typeface="Calibri" pitchFamily="34" charset="0"/>
              </a:rPr>
              <a:t>Genes and environment in etiology  of primary hypertension</a:t>
            </a:r>
            <a:endParaRPr lang="en-US" sz="2800" dirty="0" smtClean="0">
              <a:latin typeface="Calibri" pitchFamily="34" charset="0"/>
            </a:endParaRPr>
          </a:p>
        </p:txBody>
      </p:sp>
      <p:sp>
        <p:nvSpPr>
          <p:cNvPr id="16387" name="Rectangle 3"/>
          <p:cNvSpPr>
            <a:spLocks noGrp="1" noChangeArrowheads="1"/>
          </p:cNvSpPr>
          <p:nvPr>
            <p:ph type="body" idx="1"/>
          </p:nvPr>
        </p:nvSpPr>
        <p:spPr>
          <a:xfrm>
            <a:off x="407963" y="1248229"/>
            <a:ext cx="8257735" cy="4847771"/>
          </a:xfrm>
        </p:spPr>
        <p:txBody>
          <a:bodyPr/>
          <a:lstStyle/>
          <a:p>
            <a:pPr eaLnBrk="1" hangingPunct="1"/>
            <a:r>
              <a:rPr lang="en-GB" sz="2800" dirty="0" smtClean="0">
                <a:latin typeface="Arial" charset="0"/>
              </a:rPr>
              <a:t>Genetics</a:t>
            </a:r>
          </a:p>
          <a:p>
            <a:pPr lvl="1" eaLnBrk="1" hangingPunct="1"/>
            <a:r>
              <a:rPr lang="en-GB" sz="2400" dirty="0" smtClean="0">
                <a:solidFill>
                  <a:srgbClr val="0070C0"/>
                </a:solidFill>
                <a:latin typeface="Arial" charset="0"/>
              </a:rPr>
              <a:t>Monogenic (rare)</a:t>
            </a:r>
          </a:p>
          <a:p>
            <a:pPr lvl="1" eaLnBrk="1" hangingPunct="1"/>
            <a:r>
              <a:rPr lang="en-GB" sz="2400" dirty="0" smtClean="0">
                <a:solidFill>
                  <a:srgbClr val="0070C0"/>
                </a:solidFill>
                <a:latin typeface="Arial" charset="0"/>
              </a:rPr>
              <a:t>Complex polygenic (common)</a:t>
            </a:r>
          </a:p>
          <a:p>
            <a:pPr eaLnBrk="1" hangingPunct="1"/>
            <a:r>
              <a:rPr lang="en-GB" sz="2800" dirty="0" smtClean="0">
                <a:latin typeface="Arial" charset="0"/>
              </a:rPr>
              <a:t>Environment</a:t>
            </a:r>
          </a:p>
          <a:p>
            <a:pPr lvl="1" eaLnBrk="1" hangingPunct="1"/>
            <a:r>
              <a:rPr lang="en-GB" sz="2400" dirty="0" smtClean="0">
                <a:solidFill>
                  <a:srgbClr val="0070C0"/>
                </a:solidFill>
                <a:latin typeface="Arial" charset="0"/>
              </a:rPr>
              <a:t>Dietary salt (sodium)</a:t>
            </a:r>
          </a:p>
          <a:p>
            <a:pPr lvl="1" eaLnBrk="1" hangingPunct="1"/>
            <a:r>
              <a:rPr lang="en-GB" sz="2400" dirty="0" smtClean="0">
                <a:solidFill>
                  <a:srgbClr val="0070C0"/>
                </a:solidFill>
                <a:latin typeface="Arial" charset="0"/>
              </a:rPr>
              <a:t>Obesity / overweight, lack of exercise</a:t>
            </a:r>
          </a:p>
          <a:p>
            <a:pPr lvl="1" eaLnBrk="1" hangingPunct="1"/>
            <a:r>
              <a:rPr lang="en-GB" sz="2400" dirty="0" smtClean="0">
                <a:solidFill>
                  <a:srgbClr val="0070C0"/>
                </a:solidFill>
                <a:latin typeface="Arial" charset="0"/>
              </a:rPr>
              <a:t>Alcohol</a:t>
            </a:r>
          </a:p>
          <a:p>
            <a:pPr lvl="1" eaLnBrk="1" hangingPunct="1"/>
            <a:r>
              <a:rPr lang="en-GB" sz="2400" dirty="0" smtClean="0">
                <a:solidFill>
                  <a:srgbClr val="0070C0"/>
                </a:solidFill>
                <a:latin typeface="Arial" charset="0"/>
              </a:rPr>
              <a:t>Pre-natal environment (~birthweight)</a:t>
            </a:r>
          </a:p>
          <a:p>
            <a:pPr lvl="1" eaLnBrk="1" hangingPunct="1"/>
            <a:r>
              <a:rPr lang="en-GB" sz="2400" dirty="0" smtClean="0">
                <a:solidFill>
                  <a:srgbClr val="0070C0"/>
                </a:solidFill>
                <a:latin typeface="Arial" charset="0"/>
              </a:rPr>
              <a:t>Pregnancy (pre-eclampsia)</a:t>
            </a:r>
          </a:p>
          <a:p>
            <a:pPr lvl="1" eaLnBrk="1" hangingPunct="1"/>
            <a:r>
              <a:rPr lang="en-GB" sz="2400" dirty="0" smtClean="0">
                <a:solidFill>
                  <a:srgbClr val="0070C0"/>
                </a:solidFill>
                <a:latin typeface="Arial" charset="0"/>
              </a:rPr>
              <a:t>Other dietary factors and environmental exposures? </a:t>
            </a:r>
          </a:p>
          <a:p>
            <a:pPr eaLnBrk="1" hangingPunct="1"/>
            <a:endParaRPr lang="en-GB" sz="2800"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56343"/>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Genes and blood pressure</a:t>
            </a:r>
            <a:endParaRPr lang="en-US" sz="3200" dirty="0" smtClean="0">
              <a:latin typeface="Calibri" pitchFamily="34" charset="0"/>
            </a:endParaRPr>
          </a:p>
        </p:txBody>
      </p:sp>
      <p:sp>
        <p:nvSpPr>
          <p:cNvPr id="17411" name="Rectangle 3"/>
          <p:cNvSpPr>
            <a:spLocks noGrp="1" noChangeArrowheads="1"/>
          </p:cNvSpPr>
          <p:nvPr>
            <p:ph type="body" idx="1"/>
          </p:nvPr>
        </p:nvSpPr>
        <p:spPr>
          <a:xfrm>
            <a:off x="685800" y="1573913"/>
            <a:ext cx="7772400" cy="3968757"/>
          </a:xfrm>
        </p:spPr>
        <p:txBody>
          <a:bodyPr/>
          <a:lstStyle/>
          <a:p>
            <a:pPr eaLnBrk="1" hangingPunct="1">
              <a:lnSpc>
                <a:spcPct val="80000"/>
              </a:lnSpc>
            </a:pPr>
            <a:r>
              <a:rPr lang="en-GB" sz="2400" dirty="0" smtClean="0">
                <a:latin typeface="Arial" charset="0"/>
              </a:rPr>
              <a:t>Twin and other studies suggest 30-50% of variation in blood pressure is attributable to genetic variation but to date identified SNPs only account for &lt;4% of this variance</a:t>
            </a:r>
            <a:r>
              <a:rPr lang="en-GB" sz="2400" baseline="30000" dirty="0" smtClean="0">
                <a:latin typeface="Arial" charset="0"/>
              </a:rPr>
              <a:t>1</a:t>
            </a:r>
            <a:r>
              <a:rPr lang="en-GB" sz="2400" dirty="0" smtClean="0">
                <a:latin typeface="Arial" charset="0"/>
              </a:rPr>
              <a:t>. </a:t>
            </a:r>
          </a:p>
          <a:p>
            <a:pPr eaLnBrk="1" hangingPunct="1">
              <a:lnSpc>
                <a:spcPct val="80000"/>
              </a:lnSpc>
            </a:pPr>
            <a:r>
              <a:rPr lang="en-GB" sz="2400" dirty="0" smtClean="0">
                <a:latin typeface="Arial" charset="0"/>
              </a:rPr>
              <a:t>Monogenic disease causes &lt;1% of hypertension</a:t>
            </a:r>
          </a:p>
          <a:p>
            <a:pPr lvl="1" eaLnBrk="1" hangingPunct="1">
              <a:lnSpc>
                <a:spcPct val="80000"/>
              </a:lnSpc>
            </a:pPr>
            <a:r>
              <a:rPr lang="en-GB" sz="2000" dirty="0" err="1" smtClean="0">
                <a:solidFill>
                  <a:srgbClr val="0070C0"/>
                </a:solidFill>
                <a:latin typeface="Arial" charset="0"/>
              </a:rPr>
              <a:t>Liddle’s</a:t>
            </a:r>
            <a:r>
              <a:rPr lang="en-GB" sz="2000" dirty="0" smtClean="0">
                <a:solidFill>
                  <a:srgbClr val="0070C0"/>
                </a:solidFill>
                <a:latin typeface="Arial" charset="0"/>
              </a:rPr>
              <a:t> syndrome</a:t>
            </a:r>
          </a:p>
          <a:p>
            <a:pPr lvl="2" eaLnBrk="1" hangingPunct="1">
              <a:lnSpc>
                <a:spcPct val="80000"/>
              </a:lnSpc>
            </a:pPr>
            <a:r>
              <a:rPr lang="en-GB" sz="1800" dirty="0" smtClean="0">
                <a:solidFill>
                  <a:srgbClr val="0070C0"/>
                </a:solidFill>
                <a:latin typeface="Arial" charset="0"/>
              </a:rPr>
              <a:t>Mutation in </a:t>
            </a:r>
            <a:r>
              <a:rPr lang="en-GB" sz="1800" dirty="0" err="1" smtClean="0">
                <a:solidFill>
                  <a:srgbClr val="0070C0"/>
                </a:solidFill>
                <a:latin typeface="Arial" charset="0"/>
              </a:rPr>
              <a:t>amiloride</a:t>
            </a:r>
            <a:r>
              <a:rPr lang="en-GB" sz="1800" dirty="0" smtClean="0">
                <a:solidFill>
                  <a:srgbClr val="0070C0"/>
                </a:solidFill>
                <a:latin typeface="Arial" charset="0"/>
              </a:rPr>
              <a:t>-sensitive tubular epithelial Na channel </a:t>
            </a:r>
          </a:p>
          <a:p>
            <a:pPr lvl="1" eaLnBrk="1" hangingPunct="1">
              <a:lnSpc>
                <a:spcPct val="80000"/>
              </a:lnSpc>
            </a:pPr>
            <a:r>
              <a:rPr lang="en-GB" sz="2000" dirty="0" smtClean="0">
                <a:solidFill>
                  <a:srgbClr val="0070C0"/>
                </a:solidFill>
                <a:latin typeface="Arial" charset="0"/>
              </a:rPr>
              <a:t>Apparent </a:t>
            </a:r>
            <a:r>
              <a:rPr lang="en-GB" sz="2000" dirty="0" err="1" smtClean="0">
                <a:solidFill>
                  <a:srgbClr val="0070C0"/>
                </a:solidFill>
                <a:latin typeface="Arial" charset="0"/>
              </a:rPr>
              <a:t>mineralocorticoid</a:t>
            </a:r>
            <a:r>
              <a:rPr lang="en-GB" sz="2000" dirty="0" smtClean="0">
                <a:solidFill>
                  <a:srgbClr val="0070C0"/>
                </a:solidFill>
                <a:latin typeface="Arial" charset="0"/>
              </a:rPr>
              <a:t> excess </a:t>
            </a:r>
          </a:p>
          <a:p>
            <a:pPr lvl="2" eaLnBrk="1" hangingPunct="1">
              <a:lnSpc>
                <a:spcPct val="80000"/>
              </a:lnSpc>
            </a:pPr>
            <a:r>
              <a:rPr lang="en-GB" sz="1800" dirty="0" smtClean="0">
                <a:solidFill>
                  <a:srgbClr val="0070C0"/>
                </a:solidFill>
                <a:latin typeface="Arial" charset="0"/>
              </a:rPr>
              <a:t>Mutation in 11</a:t>
            </a:r>
            <a:r>
              <a:rPr lang="en-GB" sz="1800" dirty="0" smtClean="0">
                <a:solidFill>
                  <a:srgbClr val="0070C0"/>
                </a:solidFill>
                <a:latin typeface="Symbol" pitchFamily="18" charset="2"/>
              </a:rPr>
              <a:t>b</a:t>
            </a:r>
            <a:r>
              <a:rPr lang="en-GB" sz="1800" dirty="0" smtClean="0">
                <a:solidFill>
                  <a:srgbClr val="0070C0"/>
                </a:solidFill>
                <a:latin typeface="Arial" charset="0"/>
              </a:rPr>
              <a:t>-hydroxysteroid </a:t>
            </a:r>
            <a:r>
              <a:rPr lang="en-GB" sz="1800" dirty="0" err="1" smtClean="0">
                <a:solidFill>
                  <a:srgbClr val="0070C0"/>
                </a:solidFill>
                <a:latin typeface="Arial" charset="0"/>
              </a:rPr>
              <a:t>dehydrogenase</a:t>
            </a:r>
            <a:endParaRPr lang="en-GB" sz="1800" dirty="0" smtClean="0">
              <a:solidFill>
                <a:srgbClr val="0070C0"/>
              </a:solidFill>
              <a:latin typeface="Arial" charset="0"/>
            </a:endParaRPr>
          </a:p>
          <a:p>
            <a:pPr eaLnBrk="1" hangingPunct="1">
              <a:lnSpc>
                <a:spcPct val="80000"/>
              </a:lnSpc>
            </a:pPr>
            <a:r>
              <a:rPr lang="en-GB" sz="2400" dirty="0" smtClean="0">
                <a:latin typeface="Arial" charset="0"/>
              </a:rPr>
              <a:t>Complex polygenic causes</a:t>
            </a:r>
          </a:p>
          <a:p>
            <a:pPr lvl="1" eaLnBrk="1" hangingPunct="1">
              <a:lnSpc>
                <a:spcPct val="80000"/>
              </a:lnSpc>
            </a:pPr>
            <a:r>
              <a:rPr lang="en-GB" sz="2000" dirty="0" smtClean="0">
                <a:solidFill>
                  <a:srgbClr val="0070C0"/>
                </a:solidFill>
                <a:latin typeface="Arial" charset="0"/>
              </a:rPr>
              <a:t>Multiple genes with small effects (positive and negative)</a:t>
            </a:r>
          </a:p>
          <a:p>
            <a:pPr lvl="1" eaLnBrk="1" hangingPunct="1">
              <a:lnSpc>
                <a:spcPct val="80000"/>
              </a:lnSpc>
            </a:pPr>
            <a:r>
              <a:rPr lang="en-GB" sz="2000" dirty="0" smtClean="0">
                <a:solidFill>
                  <a:srgbClr val="0070C0"/>
                </a:solidFill>
                <a:latin typeface="Arial" charset="0"/>
              </a:rPr>
              <a:t>Interactions with sex, other genes, environment</a:t>
            </a:r>
          </a:p>
          <a:p>
            <a:pPr lvl="1" eaLnBrk="1" hangingPunct="1">
              <a:lnSpc>
                <a:spcPct val="80000"/>
              </a:lnSpc>
            </a:pPr>
            <a:endParaRPr lang="en-GB" sz="2000" dirty="0" smtClean="0">
              <a:solidFill>
                <a:schemeClr val="accent2"/>
              </a:solidFill>
              <a:latin typeface="Arial" charset="0"/>
            </a:endParaRPr>
          </a:p>
        </p:txBody>
      </p:sp>
      <p:sp>
        <p:nvSpPr>
          <p:cNvPr id="2" name="TextBox 1"/>
          <p:cNvSpPr txBox="1"/>
          <p:nvPr/>
        </p:nvSpPr>
        <p:spPr>
          <a:xfrm>
            <a:off x="6260170" y="6288253"/>
            <a:ext cx="2482539" cy="338554"/>
          </a:xfrm>
          <a:prstGeom prst="rect">
            <a:avLst/>
          </a:prstGeom>
          <a:noFill/>
        </p:spPr>
        <p:txBody>
          <a:bodyPr wrap="none" rtlCol="0">
            <a:spAutoFit/>
          </a:bodyPr>
          <a:lstStyle/>
          <a:p>
            <a:pPr algn="r"/>
            <a:r>
              <a:rPr lang="en-GB" sz="1600" baseline="30000" dirty="0" smtClean="0"/>
              <a:t>1</a:t>
            </a:r>
            <a:r>
              <a:rPr lang="en-GB" sz="1600" dirty="0" smtClean="0"/>
              <a:t>Ehret et al., Nature 2011</a:t>
            </a:r>
            <a:endParaRPr lang="en-GB"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754743"/>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auto">
              <a:spcAft>
                <a:spcPts val="0"/>
              </a:spcAft>
              <a:defRPr/>
            </a:pPr>
            <a:r>
              <a:rPr lang="en-GB" sz="2800" dirty="0" smtClean="0">
                <a:latin typeface="Calibri" pitchFamily="34" charset="0"/>
              </a:rPr>
              <a:t>Blood pressure and age in a low salt environment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45" y="1465787"/>
            <a:ext cx="3624037" cy="258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445" y="1540147"/>
            <a:ext cx="4081064" cy="243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87" y="4259791"/>
            <a:ext cx="3725636" cy="43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446" y="4259791"/>
            <a:ext cx="4081064" cy="55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2536" y="6270171"/>
            <a:ext cx="7019294" cy="461665"/>
          </a:xfrm>
          <a:prstGeom prst="rect">
            <a:avLst/>
          </a:prstGeom>
          <a:noFill/>
          <a:ln w="9525" algn="ctr">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dirty="0" err="1"/>
              <a:t>Beevers</a:t>
            </a:r>
            <a:r>
              <a:rPr lang="en-GB" dirty="0"/>
              <a:t>  et al., ABC of Hypertension 5th edition (2007), Wiley-Blackwell. ISBN-13: 978-1405130615 </a:t>
            </a:r>
          </a:p>
          <a:p>
            <a:endParaRPr lang="en-GB" dirty="0"/>
          </a:p>
        </p:txBody>
      </p:sp>
      <p:sp>
        <p:nvSpPr>
          <p:cNvPr id="3" name="TextBox 2"/>
          <p:cNvSpPr txBox="1"/>
          <p:nvPr/>
        </p:nvSpPr>
        <p:spPr>
          <a:xfrm>
            <a:off x="1361160" y="5233172"/>
            <a:ext cx="6430607" cy="400110"/>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Dietary salt intake is a major factor in the rise in BP with 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595085"/>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Haemodynamics of hypertension</a:t>
            </a:r>
          </a:p>
        </p:txBody>
      </p:sp>
      <p:sp>
        <p:nvSpPr>
          <p:cNvPr id="13315" name="Rectangle 3"/>
          <p:cNvSpPr>
            <a:spLocks noGrp="1" noChangeArrowheads="1"/>
          </p:cNvSpPr>
          <p:nvPr>
            <p:ph type="body" idx="1"/>
          </p:nvPr>
        </p:nvSpPr>
        <p:spPr>
          <a:xfrm>
            <a:off x="800100" y="3279775"/>
            <a:ext cx="7772400" cy="3083921"/>
          </a:xfrm>
          <a:noFill/>
        </p:spPr>
        <p:txBody>
          <a:bodyPr>
            <a:spAutoFit/>
          </a:bodyPr>
          <a:lstStyle/>
          <a:p>
            <a:pPr marL="0" indent="0" eaLnBrk="1" hangingPunct="1">
              <a:lnSpc>
                <a:spcPct val="90000"/>
              </a:lnSpc>
              <a:spcBef>
                <a:spcPct val="0"/>
              </a:spcBef>
              <a:buFontTx/>
              <a:buNone/>
            </a:pPr>
            <a:r>
              <a:rPr lang="en-GB" sz="2400" dirty="0" smtClean="0">
                <a:latin typeface="Arial" charset="0"/>
                <a:sym typeface="Symbol" pitchFamily="18" charset="2"/>
              </a:rPr>
              <a:t>Typically, established hypertension is associated with:</a:t>
            </a:r>
            <a:r>
              <a:rPr lang="en-GB" sz="2400" dirty="0" smtClean="0">
                <a:solidFill>
                  <a:schemeClr val="accent2"/>
                </a:solidFill>
                <a:latin typeface="Arial" charset="0"/>
                <a:sym typeface="Symbol" pitchFamily="18" charset="2"/>
              </a:rPr>
              <a:t/>
            </a:r>
            <a:br>
              <a:rPr lang="en-GB" sz="2400" dirty="0" smtClean="0">
                <a:solidFill>
                  <a:schemeClr val="accent2"/>
                </a:solidFill>
                <a:latin typeface="Arial" charset="0"/>
                <a:sym typeface="Symbol" pitchFamily="18" charset="2"/>
              </a:rPr>
            </a:br>
            <a:endParaRPr lang="en-GB" sz="2400" dirty="0" smtClean="0">
              <a:solidFill>
                <a:schemeClr val="accent2"/>
              </a:solidFill>
              <a:latin typeface="Arial" charset="0"/>
              <a:sym typeface="Symbol" pitchFamily="18" charset="2"/>
            </a:endParaRPr>
          </a:p>
          <a:p>
            <a:pPr marL="0" indent="0" eaLnBrk="1" hangingPunct="1">
              <a:lnSpc>
                <a:spcPct val="90000"/>
              </a:lnSpc>
              <a:spcBef>
                <a:spcPct val="0"/>
              </a:spcBef>
            </a:pPr>
            <a:r>
              <a:rPr lang="en-GB" sz="2400" dirty="0" smtClean="0">
                <a:solidFill>
                  <a:schemeClr val="accent2"/>
                </a:solidFill>
                <a:latin typeface="Arial" charset="0"/>
                <a:sym typeface="Symbol" pitchFamily="18" charset="2"/>
              </a:rPr>
              <a:t> I</a:t>
            </a:r>
            <a:r>
              <a:rPr lang="en-GB" sz="2400" dirty="0" smtClean="0">
                <a:solidFill>
                  <a:srgbClr val="0070C0"/>
                </a:solidFill>
                <a:latin typeface="Arial" charset="0"/>
                <a:sym typeface="Symbol" pitchFamily="18" charset="2"/>
              </a:rPr>
              <a:t>ncreased total peripheral resistance</a:t>
            </a:r>
          </a:p>
          <a:p>
            <a:pPr marL="0" indent="0" eaLnBrk="1" hangingPunct="1">
              <a:lnSpc>
                <a:spcPct val="90000"/>
              </a:lnSpc>
              <a:spcBef>
                <a:spcPct val="0"/>
              </a:spcBef>
            </a:pPr>
            <a:r>
              <a:rPr lang="en-GB" sz="2400" dirty="0" smtClean="0">
                <a:solidFill>
                  <a:srgbClr val="0070C0"/>
                </a:solidFill>
                <a:latin typeface="Arial" charset="0"/>
                <a:sym typeface="Symbol" pitchFamily="18" charset="2"/>
              </a:rPr>
              <a:t> Reduced arterial compliance (higher pulse pressure)</a:t>
            </a:r>
          </a:p>
          <a:p>
            <a:pPr marL="0" indent="0" eaLnBrk="1" hangingPunct="1">
              <a:lnSpc>
                <a:spcPct val="90000"/>
              </a:lnSpc>
              <a:spcBef>
                <a:spcPct val="0"/>
              </a:spcBef>
            </a:pPr>
            <a:r>
              <a:rPr lang="en-GB" sz="2400" dirty="0" smtClean="0">
                <a:solidFill>
                  <a:srgbClr val="0070C0"/>
                </a:solidFill>
                <a:latin typeface="Arial" charset="0"/>
                <a:sym typeface="Symbol" pitchFamily="18" charset="2"/>
              </a:rPr>
              <a:t> Normal cardiac output </a:t>
            </a:r>
          </a:p>
          <a:p>
            <a:pPr marL="0" indent="0" eaLnBrk="1" hangingPunct="1">
              <a:lnSpc>
                <a:spcPct val="90000"/>
              </a:lnSpc>
              <a:spcBef>
                <a:spcPct val="0"/>
              </a:spcBef>
            </a:pPr>
            <a:r>
              <a:rPr lang="en-GB" sz="2400" dirty="0" smtClean="0">
                <a:solidFill>
                  <a:srgbClr val="0070C0"/>
                </a:solidFill>
                <a:latin typeface="Arial" charset="0"/>
                <a:sym typeface="Symbol" pitchFamily="18" charset="2"/>
              </a:rPr>
              <a:t> Normal blood volume/extracellular volume</a:t>
            </a:r>
          </a:p>
          <a:p>
            <a:pPr marL="0" indent="0" eaLnBrk="1" hangingPunct="1">
              <a:lnSpc>
                <a:spcPct val="90000"/>
              </a:lnSpc>
              <a:spcBef>
                <a:spcPct val="0"/>
              </a:spcBef>
            </a:pPr>
            <a:r>
              <a:rPr lang="en-GB" sz="2400" dirty="0" smtClean="0">
                <a:solidFill>
                  <a:srgbClr val="0070C0"/>
                </a:solidFill>
                <a:latin typeface="Arial" charset="0"/>
                <a:sym typeface="Symbol" pitchFamily="18" charset="2"/>
              </a:rPr>
              <a:t> Central shift in blood volume </a:t>
            </a:r>
          </a:p>
          <a:p>
            <a:pPr marL="400050" lvl="1" indent="0" eaLnBrk="1" hangingPunct="1">
              <a:lnSpc>
                <a:spcPct val="90000"/>
              </a:lnSpc>
              <a:spcBef>
                <a:spcPct val="0"/>
              </a:spcBef>
            </a:pPr>
            <a:r>
              <a:rPr lang="en-GB" sz="2000" dirty="0">
                <a:solidFill>
                  <a:srgbClr val="0070C0"/>
                </a:solidFill>
                <a:latin typeface="Arial" charset="0"/>
                <a:sym typeface="Symbol" pitchFamily="18" charset="2"/>
              </a:rPr>
              <a:t> </a:t>
            </a:r>
            <a:r>
              <a:rPr lang="en-GB" sz="2000" dirty="0" smtClean="0">
                <a:solidFill>
                  <a:srgbClr val="0070C0"/>
                </a:solidFill>
                <a:latin typeface="Arial" charset="0"/>
                <a:sym typeface="Symbol" pitchFamily="18" charset="2"/>
              </a:rPr>
              <a:t>secondary to reduced venous compliance</a:t>
            </a:r>
          </a:p>
          <a:p>
            <a:pPr marL="0" indent="0" eaLnBrk="1" hangingPunct="1">
              <a:lnSpc>
                <a:spcPct val="90000"/>
              </a:lnSpc>
              <a:spcBef>
                <a:spcPct val="0"/>
              </a:spcBef>
              <a:buFontTx/>
              <a:buNone/>
            </a:pPr>
            <a:endParaRPr lang="en-US" sz="2400" i="1" dirty="0" smtClean="0">
              <a:solidFill>
                <a:schemeClr val="bg2"/>
              </a:solidFill>
              <a:latin typeface="Arial" charset="0"/>
            </a:endParaRPr>
          </a:p>
        </p:txBody>
      </p:sp>
      <p:sp>
        <p:nvSpPr>
          <p:cNvPr id="13316" name="Text Box 8"/>
          <p:cNvSpPr txBox="1">
            <a:spLocks noChangeArrowheads="1"/>
          </p:cNvSpPr>
          <p:nvPr/>
        </p:nvSpPr>
        <p:spPr bwMode="auto">
          <a:xfrm>
            <a:off x="2433638" y="1852613"/>
            <a:ext cx="4289425" cy="701675"/>
          </a:xfrm>
          <a:prstGeom prst="rect">
            <a:avLst/>
          </a:prstGeom>
          <a:noFill/>
          <a:ln w="9525">
            <a:noFill/>
            <a:miter lim="800000"/>
            <a:headEnd/>
            <a:tailEnd/>
          </a:ln>
        </p:spPr>
        <p:txBody>
          <a:bodyPr>
            <a:spAutoFit/>
          </a:bodyPr>
          <a:lstStyle/>
          <a:p>
            <a:pPr algn="ctr"/>
            <a:r>
              <a:rPr lang="en-GB" sz="4000" dirty="0"/>
              <a:t>BP = CO x  </a:t>
            </a:r>
            <a:r>
              <a:rPr lang="en-GB" sz="4000" u="sng" dirty="0">
                <a:solidFill>
                  <a:srgbClr val="FF3300"/>
                </a:solidFill>
              </a:rPr>
              <a:t>PVR</a:t>
            </a:r>
          </a:p>
        </p:txBody>
      </p:sp>
    </p:spTree>
    <p:extLst>
      <p:ext uri="{BB962C8B-B14F-4D97-AF65-F5344CB8AC3E}">
        <p14:creationId xmlns:p14="http://schemas.microsoft.com/office/powerpoint/2010/main" val="340325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27314"/>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What accounts for the elevated PVR in hypertension?</a:t>
            </a:r>
          </a:p>
        </p:txBody>
      </p:sp>
      <p:sp>
        <p:nvSpPr>
          <p:cNvPr id="15363" name="Rectangle 3"/>
          <p:cNvSpPr>
            <a:spLocks noGrp="1" noChangeArrowheads="1"/>
          </p:cNvSpPr>
          <p:nvPr>
            <p:ph type="body" idx="1"/>
          </p:nvPr>
        </p:nvSpPr>
        <p:spPr/>
        <p:txBody>
          <a:bodyPr/>
          <a:lstStyle/>
          <a:p>
            <a:pPr eaLnBrk="1" hangingPunct="1"/>
            <a:r>
              <a:rPr lang="en-GB" dirty="0" smtClean="0">
                <a:latin typeface="Arial" charset="0"/>
              </a:rPr>
              <a:t>Active narrowing of arteries</a:t>
            </a:r>
          </a:p>
          <a:p>
            <a:pPr lvl="1" eaLnBrk="1" hangingPunct="1"/>
            <a:r>
              <a:rPr lang="en-GB" dirty="0" smtClean="0">
                <a:solidFill>
                  <a:srgbClr val="0070C0"/>
                </a:solidFill>
                <a:latin typeface="Arial" charset="0"/>
              </a:rPr>
              <a:t> vasoconstriction (probably short-term)</a:t>
            </a:r>
          </a:p>
          <a:p>
            <a:pPr eaLnBrk="1" hangingPunct="1"/>
            <a:r>
              <a:rPr lang="en-GB" dirty="0" smtClean="0">
                <a:latin typeface="Arial" charset="0"/>
              </a:rPr>
              <a:t>Structural narrowing of arteries</a:t>
            </a:r>
          </a:p>
          <a:p>
            <a:pPr lvl="1" eaLnBrk="1" hangingPunct="1"/>
            <a:r>
              <a:rPr lang="en-GB" dirty="0" smtClean="0">
                <a:solidFill>
                  <a:srgbClr val="0070C0"/>
                </a:solidFill>
                <a:latin typeface="Arial" charset="0"/>
              </a:rPr>
              <a:t>growth and remodelling (adaptive?)</a:t>
            </a:r>
          </a:p>
          <a:p>
            <a:pPr eaLnBrk="1" hangingPunct="1"/>
            <a:r>
              <a:rPr lang="en-GB" dirty="0" smtClean="0">
                <a:latin typeface="Arial" charset="0"/>
              </a:rPr>
              <a:t>Loss of capillaries </a:t>
            </a:r>
          </a:p>
          <a:p>
            <a:pPr lvl="1" eaLnBrk="1" hangingPunct="1"/>
            <a:r>
              <a:rPr lang="en-GB" dirty="0" smtClean="0">
                <a:solidFill>
                  <a:srgbClr val="0070C0"/>
                </a:solidFill>
                <a:latin typeface="Arial" charset="0"/>
              </a:rPr>
              <a:t>rarefaction (adaptive/damage?)</a:t>
            </a:r>
          </a:p>
        </p:txBody>
      </p:sp>
    </p:spTree>
    <p:extLst>
      <p:ext uri="{BB962C8B-B14F-4D97-AF65-F5344CB8AC3E}">
        <p14:creationId xmlns:p14="http://schemas.microsoft.com/office/powerpoint/2010/main" val="381166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67657"/>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Candidates causes of primary hypertension</a:t>
            </a:r>
            <a:endParaRPr lang="en-US" sz="3200" dirty="0" smtClean="0">
              <a:latin typeface="Calibri" pitchFamily="34" charset="0"/>
            </a:endParaRPr>
          </a:p>
        </p:txBody>
      </p:sp>
      <p:sp>
        <p:nvSpPr>
          <p:cNvPr id="19459" name="Rectangle 3"/>
          <p:cNvSpPr>
            <a:spLocks noGrp="1" noChangeArrowheads="1"/>
          </p:cNvSpPr>
          <p:nvPr>
            <p:ph type="body" idx="1"/>
          </p:nvPr>
        </p:nvSpPr>
        <p:spPr>
          <a:xfrm>
            <a:off x="685800" y="1291771"/>
            <a:ext cx="7772400" cy="4804229"/>
          </a:xfrm>
        </p:spPr>
        <p:txBody>
          <a:bodyPr/>
          <a:lstStyle/>
          <a:p>
            <a:pPr eaLnBrk="1" hangingPunct="1"/>
            <a:r>
              <a:rPr lang="en-GB" dirty="0" smtClean="0">
                <a:latin typeface="Arial" charset="0"/>
              </a:rPr>
              <a:t>Kidney</a:t>
            </a:r>
          </a:p>
          <a:p>
            <a:pPr lvl="1" eaLnBrk="1" hangingPunct="1"/>
            <a:r>
              <a:rPr lang="en-GB" dirty="0" smtClean="0">
                <a:solidFill>
                  <a:srgbClr val="0070C0"/>
                </a:solidFill>
                <a:latin typeface="Arial" charset="0"/>
              </a:rPr>
              <a:t>Key role in BP regulation (Guyton)</a:t>
            </a:r>
          </a:p>
          <a:p>
            <a:pPr lvl="1" eaLnBrk="1" hangingPunct="1"/>
            <a:r>
              <a:rPr lang="en-GB" dirty="0" smtClean="0">
                <a:solidFill>
                  <a:srgbClr val="0070C0"/>
                </a:solidFill>
                <a:latin typeface="Arial" charset="0"/>
              </a:rPr>
              <a:t>Best evidence especially in relation to salt intake</a:t>
            </a:r>
          </a:p>
          <a:p>
            <a:pPr eaLnBrk="1" hangingPunct="1"/>
            <a:r>
              <a:rPr lang="en-GB" dirty="0" smtClean="0">
                <a:latin typeface="Arial" charset="0"/>
              </a:rPr>
              <a:t>Sympathetic nervous system</a:t>
            </a:r>
          </a:p>
          <a:p>
            <a:pPr lvl="1" eaLnBrk="1" hangingPunct="1"/>
            <a:r>
              <a:rPr lang="en-GB" dirty="0" smtClean="0">
                <a:solidFill>
                  <a:srgbClr val="0070C0"/>
                </a:solidFill>
                <a:latin typeface="Arial" charset="0"/>
              </a:rPr>
              <a:t>Evidence linking high sympathetic activity to the development of hypertension</a:t>
            </a:r>
          </a:p>
          <a:p>
            <a:pPr eaLnBrk="1" hangingPunct="1"/>
            <a:r>
              <a:rPr lang="en-GB" dirty="0" smtClean="0">
                <a:latin typeface="Arial" charset="0"/>
              </a:rPr>
              <a:t>Endocrine/</a:t>
            </a:r>
            <a:r>
              <a:rPr lang="en-GB" dirty="0" err="1" smtClean="0">
                <a:latin typeface="Arial" charset="0"/>
              </a:rPr>
              <a:t>paracrine</a:t>
            </a:r>
            <a:r>
              <a:rPr lang="en-GB" dirty="0" smtClean="0">
                <a:latin typeface="Arial" charset="0"/>
              </a:rPr>
              <a:t> factors</a:t>
            </a:r>
          </a:p>
          <a:p>
            <a:pPr lvl="1" eaLnBrk="1" hangingPunct="1"/>
            <a:r>
              <a:rPr lang="en-GB" dirty="0" smtClean="0">
                <a:solidFill>
                  <a:srgbClr val="0070C0"/>
                </a:solidFill>
                <a:latin typeface="Arial" charset="0"/>
              </a:rPr>
              <a:t>Inconsistent evidence</a:t>
            </a:r>
          </a:p>
          <a:p>
            <a:pPr eaLnBrk="1" hangingPunct="1"/>
            <a:endParaRPr lang="en-GB" dirty="0"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54743"/>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The kidney as a cause of  hypertension</a:t>
            </a:r>
          </a:p>
        </p:txBody>
      </p:sp>
      <p:sp>
        <p:nvSpPr>
          <p:cNvPr id="41987" name="Rectangle 3"/>
          <p:cNvSpPr>
            <a:spLocks noGrp="1" noChangeArrowheads="1"/>
          </p:cNvSpPr>
          <p:nvPr>
            <p:ph type="body" idx="1"/>
          </p:nvPr>
        </p:nvSpPr>
        <p:spPr>
          <a:xfrm>
            <a:off x="685800" y="1451429"/>
            <a:ext cx="7772400" cy="4644571"/>
          </a:xfrm>
        </p:spPr>
        <p:txBody>
          <a:bodyPr/>
          <a:lstStyle/>
          <a:p>
            <a:pPr eaLnBrk="1" hangingPunct="1">
              <a:lnSpc>
                <a:spcPct val="80000"/>
              </a:lnSpc>
              <a:defRPr/>
            </a:pPr>
            <a:r>
              <a:rPr lang="en-GB" sz="2200" dirty="0" smtClean="0">
                <a:latin typeface="Calibri" pitchFamily="34" charset="0"/>
              </a:rPr>
              <a:t>The kidney exerts a major influence on BP through </a:t>
            </a:r>
            <a:r>
              <a:rPr lang="en-GB" sz="2200" dirty="0" err="1" smtClean="0">
                <a:latin typeface="Calibri" pitchFamily="34" charset="0"/>
              </a:rPr>
              <a:t>regulationof</a:t>
            </a:r>
            <a:r>
              <a:rPr lang="en-GB" sz="2200" dirty="0" smtClean="0">
                <a:latin typeface="Calibri" pitchFamily="34" charset="0"/>
              </a:rPr>
              <a:t> sodium/water/extracellular fluid volume</a:t>
            </a:r>
            <a:r>
              <a:rPr lang="en-GB" sz="2200" baseline="30000" dirty="0" smtClean="0">
                <a:latin typeface="Calibri" pitchFamily="34" charset="0"/>
              </a:rPr>
              <a:t>1</a:t>
            </a:r>
            <a:endParaRPr lang="en-GB" sz="2200" dirty="0" smtClean="0">
              <a:latin typeface="Calibri" pitchFamily="34" charset="0"/>
            </a:endParaRPr>
          </a:p>
          <a:p>
            <a:pPr eaLnBrk="1" hangingPunct="1">
              <a:lnSpc>
                <a:spcPct val="80000"/>
              </a:lnSpc>
              <a:defRPr/>
            </a:pPr>
            <a:r>
              <a:rPr lang="en-GB" sz="2200" dirty="0" smtClean="0">
                <a:latin typeface="Calibri" pitchFamily="34" charset="0"/>
              </a:rPr>
              <a:t>Impaired renal function or blood flow is the commonest 2</a:t>
            </a:r>
            <a:r>
              <a:rPr lang="en-GB" sz="2200" baseline="30000" dirty="0" smtClean="0">
                <a:latin typeface="Calibri" pitchFamily="34" charset="0"/>
                <a:cs typeface="Arial" charset="0"/>
              </a:rPr>
              <a:t>º</a:t>
            </a:r>
            <a:r>
              <a:rPr lang="en-GB" sz="2200" dirty="0" smtClean="0">
                <a:latin typeface="Calibri" pitchFamily="34" charset="0"/>
              </a:rPr>
              <a:t> cause of hypertension (e.g. renal </a:t>
            </a:r>
            <a:r>
              <a:rPr lang="en-GB" sz="2200" dirty="0" err="1" smtClean="0">
                <a:latin typeface="Calibri" pitchFamily="34" charset="0"/>
              </a:rPr>
              <a:t>parenchymal</a:t>
            </a:r>
            <a:r>
              <a:rPr lang="en-GB" sz="2200" dirty="0" smtClean="0">
                <a:latin typeface="Calibri" pitchFamily="34" charset="0"/>
              </a:rPr>
              <a:t> disease, renal artery </a:t>
            </a:r>
            <a:r>
              <a:rPr lang="en-GB" sz="2200" dirty="0" err="1" smtClean="0">
                <a:latin typeface="Calibri" pitchFamily="34" charset="0"/>
              </a:rPr>
              <a:t>stenosis</a:t>
            </a:r>
            <a:r>
              <a:rPr lang="en-GB" sz="2200" dirty="0" smtClean="0">
                <a:latin typeface="Calibri" pitchFamily="34" charset="0"/>
              </a:rPr>
              <a:t>), </a:t>
            </a:r>
          </a:p>
          <a:p>
            <a:pPr eaLnBrk="1" hangingPunct="1">
              <a:lnSpc>
                <a:spcPct val="80000"/>
              </a:lnSpc>
              <a:defRPr/>
            </a:pPr>
            <a:r>
              <a:rPr lang="en-GB" sz="2200" dirty="0" smtClean="0">
                <a:latin typeface="Calibri" pitchFamily="34" charset="0"/>
              </a:rPr>
              <a:t>Most monogenic causes of hypertension affect renal Na</a:t>
            </a:r>
            <a:r>
              <a:rPr lang="en-GB" sz="2200" baseline="30000" dirty="0" smtClean="0">
                <a:latin typeface="Calibri" pitchFamily="34" charset="0"/>
              </a:rPr>
              <a:t>+</a:t>
            </a:r>
            <a:r>
              <a:rPr lang="en-GB" sz="2200" dirty="0" smtClean="0">
                <a:latin typeface="Calibri" pitchFamily="34" charset="0"/>
              </a:rPr>
              <a:t> excretion </a:t>
            </a:r>
          </a:p>
          <a:p>
            <a:pPr eaLnBrk="1" hangingPunct="1">
              <a:lnSpc>
                <a:spcPct val="80000"/>
              </a:lnSpc>
              <a:defRPr/>
            </a:pPr>
            <a:r>
              <a:rPr lang="en-GB" sz="2200" dirty="0" smtClean="0">
                <a:latin typeface="Calibri" pitchFamily="34" charset="0"/>
              </a:rPr>
              <a:t>Salt intake is strongly linked with blood pressures of human </a:t>
            </a:r>
            <a:r>
              <a:rPr lang="en-GB" sz="2200" u="sng" dirty="0" smtClean="0">
                <a:latin typeface="Calibri" pitchFamily="34" charset="0"/>
              </a:rPr>
              <a:t>populations.</a:t>
            </a:r>
            <a:r>
              <a:rPr lang="en-GB" sz="2200" dirty="0" smtClean="0">
                <a:effectLst>
                  <a:outerShdw blurRad="38100" dist="38100" dir="2700000" algn="tl">
                    <a:srgbClr val="FFFFFF"/>
                  </a:outerShdw>
                </a:effectLst>
                <a:latin typeface="Calibri" pitchFamily="34" charset="0"/>
              </a:rPr>
              <a:t> Populations with low salt have low population blood pressures and no rise in BP with age.</a:t>
            </a:r>
          </a:p>
          <a:p>
            <a:pPr eaLnBrk="1" hangingPunct="1">
              <a:lnSpc>
                <a:spcPct val="80000"/>
              </a:lnSpc>
              <a:defRPr/>
            </a:pPr>
            <a:r>
              <a:rPr lang="en-GB" sz="2200" dirty="0" smtClean="0">
                <a:latin typeface="Calibri" pitchFamily="34" charset="0"/>
              </a:rPr>
              <a:t>Animals with reduced renal Na</a:t>
            </a:r>
            <a:r>
              <a:rPr lang="en-GB" sz="2200" baseline="30000" dirty="0" smtClean="0">
                <a:latin typeface="Calibri" pitchFamily="34" charset="0"/>
              </a:rPr>
              <a:t>+</a:t>
            </a:r>
            <a:r>
              <a:rPr lang="en-GB" sz="2200" dirty="0" smtClean="0">
                <a:latin typeface="Calibri" pitchFamily="34" charset="0"/>
              </a:rPr>
              <a:t> handling (genetic or experimental) </a:t>
            </a:r>
            <a:r>
              <a:rPr lang="en-US" sz="2200" dirty="0" smtClean="0">
                <a:latin typeface="Calibri" pitchFamily="34" charset="0"/>
              </a:rPr>
              <a:t>develop hypertension. Excess salt intake in many animals results in elevated blood pressure </a:t>
            </a:r>
          </a:p>
          <a:p>
            <a:pPr eaLnBrk="1" hangingPunct="1">
              <a:lnSpc>
                <a:spcPct val="80000"/>
              </a:lnSpc>
              <a:defRPr/>
            </a:pPr>
            <a:r>
              <a:rPr lang="en-GB" sz="2200" dirty="0" smtClean="0">
                <a:latin typeface="Calibri" pitchFamily="34" charset="0"/>
              </a:rPr>
              <a:t>In rats hypertension can be ‘transplanted’ with the kidney, there is similar, though incomplete data, in man</a:t>
            </a:r>
          </a:p>
        </p:txBody>
      </p:sp>
      <p:sp>
        <p:nvSpPr>
          <p:cNvPr id="2" name="TextBox 1"/>
          <p:cNvSpPr txBox="1"/>
          <p:nvPr/>
        </p:nvSpPr>
        <p:spPr>
          <a:xfrm>
            <a:off x="5738332" y="6313710"/>
            <a:ext cx="3096424" cy="276999"/>
          </a:xfrm>
          <a:prstGeom prst="rect">
            <a:avLst/>
          </a:prstGeom>
          <a:noFill/>
          <a:ln w="9525" algn="ctr">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baseline="30000" dirty="0"/>
              <a:t>1</a:t>
            </a:r>
            <a:r>
              <a:rPr lang="en-GB" dirty="0"/>
              <a:t>Guyton AC Hypertension 1990; </a:t>
            </a:r>
            <a:r>
              <a:rPr lang="en-GB" dirty="0" smtClean="0"/>
              <a:t>16: </a:t>
            </a:r>
            <a:r>
              <a:rPr lang="en-GB" dirty="0"/>
              <a:t>725.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0"/>
            <a:ext cx="2837793" cy="6858000"/>
          </a:xfrm>
          <a:gradFill>
            <a:gsLst>
              <a:gs pos="0">
                <a:srgbClr val="5E9EFF"/>
              </a:gs>
              <a:gs pos="39999">
                <a:srgbClr val="85C2FF">
                  <a:alpha val="31000"/>
                </a:srgbClr>
              </a:gs>
              <a:gs pos="100000">
                <a:schemeClr val="bg1"/>
              </a:gs>
            </a:gsLst>
            <a:lin ang="5400000" scaled="1"/>
          </a:gradFill>
          <a:ln/>
        </p:spPr>
        <p:txBody>
          <a:bodyPr rtlCol="0">
            <a:normAutofit/>
          </a:bodyPr>
          <a:lstStyle/>
          <a:p>
            <a:pPr algn="l" fontAlgn="auto">
              <a:spcAft>
                <a:spcPts val="0"/>
              </a:spcAft>
              <a:defRPr/>
            </a:pPr>
            <a:r>
              <a:rPr lang="en-GB" sz="3200" dirty="0" smtClean="0">
                <a:latin typeface="Calibri" pitchFamily="34" charset="0"/>
              </a:rPr>
              <a:t>BP ‘follows’ the kidney</a:t>
            </a:r>
            <a:endParaRPr lang="en-GB" sz="3200" dirty="0">
              <a:latin typeface="Calibri" pitchFamily="34" charset="0"/>
            </a:endParaRPr>
          </a:p>
        </p:txBody>
      </p:sp>
      <p:pic>
        <p:nvPicPr>
          <p:cNvPr id="27653" name="Picture 3"/>
          <p:cNvPicPr>
            <a:picLocks noChangeAspect="1" noChangeArrowheads="1"/>
          </p:cNvPicPr>
          <p:nvPr/>
        </p:nvPicPr>
        <p:blipFill>
          <a:blip r:embed="rId3" cstate="print"/>
          <a:srcRect/>
          <a:stretch>
            <a:fillRect/>
          </a:stretch>
        </p:blipFill>
        <p:spPr bwMode="auto">
          <a:xfrm>
            <a:off x="3862388" y="923925"/>
            <a:ext cx="1143000" cy="419100"/>
          </a:xfrm>
          <a:prstGeom prst="rect">
            <a:avLst/>
          </a:prstGeom>
          <a:noFill/>
          <a:ln w="9525">
            <a:noFill/>
            <a:miter lim="800000"/>
            <a:headEnd/>
            <a:tailEnd/>
          </a:ln>
        </p:spPr>
      </p:pic>
      <p:sp>
        <p:nvSpPr>
          <p:cNvPr id="9" name="Rectangle 8"/>
          <p:cNvSpPr/>
          <p:nvPr/>
        </p:nvSpPr>
        <p:spPr>
          <a:xfrm>
            <a:off x="3273425" y="333375"/>
            <a:ext cx="2492990" cy="400110"/>
          </a:xfrm>
          <a:prstGeom prst="rect">
            <a:avLst/>
          </a:prstGeom>
        </p:spPr>
        <p:txBody>
          <a:bodyPr wrap="none">
            <a:spAutoFit/>
          </a:bodyPr>
          <a:lstStyle/>
          <a:p>
            <a:pPr eaLnBrk="0" hangingPunct="0">
              <a:defRPr/>
            </a:pPr>
            <a:r>
              <a:rPr lang="en-US" sz="2000" dirty="0">
                <a:latin typeface="Arial" pitchFamily="34" charset="0"/>
                <a:cs typeface="Arial" pitchFamily="34" charset="0"/>
              </a:rPr>
              <a:t>SHR (hypertensive) </a:t>
            </a:r>
          </a:p>
        </p:txBody>
      </p:sp>
      <p:sp>
        <p:nvSpPr>
          <p:cNvPr id="10" name="Rectangle 9"/>
          <p:cNvSpPr/>
          <p:nvPr/>
        </p:nvSpPr>
        <p:spPr>
          <a:xfrm>
            <a:off x="5805488" y="312738"/>
            <a:ext cx="2544479" cy="400110"/>
          </a:xfrm>
          <a:prstGeom prst="rect">
            <a:avLst/>
          </a:prstGeom>
        </p:spPr>
        <p:txBody>
          <a:bodyPr wrap="none">
            <a:spAutoFit/>
          </a:bodyPr>
          <a:lstStyle/>
          <a:p>
            <a:pPr eaLnBrk="0" hangingPunct="0">
              <a:defRPr/>
            </a:pPr>
            <a:r>
              <a:rPr lang="en-US" sz="2000" dirty="0">
                <a:latin typeface="Arial" pitchFamily="34" charset="0"/>
                <a:cs typeface="Arial" pitchFamily="34" charset="0"/>
              </a:rPr>
              <a:t>WKY (normotensive)</a:t>
            </a:r>
          </a:p>
        </p:txBody>
      </p:sp>
      <p:pic>
        <p:nvPicPr>
          <p:cNvPr id="27656" name="Picture 3"/>
          <p:cNvPicPr>
            <a:picLocks noChangeAspect="1" noChangeArrowheads="1"/>
          </p:cNvPicPr>
          <p:nvPr/>
        </p:nvPicPr>
        <p:blipFill>
          <a:blip r:embed="rId3" cstate="print"/>
          <a:srcRect/>
          <a:stretch>
            <a:fillRect/>
          </a:stretch>
        </p:blipFill>
        <p:spPr bwMode="auto">
          <a:xfrm>
            <a:off x="5146675" y="2100263"/>
            <a:ext cx="1141413" cy="420687"/>
          </a:xfrm>
          <a:prstGeom prst="rect">
            <a:avLst/>
          </a:prstGeom>
          <a:noFill/>
          <a:ln w="9525">
            <a:noFill/>
            <a:miter lim="800000"/>
            <a:headEnd/>
            <a:tailEnd/>
          </a:ln>
        </p:spPr>
      </p:pic>
      <p:pic>
        <p:nvPicPr>
          <p:cNvPr id="27657" name="Picture 3"/>
          <p:cNvPicPr>
            <a:picLocks noChangeAspect="1" noChangeArrowheads="1"/>
          </p:cNvPicPr>
          <p:nvPr/>
        </p:nvPicPr>
        <p:blipFill>
          <a:blip r:embed="rId3" cstate="print"/>
          <a:srcRect/>
          <a:stretch>
            <a:fillRect/>
          </a:stretch>
        </p:blipFill>
        <p:spPr bwMode="auto">
          <a:xfrm>
            <a:off x="6389688" y="923925"/>
            <a:ext cx="1143000" cy="419100"/>
          </a:xfrm>
          <a:prstGeom prst="rect">
            <a:avLst/>
          </a:prstGeom>
          <a:noFill/>
          <a:ln w="9525">
            <a:noFill/>
            <a:miter lim="800000"/>
            <a:headEnd/>
            <a:tailEnd/>
          </a:ln>
        </p:spPr>
      </p:pic>
      <p:cxnSp>
        <p:nvCxnSpPr>
          <p:cNvPr id="35" name="Straight Connector 34"/>
          <p:cNvCxnSpPr>
            <a:stCxn id="17" idx="1"/>
            <a:endCxn id="1027" idx="3"/>
          </p:cNvCxnSpPr>
          <p:nvPr/>
        </p:nvCxnSpPr>
        <p:spPr>
          <a:xfrm rot="10800000">
            <a:off x="5005388" y="1133475"/>
            <a:ext cx="13843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324476" y="1514475"/>
            <a:ext cx="762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7475" y="2628900"/>
            <a:ext cx="1237839" cy="400110"/>
          </a:xfrm>
          <a:prstGeom prst="rect">
            <a:avLst/>
          </a:prstGeom>
        </p:spPr>
        <p:txBody>
          <a:bodyPr wrap="none">
            <a:spAutoFit/>
          </a:bodyPr>
          <a:lstStyle/>
          <a:p>
            <a:pPr eaLnBrk="0" hangingPunct="0">
              <a:defRPr/>
            </a:pPr>
            <a:r>
              <a:rPr lang="en-US" sz="2000" dirty="0">
                <a:latin typeface="Arial" pitchFamily="34" charset="0"/>
                <a:cs typeface="Arial" pitchFamily="34" charset="0"/>
              </a:rPr>
              <a:t>F1 cross </a:t>
            </a:r>
          </a:p>
        </p:txBody>
      </p:sp>
      <p:sp>
        <p:nvSpPr>
          <p:cNvPr id="39" name="Freeform 38"/>
          <p:cNvSpPr/>
          <p:nvPr/>
        </p:nvSpPr>
        <p:spPr>
          <a:xfrm>
            <a:off x="4265613" y="1447800"/>
            <a:ext cx="744537" cy="800100"/>
          </a:xfrm>
          <a:custGeom>
            <a:avLst/>
            <a:gdLst>
              <a:gd name="connsiteX0" fmla="*/ 106362 w 744537"/>
              <a:gd name="connsiteY0" fmla="*/ 0 h 800100"/>
              <a:gd name="connsiteX1" fmla="*/ 106362 w 744537"/>
              <a:gd name="connsiteY1" fmla="*/ 581025 h 800100"/>
              <a:gd name="connsiteX2" fmla="*/ 744537 w 744537"/>
              <a:gd name="connsiteY2" fmla="*/ 800100 h 800100"/>
            </a:gdLst>
            <a:ahLst/>
            <a:cxnLst>
              <a:cxn ang="0">
                <a:pos x="connsiteX0" y="connsiteY0"/>
              </a:cxn>
              <a:cxn ang="0">
                <a:pos x="connsiteX1" y="connsiteY1"/>
              </a:cxn>
              <a:cxn ang="0">
                <a:pos x="connsiteX2" y="connsiteY2"/>
              </a:cxn>
            </a:cxnLst>
            <a:rect l="l" t="t" r="r" b="b"/>
            <a:pathLst>
              <a:path w="744537" h="800100">
                <a:moveTo>
                  <a:pt x="106362" y="0"/>
                </a:moveTo>
                <a:cubicBezTo>
                  <a:pt x="53181" y="223837"/>
                  <a:pt x="0" y="447675"/>
                  <a:pt x="106362" y="581025"/>
                </a:cubicBezTo>
                <a:cubicBezTo>
                  <a:pt x="212724" y="714375"/>
                  <a:pt x="478630" y="757237"/>
                  <a:pt x="744537" y="80010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0" name="Freeform 39"/>
          <p:cNvSpPr/>
          <p:nvPr/>
        </p:nvSpPr>
        <p:spPr>
          <a:xfrm flipH="1">
            <a:off x="6427788" y="1447800"/>
            <a:ext cx="744537" cy="800100"/>
          </a:xfrm>
          <a:custGeom>
            <a:avLst/>
            <a:gdLst>
              <a:gd name="connsiteX0" fmla="*/ 106362 w 744537"/>
              <a:gd name="connsiteY0" fmla="*/ 0 h 800100"/>
              <a:gd name="connsiteX1" fmla="*/ 106362 w 744537"/>
              <a:gd name="connsiteY1" fmla="*/ 581025 h 800100"/>
              <a:gd name="connsiteX2" fmla="*/ 744537 w 744537"/>
              <a:gd name="connsiteY2" fmla="*/ 800100 h 800100"/>
            </a:gdLst>
            <a:ahLst/>
            <a:cxnLst>
              <a:cxn ang="0">
                <a:pos x="connsiteX0" y="connsiteY0"/>
              </a:cxn>
              <a:cxn ang="0">
                <a:pos x="connsiteX1" y="connsiteY1"/>
              </a:cxn>
              <a:cxn ang="0">
                <a:pos x="connsiteX2" y="connsiteY2"/>
              </a:cxn>
            </a:cxnLst>
            <a:rect l="l" t="t" r="r" b="b"/>
            <a:pathLst>
              <a:path w="744537" h="800100">
                <a:moveTo>
                  <a:pt x="106362" y="0"/>
                </a:moveTo>
                <a:cubicBezTo>
                  <a:pt x="53181" y="223837"/>
                  <a:pt x="0" y="447675"/>
                  <a:pt x="106362" y="581025"/>
                </a:cubicBezTo>
                <a:cubicBezTo>
                  <a:pt x="212724" y="714375"/>
                  <a:pt x="478630" y="757237"/>
                  <a:pt x="744537" y="80010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1" name="TextBox 40"/>
          <p:cNvSpPr txBox="1"/>
          <p:nvPr/>
        </p:nvSpPr>
        <p:spPr>
          <a:xfrm>
            <a:off x="3736975" y="1646238"/>
            <a:ext cx="1677062" cy="338554"/>
          </a:xfrm>
          <a:prstGeom prst="rect">
            <a:avLst/>
          </a:prstGeom>
          <a:solidFill>
            <a:schemeClr val="bg1"/>
          </a:solidFill>
        </p:spPr>
        <p:txBody>
          <a:bodyPr wrap="none">
            <a:spAutoFit/>
          </a:bodyPr>
          <a:lstStyle/>
          <a:p>
            <a:pPr eaLnBrk="0" hangingPunct="0">
              <a:defRPr/>
            </a:pPr>
            <a:r>
              <a:rPr lang="en-GB" sz="1600" i="1" dirty="0">
                <a:solidFill>
                  <a:schemeClr val="tx2"/>
                </a:solidFill>
                <a:latin typeface="Arial" pitchFamily="34" charset="0"/>
                <a:cs typeface="Arial" pitchFamily="34" charset="0"/>
              </a:rPr>
              <a:t>Renal transplant</a:t>
            </a:r>
            <a:endParaRPr lang="en-US" sz="1600" i="1" dirty="0">
              <a:solidFill>
                <a:schemeClr val="tx2"/>
              </a:solidFill>
              <a:latin typeface="Arial" pitchFamily="34" charset="0"/>
              <a:cs typeface="Arial" pitchFamily="34" charset="0"/>
            </a:endParaRPr>
          </a:p>
        </p:txBody>
      </p:sp>
      <p:sp>
        <p:nvSpPr>
          <p:cNvPr id="13" name="TextBox 12"/>
          <p:cNvSpPr txBox="1"/>
          <p:nvPr/>
        </p:nvSpPr>
        <p:spPr>
          <a:xfrm>
            <a:off x="6546850" y="1646238"/>
            <a:ext cx="1677062" cy="338554"/>
          </a:xfrm>
          <a:prstGeom prst="rect">
            <a:avLst/>
          </a:prstGeom>
          <a:solidFill>
            <a:schemeClr val="bg1"/>
          </a:solidFill>
        </p:spPr>
        <p:txBody>
          <a:bodyPr wrap="none">
            <a:spAutoFit/>
          </a:bodyPr>
          <a:lstStyle/>
          <a:p>
            <a:pPr eaLnBrk="0" hangingPunct="0">
              <a:defRPr/>
            </a:pPr>
            <a:r>
              <a:rPr lang="en-GB" sz="1600" i="1" dirty="0">
                <a:solidFill>
                  <a:schemeClr val="tx2"/>
                </a:solidFill>
                <a:latin typeface="Arial" pitchFamily="34" charset="0"/>
                <a:cs typeface="Arial" pitchFamily="34" charset="0"/>
              </a:rPr>
              <a:t>Renal transplant</a:t>
            </a:r>
            <a:endParaRPr lang="en-US" sz="1600" i="1" dirty="0">
              <a:solidFill>
                <a:schemeClr val="tx2"/>
              </a:solidFill>
              <a:latin typeface="Arial" pitchFamily="34" charset="0"/>
              <a:cs typeface="Arial" pitchFamily="34" charset="0"/>
            </a:endParaRPr>
          </a:p>
        </p:txBody>
      </p:sp>
      <p:pic>
        <p:nvPicPr>
          <p:cNvPr id="27665" name="Picture 6"/>
          <p:cNvPicPr>
            <a:picLocks noChangeAspect="1" noChangeArrowheads="1"/>
          </p:cNvPicPr>
          <p:nvPr/>
        </p:nvPicPr>
        <p:blipFill>
          <a:blip r:embed="rId4" cstate="print"/>
          <a:srcRect/>
          <a:stretch>
            <a:fillRect/>
          </a:stretch>
        </p:blipFill>
        <p:spPr bwMode="auto">
          <a:xfrm>
            <a:off x="3652838" y="3055938"/>
            <a:ext cx="3998912" cy="3297237"/>
          </a:xfrm>
          <a:prstGeom prst="rect">
            <a:avLst/>
          </a:prstGeom>
          <a:noFill/>
          <a:ln w="9525" algn="ctr">
            <a:noFill/>
            <a:miter lim="800000"/>
            <a:headEnd/>
            <a:tailEnd/>
          </a:ln>
        </p:spPr>
      </p:pic>
      <p:sp>
        <p:nvSpPr>
          <p:cNvPr id="86" name="Rectangle 85"/>
          <p:cNvSpPr/>
          <p:nvPr/>
        </p:nvSpPr>
        <p:spPr>
          <a:xfrm>
            <a:off x="5745743" y="6302375"/>
            <a:ext cx="2953757" cy="276999"/>
          </a:xfrm>
          <a:prstGeom prst="rect">
            <a:avLst/>
          </a:prstGeom>
          <a:noFill/>
          <a:ln w="9525" algn="ctr">
            <a:noFill/>
            <a:miter lim="800000"/>
            <a:headEnd/>
            <a:tailEnd/>
          </a:ln>
        </p:spPr>
        <p:txBody>
          <a:bodyPr wrap="none">
            <a:spAutoFit/>
          </a:bodyPr>
          <a:lstStyle/>
          <a:p>
            <a:pPr algn="r"/>
            <a:r>
              <a:rPr lang="da-DK" sz="1200" i="1" dirty="0">
                <a:solidFill>
                  <a:schemeClr val="bg1">
                    <a:lumMod val="50000"/>
                  </a:schemeClr>
                </a:solidFill>
              </a:rPr>
              <a:t>Rettig et al. Am J Physiol 1990; 258: 606</a:t>
            </a:r>
            <a:endParaRPr lang="en-US" sz="1200" i="1" dirty="0">
              <a:solidFill>
                <a:schemeClr val="bg1">
                  <a:lumMod val="50000"/>
                </a:schemeClr>
              </a:solidFill>
            </a:endParaRPr>
          </a:p>
        </p:txBody>
      </p:sp>
      <p:sp>
        <p:nvSpPr>
          <p:cNvPr id="2" name="TextBox 1"/>
          <p:cNvSpPr txBox="1"/>
          <p:nvPr/>
        </p:nvSpPr>
        <p:spPr>
          <a:xfrm>
            <a:off x="6830826" y="2760510"/>
            <a:ext cx="423514" cy="338554"/>
          </a:xfrm>
          <a:prstGeom prst="rect">
            <a:avLst/>
          </a:prstGeom>
          <a:noFill/>
        </p:spPr>
        <p:txBody>
          <a:bodyPr wrap="none" rtlCol="0">
            <a:spAutoFit/>
          </a:bodyPr>
          <a:lstStyle/>
          <a:p>
            <a:r>
              <a:rPr lang="en-GB" sz="1600" b="1" dirty="0" smtClean="0">
                <a:solidFill>
                  <a:schemeClr val="tx1">
                    <a:lumMod val="75000"/>
                    <a:lumOff val="25000"/>
                  </a:schemeClr>
                </a:solidFill>
              </a:rPr>
              <a:t>F1</a:t>
            </a:r>
            <a:endParaRPr lang="en-GB" sz="16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
            <a:ext cx="9144000" cy="609599"/>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US" sz="3200" dirty="0" smtClean="0">
                <a:latin typeface="Calibri" pitchFamily="34" charset="0"/>
              </a:rPr>
              <a:t>Learning Objectives</a:t>
            </a:r>
          </a:p>
        </p:txBody>
      </p:sp>
      <p:sp>
        <p:nvSpPr>
          <p:cNvPr id="32771" name="Rectangle 3"/>
          <p:cNvSpPr>
            <a:spLocks noGrp="1" noChangeArrowheads="1"/>
          </p:cNvSpPr>
          <p:nvPr>
            <p:ph type="body" idx="1"/>
          </p:nvPr>
        </p:nvSpPr>
        <p:spPr>
          <a:xfrm>
            <a:off x="685800" y="1376363"/>
            <a:ext cx="7931150" cy="5381625"/>
          </a:xfrm>
        </p:spPr>
        <p:txBody>
          <a:bodyPr/>
          <a:lstStyle/>
          <a:p>
            <a:pPr eaLnBrk="1" hangingPunct="1">
              <a:lnSpc>
                <a:spcPct val="80000"/>
              </a:lnSpc>
              <a:buSzPct val="150000"/>
            </a:pPr>
            <a:r>
              <a:rPr lang="en-GB" sz="1800" dirty="0" smtClean="0">
                <a:latin typeface="Arial" charset="0"/>
              </a:rPr>
              <a:t>BP levels are continuously distributed in a population</a:t>
            </a:r>
          </a:p>
          <a:p>
            <a:pPr eaLnBrk="1" hangingPunct="1">
              <a:lnSpc>
                <a:spcPct val="80000"/>
              </a:lnSpc>
              <a:buSzPct val="150000"/>
            </a:pPr>
            <a:r>
              <a:rPr lang="en-GB" sz="1800" dirty="0" smtClean="0">
                <a:latin typeface="Arial" charset="0"/>
              </a:rPr>
              <a:t>Increased BP is associated with increased risk of cardiovascular disease – (strokes, myocardial infarction (heart attacks), heart failure and </a:t>
            </a:r>
            <a:r>
              <a:rPr lang="en-GB" sz="1800" dirty="0" err="1" smtClean="0">
                <a:latin typeface="Arial" charset="0"/>
              </a:rPr>
              <a:t>atheromatous</a:t>
            </a:r>
            <a:r>
              <a:rPr lang="en-GB" sz="1800" dirty="0" smtClean="0">
                <a:latin typeface="Arial" charset="0"/>
              </a:rPr>
              <a:t> disease)</a:t>
            </a:r>
          </a:p>
          <a:p>
            <a:pPr eaLnBrk="1" hangingPunct="1">
              <a:lnSpc>
                <a:spcPct val="80000"/>
              </a:lnSpc>
              <a:buSzPct val="150000"/>
            </a:pPr>
            <a:r>
              <a:rPr lang="en-GB" sz="1800" dirty="0" smtClean="0">
                <a:latin typeface="Arial" charset="0"/>
              </a:rPr>
              <a:t>The definition of hypertension is arbitrary and is based on the balance of the risks of elevated BP versus the risks of investigation and treatment </a:t>
            </a:r>
          </a:p>
          <a:p>
            <a:pPr eaLnBrk="1" hangingPunct="1">
              <a:lnSpc>
                <a:spcPct val="80000"/>
              </a:lnSpc>
              <a:buSzPct val="150000"/>
            </a:pPr>
            <a:r>
              <a:rPr lang="en-GB" sz="1800" dirty="0" smtClean="0">
                <a:latin typeface="Arial" charset="0"/>
              </a:rPr>
              <a:t>90-95% of cases of hypertension have no identifiable cause (primary or essential hypertension). </a:t>
            </a:r>
          </a:p>
          <a:p>
            <a:pPr eaLnBrk="1" hangingPunct="1">
              <a:lnSpc>
                <a:spcPct val="80000"/>
              </a:lnSpc>
              <a:buSzPct val="150000"/>
            </a:pPr>
            <a:r>
              <a:rPr lang="en-GB" sz="1800" dirty="0" smtClean="0">
                <a:latin typeface="Arial" charset="0"/>
              </a:rPr>
              <a:t>Secondary hypertension is rare, but important causes include renal disease, tumours secreting aldosterone (Conn’s syndrome), and tumours secreting </a:t>
            </a:r>
            <a:r>
              <a:rPr lang="en-GB" sz="1800" dirty="0" err="1" smtClean="0">
                <a:latin typeface="Arial" charset="0"/>
              </a:rPr>
              <a:t>catecholamines</a:t>
            </a:r>
            <a:r>
              <a:rPr lang="en-GB" sz="1800" dirty="0" smtClean="0">
                <a:latin typeface="Arial" charset="0"/>
              </a:rPr>
              <a:t> (</a:t>
            </a:r>
            <a:r>
              <a:rPr lang="en-GB" sz="1800" dirty="0" err="1" smtClean="0">
                <a:latin typeface="Arial" charset="0"/>
              </a:rPr>
              <a:t>pheochromocytoma</a:t>
            </a:r>
            <a:r>
              <a:rPr lang="en-GB" sz="1800" dirty="0" smtClean="0">
                <a:latin typeface="Arial" charset="0"/>
              </a:rPr>
              <a:t>)</a:t>
            </a:r>
          </a:p>
          <a:p>
            <a:pPr eaLnBrk="1" hangingPunct="1">
              <a:lnSpc>
                <a:spcPct val="80000"/>
              </a:lnSpc>
              <a:buSzPct val="150000"/>
            </a:pPr>
            <a:r>
              <a:rPr lang="en-GB" sz="1800" dirty="0" smtClean="0">
                <a:latin typeface="Arial" charset="0"/>
              </a:rPr>
              <a:t>Established hypertension is due to elevated peripheral vascular resistance</a:t>
            </a:r>
          </a:p>
          <a:p>
            <a:pPr eaLnBrk="1" hangingPunct="1">
              <a:lnSpc>
                <a:spcPct val="80000"/>
              </a:lnSpc>
              <a:buSzPct val="150000"/>
            </a:pPr>
            <a:r>
              <a:rPr lang="en-GB" sz="1800" dirty="0" smtClean="0">
                <a:latin typeface="Arial" charset="0"/>
              </a:rPr>
              <a:t>The increased peripheral resistance in hypertension is due to active vasoconstriction and structural narrowing of small arteries and loss of capillaries (rarefaction)</a:t>
            </a:r>
          </a:p>
          <a:p>
            <a:pPr eaLnBrk="1" hangingPunct="1">
              <a:lnSpc>
                <a:spcPct val="80000"/>
              </a:lnSpc>
              <a:buSzPct val="150000"/>
            </a:pPr>
            <a:r>
              <a:rPr lang="en-GB" sz="1800" dirty="0" smtClean="0">
                <a:latin typeface="Arial" charset="0"/>
              </a:rPr>
              <a:t>Hypertension is associated with left ventricular hypertrophy, increased wall thickness in large arteries, remodelling in smaller arteries and rarefaction of the microvasculature</a:t>
            </a:r>
          </a:p>
          <a:p>
            <a:pPr eaLnBrk="1" hangingPunct="1">
              <a:lnSpc>
                <a:spcPct val="80000"/>
              </a:lnSpc>
              <a:buSzPct val="150000"/>
            </a:pPr>
            <a:r>
              <a:rPr lang="en-GB" sz="1800" dirty="0" smtClean="0">
                <a:latin typeface="Arial" charset="0"/>
              </a:rPr>
              <a:t>The cause of primary hypertension is unknown but the strongest evidence implicates renal abnormalities and/or excessive activity of the sympathetic nervous system</a:t>
            </a:r>
          </a:p>
        </p:txBody>
      </p:sp>
      <p:sp>
        <p:nvSpPr>
          <p:cNvPr id="32772" name="Text Box 4"/>
          <p:cNvSpPr txBox="1">
            <a:spLocks noChangeArrowheads="1"/>
          </p:cNvSpPr>
          <p:nvPr/>
        </p:nvSpPr>
        <p:spPr bwMode="auto">
          <a:xfrm>
            <a:off x="685800" y="857250"/>
            <a:ext cx="5078413" cy="396875"/>
          </a:xfrm>
          <a:prstGeom prst="rect">
            <a:avLst/>
          </a:prstGeom>
          <a:noFill/>
          <a:ln w="9525">
            <a:noFill/>
            <a:miter lim="800000"/>
            <a:headEnd/>
            <a:tailEnd/>
          </a:ln>
        </p:spPr>
        <p:txBody>
          <a:bodyPr wrap="none">
            <a:spAutoFit/>
          </a:bodyPr>
          <a:lstStyle/>
          <a:p>
            <a:r>
              <a:rPr lang="en-GB"/>
              <a:t>Based on this lecture you should know that:</a:t>
            </a:r>
          </a:p>
        </p:txBody>
      </p:sp>
    </p:spTree>
    <p:extLst>
      <p:ext uri="{BB962C8B-B14F-4D97-AF65-F5344CB8AC3E}">
        <p14:creationId xmlns:p14="http://schemas.microsoft.com/office/powerpoint/2010/main" val="1240868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3193143" cy="6858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l" fontAlgn="auto">
              <a:spcAft>
                <a:spcPts val="0"/>
              </a:spcAft>
              <a:defRPr/>
            </a:pPr>
            <a:r>
              <a:rPr lang="en-GB" sz="3200" dirty="0" smtClean="0">
                <a:latin typeface="Calibri" pitchFamily="34" charset="0"/>
              </a:rPr>
              <a:t>The damage due to high blood pressure</a:t>
            </a:r>
            <a:endParaRPr lang="en-US" sz="3200" dirty="0" smtClean="0">
              <a:latin typeface="Calibri" pitchFamily="34" charset="0"/>
            </a:endParaRPr>
          </a:p>
        </p:txBody>
      </p:sp>
      <p:pic>
        <p:nvPicPr>
          <p:cNvPr id="3" name="Picture 2" descr="Glasbergen 24"/>
          <p:cNvPicPr>
            <a:picLocks noChangeAspect="1" noChangeArrowheads="1"/>
          </p:cNvPicPr>
          <p:nvPr/>
        </p:nvPicPr>
        <p:blipFill>
          <a:blip r:embed="rId3" cstate="print"/>
          <a:srcRect/>
          <a:stretch>
            <a:fillRect/>
          </a:stretch>
        </p:blipFill>
        <p:spPr bwMode="auto">
          <a:xfrm>
            <a:off x="3606946" y="1886870"/>
            <a:ext cx="4854876" cy="32686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3425371" cy="6858000"/>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2800" dirty="0" smtClean="0">
                <a:latin typeface="Calibri" pitchFamily="34" charset="0"/>
              </a:rPr>
              <a:t>The major risks attributable to elevated blood pressure</a:t>
            </a:r>
          </a:p>
        </p:txBody>
      </p:sp>
      <p:sp>
        <p:nvSpPr>
          <p:cNvPr id="10243" name="Rectangle 54"/>
          <p:cNvSpPr>
            <a:spLocks noGrp="1" noChangeArrowheads="1"/>
          </p:cNvSpPr>
          <p:nvPr>
            <p:ph type="body" idx="1"/>
          </p:nvPr>
        </p:nvSpPr>
        <p:spPr>
          <a:xfrm>
            <a:off x="3918856" y="1045029"/>
            <a:ext cx="4539343" cy="5050971"/>
          </a:xfrm>
        </p:spPr>
        <p:txBody>
          <a:bodyPr/>
          <a:lstStyle/>
          <a:p>
            <a:pPr eaLnBrk="1" hangingPunct="1">
              <a:buFontTx/>
              <a:buNone/>
            </a:pPr>
            <a:r>
              <a:rPr lang="en-GB" sz="2800" dirty="0" smtClean="0">
                <a:latin typeface="Arial" charset="0"/>
              </a:rPr>
              <a:t>Increased risk of </a:t>
            </a:r>
          </a:p>
          <a:p>
            <a:pPr eaLnBrk="1" hangingPunct="1"/>
            <a:r>
              <a:rPr lang="en-GB" sz="2800" dirty="0" smtClean="0">
                <a:latin typeface="Arial" charset="0"/>
              </a:rPr>
              <a:t>coronary heart disease</a:t>
            </a:r>
          </a:p>
          <a:p>
            <a:pPr eaLnBrk="1" hangingPunct="1"/>
            <a:r>
              <a:rPr lang="en-GB" sz="2800" dirty="0" smtClean="0">
                <a:latin typeface="Arial" charset="0"/>
              </a:rPr>
              <a:t>stroke</a:t>
            </a:r>
          </a:p>
          <a:p>
            <a:pPr eaLnBrk="1" hangingPunct="1"/>
            <a:r>
              <a:rPr lang="en-GB" sz="2800" dirty="0" smtClean="0">
                <a:latin typeface="Arial" charset="0"/>
              </a:rPr>
              <a:t>peripheral vascular disease/atheromatous disease</a:t>
            </a:r>
          </a:p>
          <a:p>
            <a:pPr eaLnBrk="1" hangingPunct="1"/>
            <a:r>
              <a:rPr lang="en-GB" sz="2800" dirty="0">
                <a:latin typeface="Arial" charset="0"/>
              </a:rPr>
              <a:t>heart failure</a:t>
            </a:r>
          </a:p>
          <a:p>
            <a:pPr eaLnBrk="1" hangingPunct="1"/>
            <a:r>
              <a:rPr lang="en-GB" sz="2800" dirty="0" smtClean="0">
                <a:latin typeface="Arial" charset="0"/>
              </a:rPr>
              <a:t>atrial fibrillation</a:t>
            </a:r>
          </a:p>
          <a:p>
            <a:pPr eaLnBrk="1" hangingPunct="1"/>
            <a:r>
              <a:rPr lang="en-GB" sz="2800" dirty="0" smtClean="0">
                <a:latin typeface="Arial" charset="0"/>
              </a:rPr>
              <a:t>dementia /cognitive impairment </a:t>
            </a:r>
          </a:p>
          <a:p>
            <a:pPr eaLnBrk="1" hangingPunct="1"/>
            <a:r>
              <a:rPr lang="en-GB" sz="2800" dirty="0" smtClean="0">
                <a:latin typeface="Arial" charset="0"/>
              </a:rPr>
              <a:t>retinopathy</a:t>
            </a:r>
          </a:p>
          <a:p>
            <a:pPr eaLnBrk="1" hangingPunct="1">
              <a:buFontTx/>
              <a:buNone/>
            </a:pPr>
            <a:endParaRPr lang="en-GB" sz="2800" dirty="0" smtClean="0">
              <a:latin typeface="Arial" charset="0"/>
            </a:endParaRPr>
          </a:p>
        </p:txBody>
      </p:sp>
    </p:spTree>
    <p:extLst>
      <p:ext uri="{BB962C8B-B14F-4D97-AF65-F5344CB8AC3E}">
        <p14:creationId xmlns:p14="http://schemas.microsoft.com/office/powerpoint/2010/main" val="2888449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3999" cy="769257"/>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Hypertension &amp; the heart</a:t>
            </a:r>
          </a:p>
        </p:txBody>
      </p:sp>
      <p:sp>
        <p:nvSpPr>
          <p:cNvPr id="23555" name="Rectangle 3"/>
          <p:cNvSpPr>
            <a:spLocks noChangeArrowheads="1"/>
          </p:cNvSpPr>
          <p:nvPr/>
        </p:nvSpPr>
        <p:spPr bwMode="auto">
          <a:xfrm>
            <a:off x="2419350" y="5308600"/>
            <a:ext cx="590550" cy="457200"/>
          </a:xfrm>
          <a:prstGeom prst="rect">
            <a:avLst/>
          </a:prstGeom>
          <a:noFill/>
          <a:ln w="9525">
            <a:noFill/>
            <a:miter lim="800000"/>
            <a:headEnd/>
            <a:tailEnd/>
          </a:ln>
        </p:spPr>
        <p:txBody>
          <a:bodyPr wrap="none" lIns="92075" tIns="46038" rIns="92075" bIns="46038">
            <a:spAutoFit/>
          </a:bodyPr>
          <a:lstStyle/>
          <a:p>
            <a:pPr eaLnBrk="0" hangingPunct="0"/>
            <a:r>
              <a:rPr lang="en-US" sz="2400"/>
              <a:t>NT</a:t>
            </a:r>
          </a:p>
        </p:txBody>
      </p:sp>
      <p:sp>
        <p:nvSpPr>
          <p:cNvPr id="23556" name="Rectangle 4"/>
          <p:cNvSpPr>
            <a:spLocks noChangeArrowheads="1"/>
          </p:cNvSpPr>
          <p:nvPr/>
        </p:nvSpPr>
        <p:spPr bwMode="auto">
          <a:xfrm>
            <a:off x="5657850" y="5308600"/>
            <a:ext cx="590550" cy="457200"/>
          </a:xfrm>
          <a:prstGeom prst="rect">
            <a:avLst/>
          </a:prstGeom>
          <a:noFill/>
          <a:ln w="9525">
            <a:noFill/>
            <a:miter lim="800000"/>
            <a:headEnd/>
            <a:tailEnd/>
          </a:ln>
        </p:spPr>
        <p:txBody>
          <a:bodyPr wrap="none" lIns="92075" tIns="46038" rIns="92075" bIns="46038">
            <a:spAutoFit/>
          </a:bodyPr>
          <a:lstStyle/>
          <a:p>
            <a:pPr eaLnBrk="0" hangingPunct="0"/>
            <a:r>
              <a:rPr lang="en-US" sz="2400"/>
              <a:t>HT</a:t>
            </a:r>
          </a:p>
        </p:txBody>
      </p:sp>
      <p:grpSp>
        <p:nvGrpSpPr>
          <p:cNvPr id="23557" name="Group 12"/>
          <p:cNvGrpSpPr>
            <a:grpSpLocks/>
          </p:cNvGrpSpPr>
          <p:nvPr/>
        </p:nvGrpSpPr>
        <p:grpSpPr bwMode="auto">
          <a:xfrm>
            <a:off x="1716088" y="1525588"/>
            <a:ext cx="5327650" cy="1951037"/>
            <a:chOff x="892" y="961"/>
            <a:chExt cx="3631" cy="1330"/>
          </a:xfrm>
        </p:grpSpPr>
        <p:pic>
          <p:nvPicPr>
            <p:cNvPr id="23561" name="Picture 5"/>
            <p:cNvPicPr>
              <a:picLocks noChangeArrowheads="1"/>
            </p:cNvPicPr>
            <p:nvPr/>
          </p:nvPicPr>
          <p:blipFill>
            <a:blip r:embed="rId3" cstate="print"/>
            <a:srcRect/>
            <a:stretch>
              <a:fillRect/>
            </a:stretch>
          </p:blipFill>
          <p:spPr bwMode="auto">
            <a:xfrm>
              <a:off x="2881" y="961"/>
              <a:ext cx="1642" cy="1330"/>
            </a:xfrm>
            <a:prstGeom prst="rect">
              <a:avLst/>
            </a:prstGeom>
            <a:noFill/>
            <a:ln w="9525">
              <a:noFill/>
              <a:miter lim="800000"/>
              <a:headEnd/>
              <a:tailEnd/>
            </a:ln>
          </p:spPr>
        </p:pic>
        <p:pic>
          <p:nvPicPr>
            <p:cNvPr id="23562" name="Picture 6"/>
            <p:cNvPicPr>
              <a:picLocks noChangeArrowheads="1"/>
            </p:cNvPicPr>
            <p:nvPr/>
          </p:nvPicPr>
          <p:blipFill>
            <a:blip r:embed="rId4" cstate="print"/>
            <a:srcRect/>
            <a:stretch>
              <a:fillRect/>
            </a:stretch>
          </p:blipFill>
          <p:spPr bwMode="auto">
            <a:xfrm>
              <a:off x="892" y="961"/>
              <a:ext cx="1636" cy="1324"/>
            </a:xfrm>
            <a:prstGeom prst="rect">
              <a:avLst/>
            </a:prstGeom>
            <a:noFill/>
            <a:ln w="9525">
              <a:noFill/>
              <a:miter lim="800000"/>
              <a:headEnd/>
              <a:tailEnd/>
            </a:ln>
          </p:spPr>
        </p:pic>
      </p:grpSp>
      <p:sp>
        <p:nvSpPr>
          <p:cNvPr id="23558" name="Text Box 8"/>
          <p:cNvSpPr txBox="1">
            <a:spLocks noChangeArrowheads="1"/>
          </p:cNvSpPr>
          <p:nvPr/>
        </p:nvSpPr>
        <p:spPr bwMode="auto">
          <a:xfrm>
            <a:off x="966788" y="5837238"/>
            <a:ext cx="7070725" cy="711200"/>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Hypertension is commonly associated with an increase in left ventricular wall mass (LVMI) and changes in chamber size</a:t>
            </a:r>
          </a:p>
        </p:txBody>
      </p:sp>
      <p:pic>
        <p:nvPicPr>
          <p:cNvPr id="23559" name="Picture 10"/>
          <p:cNvPicPr>
            <a:picLocks noChangeAspect="1" noChangeArrowheads="1"/>
          </p:cNvPicPr>
          <p:nvPr/>
        </p:nvPicPr>
        <p:blipFill>
          <a:blip r:embed="rId5" cstate="print"/>
          <a:srcRect t="4385"/>
          <a:stretch>
            <a:fillRect/>
          </a:stretch>
        </p:blipFill>
        <p:spPr bwMode="auto">
          <a:xfrm>
            <a:off x="1744663" y="3719513"/>
            <a:ext cx="1939925" cy="1592262"/>
          </a:xfrm>
          <a:prstGeom prst="rect">
            <a:avLst/>
          </a:prstGeom>
          <a:noFill/>
          <a:ln w="12700">
            <a:noFill/>
            <a:miter lim="800000"/>
            <a:headEnd type="none" w="sm" len="sm"/>
            <a:tailEnd type="none" w="sm" len="sm"/>
          </a:ln>
        </p:spPr>
      </p:pic>
      <p:pic>
        <p:nvPicPr>
          <p:cNvPr id="23560" name="Picture 11"/>
          <p:cNvPicPr>
            <a:picLocks noChangeAspect="1" noChangeArrowheads="1"/>
          </p:cNvPicPr>
          <p:nvPr/>
        </p:nvPicPr>
        <p:blipFill>
          <a:blip r:embed="rId6" cstate="print"/>
          <a:srcRect t="5009"/>
          <a:stretch>
            <a:fillRect/>
          </a:stretch>
        </p:blipFill>
        <p:spPr bwMode="auto">
          <a:xfrm>
            <a:off x="5059363" y="3643313"/>
            <a:ext cx="1604962" cy="165576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48642"/>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fontAlgn="auto">
              <a:spcAft>
                <a:spcPts val="0"/>
              </a:spcAft>
            </a:pPr>
            <a:r>
              <a:rPr lang="en-GB" sz="3200" dirty="0" smtClean="0">
                <a:latin typeface="Calibri" pitchFamily="34" charset="0"/>
              </a:rPr>
              <a:t>Hypertension and CHF - changing </a:t>
            </a:r>
            <a:r>
              <a:rPr lang="en-GB" sz="3200" dirty="0">
                <a:latin typeface="Calibri" pitchFamily="34" charset="0"/>
              </a:rPr>
              <a:t>pattern of </a:t>
            </a:r>
            <a:r>
              <a:rPr lang="en-GB" sz="3200" dirty="0" smtClean="0">
                <a:latin typeface="Calibri" pitchFamily="34" charset="0"/>
              </a:rPr>
              <a:t>disease</a:t>
            </a:r>
            <a:endParaRPr lang="en-GB" sz="3200" dirty="0">
              <a:latin typeface="Calibri" pitchFamily="34" charset="0"/>
            </a:endParaRPr>
          </a:p>
        </p:txBody>
      </p:sp>
      <p:grpSp>
        <p:nvGrpSpPr>
          <p:cNvPr id="3" name="Group 2"/>
          <p:cNvGrpSpPr/>
          <p:nvPr/>
        </p:nvGrpSpPr>
        <p:grpSpPr>
          <a:xfrm>
            <a:off x="5233348" y="871795"/>
            <a:ext cx="2830297" cy="2400823"/>
            <a:chOff x="4658293" y="1715875"/>
            <a:chExt cx="4125385" cy="3499392"/>
          </a:xfrm>
        </p:grpSpPr>
        <p:sp>
          <p:nvSpPr>
            <p:cNvPr id="19467" name="Rectangle 46"/>
            <p:cNvSpPr>
              <a:spLocks noChangeArrowheads="1"/>
            </p:cNvSpPr>
            <p:nvPr/>
          </p:nvSpPr>
          <p:spPr bwMode="auto">
            <a:xfrm>
              <a:off x="5400675" y="2509242"/>
              <a:ext cx="2986088" cy="2284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68" name="Freeform 47"/>
            <p:cNvSpPr>
              <a:spLocks/>
            </p:cNvSpPr>
            <p:nvPr/>
          </p:nvSpPr>
          <p:spPr bwMode="auto">
            <a:xfrm>
              <a:off x="5400675" y="3917355"/>
              <a:ext cx="2986088" cy="876300"/>
            </a:xfrm>
            <a:custGeom>
              <a:avLst/>
              <a:gdLst>
                <a:gd name="T0" fmla="*/ 0 w 1881"/>
                <a:gd name="T1" fmla="*/ 138 h 552"/>
                <a:gd name="T2" fmla="*/ 209 w 1881"/>
                <a:gd name="T3" fmla="*/ 101 h 552"/>
                <a:gd name="T4" fmla="*/ 418 w 1881"/>
                <a:gd name="T5" fmla="*/ 70 h 552"/>
                <a:gd name="T6" fmla="*/ 627 w 1881"/>
                <a:gd name="T7" fmla="*/ 45 h 552"/>
                <a:gd name="T8" fmla="*/ 836 w 1881"/>
                <a:gd name="T9" fmla="*/ 26 h 552"/>
                <a:gd name="T10" fmla="*/ 1045 w 1881"/>
                <a:gd name="T11" fmla="*/ 13 h 552"/>
                <a:gd name="T12" fmla="*/ 1254 w 1881"/>
                <a:gd name="T13" fmla="*/ 3 h 552"/>
                <a:gd name="T14" fmla="*/ 1463 w 1881"/>
                <a:gd name="T15" fmla="*/ 3 h 552"/>
                <a:gd name="T16" fmla="*/ 1672 w 1881"/>
                <a:gd name="T17" fmla="*/ 2 h 552"/>
                <a:gd name="T18" fmla="*/ 1881 w 1881"/>
                <a:gd name="T19" fmla="*/ 0 h 552"/>
                <a:gd name="T20" fmla="*/ 1881 w 1881"/>
                <a:gd name="T21" fmla="*/ 552 h 552"/>
                <a:gd name="T22" fmla="*/ 1672 w 1881"/>
                <a:gd name="T23" fmla="*/ 552 h 552"/>
                <a:gd name="T24" fmla="*/ 1463 w 1881"/>
                <a:gd name="T25" fmla="*/ 552 h 552"/>
                <a:gd name="T26" fmla="*/ 1254 w 1881"/>
                <a:gd name="T27" fmla="*/ 552 h 552"/>
                <a:gd name="T28" fmla="*/ 1045 w 1881"/>
                <a:gd name="T29" fmla="*/ 552 h 552"/>
                <a:gd name="T30" fmla="*/ 836 w 1881"/>
                <a:gd name="T31" fmla="*/ 552 h 552"/>
                <a:gd name="T32" fmla="*/ 627 w 1881"/>
                <a:gd name="T33" fmla="*/ 552 h 552"/>
                <a:gd name="T34" fmla="*/ 418 w 1881"/>
                <a:gd name="T35" fmla="*/ 552 h 552"/>
                <a:gd name="T36" fmla="*/ 209 w 1881"/>
                <a:gd name="T37" fmla="*/ 552 h 552"/>
                <a:gd name="T38" fmla="*/ 0 w 1881"/>
                <a:gd name="T39" fmla="*/ 552 h 552"/>
                <a:gd name="T40" fmla="*/ 0 w 1881"/>
                <a:gd name="T41" fmla="*/ 13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1" h="552">
                  <a:moveTo>
                    <a:pt x="0" y="138"/>
                  </a:moveTo>
                  <a:lnTo>
                    <a:pt x="209" y="101"/>
                  </a:lnTo>
                  <a:lnTo>
                    <a:pt x="418" y="70"/>
                  </a:lnTo>
                  <a:lnTo>
                    <a:pt x="627" y="45"/>
                  </a:lnTo>
                  <a:lnTo>
                    <a:pt x="836" y="26"/>
                  </a:lnTo>
                  <a:lnTo>
                    <a:pt x="1045" y="13"/>
                  </a:lnTo>
                  <a:lnTo>
                    <a:pt x="1254" y="3"/>
                  </a:lnTo>
                  <a:lnTo>
                    <a:pt x="1463" y="3"/>
                  </a:lnTo>
                  <a:lnTo>
                    <a:pt x="1672" y="2"/>
                  </a:lnTo>
                  <a:lnTo>
                    <a:pt x="1881" y="0"/>
                  </a:lnTo>
                  <a:lnTo>
                    <a:pt x="1881" y="552"/>
                  </a:lnTo>
                  <a:lnTo>
                    <a:pt x="1672" y="552"/>
                  </a:lnTo>
                  <a:lnTo>
                    <a:pt x="1463" y="552"/>
                  </a:lnTo>
                  <a:lnTo>
                    <a:pt x="1254" y="552"/>
                  </a:lnTo>
                  <a:lnTo>
                    <a:pt x="1045" y="552"/>
                  </a:lnTo>
                  <a:lnTo>
                    <a:pt x="836" y="552"/>
                  </a:lnTo>
                  <a:lnTo>
                    <a:pt x="627" y="552"/>
                  </a:lnTo>
                  <a:lnTo>
                    <a:pt x="418" y="552"/>
                  </a:lnTo>
                  <a:lnTo>
                    <a:pt x="209" y="552"/>
                  </a:lnTo>
                  <a:lnTo>
                    <a:pt x="0" y="552"/>
                  </a:lnTo>
                  <a:lnTo>
                    <a:pt x="0" y="138"/>
                  </a:lnTo>
                  <a:close/>
                </a:path>
              </a:pathLst>
            </a:custGeom>
            <a:solidFill>
              <a:srgbClr val="FEAC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69" name="Freeform 48"/>
            <p:cNvSpPr>
              <a:spLocks/>
            </p:cNvSpPr>
            <p:nvPr/>
          </p:nvSpPr>
          <p:spPr bwMode="auto">
            <a:xfrm>
              <a:off x="5400675" y="2933105"/>
              <a:ext cx="2986088" cy="1203325"/>
            </a:xfrm>
            <a:custGeom>
              <a:avLst/>
              <a:gdLst>
                <a:gd name="T0" fmla="*/ 0 w 1881"/>
                <a:gd name="T1" fmla="*/ 300 h 758"/>
                <a:gd name="T2" fmla="*/ 209 w 1881"/>
                <a:gd name="T3" fmla="*/ 191 h 758"/>
                <a:gd name="T4" fmla="*/ 418 w 1881"/>
                <a:gd name="T5" fmla="*/ 160 h 758"/>
                <a:gd name="T6" fmla="*/ 627 w 1881"/>
                <a:gd name="T7" fmla="*/ 103 h 758"/>
                <a:gd name="T8" fmla="*/ 836 w 1881"/>
                <a:gd name="T9" fmla="*/ 57 h 758"/>
                <a:gd name="T10" fmla="*/ 1045 w 1881"/>
                <a:gd name="T11" fmla="*/ 30 h 758"/>
                <a:gd name="T12" fmla="*/ 1254 w 1881"/>
                <a:gd name="T13" fmla="*/ 9 h 758"/>
                <a:gd name="T14" fmla="*/ 1463 w 1881"/>
                <a:gd name="T15" fmla="*/ 7 h 758"/>
                <a:gd name="T16" fmla="*/ 1672 w 1881"/>
                <a:gd name="T17" fmla="*/ 7 h 758"/>
                <a:gd name="T18" fmla="*/ 1881 w 1881"/>
                <a:gd name="T19" fmla="*/ 0 h 758"/>
                <a:gd name="T20" fmla="*/ 1881 w 1881"/>
                <a:gd name="T21" fmla="*/ 620 h 758"/>
                <a:gd name="T22" fmla="*/ 1672 w 1881"/>
                <a:gd name="T23" fmla="*/ 622 h 758"/>
                <a:gd name="T24" fmla="*/ 1463 w 1881"/>
                <a:gd name="T25" fmla="*/ 623 h 758"/>
                <a:gd name="T26" fmla="*/ 1254 w 1881"/>
                <a:gd name="T27" fmla="*/ 623 h 758"/>
                <a:gd name="T28" fmla="*/ 1045 w 1881"/>
                <a:gd name="T29" fmla="*/ 633 h 758"/>
                <a:gd name="T30" fmla="*/ 836 w 1881"/>
                <a:gd name="T31" fmla="*/ 646 h 758"/>
                <a:gd name="T32" fmla="*/ 627 w 1881"/>
                <a:gd name="T33" fmla="*/ 665 h 758"/>
                <a:gd name="T34" fmla="*/ 418 w 1881"/>
                <a:gd name="T35" fmla="*/ 690 h 758"/>
                <a:gd name="T36" fmla="*/ 209 w 1881"/>
                <a:gd name="T37" fmla="*/ 721 h 758"/>
                <a:gd name="T38" fmla="*/ 0 w 1881"/>
                <a:gd name="T39" fmla="*/ 758 h 758"/>
                <a:gd name="T40" fmla="*/ 0 w 1881"/>
                <a:gd name="T41" fmla="*/ 30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1" h="758">
                  <a:moveTo>
                    <a:pt x="0" y="300"/>
                  </a:moveTo>
                  <a:lnTo>
                    <a:pt x="209" y="191"/>
                  </a:lnTo>
                  <a:lnTo>
                    <a:pt x="418" y="160"/>
                  </a:lnTo>
                  <a:lnTo>
                    <a:pt x="627" y="103"/>
                  </a:lnTo>
                  <a:lnTo>
                    <a:pt x="836" y="57"/>
                  </a:lnTo>
                  <a:lnTo>
                    <a:pt x="1045" y="30"/>
                  </a:lnTo>
                  <a:lnTo>
                    <a:pt x="1254" y="9"/>
                  </a:lnTo>
                  <a:lnTo>
                    <a:pt x="1463" y="7"/>
                  </a:lnTo>
                  <a:lnTo>
                    <a:pt x="1672" y="7"/>
                  </a:lnTo>
                  <a:lnTo>
                    <a:pt x="1881" y="0"/>
                  </a:lnTo>
                  <a:lnTo>
                    <a:pt x="1881" y="620"/>
                  </a:lnTo>
                  <a:lnTo>
                    <a:pt x="1672" y="622"/>
                  </a:lnTo>
                  <a:lnTo>
                    <a:pt x="1463" y="623"/>
                  </a:lnTo>
                  <a:lnTo>
                    <a:pt x="1254" y="623"/>
                  </a:lnTo>
                  <a:lnTo>
                    <a:pt x="1045" y="633"/>
                  </a:lnTo>
                  <a:lnTo>
                    <a:pt x="836" y="646"/>
                  </a:lnTo>
                  <a:lnTo>
                    <a:pt x="627" y="665"/>
                  </a:lnTo>
                  <a:lnTo>
                    <a:pt x="418" y="690"/>
                  </a:lnTo>
                  <a:lnTo>
                    <a:pt x="209" y="721"/>
                  </a:lnTo>
                  <a:lnTo>
                    <a:pt x="0" y="758"/>
                  </a:lnTo>
                  <a:lnTo>
                    <a:pt x="0" y="300"/>
                  </a:lnTo>
                  <a:close/>
                </a:path>
              </a:pathLst>
            </a:custGeom>
            <a:solidFill>
              <a:srgbClr val="95B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70" name="Rectangle 49"/>
            <p:cNvSpPr>
              <a:spLocks noChangeArrowheads="1"/>
            </p:cNvSpPr>
            <p:nvPr/>
          </p:nvSpPr>
          <p:spPr bwMode="auto">
            <a:xfrm>
              <a:off x="5397500" y="2509242"/>
              <a:ext cx="7938" cy="2284413"/>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71" name="Freeform 50"/>
            <p:cNvSpPr>
              <a:spLocks noEditPoints="1"/>
            </p:cNvSpPr>
            <p:nvPr/>
          </p:nvSpPr>
          <p:spPr bwMode="auto">
            <a:xfrm>
              <a:off x="5370513" y="2504480"/>
              <a:ext cx="30163" cy="2293938"/>
            </a:xfrm>
            <a:custGeom>
              <a:avLst/>
              <a:gdLst>
                <a:gd name="T0" fmla="*/ 0 w 19"/>
                <a:gd name="T1" fmla="*/ 1439 h 1445"/>
                <a:gd name="T2" fmla="*/ 19 w 19"/>
                <a:gd name="T3" fmla="*/ 1439 h 1445"/>
                <a:gd name="T4" fmla="*/ 19 w 19"/>
                <a:gd name="T5" fmla="*/ 1445 h 1445"/>
                <a:gd name="T6" fmla="*/ 0 w 19"/>
                <a:gd name="T7" fmla="*/ 1445 h 1445"/>
                <a:gd name="T8" fmla="*/ 0 w 19"/>
                <a:gd name="T9" fmla="*/ 1439 h 1445"/>
                <a:gd name="T10" fmla="*/ 0 w 19"/>
                <a:gd name="T11" fmla="*/ 1199 h 1445"/>
                <a:gd name="T12" fmla="*/ 19 w 19"/>
                <a:gd name="T13" fmla="*/ 1199 h 1445"/>
                <a:gd name="T14" fmla="*/ 19 w 19"/>
                <a:gd name="T15" fmla="*/ 1205 h 1445"/>
                <a:gd name="T16" fmla="*/ 0 w 19"/>
                <a:gd name="T17" fmla="*/ 1205 h 1445"/>
                <a:gd name="T18" fmla="*/ 0 w 19"/>
                <a:gd name="T19" fmla="*/ 1199 h 1445"/>
                <a:gd name="T20" fmla="*/ 0 w 19"/>
                <a:gd name="T21" fmla="*/ 960 h 1445"/>
                <a:gd name="T22" fmla="*/ 19 w 19"/>
                <a:gd name="T23" fmla="*/ 960 h 1445"/>
                <a:gd name="T24" fmla="*/ 19 w 19"/>
                <a:gd name="T25" fmla="*/ 965 h 1445"/>
                <a:gd name="T26" fmla="*/ 0 w 19"/>
                <a:gd name="T27" fmla="*/ 965 h 1445"/>
                <a:gd name="T28" fmla="*/ 0 w 19"/>
                <a:gd name="T29" fmla="*/ 960 h 1445"/>
                <a:gd name="T30" fmla="*/ 0 w 19"/>
                <a:gd name="T31" fmla="*/ 719 h 1445"/>
                <a:gd name="T32" fmla="*/ 19 w 19"/>
                <a:gd name="T33" fmla="*/ 719 h 1445"/>
                <a:gd name="T34" fmla="*/ 19 w 19"/>
                <a:gd name="T35" fmla="*/ 725 h 1445"/>
                <a:gd name="T36" fmla="*/ 0 w 19"/>
                <a:gd name="T37" fmla="*/ 725 h 1445"/>
                <a:gd name="T38" fmla="*/ 0 w 19"/>
                <a:gd name="T39" fmla="*/ 719 h 1445"/>
                <a:gd name="T40" fmla="*/ 0 w 19"/>
                <a:gd name="T41" fmla="*/ 479 h 1445"/>
                <a:gd name="T42" fmla="*/ 19 w 19"/>
                <a:gd name="T43" fmla="*/ 479 h 1445"/>
                <a:gd name="T44" fmla="*/ 19 w 19"/>
                <a:gd name="T45" fmla="*/ 485 h 1445"/>
                <a:gd name="T46" fmla="*/ 0 w 19"/>
                <a:gd name="T47" fmla="*/ 485 h 1445"/>
                <a:gd name="T48" fmla="*/ 0 w 19"/>
                <a:gd name="T49" fmla="*/ 479 h 1445"/>
                <a:gd name="T50" fmla="*/ 0 w 19"/>
                <a:gd name="T51" fmla="*/ 239 h 1445"/>
                <a:gd name="T52" fmla="*/ 19 w 19"/>
                <a:gd name="T53" fmla="*/ 239 h 1445"/>
                <a:gd name="T54" fmla="*/ 19 w 19"/>
                <a:gd name="T55" fmla="*/ 245 h 1445"/>
                <a:gd name="T56" fmla="*/ 0 w 19"/>
                <a:gd name="T57" fmla="*/ 245 h 1445"/>
                <a:gd name="T58" fmla="*/ 0 w 19"/>
                <a:gd name="T59" fmla="*/ 239 h 1445"/>
                <a:gd name="T60" fmla="*/ 0 w 19"/>
                <a:gd name="T61" fmla="*/ 0 h 1445"/>
                <a:gd name="T62" fmla="*/ 19 w 19"/>
                <a:gd name="T63" fmla="*/ 0 h 1445"/>
                <a:gd name="T64" fmla="*/ 19 w 19"/>
                <a:gd name="T65" fmla="*/ 6 h 1445"/>
                <a:gd name="T66" fmla="*/ 0 w 19"/>
                <a:gd name="T67" fmla="*/ 6 h 1445"/>
                <a:gd name="T68" fmla="*/ 0 w 19"/>
                <a:gd name="T69"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445">
                  <a:moveTo>
                    <a:pt x="0" y="1439"/>
                  </a:moveTo>
                  <a:lnTo>
                    <a:pt x="19" y="1439"/>
                  </a:lnTo>
                  <a:lnTo>
                    <a:pt x="19" y="1445"/>
                  </a:lnTo>
                  <a:lnTo>
                    <a:pt x="0" y="1445"/>
                  </a:lnTo>
                  <a:lnTo>
                    <a:pt x="0" y="1439"/>
                  </a:lnTo>
                  <a:close/>
                  <a:moveTo>
                    <a:pt x="0" y="1199"/>
                  </a:moveTo>
                  <a:lnTo>
                    <a:pt x="19" y="1199"/>
                  </a:lnTo>
                  <a:lnTo>
                    <a:pt x="19" y="1205"/>
                  </a:lnTo>
                  <a:lnTo>
                    <a:pt x="0" y="1205"/>
                  </a:lnTo>
                  <a:lnTo>
                    <a:pt x="0" y="1199"/>
                  </a:lnTo>
                  <a:close/>
                  <a:moveTo>
                    <a:pt x="0" y="960"/>
                  </a:moveTo>
                  <a:lnTo>
                    <a:pt x="19" y="960"/>
                  </a:lnTo>
                  <a:lnTo>
                    <a:pt x="19" y="965"/>
                  </a:lnTo>
                  <a:lnTo>
                    <a:pt x="0" y="965"/>
                  </a:lnTo>
                  <a:lnTo>
                    <a:pt x="0" y="960"/>
                  </a:lnTo>
                  <a:close/>
                  <a:moveTo>
                    <a:pt x="0" y="719"/>
                  </a:moveTo>
                  <a:lnTo>
                    <a:pt x="19" y="719"/>
                  </a:lnTo>
                  <a:lnTo>
                    <a:pt x="19" y="725"/>
                  </a:lnTo>
                  <a:lnTo>
                    <a:pt x="0" y="725"/>
                  </a:lnTo>
                  <a:lnTo>
                    <a:pt x="0" y="719"/>
                  </a:lnTo>
                  <a:close/>
                  <a:moveTo>
                    <a:pt x="0" y="479"/>
                  </a:moveTo>
                  <a:lnTo>
                    <a:pt x="19" y="479"/>
                  </a:lnTo>
                  <a:lnTo>
                    <a:pt x="19" y="485"/>
                  </a:lnTo>
                  <a:lnTo>
                    <a:pt x="0" y="485"/>
                  </a:lnTo>
                  <a:lnTo>
                    <a:pt x="0" y="479"/>
                  </a:lnTo>
                  <a:close/>
                  <a:moveTo>
                    <a:pt x="0" y="239"/>
                  </a:moveTo>
                  <a:lnTo>
                    <a:pt x="19" y="239"/>
                  </a:lnTo>
                  <a:lnTo>
                    <a:pt x="19" y="245"/>
                  </a:lnTo>
                  <a:lnTo>
                    <a:pt x="0" y="245"/>
                  </a:lnTo>
                  <a:lnTo>
                    <a:pt x="0" y="239"/>
                  </a:lnTo>
                  <a:close/>
                  <a:moveTo>
                    <a:pt x="0" y="0"/>
                  </a:moveTo>
                  <a:lnTo>
                    <a:pt x="19" y="0"/>
                  </a:lnTo>
                  <a:lnTo>
                    <a:pt x="19"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72" name="Rectangle 51"/>
            <p:cNvSpPr>
              <a:spLocks noChangeArrowheads="1"/>
            </p:cNvSpPr>
            <p:nvPr/>
          </p:nvSpPr>
          <p:spPr bwMode="auto">
            <a:xfrm>
              <a:off x="5400675" y="4788892"/>
              <a:ext cx="2986088" cy="95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73" name="Freeform 52"/>
            <p:cNvSpPr>
              <a:spLocks noEditPoints="1"/>
            </p:cNvSpPr>
            <p:nvPr/>
          </p:nvSpPr>
          <p:spPr bwMode="auto">
            <a:xfrm>
              <a:off x="5397500" y="4793655"/>
              <a:ext cx="2992438" cy="41275"/>
            </a:xfrm>
            <a:custGeom>
              <a:avLst/>
              <a:gdLst>
                <a:gd name="T0" fmla="*/ 5 w 1885"/>
                <a:gd name="T1" fmla="*/ 0 h 26"/>
                <a:gd name="T2" fmla="*/ 5 w 1885"/>
                <a:gd name="T3" fmla="*/ 26 h 26"/>
                <a:gd name="T4" fmla="*/ 0 w 1885"/>
                <a:gd name="T5" fmla="*/ 26 h 26"/>
                <a:gd name="T6" fmla="*/ 0 w 1885"/>
                <a:gd name="T7" fmla="*/ 0 h 26"/>
                <a:gd name="T8" fmla="*/ 5 w 1885"/>
                <a:gd name="T9" fmla="*/ 0 h 26"/>
                <a:gd name="T10" fmla="*/ 214 w 1885"/>
                <a:gd name="T11" fmla="*/ 0 h 26"/>
                <a:gd name="T12" fmla="*/ 214 w 1885"/>
                <a:gd name="T13" fmla="*/ 26 h 26"/>
                <a:gd name="T14" fmla="*/ 209 w 1885"/>
                <a:gd name="T15" fmla="*/ 26 h 26"/>
                <a:gd name="T16" fmla="*/ 209 w 1885"/>
                <a:gd name="T17" fmla="*/ 0 h 26"/>
                <a:gd name="T18" fmla="*/ 214 w 1885"/>
                <a:gd name="T19" fmla="*/ 0 h 26"/>
                <a:gd name="T20" fmla="*/ 422 w 1885"/>
                <a:gd name="T21" fmla="*/ 0 h 26"/>
                <a:gd name="T22" fmla="*/ 422 w 1885"/>
                <a:gd name="T23" fmla="*/ 26 h 26"/>
                <a:gd name="T24" fmla="*/ 418 w 1885"/>
                <a:gd name="T25" fmla="*/ 26 h 26"/>
                <a:gd name="T26" fmla="*/ 418 w 1885"/>
                <a:gd name="T27" fmla="*/ 0 h 26"/>
                <a:gd name="T28" fmla="*/ 422 w 1885"/>
                <a:gd name="T29" fmla="*/ 0 h 26"/>
                <a:gd name="T30" fmla="*/ 632 w 1885"/>
                <a:gd name="T31" fmla="*/ 0 h 26"/>
                <a:gd name="T32" fmla="*/ 632 w 1885"/>
                <a:gd name="T33" fmla="*/ 26 h 26"/>
                <a:gd name="T34" fmla="*/ 627 w 1885"/>
                <a:gd name="T35" fmla="*/ 26 h 26"/>
                <a:gd name="T36" fmla="*/ 627 w 1885"/>
                <a:gd name="T37" fmla="*/ 0 h 26"/>
                <a:gd name="T38" fmla="*/ 632 w 1885"/>
                <a:gd name="T39" fmla="*/ 0 h 26"/>
                <a:gd name="T40" fmla="*/ 840 w 1885"/>
                <a:gd name="T41" fmla="*/ 0 h 26"/>
                <a:gd name="T42" fmla="*/ 840 w 1885"/>
                <a:gd name="T43" fmla="*/ 26 h 26"/>
                <a:gd name="T44" fmla="*/ 836 w 1885"/>
                <a:gd name="T45" fmla="*/ 26 h 26"/>
                <a:gd name="T46" fmla="*/ 836 w 1885"/>
                <a:gd name="T47" fmla="*/ 0 h 26"/>
                <a:gd name="T48" fmla="*/ 840 w 1885"/>
                <a:gd name="T49" fmla="*/ 0 h 26"/>
                <a:gd name="T50" fmla="*/ 1050 w 1885"/>
                <a:gd name="T51" fmla="*/ 0 h 26"/>
                <a:gd name="T52" fmla="*/ 1050 w 1885"/>
                <a:gd name="T53" fmla="*/ 26 h 26"/>
                <a:gd name="T54" fmla="*/ 1045 w 1885"/>
                <a:gd name="T55" fmla="*/ 26 h 26"/>
                <a:gd name="T56" fmla="*/ 1045 w 1885"/>
                <a:gd name="T57" fmla="*/ 0 h 26"/>
                <a:gd name="T58" fmla="*/ 1050 w 1885"/>
                <a:gd name="T59" fmla="*/ 0 h 26"/>
                <a:gd name="T60" fmla="*/ 1259 w 1885"/>
                <a:gd name="T61" fmla="*/ 0 h 26"/>
                <a:gd name="T62" fmla="*/ 1259 w 1885"/>
                <a:gd name="T63" fmla="*/ 26 h 26"/>
                <a:gd name="T64" fmla="*/ 1254 w 1885"/>
                <a:gd name="T65" fmla="*/ 26 h 26"/>
                <a:gd name="T66" fmla="*/ 1254 w 1885"/>
                <a:gd name="T67" fmla="*/ 0 h 26"/>
                <a:gd name="T68" fmla="*/ 1259 w 1885"/>
                <a:gd name="T69" fmla="*/ 0 h 26"/>
                <a:gd name="T70" fmla="*/ 1467 w 1885"/>
                <a:gd name="T71" fmla="*/ 0 h 26"/>
                <a:gd name="T72" fmla="*/ 1467 w 1885"/>
                <a:gd name="T73" fmla="*/ 26 h 26"/>
                <a:gd name="T74" fmla="*/ 1463 w 1885"/>
                <a:gd name="T75" fmla="*/ 26 h 26"/>
                <a:gd name="T76" fmla="*/ 1463 w 1885"/>
                <a:gd name="T77" fmla="*/ 0 h 26"/>
                <a:gd name="T78" fmla="*/ 1467 w 1885"/>
                <a:gd name="T79" fmla="*/ 0 h 26"/>
                <a:gd name="T80" fmla="*/ 1677 w 1885"/>
                <a:gd name="T81" fmla="*/ 0 h 26"/>
                <a:gd name="T82" fmla="*/ 1677 w 1885"/>
                <a:gd name="T83" fmla="*/ 26 h 26"/>
                <a:gd name="T84" fmla="*/ 1672 w 1885"/>
                <a:gd name="T85" fmla="*/ 26 h 26"/>
                <a:gd name="T86" fmla="*/ 1672 w 1885"/>
                <a:gd name="T87" fmla="*/ 0 h 26"/>
                <a:gd name="T88" fmla="*/ 1677 w 1885"/>
                <a:gd name="T89" fmla="*/ 0 h 26"/>
                <a:gd name="T90" fmla="*/ 1885 w 1885"/>
                <a:gd name="T91" fmla="*/ 0 h 26"/>
                <a:gd name="T92" fmla="*/ 1885 w 1885"/>
                <a:gd name="T93" fmla="*/ 26 h 26"/>
                <a:gd name="T94" fmla="*/ 1881 w 1885"/>
                <a:gd name="T95" fmla="*/ 26 h 26"/>
                <a:gd name="T96" fmla="*/ 1881 w 1885"/>
                <a:gd name="T97" fmla="*/ 0 h 26"/>
                <a:gd name="T98" fmla="*/ 1885 w 1885"/>
                <a:gd name="T9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5" h="26">
                  <a:moveTo>
                    <a:pt x="5" y="0"/>
                  </a:moveTo>
                  <a:lnTo>
                    <a:pt x="5" y="26"/>
                  </a:lnTo>
                  <a:lnTo>
                    <a:pt x="0" y="26"/>
                  </a:lnTo>
                  <a:lnTo>
                    <a:pt x="0" y="0"/>
                  </a:lnTo>
                  <a:lnTo>
                    <a:pt x="5" y="0"/>
                  </a:lnTo>
                  <a:close/>
                  <a:moveTo>
                    <a:pt x="214" y="0"/>
                  </a:moveTo>
                  <a:lnTo>
                    <a:pt x="214" y="26"/>
                  </a:lnTo>
                  <a:lnTo>
                    <a:pt x="209" y="26"/>
                  </a:lnTo>
                  <a:lnTo>
                    <a:pt x="209" y="0"/>
                  </a:lnTo>
                  <a:lnTo>
                    <a:pt x="214" y="0"/>
                  </a:lnTo>
                  <a:close/>
                  <a:moveTo>
                    <a:pt x="422" y="0"/>
                  </a:moveTo>
                  <a:lnTo>
                    <a:pt x="422" y="26"/>
                  </a:lnTo>
                  <a:lnTo>
                    <a:pt x="418" y="26"/>
                  </a:lnTo>
                  <a:lnTo>
                    <a:pt x="418" y="0"/>
                  </a:lnTo>
                  <a:lnTo>
                    <a:pt x="422" y="0"/>
                  </a:lnTo>
                  <a:close/>
                  <a:moveTo>
                    <a:pt x="632" y="0"/>
                  </a:moveTo>
                  <a:lnTo>
                    <a:pt x="632" y="26"/>
                  </a:lnTo>
                  <a:lnTo>
                    <a:pt x="627" y="26"/>
                  </a:lnTo>
                  <a:lnTo>
                    <a:pt x="627" y="0"/>
                  </a:lnTo>
                  <a:lnTo>
                    <a:pt x="632" y="0"/>
                  </a:lnTo>
                  <a:close/>
                  <a:moveTo>
                    <a:pt x="840" y="0"/>
                  </a:moveTo>
                  <a:lnTo>
                    <a:pt x="840" y="26"/>
                  </a:lnTo>
                  <a:lnTo>
                    <a:pt x="836" y="26"/>
                  </a:lnTo>
                  <a:lnTo>
                    <a:pt x="836" y="0"/>
                  </a:lnTo>
                  <a:lnTo>
                    <a:pt x="840" y="0"/>
                  </a:lnTo>
                  <a:close/>
                  <a:moveTo>
                    <a:pt x="1050" y="0"/>
                  </a:moveTo>
                  <a:lnTo>
                    <a:pt x="1050" y="26"/>
                  </a:lnTo>
                  <a:lnTo>
                    <a:pt x="1045" y="26"/>
                  </a:lnTo>
                  <a:lnTo>
                    <a:pt x="1045" y="0"/>
                  </a:lnTo>
                  <a:lnTo>
                    <a:pt x="1050" y="0"/>
                  </a:lnTo>
                  <a:close/>
                  <a:moveTo>
                    <a:pt x="1259" y="0"/>
                  </a:moveTo>
                  <a:lnTo>
                    <a:pt x="1259" y="26"/>
                  </a:lnTo>
                  <a:lnTo>
                    <a:pt x="1254" y="26"/>
                  </a:lnTo>
                  <a:lnTo>
                    <a:pt x="1254" y="0"/>
                  </a:lnTo>
                  <a:lnTo>
                    <a:pt x="1259" y="0"/>
                  </a:lnTo>
                  <a:close/>
                  <a:moveTo>
                    <a:pt x="1467" y="0"/>
                  </a:moveTo>
                  <a:lnTo>
                    <a:pt x="1467" y="26"/>
                  </a:lnTo>
                  <a:lnTo>
                    <a:pt x="1463" y="26"/>
                  </a:lnTo>
                  <a:lnTo>
                    <a:pt x="1463" y="0"/>
                  </a:lnTo>
                  <a:lnTo>
                    <a:pt x="1467" y="0"/>
                  </a:lnTo>
                  <a:close/>
                  <a:moveTo>
                    <a:pt x="1677" y="0"/>
                  </a:moveTo>
                  <a:lnTo>
                    <a:pt x="1677" y="26"/>
                  </a:lnTo>
                  <a:lnTo>
                    <a:pt x="1672" y="26"/>
                  </a:lnTo>
                  <a:lnTo>
                    <a:pt x="1672" y="0"/>
                  </a:lnTo>
                  <a:lnTo>
                    <a:pt x="1677" y="0"/>
                  </a:lnTo>
                  <a:close/>
                  <a:moveTo>
                    <a:pt x="1885" y="0"/>
                  </a:moveTo>
                  <a:lnTo>
                    <a:pt x="1885" y="26"/>
                  </a:lnTo>
                  <a:lnTo>
                    <a:pt x="1881" y="26"/>
                  </a:lnTo>
                  <a:lnTo>
                    <a:pt x="1881" y="0"/>
                  </a:lnTo>
                  <a:lnTo>
                    <a:pt x="1885"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74" name="Rectangle 53"/>
            <p:cNvSpPr>
              <a:spLocks noChangeArrowheads="1"/>
            </p:cNvSpPr>
            <p:nvPr/>
          </p:nvSpPr>
          <p:spPr bwMode="auto">
            <a:xfrm>
              <a:off x="5150573" y="4709517"/>
              <a:ext cx="12383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75" name="Rectangle 54"/>
            <p:cNvSpPr>
              <a:spLocks noChangeArrowheads="1"/>
            </p:cNvSpPr>
            <p:nvPr/>
          </p:nvSpPr>
          <p:spPr bwMode="auto">
            <a:xfrm>
              <a:off x="4963653" y="4328518"/>
              <a:ext cx="31075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0.5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76" name="Rectangle 55"/>
            <p:cNvSpPr>
              <a:spLocks noChangeArrowheads="1"/>
            </p:cNvSpPr>
            <p:nvPr/>
          </p:nvSpPr>
          <p:spPr bwMode="auto">
            <a:xfrm>
              <a:off x="5150573" y="3947516"/>
              <a:ext cx="12383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77" name="Rectangle 56"/>
            <p:cNvSpPr>
              <a:spLocks noChangeArrowheads="1"/>
            </p:cNvSpPr>
            <p:nvPr/>
          </p:nvSpPr>
          <p:spPr bwMode="auto">
            <a:xfrm>
              <a:off x="4963653" y="3566517"/>
              <a:ext cx="31075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78" name="Rectangle 57"/>
            <p:cNvSpPr>
              <a:spLocks noChangeArrowheads="1"/>
            </p:cNvSpPr>
            <p:nvPr/>
          </p:nvSpPr>
          <p:spPr bwMode="auto">
            <a:xfrm>
              <a:off x="5150573" y="3185517"/>
              <a:ext cx="12383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79" name="Rectangle 58"/>
            <p:cNvSpPr>
              <a:spLocks noChangeArrowheads="1"/>
            </p:cNvSpPr>
            <p:nvPr/>
          </p:nvSpPr>
          <p:spPr bwMode="auto">
            <a:xfrm>
              <a:off x="4963653" y="2804517"/>
              <a:ext cx="31075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80" name="Rectangle 59"/>
            <p:cNvSpPr>
              <a:spLocks noChangeArrowheads="1"/>
            </p:cNvSpPr>
            <p:nvPr/>
          </p:nvSpPr>
          <p:spPr bwMode="auto">
            <a:xfrm>
              <a:off x="5150573" y="2423517"/>
              <a:ext cx="12383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81" name="Rectangle 60"/>
            <p:cNvSpPr>
              <a:spLocks noChangeArrowheads="1"/>
            </p:cNvSpPr>
            <p:nvPr/>
          </p:nvSpPr>
          <p:spPr bwMode="auto">
            <a:xfrm>
              <a:off x="5302250" y="4874618"/>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1994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84" name="Rectangle 63"/>
            <p:cNvSpPr>
              <a:spLocks noChangeArrowheads="1"/>
            </p:cNvSpPr>
            <p:nvPr/>
          </p:nvSpPr>
          <p:spPr bwMode="auto">
            <a:xfrm>
              <a:off x="6297613" y="4874617"/>
              <a:ext cx="495340" cy="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1997</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87" name="Rectangle 66"/>
            <p:cNvSpPr>
              <a:spLocks noChangeArrowheads="1"/>
            </p:cNvSpPr>
            <p:nvPr/>
          </p:nvSpPr>
          <p:spPr bwMode="auto">
            <a:xfrm>
              <a:off x="7292976" y="4874617"/>
              <a:ext cx="495340" cy="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90" name="Rectangle 69"/>
            <p:cNvSpPr>
              <a:spLocks noChangeArrowheads="1"/>
            </p:cNvSpPr>
            <p:nvPr/>
          </p:nvSpPr>
          <p:spPr bwMode="auto">
            <a:xfrm>
              <a:off x="8288338" y="4874617"/>
              <a:ext cx="495340" cy="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91" name="Rectangle 70"/>
            <p:cNvSpPr>
              <a:spLocks noChangeArrowheads="1"/>
            </p:cNvSpPr>
            <p:nvPr/>
          </p:nvSpPr>
          <p:spPr bwMode="auto">
            <a:xfrm>
              <a:off x="5702300" y="2548931"/>
              <a:ext cx="55563" cy="69850"/>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92" name="Rectangle 71"/>
            <p:cNvSpPr>
              <a:spLocks noChangeArrowheads="1"/>
            </p:cNvSpPr>
            <p:nvPr/>
          </p:nvSpPr>
          <p:spPr bwMode="auto">
            <a:xfrm>
              <a:off x="5781675" y="2499718"/>
              <a:ext cx="434591" cy="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Men</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93" name="Rectangle 72"/>
            <p:cNvSpPr>
              <a:spLocks noChangeArrowheads="1"/>
            </p:cNvSpPr>
            <p:nvPr/>
          </p:nvSpPr>
          <p:spPr bwMode="auto">
            <a:xfrm>
              <a:off x="5702300" y="2777531"/>
              <a:ext cx="55563" cy="69850"/>
            </a:xfrm>
            <a:prstGeom prst="rect">
              <a:avLst/>
            </a:prstGeom>
            <a:solidFill>
              <a:srgbClr val="FEA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94" name="Rectangle 73"/>
            <p:cNvSpPr>
              <a:spLocks noChangeArrowheads="1"/>
            </p:cNvSpPr>
            <p:nvPr/>
          </p:nvSpPr>
          <p:spPr bwMode="auto">
            <a:xfrm>
              <a:off x="5781675" y="2729906"/>
              <a:ext cx="767028" cy="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Women</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496" name="TextBox 19495"/>
            <p:cNvSpPr txBox="1"/>
            <p:nvPr/>
          </p:nvSpPr>
          <p:spPr>
            <a:xfrm rot="16200000">
              <a:off x="3363402" y="3516628"/>
              <a:ext cx="2993530" cy="403748"/>
            </a:xfrm>
            <a:prstGeom prst="rect">
              <a:avLst/>
            </a:prstGeom>
            <a:noFill/>
          </p:spPr>
          <p:txBody>
            <a:bodyPr wrap="none" rtlCol="0">
              <a:spAutoFit/>
            </a:bodyPr>
            <a:lstStyle/>
            <a:p>
              <a:pPr algn="ctr"/>
              <a:r>
                <a:rPr lang="en-GB" sz="1200" dirty="0" smtClean="0">
                  <a:latin typeface="Arial" pitchFamily="34" charset="0"/>
                  <a:cs typeface="Arial" pitchFamily="34" charset="0"/>
                </a:rPr>
                <a:t>CHF (per 100,000 </a:t>
              </a:r>
              <a:r>
                <a:rPr lang="en-GB" sz="1200" dirty="0" err="1" smtClean="0">
                  <a:latin typeface="Arial" pitchFamily="34" charset="0"/>
                  <a:cs typeface="Arial" pitchFamily="34" charset="0"/>
                </a:rPr>
                <a:t>pt</a:t>
              </a:r>
              <a:r>
                <a:rPr lang="en-GB" sz="1200" dirty="0" smtClean="0">
                  <a:latin typeface="Arial" pitchFamily="34" charset="0"/>
                  <a:cs typeface="Arial" pitchFamily="34" charset="0"/>
                </a:rPr>
                <a:t> years)</a:t>
              </a:r>
              <a:endParaRPr lang="en-GB" sz="1200" dirty="0">
                <a:latin typeface="Arial" pitchFamily="34" charset="0"/>
                <a:cs typeface="Arial" pitchFamily="34" charset="0"/>
              </a:endParaRPr>
            </a:p>
          </p:txBody>
        </p:sp>
        <p:sp>
          <p:nvSpPr>
            <p:cNvPr id="19497" name="TextBox 19496"/>
            <p:cNvSpPr txBox="1"/>
            <p:nvPr/>
          </p:nvSpPr>
          <p:spPr>
            <a:xfrm>
              <a:off x="5349852" y="1715875"/>
              <a:ext cx="3023906" cy="403748"/>
            </a:xfrm>
            <a:prstGeom prst="rect">
              <a:avLst/>
            </a:prstGeom>
            <a:noFill/>
          </p:spPr>
          <p:txBody>
            <a:bodyPr wrap="none" rtlCol="0">
              <a:spAutoFit/>
            </a:bodyPr>
            <a:lstStyle/>
            <a:p>
              <a:pPr algn="ctr"/>
              <a:r>
                <a:rPr lang="en-GB" sz="1200" i="1" dirty="0" smtClean="0"/>
                <a:t>People eligible for Medicare</a:t>
              </a:r>
              <a:endParaRPr lang="en-GB" sz="1200" i="1" dirty="0"/>
            </a:p>
          </p:txBody>
        </p:sp>
      </p:grpSp>
      <p:sp>
        <p:nvSpPr>
          <p:cNvPr id="19498" name="TextBox 19497"/>
          <p:cNvSpPr txBox="1"/>
          <p:nvPr/>
        </p:nvSpPr>
        <p:spPr>
          <a:xfrm>
            <a:off x="96588" y="6295176"/>
            <a:ext cx="4390497" cy="461665"/>
          </a:xfrm>
          <a:prstGeom prst="rect">
            <a:avLst/>
          </a:prstGeom>
          <a:noFill/>
        </p:spPr>
        <p:txBody>
          <a:bodyPr wrap="none" rtlCol="0">
            <a:spAutoFit/>
          </a:bodyPr>
          <a:lstStyle/>
          <a:p>
            <a:r>
              <a:rPr lang="en-GB" sz="1200" dirty="0">
                <a:hlinkClick r:id="rId3"/>
              </a:rPr>
              <a:t>http://</a:t>
            </a:r>
            <a:r>
              <a:rPr lang="en-GB" sz="1200" dirty="0" smtClean="0">
                <a:hlinkClick r:id="rId3"/>
              </a:rPr>
              <a:t>www.nhlbi.nih.gov/about/factbook/chapter4data.htm#gr7</a:t>
            </a:r>
            <a:endParaRPr lang="en-GB" sz="1200" dirty="0" smtClean="0"/>
          </a:p>
          <a:p>
            <a:r>
              <a:rPr lang="en-GB" sz="1200" dirty="0" smtClean="0"/>
              <a:t>Accessed 7/12/11</a:t>
            </a:r>
            <a:endParaRPr lang="en-GB" sz="1200" dirty="0"/>
          </a:p>
        </p:txBody>
      </p:sp>
      <p:grpSp>
        <p:nvGrpSpPr>
          <p:cNvPr id="4" name="Group 3"/>
          <p:cNvGrpSpPr/>
          <p:nvPr/>
        </p:nvGrpSpPr>
        <p:grpSpPr>
          <a:xfrm>
            <a:off x="693441" y="856817"/>
            <a:ext cx="3514561" cy="2784737"/>
            <a:chOff x="39211" y="1679958"/>
            <a:chExt cx="5122756" cy="4058978"/>
          </a:xfrm>
        </p:grpSpPr>
        <p:sp>
          <p:nvSpPr>
            <p:cNvPr id="34" name="Freeform 11"/>
            <p:cNvSpPr>
              <a:spLocks/>
            </p:cNvSpPr>
            <p:nvPr/>
          </p:nvSpPr>
          <p:spPr bwMode="auto">
            <a:xfrm>
              <a:off x="914646" y="3298229"/>
              <a:ext cx="3286125" cy="1498600"/>
            </a:xfrm>
            <a:custGeom>
              <a:avLst/>
              <a:gdLst>
                <a:gd name="T0" fmla="*/ 0 w 2070"/>
                <a:gd name="T1" fmla="*/ 188 h 944"/>
                <a:gd name="T2" fmla="*/ 259 w 2070"/>
                <a:gd name="T3" fmla="*/ 67 h 944"/>
                <a:gd name="T4" fmla="*/ 518 w 2070"/>
                <a:gd name="T5" fmla="*/ 0 h 944"/>
                <a:gd name="T6" fmla="*/ 776 w 2070"/>
                <a:gd name="T7" fmla="*/ 137 h 944"/>
                <a:gd name="T8" fmla="*/ 1035 w 2070"/>
                <a:gd name="T9" fmla="*/ 299 h 944"/>
                <a:gd name="T10" fmla="*/ 1294 w 2070"/>
                <a:gd name="T11" fmla="*/ 405 h 944"/>
                <a:gd name="T12" fmla="*/ 1552 w 2070"/>
                <a:gd name="T13" fmla="*/ 513 h 944"/>
                <a:gd name="T14" fmla="*/ 1811 w 2070"/>
                <a:gd name="T15" fmla="*/ 535 h 944"/>
                <a:gd name="T16" fmla="*/ 2070 w 2070"/>
                <a:gd name="T17" fmla="*/ 582 h 944"/>
                <a:gd name="T18" fmla="*/ 2070 w 2070"/>
                <a:gd name="T19" fmla="*/ 944 h 944"/>
                <a:gd name="T20" fmla="*/ 1811 w 2070"/>
                <a:gd name="T21" fmla="*/ 944 h 944"/>
                <a:gd name="T22" fmla="*/ 1552 w 2070"/>
                <a:gd name="T23" fmla="*/ 944 h 944"/>
                <a:gd name="T24" fmla="*/ 1294 w 2070"/>
                <a:gd name="T25" fmla="*/ 944 h 944"/>
                <a:gd name="T26" fmla="*/ 1035 w 2070"/>
                <a:gd name="T27" fmla="*/ 944 h 944"/>
                <a:gd name="T28" fmla="*/ 776 w 2070"/>
                <a:gd name="T29" fmla="*/ 944 h 944"/>
                <a:gd name="T30" fmla="*/ 518 w 2070"/>
                <a:gd name="T31" fmla="*/ 944 h 944"/>
                <a:gd name="T32" fmla="*/ 259 w 2070"/>
                <a:gd name="T33" fmla="*/ 944 h 944"/>
                <a:gd name="T34" fmla="*/ 0 w 2070"/>
                <a:gd name="T35" fmla="*/ 944 h 944"/>
                <a:gd name="T36" fmla="*/ 0 w 2070"/>
                <a:gd name="T37" fmla="*/ 18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0" h="944">
                  <a:moveTo>
                    <a:pt x="0" y="188"/>
                  </a:moveTo>
                  <a:lnTo>
                    <a:pt x="259" y="67"/>
                  </a:lnTo>
                  <a:lnTo>
                    <a:pt x="518" y="0"/>
                  </a:lnTo>
                  <a:lnTo>
                    <a:pt x="776" y="137"/>
                  </a:lnTo>
                  <a:lnTo>
                    <a:pt x="1035" y="299"/>
                  </a:lnTo>
                  <a:lnTo>
                    <a:pt x="1294" y="405"/>
                  </a:lnTo>
                  <a:lnTo>
                    <a:pt x="1552" y="513"/>
                  </a:lnTo>
                  <a:lnTo>
                    <a:pt x="1811" y="535"/>
                  </a:lnTo>
                  <a:lnTo>
                    <a:pt x="2070" y="582"/>
                  </a:lnTo>
                  <a:lnTo>
                    <a:pt x="2070" y="944"/>
                  </a:lnTo>
                  <a:lnTo>
                    <a:pt x="1811" y="944"/>
                  </a:lnTo>
                  <a:lnTo>
                    <a:pt x="1552" y="944"/>
                  </a:lnTo>
                  <a:lnTo>
                    <a:pt x="1294" y="944"/>
                  </a:lnTo>
                  <a:lnTo>
                    <a:pt x="1035" y="944"/>
                  </a:lnTo>
                  <a:lnTo>
                    <a:pt x="776" y="944"/>
                  </a:lnTo>
                  <a:lnTo>
                    <a:pt x="518" y="944"/>
                  </a:lnTo>
                  <a:lnTo>
                    <a:pt x="259" y="944"/>
                  </a:lnTo>
                  <a:lnTo>
                    <a:pt x="0" y="944"/>
                  </a:lnTo>
                  <a:lnTo>
                    <a:pt x="0" y="188"/>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36" name="Freeform 12"/>
            <p:cNvSpPr>
              <a:spLocks/>
            </p:cNvSpPr>
            <p:nvPr/>
          </p:nvSpPr>
          <p:spPr bwMode="auto">
            <a:xfrm>
              <a:off x="914646" y="2833092"/>
              <a:ext cx="3286125" cy="1389063"/>
            </a:xfrm>
            <a:custGeom>
              <a:avLst/>
              <a:gdLst>
                <a:gd name="T0" fmla="*/ 0 w 2070"/>
                <a:gd name="T1" fmla="*/ 182 h 875"/>
                <a:gd name="T2" fmla="*/ 259 w 2070"/>
                <a:gd name="T3" fmla="*/ 50 h 875"/>
                <a:gd name="T4" fmla="*/ 518 w 2070"/>
                <a:gd name="T5" fmla="*/ 0 h 875"/>
                <a:gd name="T6" fmla="*/ 776 w 2070"/>
                <a:gd name="T7" fmla="*/ 214 h 875"/>
                <a:gd name="T8" fmla="*/ 1035 w 2070"/>
                <a:gd name="T9" fmla="*/ 425 h 875"/>
                <a:gd name="T10" fmla="*/ 1294 w 2070"/>
                <a:gd name="T11" fmla="*/ 523 h 875"/>
                <a:gd name="T12" fmla="*/ 1552 w 2070"/>
                <a:gd name="T13" fmla="*/ 667 h 875"/>
                <a:gd name="T14" fmla="*/ 1811 w 2070"/>
                <a:gd name="T15" fmla="*/ 697 h 875"/>
                <a:gd name="T16" fmla="*/ 2070 w 2070"/>
                <a:gd name="T17" fmla="*/ 753 h 875"/>
                <a:gd name="T18" fmla="*/ 2070 w 2070"/>
                <a:gd name="T19" fmla="*/ 875 h 875"/>
                <a:gd name="T20" fmla="*/ 1811 w 2070"/>
                <a:gd name="T21" fmla="*/ 828 h 875"/>
                <a:gd name="T22" fmla="*/ 1552 w 2070"/>
                <a:gd name="T23" fmla="*/ 806 h 875"/>
                <a:gd name="T24" fmla="*/ 1294 w 2070"/>
                <a:gd name="T25" fmla="*/ 698 h 875"/>
                <a:gd name="T26" fmla="*/ 1035 w 2070"/>
                <a:gd name="T27" fmla="*/ 592 h 875"/>
                <a:gd name="T28" fmla="*/ 776 w 2070"/>
                <a:gd name="T29" fmla="*/ 430 h 875"/>
                <a:gd name="T30" fmla="*/ 518 w 2070"/>
                <a:gd name="T31" fmla="*/ 293 h 875"/>
                <a:gd name="T32" fmla="*/ 259 w 2070"/>
                <a:gd name="T33" fmla="*/ 360 h 875"/>
                <a:gd name="T34" fmla="*/ 0 w 2070"/>
                <a:gd name="T35" fmla="*/ 481 h 875"/>
                <a:gd name="T36" fmla="*/ 0 w 2070"/>
                <a:gd name="T37" fmla="*/ 182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0" h="875">
                  <a:moveTo>
                    <a:pt x="0" y="182"/>
                  </a:moveTo>
                  <a:lnTo>
                    <a:pt x="259" y="50"/>
                  </a:lnTo>
                  <a:lnTo>
                    <a:pt x="518" y="0"/>
                  </a:lnTo>
                  <a:lnTo>
                    <a:pt x="776" y="214"/>
                  </a:lnTo>
                  <a:lnTo>
                    <a:pt x="1035" y="425"/>
                  </a:lnTo>
                  <a:lnTo>
                    <a:pt x="1294" y="523"/>
                  </a:lnTo>
                  <a:lnTo>
                    <a:pt x="1552" y="667"/>
                  </a:lnTo>
                  <a:lnTo>
                    <a:pt x="1811" y="697"/>
                  </a:lnTo>
                  <a:lnTo>
                    <a:pt x="2070" y="753"/>
                  </a:lnTo>
                  <a:lnTo>
                    <a:pt x="2070" y="875"/>
                  </a:lnTo>
                  <a:lnTo>
                    <a:pt x="1811" y="828"/>
                  </a:lnTo>
                  <a:lnTo>
                    <a:pt x="1552" y="806"/>
                  </a:lnTo>
                  <a:lnTo>
                    <a:pt x="1294" y="698"/>
                  </a:lnTo>
                  <a:lnTo>
                    <a:pt x="1035" y="592"/>
                  </a:lnTo>
                  <a:lnTo>
                    <a:pt x="776" y="430"/>
                  </a:lnTo>
                  <a:lnTo>
                    <a:pt x="518" y="293"/>
                  </a:lnTo>
                  <a:lnTo>
                    <a:pt x="259" y="360"/>
                  </a:lnTo>
                  <a:lnTo>
                    <a:pt x="0" y="481"/>
                  </a:lnTo>
                  <a:lnTo>
                    <a:pt x="0" y="182"/>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37" name="Rectangle 13"/>
            <p:cNvSpPr>
              <a:spLocks noChangeArrowheads="1"/>
            </p:cNvSpPr>
            <p:nvPr/>
          </p:nvSpPr>
          <p:spPr bwMode="auto">
            <a:xfrm>
              <a:off x="909883" y="2514004"/>
              <a:ext cx="9525" cy="22828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38" name="Freeform 14"/>
            <p:cNvSpPr>
              <a:spLocks noEditPoints="1"/>
            </p:cNvSpPr>
            <p:nvPr/>
          </p:nvSpPr>
          <p:spPr bwMode="auto">
            <a:xfrm>
              <a:off x="874958" y="2509242"/>
              <a:ext cx="39687" cy="2292350"/>
            </a:xfrm>
            <a:custGeom>
              <a:avLst/>
              <a:gdLst>
                <a:gd name="T0" fmla="*/ 0 w 25"/>
                <a:gd name="T1" fmla="*/ 1438 h 1444"/>
                <a:gd name="T2" fmla="*/ 25 w 25"/>
                <a:gd name="T3" fmla="*/ 1438 h 1444"/>
                <a:gd name="T4" fmla="*/ 25 w 25"/>
                <a:gd name="T5" fmla="*/ 1444 h 1444"/>
                <a:gd name="T6" fmla="*/ 0 w 25"/>
                <a:gd name="T7" fmla="*/ 1444 h 1444"/>
                <a:gd name="T8" fmla="*/ 0 w 25"/>
                <a:gd name="T9" fmla="*/ 1438 h 1444"/>
                <a:gd name="T10" fmla="*/ 0 w 25"/>
                <a:gd name="T11" fmla="*/ 1294 h 1444"/>
                <a:gd name="T12" fmla="*/ 25 w 25"/>
                <a:gd name="T13" fmla="*/ 1294 h 1444"/>
                <a:gd name="T14" fmla="*/ 25 w 25"/>
                <a:gd name="T15" fmla="*/ 1300 h 1444"/>
                <a:gd name="T16" fmla="*/ 0 w 25"/>
                <a:gd name="T17" fmla="*/ 1300 h 1444"/>
                <a:gd name="T18" fmla="*/ 0 w 25"/>
                <a:gd name="T19" fmla="*/ 1294 h 1444"/>
                <a:gd name="T20" fmla="*/ 0 w 25"/>
                <a:gd name="T21" fmla="*/ 1150 h 1444"/>
                <a:gd name="T22" fmla="*/ 25 w 25"/>
                <a:gd name="T23" fmla="*/ 1150 h 1444"/>
                <a:gd name="T24" fmla="*/ 25 w 25"/>
                <a:gd name="T25" fmla="*/ 1156 h 1444"/>
                <a:gd name="T26" fmla="*/ 0 w 25"/>
                <a:gd name="T27" fmla="*/ 1156 h 1444"/>
                <a:gd name="T28" fmla="*/ 0 w 25"/>
                <a:gd name="T29" fmla="*/ 1150 h 1444"/>
                <a:gd name="T30" fmla="*/ 0 w 25"/>
                <a:gd name="T31" fmla="*/ 1007 h 1444"/>
                <a:gd name="T32" fmla="*/ 25 w 25"/>
                <a:gd name="T33" fmla="*/ 1007 h 1444"/>
                <a:gd name="T34" fmla="*/ 25 w 25"/>
                <a:gd name="T35" fmla="*/ 1013 h 1444"/>
                <a:gd name="T36" fmla="*/ 0 w 25"/>
                <a:gd name="T37" fmla="*/ 1013 h 1444"/>
                <a:gd name="T38" fmla="*/ 0 w 25"/>
                <a:gd name="T39" fmla="*/ 1007 h 1444"/>
                <a:gd name="T40" fmla="*/ 0 w 25"/>
                <a:gd name="T41" fmla="*/ 863 h 1444"/>
                <a:gd name="T42" fmla="*/ 25 w 25"/>
                <a:gd name="T43" fmla="*/ 863 h 1444"/>
                <a:gd name="T44" fmla="*/ 25 w 25"/>
                <a:gd name="T45" fmla="*/ 869 h 1444"/>
                <a:gd name="T46" fmla="*/ 0 w 25"/>
                <a:gd name="T47" fmla="*/ 869 h 1444"/>
                <a:gd name="T48" fmla="*/ 0 w 25"/>
                <a:gd name="T49" fmla="*/ 863 h 1444"/>
                <a:gd name="T50" fmla="*/ 0 w 25"/>
                <a:gd name="T51" fmla="*/ 719 h 1444"/>
                <a:gd name="T52" fmla="*/ 25 w 25"/>
                <a:gd name="T53" fmla="*/ 719 h 1444"/>
                <a:gd name="T54" fmla="*/ 25 w 25"/>
                <a:gd name="T55" fmla="*/ 725 h 1444"/>
                <a:gd name="T56" fmla="*/ 0 w 25"/>
                <a:gd name="T57" fmla="*/ 725 h 1444"/>
                <a:gd name="T58" fmla="*/ 0 w 25"/>
                <a:gd name="T59" fmla="*/ 719 h 1444"/>
                <a:gd name="T60" fmla="*/ 0 w 25"/>
                <a:gd name="T61" fmla="*/ 575 h 1444"/>
                <a:gd name="T62" fmla="*/ 25 w 25"/>
                <a:gd name="T63" fmla="*/ 575 h 1444"/>
                <a:gd name="T64" fmla="*/ 25 w 25"/>
                <a:gd name="T65" fmla="*/ 581 h 1444"/>
                <a:gd name="T66" fmla="*/ 0 w 25"/>
                <a:gd name="T67" fmla="*/ 581 h 1444"/>
                <a:gd name="T68" fmla="*/ 0 w 25"/>
                <a:gd name="T69" fmla="*/ 575 h 1444"/>
                <a:gd name="T70" fmla="*/ 0 w 25"/>
                <a:gd name="T71" fmla="*/ 431 h 1444"/>
                <a:gd name="T72" fmla="*/ 25 w 25"/>
                <a:gd name="T73" fmla="*/ 431 h 1444"/>
                <a:gd name="T74" fmla="*/ 25 w 25"/>
                <a:gd name="T75" fmla="*/ 437 h 1444"/>
                <a:gd name="T76" fmla="*/ 0 w 25"/>
                <a:gd name="T77" fmla="*/ 437 h 1444"/>
                <a:gd name="T78" fmla="*/ 0 w 25"/>
                <a:gd name="T79" fmla="*/ 431 h 1444"/>
                <a:gd name="T80" fmla="*/ 0 w 25"/>
                <a:gd name="T81" fmla="*/ 287 h 1444"/>
                <a:gd name="T82" fmla="*/ 25 w 25"/>
                <a:gd name="T83" fmla="*/ 287 h 1444"/>
                <a:gd name="T84" fmla="*/ 25 w 25"/>
                <a:gd name="T85" fmla="*/ 293 h 1444"/>
                <a:gd name="T86" fmla="*/ 0 w 25"/>
                <a:gd name="T87" fmla="*/ 293 h 1444"/>
                <a:gd name="T88" fmla="*/ 0 w 25"/>
                <a:gd name="T89" fmla="*/ 287 h 1444"/>
                <a:gd name="T90" fmla="*/ 0 w 25"/>
                <a:gd name="T91" fmla="*/ 143 h 1444"/>
                <a:gd name="T92" fmla="*/ 25 w 25"/>
                <a:gd name="T93" fmla="*/ 143 h 1444"/>
                <a:gd name="T94" fmla="*/ 25 w 25"/>
                <a:gd name="T95" fmla="*/ 149 h 1444"/>
                <a:gd name="T96" fmla="*/ 0 w 25"/>
                <a:gd name="T97" fmla="*/ 149 h 1444"/>
                <a:gd name="T98" fmla="*/ 0 w 25"/>
                <a:gd name="T99" fmla="*/ 143 h 1444"/>
                <a:gd name="T100" fmla="*/ 0 w 25"/>
                <a:gd name="T101" fmla="*/ 0 h 1444"/>
                <a:gd name="T102" fmla="*/ 25 w 25"/>
                <a:gd name="T103" fmla="*/ 0 h 1444"/>
                <a:gd name="T104" fmla="*/ 25 w 25"/>
                <a:gd name="T105" fmla="*/ 6 h 1444"/>
                <a:gd name="T106" fmla="*/ 0 w 25"/>
                <a:gd name="T107" fmla="*/ 6 h 1444"/>
                <a:gd name="T108" fmla="*/ 0 w 25"/>
                <a:gd name="T109"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1444">
                  <a:moveTo>
                    <a:pt x="0" y="1438"/>
                  </a:moveTo>
                  <a:lnTo>
                    <a:pt x="25" y="1438"/>
                  </a:lnTo>
                  <a:lnTo>
                    <a:pt x="25" y="1444"/>
                  </a:lnTo>
                  <a:lnTo>
                    <a:pt x="0" y="1444"/>
                  </a:lnTo>
                  <a:lnTo>
                    <a:pt x="0" y="1438"/>
                  </a:lnTo>
                  <a:close/>
                  <a:moveTo>
                    <a:pt x="0" y="1294"/>
                  </a:moveTo>
                  <a:lnTo>
                    <a:pt x="25" y="1294"/>
                  </a:lnTo>
                  <a:lnTo>
                    <a:pt x="25" y="1300"/>
                  </a:lnTo>
                  <a:lnTo>
                    <a:pt x="0" y="1300"/>
                  </a:lnTo>
                  <a:lnTo>
                    <a:pt x="0" y="1294"/>
                  </a:lnTo>
                  <a:close/>
                  <a:moveTo>
                    <a:pt x="0" y="1150"/>
                  </a:moveTo>
                  <a:lnTo>
                    <a:pt x="25" y="1150"/>
                  </a:lnTo>
                  <a:lnTo>
                    <a:pt x="25" y="1156"/>
                  </a:lnTo>
                  <a:lnTo>
                    <a:pt x="0" y="1156"/>
                  </a:lnTo>
                  <a:lnTo>
                    <a:pt x="0" y="1150"/>
                  </a:lnTo>
                  <a:close/>
                  <a:moveTo>
                    <a:pt x="0" y="1007"/>
                  </a:moveTo>
                  <a:lnTo>
                    <a:pt x="25" y="1007"/>
                  </a:lnTo>
                  <a:lnTo>
                    <a:pt x="25" y="1013"/>
                  </a:lnTo>
                  <a:lnTo>
                    <a:pt x="0" y="1013"/>
                  </a:lnTo>
                  <a:lnTo>
                    <a:pt x="0" y="1007"/>
                  </a:lnTo>
                  <a:close/>
                  <a:moveTo>
                    <a:pt x="0" y="863"/>
                  </a:moveTo>
                  <a:lnTo>
                    <a:pt x="25" y="863"/>
                  </a:lnTo>
                  <a:lnTo>
                    <a:pt x="25" y="869"/>
                  </a:lnTo>
                  <a:lnTo>
                    <a:pt x="0" y="869"/>
                  </a:lnTo>
                  <a:lnTo>
                    <a:pt x="0" y="863"/>
                  </a:lnTo>
                  <a:close/>
                  <a:moveTo>
                    <a:pt x="0" y="719"/>
                  </a:moveTo>
                  <a:lnTo>
                    <a:pt x="25" y="719"/>
                  </a:lnTo>
                  <a:lnTo>
                    <a:pt x="25" y="725"/>
                  </a:lnTo>
                  <a:lnTo>
                    <a:pt x="0" y="725"/>
                  </a:lnTo>
                  <a:lnTo>
                    <a:pt x="0" y="719"/>
                  </a:lnTo>
                  <a:close/>
                  <a:moveTo>
                    <a:pt x="0" y="575"/>
                  </a:moveTo>
                  <a:lnTo>
                    <a:pt x="25" y="575"/>
                  </a:lnTo>
                  <a:lnTo>
                    <a:pt x="25" y="581"/>
                  </a:lnTo>
                  <a:lnTo>
                    <a:pt x="0" y="581"/>
                  </a:lnTo>
                  <a:lnTo>
                    <a:pt x="0" y="575"/>
                  </a:lnTo>
                  <a:close/>
                  <a:moveTo>
                    <a:pt x="0" y="431"/>
                  </a:moveTo>
                  <a:lnTo>
                    <a:pt x="25" y="431"/>
                  </a:lnTo>
                  <a:lnTo>
                    <a:pt x="25" y="437"/>
                  </a:lnTo>
                  <a:lnTo>
                    <a:pt x="0" y="437"/>
                  </a:lnTo>
                  <a:lnTo>
                    <a:pt x="0" y="431"/>
                  </a:lnTo>
                  <a:close/>
                  <a:moveTo>
                    <a:pt x="0" y="287"/>
                  </a:moveTo>
                  <a:lnTo>
                    <a:pt x="25" y="287"/>
                  </a:lnTo>
                  <a:lnTo>
                    <a:pt x="25" y="293"/>
                  </a:lnTo>
                  <a:lnTo>
                    <a:pt x="0" y="293"/>
                  </a:lnTo>
                  <a:lnTo>
                    <a:pt x="0" y="287"/>
                  </a:lnTo>
                  <a:close/>
                  <a:moveTo>
                    <a:pt x="0" y="143"/>
                  </a:moveTo>
                  <a:lnTo>
                    <a:pt x="25" y="143"/>
                  </a:lnTo>
                  <a:lnTo>
                    <a:pt x="25" y="149"/>
                  </a:lnTo>
                  <a:lnTo>
                    <a:pt x="0" y="149"/>
                  </a:lnTo>
                  <a:lnTo>
                    <a:pt x="0" y="143"/>
                  </a:lnTo>
                  <a:close/>
                  <a:moveTo>
                    <a:pt x="0" y="0"/>
                  </a:moveTo>
                  <a:lnTo>
                    <a:pt x="25" y="0"/>
                  </a:lnTo>
                  <a:lnTo>
                    <a:pt x="25"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39" name="Rectangle 15"/>
            <p:cNvSpPr>
              <a:spLocks noChangeArrowheads="1"/>
            </p:cNvSpPr>
            <p:nvPr/>
          </p:nvSpPr>
          <p:spPr bwMode="auto">
            <a:xfrm>
              <a:off x="914646" y="4792067"/>
              <a:ext cx="3286125" cy="95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40" name="Freeform 16"/>
            <p:cNvSpPr>
              <a:spLocks noEditPoints="1"/>
            </p:cNvSpPr>
            <p:nvPr/>
          </p:nvSpPr>
          <p:spPr bwMode="auto">
            <a:xfrm>
              <a:off x="909883" y="4796829"/>
              <a:ext cx="3295650" cy="41275"/>
            </a:xfrm>
            <a:custGeom>
              <a:avLst/>
              <a:gdLst>
                <a:gd name="T0" fmla="*/ 6 w 2076"/>
                <a:gd name="T1" fmla="*/ 0 h 26"/>
                <a:gd name="T2" fmla="*/ 6 w 2076"/>
                <a:gd name="T3" fmla="*/ 26 h 26"/>
                <a:gd name="T4" fmla="*/ 0 w 2076"/>
                <a:gd name="T5" fmla="*/ 26 h 26"/>
                <a:gd name="T6" fmla="*/ 0 w 2076"/>
                <a:gd name="T7" fmla="*/ 0 h 26"/>
                <a:gd name="T8" fmla="*/ 6 w 2076"/>
                <a:gd name="T9" fmla="*/ 0 h 26"/>
                <a:gd name="T10" fmla="*/ 265 w 2076"/>
                <a:gd name="T11" fmla="*/ 0 h 26"/>
                <a:gd name="T12" fmla="*/ 265 w 2076"/>
                <a:gd name="T13" fmla="*/ 26 h 26"/>
                <a:gd name="T14" fmla="*/ 259 w 2076"/>
                <a:gd name="T15" fmla="*/ 26 h 26"/>
                <a:gd name="T16" fmla="*/ 259 w 2076"/>
                <a:gd name="T17" fmla="*/ 0 h 26"/>
                <a:gd name="T18" fmla="*/ 265 w 2076"/>
                <a:gd name="T19" fmla="*/ 0 h 26"/>
                <a:gd name="T20" fmla="*/ 523 w 2076"/>
                <a:gd name="T21" fmla="*/ 0 h 26"/>
                <a:gd name="T22" fmla="*/ 523 w 2076"/>
                <a:gd name="T23" fmla="*/ 26 h 26"/>
                <a:gd name="T24" fmla="*/ 518 w 2076"/>
                <a:gd name="T25" fmla="*/ 26 h 26"/>
                <a:gd name="T26" fmla="*/ 518 w 2076"/>
                <a:gd name="T27" fmla="*/ 0 h 26"/>
                <a:gd name="T28" fmla="*/ 523 w 2076"/>
                <a:gd name="T29" fmla="*/ 0 h 26"/>
                <a:gd name="T30" fmla="*/ 783 w 2076"/>
                <a:gd name="T31" fmla="*/ 0 h 26"/>
                <a:gd name="T32" fmla="*/ 783 w 2076"/>
                <a:gd name="T33" fmla="*/ 26 h 26"/>
                <a:gd name="T34" fmla="*/ 777 w 2076"/>
                <a:gd name="T35" fmla="*/ 26 h 26"/>
                <a:gd name="T36" fmla="*/ 777 w 2076"/>
                <a:gd name="T37" fmla="*/ 0 h 26"/>
                <a:gd name="T38" fmla="*/ 783 w 2076"/>
                <a:gd name="T39" fmla="*/ 0 h 26"/>
                <a:gd name="T40" fmla="*/ 1041 w 2076"/>
                <a:gd name="T41" fmla="*/ 0 h 26"/>
                <a:gd name="T42" fmla="*/ 1041 w 2076"/>
                <a:gd name="T43" fmla="*/ 26 h 26"/>
                <a:gd name="T44" fmla="*/ 1035 w 2076"/>
                <a:gd name="T45" fmla="*/ 26 h 26"/>
                <a:gd name="T46" fmla="*/ 1035 w 2076"/>
                <a:gd name="T47" fmla="*/ 0 h 26"/>
                <a:gd name="T48" fmla="*/ 1041 w 2076"/>
                <a:gd name="T49" fmla="*/ 0 h 26"/>
                <a:gd name="T50" fmla="*/ 1299 w 2076"/>
                <a:gd name="T51" fmla="*/ 0 h 26"/>
                <a:gd name="T52" fmla="*/ 1299 w 2076"/>
                <a:gd name="T53" fmla="*/ 26 h 26"/>
                <a:gd name="T54" fmla="*/ 1293 w 2076"/>
                <a:gd name="T55" fmla="*/ 26 h 26"/>
                <a:gd name="T56" fmla="*/ 1293 w 2076"/>
                <a:gd name="T57" fmla="*/ 0 h 26"/>
                <a:gd name="T58" fmla="*/ 1299 w 2076"/>
                <a:gd name="T59" fmla="*/ 0 h 26"/>
                <a:gd name="T60" fmla="*/ 1558 w 2076"/>
                <a:gd name="T61" fmla="*/ 0 h 26"/>
                <a:gd name="T62" fmla="*/ 1558 w 2076"/>
                <a:gd name="T63" fmla="*/ 26 h 26"/>
                <a:gd name="T64" fmla="*/ 1553 w 2076"/>
                <a:gd name="T65" fmla="*/ 26 h 26"/>
                <a:gd name="T66" fmla="*/ 1553 w 2076"/>
                <a:gd name="T67" fmla="*/ 0 h 26"/>
                <a:gd name="T68" fmla="*/ 1558 w 2076"/>
                <a:gd name="T69" fmla="*/ 0 h 26"/>
                <a:gd name="T70" fmla="*/ 1817 w 2076"/>
                <a:gd name="T71" fmla="*/ 0 h 26"/>
                <a:gd name="T72" fmla="*/ 1817 w 2076"/>
                <a:gd name="T73" fmla="*/ 26 h 26"/>
                <a:gd name="T74" fmla="*/ 1811 w 2076"/>
                <a:gd name="T75" fmla="*/ 26 h 26"/>
                <a:gd name="T76" fmla="*/ 1811 w 2076"/>
                <a:gd name="T77" fmla="*/ 0 h 26"/>
                <a:gd name="T78" fmla="*/ 1817 w 2076"/>
                <a:gd name="T79" fmla="*/ 0 h 26"/>
                <a:gd name="T80" fmla="*/ 2076 w 2076"/>
                <a:gd name="T81" fmla="*/ 0 h 26"/>
                <a:gd name="T82" fmla="*/ 2076 w 2076"/>
                <a:gd name="T83" fmla="*/ 26 h 26"/>
                <a:gd name="T84" fmla="*/ 2070 w 2076"/>
                <a:gd name="T85" fmla="*/ 26 h 26"/>
                <a:gd name="T86" fmla="*/ 2070 w 2076"/>
                <a:gd name="T87" fmla="*/ 0 h 26"/>
                <a:gd name="T88" fmla="*/ 2076 w 2076"/>
                <a:gd name="T8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6" h="26">
                  <a:moveTo>
                    <a:pt x="6" y="0"/>
                  </a:moveTo>
                  <a:lnTo>
                    <a:pt x="6" y="26"/>
                  </a:lnTo>
                  <a:lnTo>
                    <a:pt x="0" y="26"/>
                  </a:lnTo>
                  <a:lnTo>
                    <a:pt x="0" y="0"/>
                  </a:lnTo>
                  <a:lnTo>
                    <a:pt x="6" y="0"/>
                  </a:lnTo>
                  <a:close/>
                  <a:moveTo>
                    <a:pt x="265" y="0"/>
                  </a:moveTo>
                  <a:lnTo>
                    <a:pt x="265" y="26"/>
                  </a:lnTo>
                  <a:lnTo>
                    <a:pt x="259" y="26"/>
                  </a:lnTo>
                  <a:lnTo>
                    <a:pt x="259" y="0"/>
                  </a:lnTo>
                  <a:lnTo>
                    <a:pt x="265" y="0"/>
                  </a:lnTo>
                  <a:close/>
                  <a:moveTo>
                    <a:pt x="523" y="0"/>
                  </a:moveTo>
                  <a:lnTo>
                    <a:pt x="523" y="26"/>
                  </a:lnTo>
                  <a:lnTo>
                    <a:pt x="518" y="26"/>
                  </a:lnTo>
                  <a:lnTo>
                    <a:pt x="518" y="0"/>
                  </a:lnTo>
                  <a:lnTo>
                    <a:pt x="523" y="0"/>
                  </a:lnTo>
                  <a:close/>
                  <a:moveTo>
                    <a:pt x="783" y="0"/>
                  </a:moveTo>
                  <a:lnTo>
                    <a:pt x="783" y="26"/>
                  </a:lnTo>
                  <a:lnTo>
                    <a:pt x="777" y="26"/>
                  </a:lnTo>
                  <a:lnTo>
                    <a:pt x="777" y="0"/>
                  </a:lnTo>
                  <a:lnTo>
                    <a:pt x="783" y="0"/>
                  </a:lnTo>
                  <a:close/>
                  <a:moveTo>
                    <a:pt x="1041" y="0"/>
                  </a:moveTo>
                  <a:lnTo>
                    <a:pt x="1041" y="26"/>
                  </a:lnTo>
                  <a:lnTo>
                    <a:pt x="1035" y="26"/>
                  </a:lnTo>
                  <a:lnTo>
                    <a:pt x="1035" y="0"/>
                  </a:lnTo>
                  <a:lnTo>
                    <a:pt x="1041" y="0"/>
                  </a:lnTo>
                  <a:close/>
                  <a:moveTo>
                    <a:pt x="1299" y="0"/>
                  </a:moveTo>
                  <a:lnTo>
                    <a:pt x="1299" y="26"/>
                  </a:lnTo>
                  <a:lnTo>
                    <a:pt x="1293" y="26"/>
                  </a:lnTo>
                  <a:lnTo>
                    <a:pt x="1293" y="0"/>
                  </a:lnTo>
                  <a:lnTo>
                    <a:pt x="1299" y="0"/>
                  </a:lnTo>
                  <a:close/>
                  <a:moveTo>
                    <a:pt x="1558" y="0"/>
                  </a:moveTo>
                  <a:lnTo>
                    <a:pt x="1558" y="26"/>
                  </a:lnTo>
                  <a:lnTo>
                    <a:pt x="1553" y="26"/>
                  </a:lnTo>
                  <a:lnTo>
                    <a:pt x="1553" y="0"/>
                  </a:lnTo>
                  <a:lnTo>
                    <a:pt x="1558" y="0"/>
                  </a:lnTo>
                  <a:close/>
                  <a:moveTo>
                    <a:pt x="1817" y="0"/>
                  </a:moveTo>
                  <a:lnTo>
                    <a:pt x="1817" y="26"/>
                  </a:lnTo>
                  <a:lnTo>
                    <a:pt x="1811" y="26"/>
                  </a:lnTo>
                  <a:lnTo>
                    <a:pt x="1811" y="0"/>
                  </a:lnTo>
                  <a:lnTo>
                    <a:pt x="1817" y="0"/>
                  </a:lnTo>
                  <a:close/>
                  <a:moveTo>
                    <a:pt x="2076" y="0"/>
                  </a:moveTo>
                  <a:lnTo>
                    <a:pt x="2076" y="26"/>
                  </a:lnTo>
                  <a:lnTo>
                    <a:pt x="2070" y="26"/>
                  </a:lnTo>
                  <a:lnTo>
                    <a:pt x="2070" y="0"/>
                  </a:lnTo>
                  <a:lnTo>
                    <a:pt x="2076"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41" name="Rectangle 17"/>
            <p:cNvSpPr>
              <a:spLocks noChangeArrowheads="1"/>
            </p:cNvSpPr>
            <p:nvPr/>
          </p:nvSpPr>
          <p:spPr bwMode="auto">
            <a:xfrm>
              <a:off x="693328" y="4694184"/>
              <a:ext cx="123836"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18"/>
            <p:cNvSpPr>
              <a:spLocks noChangeArrowheads="1"/>
            </p:cNvSpPr>
            <p:nvPr/>
          </p:nvSpPr>
          <p:spPr bwMode="auto">
            <a:xfrm>
              <a:off x="593941" y="4465582"/>
              <a:ext cx="247669"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19"/>
            <p:cNvSpPr>
              <a:spLocks noChangeArrowheads="1"/>
            </p:cNvSpPr>
            <p:nvPr/>
          </p:nvSpPr>
          <p:spPr bwMode="auto">
            <a:xfrm>
              <a:off x="494555" y="4236983"/>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0"/>
            <p:cNvSpPr>
              <a:spLocks noChangeArrowheads="1"/>
            </p:cNvSpPr>
            <p:nvPr/>
          </p:nvSpPr>
          <p:spPr bwMode="auto">
            <a:xfrm>
              <a:off x="494555" y="4008383"/>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1"/>
            <p:cNvSpPr>
              <a:spLocks noChangeArrowheads="1"/>
            </p:cNvSpPr>
            <p:nvPr/>
          </p:nvSpPr>
          <p:spPr bwMode="auto">
            <a:xfrm>
              <a:off x="494555" y="3779784"/>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2"/>
            <p:cNvSpPr>
              <a:spLocks noChangeArrowheads="1"/>
            </p:cNvSpPr>
            <p:nvPr/>
          </p:nvSpPr>
          <p:spPr bwMode="auto">
            <a:xfrm>
              <a:off x="494555" y="3551183"/>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3"/>
            <p:cNvSpPr>
              <a:spLocks noChangeArrowheads="1"/>
            </p:cNvSpPr>
            <p:nvPr/>
          </p:nvSpPr>
          <p:spPr bwMode="auto">
            <a:xfrm>
              <a:off x="494555" y="3322583"/>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4"/>
            <p:cNvSpPr>
              <a:spLocks noChangeArrowheads="1"/>
            </p:cNvSpPr>
            <p:nvPr/>
          </p:nvSpPr>
          <p:spPr bwMode="auto">
            <a:xfrm>
              <a:off x="494555" y="3095571"/>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25"/>
            <p:cNvSpPr>
              <a:spLocks noChangeArrowheads="1"/>
            </p:cNvSpPr>
            <p:nvPr/>
          </p:nvSpPr>
          <p:spPr bwMode="auto">
            <a:xfrm>
              <a:off x="494555" y="2866971"/>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400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26"/>
            <p:cNvSpPr>
              <a:spLocks noChangeArrowheads="1"/>
            </p:cNvSpPr>
            <p:nvPr/>
          </p:nvSpPr>
          <p:spPr bwMode="auto">
            <a:xfrm>
              <a:off x="494555" y="2638371"/>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450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7"/>
            <p:cNvSpPr>
              <a:spLocks noChangeArrowheads="1"/>
            </p:cNvSpPr>
            <p:nvPr/>
          </p:nvSpPr>
          <p:spPr bwMode="auto">
            <a:xfrm>
              <a:off x="494555" y="2409770"/>
              <a:ext cx="371505"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500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8"/>
            <p:cNvSpPr>
              <a:spLocks noChangeArrowheads="1"/>
            </p:cNvSpPr>
            <p:nvPr/>
          </p:nvSpPr>
          <p:spPr bwMode="auto">
            <a:xfrm rot="19303637">
              <a:off x="586441"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1950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29"/>
            <p:cNvSpPr>
              <a:spLocks noChangeArrowheads="1"/>
            </p:cNvSpPr>
            <p:nvPr/>
          </p:nvSpPr>
          <p:spPr bwMode="auto">
            <a:xfrm rot="19303637">
              <a:off x="997604"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1960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30"/>
            <p:cNvSpPr>
              <a:spLocks noChangeArrowheads="1"/>
            </p:cNvSpPr>
            <p:nvPr/>
          </p:nvSpPr>
          <p:spPr bwMode="auto">
            <a:xfrm rot="19303637">
              <a:off x="1408765"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1970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31"/>
            <p:cNvSpPr>
              <a:spLocks noChangeArrowheads="1"/>
            </p:cNvSpPr>
            <p:nvPr/>
          </p:nvSpPr>
          <p:spPr bwMode="auto">
            <a:xfrm rot="19303637">
              <a:off x="1818341"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1980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32"/>
            <p:cNvSpPr>
              <a:spLocks noChangeArrowheads="1"/>
            </p:cNvSpPr>
            <p:nvPr/>
          </p:nvSpPr>
          <p:spPr bwMode="auto">
            <a:xfrm rot="19303637">
              <a:off x="2229504"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1990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33"/>
            <p:cNvSpPr>
              <a:spLocks noChangeArrowheads="1"/>
            </p:cNvSpPr>
            <p:nvPr/>
          </p:nvSpPr>
          <p:spPr bwMode="auto">
            <a:xfrm rot="19303637">
              <a:off x="2640665"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34"/>
            <p:cNvSpPr>
              <a:spLocks noChangeArrowheads="1"/>
            </p:cNvSpPr>
            <p:nvPr/>
          </p:nvSpPr>
          <p:spPr bwMode="auto">
            <a:xfrm rot="19303637">
              <a:off x="3050241"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35"/>
            <p:cNvSpPr>
              <a:spLocks noChangeArrowheads="1"/>
            </p:cNvSpPr>
            <p:nvPr/>
          </p:nvSpPr>
          <p:spPr bwMode="auto">
            <a:xfrm rot="19303637">
              <a:off x="3461404"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2006</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36"/>
            <p:cNvSpPr>
              <a:spLocks noChangeArrowheads="1"/>
            </p:cNvSpPr>
            <p:nvPr/>
          </p:nvSpPr>
          <p:spPr bwMode="auto">
            <a:xfrm rot="19303637">
              <a:off x="3872566" y="5003239"/>
              <a:ext cx="495340"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2007</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9463" name="Group 19462"/>
            <p:cNvGrpSpPr/>
            <p:nvPr/>
          </p:nvGrpSpPr>
          <p:grpSpPr>
            <a:xfrm>
              <a:off x="2503952" y="2499718"/>
              <a:ext cx="747226" cy="499354"/>
              <a:chOff x="4070350" y="3235325"/>
              <a:chExt cx="747226" cy="499354"/>
            </a:xfrm>
          </p:grpSpPr>
          <p:sp>
            <p:nvSpPr>
              <p:cNvPr id="61" name="Rectangle 37"/>
              <p:cNvSpPr>
                <a:spLocks noChangeArrowheads="1"/>
              </p:cNvSpPr>
              <p:nvPr/>
            </p:nvSpPr>
            <p:spPr bwMode="auto">
              <a:xfrm>
                <a:off x="4070350" y="3282950"/>
                <a:ext cx="69850" cy="71438"/>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62" name="Rectangle 38"/>
              <p:cNvSpPr>
                <a:spLocks noChangeArrowheads="1"/>
              </p:cNvSpPr>
              <p:nvPr/>
            </p:nvSpPr>
            <p:spPr bwMode="auto">
              <a:xfrm>
                <a:off x="4170363" y="3235325"/>
                <a:ext cx="647213"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Stroke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39"/>
              <p:cNvSpPr>
                <a:spLocks noChangeArrowheads="1"/>
              </p:cNvSpPr>
              <p:nvPr/>
            </p:nvSpPr>
            <p:spPr bwMode="auto">
              <a:xfrm>
                <a:off x="4070350" y="3511550"/>
                <a:ext cx="69850" cy="71438"/>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GB" sz="1200">
                  <a:latin typeface="Arial" pitchFamily="34" charset="0"/>
                  <a:cs typeface="Arial" pitchFamily="34" charset="0"/>
                </a:endParaRPr>
              </a:p>
            </p:txBody>
          </p:sp>
          <p:sp>
            <p:nvSpPr>
              <p:cNvPr id="19456" name="Rectangle 40"/>
              <p:cNvSpPr>
                <a:spLocks noChangeArrowheads="1"/>
              </p:cNvSpPr>
              <p:nvPr/>
            </p:nvSpPr>
            <p:spPr bwMode="auto">
              <a:xfrm>
                <a:off x="4170363" y="3465513"/>
                <a:ext cx="483657" cy="2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CHD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sp>
          <p:nvSpPr>
            <p:cNvPr id="19499" name="TextBox 19498"/>
            <p:cNvSpPr txBox="1"/>
            <p:nvPr/>
          </p:nvSpPr>
          <p:spPr>
            <a:xfrm rot="16200000">
              <a:off x="-1788404" y="3507573"/>
              <a:ext cx="4058978" cy="403748"/>
            </a:xfrm>
            <a:prstGeom prst="rect">
              <a:avLst/>
            </a:prstGeom>
            <a:noFill/>
          </p:spPr>
          <p:txBody>
            <a:bodyPr wrap="none" rtlCol="0">
              <a:spAutoFit/>
            </a:bodyPr>
            <a:lstStyle/>
            <a:p>
              <a:r>
                <a:rPr lang="en-GB" sz="1200" dirty="0" smtClean="0"/>
                <a:t>CVD deaths (per 100,000 Population) </a:t>
              </a:r>
              <a:endParaRPr lang="en-GB" sz="1200" dirty="0"/>
            </a:p>
          </p:txBody>
        </p:sp>
        <p:sp>
          <p:nvSpPr>
            <p:cNvPr id="19500" name="Rectangle 19499"/>
            <p:cNvSpPr/>
            <p:nvPr/>
          </p:nvSpPr>
          <p:spPr>
            <a:xfrm>
              <a:off x="712138" y="1746653"/>
              <a:ext cx="4449829" cy="403748"/>
            </a:xfrm>
            <a:prstGeom prst="rect">
              <a:avLst/>
            </a:prstGeom>
          </p:spPr>
          <p:txBody>
            <a:bodyPr wrap="none">
              <a:spAutoFit/>
            </a:bodyPr>
            <a:lstStyle/>
            <a:p>
              <a:r>
                <a:rPr lang="en-GB" sz="1200" i="1" dirty="0"/>
                <a:t>Vital Statistics of the United States, NCHS</a:t>
              </a:r>
            </a:p>
          </p:txBody>
        </p:sp>
      </p:grpSp>
      <p:sp>
        <p:nvSpPr>
          <p:cNvPr id="19501" name="TextBox 19500"/>
          <p:cNvSpPr txBox="1"/>
          <p:nvPr/>
        </p:nvSpPr>
        <p:spPr>
          <a:xfrm>
            <a:off x="5030954" y="6294299"/>
            <a:ext cx="3885551" cy="276999"/>
          </a:xfrm>
          <a:prstGeom prst="rect">
            <a:avLst/>
          </a:prstGeom>
          <a:noFill/>
        </p:spPr>
        <p:txBody>
          <a:bodyPr wrap="none" rtlCol="0">
            <a:spAutoFit/>
          </a:bodyPr>
          <a:lstStyle/>
          <a:p>
            <a:pPr algn="r"/>
            <a:r>
              <a:rPr lang="en-GB" sz="1200" dirty="0"/>
              <a:t>Curtis LH, et </a:t>
            </a:r>
            <a:r>
              <a:rPr lang="en-GB" sz="1200" dirty="0" smtClean="0"/>
              <a:t>al. Arch </a:t>
            </a:r>
            <a:r>
              <a:rPr lang="en-GB" sz="1200" dirty="0"/>
              <a:t>Intern Med 2008; 168: 418-424. </a:t>
            </a:r>
          </a:p>
        </p:txBody>
      </p:sp>
      <p:sp>
        <p:nvSpPr>
          <p:cNvPr id="66" name="Content Placeholder 2"/>
          <p:cNvSpPr txBox="1">
            <a:spLocks/>
          </p:cNvSpPr>
          <p:nvPr/>
        </p:nvSpPr>
        <p:spPr bwMode="auto">
          <a:xfrm>
            <a:off x="407963" y="3795972"/>
            <a:ext cx="8271802" cy="1631216"/>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The prevalence of heart </a:t>
            </a:r>
            <a:r>
              <a:rPr lang="en-GB" dirty="0" smtClean="0"/>
              <a:t>failure (CHF) is </a:t>
            </a:r>
            <a:r>
              <a:rPr lang="en-GB" dirty="0"/>
              <a:t>increasing </a:t>
            </a:r>
            <a:r>
              <a:rPr lang="en-GB" dirty="0" smtClean="0"/>
              <a:t>(in contrast to other CVD)</a:t>
            </a:r>
          </a:p>
          <a:p>
            <a:r>
              <a:rPr lang="en-GB" dirty="0" smtClean="0"/>
              <a:t>Hypertension </a:t>
            </a:r>
            <a:r>
              <a:rPr lang="en-GB" dirty="0"/>
              <a:t>increases the risk of </a:t>
            </a:r>
            <a:r>
              <a:rPr lang="en-GB" dirty="0" smtClean="0"/>
              <a:t>CHF </a:t>
            </a:r>
            <a:r>
              <a:rPr lang="en-GB" dirty="0"/>
              <a:t>2 -3 fold </a:t>
            </a:r>
            <a:endParaRPr lang="en-GB" dirty="0" smtClean="0"/>
          </a:p>
          <a:p>
            <a:r>
              <a:rPr lang="en-GB" dirty="0" smtClean="0"/>
              <a:t>Hypertension probably </a:t>
            </a:r>
            <a:r>
              <a:rPr lang="en-GB" dirty="0"/>
              <a:t>accounts for about 25% of all cases of </a:t>
            </a:r>
            <a:r>
              <a:rPr lang="en-GB" dirty="0" smtClean="0"/>
              <a:t>CHF</a:t>
            </a:r>
            <a:endParaRPr lang="en-GB" dirty="0"/>
          </a:p>
          <a:p>
            <a:r>
              <a:rPr lang="en-GB" dirty="0"/>
              <a:t>Hypertension precedes </a:t>
            </a:r>
            <a:r>
              <a:rPr lang="en-GB" dirty="0" smtClean="0"/>
              <a:t>CHF in </a:t>
            </a:r>
            <a:r>
              <a:rPr lang="en-GB" dirty="0"/>
              <a:t>90% of </a:t>
            </a:r>
            <a:r>
              <a:rPr lang="en-GB" dirty="0" smtClean="0"/>
              <a:t>cases</a:t>
            </a:r>
          </a:p>
          <a:p>
            <a:r>
              <a:rPr lang="en-GB" dirty="0"/>
              <a:t>T</a:t>
            </a:r>
            <a:r>
              <a:rPr lang="en-GB" dirty="0" smtClean="0"/>
              <a:t>he </a:t>
            </a:r>
            <a:r>
              <a:rPr lang="en-GB" dirty="0"/>
              <a:t>majority of </a:t>
            </a:r>
            <a:r>
              <a:rPr lang="en-GB" dirty="0" smtClean="0"/>
              <a:t>CHF </a:t>
            </a:r>
            <a:r>
              <a:rPr lang="en-GB" dirty="0"/>
              <a:t>in the elderly is attributable to hypertension</a:t>
            </a:r>
          </a:p>
        </p:txBody>
      </p:sp>
    </p:spTree>
    <p:extLst>
      <p:ext uri="{BB962C8B-B14F-4D97-AF65-F5344CB8AC3E}">
        <p14:creationId xmlns:p14="http://schemas.microsoft.com/office/powerpoint/2010/main" val="2194865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798286"/>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Hypertension &amp; large arteries (1)</a:t>
            </a:r>
          </a:p>
        </p:txBody>
      </p:sp>
      <p:sp>
        <p:nvSpPr>
          <p:cNvPr id="24579" name="Text Box 8"/>
          <p:cNvSpPr txBox="1">
            <a:spLocks noChangeArrowheads="1"/>
          </p:cNvSpPr>
          <p:nvPr/>
        </p:nvSpPr>
        <p:spPr bwMode="auto">
          <a:xfrm>
            <a:off x="966788" y="5608638"/>
            <a:ext cx="7070725" cy="707886"/>
          </a:xfrm>
          <a:prstGeom prst="rect">
            <a:avLst/>
          </a:prstGeom>
          <a:solidFill>
            <a:srgbClr val="FFFFCC"/>
          </a:solidFill>
          <a:ln w="9525">
            <a:solidFill>
              <a:srgbClr val="6699FF"/>
            </a:solidFill>
            <a:miter lim="800000"/>
            <a:headEnd/>
            <a:tailEnd/>
          </a:ln>
        </p:spPr>
        <p:txBody>
          <a:bodyPr>
            <a:spAutoFit/>
          </a:bodyPr>
          <a:lstStyle/>
          <a:p>
            <a:pPr algn="ctr"/>
            <a:r>
              <a:rPr lang="en-GB" dirty="0">
                <a:latin typeface="Calibri" pitchFamily="34" charset="0"/>
                <a:cs typeface="Calibri" pitchFamily="34" charset="0"/>
              </a:rPr>
              <a:t>Hypertension is commonly associated with thickened walls (hypertrophy) of large arteries and acceleration of atherosclerosis</a:t>
            </a:r>
          </a:p>
        </p:txBody>
      </p:sp>
      <p:grpSp>
        <p:nvGrpSpPr>
          <p:cNvPr id="24580" name="Group 17"/>
          <p:cNvGrpSpPr>
            <a:grpSpLocks/>
          </p:cNvGrpSpPr>
          <p:nvPr/>
        </p:nvGrpSpPr>
        <p:grpSpPr bwMode="auto">
          <a:xfrm>
            <a:off x="2957513" y="1789113"/>
            <a:ext cx="2428875" cy="1687512"/>
            <a:chOff x="1863" y="1127"/>
            <a:chExt cx="1530" cy="1063"/>
          </a:xfrm>
        </p:grpSpPr>
        <p:pic>
          <p:nvPicPr>
            <p:cNvPr id="24650" name="Picture 13"/>
            <p:cNvPicPr>
              <a:picLocks noChangeAspect="1" noChangeArrowheads="1"/>
            </p:cNvPicPr>
            <p:nvPr/>
          </p:nvPicPr>
          <p:blipFill>
            <a:blip r:embed="rId3" cstate="print"/>
            <a:srcRect/>
            <a:stretch>
              <a:fillRect/>
            </a:stretch>
          </p:blipFill>
          <p:spPr bwMode="auto">
            <a:xfrm>
              <a:off x="1863" y="1127"/>
              <a:ext cx="1530" cy="1063"/>
            </a:xfrm>
            <a:prstGeom prst="rect">
              <a:avLst/>
            </a:prstGeom>
            <a:noFill/>
            <a:ln w="9525">
              <a:noFill/>
              <a:miter lim="800000"/>
              <a:headEnd/>
              <a:tailEnd/>
            </a:ln>
          </p:spPr>
        </p:pic>
        <p:grpSp>
          <p:nvGrpSpPr>
            <p:cNvPr id="24651" name="Group 16"/>
            <p:cNvGrpSpPr>
              <a:grpSpLocks/>
            </p:cNvGrpSpPr>
            <p:nvPr/>
          </p:nvGrpSpPr>
          <p:grpSpPr bwMode="auto">
            <a:xfrm>
              <a:off x="2764" y="2065"/>
              <a:ext cx="224" cy="100"/>
              <a:chOff x="2764" y="2065"/>
              <a:chExt cx="224" cy="100"/>
            </a:xfrm>
          </p:grpSpPr>
          <p:sp>
            <p:nvSpPr>
              <p:cNvPr id="24652" name="Rectangle 14"/>
              <p:cNvSpPr>
                <a:spLocks noChangeArrowheads="1"/>
              </p:cNvSpPr>
              <p:nvPr/>
            </p:nvSpPr>
            <p:spPr bwMode="auto">
              <a:xfrm>
                <a:off x="2764" y="2141"/>
                <a:ext cx="224" cy="24"/>
              </a:xfrm>
              <a:prstGeom prst="rect">
                <a:avLst/>
              </a:prstGeom>
              <a:solidFill>
                <a:srgbClr val="FC0128"/>
              </a:solidFill>
              <a:ln w="9525">
                <a:noFill/>
                <a:miter lim="800000"/>
                <a:headEnd/>
                <a:tailEnd/>
              </a:ln>
            </p:spPr>
            <p:txBody>
              <a:bodyPr/>
              <a:lstStyle/>
              <a:p>
                <a:endParaRPr lang="en-GB"/>
              </a:p>
            </p:txBody>
          </p:sp>
          <p:sp>
            <p:nvSpPr>
              <p:cNvPr id="24653" name="Rectangle 15"/>
              <p:cNvSpPr>
                <a:spLocks noChangeArrowheads="1"/>
              </p:cNvSpPr>
              <p:nvPr/>
            </p:nvSpPr>
            <p:spPr bwMode="auto">
              <a:xfrm>
                <a:off x="2764" y="2065"/>
                <a:ext cx="224" cy="24"/>
              </a:xfrm>
              <a:prstGeom prst="rect">
                <a:avLst/>
              </a:prstGeom>
              <a:solidFill>
                <a:srgbClr val="FC0128"/>
              </a:solidFill>
              <a:ln w="9525">
                <a:noFill/>
                <a:miter lim="800000"/>
                <a:headEnd/>
                <a:tailEnd/>
              </a:ln>
            </p:spPr>
            <p:txBody>
              <a:bodyPr/>
              <a:lstStyle/>
              <a:p>
                <a:endParaRPr lang="en-GB"/>
              </a:p>
            </p:txBody>
          </p:sp>
        </p:grpSp>
      </p:grpSp>
      <p:pic>
        <p:nvPicPr>
          <p:cNvPr id="24581" name="Picture 41"/>
          <p:cNvPicPr>
            <a:picLocks noChangeAspect="1" noChangeArrowheads="1"/>
          </p:cNvPicPr>
          <p:nvPr/>
        </p:nvPicPr>
        <p:blipFill>
          <a:blip r:embed="rId3" cstate="print"/>
          <a:srcRect/>
          <a:stretch>
            <a:fillRect/>
          </a:stretch>
        </p:blipFill>
        <p:spPr bwMode="auto">
          <a:xfrm>
            <a:off x="2957513" y="1789113"/>
            <a:ext cx="2428875" cy="1687512"/>
          </a:xfrm>
          <a:prstGeom prst="rect">
            <a:avLst/>
          </a:prstGeom>
          <a:noFill/>
          <a:ln w="9525">
            <a:noFill/>
            <a:miter lim="800000"/>
            <a:headEnd/>
            <a:tailEnd/>
          </a:ln>
        </p:spPr>
      </p:pic>
      <p:grpSp>
        <p:nvGrpSpPr>
          <p:cNvPr id="24582" name="Group 44"/>
          <p:cNvGrpSpPr>
            <a:grpSpLocks/>
          </p:cNvGrpSpPr>
          <p:nvPr/>
        </p:nvGrpSpPr>
        <p:grpSpPr bwMode="auto">
          <a:xfrm>
            <a:off x="4387850" y="3278188"/>
            <a:ext cx="355600" cy="158750"/>
            <a:chOff x="2764" y="2065"/>
            <a:chExt cx="224" cy="100"/>
          </a:xfrm>
        </p:grpSpPr>
        <p:sp>
          <p:nvSpPr>
            <p:cNvPr id="24648" name="Rectangle 42"/>
            <p:cNvSpPr>
              <a:spLocks noChangeArrowheads="1"/>
            </p:cNvSpPr>
            <p:nvPr/>
          </p:nvSpPr>
          <p:spPr bwMode="auto">
            <a:xfrm>
              <a:off x="2764" y="2141"/>
              <a:ext cx="224" cy="24"/>
            </a:xfrm>
            <a:prstGeom prst="rect">
              <a:avLst/>
            </a:prstGeom>
            <a:solidFill>
              <a:srgbClr val="FC0128"/>
            </a:solidFill>
            <a:ln w="9525">
              <a:noFill/>
              <a:miter lim="800000"/>
              <a:headEnd/>
              <a:tailEnd/>
            </a:ln>
          </p:spPr>
          <p:txBody>
            <a:bodyPr/>
            <a:lstStyle/>
            <a:p>
              <a:endParaRPr lang="en-GB"/>
            </a:p>
          </p:txBody>
        </p:sp>
        <p:sp>
          <p:nvSpPr>
            <p:cNvPr id="24649" name="Rectangle 43"/>
            <p:cNvSpPr>
              <a:spLocks noChangeArrowheads="1"/>
            </p:cNvSpPr>
            <p:nvPr/>
          </p:nvSpPr>
          <p:spPr bwMode="auto">
            <a:xfrm>
              <a:off x="2764" y="2065"/>
              <a:ext cx="224" cy="24"/>
            </a:xfrm>
            <a:prstGeom prst="rect">
              <a:avLst/>
            </a:prstGeom>
            <a:solidFill>
              <a:srgbClr val="FC0128"/>
            </a:solidFill>
            <a:ln w="9525">
              <a:noFill/>
              <a:miter lim="800000"/>
              <a:headEnd/>
              <a:tailEnd/>
            </a:ln>
          </p:spPr>
          <p:txBody>
            <a:bodyPr/>
            <a:lstStyle/>
            <a:p>
              <a:endParaRPr lang="en-GB"/>
            </a:p>
          </p:txBody>
        </p:sp>
      </p:grpSp>
      <p:pic>
        <p:nvPicPr>
          <p:cNvPr id="24583" name="Picture 45"/>
          <p:cNvPicPr>
            <a:picLocks noChangeAspect="1" noChangeArrowheads="1"/>
          </p:cNvPicPr>
          <p:nvPr/>
        </p:nvPicPr>
        <p:blipFill>
          <a:blip r:embed="rId3" cstate="print"/>
          <a:srcRect/>
          <a:stretch>
            <a:fillRect/>
          </a:stretch>
        </p:blipFill>
        <p:spPr bwMode="auto">
          <a:xfrm>
            <a:off x="2957513" y="1789113"/>
            <a:ext cx="2428875" cy="1687512"/>
          </a:xfrm>
          <a:prstGeom prst="rect">
            <a:avLst/>
          </a:prstGeom>
          <a:noFill/>
          <a:ln w="9525">
            <a:noFill/>
            <a:miter lim="800000"/>
            <a:headEnd/>
            <a:tailEnd/>
          </a:ln>
        </p:spPr>
      </p:pic>
      <p:sp>
        <p:nvSpPr>
          <p:cNvPr id="24584" name="Rectangle 46"/>
          <p:cNvSpPr>
            <a:spLocks noChangeArrowheads="1"/>
          </p:cNvSpPr>
          <p:nvPr/>
        </p:nvSpPr>
        <p:spPr bwMode="auto">
          <a:xfrm>
            <a:off x="4387850" y="3398838"/>
            <a:ext cx="355600" cy="38100"/>
          </a:xfrm>
          <a:prstGeom prst="rect">
            <a:avLst/>
          </a:prstGeom>
          <a:solidFill>
            <a:srgbClr val="FC0128"/>
          </a:solidFill>
          <a:ln w="9525">
            <a:noFill/>
            <a:miter lim="800000"/>
            <a:headEnd/>
            <a:tailEnd/>
          </a:ln>
        </p:spPr>
        <p:txBody>
          <a:bodyPr/>
          <a:lstStyle/>
          <a:p>
            <a:endParaRPr lang="en-GB"/>
          </a:p>
        </p:txBody>
      </p:sp>
      <p:sp>
        <p:nvSpPr>
          <p:cNvPr id="24585" name="Rectangle 47"/>
          <p:cNvSpPr>
            <a:spLocks noChangeArrowheads="1"/>
          </p:cNvSpPr>
          <p:nvPr/>
        </p:nvSpPr>
        <p:spPr bwMode="auto">
          <a:xfrm>
            <a:off x="4387850" y="3278188"/>
            <a:ext cx="355600" cy="38100"/>
          </a:xfrm>
          <a:prstGeom prst="rect">
            <a:avLst/>
          </a:prstGeom>
          <a:solidFill>
            <a:srgbClr val="FC0128"/>
          </a:solidFill>
          <a:ln w="9525">
            <a:noFill/>
            <a:miter lim="800000"/>
            <a:headEnd/>
            <a:tailEnd/>
          </a:ln>
        </p:spPr>
        <p:txBody>
          <a:bodyPr/>
          <a:lstStyle/>
          <a:p>
            <a:endParaRPr lang="en-GB"/>
          </a:p>
        </p:txBody>
      </p:sp>
      <p:sp>
        <p:nvSpPr>
          <p:cNvPr id="24586" name="Rectangle 48"/>
          <p:cNvSpPr>
            <a:spLocks noChangeArrowheads="1"/>
          </p:cNvSpPr>
          <p:nvPr/>
        </p:nvSpPr>
        <p:spPr bwMode="auto">
          <a:xfrm>
            <a:off x="4387850" y="3398838"/>
            <a:ext cx="355600" cy="38100"/>
          </a:xfrm>
          <a:prstGeom prst="rect">
            <a:avLst/>
          </a:prstGeom>
          <a:solidFill>
            <a:srgbClr val="FC0128"/>
          </a:solidFill>
          <a:ln w="9525">
            <a:noFill/>
            <a:miter lim="800000"/>
            <a:headEnd/>
            <a:tailEnd/>
          </a:ln>
        </p:spPr>
        <p:txBody>
          <a:bodyPr/>
          <a:lstStyle/>
          <a:p>
            <a:endParaRPr lang="en-GB"/>
          </a:p>
        </p:txBody>
      </p:sp>
      <p:sp>
        <p:nvSpPr>
          <p:cNvPr id="24587" name="Rectangle 49"/>
          <p:cNvSpPr>
            <a:spLocks noChangeArrowheads="1"/>
          </p:cNvSpPr>
          <p:nvPr/>
        </p:nvSpPr>
        <p:spPr bwMode="auto">
          <a:xfrm>
            <a:off x="4387850" y="3278188"/>
            <a:ext cx="355600" cy="38100"/>
          </a:xfrm>
          <a:prstGeom prst="rect">
            <a:avLst/>
          </a:prstGeom>
          <a:solidFill>
            <a:srgbClr val="FC0128"/>
          </a:solidFill>
          <a:ln w="9525">
            <a:noFill/>
            <a:miter lim="800000"/>
            <a:headEnd/>
            <a:tailEnd/>
          </a:ln>
        </p:spPr>
        <p:txBody>
          <a:bodyPr/>
          <a:lstStyle/>
          <a:p>
            <a:endParaRPr lang="en-GB"/>
          </a:p>
        </p:txBody>
      </p:sp>
      <p:grpSp>
        <p:nvGrpSpPr>
          <p:cNvPr id="24588" name="Group 60"/>
          <p:cNvGrpSpPr>
            <a:grpSpLocks/>
          </p:cNvGrpSpPr>
          <p:nvPr/>
        </p:nvGrpSpPr>
        <p:grpSpPr bwMode="auto">
          <a:xfrm>
            <a:off x="4752975" y="3389313"/>
            <a:ext cx="847725" cy="12700"/>
            <a:chOff x="2994" y="2135"/>
            <a:chExt cx="534" cy="8"/>
          </a:xfrm>
        </p:grpSpPr>
        <p:sp>
          <p:nvSpPr>
            <p:cNvPr id="24638" name="Rectangle 50"/>
            <p:cNvSpPr>
              <a:spLocks noChangeArrowheads="1"/>
            </p:cNvSpPr>
            <p:nvPr/>
          </p:nvSpPr>
          <p:spPr bwMode="auto">
            <a:xfrm>
              <a:off x="3496" y="2135"/>
              <a:ext cx="32" cy="8"/>
            </a:xfrm>
            <a:prstGeom prst="rect">
              <a:avLst/>
            </a:prstGeom>
            <a:solidFill>
              <a:srgbClr val="000000"/>
            </a:solidFill>
            <a:ln w="9525">
              <a:noFill/>
              <a:miter lim="800000"/>
              <a:headEnd/>
              <a:tailEnd/>
            </a:ln>
          </p:spPr>
          <p:txBody>
            <a:bodyPr/>
            <a:lstStyle/>
            <a:p>
              <a:endParaRPr lang="en-GB"/>
            </a:p>
          </p:txBody>
        </p:sp>
        <p:sp>
          <p:nvSpPr>
            <p:cNvPr id="24639" name="Rectangle 51"/>
            <p:cNvSpPr>
              <a:spLocks noChangeArrowheads="1"/>
            </p:cNvSpPr>
            <p:nvPr/>
          </p:nvSpPr>
          <p:spPr bwMode="auto">
            <a:xfrm>
              <a:off x="3440" y="2135"/>
              <a:ext cx="32" cy="8"/>
            </a:xfrm>
            <a:prstGeom prst="rect">
              <a:avLst/>
            </a:prstGeom>
            <a:solidFill>
              <a:srgbClr val="000000"/>
            </a:solidFill>
            <a:ln w="9525">
              <a:noFill/>
              <a:miter lim="800000"/>
              <a:headEnd/>
              <a:tailEnd/>
            </a:ln>
          </p:spPr>
          <p:txBody>
            <a:bodyPr/>
            <a:lstStyle/>
            <a:p>
              <a:endParaRPr lang="en-GB"/>
            </a:p>
          </p:txBody>
        </p:sp>
        <p:sp>
          <p:nvSpPr>
            <p:cNvPr id="24640" name="Rectangle 52"/>
            <p:cNvSpPr>
              <a:spLocks noChangeArrowheads="1"/>
            </p:cNvSpPr>
            <p:nvPr/>
          </p:nvSpPr>
          <p:spPr bwMode="auto">
            <a:xfrm>
              <a:off x="3384" y="2135"/>
              <a:ext cx="32" cy="8"/>
            </a:xfrm>
            <a:prstGeom prst="rect">
              <a:avLst/>
            </a:prstGeom>
            <a:solidFill>
              <a:srgbClr val="000000"/>
            </a:solidFill>
            <a:ln w="9525">
              <a:noFill/>
              <a:miter lim="800000"/>
              <a:headEnd/>
              <a:tailEnd/>
            </a:ln>
          </p:spPr>
          <p:txBody>
            <a:bodyPr/>
            <a:lstStyle/>
            <a:p>
              <a:endParaRPr lang="en-GB"/>
            </a:p>
          </p:txBody>
        </p:sp>
        <p:sp>
          <p:nvSpPr>
            <p:cNvPr id="24641" name="Rectangle 53"/>
            <p:cNvSpPr>
              <a:spLocks noChangeArrowheads="1"/>
            </p:cNvSpPr>
            <p:nvPr/>
          </p:nvSpPr>
          <p:spPr bwMode="auto">
            <a:xfrm>
              <a:off x="3328" y="2135"/>
              <a:ext cx="32" cy="8"/>
            </a:xfrm>
            <a:prstGeom prst="rect">
              <a:avLst/>
            </a:prstGeom>
            <a:solidFill>
              <a:srgbClr val="000000"/>
            </a:solidFill>
            <a:ln w="9525">
              <a:noFill/>
              <a:miter lim="800000"/>
              <a:headEnd/>
              <a:tailEnd/>
            </a:ln>
          </p:spPr>
          <p:txBody>
            <a:bodyPr/>
            <a:lstStyle/>
            <a:p>
              <a:endParaRPr lang="en-GB"/>
            </a:p>
          </p:txBody>
        </p:sp>
        <p:sp>
          <p:nvSpPr>
            <p:cNvPr id="24642" name="Rectangle 54"/>
            <p:cNvSpPr>
              <a:spLocks noChangeArrowheads="1"/>
            </p:cNvSpPr>
            <p:nvPr/>
          </p:nvSpPr>
          <p:spPr bwMode="auto">
            <a:xfrm>
              <a:off x="3272" y="2135"/>
              <a:ext cx="32" cy="8"/>
            </a:xfrm>
            <a:prstGeom prst="rect">
              <a:avLst/>
            </a:prstGeom>
            <a:solidFill>
              <a:srgbClr val="000000"/>
            </a:solidFill>
            <a:ln w="9525">
              <a:noFill/>
              <a:miter lim="800000"/>
              <a:headEnd/>
              <a:tailEnd/>
            </a:ln>
          </p:spPr>
          <p:txBody>
            <a:bodyPr/>
            <a:lstStyle/>
            <a:p>
              <a:endParaRPr lang="en-GB"/>
            </a:p>
          </p:txBody>
        </p:sp>
        <p:sp>
          <p:nvSpPr>
            <p:cNvPr id="24643" name="Rectangle 55"/>
            <p:cNvSpPr>
              <a:spLocks noChangeArrowheads="1"/>
            </p:cNvSpPr>
            <p:nvPr/>
          </p:nvSpPr>
          <p:spPr bwMode="auto">
            <a:xfrm>
              <a:off x="3216" y="2135"/>
              <a:ext cx="32" cy="8"/>
            </a:xfrm>
            <a:prstGeom prst="rect">
              <a:avLst/>
            </a:prstGeom>
            <a:solidFill>
              <a:srgbClr val="000000"/>
            </a:solidFill>
            <a:ln w="9525">
              <a:noFill/>
              <a:miter lim="800000"/>
              <a:headEnd/>
              <a:tailEnd/>
            </a:ln>
          </p:spPr>
          <p:txBody>
            <a:bodyPr/>
            <a:lstStyle/>
            <a:p>
              <a:endParaRPr lang="en-GB"/>
            </a:p>
          </p:txBody>
        </p:sp>
        <p:sp>
          <p:nvSpPr>
            <p:cNvPr id="24644" name="Rectangle 56"/>
            <p:cNvSpPr>
              <a:spLocks noChangeArrowheads="1"/>
            </p:cNvSpPr>
            <p:nvPr/>
          </p:nvSpPr>
          <p:spPr bwMode="auto">
            <a:xfrm>
              <a:off x="3160" y="2135"/>
              <a:ext cx="32" cy="8"/>
            </a:xfrm>
            <a:prstGeom prst="rect">
              <a:avLst/>
            </a:prstGeom>
            <a:solidFill>
              <a:srgbClr val="000000"/>
            </a:solidFill>
            <a:ln w="9525">
              <a:noFill/>
              <a:miter lim="800000"/>
              <a:headEnd/>
              <a:tailEnd/>
            </a:ln>
          </p:spPr>
          <p:txBody>
            <a:bodyPr/>
            <a:lstStyle/>
            <a:p>
              <a:endParaRPr lang="en-GB"/>
            </a:p>
          </p:txBody>
        </p:sp>
        <p:sp>
          <p:nvSpPr>
            <p:cNvPr id="24645" name="Rectangle 57"/>
            <p:cNvSpPr>
              <a:spLocks noChangeArrowheads="1"/>
            </p:cNvSpPr>
            <p:nvPr/>
          </p:nvSpPr>
          <p:spPr bwMode="auto">
            <a:xfrm>
              <a:off x="3104" y="2135"/>
              <a:ext cx="32" cy="8"/>
            </a:xfrm>
            <a:prstGeom prst="rect">
              <a:avLst/>
            </a:prstGeom>
            <a:solidFill>
              <a:srgbClr val="000000"/>
            </a:solidFill>
            <a:ln w="9525">
              <a:noFill/>
              <a:miter lim="800000"/>
              <a:headEnd/>
              <a:tailEnd/>
            </a:ln>
          </p:spPr>
          <p:txBody>
            <a:bodyPr/>
            <a:lstStyle/>
            <a:p>
              <a:endParaRPr lang="en-GB"/>
            </a:p>
          </p:txBody>
        </p:sp>
        <p:sp>
          <p:nvSpPr>
            <p:cNvPr id="24646" name="Rectangle 58"/>
            <p:cNvSpPr>
              <a:spLocks noChangeArrowheads="1"/>
            </p:cNvSpPr>
            <p:nvPr/>
          </p:nvSpPr>
          <p:spPr bwMode="auto">
            <a:xfrm>
              <a:off x="3048" y="2135"/>
              <a:ext cx="32" cy="8"/>
            </a:xfrm>
            <a:prstGeom prst="rect">
              <a:avLst/>
            </a:prstGeom>
            <a:solidFill>
              <a:srgbClr val="000000"/>
            </a:solidFill>
            <a:ln w="9525">
              <a:noFill/>
              <a:miter lim="800000"/>
              <a:headEnd/>
              <a:tailEnd/>
            </a:ln>
          </p:spPr>
          <p:txBody>
            <a:bodyPr/>
            <a:lstStyle/>
            <a:p>
              <a:endParaRPr lang="en-GB"/>
            </a:p>
          </p:txBody>
        </p:sp>
        <p:sp>
          <p:nvSpPr>
            <p:cNvPr id="24647" name="Rectangle 59"/>
            <p:cNvSpPr>
              <a:spLocks noChangeArrowheads="1"/>
            </p:cNvSpPr>
            <p:nvPr/>
          </p:nvSpPr>
          <p:spPr bwMode="auto">
            <a:xfrm>
              <a:off x="2994" y="2135"/>
              <a:ext cx="30" cy="8"/>
            </a:xfrm>
            <a:prstGeom prst="rect">
              <a:avLst/>
            </a:prstGeom>
            <a:solidFill>
              <a:srgbClr val="000000"/>
            </a:solidFill>
            <a:ln w="9525">
              <a:noFill/>
              <a:miter lim="800000"/>
              <a:headEnd/>
              <a:tailEnd/>
            </a:ln>
          </p:spPr>
          <p:txBody>
            <a:bodyPr/>
            <a:lstStyle/>
            <a:p>
              <a:endParaRPr lang="en-GB"/>
            </a:p>
          </p:txBody>
        </p:sp>
      </p:grpSp>
      <p:grpSp>
        <p:nvGrpSpPr>
          <p:cNvPr id="24589" name="Group 82"/>
          <p:cNvGrpSpPr>
            <a:grpSpLocks/>
          </p:cNvGrpSpPr>
          <p:nvPr/>
        </p:nvGrpSpPr>
        <p:grpSpPr bwMode="auto">
          <a:xfrm>
            <a:off x="4752975" y="3389313"/>
            <a:ext cx="847725" cy="12700"/>
            <a:chOff x="2994" y="2135"/>
            <a:chExt cx="534" cy="8"/>
          </a:xfrm>
        </p:grpSpPr>
        <p:sp>
          <p:nvSpPr>
            <p:cNvPr id="24628" name="Rectangle 72"/>
            <p:cNvSpPr>
              <a:spLocks noChangeArrowheads="1"/>
            </p:cNvSpPr>
            <p:nvPr/>
          </p:nvSpPr>
          <p:spPr bwMode="auto">
            <a:xfrm>
              <a:off x="3496" y="2135"/>
              <a:ext cx="32" cy="8"/>
            </a:xfrm>
            <a:prstGeom prst="rect">
              <a:avLst/>
            </a:prstGeom>
            <a:solidFill>
              <a:srgbClr val="000000"/>
            </a:solidFill>
            <a:ln w="9525">
              <a:noFill/>
              <a:miter lim="800000"/>
              <a:headEnd/>
              <a:tailEnd/>
            </a:ln>
          </p:spPr>
          <p:txBody>
            <a:bodyPr/>
            <a:lstStyle/>
            <a:p>
              <a:endParaRPr lang="en-GB"/>
            </a:p>
          </p:txBody>
        </p:sp>
        <p:sp>
          <p:nvSpPr>
            <p:cNvPr id="24629" name="Rectangle 73"/>
            <p:cNvSpPr>
              <a:spLocks noChangeArrowheads="1"/>
            </p:cNvSpPr>
            <p:nvPr/>
          </p:nvSpPr>
          <p:spPr bwMode="auto">
            <a:xfrm>
              <a:off x="3440" y="2135"/>
              <a:ext cx="32" cy="8"/>
            </a:xfrm>
            <a:prstGeom prst="rect">
              <a:avLst/>
            </a:prstGeom>
            <a:solidFill>
              <a:srgbClr val="000000"/>
            </a:solidFill>
            <a:ln w="9525">
              <a:noFill/>
              <a:miter lim="800000"/>
              <a:headEnd/>
              <a:tailEnd/>
            </a:ln>
          </p:spPr>
          <p:txBody>
            <a:bodyPr/>
            <a:lstStyle/>
            <a:p>
              <a:endParaRPr lang="en-GB"/>
            </a:p>
          </p:txBody>
        </p:sp>
        <p:sp>
          <p:nvSpPr>
            <p:cNvPr id="24630" name="Rectangle 74"/>
            <p:cNvSpPr>
              <a:spLocks noChangeArrowheads="1"/>
            </p:cNvSpPr>
            <p:nvPr/>
          </p:nvSpPr>
          <p:spPr bwMode="auto">
            <a:xfrm>
              <a:off x="3384" y="2135"/>
              <a:ext cx="32" cy="8"/>
            </a:xfrm>
            <a:prstGeom prst="rect">
              <a:avLst/>
            </a:prstGeom>
            <a:solidFill>
              <a:srgbClr val="000000"/>
            </a:solidFill>
            <a:ln w="9525">
              <a:noFill/>
              <a:miter lim="800000"/>
              <a:headEnd/>
              <a:tailEnd/>
            </a:ln>
          </p:spPr>
          <p:txBody>
            <a:bodyPr/>
            <a:lstStyle/>
            <a:p>
              <a:endParaRPr lang="en-GB"/>
            </a:p>
          </p:txBody>
        </p:sp>
        <p:sp>
          <p:nvSpPr>
            <p:cNvPr id="24631" name="Rectangle 75"/>
            <p:cNvSpPr>
              <a:spLocks noChangeArrowheads="1"/>
            </p:cNvSpPr>
            <p:nvPr/>
          </p:nvSpPr>
          <p:spPr bwMode="auto">
            <a:xfrm>
              <a:off x="3328" y="2135"/>
              <a:ext cx="32" cy="8"/>
            </a:xfrm>
            <a:prstGeom prst="rect">
              <a:avLst/>
            </a:prstGeom>
            <a:solidFill>
              <a:srgbClr val="000000"/>
            </a:solidFill>
            <a:ln w="9525">
              <a:noFill/>
              <a:miter lim="800000"/>
              <a:headEnd/>
              <a:tailEnd/>
            </a:ln>
          </p:spPr>
          <p:txBody>
            <a:bodyPr/>
            <a:lstStyle/>
            <a:p>
              <a:endParaRPr lang="en-GB"/>
            </a:p>
          </p:txBody>
        </p:sp>
        <p:sp>
          <p:nvSpPr>
            <p:cNvPr id="24632" name="Rectangle 76"/>
            <p:cNvSpPr>
              <a:spLocks noChangeArrowheads="1"/>
            </p:cNvSpPr>
            <p:nvPr/>
          </p:nvSpPr>
          <p:spPr bwMode="auto">
            <a:xfrm>
              <a:off x="3272" y="2135"/>
              <a:ext cx="32" cy="8"/>
            </a:xfrm>
            <a:prstGeom prst="rect">
              <a:avLst/>
            </a:prstGeom>
            <a:solidFill>
              <a:srgbClr val="000000"/>
            </a:solidFill>
            <a:ln w="9525">
              <a:noFill/>
              <a:miter lim="800000"/>
              <a:headEnd/>
              <a:tailEnd/>
            </a:ln>
          </p:spPr>
          <p:txBody>
            <a:bodyPr/>
            <a:lstStyle/>
            <a:p>
              <a:endParaRPr lang="en-GB"/>
            </a:p>
          </p:txBody>
        </p:sp>
        <p:sp>
          <p:nvSpPr>
            <p:cNvPr id="24633" name="Rectangle 77"/>
            <p:cNvSpPr>
              <a:spLocks noChangeArrowheads="1"/>
            </p:cNvSpPr>
            <p:nvPr/>
          </p:nvSpPr>
          <p:spPr bwMode="auto">
            <a:xfrm>
              <a:off x="3216" y="2135"/>
              <a:ext cx="32" cy="8"/>
            </a:xfrm>
            <a:prstGeom prst="rect">
              <a:avLst/>
            </a:prstGeom>
            <a:solidFill>
              <a:srgbClr val="000000"/>
            </a:solidFill>
            <a:ln w="9525">
              <a:noFill/>
              <a:miter lim="800000"/>
              <a:headEnd/>
              <a:tailEnd/>
            </a:ln>
          </p:spPr>
          <p:txBody>
            <a:bodyPr/>
            <a:lstStyle/>
            <a:p>
              <a:endParaRPr lang="en-GB"/>
            </a:p>
          </p:txBody>
        </p:sp>
        <p:sp>
          <p:nvSpPr>
            <p:cNvPr id="24634" name="Rectangle 78"/>
            <p:cNvSpPr>
              <a:spLocks noChangeArrowheads="1"/>
            </p:cNvSpPr>
            <p:nvPr/>
          </p:nvSpPr>
          <p:spPr bwMode="auto">
            <a:xfrm>
              <a:off x="3160" y="2135"/>
              <a:ext cx="32" cy="8"/>
            </a:xfrm>
            <a:prstGeom prst="rect">
              <a:avLst/>
            </a:prstGeom>
            <a:solidFill>
              <a:srgbClr val="000000"/>
            </a:solidFill>
            <a:ln w="9525">
              <a:noFill/>
              <a:miter lim="800000"/>
              <a:headEnd/>
              <a:tailEnd/>
            </a:ln>
          </p:spPr>
          <p:txBody>
            <a:bodyPr/>
            <a:lstStyle/>
            <a:p>
              <a:endParaRPr lang="en-GB"/>
            </a:p>
          </p:txBody>
        </p:sp>
        <p:sp>
          <p:nvSpPr>
            <p:cNvPr id="24635" name="Rectangle 79"/>
            <p:cNvSpPr>
              <a:spLocks noChangeArrowheads="1"/>
            </p:cNvSpPr>
            <p:nvPr/>
          </p:nvSpPr>
          <p:spPr bwMode="auto">
            <a:xfrm>
              <a:off x="3104" y="2135"/>
              <a:ext cx="32" cy="8"/>
            </a:xfrm>
            <a:prstGeom prst="rect">
              <a:avLst/>
            </a:prstGeom>
            <a:solidFill>
              <a:srgbClr val="000000"/>
            </a:solidFill>
            <a:ln w="9525">
              <a:noFill/>
              <a:miter lim="800000"/>
              <a:headEnd/>
              <a:tailEnd/>
            </a:ln>
          </p:spPr>
          <p:txBody>
            <a:bodyPr/>
            <a:lstStyle/>
            <a:p>
              <a:endParaRPr lang="en-GB"/>
            </a:p>
          </p:txBody>
        </p:sp>
        <p:sp>
          <p:nvSpPr>
            <p:cNvPr id="24636" name="Rectangle 80"/>
            <p:cNvSpPr>
              <a:spLocks noChangeArrowheads="1"/>
            </p:cNvSpPr>
            <p:nvPr/>
          </p:nvSpPr>
          <p:spPr bwMode="auto">
            <a:xfrm>
              <a:off x="3048" y="2135"/>
              <a:ext cx="32" cy="8"/>
            </a:xfrm>
            <a:prstGeom prst="rect">
              <a:avLst/>
            </a:prstGeom>
            <a:solidFill>
              <a:srgbClr val="000000"/>
            </a:solidFill>
            <a:ln w="9525">
              <a:noFill/>
              <a:miter lim="800000"/>
              <a:headEnd/>
              <a:tailEnd/>
            </a:ln>
          </p:spPr>
          <p:txBody>
            <a:bodyPr/>
            <a:lstStyle/>
            <a:p>
              <a:endParaRPr lang="en-GB"/>
            </a:p>
          </p:txBody>
        </p:sp>
        <p:sp>
          <p:nvSpPr>
            <p:cNvPr id="24637" name="Rectangle 81"/>
            <p:cNvSpPr>
              <a:spLocks noChangeArrowheads="1"/>
            </p:cNvSpPr>
            <p:nvPr/>
          </p:nvSpPr>
          <p:spPr bwMode="auto">
            <a:xfrm>
              <a:off x="2994" y="2135"/>
              <a:ext cx="30" cy="8"/>
            </a:xfrm>
            <a:prstGeom prst="rect">
              <a:avLst/>
            </a:prstGeom>
            <a:solidFill>
              <a:srgbClr val="000000"/>
            </a:solidFill>
            <a:ln w="9525">
              <a:noFill/>
              <a:miter lim="800000"/>
              <a:headEnd/>
              <a:tailEnd/>
            </a:ln>
          </p:spPr>
          <p:txBody>
            <a:bodyPr/>
            <a:lstStyle/>
            <a:p>
              <a:endParaRPr lang="en-GB"/>
            </a:p>
          </p:txBody>
        </p:sp>
      </p:grpSp>
      <p:sp>
        <p:nvSpPr>
          <p:cNvPr id="24590" name="Rectangle 94"/>
          <p:cNvSpPr>
            <a:spLocks noChangeArrowheads="1"/>
          </p:cNvSpPr>
          <p:nvPr/>
        </p:nvSpPr>
        <p:spPr bwMode="auto">
          <a:xfrm>
            <a:off x="3927475" y="3443288"/>
            <a:ext cx="592138" cy="458787"/>
          </a:xfrm>
          <a:prstGeom prst="rect">
            <a:avLst/>
          </a:prstGeom>
          <a:noFill/>
          <a:ln w="9525">
            <a:noFill/>
            <a:miter lim="800000"/>
            <a:headEnd/>
            <a:tailEnd/>
          </a:ln>
        </p:spPr>
        <p:txBody>
          <a:bodyPr/>
          <a:lstStyle/>
          <a:p>
            <a:endParaRPr lang="en-GB"/>
          </a:p>
        </p:txBody>
      </p:sp>
      <p:sp>
        <p:nvSpPr>
          <p:cNvPr id="24591" name="Rectangle 95"/>
          <p:cNvSpPr>
            <a:spLocks noChangeArrowheads="1"/>
          </p:cNvSpPr>
          <p:nvPr/>
        </p:nvSpPr>
        <p:spPr bwMode="auto">
          <a:xfrm>
            <a:off x="4019550" y="3511550"/>
            <a:ext cx="541338" cy="403225"/>
          </a:xfrm>
          <a:prstGeom prst="rect">
            <a:avLst/>
          </a:prstGeom>
          <a:noFill/>
          <a:ln w="9525">
            <a:noFill/>
            <a:miter lim="800000"/>
            <a:headEnd/>
            <a:tailEnd/>
          </a:ln>
        </p:spPr>
        <p:txBody>
          <a:bodyPr wrap="none" lIns="0" tIns="0" rIns="0" bIns="0">
            <a:spAutoFit/>
          </a:bodyPr>
          <a:lstStyle/>
          <a:p>
            <a:r>
              <a:rPr lang="en-GB" sz="2400">
                <a:solidFill>
                  <a:srgbClr val="000000"/>
                </a:solidFill>
              </a:rPr>
              <a:t>NT</a:t>
            </a:r>
            <a:endParaRPr lang="en-GB" sz="4000"/>
          </a:p>
        </p:txBody>
      </p:sp>
      <p:pic>
        <p:nvPicPr>
          <p:cNvPr id="24592" name="Picture 96"/>
          <p:cNvPicPr>
            <a:picLocks noChangeAspect="1" noChangeArrowheads="1"/>
          </p:cNvPicPr>
          <p:nvPr/>
        </p:nvPicPr>
        <p:blipFill>
          <a:blip r:embed="rId4" cstate="print"/>
          <a:srcRect/>
          <a:stretch>
            <a:fillRect/>
          </a:stretch>
        </p:blipFill>
        <p:spPr bwMode="auto">
          <a:xfrm>
            <a:off x="5934075" y="1741488"/>
            <a:ext cx="2506663" cy="1795462"/>
          </a:xfrm>
          <a:prstGeom prst="rect">
            <a:avLst/>
          </a:prstGeom>
          <a:noFill/>
          <a:ln w="9525">
            <a:noFill/>
            <a:miter lim="800000"/>
            <a:headEnd/>
            <a:tailEnd/>
          </a:ln>
        </p:spPr>
      </p:pic>
      <p:grpSp>
        <p:nvGrpSpPr>
          <p:cNvPr id="24593" name="Group 99"/>
          <p:cNvGrpSpPr>
            <a:grpSpLocks/>
          </p:cNvGrpSpPr>
          <p:nvPr/>
        </p:nvGrpSpPr>
        <p:grpSpPr bwMode="auto">
          <a:xfrm>
            <a:off x="6324600" y="3179763"/>
            <a:ext cx="355600" cy="228600"/>
            <a:chOff x="3984" y="2003"/>
            <a:chExt cx="224" cy="144"/>
          </a:xfrm>
        </p:grpSpPr>
        <p:sp>
          <p:nvSpPr>
            <p:cNvPr id="24626" name="Rectangle 97"/>
            <p:cNvSpPr>
              <a:spLocks noChangeArrowheads="1"/>
            </p:cNvSpPr>
            <p:nvPr/>
          </p:nvSpPr>
          <p:spPr bwMode="auto">
            <a:xfrm>
              <a:off x="3984" y="2123"/>
              <a:ext cx="224" cy="24"/>
            </a:xfrm>
            <a:prstGeom prst="rect">
              <a:avLst/>
            </a:prstGeom>
            <a:solidFill>
              <a:srgbClr val="FC0128"/>
            </a:solidFill>
            <a:ln w="9525">
              <a:noFill/>
              <a:miter lim="800000"/>
              <a:headEnd/>
              <a:tailEnd/>
            </a:ln>
          </p:spPr>
          <p:txBody>
            <a:bodyPr/>
            <a:lstStyle/>
            <a:p>
              <a:endParaRPr lang="en-GB"/>
            </a:p>
          </p:txBody>
        </p:sp>
        <p:sp>
          <p:nvSpPr>
            <p:cNvPr id="24627" name="Rectangle 98"/>
            <p:cNvSpPr>
              <a:spLocks noChangeArrowheads="1"/>
            </p:cNvSpPr>
            <p:nvPr/>
          </p:nvSpPr>
          <p:spPr bwMode="auto">
            <a:xfrm>
              <a:off x="3984" y="2003"/>
              <a:ext cx="224" cy="24"/>
            </a:xfrm>
            <a:prstGeom prst="rect">
              <a:avLst/>
            </a:prstGeom>
            <a:solidFill>
              <a:srgbClr val="FC0128"/>
            </a:solidFill>
            <a:ln w="9525">
              <a:noFill/>
              <a:miter lim="800000"/>
              <a:headEnd/>
              <a:tailEnd/>
            </a:ln>
          </p:spPr>
          <p:txBody>
            <a:bodyPr/>
            <a:lstStyle/>
            <a:p>
              <a:endParaRPr lang="en-GB"/>
            </a:p>
          </p:txBody>
        </p:sp>
      </p:grpSp>
      <p:grpSp>
        <p:nvGrpSpPr>
          <p:cNvPr id="24594" name="Group 118"/>
          <p:cNvGrpSpPr>
            <a:grpSpLocks/>
          </p:cNvGrpSpPr>
          <p:nvPr/>
        </p:nvGrpSpPr>
        <p:grpSpPr bwMode="auto">
          <a:xfrm>
            <a:off x="5648325" y="3189288"/>
            <a:ext cx="647700" cy="212725"/>
            <a:chOff x="3558" y="2009"/>
            <a:chExt cx="408" cy="134"/>
          </a:xfrm>
        </p:grpSpPr>
        <p:grpSp>
          <p:nvGrpSpPr>
            <p:cNvPr id="24608" name="Group 108"/>
            <p:cNvGrpSpPr>
              <a:grpSpLocks/>
            </p:cNvGrpSpPr>
            <p:nvPr/>
          </p:nvGrpSpPr>
          <p:grpSpPr bwMode="auto">
            <a:xfrm>
              <a:off x="3558" y="2135"/>
              <a:ext cx="408" cy="8"/>
              <a:chOff x="3558" y="2135"/>
              <a:chExt cx="408" cy="8"/>
            </a:xfrm>
          </p:grpSpPr>
          <p:sp>
            <p:nvSpPr>
              <p:cNvPr id="24618" name="Rectangle 100"/>
              <p:cNvSpPr>
                <a:spLocks noChangeArrowheads="1"/>
              </p:cNvSpPr>
              <p:nvPr/>
            </p:nvSpPr>
            <p:spPr bwMode="auto">
              <a:xfrm>
                <a:off x="3934" y="2135"/>
                <a:ext cx="32" cy="8"/>
              </a:xfrm>
              <a:prstGeom prst="rect">
                <a:avLst/>
              </a:prstGeom>
              <a:solidFill>
                <a:srgbClr val="000000"/>
              </a:solidFill>
              <a:ln w="9525">
                <a:noFill/>
                <a:miter lim="800000"/>
                <a:headEnd/>
                <a:tailEnd/>
              </a:ln>
            </p:spPr>
            <p:txBody>
              <a:bodyPr/>
              <a:lstStyle/>
              <a:p>
                <a:endParaRPr lang="en-GB"/>
              </a:p>
            </p:txBody>
          </p:sp>
          <p:sp>
            <p:nvSpPr>
              <p:cNvPr id="24619" name="Rectangle 101"/>
              <p:cNvSpPr>
                <a:spLocks noChangeArrowheads="1"/>
              </p:cNvSpPr>
              <p:nvPr/>
            </p:nvSpPr>
            <p:spPr bwMode="auto">
              <a:xfrm>
                <a:off x="3878" y="2135"/>
                <a:ext cx="32" cy="8"/>
              </a:xfrm>
              <a:prstGeom prst="rect">
                <a:avLst/>
              </a:prstGeom>
              <a:solidFill>
                <a:srgbClr val="000000"/>
              </a:solidFill>
              <a:ln w="9525">
                <a:noFill/>
                <a:miter lim="800000"/>
                <a:headEnd/>
                <a:tailEnd/>
              </a:ln>
            </p:spPr>
            <p:txBody>
              <a:bodyPr/>
              <a:lstStyle/>
              <a:p>
                <a:endParaRPr lang="en-GB"/>
              </a:p>
            </p:txBody>
          </p:sp>
          <p:sp>
            <p:nvSpPr>
              <p:cNvPr id="24620" name="Rectangle 102"/>
              <p:cNvSpPr>
                <a:spLocks noChangeArrowheads="1"/>
              </p:cNvSpPr>
              <p:nvPr/>
            </p:nvSpPr>
            <p:spPr bwMode="auto">
              <a:xfrm>
                <a:off x="3822" y="2135"/>
                <a:ext cx="32" cy="8"/>
              </a:xfrm>
              <a:prstGeom prst="rect">
                <a:avLst/>
              </a:prstGeom>
              <a:solidFill>
                <a:srgbClr val="000000"/>
              </a:solidFill>
              <a:ln w="9525">
                <a:noFill/>
                <a:miter lim="800000"/>
                <a:headEnd/>
                <a:tailEnd/>
              </a:ln>
            </p:spPr>
            <p:txBody>
              <a:bodyPr/>
              <a:lstStyle/>
              <a:p>
                <a:endParaRPr lang="en-GB"/>
              </a:p>
            </p:txBody>
          </p:sp>
          <p:sp>
            <p:nvSpPr>
              <p:cNvPr id="24621" name="Rectangle 103"/>
              <p:cNvSpPr>
                <a:spLocks noChangeArrowheads="1"/>
              </p:cNvSpPr>
              <p:nvPr/>
            </p:nvSpPr>
            <p:spPr bwMode="auto">
              <a:xfrm>
                <a:off x="3766" y="2135"/>
                <a:ext cx="32" cy="8"/>
              </a:xfrm>
              <a:prstGeom prst="rect">
                <a:avLst/>
              </a:prstGeom>
              <a:solidFill>
                <a:srgbClr val="000000"/>
              </a:solidFill>
              <a:ln w="9525">
                <a:noFill/>
                <a:miter lim="800000"/>
                <a:headEnd/>
                <a:tailEnd/>
              </a:ln>
            </p:spPr>
            <p:txBody>
              <a:bodyPr/>
              <a:lstStyle/>
              <a:p>
                <a:endParaRPr lang="en-GB"/>
              </a:p>
            </p:txBody>
          </p:sp>
          <p:sp>
            <p:nvSpPr>
              <p:cNvPr id="24622" name="Rectangle 104"/>
              <p:cNvSpPr>
                <a:spLocks noChangeArrowheads="1"/>
              </p:cNvSpPr>
              <p:nvPr/>
            </p:nvSpPr>
            <p:spPr bwMode="auto">
              <a:xfrm>
                <a:off x="3710" y="2135"/>
                <a:ext cx="32" cy="8"/>
              </a:xfrm>
              <a:prstGeom prst="rect">
                <a:avLst/>
              </a:prstGeom>
              <a:solidFill>
                <a:srgbClr val="000000"/>
              </a:solidFill>
              <a:ln w="9525">
                <a:noFill/>
                <a:miter lim="800000"/>
                <a:headEnd/>
                <a:tailEnd/>
              </a:ln>
            </p:spPr>
            <p:txBody>
              <a:bodyPr/>
              <a:lstStyle/>
              <a:p>
                <a:endParaRPr lang="en-GB"/>
              </a:p>
            </p:txBody>
          </p:sp>
          <p:sp>
            <p:nvSpPr>
              <p:cNvPr id="24623" name="Rectangle 105"/>
              <p:cNvSpPr>
                <a:spLocks noChangeArrowheads="1"/>
              </p:cNvSpPr>
              <p:nvPr/>
            </p:nvSpPr>
            <p:spPr bwMode="auto">
              <a:xfrm>
                <a:off x="3654" y="2135"/>
                <a:ext cx="32" cy="8"/>
              </a:xfrm>
              <a:prstGeom prst="rect">
                <a:avLst/>
              </a:prstGeom>
              <a:solidFill>
                <a:srgbClr val="000000"/>
              </a:solidFill>
              <a:ln w="9525">
                <a:noFill/>
                <a:miter lim="800000"/>
                <a:headEnd/>
                <a:tailEnd/>
              </a:ln>
            </p:spPr>
            <p:txBody>
              <a:bodyPr/>
              <a:lstStyle/>
              <a:p>
                <a:endParaRPr lang="en-GB"/>
              </a:p>
            </p:txBody>
          </p:sp>
          <p:sp>
            <p:nvSpPr>
              <p:cNvPr id="24624" name="Rectangle 106"/>
              <p:cNvSpPr>
                <a:spLocks noChangeArrowheads="1"/>
              </p:cNvSpPr>
              <p:nvPr/>
            </p:nvSpPr>
            <p:spPr bwMode="auto">
              <a:xfrm>
                <a:off x="3598" y="2135"/>
                <a:ext cx="32" cy="8"/>
              </a:xfrm>
              <a:prstGeom prst="rect">
                <a:avLst/>
              </a:prstGeom>
              <a:solidFill>
                <a:srgbClr val="000000"/>
              </a:solidFill>
              <a:ln w="9525">
                <a:noFill/>
                <a:miter lim="800000"/>
                <a:headEnd/>
                <a:tailEnd/>
              </a:ln>
            </p:spPr>
            <p:txBody>
              <a:bodyPr/>
              <a:lstStyle/>
              <a:p>
                <a:endParaRPr lang="en-GB"/>
              </a:p>
            </p:txBody>
          </p:sp>
          <p:sp>
            <p:nvSpPr>
              <p:cNvPr id="24625" name="Rectangle 107"/>
              <p:cNvSpPr>
                <a:spLocks noChangeArrowheads="1"/>
              </p:cNvSpPr>
              <p:nvPr/>
            </p:nvSpPr>
            <p:spPr bwMode="auto">
              <a:xfrm>
                <a:off x="3558" y="2135"/>
                <a:ext cx="16" cy="8"/>
              </a:xfrm>
              <a:prstGeom prst="rect">
                <a:avLst/>
              </a:prstGeom>
              <a:solidFill>
                <a:srgbClr val="000000"/>
              </a:solidFill>
              <a:ln w="9525">
                <a:noFill/>
                <a:miter lim="800000"/>
                <a:headEnd/>
                <a:tailEnd/>
              </a:ln>
            </p:spPr>
            <p:txBody>
              <a:bodyPr/>
              <a:lstStyle/>
              <a:p>
                <a:endParaRPr lang="en-GB"/>
              </a:p>
            </p:txBody>
          </p:sp>
        </p:grpSp>
        <p:grpSp>
          <p:nvGrpSpPr>
            <p:cNvPr id="24609" name="Group 117"/>
            <p:cNvGrpSpPr>
              <a:grpSpLocks/>
            </p:cNvGrpSpPr>
            <p:nvPr/>
          </p:nvGrpSpPr>
          <p:grpSpPr bwMode="auto">
            <a:xfrm>
              <a:off x="3558" y="2009"/>
              <a:ext cx="408" cy="8"/>
              <a:chOff x="3558" y="2009"/>
              <a:chExt cx="408" cy="8"/>
            </a:xfrm>
          </p:grpSpPr>
          <p:sp>
            <p:nvSpPr>
              <p:cNvPr id="24610" name="Rectangle 109"/>
              <p:cNvSpPr>
                <a:spLocks noChangeArrowheads="1"/>
              </p:cNvSpPr>
              <p:nvPr/>
            </p:nvSpPr>
            <p:spPr bwMode="auto">
              <a:xfrm>
                <a:off x="3934" y="2009"/>
                <a:ext cx="32" cy="8"/>
              </a:xfrm>
              <a:prstGeom prst="rect">
                <a:avLst/>
              </a:prstGeom>
              <a:solidFill>
                <a:srgbClr val="000000"/>
              </a:solidFill>
              <a:ln w="9525">
                <a:noFill/>
                <a:miter lim="800000"/>
                <a:headEnd/>
                <a:tailEnd/>
              </a:ln>
            </p:spPr>
            <p:txBody>
              <a:bodyPr/>
              <a:lstStyle/>
              <a:p>
                <a:endParaRPr lang="en-GB"/>
              </a:p>
            </p:txBody>
          </p:sp>
          <p:sp>
            <p:nvSpPr>
              <p:cNvPr id="24611" name="Rectangle 110"/>
              <p:cNvSpPr>
                <a:spLocks noChangeArrowheads="1"/>
              </p:cNvSpPr>
              <p:nvPr/>
            </p:nvSpPr>
            <p:spPr bwMode="auto">
              <a:xfrm>
                <a:off x="3878" y="2009"/>
                <a:ext cx="32" cy="8"/>
              </a:xfrm>
              <a:prstGeom prst="rect">
                <a:avLst/>
              </a:prstGeom>
              <a:solidFill>
                <a:srgbClr val="000000"/>
              </a:solidFill>
              <a:ln w="9525">
                <a:noFill/>
                <a:miter lim="800000"/>
                <a:headEnd/>
                <a:tailEnd/>
              </a:ln>
            </p:spPr>
            <p:txBody>
              <a:bodyPr/>
              <a:lstStyle/>
              <a:p>
                <a:endParaRPr lang="en-GB"/>
              </a:p>
            </p:txBody>
          </p:sp>
          <p:sp>
            <p:nvSpPr>
              <p:cNvPr id="24612" name="Rectangle 111"/>
              <p:cNvSpPr>
                <a:spLocks noChangeArrowheads="1"/>
              </p:cNvSpPr>
              <p:nvPr/>
            </p:nvSpPr>
            <p:spPr bwMode="auto">
              <a:xfrm>
                <a:off x="3822" y="2009"/>
                <a:ext cx="32" cy="8"/>
              </a:xfrm>
              <a:prstGeom prst="rect">
                <a:avLst/>
              </a:prstGeom>
              <a:solidFill>
                <a:srgbClr val="000000"/>
              </a:solidFill>
              <a:ln w="9525">
                <a:noFill/>
                <a:miter lim="800000"/>
                <a:headEnd/>
                <a:tailEnd/>
              </a:ln>
            </p:spPr>
            <p:txBody>
              <a:bodyPr/>
              <a:lstStyle/>
              <a:p>
                <a:endParaRPr lang="en-GB"/>
              </a:p>
            </p:txBody>
          </p:sp>
          <p:sp>
            <p:nvSpPr>
              <p:cNvPr id="24613" name="Rectangle 112"/>
              <p:cNvSpPr>
                <a:spLocks noChangeArrowheads="1"/>
              </p:cNvSpPr>
              <p:nvPr/>
            </p:nvSpPr>
            <p:spPr bwMode="auto">
              <a:xfrm>
                <a:off x="3766" y="2009"/>
                <a:ext cx="32" cy="8"/>
              </a:xfrm>
              <a:prstGeom prst="rect">
                <a:avLst/>
              </a:prstGeom>
              <a:solidFill>
                <a:srgbClr val="000000"/>
              </a:solidFill>
              <a:ln w="9525">
                <a:noFill/>
                <a:miter lim="800000"/>
                <a:headEnd/>
                <a:tailEnd/>
              </a:ln>
            </p:spPr>
            <p:txBody>
              <a:bodyPr/>
              <a:lstStyle/>
              <a:p>
                <a:endParaRPr lang="en-GB"/>
              </a:p>
            </p:txBody>
          </p:sp>
          <p:sp>
            <p:nvSpPr>
              <p:cNvPr id="24614" name="Rectangle 113"/>
              <p:cNvSpPr>
                <a:spLocks noChangeArrowheads="1"/>
              </p:cNvSpPr>
              <p:nvPr/>
            </p:nvSpPr>
            <p:spPr bwMode="auto">
              <a:xfrm>
                <a:off x="3710" y="2009"/>
                <a:ext cx="32" cy="8"/>
              </a:xfrm>
              <a:prstGeom prst="rect">
                <a:avLst/>
              </a:prstGeom>
              <a:solidFill>
                <a:srgbClr val="000000"/>
              </a:solidFill>
              <a:ln w="9525">
                <a:noFill/>
                <a:miter lim="800000"/>
                <a:headEnd/>
                <a:tailEnd/>
              </a:ln>
            </p:spPr>
            <p:txBody>
              <a:bodyPr/>
              <a:lstStyle/>
              <a:p>
                <a:endParaRPr lang="en-GB"/>
              </a:p>
            </p:txBody>
          </p:sp>
          <p:sp>
            <p:nvSpPr>
              <p:cNvPr id="24615" name="Rectangle 114"/>
              <p:cNvSpPr>
                <a:spLocks noChangeArrowheads="1"/>
              </p:cNvSpPr>
              <p:nvPr/>
            </p:nvSpPr>
            <p:spPr bwMode="auto">
              <a:xfrm>
                <a:off x="3654" y="2009"/>
                <a:ext cx="32" cy="8"/>
              </a:xfrm>
              <a:prstGeom prst="rect">
                <a:avLst/>
              </a:prstGeom>
              <a:solidFill>
                <a:srgbClr val="000000"/>
              </a:solidFill>
              <a:ln w="9525">
                <a:noFill/>
                <a:miter lim="800000"/>
                <a:headEnd/>
                <a:tailEnd/>
              </a:ln>
            </p:spPr>
            <p:txBody>
              <a:bodyPr/>
              <a:lstStyle/>
              <a:p>
                <a:endParaRPr lang="en-GB"/>
              </a:p>
            </p:txBody>
          </p:sp>
          <p:sp>
            <p:nvSpPr>
              <p:cNvPr id="24616" name="Rectangle 115"/>
              <p:cNvSpPr>
                <a:spLocks noChangeArrowheads="1"/>
              </p:cNvSpPr>
              <p:nvPr/>
            </p:nvSpPr>
            <p:spPr bwMode="auto">
              <a:xfrm>
                <a:off x="3598" y="2009"/>
                <a:ext cx="32" cy="8"/>
              </a:xfrm>
              <a:prstGeom prst="rect">
                <a:avLst/>
              </a:prstGeom>
              <a:solidFill>
                <a:srgbClr val="000000"/>
              </a:solidFill>
              <a:ln w="9525">
                <a:noFill/>
                <a:miter lim="800000"/>
                <a:headEnd/>
                <a:tailEnd/>
              </a:ln>
            </p:spPr>
            <p:txBody>
              <a:bodyPr/>
              <a:lstStyle/>
              <a:p>
                <a:endParaRPr lang="en-GB"/>
              </a:p>
            </p:txBody>
          </p:sp>
          <p:sp>
            <p:nvSpPr>
              <p:cNvPr id="24617" name="Rectangle 116"/>
              <p:cNvSpPr>
                <a:spLocks noChangeArrowheads="1"/>
              </p:cNvSpPr>
              <p:nvPr/>
            </p:nvSpPr>
            <p:spPr bwMode="auto">
              <a:xfrm>
                <a:off x="3558" y="2009"/>
                <a:ext cx="16" cy="8"/>
              </a:xfrm>
              <a:prstGeom prst="rect">
                <a:avLst/>
              </a:prstGeom>
              <a:solidFill>
                <a:srgbClr val="000000"/>
              </a:solidFill>
              <a:ln w="9525">
                <a:noFill/>
                <a:miter lim="800000"/>
                <a:headEnd/>
                <a:tailEnd/>
              </a:ln>
            </p:spPr>
            <p:txBody>
              <a:bodyPr/>
              <a:lstStyle/>
              <a:p>
                <a:endParaRPr lang="en-GB"/>
              </a:p>
            </p:txBody>
          </p:sp>
        </p:grpSp>
      </p:grpSp>
      <p:sp>
        <p:nvSpPr>
          <p:cNvPr id="24595" name="Rectangle 119"/>
          <p:cNvSpPr>
            <a:spLocks noChangeArrowheads="1"/>
          </p:cNvSpPr>
          <p:nvPr/>
        </p:nvSpPr>
        <p:spPr bwMode="auto">
          <a:xfrm>
            <a:off x="6856413" y="3433763"/>
            <a:ext cx="592137" cy="458787"/>
          </a:xfrm>
          <a:prstGeom prst="rect">
            <a:avLst/>
          </a:prstGeom>
          <a:noFill/>
          <a:ln w="9525">
            <a:noFill/>
            <a:miter lim="800000"/>
            <a:headEnd/>
            <a:tailEnd/>
          </a:ln>
        </p:spPr>
        <p:txBody>
          <a:bodyPr/>
          <a:lstStyle/>
          <a:p>
            <a:endParaRPr lang="en-GB"/>
          </a:p>
        </p:txBody>
      </p:sp>
      <p:sp>
        <p:nvSpPr>
          <p:cNvPr id="24596" name="Rectangle 120"/>
          <p:cNvSpPr>
            <a:spLocks noChangeArrowheads="1"/>
          </p:cNvSpPr>
          <p:nvPr/>
        </p:nvSpPr>
        <p:spPr bwMode="auto">
          <a:xfrm>
            <a:off x="6948488" y="3502025"/>
            <a:ext cx="541337" cy="403225"/>
          </a:xfrm>
          <a:prstGeom prst="rect">
            <a:avLst/>
          </a:prstGeom>
          <a:noFill/>
          <a:ln w="9525">
            <a:noFill/>
            <a:miter lim="800000"/>
            <a:headEnd/>
            <a:tailEnd/>
          </a:ln>
        </p:spPr>
        <p:txBody>
          <a:bodyPr wrap="none" lIns="0" tIns="0" rIns="0" bIns="0">
            <a:spAutoFit/>
          </a:bodyPr>
          <a:lstStyle/>
          <a:p>
            <a:r>
              <a:rPr lang="en-GB" sz="2400">
                <a:solidFill>
                  <a:srgbClr val="000000"/>
                </a:solidFill>
              </a:rPr>
              <a:t>HT</a:t>
            </a:r>
            <a:endParaRPr lang="en-GB" sz="4000"/>
          </a:p>
        </p:txBody>
      </p:sp>
      <p:pic>
        <p:nvPicPr>
          <p:cNvPr id="24597" name="Picture 121"/>
          <p:cNvPicPr>
            <a:picLocks noChangeAspect="1" noChangeArrowheads="1"/>
          </p:cNvPicPr>
          <p:nvPr/>
        </p:nvPicPr>
        <p:blipFill>
          <a:blip r:embed="rId4" cstate="print"/>
          <a:srcRect/>
          <a:stretch>
            <a:fillRect/>
          </a:stretch>
        </p:blipFill>
        <p:spPr bwMode="auto">
          <a:xfrm>
            <a:off x="5934075" y="1741488"/>
            <a:ext cx="2506663" cy="1795462"/>
          </a:xfrm>
          <a:prstGeom prst="rect">
            <a:avLst/>
          </a:prstGeom>
          <a:noFill/>
          <a:ln w="9525">
            <a:noFill/>
            <a:miter lim="800000"/>
            <a:headEnd/>
            <a:tailEnd/>
          </a:ln>
        </p:spPr>
      </p:pic>
      <p:sp>
        <p:nvSpPr>
          <p:cNvPr id="24598" name="Rectangle 122"/>
          <p:cNvSpPr>
            <a:spLocks noChangeArrowheads="1"/>
          </p:cNvSpPr>
          <p:nvPr/>
        </p:nvSpPr>
        <p:spPr bwMode="auto">
          <a:xfrm>
            <a:off x="6324600" y="3370263"/>
            <a:ext cx="355600" cy="38100"/>
          </a:xfrm>
          <a:prstGeom prst="rect">
            <a:avLst/>
          </a:prstGeom>
          <a:solidFill>
            <a:srgbClr val="FC0128"/>
          </a:solidFill>
          <a:ln w="9525">
            <a:noFill/>
            <a:miter lim="800000"/>
            <a:headEnd/>
            <a:tailEnd/>
          </a:ln>
        </p:spPr>
        <p:txBody>
          <a:bodyPr/>
          <a:lstStyle/>
          <a:p>
            <a:endParaRPr lang="en-GB"/>
          </a:p>
        </p:txBody>
      </p:sp>
      <p:sp>
        <p:nvSpPr>
          <p:cNvPr id="24599" name="Rectangle 123"/>
          <p:cNvSpPr>
            <a:spLocks noChangeArrowheads="1"/>
          </p:cNvSpPr>
          <p:nvPr/>
        </p:nvSpPr>
        <p:spPr bwMode="auto">
          <a:xfrm>
            <a:off x="6324600" y="3179763"/>
            <a:ext cx="355600" cy="38100"/>
          </a:xfrm>
          <a:prstGeom prst="rect">
            <a:avLst/>
          </a:prstGeom>
          <a:solidFill>
            <a:srgbClr val="FC0128"/>
          </a:solidFill>
          <a:ln w="9525">
            <a:noFill/>
            <a:miter lim="800000"/>
            <a:headEnd/>
            <a:tailEnd/>
          </a:ln>
        </p:spPr>
        <p:txBody>
          <a:bodyPr/>
          <a:lstStyle/>
          <a:p>
            <a:endParaRPr lang="en-GB"/>
          </a:p>
        </p:txBody>
      </p:sp>
      <p:sp>
        <p:nvSpPr>
          <p:cNvPr id="24600" name="Rectangle 124"/>
          <p:cNvSpPr>
            <a:spLocks noChangeArrowheads="1"/>
          </p:cNvSpPr>
          <p:nvPr/>
        </p:nvSpPr>
        <p:spPr bwMode="auto">
          <a:xfrm>
            <a:off x="6324600" y="3370263"/>
            <a:ext cx="355600" cy="38100"/>
          </a:xfrm>
          <a:prstGeom prst="rect">
            <a:avLst/>
          </a:prstGeom>
          <a:solidFill>
            <a:srgbClr val="FC0128"/>
          </a:solidFill>
          <a:ln w="9525">
            <a:noFill/>
            <a:miter lim="800000"/>
            <a:headEnd/>
            <a:tailEnd/>
          </a:ln>
        </p:spPr>
        <p:txBody>
          <a:bodyPr/>
          <a:lstStyle/>
          <a:p>
            <a:endParaRPr lang="en-GB"/>
          </a:p>
        </p:txBody>
      </p:sp>
      <p:sp>
        <p:nvSpPr>
          <p:cNvPr id="24601" name="Rectangle 125"/>
          <p:cNvSpPr>
            <a:spLocks noChangeArrowheads="1"/>
          </p:cNvSpPr>
          <p:nvPr/>
        </p:nvSpPr>
        <p:spPr bwMode="auto">
          <a:xfrm>
            <a:off x="6324600" y="3179763"/>
            <a:ext cx="355600" cy="38100"/>
          </a:xfrm>
          <a:prstGeom prst="rect">
            <a:avLst/>
          </a:prstGeom>
          <a:solidFill>
            <a:srgbClr val="FC0128"/>
          </a:solidFill>
          <a:ln w="9525">
            <a:noFill/>
            <a:miter lim="800000"/>
            <a:headEnd/>
            <a:tailEnd/>
          </a:ln>
        </p:spPr>
        <p:txBody>
          <a:bodyPr/>
          <a:lstStyle/>
          <a:p>
            <a:endParaRPr lang="en-GB"/>
          </a:p>
        </p:txBody>
      </p:sp>
      <p:sp>
        <p:nvSpPr>
          <p:cNvPr id="24602" name="Rectangle 164"/>
          <p:cNvSpPr>
            <a:spLocks noChangeArrowheads="1"/>
          </p:cNvSpPr>
          <p:nvPr/>
        </p:nvSpPr>
        <p:spPr bwMode="auto">
          <a:xfrm>
            <a:off x="233363" y="2206625"/>
            <a:ext cx="1611312" cy="781050"/>
          </a:xfrm>
          <a:prstGeom prst="rect">
            <a:avLst/>
          </a:prstGeom>
          <a:noFill/>
          <a:ln w="9525">
            <a:noFill/>
            <a:miter lim="800000"/>
            <a:headEnd/>
            <a:tailEnd/>
          </a:ln>
        </p:spPr>
        <p:txBody>
          <a:bodyPr/>
          <a:lstStyle/>
          <a:p>
            <a:endParaRPr lang="en-GB"/>
          </a:p>
        </p:txBody>
      </p:sp>
      <p:sp>
        <p:nvSpPr>
          <p:cNvPr id="24603" name="Rectangle 165"/>
          <p:cNvSpPr>
            <a:spLocks noChangeArrowheads="1"/>
          </p:cNvSpPr>
          <p:nvPr/>
        </p:nvSpPr>
        <p:spPr bwMode="auto">
          <a:xfrm>
            <a:off x="723900" y="2271713"/>
            <a:ext cx="1817688" cy="304800"/>
          </a:xfrm>
          <a:prstGeom prst="rect">
            <a:avLst/>
          </a:prstGeom>
          <a:noFill/>
          <a:ln w="9525">
            <a:noFill/>
            <a:miter lim="800000"/>
            <a:headEnd/>
            <a:tailEnd/>
          </a:ln>
        </p:spPr>
        <p:txBody>
          <a:bodyPr wrap="none" lIns="0" tIns="0" rIns="0" bIns="0">
            <a:spAutoFit/>
          </a:bodyPr>
          <a:lstStyle/>
          <a:p>
            <a:r>
              <a:rPr lang="en-GB">
                <a:solidFill>
                  <a:srgbClr val="000000"/>
                </a:solidFill>
              </a:rPr>
              <a:t>U/S of common </a:t>
            </a:r>
            <a:endParaRPr lang="en-GB"/>
          </a:p>
        </p:txBody>
      </p:sp>
      <p:sp>
        <p:nvSpPr>
          <p:cNvPr id="24604" name="Rectangle 166"/>
          <p:cNvSpPr>
            <a:spLocks noChangeArrowheads="1"/>
          </p:cNvSpPr>
          <p:nvPr/>
        </p:nvSpPr>
        <p:spPr bwMode="auto">
          <a:xfrm>
            <a:off x="719138" y="2617788"/>
            <a:ext cx="2105025" cy="609600"/>
          </a:xfrm>
          <a:prstGeom prst="rect">
            <a:avLst/>
          </a:prstGeom>
          <a:noFill/>
          <a:ln w="9525">
            <a:noFill/>
            <a:miter lim="800000"/>
            <a:headEnd/>
            <a:tailEnd/>
          </a:ln>
        </p:spPr>
        <p:txBody>
          <a:bodyPr lIns="0" tIns="0" rIns="0" bIns="0">
            <a:spAutoFit/>
          </a:bodyPr>
          <a:lstStyle/>
          <a:p>
            <a:r>
              <a:rPr lang="en-GB">
                <a:solidFill>
                  <a:srgbClr val="000000"/>
                </a:solidFill>
              </a:rPr>
              <a:t>carotid artery (far wall)</a:t>
            </a:r>
            <a:endParaRPr lang="en-GB"/>
          </a:p>
        </p:txBody>
      </p:sp>
      <p:pic>
        <p:nvPicPr>
          <p:cNvPr id="24605" name="Picture 12"/>
          <p:cNvPicPr>
            <a:picLocks noChangeAspect="1" noChangeArrowheads="1"/>
          </p:cNvPicPr>
          <p:nvPr/>
        </p:nvPicPr>
        <p:blipFill>
          <a:blip r:embed="rId5" cstate="print"/>
          <a:srcRect/>
          <a:stretch>
            <a:fillRect/>
          </a:stretch>
        </p:blipFill>
        <p:spPr bwMode="auto">
          <a:xfrm>
            <a:off x="4918075" y="3998913"/>
            <a:ext cx="1450975" cy="1495425"/>
          </a:xfrm>
          <a:prstGeom prst="rect">
            <a:avLst/>
          </a:prstGeom>
          <a:noFill/>
          <a:ln w="9525">
            <a:noFill/>
            <a:miter lim="800000"/>
            <a:headEnd/>
            <a:tailEnd/>
          </a:ln>
        </p:spPr>
      </p:pic>
      <p:sp>
        <p:nvSpPr>
          <p:cNvPr id="24606" name="Line 168"/>
          <p:cNvSpPr>
            <a:spLocks noChangeShapeType="1"/>
          </p:cNvSpPr>
          <p:nvPr/>
        </p:nvSpPr>
        <p:spPr bwMode="auto">
          <a:xfrm flipV="1">
            <a:off x="4919663" y="3178175"/>
            <a:ext cx="1379537" cy="928688"/>
          </a:xfrm>
          <a:prstGeom prst="line">
            <a:avLst/>
          </a:prstGeom>
          <a:noFill/>
          <a:ln w="9525">
            <a:solidFill>
              <a:schemeClr val="tx1"/>
            </a:solidFill>
            <a:round/>
            <a:headEnd/>
            <a:tailEnd/>
          </a:ln>
        </p:spPr>
        <p:txBody>
          <a:bodyPr/>
          <a:lstStyle/>
          <a:p>
            <a:endParaRPr lang="en-GB"/>
          </a:p>
        </p:txBody>
      </p:sp>
      <p:sp>
        <p:nvSpPr>
          <p:cNvPr id="24607" name="Line 170"/>
          <p:cNvSpPr>
            <a:spLocks noChangeShapeType="1"/>
          </p:cNvSpPr>
          <p:nvPr/>
        </p:nvSpPr>
        <p:spPr bwMode="auto">
          <a:xfrm flipV="1">
            <a:off x="6357938" y="3251200"/>
            <a:ext cx="304800" cy="754063"/>
          </a:xfrm>
          <a:prstGeom prst="line">
            <a:avLst/>
          </a:pr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53143"/>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Hypertension &amp; large arteries (2)</a:t>
            </a:r>
          </a:p>
        </p:txBody>
      </p:sp>
      <p:sp>
        <p:nvSpPr>
          <p:cNvPr id="25603" name="Text Box 4"/>
          <p:cNvSpPr txBox="1">
            <a:spLocks noChangeArrowheads="1"/>
          </p:cNvSpPr>
          <p:nvPr/>
        </p:nvSpPr>
        <p:spPr bwMode="auto">
          <a:xfrm>
            <a:off x="1555750" y="4411663"/>
            <a:ext cx="1792288" cy="396875"/>
          </a:xfrm>
          <a:prstGeom prst="rect">
            <a:avLst/>
          </a:prstGeom>
          <a:noFill/>
          <a:ln w="12700">
            <a:noFill/>
            <a:miter lim="800000"/>
            <a:headEnd type="none" w="sm" len="sm"/>
            <a:tailEnd type="none" w="sm" len="sm"/>
          </a:ln>
        </p:spPr>
        <p:txBody>
          <a:bodyPr wrap="none">
            <a:spAutoFit/>
          </a:bodyPr>
          <a:lstStyle/>
          <a:p>
            <a:pPr algn="ctr" eaLnBrk="0" hangingPunct="0"/>
            <a:r>
              <a:rPr lang="en-GB">
                <a:solidFill>
                  <a:srgbClr val="336DFD"/>
                </a:solidFill>
              </a:rPr>
              <a:t>Aortic aneurysm</a:t>
            </a:r>
          </a:p>
        </p:txBody>
      </p:sp>
      <p:sp>
        <p:nvSpPr>
          <p:cNvPr id="25604" name="Text Box 5"/>
          <p:cNvSpPr txBox="1">
            <a:spLocks noChangeArrowheads="1"/>
          </p:cNvSpPr>
          <p:nvPr/>
        </p:nvSpPr>
        <p:spPr bwMode="auto">
          <a:xfrm>
            <a:off x="4151313" y="4421188"/>
            <a:ext cx="3752850" cy="701675"/>
          </a:xfrm>
          <a:prstGeom prst="rect">
            <a:avLst/>
          </a:prstGeom>
          <a:noFill/>
          <a:ln w="12700">
            <a:noFill/>
            <a:miter lim="800000"/>
            <a:headEnd type="none" w="sm" len="sm"/>
            <a:tailEnd type="none" w="sm" len="sm"/>
          </a:ln>
        </p:spPr>
        <p:txBody>
          <a:bodyPr>
            <a:spAutoFit/>
          </a:bodyPr>
          <a:lstStyle/>
          <a:p>
            <a:pPr algn="ctr" eaLnBrk="0" hangingPunct="0"/>
            <a:r>
              <a:rPr lang="en-GB">
                <a:solidFill>
                  <a:srgbClr val="336DFD"/>
                </a:solidFill>
              </a:rPr>
              <a:t>Charcot Bouchard (cerebrovascular) aneurysm</a:t>
            </a:r>
          </a:p>
        </p:txBody>
      </p:sp>
      <p:pic>
        <p:nvPicPr>
          <p:cNvPr id="25605" name="Picture 6"/>
          <p:cNvPicPr>
            <a:picLocks noChangeAspect="1" noChangeArrowheads="1"/>
          </p:cNvPicPr>
          <p:nvPr/>
        </p:nvPicPr>
        <p:blipFill>
          <a:blip r:embed="rId3" cstate="print">
            <a:lum bright="24000" contrast="12000"/>
          </a:blip>
          <a:srcRect/>
          <a:stretch>
            <a:fillRect/>
          </a:stretch>
        </p:blipFill>
        <p:spPr bwMode="auto">
          <a:xfrm>
            <a:off x="1241425" y="1700213"/>
            <a:ext cx="2359025" cy="2682875"/>
          </a:xfrm>
          <a:prstGeom prst="rect">
            <a:avLst/>
          </a:prstGeom>
          <a:noFill/>
          <a:ln w="12700">
            <a:noFill/>
            <a:miter lim="800000"/>
            <a:headEnd type="none" w="sm" len="sm"/>
            <a:tailEnd type="none" w="sm" len="sm"/>
          </a:ln>
        </p:spPr>
      </p:pic>
      <p:pic>
        <p:nvPicPr>
          <p:cNvPr id="25606" name="Picture 7"/>
          <p:cNvPicPr>
            <a:picLocks noChangeAspect="1" noChangeArrowheads="1"/>
          </p:cNvPicPr>
          <p:nvPr/>
        </p:nvPicPr>
        <p:blipFill>
          <a:blip r:embed="rId4" cstate="print"/>
          <a:srcRect/>
          <a:stretch>
            <a:fillRect/>
          </a:stretch>
        </p:blipFill>
        <p:spPr bwMode="auto">
          <a:xfrm>
            <a:off x="4676775" y="1703388"/>
            <a:ext cx="2566988" cy="2673350"/>
          </a:xfrm>
          <a:prstGeom prst="rect">
            <a:avLst/>
          </a:prstGeom>
          <a:noFill/>
          <a:ln w="12700">
            <a:noFill/>
            <a:miter lim="800000"/>
            <a:headEnd type="none" w="sm" len="sm"/>
            <a:tailEnd type="none" w="sm" len="sm"/>
          </a:ln>
        </p:spPr>
      </p:pic>
      <p:sp>
        <p:nvSpPr>
          <p:cNvPr id="25607" name="Text Box 8"/>
          <p:cNvSpPr txBox="1">
            <a:spLocks noChangeArrowheads="1"/>
          </p:cNvSpPr>
          <p:nvPr/>
        </p:nvSpPr>
        <p:spPr bwMode="auto">
          <a:xfrm>
            <a:off x="792163" y="5434013"/>
            <a:ext cx="7070725" cy="1035050"/>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Hypertension may causes arterial rupture or dilations (aneurysms). This can lead to thrombosis or haemorrhage (e.g. strokes)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67657"/>
          </a:xfrm>
          <a:prstGeom prst="rect">
            <a:avLst/>
          </a:prstGeom>
          <a:gradFill>
            <a:gsLst>
              <a:gs pos="0">
                <a:srgbClr val="5E9EFF"/>
              </a:gs>
              <a:gs pos="39999">
                <a:srgbClr val="85C2FF"/>
              </a:gs>
              <a:gs pos="70000">
                <a:srgbClr val="C4D6EB"/>
              </a:gs>
              <a:gs pos="100000">
                <a:srgbClr val="FFEBFA"/>
              </a:gs>
            </a:gsLst>
            <a:lin ang="5400000" scaled="1"/>
          </a:gradFill>
          <a:ln w="9525" algn="ctr">
            <a:noFill/>
            <a:miter lim="800000"/>
            <a:headEnd/>
            <a:tailEnd/>
          </a:ln>
        </p:spPr>
        <p:txBody>
          <a:bodyPr anchor="ctr"/>
          <a:lstStyle/>
          <a:p>
            <a:pPr algn="ctr"/>
            <a:r>
              <a:rPr lang="en-GB" sz="3200" dirty="0">
                <a:latin typeface="Verdana" pitchFamily="34" charset="0"/>
              </a:rPr>
              <a:t>Hypertension &amp; the retina</a:t>
            </a:r>
          </a:p>
        </p:txBody>
      </p:sp>
      <p:grpSp>
        <p:nvGrpSpPr>
          <p:cNvPr id="28675" name="Group 3"/>
          <p:cNvGrpSpPr>
            <a:grpSpLocks/>
          </p:cNvGrpSpPr>
          <p:nvPr/>
        </p:nvGrpSpPr>
        <p:grpSpPr bwMode="auto">
          <a:xfrm>
            <a:off x="387350" y="2051050"/>
            <a:ext cx="8559800" cy="3214688"/>
            <a:chOff x="329" y="1281"/>
            <a:chExt cx="9261" cy="3161"/>
          </a:xfrm>
        </p:grpSpPr>
        <p:grpSp>
          <p:nvGrpSpPr>
            <p:cNvPr id="28679" name="Group 4"/>
            <p:cNvGrpSpPr>
              <a:grpSpLocks/>
            </p:cNvGrpSpPr>
            <p:nvPr/>
          </p:nvGrpSpPr>
          <p:grpSpPr bwMode="auto">
            <a:xfrm>
              <a:off x="3660" y="1284"/>
              <a:ext cx="5930" cy="3158"/>
              <a:chOff x="688" y="1082"/>
              <a:chExt cx="5930" cy="3158"/>
            </a:xfrm>
          </p:grpSpPr>
          <p:pic>
            <p:nvPicPr>
              <p:cNvPr id="28681" name="Picture 5"/>
              <p:cNvPicPr>
                <a:picLocks noChangeAspect="1" noChangeArrowheads="1"/>
              </p:cNvPicPr>
              <p:nvPr/>
            </p:nvPicPr>
            <p:blipFill>
              <a:blip r:embed="rId3" cstate="print"/>
              <a:srcRect/>
              <a:stretch>
                <a:fillRect/>
              </a:stretch>
            </p:blipFill>
            <p:spPr bwMode="auto">
              <a:xfrm>
                <a:off x="688" y="1082"/>
                <a:ext cx="3208" cy="3036"/>
              </a:xfrm>
              <a:prstGeom prst="rect">
                <a:avLst/>
              </a:prstGeom>
              <a:noFill/>
              <a:ln w="12700">
                <a:noFill/>
                <a:miter lim="800000"/>
                <a:headEnd type="none" w="sm" len="sm"/>
                <a:tailEnd type="none" w="sm" len="sm"/>
              </a:ln>
            </p:spPr>
          </p:pic>
          <p:sp>
            <p:nvSpPr>
              <p:cNvPr id="28682" name="Text Box 6"/>
              <p:cNvSpPr txBox="1">
                <a:spLocks noChangeArrowheads="1"/>
              </p:cNvSpPr>
              <p:nvPr/>
            </p:nvSpPr>
            <p:spPr bwMode="auto">
              <a:xfrm>
                <a:off x="4210" y="3340"/>
                <a:ext cx="1807" cy="900"/>
              </a:xfrm>
              <a:prstGeom prst="rect">
                <a:avLst/>
              </a:prstGeom>
              <a:noFill/>
              <a:ln w="12700">
                <a:noFill/>
                <a:miter lim="800000"/>
                <a:headEnd type="none" w="sm" len="sm"/>
                <a:tailEnd type="none" w="sm" len="sm"/>
              </a:ln>
            </p:spPr>
            <p:txBody>
              <a:bodyPr wrap="none">
                <a:spAutoFit/>
              </a:bodyPr>
              <a:lstStyle/>
              <a:p>
                <a:pPr algn="ctr" eaLnBrk="0" hangingPunct="0"/>
                <a:r>
                  <a:rPr lang="en-GB" sz="1800"/>
                  <a:t>Hard exudates</a:t>
                </a:r>
              </a:p>
              <a:p>
                <a:pPr algn="ctr" eaLnBrk="0" hangingPunct="0"/>
                <a:r>
                  <a:rPr lang="en-GB" sz="1800"/>
                  <a:t>(plasma leaks)</a:t>
                </a:r>
              </a:p>
              <a:p>
                <a:pPr algn="ctr" eaLnBrk="0" hangingPunct="0"/>
                <a:endParaRPr lang="en-GB" sz="1800"/>
              </a:p>
            </p:txBody>
          </p:sp>
          <p:sp>
            <p:nvSpPr>
              <p:cNvPr id="28683" name="Text Box 7"/>
              <p:cNvSpPr txBox="1">
                <a:spLocks noChangeArrowheads="1"/>
              </p:cNvSpPr>
              <p:nvPr/>
            </p:nvSpPr>
            <p:spPr bwMode="auto">
              <a:xfrm>
                <a:off x="4207" y="2148"/>
                <a:ext cx="1834" cy="631"/>
              </a:xfrm>
              <a:prstGeom prst="rect">
                <a:avLst/>
              </a:prstGeom>
              <a:noFill/>
              <a:ln w="12700">
                <a:noFill/>
                <a:miter lim="800000"/>
                <a:headEnd type="none" w="sm" len="sm"/>
                <a:tailEnd type="none" w="sm" len="sm"/>
              </a:ln>
            </p:spPr>
            <p:txBody>
              <a:bodyPr wrap="none">
                <a:spAutoFit/>
              </a:bodyPr>
              <a:lstStyle/>
              <a:p>
                <a:pPr algn="ctr" eaLnBrk="0" hangingPunct="0"/>
                <a:r>
                  <a:rPr lang="en-GB" sz="1800"/>
                  <a:t>Haemorrhages</a:t>
                </a:r>
              </a:p>
              <a:p>
                <a:pPr algn="ctr" eaLnBrk="0" hangingPunct="0"/>
                <a:r>
                  <a:rPr lang="en-GB" sz="1800"/>
                  <a:t>(wall rupture)</a:t>
                </a:r>
              </a:p>
            </p:txBody>
          </p:sp>
          <p:sp>
            <p:nvSpPr>
              <p:cNvPr id="28684" name="Text Box 8"/>
              <p:cNvSpPr txBox="1">
                <a:spLocks noChangeArrowheads="1"/>
              </p:cNvSpPr>
              <p:nvPr/>
            </p:nvSpPr>
            <p:spPr bwMode="auto">
              <a:xfrm>
                <a:off x="4191" y="2779"/>
                <a:ext cx="1972" cy="631"/>
              </a:xfrm>
              <a:prstGeom prst="rect">
                <a:avLst/>
              </a:prstGeom>
              <a:noFill/>
              <a:ln w="12700">
                <a:noFill/>
                <a:miter lim="800000"/>
                <a:headEnd type="none" w="sm" len="sm"/>
                <a:tailEnd type="none" w="sm" len="sm"/>
              </a:ln>
            </p:spPr>
            <p:txBody>
              <a:bodyPr wrap="none">
                <a:spAutoFit/>
              </a:bodyPr>
              <a:lstStyle/>
              <a:p>
                <a:pPr algn="ctr" eaLnBrk="0" hangingPunct="0"/>
                <a:r>
                  <a:rPr lang="en-GB" sz="1800"/>
                  <a:t>AV nipping</a:t>
                </a:r>
              </a:p>
              <a:p>
                <a:pPr algn="ctr" eaLnBrk="0" hangingPunct="0"/>
                <a:r>
                  <a:rPr lang="en-GB" sz="1800"/>
                  <a:t>(wall thickening)</a:t>
                </a:r>
              </a:p>
            </p:txBody>
          </p:sp>
          <p:sp>
            <p:nvSpPr>
              <p:cNvPr id="28685" name="Text Box 9"/>
              <p:cNvSpPr txBox="1">
                <a:spLocks noChangeArrowheads="1"/>
              </p:cNvSpPr>
              <p:nvPr/>
            </p:nvSpPr>
            <p:spPr bwMode="auto">
              <a:xfrm>
                <a:off x="4191" y="1505"/>
                <a:ext cx="1972" cy="631"/>
              </a:xfrm>
              <a:prstGeom prst="rect">
                <a:avLst/>
              </a:prstGeom>
              <a:noFill/>
              <a:ln w="12700">
                <a:noFill/>
                <a:miter lim="800000"/>
                <a:headEnd type="none" w="sm" len="sm"/>
                <a:tailEnd type="none" w="sm" len="sm"/>
              </a:ln>
            </p:spPr>
            <p:txBody>
              <a:bodyPr wrap="none">
                <a:spAutoFit/>
              </a:bodyPr>
              <a:lstStyle/>
              <a:p>
                <a:pPr algn="ctr" eaLnBrk="0" hangingPunct="0"/>
                <a:r>
                  <a:rPr lang="en-GB" sz="1800"/>
                  <a:t>Silver wiring</a:t>
                </a:r>
              </a:p>
              <a:p>
                <a:pPr algn="ctr" eaLnBrk="0" hangingPunct="0"/>
                <a:r>
                  <a:rPr lang="en-GB" sz="1800"/>
                  <a:t>(wall thickening)</a:t>
                </a:r>
              </a:p>
            </p:txBody>
          </p:sp>
          <p:sp>
            <p:nvSpPr>
              <p:cNvPr id="28686" name="Line 10"/>
              <p:cNvSpPr>
                <a:spLocks noChangeShapeType="1"/>
              </p:cNvSpPr>
              <p:nvPr/>
            </p:nvSpPr>
            <p:spPr bwMode="auto">
              <a:xfrm flipH="1">
                <a:off x="2816" y="3416"/>
                <a:ext cx="1536" cy="88"/>
              </a:xfrm>
              <a:prstGeom prst="line">
                <a:avLst/>
              </a:prstGeom>
              <a:noFill/>
              <a:ln w="12700">
                <a:solidFill>
                  <a:schemeClr val="tx1"/>
                </a:solidFill>
                <a:round/>
                <a:headEnd type="none" w="sm" len="sm"/>
                <a:tailEnd type="none" w="sm" len="sm"/>
              </a:ln>
            </p:spPr>
            <p:txBody>
              <a:bodyPr/>
              <a:lstStyle/>
              <a:p>
                <a:endParaRPr lang="en-GB"/>
              </a:p>
            </p:txBody>
          </p:sp>
          <p:sp>
            <p:nvSpPr>
              <p:cNvPr id="28687" name="Line 11"/>
              <p:cNvSpPr>
                <a:spLocks noChangeShapeType="1"/>
              </p:cNvSpPr>
              <p:nvPr/>
            </p:nvSpPr>
            <p:spPr bwMode="auto">
              <a:xfrm flipH="1">
                <a:off x="2808" y="2872"/>
                <a:ext cx="1552" cy="192"/>
              </a:xfrm>
              <a:prstGeom prst="line">
                <a:avLst/>
              </a:prstGeom>
              <a:noFill/>
              <a:ln w="12700">
                <a:solidFill>
                  <a:schemeClr val="tx1"/>
                </a:solidFill>
                <a:round/>
                <a:headEnd type="none" w="sm" len="sm"/>
                <a:tailEnd type="none" w="sm" len="sm"/>
              </a:ln>
            </p:spPr>
            <p:txBody>
              <a:bodyPr/>
              <a:lstStyle/>
              <a:p>
                <a:endParaRPr lang="en-GB"/>
              </a:p>
            </p:txBody>
          </p:sp>
          <p:sp>
            <p:nvSpPr>
              <p:cNvPr id="28688" name="Line 12"/>
              <p:cNvSpPr>
                <a:spLocks noChangeShapeType="1"/>
              </p:cNvSpPr>
              <p:nvPr/>
            </p:nvSpPr>
            <p:spPr bwMode="auto">
              <a:xfrm flipH="1" flipV="1">
                <a:off x="2824" y="2160"/>
                <a:ext cx="1536" cy="56"/>
              </a:xfrm>
              <a:prstGeom prst="line">
                <a:avLst/>
              </a:prstGeom>
              <a:noFill/>
              <a:ln w="12700">
                <a:solidFill>
                  <a:schemeClr val="tx1"/>
                </a:solidFill>
                <a:round/>
                <a:headEnd type="none" w="sm" len="sm"/>
                <a:tailEnd type="none" w="sm" len="sm"/>
              </a:ln>
            </p:spPr>
            <p:txBody>
              <a:bodyPr/>
              <a:lstStyle/>
              <a:p>
                <a:endParaRPr lang="en-GB"/>
              </a:p>
            </p:txBody>
          </p:sp>
          <p:sp>
            <p:nvSpPr>
              <p:cNvPr id="28689" name="Line 13"/>
              <p:cNvSpPr>
                <a:spLocks noChangeShapeType="1"/>
              </p:cNvSpPr>
              <p:nvPr/>
            </p:nvSpPr>
            <p:spPr bwMode="auto">
              <a:xfrm flipH="1">
                <a:off x="2808" y="2176"/>
                <a:ext cx="512" cy="544"/>
              </a:xfrm>
              <a:prstGeom prst="line">
                <a:avLst/>
              </a:prstGeom>
              <a:noFill/>
              <a:ln w="12700">
                <a:solidFill>
                  <a:schemeClr val="tx1"/>
                </a:solidFill>
                <a:round/>
                <a:headEnd type="none" w="sm" len="sm"/>
                <a:tailEnd type="none" w="sm" len="sm"/>
              </a:ln>
            </p:spPr>
            <p:txBody>
              <a:bodyPr/>
              <a:lstStyle/>
              <a:p>
                <a:endParaRPr lang="en-GB"/>
              </a:p>
            </p:txBody>
          </p:sp>
          <p:sp>
            <p:nvSpPr>
              <p:cNvPr id="28690" name="Line 14"/>
              <p:cNvSpPr>
                <a:spLocks noChangeShapeType="1"/>
              </p:cNvSpPr>
              <p:nvPr/>
            </p:nvSpPr>
            <p:spPr bwMode="auto">
              <a:xfrm flipH="1" flipV="1">
                <a:off x="2736" y="1456"/>
                <a:ext cx="1640" cy="128"/>
              </a:xfrm>
              <a:prstGeom prst="line">
                <a:avLst/>
              </a:prstGeom>
              <a:noFill/>
              <a:ln w="12700">
                <a:solidFill>
                  <a:schemeClr val="tx1"/>
                </a:solidFill>
                <a:round/>
                <a:headEnd type="none" w="sm" len="sm"/>
                <a:tailEnd type="none" w="sm" len="sm"/>
              </a:ln>
            </p:spPr>
            <p:txBody>
              <a:bodyPr/>
              <a:lstStyle/>
              <a:p>
                <a:endParaRPr lang="en-GB"/>
              </a:p>
            </p:txBody>
          </p:sp>
          <p:sp>
            <p:nvSpPr>
              <p:cNvPr id="28691" name="Line 15"/>
              <p:cNvSpPr>
                <a:spLocks noChangeShapeType="1"/>
              </p:cNvSpPr>
              <p:nvPr/>
            </p:nvSpPr>
            <p:spPr bwMode="auto">
              <a:xfrm>
                <a:off x="1992" y="2968"/>
                <a:ext cx="1096" cy="520"/>
              </a:xfrm>
              <a:prstGeom prst="line">
                <a:avLst/>
              </a:prstGeom>
              <a:noFill/>
              <a:ln w="12700">
                <a:solidFill>
                  <a:schemeClr val="tx1"/>
                </a:solidFill>
                <a:round/>
                <a:headEnd type="none" w="sm" len="sm"/>
                <a:tailEnd type="none" w="sm" len="sm"/>
              </a:ln>
            </p:spPr>
            <p:txBody>
              <a:bodyPr/>
              <a:lstStyle/>
              <a:p>
                <a:endParaRPr lang="en-GB"/>
              </a:p>
            </p:txBody>
          </p:sp>
          <p:sp>
            <p:nvSpPr>
              <p:cNvPr id="28692" name="Text Box 16"/>
              <p:cNvSpPr txBox="1">
                <a:spLocks noChangeArrowheads="1"/>
              </p:cNvSpPr>
              <p:nvPr/>
            </p:nvSpPr>
            <p:spPr bwMode="auto">
              <a:xfrm>
                <a:off x="4165" y="1109"/>
                <a:ext cx="2453" cy="360"/>
              </a:xfrm>
              <a:prstGeom prst="rect">
                <a:avLst/>
              </a:prstGeom>
              <a:noFill/>
              <a:ln w="12700">
                <a:noFill/>
                <a:miter lim="800000"/>
                <a:headEnd type="none" w="sm" len="sm"/>
                <a:tailEnd type="none" w="sm" len="sm"/>
              </a:ln>
            </p:spPr>
            <p:txBody>
              <a:bodyPr wrap="none">
                <a:spAutoFit/>
              </a:bodyPr>
              <a:lstStyle/>
              <a:p>
                <a:pPr eaLnBrk="0" hangingPunct="0"/>
                <a:r>
                  <a:rPr lang="en-GB" sz="1800"/>
                  <a:t>Grade III retinopathy</a:t>
                </a:r>
              </a:p>
            </p:txBody>
          </p:sp>
        </p:grpSp>
        <p:pic>
          <p:nvPicPr>
            <p:cNvPr id="28680" name="Picture 17"/>
            <p:cNvPicPr>
              <a:picLocks noChangeAspect="1" noChangeArrowheads="1"/>
            </p:cNvPicPr>
            <p:nvPr/>
          </p:nvPicPr>
          <p:blipFill>
            <a:blip r:embed="rId4" cstate="print"/>
            <a:srcRect/>
            <a:stretch>
              <a:fillRect/>
            </a:stretch>
          </p:blipFill>
          <p:spPr bwMode="auto">
            <a:xfrm>
              <a:off x="329" y="1281"/>
              <a:ext cx="3233" cy="3017"/>
            </a:xfrm>
            <a:prstGeom prst="rect">
              <a:avLst/>
            </a:prstGeom>
            <a:noFill/>
            <a:ln w="12700">
              <a:noFill/>
              <a:miter lim="800000"/>
              <a:headEnd type="none" w="sm" len="sm"/>
              <a:tailEnd type="none" w="sm" len="sm"/>
            </a:ln>
          </p:spPr>
        </p:pic>
      </p:grpSp>
      <p:sp>
        <p:nvSpPr>
          <p:cNvPr id="28676" name="Text Box 18"/>
          <p:cNvSpPr txBox="1">
            <a:spLocks noChangeArrowheads="1"/>
          </p:cNvSpPr>
          <p:nvPr/>
        </p:nvSpPr>
        <p:spPr bwMode="auto">
          <a:xfrm>
            <a:off x="1350963" y="1595438"/>
            <a:ext cx="1168400" cy="457200"/>
          </a:xfrm>
          <a:prstGeom prst="rect">
            <a:avLst/>
          </a:prstGeom>
          <a:noFill/>
          <a:ln w="12700">
            <a:noFill/>
            <a:miter lim="800000"/>
            <a:headEnd type="none" w="sm" len="sm"/>
            <a:tailEnd type="none" w="sm" len="sm"/>
          </a:ln>
        </p:spPr>
        <p:txBody>
          <a:bodyPr wrap="none">
            <a:spAutoFit/>
          </a:bodyPr>
          <a:lstStyle/>
          <a:p>
            <a:pPr eaLnBrk="0" hangingPunct="0"/>
            <a:r>
              <a:rPr lang="en-GB" sz="2400"/>
              <a:t>Normal</a:t>
            </a:r>
            <a:endParaRPr lang="en-US" sz="2400"/>
          </a:p>
        </p:txBody>
      </p:sp>
      <p:sp>
        <p:nvSpPr>
          <p:cNvPr id="28677" name="Text Box 19"/>
          <p:cNvSpPr txBox="1">
            <a:spLocks noChangeArrowheads="1"/>
          </p:cNvSpPr>
          <p:nvPr/>
        </p:nvSpPr>
        <p:spPr bwMode="auto">
          <a:xfrm>
            <a:off x="4029075" y="1595438"/>
            <a:ext cx="1965325" cy="457200"/>
          </a:xfrm>
          <a:prstGeom prst="rect">
            <a:avLst/>
          </a:prstGeom>
          <a:noFill/>
          <a:ln w="12700">
            <a:noFill/>
            <a:miter lim="800000"/>
            <a:headEnd type="none" w="sm" len="sm"/>
            <a:tailEnd type="none" w="sm" len="sm"/>
          </a:ln>
        </p:spPr>
        <p:txBody>
          <a:bodyPr wrap="none">
            <a:spAutoFit/>
          </a:bodyPr>
          <a:lstStyle/>
          <a:p>
            <a:pPr eaLnBrk="0" hangingPunct="0"/>
            <a:r>
              <a:rPr lang="en-GB" sz="2400"/>
              <a:t>Hypertensive</a:t>
            </a:r>
            <a:endParaRPr lang="en-US" sz="2400"/>
          </a:p>
        </p:txBody>
      </p:sp>
      <p:sp>
        <p:nvSpPr>
          <p:cNvPr id="28678" name="Text Box 21"/>
          <p:cNvSpPr txBox="1">
            <a:spLocks noChangeArrowheads="1"/>
          </p:cNvSpPr>
          <p:nvPr/>
        </p:nvSpPr>
        <p:spPr bwMode="auto">
          <a:xfrm>
            <a:off x="430213" y="5434013"/>
            <a:ext cx="8331200" cy="1015663"/>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The retina illustrates microvascular damage in hypertension. There is thickening of the wall of small arteries, arteriolar narrowing, vasospasm, impaired perfusion and increased leakage into the surrounding tissue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638629"/>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Hypertension &amp; the microvasculature</a:t>
            </a:r>
          </a:p>
        </p:txBody>
      </p:sp>
      <p:grpSp>
        <p:nvGrpSpPr>
          <p:cNvPr id="27651" name="Group 3"/>
          <p:cNvGrpSpPr>
            <a:grpSpLocks/>
          </p:cNvGrpSpPr>
          <p:nvPr/>
        </p:nvGrpSpPr>
        <p:grpSpPr bwMode="auto">
          <a:xfrm>
            <a:off x="1924050" y="1706563"/>
            <a:ext cx="4946650" cy="2586037"/>
            <a:chOff x="1364" y="1075"/>
            <a:chExt cx="3709" cy="1989"/>
          </a:xfrm>
        </p:grpSpPr>
        <p:pic>
          <p:nvPicPr>
            <p:cNvPr id="27655" name="Picture 4" descr="rarefac1"/>
            <p:cNvPicPr>
              <a:picLocks noChangeAspect="1" noChangeArrowheads="1"/>
            </p:cNvPicPr>
            <p:nvPr/>
          </p:nvPicPr>
          <p:blipFill>
            <a:blip r:embed="rId3" cstate="print"/>
            <a:srcRect/>
            <a:stretch>
              <a:fillRect/>
            </a:stretch>
          </p:blipFill>
          <p:spPr bwMode="auto">
            <a:xfrm>
              <a:off x="3690" y="1087"/>
              <a:ext cx="1383" cy="1977"/>
            </a:xfrm>
            <a:prstGeom prst="rect">
              <a:avLst/>
            </a:prstGeom>
            <a:noFill/>
            <a:ln w="9525">
              <a:noFill/>
              <a:miter lim="800000"/>
              <a:headEnd/>
              <a:tailEnd/>
            </a:ln>
          </p:spPr>
        </p:pic>
        <p:pic>
          <p:nvPicPr>
            <p:cNvPr id="27656" name="Picture 5" descr="rarefac2"/>
            <p:cNvPicPr>
              <a:picLocks noChangeAspect="1" noChangeArrowheads="1"/>
            </p:cNvPicPr>
            <p:nvPr/>
          </p:nvPicPr>
          <p:blipFill>
            <a:blip r:embed="rId4" cstate="print"/>
            <a:srcRect/>
            <a:stretch>
              <a:fillRect/>
            </a:stretch>
          </p:blipFill>
          <p:spPr bwMode="auto">
            <a:xfrm>
              <a:off x="1364" y="1075"/>
              <a:ext cx="1482" cy="1978"/>
            </a:xfrm>
            <a:prstGeom prst="rect">
              <a:avLst/>
            </a:prstGeom>
            <a:noFill/>
            <a:ln w="9525">
              <a:noFill/>
              <a:miter lim="800000"/>
              <a:headEnd/>
              <a:tailEnd/>
            </a:ln>
          </p:spPr>
        </p:pic>
      </p:grpSp>
      <p:sp>
        <p:nvSpPr>
          <p:cNvPr id="27652" name="Text Box 6"/>
          <p:cNvSpPr txBox="1">
            <a:spLocks noChangeArrowheads="1"/>
          </p:cNvSpPr>
          <p:nvPr/>
        </p:nvSpPr>
        <p:spPr bwMode="auto">
          <a:xfrm>
            <a:off x="1839913" y="4392613"/>
            <a:ext cx="2257425" cy="396875"/>
          </a:xfrm>
          <a:prstGeom prst="rect">
            <a:avLst/>
          </a:prstGeom>
          <a:noFill/>
          <a:ln w="12700">
            <a:noFill/>
            <a:miter lim="800000"/>
            <a:headEnd type="none" w="sm" len="sm"/>
            <a:tailEnd type="none" w="sm" len="sm"/>
          </a:ln>
        </p:spPr>
        <p:txBody>
          <a:bodyPr wrap="none">
            <a:spAutoFit/>
          </a:bodyPr>
          <a:lstStyle/>
          <a:p>
            <a:pPr eaLnBrk="0" hangingPunct="0"/>
            <a:r>
              <a:rPr lang="en-GB">
                <a:solidFill>
                  <a:srgbClr val="336DFD"/>
                </a:solidFill>
              </a:rPr>
              <a:t>Normal mesentery</a:t>
            </a:r>
          </a:p>
        </p:txBody>
      </p:sp>
      <p:sp>
        <p:nvSpPr>
          <p:cNvPr id="27653" name="Text Box 7"/>
          <p:cNvSpPr txBox="1">
            <a:spLocks noChangeArrowheads="1"/>
          </p:cNvSpPr>
          <p:nvPr/>
        </p:nvSpPr>
        <p:spPr bwMode="auto">
          <a:xfrm>
            <a:off x="5194300" y="4392613"/>
            <a:ext cx="1666875" cy="396875"/>
          </a:xfrm>
          <a:prstGeom prst="rect">
            <a:avLst/>
          </a:prstGeom>
          <a:noFill/>
          <a:ln w="12700">
            <a:noFill/>
            <a:miter lim="800000"/>
            <a:headEnd type="none" w="sm" len="sm"/>
            <a:tailEnd type="none" w="sm" len="sm"/>
          </a:ln>
        </p:spPr>
        <p:txBody>
          <a:bodyPr wrap="none">
            <a:spAutoFit/>
          </a:bodyPr>
          <a:lstStyle/>
          <a:p>
            <a:pPr eaLnBrk="0" hangingPunct="0"/>
            <a:r>
              <a:rPr lang="en-GB">
                <a:solidFill>
                  <a:srgbClr val="336DFD"/>
                </a:solidFill>
              </a:rPr>
              <a:t>Hypertensive</a:t>
            </a:r>
          </a:p>
        </p:txBody>
      </p:sp>
      <p:sp>
        <p:nvSpPr>
          <p:cNvPr id="27654" name="Text Box 38"/>
          <p:cNvSpPr txBox="1">
            <a:spLocks noChangeArrowheads="1"/>
          </p:cNvSpPr>
          <p:nvPr/>
        </p:nvSpPr>
        <p:spPr bwMode="auto">
          <a:xfrm>
            <a:off x="701675" y="4903788"/>
            <a:ext cx="7991475" cy="1339850"/>
          </a:xfrm>
          <a:prstGeom prst="rect">
            <a:avLst/>
          </a:prstGeom>
          <a:solidFill>
            <a:srgbClr val="FFFFCC"/>
          </a:solidFill>
          <a:ln w="28575">
            <a:solidFill>
              <a:srgbClr val="6699FF"/>
            </a:solidFill>
            <a:miter lim="800000"/>
            <a:headEnd/>
            <a:tailEnd/>
          </a:ln>
        </p:spPr>
        <p:txBody>
          <a:bodyPr>
            <a:spAutoFit/>
          </a:bodyPr>
          <a:lstStyle/>
          <a:p>
            <a:pPr algn="ctr"/>
            <a:r>
              <a:rPr lang="en-GB"/>
              <a:t>Hypertension is associated with:</a:t>
            </a:r>
          </a:p>
          <a:p>
            <a:pPr algn="ctr"/>
            <a:r>
              <a:rPr lang="en-GB">
                <a:solidFill>
                  <a:schemeClr val="accent2"/>
                </a:solidFill>
              </a:rPr>
              <a:t> reduction in capillary density 	</a:t>
            </a:r>
            <a:r>
              <a:rPr lang="en-GB">
                <a:solidFill>
                  <a:schemeClr val="accent2"/>
                </a:solidFill>
                <a:sym typeface="Symbol" pitchFamily="18" charset="2"/>
              </a:rPr>
              <a:t> </a:t>
            </a:r>
            <a:r>
              <a:rPr lang="en-GB">
                <a:solidFill>
                  <a:schemeClr val="accent2"/>
                </a:solidFill>
              </a:rPr>
              <a:t>impaired perfusion?</a:t>
            </a:r>
          </a:p>
          <a:p>
            <a:pPr algn="ctr"/>
            <a:r>
              <a:rPr lang="en-GB">
                <a:solidFill>
                  <a:schemeClr val="accent2"/>
                </a:solidFill>
              </a:rPr>
              <a:t>                                             </a:t>
            </a:r>
            <a:r>
              <a:rPr lang="en-GB">
                <a:solidFill>
                  <a:schemeClr val="accent2"/>
                </a:solidFill>
                <a:sym typeface="Symbol" pitchFamily="18" charset="2"/>
              </a:rPr>
              <a:t> increased PVR</a:t>
            </a:r>
            <a:endParaRPr lang="en-GB">
              <a:solidFill>
                <a:schemeClr val="accent2"/>
              </a:solidFill>
            </a:endParaRPr>
          </a:p>
          <a:p>
            <a:pPr algn="ctr"/>
            <a:r>
              <a:rPr lang="en-GB">
                <a:solidFill>
                  <a:schemeClr val="accent2"/>
                </a:solidFill>
              </a:rPr>
              <a:t> elevated capillary pressure	  </a:t>
            </a:r>
            <a:r>
              <a:rPr lang="en-GB">
                <a:solidFill>
                  <a:schemeClr val="accent2"/>
                </a:solidFill>
                <a:sym typeface="Symbol" pitchFamily="18" charset="2"/>
              </a:rPr>
              <a:t></a:t>
            </a:r>
            <a:r>
              <a:rPr lang="en-GB">
                <a:solidFill>
                  <a:schemeClr val="accent2"/>
                </a:solidFill>
              </a:rPr>
              <a:t> damage and leakage</a:t>
            </a:r>
            <a:endParaRPr lang="en-US">
              <a:solidFill>
                <a:schemeClr val="accent2"/>
              </a:solidFill>
            </a:endParaRPr>
          </a:p>
        </p:txBody>
      </p:sp>
    </p:spTree>
    <p:extLst>
      <p:ext uri="{BB962C8B-B14F-4D97-AF65-F5344CB8AC3E}">
        <p14:creationId xmlns:p14="http://schemas.microsoft.com/office/powerpoint/2010/main" val="2808442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696686"/>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Hypertension &amp; the kidney</a:t>
            </a:r>
          </a:p>
        </p:txBody>
      </p:sp>
      <p:pic>
        <p:nvPicPr>
          <p:cNvPr id="29699" name="Picture 4"/>
          <p:cNvPicPr>
            <a:picLocks noChangeAspect="1" noChangeArrowheads="1"/>
          </p:cNvPicPr>
          <p:nvPr/>
        </p:nvPicPr>
        <p:blipFill>
          <a:blip r:embed="rId3" cstate="print"/>
          <a:srcRect/>
          <a:stretch>
            <a:fillRect/>
          </a:stretch>
        </p:blipFill>
        <p:spPr bwMode="auto">
          <a:xfrm>
            <a:off x="1082675" y="1222375"/>
            <a:ext cx="7418388" cy="4002088"/>
          </a:xfrm>
          <a:prstGeom prst="rect">
            <a:avLst/>
          </a:prstGeom>
          <a:noFill/>
          <a:ln w="12700">
            <a:noFill/>
            <a:miter lim="800000"/>
            <a:headEnd type="none" w="sm" len="sm"/>
            <a:tailEnd type="none" w="sm" len="sm"/>
          </a:ln>
        </p:spPr>
      </p:pic>
      <p:sp>
        <p:nvSpPr>
          <p:cNvPr id="29700" name="Text Box 5"/>
          <p:cNvSpPr txBox="1">
            <a:spLocks noChangeArrowheads="1"/>
          </p:cNvSpPr>
          <p:nvPr/>
        </p:nvSpPr>
        <p:spPr bwMode="auto">
          <a:xfrm>
            <a:off x="619125" y="5434013"/>
            <a:ext cx="7808913" cy="1323439"/>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Renal dysfunction is common in hypertension (e.g. increased (micro)albumin excretion in urine). </a:t>
            </a:r>
          </a:p>
          <a:p>
            <a:r>
              <a:rPr lang="en-GB" dirty="0"/>
              <a:t>Extreme (accelerated/malignant hypertension) is now rare but leads to progressive renal failure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40229"/>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Blood pressure and microalbuminuria</a:t>
            </a:r>
          </a:p>
        </p:txBody>
      </p:sp>
      <p:sp>
        <p:nvSpPr>
          <p:cNvPr id="30723" name="Text Box 16"/>
          <p:cNvSpPr txBox="1">
            <a:spLocks noChangeArrowheads="1"/>
          </p:cNvSpPr>
          <p:nvPr/>
        </p:nvSpPr>
        <p:spPr bwMode="auto">
          <a:xfrm>
            <a:off x="2303463" y="6165850"/>
            <a:ext cx="184150" cy="396875"/>
          </a:xfrm>
          <a:prstGeom prst="rect">
            <a:avLst/>
          </a:prstGeom>
          <a:noFill/>
          <a:ln w="9525">
            <a:noFill/>
            <a:miter lim="800000"/>
            <a:headEnd/>
            <a:tailEnd/>
          </a:ln>
        </p:spPr>
        <p:txBody>
          <a:bodyPr wrap="none">
            <a:spAutoFit/>
          </a:bodyPr>
          <a:lstStyle/>
          <a:p>
            <a:endParaRPr lang="en-GB"/>
          </a:p>
        </p:txBody>
      </p:sp>
      <p:sp>
        <p:nvSpPr>
          <p:cNvPr id="30724" name="Text Box 17"/>
          <p:cNvSpPr txBox="1">
            <a:spLocks noChangeArrowheads="1"/>
          </p:cNvSpPr>
          <p:nvPr/>
        </p:nvSpPr>
        <p:spPr bwMode="auto">
          <a:xfrm>
            <a:off x="2332038" y="5903913"/>
            <a:ext cx="184150" cy="701675"/>
          </a:xfrm>
          <a:prstGeom prst="rect">
            <a:avLst/>
          </a:prstGeom>
          <a:noFill/>
          <a:ln w="9525">
            <a:noFill/>
            <a:miter lim="800000"/>
            <a:headEnd/>
            <a:tailEnd/>
          </a:ln>
        </p:spPr>
        <p:txBody>
          <a:bodyPr wrap="none">
            <a:spAutoFit/>
          </a:bodyPr>
          <a:lstStyle/>
          <a:p>
            <a:endParaRPr lang="en-GB" sz="4000"/>
          </a:p>
        </p:txBody>
      </p:sp>
      <p:grpSp>
        <p:nvGrpSpPr>
          <p:cNvPr id="2" name="Group 1"/>
          <p:cNvGrpSpPr/>
          <p:nvPr/>
        </p:nvGrpSpPr>
        <p:grpSpPr>
          <a:xfrm>
            <a:off x="2480570" y="1509800"/>
            <a:ext cx="4110424" cy="2552587"/>
            <a:chOff x="1483851" y="1166199"/>
            <a:chExt cx="5958746" cy="3700402"/>
          </a:xfrm>
        </p:grpSpPr>
        <p:sp>
          <p:nvSpPr>
            <p:cNvPr id="30725" name="Line 5"/>
            <p:cNvSpPr>
              <a:spLocks noChangeShapeType="1"/>
            </p:cNvSpPr>
            <p:nvPr/>
          </p:nvSpPr>
          <p:spPr bwMode="auto">
            <a:xfrm>
              <a:off x="2359025" y="1370013"/>
              <a:ext cx="0" cy="2749550"/>
            </a:xfrm>
            <a:prstGeom prst="line">
              <a:avLst/>
            </a:prstGeom>
            <a:noFill/>
            <a:ln w="9525">
              <a:solidFill>
                <a:schemeClr val="tx1"/>
              </a:solidFill>
              <a:round/>
              <a:headEnd/>
              <a:tailEnd/>
            </a:ln>
          </p:spPr>
          <p:txBody>
            <a:bodyPr/>
            <a:lstStyle/>
            <a:p>
              <a:endParaRPr lang="en-GB" sz="1200"/>
            </a:p>
          </p:txBody>
        </p:sp>
        <p:sp>
          <p:nvSpPr>
            <p:cNvPr id="30726" name="Line 6"/>
            <p:cNvSpPr>
              <a:spLocks noChangeShapeType="1"/>
            </p:cNvSpPr>
            <p:nvPr/>
          </p:nvSpPr>
          <p:spPr bwMode="auto">
            <a:xfrm>
              <a:off x="2346325" y="4119563"/>
              <a:ext cx="4883150" cy="0"/>
            </a:xfrm>
            <a:prstGeom prst="line">
              <a:avLst/>
            </a:prstGeom>
            <a:noFill/>
            <a:ln w="9525">
              <a:solidFill>
                <a:schemeClr val="tx1"/>
              </a:solidFill>
              <a:round/>
              <a:headEnd/>
              <a:tailEnd/>
            </a:ln>
          </p:spPr>
          <p:txBody>
            <a:bodyPr/>
            <a:lstStyle/>
            <a:p>
              <a:endParaRPr lang="en-GB" sz="1200"/>
            </a:p>
          </p:txBody>
        </p:sp>
        <p:sp>
          <p:nvSpPr>
            <p:cNvPr id="30727" name="Line 7"/>
            <p:cNvSpPr>
              <a:spLocks noChangeShapeType="1"/>
            </p:cNvSpPr>
            <p:nvPr/>
          </p:nvSpPr>
          <p:spPr bwMode="auto">
            <a:xfrm flipV="1">
              <a:off x="2905125" y="1938338"/>
              <a:ext cx="4064000" cy="1316037"/>
            </a:xfrm>
            <a:prstGeom prst="line">
              <a:avLst/>
            </a:prstGeom>
            <a:noFill/>
            <a:ln w="38100">
              <a:solidFill>
                <a:srgbClr val="FF3300"/>
              </a:solidFill>
              <a:round/>
              <a:headEnd/>
              <a:tailEnd/>
            </a:ln>
          </p:spPr>
          <p:txBody>
            <a:bodyPr/>
            <a:lstStyle/>
            <a:p>
              <a:endParaRPr lang="en-GB" sz="1200"/>
            </a:p>
          </p:txBody>
        </p:sp>
        <p:sp>
          <p:nvSpPr>
            <p:cNvPr id="30728" name="Text Box 9"/>
            <p:cNvSpPr txBox="1">
              <a:spLocks noChangeArrowheads="1"/>
            </p:cNvSpPr>
            <p:nvPr/>
          </p:nvSpPr>
          <p:spPr bwMode="auto">
            <a:xfrm>
              <a:off x="2007574" y="3898531"/>
              <a:ext cx="336207" cy="345401"/>
            </a:xfrm>
            <a:prstGeom prst="rect">
              <a:avLst/>
            </a:prstGeom>
            <a:noFill/>
            <a:ln w="9525">
              <a:noFill/>
              <a:miter lim="800000"/>
              <a:headEnd/>
              <a:tailEnd/>
            </a:ln>
          </p:spPr>
          <p:txBody>
            <a:bodyPr wrap="none">
              <a:spAutoFit/>
            </a:bodyPr>
            <a:lstStyle/>
            <a:p>
              <a:r>
                <a:rPr lang="en-GB" sz="1200" dirty="0"/>
                <a:t>1</a:t>
              </a:r>
            </a:p>
          </p:txBody>
        </p:sp>
        <p:sp>
          <p:nvSpPr>
            <p:cNvPr id="30729" name="Text Box 10"/>
            <p:cNvSpPr txBox="1">
              <a:spLocks noChangeArrowheads="1"/>
            </p:cNvSpPr>
            <p:nvPr/>
          </p:nvSpPr>
          <p:spPr bwMode="auto">
            <a:xfrm>
              <a:off x="2007574" y="3560762"/>
              <a:ext cx="336207" cy="345401"/>
            </a:xfrm>
            <a:prstGeom prst="rect">
              <a:avLst/>
            </a:prstGeom>
            <a:noFill/>
            <a:ln w="9525">
              <a:noFill/>
              <a:miter lim="800000"/>
              <a:headEnd/>
              <a:tailEnd/>
            </a:ln>
          </p:spPr>
          <p:txBody>
            <a:bodyPr wrap="none">
              <a:spAutoFit/>
            </a:bodyPr>
            <a:lstStyle/>
            <a:p>
              <a:r>
                <a:rPr lang="en-GB" sz="1200" dirty="0"/>
                <a:t>2</a:t>
              </a:r>
            </a:p>
          </p:txBody>
        </p:sp>
        <p:sp>
          <p:nvSpPr>
            <p:cNvPr id="30730" name="Text Box 11"/>
            <p:cNvSpPr txBox="1">
              <a:spLocks noChangeArrowheads="1"/>
            </p:cNvSpPr>
            <p:nvPr/>
          </p:nvSpPr>
          <p:spPr bwMode="auto">
            <a:xfrm>
              <a:off x="2007574" y="2991508"/>
              <a:ext cx="336207" cy="345401"/>
            </a:xfrm>
            <a:prstGeom prst="rect">
              <a:avLst/>
            </a:prstGeom>
            <a:noFill/>
            <a:ln w="9525">
              <a:noFill/>
              <a:miter lim="800000"/>
              <a:headEnd/>
              <a:tailEnd/>
            </a:ln>
          </p:spPr>
          <p:txBody>
            <a:bodyPr wrap="none">
              <a:spAutoFit/>
            </a:bodyPr>
            <a:lstStyle/>
            <a:p>
              <a:r>
                <a:rPr lang="en-GB" sz="1200" dirty="0"/>
                <a:t>5</a:t>
              </a:r>
            </a:p>
          </p:txBody>
        </p:sp>
        <p:sp>
          <p:nvSpPr>
            <p:cNvPr id="30731" name="Text Box 12"/>
            <p:cNvSpPr txBox="1">
              <a:spLocks noChangeArrowheads="1"/>
            </p:cNvSpPr>
            <p:nvPr/>
          </p:nvSpPr>
          <p:spPr bwMode="auto">
            <a:xfrm>
              <a:off x="1893274" y="2553431"/>
              <a:ext cx="442144" cy="345401"/>
            </a:xfrm>
            <a:prstGeom prst="rect">
              <a:avLst/>
            </a:prstGeom>
            <a:noFill/>
            <a:ln w="9525">
              <a:noFill/>
              <a:miter lim="800000"/>
              <a:headEnd/>
              <a:tailEnd/>
            </a:ln>
          </p:spPr>
          <p:txBody>
            <a:bodyPr wrap="none">
              <a:spAutoFit/>
            </a:bodyPr>
            <a:lstStyle/>
            <a:p>
              <a:r>
                <a:rPr lang="en-GB" sz="1200" dirty="0"/>
                <a:t>10</a:t>
              </a:r>
            </a:p>
          </p:txBody>
        </p:sp>
        <p:sp>
          <p:nvSpPr>
            <p:cNvPr id="30732" name="Text Box 13"/>
            <p:cNvSpPr txBox="1">
              <a:spLocks noChangeArrowheads="1"/>
            </p:cNvSpPr>
            <p:nvPr/>
          </p:nvSpPr>
          <p:spPr bwMode="auto">
            <a:xfrm>
              <a:off x="1893274" y="2166082"/>
              <a:ext cx="442144" cy="345401"/>
            </a:xfrm>
            <a:prstGeom prst="rect">
              <a:avLst/>
            </a:prstGeom>
            <a:noFill/>
            <a:ln w="9525">
              <a:noFill/>
              <a:miter lim="800000"/>
              <a:headEnd/>
              <a:tailEnd/>
            </a:ln>
          </p:spPr>
          <p:txBody>
            <a:bodyPr wrap="none">
              <a:spAutoFit/>
            </a:bodyPr>
            <a:lstStyle/>
            <a:p>
              <a:r>
                <a:rPr lang="en-GB" sz="1200"/>
                <a:t>20</a:t>
              </a:r>
            </a:p>
          </p:txBody>
        </p:sp>
        <p:sp>
          <p:nvSpPr>
            <p:cNvPr id="30733" name="Text Box 14"/>
            <p:cNvSpPr txBox="1">
              <a:spLocks noChangeArrowheads="1"/>
            </p:cNvSpPr>
            <p:nvPr/>
          </p:nvSpPr>
          <p:spPr bwMode="auto">
            <a:xfrm>
              <a:off x="1893274" y="1585056"/>
              <a:ext cx="442144" cy="345401"/>
            </a:xfrm>
            <a:prstGeom prst="rect">
              <a:avLst/>
            </a:prstGeom>
            <a:noFill/>
            <a:ln w="9525">
              <a:noFill/>
              <a:miter lim="800000"/>
              <a:headEnd/>
              <a:tailEnd/>
            </a:ln>
          </p:spPr>
          <p:txBody>
            <a:bodyPr wrap="none">
              <a:spAutoFit/>
            </a:bodyPr>
            <a:lstStyle/>
            <a:p>
              <a:r>
                <a:rPr lang="en-GB" sz="1200"/>
                <a:t>50</a:t>
              </a:r>
            </a:p>
          </p:txBody>
        </p:sp>
        <p:sp>
          <p:nvSpPr>
            <p:cNvPr id="30734" name="Text Box 15"/>
            <p:cNvSpPr txBox="1">
              <a:spLocks noChangeArrowheads="1"/>
            </p:cNvSpPr>
            <p:nvPr/>
          </p:nvSpPr>
          <p:spPr bwMode="auto">
            <a:xfrm>
              <a:off x="1777387" y="1166199"/>
              <a:ext cx="548085" cy="345401"/>
            </a:xfrm>
            <a:prstGeom prst="rect">
              <a:avLst/>
            </a:prstGeom>
            <a:noFill/>
            <a:ln w="9525">
              <a:noFill/>
              <a:miter lim="800000"/>
              <a:headEnd/>
              <a:tailEnd/>
            </a:ln>
          </p:spPr>
          <p:txBody>
            <a:bodyPr wrap="none">
              <a:spAutoFit/>
            </a:bodyPr>
            <a:lstStyle/>
            <a:p>
              <a:r>
                <a:rPr lang="en-GB" sz="1200" dirty="0"/>
                <a:t>100</a:t>
              </a:r>
            </a:p>
          </p:txBody>
        </p:sp>
        <p:sp>
          <p:nvSpPr>
            <p:cNvPr id="30735" name="Text Box 18"/>
            <p:cNvSpPr txBox="1">
              <a:spLocks noChangeArrowheads="1"/>
            </p:cNvSpPr>
            <p:nvPr/>
          </p:nvSpPr>
          <p:spPr bwMode="auto">
            <a:xfrm rot="16200000">
              <a:off x="168770" y="2776026"/>
              <a:ext cx="2975563" cy="345401"/>
            </a:xfrm>
            <a:prstGeom prst="rect">
              <a:avLst/>
            </a:prstGeom>
            <a:noFill/>
            <a:ln w="9525">
              <a:noFill/>
              <a:miter lim="800000"/>
              <a:headEnd/>
              <a:tailEnd/>
            </a:ln>
          </p:spPr>
          <p:txBody>
            <a:bodyPr wrap="none">
              <a:spAutoFit/>
            </a:bodyPr>
            <a:lstStyle/>
            <a:p>
              <a:r>
                <a:rPr lang="en-GB" sz="1200" dirty="0"/>
                <a:t>Urinary albumin (mg/L </a:t>
              </a:r>
              <a:r>
                <a:rPr lang="en-GB" sz="1200" u="sng" dirty="0"/>
                <a:t>log scale</a:t>
              </a:r>
              <a:r>
                <a:rPr lang="en-GB" sz="1200" dirty="0"/>
                <a:t>)</a:t>
              </a:r>
            </a:p>
          </p:txBody>
        </p:sp>
        <p:sp>
          <p:nvSpPr>
            <p:cNvPr id="30736" name="Line 19"/>
            <p:cNvSpPr>
              <a:spLocks noChangeShapeType="1"/>
            </p:cNvSpPr>
            <p:nvPr/>
          </p:nvSpPr>
          <p:spPr bwMode="auto">
            <a:xfrm>
              <a:off x="2359025" y="3714750"/>
              <a:ext cx="4846638" cy="0"/>
            </a:xfrm>
            <a:prstGeom prst="line">
              <a:avLst/>
            </a:prstGeom>
            <a:noFill/>
            <a:ln w="9525">
              <a:solidFill>
                <a:schemeClr val="tx1"/>
              </a:solidFill>
              <a:prstDash val="dash"/>
              <a:round/>
              <a:headEnd/>
              <a:tailEnd/>
            </a:ln>
          </p:spPr>
          <p:txBody>
            <a:bodyPr/>
            <a:lstStyle/>
            <a:p>
              <a:endParaRPr lang="en-GB" sz="1200"/>
            </a:p>
          </p:txBody>
        </p:sp>
        <p:sp>
          <p:nvSpPr>
            <p:cNvPr id="30737" name="Line 20"/>
            <p:cNvSpPr>
              <a:spLocks noChangeShapeType="1"/>
            </p:cNvSpPr>
            <p:nvPr/>
          </p:nvSpPr>
          <p:spPr bwMode="auto">
            <a:xfrm>
              <a:off x="2359025" y="3165475"/>
              <a:ext cx="4846638" cy="0"/>
            </a:xfrm>
            <a:prstGeom prst="line">
              <a:avLst/>
            </a:prstGeom>
            <a:noFill/>
            <a:ln w="9525">
              <a:solidFill>
                <a:schemeClr val="tx1"/>
              </a:solidFill>
              <a:prstDash val="dash"/>
              <a:round/>
              <a:headEnd/>
              <a:tailEnd/>
            </a:ln>
          </p:spPr>
          <p:txBody>
            <a:bodyPr/>
            <a:lstStyle/>
            <a:p>
              <a:endParaRPr lang="en-GB" sz="1200"/>
            </a:p>
          </p:txBody>
        </p:sp>
        <p:sp>
          <p:nvSpPr>
            <p:cNvPr id="30738" name="Line 21"/>
            <p:cNvSpPr>
              <a:spLocks noChangeShapeType="1"/>
            </p:cNvSpPr>
            <p:nvPr/>
          </p:nvSpPr>
          <p:spPr bwMode="auto">
            <a:xfrm>
              <a:off x="2359025" y="2757488"/>
              <a:ext cx="4846638" cy="0"/>
            </a:xfrm>
            <a:prstGeom prst="line">
              <a:avLst/>
            </a:prstGeom>
            <a:noFill/>
            <a:ln w="9525">
              <a:solidFill>
                <a:schemeClr val="tx1"/>
              </a:solidFill>
              <a:prstDash val="dash"/>
              <a:round/>
              <a:headEnd/>
              <a:tailEnd/>
            </a:ln>
          </p:spPr>
          <p:txBody>
            <a:bodyPr/>
            <a:lstStyle/>
            <a:p>
              <a:endParaRPr lang="en-GB" sz="1200"/>
            </a:p>
          </p:txBody>
        </p:sp>
        <p:sp>
          <p:nvSpPr>
            <p:cNvPr id="30739" name="Line 22"/>
            <p:cNvSpPr>
              <a:spLocks noChangeShapeType="1"/>
            </p:cNvSpPr>
            <p:nvPr/>
          </p:nvSpPr>
          <p:spPr bwMode="auto">
            <a:xfrm>
              <a:off x="2359025" y="2349500"/>
              <a:ext cx="4846638" cy="0"/>
            </a:xfrm>
            <a:prstGeom prst="line">
              <a:avLst/>
            </a:prstGeom>
            <a:noFill/>
            <a:ln w="9525">
              <a:solidFill>
                <a:schemeClr val="tx1"/>
              </a:solidFill>
              <a:prstDash val="dash"/>
              <a:round/>
              <a:headEnd/>
              <a:tailEnd/>
            </a:ln>
          </p:spPr>
          <p:txBody>
            <a:bodyPr/>
            <a:lstStyle/>
            <a:p>
              <a:endParaRPr lang="en-GB" sz="1200"/>
            </a:p>
          </p:txBody>
        </p:sp>
        <p:sp>
          <p:nvSpPr>
            <p:cNvPr id="30740" name="Line 23"/>
            <p:cNvSpPr>
              <a:spLocks noChangeShapeType="1"/>
            </p:cNvSpPr>
            <p:nvPr/>
          </p:nvSpPr>
          <p:spPr bwMode="auto">
            <a:xfrm>
              <a:off x="2359025" y="1790700"/>
              <a:ext cx="4846638" cy="0"/>
            </a:xfrm>
            <a:prstGeom prst="line">
              <a:avLst/>
            </a:prstGeom>
            <a:noFill/>
            <a:ln w="9525">
              <a:solidFill>
                <a:schemeClr val="tx1"/>
              </a:solidFill>
              <a:prstDash val="dash"/>
              <a:round/>
              <a:headEnd/>
              <a:tailEnd/>
            </a:ln>
          </p:spPr>
          <p:txBody>
            <a:bodyPr/>
            <a:lstStyle/>
            <a:p>
              <a:endParaRPr lang="en-GB" sz="1200"/>
            </a:p>
          </p:txBody>
        </p:sp>
        <p:sp>
          <p:nvSpPr>
            <p:cNvPr id="30741" name="Line 24"/>
            <p:cNvSpPr>
              <a:spLocks noChangeShapeType="1"/>
            </p:cNvSpPr>
            <p:nvPr/>
          </p:nvSpPr>
          <p:spPr bwMode="auto">
            <a:xfrm>
              <a:off x="2359025" y="1373188"/>
              <a:ext cx="4846638" cy="0"/>
            </a:xfrm>
            <a:prstGeom prst="line">
              <a:avLst/>
            </a:prstGeom>
            <a:noFill/>
            <a:ln w="9525">
              <a:solidFill>
                <a:schemeClr val="tx1"/>
              </a:solidFill>
              <a:prstDash val="dash"/>
              <a:round/>
              <a:headEnd/>
              <a:tailEnd/>
            </a:ln>
          </p:spPr>
          <p:txBody>
            <a:bodyPr/>
            <a:lstStyle/>
            <a:p>
              <a:endParaRPr lang="en-GB" sz="1200"/>
            </a:p>
          </p:txBody>
        </p:sp>
        <p:sp>
          <p:nvSpPr>
            <p:cNvPr id="30742" name="Text Box 25"/>
            <p:cNvSpPr txBox="1">
              <a:spLocks noChangeArrowheads="1"/>
            </p:cNvSpPr>
            <p:nvPr/>
          </p:nvSpPr>
          <p:spPr bwMode="auto">
            <a:xfrm>
              <a:off x="2093913" y="4187826"/>
              <a:ext cx="548084" cy="345401"/>
            </a:xfrm>
            <a:prstGeom prst="rect">
              <a:avLst/>
            </a:prstGeom>
            <a:noFill/>
            <a:ln w="9525">
              <a:noFill/>
              <a:miter lim="800000"/>
              <a:headEnd/>
              <a:tailEnd/>
            </a:ln>
          </p:spPr>
          <p:txBody>
            <a:bodyPr wrap="none">
              <a:spAutoFit/>
            </a:bodyPr>
            <a:lstStyle/>
            <a:p>
              <a:r>
                <a:rPr lang="en-GB" sz="1200"/>
                <a:t>100</a:t>
              </a:r>
            </a:p>
          </p:txBody>
        </p:sp>
        <p:sp>
          <p:nvSpPr>
            <p:cNvPr id="30743" name="Text Box 26"/>
            <p:cNvSpPr txBox="1">
              <a:spLocks noChangeArrowheads="1"/>
            </p:cNvSpPr>
            <p:nvPr/>
          </p:nvSpPr>
          <p:spPr bwMode="auto">
            <a:xfrm>
              <a:off x="2779713" y="4187826"/>
              <a:ext cx="533853" cy="345401"/>
            </a:xfrm>
            <a:prstGeom prst="rect">
              <a:avLst/>
            </a:prstGeom>
            <a:noFill/>
            <a:ln w="9525">
              <a:noFill/>
              <a:miter lim="800000"/>
              <a:headEnd/>
              <a:tailEnd/>
            </a:ln>
          </p:spPr>
          <p:txBody>
            <a:bodyPr wrap="none">
              <a:spAutoFit/>
            </a:bodyPr>
            <a:lstStyle/>
            <a:p>
              <a:r>
                <a:rPr lang="en-GB" sz="1200"/>
                <a:t>110</a:t>
              </a:r>
            </a:p>
          </p:txBody>
        </p:sp>
        <p:sp>
          <p:nvSpPr>
            <p:cNvPr id="30744" name="Text Box 27"/>
            <p:cNvSpPr txBox="1">
              <a:spLocks noChangeArrowheads="1"/>
            </p:cNvSpPr>
            <p:nvPr/>
          </p:nvSpPr>
          <p:spPr bwMode="auto">
            <a:xfrm>
              <a:off x="3465513" y="4187826"/>
              <a:ext cx="548084" cy="345401"/>
            </a:xfrm>
            <a:prstGeom prst="rect">
              <a:avLst/>
            </a:prstGeom>
            <a:noFill/>
            <a:ln w="9525">
              <a:noFill/>
              <a:miter lim="800000"/>
              <a:headEnd/>
              <a:tailEnd/>
            </a:ln>
          </p:spPr>
          <p:txBody>
            <a:bodyPr wrap="none">
              <a:spAutoFit/>
            </a:bodyPr>
            <a:lstStyle/>
            <a:p>
              <a:r>
                <a:rPr lang="en-GB" sz="1200"/>
                <a:t>120</a:t>
              </a:r>
            </a:p>
          </p:txBody>
        </p:sp>
        <p:sp>
          <p:nvSpPr>
            <p:cNvPr id="30745" name="Text Box 28"/>
            <p:cNvSpPr txBox="1">
              <a:spLocks noChangeArrowheads="1"/>
            </p:cNvSpPr>
            <p:nvPr/>
          </p:nvSpPr>
          <p:spPr bwMode="auto">
            <a:xfrm>
              <a:off x="4151314" y="4187826"/>
              <a:ext cx="548084" cy="345401"/>
            </a:xfrm>
            <a:prstGeom prst="rect">
              <a:avLst/>
            </a:prstGeom>
            <a:noFill/>
            <a:ln w="9525">
              <a:noFill/>
              <a:miter lim="800000"/>
              <a:headEnd/>
              <a:tailEnd/>
            </a:ln>
          </p:spPr>
          <p:txBody>
            <a:bodyPr wrap="none">
              <a:spAutoFit/>
            </a:bodyPr>
            <a:lstStyle/>
            <a:p>
              <a:r>
                <a:rPr lang="en-GB" sz="1200"/>
                <a:t>130</a:t>
              </a:r>
            </a:p>
          </p:txBody>
        </p:sp>
        <p:sp>
          <p:nvSpPr>
            <p:cNvPr id="30746" name="Text Box 29"/>
            <p:cNvSpPr txBox="1">
              <a:spLocks noChangeArrowheads="1"/>
            </p:cNvSpPr>
            <p:nvPr/>
          </p:nvSpPr>
          <p:spPr bwMode="auto">
            <a:xfrm>
              <a:off x="4837112" y="4187826"/>
              <a:ext cx="548084" cy="345401"/>
            </a:xfrm>
            <a:prstGeom prst="rect">
              <a:avLst/>
            </a:prstGeom>
            <a:noFill/>
            <a:ln w="9525">
              <a:noFill/>
              <a:miter lim="800000"/>
              <a:headEnd/>
              <a:tailEnd/>
            </a:ln>
          </p:spPr>
          <p:txBody>
            <a:bodyPr wrap="none">
              <a:spAutoFit/>
            </a:bodyPr>
            <a:lstStyle/>
            <a:p>
              <a:r>
                <a:rPr lang="en-GB" sz="1200"/>
                <a:t>140</a:t>
              </a:r>
            </a:p>
          </p:txBody>
        </p:sp>
        <p:sp>
          <p:nvSpPr>
            <p:cNvPr id="30747" name="Text Box 30"/>
            <p:cNvSpPr txBox="1">
              <a:spLocks noChangeArrowheads="1"/>
            </p:cNvSpPr>
            <p:nvPr/>
          </p:nvSpPr>
          <p:spPr bwMode="auto">
            <a:xfrm>
              <a:off x="5522913" y="4187826"/>
              <a:ext cx="548084" cy="345401"/>
            </a:xfrm>
            <a:prstGeom prst="rect">
              <a:avLst/>
            </a:prstGeom>
            <a:noFill/>
            <a:ln w="9525">
              <a:noFill/>
              <a:miter lim="800000"/>
              <a:headEnd/>
              <a:tailEnd/>
            </a:ln>
          </p:spPr>
          <p:txBody>
            <a:bodyPr wrap="none">
              <a:spAutoFit/>
            </a:bodyPr>
            <a:lstStyle/>
            <a:p>
              <a:r>
                <a:rPr lang="en-GB" sz="1200"/>
                <a:t>150</a:t>
              </a:r>
            </a:p>
          </p:txBody>
        </p:sp>
        <p:sp>
          <p:nvSpPr>
            <p:cNvPr id="30748" name="Text Box 31"/>
            <p:cNvSpPr txBox="1">
              <a:spLocks noChangeArrowheads="1"/>
            </p:cNvSpPr>
            <p:nvPr/>
          </p:nvSpPr>
          <p:spPr bwMode="auto">
            <a:xfrm>
              <a:off x="6208713" y="4187826"/>
              <a:ext cx="548084" cy="345401"/>
            </a:xfrm>
            <a:prstGeom prst="rect">
              <a:avLst/>
            </a:prstGeom>
            <a:noFill/>
            <a:ln w="9525">
              <a:noFill/>
              <a:miter lim="800000"/>
              <a:headEnd/>
              <a:tailEnd/>
            </a:ln>
          </p:spPr>
          <p:txBody>
            <a:bodyPr wrap="none">
              <a:spAutoFit/>
            </a:bodyPr>
            <a:lstStyle/>
            <a:p>
              <a:r>
                <a:rPr lang="en-GB" sz="1200"/>
                <a:t>160</a:t>
              </a:r>
            </a:p>
          </p:txBody>
        </p:sp>
        <p:sp>
          <p:nvSpPr>
            <p:cNvPr id="30749" name="Text Box 32"/>
            <p:cNvSpPr txBox="1">
              <a:spLocks noChangeArrowheads="1"/>
            </p:cNvSpPr>
            <p:nvPr/>
          </p:nvSpPr>
          <p:spPr bwMode="auto">
            <a:xfrm>
              <a:off x="6894513" y="4187826"/>
              <a:ext cx="548084" cy="345401"/>
            </a:xfrm>
            <a:prstGeom prst="rect">
              <a:avLst/>
            </a:prstGeom>
            <a:noFill/>
            <a:ln w="9525">
              <a:noFill/>
              <a:miter lim="800000"/>
              <a:headEnd/>
              <a:tailEnd/>
            </a:ln>
          </p:spPr>
          <p:txBody>
            <a:bodyPr wrap="none">
              <a:spAutoFit/>
            </a:bodyPr>
            <a:lstStyle/>
            <a:p>
              <a:r>
                <a:rPr lang="en-GB" sz="1200"/>
                <a:t>170</a:t>
              </a:r>
            </a:p>
          </p:txBody>
        </p:sp>
        <p:sp>
          <p:nvSpPr>
            <p:cNvPr id="30750" name="Text Box 33"/>
            <p:cNvSpPr txBox="1">
              <a:spLocks noChangeArrowheads="1"/>
            </p:cNvSpPr>
            <p:nvPr/>
          </p:nvSpPr>
          <p:spPr bwMode="auto">
            <a:xfrm>
              <a:off x="4094162" y="4521200"/>
              <a:ext cx="1356177" cy="345401"/>
            </a:xfrm>
            <a:prstGeom prst="rect">
              <a:avLst/>
            </a:prstGeom>
            <a:noFill/>
            <a:ln w="9525">
              <a:noFill/>
              <a:miter lim="800000"/>
              <a:headEnd/>
              <a:tailEnd/>
            </a:ln>
          </p:spPr>
          <p:txBody>
            <a:bodyPr wrap="none">
              <a:spAutoFit/>
            </a:bodyPr>
            <a:lstStyle/>
            <a:p>
              <a:r>
                <a:rPr lang="en-GB" sz="1200"/>
                <a:t>SBP (mmHg)</a:t>
              </a:r>
            </a:p>
          </p:txBody>
        </p:sp>
      </p:grpSp>
      <p:sp>
        <p:nvSpPr>
          <p:cNvPr id="30751" name="Text Box 34"/>
          <p:cNvSpPr txBox="1">
            <a:spLocks noChangeArrowheads="1"/>
          </p:cNvSpPr>
          <p:nvPr/>
        </p:nvSpPr>
        <p:spPr bwMode="auto">
          <a:xfrm>
            <a:off x="5655309" y="6256338"/>
            <a:ext cx="3020379" cy="276999"/>
          </a:xfrm>
          <a:prstGeom prst="rect">
            <a:avLst/>
          </a:prstGeom>
          <a:noFill/>
          <a:ln w="9525">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dirty="0"/>
              <a:t>Gerber L, et al., </a:t>
            </a:r>
            <a:r>
              <a:rPr lang="en-GB" dirty="0" smtClean="0"/>
              <a:t>2001; </a:t>
            </a:r>
            <a:r>
              <a:rPr lang="en-GB" dirty="0" err="1" smtClean="0"/>
              <a:t>Coresh</a:t>
            </a:r>
            <a:r>
              <a:rPr lang="en-GB" dirty="0" smtClean="0"/>
              <a:t> et al., 2003</a:t>
            </a:r>
            <a:endParaRPr lang="en-GB" dirty="0"/>
          </a:p>
        </p:txBody>
      </p:sp>
      <p:sp>
        <p:nvSpPr>
          <p:cNvPr id="30752" name="Text Box 36"/>
          <p:cNvSpPr txBox="1">
            <a:spLocks noChangeArrowheads="1"/>
          </p:cNvSpPr>
          <p:nvPr/>
        </p:nvSpPr>
        <p:spPr bwMode="auto">
          <a:xfrm>
            <a:off x="292548" y="4661692"/>
            <a:ext cx="8513825" cy="1323439"/>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smtClean="0"/>
              <a:t>Hypertension causes: </a:t>
            </a:r>
          </a:p>
          <a:p>
            <a:r>
              <a:rPr lang="en-GB" dirty="0" smtClean="0"/>
              <a:t>- increased </a:t>
            </a:r>
            <a:r>
              <a:rPr lang="en-GB" dirty="0"/>
              <a:t>albumin loss in the </a:t>
            </a:r>
            <a:r>
              <a:rPr lang="en-GB" dirty="0" smtClean="0"/>
              <a:t>urine </a:t>
            </a:r>
            <a:endParaRPr lang="en-GB" dirty="0"/>
          </a:p>
          <a:p>
            <a:r>
              <a:rPr lang="en-GB" dirty="0" smtClean="0"/>
              <a:t>- decline in GFR with age</a:t>
            </a:r>
            <a:endParaRPr lang="en-GB" dirty="0"/>
          </a:p>
          <a:p>
            <a:r>
              <a:rPr lang="en-GB" dirty="0" smtClean="0"/>
              <a:t>Both indicative </a:t>
            </a:r>
            <a:r>
              <a:rPr lang="en-GB" dirty="0"/>
              <a:t>of renal </a:t>
            </a:r>
            <a:r>
              <a:rPr lang="en-GB" dirty="0" smtClean="0"/>
              <a:t>damage</a:t>
            </a:r>
            <a:endParaRPr lang="en-GB" dirty="0"/>
          </a:p>
        </p:txBody>
      </p:sp>
      <p:sp>
        <p:nvSpPr>
          <p:cNvPr id="3" name="TextBox 2"/>
          <p:cNvSpPr txBox="1"/>
          <p:nvPr/>
        </p:nvSpPr>
        <p:spPr>
          <a:xfrm>
            <a:off x="3953752" y="1055071"/>
            <a:ext cx="1443024" cy="400110"/>
          </a:xfrm>
          <a:prstGeom prst="rect">
            <a:avLst/>
          </a:prstGeom>
          <a:noFill/>
        </p:spPr>
        <p:txBody>
          <a:bodyPr wrap="none" rtlCol="0">
            <a:spAutoFit/>
          </a:bodyPr>
          <a:lstStyle/>
          <a:p>
            <a:r>
              <a:rPr lang="en-GB" dirty="0" smtClean="0">
                <a:latin typeface="Calibri" pitchFamily="34" charset="0"/>
                <a:cs typeface="Calibri" pitchFamily="34" charset="0"/>
              </a:rPr>
              <a:t>albuminuria</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333134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3773704" y="957041"/>
            <a:ext cx="4977272" cy="4840054"/>
          </a:xfrm>
          <a:prstGeom prst="rect">
            <a:avLst/>
          </a:prstGeom>
          <a:noFill/>
          <a:ln w="9525">
            <a:noFill/>
            <a:miter lim="800000"/>
            <a:headEnd/>
            <a:tailEnd/>
          </a:ln>
        </p:spPr>
      </p:pic>
      <p:sp>
        <p:nvSpPr>
          <p:cNvPr id="3" name="Rectangle 2"/>
          <p:cNvSpPr>
            <a:spLocks noGrp="1" noChangeArrowheads="1"/>
          </p:cNvSpPr>
          <p:nvPr>
            <p:ph type="ctrTitle"/>
          </p:nvPr>
        </p:nvSpPr>
        <p:spPr>
          <a:xfrm>
            <a:off x="0" y="0"/>
            <a:ext cx="3135086" cy="6858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kern="1200" dirty="0" smtClean="0">
                <a:solidFill>
                  <a:schemeClr val="tx1"/>
                </a:solidFill>
                <a:latin typeface="Calibri" pitchFamily="34" charset="0"/>
              </a:rPr>
              <a:t>What is hypertension?</a:t>
            </a:r>
            <a:endParaRPr lang="en-US" sz="3200" kern="1200" dirty="0" smtClean="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3091543" cy="6858000"/>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Effects of hypertension - summary</a:t>
            </a:r>
          </a:p>
        </p:txBody>
      </p:sp>
      <p:sp>
        <p:nvSpPr>
          <p:cNvPr id="31747" name="Rectangle 3"/>
          <p:cNvSpPr>
            <a:spLocks noGrp="1" noChangeArrowheads="1"/>
          </p:cNvSpPr>
          <p:nvPr>
            <p:ph type="body" idx="1"/>
          </p:nvPr>
        </p:nvSpPr>
        <p:spPr>
          <a:xfrm>
            <a:off x="3483429" y="1589322"/>
            <a:ext cx="5370285" cy="4114800"/>
          </a:xfrm>
          <a:noFill/>
        </p:spPr>
        <p:txBody>
          <a:bodyPr/>
          <a:lstStyle/>
          <a:p>
            <a:pPr eaLnBrk="1" hangingPunct="1">
              <a:lnSpc>
                <a:spcPct val="90000"/>
              </a:lnSpc>
            </a:pPr>
            <a:r>
              <a:rPr lang="en-GB" sz="2000" dirty="0" smtClean="0">
                <a:latin typeface="Arial" charset="0"/>
              </a:rPr>
              <a:t>Structural changes in the circulation</a:t>
            </a:r>
          </a:p>
          <a:p>
            <a:pPr eaLnBrk="1" hangingPunct="1">
              <a:lnSpc>
                <a:spcPct val="90000"/>
              </a:lnSpc>
            </a:pPr>
            <a:r>
              <a:rPr lang="en-GB" sz="2000" dirty="0" smtClean="0">
                <a:latin typeface="Arial" charset="0"/>
              </a:rPr>
              <a:t>Acceleration of atherosclerosis and microvascular damage</a:t>
            </a:r>
          </a:p>
          <a:p>
            <a:pPr lvl="1" eaLnBrk="1" hangingPunct="1">
              <a:lnSpc>
                <a:spcPct val="90000"/>
              </a:lnSpc>
            </a:pPr>
            <a:r>
              <a:rPr lang="en-GB" sz="2000" dirty="0" smtClean="0">
                <a:solidFill>
                  <a:srgbClr val="0070C0"/>
                </a:solidFill>
                <a:latin typeface="Arial" charset="0"/>
              </a:rPr>
              <a:t>Myocardial infarction</a:t>
            </a:r>
          </a:p>
          <a:p>
            <a:pPr lvl="1" eaLnBrk="1" hangingPunct="1">
              <a:lnSpc>
                <a:spcPct val="90000"/>
              </a:lnSpc>
            </a:pPr>
            <a:r>
              <a:rPr lang="en-GB" sz="2000" dirty="0" smtClean="0">
                <a:solidFill>
                  <a:srgbClr val="0070C0"/>
                </a:solidFill>
                <a:latin typeface="Arial" charset="0"/>
              </a:rPr>
              <a:t>Heart Failure</a:t>
            </a:r>
          </a:p>
          <a:p>
            <a:pPr lvl="1" eaLnBrk="1" hangingPunct="1">
              <a:lnSpc>
                <a:spcPct val="90000"/>
              </a:lnSpc>
            </a:pPr>
            <a:r>
              <a:rPr lang="en-GB" sz="2000" dirty="0" smtClean="0">
                <a:solidFill>
                  <a:srgbClr val="0070C0"/>
                </a:solidFill>
                <a:latin typeface="Arial" charset="0"/>
              </a:rPr>
              <a:t>Stroke</a:t>
            </a:r>
          </a:p>
          <a:p>
            <a:pPr lvl="1" eaLnBrk="1" hangingPunct="1">
              <a:lnSpc>
                <a:spcPct val="90000"/>
              </a:lnSpc>
            </a:pPr>
            <a:r>
              <a:rPr lang="en-GB" sz="2000" dirty="0" smtClean="0">
                <a:solidFill>
                  <a:srgbClr val="0070C0"/>
                </a:solidFill>
                <a:latin typeface="Arial" charset="0"/>
              </a:rPr>
              <a:t>Peripheral vascular disease</a:t>
            </a:r>
          </a:p>
          <a:p>
            <a:pPr lvl="1" eaLnBrk="1" hangingPunct="1">
              <a:lnSpc>
                <a:spcPct val="90000"/>
              </a:lnSpc>
            </a:pPr>
            <a:r>
              <a:rPr lang="en-GB" sz="2000" dirty="0" smtClean="0">
                <a:solidFill>
                  <a:srgbClr val="0070C0"/>
                </a:solidFill>
                <a:latin typeface="Arial" charset="0"/>
              </a:rPr>
              <a:t>Retinopathy </a:t>
            </a:r>
          </a:p>
          <a:p>
            <a:pPr lvl="1" eaLnBrk="1" hangingPunct="1">
              <a:lnSpc>
                <a:spcPct val="90000"/>
              </a:lnSpc>
            </a:pPr>
            <a:r>
              <a:rPr lang="en-GB" sz="2000" dirty="0" smtClean="0">
                <a:solidFill>
                  <a:srgbClr val="0070C0"/>
                </a:solidFill>
                <a:latin typeface="Arial" charset="0"/>
              </a:rPr>
              <a:t>Renal disease / failure</a:t>
            </a:r>
          </a:p>
          <a:p>
            <a:pPr lvl="1" eaLnBrk="1" hangingPunct="1">
              <a:lnSpc>
                <a:spcPct val="90000"/>
              </a:lnSpc>
            </a:pPr>
            <a:r>
              <a:rPr lang="en-GB" sz="2000" dirty="0" smtClean="0">
                <a:solidFill>
                  <a:srgbClr val="0070C0"/>
                </a:solidFill>
                <a:latin typeface="Arial" charset="0"/>
              </a:rPr>
              <a:t>Atrial fibrillation</a:t>
            </a:r>
          </a:p>
          <a:p>
            <a:pPr lvl="1" eaLnBrk="1" hangingPunct="1">
              <a:lnSpc>
                <a:spcPct val="90000"/>
              </a:lnSpc>
            </a:pPr>
            <a:r>
              <a:rPr lang="en-GB" sz="2000" dirty="0" smtClean="0">
                <a:solidFill>
                  <a:srgbClr val="0070C0"/>
                </a:solidFill>
                <a:latin typeface="Arial" charset="0"/>
              </a:rPr>
              <a:t>Dementia</a:t>
            </a:r>
          </a:p>
        </p:txBody>
      </p:sp>
    </p:spTree>
    <p:extLst>
      <p:ext uri="{BB962C8B-B14F-4D97-AF65-F5344CB8AC3E}">
        <p14:creationId xmlns:p14="http://schemas.microsoft.com/office/powerpoint/2010/main" val="3140906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0" y="0"/>
            <a:ext cx="9144000" cy="725488"/>
          </a:xfrm>
          <a:prstGeom prst="rect">
            <a:avLst/>
          </a:prstGeo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eaLnBrk="0" fontAlgn="auto" hangingPunct="0">
              <a:spcAft>
                <a:spcPts val="0"/>
              </a:spcAft>
              <a:defRPr sz="3200">
                <a:solidFill>
                  <a:schemeClr val="tx2"/>
                </a:solidFill>
                <a:latin typeface="Calibri" pitchFamily="34" charset="0"/>
                <a:ea typeface="+mj-ea"/>
                <a:cs typeface="+mj-cs"/>
              </a:defRPr>
            </a:lvl1pPr>
            <a:lvl2pPr algn="ctr" eaLnBrk="0" hangingPunct="0">
              <a:defRPr sz="4400">
                <a:solidFill>
                  <a:schemeClr val="tx2"/>
                </a:solidFill>
                <a:latin typeface="Times New Roman"/>
              </a:defRPr>
            </a:lvl2pPr>
            <a:lvl3pPr algn="ctr" eaLnBrk="0" hangingPunct="0">
              <a:defRPr sz="4400">
                <a:solidFill>
                  <a:schemeClr val="tx2"/>
                </a:solidFill>
                <a:latin typeface="Times New Roman"/>
              </a:defRPr>
            </a:lvl3pPr>
            <a:lvl4pPr algn="ctr" eaLnBrk="0" hangingPunct="0">
              <a:defRPr sz="4400">
                <a:solidFill>
                  <a:schemeClr val="tx2"/>
                </a:solidFill>
                <a:latin typeface="Times New Roman"/>
              </a:defRPr>
            </a:lvl4pPr>
            <a:lvl5pPr algn="ctr" eaLnBrk="0" hangingPunct="0">
              <a:defRPr sz="4400">
                <a:solidFill>
                  <a:schemeClr val="tx2"/>
                </a:solidFill>
                <a:latin typeface="Times New Roman"/>
              </a:defRPr>
            </a:lvl5pPr>
            <a:lvl6pPr marL="457200" algn="ctr" fontAlgn="base">
              <a:spcBef>
                <a:spcPct val="0"/>
              </a:spcBef>
              <a:spcAft>
                <a:spcPct val="0"/>
              </a:spcAft>
              <a:defRPr sz="4400">
                <a:solidFill>
                  <a:schemeClr val="tx2"/>
                </a:solidFill>
                <a:latin typeface="Times New Roman"/>
              </a:defRPr>
            </a:lvl6pPr>
            <a:lvl7pPr marL="914400" algn="ctr" fontAlgn="base">
              <a:spcBef>
                <a:spcPct val="0"/>
              </a:spcBef>
              <a:spcAft>
                <a:spcPct val="0"/>
              </a:spcAft>
              <a:defRPr sz="4400">
                <a:solidFill>
                  <a:schemeClr val="tx2"/>
                </a:solidFill>
                <a:latin typeface="Times New Roman"/>
              </a:defRPr>
            </a:lvl7pPr>
            <a:lvl8pPr marL="1371600" algn="ctr" fontAlgn="base">
              <a:spcBef>
                <a:spcPct val="0"/>
              </a:spcBef>
              <a:spcAft>
                <a:spcPct val="0"/>
              </a:spcAft>
              <a:defRPr sz="4400">
                <a:solidFill>
                  <a:schemeClr val="tx2"/>
                </a:solidFill>
                <a:latin typeface="Times New Roman"/>
              </a:defRPr>
            </a:lvl8pPr>
            <a:lvl9pPr marL="1828800" algn="ctr" fontAlgn="base">
              <a:spcBef>
                <a:spcPct val="0"/>
              </a:spcBef>
              <a:spcAft>
                <a:spcPct val="0"/>
              </a:spcAft>
              <a:defRPr sz="4400">
                <a:solidFill>
                  <a:schemeClr val="tx2"/>
                </a:solidFill>
                <a:latin typeface="Times New Roman"/>
              </a:defRPr>
            </a:lvl9pPr>
          </a:lstStyle>
          <a:p>
            <a:r>
              <a:rPr lang="en-GB" dirty="0"/>
              <a:t>F</a:t>
            </a:r>
            <a:r>
              <a:rPr lang="en-GB" dirty="0" smtClean="0"/>
              <a:t>urther </a:t>
            </a:r>
            <a:r>
              <a:rPr lang="en-GB" dirty="0"/>
              <a:t>reading</a:t>
            </a:r>
          </a:p>
        </p:txBody>
      </p:sp>
      <p:sp>
        <p:nvSpPr>
          <p:cNvPr id="5" name="TextBox 4"/>
          <p:cNvSpPr txBox="1"/>
          <p:nvPr/>
        </p:nvSpPr>
        <p:spPr>
          <a:xfrm>
            <a:off x="2490946" y="3990244"/>
            <a:ext cx="5565228" cy="338554"/>
          </a:xfrm>
          <a:prstGeom prst="rect">
            <a:avLst/>
          </a:prstGeom>
          <a:noFill/>
        </p:spPr>
        <p:txBody>
          <a:bodyPr wrap="square" rtlCol="0">
            <a:spAutoFit/>
          </a:bodyPr>
          <a:lstStyle/>
          <a:p>
            <a:r>
              <a:rPr lang="en-GB" sz="1600" dirty="0" smtClean="0"/>
              <a:t>.</a:t>
            </a:r>
            <a:endParaRPr lang="en-GB" sz="1600" dirty="0"/>
          </a:p>
        </p:txBody>
      </p:sp>
      <p:pic>
        <p:nvPicPr>
          <p:cNvPr id="9" name="Picture 1" descr="ABC of Hypertension, 5th Edition (140513061X) 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54" y="833737"/>
            <a:ext cx="765942" cy="10799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9"/>
          <p:cNvSpPr>
            <a:spLocks noChangeArrowheads="1"/>
          </p:cNvSpPr>
          <p:nvPr/>
        </p:nvSpPr>
        <p:spPr bwMode="auto">
          <a:xfrm>
            <a:off x="1828426" y="1948313"/>
            <a:ext cx="6913563" cy="131127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0"/>
          <p:cNvSpPr>
            <a:spLocks noChangeArrowheads="1"/>
          </p:cNvSpPr>
          <p:nvPr/>
        </p:nvSpPr>
        <p:spPr bwMode="auto">
          <a:xfrm>
            <a:off x="969588" y="3259588"/>
            <a:ext cx="858838" cy="130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1"/>
          <p:cNvSpPr>
            <a:spLocks noChangeArrowheads="1"/>
          </p:cNvSpPr>
          <p:nvPr/>
        </p:nvSpPr>
        <p:spPr bwMode="auto">
          <a:xfrm>
            <a:off x="1828426" y="3259588"/>
            <a:ext cx="6913563" cy="130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2"/>
          <p:cNvSpPr>
            <a:spLocks noChangeArrowheads="1"/>
          </p:cNvSpPr>
          <p:nvPr/>
        </p:nvSpPr>
        <p:spPr bwMode="auto">
          <a:xfrm>
            <a:off x="969588" y="4569275"/>
            <a:ext cx="858838" cy="106680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3"/>
          <p:cNvSpPr>
            <a:spLocks noChangeArrowheads="1"/>
          </p:cNvSpPr>
          <p:nvPr/>
        </p:nvSpPr>
        <p:spPr bwMode="auto">
          <a:xfrm>
            <a:off x="1828426" y="4569275"/>
            <a:ext cx="6913563" cy="106680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4"/>
          <p:cNvSpPr>
            <a:spLocks noChangeArrowheads="1"/>
          </p:cNvSpPr>
          <p:nvPr/>
        </p:nvSpPr>
        <p:spPr bwMode="auto">
          <a:xfrm>
            <a:off x="969588" y="5636075"/>
            <a:ext cx="858838" cy="106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19"/>
          <p:cNvSpPr>
            <a:spLocks noChangeArrowheads="1"/>
          </p:cNvSpPr>
          <p:nvPr/>
        </p:nvSpPr>
        <p:spPr bwMode="auto">
          <a:xfrm>
            <a:off x="1920501" y="924375"/>
            <a:ext cx="3455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ABC of Hypertension, 5th Edition. Gareth </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0"/>
          <p:cNvSpPr>
            <a:spLocks noChangeArrowheads="1"/>
          </p:cNvSpPr>
          <p:nvPr/>
        </p:nvSpPr>
        <p:spPr bwMode="auto">
          <a:xfrm>
            <a:off x="5416176" y="924375"/>
            <a:ext cx="6587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Beevers</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1"/>
          <p:cNvSpPr>
            <a:spLocks noChangeArrowheads="1"/>
          </p:cNvSpPr>
          <p:nvPr/>
        </p:nvSpPr>
        <p:spPr bwMode="auto">
          <a:xfrm>
            <a:off x="6079751" y="924375"/>
            <a:ext cx="15537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 Gregory Y. H. Lip, </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2"/>
          <p:cNvSpPr>
            <a:spLocks noChangeArrowheads="1"/>
          </p:cNvSpPr>
          <p:nvPr/>
        </p:nvSpPr>
        <p:spPr bwMode="auto">
          <a:xfrm>
            <a:off x="7659313" y="924375"/>
            <a:ext cx="360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rgbClr val="000000"/>
                </a:solidFill>
                <a:effectLst/>
                <a:latin typeface="Calibri" pitchFamily="34" charset="0"/>
                <a:cs typeface="Arial" pitchFamily="34" charset="0"/>
              </a:rPr>
              <a:t>Eoin</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1920501" y="1168850"/>
            <a:ext cx="6684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O'Brien </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096" name="Rectangle 24"/>
          <p:cNvSpPr>
            <a:spLocks noChangeArrowheads="1"/>
          </p:cNvSpPr>
          <p:nvPr/>
        </p:nvSpPr>
        <p:spPr bwMode="auto">
          <a:xfrm>
            <a:off x="2581697" y="1172582"/>
            <a:ext cx="18030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Calibri" pitchFamily="34" charset="0"/>
                <a:cs typeface="Arial" pitchFamily="34" charset="0"/>
              </a:rPr>
              <a:t>BMJ Books. ISBN: 978</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4097" name="Rectangle 25"/>
          <p:cNvSpPr>
            <a:spLocks noChangeArrowheads="1"/>
          </p:cNvSpPr>
          <p:nvPr/>
        </p:nvSpPr>
        <p:spPr bwMode="auto">
          <a:xfrm>
            <a:off x="4402559" y="1172582"/>
            <a:ext cx="62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098" name="Rectangle 26"/>
          <p:cNvSpPr>
            <a:spLocks noChangeArrowheads="1"/>
          </p:cNvSpPr>
          <p:nvPr/>
        </p:nvSpPr>
        <p:spPr bwMode="auto">
          <a:xfrm>
            <a:off x="4466059" y="1172582"/>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1</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099" name="Rectangle 27"/>
          <p:cNvSpPr>
            <a:spLocks noChangeArrowheads="1"/>
          </p:cNvSpPr>
          <p:nvPr/>
        </p:nvSpPr>
        <p:spPr bwMode="auto">
          <a:xfrm>
            <a:off x="4567659" y="1172582"/>
            <a:ext cx="62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28"/>
          <p:cNvSpPr>
            <a:spLocks noChangeArrowheads="1"/>
          </p:cNvSpPr>
          <p:nvPr/>
        </p:nvSpPr>
        <p:spPr bwMode="auto">
          <a:xfrm>
            <a:off x="4629572" y="1172582"/>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Calibri" pitchFamily="34" charset="0"/>
                <a:cs typeface="Arial" pitchFamily="34" charset="0"/>
              </a:rPr>
              <a:t>4051</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4102" name="Rectangle 29"/>
          <p:cNvSpPr>
            <a:spLocks noChangeArrowheads="1"/>
          </p:cNvSpPr>
          <p:nvPr/>
        </p:nvSpPr>
        <p:spPr bwMode="auto">
          <a:xfrm>
            <a:off x="5039147" y="1172582"/>
            <a:ext cx="62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103" name="Rectangle 30"/>
          <p:cNvSpPr>
            <a:spLocks noChangeArrowheads="1"/>
          </p:cNvSpPr>
          <p:nvPr/>
        </p:nvSpPr>
        <p:spPr bwMode="auto">
          <a:xfrm>
            <a:off x="5101059" y="1172582"/>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3061</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104" name="Rectangle 31"/>
          <p:cNvSpPr>
            <a:spLocks noChangeArrowheads="1"/>
          </p:cNvSpPr>
          <p:nvPr/>
        </p:nvSpPr>
        <p:spPr bwMode="auto">
          <a:xfrm>
            <a:off x="5512222" y="1172582"/>
            <a:ext cx="62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105" name="Rectangle 32"/>
          <p:cNvSpPr>
            <a:spLocks noChangeArrowheads="1"/>
          </p:cNvSpPr>
          <p:nvPr/>
        </p:nvSpPr>
        <p:spPr bwMode="auto">
          <a:xfrm>
            <a:off x="5575722" y="1172582"/>
            <a:ext cx="201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smtClean="0">
                <a:ln>
                  <a:noFill/>
                </a:ln>
                <a:solidFill>
                  <a:srgbClr val="000000"/>
                </a:solidFill>
                <a:effectLst/>
                <a:latin typeface="Calibri" pitchFamily="34" charset="0"/>
                <a:cs typeface="Arial" pitchFamily="34" charset="0"/>
              </a:rPr>
              <a:t>5. </a:t>
            </a:r>
            <a:endParaRPr kumimoji="0" lang="en-US" sz="1800" i="0" u="none" strike="noStrike" cap="none" normalizeH="0" baseline="0" smtClean="0">
              <a:ln>
                <a:noFill/>
              </a:ln>
              <a:solidFill>
                <a:schemeClr val="tx1"/>
              </a:solidFill>
              <a:effectLst/>
              <a:latin typeface="Arial" pitchFamily="34" charset="0"/>
              <a:cs typeface="Arial" pitchFamily="34" charset="0"/>
            </a:endParaRPr>
          </a:p>
        </p:txBody>
      </p:sp>
      <p:sp>
        <p:nvSpPr>
          <p:cNvPr id="4106" name="Rectangle 33"/>
          <p:cNvSpPr>
            <a:spLocks noChangeArrowheads="1"/>
          </p:cNvSpPr>
          <p:nvPr/>
        </p:nvSpPr>
        <p:spPr bwMode="auto">
          <a:xfrm>
            <a:off x="1920501" y="1529601"/>
            <a:ext cx="50611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smtClean="0">
                <a:ln>
                  <a:noFill/>
                </a:ln>
                <a:effectLst/>
                <a:latin typeface="Calibri" pitchFamily="34" charset="0"/>
                <a:cs typeface="Arial" pitchFamily="34" charset="0"/>
              </a:rPr>
              <a:t>Excellent brief overview of the clinical aspects of hypertension</a:t>
            </a:r>
            <a:endParaRPr kumimoji="0" lang="en-US" sz="1800" i="0" u="none" strike="noStrike" cap="none" normalizeH="0" baseline="0" dirty="0" smtClean="0">
              <a:ln>
                <a:noFill/>
              </a:ln>
              <a:effectLst/>
              <a:latin typeface="Arial" pitchFamily="34" charset="0"/>
              <a:cs typeface="Arial" pitchFamily="34" charset="0"/>
            </a:endParaRPr>
          </a:p>
        </p:txBody>
      </p:sp>
      <p:sp>
        <p:nvSpPr>
          <p:cNvPr id="4107" name="Rectangle 34"/>
          <p:cNvSpPr>
            <a:spLocks noChangeArrowheads="1"/>
          </p:cNvSpPr>
          <p:nvPr/>
        </p:nvSpPr>
        <p:spPr bwMode="auto">
          <a:xfrm>
            <a:off x="1920501" y="1991175"/>
            <a:ext cx="6485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National Clinical Guidance Centre (August 2011). "Diagnosis of Hypertension,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8" name="Rectangle 35"/>
          <p:cNvSpPr>
            <a:spLocks noChangeArrowheads="1"/>
          </p:cNvSpPr>
          <p:nvPr/>
        </p:nvSpPr>
        <p:spPr bwMode="auto">
          <a:xfrm>
            <a:off x="1920501" y="2235650"/>
            <a:ext cx="5973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Link from evidence to recommendations". Hypertension (NICE CG 127).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9" name="Rectangle 36"/>
          <p:cNvSpPr>
            <a:spLocks noChangeArrowheads="1"/>
          </p:cNvSpPr>
          <p:nvPr/>
        </p:nvSpPr>
        <p:spPr bwMode="auto">
          <a:xfrm>
            <a:off x="1920501" y="2478538"/>
            <a:ext cx="43334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National Institute for Health and Clinical Excellence.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4" name="Rectangle 41"/>
          <p:cNvSpPr>
            <a:spLocks noChangeArrowheads="1"/>
          </p:cNvSpPr>
          <p:nvPr/>
        </p:nvSpPr>
        <p:spPr bwMode="auto">
          <a:xfrm>
            <a:off x="1920501" y="2828395"/>
            <a:ext cx="30760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Calibri" pitchFamily="34" charset="0"/>
                <a:cs typeface="Arial" pitchFamily="34" charset="0"/>
              </a:rPr>
              <a:t>Recent amendment to UK Guidelines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5" name="Rectangle 42"/>
          <p:cNvSpPr>
            <a:spLocks noChangeArrowheads="1"/>
          </p:cNvSpPr>
          <p:nvPr/>
        </p:nvSpPr>
        <p:spPr bwMode="auto">
          <a:xfrm>
            <a:off x="1920501" y="3302450"/>
            <a:ext cx="9858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Chobanian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6" name="Rectangle 43"/>
          <p:cNvSpPr>
            <a:spLocks noChangeArrowheads="1"/>
          </p:cNvSpPr>
          <p:nvPr/>
        </p:nvSpPr>
        <p:spPr bwMode="auto">
          <a:xfrm>
            <a:off x="2847601" y="3302450"/>
            <a:ext cx="4365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AV,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Rectangle 44"/>
          <p:cNvSpPr>
            <a:spLocks noChangeArrowheads="1"/>
          </p:cNvSpPr>
          <p:nvPr/>
        </p:nvSpPr>
        <p:spPr bwMode="auto">
          <a:xfrm>
            <a:off x="3152401" y="3302450"/>
            <a:ext cx="6016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Bakris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45"/>
          <p:cNvSpPr>
            <a:spLocks noChangeArrowheads="1"/>
          </p:cNvSpPr>
          <p:nvPr/>
        </p:nvSpPr>
        <p:spPr bwMode="auto">
          <a:xfrm>
            <a:off x="3696913" y="3302450"/>
            <a:ext cx="48053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GL, Black HR, et al. (December 2003). "Seventh report of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9" name="Rectangle 46"/>
          <p:cNvSpPr>
            <a:spLocks noChangeArrowheads="1"/>
          </p:cNvSpPr>
          <p:nvPr/>
        </p:nvSpPr>
        <p:spPr bwMode="auto">
          <a:xfrm>
            <a:off x="1920501" y="3545338"/>
            <a:ext cx="6076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the Joint National Committee on Prevention, Detection, Evaluation, and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Rectangle 47"/>
          <p:cNvSpPr>
            <a:spLocks noChangeArrowheads="1"/>
          </p:cNvSpPr>
          <p:nvPr/>
        </p:nvSpPr>
        <p:spPr bwMode="auto">
          <a:xfrm>
            <a:off x="1920501" y="3789813"/>
            <a:ext cx="5235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Treatment of High Blood Pressure". Hypertension 42 (6): 1206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1" name="Rectangle 48"/>
          <p:cNvSpPr>
            <a:spLocks noChangeArrowheads="1"/>
          </p:cNvSpPr>
          <p:nvPr/>
        </p:nvSpPr>
        <p:spPr bwMode="auto">
          <a:xfrm>
            <a:off x="7017963" y="3789813"/>
            <a:ext cx="2079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2" name="Rectangle 49"/>
          <p:cNvSpPr>
            <a:spLocks noChangeArrowheads="1"/>
          </p:cNvSpPr>
          <p:nvPr/>
        </p:nvSpPr>
        <p:spPr bwMode="auto">
          <a:xfrm>
            <a:off x="7119563" y="3789813"/>
            <a:ext cx="4079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52.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48" name="Group 1047"/>
          <p:cNvGrpSpPr/>
          <p:nvPr/>
        </p:nvGrpSpPr>
        <p:grpSpPr>
          <a:xfrm>
            <a:off x="1920501" y="4108359"/>
            <a:ext cx="1870075" cy="300037"/>
            <a:chOff x="1920501" y="4277175"/>
            <a:chExt cx="1870075" cy="300037"/>
          </a:xfrm>
        </p:grpSpPr>
        <p:sp>
          <p:nvSpPr>
            <p:cNvPr id="4124" name="Rectangle 51"/>
            <p:cNvSpPr>
              <a:spLocks noChangeArrowheads="1"/>
            </p:cNvSpPr>
            <p:nvPr/>
          </p:nvSpPr>
          <p:spPr bwMode="auto">
            <a:xfrm>
              <a:off x="1920501" y="4277175"/>
              <a:ext cx="7254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Calibri" pitchFamily="34" charset="0"/>
                  <a:cs typeface="Arial" pitchFamily="34" charset="0"/>
                </a:rPr>
                <a:t>Current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5" name="Rectangle 52"/>
            <p:cNvSpPr>
              <a:spLocks noChangeArrowheads="1"/>
            </p:cNvSpPr>
            <p:nvPr/>
          </p:nvSpPr>
          <p:spPr bwMode="auto">
            <a:xfrm>
              <a:off x="2585663" y="4277175"/>
              <a:ext cx="1204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Calibri" pitchFamily="34" charset="0"/>
                  <a:cs typeface="Arial" pitchFamily="34" charset="0"/>
                </a:rPr>
                <a:t>US guidelines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126" name="Rectangle 53"/>
          <p:cNvSpPr>
            <a:spLocks noChangeArrowheads="1"/>
          </p:cNvSpPr>
          <p:nvPr/>
        </p:nvSpPr>
        <p:spPr bwMode="auto">
          <a:xfrm>
            <a:off x="1920501" y="4612138"/>
            <a:ext cx="7889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Arial" pitchFamily="34" charset="0"/>
              </a:rPr>
              <a:t>Kotchen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Rectangle 54"/>
          <p:cNvSpPr>
            <a:spLocks noChangeArrowheads="1"/>
          </p:cNvSpPr>
          <p:nvPr/>
        </p:nvSpPr>
        <p:spPr bwMode="auto">
          <a:xfrm>
            <a:off x="2642813" y="4612138"/>
            <a:ext cx="593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TA. "Historical trends and milestones in hypertension research: a model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 name="Rectangle 55"/>
          <p:cNvSpPr>
            <a:spLocks noChangeArrowheads="1"/>
          </p:cNvSpPr>
          <p:nvPr/>
        </p:nvSpPr>
        <p:spPr bwMode="auto">
          <a:xfrm>
            <a:off x="1920501" y="4856613"/>
            <a:ext cx="60515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of the process of translational research". Hypertension 2011; 58: 522-38.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49" name="Group 1048"/>
          <p:cNvGrpSpPr/>
          <p:nvPr/>
        </p:nvGrpSpPr>
        <p:grpSpPr>
          <a:xfrm>
            <a:off x="1920501" y="5203295"/>
            <a:ext cx="4960752" cy="300037"/>
            <a:chOff x="1920501" y="5259567"/>
            <a:chExt cx="4960752" cy="300037"/>
          </a:xfrm>
        </p:grpSpPr>
        <p:sp>
          <p:nvSpPr>
            <p:cNvPr id="1038" name="Rectangle 67"/>
            <p:cNvSpPr>
              <a:spLocks noChangeArrowheads="1"/>
            </p:cNvSpPr>
            <p:nvPr/>
          </p:nvSpPr>
          <p:spPr bwMode="auto">
            <a:xfrm>
              <a:off x="1920501" y="5259567"/>
              <a:ext cx="5492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Calibri" pitchFamily="34" charset="0"/>
                  <a:cs typeface="Arial" pitchFamily="34" charset="0"/>
                </a:rPr>
                <a:t>Good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68"/>
            <p:cNvSpPr>
              <a:spLocks noChangeArrowheads="1"/>
            </p:cNvSpPr>
            <p:nvPr/>
          </p:nvSpPr>
          <p:spPr bwMode="auto">
            <a:xfrm>
              <a:off x="2409451" y="5259567"/>
              <a:ext cx="447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Calibri" pitchFamily="34" charset="0"/>
                  <a:cs typeface="Arial" pitchFamily="34" charset="0"/>
                </a:rPr>
                <a:t>contemporary review from a basic science perspective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40" name="Rectangle 69"/>
          <p:cNvSpPr>
            <a:spLocks noChangeArrowheads="1"/>
          </p:cNvSpPr>
          <p:nvPr/>
        </p:nvSpPr>
        <p:spPr bwMode="auto">
          <a:xfrm>
            <a:off x="1920501" y="5678938"/>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err="1" smtClean="0">
                <a:ln>
                  <a:noFill/>
                </a:ln>
                <a:solidFill>
                  <a:srgbClr val="000000"/>
                </a:solidFill>
                <a:effectLst/>
                <a:latin typeface="Calibri" pitchFamily="34" charset="0"/>
                <a:cs typeface="Arial" pitchFamily="34" charset="0"/>
              </a:rPr>
              <a:t>Bruenn</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70"/>
          <p:cNvSpPr>
            <a:spLocks noChangeArrowheads="1"/>
          </p:cNvSpPr>
          <p:nvPr/>
        </p:nvSpPr>
        <p:spPr bwMode="auto">
          <a:xfrm>
            <a:off x="2558676" y="5678938"/>
            <a:ext cx="61841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Calibri" pitchFamily="34" charset="0"/>
                <a:cs typeface="Arial" pitchFamily="34" charset="0"/>
              </a:rPr>
              <a:t>HG (1970). "Clinical notes on the illness and death of president Franklin D. </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71"/>
          <p:cNvSpPr>
            <a:spLocks noChangeArrowheads="1"/>
          </p:cNvSpPr>
          <p:nvPr/>
        </p:nvSpPr>
        <p:spPr bwMode="auto">
          <a:xfrm>
            <a:off x="1920501" y="5923413"/>
            <a:ext cx="31198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solidFill>
                  <a:srgbClr val="000000"/>
                </a:solidFill>
                <a:effectLst/>
                <a:latin typeface="Calibri" pitchFamily="34" charset="0"/>
                <a:cs typeface="Arial" pitchFamily="34" charset="0"/>
              </a:rPr>
              <a:t>Roosevelt". Ann. Int. Med. 72 (4): 579</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72"/>
          <p:cNvSpPr>
            <a:spLocks noChangeArrowheads="1"/>
          </p:cNvSpPr>
          <p:nvPr/>
        </p:nvSpPr>
        <p:spPr bwMode="auto">
          <a:xfrm>
            <a:off x="4992313" y="5923413"/>
            <a:ext cx="2079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73"/>
          <p:cNvSpPr>
            <a:spLocks noChangeArrowheads="1"/>
          </p:cNvSpPr>
          <p:nvPr/>
        </p:nvSpPr>
        <p:spPr bwMode="auto">
          <a:xfrm>
            <a:off x="5092326" y="59234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smtClean="0">
                <a:ln>
                  <a:noFill/>
                </a:ln>
                <a:solidFill>
                  <a:srgbClr val="000000"/>
                </a:solidFill>
                <a:effectLst/>
                <a:latin typeface="Calibri" pitchFamily="34" charset="0"/>
                <a:cs typeface="Arial" pitchFamily="34" charset="0"/>
              </a:rPr>
              <a:t>591. </a:t>
            </a:r>
            <a:endParaRPr kumimoji="0" lang="en-US" sz="1800" b="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74"/>
          <p:cNvSpPr>
            <a:spLocks noChangeArrowheads="1"/>
          </p:cNvSpPr>
          <p:nvPr/>
        </p:nvSpPr>
        <p:spPr bwMode="auto">
          <a:xfrm>
            <a:off x="1920501" y="6167888"/>
            <a:ext cx="9953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Calibri" pitchFamily="34" charset="0"/>
                <a:cs typeface="Arial" pitchFamily="34" charset="0"/>
              </a:rPr>
              <a:t>Interesting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75"/>
          <p:cNvSpPr>
            <a:spLocks noChangeArrowheads="1"/>
          </p:cNvSpPr>
          <p:nvPr/>
        </p:nvSpPr>
        <p:spPr bwMode="auto">
          <a:xfrm>
            <a:off x="2850776" y="6167888"/>
            <a:ext cx="53863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Calibri" pitchFamily="34" charset="0"/>
                <a:cs typeface="Arial" pitchFamily="34" charset="0"/>
              </a:rPr>
              <a:t>historical article about how hypertension changed the course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76"/>
          <p:cNvSpPr>
            <a:spLocks noChangeArrowheads="1"/>
          </p:cNvSpPr>
          <p:nvPr/>
        </p:nvSpPr>
        <p:spPr bwMode="auto">
          <a:xfrm>
            <a:off x="1920501" y="6410775"/>
            <a:ext cx="2148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i="1" dirty="0">
                <a:solidFill>
                  <a:srgbClr val="000000"/>
                </a:solidFill>
                <a:latin typeface="Calibri" pitchFamily="34" charset="0"/>
                <a:cs typeface="Arial" pitchFamily="34" charset="0"/>
              </a:rPr>
              <a:t>h</a:t>
            </a:r>
            <a:r>
              <a:rPr kumimoji="0" lang="en-US" sz="1600" b="0" i="1" u="none" strike="noStrike" cap="none" normalizeH="0" baseline="0" dirty="0" smtClean="0">
                <a:ln>
                  <a:noFill/>
                </a:ln>
                <a:solidFill>
                  <a:srgbClr val="000000"/>
                </a:solidFill>
                <a:effectLst/>
                <a:latin typeface="Calibri" pitchFamily="34" charset="0"/>
                <a:cs typeface="Arial" pitchFamily="34" charset="0"/>
              </a:rPr>
              <a:t>istory in the 20</a:t>
            </a:r>
            <a:r>
              <a:rPr kumimoji="0" lang="en-US" sz="1600" b="0" i="1" u="none" strike="noStrike" cap="none" normalizeH="0" baseline="30000" dirty="0" smtClean="0">
                <a:ln>
                  <a:noFill/>
                </a:ln>
                <a:solidFill>
                  <a:srgbClr val="000000"/>
                </a:solidFill>
                <a:effectLst/>
                <a:latin typeface="Calibri" pitchFamily="34" charset="0"/>
                <a:cs typeface="Arial" pitchFamily="34" charset="0"/>
              </a:rPr>
              <a:t>th</a:t>
            </a:r>
            <a:r>
              <a:rPr kumimoji="0" lang="en-US" sz="1600" b="0" i="1" u="none" strike="noStrike" cap="none" normalizeH="0" baseline="0" dirty="0" smtClean="0">
                <a:ln>
                  <a:noFill/>
                </a:ln>
                <a:solidFill>
                  <a:srgbClr val="000000"/>
                </a:solidFill>
                <a:effectLst/>
                <a:latin typeface="Calibri" pitchFamily="34" charset="0"/>
                <a:cs typeface="Arial" pitchFamily="34" charset="0"/>
              </a:rPr>
              <a:t> Century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02" name="Picture 78" descr="Image of the cover of the JNC 7 Full Repo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70" y="3426826"/>
            <a:ext cx="766226" cy="992721"/>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upload.wikimedia.org/wikipedia/commons/thumb/b/b8/FDR_in_1933.jpg/220px-FDR_in_1933.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588" y="5706448"/>
            <a:ext cx="773296" cy="91038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588" y="4550611"/>
            <a:ext cx="804047" cy="108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80" descr="*"/>
          <p:cNvPicPr>
            <a:picLocks noChangeAspect="1" noChangeArrowheads="1"/>
          </p:cNvPicPr>
          <p:nvPr/>
        </p:nvPicPr>
        <p:blipFill>
          <a:blip r:embed="rId9"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983654" y="2161684"/>
            <a:ext cx="759230" cy="782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3661754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Grp="1" noChangeArrowheads="1"/>
          </p:cNvSpPr>
          <p:nvPr>
            <p:ph type="title"/>
          </p:nvPr>
        </p:nvSpPr>
        <p:spPr bwMode="auto">
          <a:xfrm>
            <a:off x="0" y="1"/>
            <a:ext cx="9144000" cy="731436"/>
          </a:xfrm>
          <a:prstGeom prst="rect">
            <a:avLst/>
          </a:prstGeo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Mortality, due to leading global risk factors</a:t>
            </a:r>
          </a:p>
        </p:txBody>
      </p:sp>
      <p:sp>
        <p:nvSpPr>
          <p:cNvPr id="5" name="TextBox 4"/>
          <p:cNvSpPr txBox="1"/>
          <p:nvPr/>
        </p:nvSpPr>
        <p:spPr>
          <a:xfrm>
            <a:off x="5820228" y="1219190"/>
            <a:ext cx="2685143" cy="2308324"/>
          </a:xfrm>
          <a:prstGeom prst="rect">
            <a:avLst/>
          </a:prstGeom>
          <a:noFill/>
        </p:spPr>
        <p:txBody>
          <a:bodyPr wrap="square" rtlCol="0">
            <a:spAutoFit/>
          </a:bodyPr>
          <a:lstStyle/>
          <a:p>
            <a:r>
              <a:rPr lang="en-GB" sz="2400" dirty="0" smtClean="0">
                <a:latin typeface="Calibri" pitchFamily="34" charset="0"/>
              </a:rPr>
              <a:t>Hypertension affects ~ 1 billion people worldwide</a:t>
            </a:r>
          </a:p>
          <a:p>
            <a:r>
              <a:rPr lang="en-GB" sz="2400" dirty="0" smtClean="0">
                <a:latin typeface="Calibri" pitchFamily="34" charset="0"/>
              </a:rPr>
              <a:t>and is the leading global cause of death</a:t>
            </a:r>
            <a:endParaRPr lang="en-GB" sz="240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26" y="1503109"/>
            <a:ext cx="4835606"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2548" name="Text Box 4"/>
          <p:cNvSpPr txBox="1">
            <a:spLocks noChangeArrowheads="1"/>
          </p:cNvSpPr>
          <p:nvPr/>
        </p:nvSpPr>
        <p:spPr bwMode="auto">
          <a:xfrm>
            <a:off x="2619806" y="6308044"/>
            <a:ext cx="6416244" cy="276999"/>
          </a:xfrm>
          <a:prstGeom prst="rect">
            <a:avLst/>
          </a:prstGeom>
          <a:noFill/>
          <a:ln w="9525" algn="ctr">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dirty="0" err="1"/>
              <a:t>Ezzati</a:t>
            </a:r>
            <a:r>
              <a:rPr lang="en-GB" dirty="0"/>
              <a:t> M. et al. Lancet 2002; 360:1347-1360; Lopez AD. et al. Lancet 2006; 367:1747-1757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0" y="0"/>
            <a:ext cx="9144000" cy="885371"/>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Distribution of blood pressure and hypertension</a:t>
            </a:r>
          </a:p>
        </p:txBody>
      </p:sp>
      <p:sp>
        <p:nvSpPr>
          <p:cNvPr id="54" name="Content Placeholder 53"/>
          <p:cNvSpPr>
            <a:spLocks noGrp="1"/>
          </p:cNvSpPr>
          <p:nvPr>
            <p:ph idx="1"/>
          </p:nvPr>
        </p:nvSpPr>
        <p:spPr>
          <a:xfrm>
            <a:off x="685800" y="4920350"/>
            <a:ext cx="7772400" cy="1631216"/>
          </a:xfrm>
          <a:solidFill>
            <a:srgbClr val="FFFFCC"/>
          </a:solidFill>
          <a:ln w="9525">
            <a:solidFill>
              <a:srgbClr val="6699FF"/>
            </a:solidFill>
            <a:miter lim="800000"/>
            <a:headEnd/>
            <a:tailEnd/>
          </a:ln>
        </p:spPr>
        <p:txBody>
          <a:bodyPr wrap="square">
            <a:spAutoFit/>
          </a:bodyPr>
          <a:lstStyle/>
          <a:p>
            <a:pPr algn="ctr">
              <a:spcBef>
                <a:spcPct val="0"/>
              </a:spcBef>
            </a:pPr>
            <a:r>
              <a:rPr lang="en-GB" sz="2000" kern="1200" dirty="0">
                <a:latin typeface="Calibri" pitchFamily="34" charset="0"/>
                <a:cs typeface="Calibri" pitchFamily="34" charset="0"/>
              </a:rPr>
              <a:t>BP distribution is </a:t>
            </a:r>
            <a:r>
              <a:rPr lang="en-GB" sz="2000" kern="1200" dirty="0" err="1">
                <a:latin typeface="Calibri" pitchFamily="34" charset="0"/>
                <a:cs typeface="Calibri" pitchFamily="34" charset="0"/>
              </a:rPr>
              <a:t>unimodal</a:t>
            </a:r>
            <a:r>
              <a:rPr lang="en-GB" sz="2000" kern="1200" dirty="0">
                <a:latin typeface="Calibri" pitchFamily="34" charset="0"/>
                <a:cs typeface="Calibri" pitchFamily="34" charset="0"/>
              </a:rPr>
              <a:t> and any distinction between normal and abnormal is arbitrary</a:t>
            </a:r>
          </a:p>
          <a:p>
            <a:pPr algn="ctr">
              <a:spcBef>
                <a:spcPct val="0"/>
              </a:spcBef>
            </a:pPr>
            <a:r>
              <a:rPr lang="en-GB" sz="2000" kern="1200" dirty="0">
                <a:latin typeface="Calibri" pitchFamily="34" charset="0"/>
                <a:cs typeface="Calibri" pitchFamily="34" charset="0"/>
              </a:rPr>
              <a:t>Hypertension can be defined as the level of blood pressure above which investigation and treatment do more good than harm</a:t>
            </a:r>
          </a:p>
          <a:p>
            <a:pPr algn="ctr">
              <a:spcBef>
                <a:spcPct val="0"/>
              </a:spcBef>
            </a:pPr>
            <a:endParaRPr lang="en-GB" sz="2000" kern="1200" dirty="0">
              <a:latin typeface="Calibri" pitchFamily="34" charset="0"/>
              <a:cs typeface="Calibri" pitchFamily="34" charset="0"/>
            </a:endParaRPr>
          </a:p>
        </p:txBody>
      </p:sp>
      <p:sp>
        <p:nvSpPr>
          <p:cNvPr id="6148" name="Rectangle 31"/>
          <p:cNvSpPr>
            <a:spLocks noChangeArrowheads="1"/>
          </p:cNvSpPr>
          <p:nvPr/>
        </p:nvSpPr>
        <p:spPr bwMode="auto">
          <a:xfrm>
            <a:off x="2409825" y="1243925"/>
            <a:ext cx="4681538" cy="2790825"/>
          </a:xfrm>
          <a:prstGeom prst="rect">
            <a:avLst/>
          </a:prstGeom>
          <a:noFill/>
          <a:ln w="9525">
            <a:noFill/>
            <a:miter lim="800000"/>
            <a:headEnd/>
            <a:tailEnd/>
          </a:ln>
        </p:spPr>
        <p:txBody>
          <a:bodyPr/>
          <a:lstStyle/>
          <a:p>
            <a:endParaRPr lang="en-GB"/>
          </a:p>
        </p:txBody>
      </p:sp>
      <p:sp>
        <p:nvSpPr>
          <p:cNvPr id="6149" name="Line 50"/>
          <p:cNvSpPr>
            <a:spLocks noChangeShapeType="1"/>
          </p:cNvSpPr>
          <p:nvPr/>
        </p:nvSpPr>
        <p:spPr bwMode="auto">
          <a:xfrm>
            <a:off x="2409825" y="1243925"/>
            <a:ext cx="1588" cy="2790825"/>
          </a:xfrm>
          <a:prstGeom prst="line">
            <a:avLst/>
          </a:prstGeom>
          <a:noFill/>
          <a:ln w="6350">
            <a:solidFill>
              <a:srgbClr val="000000"/>
            </a:solidFill>
            <a:round/>
            <a:headEnd/>
            <a:tailEnd/>
          </a:ln>
        </p:spPr>
        <p:txBody>
          <a:bodyPr/>
          <a:lstStyle/>
          <a:p>
            <a:endParaRPr lang="en-GB"/>
          </a:p>
        </p:txBody>
      </p:sp>
      <p:sp>
        <p:nvSpPr>
          <p:cNvPr id="6150" name="Line 51"/>
          <p:cNvSpPr>
            <a:spLocks noChangeShapeType="1"/>
          </p:cNvSpPr>
          <p:nvPr/>
        </p:nvSpPr>
        <p:spPr bwMode="auto">
          <a:xfrm>
            <a:off x="2354263" y="4034750"/>
            <a:ext cx="55562" cy="1587"/>
          </a:xfrm>
          <a:prstGeom prst="line">
            <a:avLst/>
          </a:prstGeom>
          <a:noFill/>
          <a:ln w="6350">
            <a:solidFill>
              <a:srgbClr val="000000"/>
            </a:solidFill>
            <a:round/>
            <a:headEnd/>
            <a:tailEnd/>
          </a:ln>
        </p:spPr>
        <p:txBody>
          <a:bodyPr/>
          <a:lstStyle/>
          <a:p>
            <a:endParaRPr lang="en-GB"/>
          </a:p>
        </p:txBody>
      </p:sp>
      <p:sp>
        <p:nvSpPr>
          <p:cNvPr id="6151" name="Line 52"/>
          <p:cNvSpPr>
            <a:spLocks noChangeShapeType="1"/>
          </p:cNvSpPr>
          <p:nvPr/>
        </p:nvSpPr>
        <p:spPr bwMode="auto">
          <a:xfrm>
            <a:off x="2354263" y="3339425"/>
            <a:ext cx="55562" cy="1587"/>
          </a:xfrm>
          <a:prstGeom prst="line">
            <a:avLst/>
          </a:prstGeom>
          <a:noFill/>
          <a:ln w="6350">
            <a:solidFill>
              <a:srgbClr val="000000"/>
            </a:solidFill>
            <a:round/>
            <a:headEnd/>
            <a:tailEnd/>
          </a:ln>
        </p:spPr>
        <p:txBody>
          <a:bodyPr/>
          <a:lstStyle/>
          <a:p>
            <a:endParaRPr lang="en-GB"/>
          </a:p>
        </p:txBody>
      </p:sp>
      <p:sp>
        <p:nvSpPr>
          <p:cNvPr id="6152" name="Line 53"/>
          <p:cNvSpPr>
            <a:spLocks noChangeShapeType="1"/>
          </p:cNvSpPr>
          <p:nvPr/>
        </p:nvSpPr>
        <p:spPr bwMode="auto">
          <a:xfrm>
            <a:off x="2354263" y="2642512"/>
            <a:ext cx="55562" cy="1588"/>
          </a:xfrm>
          <a:prstGeom prst="line">
            <a:avLst/>
          </a:prstGeom>
          <a:noFill/>
          <a:ln w="6350">
            <a:solidFill>
              <a:srgbClr val="000000"/>
            </a:solidFill>
            <a:round/>
            <a:headEnd/>
            <a:tailEnd/>
          </a:ln>
        </p:spPr>
        <p:txBody>
          <a:bodyPr/>
          <a:lstStyle/>
          <a:p>
            <a:endParaRPr lang="en-GB"/>
          </a:p>
        </p:txBody>
      </p:sp>
      <p:sp>
        <p:nvSpPr>
          <p:cNvPr id="6153" name="Line 54"/>
          <p:cNvSpPr>
            <a:spLocks noChangeShapeType="1"/>
          </p:cNvSpPr>
          <p:nvPr/>
        </p:nvSpPr>
        <p:spPr bwMode="auto">
          <a:xfrm>
            <a:off x="2354263" y="1940837"/>
            <a:ext cx="55562" cy="1588"/>
          </a:xfrm>
          <a:prstGeom prst="line">
            <a:avLst/>
          </a:prstGeom>
          <a:noFill/>
          <a:ln w="6350">
            <a:solidFill>
              <a:srgbClr val="000000"/>
            </a:solidFill>
            <a:round/>
            <a:headEnd/>
            <a:tailEnd/>
          </a:ln>
        </p:spPr>
        <p:txBody>
          <a:bodyPr/>
          <a:lstStyle/>
          <a:p>
            <a:endParaRPr lang="en-GB"/>
          </a:p>
        </p:txBody>
      </p:sp>
      <p:sp>
        <p:nvSpPr>
          <p:cNvPr id="6154" name="Line 55"/>
          <p:cNvSpPr>
            <a:spLocks noChangeShapeType="1"/>
          </p:cNvSpPr>
          <p:nvPr/>
        </p:nvSpPr>
        <p:spPr bwMode="auto">
          <a:xfrm>
            <a:off x="2354263" y="1243925"/>
            <a:ext cx="55562" cy="1587"/>
          </a:xfrm>
          <a:prstGeom prst="line">
            <a:avLst/>
          </a:prstGeom>
          <a:noFill/>
          <a:ln w="6350">
            <a:solidFill>
              <a:srgbClr val="000000"/>
            </a:solidFill>
            <a:round/>
            <a:headEnd/>
            <a:tailEnd/>
          </a:ln>
        </p:spPr>
        <p:txBody>
          <a:bodyPr/>
          <a:lstStyle/>
          <a:p>
            <a:endParaRPr lang="en-GB"/>
          </a:p>
        </p:txBody>
      </p:sp>
      <p:sp>
        <p:nvSpPr>
          <p:cNvPr id="6155" name="Rectangle 56"/>
          <p:cNvSpPr>
            <a:spLocks noChangeArrowheads="1"/>
          </p:cNvSpPr>
          <p:nvPr/>
        </p:nvSpPr>
        <p:spPr bwMode="auto">
          <a:xfrm>
            <a:off x="2176463" y="3929975"/>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rPr>
              <a:t>0</a:t>
            </a:r>
            <a:endParaRPr lang="en-GB" sz="2400">
              <a:latin typeface="Times New Roman" pitchFamily="18" charset="0"/>
            </a:endParaRPr>
          </a:p>
        </p:txBody>
      </p:sp>
      <p:sp>
        <p:nvSpPr>
          <p:cNvPr id="6156" name="Rectangle 57"/>
          <p:cNvSpPr>
            <a:spLocks noChangeArrowheads="1"/>
          </p:cNvSpPr>
          <p:nvPr/>
        </p:nvSpPr>
        <p:spPr bwMode="auto">
          <a:xfrm>
            <a:off x="2176463" y="323465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rPr>
              <a:t>5</a:t>
            </a:r>
            <a:endParaRPr lang="en-GB" sz="2400">
              <a:latin typeface="Times New Roman" pitchFamily="18" charset="0"/>
            </a:endParaRPr>
          </a:p>
        </p:txBody>
      </p:sp>
      <p:sp>
        <p:nvSpPr>
          <p:cNvPr id="6157" name="Rectangle 58"/>
          <p:cNvSpPr>
            <a:spLocks noChangeArrowheads="1"/>
          </p:cNvSpPr>
          <p:nvPr/>
        </p:nvSpPr>
        <p:spPr bwMode="auto">
          <a:xfrm>
            <a:off x="2078038" y="2539325"/>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rPr>
              <a:t>10</a:t>
            </a:r>
            <a:endParaRPr lang="en-GB" sz="2400">
              <a:latin typeface="Times New Roman" pitchFamily="18" charset="0"/>
            </a:endParaRPr>
          </a:p>
        </p:txBody>
      </p:sp>
      <p:sp>
        <p:nvSpPr>
          <p:cNvPr id="6158" name="Rectangle 59"/>
          <p:cNvSpPr>
            <a:spLocks noChangeArrowheads="1"/>
          </p:cNvSpPr>
          <p:nvPr/>
        </p:nvSpPr>
        <p:spPr bwMode="auto">
          <a:xfrm>
            <a:off x="2078038" y="1836062"/>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rPr>
              <a:t>15</a:t>
            </a:r>
            <a:endParaRPr lang="en-GB" sz="2400">
              <a:latin typeface="Times New Roman" pitchFamily="18" charset="0"/>
            </a:endParaRPr>
          </a:p>
        </p:txBody>
      </p:sp>
      <p:sp>
        <p:nvSpPr>
          <p:cNvPr id="6159" name="Rectangle 60"/>
          <p:cNvSpPr>
            <a:spLocks noChangeArrowheads="1"/>
          </p:cNvSpPr>
          <p:nvPr/>
        </p:nvSpPr>
        <p:spPr bwMode="auto">
          <a:xfrm>
            <a:off x="2078038" y="1140737"/>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rPr>
              <a:t>20</a:t>
            </a:r>
            <a:endParaRPr lang="en-GB" sz="2400">
              <a:latin typeface="Times New Roman" pitchFamily="18" charset="0"/>
            </a:endParaRPr>
          </a:p>
        </p:txBody>
      </p:sp>
      <p:sp>
        <p:nvSpPr>
          <p:cNvPr id="6160" name="Text Box 19"/>
          <p:cNvSpPr txBox="1">
            <a:spLocks noChangeArrowheads="1"/>
          </p:cNvSpPr>
          <p:nvPr/>
        </p:nvSpPr>
        <p:spPr bwMode="auto">
          <a:xfrm rot="16200000">
            <a:off x="529432" y="2338505"/>
            <a:ext cx="2762250" cy="366713"/>
          </a:xfrm>
          <a:prstGeom prst="rect">
            <a:avLst/>
          </a:prstGeom>
          <a:noFill/>
          <a:ln w="9525">
            <a:noFill/>
            <a:miter lim="800000"/>
            <a:headEnd/>
            <a:tailEnd/>
          </a:ln>
        </p:spPr>
        <p:txBody>
          <a:bodyPr wrap="none">
            <a:spAutoFit/>
          </a:bodyPr>
          <a:lstStyle/>
          <a:p>
            <a:pPr eaLnBrk="0" hangingPunct="0"/>
            <a:r>
              <a:rPr lang="en-GB" sz="1800"/>
              <a:t>% of screened population</a:t>
            </a:r>
          </a:p>
        </p:txBody>
      </p:sp>
      <p:sp>
        <p:nvSpPr>
          <p:cNvPr id="6161" name="Rectangle 33"/>
          <p:cNvSpPr>
            <a:spLocks noChangeArrowheads="1"/>
          </p:cNvSpPr>
          <p:nvPr/>
        </p:nvSpPr>
        <p:spPr bwMode="auto">
          <a:xfrm>
            <a:off x="2573338" y="3976012"/>
            <a:ext cx="222250" cy="73025"/>
          </a:xfrm>
          <a:prstGeom prst="rect">
            <a:avLst/>
          </a:prstGeom>
          <a:solidFill>
            <a:srgbClr val="00CC99"/>
          </a:solidFill>
          <a:ln w="6350">
            <a:solidFill>
              <a:srgbClr val="000000"/>
            </a:solidFill>
            <a:miter lim="800000"/>
            <a:headEnd/>
            <a:tailEnd/>
          </a:ln>
        </p:spPr>
        <p:txBody>
          <a:bodyPr/>
          <a:lstStyle/>
          <a:p>
            <a:endParaRPr lang="en-GB"/>
          </a:p>
        </p:txBody>
      </p:sp>
      <p:sp>
        <p:nvSpPr>
          <p:cNvPr id="6162" name="Rectangle 34"/>
          <p:cNvSpPr>
            <a:spLocks noChangeArrowheads="1"/>
          </p:cNvSpPr>
          <p:nvPr/>
        </p:nvSpPr>
        <p:spPr bwMode="auto">
          <a:xfrm>
            <a:off x="2795588" y="3841075"/>
            <a:ext cx="220662" cy="207962"/>
          </a:xfrm>
          <a:prstGeom prst="rect">
            <a:avLst/>
          </a:prstGeom>
          <a:solidFill>
            <a:srgbClr val="00CC99"/>
          </a:solidFill>
          <a:ln w="6350">
            <a:solidFill>
              <a:srgbClr val="000000"/>
            </a:solidFill>
            <a:miter lim="800000"/>
            <a:headEnd/>
            <a:tailEnd/>
          </a:ln>
        </p:spPr>
        <p:txBody>
          <a:bodyPr/>
          <a:lstStyle/>
          <a:p>
            <a:endParaRPr lang="en-GB"/>
          </a:p>
        </p:txBody>
      </p:sp>
      <p:sp>
        <p:nvSpPr>
          <p:cNvPr id="6163" name="Rectangle 35"/>
          <p:cNvSpPr>
            <a:spLocks noChangeArrowheads="1"/>
          </p:cNvSpPr>
          <p:nvPr/>
        </p:nvSpPr>
        <p:spPr bwMode="auto">
          <a:xfrm>
            <a:off x="3016250" y="3633112"/>
            <a:ext cx="227013" cy="415925"/>
          </a:xfrm>
          <a:prstGeom prst="rect">
            <a:avLst/>
          </a:prstGeom>
          <a:solidFill>
            <a:srgbClr val="00CC99"/>
          </a:solidFill>
          <a:ln w="6350">
            <a:solidFill>
              <a:srgbClr val="000000"/>
            </a:solidFill>
            <a:miter lim="800000"/>
            <a:headEnd/>
            <a:tailEnd/>
          </a:ln>
        </p:spPr>
        <p:txBody>
          <a:bodyPr/>
          <a:lstStyle/>
          <a:p>
            <a:endParaRPr lang="en-GB"/>
          </a:p>
        </p:txBody>
      </p:sp>
      <p:sp>
        <p:nvSpPr>
          <p:cNvPr id="6164" name="Rectangle 36"/>
          <p:cNvSpPr>
            <a:spLocks noChangeArrowheads="1"/>
          </p:cNvSpPr>
          <p:nvPr/>
        </p:nvSpPr>
        <p:spPr bwMode="auto">
          <a:xfrm>
            <a:off x="3243263" y="3072725"/>
            <a:ext cx="220662" cy="976312"/>
          </a:xfrm>
          <a:prstGeom prst="rect">
            <a:avLst/>
          </a:prstGeom>
          <a:solidFill>
            <a:srgbClr val="00CC99"/>
          </a:solidFill>
          <a:ln w="6350">
            <a:solidFill>
              <a:srgbClr val="000000"/>
            </a:solidFill>
            <a:miter lim="800000"/>
            <a:headEnd/>
            <a:tailEnd/>
          </a:ln>
        </p:spPr>
        <p:txBody>
          <a:bodyPr/>
          <a:lstStyle/>
          <a:p>
            <a:endParaRPr lang="en-GB"/>
          </a:p>
        </p:txBody>
      </p:sp>
      <p:sp>
        <p:nvSpPr>
          <p:cNvPr id="6165" name="Rectangle 37"/>
          <p:cNvSpPr>
            <a:spLocks noChangeArrowheads="1"/>
          </p:cNvSpPr>
          <p:nvPr/>
        </p:nvSpPr>
        <p:spPr bwMode="auto">
          <a:xfrm>
            <a:off x="3463925" y="2161500"/>
            <a:ext cx="222250" cy="1887537"/>
          </a:xfrm>
          <a:prstGeom prst="rect">
            <a:avLst/>
          </a:prstGeom>
          <a:solidFill>
            <a:srgbClr val="00CC99"/>
          </a:solidFill>
          <a:ln w="6350">
            <a:solidFill>
              <a:srgbClr val="000000"/>
            </a:solidFill>
            <a:miter lim="800000"/>
            <a:headEnd/>
            <a:tailEnd/>
          </a:ln>
        </p:spPr>
        <p:txBody>
          <a:bodyPr/>
          <a:lstStyle/>
          <a:p>
            <a:endParaRPr lang="en-GB"/>
          </a:p>
        </p:txBody>
      </p:sp>
      <p:sp>
        <p:nvSpPr>
          <p:cNvPr id="6166" name="Rectangle 38"/>
          <p:cNvSpPr>
            <a:spLocks noChangeArrowheads="1"/>
          </p:cNvSpPr>
          <p:nvPr/>
        </p:nvSpPr>
        <p:spPr bwMode="auto">
          <a:xfrm>
            <a:off x="3686175" y="1718587"/>
            <a:ext cx="227013" cy="2330450"/>
          </a:xfrm>
          <a:prstGeom prst="rect">
            <a:avLst/>
          </a:prstGeom>
          <a:solidFill>
            <a:srgbClr val="00CC99"/>
          </a:solidFill>
          <a:ln w="6350">
            <a:solidFill>
              <a:srgbClr val="000000"/>
            </a:solidFill>
            <a:miter lim="800000"/>
            <a:headEnd/>
            <a:tailEnd/>
          </a:ln>
        </p:spPr>
        <p:txBody>
          <a:bodyPr/>
          <a:lstStyle/>
          <a:p>
            <a:endParaRPr lang="en-GB"/>
          </a:p>
        </p:txBody>
      </p:sp>
      <p:sp>
        <p:nvSpPr>
          <p:cNvPr id="6167" name="Rectangle 39"/>
          <p:cNvSpPr>
            <a:spLocks noChangeArrowheads="1"/>
          </p:cNvSpPr>
          <p:nvPr/>
        </p:nvSpPr>
        <p:spPr bwMode="auto">
          <a:xfrm>
            <a:off x="3913188" y="1464587"/>
            <a:ext cx="219075" cy="2584450"/>
          </a:xfrm>
          <a:prstGeom prst="rect">
            <a:avLst/>
          </a:prstGeom>
          <a:solidFill>
            <a:srgbClr val="00CC99"/>
          </a:solidFill>
          <a:ln w="6350">
            <a:solidFill>
              <a:srgbClr val="000000"/>
            </a:solidFill>
            <a:miter lim="800000"/>
            <a:headEnd/>
            <a:tailEnd/>
          </a:ln>
        </p:spPr>
        <p:txBody>
          <a:bodyPr/>
          <a:lstStyle/>
          <a:p>
            <a:endParaRPr lang="en-GB"/>
          </a:p>
        </p:txBody>
      </p:sp>
      <p:sp>
        <p:nvSpPr>
          <p:cNvPr id="6168" name="Rectangle 40"/>
          <p:cNvSpPr>
            <a:spLocks noChangeArrowheads="1"/>
          </p:cNvSpPr>
          <p:nvPr/>
        </p:nvSpPr>
        <p:spPr bwMode="auto">
          <a:xfrm>
            <a:off x="4132263" y="2096412"/>
            <a:ext cx="222250" cy="1952625"/>
          </a:xfrm>
          <a:prstGeom prst="rect">
            <a:avLst/>
          </a:prstGeom>
          <a:solidFill>
            <a:srgbClr val="00CC99"/>
          </a:solidFill>
          <a:ln w="6350">
            <a:solidFill>
              <a:srgbClr val="000000"/>
            </a:solidFill>
            <a:miter lim="800000"/>
            <a:headEnd/>
            <a:tailEnd/>
          </a:ln>
        </p:spPr>
        <p:txBody>
          <a:bodyPr/>
          <a:lstStyle/>
          <a:p>
            <a:endParaRPr lang="en-GB"/>
          </a:p>
        </p:txBody>
      </p:sp>
      <p:sp>
        <p:nvSpPr>
          <p:cNvPr id="6169" name="Rectangle 41"/>
          <p:cNvSpPr>
            <a:spLocks noChangeArrowheads="1"/>
          </p:cNvSpPr>
          <p:nvPr/>
        </p:nvSpPr>
        <p:spPr bwMode="auto">
          <a:xfrm>
            <a:off x="4354513" y="2525037"/>
            <a:ext cx="227012" cy="1524000"/>
          </a:xfrm>
          <a:prstGeom prst="rect">
            <a:avLst/>
          </a:prstGeom>
          <a:solidFill>
            <a:srgbClr val="FF6600"/>
          </a:solidFill>
          <a:ln w="6350">
            <a:solidFill>
              <a:srgbClr val="000000"/>
            </a:solidFill>
            <a:miter lim="800000"/>
            <a:headEnd/>
            <a:tailEnd/>
          </a:ln>
        </p:spPr>
        <p:txBody>
          <a:bodyPr/>
          <a:lstStyle/>
          <a:p>
            <a:endParaRPr lang="en-GB"/>
          </a:p>
        </p:txBody>
      </p:sp>
      <p:sp>
        <p:nvSpPr>
          <p:cNvPr id="6170" name="Rectangle 42"/>
          <p:cNvSpPr>
            <a:spLocks noChangeArrowheads="1"/>
          </p:cNvSpPr>
          <p:nvPr/>
        </p:nvSpPr>
        <p:spPr bwMode="auto">
          <a:xfrm>
            <a:off x="4581525" y="3253700"/>
            <a:ext cx="220663" cy="795337"/>
          </a:xfrm>
          <a:prstGeom prst="rect">
            <a:avLst/>
          </a:prstGeom>
          <a:solidFill>
            <a:srgbClr val="FF6600"/>
          </a:solidFill>
          <a:ln w="6350">
            <a:solidFill>
              <a:srgbClr val="000000"/>
            </a:solidFill>
            <a:miter lim="800000"/>
            <a:headEnd/>
            <a:tailEnd/>
          </a:ln>
        </p:spPr>
        <p:txBody>
          <a:bodyPr/>
          <a:lstStyle/>
          <a:p>
            <a:endParaRPr lang="en-GB"/>
          </a:p>
        </p:txBody>
      </p:sp>
      <p:sp>
        <p:nvSpPr>
          <p:cNvPr id="6171" name="Rectangle 43"/>
          <p:cNvSpPr>
            <a:spLocks noChangeArrowheads="1"/>
          </p:cNvSpPr>
          <p:nvPr/>
        </p:nvSpPr>
        <p:spPr bwMode="auto">
          <a:xfrm>
            <a:off x="4802188" y="3599775"/>
            <a:ext cx="220662" cy="449262"/>
          </a:xfrm>
          <a:prstGeom prst="rect">
            <a:avLst/>
          </a:prstGeom>
          <a:solidFill>
            <a:srgbClr val="FF6600"/>
          </a:solidFill>
          <a:ln w="6350">
            <a:solidFill>
              <a:srgbClr val="000000"/>
            </a:solidFill>
            <a:miter lim="800000"/>
            <a:headEnd/>
            <a:tailEnd/>
          </a:ln>
        </p:spPr>
        <p:txBody>
          <a:bodyPr/>
          <a:lstStyle/>
          <a:p>
            <a:endParaRPr lang="en-GB"/>
          </a:p>
        </p:txBody>
      </p:sp>
      <p:sp>
        <p:nvSpPr>
          <p:cNvPr id="6172" name="Rectangle 44"/>
          <p:cNvSpPr>
            <a:spLocks noChangeArrowheads="1"/>
          </p:cNvSpPr>
          <p:nvPr/>
        </p:nvSpPr>
        <p:spPr bwMode="auto">
          <a:xfrm>
            <a:off x="5022850" y="3793450"/>
            <a:ext cx="227013" cy="255587"/>
          </a:xfrm>
          <a:prstGeom prst="rect">
            <a:avLst/>
          </a:prstGeom>
          <a:solidFill>
            <a:srgbClr val="FF6600"/>
          </a:solidFill>
          <a:ln w="6350">
            <a:solidFill>
              <a:srgbClr val="000000"/>
            </a:solidFill>
            <a:miter lim="800000"/>
            <a:headEnd/>
            <a:tailEnd/>
          </a:ln>
        </p:spPr>
        <p:txBody>
          <a:bodyPr/>
          <a:lstStyle/>
          <a:p>
            <a:endParaRPr lang="en-GB"/>
          </a:p>
        </p:txBody>
      </p:sp>
      <p:sp>
        <p:nvSpPr>
          <p:cNvPr id="6173" name="Rectangle 45"/>
          <p:cNvSpPr>
            <a:spLocks noChangeArrowheads="1"/>
          </p:cNvSpPr>
          <p:nvPr/>
        </p:nvSpPr>
        <p:spPr bwMode="auto">
          <a:xfrm>
            <a:off x="5249863" y="3826787"/>
            <a:ext cx="222250" cy="222250"/>
          </a:xfrm>
          <a:prstGeom prst="rect">
            <a:avLst/>
          </a:prstGeom>
          <a:solidFill>
            <a:srgbClr val="FF6600"/>
          </a:solidFill>
          <a:ln w="6350">
            <a:solidFill>
              <a:srgbClr val="000000"/>
            </a:solidFill>
            <a:miter lim="800000"/>
            <a:headEnd/>
            <a:tailEnd/>
          </a:ln>
        </p:spPr>
        <p:txBody>
          <a:bodyPr/>
          <a:lstStyle/>
          <a:p>
            <a:endParaRPr lang="en-GB"/>
          </a:p>
        </p:txBody>
      </p:sp>
      <p:sp>
        <p:nvSpPr>
          <p:cNvPr id="6174" name="Rectangle 46"/>
          <p:cNvSpPr>
            <a:spLocks noChangeArrowheads="1"/>
          </p:cNvSpPr>
          <p:nvPr/>
        </p:nvSpPr>
        <p:spPr bwMode="auto">
          <a:xfrm>
            <a:off x="5472113" y="3976012"/>
            <a:ext cx="220662" cy="73025"/>
          </a:xfrm>
          <a:prstGeom prst="rect">
            <a:avLst/>
          </a:prstGeom>
          <a:solidFill>
            <a:srgbClr val="FF6600"/>
          </a:solidFill>
          <a:ln w="6350">
            <a:solidFill>
              <a:srgbClr val="000000"/>
            </a:solidFill>
            <a:miter lim="800000"/>
            <a:headEnd/>
            <a:tailEnd/>
          </a:ln>
        </p:spPr>
        <p:txBody>
          <a:bodyPr/>
          <a:lstStyle/>
          <a:p>
            <a:endParaRPr lang="en-GB"/>
          </a:p>
        </p:txBody>
      </p:sp>
      <p:sp>
        <p:nvSpPr>
          <p:cNvPr id="6175" name="Rectangle 47"/>
          <p:cNvSpPr>
            <a:spLocks noChangeArrowheads="1"/>
          </p:cNvSpPr>
          <p:nvPr/>
        </p:nvSpPr>
        <p:spPr bwMode="auto">
          <a:xfrm>
            <a:off x="5692775" y="3990300"/>
            <a:ext cx="225425" cy="58737"/>
          </a:xfrm>
          <a:prstGeom prst="rect">
            <a:avLst/>
          </a:prstGeom>
          <a:solidFill>
            <a:srgbClr val="FF6600"/>
          </a:solidFill>
          <a:ln w="6350">
            <a:solidFill>
              <a:srgbClr val="000000"/>
            </a:solidFill>
            <a:miter lim="800000"/>
            <a:headEnd/>
            <a:tailEnd/>
          </a:ln>
        </p:spPr>
        <p:txBody>
          <a:bodyPr/>
          <a:lstStyle/>
          <a:p>
            <a:endParaRPr lang="en-GB"/>
          </a:p>
        </p:txBody>
      </p:sp>
      <p:sp>
        <p:nvSpPr>
          <p:cNvPr id="6176" name="Rectangle 48"/>
          <p:cNvSpPr>
            <a:spLocks noChangeArrowheads="1"/>
          </p:cNvSpPr>
          <p:nvPr/>
        </p:nvSpPr>
        <p:spPr bwMode="auto">
          <a:xfrm>
            <a:off x="5918200" y="4001412"/>
            <a:ext cx="222250" cy="47625"/>
          </a:xfrm>
          <a:prstGeom prst="rect">
            <a:avLst/>
          </a:prstGeom>
          <a:solidFill>
            <a:srgbClr val="FF6600"/>
          </a:solidFill>
          <a:ln w="6350">
            <a:solidFill>
              <a:srgbClr val="000000"/>
            </a:solidFill>
            <a:miter lim="800000"/>
            <a:headEnd/>
            <a:tailEnd/>
          </a:ln>
        </p:spPr>
        <p:txBody>
          <a:bodyPr/>
          <a:lstStyle/>
          <a:p>
            <a:endParaRPr lang="en-GB"/>
          </a:p>
        </p:txBody>
      </p:sp>
      <p:sp>
        <p:nvSpPr>
          <p:cNvPr id="6177" name="Rectangle 49"/>
          <p:cNvSpPr>
            <a:spLocks noChangeArrowheads="1"/>
          </p:cNvSpPr>
          <p:nvPr/>
        </p:nvSpPr>
        <p:spPr bwMode="auto">
          <a:xfrm>
            <a:off x="6140450" y="4009350"/>
            <a:ext cx="220663" cy="39687"/>
          </a:xfrm>
          <a:prstGeom prst="rect">
            <a:avLst/>
          </a:prstGeom>
          <a:solidFill>
            <a:srgbClr val="FF6600"/>
          </a:solidFill>
          <a:ln w="6350">
            <a:solidFill>
              <a:srgbClr val="000000"/>
            </a:solidFill>
            <a:miter lim="800000"/>
            <a:headEnd/>
            <a:tailEnd/>
          </a:ln>
        </p:spPr>
        <p:txBody>
          <a:bodyPr/>
          <a:lstStyle/>
          <a:p>
            <a:endParaRPr lang="en-GB"/>
          </a:p>
        </p:txBody>
      </p:sp>
      <p:sp>
        <p:nvSpPr>
          <p:cNvPr id="6178" name="Text Box 9"/>
          <p:cNvSpPr txBox="1">
            <a:spLocks noChangeArrowheads="1"/>
          </p:cNvSpPr>
          <p:nvPr/>
        </p:nvSpPr>
        <p:spPr bwMode="auto">
          <a:xfrm>
            <a:off x="2428875" y="4047450"/>
            <a:ext cx="438150" cy="366712"/>
          </a:xfrm>
          <a:prstGeom prst="rect">
            <a:avLst/>
          </a:prstGeom>
          <a:noFill/>
          <a:ln w="9525">
            <a:noFill/>
            <a:miter lim="800000"/>
            <a:headEnd/>
            <a:tailEnd/>
          </a:ln>
        </p:spPr>
        <p:txBody>
          <a:bodyPr wrap="none">
            <a:spAutoFit/>
          </a:bodyPr>
          <a:lstStyle/>
          <a:p>
            <a:pPr eaLnBrk="0" hangingPunct="0"/>
            <a:r>
              <a:rPr lang="en-GB" sz="1800"/>
              <a:t>50</a:t>
            </a:r>
          </a:p>
        </p:txBody>
      </p:sp>
      <p:sp>
        <p:nvSpPr>
          <p:cNvPr id="6179" name="Text Box 10"/>
          <p:cNvSpPr txBox="1">
            <a:spLocks noChangeArrowheads="1"/>
          </p:cNvSpPr>
          <p:nvPr/>
        </p:nvSpPr>
        <p:spPr bwMode="auto">
          <a:xfrm>
            <a:off x="2876550" y="4047450"/>
            <a:ext cx="438150" cy="366712"/>
          </a:xfrm>
          <a:prstGeom prst="rect">
            <a:avLst/>
          </a:prstGeom>
          <a:noFill/>
          <a:ln w="9525">
            <a:noFill/>
            <a:miter lim="800000"/>
            <a:headEnd/>
            <a:tailEnd/>
          </a:ln>
        </p:spPr>
        <p:txBody>
          <a:bodyPr wrap="none">
            <a:spAutoFit/>
          </a:bodyPr>
          <a:lstStyle/>
          <a:p>
            <a:pPr eaLnBrk="0" hangingPunct="0"/>
            <a:r>
              <a:rPr lang="en-GB" sz="1800"/>
              <a:t>60</a:t>
            </a:r>
          </a:p>
        </p:txBody>
      </p:sp>
      <p:sp>
        <p:nvSpPr>
          <p:cNvPr id="6180" name="Text Box 11"/>
          <p:cNvSpPr txBox="1">
            <a:spLocks noChangeArrowheads="1"/>
          </p:cNvSpPr>
          <p:nvPr/>
        </p:nvSpPr>
        <p:spPr bwMode="auto">
          <a:xfrm>
            <a:off x="3314700" y="4047450"/>
            <a:ext cx="438150" cy="366712"/>
          </a:xfrm>
          <a:prstGeom prst="rect">
            <a:avLst/>
          </a:prstGeom>
          <a:noFill/>
          <a:ln w="9525">
            <a:noFill/>
            <a:miter lim="800000"/>
            <a:headEnd/>
            <a:tailEnd/>
          </a:ln>
        </p:spPr>
        <p:txBody>
          <a:bodyPr wrap="none">
            <a:spAutoFit/>
          </a:bodyPr>
          <a:lstStyle/>
          <a:p>
            <a:pPr eaLnBrk="0" hangingPunct="0"/>
            <a:r>
              <a:rPr lang="en-GB" sz="1800"/>
              <a:t>70</a:t>
            </a:r>
          </a:p>
        </p:txBody>
      </p:sp>
      <p:sp>
        <p:nvSpPr>
          <p:cNvPr id="6181" name="Text Box 12"/>
          <p:cNvSpPr txBox="1">
            <a:spLocks noChangeArrowheads="1"/>
          </p:cNvSpPr>
          <p:nvPr/>
        </p:nvSpPr>
        <p:spPr bwMode="auto">
          <a:xfrm>
            <a:off x="3752850" y="4047450"/>
            <a:ext cx="438150" cy="366712"/>
          </a:xfrm>
          <a:prstGeom prst="rect">
            <a:avLst/>
          </a:prstGeom>
          <a:noFill/>
          <a:ln w="9525">
            <a:noFill/>
            <a:miter lim="800000"/>
            <a:headEnd/>
            <a:tailEnd/>
          </a:ln>
        </p:spPr>
        <p:txBody>
          <a:bodyPr wrap="none">
            <a:spAutoFit/>
          </a:bodyPr>
          <a:lstStyle/>
          <a:p>
            <a:pPr eaLnBrk="0" hangingPunct="0"/>
            <a:r>
              <a:rPr lang="en-GB" sz="1800"/>
              <a:t>80</a:t>
            </a:r>
          </a:p>
        </p:txBody>
      </p:sp>
      <p:sp>
        <p:nvSpPr>
          <p:cNvPr id="6182" name="Text Box 13"/>
          <p:cNvSpPr txBox="1">
            <a:spLocks noChangeArrowheads="1"/>
          </p:cNvSpPr>
          <p:nvPr/>
        </p:nvSpPr>
        <p:spPr bwMode="auto">
          <a:xfrm>
            <a:off x="4230688" y="4047450"/>
            <a:ext cx="438150" cy="366712"/>
          </a:xfrm>
          <a:prstGeom prst="rect">
            <a:avLst/>
          </a:prstGeom>
          <a:noFill/>
          <a:ln w="9525">
            <a:noFill/>
            <a:miter lim="800000"/>
            <a:headEnd/>
            <a:tailEnd/>
          </a:ln>
        </p:spPr>
        <p:txBody>
          <a:bodyPr wrap="none">
            <a:spAutoFit/>
          </a:bodyPr>
          <a:lstStyle/>
          <a:p>
            <a:pPr eaLnBrk="0" hangingPunct="0"/>
            <a:r>
              <a:rPr lang="en-GB" sz="1800"/>
              <a:t>90</a:t>
            </a:r>
          </a:p>
        </p:txBody>
      </p:sp>
      <p:sp>
        <p:nvSpPr>
          <p:cNvPr id="6183" name="Text Box 14"/>
          <p:cNvSpPr txBox="1">
            <a:spLocks noChangeArrowheads="1"/>
          </p:cNvSpPr>
          <p:nvPr/>
        </p:nvSpPr>
        <p:spPr bwMode="auto">
          <a:xfrm>
            <a:off x="4594225" y="4047450"/>
            <a:ext cx="565150" cy="366712"/>
          </a:xfrm>
          <a:prstGeom prst="rect">
            <a:avLst/>
          </a:prstGeom>
          <a:noFill/>
          <a:ln w="9525">
            <a:noFill/>
            <a:miter lim="800000"/>
            <a:headEnd/>
            <a:tailEnd/>
          </a:ln>
        </p:spPr>
        <p:txBody>
          <a:bodyPr wrap="none">
            <a:spAutoFit/>
          </a:bodyPr>
          <a:lstStyle/>
          <a:p>
            <a:pPr eaLnBrk="0" hangingPunct="0"/>
            <a:r>
              <a:rPr lang="en-GB" sz="1800"/>
              <a:t>100</a:t>
            </a:r>
          </a:p>
        </p:txBody>
      </p:sp>
      <p:sp>
        <p:nvSpPr>
          <p:cNvPr id="6184" name="Text Box 15"/>
          <p:cNvSpPr txBox="1">
            <a:spLocks noChangeArrowheads="1"/>
          </p:cNvSpPr>
          <p:nvPr/>
        </p:nvSpPr>
        <p:spPr bwMode="auto">
          <a:xfrm>
            <a:off x="5076825" y="4047450"/>
            <a:ext cx="565150" cy="366712"/>
          </a:xfrm>
          <a:prstGeom prst="rect">
            <a:avLst/>
          </a:prstGeom>
          <a:noFill/>
          <a:ln w="9525">
            <a:noFill/>
            <a:miter lim="800000"/>
            <a:headEnd/>
            <a:tailEnd/>
          </a:ln>
        </p:spPr>
        <p:txBody>
          <a:bodyPr wrap="none">
            <a:spAutoFit/>
          </a:bodyPr>
          <a:lstStyle/>
          <a:p>
            <a:pPr eaLnBrk="0" hangingPunct="0"/>
            <a:r>
              <a:rPr lang="en-GB" sz="1800"/>
              <a:t>110</a:t>
            </a:r>
          </a:p>
        </p:txBody>
      </p:sp>
      <p:sp>
        <p:nvSpPr>
          <p:cNvPr id="6185" name="Text Box 16"/>
          <p:cNvSpPr txBox="1">
            <a:spLocks noChangeArrowheads="1"/>
          </p:cNvSpPr>
          <p:nvPr/>
        </p:nvSpPr>
        <p:spPr bwMode="auto">
          <a:xfrm>
            <a:off x="5511800" y="4047450"/>
            <a:ext cx="565150" cy="366712"/>
          </a:xfrm>
          <a:prstGeom prst="rect">
            <a:avLst/>
          </a:prstGeom>
          <a:noFill/>
          <a:ln w="9525">
            <a:noFill/>
            <a:miter lim="800000"/>
            <a:headEnd/>
            <a:tailEnd/>
          </a:ln>
        </p:spPr>
        <p:txBody>
          <a:bodyPr wrap="none">
            <a:spAutoFit/>
          </a:bodyPr>
          <a:lstStyle/>
          <a:p>
            <a:pPr eaLnBrk="0" hangingPunct="0"/>
            <a:r>
              <a:rPr lang="en-GB" sz="1800"/>
              <a:t>120</a:t>
            </a:r>
          </a:p>
        </p:txBody>
      </p:sp>
      <p:sp>
        <p:nvSpPr>
          <p:cNvPr id="6186" name="Text Box 17"/>
          <p:cNvSpPr txBox="1">
            <a:spLocks noChangeArrowheads="1"/>
          </p:cNvSpPr>
          <p:nvPr/>
        </p:nvSpPr>
        <p:spPr bwMode="auto">
          <a:xfrm>
            <a:off x="5954713" y="4047450"/>
            <a:ext cx="565150" cy="366712"/>
          </a:xfrm>
          <a:prstGeom prst="rect">
            <a:avLst/>
          </a:prstGeom>
          <a:noFill/>
          <a:ln w="9525">
            <a:noFill/>
            <a:miter lim="800000"/>
            <a:headEnd/>
            <a:tailEnd/>
          </a:ln>
        </p:spPr>
        <p:txBody>
          <a:bodyPr wrap="none">
            <a:spAutoFit/>
          </a:bodyPr>
          <a:lstStyle/>
          <a:p>
            <a:pPr eaLnBrk="0" hangingPunct="0"/>
            <a:r>
              <a:rPr lang="en-GB" sz="1800"/>
              <a:t>130</a:t>
            </a:r>
          </a:p>
        </p:txBody>
      </p:sp>
      <p:sp>
        <p:nvSpPr>
          <p:cNvPr id="6187" name="Text Box 18"/>
          <p:cNvSpPr txBox="1">
            <a:spLocks noChangeArrowheads="1"/>
          </p:cNvSpPr>
          <p:nvPr/>
        </p:nvSpPr>
        <p:spPr bwMode="auto">
          <a:xfrm>
            <a:off x="3227388" y="4350662"/>
            <a:ext cx="2305050" cy="366713"/>
          </a:xfrm>
          <a:prstGeom prst="rect">
            <a:avLst/>
          </a:prstGeom>
          <a:noFill/>
          <a:ln w="9525">
            <a:noFill/>
            <a:miter lim="800000"/>
            <a:headEnd/>
            <a:tailEnd/>
          </a:ln>
        </p:spPr>
        <p:txBody>
          <a:bodyPr wrap="none">
            <a:spAutoFit/>
          </a:bodyPr>
          <a:lstStyle/>
          <a:p>
            <a:pPr eaLnBrk="0" hangingPunct="0"/>
            <a:r>
              <a:rPr lang="en-GB" sz="1800"/>
              <a:t>Diastolic BP (mmHg)</a:t>
            </a:r>
          </a:p>
        </p:txBody>
      </p:sp>
      <p:sp>
        <p:nvSpPr>
          <p:cNvPr id="6188" name="Text Box 20"/>
          <p:cNvSpPr txBox="1">
            <a:spLocks noChangeArrowheads="1"/>
          </p:cNvSpPr>
          <p:nvPr/>
        </p:nvSpPr>
        <p:spPr bwMode="auto">
          <a:xfrm>
            <a:off x="5122863" y="1340762"/>
            <a:ext cx="1428750" cy="366713"/>
          </a:xfrm>
          <a:prstGeom prst="rect">
            <a:avLst/>
          </a:prstGeom>
          <a:noFill/>
          <a:ln w="9525">
            <a:noFill/>
            <a:miter lim="800000"/>
            <a:headEnd/>
            <a:tailEnd/>
          </a:ln>
        </p:spPr>
        <p:txBody>
          <a:bodyPr wrap="none">
            <a:spAutoFit/>
          </a:bodyPr>
          <a:lstStyle/>
          <a:p>
            <a:pPr eaLnBrk="0" hangingPunct="0"/>
            <a:r>
              <a:rPr lang="en-GB" sz="1800">
                <a:sym typeface="Symbol" pitchFamily="18" charset="2"/>
              </a:rPr>
              <a:t>MRC (1985)</a:t>
            </a:r>
            <a:endParaRPr lang="en-GB" sz="1800"/>
          </a:p>
        </p:txBody>
      </p:sp>
      <p:sp>
        <p:nvSpPr>
          <p:cNvPr id="6189" name="Text Box 21"/>
          <p:cNvSpPr txBox="1">
            <a:spLocks noChangeArrowheads="1"/>
          </p:cNvSpPr>
          <p:nvPr/>
        </p:nvSpPr>
        <p:spPr bwMode="auto">
          <a:xfrm>
            <a:off x="5218113" y="1648737"/>
            <a:ext cx="2165350" cy="366713"/>
          </a:xfrm>
          <a:prstGeom prst="rect">
            <a:avLst/>
          </a:prstGeom>
          <a:noFill/>
          <a:ln w="9525">
            <a:noFill/>
            <a:miter lim="800000"/>
            <a:headEnd/>
            <a:tailEnd/>
          </a:ln>
        </p:spPr>
        <p:txBody>
          <a:bodyPr wrap="none">
            <a:spAutoFit/>
          </a:bodyPr>
          <a:lstStyle/>
          <a:p>
            <a:pPr eaLnBrk="0" hangingPunct="0"/>
            <a:r>
              <a:rPr lang="en-GB" sz="1800">
                <a:sym typeface="Symbol" pitchFamily="18" charset="2"/>
              </a:rPr>
              <a:t>Australia (1980,’81)</a:t>
            </a:r>
            <a:endParaRPr lang="en-GB" sz="1800"/>
          </a:p>
        </p:txBody>
      </p:sp>
      <p:sp>
        <p:nvSpPr>
          <p:cNvPr id="6190" name="Text Box 22"/>
          <p:cNvSpPr txBox="1">
            <a:spLocks noChangeArrowheads="1"/>
          </p:cNvSpPr>
          <p:nvPr/>
        </p:nvSpPr>
        <p:spPr bwMode="auto">
          <a:xfrm>
            <a:off x="5387975" y="2001162"/>
            <a:ext cx="1798638" cy="366713"/>
          </a:xfrm>
          <a:prstGeom prst="rect">
            <a:avLst/>
          </a:prstGeom>
          <a:noFill/>
          <a:ln w="9525">
            <a:noFill/>
            <a:miter lim="800000"/>
            <a:headEnd/>
            <a:tailEnd/>
          </a:ln>
        </p:spPr>
        <p:txBody>
          <a:bodyPr wrap="none">
            <a:spAutoFit/>
          </a:bodyPr>
          <a:lstStyle/>
          <a:p>
            <a:pPr eaLnBrk="0" hangingPunct="0"/>
            <a:r>
              <a:rPr lang="en-GB" sz="1800">
                <a:sym typeface="Symbol" pitchFamily="18" charset="2"/>
              </a:rPr>
              <a:t>Australia (1979)</a:t>
            </a:r>
            <a:endParaRPr lang="en-GB" sz="1800"/>
          </a:p>
        </p:txBody>
      </p:sp>
      <p:sp>
        <p:nvSpPr>
          <p:cNvPr id="6191" name="Text Box 23"/>
          <p:cNvSpPr txBox="1">
            <a:spLocks noChangeArrowheads="1"/>
          </p:cNvSpPr>
          <p:nvPr/>
        </p:nvSpPr>
        <p:spPr bwMode="auto">
          <a:xfrm>
            <a:off x="5511800" y="2278975"/>
            <a:ext cx="1809750" cy="641350"/>
          </a:xfrm>
          <a:prstGeom prst="rect">
            <a:avLst/>
          </a:prstGeom>
          <a:noFill/>
          <a:ln w="9525">
            <a:noFill/>
            <a:miter lim="800000"/>
            <a:headEnd/>
            <a:tailEnd/>
          </a:ln>
        </p:spPr>
        <p:txBody>
          <a:bodyPr wrap="none">
            <a:spAutoFit/>
          </a:bodyPr>
          <a:lstStyle/>
          <a:p>
            <a:pPr eaLnBrk="0" hangingPunct="0"/>
            <a:r>
              <a:rPr lang="en-GB" sz="1800">
                <a:sym typeface="Symbol" pitchFamily="18" charset="2"/>
              </a:rPr>
              <a:t>Veterans Admin</a:t>
            </a:r>
          </a:p>
          <a:p>
            <a:pPr eaLnBrk="0" hangingPunct="0"/>
            <a:r>
              <a:rPr lang="en-GB" sz="1800">
                <a:sym typeface="Symbol" pitchFamily="18" charset="2"/>
              </a:rPr>
              <a:t>(1967,’70)</a:t>
            </a:r>
            <a:endParaRPr lang="en-GB" sz="1800"/>
          </a:p>
        </p:txBody>
      </p:sp>
      <p:sp>
        <p:nvSpPr>
          <p:cNvPr id="6192" name="Text Box 24"/>
          <p:cNvSpPr txBox="1">
            <a:spLocks noChangeArrowheads="1"/>
          </p:cNvSpPr>
          <p:nvPr/>
        </p:nvSpPr>
        <p:spPr bwMode="auto">
          <a:xfrm>
            <a:off x="5568950" y="2833012"/>
            <a:ext cx="1809750" cy="366713"/>
          </a:xfrm>
          <a:prstGeom prst="rect">
            <a:avLst/>
          </a:prstGeom>
          <a:noFill/>
          <a:ln w="9525">
            <a:noFill/>
            <a:miter lim="800000"/>
            <a:headEnd/>
            <a:tailEnd/>
          </a:ln>
        </p:spPr>
        <p:txBody>
          <a:bodyPr wrap="none">
            <a:spAutoFit/>
          </a:bodyPr>
          <a:lstStyle/>
          <a:p>
            <a:pPr eaLnBrk="0" hangingPunct="0"/>
            <a:r>
              <a:rPr lang="en-GB" sz="1800">
                <a:sym typeface="Symbol" pitchFamily="18" charset="2"/>
              </a:rPr>
              <a:t>Hamilton (1964)</a:t>
            </a:r>
            <a:endParaRPr lang="en-GB" sz="1800"/>
          </a:p>
        </p:txBody>
      </p:sp>
      <p:sp>
        <p:nvSpPr>
          <p:cNvPr id="6193" name="Line 25"/>
          <p:cNvSpPr>
            <a:spLocks noChangeShapeType="1"/>
          </p:cNvSpPr>
          <p:nvPr/>
        </p:nvSpPr>
        <p:spPr bwMode="auto">
          <a:xfrm flipV="1">
            <a:off x="4595813" y="1893212"/>
            <a:ext cx="620712" cy="1344613"/>
          </a:xfrm>
          <a:prstGeom prst="line">
            <a:avLst/>
          </a:prstGeom>
          <a:noFill/>
          <a:ln w="19050">
            <a:solidFill>
              <a:srgbClr val="000066"/>
            </a:solidFill>
            <a:round/>
            <a:headEnd/>
            <a:tailEnd/>
          </a:ln>
        </p:spPr>
        <p:txBody>
          <a:bodyPr wrap="none" anchor="ctr"/>
          <a:lstStyle/>
          <a:p>
            <a:endParaRPr lang="en-GB"/>
          </a:p>
        </p:txBody>
      </p:sp>
      <p:sp>
        <p:nvSpPr>
          <p:cNvPr id="6194" name="Line 26"/>
          <p:cNvSpPr>
            <a:spLocks noChangeShapeType="1"/>
          </p:cNvSpPr>
          <p:nvPr/>
        </p:nvSpPr>
        <p:spPr bwMode="auto">
          <a:xfrm flipV="1">
            <a:off x="4813300" y="2253575"/>
            <a:ext cx="588963" cy="1333500"/>
          </a:xfrm>
          <a:prstGeom prst="line">
            <a:avLst/>
          </a:prstGeom>
          <a:noFill/>
          <a:ln w="19050">
            <a:solidFill>
              <a:srgbClr val="000066"/>
            </a:solidFill>
            <a:round/>
            <a:headEnd/>
            <a:tailEnd/>
          </a:ln>
        </p:spPr>
        <p:txBody>
          <a:bodyPr wrap="none" anchor="ctr"/>
          <a:lstStyle/>
          <a:p>
            <a:endParaRPr lang="en-GB"/>
          </a:p>
        </p:txBody>
      </p:sp>
      <p:sp>
        <p:nvSpPr>
          <p:cNvPr id="6195" name="Line 27"/>
          <p:cNvSpPr>
            <a:spLocks noChangeShapeType="1"/>
          </p:cNvSpPr>
          <p:nvPr/>
        </p:nvSpPr>
        <p:spPr bwMode="auto">
          <a:xfrm flipV="1">
            <a:off x="5027613" y="2612350"/>
            <a:ext cx="484187" cy="1181100"/>
          </a:xfrm>
          <a:prstGeom prst="line">
            <a:avLst/>
          </a:prstGeom>
          <a:noFill/>
          <a:ln w="19050">
            <a:solidFill>
              <a:srgbClr val="000066"/>
            </a:solidFill>
            <a:round/>
            <a:headEnd/>
            <a:tailEnd/>
          </a:ln>
        </p:spPr>
        <p:txBody>
          <a:bodyPr wrap="none" anchor="ctr"/>
          <a:lstStyle/>
          <a:p>
            <a:endParaRPr lang="en-GB"/>
          </a:p>
        </p:txBody>
      </p:sp>
      <p:sp>
        <p:nvSpPr>
          <p:cNvPr id="6196" name="Line 28"/>
          <p:cNvSpPr>
            <a:spLocks noChangeShapeType="1"/>
          </p:cNvSpPr>
          <p:nvPr/>
        </p:nvSpPr>
        <p:spPr bwMode="auto">
          <a:xfrm flipV="1">
            <a:off x="5260975" y="3094950"/>
            <a:ext cx="282575" cy="733425"/>
          </a:xfrm>
          <a:prstGeom prst="line">
            <a:avLst/>
          </a:prstGeom>
          <a:noFill/>
          <a:ln w="19050">
            <a:solidFill>
              <a:srgbClr val="000066"/>
            </a:solidFill>
            <a:round/>
            <a:headEnd/>
            <a:tailEnd/>
          </a:ln>
        </p:spPr>
        <p:txBody>
          <a:bodyPr wrap="none" anchor="ctr"/>
          <a:lstStyle/>
          <a:p>
            <a:endParaRPr lang="en-GB"/>
          </a:p>
        </p:txBody>
      </p:sp>
      <p:sp>
        <p:nvSpPr>
          <p:cNvPr id="6197" name="Line 29"/>
          <p:cNvSpPr>
            <a:spLocks noChangeShapeType="1"/>
          </p:cNvSpPr>
          <p:nvPr/>
        </p:nvSpPr>
        <p:spPr bwMode="auto">
          <a:xfrm flipV="1">
            <a:off x="4359275" y="1566187"/>
            <a:ext cx="731838" cy="952500"/>
          </a:xfrm>
          <a:prstGeom prst="line">
            <a:avLst/>
          </a:prstGeom>
          <a:noFill/>
          <a:ln w="19050">
            <a:solidFill>
              <a:srgbClr val="000066"/>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41829"/>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fontAlgn="auto">
              <a:spcAft>
                <a:spcPts val="0"/>
              </a:spcAft>
              <a:defRPr/>
            </a:pPr>
            <a:r>
              <a:rPr lang="en-GB" sz="3200" dirty="0" smtClean="0">
                <a:latin typeface="Calibri" pitchFamily="34" charset="0"/>
              </a:rPr>
              <a:t>Current definitions of hypertension and ‘pre-hypertension</a:t>
            </a:r>
          </a:p>
        </p:txBody>
      </p:sp>
      <p:pic>
        <p:nvPicPr>
          <p:cNvPr id="7171" name="Picture 54"/>
          <p:cNvPicPr>
            <a:picLocks noChangeAspect="1" noChangeArrowheads="1"/>
          </p:cNvPicPr>
          <p:nvPr/>
        </p:nvPicPr>
        <p:blipFill rotWithShape="1">
          <a:blip r:embed="rId3" cstate="print"/>
          <a:srcRect b="30189"/>
          <a:stretch/>
        </p:blipFill>
        <p:spPr bwMode="auto">
          <a:xfrm>
            <a:off x="183762" y="1914417"/>
            <a:ext cx="4125642" cy="3578442"/>
          </a:xfrm>
          <a:prstGeom prst="rect">
            <a:avLst/>
          </a:prstGeom>
          <a:noFill/>
          <a:ln w="9525">
            <a:noFill/>
            <a:miter lim="800000"/>
            <a:headEnd/>
            <a:tailEnd/>
          </a:ln>
        </p:spPr>
      </p:pic>
      <p:pic>
        <p:nvPicPr>
          <p:cNvPr id="7172" name="Picture 55"/>
          <p:cNvPicPr>
            <a:picLocks noChangeAspect="1" noChangeArrowheads="1"/>
          </p:cNvPicPr>
          <p:nvPr/>
        </p:nvPicPr>
        <p:blipFill>
          <a:blip r:embed="rId4" cstate="print"/>
          <a:srcRect/>
          <a:stretch>
            <a:fillRect/>
          </a:stretch>
        </p:blipFill>
        <p:spPr bwMode="auto">
          <a:xfrm>
            <a:off x="4729660" y="1863741"/>
            <a:ext cx="4186238" cy="3771012"/>
          </a:xfrm>
          <a:prstGeom prst="rect">
            <a:avLst/>
          </a:prstGeom>
          <a:noFill/>
          <a:ln w="9525">
            <a:noFill/>
            <a:miter lim="800000"/>
            <a:headEnd/>
            <a:tailEnd/>
          </a:ln>
        </p:spPr>
      </p:pic>
      <p:sp>
        <p:nvSpPr>
          <p:cNvPr id="7173" name="Text Box 56"/>
          <p:cNvSpPr txBox="1">
            <a:spLocks noChangeArrowheads="1"/>
          </p:cNvSpPr>
          <p:nvPr/>
        </p:nvSpPr>
        <p:spPr bwMode="auto">
          <a:xfrm>
            <a:off x="1979592" y="6322046"/>
            <a:ext cx="1752403" cy="276999"/>
          </a:xfrm>
          <a:prstGeom prst="rect">
            <a:avLst/>
          </a:prstGeom>
          <a:noFill/>
          <a:ln w="9525" algn="ctr">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dirty="0"/>
              <a:t>BHS Guidelines (2004)</a:t>
            </a:r>
          </a:p>
        </p:txBody>
      </p:sp>
      <p:sp>
        <p:nvSpPr>
          <p:cNvPr id="7174" name="Text Box 57"/>
          <p:cNvSpPr txBox="1">
            <a:spLocks noChangeArrowheads="1"/>
          </p:cNvSpPr>
          <p:nvPr/>
        </p:nvSpPr>
        <p:spPr bwMode="auto">
          <a:xfrm>
            <a:off x="7370444" y="6322046"/>
            <a:ext cx="1499128" cy="276999"/>
          </a:xfrm>
          <a:prstGeom prst="rect">
            <a:avLst/>
          </a:prstGeom>
          <a:noFill/>
          <a:ln w="9525">
            <a:noFill/>
            <a:miter lim="800000"/>
            <a:headEnd/>
            <a:tailEnd/>
          </a:ln>
        </p:spPr>
        <p:txBody>
          <a:bodyPr wrap="none">
            <a:spAutoFit/>
          </a:bodyPr>
          <a:lstStyle/>
          <a:p>
            <a:pPr algn="r"/>
            <a:r>
              <a:rPr lang="en-GB" sz="1200" i="1" dirty="0">
                <a:solidFill>
                  <a:schemeClr val="bg1">
                    <a:lumMod val="50000"/>
                  </a:schemeClr>
                </a:solidFill>
              </a:rPr>
              <a:t>USA: JNC 7 (2003)</a:t>
            </a:r>
          </a:p>
        </p:txBody>
      </p:sp>
      <p:sp>
        <p:nvSpPr>
          <p:cNvPr id="2" name="TextBox 1"/>
          <p:cNvSpPr txBox="1"/>
          <p:nvPr/>
        </p:nvSpPr>
        <p:spPr>
          <a:xfrm>
            <a:off x="1891870" y="1285072"/>
            <a:ext cx="556563" cy="400110"/>
          </a:xfrm>
          <a:prstGeom prst="rect">
            <a:avLst/>
          </a:prstGeom>
          <a:noFill/>
        </p:spPr>
        <p:txBody>
          <a:bodyPr wrap="none" rtlCol="0">
            <a:spAutoFit/>
          </a:bodyPr>
          <a:lstStyle/>
          <a:p>
            <a:r>
              <a:rPr lang="en-GB" b="1" dirty="0" smtClean="0"/>
              <a:t>UK</a:t>
            </a:r>
            <a:endParaRPr lang="en-GB" b="1" dirty="0"/>
          </a:p>
        </p:txBody>
      </p:sp>
      <p:sp>
        <p:nvSpPr>
          <p:cNvPr id="8" name="TextBox 7"/>
          <p:cNvSpPr txBox="1"/>
          <p:nvPr/>
        </p:nvSpPr>
        <p:spPr>
          <a:xfrm>
            <a:off x="6758154" y="1285072"/>
            <a:ext cx="728084" cy="400110"/>
          </a:xfrm>
          <a:prstGeom prst="rect">
            <a:avLst/>
          </a:prstGeom>
          <a:noFill/>
        </p:spPr>
        <p:txBody>
          <a:bodyPr wrap="none" rtlCol="0">
            <a:spAutoFit/>
          </a:bodyPr>
          <a:lstStyle/>
          <a:p>
            <a:r>
              <a:rPr lang="en-GB" b="1" dirty="0" smtClean="0"/>
              <a:t>USA</a:t>
            </a:r>
            <a:endParaRPr lang="en-GB" b="1" dirty="0"/>
          </a:p>
        </p:txBody>
      </p:sp>
    </p:spTree>
    <p:extLst>
      <p:ext uri="{BB962C8B-B14F-4D97-AF65-F5344CB8AC3E}">
        <p14:creationId xmlns:p14="http://schemas.microsoft.com/office/powerpoint/2010/main" val="135024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600200" y="4000500"/>
            <a:ext cx="438150" cy="0"/>
          </a:xfrm>
          <a:prstGeom prst="line">
            <a:avLst/>
          </a:prstGeom>
          <a:noFill/>
          <a:ln w="9525">
            <a:solidFill>
              <a:schemeClr val="tx1"/>
            </a:solidFill>
            <a:round/>
            <a:headEnd/>
            <a:tailEnd/>
          </a:ln>
        </p:spPr>
        <p:txBody>
          <a:bodyPr/>
          <a:lstStyle/>
          <a:p>
            <a:endParaRPr lang="en-GB"/>
          </a:p>
        </p:txBody>
      </p:sp>
      <p:sp>
        <p:nvSpPr>
          <p:cNvPr id="8195" name="Rectangle 3"/>
          <p:cNvSpPr>
            <a:spLocks noGrp="1" noChangeArrowheads="1"/>
          </p:cNvSpPr>
          <p:nvPr>
            <p:ph type="title"/>
          </p:nvPr>
        </p:nvSpPr>
        <p:spPr>
          <a:xfrm>
            <a:off x="0" y="1"/>
            <a:ext cx="9144000" cy="711200"/>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What happens to blood pressure with age?</a:t>
            </a:r>
          </a:p>
        </p:txBody>
      </p:sp>
      <p:sp>
        <p:nvSpPr>
          <p:cNvPr id="8196" name="Text Box 4"/>
          <p:cNvSpPr txBox="1">
            <a:spLocks noChangeArrowheads="1"/>
          </p:cNvSpPr>
          <p:nvPr/>
        </p:nvSpPr>
        <p:spPr bwMode="auto">
          <a:xfrm>
            <a:off x="5871817" y="6350904"/>
            <a:ext cx="2887329" cy="276999"/>
          </a:xfrm>
          <a:prstGeom prst="rect">
            <a:avLst/>
          </a:prstGeom>
          <a:noFill/>
          <a:ln w="9525" algn="ctr">
            <a:noFill/>
            <a:miter lim="800000"/>
            <a:headEnd/>
            <a:tailEnd/>
          </a:ln>
        </p:spPr>
        <p:txBody>
          <a:bodyPr wrap="none">
            <a:spAutoFit/>
          </a:bodyPr>
          <a:lstStyle/>
          <a:p>
            <a:pPr algn="r"/>
            <a:r>
              <a:rPr lang="en-GB" sz="1200" i="1" dirty="0">
                <a:solidFill>
                  <a:schemeClr val="bg1">
                    <a:lumMod val="50000"/>
                  </a:schemeClr>
                </a:solidFill>
              </a:rPr>
              <a:t>Health Survey for England 2002 &amp; 2003</a:t>
            </a:r>
          </a:p>
        </p:txBody>
      </p:sp>
      <p:pic>
        <p:nvPicPr>
          <p:cNvPr id="8197" name="Picture 5"/>
          <p:cNvPicPr>
            <a:picLocks noChangeAspect="1" noChangeArrowheads="1"/>
          </p:cNvPicPr>
          <p:nvPr/>
        </p:nvPicPr>
        <p:blipFill>
          <a:blip r:embed="rId3" cstate="print"/>
          <a:srcRect/>
          <a:stretch>
            <a:fillRect/>
          </a:stretch>
        </p:blipFill>
        <p:spPr bwMode="auto">
          <a:xfrm>
            <a:off x="1047750" y="1584325"/>
            <a:ext cx="6716713" cy="3621088"/>
          </a:xfrm>
          <a:prstGeom prst="rect">
            <a:avLst/>
          </a:prstGeom>
          <a:noFill/>
          <a:ln w="9525" algn="ctr">
            <a:noFill/>
            <a:miter lim="800000"/>
            <a:headEnd/>
            <a:tailEnd/>
          </a:ln>
        </p:spPr>
      </p:pic>
      <p:sp>
        <p:nvSpPr>
          <p:cNvPr id="8198" name="Text Box 6"/>
          <p:cNvSpPr txBox="1">
            <a:spLocks noChangeArrowheads="1"/>
          </p:cNvSpPr>
          <p:nvPr/>
        </p:nvSpPr>
        <p:spPr bwMode="auto">
          <a:xfrm>
            <a:off x="420688" y="4997450"/>
            <a:ext cx="8297862" cy="1323439"/>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Mean BP rise with age</a:t>
            </a:r>
          </a:p>
          <a:p>
            <a:r>
              <a:rPr lang="en-GB" dirty="0"/>
              <a:t>Pulse pressure rises with age</a:t>
            </a:r>
          </a:p>
          <a:p>
            <a:r>
              <a:rPr lang="en-GB" dirty="0"/>
              <a:t>The majority of people &gt;60y would be expected to be hypertensive by current definitions, almost everyone hypertensive by &gt;80y</a:t>
            </a:r>
            <a:endParaRPr lang="en-US" dirty="0"/>
          </a:p>
        </p:txBody>
      </p:sp>
      <p:sp>
        <p:nvSpPr>
          <p:cNvPr id="8199" name="Line 7"/>
          <p:cNvSpPr>
            <a:spLocks noChangeShapeType="1"/>
          </p:cNvSpPr>
          <p:nvPr/>
        </p:nvSpPr>
        <p:spPr bwMode="auto">
          <a:xfrm>
            <a:off x="1597025" y="2235200"/>
            <a:ext cx="5964238" cy="0"/>
          </a:xfrm>
          <a:prstGeom prst="line">
            <a:avLst/>
          </a:prstGeom>
          <a:noFill/>
          <a:ln w="9525">
            <a:solidFill>
              <a:srgbClr val="FF3300"/>
            </a:solidFill>
            <a:prstDash val="sysDot"/>
            <a:round/>
            <a:headEnd/>
            <a:tailEnd/>
          </a:ln>
        </p:spPr>
        <p:txBody>
          <a:bodyPr/>
          <a:lstStyle/>
          <a:p>
            <a:endParaRPr lang="en-GB"/>
          </a:p>
        </p:txBody>
      </p:sp>
      <p:sp>
        <p:nvSpPr>
          <p:cNvPr id="8200" name="Line 8"/>
          <p:cNvSpPr>
            <a:spLocks noChangeShapeType="1"/>
          </p:cNvSpPr>
          <p:nvPr/>
        </p:nvSpPr>
        <p:spPr bwMode="auto">
          <a:xfrm>
            <a:off x="1584325" y="3008313"/>
            <a:ext cx="5964238" cy="0"/>
          </a:xfrm>
          <a:prstGeom prst="line">
            <a:avLst/>
          </a:prstGeom>
          <a:noFill/>
          <a:ln w="9525">
            <a:solidFill>
              <a:srgbClr val="FF3300"/>
            </a:solidFill>
            <a:prstDash val="sysDot"/>
            <a:round/>
            <a:headEnd/>
            <a:tailEnd/>
          </a:ln>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9144000" cy="914400"/>
          </a:xfrm>
          <a:gradFill flip="none" rotWithShape="1">
            <a:gsLst>
              <a:gs pos="0">
                <a:srgbClr val="5E9EFF"/>
              </a:gs>
              <a:gs pos="39999">
                <a:srgbClr val="85C2FF"/>
              </a:gs>
              <a:gs pos="70000">
                <a:srgbClr val="C4D6EB"/>
              </a:gs>
              <a:gs pos="100000">
                <a:srgbClr val="FFEBFA"/>
              </a:gs>
            </a:gsLst>
            <a:lin ang="5400000" scaled="1"/>
            <a:tileRect/>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auto">
              <a:spcAft>
                <a:spcPts val="0"/>
              </a:spcAft>
              <a:defRPr/>
            </a:pPr>
            <a:r>
              <a:rPr lang="en-GB" sz="3200" dirty="0" smtClean="0">
                <a:latin typeface="Calibri" pitchFamily="34" charset="0"/>
              </a:rPr>
              <a:t>Blood pressure and risk in a population</a:t>
            </a:r>
          </a:p>
        </p:txBody>
      </p:sp>
      <p:grpSp>
        <p:nvGrpSpPr>
          <p:cNvPr id="9219" name="Group 115"/>
          <p:cNvGrpSpPr>
            <a:grpSpLocks/>
          </p:cNvGrpSpPr>
          <p:nvPr/>
        </p:nvGrpSpPr>
        <p:grpSpPr bwMode="auto">
          <a:xfrm>
            <a:off x="1538288" y="1651000"/>
            <a:ext cx="5926137" cy="3906838"/>
            <a:chOff x="978" y="1642"/>
            <a:chExt cx="3733" cy="2461"/>
          </a:xfrm>
        </p:grpSpPr>
        <p:grpSp>
          <p:nvGrpSpPr>
            <p:cNvPr id="9221" name="Group 105"/>
            <p:cNvGrpSpPr>
              <a:grpSpLocks/>
            </p:cNvGrpSpPr>
            <p:nvPr/>
          </p:nvGrpSpPr>
          <p:grpSpPr bwMode="auto">
            <a:xfrm>
              <a:off x="1800" y="2196"/>
              <a:ext cx="2244" cy="1632"/>
              <a:chOff x="1872" y="2196"/>
              <a:chExt cx="2244" cy="1632"/>
            </a:xfrm>
          </p:grpSpPr>
          <p:sp>
            <p:nvSpPr>
              <p:cNvPr id="9279" name="Rectangle 92"/>
              <p:cNvSpPr>
                <a:spLocks noChangeArrowheads="1"/>
              </p:cNvSpPr>
              <p:nvPr/>
            </p:nvSpPr>
            <p:spPr bwMode="auto">
              <a:xfrm>
                <a:off x="1872" y="3744"/>
                <a:ext cx="192" cy="84"/>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0" name="Rectangle 93"/>
              <p:cNvSpPr>
                <a:spLocks noChangeArrowheads="1"/>
              </p:cNvSpPr>
              <p:nvPr/>
            </p:nvSpPr>
            <p:spPr bwMode="auto">
              <a:xfrm>
                <a:off x="2064" y="3390"/>
                <a:ext cx="180" cy="438"/>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1" name="Rectangle 94"/>
              <p:cNvSpPr>
                <a:spLocks noChangeArrowheads="1"/>
              </p:cNvSpPr>
              <p:nvPr/>
            </p:nvSpPr>
            <p:spPr bwMode="auto">
              <a:xfrm>
                <a:off x="2244" y="2682"/>
                <a:ext cx="198" cy="1146"/>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2" name="Rectangle 95"/>
              <p:cNvSpPr>
                <a:spLocks noChangeArrowheads="1"/>
              </p:cNvSpPr>
              <p:nvPr/>
            </p:nvSpPr>
            <p:spPr bwMode="auto">
              <a:xfrm>
                <a:off x="2442" y="2196"/>
                <a:ext cx="186" cy="1632"/>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3" name="Rectangle 96"/>
              <p:cNvSpPr>
                <a:spLocks noChangeArrowheads="1"/>
              </p:cNvSpPr>
              <p:nvPr/>
            </p:nvSpPr>
            <p:spPr bwMode="auto">
              <a:xfrm>
                <a:off x="2628" y="2214"/>
                <a:ext cx="180" cy="1614"/>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4" name="Rectangle 97"/>
              <p:cNvSpPr>
                <a:spLocks noChangeArrowheads="1"/>
              </p:cNvSpPr>
              <p:nvPr/>
            </p:nvSpPr>
            <p:spPr bwMode="auto">
              <a:xfrm>
                <a:off x="2808" y="2598"/>
                <a:ext cx="192" cy="1230"/>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5" name="Rectangle 98"/>
              <p:cNvSpPr>
                <a:spLocks noChangeArrowheads="1"/>
              </p:cNvSpPr>
              <p:nvPr/>
            </p:nvSpPr>
            <p:spPr bwMode="auto">
              <a:xfrm>
                <a:off x="3000" y="3048"/>
                <a:ext cx="186" cy="780"/>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6" name="Rectangle 99"/>
              <p:cNvSpPr>
                <a:spLocks noChangeArrowheads="1"/>
              </p:cNvSpPr>
              <p:nvPr/>
            </p:nvSpPr>
            <p:spPr bwMode="auto">
              <a:xfrm>
                <a:off x="3186" y="3372"/>
                <a:ext cx="192" cy="456"/>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7" name="Rectangle 100"/>
              <p:cNvSpPr>
                <a:spLocks noChangeArrowheads="1"/>
              </p:cNvSpPr>
              <p:nvPr/>
            </p:nvSpPr>
            <p:spPr bwMode="auto">
              <a:xfrm>
                <a:off x="3378" y="3594"/>
                <a:ext cx="186" cy="234"/>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8" name="Rectangle 101"/>
              <p:cNvSpPr>
                <a:spLocks noChangeArrowheads="1"/>
              </p:cNvSpPr>
              <p:nvPr/>
            </p:nvSpPr>
            <p:spPr bwMode="auto">
              <a:xfrm>
                <a:off x="3564" y="3702"/>
                <a:ext cx="186" cy="126"/>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89" name="Rectangle 102"/>
              <p:cNvSpPr>
                <a:spLocks noChangeArrowheads="1"/>
              </p:cNvSpPr>
              <p:nvPr/>
            </p:nvSpPr>
            <p:spPr bwMode="auto">
              <a:xfrm>
                <a:off x="3750" y="3756"/>
                <a:ext cx="186" cy="72"/>
              </a:xfrm>
              <a:prstGeom prst="rect">
                <a:avLst/>
              </a:prstGeom>
              <a:solidFill>
                <a:schemeClr val="accent1"/>
              </a:solidFill>
              <a:ln w="19050">
                <a:solidFill>
                  <a:schemeClr val="tx1"/>
                </a:solidFill>
                <a:miter lim="800000"/>
                <a:headEnd/>
                <a:tailEnd/>
              </a:ln>
            </p:spPr>
            <p:txBody>
              <a:bodyPr wrap="none" anchor="ctr"/>
              <a:lstStyle/>
              <a:p>
                <a:endParaRPr lang="en-GB"/>
              </a:p>
            </p:txBody>
          </p:sp>
          <p:sp>
            <p:nvSpPr>
              <p:cNvPr id="9290" name="Rectangle 103"/>
              <p:cNvSpPr>
                <a:spLocks noChangeArrowheads="1"/>
              </p:cNvSpPr>
              <p:nvPr/>
            </p:nvSpPr>
            <p:spPr bwMode="auto">
              <a:xfrm>
                <a:off x="3936" y="3768"/>
                <a:ext cx="180" cy="60"/>
              </a:xfrm>
              <a:prstGeom prst="rect">
                <a:avLst/>
              </a:prstGeom>
              <a:solidFill>
                <a:schemeClr val="accent1"/>
              </a:solidFill>
              <a:ln w="19050">
                <a:solidFill>
                  <a:schemeClr val="tx1"/>
                </a:solidFill>
                <a:miter lim="800000"/>
                <a:headEnd/>
                <a:tailEnd/>
              </a:ln>
            </p:spPr>
            <p:txBody>
              <a:bodyPr wrap="none" anchor="ctr"/>
              <a:lstStyle/>
              <a:p>
                <a:endParaRPr lang="en-GB"/>
              </a:p>
            </p:txBody>
          </p:sp>
        </p:grpSp>
        <p:sp>
          <p:nvSpPr>
            <p:cNvPr id="9222" name="Line 4"/>
            <p:cNvSpPr>
              <a:spLocks noChangeShapeType="1"/>
            </p:cNvSpPr>
            <p:nvPr/>
          </p:nvSpPr>
          <p:spPr bwMode="auto">
            <a:xfrm>
              <a:off x="1662" y="3828"/>
              <a:ext cx="2515" cy="0"/>
            </a:xfrm>
            <a:prstGeom prst="line">
              <a:avLst/>
            </a:prstGeom>
            <a:noFill/>
            <a:ln w="19050">
              <a:solidFill>
                <a:schemeClr val="tx1"/>
              </a:solidFill>
              <a:round/>
              <a:headEnd/>
              <a:tailEnd/>
            </a:ln>
          </p:spPr>
          <p:txBody>
            <a:bodyPr wrap="none" anchor="ctr"/>
            <a:lstStyle/>
            <a:p>
              <a:endParaRPr lang="en-GB"/>
            </a:p>
          </p:txBody>
        </p:sp>
        <p:grpSp>
          <p:nvGrpSpPr>
            <p:cNvPr id="9223" name="Group 114"/>
            <p:cNvGrpSpPr>
              <a:grpSpLocks/>
            </p:cNvGrpSpPr>
            <p:nvPr/>
          </p:nvGrpSpPr>
          <p:grpSpPr bwMode="auto">
            <a:xfrm>
              <a:off x="1642" y="1847"/>
              <a:ext cx="35" cy="1984"/>
              <a:chOff x="1642" y="1847"/>
              <a:chExt cx="35" cy="1984"/>
            </a:xfrm>
          </p:grpSpPr>
          <p:sp>
            <p:nvSpPr>
              <p:cNvPr id="9272" name="Line 6"/>
              <p:cNvSpPr>
                <a:spLocks noChangeShapeType="1"/>
              </p:cNvSpPr>
              <p:nvPr/>
            </p:nvSpPr>
            <p:spPr bwMode="auto">
              <a:xfrm>
                <a:off x="1677" y="1851"/>
                <a:ext cx="0" cy="1975"/>
              </a:xfrm>
              <a:prstGeom prst="line">
                <a:avLst/>
              </a:prstGeom>
              <a:noFill/>
              <a:ln w="19050">
                <a:solidFill>
                  <a:schemeClr val="tx1"/>
                </a:solidFill>
                <a:round/>
                <a:headEnd/>
                <a:tailEnd/>
              </a:ln>
            </p:spPr>
            <p:txBody>
              <a:bodyPr wrap="none" anchor="ctr"/>
              <a:lstStyle/>
              <a:p>
                <a:endParaRPr lang="en-GB"/>
              </a:p>
            </p:txBody>
          </p:sp>
          <p:sp>
            <p:nvSpPr>
              <p:cNvPr id="9273" name="Line 7"/>
              <p:cNvSpPr>
                <a:spLocks noChangeShapeType="1"/>
              </p:cNvSpPr>
              <p:nvPr/>
            </p:nvSpPr>
            <p:spPr bwMode="auto">
              <a:xfrm>
                <a:off x="1643" y="1847"/>
                <a:ext cx="34" cy="0"/>
              </a:xfrm>
              <a:prstGeom prst="line">
                <a:avLst/>
              </a:prstGeom>
              <a:noFill/>
              <a:ln w="19050">
                <a:solidFill>
                  <a:schemeClr val="tx1"/>
                </a:solidFill>
                <a:round/>
                <a:headEnd/>
                <a:tailEnd/>
              </a:ln>
            </p:spPr>
            <p:txBody>
              <a:bodyPr wrap="none" anchor="ctr"/>
              <a:lstStyle/>
              <a:p>
                <a:endParaRPr lang="en-GB"/>
              </a:p>
            </p:txBody>
          </p:sp>
          <p:sp>
            <p:nvSpPr>
              <p:cNvPr id="9274" name="Line 8"/>
              <p:cNvSpPr>
                <a:spLocks noChangeShapeType="1"/>
              </p:cNvSpPr>
              <p:nvPr/>
            </p:nvSpPr>
            <p:spPr bwMode="auto">
              <a:xfrm>
                <a:off x="1643" y="2234"/>
                <a:ext cx="34" cy="0"/>
              </a:xfrm>
              <a:prstGeom prst="line">
                <a:avLst/>
              </a:prstGeom>
              <a:noFill/>
              <a:ln w="19050">
                <a:solidFill>
                  <a:schemeClr val="tx1"/>
                </a:solidFill>
                <a:round/>
                <a:headEnd/>
                <a:tailEnd/>
              </a:ln>
            </p:spPr>
            <p:txBody>
              <a:bodyPr wrap="none" anchor="ctr"/>
              <a:lstStyle/>
              <a:p>
                <a:endParaRPr lang="en-GB"/>
              </a:p>
            </p:txBody>
          </p:sp>
          <p:sp>
            <p:nvSpPr>
              <p:cNvPr id="9275" name="Line 9"/>
              <p:cNvSpPr>
                <a:spLocks noChangeShapeType="1"/>
              </p:cNvSpPr>
              <p:nvPr/>
            </p:nvSpPr>
            <p:spPr bwMode="auto">
              <a:xfrm>
                <a:off x="1643" y="2639"/>
                <a:ext cx="34" cy="0"/>
              </a:xfrm>
              <a:prstGeom prst="line">
                <a:avLst/>
              </a:prstGeom>
              <a:noFill/>
              <a:ln w="19050">
                <a:solidFill>
                  <a:schemeClr val="tx1"/>
                </a:solidFill>
                <a:round/>
                <a:headEnd/>
                <a:tailEnd/>
              </a:ln>
            </p:spPr>
            <p:txBody>
              <a:bodyPr wrap="none" anchor="ctr"/>
              <a:lstStyle/>
              <a:p>
                <a:endParaRPr lang="en-GB"/>
              </a:p>
            </p:txBody>
          </p:sp>
          <p:sp>
            <p:nvSpPr>
              <p:cNvPr id="9276" name="Line 10"/>
              <p:cNvSpPr>
                <a:spLocks noChangeShapeType="1"/>
              </p:cNvSpPr>
              <p:nvPr/>
            </p:nvSpPr>
            <p:spPr bwMode="auto">
              <a:xfrm>
                <a:off x="1642" y="3031"/>
                <a:ext cx="35" cy="0"/>
              </a:xfrm>
              <a:prstGeom prst="line">
                <a:avLst/>
              </a:prstGeom>
              <a:noFill/>
              <a:ln w="19050">
                <a:solidFill>
                  <a:schemeClr val="tx1"/>
                </a:solidFill>
                <a:round/>
                <a:headEnd/>
                <a:tailEnd/>
              </a:ln>
            </p:spPr>
            <p:txBody>
              <a:bodyPr wrap="none" anchor="ctr"/>
              <a:lstStyle/>
              <a:p>
                <a:endParaRPr lang="en-GB"/>
              </a:p>
            </p:txBody>
          </p:sp>
          <p:sp>
            <p:nvSpPr>
              <p:cNvPr id="9277" name="Line 11"/>
              <p:cNvSpPr>
                <a:spLocks noChangeShapeType="1"/>
              </p:cNvSpPr>
              <p:nvPr/>
            </p:nvSpPr>
            <p:spPr bwMode="auto">
              <a:xfrm>
                <a:off x="1642" y="3435"/>
                <a:ext cx="35" cy="0"/>
              </a:xfrm>
              <a:prstGeom prst="line">
                <a:avLst/>
              </a:prstGeom>
              <a:noFill/>
              <a:ln w="19050">
                <a:solidFill>
                  <a:schemeClr val="tx1"/>
                </a:solidFill>
                <a:round/>
                <a:headEnd/>
                <a:tailEnd/>
              </a:ln>
            </p:spPr>
            <p:txBody>
              <a:bodyPr wrap="none" anchor="ctr"/>
              <a:lstStyle/>
              <a:p>
                <a:endParaRPr lang="en-GB"/>
              </a:p>
            </p:txBody>
          </p:sp>
          <p:sp>
            <p:nvSpPr>
              <p:cNvPr id="9278" name="Line 12"/>
              <p:cNvSpPr>
                <a:spLocks noChangeShapeType="1"/>
              </p:cNvSpPr>
              <p:nvPr/>
            </p:nvSpPr>
            <p:spPr bwMode="auto">
              <a:xfrm>
                <a:off x="1642" y="3831"/>
                <a:ext cx="35" cy="0"/>
              </a:xfrm>
              <a:prstGeom prst="line">
                <a:avLst/>
              </a:prstGeom>
              <a:noFill/>
              <a:ln w="19050">
                <a:solidFill>
                  <a:schemeClr val="tx1"/>
                </a:solidFill>
                <a:round/>
                <a:headEnd/>
                <a:tailEnd/>
              </a:ln>
            </p:spPr>
            <p:txBody>
              <a:bodyPr wrap="none" anchor="ctr"/>
              <a:lstStyle/>
              <a:p>
                <a:endParaRPr lang="en-GB"/>
              </a:p>
            </p:txBody>
          </p:sp>
        </p:grpSp>
        <p:grpSp>
          <p:nvGrpSpPr>
            <p:cNvPr id="9224" name="Group 113"/>
            <p:cNvGrpSpPr>
              <a:grpSpLocks/>
            </p:cNvGrpSpPr>
            <p:nvPr/>
          </p:nvGrpSpPr>
          <p:grpSpPr bwMode="auto">
            <a:xfrm>
              <a:off x="4133" y="1855"/>
              <a:ext cx="35" cy="1976"/>
              <a:chOff x="4133" y="1855"/>
              <a:chExt cx="35" cy="1976"/>
            </a:xfrm>
          </p:grpSpPr>
          <p:sp>
            <p:nvSpPr>
              <p:cNvPr id="9266" name="Line 5"/>
              <p:cNvSpPr>
                <a:spLocks noChangeShapeType="1"/>
              </p:cNvSpPr>
              <p:nvPr/>
            </p:nvSpPr>
            <p:spPr bwMode="auto">
              <a:xfrm>
                <a:off x="4133" y="1855"/>
                <a:ext cx="0" cy="1976"/>
              </a:xfrm>
              <a:prstGeom prst="line">
                <a:avLst/>
              </a:prstGeom>
              <a:noFill/>
              <a:ln w="19050">
                <a:solidFill>
                  <a:schemeClr val="tx1"/>
                </a:solidFill>
                <a:round/>
                <a:headEnd/>
                <a:tailEnd/>
              </a:ln>
            </p:spPr>
            <p:txBody>
              <a:bodyPr wrap="none" anchor="ctr"/>
              <a:lstStyle/>
              <a:p>
                <a:endParaRPr lang="en-GB"/>
              </a:p>
            </p:txBody>
          </p:sp>
          <p:sp>
            <p:nvSpPr>
              <p:cNvPr id="9267" name="Line 14"/>
              <p:cNvSpPr>
                <a:spLocks noChangeShapeType="1"/>
              </p:cNvSpPr>
              <p:nvPr/>
            </p:nvSpPr>
            <p:spPr bwMode="auto">
              <a:xfrm>
                <a:off x="4133" y="3427"/>
                <a:ext cx="35" cy="0"/>
              </a:xfrm>
              <a:prstGeom prst="line">
                <a:avLst/>
              </a:prstGeom>
              <a:noFill/>
              <a:ln w="19050">
                <a:solidFill>
                  <a:schemeClr val="tx1"/>
                </a:solidFill>
                <a:round/>
                <a:headEnd/>
                <a:tailEnd/>
              </a:ln>
            </p:spPr>
            <p:txBody>
              <a:bodyPr wrap="none" anchor="ctr"/>
              <a:lstStyle/>
              <a:p>
                <a:endParaRPr lang="en-GB"/>
              </a:p>
            </p:txBody>
          </p:sp>
          <p:sp>
            <p:nvSpPr>
              <p:cNvPr id="9268" name="Line 15"/>
              <p:cNvSpPr>
                <a:spLocks noChangeShapeType="1"/>
              </p:cNvSpPr>
              <p:nvPr/>
            </p:nvSpPr>
            <p:spPr bwMode="auto">
              <a:xfrm>
                <a:off x="4133" y="3033"/>
                <a:ext cx="30" cy="0"/>
              </a:xfrm>
              <a:prstGeom prst="line">
                <a:avLst/>
              </a:prstGeom>
              <a:noFill/>
              <a:ln w="19050">
                <a:solidFill>
                  <a:schemeClr val="tx1"/>
                </a:solidFill>
                <a:round/>
                <a:headEnd/>
                <a:tailEnd/>
              </a:ln>
            </p:spPr>
            <p:txBody>
              <a:bodyPr wrap="none" anchor="ctr"/>
              <a:lstStyle/>
              <a:p>
                <a:endParaRPr lang="en-GB"/>
              </a:p>
            </p:txBody>
          </p:sp>
          <p:sp>
            <p:nvSpPr>
              <p:cNvPr id="9269" name="Line 16"/>
              <p:cNvSpPr>
                <a:spLocks noChangeShapeType="1"/>
              </p:cNvSpPr>
              <p:nvPr/>
            </p:nvSpPr>
            <p:spPr bwMode="auto">
              <a:xfrm>
                <a:off x="4133" y="2647"/>
                <a:ext cx="34" cy="0"/>
              </a:xfrm>
              <a:prstGeom prst="line">
                <a:avLst/>
              </a:prstGeom>
              <a:noFill/>
              <a:ln w="19050">
                <a:solidFill>
                  <a:schemeClr val="tx1"/>
                </a:solidFill>
                <a:round/>
                <a:headEnd/>
                <a:tailEnd/>
              </a:ln>
            </p:spPr>
            <p:txBody>
              <a:bodyPr wrap="none" anchor="ctr"/>
              <a:lstStyle/>
              <a:p>
                <a:endParaRPr lang="en-GB"/>
              </a:p>
            </p:txBody>
          </p:sp>
          <p:sp>
            <p:nvSpPr>
              <p:cNvPr id="9270" name="Line 17"/>
              <p:cNvSpPr>
                <a:spLocks noChangeShapeType="1"/>
              </p:cNvSpPr>
              <p:nvPr/>
            </p:nvSpPr>
            <p:spPr bwMode="auto">
              <a:xfrm>
                <a:off x="4133" y="2246"/>
                <a:ext cx="35" cy="0"/>
              </a:xfrm>
              <a:prstGeom prst="line">
                <a:avLst/>
              </a:prstGeom>
              <a:noFill/>
              <a:ln w="19050">
                <a:solidFill>
                  <a:schemeClr val="tx1"/>
                </a:solidFill>
                <a:round/>
                <a:headEnd/>
                <a:tailEnd/>
              </a:ln>
            </p:spPr>
            <p:txBody>
              <a:bodyPr wrap="none" anchor="ctr"/>
              <a:lstStyle/>
              <a:p>
                <a:endParaRPr lang="en-GB"/>
              </a:p>
            </p:txBody>
          </p:sp>
          <p:sp>
            <p:nvSpPr>
              <p:cNvPr id="9271" name="Line 18"/>
              <p:cNvSpPr>
                <a:spLocks noChangeShapeType="1"/>
              </p:cNvSpPr>
              <p:nvPr/>
            </p:nvSpPr>
            <p:spPr bwMode="auto">
              <a:xfrm>
                <a:off x="4133" y="1860"/>
                <a:ext cx="35" cy="0"/>
              </a:xfrm>
              <a:prstGeom prst="line">
                <a:avLst/>
              </a:prstGeom>
              <a:noFill/>
              <a:ln w="19050">
                <a:solidFill>
                  <a:schemeClr val="tx1"/>
                </a:solidFill>
                <a:round/>
                <a:headEnd/>
                <a:tailEnd/>
              </a:ln>
            </p:spPr>
            <p:txBody>
              <a:bodyPr wrap="none" anchor="ctr"/>
              <a:lstStyle/>
              <a:p>
                <a:endParaRPr lang="en-GB"/>
              </a:p>
            </p:txBody>
          </p:sp>
        </p:grpSp>
        <p:sp>
          <p:nvSpPr>
            <p:cNvPr id="9225" name="Text Box 19"/>
            <p:cNvSpPr txBox="1">
              <a:spLocks noChangeArrowheads="1"/>
            </p:cNvSpPr>
            <p:nvPr/>
          </p:nvSpPr>
          <p:spPr bwMode="auto">
            <a:xfrm>
              <a:off x="4207" y="1776"/>
              <a:ext cx="214" cy="269"/>
            </a:xfrm>
            <a:prstGeom prst="rect">
              <a:avLst/>
            </a:prstGeom>
            <a:noFill/>
            <a:ln w="19050">
              <a:noFill/>
              <a:miter lim="800000"/>
              <a:headEnd/>
              <a:tailEnd/>
            </a:ln>
          </p:spPr>
          <p:txBody>
            <a:bodyPr wrap="none">
              <a:spAutoFit/>
            </a:bodyPr>
            <a:lstStyle/>
            <a:p>
              <a:pPr eaLnBrk="0" hangingPunct="0"/>
              <a:r>
                <a:rPr lang="en-GB" sz="2200"/>
                <a:t>5</a:t>
              </a:r>
            </a:p>
          </p:txBody>
        </p:sp>
        <p:sp>
          <p:nvSpPr>
            <p:cNvPr id="9226" name="Text Box 20"/>
            <p:cNvSpPr txBox="1">
              <a:spLocks noChangeArrowheads="1"/>
            </p:cNvSpPr>
            <p:nvPr/>
          </p:nvSpPr>
          <p:spPr bwMode="auto">
            <a:xfrm>
              <a:off x="4207" y="2156"/>
              <a:ext cx="214" cy="269"/>
            </a:xfrm>
            <a:prstGeom prst="rect">
              <a:avLst/>
            </a:prstGeom>
            <a:noFill/>
            <a:ln w="19050">
              <a:noFill/>
              <a:miter lim="800000"/>
              <a:headEnd/>
              <a:tailEnd/>
            </a:ln>
          </p:spPr>
          <p:txBody>
            <a:bodyPr wrap="none">
              <a:spAutoFit/>
            </a:bodyPr>
            <a:lstStyle/>
            <a:p>
              <a:pPr eaLnBrk="0" hangingPunct="0"/>
              <a:r>
                <a:rPr lang="en-GB" sz="2200"/>
                <a:t>4</a:t>
              </a:r>
            </a:p>
          </p:txBody>
        </p:sp>
        <p:sp>
          <p:nvSpPr>
            <p:cNvPr id="9227" name="Text Box 21"/>
            <p:cNvSpPr txBox="1">
              <a:spLocks noChangeArrowheads="1"/>
            </p:cNvSpPr>
            <p:nvPr/>
          </p:nvSpPr>
          <p:spPr bwMode="auto">
            <a:xfrm>
              <a:off x="4207" y="2547"/>
              <a:ext cx="214" cy="269"/>
            </a:xfrm>
            <a:prstGeom prst="rect">
              <a:avLst/>
            </a:prstGeom>
            <a:noFill/>
            <a:ln w="19050">
              <a:noFill/>
              <a:miter lim="800000"/>
              <a:headEnd/>
              <a:tailEnd/>
            </a:ln>
          </p:spPr>
          <p:txBody>
            <a:bodyPr wrap="none">
              <a:spAutoFit/>
            </a:bodyPr>
            <a:lstStyle/>
            <a:p>
              <a:pPr eaLnBrk="0" hangingPunct="0"/>
              <a:r>
                <a:rPr lang="en-GB" sz="2200"/>
                <a:t>3</a:t>
              </a:r>
            </a:p>
          </p:txBody>
        </p:sp>
        <p:sp>
          <p:nvSpPr>
            <p:cNvPr id="9228" name="Text Box 22"/>
            <p:cNvSpPr txBox="1">
              <a:spLocks noChangeArrowheads="1"/>
            </p:cNvSpPr>
            <p:nvPr/>
          </p:nvSpPr>
          <p:spPr bwMode="auto">
            <a:xfrm>
              <a:off x="4207" y="2939"/>
              <a:ext cx="214" cy="269"/>
            </a:xfrm>
            <a:prstGeom prst="rect">
              <a:avLst/>
            </a:prstGeom>
            <a:noFill/>
            <a:ln w="19050">
              <a:noFill/>
              <a:miter lim="800000"/>
              <a:headEnd/>
              <a:tailEnd/>
            </a:ln>
          </p:spPr>
          <p:txBody>
            <a:bodyPr wrap="none">
              <a:spAutoFit/>
            </a:bodyPr>
            <a:lstStyle/>
            <a:p>
              <a:pPr eaLnBrk="0" hangingPunct="0"/>
              <a:r>
                <a:rPr lang="en-GB" sz="2200"/>
                <a:t>2</a:t>
              </a:r>
            </a:p>
          </p:txBody>
        </p:sp>
        <p:sp>
          <p:nvSpPr>
            <p:cNvPr id="9229" name="Text Box 23"/>
            <p:cNvSpPr txBox="1">
              <a:spLocks noChangeArrowheads="1"/>
            </p:cNvSpPr>
            <p:nvPr/>
          </p:nvSpPr>
          <p:spPr bwMode="auto">
            <a:xfrm>
              <a:off x="4207" y="3723"/>
              <a:ext cx="214" cy="269"/>
            </a:xfrm>
            <a:prstGeom prst="rect">
              <a:avLst/>
            </a:prstGeom>
            <a:noFill/>
            <a:ln w="19050">
              <a:noFill/>
              <a:miter lim="800000"/>
              <a:headEnd/>
              <a:tailEnd/>
            </a:ln>
          </p:spPr>
          <p:txBody>
            <a:bodyPr wrap="none">
              <a:spAutoFit/>
            </a:bodyPr>
            <a:lstStyle/>
            <a:p>
              <a:pPr eaLnBrk="0" hangingPunct="0"/>
              <a:r>
                <a:rPr lang="en-GB" sz="2200"/>
                <a:t>0</a:t>
              </a:r>
            </a:p>
          </p:txBody>
        </p:sp>
        <p:sp>
          <p:nvSpPr>
            <p:cNvPr id="9230" name="Text Box 24"/>
            <p:cNvSpPr txBox="1">
              <a:spLocks noChangeArrowheads="1"/>
            </p:cNvSpPr>
            <p:nvPr/>
          </p:nvSpPr>
          <p:spPr bwMode="auto">
            <a:xfrm>
              <a:off x="4207" y="3331"/>
              <a:ext cx="214" cy="269"/>
            </a:xfrm>
            <a:prstGeom prst="rect">
              <a:avLst/>
            </a:prstGeom>
            <a:noFill/>
            <a:ln w="19050">
              <a:noFill/>
              <a:miter lim="800000"/>
              <a:headEnd/>
              <a:tailEnd/>
            </a:ln>
          </p:spPr>
          <p:txBody>
            <a:bodyPr wrap="none">
              <a:spAutoFit/>
            </a:bodyPr>
            <a:lstStyle/>
            <a:p>
              <a:pPr eaLnBrk="0" hangingPunct="0"/>
              <a:r>
                <a:rPr lang="en-GB" sz="2200"/>
                <a:t>1</a:t>
              </a:r>
            </a:p>
          </p:txBody>
        </p:sp>
        <p:grpSp>
          <p:nvGrpSpPr>
            <p:cNvPr id="9231" name="Group 106"/>
            <p:cNvGrpSpPr>
              <a:grpSpLocks/>
            </p:cNvGrpSpPr>
            <p:nvPr/>
          </p:nvGrpSpPr>
          <p:grpSpPr bwMode="auto">
            <a:xfrm>
              <a:off x="2037" y="2192"/>
              <a:ext cx="1773" cy="1528"/>
              <a:chOff x="2109" y="2192"/>
              <a:chExt cx="1773" cy="1528"/>
            </a:xfrm>
          </p:grpSpPr>
          <p:sp>
            <p:nvSpPr>
              <p:cNvPr id="9247" name="Line 48"/>
              <p:cNvSpPr>
                <a:spLocks noChangeShapeType="1"/>
              </p:cNvSpPr>
              <p:nvPr/>
            </p:nvSpPr>
            <p:spPr bwMode="auto">
              <a:xfrm flipV="1">
                <a:off x="2148" y="3684"/>
                <a:ext cx="186" cy="4"/>
              </a:xfrm>
              <a:prstGeom prst="line">
                <a:avLst/>
              </a:prstGeom>
              <a:noFill/>
              <a:ln w="19050">
                <a:solidFill>
                  <a:schemeClr val="tx1"/>
                </a:solidFill>
                <a:round/>
                <a:headEnd/>
                <a:tailEnd/>
              </a:ln>
            </p:spPr>
            <p:txBody>
              <a:bodyPr wrap="none" anchor="ctr"/>
              <a:lstStyle/>
              <a:p>
                <a:endParaRPr lang="en-GB"/>
              </a:p>
            </p:txBody>
          </p:sp>
          <p:sp>
            <p:nvSpPr>
              <p:cNvPr id="9248" name="Line 49"/>
              <p:cNvSpPr>
                <a:spLocks noChangeShapeType="1"/>
              </p:cNvSpPr>
              <p:nvPr/>
            </p:nvSpPr>
            <p:spPr bwMode="auto">
              <a:xfrm flipV="1">
                <a:off x="2334" y="3649"/>
                <a:ext cx="199" cy="35"/>
              </a:xfrm>
              <a:prstGeom prst="line">
                <a:avLst/>
              </a:prstGeom>
              <a:noFill/>
              <a:ln w="19050">
                <a:solidFill>
                  <a:schemeClr val="tx1"/>
                </a:solidFill>
                <a:round/>
                <a:headEnd/>
                <a:tailEnd/>
              </a:ln>
            </p:spPr>
            <p:txBody>
              <a:bodyPr wrap="none" anchor="ctr"/>
              <a:lstStyle/>
              <a:p>
                <a:endParaRPr lang="en-GB"/>
              </a:p>
            </p:txBody>
          </p:sp>
          <p:sp>
            <p:nvSpPr>
              <p:cNvPr id="9249" name="Line 50"/>
              <p:cNvSpPr>
                <a:spLocks noChangeShapeType="1"/>
              </p:cNvSpPr>
              <p:nvPr/>
            </p:nvSpPr>
            <p:spPr bwMode="auto">
              <a:xfrm flipV="1">
                <a:off x="2533" y="3574"/>
                <a:ext cx="190" cy="75"/>
              </a:xfrm>
              <a:prstGeom prst="line">
                <a:avLst/>
              </a:prstGeom>
              <a:noFill/>
              <a:ln w="19050">
                <a:solidFill>
                  <a:schemeClr val="tx1"/>
                </a:solidFill>
                <a:round/>
                <a:headEnd/>
                <a:tailEnd/>
              </a:ln>
            </p:spPr>
            <p:txBody>
              <a:bodyPr wrap="none" anchor="ctr"/>
              <a:lstStyle/>
              <a:p>
                <a:endParaRPr lang="en-GB"/>
              </a:p>
            </p:txBody>
          </p:sp>
          <p:sp>
            <p:nvSpPr>
              <p:cNvPr id="9250" name="Line 51"/>
              <p:cNvSpPr>
                <a:spLocks noChangeShapeType="1"/>
              </p:cNvSpPr>
              <p:nvPr/>
            </p:nvSpPr>
            <p:spPr bwMode="auto">
              <a:xfrm flipV="1">
                <a:off x="2723" y="3471"/>
                <a:ext cx="187" cy="103"/>
              </a:xfrm>
              <a:prstGeom prst="line">
                <a:avLst/>
              </a:prstGeom>
              <a:noFill/>
              <a:ln w="19050">
                <a:solidFill>
                  <a:schemeClr val="tx1"/>
                </a:solidFill>
                <a:round/>
                <a:headEnd/>
                <a:tailEnd/>
              </a:ln>
            </p:spPr>
            <p:txBody>
              <a:bodyPr wrap="none" anchor="ctr"/>
              <a:lstStyle/>
              <a:p>
                <a:endParaRPr lang="en-GB"/>
              </a:p>
            </p:txBody>
          </p:sp>
          <p:sp>
            <p:nvSpPr>
              <p:cNvPr id="9251" name="Line 52"/>
              <p:cNvSpPr>
                <a:spLocks noChangeShapeType="1"/>
              </p:cNvSpPr>
              <p:nvPr/>
            </p:nvSpPr>
            <p:spPr bwMode="auto">
              <a:xfrm flipV="1">
                <a:off x="2910" y="3290"/>
                <a:ext cx="190" cy="181"/>
              </a:xfrm>
              <a:prstGeom prst="line">
                <a:avLst/>
              </a:prstGeom>
              <a:noFill/>
              <a:ln w="19050">
                <a:solidFill>
                  <a:schemeClr val="tx1"/>
                </a:solidFill>
                <a:round/>
                <a:headEnd/>
                <a:tailEnd/>
              </a:ln>
            </p:spPr>
            <p:txBody>
              <a:bodyPr wrap="none" anchor="ctr"/>
              <a:lstStyle/>
              <a:p>
                <a:endParaRPr lang="en-GB"/>
              </a:p>
            </p:txBody>
          </p:sp>
          <p:sp>
            <p:nvSpPr>
              <p:cNvPr id="9252" name="Line 53"/>
              <p:cNvSpPr>
                <a:spLocks noChangeShapeType="1"/>
              </p:cNvSpPr>
              <p:nvPr/>
            </p:nvSpPr>
            <p:spPr bwMode="auto">
              <a:xfrm flipV="1">
                <a:off x="3104" y="3124"/>
                <a:ext cx="186" cy="166"/>
              </a:xfrm>
              <a:prstGeom prst="line">
                <a:avLst/>
              </a:prstGeom>
              <a:noFill/>
              <a:ln w="19050">
                <a:solidFill>
                  <a:schemeClr val="tx1"/>
                </a:solidFill>
                <a:round/>
                <a:headEnd/>
                <a:tailEnd/>
              </a:ln>
            </p:spPr>
            <p:txBody>
              <a:bodyPr wrap="none" anchor="ctr"/>
              <a:lstStyle/>
              <a:p>
                <a:endParaRPr lang="en-GB"/>
              </a:p>
            </p:txBody>
          </p:sp>
          <p:sp>
            <p:nvSpPr>
              <p:cNvPr id="9253" name="Line 54"/>
              <p:cNvSpPr>
                <a:spLocks noChangeShapeType="1"/>
              </p:cNvSpPr>
              <p:nvPr/>
            </p:nvSpPr>
            <p:spPr bwMode="auto">
              <a:xfrm flipV="1">
                <a:off x="3290" y="2957"/>
                <a:ext cx="195" cy="170"/>
              </a:xfrm>
              <a:prstGeom prst="line">
                <a:avLst/>
              </a:prstGeom>
              <a:noFill/>
              <a:ln w="19050">
                <a:solidFill>
                  <a:schemeClr val="tx1"/>
                </a:solidFill>
                <a:round/>
                <a:headEnd/>
                <a:tailEnd/>
              </a:ln>
            </p:spPr>
            <p:txBody>
              <a:bodyPr wrap="none" anchor="ctr"/>
              <a:lstStyle/>
              <a:p>
                <a:endParaRPr lang="en-GB"/>
              </a:p>
            </p:txBody>
          </p:sp>
          <p:sp>
            <p:nvSpPr>
              <p:cNvPr id="9254" name="Line 55"/>
              <p:cNvSpPr>
                <a:spLocks noChangeShapeType="1"/>
              </p:cNvSpPr>
              <p:nvPr/>
            </p:nvSpPr>
            <p:spPr bwMode="auto">
              <a:xfrm flipV="1">
                <a:off x="3485" y="2648"/>
                <a:ext cx="182" cy="305"/>
              </a:xfrm>
              <a:prstGeom prst="line">
                <a:avLst/>
              </a:prstGeom>
              <a:noFill/>
              <a:ln w="19050">
                <a:solidFill>
                  <a:schemeClr val="tx1"/>
                </a:solidFill>
                <a:round/>
                <a:headEnd/>
                <a:tailEnd/>
              </a:ln>
            </p:spPr>
            <p:txBody>
              <a:bodyPr wrap="none" anchor="ctr"/>
              <a:lstStyle/>
              <a:p>
                <a:endParaRPr lang="en-GB"/>
              </a:p>
            </p:txBody>
          </p:sp>
          <p:sp>
            <p:nvSpPr>
              <p:cNvPr id="9255" name="Line 56"/>
              <p:cNvSpPr>
                <a:spLocks noChangeShapeType="1"/>
              </p:cNvSpPr>
              <p:nvPr/>
            </p:nvSpPr>
            <p:spPr bwMode="auto">
              <a:xfrm flipV="1">
                <a:off x="3667" y="2226"/>
                <a:ext cx="186" cy="422"/>
              </a:xfrm>
              <a:prstGeom prst="line">
                <a:avLst/>
              </a:prstGeom>
              <a:noFill/>
              <a:ln w="19050">
                <a:solidFill>
                  <a:schemeClr val="tx1"/>
                </a:solidFill>
                <a:round/>
                <a:headEnd/>
                <a:tailEnd/>
              </a:ln>
            </p:spPr>
            <p:txBody>
              <a:bodyPr wrap="none" anchor="ctr"/>
              <a:lstStyle/>
              <a:p>
                <a:endParaRPr lang="en-GB"/>
              </a:p>
            </p:txBody>
          </p:sp>
          <p:sp>
            <p:nvSpPr>
              <p:cNvPr id="9256" name="Oval 57"/>
              <p:cNvSpPr>
                <a:spLocks noChangeArrowheads="1"/>
              </p:cNvSpPr>
              <p:nvPr/>
            </p:nvSpPr>
            <p:spPr bwMode="auto">
              <a:xfrm>
                <a:off x="2109" y="3652"/>
                <a:ext cx="75"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57" name="Oval 58"/>
              <p:cNvSpPr>
                <a:spLocks noChangeArrowheads="1"/>
              </p:cNvSpPr>
              <p:nvPr/>
            </p:nvSpPr>
            <p:spPr bwMode="auto">
              <a:xfrm>
                <a:off x="2298" y="3644"/>
                <a:ext cx="75"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58" name="Oval 59"/>
              <p:cNvSpPr>
                <a:spLocks noChangeArrowheads="1"/>
              </p:cNvSpPr>
              <p:nvPr/>
            </p:nvSpPr>
            <p:spPr bwMode="auto">
              <a:xfrm>
                <a:off x="2497" y="3610"/>
                <a:ext cx="74"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59" name="Oval 60"/>
              <p:cNvSpPr>
                <a:spLocks noChangeArrowheads="1"/>
              </p:cNvSpPr>
              <p:nvPr/>
            </p:nvSpPr>
            <p:spPr bwMode="auto">
              <a:xfrm>
                <a:off x="2690" y="3533"/>
                <a:ext cx="75"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0" name="Oval 61"/>
              <p:cNvSpPr>
                <a:spLocks noChangeArrowheads="1"/>
              </p:cNvSpPr>
              <p:nvPr/>
            </p:nvSpPr>
            <p:spPr bwMode="auto">
              <a:xfrm>
                <a:off x="2874" y="3427"/>
                <a:ext cx="75"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1" name="Oval 62"/>
              <p:cNvSpPr>
                <a:spLocks noChangeArrowheads="1"/>
              </p:cNvSpPr>
              <p:nvPr/>
            </p:nvSpPr>
            <p:spPr bwMode="auto">
              <a:xfrm>
                <a:off x="3063" y="3256"/>
                <a:ext cx="74"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2" name="Oval 63"/>
              <p:cNvSpPr>
                <a:spLocks noChangeArrowheads="1"/>
              </p:cNvSpPr>
              <p:nvPr/>
            </p:nvSpPr>
            <p:spPr bwMode="auto">
              <a:xfrm>
                <a:off x="3247" y="3099"/>
                <a:ext cx="74"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3" name="Oval 64"/>
              <p:cNvSpPr>
                <a:spLocks noChangeArrowheads="1"/>
              </p:cNvSpPr>
              <p:nvPr/>
            </p:nvSpPr>
            <p:spPr bwMode="auto">
              <a:xfrm>
                <a:off x="3440" y="2924"/>
                <a:ext cx="75"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4" name="Oval 65"/>
              <p:cNvSpPr>
                <a:spLocks noChangeArrowheads="1"/>
              </p:cNvSpPr>
              <p:nvPr/>
            </p:nvSpPr>
            <p:spPr bwMode="auto">
              <a:xfrm>
                <a:off x="3624" y="2618"/>
                <a:ext cx="74" cy="68"/>
              </a:xfrm>
              <a:prstGeom prst="ellipse">
                <a:avLst/>
              </a:prstGeom>
              <a:solidFill>
                <a:srgbClr val="FF3300"/>
              </a:solidFill>
              <a:ln w="19050">
                <a:solidFill>
                  <a:schemeClr val="tx1"/>
                </a:solidFill>
                <a:round/>
                <a:headEnd/>
                <a:tailEnd/>
              </a:ln>
            </p:spPr>
            <p:txBody>
              <a:bodyPr wrap="none" anchor="ctr"/>
              <a:lstStyle/>
              <a:p>
                <a:endParaRPr lang="en-GB"/>
              </a:p>
            </p:txBody>
          </p:sp>
          <p:sp>
            <p:nvSpPr>
              <p:cNvPr id="9265" name="Oval 66"/>
              <p:cNvSpPr>
                <a:spLocks noChangeArrowheads="1"/>
              </p:cNvSpPr>
              <p:nvPr/>
            </p:nvSpPr>
            <p:spPr bwMode="auto">
              <a:xfrm>
                <a:off x="3808" y="2192"/>
                <a:ext cx="74" cy="68"/>
              </a:xfrm>
              <a:prstGeom prst="ellipse">
                <a:avLst/>
              </a:prstGeom>
              <a:solidFill>
                <a:srgbClr val="FF3300"/>
              </a:solidFill>
              <a:ln w="19050">
                <a:solidFill>
                  <a:schemeClr val="tx1"/>
                </a:solidFill>
                <a:round/>
                <a:headEnd/>
                <a:tailEnd/>
              </a:ln>
            </p:spPr>
            <p:txBody>
              <a:bodyPr wrap="none" anchor="ctr"/>
              <a:lstStyle/>
              <a:p>
                <a:endParaRPr lang="en-GB"/>
              </a:p>
            </p:txBody>
          </p:sp>
        </p:grpSp>
        <p:sp>
          <p:nvSpPr>
            <p:cNvPr id="9232" name="Text Box 67"/>
            <p:cNvSpPr txBox="1">
              <a:spLocks noChangeArrowheads="1"/>
            </p:cNvSpPr>
            <p:nvPr/>
          </p:nvSpPr>
          <p:spPr bwMode="auto">
            <a:xfrm>
              <a:off x="1788" y="3853"/>
              <a:ext cx="2246" cy="250"/>
            </a:xfrm>
            <a:prstGeom prst="rect">
              <a:avLst/>
            </a:prstGeom>
            <a:noFill/>
            <a:ln w="19050">
              <a:noFill/>
              <a:miter lim="800000"/>
              <a:headEnd/>
              <a:tailEnd/>
            </a:ln>
          </p:spPr>
          <p:txBody>
            <a:bodyPr wrap="none">
              <a:spAutoFit/>
            </a:bodyPr>
            <a:lstStyle/>
            <a:p>
              <a:pPr eaLnBrk="0" hangingPunct="0"/>
              <a:r>
                <a:rPr lang="en-GB"/>
                <a:t>100  120   140  160   180  200</a:t>
              </a:r>
            </a:p>
          </p:txBody>
        </p:sp>
        <p:sp>
          <p:nvSpPr>
            <p:cNvPr id="9233" name="Text Box 68"/>
            <p:cNvSpPr txBox="1">
              <a:spLocks noChangeArrowheads="1"/>
            </p:cNvSpPr>
            <p:nvPr/>
          </p:nvSpPr>
          <p:spPr bwMode="auto">
            <a:xfrm>
              <a:off x="1420" y="3730"/>
              <a:ext cx="214" cy="269"/>
            </a:xfrm>
            <a:prstGeom prst="rect">
              <a:avLst/>
            </a:prstGeom>
            <a:noFill/>
            <a:ln w="19050">
              <a:noFill/>
              <a:miter lim="800000"/>
              <a:headEnd/>
              <a:tailEnd/>
            </a:ln>
          </p:spPr>
          <p:txBody>
            <a:bodyPr wrap="none">
              <a:spAutoFit/>
            </a:bodyPr>
            <a:lstStyle/>
            <a:p>
              <a:pPr eaLnBrk="0" hangingPunct="0"/>
              <a:r>
                <a:rPr lang="en-GB" sz="2200"/>
                <a:t>0</a:t>
              </a:r>
            </a:p>
          </p:txBody>
        </p:sp>
        <p:sp>
          <p:nvSpPr>
            <p:cNvPr id="9234" name="Text Box 69"/>
            <p:cNvSpPr txBox="1">
              <a:spLocks noChangeArrowheads="1"/>
            </p:cNvSpPr>
            <p:nvPr/>
          </p:nvSpPr>
          <p:spPr bwMode="auto">
            <a:xfrm>
              <a:off x="1420" y="3334"/>
              <a:ext cx="214" cy="269"/>
            </a:xfrm>
            <a:prstGeom prst="rect">
              <a:avLst/>
            </a:prstGeom>
            <a:noFill/>
            <a:ln w="19050">
              <a:noFill/>
              <a:miter lim="800000"/>
              <a:headEnd/>
              <a:tailEnd/>
            </a:ln>
          </p:spPr>
          <p:txBody>
            <a:bodyPr wrap="none">
              <a:spAutoFit/>
            </a:bodyPr>
            <a:lstStyle/>
            <a:p>
              <a:pPr eaLnBrk="0" hangingPunct="0"/>
              <a:r>
                <a:rPr lang="en-GB" sz="2200"/>
                <a:t>5</a:t>
              </a:r>
            </a:p>
          </p:txBody>
        </p:sp>
        <p:sp>
          <p:nvSpPr>
            <p:cNvPr id="9235" name="Text Box 70"/>
            <p:cNvSpPr txBox="1">
              <a:spLocks noChangeArrowheads="1"/>
            </p:cNvSpPr>
            <p:nvPr/>
          </p:nvSpPr>
          <p:spPr bwMode="auto">
            <a:xfrm>
              <a:off x="1339" y="2544"/>
              <a:ext cx="312" cy="269"/>
            </a:xfrm>
            <a:prstGeom prst="rect">
              <a:avLst/>
            </a:prstGeom>
            <a:noFill/>
            <a:ln w="19050">
              <a:noFill/>
              <a:miter lim="800000"/>
              <a:headEnd/>
              <a:tailEnd/>
            </a:ln>
          </p:spPr>
          <p:txBody>
            <a:bodyPr wrap="none">
              <a:spAutoFit/>
            </a:bodyPr>
            <a:lstStyle/>
            <a:p>
              <a:pPr eaLnBrk="0" hangingPunct="0"/>
              <a:r>
                <a:rPr lang="en-GB" sz="2200"/>
                <a:t>15</a:t>
              </a:r>
            </a:p>
          </p:txBody>
        </p:sp>
        <p:sp>
          <p:nvSpPr>
            <p:cNvPr id="9236" name="Text Box 71"/>
            <p:cNvSpPr txBox="1">
              <a:spLocks noChangeArrowheads="1"/>
            </p:cNvSpPr>
            <p:nvPr/>
          </p:nvSpPr>
          <p:spPr bwMode="auto">
            <a:xfrm>
              <a:off x="1339" y="2939"/>
              <a:ext cx="312" cy="269"/>
            </a:xfrm>
            <a:prstGeom prst="rect">
              <a:avLst/>
            </a:prstGeom>
            <a:noFill/>
            <a:ln w="19050">
              <a:noFill/>
              <a:miter lim="800000"/>
              <a:headEnd/>
              <a:tailEnd/>
            </a:ln>
          </p:spPr>
          <p:txBody>
            <a:bodyPr wrap="none">
              <a:spAutoFit/>
            </a:bodyPr>
            <a:lstStyle/>
            <a:p>
              <a:pPr eaLnBrk="0" hangingPunct="0"/>
              <a:r>
                <a:rPr lang="en-GB" sz="2200"/>
                <a:t>10</a:t>
              </a:r>
            </a:p>
          </p:txBody>
        </p:sp>
        <p:sp>
          <p:nvSpPr>
            <p:cNvPr id="9237" name="Text Box 72"/>
            <p:cNvSpPr txBox="1">
              <a:spLocks noChangeArrowheads="1"/>
            </p:cNvSpPr>
            <p:nvPr/>
          </p:nvSpPr>
          <p:spPr bwMode="auto">
            <a:xfrm>
              <a:off x="1339" y="2148"/>
              <a:ext cx="312" cy="269"/>
            </a:xfrm>
            <a:prstGeom prst="rect">
              <a:avLst/>
            </a:prstGeom>
            <a:noFill/>
            <a:ln w="19050">
              <a:noFill/>
              <a:miter lim="800000"/>
              <a:headEnd/>
              <a:tailEnd/>
            </a:ln>
          </p:spPr>
          <p:txBody>
            <a:bodyPr wrap="none">
              <a:spAutoFit/>
            </a:bodyPr>
            <a:lstStyle/>
            <a:p>
              <a:pPr eaLnBrk="0" hangingPunct="0"/>
              <a:r>
                <a:rPr lang="en-GB" sz="2200"/>
                <a:t>20</a:t>
              </a:r>
            </a:p>
          </p:txBody>
        </p:sp>
        <p:sp>
          <p:nvSpPr>
            <p:cNvPr id="9238" name="Text Box 73"/>
            <p:cNvSpPr txBox="1">
              <a:spLocks noChangeArrowheads="1"/>
            </p:cNvSpPr>
            <p:nvPr/>
          </p:nvSpPr>
          <p:spPr bwMode="auto">
            <a:xfrm>
              <a:off x="1339" y="1776"/>
              <a:ext cx="312" cy="269"/>
            </a:xfrm>
            <a:prstGeom prst="rect">
              <a:avLst/>
            </a:prstGeom>
            <a:noFill/>
            <a:ln w="19050">
              <a:noFill/>
              <a:miter lim="800000"/>
              <a:headEnd/>
              <a:tailEnd/>
            </a:ln>
          </p:spPr>
          <p:txBody>
            <a:bodyPr wrap="none">
              <a:spAutoFit/>
            </a:bodyPr>
            <a:lstStyle/>
            <a:p>
              <a:pPr eaLnBrk="0" hangingPunct="0"/>
              <a:r>
                <a:rPr lang="en-GB" sz="2200"/>
                <a:t>25</a:t>
              </a:r>
            </a:p>
          </p:txBody>
        </p:sp>
        <p:sp>
          <p:nvSpPr>
            <p:cNvPr id="9239" name="Text Box 74"/>
            <p:cNvSpPr txBox="1">
              <a:spLocks noChangeArrowheads="1"/>
            </p:cNvSpPr>
            <p:nvPr/>
          </p:nvSpPr>
          <p:spPr bwMode="auto">
            <a:xfrm rot="-5400000">
              <a:off x="3382" y="2740"/>
              <a:ext cx="2428" cy="231"/>
            </a:xfrm>
            <a:prstGeom prst="rect">
              <a:avLst/>
            </a:prstGeom>
            <a:noFill/>
            <a:ln w="19050">
              <a:noFill/>
              <a:miter lim="800000"/>
              <a:headEnd/>
              <a:tailEnd/>
            </a:ln>
          </p:spPr>
          <p:txBody>
            <a:bodyPr wrap="none">
              <a:spAutoFit/>
            </a:bodyPr>
            <a:lstStyle/>
            <a:p>
              <a:pPr eaLnBrk="0" hangingPunct="0"/>
              <a:r>
                <a:rPr lang="en-GB" sz="1800"/>
                <a:t>Stroke mortality / 1000 person years</a:t>
              </a:r>
            </a:p>
          </p:txBody>
        </p:sp>
        <p:sp>
          <p:nvSpPr>
            <p:cNvPr id="9240" name="Text Box 75"/>
            <p:cNvSpPr txBox="1">
              <a:spLocks noChangeArrowheads="1"/>
            </p:cNvSpPr>
            <p:nvPr/>
          </p:nvSpPr>
          <p:spPr bwMode="auto">
            <a:xfrm rot="-5400000">
              <a:off x="196" y="2661"/>
              <a:ext cx="1796" cy="231"/>
            </a:xfrm>
            <a:prstGeom prst="rect">
              <a:avLst/>
            </a:prstGeom>
            <a:noFill/>
            <a:ln w="19050">
              <a:noFill/>
              <a:miter lim="800000"/>
              <a:headEnd/>
              <a:tailEnd/>
            </a:ln>
          </p:spPr>
          <p:txBody>
            <a:bodyPr wrap="none">
              <a:spAutoFit/>
            </a:bodyPr>
            <a:lstStyle/>
            <a:p>
              <a:pPr eaLnBrk="0" hangingPunct="0"/>
              <a:r>
                <a:rPr lang="en-GB" sz="1800"/>
                <a:t>Population distribution (%)</a:t>
              </a:r>
            </a:p>
          </p:txBody>
        </p:sp>
        <p:sp>
          <p:nvSpPr>
            <p:cNvPr id="9241" name="Line 107"/>
            <p:cNvSpPr>
              <a:spLocks noChangeShapeType="1"/>
            </p:cNvSpPr>
            <p:nvPr/>
          </p:nvSpPr>
          <p:spPr bwMode="auto">
            <a:xfrm>
              <a:off x="1992" y="3828"/>
              <a:ext cx="0" cy="42"/>
            </a:xfrm>
            <a:prstGeom prst="line">
              <a:avLst/>
            </a:prstGeom>
            <a:noFill/>
            <a:ln w="19050">
              <a:solidFill>
                <a:schemeClr val="tx1"/>
              </a:solidFill>
              <a:round/>
              <a:headEnd/>
              <a:tailEnd/>
            </a:ln>
          </p:spPr>
          <p:txBody>
            <a:bodyPr/>
            <a:lstStyle/>
            <a:p>
              <a:endParaRPr lang="en-GB"/>
            </a:p>
          </p:txBody>
        </p:sp>
        <p:sp>
          <p:nvSpPr>
            <p:cNvPr id="9242" name="Line 108"/>
            <p:cNvSpPr>
              <a:spLocks noChangeShapeType="1"/>
            </p:cNvSpPr>
            <p:nvPr/>
          </p:nvSpPr>
          <p:spPr bwMode="auto">
            <a:xfrm>
              <a:off x="2370" y="3828"/>
              <a:ext cx="0" cy="42"/>
            </a:xfrm>
            <a:prstGeom prst="line">
              <a:avLst/>
            </a:prstGeom>
            <a:noFill/>
            <a:ln w="19050">
              <a:solidFill>
                <a:schemeClr val="tx1"/>
              </a:solidFill>
              <a:round/>
              <a:headEnd/>
              <a:tailEnd/>
            </a:ln>
          </p:spPr>
          <p:txBody>
            <a:bodyPr/>
            <a:lstStyle/>
            <a:p>
              <a:endParaRPr lang="en-GB"/>
            </a:p>
          </p:txBody>
        </p:sp>
        <p:sp>
          <p:nvSpPr>
            <p:cNvPr id="9243" name="Line 109"/>
            <p:cNvSpPr>
              <a:spLocks noChangeShapeType="1"/>
            </p:cNvSpPr>
            <p:nvPr/>
          </p:nvSpPr>
          <p:spPr bwMode="auto">
            <a:xfrm>
              <a:off x="2736" y="3828"/>
              <a:ext cx="0" cy="42"/>
            </a:xfrm>
            <a:prstGeom prst="line">
              <a:avLst/>
            </a:prstGeom>
            <a:noFill/>
            <a:ln w="19050">
              <a:solidFill>
                <a:schemeClr val="tx1"/>
              </a:solidFill>
              <a:round/>
              <a:headEnd/>
              <a:tailEnd/>
            </a:ln>
          </p:spPr>
          <p:txBody>
            <a:bodyPr/>
            <a:lstStyle/>
            <a:p>
              <a:endParaRPr lang="en-GB"/>
            </a:p>
          </p:txBody>
        </p:sp>
        <p:sp>
          <p:nvSpPr>
            <p:cNvPr id="9244" name="Line 110"/>
            <p:cNvSpPr>
              <a:spLocks noChangeShapeType="1"/>
            </p:cNvSpPr>
            <p:nvPr/>
          </p:nvSpPr>
          <p:spPr bwMode="auto">
            <a:xfrm>
              <a:off x="3114" y="3828"/>
              <a:ext cx="0" cy="42"/>
            </a:xfrm>
            <a:prstGeom prst="line">
              <a:avLst/>
            </a:prstGeom>
            <a:noFill/>
            <a:ln w="19050">
              <a:solidFill>
                <a:schemeClr val="tx1"/>
              </a:solidFill>
              <a:round/>
              <a:headEnd/>
              <a:tailEnd/>
            </a:ln>
          </p:spPr>
          <p:txBody>
            <a:bodyPr/>
            <a:lstStyle/>
            <a:p>
              <a:endParaRPr lang="en-GB"/>
            </a:p>
          </p:txBody>
        </p:sp>
        <p:sp>
          <p:nvSpPr>
            <p:cNvPr id="9245" name="Line 111"/>
            <p:cNvSpPr>
              <a:spLocks noChangeShapeType="1"/>
            </p:cNvSpPr>
            <p:nvPr/>
          </p:nvSpPr>
          <p:spPr bwMode="auto">
            <a:xfrm>
              <a:off x="3492" y="3828"/>
              <a:ext cx="0" cy="42"/>
            </a:xfrm>
            <a:prstGeom prst="line">
              <a:avLst/>
            </a:prstGeom>
            <a:noFill/>
            <a:ln w="19050">
              <a:solidFill>
                <a:schemeClr val="tx1"/>
              </a:solidFill>
              <a:round/>
              <a:headEnd/>
              <a:tailEnd/>
            </a:ln>
          </p:spPr>
          <p:txBody>
            <a:bodyPr/>
            <a:lstStyle/>
            <a:p>
              <a:endParaRPr lang="en-GB"/>
            </a:p>
          </p:txBody>
        </p:sp>
        <p:sp>
          <p:nvSpPr>
            <p:cNvPr id="9246" name="Line 112"/>
            <p:cNvSpPr>
              <a:spLocks noChangeShapeType="1"/>
            </p:cNvSpPr>
            <p:nvPr/>
          </p:nvSpPr>
          <p:spPr bwMode="auto">
            <a:xfrm>
              <a:off x="3870" y="3828"/>
              <a:ext cx="0" cy="42"/>
            </a:xfrm>
            <a:prstGeom prst="line">
              <a:avLst/>
            </a:prstGeom>
            <a:noFill/>
            <a:ln w="19050">
              <a:solidFill>
                <a:schemeClr val="tx1"/>
              </a:solidFill>
              <a:round/>
              <a:headEnd/>
              <a:tailEnd/>
            </a:ln>
          </p:spPr>
          <p:txBody>
            <a:bodyPr/>
            <a:lstStyle/>
            <a:p>
              <a:endParaRPr lang="en-GB"/>
            </a:p>
          </p:txBody>
        </p:sp>
      </p:grpSp>
      <p:sp>
        <p:nvSpPr>
          <p:cNvPr id="9220" name="Text Box 117"/>
          <p:cNvSpPr txBox="1">
            <a:spLocks noChangeArrowheads="1"/>
          </p:cNvSpPr>
          <p:nvPr/>
        </p:nvSpPr>
        <p:spPr bwMode="auto">
          <a:xfrm>
            <a:off x="543152" y="6073549"/>
            <a:ext cx="7927975" cy="400110"/>
          </a:xfrm>
          <a:prstGeom prst="rect">
            <a:avLst/>
          </a:prstGeom>
          <a:solidFill>
            <a:srgbClr val="FFFFCC"/>
          </a:solidFill>
          <a:ln w="9525">
            <a:solidFill>
              <a:srgbClr val="6699FF"/>
            </a:solidFill>
            <a:miter lim="800000"/>
            <a:headEnd/>
            <a:tailEnd/>
          </a:ln>
        </p:spPr>
        <p:txBody>
          <a:bodyPr wrap="square">
            <a:spAutoFit/>
          </a:bodyPr>
          <a:lstStyle>
            <a:defPPr>
              <a:defRPr lang="en-US"/>
            </a:defPPr>
            <a:lvl1pPr algn="ctr">
              <a:defRPr>
                <a:latin typeface="Calibri" pitchFamily="34" charset="0"/>
                <a:cs typeface="Calibri" pitchFamily="34" charset="0"/>
              </a:defRPr>
            </a:lvl1pPr>
          </a:lstStyle>
          <a:p>
            <a:r>
              <a:rPr lang="en-GB" dirty="0"/>
              <a:t>There is no threshold for BP risk</a:t>
            </a:r>
          </a:p>
        </p:txBody>
      </p:sp>
      <p:sp>
        <p:nvSpPr>
          <p:cNvPr id="2" name="TextBox 1"/>
          <p:cNvSpPr txBox="1"/>
          <p:nvPr/>
        </p:nvSpPr>
        <p:spPr>
          <a:xfrm>
            <a:off x="3404746" y="5588004"/>
            <a:ext cx="2346091" cy="400110"/>
          </a:xfrm>
          <a:prstGeom prst="rect">
            <a:avLst/>
          </a:prstGeom>
          <a:noFill/>
        </p:spPr>
        <p:txBody>
          <a:bodyPr wrap="none" rtlCol="0">
            <a:spAutoFit/>
          </a:bodyPr>
          <a:lstStyle/>
          <a:p>
            <a:r>
              <a:rPr lang="en-GB" dirty="0" smtClean="0"/>
              <a:t>Systolic BP, mmHg</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0"/>
            <a:ext cx="2979683" cy="6858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l" fontAlgn="auto">
              <a:spcAft>
                <a:spcPts val="0"/>
              </a:spcAft>
              <a:defRPr/>
            </a:pPr>
            <a:r>
              <a:rPr lang="en-GB" sz="3200" dirty="0" smtClean="0">
                <a:latin typeface="Calibri" pitchFamily="34" charset="0"/>
              </a:rPr>
              <a:t>Blood pressure causes disease in the whole population not just hypertensive individuals</a:t>
            </a:r>
          </a:p>
        </p:txBody>
      </p:sp>
      <p:pic>
        <p:nvPicPr>
          <p:cNvPr id="123905" name="Picture 1"/>
          <p:cNvPicPr>
            <a:picLocks noChangeAspect="1" noChangeArrowheads="1"/>
          </p:cNvPicPr>
          <p:nvPr/>
        </p:nvPicPr>
        <p:blipFill>
          <a:blip r:embed="rId3" cstate="print"/>
          <a:srcRect/>
          <a:stretch>
            <a:fillRect/>
          </a:stretch>
        </p:blipFill>
        <p:spPr bwMode="auto">
          <a:xfrm>
            <a:off x="3105860" y="916812"/>
            <a:ext cx="5946577" cy="4033564"/>
          </a:xfrm>
          <a:prstGeom prst="rect">
            <a:avLst/>
          </a:prstGeom>
          <a:noFill/>
          <a:ln w="9525">
            <a:noFill/>
            <a:miter lim="800000"/>
            <a:headEnd/>
            <a:tailEnd/>
          </a:ln>
        </p:spPr>
      </p:pic>
      <p:sp>
        <p:nvSpPr>
          <p:cNvPr id="8" name="TextBox 7"/>
          <p:cNvSpPr txBox="1"/>
          <p:nvPr/>
        </p:nvSpPr>
        <p:spPr>
          <a:xfrm>
            <a:off x="3894083" y="5123782"/>
            <a:ext cx="4508938" cy="830997"/>
          </a:xfrm>
          <a:prstGeom prst="rect">
            <a:avLst/>
          </a:prstGeom>
          <a:noFill/>
        </p:spPr>
        <p:txBody>
          <a:bodyPr wrap="square" rtlCol="0">
            <a:spAutoFit/>
          </a:bodyPr>
          <a:lstStyle/>
          <a:p>
            <a:r>
              <a:rPr lang="en-GB" i="1" dirty="0" smtClean="0">
                <a:latin typeface="Arial" pitchFamily="34" charset="0"/>
              </a:rPr>
              <a:t>50% of attributable burden falls to the left of the solid line</a:t>
            </a:r>
            <a:endParaRPr lang="en-GB" i="1" dirty="0">
              <a:latin typeface="Arial" pitchFamily="34" charset="0"/>
            </a:endParaRPr>
          </a:p>
        </p:txBody>
      </p:sp>
      <p:sp>
        <p:nvSpPr>
          <p:cNvPr id="22530" name="Text Box 2"/>
          <p:cNvSpPr txBox="1">
            <a:spLocks noChangeArrowheads="1"/>
          </p:cNvSpPr>
          <p:nvPr/>
        </p:nvSpPr>
        <p:spPr bwMode="auto">
          <a:xfrm>
            <a:off x="7024510" y="6521450"/>
            <a:ext cx="2119490" cy="276999"/>
          </a:xfrm>
          <a:prstGeom prst="rect">
            <a:avLst/>
          </a:prstGeom>
          <a:noFill/>
          <a:ln w="9525" algn="ctr">
            <a:noFill/>
            <a:miter lim="800000"/>
            <a:headEnd/>
            <a:tailEnd/>
          </a:ln>
        </p:spPr>
        <p:txBody>
          <a:bodyPr wrap="none">
            <a:spAutoFit/>
          </a:bodyPr>
          <a:lstStyle>
            <a:defPPr>
              <a:defRPr lang="en-US"/>
            </a:defPPr>
            <a:lvl1pPr algn="r">
              <a:defRPr sz="1200" i="1">
                <a:solidFill>
                  <a:schemeClr val="bg1">
                    <a:lumMod val="50000"/>
                  </a:schemeClr>
                </a:solidFill>
              </a:defRPr>
            </a:lvl1pPr>
          </a:lstStyle>
          <a:p>
            <a:r>
              <a:rPr lang="en-GB" dirty="0"/>
              <a:t>J </a:t>
            </a:r>
            <a:r>
              <a:rPr lang="en-GB" dirty="0" err="1"/>
              <a:t>Hypertens</a:t>
            </a:r>
            <a:r>
              <a:rPr lang="en-GB" dirty="0"/>
              <a:t> 2006;24:423-30</a:t>
            </a:r>
          </a:p>
        </p:txBody>
      </p:sp>
      <p:sp>
        <p:nvSpPr>
          <p:cNvPr id="2" name="TextBox 1"/>
          <p:cNvSpPr txBox="1"/>
          <p:nvPr/>
        </p:nvSpPr>
        <p:spPr>
          <a:xfrm>
            <a:off x="6241120" y="6154059"/>
            <a:ext cx="2714461" cy="276999"/>
          </a:xfrm>
          <a:prstGeom prst="rect">
            <a:avLst/>
          </a:prstGeom>
          <a:noFill/>
        </p:spPr>
        <p:txBody>
          <a:bodyPr wrap="none" rtlCol="0">
            <a:spAutoFit/>
          </a:bodyPr>
          <a:lstStyle/>
          <a:p>
            <a:r>
              <a:rPr lang="en-GB" sz="1200" baseline="30000" dirty="0" smtClean="0"/>
              <a:t>1</a:t>
            </a:r>
            <a:r>
              <a:rPr lang="en-GB" sz="1200" dirty="0" smtClean="0"/>
              <a:t> DALY = disability adjusted life years</a:t>
            </a:r>
            <a:endParaRPr lang="en-GB"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4156</TotalTime>
  <Words>2936</Words>
  <Application>Microsoft Office PowerPoint</Application>
  <PresentationFormat>On-screen Show (4:3)</PresentationFormat>
  <Paragraphs>382</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Hypertension </vt:lpstr>
      <vt:lpstr>Learning Objectives</vt:lpstr>
      <vt:lpstr>What is hypertension?</vt:lpstr>
      <vt:lpstr>Mortality, due to leading global risk factors</vt:lpstr>
      <vt:lpstr>Distribution of blood pressure and hypertension</vt:lpstr>
      <vt:lpstr>Current definitions of hypertension and ‘pre-hypertension</vt:lpstr>
      <vt:lpstr>What happens to blood pressure with age?</vt:lpstr>
      <vt:lpstr>Blood pressure and risk in a population</vt:lpstr>
      <vt:lpstr>Blood pressure causes disease in the whole population not just hypertensive individuals</vt:lpstr>
      <vt:lpstr>Pathophysiology of ‘primary’ hypertension</vt:lpstr>
      <vt:lpstr>Classification of hypertension</vt:lpstr>
      <vt:lpstr>Genes and environment in etiology  of primary hypertension</vt:lpstr>
      <vt:lpstr>Genes and blood pressure</vt:lpstr>
      <vt:lpstr>Blood pressure and age in a low salt environment</vt:lpstr>
      <vt:lpstr>Haemodynamics of hypertension</vt:lpstr>
      <vt:lpstr>What accounts for the elevated PVR in hypertension?</vt:lpstr>
      <vt:lpstr>Candidates causes of primary hypertension</vt:lpstr>
      <vt:lpstr>The kidney as a cause of  hypertension</vt:lpstr>
      <vt:lpstr>BP ‘follows’ the kidney</vt:lpstr>
      <vt:lpstr>The damage due to high blood pressure</vt:lpstr>
      <vt:lpstr>The major risks attributable to elevated blood pressure</vt:lpstr>
      <vt:lpstr>Hypertension &amp; the heart</vt:lpstr>
      <vt:lpstr>Hypertension and CHF - changing pattern of disease</vt:lpstr>
      <vt:lpstr>Hypertension &amp; large arteries (1)</vt:lpstr>
      <vt:lpstr>Hypertension &amp; large arteries (2)</vt:lpstr>
      <vt:lpstr>PowerPoint Presentation</vt:lpstr>
      <vt:lpstr>Hypertension &amp; the microvasculature</vt:lpstr>
      <vt:lpstr>Hypertension &amp; the kidney</vt:lpstr>
      <vt:lpstr>Blood pressure and microalbuminuria</vt:lpstr>
      <vt:lpstr>Effects of hypertension - summary</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pathophysiology</dc:title>
  <dc:creator>AD Hughes</dc:creator>
  <cp:lastModifiedBy>Shiel, Nuala</cp:lastModifiedBy>
  <cp:revision>96</cp:revision>
  <dcterms:created xsi:type="dcterms:W3CDTF">2001-05-23T15:19:00Z</dcterms:created>
  <dcterms:modified xsi:type="dcterms:W3CDTF">2013-02-07T13:42:01Z</dcterms:modified>
</cp:coreProperties>
</file>