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5"/>
  </p:notesMasterIdLst>
  <p:sldIdLst>
    <p:sldId id="257" r:id="rId2"/>
    <p:sldId id="263" r:id="rId3"/>
    <p:sldId id="293" r:id="rId4"/>
    <p:sldId id="294" r:id="rId5"/>
    <p:sldId id="295" r:id="rId6"/>
    <p:sldId id="296" r:id="rId7"/>
    <p:sldId id="265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2" r:id="rId23"/>
    <p:sldId id="311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622" autoAdjust="0"/>
  </p:normalViewPr>
  <p:slideViewPr>
    <p:cSldViewPr>
      <p:cViewPr>
        <p:scale>
          <a:sx n="50" d="100"/>
          <a:sy n="50" d="100"/>
        </p:scale>
        <p:origin x="-7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2E06D60-54E0-4A7A-A17A-FEDBFC824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78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90F2F-167B-4235-96B2-89B6F2F3F70F}" type="slidenum">
              <a:rPr lang="en-GB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GB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2E9DB-0511-4C4A-90FC-8539F19DE3E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68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48A-2088-4C72-9333-F9243D8361F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79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0CF5C-753E-41CB-8F03-F084D35C34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4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6D150-D3A5-49FC-8991-F5BCFFD5AF8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95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F1D9C-F952-4183-BFE9-EB66B9F515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7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EB05B-847E-474C-AF13-E3947CA8425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1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DD492-02C2-49E0-9E08-5151FA9EFD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0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2F96F-6739-40D6-A07D-631F48F1810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3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46828-5821-4404-A2EF-A513EA0D5DB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2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6DF63-D935-4C89-B2D0-AFF58EEEC1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8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7AE6A-E078-4635-9E3A-3939C5171C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9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4251BB-198E-4BF8-9194-41291F40C6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8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760"/>
            <a:ext cx="7772400" cy="1902073"/>
          </a:xfrm>
        </p:spPr>
        <p:txBody>
          <a:bodyPr>
            <a:noAutofit/>
          </a:bodyPr>
          <a:lstStyle/>
          <a:p>
            <a:r>
              <a:rPr lang="en-GB" sz="6000" dirty="0" smtClean="0">
                <a:latin typeface="Arial" pitchFamily="34" charset="0"/>
                <a:cs typeface="Arial" pitchFamily="34" charset="0"/>
              </a:rPr>
              <a:t>Anatomy of the heart and circulation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4100" dirty="0" smtClean="0">
                <a:latin typeface="Arial" pitchFamily="34" charset="0"/>
                <a:cs typeface="Arial" pitchFamily="34" charset="0"/>
              </a:rPr>
              <a:t>Dr Paul </a:t>
            </a:r>
            <a:r>
              <a:rPr lang="en-GB" sz="4100" dirty="0" err="1" smtClean="0">
                <a:latin typeface="Arial" pitchFamily="34" charset="0"/>
                <a:cs typeface="Arial" pitchFamily="34" charset="0"/>
              </a:rPr>
              <a:t>Strutton</a:t>
            </a:r>
            <a:endParaRPr lang="en-GB" sz="4100" dirty="0" smtClean="0">
              <a:latin typeface="Arial" pitchFamily="34" charset="0"/>
              <a:cs typeface="Arial" pitchFamily="34" charset="0"/>
            </a:endParaRPr>
          </a:p>
          <a:p>
            <a:endParaRPr lang="en-GB" sz="33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300" dirty="0" smtClean="0">
                <a:latin typeface="Arial" pitchFamily="34" charset="0"/>
                <a:cs typeface="Arial" pitchFamily="34" charset="0"/>
              </a:rPr>
              <a:t>Department of Surgery &amp; Cancer </a:t>
            </a:r>
          </a:p>
          <a:p>
            <a:r>
              <a:rPr lang="en-GB" sz="3300" dirty="0" smtClean="0"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2483769" y="5949280"/>
            <a:ext cx="4388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>
                <a:latin typeface="Arial" pitchFamily="34" charset="0"/>
                <a:cs typeface="Arial" pitchFamily="34" charset="0"/>
              </a:rPr>
              <a:t>Wednesday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23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January 2013</a:t>
            </a:r>
            <a:endParaRPr lang="en-GB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Four chambers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797437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Main </a:t>
            </a:r>
            <a:r>
              <a:rPr lang="en-GB" dirty="0"/>
              <a:t>v</a:t>
            </a:r>
            <a:r>
              <a:rPr lang="en-GB" dirty="0" smtClean="0"/>
              <a:t>essels of the heart</a:t>
            </a:r>
          </a:p>
        </p:txBody>
      </p:sp>
      <p:pic>
        <p:nvPicPr>
          <p:cNvPr id="4" name="Picture 3" descr="C9780443069529-003-f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00" y="1268760"/>
            <a:ext cx="6815700" cy="51458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2852936"/>
            <a:ext cx="1728192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3284984"/>
            <a:ext cx="1728192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3645024"/>
            <a:ext cx="2160240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2160" y="3284984"/>
            <a:ext cx="1944216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2200" y="4797152"/>
            <a:ext cx="2160240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6021288"/>
            <a:ext cx="4752528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5616" y="4005064"/>
            <a:ext cx="1728192" cy="1368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6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Main vessels of the heart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2026568" cy="3705275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/>
              <a:t>Superior </a:t>
            </a:r>
            <a:r>
              <a:rPr lang="en-US" dirty="0"/>
              <a:t>vena cava</a:t>
            </a:r>
          </a:p>
          <a:p>
            <a:pPr marL="0" indent="0" algn="r">
              <a:buNone/>
            </a:pPr>
            <a:r>
              <a:rPr lang="en-US" dirty="0"/>
              <a:t>Ascending </a:t>
            </a:r>
            <a:r>
              <a:rPr lang="en-US" dirty="0" smtClean="0"/>
              <a:t>aorta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732240" y="1600200"/>
            <a:ext cx="230425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Aortic arch</a:t>
            </a:r>
          </a:p>
          <a:p>
            <a:pPr marL="0" indent="0">
              <a:buNone/>
            </a:pPr>
            <a:r>
              <a:rPr lang="en-US" dirty="0" smtClean="0"/>
              <a:t>Pulmonary veins (left)</a:t>
            </a:r>
          </a:p>
          <a:p>
            <a:pPr marL="0" indent="0">
              <a:buNone/>
            </a:pPr>
            <a:r>
              <a:rPr lang="en-US" dirty="0" smtClean="0"/>
              <a:t>Pulmonary trunk</a:t>
            </a:r>
          </a:p>
        </p:txBody>
      </p:sp>
      <p:pic>
        <p:nvPicPr>
          <p:cNvPr id="2" name="Picture 1" descr="P_252_Left_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94" y="1340768"/>
            <a:ext cx="4210946" cy="551723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5580112" y="2420888"/>
            <a:ext cx="1080120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39952" y="1916832"/>
            <a:ext cx="2520280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364088" y="2420888"/>
            <a:ext cx="1296144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99992" y="1916832"/>
            <a:ext cx="2160240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55776" y="2924944"/>
            <a:ext cx="50405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55776" y="2852936"/>
            <a:ext cx="1224136" cy="9361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555776" y="3212976"/>
            <a:ext cx="1296144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572000" y="3501008"/>
            <a:ext cx="208823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2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_253_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96751"/>
            <a:ext cx="3816424" cy="5598999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Branches of the aortic arch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44016" y="1600200"/>
            <a:ext cx="2483768" cy="37052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Right </a:t>
            </a:r>
            <a:r>
              <a:rPr lang="en-US" dirty="0" err="1"/>
              <a:t>subclavian</a:t>
            </a:r>
            <a:r>
              <a:rPr lang="en-US" dirty="0"/>
              <a:t> artery</a:t>
            </a:r>
          </a:p>
          <a:p>
            <a:pPr marL="0" indent="0" algn="r">
              <a:buNone/>
            </a:pPr>
            <a:r>
              <a:rPr lang="en-US" dirty="0" smtClean="0"/>
              <a:t>Right common </a:t>
            </a:r>
            <a:r>
              <a:rPr lang="en-US" dirty="0"/>
              <a:t>carotid artery</a:t>
            </a:r>
          </a:p>
          <a:p>
            <a:pPr marL="0" indent="0" algn="r">
              <a:buNone/>
            </a:pPr>
            <a:r>
              <a:rPr lang="en-US" dirty="0" smtClean="0"/>
              <a:t>Brachiocephalic trunk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732240" y="1600200"/>
            <a:ext cx="2304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Left common carotid artery</a:t>
            </a:r>
          </a:p>
          <a:p>
            <a:pPr marL="0" indent="0">
              <a:buNone/>
            </a:pPr>
            <a:r>
              <a:rPr lang="en-US" dirty="0" smtClean="0"/>
              <a:t>Left </a:t>
            </a:r>
            <a:r>
              <a:rPr lang="en-US" dirty="0" err="1" smtClean="0"/>
              <a:t>subclavian</a:t>
            </a:r>
            <a:r>
              <a:rPr lang="en-US" dirty="0" smtClean="0"/>
              <a:t> artery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932040" y="1916832"/>
            <a:ext cx="1584176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932040" y="2492896"/>
            <a:ext cx="1512168" cy="6480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99792" y="1844824"/>
            <a:ext cx="136815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99792" y="1988842"/>
            <a:ext cx="1656184" cy="12241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699792" y="2420888"/>
            <a:ext cx="1728192" cy="19442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1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Branches of the aortic arch</a:t>
            </a:r>
          </a:p>
        </p:txBody>
      </p:sp>
      <p:pic>
        <p:nvPicPr>
          <p:cNvPr id="5" name="Picture 4" descr="C9780443069529-003-f0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196752"/>
            <a:ext cx="5960411" cy="5328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47664" y="1340768"/>
            <a:ext cx="2304256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3728" y="2852936"/>
            <a:ext cx="172819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32040" y="1124744"/>
            <a:ext cx="23042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8064" y="2492896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0152" y="3356992"/>
            <a:ext cx="2088232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1600" y="3933056"/>
            <a:ext cx="2304256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58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9780443069529-003-f0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31316"/>
            <a:ext cx="6701301" cy="5294028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Brachiocephalic veins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7664" y="1484784"/>
            <a:ext cx="2304256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5616" y="2060848"/>
            <a:ext cx="172819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196752"/>
            <a:ext cx="3024336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52120" y="1556792"/>
            <a:ext cx="2304256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72200" y="2132856"/>
            <a:ext cx="2088232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9632" y="4797152"/>
            <a:ext cx="2304256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2160" y="4797152"/>
            <a:ext cx="2088232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9752" y="5589240"/>
            <a:ext cx="4536504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34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_26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57"/>
          <a:stretch/>
        </p:blipFill>
        <p:spPr>
          <a:xfrm>
            <a:off x="1835696" y="1567333"/>
            <a:ext cx="5293477" cy="3020463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Brachiocephalic veins</a:t>
            </a:r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5496" y="1567333"/>
            <a:ext cx="1763688" cy="37052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800" dirty="0" smtClean="0"/>
              <a:t>Internal jugular vein</a:t>
            </a:r>
          </a:p>
          <a:p>
            <a:pPr marL="0" indent="0" algn="r">
              <a:buNone/>
            </a:pPr>
            <a:r>
              <a:rPr lang="en-US" sz="1800" dirty="0" err="1" smtClean="0"/>
              <a:t>Subclavian</a:t>
            </a:r>
            <a:r>
              <a:rPr lang="en-US" sz="1800" dirty="0" smtClean="0"/>
              <a:t> vein</a:t>
            </a:r>
          </a:p>
          <a:p>
            <a:pPr marL="0" indent="0" algn="r">
              <a:buNone/>
            </a:pPr>
            <a:endParaRPr lang="en-US" sz="1800" dirty="0" smtClean="0"/>
          </a:p>
          <a:p>
            <a:pPr marL="0" indent="0" algn="r">
              <a:buNone/>
            </a:pPr>
            <a:r>
              <a:rPr lang="en-US" sz="1800" dirty="0" smtClean="0"/>
              <a:t>Brachiocephalic vein</a:t>
            </a:r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endParaRPr lang="en-US" sz="1800" dirty="0" smtClean="0"/>
          </a:p>
          <a:p>
            <a:pPr marL="0" indent="0" algn="r">
              <a:buNone/>
            </a:pPr>
            <a:r>
              <a:rPr lang="en-US" sz="1800" dirty="0" smtClean="0"/>
              <a:t>Superior vena cava</a:t>
            </a:r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164288" y="1567333"/>
            <a:ext cx="1979712" cy="294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Internal jugular vein</a:t>
            </a:r>
          </a:p>
          <a:p>
            <a:pPr marL="0" indent="0">
              <a:buNone/>
            </a:pPr>
            <a:r>
              <a:rPr lang="en-US" sz="1800" dirty="0" err="1"/>
              <a:t>Subclavian</a:t>
            </a:r>
            <a:r>
              <a:rPr lang="en-US" sz="1800" dirty="0"/>
              <a:t> </a:t>
            </a:r>
            <a:r>
              <a:rPr lang="en-US" sz="1800" dirty="0" smtClean="0"/>
              <a:t>vein</a:t>
            </a:r>
          </a:p>
          <a:p>
            <a:pPr marL="0" indent="0">
              <a:buNone/>
            </a:pPr>
            <a:r>
              <a:rPr lang="en-US" sz="1800" dirty="0" smtClean="0"/>
              <a:t>Brachiocephalic </a:t>
            </a:r>
            <a:r>
              <a:rPr lang="en-US" sz="1800" dirty="0"/>
              <a:t>vein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932040" y="1916832"/>
            <a:ext cx="2160240" cy="37058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08104" y="2420888"/>
            <a:ext cx="1584176" cy="37058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35696" y="1916832"/>
            <a:ext cx="2016224" cy="15455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35696" y="2420888"/>
            <a:ext cx="1872208" cy="44258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35696" y="3007493"/>
            <a:ext cx="2160240" cy="20548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35696" y="2420888"/>
            <a:ext cx="1152128" cy="44258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16016" y="2708920"/>
            <a:ext cx="2376264" cy="44258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835696" y="3645024"/>
            <a:ext cx="2232248" cy="7200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8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_259_Left_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3608" y="1196752"/>
            <a:ext cx="6769625" cy="5661248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Valves of the heart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868144" y="2780928"/>
            <a:ext cx="1594520" cy="7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 AV (m)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923928" y="3573016"/>
            <a:ext cx="7200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AV</a:t>
            </a:r>
            <a:endParaRPr lang="en-US" dirty="0"/>
          </a:p>
        </p:txBody>
      </p:sp>
      <p:sp>
        <p:nvSpPr>
          <p:cNvPr id="19" name="Content Placeholder 9"/>
          <p:cNvSpPr txBox="1">
            <a:spLocks/>
          </p:cNvSpPr>
          <p:nvPr/>
        </p:nvSpPr>
        <p:spPr>
          <a:xfrm>
            <a:off x="4355976" y="5373216"/>
            <a:ext cx="72008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PV</a:t>
            </a:r>
            <a:endParaRPr lang="en-US" dirty="0"/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2195736" y="2852936"/>
            <a:ext cx="159452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R AV (</a:t>
            </a:r>
            <a:r>
              <a:rPr lang="en-US" dirty="0" err="1" smtClean="0"/>
              <a:t>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60212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Anterior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43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Valves of the right side of the heart</a:t>
            </a:r>
          </a:p>
        </p:txBody>
      </p:sp>
      <p:pic>
        <p:nvPicPr>
          <p:cNvPr id="5" name="Picture 4" descr="C9780443069529-003-f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88070"/>
            <a:ext cx="6787066" cy="5353298"/>
          </a:xfrm>
          <a:prstGeom prst="rect">
            <a:avLst/>
          </a:prstGeom>
        </p:spPr>
      </p:pic>
      <p:pic>
        <p:nvPicPr>
          <p:cNvPr id="6" name="Picture 5" descr="C9780443069529-003-f0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933056"/>
            <a:ext cx="227072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Valves of the left side of the heart</a:t>
            </a:r>
          </a:p>
        </p:txBody>
      </p:sp>
      <p:pic>
        <p:nvPicPr>
          <p:cNvPr id="2" name="Picture 1" descr="C9780443069529-003-f0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0" y="1449376"/>
            <a:ext cx="7000330" cy="5364000"/>
          </a:xfrm>
          <a:prstGeom prst="rect">
            <a:avLst/>
          </a:prstGeom>
        </p:spPr>
      </p:pic>
      <p:pic>
        <p:nvPicPr>
          <p:cNvPr id="3" name="Picture 2" descr="C9780443069529-003-f0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57" y="4077072"/>
            <a:ext cx="2189043" cy="26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GB" smtClean="0"/>
              <a:t>Identify the pericardium in the cadaver and describe its organisation</a:t>
            </a:r>
          </a:p>
          <a:p>
            <a:pPr lvl="0"/>
            <a:r>
              <a:rPr lang="en-GB" smtClean="0"/>
              <a:t>Demonstrate the four chambers of the heart</a:t>
            </a:r>
          </a:p>
          <a:p>
            <a:pPr lvl="0"/>
            <a:r>
              <a:rPr lang="en-GB" smtClean="0"/>
              <a:t>List the vessels that enter or leave each of the chambers of the heart</a:t>
            </a:r>
          </a:p>
          <a:p>
            <a:pPr lvl="0"/>
            <a:r>
              <a:rPr lang="en-GB" smtClean="0"/>
              <a:t>Identify the origin of the brachiocephalic artery, the subclavian arteries and the carotid system of arteries in a cadaver</a:t>
            </a:r>
          </a:p>
          <a:p>
            <a:pPr lvl="0"/>
            <a:r>
              <a:rPr lang="en-GB" smtClean="0"/>
              <a:t>Describe the position and relations of the aortic arch and descending aorta</a:t>
            </a:r>
          </a:p>
          <a:p>
            <a:pPr lvl="0"/>
            <a:r>
              <a:rPr lang="en-US" smtClean="0"/>
              <a:t>Explain how blood returns from the head and neck to the heart </a:t>
            </a:r>
            <a:endParaRPr lang="en-GB" smtClean="0"/>
          </a:p>
          <a:p>
            <a:pPr lvl="0"/>
            <a:r>
              <a:rPr lang="en-GB" smtClean="0"/>
              <a:t>Identify the superior vena cava in a cadaver</a:t>
            </a:r>
          </a:p>
          <a:p>
            <a:pPr lvl="0"/>
            <a:r>
              <a:rPr lang="en-US" smtClean="0"/>
              <a:t>Outline the coronary circulation and be able to identify the main coronary arteries and cardiac veins</a:t>
            </a:r>
            <a:endParaRPr lang="en-GB" smtClean="0"/>
          </a:p>
          <a:p>
            <a:pPr lvl="0"/>
            <a:r>
              <a:rPr lang="en-US" smtClean="0"/>
              <a:t>Identify and label the heart valves and their locations, and state the structural similarities and differences</a:t>
            </a:r>
            <a:endParaRPr lang="en-GB" smtClean="0"/>
          </a:p>
          <a:p>
            <a:pPr lvl="0"/>
            <a:r>
              <a:rPr lang="en-GB" smtClean="0"/>
              <a:t>Explain how blood leaving the heart reaches (a) head and neck, (b) lungs, (c) thoracic and abdominal cavities</a:t>
            </a:r>
          </a:p>
          <a:p>
            <a:r>
              <a:rPr lang="en-US" smtClean="0"/>
              <a:t>Describe the components of the conduction system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Coronary circulation - arteries</a:t>
            </a:r>
          </a:p>
        </p:txBody>
      </p:sp>
      <p:pic>
        <p:nvPicPr>
          <p:cNvPr id="4" name="Picture 3" descr="C9780443069529-003-f07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30"/>
          <a:stretch/>
        </p:blipFill>
        <p:spPr>
          <a:xfrm>
            <a:off x="626940" y="1268760"/>
            <a:ext cx="7689476" cy="54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Coronary circulation - veins</a:t>
            </a:r>
          </a:p>
        </p:txBody>
      </p:sp>
      <p:pic>
        <p:nvPicPr>
          <p:cNvPr id="2" name="Picture 1" descr="C9780443069529-003-f07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6"/>
          <a:stretch/>
        </p:blipFill>
        <p:spPr>
          <a:xfrm>
            <a:off x="0" y="1988840"/>
            <a:ext cx="4888774" cy="3314765"/>
          </a:xfrm>
          <a:prstGeom prst="rect">
            <a:avLst/>
          </a:prstGeom>
        </p:spPr>
      </p:pic>
      <p:pic>
        <p:nvPicPr>
          <p:cNvPr id="3" name="Picture 2" descr="C9780443069529-003-f07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9" b="4235"/>
          <a:stretch/>
        </p:blipFill>
        <p:spPr>
          <a:xfrm>
            <a:off x="4255226" y="1988840"/>
            <a:ext cx="4888774" cy="32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Conducting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503" b="5272"/>
          <a:stretch/>
        </p:blipFill>
        <p:spPr>
          <a:xfrm>
            <a:off x="1259632" y="1196752"/>
            <a:ext cx="6731000" cy="56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Conducting system</a:t>
            </a:r>
          </a:p>
        </p:txBody>
      </p:sp>
      <p:pic>
        <p:nvPicPr>
          <p:cNvPr id="2" name="Picture 1" descr="C9780443069529-003-f07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714"/>
          <a:stretch/>
        </p:blipFill>
        <p:spPr>
          <a:xfrm>
            <a:off x="107504" y="3356992"/>
            <a:ext cx="4888774" cy="3380134"/>
          </a:xfrm>
          <a:prstGeom prst="rect">
            <a:avLst/>
          </a:prstGeom>
        </p:spPr>
      </p:pic>
      <p:pic>
        <p:nvPicPr>
          <p:cNvPr id="3" name="Picture 2" descr="C9780443069529-003-f07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70" b="3922"/>
          <a:stretch/>
        </p:blipFill>
        <p:spPr>
          <a:xfrm>
            <a:off x="4139952" y="1268760"/>
            <a:ext cx="4888774" cy="30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Orientation: the anatomical position</a:t>
            </a:r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1800" dirty="0" smtClean="0"/>
              <a:t>Doctors need to describe body positions and relations with complete clarity.</a:t>
            </a:r>
          </a:p>
          <a:p>
            <a:pPr marL="0" indent="0">
              <a:buNone/>
            </a:pPr>
            <a:r>
              <a:rPr lang="en-GB" sz="1800" dirty="0" smtClean="0"/>
              <a:t>The system of terminology used is based on the </a:t>
            </a:r>
            <a:r>
              <a:rPr lang="en-GB" sz="1800" b="1" dirty="0" smtClean="0"/>
              <a:t>Anatomical Position</a:t>
            </a:r>
            <a:r>
              <a:rPr lang="en-GB" sz="1800" dirty="0" smtClean="0"/>
              <a:t>.</a:t>
            </a:r>
          </a:p>
          <a:p>
            <a:pPr marL="0" indent="0">
              <a:buNone/>
            </a:pPr>
            <a:r>
              <a:rPr lang="en-GB" sz="1800" dirty="0" smtClean="0"/>
              <a:t>The body is always described as if it were in this position regardless of its actual position.</a:t>
            </a:r>
          </a:p>
          <a:p>
            <a:pPr lvl="0"/>
            <a:endParaRPr lang="en-GB" sz="1800" i="1" dirty="0" smtClean="0"/>
          </a:p>
          <a:p>
            <a:pPr lvl="0"/>
            <a:r>
              <a:rPr lang="en-GB" sz="1700" i="1" dirty="0" smtClean="0"/>
              <a:t>Anterior </a:t>
            </a:r>
            <a:r>
              <a:rPr lang="en-GB" sz="1700" i="1" dirty="0"/>
              <a:t>(ventral)  </a:t>
            </a:r>
          </a:p>
          <a:p>
            <a:pPr lvl="0"/>
            <a:r>
              <a:rPr lang="en-GB" sz="1700" i="1" dirty="0"/>
              <a:t>Posterior (dorsal) </a:t>
            </a:r>
          </a:p>
          <a:p>
            <a:pPr lvl="0"/>
            <a:r>
              <a:rPr lang="en-GB" sz="1700" i="1" dirty="0"/>
              <a:t>Superior  (cranial, rostral)</a:t>
            </a:r>
          </a:p>
          <a:p>
            <a:pPr lvl="0"/>
            <a:r>
              <a:rPr lang="en-GB" sz="1700" i="1" dirty="0"/>
              <a:t>Inferior  (caudal)</a:t>
            </a:r>
          </a:p>
          <a:p>
            <a:pPr lvl="0"/>
            <a:endParaRPr lang="en-GB" sz="1700" i="1" dirty="0"/>
          </a:p>
          <a:p>
            <a:pPr lvl="0"/>
            <a:r>
              <a:rPr lang="en-GB" sz="1700" i="1" dirty="0"/>
              <a:t>Midline (median) means </a:t>
            </a:r>
            <a:r>
              <a:rPr lang="en-GB" sz="1700" i="1" dirty="0" smtClean="0"/>
              <a:t>mid</a:t>
            </a:r>
            <a:r>
              <a:rPr lang="en-GB" sz="1700" i="1" dirty="0"/>
              <a:t>-sagittal  </a:t>
            </a:r>
          </a:p>
          <a:p>
            <a:pPr lvl="0"/>
            <a:r>
              <a:rPr lang="en-GB" sz="1700" i="1" dirty="0"/>
              <a:t>Medial  </a:t>
            </a:r>
          </a:p>
          <a:p>
            <a:pPr lvl="0"/>
            <a:r>
              <a:rPr lang="en-GB" sz="1700" i="1" dirty="0"/>
              <a:t>Lateral  </a:t>
            </a:r>
          </a:p>
          <a:p>
            <a:pPr lvl="0"/>
            <a:r>
              <a:rPr lang="en-GB" sz="1700" i="1" dirty="0"/>
              <a:t>Proximal  </a:t>
            </a:r>
          </a:p>
          <a:p>
            <a:pPr lvl="0"/>
            <a:r>
              <a:rPr lang="en-GB" sz="1700" i="1" dirty="0"/>
              <a:t>Distal  </a:t>
            </a:r>
          </a:p>
          <a:p>
            <a:r>
              <a:rPr lang="en-GB" sz="1700" i="1" dirty="0"/>
              <a:t>Superficial</a:t>
            </a:r>
          </a:p>
          <a:p>
            <a:r>
              <a:rPr lang="en-GB" sz="1700" i="1" dirty="0"/>
              <a:t>Deep</a:t>
            </a:r>
          </a:p>
          <a:p>
            <a:endParaRPr lang="en-GB" sz="1700" i="1" dirty="0"/>
          </a:p>
          <a:p>
            <a:pPr lvl="0"/>
            <a:r>
              <a:rPr lang="en-GB" sz="1700" i="1" dirty="0"/>
              <a:t>Sagittal</a:t>
            </a:r>
          </a:p>
          <a:p>
            <a:pPr lvl="0"/>
            <a:r>
              <a:rPr lang="en-GB" sz="1700" i="1" dirty="0"/>
              <a:t>Frontal (coronal)</a:t>
            </a:r>
          </a:p>
          <a:p>
            <a:pPr lvl="0"/>
            <a:r>
              <a:rPr lang="en-GB" sz="1700" i="1" dirty="0"/>
              <a:t>Horizontal (transverse or axial</a:t>
            </a:r>
            <a:r>
              <a:rPr lang="en-GB" sz="1700" i="1" dirty="0" smtClean="0"/>
              <a:t>)</a:t>
            </a:r>
            <a:endParaRPr lang="en-GB" sz="1700" i="1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pic>
        <p:nvPicPr>
          <p:cNvPr id="4100" name="Picture 4" descr="http://www.tpub.com/content/medical/10669-c/img/10669-c_30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t="3069" r="22198" b="5684"/>
          <a:stretch/>
        </p:blipFill>
        <p:spPr bwMode="auto">
          <a:xfrm>
            <a:off x="5652120" y="1430424"/>
            <a:ext cx="2179578" cy="54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heart in situ</a:t>
            </a:r>
          </a:p>
        </p:txBody>
      </p:sp>
      <p:pic>
        <p:nvPicPr>
          <p:cNvPr id="4098" name="Picture 2" descr="C:\PAUL\teaching\Images\Rohen Colour atlas of anatomy\Ch04_ThoracicOrg_JPG_Leaders-OFF_Figs243-261\P_243_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9438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heart in situ</a:t>
            </a:r>
          </a:p>
        </p:txBody>
      </p:sp>
      <p:pic>
        <p:nvPicPr>
          <p:cNvPr id="5122" name="Picture 2" descr="C:\PAUL\teaching\Images\Rohen Colour atlas of anatomy\Ch04_ThoracicOrg_JPG_Leaders-OFF_Figs243-261\P_244_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3"/>
            <a:ext cx="4176464" cy="546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mediastinum</a:t>
            </a:r>
          </a:p>
        </p:txBody>
      </p:sp>
      <p:pic>
        <p:nvPicPr>
          <p:cNvPr id="6146" name="Picture 2" descr="C:\PAUL\teaching\Images\Gray's Anatomy for Students 2E\C9780443069529-003-f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9" y="1484785"/>
            <a:ext cx="4637360" cy="510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PAUL\teaching\Images\Gray's Anatomy for Students 2E\C9780443069529-003-f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52746"/>
            <a:ext cx="3732555" cy="52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Pericardium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Fibroserous</a:t>
            </a:r>
            <a:r>
              <a:rPr lang="en-US" dirty="0" smtClean="0"/>
              <a:t> sac surrounding heart and its great vessels</a:t>
            </a:r>
          </a:p>
          <a:p>
            <a:r>
              <a:rPr lang="en-US" dirty="0" smtClean="0"/>
              <a:t>Consists of 2 layers</a:t>
            </a:r>
          </a:p>
          <a:p>
            <a:r>
              <a:rPr lang="en-US" dirty="0" smtClean="0"/>
              <a:t>Fibrous and Serous</a:t>
            </a:r>
          </a:p>
          <a:p>
            <a:r>
              <a:rPr lang="en-US" dirty="0" smtClean="0"/>
              <a:t>Serous has 2 parts</a:t>
            </a:r>
          </a:p>
          <a:p>
            <a:pPr lvl="1"/>
            <a:r>
              <a:rPr lang="en-US" dirty="0" smtClean="0"/>
              <a:t>Parietal – lines fibrous</a:t>
            </a:r>
          </a:p>
          <a:p>
            <a:pPr lvl="1"/>
            <a:r>
              <a:rPr lang="en-US" dirty="0" smtClean="0"/>
              <a:t>Visceral – adheres to heart</a:t>
            </a:r>
          </a:p>
          <a:p>
            <a:endParaRPr lang="en-GB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3" y="1600200"/>
            <a:ext cx="389879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Pericardium</a:t>
            </a:r>
          </a:p>
        </p:txBody>
      </p:sp>
      <p:pic>
        <p:nvPicPr>
          <p:cNvPr id="4098" name="Picture 2" descr="http://academic.amc.edu/martino/grossanatomy/site/Medical/Lab%20Manual/Cardiovascular/Dissections/Dissection%20Images/Heart%20In%20Situ/Open%20Pericardium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5112568" cy="5112568"/>
          </a:xfrm>
        </p:spPr>
      </p:pic>
    </p:spTree>
    <p:extLst>
      <p:ext uri="{BB962C8B-B14F-4D97-AF65-F5344CB8AC3E}">
        <p14:creationId xmlns:p14="http://schemas.microsoft.com/office/powerpoint/2010/main" val="7733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Two pumps</a:t>
            </a:r>
          </a:p>
        </p:txBody>
      </p:sp>
      <p:pic>
        <p:nvPicPr>
          <p:cNvPr id="5" name="Picture 4" descr="C9780443069529-003-f0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39"/>
          <a:stretch/>
        </p:blipFill>
        <p:spPr>
          <a:xfrm>
            <a:off x="1043608" y="1340768"/>
            <a:ext cx="717197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1283</TotalTime>
  <Words>384</Words>
  <Application>Microsoft Office PowerPoint</Application>
  <PresentationFormat>On-screen Show (4:3)</PresentationFormat>
  <Paragraphs>92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Anatomy of the heart and circulation</vt:lpstr>
      <vt:lpstr>Learning objectives</vt:lpstr>
      <vt:lpstr>Orientation: the anatomical position</vt:lpstr>
      <vt:lpstr>The heart in situ</vt:lpstr>
      <vt:lpstr>The heart in situ</vt:lpstr>
      <vt:lpstr>The mediastinum</vt:lpstr>
      <vt:lpstr>Pericardium</vt:lpstr>
      <vt:lpstr>Pericardium</vt:lpstr>
      <vt:lpstr>Two pumps</vt:lpstr>
      <vt:lpstr>Four chambers</vt:lpstr>
      <vt:lpstr>Main vessels of the heart</vt:lpstr>
      <vt:lpstr>Main vessels of the heart</vt:lpstr>
      <vt:lpstr>Branches of the aortic arch</vt:lpstr>
      <vt:lpstr>Branches of the aortic arch</vt:lpstr>
      <vt:lpstr>Brachiocephalic veins</vt:lpstr>
      <vt:lpstr>Brachiocephalic veins</vt:lpstr>
      <vt:lpstr>Valves of the heart</vt:lpstr>
      <vt:lpstr>Valves of the right side of the heart</vt:lpstr>
      <vt:lpstr>Valves of the left side of the heart</vt:lpstr>
      <vt:lpstr>Coronary circulation - arteries</vt:lpstr>
      <vt:lpstr>Coronary circulation - veins</vt:lpstr>
      <vt:lpstr>Conducting system</vt:lpstr>
      <vt:lpstr>Conducting system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jaf30</dc:creator>
  <cp:lastModifiedBy>Shiel, Nuala</cp:lastModifiedBy>
  <cp:revision>138</cp:revision>
  <dcterms:created xsi:type="dcterms:W3CDTF">2009-02-18T11:17:42Z</dcterms:created>
  <dcterms:modified xsi:type="dcterms:W3CDTF">2013-01-21T15:02:38Z</dcterms:modified>
</cp:coreProperties>
</file>