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notesMasterIdLst>
    <p:notesMasterId r:id="rId62"/>
  </p:notesMasterIdLst>
  <p:handoutMasterIdLst>
    <p:handoutMasterId r:id="rId63"/>
  </p:handoutMasterIdLst>
  <p:sldIdLst>
    <p:sldId id="498" r:id="rId6"/>
    <p:sldId id="334" r:id="rId7"/>
    <p:sldId id="408" r:id="rId8"/>
    <p:sldId id="409" r:id="rId9"/>
    <p:sldId id="442" r:id="rId10"/>
    <p:sldId id="475" r:id="rId11"/>
    <p:sldId id="499" r:id="rId12"/>
    <p:sldId id="506" r:id="rId13"/>
    <p:sldId id="441" r:id="rId14"/>
    <p:sldId id="492" r:id="rId15"/>
    <p:sldId id="493" r:id="rId16"/>
    <p:sldId id="416" r:id="rId17"/>
    <p:sldId id="317" r:id="rId18"/>
    <p:sldId id="500" r:id="rId19"/>
    <p:sldId id="507" r:id="rId20"/>
    <p:sldId id="511" r:id="rId21"/>
    <p:sldId id="495" r:id="rId22"/>
    <p:sldId id="478" r:id="rId23"/>
    <p:sldId id="490" r:id="rId24"/>
    <p:sldId id="496" r:id="rId25"/>
    <p:sldId id="497" r:id="rId26"/>
    <p:sldId id="479" r:id="rId27"/>
    <p:sldId id="473" r:id="rId28"/>
    <p:sldId id="491" r:id="rId29"/>
    <p:sldId id="503" r:id="rId30"/>
    <p:sldId id="480" r:id="rId31"/>
    <p:sldId id="471" r:id="rId32"/>
    <p:sldId id="481" r:id="rId33"/>
    <p:sldId id="489" r:id="rId34"/>
    <p:sldId id="449" r:id="rId35"/>
    <p:sldId id="485" r:id="rId36"/>
    <p:sldId id="438" r:id="rId37"/>
    <p:sldId id="483" r:id="rId38"/>
    <p:sldId id="437" r:id="rId39"/>
    <p:sldId id="484" r:id="rId40"/>
    <p:sldId id="465" r:id="rId41"/>
    <p:sldId id="487" r:id="rId42"/>
    <p:sldId id="482" r:id="rId43"/>
    <p:sldId id="466" r:id="rId44"/>
    <p:sldId id="431" r:id="rId45"/>
    <p:sldId id="486" r:id="rId46"/>
    <p:sldId id="410" r:id="rId47"/>
    <p:sldId id="430" r:id="rId48"/>
    <p:sldId id="434" r:id="rId49"/>
    <p:sldId id="450" r:id="rId50"/>
    <p:sldId id="440" r:id="rId51"/>
    <p:sldId id="435" r:id="rId52"/>
    <p:sldId id="436" r:id="rId53"/>
    <p:sldId id="448" r:id="rId54"/>
    <p:sldId id="488" r:id="rId55"/>
    <p:sldId id="504" r:id="rId56"/>
    <p:sldId id="439" r:id="rId57"/>
    <p:sldId id="512" r:id="rId58"/>
    <p:sldId id="508" r:id="rId59"/>
    <p:sldId id="509" r:id="rId60"/>
    <p:sldId id="510" r:id="rId61"/>
  </p:sldIdLst>
  <p:sldSz cx="9144000" cy="6858000" type="screen4x3"/>
  <p:notesSz cx="67437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66CC"/>
    <a:srgbClr val="339966"/>
    <a:srgbClr val="FF0000"/>
    <a:srgbClr val="FFFF99"/>
    <a:srgbClr val="FF7C80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88889" autoAdjust="0"/>
  </p:normalViewPr>
  <p:slideViewPr>
    <p:cSldViewPr snapToGrid="0">
      <p:cViewPr varScale="1">
        <p:scale>
          <a:sx n="48" d="100"/>
          <a:sy n="48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02672C6-53CC-43AD-B22A-1CF7A336A6BD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409287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219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05350"/>
            <a:ext cx="5394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2BB1827-1FA4-4C95-9E2A-BA01D1BBD3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9F532-DC8A-4247-BD0F-22FD0E9E0209}" type="slidenum">
              <a:rPr lang="en-GB"/>
              <a:pPr/>
              <a:t>2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721D9-9218-40E6-AB66-1A16127F1C29}" type="slidenum">
              <a:rPr lang="en-GB"/>
              <a:pPr/>
              <a:t>12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DA982-DF2A-43CD-AC3F-88D64BDD384C}" type="slidenum">
              <a:rPr lang="en-GB"/>
              <a:pPr/>
              <a:t>13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B4ECD1-C417-4F9C-AD91-1E4EDB6CDBDD}" type="slidenum">
              <a:rPr lang="en-GB"/>
              <a:pPr/>
              <a:t>14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C0744-083E-46EB-9FD8-98268CC9938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160" y="4705350"/>
            <a:ext cx="4945380" cy="44577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We can visualise the process of coagulation by measuring thrombin generation over time. This is often called the thrombogram and looks like this…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CA455-F68D-44EE-AFD2-6B2425757BAC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8085D-7FB2-48D1-9AA4-BE4F45D7191E}" type="slidenum">
              <a:rPr lang="en-GB"/>
              <a:pPr/>
              <a:t>18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7A47C-C530-4EDF-B8D3-ABF4CBA7A46D}" type="slidenum">
              <a:rPr lang="en-GB"/>
              <a:pPr/>
              <a:t>19</a:t>
            </a:fld>
            <a:endParaRPr lang="en-GB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34EE0-37DC-4B32-B789-86AEF895156E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160" y="4705350"/>
            <a:ext cx="4945380" cy="44577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73839-2C6A-439B-9337-482FFF029A0E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160" y="4705350"/>
            <a:ext cx="4945380" cy="44577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721D9-9218-40E6-AB66-1A16127F1C29}" type="slidenum">
              <a:rPr lang="en-GB"/>
              <a:pPr/>
              <a:t>22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29B22-0AC8-41AE-A205-BBD2E0ABB47E}" type="slidenum">
              <a:rPr lang="en-GB"/>
              <a:pPr/>
              <a:t>3</a:t>
            </a:fld>
            <a:endParaRPr lang="en-GB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A2A0E-FB35-480B-9D56-77E02A1748D0}" type="slidenum">
              <a:rPr lang="en-GB"/>
              <a:pPr/>
              <a:t>23</a:t>
            </a:fld>
            <a:endParaRPr lang="en-GB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3009F-2257-4D7E-A350-EE075559A62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B4ECD1-C417-4F9C-AD91-1E4EDB6CDBDD}" type="slidenum">
              <a:rPr lang="en-GB"/>
              <a:pPr/>
              <a:t>25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203C7-3DCE-447A-AB9E-8A2278FA7696}" type="slidenum">
              <a:rPr lang="en-GB"/>
              <a:pPr/>
              <a:t>26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CDA67-81AC-4AD0-89C1-0DEAE6429C44}" type="slidenum">
              <a:rPr lang="en-GB"/>
              <a:pPr/>
              <a:t>27</a:t>
            </a:fld>
            <a:endParaRPr lang="en-GB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CDA67-81AC-4AD0-89C1-0DEAE6429C44}" type="slidenum">
              <a:rPr lang="en-GB"/>
              <a:pPr/>
              <a:t>28</a:t>
            </a:fld>
            <a:endParaRPr lang="en-GB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EB4D6-AC8F-44BB-B43F-9B221FCC55FC}" type="slidenum">
              <a:rPr lang="en-GB"/>
              <a:pPr/>
              <a:t>29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2F9EA-1C46-47B6-84DE-D5C5E211CCAA}" type="slidenum">
              <a:rPr lang="en-GB"/>
              <a:pPr/>
              <a:t>30</a:t>
            </a:fld>
            <a:endParaRPr lang="en-GB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B1827-1FA4-4C95-9E2A-BA01D1BBD338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38664-BDC8-44C3-B452-982DEEC07DD9}" type="slidenum">
              <a:rPr lang="en-GB"/>
              <a:pPr/>
              <a:t>32</a:t>
            </a:fld>
            <a:endParaRPr lang="en-GB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203C7-3DCE-447A-AB9E-8A2278FA7696}" type="slidenum">
              <a:rPr lang="en-GB"/>
              <a:pPr/>
              <a:t>4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A4A7-3A18-4D6F-ABB2-2D4884513D1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426F8-6873-4F5A-93B2-89B2A43B3031}" type="slidenum">
              <a:rPr lang="en-GB"/>
              <a:pPr/>
              <a:t>34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6DDFA-DDA1-4AFC-9FC3-9F7A1B4AA0E2}" type="slidenum">
              <a:rPr lang="en-GB" altLang="en-GB"/>
              <a:pPr/>
              <a:t>35</a:t>
            </a:fld>
            <a:endParaRPr lang="en-GB" altLang="en-GB"/>
          </a:p>
        </p:txBody>
      </p:sp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3821430" y="0"/>
            <a:ext cx="292227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21430" y="9410700"/>
            <a:ext cx="292227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 b="0">
                <a:latin typeface="Times New Roman" pitchFamily="18" charset="0"/>
              </a:rPr>
              <a:t>3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9410700"/>
            <a:ext cx="292227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292227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860425"/>
            <a:ext cx="4633912" cy="3476625"/>
          </a:xfrm>
          <a:ln w="12700" cap="flat"/>
        </p:spPr>
      </p:sp>
      <p:sp>
        <p:nvSpPr>
          <p:cNvPr id="3246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9160" y="4708790"/>
            <a:ext cx="4945380" cy="4173935"/>
          </a:xfrm>
          <a:noFill/>
          <a:ln/>
        </p:spPr>
        <p:txBody>
          <a:bodyPr lIns="90488" tIns="44450" rIns="90488" bIns="44450"/>
          <a:lstStyle/>
          <a:p>
            <a:r>
              <a:rPr lang="en-GB"/>
              <a:t>Point being that it is important. Overall not that many get thrombosis but in hospital it is a major and preventable cause of death.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558A-CC17-41A2-8284-1DF9B07E79B8}" type="slidenum">
              <a:rPr lang="en-GB"/>
              <a:pPr/>
              <a:t>36</a:t>
            </a:fld>
            <a:endParaRPr lang="en-GB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F8415-4B70-4548-993E-FC08109829B2}" type="slidenum">
              <a:rPr lang="en-GB" altLang="en-GB"/>
              <a:pPr/>
              <a:t>37</a:t>
            </a:fld>
            <a:endParaRPr lang="en-GB" altLang="en-GB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3821430" y="0"/>
            <a:ext cx="292227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821430" y="9410700"/>
            <a:ext cx="292227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GB" sz="1200" b="0">
                <a:latin typeface="Times New Roman" pitchFamily="18" charset="0"/>
              </a:rPr>
              <a:t>3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9410700"/>
            <a:ext cx="292227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0" y="0"/>
            <a:ext cx="292227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860425"/>
            <a:ext cx="4633912" cy="3476625"/>
          </a:xfrm>
          <a:ln w="12700" cap="flat"/>
        </p:spPr>
      </p:sp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9160" y="4708790"/>
            <a:ext cx="4945380" cy="4173935"/>
          </a:xfrm>
          <a:noFill/>
          <a:ln/>
        </p:spPr>
        <p:txBody>
          <a:bodyPr lIns="90488" tIns="44450" rIns="90488" bIns="44450"/>
          <a:lstStyle/>
          <a:p>
            <a:r>
              <a:rPr lang="en-GB"/>
              <a:t>Point being that it is important. Overall not that many get thrombosis but in hospital it is a major and preventable cause of death.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B1827-1FA4-4C95-9E2A-BA01D1BBD338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772B9-EA54-4EB3-BF3A-524308ADC717}" type="slidenum">
              <a:rPr lang="en-GB"/>
              <a:pPr/>
              <a:t>39</a:t>
            </a:fld>
            <a:endParaRPr lang="en-GB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7F11E-2EB0-4AAF-802F-D60D433F34E2}" type="slidenum">
              <a:rPr lang="en-GB"/>
              <a:pPr/>
              <a:t>40</a:t>
            </a:fld>
            <a:endParaRPr lang="en-GB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B1827-1FA4-4C95-9E2A-BA01D1BBD338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EB4D6-AC8F-44BB-B43F-9B221FCC55FC}" type="slidenum">
              <a:rPr lang="en-GB"/>
              <a:pPr/>
              <a:t>42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8B892-C9EE-446B-A74D-FEFC567EDE97}" type="slidenum">
              <a:rPr lang="en-GB"/>
              <a:pPr/>
              <a:t>5</a:t>
            </a:fld>
            <a:endParaRPr lang="en-GB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573CF-01BD-438F-AFE1-D3346ADA710F}" type="slidenum">
              <a:rPr lang="en-GB"/>
              <a:pPr/>
              <a:t>43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2EA11-8FB2-42AF-AC3D-1CD414EDFE56}" type="slidenum">
              <a:rPr lang="en-GB"/>
              <a:pPr/>
              <a:t>44</a:t>
            </a:fld>
            <a:endParaRPr lang="en-GB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1A9AB-752D-49F1-85AA-C16DDA3181F6}" type="slidenum">
              <a:rPr lang="en-GB"/>
              <a:pPr/>
              <a:t>45</a:t>
            </a:fld>
            <a:endParaRPr lang="en-GB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76611-364A-4B2E-AF5C-ED3D35170484}" type="slidenum">
              <a:rPr lang="en-GB"/>
              <a:pPr/>
              <a:t>46</a:t>
            </a:fld>
            <a:endParaRPr lang="en-GB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EAD8E-DCBF-41EA-BF4A-1B2FDECB57D8}" type="slidenum">
              <a:rPr lang="en-GB"/>
              <a:pPr/>
              <a:t>47</a:t>
            </a:fld>
            <a:endParaRPr lang="en-GB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A30A8-C879-465A-8385-C4076B6457CB}" type="slidenum">
              <a:rPr lang="en-GB"/>
              <a:pPr/>
              <a:t>48</a:t>
            </a:fld>
            <a:endParaRPr lang="en-GB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37309-C9FE-4681-AB69-A8E736EFC6CE}" type="slidenum">
              <a:rPr lang="en-GB"/>
              <a:pPr/>
              <a:t>49</a:t>
            </a:fld>
            <a:endParaRPr lang="en-GB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B1827-1FA4-4C95-9E2A-BA01D1BBD338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2744C-C594-419D-BE08-90FB21300609}" type="slidenum">
              <a:rPr lang="en-GB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20D1B-282A-4115-AC3E-7EE2623285F0}" type="slidenum">
              <a:rPr lang="en-GB"/>
              <a:pPr/>
              <a:t>52</a:t>
            </a:fld>
            <a:endParaRPr lang="en-GB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82FCD-4E8F-4316-B45B-A07AC5FB4427}" type="slidenum">
              <a:rPr lang="en-GB"/>
              <a:pPr/>
              <a:t>6</a:t>
            </a:fld>
            <a:endParaRPr lang="en-GB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160" y="4705350"/>
            <a:ext cx="4945380" cy="44577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29B22-0AC8-41AE-A205-BBD2E0ABB47E}" type="slidenum">
              <a:rPr lang="en-GB"/>
              <a:pPr/>
              <a:t>54</a:t>
            </a:fld>
            <a:endParaRPr lang="en-GB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203C7-3DCE-447A-AB9E-8A2278FA7696}" type="slidenum">
              <a:rPr lang="en-GB"/>
              <a:pPr/>
              <a:t>55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EB4D6-AC8F-44BB-B43F-9B221FCC55FC}" type="slidenum">
              <a:rPr lang="en-GB"/>
              <a:pPr/>
              <a:t>56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B4ECD1-C417-4F9C-AD91-1E4EDB6CDBDD}" type="slidenum">
              <a:rPr lang="en-GB"/>
              <a:pPr/>
              <a:t>7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8085D-7FB2-48D1-9AA4-BE4F45D7191E}" type="slidenum">
              <a:rPr lang="en-GB"/>
              <a:pPr/>
              <a:t>9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EEFA2-7DCF-4A4F-A147-7840C5FA92E3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160" y="4705350"/>
            <a:ext cx="4945380" cy="44577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A5802-D217-4475-ADD4-AFE8A587BA7A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160" y="4705350"/>
            <a:ext cx="4945380" cy="44577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30E85-C904-4AE7-A1E9-9373B9E37419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A835A-BD0C-4DCF-A12A-8B9C61CD13BA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7F101-E47D-46FB-A5A3-529F070306F5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b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b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b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6D1C-05B1-468A-88DA-4E4919DB7C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95E0-9A35-4185-AE66-A01CEE0B4E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F380-5E2A-4CC6-9610-846824A83B2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A7A8-B3A5-4715-9B66-7E3A0EF0EE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19C2-0D6A-408D-BD3E-14AF87F892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35EB-3EE2-4185-A8E1-C7F9A6687C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6B70-3E65-4576-BEB4-438D8F7856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D4C3-19C0-4C7C-9673-9031D15BF7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CF824-6152-4F85-A6BA-7F26BB446370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6C23-11DF-4562-9C1A-5070352634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3815-D1D9-40AD-BBE8-0178B697B1B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3AE7-4FA4-4AB5-9BF8-5884371582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DB60-FCD7-4E4A-9B40-543CF7B3DB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82F3-76C6-4F13-84EE-15648DCABD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B963-4FB7-49AA-911F-5041740A2F63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67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F01D-ABEA-49F9-8F92-68F417A1C3D6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73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26968-BD45-49CC-8796-AA7C7A62F05B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9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75D74-9035-4691-B522-96A16375997A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47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B3A4-95A5-4818-84D0-5EF0FAC94DF9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8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7F6B9-3B12-4577-A1A8-49E6D7ACD37C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A0F9-976E-4F38-AB6C-F768857B31B4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88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1A0C0-9E3A-4F7A-8AE3-3B8CEB63D199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15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5505-062F-4B8F-BF90-AA4B2C6C2E05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4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9CB69-2180-4079-92A5-9280C8D27C9B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3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FD35A-D4A5-43E1-A963-3A87E0A43F88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00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5C0B2-4FC4-4524-B73B-49A0CE5B4FD0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04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B963-4FB7-49AA-911F-5041740A2F63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67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F01D-ABEA-49F9-8F92-68F417A1C3D6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81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26968-BD45-49CC-8796-AA7C7A62F05B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1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75D74-9035-4691-B522-96A16375997A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FE3E1-B026-4441-908C-57DB4FC69540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B3A4-95A5-4818-84D0-5EF0FAC94DF9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89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A0F9-976E-4F38-AB6C-F768857B31B4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38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1A0C0-9E3A-4F7A-8AE3-3B8CEB63D199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00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5505-062F-4B8F-BF90-AA4B2C6C2E05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7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9CB69-2180-4079-92A5-9280C8D27C9B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1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FD35A-D4A5-43E1-A963-3A87E0A43F88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98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5C0B2-4FC4-4524-B73B-49A0CE5B4FD0}" type="slidenum">
              <a:rPr lang="en-US" altLang="en-GB">
                <a:solidFill>
                  <a:srgbClr val="000000"/>
                </a:solidFill>
              </a:rPr>
              <a:pPr/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57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b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b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b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4B75-86CD-4FF7-BAB7-197451496A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45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6EF9-65ED-4CF9-A609-2DFEABE800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68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7E4E-8182-46B4-A572-2D5137499F5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3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94A4F-A5BF-4C62-83A7-FBE9755DF234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4005-6AF1-4293-832E-2908D85E15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843-980F-4B89-BB94-8B038A6273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17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7B0F-49D7-480B-93CB-FC5248361C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8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E2EA-C73D-4367-815C-58C20A8C96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32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BE80-4F62-4088-8D8D-B63B253E78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8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892E-C299-46AB-BA01-6E4AFD9B75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81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E728-FEC9-4DC6-9A60-5B353BF416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10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BB9A-2DD7-4586-BDA1-62EB36D1D0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5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0B52-0F9C-4295-A744-06AC9D793914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546D9-EFF1-49CA-857B-471A707BEF71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80C34-67CF-4918-B064-28310EC896B0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F3486-7F41-4CA4-AD00-52772B0D43F3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844FF8D-3F0D-4162-B41E-CDC50DB3F463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eaLnBrk="1" hangingPunct="1">
              <a:defRPr/>
            </a:pPr>
            <a:endParaRPr lang="en-GB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eaLnBrk="1" hangingPunct="1">
              <a:defRPr/>
            </a:pPr>
            <a:endParaRPr lang="en-GB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eaLnBrk="1" hangingPunct="1">
              <a:defRPr/>
            </a:pPr>
            <a:fld id="{32D24EB7-68C8-4F41-8CC5-7AA33C3084FB}" type="slidenum">
              <a:rPr lang="en-GB" b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‹#›</a:t>
            </a:fld>
            <a:endParaRPr lang="en-GB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b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D01E6AB-2B20-4936-89F9-92BDCDA698F3}" type="slidenum">
              <a:rPr lang="en-US" altLang="en-GB">
                <a:solidFill>
                  <a:srgbClr val="000000"/>
                </a:solidFill>
                <a:latin typeface="Times New Roman" charset="0"/>
              </a:rPr>
              <a:pPr/>
              <a:t>‹#›</a:t>
            </a:fld>
            <a:endParaRPr lang="en-US" altLang="en-GB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D01E6AB-2B20-4936-89F9-92BDCDA698F3}" type="slidenum">
              <a:rPr lang="en-US" altLang="en-GB">
                <a:solidFill>
                  <a:srgbClr val="000000"/>
                </a:solidFill>
                <a:latin typeface="Times New Roman" charset="0"/>
              </a:rPr>
              <a:pPr/>
              <a:t>‹#›</a:t>
            </a:fld>
            <a:endParaRPr lang="en-US" altLang="en-GB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8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eaLnBrk="1" hangingPunct="1">
              <a:defRPr/>
            </a:pPr>
            <a:endParaRPr lang="en-GB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eaLnBrk="1" hangingPunct="1">
              <a:defRPr/>
            </a:pPr>
            <a:endParaRPr lang="en-GB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eaLnBrk="1" hangingPunct="1">
              <a:defRPr/>
            </a:pPr>
            <a:fld id="{2553579D-0FB4-4FFE-845D-929D510C8DCE}" type="slidenum">
              <a:rPr lang="en-GB" b="0">
                <a:solidFill>
                  <a:srgbClr val="000000"/>
                </a:solidFill>
                <a:latin typeface="Verdana" pitchFamily="34" charset="0"/>
              </a:rPr>
              <a:pPr eaLnBrk="1" hangingPunct="1">
                <a:defRPr/>
              </a:pPr>
              <a:t>‹#›</a:t>
            </a:fld>
            <a:endParaRPr lang="en-GB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 sz="24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b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 sz="24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 sz="2400" b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s.nice.org.uk/venous-thromboembolism-reducing-the-risk-cg92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61950" y="952500"/>
            <a:ext cx="541813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13 February 2013</a:t>
            </a:r>
            <a:endParaRPr lang="en-US" sz="2400" b="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endParaRPr lang="en-US" sz="2400" b="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r>
              <a:rPr lang="en-US" sz="2400" b="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Lecture 1: 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Basic Haemostasis </a:t>
            </a:r>
            <a:endParaRPr lang="en-US" sz="2400" b="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r>
              <a:rPr lang="en-US" sz="2400" b="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Professor </a:t>
            </a:r>
            <a:r>
              <a:rPr lang="en-US" sz="2400" b="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David Lane</a:t>
            </a:r>
            <a:endParaRPr lang="en-US" sz="2000" b="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Centre for Haematology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Hammersmith Hospital Campus</a:t>
            </a:r>
          </a:p>
          <a:p>
            <a:r>
              <a:rPr lang="en-US" sz="2000" b="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(d.lane@imperial.ac.uk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endParaRPr lang="en-US" sz="2000" b="0" dirty="0">
              <a:latin typeface="Arial" charset="0"/>
            </a:endParaRPr>
          </a:p>
          <a:p>
            <a:endParaRPr lang="en-US" sz="2000" b="0" dirty="0">
              <a:latin typeface="Arial" charset="0"/>
            </a:endParaRPr>
          </a:p>
          <a:p>
            <a:endParaRPr lang="en-US" sz="2000" b="0" dirty="0">
              <a:latin typeface="Arial" charset="0"/>
            </a:endParaRPr>
          </a:p>
          <a:p>
            <a:r>
              <a:rPr lang="en-US" sz="2400" b="0" dirty="0">
                <a:latin typeface="Arial" charset="0"/>
              </a:rPr>
              <a:t>Lecture 2: </a:t>
            </a:r>
          </a:p>
          <a:p>
            <a:r>
              <a:rPr lang="en-US" sz="2400" dirty="0">
                <a:solidFill>
                  <a:srgbClr val="660066"/>
                </a:solidFill>
                <a:latin typeface="Arial" charset="0"/>
              </a:rPr>
              <a:t>Clinical Haemostasis &amp; Thrombosis </a:t>
            </a:r>
          </a:p>
          <a:p>
            <a:r>
              <a:rPr lang="en-US" sz="2400" b="0" dirty="0" smtClean="0">
                <a:latin typeface="Arial" charset="0"/>
              </a:rPr>
              <a:t>Professor </a:t>
            </a:r>
            <a:r>
              <a:rPr lang="en-US" sz="2400" b="0" dirty="0">
                <a:latin typeface="Arial" charset="0"/>
              </a:rPr>
              <a:t>Mike Laffan</a:t>
            </a:r>
            <a:endParaRPr lang="en-US" sz="2000" b="0" dirty="0">
              <a:latin typeface="Arial" charset="0"/>
            </a:endParaRPr>
          </a:p>
          <a:p>
            <a:r>
              <a:rPr lang="en-US" sz="2000" b="0" dirty="0">
                <a:latin typeface="Arial" charset="0"/>
              </a:rPr>
              <a:t>Centre for Haematology</a:t>
            </a:r>
          </a:p>
          <a:p>
            <a:r>
              <a:rPr lang="en-US" sz="2000" b="0" dirty="0">
                <a:latin typeface="Arial" charset="0"/>
              </a:rPr>
              <a:t>Hammersmith Hospital Campus</a:t>
            </a:r>
          </a:p>
          <a:p>
            <a:r>
              <a:rPr lang="en-US" sz="2000" b="0" dirty="0">
                <a:latin typeface="Arial" charset="0"/>
              </a:rPr>
              <a:t>(m.laffan@imperial.ac.uk)</a:t>
            </a:r>
          </a:p>
          <a:p>
            <a:endParaRPr lang="en-US" sz="2000" b="0" dirty="0"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66632" y="341313"/>
            <a:ext cx="6280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0" dirty="0" err="1" smtClean="0">
                <a:latin typeface="Arial" charset="0"/>
              </a:rPr>
              <a:t>Haemostasis</a:t>
            </a:r>
            <a:r>
              <a:rPr lang="en-US" sz="3600" b="0" dirty="0" smtClean="0">
                <a:latin typeface="Arial" charset="0"/>
              </a:rPr>
              <a:t> and thrombosis</a:t>
            </a:r>
            <a:endParaRPr lang="en-US" sz="3600" b="0" dirty="0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77838" y="649288"/>
            <a:ext cx="48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1039813"/>
            <a:ext cx="3946525" cy="3948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35974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5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5972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3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4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6477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932363" y="3716338"/>
            <a:ext cx="1298575" cy="1039812"/>
            <a:chOff x="2880" y="2225"/>
            <a:chExt cx="818" cy="655"/>
          </a:xfrm>
        </p:grpSpPr>
        <p:sp>
          <p:nvSpPr>
            <p:cNvPr id="35968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9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0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71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732588" y="3716338"/>
            <a:ext cx="1817687" cy="1087437"/>
            <a:chOff x="3985" y="2263"/>
            <a:chExt cx="1145" cy="685"/>
          </a:xfrm>
        </p:grpSpPr>
        <p:sp>
          <p:nvSpPr>
            <p:cNvPr id="35963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4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5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35966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7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5961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62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5936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5959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0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5957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8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939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40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41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42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43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44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45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46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47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5955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6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5953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4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5951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2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64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65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66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67" name="Line 67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68" name="Line 68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69" name="Line 69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0" name="Line 70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1" name="Line 71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2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3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4" name="Line 74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5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6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7" name="Line 77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8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79" name="Line 79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80" name="Line 80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8017" name="Text Box 81"/>
          <p:cNvSpPr txBox="1">
            <a:spLocks noChangeArrowheads="1"/>
          </p:cNvSpPr>
          <p:nvPr/>
        </p:nvSpPr>
        <p:spPr bwMode="auto">
          <a:xfrm>
            <a:off x="1331913" y="5827713"/>
            <a:ext cx="7058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Primary Haemostasis: platelet plug</a:t>
            </a:r>
          </a:p>
        </p:txBody>
      </p:sp>
      <p:sp>
        <p:nvSpPr>
          <p:cNvPr id="35882" name="Text Box 82"/>
          <p:cNvSpPr txBox="1">
            <a:spLocks noChangeArrowheads="1"/>
          </p:cNvSpPr>
          <p:nvPr/>
        </p:nvSpPr>
        <p:spPr bwMode="auto">
          <a:xfrm>
            <a:off x="4716463" y="5300663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168019" name="Text Box 83"/>
          <p:cNvSpPr txBox="1">
            <a:spLocks noChangeArrowheads="1"/>
          </p:cNvSpPr>
          <p:nvPr/>
        </p:nvSpPr>
        <p:spPr bwMode="auto">
          <a:xfrm>
            <a:off x="6559550" y="542131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35933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34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35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88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35931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2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86" name="Text Box 91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168028" name="Freeform 92"/>
          <p:cNvSpPr>
            <a:spLocks/>
          </p:cNvSpPr>
          <p:nvPr/>
        </p:nvSpPr>
        <p:spPr bwMode="auto">
          <a:xfrm>
            <a:off x="7596188" y="4652963"/>
            <a:ext cx="555625" cy="220662"/>
          </a:xfrm>
          <a:custGeom>
            <a:avLst/>
            <a:gdLst>
              <a:gd name="T0" fmla="*/ 552450 w 350"/>
              <a:gd name="T1" fmla="*/ 39687 h 139"/>
              <a:gd name="T2" fmla="*/ 447675 w 350"/>
              <a:gd name="T3" fmla="*/ 125412 h 139"/>
              <a:gd name="T4" fmla="*/ 390525 w 350"/>
              <a:gd name="T5" fmla="*/ 144462 h 139"/>
              <a:gd name="T6" fmla="*/ 361950 w 350"/>
              <a:gd name="T7" fmla="*/ 153987 h 139"/>
              <a:gd name="T8" fmla="*/ 333375 w 350"/>
              <a:gd name="T9" fmla="*/ 144462 h 139"/>
              <a:gd name="T10" fmla="*/ 352425 w 350"/>
              <a:gd name="T11" fmla="*/ 30162 h 139"/>
              <a:gd name="T12" fmla="*/ 409575 w 350"/>
              <a:gd name="T13" fmla="*/ 11112 h 139"/>
              <a:gd name="T14" fmla="*/ 438150 w 350"/>
              <a:gd name="T15" fmla="*/ 1587 h 139"/>
              <a:gd name="T16" fmla="*/ 504825 w 350"/>
              <a:gd name="T17" fmla="*/ 11112 h 139"/>
              <a:gd name="T18" fmla="*/ 485775 w 350"/>
              <a:gd name="T19" fmla="*/ 144462 h 139"/>
              <a:gd name="T20" fmla="*/ 342900 w 350"/>
              <a:gd name="T21" fmla="*/ 192087 h 139"/>
              <a:gd name="T22" fmla="*/ 228600 w 350"/>
              <a:gd name="T23" fmla="*/ 87312 h 139"/>
              <a:gd name="T24" fmla="*/ 390525 w 350"/>
              <a:gd name="T25" fmla="*/ 39687 h 139"/>
              <a:gd name="T26" fmla="*/ 342900 w 350"/>
              <a:gd name="T27" fmla="*/ 173037 h 139"/>
              <a:gd name="T28" fmla="*/ 200025 w 350"/>
              <a:gd name="T29" fmla="*/ 182562 h 139"/>
              <a:gd name="T30" fmla="*/ 180975 w 350"/>
              <a:gd name="T31" fmla="*/ 58737 h 139"/>
              <a:gd name="T32" fmla="*/ 257175 w 350"/>
              <a:gd name="T33" fmla="*/ 11112 h 139"/>
              <a:gd name="T34" fmla="*/ 371475 w 350"/>
              <a:gd name="T35" fmla="*/ 30162 h 139"/>
              <a:gd name="T36" fmla="*/ 409575 w 350"/>
              <a:gd name="T37" fmla="*/ 87312 h 139"/>
              <a:gd name="T38" fmla="*/ 400050 w 350"/>
              <a:gd name="T39" fmla="*/ 134937 h 139"/>
              <a:gd name="T40" fmla="*/ 228600 w 350"/>
              <a:gd name="T41" fmla="*/ 192087 h 139"/>
              <a:gd name="T42" fmla="*/ 104775 w 350"/>
              <a:gd name="T43" fmla="*/ 134937 h 139"/>
              <a:gd name="T44" fmla="*/ 238125 w 350"/>
              <a:gd name="T45" fmla="*/ 68262 h 139"/>
              <a:gd name="T46" fmla="*/ 228600 w 350"/>
              <a:gd name="T47" fmla="*/ 201612 h 139"/>
              <a:gd name="T48" fmla="*/ 85725 w 350"/>
              <a:gd name="T49" fmla="*/ 192087 h 139"/>
              <a:gd name="T50" fmla="*/ 66675 w 350"/>
              <a:gd name="T51" fmla="*/ 87312 h 139"/>
              <a:gd name="T52" fmla="*/ 219075 w 350"/>
              <a:gd name="T53" fmla="*/ 30162 h 139"/>
              <a:gd name="T54" fmla="*/ 276225 w 350"/>
              <a:gd name="T55" fmla="*/ 68262 h 139"/>
              <a:gd name="T56" fmla="*/ 295275 w 350"/>
              <a:gd name="T57" fmla="*/ 125412 h 139"/>
              <a:gd name="T58" fmla="*/ 85725 w 350"/>
              <a:gd name="T59" fmla="*/ 220662 h 139"/>
              <a:gd name="T60" fmla="*/ 0 w 350"/>
              <a:gd name="T61" fmla="*/ 144462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29" name="Freeform 93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0" name="Freeform 94"/>
          <p:cNvSpPr>
            <a:spLocks/>
          </p:cNvSpPr>
          <p:nvPr/>
        </p:nvSpPr>
        <p:spPr bwMode="auto">
          <a:xfrm>
            <a:off x="6156325" y="4724400"/>
            <a:ext cx="555625" cy="220663"/>
          </a:xfrm>
          <a:custGeom>
            <a:avLst/>
            <a:gdLst>
              <a:gd name="T0" fmla="*/ 552450 w 350"/>
              <a:gd name="T1" fmla="*/ 39688 h 139"/>
              <a:gd name="T2" fmla="*/ 447675 w 350"/>
              <a:gd name="T3" fmla="*/ 125413 h 139"/>
              <a:gd name="T4" fmla="*/ 390525 w 350"/>
              <a:gd name="T5" fmla="*/ 144463 h 139"/>
              <a:gd name="T6" fmla="*/ 361950 w 350"/>
              <a:gd name="T7" fmla="*/ 153988 h 139"/>
              <a:gd name="T8" fmla="*/ 333375 w 350"/>
              <a:gd name="T9" fmla="*/ 144463 h 139"/>
              <a:gd name="T10" fmla="*/ 352425 w 350"/>
              <a:gd name="T11" fmla="*/ 30163 h 139"/>
              <a:gd name="T12" fmla="*/ 409575 w 350"/>
              <a:gd name="T13" fmla="*/ 11113 h 139"/>
              <a:gd name="T14" fmla="*/ 438150 w 350"/>
              <a:gd name="T15" fmla="*/ 1588 h 139"/>
              <a:gd name="T16" fmla="*/ 504825 w 350"/>
              <a:gd name="T17" fmla="*/ 11113 h 139"/>
              <a:gd name="T18" fmla="*/ 485775 w 350"/>
              <a:gd name="T19" fmla="*/ 144463 h 139"/>
              <a:gd name="T20" fmla="*/ 342900 w 350"/>
              <a:gd name="T21" fmla="*/ 192088 h 139"/>
              <a:gd name="T22" fmla="*/ 228600 w 350"/>
              <a:gd name="T23" fmla="*/ 87313 h 139"/>
              <a:gd name="T24" fmla="*/ 390525 w 350"/>
              <a:gd name="T25" fmla="*/ 39688 h 139"/>
              <a:gd name="T26" fmla="*/ 342900 w 350"/>
              <a:gd name="T27" fmla="*/ 173038 h 139"/>
              <a:gd name="T28" fmla="*/ 200025 w 350"/>
              <a:gd name="T29" fmla="*/ 182563 h 139"/>
              <a:gd name="T30" fmla="*/ 180975 w 350"/>
              <a:gd name="T31" fmla="*/ 58738 h 139"/>
              <a:gd name="T32" fmla="*/ 257175 w 350"/>
              <a:gd name="T33" fmla="*/ 11113 h 139"/>
              <a:gd name="T34" fmla="*/ 371475 w 350"/>
              <a:gd name="T35" fmla="*/ 30163 h 139"/>
              <a:gd name="T36" fmla="*/ 409575 w 350"/>
              <a:gd name="T37" fmla="*/ 87313 h 139"/>
              <a:gd name="T38" fmla="*/ 400050 w 350"/>
              <a:gd name="T39" fmla="*/ 134938 h 139"/>
              <a:gd name="T40" fmla="*/ 228600 w 350"/>
              <a:gd name="T41" fmla="*/ 192088 h 139"/>
              <a:gd name="T42" fmla="*/ 104775 w 350"/>
              <a:gd name="T43" fmla="*/ 134938 h 139"/>
              <a:gd name="T44" fmla="*/ 238125 w 350"/>
              <a:gd name="T45" fmla="*/ 68263 h 139"/>
              <a:gd name="T46" fmla="*/ 228600 w 350"/>
              <a:gd name="T47" fmla="*/ 201613 h 139"/>
              <a:gd name="T48" fmla="*/ 85725 w 350"/>
              <a:gd name="T49" fmla="*/ 192088 h 139"/>
              <a:gd name="T50" fmla="*/ 66675 w 350"/>
              <a:gd name="T51" fmla="*/ 87313 h 139"/>
              <a:gd name="T52" fmla="*/ 219075 w 350"/>
              <a:gd name="T53" fmla="*/ 30163 h 139"/>
              <a:gd name="T54" fmla="*/ 276225 w 350"/>
              <a:gd name="T55" fmla="*/ 68263 h 139"/>
              <a:gd name="T56" fmla="*/ 295275 w 350"/>
              <a:gd name="T57" fmla="*/ 125413 h 139"/>
              <a:gd name="T58" fmla="*/ 85725 w 350"/>
              <a:gd name="T59" fmla="*/ 220663 h 139"/>
              <a:gd name="T60" fmla="*/ 0 w 350"/>
              <a:gd name="T61" fmla="*/ 144463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1" name="Freeform 95"/>
          <p:cNvSpPr>
            <a:spLocks/>
          </p:cNvSpPr>
          <p:nvPr/>
        </p:nvSpPr>
        <p:spPr bwMode="auto">
          <a:xfrm>
            <a:off x="4716463" y="4652963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5867400" y="3860800"/>
            <a:ext cx="1298575" cy="1039813"/>
            <a:chOff x="2880" y="2225"/>
            <a:chExt cx="818" cy="655"/>
          </a:xfrm>
        </p:grpSpPr>
        <p:sp>
          <p:nvSpPr>
            <p:cNvPr id="35927" name="Freeform 97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8" name="Oval 98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9" name="Freeform 99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0" name="Text Box 100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168037" name="Freeform 101"/>
          <p:cNvSpPr>
            <a:spLocks/>
          </p:cNvSpPr>
          <p:nvPr/>
        </p:nvSpPr>
        <p:spPr bwMode="auto">
          <a:xfrm>
            <a:off x="6732588" y="3865563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8" name="Freeform 102"/>
          <p:cNvSpPr>
            <a:spLocks/>
          </p:cNvSpPr>
          <p:nvPr/>
        </p:nvSpPr>
        <p:spPr bwMode="auto">
          <a:xfrm>
            <a:off x="4859338" y="37941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4716463" y="2930525"/>
            <a:ext cx="1298575" cy="1039813"/>
            <a:chOff x="2880" y="2225"/>
            <a:chExt cx="818" cy="655"/>
          </a:xfrm>
        </p:grpSpPr>
        <p:sp>
          <p:nvSpPr>
            <p:cNvPr id="35923" name="Freeform 10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4" name="Oval 10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5" name="Freeform 10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6" name="Text Box 10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7" name="Group 108"/>
          <p:cNvGrpSpPr>
            <a:grpSpLocks/>
          </p:cNvGrpSpPr>
          <p:nvPr/>
        </p:nvGrpSpPr>
        <p:grpSpPr bwMode="auto">
          <a:xfrm>
            <a:off x="5867400" y="2781300"/>
            <a:ext cx="1298575" cy="1039813"/>
            <a:chOff x="2880" y="2225"/>
            <a:chExt cx="818" cy="655"/>
          </a:xfrm>
        </p:grpSpPr>
        <p:sp>
          <p:nvSpPr>
            <p:cNvPr id="35919" name="Freeform 109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0" name="Oval 110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1" name="Freeform 111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2" name="Text Box 112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7451725" y="2852738"/>
            <a:ext cx="1298575" cy="1039812"/>
            <a:chOff x="2880" y="2225"/>
            <a:chExt cx="818" cy="655"/>
          </a:xfrm>
        </p:grpSpPr>
        <p:sp>
          <p:nvSpPr>
            <p:cNvPr id="35915" name="Freeform 11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Oval 11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Freeform 11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Text Box 11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168054" name="AutoShape 118"/>
          <p:cNvSpPr>
            <a:spLocks noChangeArrowheads="1"/>
          </p:cNvSpPr>
          <p:nvPr/>
        </p:nvSpPr>
        <p:spPr bwMode="auto">
          <a:xfrm>
            <a:off x="4645025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5" name="AutoShape 119"/>
          <p:cNvSpPr>
            <a:spLocks noChangeArrowheads="1"/>
          </p:cNvSpPr>
          <p:nvPr/>
        </p:nvSpPr>
        <p:spPr bwMode="auto">
          <a:xfrm>
            <a:off x="5795963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6" name="AutoShape 120"/>
          <p:cNvSpPr>
            <a:spLocks noChangeArrowheads="1"/>
          </p:cNvSpPr>
          <p:nvPr/>
        </p:nvSpPr>
        <p:spPr bwMode="auto">
          <a:xfrm>
            <a:off x="6948488" y="38608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7" name="AutoShape 121"/>
          <p:cNvSpPr>
            <a:spLocks noChangeArrowheads="1"/>
          </p:cNvSpPr>
          <p:nvPr/>
        </p:nvSpPr>
        <p:spPr bwMode="auto">
          <a:xfrm>
            <a:off x="4572000" y="29257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8" name="AutoShape 122"/>
          <p:cNvSpPr>
            <a:spLocks noChangeArrowheads="1"/>
          </p:cNvSpPr>
          <p:nvPr/>
        </p:nvSpPr>
        <p:spPr bwMode="auto">
          <a:xfrm>
            <a:off x="6877050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7380288" y="4289425"/>
            <a:ext cx="431800" cy="142875"/>
            <a:chOff x="4649" y="2614"/>
            <a:chExt cx="272" cy="90"/>
          </a:xfrm>
        </p:grpSpPr>
        <p:sp>
          <p:nvSpPr>
            <p:cNvPr id="35912" name="Oval 124"/>
            <p:cNvSpPr>
              <a:spLocks noChangeArrowheads="1"/>
            </p:cNvSpPr>
            <p:nvPr/>
          </p:nvSpPr>
          <p:spPr bwMode="auto">
            <a:xfrm>
              <a:off x="478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Oval 125"/>
            <p:cNvSpPr>
              <a:spLocks noChangeArrowheads="1"/>
            </p:cNvSpPr>
            <p:nvPr/>
          </p:nvSpPr>
          <p:spPr bwMode="auto">
            <a:xfrm>
              <a:off x="4649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4" name="Oval 126"/>
            <p:cNvSpPr>
              <a:spLocks noChangeArrowheads="1"/>
            </p:cNvSpPr>
            <p:nvPr/>
          </p:nvSpPr>
          <p:spPr bwMode="auto">
            <a:xfrm>
              <a:off x="4876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7"/>
          <p:cNvGrpSpPr>
            <a:grpSpLocks/>
          </p:cNvGrpSpPr>
          <p:nvPr/>
        </p:nvGrpSpPr>
        <p:grpSpPr bwMode="auto">
          <a:xfrm rot="-719700">
            <a:off x="5940425" y="4005263"/>
            <a:ext cx="576263" cy="142875"/>
            <a:chOff x="3923" y="2614"/>
            <a:chExt cx="363" cy="90"/>
          </a:xfrm>
        </p:grpSpPr>
        <p:sp>
          <p:nvSpPr>
            <p:cNvPr id="35909" name="Oval 128"/>
            <p:cNvSpPr>
              <a:spLocks noChangeArrowheads="1"/>
            </p:cNvSpPr>
            <p:nvPr/>
          </p:nvSpPr>
          <p:spPr bwMode="auto">
            <a:xfrm>
              <a:off x="4059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0" name="Oval 129"/>
            <p:cNvSpPr>
              <a:spLocks noChangeArrowheads="1"/>
            </p:cNvSpPr>
            <p:nvPr/>
          </p:nvSpPr>
          <p:spPr bwMode="auto">
            <a:xfrm>
              <a:off x="3923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1" name="Oval 130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5114925" y="4214813"/>
            <a:ext cx="503238" cy="144462"/>
            <a:chOff x="3243" y="2568"/>
            <a:chExt cx="317" cy="91"/>
          </a:xfrm>
        </p:grpSpPr>
        <p:sp>
          <p:nvSpPr>
            <p:cNvPr id="35906" name="Oval 132"/>
            <p:cNvSpPr>
              <a:spLocks noChangeArrowheads="1"/>
            </p:cNvSpPr>
            <p:nvPr/>
          </p:nvSpPr>
          <p:spPr bwMode="auto">
            <a:xfrm>
              <a:off x="3243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7" name="Oval 133"/>
            <p:cNvSpPr>
              <a:spLocks noChangeArrowheads="1"/>
            </p:cNvSpPr>
            <p:nvPr/>
          </p:nvSpPr>
          <p:spPr bwMode="auto">
            <a:xfrm>
              <a:off x="3424" y="256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Oval 134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071" name="AutoShape 135"/>
          <p:cNvSpPr>
            <a:spLocks noChangeArrowheads="1"/>
          </p:cNvSpPr>
          <p:nvPr/>
        </p:nvSpPr>
        <p:spPr bwMode="auto">
          <a:xfrm>
            <a:off x="5724525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8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8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8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6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17" grpId="0" autoUpdateAnimBg="0"/>
      <p:bldP spid="168019" grpId="0"/>
      <p:bldP spid="168028" grpId="0" animBg="1"/>
      <p:bldP spid="168028" grpId="1" animBg="1"/>
      <p:bldP spid="168029" grpId="0" animBg="1"/>
      <p:bldP spid="168030" grpId="0" animBg="1"/>
      <p:bldP spid="168030" grpId="1" animBg="1"/>
      <p:bldP spid="168031" grpId="0" animBg="1"/>
      <p:bldP spid="168037" grpId="0" animBg="1"/>
      <p:bldP spid="168038" grpId="0" animBg="1"/>
      <p:bldP spid="168054" grpId="0" animBg="1"/>
      <p:bldP spid="168055" grpId="0" animBg="1"/>
      <p:bldP spid="168056" grpId="0" animBg="1"/>
      <p:bldP spid="168057" grpId="0" animBg="1"/>
      <p:bldP spid="168058" grpId="0" animBg="1"/>
      <p:bldP spid="1680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36983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4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6981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2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>
            <a:off x="6477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Line 22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-3852863" y="3716338"/>
            <a:ext cx="1298575" cy="1039812"/>
            <a:chOff x="2880" y="2225"/>
            <a:chExt cx="818" cy="655"/>
          </a:xfrm>
        </p:grpSpPr>
        <p:sp>
          <p:nvSpPr>
            <p:cNvPr id="36977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8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9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0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859338" y="3933825"/>
            <a:ext cx="1817687" cy="1087438"/>
            <a:chOff x="3985" y="2263"/>
            <a:chExt cx="1145" cy="685"/>
          </a:xfrm>
        </p:grpSpPr>
        <p:sp>
          <p:nvSpPr>
            <p:cNvPr id="36972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3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4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36975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6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6970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1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6945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6968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9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6966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7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48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49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50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51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52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53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54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55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56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6964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5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6962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3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6960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1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888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9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0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1" name="Line 67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2" name="Line 68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3" name="Line 69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4" name="Line 70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5" name="Line 71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6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7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8" name="Line 74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9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900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901" name="Line 77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902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903" name="Line 79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904" name="Line 80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2113" name="Text Box 81"/>
          <p:cNvSpPr txBox="1">
            <a:spLocks noChangeArrowheads="1"/>
          </p:cNvSpPr>
          <p:nvPr/>
        </p:nvSpPr>
        <p:spPr bwMode="auto">
          <a:xfrm>
            <a:off x="684213" y="5876925"/>
            <a:ext cx="760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VWD</a:t>
            </a:r>
            <a:r>
              <a:rPr lang="en-GB" sz="3200" b="1" dirty="0">
                <a:latin typeface="Comic Sans MS" pitchFamily="66" charset="0"/>
              </a:rPr>
              <a:t>: failure of primary haemostasis</a:t>
            </a:r>
          </a:p>
        </p:txBody>
      </p:sp>
      <p:sp>
        <p:nvSpPr>
          <p:cNvPr id="36906" name="Text Box 82"/>
          <p:cNvSpPr txBox="1">
            <a:spLocks noChangeArrowheads="1"/>
          </p:cNvSpPr>
          <p:nvPr/>
        </p:nvSpPr>
        <p:spPr bwMode="auto">
          <a:xfrm>
            <a:off x="4716463" y="5300663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36907" name="Text Box 83"/>
          <p:cNvSpPr txBox="1">
            <a:spLocks noChangeArrowheads="1"/>
          </p:cNvSpPr>
          <p:nvPr/>
        </p:nvSpPr>
        <p:spPr bwMode="auto">
          <a:xfrm>
            <a:off x="6559550" y="542131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36942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43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44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88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36940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1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10" name="Text Box 91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-2917825" y="3860800"/>
            <a:ext cx="1298575" cy="1039813"/>
            <a:chOff x="2880" y="2225"/>
            <a:chExt cx="818" cy="655"/>
          </a:xfrm>
        </p:grpSpPr>
        <p:sp>
          <p:nvSpPr>
            <p:cNvPr id="36936" name="Freeform 93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7" name="Oval 94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8" name="Freeform 95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9" name="Text Box 96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5580063" y="3789363"/>
            <a:ext cx="1143000" cy="227012"/>
            <a:chOff x="4752" y="1844"/>
            <a:chExt cx="720" cy="143"/>
          </a:xfrm>
        </p:grpSpPr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6932" name="Oval 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3" name="Line 1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34" name="Oval 1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5" name="Oval 1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30" name="Freeform 1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1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3635375" y="2852738"/>
            <a:ext cx="1143000" cy="227012"/>
            <a:chOff x="4752" y="1844"/>
            <a:chExt cx="720" cy="143"/>
          </a:xfrm>
        </p:grpSpPr>
        <p:grpSp>
          <p:nvGrpSpPr>
            <p:cNvPr id="19" name="Group 1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6925" name="Oval 1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6" name="Line 1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27" name="Oval 1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8" name="Oval 1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23" name="Freeform 1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1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13"/>
          <p:cNvGrpSpPr>
            <a:grpSpLocks/>
          </p:cNvGrpSpPr>
          <p:nvPr/>
        </p:nvGrpSpPr>
        <p:grpSpPr bwMode="auto">
          <a:xfrm>
            <a:off x="7164388" y="3068638"/>
            <a:ext cx="1143000" cy="227012"/>
            <a:chOff x="4752" y="1844"/>
            <a:chExt cx="720" cy="143"/>
          </a:xfrm>
        </p:grpSpPr>
        <p:grpSp>
          <p:nvGrpSpPr>
            <p:cNvPr id="21" name="Group 1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6918" name="Oval 1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9" name="Line 1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20" name="Oval 1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1" name="Oval 1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16" name="Freeform 1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1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56927" y="283944"/>
            <a:ext cx="79933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GB" sz="4400" b="0" dirty="0" smtClean="0">
                <a:solidFill>
                  <a:srgbClr val="CC0000"/>
                </a:solidFill>
              </a:rPr>
              <a:t>Defects of primary haemostasis: pattern of bleeding</a:t>
            </a:r>
            <a:endParaRPr lang="en-GB" altLang="en-GB" sz="4400" b="0" dirty="0">
              <a:solidFill>
                <a:srgbClr val="CC0000"/>
              </a:solidFill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1271478" y="1988149"/>
            <a:ext cx="7506761" cy="416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 smtClean="0">
                <a:latin typeface="Times"/>
              </a:rPr>
              <a:t> Immediate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 smtClean="0">
                <a:latin typeface="Times"/>
              </a:rPr>
              <a:t> Easy </a:t>
            </a:r>
            <a:r>
              <a:rPr lang="en-GB" altLang="en-GB" sz="2800" b="0" dirty="0">
                <a:latin typeface="Times"/>
              </a:rPr>
              <a:t>bruising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Nosebleeds </a:t>
            </a:r>
            <a:r>
              <a:rPr lang="en-GB" altLang="en-GB" sz="2800" b="0" dirty="0">
                <a:latin typeface="Times"/>
              </a:rPr>
              <a:t>(prolonged:&gt;20 </a:t>
            </a:r>
            <a:r>
              <a:rPr lang="en-GB" altLang="en-GB" sz="2800" b="0" dirty="0" err="1">
                <a:latin typeface="Times"/>
              </a:rPr>
              <a:t>mins</a:t>
            </a:r>
            <a:r>
              <a:rPr lang="en-GB" altLang="en-GB" sz="2800" b="0" dirty="0">
                <a:latin typeface="Times"/>
              </a:rPr>
              <a:t>)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Gum </a:t>
            </a:r>
            <a:r>
              <a:rPr lang="en-GB" altLang="en-GB" sz="2800" b="0" dirty="0">
                <a:latin typeface="Times"/>
              </a:rPr>
              <a:t>bleeding (prolonged)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Menorrhagia (anaemia)</a:t>
            </a:r>
            <a:endParaRPr lang="en-GB" altLang="en-GB" sz="2800" b="0" dirty="0">
              <a:latin typeface="Times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Bleeding </a:t>
            </a:r>
            <a:r>
              <a:rPr lang="en-GB" altLang="en-GB" sz="2800" b="0" dirty="0">
                <a:latin typeface="Times"/>
              </a:rPr>
              <a:t>after trauma/surgery 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err="1" smtClean="0">
                <a:latin typeface="Times"/>
              </a:rPr>
              <a:t>Petechiae</a:t>
            </a:r>
            <a:r>
              <a:rPr lang="en-GB" altLang="en-GB" sz="2800" b="0" dirty="0" smtClean="0">
                <a:latin typeface="Times"/>
              </a:rPr>
              <a:t> (specific for thrombocytopenia</a:t>
            </a:r>
            <a:r>
              <a:rPr lang="en-GB" altLang="en-GB" sz="2800" b="0" dirty="0">
                <a:latin typeface="Times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84" y="204591"/>
            <a:ext cx="7266553" cy="545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3906" y="5724220"/>
            <a:ext cx="82927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GB" b="0" dirty="0" err="1" smtClean="0">
                <a:latin typeface="Times"/>
              </a:rPr>
              <a:t>Petechiae</a:t>
            </a:r>
            <a:r>
              <a:rPr lang="en-GB" altLang="en-GB" b="0" dirty="0" smtClean="0">
                <a:latin typeface="Times"/>
              </a:rPr>
              <a:t> </a:t>
            </a:r>
            <a:r>
              <a:rPr lang="en-GB" altLang="en-GB" b="0" dirty="0">
                <a:latin typeface="Times"/>
              </a:rPr>
              <a:t>– typical of thrombocytopenia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08810" y="4103370"/>
            <a:ext cx="6757670" cy="982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68780" y="152400"/>
            <a:ext cx="6160770" cy="5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charset="0"/>
                <a:cs typeface="Arial" charset="0"/>
              </a:rPr>
              <a:t>Haemostatic Plug Formation</a:t>
            </a:r>
          </a:p>
        </p:txBody>
      </p:sp>
      <p:sp>
        <p:nvSpPr>
          <p:cNvPr id="1008643" name="Text Box 3"/>
          <p:cNvSpPr txBox="1">
            <a:spLocks noChangeArrowheads="1"/>
          </p:cNvSpPr>
          <p:nvPr/>
        </p:nvSpPr>
        <p:spPr bwMode="auto">
          <a:xfrm>
            <a:off x="2518410" y="5080000"/>
            <a:ext cx="52355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  <a:sym typeface="Symbol" charset="2"/>
              </a:rPr>
              <a:t></a:t>
            </a:r>
            <a:endParaRPr lang="en-US" sz="2000"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Vessel repair and dissolution of clot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Cell migration/proliferation &amp; fibrinolysis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Restores vessel integrity</a:t>
            </a:r>
          </a:p>
        </p:txBody>
      </p:sp>
      <p:sp>
        <p:nvSpPr>
          <p:cNvPr id="1008644" name="Text Box 4"/>
          <p:cNvSpPr txBox="1">
            <a:spLocks noChangeArrowheads="1"/>
          </p:cNvSpPr>
          <p:nvPr/>
        </p:nvSpPr>
        <p:spPr bwMode="auto">
          <a:xfrm>
            <a:off x="2442210" y="685800"/>
            <a:ext cx="554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008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Response to injury to endothelial cell lining</a:t>
            </a:r>
          </a:p>
        </p:txBody>
      </p:sp>
      <p:sp>
        <p:nvSpPr>
          <p:cNvPr id="1008646" name="Text Box 6"/>
          <p:cNvSpPr txBox="1">
            <a:spLocks noChangeArrowheads="1"/>
          </p:cNvSpPr>
          <p:nvPr/>
        </p:nvSpPr>
        <p:spPr bwMode="auto">
          <a:xfrm>
            <a:off x="1783398" y="2092960"/>
            <a:ext cx="65627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  <a:sym typeface="Symbol" charset="2"/>
              </a:rPr>
              <a:t>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Formation of an unstable platelet plug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platelet adhesion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platelet aggregation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Limits blood loss + provides surface for coagulation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1008647" name="Text Box 7"/>
          <p:cNvSpPr txBox="1">
            <a:spLocks noChangeArrowheads="1"/>
          </p:cNvSpPr>
          <p:nvPr/>
        </p:nvSpPr>
        <p:spPr bwMode="auto">
          <a:xfrm>
            <a:off x="2935923" y="3632200"/>
            <a:ext cx="4387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  <a:sym typeface="Symbol" charset="2"/>
              </a:rPr>
              <a:t>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Stabilisation of the plug with fibrin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blood coagulation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Stops blood loss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29498" y="1079500"/>
            <a:ext cx="5800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Vessel constriction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Vascular smooth muscle cells contract locally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Limits blood flow to injured vessel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" y="4114643"/>
            <a:ext cx="169309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Secondary </a:t>
            </a:r>
          </a:p>
          <a:p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Haemostasis</a:t>
            </a:r>
          </a:p>
          <a:p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(Coagulation)</a:t>
            </a:r>
            <a:endParaRPr lang="en-GB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X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102405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06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Xa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102410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X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14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02417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102418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19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Fibrinogen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Fibrin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Crosslinked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 fibrin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XIIIa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29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102430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31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4"/>
                </a:cxn>
                <a:cxn ang="0">
                  <a:pos x="67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XIII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34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102435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36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Prothrombin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4767263" y="4257598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40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thrombin (IIa)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41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102442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43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02444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102445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46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48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IXa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49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50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IX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51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52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VIIIa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53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Pl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55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102456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57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58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59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XIa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60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61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XI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62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102463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64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67"/>
                </a:cxn>
                <a:cxn ang="0">
                  <a:pos x="67" y="0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65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  <a:latin typeface="Times New Roman" charset="0"/>
              </a:rPr>
              <a:t>XIIa</a:t>
            </a:r>
            <a:endParaRPr lang="en-US" altLang="en-GB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66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1400">
                <a:solidFill>
                  <a:srgbClr val="000000"/>
                </a:solidFill>
                <a:latin typeface="Times New Roman" charset="0"/>
              </a:rPr>
              <a:t>XII</a:t>
            </a:r>
            <a:endParaRPr lang="en-US" altLang="en-GB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67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68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COMMON </a:t>
            </a:r>
          </a:p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PATHWAY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69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70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Va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71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Pl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74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75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thrombin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76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rgbClr val="FFFFFF"/>
                </a:solidFill>
                <a:latin typeface="Times New Roman" charset="0"/>
              </a:rPr>
              <a:t>Blood coagulation</a:t>
            </a:r>
          </a:p>
        </p:txBody>
      </p:sp>
      <p:sp>
        <p:nvSpPr>
          <p:cNvPr id="102477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78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79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80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Tissue factor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81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(vessel damage)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82" name="Group 82"/>
          <p:cNvGrpSpPr>
            <a:grpSpLocks/>
          </p:cNvGrpSpPr>
          <p:nvPr/>
        </p:nvGrpSpPr>
        <p:grpSpPr bwMode="auto">
          <a:xfrm>
            <a:off x="5345113" y="2032000"/>
            <a:ext cx="508000" cy="582613"/>
            <a:chOff x="3214" y="1280"/>
            <a:chExt cx="320" cy="367"/>
          </a:xfrm>
        </p:grpSpPr>
        <p:sp>
          <p:nvSpPr>
            <p:cNvPr id="102483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>
                  <a:solidFill>
                    <a:srgbClr val="000000"/>
                  </a:solidFill>
                  <a:latin typeface="Times New Roman" charset="0"/>
                </a:rPr>
                <a:t>VIIa</a:t>
              </a:r>
              <a:endParaRPr lang="en-US" altLang="en-GB" sz="28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84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GB" sz="2000" dirty="0" smtClean="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GB" sz="280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86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EXTRINSIC </a:t>
            </a:r>
          </a:p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PATHWAY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87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/>
            <a:ahLst/>
            <a:cxnLst>
              <a:cxn ang="0">
                <a:pos x="86" y="727"/>
              </a:cxn>
              <a:cxn ang="0">
                <a:pos x="104" y="236"/>
              </a:cxn>
              <a:cxn ang="0">
                <a:pos x="713" y="0"/>
              </a:cxn>
            </a:cxnLst>
            <a:rect l="0" t="0" r="r" b="b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88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509" y="75"/>
              </a:cxn>
              <a:cxn ang="0">
                <a:pos x="2508" y="12"/>
              </a:cxn>
              <a:cxn ang="0">
                <a:pos x="2645" y="3"/>
              </a:cxn>
            </a:cxnLst>
            <a:rect l="0" t="0" r="r" b="b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89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VIIa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92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102493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494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33"/>
                </a:cxn>
                <a:cxn ang="0">
                  <a:pos x="0" y="0"/>
                </a:cxn>
                <a:cxn ang="0">
                  <a:pos x="0" y="6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2495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INTRINSIC </a:t>
            </a:r>
          </a:p>
          <a:p>
            <a:r>
              <a:rPr lang="en-US" altLang="en-GB" sz="2000">
                <a:solidFill>
                  <a:srgbClr val="000000"/>
                </a:solidFill>
                <a:latin typeface="Times New Roman" charset="0"/>
              </a:rPr>
              <a:t>PATHWAY</a:t>
            </a:r>
            <a:endParaRPr lang="en-US" altLang="en-GB" sz="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695825" y="4212994"/>
            <a:ext cx="1892300" cy="6043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58888" y="1277938"/>
          <a:ext cx="6480175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9" name="Bitmap Image" r:id="rId4" imgW="5676190" imgH="4447619" progId="PBrush">
                  <p:embed/>
                </p:oleObj>
              </mc:Choice>
              <mc:Fallback>
                <p:oleObj name="Bitmap Image" r:id="rId4" imgW="5676190" imgH="44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77938"/>
                        <a:ext cx="6480175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7239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Thrombin generation by the coagulation cascade</a:t>
            </a:r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1908175" y="5487988"/>
            <a:ext cx="5256213" cy="527050"/>
          </a:xfrm>
          <a:custGeom>
            <a:avLst/>
            <a:gdLst>
              <a:gd name="T0" fmla="*/ 0 w 3311"/>
              <a:gd name="T1" fmla="*/ 527050 h 332"/>
              <a:gd name="T2" fmla="*/ 863600 w 3311"/>
              <a:gd name="T3" fmla="*/ 455613 h 332"/>
              <a:gd name="T4" fmla="*/ 1368425 w 3311"/>
              <a:gd name="T5" fmla="*/ 382587 h 332"/>
              <a:gd name="T6" fmla="*/ 2376488 w 3311"/>
              <a:gd name="T7" fmla="*/ 95250 h 332"/>
              <a:gd name="T8" fmla="*/ 3024188 w 3311"/>
              <a:gd name="T9" fmla="*/ 23812 h 332"/>
              <a:gd name="T10" fmla="*/ 4103688 w 3311"/>
              <a:gd name="T11" fmla="*/ 239713 h 332"/>
              <a:gd name="T12" fmla="*/ 4319588 w 3311"/>
              <a:gd name="T13" fmla="*/ 311150 h 332"/>
              <a:gd name="T14" fmla="*/ 4751388 w 3311"/>
              <a:gd name="T15" fmla="*/ 382587 h 332"/>
              <a:gd name="T16" fmla="*/ 5040313 w 3311"/>
              <a:gd name="T17" fmla="*/ 455613 h 332"/>
              <a:gd name="T18" fmla="*/ 5256213 w 3311"/>
              <a:gd name="T19" fmla="*/ 527050 h 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11"/>
              <a:gd name="T31" fmla="*/ 0 h 332"/>
              <a:gd name="T32" fmla="*/ 3311 w 3311"/>
              <a:gd name="T33" fmla="*/ 332 h 3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11" h="332">
                <a:moveTo>
                  <a:pt x="0" y="332"/>
                </a:moveTo>
                <a:cubicBezTo>
                  <a:pt x="200" y="317"/>
                  <a:pt x="400" y="302"/>
                  <a:pt x="544" y="287"/>
                </a:cubicBezTo>
                <a:cubicBezTo>
                  <a:pt x="688" y="272"/>
                  <a:pt x="703" y="279"/>
                  <a:pt x="862" y="241"/>
                </a:cubicBezTo>
                <a:cubicBezTo>
                  <a:pt x="1021" y="203"/>
                  <a:pt x="1323" y="98"/>
                  <a:pt x="1497" y="60"/>
                </a:cubicBezTo>
                <a:cubicBezTo>
                  <a:pt x="1671" y="22"/>
                  <a:pt x="1724" y="0"/>
                  <a:pt x="1905" y="15"/>
                </a:cubicBezTo>
                <a:cubicBezTo>
                  <a:pt x="2086" y="30"/>
                  <a:pt x="2449" y="121"/>
                  <a:pt x="2585" y="151"/>
                </a:cubicBezTo>
                <a:cubicBezTo>
                  <a:pt x="2721" y="181"/>
                  <a:pt x="2653" y="181"/>
                  <a:pt x="2721" y="196"/>
                </a:cubicBezTo>
                <a:cubicBezTo>
                  <a:pt x="2789" y="211"/>
                  <a:pt x="2917" y="226"/>
                  <a:pt x="2993" y="241"/>
                </a:cubicBezTo>
                <a:cubicBezTo>
                  <a:pt x="3069" y="256"/>
                  <a:pt x="3122" y="272"/>
                  <a:pt x="3175" y="287"/>
                </a:cubicBezTo>
                <a:cubicBezTo>
                  <a:pt x="3228" y="302"/>
                  <a:pt x="3288" y="325"/>
                  <a:pt x="3311" y="332"/>
                </a:cubicBezTo>
              </a:path>
            </a:pathLst>
          </a:custGeom>
          <a:noFill/>
          <a:ln w="5715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b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708400" y="2312988"/>
            <a:ext cx="96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FF0000"/>
                </a:solidFill>
                <a:latin typeface="Franklin Gothic Book" pitchFamily="34" charset="0"/>
                <a:cs typeface="Arial" pitchFamily="34" charset="0"/>
              </a:rPr>
              <a:t>Normal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867400" y="4797425"/>
            <a:ext cx="179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339933"/>
                </a:solidFill>
                <a:latin typeface="Franklin Gothic Book" pitchFamily="34" charset="0"/>
                <a:cs typeface="Arial" pitchFamily="34" charset="0"/>
              </a:rPr>
              <a:t>Haemophilia</a:t>
            </a:r>
          </a:p>
          <a:p>
            <a:pPr eaLnBrk="1" hangingPunct="1"/>
            <a:r>
              <a:rPr lang="en-GB" sz="2000">
                <a:solidFill>
                  <a:srgbClr val="339933"/>
                </a:solidFill>
                <a:latin typeface="Franklin Gothic Book" pitchFamily="34" charset="0"/>
                <a:cs typeface="Arial" pitchFamily="34" charset="0"/>
              </a:rPr>
              <a:t>Factor VIII &lt;1%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1936750" y="6021388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GB" sz="1800" b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476375" y="6381750"/>
            <a:ext cx="108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TF trigger</a:t>
            </a:r>
          </a:p>
        </p:txBody>
      </p:sp>
    </p:spTree>
    <p:extLst>
      <p:ext uri="{BB962C8B-B14F-4D97-AF65-F5344CB8AC3E}">
        <p14:creationId xmlns:p14="http://schemas.microsoft.com/office/powerpoint/2010/main" val="5600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92150"/>
            <a:ext cx="6842125" cy="465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673818" y="5576300"/>
            <a:ext cx="748962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/>
              <a:t>Fibrin mesh binds and stabilises platelet plug and other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254" y="101669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CC0000"/>
                </a:solidFill>
              </a:rPr>
              <a:t>Defects of secondary haemostasis (fibrin mesh formation)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" y="1538614"/>
            <a:ext cx="8473440" cy="4114800"/>
          </a:xfrm>
        </p:spPr>
        <p:txBody>
          <a:bodyPr/>
          <a:lstStyle/>
          <a:p>
            <a:r>
              <a:rPr lang="en-GB" dirty="0" smtClean="0"/>
              <a:t>Deficiency or defect of:</a:t>
            </a:r>
          </a:p>
          <a:p>
            <a:pPr lvl="1"/>
            <a:r>
              <a:rPr lang="en-GB" dirty="0" smtClean="0"/>
              <a:t>Coagulation factors (I-XIII)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25568" y="2690753"/>
            <a:ext cx="80184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FF0000"/>
                </a:solidFill>
              </a:rPr>
              <a:t>Common examples:</a:t>
            </a:r>
          </a:p>
          <a:p>
            <a:endParaRPr lang="en-GB" sz="2400" b="0" dirty="0"/>
          </a:p>
          <a:p>
            <a:r>
              <a:rPr lang="en-GB" sz="2000" dirty="0" smtClean="0">
                <a:solidFill>
                  <a:srgbClr val="00B050"/>
                </a:solidFill>
              </a:rPr>
              <a:t>Haemophilia: FVIII or FIX (hereditary due to genetic defect)</a:t>
            </a: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B050"/>
                </a:solidFill>
              </a:rPr>
              <a:t>Liver disease (acquired – most coagulation factors are made in the liver)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B050"/>
                </a:solidFill>
              </a:rPr>
              <a:t>Drugs (warfarin – inhibits synthesis)</a:t>
            </a: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B050"/>
                </a:solidFill>
              </a:rPr>
              <a:t>Dilution (results from volume replacement)</a:t>
            </a: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B050"/>
                </a:solidFill>
              </a:rPr>
              <a:t>Consumption (DIC*) (acquired)</a:t>
            </a:r>
          </a:p>
          <a:p>
            <a:endParaRPr lang="en-GB" sz="2400" b="0" dirty="0">
              <a:solidFill>
                <a:srgbClr val="00B050"/>
              </a:solidFill>
            </a:endParaRPr>
          </a:p>
          <a:p>
            <a:endParaRPr lang="en-GB" sz="2400" b="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8540" y="6412170"/>
            <a:ext cx="5436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Arial" pitchFamily="34" charset="0"/>
                <a:cs typeface="Arial" pitchFamily="34" charset="0"/>
              </a:rPr>
              <a:t>*DIC = disseminated intravascular coagulation</a:t>
            </a:r>
            <a:endParaRPr lang="en-GB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469900"/>
            <a:ext cx="7772400" cy="642620"/>
          </a:xfrm>
        </p:spPr>
        <p:txBody>
          <a:bodyPr/>
          <a:lstStyle/>
          <a:p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Acquired coagulation disorders </a:t>
            </a:r>
            <a:br>
              <a:rPr lang="en-GB" sz="4000" dirty="0">
                <a:solidFill>
                  <a:schemeClr val="accent2">
                    <a:lumMod val="75000"/>
                  </a:schemeClr>
                </a:solidFill>
              </a:rPr>
            </a:b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" y="1219200"/>
            <a:ext cx="8199120" cy="5212080"/>
          </a:xfrm>
        </p:spPr>
        <p:txBody>
          <a:bodyPr/>
          <a:lstStyle/>
          <a:p>
            <a:r>
              <a:rPr lang="en-GB" dirty="0" smtClean="0"/>
              <a:t>Disseminated </a:t>
            </a:r>
            <a:r>
              <a:rPr lang="en-GB" dirty="0"/>
              <a:t>intravascular </a:t>
            </a:r>
            <a:r>
              <a:rPr lang="en-GB" dirty="0" smtClean="0"/>
              <a:t>coagulation</a:t>
            </a:r>
            <a:endParaRPr lang="en-GB" dirty="0"/>
          </a:p>
          <a:p>
            <a:pPr lvl="2">
              <a:lnSpc>
                <a:spcPct val="125000"/>
              </a:lnSpc>
            </a:pPr>
            <a:r>
              <a:rPr lang="en-GB" dirty="0">
                <a:solidFill>
                  <a:srgbClr val="FF0000"/>
                </a:solidFill>
              </a:rPr>
              <a:t>Generalised activation of coagulation – Tissue factor</a:t>
            </a:r>
          </a:p>
          <a:p>
            <a:pPr lvl="2">
              <a:lnSpc>
                <a:spcPct val="125000"/>
              </a:lnSpc>
            </a:pPr>
            <a:r>
              <a:rPr lang="en-GB" dirty="0">
                <a:solidFill>
                  <a:srgbClr val="FF0000"/>
                </a:solidFill>
              </a:rPr>
              <a:t>Associated with sepsis, major tissue damage, inflammation </a:t>
            </a:r>
          </a:p>
          <a:p>
            <a:pPr lvl="2">
              <a:lnSpc>
                <a:spcPct val="125000"/>
              </a:lnSpc>
            </a:pPr>
            <a:r>
              <a:rPr lang="en-GB" dirty="0">
                <a:solidFill>
                  <a:srgbClr val="FF0000"/>
                </a:solidFill>
              </a:rPr>
              <a:t>Consumes and depletes coagulation </a:t>
            </a:r>
            <a:r>
              <a:rPr lang="en-GB" dirty="0" smtClean="0">
                <a:solidFill>
                  <a:srgbClr val="FF0000"/>
                </a:solidFill>
              </a:rPr>
              <a:t>factors &amp; platelets</a:t>
            </a:r>
            <a:endParaRPr lang="en-GB" dirty="0">
              <a:solidFill>
                <a:srgbClr val="FF0000"/>
              </a:solidFill>
            </a:endParaRPr>
          </a:p>
          <a:p>
            <a:pPr lvl="2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</a:rPr>
              <a:t>Activation </a:t>
            </a:r>
            <a:r>
              <a:rPr lang="en-GB" dirty="0">
                <a:solidFill>
                  <a:srgbClr val="FF0000"/>
                </a:solidFill>
              </a:rPr>
              <a:t>of fibrinolysis depletes </a:t>
            </a:r>
            <a:r>
              <a:rPr lang="en-GB" dirty="0" smtClean="0">
                <a:solidFill>
                  <a:srgbClr val="FF0000"/>
                </a:solidFill>
              </a:rPr>
              <a:t>fibrinogen</a:t>
            </a:r>
          </a:p>
          <a:p>
            <a:pPr lvl="1">
              <a:lnSpc>
                <a:spcPct val="125000"/>
              </a:lnSpc>
            </a:pPr>
            <a:r>
              <a:rPr lang="en-GB" dirty="0" smtClean="0"/>
              <a:t>Consequences</a:t>
            </a:r>
            <a:endParaRPr lang="en-GB" dirty="0"/>
          </a:p>
          <a:p>
            <a:pPr lvl="2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</a:rPr>
              <a:t>Widespread bleeding, from iv lines, bruising, internal</a:t>
            </a:r>
          </a:p>
          <a:p>
            <a:pPr lvl="2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</a:rPr>
              <a:t>Deposition </a:t>
            </a:r>
            <a:r>
              <a:rPr lang="en-GB" dirty="0">
                <a:solidFill>
                  <a:srgbClr val="FF0000"/>
                </a:solidFill>
              </a:rPr>
              <a:t>of fibrin in vessels causes organ failure</a:t>
            </a:r>
          </a:p>
          <a:p>
            <a:pPr lvl="2">
              <a:lnSpc>
                <a:spcPct val="125000"/>
              </a:lnSpc>
            </a:pP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952500" y="0"/>
            <a:ext cx="748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3600"/>
              <a:t>Lecture 1 and 2: Learning Objectives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787400" y="1031875"/>
            <a:ext cx="7518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GB" sz="2000" i="1" dirty="0"/>
              <a:t>The student should be able to:</a:t>
            </a:r>
          </a:p>
          <a:p>
            <a:endParaRPr lang="en-US" altLang="en-GB" sz="2000" b="0" dirty="0"/>
          </a:p>
          <a:p>
            <a:r>
              <a:rPr lang="en-US" altLang="en-GB" sz="2000" dirty="0">
                <a:solidFill>
                  <a:srgbClr val="FF0000"/>
                </a:solidFill>
              </a:rPr>
              <a:t>Describe </a:t>
            </a:r>
            <a:r>
              <a:rPr lang="en-US" altLang="en-GB" sz="2000" dirty="0" smtClean="0">
                <a:solidFill>
                  <a:srgbClr val="FF0000"/>
                </a:solidFill>
              </a:rPr>
              <a:t>what is meant by abnormal bleeding </a:t>
            </a:r>
          </a:p>
          <a:p>
            <a:endParaRPr lang="en-US" altLang="en-GB" sz="2000" dirty="0" smtClean="0">
              <a:solidFill>
                <a:srgbClr val="FF0000"/>
              </a:solidFill>
            </a:endParaRPr>
          </a:p>
          <a:p>
            <a:r>
              <a:rPr lang="en-GB" altLang="en-GB" sz="2000" dirty="0" smtClean="0">
                <a:solidFill>
                  <a:srgbClr val="FF0000"/>
                </a:solidFill>
              </a:rPr>
              <a:t>Describe </a:t>
            </a:r>
            <a:r>
              <a:rPr lang="en-GB" altLang="en-GB" sz="2000" dirty="0">
                <a:solidFill>
                  <a:srgbClr val="FF0000"/>
                </a:solidFill>
              </a:rPr>
              <a:t>patterns of abnormal bleeding with examples</a:t>
            </a:r>
            <a:endParaRPr lang="en-US" altLang="en-GB" sz="2000" dirty="0">
              <a:solidFill>
                <a:srgbClr val="FF0000"/>
              </a:solidFill>
            </a:endParaRPr>
          </a:p>
          <a:p>
            <a:endParaRPr lang="en-US" altLang="en-GB" sz="2000" dirty="0">
              <a:solidFill>
                <a:srgbClr val="FF0000"/>
              </a:solidFill>
            </a:endParaRPr>
          </a:p>
          <a:p>
            <a:r>
              <a:rPr lang="en-US" altLang="en-GB" sz="2000" dirty="0">
                <a:solidFill>
                  <a:srgbClr val="FF0000"/>
                </a:solidFill>
              </a:rPr>
              <a:t>Describe the manifestations of venous thrombosis</a:t>
            </a:r>
          </a:p>
          <a:p>
            <a:endParaRPr lang="en-US" altLang="en-GB" sz="2000" dirty="0">
              <a:solidFill>
                <a:srgbClr val="FF0000"/>
              </a:solidFill>
            </a:endParaRPr>
          </a:p>
          <a:p>
            <a:r>
              <a:rPr lang="en-US" altLang="en-GB" sz="2000" dirty="0">
                <a:solidFill>
                  <a:srgbClr val="FF0000"/>
                </a:solidFill>
              </a:rPr>
              <a:t>List the main risk factors for venous thrombosis </a:t>
            </a:r>
          </a:p>
          <a:p>
            <a:endParaRPr lang="en-US" altLang="en-GB" sz="2000" dirty="0">
              <a:solidFill>
                <a:srgbClr val="FF0000"/>
              </a:solidFill>
            </a:endParaRPr>
          </a:p>
          <a:p>
            <a:r>
              <a:rPr lang="en-US" altLang="en-GB" sz="2000" dirty="0">
                <a:solidFill>
                  <a:srgbClr val="FF0000"/>
                </a:solidFill>
              </a:rPr>
              <a:t>Give a rough estimate of its prevalence</a:t>
            </a:r>
          </a:p>
          <a:p>
            <a:endParaRPr lang="en-US" altLang="en-GB" sz="2000" dirty="0">
              <a:solidFill>
                <a:srgbClr val="FF0000"/>
              </a:solidFill>
            </a:endParaRPr>
          </a:p>
          <a:p>
            <a:r>
              <a:rPr lang="en-US" altLang="en-GB" sz="2000" dirty="0">
                <a:solidFill>
                  <a:srgbClr val="FF0000"/>
                </a:solidFill>
              </a:rPr>
              <a:t>Be acquainted with the principles of </a:t>
            </a:r>
            <a:r>
              <a:rPr lang="en-US" altLang="en-GB" sz="2000" dirty="0" smtClean="0">
                <a:solidFill>
                  <a:srgbClr val="FF0000"/>
                </a:solidFill>
              </a:rPr>
              <a:t>treatment of venous thrombosis</a:t>
            </a:r>
            <a:endParaRPr lang="en-US" alt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46316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17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6314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15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6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7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8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9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0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1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Line 19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6312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13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6287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6310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11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6308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9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90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1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2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3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4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5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6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7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8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6306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7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6304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5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6302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3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99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0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1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2" name="Line 53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3" name="Line 54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4" name="Line 55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5" name="Line 56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6" name="Line 57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7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8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9" name="Line 60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0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1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2" name="Line 63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3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4" name="Line 65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5" name="Line 66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46284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85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86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46282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83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18" name="Text Box 74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6119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0" name="Freeform 76"/>
          <p:cNvSpPr>
            <a:spLocks/>
          </p:cNvSpPr>
          <p:nvPr/>
        </p:nvSpPr>
        <p:spPr bwMode="auto">
          <a:xfrm>
            <a:off x="4716463" y="47974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1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2" name="Freeform 78"/>
          <p:cNvSpPr>
            <a:spLocks/>
          </p:cNvSpPr>
          <p:nvPr/>
        </p:nvSpPr>
        <p:spPr bwMode="auto">
          <a:xfrm>
            <a:off x="4859338" y="3938588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3" name="AutoShape 79"/>
          <p:cNvSpPr>
            <a:spLocks noChangeArrowheads="1"/>
          </p:cNvSpPr>
          <p:nvPr/>
        </p:nvSpPr>
        <p:spPr bwMode="auto">
          <a:xfrm>
            <a:off x="4645025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AutoShape 80"/>
          <p:cNvSpPr>
            <a:spLocks noChangeArrowheads="1"/>
          </p:cNvSpPr>
          <p:nvPr/>
        </p:nvSpPr>
        <p:spPr bwMode="auto">
          <a:xfrm>
            <a:off x="5795963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AutoShape 81"/>
          <p:cNvSpPr>
            <a:spLocks noChangeArrowheads="1"/>
          </p:cNvSpPr>
          <p:nvPr/>
        </p:nvSpPr>
        <p:spPr bwMode="auto">
          <a:xfrm>
            <a:off x="6948488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AutoShape 82"/>
          <p:cNvSpPr>
            <a:spLocks noChangeArrowheads="1"/>
          </p:cNvSpPr>
          <p:nvPr/>
        </p:nvSpPr>
        <p:spPr bwMode="auto">
          <a:xfrm>
            <a:off x="4572000" y="30702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AutoShape 83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AutoShape 84"/>
          <p:cNvSpPr>
            <a:spLocks noChangeArrowheads="1"/>
          </p:cNvSpPr>
          <p:nvPr/>
        </p:nvSpPr>
        <p:spPr bwMode="auto">
          <a:xfrm>
            <a:off x="5724525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5435600" y="3429000"/>
            <a:ext cx="1143000" cy="227013"/>
            <a:chOff x="4752" y="1844"/>
            <a:chExt cx="720" cy="143"/>
          </a:xfrm>
        </p:grpSpPr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71" name="Oval 9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72" name="Line 9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73" name="Oval 9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74" name="Oval 9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69" name="Freeform 9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0" name="Freeform 10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7"/>
          <p:cNvGrpSpPr>
            <a:grpSpLocks/>
          </p:cNvGrpSpPr>
          <p:nvPr/>
        </p:nvGrpSpPr>
        <p:grpSpPr bwMode="auto">
          <a:xfrm>
            <a:off x="6083300" y="4076700"/>
            <a:ext cx="1143000" cy="227013"/>
            <a:chOff x="4752" y="1844"/>
            <a:chExt cx="720" cy="143"/>
          </a:xfrm>
        </p:grpSpPr>
        <p:grpSp>
          <p:nvGrpSpPr>
            <p:cNvPr id="22" name="Group 11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50" name="Oval 11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51" name="Line 12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52" name="Oval 12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53" name="Oval 12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48" name="Freeform 12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Freeform 12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41"/>
          <p:cNvGrpSpPr>
            <a:grpSpLocks/>
          </p:cNvGrpSpPr>
          <p:nvPr/>
        </p:nvGrpSpPr>
        <p:grpSpPr bwMode="auto">
          <a:xfrm>
            <a:off x="6813550" y="3644900"/>
            <a:ext cx="1143000" cy="227013"/>
            <a:chOff x="4752" y="1844"/>
            <a:chExt cx="720" cy="143"/>
          </a:xfrm>
        </p:grpSpPr>
        <p:grpSp>
          <p:nvGrpSpPr>
            <p:cNvPr id="28" name="Group 14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29" name="Oval 14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0" name="Line 14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31" name="Oval 14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2" name="Oval 14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27" name="Freeform 14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Freeform 14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5" name="Group 165"/>
          <p:cNvGrpSpPr>
            <a:grpSpLocks/>
          </p:cNvGrpSpPr>
          <p:nvPr/>
        </p:nvGrpSpPr>
        <p:grpSpPr bwMode="auto">
          <a:xfrm>
            <a:off x="7461250" y="4292600"/>
            <a:ext cx="1143000" cy="227013"/>
            <a:chOff x="4752" y="1844"/>
            <a:chExt cx="720" cy="143"/>
          </a:xfrm>
        </p:grpSpPr>
        <p:grpSp>
          <p:nvGrpSpPr>
            <p:cNvPr id="46146" name="Group 16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08" name="Oval 16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09" name="Line 16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10" name="Oval 16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11" name="Oval 17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06" name="Freeform 17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Freeform 17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70" name="Group 189"/>
          <p:cNvGrpSpPr>
            <a:grpSpLocks/>
          </p:cNvGrpSpPr>
          <p:nvPr/>
        </p:nvGrpSpPr>
        <p:grpSpPr bwMode="auto">
          <a:xfrm>
            <a:off x="4283075" y="3573463"/>
            <a:ext cx="1143000" cy="227012"/>
            <a:chOff x="4752" y="1844"/>
            <a:chExt cx="720" cy="143"/>
          </a:xfrm>
        </p:grpSpPr>
        <p:grpSp>
          <p:nvGrpSpPr>
            <p:cNvPr id="46177" name="Group 19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87" name="Oval 19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88" name="Line 19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89" name="Oval 19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90" name="Oval 19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85" name="Freeform 19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19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84" name="Group 197"/>
          <p:cNvGrpSpPr>
            <a:grpSpLocks/>
          </p:cNvGrpSpPr>
          <p:nvPr/>
        </p:nvGrpSpPr>
        <p:grpSpPr bwMode="auto">
          <a:xfrm>
            <a:off x="4498975" y="3789363"/>
            <a:ext cx="1143000" cy="227012"/>
            <a:chOff x="4752" y="1844"/>
            <a:chExt cx="720" cy="143"/>
          </a:xfrm>
        </p:grpSpPr>
        <p:grpSp>
          <p:nvGrpSpPr>
            <p:cNvPr id="46191" name="Group 1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80" name="Oval 1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81" name="Line 2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82" name="Oval 2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83" name="Oval 2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78" name="Freeform 2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2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212" name="Group 213"/>
          <p:cNvGrpSpPr>
            <a:grpSpLocks/>
          </p:cNvGrpSpPr>
          <p:nvPr/>
        </p:nvGrpSpPr>
        <p:grpSpPr bwMode="auto">
          <a:xfrm>
            <a:off x="4930775" y="4221163"/>
            <a:ext cx="1143000" cy="227012"/>
            <a:chOff x="4752" y="1844"/>
            <a:chExt cx="720" cy="143"/>
          </a:xfrm>
        </p:grpSpPr>
        <p:grpSp>
          <p:nvGrpSpPr>
            <p:cNvPr id="46219" name="Group 2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66" name="Oval 2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7" name="Line 2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68" name="Oval 2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9" name="Oval 2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64" name="Freeform 2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2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226" name="Group 221"/>
          <p:cNvGrpSpPr>
            <a:grpSpLocks/>
          </p:cNvGrpSpPr>
          <p:nvPr/>
        </p:nvGrpSpPr>
        <p:grpSpPr bwMode="auto">
          <a:xfrm>
            <a:off x="5146675" y="4437063"/>
            <a:ext cx="1143000" cy="227012"/>
            <a:chOff x="4752" y="1844"/>
            <a:chExt cx="720" cy="143"/>
          </a:xfrm>
        </p:grpSpPr>
        <p:grpSp>
          <p:nvGrpSpPr>
            <p:cNvPr id="46233" name="Group 22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59" name="Oval 22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0" name="Line 22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61" name="Oval 22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2" name="Oval 22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57" name="Freeform 22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22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240" name="Group 229"/>
          <p:cNvGrpSpPr>
            <a:grpSpLocks/>
          </p:cNvGrpSpPr>
          <p:nvPr/>
        </p:nvGrpSpPr>
        <p:grpSpPr bwMode="auto">
          <a:xfrm>
            <a:off x="6669088" y="3201988"/>
            <a:ext cx="1143000" cy="227012"/>
            <a:chOff x="4752" y="1844"/>
            <a:chExt cx="720" cy="143"/>
          </a:xfrm>
        </p:grpSpPr>
        <p:grpSp>
          <p:nvGrpSpPr>
            <p:cNvPr id="46247" name="Group 23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52" name="Oval 23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3" name="Line 23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54" name="Oval 23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5" name="Oval 23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50" name="Freeform 23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23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8" name="Text Box 237"/>
          <p:cNvSpPr txBox="1">
            <a:spLocks noChangeArrowheads="1"/>
          </p:cNvSpPr>
          <p:nvPr/>
        </p:nvSpPr>
        <p:spPr bwMode="auto">
          <a:xfrm>
            <a:off x="539750" y="5589588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Haemostasis: fibrin clot stabilising platelet plug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971550" y="205740"/>
            <a:ext cx="678423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Bleeding in coagulation disorders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0" name="Straight Connector 239"/>
          <p:cNvCxnSpPr/>
          <p:nvPr/>
        </p:nvCxnSpPr>
        <p:spPr bwMode="auto">
          <a:xfrm>
            <a:off x="5337810" y="339471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>
            <a:off x="6324600" y="339852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7574280" y="445389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/>
          <p:nvPr/>
        </p:nvCxnSpPr>
        <p:spPr bwMode="auto">
          <a:xfrm>
            <a:off x="6709410" y="361188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>
            <a:off x="6233160" y="381000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>
            <a:off x="7665720" y="360807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 rot="10800000" flipV="1">
            <a:off x="5292080" y="4389120"/>
            <a:ext cx="171460" cy="12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/>
          <p:nvPr/>
        </p:nvCxnSpPr>
        <p:spPr bwMode="auto">
          <a:xfrm rot="10800000" flipV="1">
            <a:off x="4655820" y="374142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flipH="1">
            <a:off x="7608570" y="340233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 flipH="1">
            <a:off x="6057900" y="340614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 flipH="1">
            <a:off x="4438650" y="353568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 flipH="1">
            <a:off x="7608570" y="382524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flipH="1">
            <a:off x="5764530" y="441579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flipH="1">
            <a:off x="7600950" y="425196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5219700" y="3213100"/>
            <a:ext cx="1143000" cy="227013"/>
            <a:chOff x="4752" y="1844"/>
            <a:chExt cx="720" cy="143"/>
          </a:xfrm>
        </p:grpSpPr>
        <p:grpSp>
          <p:nvGrpSpPr>
            <p:cNvPr id="14" name="Group 8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78" name="Oval 8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79" name="Line 8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80" name="Oval 8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81" name="Oval 9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76" name="Freeform 9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7" name="Freeform 9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54" name="Straight Connector 253"/>
          <p:cNvCxnSpPr/>
          <p:nvPr/>
        </p:nvCxnSpPr>
        <p:spPr bwMode="auto">
          <a:xfrm>
            <a:off x="8538210" y="450342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>
            <a:off x="6187440" y="430149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 flipH="1">
            <a:off x="6275070" y="361188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5124450" y="338709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 rot="16200000" flipH="1" flipV="1">
            <a:off x="5099302" y="4068437"/>
            <a:ext cx="222642" cy="2480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H="1">
            <a:off x="7132320" y="337185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/>
        </p:nvCxnSpPr>
        <p:spPr bwMode="auto">
          <a:xfrm flipH="1">
            <a:off x="6461760" y="4255770"/>
            <a:ext cx="160020" cy="91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156" name="Group 181"/>
          <p:cNvGrpSpPr>
            <a:grpSpLocks/>
          </p:cNvGrpSpPr>
          <p:nvPr/>
        </p:nvGrpSpPr>
        <p:grpSpPr bwMode="auto">
          <a:xfrm>
            <a:off x="4067175" y="3357563"/>
            <a:ext cx="1143000" cy="227012"/>
            <a:chOff x="4752" y="1844"/>
            <a:chExt cx="720" cy="143"/>
          </a:xfrm>
        </p:grpSpPr>
        <p:grpSp>
          <p:nvGrpSpPr>
            <p:cNvPr id="46163" name="Group 18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94" name="Oval 18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95" name="Line 18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96" name="Oval 18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97" name="Oval 18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92" name="Freeform 18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18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98" name="Group 205"/>
          <p:cNvGrpSpPr>
            <a:grpSpLocks/>
          </p:cNvGrpSpPr>
          <p:nvPr/>
        </p:nvGrpSpPr>
        <p:grpSpPr bwMode="auto">
          <a:xfrm>
            <a:off x="4714875" y="4005263"/>
            <a:ext cx="1143000" cy="227012"/>
            <a:chOff x="4752" y="1844"/>
            <a:chExt cx="720" cy="143"/>
          </a:xfrm>
        </p:grpSpPr>
        <p:grpSp>
          <p:nvGrpSpPr>
            <p:cNvPr id="46205" name="Group 2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73" name="Oval 2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4" name="Line 2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75" name="Oval 2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6" name="Oval 2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71" name="Freeform 2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Freeform 2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33"/>
          <p:cNvGrpSpPr>
            <a:grpSpLocks/>
          </p:cNvGrpSpPr>
          <p:nvPr/>
        </p:nvGrpSpPr>
        <p:grpSpPr bwMode="auto">
          <a:xfrm>
            <a:off x="6597650" y="3429000"/>
            <a:ext cx="1143000" cy="227013"/>
            <a:chOff x="4752" y="1844"/>
            <a:chExt cx="720" cy="143"/>
          </a:xfrm>
        </p:grpSpPr>
        <p:grpSp>
          <p:nvGrpSpPr>
            <p:cNvPr id="26" name="Group 13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36" name="Oval 13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7" name="Line 13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38" name="Oval 13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9" name="Oval 13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34" name="Freeform 13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Freeform 14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49"/>
          <p:cNvGrpSpPr>
            <a:grpSpLocks/>
          </p:cNvGrpSpPr>
          <p:nvPr/>
        </p:nvGrpSpPr>
        <p:grpSpPr bwMode="auto">
          <a:xfrm>
            <a:off x="7029450" y="3860800"/>
            <a:ext cx="1143000" cy="227013"/>
            <a:chOff x="4752" y="1844"/>
            <a:chExt cx="720" cy="143"/>
          </a:xfrm>
        </p:grpSpPr>
        <p:grpSp>
          <p:nvGrpSpPr>
            <p:cNvPr id="30" name="Group 15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22" name="Oval 15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23" name="Line 15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24" name="Oval 15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25" name="Oval 15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20" name="Freeform 15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Freeform 15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7"/>
          <p:cNvGrpSpPr>
            <a:grpSpLocks/>
          </p:cNvGrpSpPr>
          <p:nvPr/>
        </p:nvGrpSpPr>
        <p:grpSpPr bwMode="auto">
          <a:xfrm>
            <a:off x="7245350" y="4076700"/>
            <a:ext cx="1143000" cy="227013"/>
            <a:chOff x="4752" y="1844"/>
            <a:chExt cx="720" cy="143"/>
          </a:xfrm>
        </p:grpSpPr>
        <p:grpSp>
          <p:nvGrpSpPr>
            <p:cNvPr id="46144" name="Group 15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15" name="Oval 15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16" name="Line 16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17" name="Oval 16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18" name="Oval 16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13" name="Freeform 16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Freeform 16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7" name="Group 173"/>
          <p:cNvGrpSpPr>
            <a:grpSpLocks/>
          </p:cNvGrpSpPr>
          <p:nvPr/>
        </p:nvGrpSpPr>
        <p:grpSpPr bwMode="auto">
          <a:xfrm>
            <a:off x="7677150" y="4508500"/>
            <a:ext cx="1143000" cy="227013"/>
            <a:chOff x="4752" y="1844"/>
            <a:chExt cx="720" cy="143"/>
          </a:xfrm>
        </p:grpSpPr>
        <p:grpSp>
          <p:nvGrpSpPr>
            <p:cNvPr id="46149" name="Group 17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01" name="Oval 17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02" name="Line 17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03" name="Oval 17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04" name="Oval 17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99" name="Freeform 17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Freeform 18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25"/>
          <p:cNvGrpSpPr>
            <a:grpSpLocks/>
          </p:cNvGrpSpPr>
          <p:nvPr/>
        </p:nvGrpSpPr>
        <p:grpSpPr bwMode="auto">
          <a:xfrm>
            <a:off x="6299200" y="4292600"/>
            <a:ext cx="1143000" cy="227013"/>
            <a:chOff x="4752" y="1844"/>
            <a:chExt cx="720" cy="143"/>
          </a:xfrm>
        </p:grpSpPr>
        <p:grpSp>
          <p:nvGrpSpPr>
            <p:cNvPr id="24" name="Group 12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43" name="Oval 12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44" name="Line 12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45" name="Oval 12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46" name="Oval 13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41" name="Freeform 13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13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9"/>
          <p:cNvGrpSpPr>
            <a:grpSpLocks/>
          </p:cNvGrpSpPr>
          <p:nvPr/>
        </p:nvGrpSpPr>
        <p:grpSpPr bwMode="auto">
          <a:xfrm>
            <a:off x="5867400" y="3860800"/>
            <a:ext cx="1143000" cy="227013"/>
            <a:chOff x="4752" y="1844"/>
            <a:chExt cx="720" cy="143"/>
          </a:xfrm>
        </p:grpSpPr>
        <p:grpSp>
          <p:nvGrpSpPr>
            <p:cNvPr id="20" name="Group 11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57" name="Oval 11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58" name="Line 11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59" name="Oval 11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60" name="Oval 11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55" name="Freeform 11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6" name="Freeform 11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01"/>
          <p:cNvGrpSpPr>
            <a:grpSpLocks/>
          </p:cNvGrpSpPr>
          <p:nvPr/>
        </p:nvGrpSpPr>
        <p:grpSpPr bwMode="auto">
          <a:xfrm>
            <a:off x="5651500" y="3644900"/>
            <a:ext cx="1143000" cy="227013"/>
            <a:chOff x="4752" y="1844"/>
            <a:chExt cx="720" cy="143"/>
          </a:xfrm>
        </p:grpSpPr>
        <p:grpSp>
          <p:nvGrpSpPr>
            <p:cNvPr id="18" name="Group 10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64" name="Oval 10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65" name="Line 10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66" name="Oval 10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67" name="Oval 10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62" name="Freeform 10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Freeform 10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47205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6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7203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4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1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2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3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4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6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8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0" name="Line 20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7201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2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7176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7199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0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7197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8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79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0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1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2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3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4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5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6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7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7195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6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7193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4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7191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2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23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4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5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6" name="Line 53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7" name="Line 54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8" name="Line 55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9" name="Line 56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0" name="Line 57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1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2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3" name="Line 60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4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5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6" name="Line 63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7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8" name="Line 65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9" name="Line 66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47173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4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5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47171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2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42" name="Text Box 74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7143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44" name="Freeform 76"/>
          <p:cNvSpPr>
            <a:spLocks/>
          </p:cNvSpPr>
          <p:nvPr/>
        </p:nvSpPr>
        <p:spPr bwMode="auto">
          <a:xfrm>
            <a:off x="4716463" y="47974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7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8" name="Freeform 78"/>
          <p:cNvSpPr>
            <a:spLocks/>
          </p:cNvSpPr>
          <p:nvPr/>
        </p:nvSpPr>
        <p:spPr bwMode="auto">
          <a:xfrm>
            <a:off x="4859338" y="3938588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9" name="AutoShape 79"/>
          <p:cNvSpPr>
            <a:spLocks noChangeArrowheads="1"/>
          </p:cNvSpPr>
          <p:nvPr/>
        </p:nvSpPr>
        <p:spPr bwMode="auto">
          <a:xfrm>
            <a:off x="4645025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AutoShape 80"/>
          <p:cNvSpPr>
            <a:spLocks noChangeArrowheads="1"/>
          </p:cNvSpPr>
          <p:nvPr/>
        </p:nvSpPr>
        <p:spPr bwMode="auto">
          <a:xfrm>
            <a:off x="5795963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1" name="AutoShape 81"/>
          <p:cNvSpPr>
            <a:spLocks noChangeArrowheads="1"/>
          </p:cNvSpPr>
          <p:nvPr/>
        </p:nvSpPr>
        <p:spPr bwMode="auto">
          <a:xfrm>
            <a:off x="6948488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2" name="AutoShape 82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3" name="AutoShape 83"/>
          <p:cNvSpPr>
            <a:spLocks noChangeArrowheads="1"/>
          </p:cNvSpPr>
          <p:nvPr/>
        </p:nvSpPr>
        <p:spPr bwMode="auto">
          <a:xfrm>
            <a:off x="5724525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Text Box 84"/>
          <p:cNvSpPr txBox="1">
            <a:spLocks noChangeArrowheads="1"/>
          </p:cNvSpPr>
          <p:nvPr/>
        </p:nvSpPr>
        <p:spPr bwMode="auto">
          <a:xfrm>
            <a:off x="539750" y="5589588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Haemophilia</a:t>
            </a:r>
            <a:r>
              <a:rPr lang="en-GB" sz="3200" b="1">
                <a:latin typeface="Comic Sans MS" pitchFamily="66" charset="0"/>
              </a:rPr>
              <a:t>: failure to generate fibrin to stabilise platelet plug</a:t>
            </a:r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4572000" y="3141663"/>
            <a:ext cx="1368425" cy="936625"/>
            <a:chOff x="2880" y="1979"/>
            <a:chExt cx="862" cy="590"/>
          </a:xfrm>
        </p:grpSpPr>
        <p:sp>
          <p:nvSpPr>
            <p:cNvPr id="47162" name="AutoShape 86"/>
            <p:cNvSpPr>
              <a:spLocks noChangeArrowheads="1"/>
            </p:cNvSpPr>
            <p:nvPr/>
          </p:nvSpPr>
          <p:spPr bwMode="auto">
            <a:xfrm>
              <a:off x="2880" y="1979"/>
              <a:ext cx="862" cy="590"/>
            </a:xfrm>
            <a:prstGeom prst="irregularSeal1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2971" y="2387"/>
              <a:ext cx="720" cy="143"/>
              <a:chOff x="4752" y="1844"/>
              <a:chExt cx="720" cy="143"/>
            </a:xfrm>
          </p:grpSpPr>
          <p:grpSp>
            <p:nvGrpSpPr>
              <p:cNvPr id="15" name="Group 88"/>
              <p:cNvGrpSpPr>
                <a:grpSpLocks/>
              </p:cNvGrpSpPr>
              <p:nvPr/>
            </p:nvGrpSpPr>
            <p:grpSpPr bwMode="auto">
              <a:xfrm>
                <a:off x="4752" y="1872"/>
                <a:ext cx="720" cy="115"/>
                <a:chOff x="3510" y="981"/>
                <a:chExt cx="720" cy="115"/>
              </a:xfrm>
            </p:grpSpPr>
            <p:sp>
              <p:nvSpPr>
                <p:cNvPr id="47167" name="Oval 89"/>
                <p:cNvSpPr>
                  <a:spLocks noChangeArrowheads="1"/>
                </p:cNvSpPr>
                <p:nvPr/>
              </p:nvSpPr>
              <p:spPr bwMode="auto">
                <a:xfrm>
                  <a:off x="3510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68" name="Line 90"/>
                <p:cNvSpPr>
                  <a:spLocks noChangeShapeType="1"/>
                </p:cNvSpPr>
                <p:nvPr/>
              </p:nvSpPr>
              <p:spPr bwMode="auto">
                <a:xfrm>
                  <a:off x="3625" y="1039"/>
                  <a:ext cx="5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69" name="Oval 91"/>
                <p:cNvSpPr>
                  <a:spLocks noChangeArrowheads="1"/>
                </p:cNvSpPr>
                <p:nvPr/>
              </p:nvSpPr>
              <p:spPr bwMode="auto">
                <a:xfrm>
                  <a:off x="3827" y="981"/>
                  <a:ext cx="86" cy="86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0" name="Oval 92"/>
                <p:cNvSpPr>
                  <a:spLocks noChangeArrowheads="1"/>
                </p:cNvSpPr>
                <p:nvPr/>
              </p:nvSpPr>
              <p:spPr bwMode="auto">
                <a:xfrm>
                  <a:off x="4115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65" name="Freeform 93"/>
              <p:cNvSpPr>
                <a:spLocks/>
              </p:cNvSpPr>
              <p:nvPr/>
            </p:nvSpPr>
            <p:spPr bwMode="auto">
              <a:xfrm>
                <a:off x="5074" y="1847"/>
                <a:ext cx="16" cy="33"/>
              </a:xfrm>
              <a:custGeom>
                <a:avLst/>
                <a:gdLst>
                  <a:gd name="T0" fmla="*/ 16 w 16"/>
                  <a:gd name="T1" fmla="*/ 33 h 33"/>
                  <a:gd name="T2" fmla="*/ 10 w 16"/>
                  <a:gd name="T3" fmla="*/ 31 h 33"/>
                  <a:gd name="T4" fmla="*/ 4 w 16"/>
                  <a:gd name="T5" fmla="*/ 9 h 33"/>
                  <a:gd name="T6" fmla="*/ 0 w 16"/>
                  <a:gd name="T7" fmla="*/ 1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3"/>
                  <a:gd name="T14" fmla="*/ 16 w 16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3">
                    <a:moveTo>
                      <a:pt x="16" y="33"/>
                    </a:moveTo>
                    <a:cubicBezTo>
                      <a:pt x="14" y="32"/>
                      <a:pt x="11" y="32"/>
                      <a:pt x="10" y="31"/>
                    </a:cubicBezTo>
                    <a:cubicBezTo>
                      <a:pt x="5" y="26"/>
                      <a:pt x="7" y="15"/>
                      <a:pt x="4" y="9"/>
                    </a:cubicBezTo>
                    <a:cubicBezTo>
                      <a:pt x="0" y="0"/>
                      <a:pt x="0" y="6"/>
                      <a:pt x="0" y="1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Freeform 94"/>
              <p:cNvSpPr>
                <a:spLocks/>
              </p:cNvSpPr>
              <p:nvPr/>
            </p:nvSpPr>
            <p:spPr bwMode="auto">
              <a:xfrm>
                <a:off x="5132" y="1844"/>
                <a:ext cx="26" cy="34"/>
              </a:xfrm>
              <a:custGeom>
                <a:avLst/>
                <a:gdLst>
                  <a:gd name="T0" fmla="*/ 0 w 26"/>
                  <a:gd name="T1" fmla="*/ 34 h 34"/>
                  <a:gd name="T2" fmla="*/ 26 w 26"/>
                  <a:gd name="T3" fmla="*/ 0 h 34"/>
                  <a:gd name="T4" fmla="*/ 0 60000 65536"/>
                  <a:gd name="T5" fmla="*/ 0 60000 65536"/>
                  <a:gd name="T6" fmla="*/ 0 w 26"/>
                  <a:gd name="T7" fmla="*/ 0 h 34"/>
                  <a:gd name="T8" fmla="*/ 26 w 26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34">
                    <a:moveTo>
                      <a:pt x="0" y="34"/>
                    </a:moveTo>
                    <a:cubicBezTo>
                      <a:pt x="16" y="29"/>
                      <a:pt x="19" y="14"/>
                      <a:pt x="26" y="0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95"/>
          <p:cNvGrpSpPr>
            <a:grpSpLocks/>
          </p:cNvGrpSpPr>
          <p:nvPr/>
        </p:nvGrpSpPr>
        <p:grpSpPr bwMode="auto">
          <a:xfrm>
            <a:off x="6011863" y="3933825"/>
            <a:ext cx="1143000" cy="227013"/>
            <a:chOff x="4752" y="1844"/>
            <a:chExt cx="720" cy="143"/>
          </a:xfrm>
        </p:grpSpPr>
        <p:grpSp>
          <p:nvGrpSpPr>
            <p:cNvPr id="17" name="Group 9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158" name="Oval 9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9" name="Line 9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60" name="Oval 9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1" name="Oval 10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56" name="Freeform 10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10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971550" y="205740"/>
            <a:ext cx="678423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Bleeding in coagulation disorders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6735E-6 C -0.00521 -0.00902 -0.01129 -0.01896 -0.01736 -0.0266 C -0.0224 -0.04579 -0.04236 -0.05944 -0.05608 -0.06568 C -0.06111 -0.07077 -0.06389 -0.07123 -0.06927 -0.07447 C -0.07657 -0.07863 -0.08299 -0.08418 -0.09063 -0.08696 C -0.10209 -0.0969 -0.12136 -0.11078 -0.13473 -0.1154 C -0.14254 -0.12211 -0.15122 -0.12604 -0.16007 -0.12951 C -0.16493 -0.1339 -0.16893 -0.13668 -0.17466 -0.13853 C -0.18177 -0.14477 -0.18802 -0.15264 -0.19601 -0.15634 C -0.20243 -0.16466 -0.21233 -0.17091 -0.21736 -0.18108 C -0.21823 -0.18293 -0.21875 -0.18501 -0.21997 -0.1864 C -0.22101 -0.18756 -0.22396 -0.18825 -0.22396 -0.1882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3876E-7 C 0.00138 -0.03839 0.00312 -0.07979 -0.00521 -0.11725 C -0.0073 -0.1265 -0.01268 -0.13714 -0.01598 -0.1457 C -0.01789 -0.1568 -0.02275 -0.16744 -0.02657 -0.17761 C -0.03455 -0.19843 -0.03334 -0.20814 -0.04931 -0.22201 C -0.05278 -0.23751 -0.06129 -0.2493 -0.06129 -0.26642 " pathEditMode="relative" ptsTypes="fffffA">
                                      <p:cBhvr>
                                        <p:cTn id="9" dur="2000" fill="hold"/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6735E-6 C 0.00104 -0.01364 0.00104 -0.01734 0.00538 -0.02845 C 0.00694 -0.03955 0.00868 -0.05203 0.01458 -0.06036 C 0.01666 -0.07331 0.02118 -0.08279 0.02656 -0.09413 C 0.02864 -0.09852 0.03333 -0.10661 0.03333 -0.10661 C 0.03368 -0.10846 0.03368 -0.11055 0.03455 -0.11193 C 0.03646 -0.11517 0.04132 -0.12072 0.04132 -0.12072 C 0.04462 -0.12951 0.04548 -0.13691 0.05069 -0.14385 C 0.05798 -0.16397 0.07118 -0.17946 0.08125 -0.19704 C 0.08611 -0.20583 0.09045 -0.21577 0.09722 -0.22202 C 0.10139 -0.23034 0.10451 -0.23797 0.10798 -0.24676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531E-6 C 0.00034 -0.03261 2.77778E-7 -0.06522 0.00121 -0.09782 C 0.00139 -0.10037 0.0059 -0.12026 0.00659 -0.12257 C 0.0085 -0.12858 0.01597 -0.12974 0.01597 -0.13691 " pathEditMode="relative" ptsTypes="fffA">
                                      <p:cBhvr>
                                        <p:cTn id="14" dur="2000" fill="hold"/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1.40611E-6 C -0.00278 -0.01966 -0.01251 -0.04741 -0.02535 -0.05851 C -0.02709 -0.06614 -0.03178 -0.07239 -0.03594 -0.07817 C -0.03803 -0.08649 -0.05296 -0.10245 -0.0533 -0.11008 C -0.05417 -0.12951 -0.0533 -0.14917 -0.0533 -0.16859 " pathEditMode="relative" ptsTypes="ffffA">
                                      <p:cBhvr>
                                        <p:cTn id="17" dur="2000" fill="hold"/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6735E-6 C -0.00711 -0.00277 -0.01406 -0.0037 -0.02135 -0.00532 C -0.03315 -0.00786 -0.04409 -0.01225 -0.05607 -0.0141 C -0.07656 -0.02174 -0.09809 -0.02289 -0.11875 -0.03006 C -0.14548 -0.02937 -0.17204 -0.02937 -0.19878 -0.02821 C -0.21215 -0.02775 -0.22534 -0.02012 -0.23871 -0.01942 C -0.24843 -0.01896 -0.25833 -0.01942 -0.26805 -0.01942 " pathEditMode="relative" ptsTypes="ffffffA">
                                      <p:cBhvr>
                                        <p:cTn id="19" dur="2000" fill="hold"/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1841E-6 C 0.00469 -0.01272 0.00868 -0.01989 0.01875 -0.02497 C 0.0224 -0.03237 0.02708 -0.03654 0.03333 -0.03908 C 0.04236 -0.0518 0.02951 -0.03261 0.03733 -0.0481 C 0.0408 -0.05481 0.04184 -0.05296 0.0467 -0.05689 C 0.05434 -0.06313 0.05799 -0.07261 0.06667 -0.07655 C 0.07014 -0.08996 0.07587 -0.0888 0.08264 -0.09782 C 0.09201 -0.11031 0.08715 -0.10638 0.09601 -0.11193 C 0.10295 -0.12141 0.1026 -0.11679 0.1026 -0.12257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7" grpId="0" animBg="1"/>
      <p:bldP spid="174158" grpId="0" animBg="1"/>
      <p:bldP spid="174159" grpId="0" animBg="1"/>
      <p:bldP spid="174161" grpId="0" animBg="1"/>
      <p:bldP spid="174162" grpId="0" animBg="1"/>
      <p:bldP spid="1741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56927" y="283944"/>
            <a:ext cx="79933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GB" sz="4400" b="0" dirty="0" smtClean="0">
                <a:solidFill>
                  <a:srgbClr val="CC0000"/>
                </a:solidFill>
              </a:rPr>
              <a:t>Defects of secondary haemostasis: pattern of bleeding</a:t>
            </a:r>
            <a:endParaRPr lang="en-GB" altLang="en-GB" sz="4400" b="0" dirty="0">
              <a:solidFill>
                <a:srgbClr val="CC0000"/>
              </a:solidFill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966678" y="2338669"/>
            <a:ext cx="7506761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Often delayed (after primary haemostasis)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Deeper: joints and muscles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Not from small cuts etc. 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Nosebleeds rare</a:t>
            </a:r>
            <a:endParaRPr lang="en-GB" altLang="en-GB" sz="2800" b="0" dirty="0">
              <a:latin typeface="Times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Bleeding </a:t>
            </a:r>
            <a:r>
              <a:rPr lang="en-GB" altLang="en-GB" sz="2800" b="0" dirty="0">
                <a:latin typeface="Times"/>
              </a:rPr>
              <a:t>after trauma/surgery 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>
                <a:latin typeface="Times"/>
              </a:rPr>
              <a:t> </a:t>
            </a:r>
            <a:r>
              <a:rPr lang="en-GB" altLang="en-GB" sz="2800" b="0" dirty="0" smtClean="0">
                <a:latin typeface="Times"/>
              </a:rPr>
              <a:t> After </a:t>
            </a:r>
            <a:r>
              <a:rPr lang="en-GB" altLang="en-GB" sz="2800" b="0" dirty="0" err="1" smtClean="0">
                <a:latin typeface="Times"/>
              </a:rPr>
              <a:t>i</a:t>
            </a:r>
            <a:r>
              <a:rPr lang="en-GB" altLang="en-GB" sz="2800" b="0" dirty="0" smtClean="0">
                <a:latin typeface="Times"/>
              </a:rPr>
              <a:t>/m injections</a:t>
            </a:r>
            <a:endParaRPr lang="en-GB" altLang="en-GB" sz="2800" b="0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058" name="Object 2"/>
          <p:cNvGraphicFramePr>
            <a:graphicFrameLocks noChangeAspect="1"/>
          </p:cNvGraphicFramePr>
          <p:nvPr/>
        </p:nvGraphicFramePr>
        <p:xfrm>
          <a:off x="484188" y="338138"/>
          <a:ext cx="7939087" cy="47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9" name="CorelPhotoPaint.Image.8" r:id="rId4" imgW="1288485" imgH="831217" progId="">
                  <p:embed/>
                </p:oleObj>
              </mc:Choice>
              <mc:Fallback>
                <p:oleObj name="CorelPhotoPaint.Image.8" r:id="rId4" imgW="1288485" imgH="83121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38138"/>
                        <a:ext cx="7939087" cy="470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844550" y="5297488"/>
            <a:ext cx="6792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GB" sz="2000" dirty="0">
                <a:latin typeface="Verdana" pitchFamily="34" charset="0"/>
              </a:rPr>
              <a:t>Easy bruising</a:t>
            </a:r>
          </a:p>
          <a:p>
            <a:r>
              <a:rPr lang="en-GB" altLang="en-GB" sz="2000" b="0" dirty="0">
                <a:latin typeface="Verdana" pitchFamily="34" charset="0"/>
              </a:rPr>
              <a:t>(ecchymosis)</a:t>
            </a:r>
          </a:p>
          <a:p>
            <a:endParaRPr lang="en-GB" altLang="en-GB" sz="2000" b="0" dirty="0">
              <a:latin typeface="Verdana" pitchFamily="34" charset="0"/>
            </a:endParaRPr>
          </a:p>
          <a:p>
            <a:r>
              <a:rPr lang="en-GB" altLang="en-GB" sz="2000" b="0" dirty="0">
                <a:latin typeface="Verdana" pitchFamily="34" charset="0"/>
              </a:rPr>
              <a:t>Virtually all bleeding </a:t>
            </a:r>
            <a:r>
              <a:rPr lang="en-GB" altLang="en-GB" sz="2000" b="0" dirty="0" smtClean="0">
                <a:latin typeface="Verdana" pitchFamily="34" charset="0"/>
              </a:rPr>
              <a:t>disorders</a:t>
            </a:r>
            <a:endParaRPr lang="en-GB" altLang="en-GB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295400" y="0"/>
          <a:ext cx="5910263" cy="622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3" name="CorelPhotoPaint.Image.8" r:id="rId4" imgW="772913" imgH="814342" progId="">
                  <p:embed/>
                </p:oleObj>
              </mc:Choice>
              <mc:Fallback>
                <p:oleObj name="CorelPhotoPaint.Image.8" r:id="rId4" imgW="772913" imgH="81434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0"/>
                        <a:ext cx="5910263" cy="622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60525" y="6262688"/>
            <a:ext cx="674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/>
              </a:rPr>
              <a:t>Haemarthrosis – hallmark of haemophilia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08810" y="5623560"/>
            <a:ext cx="6757670" cy="982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68780" y="152400"/>
            <a:ext cx="6160770" cy="5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charset="0"/>
                <a:cs typeface="Arial" charset="0"/>
              </a:rPr>
              <a:t>Haemostatic Plug Formation</a:t>
            </a:r>
          </a:p>
        </p:txBody>
      </p:sp>
      <p:sp>
        <p:nvSpPr>
          <p:cNvPr id="1008643" name="Text Box 3"/>
          <p:cNvSpPr txBox="1">
            <a:spLocks noChangeArrowheads="1"/>
          </p:cNvSpPr>
          <p:nvPr/>
        </p:nvSpPr>
        <p:spPr bwMode="auto">
          <a:xfrm>
            <a:off x="2518410" y="5080000"/>
            <a:ext cx="52355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  <a:sym typeface="Symbol" charset="2"/>
              </a:rPr>
              <a:t></a:t>
            </a:r>
            <a:endParaRPr lang="en-US" sz="2000"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Vessel repair and dissolution of clot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Cell migration/proliferation &amp; fibrinolysis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Restores vessel integrity</a:t>
            </a:r>
          </a:p>
        </p:txBody>
      </p:sp>
      <p:sp>
        <p:nvSpPr>
          <p:cNvPr id="1008644" name="Text Box 4"/>
          <p:cNvSpPr txBox="1">
            <a:spLocks noChangeArrowheads="1"/>
          </p:cNvSpPr>
          <p:nvPr/>
        </p:nvSpPr>
        <p:spPr bwMode="auto">
          <a:xfrm>
            <a:off x="2442210" y="685800"/>
            <a:ext cx="554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008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Response to injury to endothelial cell lining</a:t>
            </a:r>
          </a:p>
        </p:txBody>
      </p:sp>
      <p:sp>
        <p:nvSpPr>
          <p:cNvPr id="1008646" name="Text Box 6"/>
          <p:cNvSpPr txBox="1">
            <a:spLocks noChangeArrowheads="1"/>
          </p:cNvSpPr>
          <p:nvPr/>
        </p:nvSpPr>
        <p:spPr bwMode="auto">
          <a:xfrm>
            <a:off x="1783398" y="2092960"/>
            <a:ext cx="65627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  <a:sym typeface="Symbol" charset="2"/>
              </a:rPr>
              <a:t>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Formation of an unstable platelet plug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platelet adhesion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platelet aggregation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Limits blood loss + provides surface for coagulation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1008647" name="Text Box 7"/>
          <p:cNvSpPr txBox="1">
            <a:spLocks noChangeArrowheads="1"/>
          </p:cNvSpPr>
          <p:nvPr/>
        </p:nvSpPr>
        <p:spPr bwMode="auto">
          <a:xfrm>
            <a:off x="2935923" y="3632200"/>
            <a:ext cx="4387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  <a:sym typeface="Symbol" charset="2"/>
              </a:rPr>
              <a:t>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Stabilisation of the plug with fibrin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blood coagulation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Stops blood loss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29498" y="1079500"/>
            <a:ext cx="5800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Vessel constriction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Vascular smooth muscle cells contract locally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Limits blood flow to injured vessel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" y="5852003"/>
            <a:ext cx="169309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Fibrinolysis</a:t>
            </a:r>
            <a:endParaRPr lang="en-GB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70000" name="AutoShape 1040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01" name="Rectangle 1041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9989" name="Text Box 1029"/>
          <p:cNvSpPr txBox="1">
            <a:spLocks noChangeArrowheads="1"/>
          </p:cNvSpPr>
          <p:nvPr/>
        </p:nvSpPr>
        <p:spPr bwMode="auto">
          <a:xfrm>
            <a:off x="1109663" y="1138238"/>
            <a:ext cx="2386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GB" sz="3600">
                <a:solidFill>
                  <a:srgbClr val="CC0000"/>
                </a:solidFill>
              </a:rPr>
              <a:t>Bleeding</a:t>
            </a:r>
          </a:p>
        </p:txBody>
      </p:sp>
      <p:grpSp>
        <p:nvGrpSpPr>
          <p:cNvPr id="3" name="Group 1030"/>
          <p:cNvGrpSpPr>
            <a:grpSpLocks/>
          </p:cNvGrpSpPr>
          <p:nvPr/>
        </p:nvGrpSpPr>
        <p:grpSpPr bwMode="auto">
          <a:xfrm rot="-1571430">
            <a:off x="2103438" y="2435225"/>
            <a:ext cx="3795712" cy="2816225"/>
            <a:chOff x="1446" y="1546"/>
            <a:chExt cx="2391" cy="1774"/>
          </a:xfrm>
        </p:grpSpPr>
        <p:sp>
          <p:nvSpPr>
            <p:cNvPr id="169991" name="AutoShape 1031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992" name="Rectangle 1032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9997" name="Text Box 1037"/>
          <p:cNvSpPr txBox="1">
            <a:spLocks noChangeArrowheads="1"/>
          </p:cNvSpPr>
          <p:nvPr/>
        </p:nvSpPr>
        <p:spPr bwMode="auto">
          <a:xfrm>
            <a:off x="447675" y="4792663"/>
            <a:ext cx="21066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</a:t>
            </a:r>
          </a:p>
          <a:p>
            <a:r>
              <a:rPr lang="en-US" altLang="en-GB" sz="2400"/>
              <a:t>factors,</a:t>
            </a:r>
          </a:p>
          <a:p>
            <a:r>
              <a:rPr lang="en-US" altLang="en-GB" sz="2400"/>
              <a:t>Anticoagulant </a:t>
            </a:r>
          </a:p>
          <a:p>
            <a:r>
              <a:rPr lang="en-US" altLang="en-GB" sz="2400"/>
              <a:t>proteins</a:t>
            </a:r>
          </a:p>
        </p:txBody>
      </p:sp>
      <p:sp>
        <p:nvSpPr>
          <p:cNvPr id="169998" name="Text Box 1038"/>
          <p:cNvSpPr txBox="1">
            <a:spLocks noChangeArrowheads="1"/>
          </p:cNvSpPr>
          <p:nvPr/>
        </p:nvSpPr>
        <p:spPr bwMode="auto">
          <a:xfrm>
            <a:off x="4911725" y="33401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70004" name="Arc 1044"/>
          <p:cNvSpPr>
            <a:spLocks/>
          </p:cNvSpPr>
          <p:nvPr/>
        </p:nvSpPr>
        <p:spPr bwMode="auto">
          <a:xfrm flipH="1">
            <a:off x="3592513" y="2136775"/>
            <a:ext cx="722312" cy="2587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05" name="Line 1045"/>
          <p:cNvSpPr>
            <a:spLocks noChangeShapeType="1"/>
          </p:cNvSpPr>
          <p:nvPr/>
        </p:nvSpPr>
        <p:spPr bwMode="auto">
          <a:xfrm>
            <a:off x="7705725" y="3521075"/>
            <a:ext cx="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06" name="Line 1046"/>
          <p:cNvSpPr>
            <a:spLocks noChangeShapeType="1"/>
          </p:cNvSpPr>
          <p:nvPr/>
        </p:nvSpPr>
        <p:spPr bwMode="auto">
          <a:xfrm flipV="1">
            <a:off x="303213" y="4878388"/>
            <a:ext cx="0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08" name="Rectangle 1048"/>
          <p:cNvSpPr>
            <a:spLocks noChangeArrowheads="1"/>
          </p:cNvSpPr>
          <p:nvPr/>
        </p:nvSpPr>
        <p:spPr bwMode="auto">
          <a:xfrm>
            <a:off x="7186613" y="2614613"/>
            <a:ext cx="722312" cy="6254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70009" name="Rectangle 1049"/>
          <p:cNvSpPr>
            <a:spLocks noChangeArrowheads="1"/>
          </p:cNvSpPr>
          <p:nvPr/>
        </p:nvSpPr>
        <p:spPr bwMode="auto">
          <a:xfrm>
            <a:off x="439738" y="3856038"/>
            <a:ext cx="722312" cy="6254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CC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6280"/>
            <a:ext cx="4953000" cy="4246880"/>
          </a:xfrm>
        </p:spPr>
        <p:txBody>
          <a:bodyPr/>
          <a:lstStyle/>
          <a:p>
            <a:r>
              <a:rPr lang="en-GB" dirty="0" smtClean="0"/>
              <a:t>Excess fibrinolytic (plasmin, tPA)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or </a:t>
            </a:r>
          </a:p>
          <a:p>
            <a:endParaRPr lang="en-GB" dirty="0"/>
          </a:p>
          <a:p>
            <a:r>
              <a:rPr lang="en-GB" dirty="0" smtClean="0"/>
              <a:t>deficient </a:t>
            </a:r>
            <a:r>
              <a:rPr lang="en-GB" dirty="0" err="1" smtClean="0"/>
              <a:t>antifibrinolytic</a:t>
            </a:r>
            <a:r>
              <a:rPr lang="en-GB" dirty="0" smtClean="0"/>
              <a:t> (antiplasmin)</a:t>
            </a:r>
            <a:endParaRPr lang="en-GB" dirty="0"/>
          </a:p>
        </p:txBody>
      </p:sp>
      <p:sp>
        <p:nvSpPr>
          <p:cNvPr id="296963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396240" y="381000"/>
            <a:ext cx="8237538" cy="1143000"/>
          </a:xfrm>
          <a:noFill/>
          <a:ln/>
        </p:spPr>
        <p:txBody>
          <a:bodyPr/>
          <a:lstStyle/>
          <a:p>
            <a:pPr algn="l"/>
            <a:r>
              <a:rPr lang="en-GB" altLang="en-GB" sz="3600" dirty="0" smtClean="0">
                <a:solidFill>
                  <a:srgbClr val="CC0000"/>
                </a:solidFill>
              </a:rPr>
              <a:t>Defects of clot stability: </a:t>
            </a:r>
            <a:r>
              <a:rPr lang="en-GB" altLang="en-GB" sz="3600" dirty="0">
                <a:solidFill>
                  <a:srgbClr val="CC0000"/>
                </a:solidFill>
              </a:rPr>
              <a:t>excess fibrinolysis </a:t>
            </a:r>
            <a:r>
              <a:rPr lang="en-GB" altLang="en-GB" sz="3600" dirty="0" smtClean="0">
                <a:solidFill>
                  <a:srgbClr val="CC0000"/>
                </a:solidFill>
              </a:rPr>
              <a:t> </a:t>
            </a:r>
            <a:endParaRPr lang="en-GB" altLang="en-GB" sz="3600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0304" y="1844040"/>
            <a:ext cx="64793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0" dirty="0" smtClean="0">
                <a:solidFill>
                  <a:srgbClr val="FF0000"/>
                </a:solidFill>
              </a:rPr>
              <a:t>Common examples:</a:t>
            </a:r>
          </a:p>
          <a:p>
            <a:pPr algn="r"/>
            <a:endParaRPr lang="en-GB" sz="2800" b="0" dirty="0"/>
          </a:p>
          <a:p>
            <a:pPr algn="r"/>
            <a:r>
              <a:rPr lang="en-GB" sz="2400" b="0" dirty="0" smtClean="0">
                <a:solidFill>
                  <a:srgbClr val="00B050"/>
                </a:solidFill>
              </a:rPr>
              <a:t>Therapeutic administration</a:t>
            </a:r>
          </a:p>
          <a:p>
            <a:pPr algn="r"/>
            <a:endParaRPr lang="en-GB" sz="2400" b="0" dirty="0">
              <a:solidFill>
                <a:srgbClr val="00B050"/>
              </a:solidFill>
            </a:endParaRPr>
          </a:p>
          <a:p>
            <a:pPr algn="r"/>
            <a:r>
              <a:rPr lang="en-GB" sz="2400" b="0" dirty="0" smtClean="0">
                <a:solidFill>
                  <a:srgbClr val="00B050"/>
                </a:solidFill>
              </a:rPr>
              <a:t>Some tumours  </a:t>
            </a:r>
          </a:p>
          <a:p>
            <a:pPr algn="r"/>
            <a:endParaRPr lang="en-GB" sz="2400" b="0" dirty="0" smtClean="0">
              <a:solidFill>
                <a:srgbClr val="00B050"/>
              </a:solidFill>
            </a:endParaRPr>
          </a:p>
          <a:p>
            <a:pPr algn="r"/>
            <a:r>
              <a:rPr lang="en-GB" sz="2400" b="0" dirty="0" smtClean="0">
                <a:solidFill>
                  <a:srgbClr val="00B050"/>
                </a:solidFill>
              </a:rPr>
              <a:t> </a:t>
            </a:r>
          </a:p>
          <a:p>
            <a:pPr algn="r"/>
            <a:endParaRPr lang="en-GB" sz="2400" b="0" dirty="0">
              <a:solidFill>
                <a:srgbClr val="00B050"/>
              </a:solidFill>
            </a:endParaRPr>
          </a:p>
          <a:p>
            <a:pPr algn="r"/>
            <a:r>
              <a:rPr lang="en-GB" sz="2400" b="0" dirty="0" smtClean="0">
                <a:solidFill>
                  <a:srgbClr val="00B050"/>
                </a:solidFill>
              </a:rPr>
              <a:t> </a:t>
            </a:r>
          </a:p>
          <a:p>
            <a:pPr algn="r"/>
            <a:endParaRPr lang="en-GB" sz="2400" b="0" dirty="0" smtClean="0">
              <a:solidFill>
                <a:srgbClr val="00B050"/>
              </a:solidFill>
            </a:endParaRPr>
          </a:p>
          <a:p>
            <a:pPr algn="r"/>
            <a:r>
              <a:rPr lang="en-GB" sz="2400" b="0" dirty="0" smtClean="0">
                <a:solidFill>
                  <a:srgbClr val="00B050"/>
                </a:solidFill>
              </a:rPr>
              <a:t>Antiplasmin deficiency (genetic)</a:t>
            </a:r>
          </a:p>
          <a:p>
            <a:pPr algn="r"/>
            <a:endParaRPr lang="en-GB" sz="2800" b="0" dirty="0">
              <a:solidFill>
                <a:srgbClr val="00B050"/>
              </a:solidFill>
            </a:endParaRPr>
          </a:p>
          <a:p>
            <a:pPr algn="r"/>
            <a:endParaRPr lang="en-GB" sz="2800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320" y="2352040"/>
            <a:ext cx="7376160" cy="2265680"/>
          </a:xfrm>
        </p:spPr>
        <p:txBody>
          <a:bodyPr/>
          <a:lstStyle/>
          <a:p>
            <a:r>
              <a:rPr lang="en-GB" dirty="0" smtClean="0"/>
              <a:t>Only due to therapeutic administration: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heparin or thrombin and </a:t>
            </a:r>
            <a:r>
              <a:rPr lang="en-GB" dirty="0" err="1" smtClean="0"/>
              <a:t>Xa</a:t>
            </a:r>
            <a:r>
              <a:rPr lang="en-GB" dirty="0" smtClean="0"/>
              <a:t> inhibitors</a:t>
            </a:r>
            <a:endParaRPr lang="en-GB" dirty="0"/>
          </a:p>
        </p:txBody>
      </p:sp>
      <p:sp>
        <p:nvSpPr>
          <p:cNvPr id="296963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396240" y="381000"/>
            <a:ext cx="8237538" cy="1143000"/>
          </a:xfrm>
          <a:noFill/>
          <a:ln/>
        </p:spPr>
        <p:txBody>
          <a:bodyPr/>
          <a:lstStyle/>
          <a:p>
            <a:pPr algn="l"/>
            <a:r>
              <a:rPr lang="en-GB" altLang="en-GB" sz="3600" dirty="0" smtClean="0">
                <a:solidFill>
                  <a:srgbClr val="CC0000"/>
                </a:solidFill>
              </a:rPr>
              <a:t>Unbalanced haemostasis: anticoagulant excess  </a:t>
            </a:r>
            <a:endParaRPr lang="en-GB" altLang="en-GB" sz="36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71011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1904838">
            <a:off x="3400425" y="2435225"/>
            <a:ext cx="3795713" cy="2816225"/>
            <a:chOff x="1446" y="1546"/>
            <a:chExt cx="2391" cy="1774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5681345" y="1162050"/>
            <a:ext cx="30598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4400" dirty="0">
                <a:solidFill>
                  <a:srgbClr val="333399"/>
                </a:solidFill>
              </a:rPr>
              <a:t>Thrombosis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735013" y="2887663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factors,</a:t>
            </a:r>
          </a:p>
          <a:p>
            <a:r>
              <a:rPr lang="en-US" altLang="en-GB" sz="2400"/>
              <a:t>anticoagulant proteins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6564313" y="5202238"/>
            <a:ext cx="1852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</a:t>
            </a:r>
          </a:p>
          <a:p>
            <a:r>
              <a:rPr lang="en-US" altLang="en-GB" sz="2400"/>
              <a:t>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71023" name="Arc 15"/>
          <p:cNvSpPr>
            <a:spLocks/>
          </p:cNvSpPr>
          <p:nvPr/>
        </p:nvSpPr>
        <p:spPr bwMode="auto">
          <a:xfrm>
            <a:off x="4921250" y="2179638"/>
            <a:ext cx="722313" cy="2587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447675" y="3044825"/>
            <a:ext cx="0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 flipV="1">
            <a:off x="8456613" y="5426075"/>
            <a:ext cx="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7737475" y="4271963"/>
            <a:ext cx="722313" cy="6254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447675" y="1968500"/>
            <a:ext cx="722313" cy="6254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chemeClr val="accent2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4" name="Group 4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68962" name="AutoShape 2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63" name="Rectangle 3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819150" y="1404938"/>
            <a:ext cx="7643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>
                <a:solidFill>
                  <a:schemeClr val="accent1"/>
                </a:solidFill>
              </a:rPr>
              <a:t>Normal haemostasis: a state of equilibrium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5043488" y="37592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1071563" y="3724275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factors,</a:t>
            </a:r>
          </a:p>
          <a:p>
            <a:r>
              <a:rPr lang="en-US" altLang="en-GB" sz="2400"/>
              <a:t>anticoagulant proteins</a:t>
            </a: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1004888" y="227013"/>
            <a:ext cx="7207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Haemostasis and Thrombosis: a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34" y="182454"/>
            <a:ext cx="7772400" cy="1143000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Thrombosis 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410" y="1993354"/>
            <a:ext cx="7772400" cy="3624426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sz="2800" dirty="0" smtClean="0"/>
              <a:t>What is thrombosis?</a:t>
            </a:r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‘Intravascular coagulation’</a:t>
            </a:r>
            <a:endParaRPr lang="en-GB" sz="2400" dirty="0"/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‘Inappropriate coagulation’</a:t>
            </a:r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 Coagulation </a:t>
            </a:r>
            <a:r>
              <a:rPr lang="en-GB" sz="2400" i="1" dirty="0" smtClean="0"/>
              <a:t>inside</a:t>
            </a:r>
            <a:r>
              <a:rPr lang="en-GB" sz="2400" dirty="0" smtClean="0"/>
              <a:t> a blood vessel</a:t>
            </a:r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‘Coagulation not preceded by bleeding’</a:t>
            </a:r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 Thrombi may be Venous or Arterial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7" y="47296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are the effects of thrombosis?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758" y="1834056"/>
            <a:ext cx="7772400" cy="444062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dirty="0" smtClean="0"/>
              <a:t>Obstructed flow of blood</a:t>
            </a:r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Artery – myocardial infarction, stroke, limb </a:t>
            </a:r>
            <a:r>
              <a:rPr lang="en-GB" sz="2400" dirty="0" err="1" smtClean="0"/>
              <a:t>ischaemia</a:t>
            </a:r>
            <a:endParaRPr lang="en-GB" sz="2400" dirty="0" smtClean="0"/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Vein – pain and swelling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Embolism</a:t>
            </a:r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Venous emboli, to lungs (pulmonary embolus)</a:t>
            </a:r>
          </a:p>
          <a:p>
            <a:pPr lvl="1">
              <a:lnSpc>
                <a:spcPct val="140000"/>
              </a:lnSpc>
            </a:pPr>
            <a:r>
              <a:rPr lang="en-GB" sz="2400" dirty="0" smtClean="0"/>
              <a:t>Arterial emboli, usually from heart, may cause stroke or limb </a:t>
            </a:r>
            <a:r>
              <a:rPr lang="en-GB" sz="2400" dirty="0" err="1" smtClean="0"/>
              <a:t>ischaemia</a:t>
            </a:r>
            <a:endParaRPr lang="en-GB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3886200" y="76200"/>
          <a:ext cx="3738563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CorelPhotoPaint.Image.8" r:id="rId4" imgW="428385" imgH="757455" progId="">
                  <p:embed/>
                </p:oleObj>
              </mc:Choice>
              <mc:Fallback>
                <p:oleObj name="CorelPhotoPaint.Image.8" r:id="rId4" imgW="428385" imgH="75745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76200"/>
                        <a:ext cx="3738563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31825" y="1644650"/>
            <a:ext cx="30797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GB">
                <a:solidFill>
                  <a:schemeClr val="bg1"/>
                </a:solidFill>
                <a:latin typeface="Times"/>
              </a:rPr>
              <a:t>Deep vein</a:t>
            </a:r>
          </a:p>
          <a:p>
            <a:r>
              <a:rPr lang="en-GB" altLang="en-GB">
                <a:solidFill>
                  <a:schemeClr val="bg1"/>
                </a:solidFill>
                <a:latin typeface="Times"/>
              </a:rPr>
              <a:t>Thrombosis.</a:t>
            </a:r>
          </a:p>
          <a:p>
            <a:r>
              <a:rPr lang="en-GB" altLang="en-GB">
                <a:solidFill>
                  <a:schemeClr val="bg1"/>
                </a:solidFill>
                <a:latin typeface="Times"/>
              </a:rPr>
              <a:t>Venous return of blood is obstructed.</a:t>
            </a:r>
          </a:p>
          <a:p>
            <a:r>
              <a:rPr lang="en-GB" altLang="en-GB">
                <a:solidFill>
                  <a:schemeClr val="bg1"/>
                </a:solidFill>
                <a:latin typeface="Times"/>
              </a:rPr>
              <a:t>(painful, swollen</a:t>
            </a:r>
          </a:p>
          <a:p>
            <a:r>
              <a:rPr lang="en-GB" altLang="en-GB">
                <a:solidFill>
                  <a:schemeClr val="bg1"/>
                </a:solidFill>
                <a:latin typeface="Times"/>
              </a:rPr>
              <a:t>leg)</a:t>
            </a:r>
          </a:p>
          <a:p>
            <a:endParaRPr lang="en-GB" altLang="en-GB">
              <a:solidFill>
                <a:schemeClr val="bg1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1026" descr="C:\WINDOWS\Desktop\tromboseb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2241550"/>
            <a:ext cx="5545138" cy="3746500"/>
          </a:xfrm>
          <a:prstGeom prst="rect">
            <a:avLst/>
          </a:prstGeom>
          <a:noFill/>
        </p:spPr>
      </p:pic>
      <p:pic>
        <p:nvPicPr>
          <p:cNvPr id="364547" name="Picture 1027" descr="C:\WINDOWS\Desktop\p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1790700"/>
            <a:ext cx="2692400" cy="4191000"/>
          </a:xfrm>
          <a:prstGeom prst="rect">
            <a:avLst/>
          </a:prstGeom>
          <a:noFill/>
        </p:spPr>
      </p:pic>
      <p:sp>
        <p:nvSpPr>
          <p:cNvPr id="36454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85749" y="361950"/>
            <a:ext cx="7428843" cy="1295400"/>
          </a:xfrm>
        </p:spPr>
        <p:txBody>
          <a:bodyPr/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Deep vein thrombosis and pulmonary embolism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623888" y="66675"/>
          <a:ext cx="8021637" cy="644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CorelPhotoPaint.Image.8" r:id="rId4" imgW="1065583" imgH="856770" progId="">
                  <p:embed/>
                </p:oleObj>
              </mc:Choice>
              <mc:Fallback>
                <p:oleObj name="CorelPhotoPaint.Image.8" r:id="rId4" imgW="1065583" imgH="8567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66675"/>
                        <a:ext cx="8021637" cy="644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558800" y="5791200"/>
            <a:ext cx="8189913" cy="946150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GB" sz="2800">
                <a:solidFill>
                  <a:schemeClr val="bg1"/>
                </a:solidFill>
                <a:latin typeface="Times"/>
              </a:rPr>
              <a:t>Pulmonary embolism (SoB, chest pain, sudden death)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241132" y="709612"/>
            <a:ext cx="858755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GB" sz="4000" b="0" dirty="0">
                <a:solidFill>
                  <a:schemeClr val="accent2">
                    <a:lumMod val="75000"/>
                  </a:schemeClr>
                </a:solidFill>
              </a:rPr>
              <a:t>Prevalence of </a:t>
            </a:r>
            <a:r>
              <a:rPr lang="en-GB" sz="4000" b="0" dirty="0" smtClean="0">
                <a:solidFill>
                  <a:schemeClr val="accent2">
                    <a:lumMod val="75000"/>
                  </a:schemeClr>
                </a:solidFill>
              </a:rPr>
              <a:t>venous </a:t>
            </a:r>
            <a:r>
              <a:rPr lang="en-GB" sz="4000" b="0" dirty="0" err="1" smtClean="0">
                <a:solidFill>
                  <a:schemeClr val="accent2">
                    <a:lumMod val="75000"/>
                  </a:schemeClr>
                </a:solidFill>
              </a:rPr>
              <a:t>thrombo</a:t>
            </a:r>
            <a:r>
              <a:rPr lang="en-GB" sz="4000" b="0" dirty="0" smtClean="0">
                <a:solidFill>
                  <a:schemeClr val="accent2">
                    <a:lumMod val="75000"/>
                  </a:schemeClr>
                </a:solidFill>
              </a:rPr>
              <a:t>-embolism</a:t>
            </a:r>
            <a:endParaRPr lang="en-GB" sz="4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1195754" y="2270125"/>
            <a:ext cx="6034454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GB" sz="2800" b="0" dirty="0"/>
              <a:t> Overall 1 in 1000 - 10 000 per annum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195754" y="3547110"/>
            <a:ext cx="6840015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GB" sz="2800" b="0" dirty="0"/>
              <a:t> PE is cause </a:t>
            </a:r>
            <a:r>
              <a:rPr lang="en-GB" sz="2800" b="0" dirty="0" smtClean="0"/>
              <a:t>of 10</a:t>
            </a:r>
            <a:r>
              <a:rPr lang="en-GB" sz="2800" b="0" dirty="0"/>
              <a:t>% of hospital </a:t>
            </a:r>
            <a:r>
              <a:rPr lang="en-GB" sz="2800" b="0" dirty="0" smtClean="0"/>
              <a:t>deaths</a:t>
            </a:r>
          </a:p>
          <a:p>
            <a:pPr>
              <a:buFontTx/>
              <a:buChar char="•"/>
            </a:pPr>
            <a:endParaRPr lang="en-GB" sz="2800" b="0" dirty="0" smtClean="0"/>
          </a:p>
          <a:p>
            <a:pPr>
              <a:buFontTx/>
              <a:buChar char="•"/>
            </a:pPr>
            <a:r>
              <a:rPr lang="en-GB" sz="2800" b="0" dirty="0" smtClean="0"/>
              <a:t> Estimated 25k preventable deaths per annum</a:t>
            </a:r>
            <a:endParaRPr lang="en-GB" sz="2800" b="0" dirty="0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1195754" y="2935289"/>
            <a:ext cx="555280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GB" sz="2800" b="0" dirty="0"/>
              <a:t> Incidence doubles with each decade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1638" y="615950"/>
            <a:ext cx="4994275" cy="6305550"/>
          </a:xfrm>
          <a:noFill/>
          <a:ln/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-152400"/>
            <a:ext cx="7772400" cy="1143000"/>
          </a:xfrm>
        </p:spPr>
        <p:txBody>
          <a:bodyPr/>
          <a:lstStyle/>
          <a:p>
            <a:r>
              <a:rPr lang="en-GB" sz="4000">
                <a:solidFill>
                  <a:schemeClr val="accent2"/>
                </a:solidFill>
              </a:rPr>
              <a:t>Venous thrombosis and age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7342188" y="1695450"/>
            <a:ext cx="1042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DVT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7426325" y="4344988"/>
            <a:ext cx="703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PE</a:t>
            </a: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324725" y="6310313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Stein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451338" y="260350"/>
            <a:ext cx="8059615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GB" sz="4000" b="0" dirty="0">
                <a:solidFill>
                  <a:schemeClr val="accent6">
                    <a:lumMod val="75000"/>
                  </a:schemeClr>
                </a:solidFill>
              </a:rPr>
              <a:t>Consequences of </a:t>
            </a:r>
            <a:r>
              <a:rPr lang="en-GB" sz="4000" b="0" dirty="0" err="1" smtClean="0">
                <a:solidFill>
                  <a:schemeClr val="accent6">
                    <a:lumMod val="75000"/>
                  </a:schemeClr>
                </a:solidFill>
              </a:rPr>
              <a:t>thrombo</a:t>
            </a:r>
            <a:r>
              <a:rPr lang="en-GB" sz="4000" b="0" dirty="0" smtClean="0">
                <a:solidFill>
                  <a:schemeClr val="accent6">
                    <a:lumMod val="75000"/>
                  </a:schemeClr>
                </a:solidFill>
              </a:rPr>
              <a:t>-embolism</a:t>
            </a:r>
            <a:endParaRPr lang="en-GB" sz="40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08086" y="1739169"/>
            <a:ext cx="8760069" cy="4411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Death				</a:t>
            </a:r>
            <a:r>
              <a:rPr lang="en-GB" sz="2400" dirty="0" smtClean="0"/>
              <a:t>VT </a:t>
            </a:r>
            <a:r>
              <a:rPr lang="en-GB" sz="2400" dirty="0"/>
              <a:t>mortality 5</a:t>
            </a:r>
            <a:r>
              <a:rPr lang="en-GB" sz="2400" dirty="0" smtClean="0"/>
              <a:t>%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Recurrence				20% in first 2 								</a:t>
            </a:r>
            <a:r>
              <a:rPr lang="en-GB" sz="2400" dirty="0" smtClean="0"/>
              <a:t>years </a:t>
            </a:r>
            <a:r>
              <a:rPr lang="en-GB" sz="2400" dirty="0"/>
              <a:t>and 4%pa </a:t>
            </a:r>
            <a:r>
              <a:rPr lang="en-GB" sz="2400" dirty="0" smtClean="0"/>
              <a:t>thereafter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err="1"/>
              <a:t>Thrombophlebitic</a:t>
            </a:r>
            <a:r>
              <a:rPr lang="en-GB" sz="2400" dirty="0"/>
              <a:t> syndrome	</a:t>
            </a:r>
            <a:r>
              <a:rPr lang="en-GB" sz="2400" dirty="0" smtClean="0"/>
              <a:t>Severe </a:t>
            </a:r>
            <a:r>
              <a:rPr lang="en-GB" sz="2400" dirty="0"/>
              <a:t>TPS in 23% at 2 						</a:t>
            </a:r>
            <a:r>
              <a:rPr lang="en-GB" sz="2400" dirty="0" smtClean="0"/>
              <a:t>years </a:t>
            </a:r>
            <a:r>
              <a:rPr lang="en-GB" sz="2400" dirty="0"/>
              <a:t>(11% with stockings</a:t>
            </a:r>
            <a:r>
              <a:rPr lang="en-GB" sz="2400" dirty="0" smtClean="0"/>
              <a:t>)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Pulmonary hypertension		</a:t>
            </a:r>
            <a:r>
              <a:rPr lang="en-GB" sz="2400" dirty="0" smtClean="0"/>
              <a:t>4</a:t>
            </a:r>
            <a:r>
              <a:rPr lang="en-GB" sz="2400" dirty="0"/>
              <a:t>% at 2 years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Why do (some) people get thrombosis?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117" y="2590800"/>
            <a:ext cx="5883166" cy="2359572"/>
          </a:xfrm>
        </p:spPr>
        <p:txBody>
          <a:bodyPr/>
          <a:lstStyle/>
          <a:p>
            <a:r>
              <a:rPr lang="en-GB" dirty="0" smtClean="0"/>
              <a:t>Genetic constitution</a:t>
            </a:r>
          </a:p>
          <a:p>
            <a:r>
              <a:rPr lang="en-GB" dirty="0" smtClean="0"/>
              <a:t>Effect of age and previous events, illnesses, medication</a:t>
            </a:r>
          </a:p>
          <a:p>
            <a:r>
              <a:rPr lang="en-GB" dirty="0" smtClean="0"/>
              <a:t>Acute stimulus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279400"/>
            <a:ext cx="8458200" cy="1143000"/>
          </a:xfrm>
          <a:ln/>
        </p:spPr>
        <p:txBody>
          <a:bodyPr/>
          <a:lstStyle/>
          <a:p>
            <a:r>
              <a:rPr lang="en-US" altLang="en-US" sz="2800" b="1">
                <a:solidFill>
                  <a:schemeClr val="accent2"/>
                </a:solidFill>
              </a:rPr>
              <a:t>Thrombosis is Multi-Causal Arising from Interacting Genetic and Acquired Risk Factors</a:t>
            </a:r>
            <a:br>
              <a:rPr lang="en-US" altLang="en-US" sz="2800" b="1">
                <a:solidFill>
                  <a:schemeClr val="accent2"/>
                </a:solidFill>
              </a:rPr>
            </a:br>
            <a:endParaRPr lang="en-GB" sz="2800" b="1">
              <a:solidFill>
                <a:schemeClr val="accent2"/>
              </a:solidFill>
            </a:endParaRPr>
          </a:p>
        </p:txBody>
      </p:sp>
      <p:sp>
        <p:nvSpPr>
          <p:cNvPr id="231427" name="Line 3"/>
          <p:cNvSpPr>
            <a:spLocks noChangeShapeType="1"/>
          </p:cNvSpPr>
          <p:nvPr/>
        </p:nvSpPr>
        <p:spPr bwMode="auto">
          <a:xfrm>
            <a:off x="796925" y="1330325"/>
            <a:ext cx="0" cy="5016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803275" y="6353175"/>
            <a:ext cx="601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29" name="Line 5"/>
          <p:cNvSpPr>
            <a:spLocks noChangeShapeType="1"/>
          </p:cNvSpPr>
          <p:nvPr/>
        </p:nvSpPr>
        <p:spPr bwMode="auto">
          <a:xfrm>
            <a:off x="803275" y="5819775"/>
            <a:ext cx="540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0" name="Line 6"/>
          <p:cNvSpPr>
            <a:spLocks noChangeShapeType="1"/>
          </p:cNvSpPr>
          <p:nvPr/>
        </p:nvSpPr>
        <p:spPr bwMode="auto">
          <a:xfrm>
            <a:off x="803275" y="4948238"/>
            <a:ext cx="540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1" name="Line 7"/>
          <p:cNvSpPr>
            <a:spLocks noChangeShapeType="1"/>
          </p:cNvSpPr>
          <p:nvPr/>
        </p:nvSpPr>
        <p:spPr bwMode="auto">
          <a:xfrm flipV="1">
            <a:off x="803275" y="3984625"/>
            <a:ext cx="5475288" cy="2374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2" name="Line 8"/>
          <p:cNvSpPr>
            <a:spLocks noChangeShapeType="1"/>
          </p:cNvSpPr>
          <p:nvPr/>
        </p:nvSpPr>
        <p:spPr bwMode="auto">
          <a:xfrm flipV="1">
            <a:off x="803275" y="3873500"/>
            <a:ext cx="2290763" cy="100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3" name="Line 9"/>
          <p:cNvSpPr>
            <a:spLocks noChangeShapeType="1"/>
          </p:cNvSpPr>
          <p:nvPr/>
        </p:nvSpPr>
        <p:spPr bwMode="auto">
          <a:xfrm flipV="1">
            <a:off x="4157663" y="2520950"/>
            <a:ext cx="2157412" cy="927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4" name="Line 10"/>
          <p:cNvSpPr>
            <a:spLocks noChangeShapeType="1"/>
          </p:cNvSpPr>
          <p:nvPr/>
        </p:nvSpPr>
        <p:spPr bwMode="auto">
          <a:xfrm flipV="1">
            <a:off x="3086100" y="2600325"/>
            <a:ext cx="10715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5" name="Line 11"/>
          <p:cNvSpPr>
            <a:spLocks noChangeShapeType="1"/>
          </p:cNvSpPr>
          <p:nvPr/>
        </p:nvSpPr>
        <p:spPr bwMode="auto">
          <a:xfrm flipV="1">
            <a:off x="3084513" y="3035300"/>
            <a:ext cx="0" cy="858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6" name="Line 12"/>
          <p:cNvSpPr>
            <a:spLocks noChangeShapeType="1"/>
          </p:cNvSpPr>
          <p:nvPr/>
        </p:nvSpPr>
        <p:spPr bwMode="auto">
          <a:xfrm>
            <a:off x="4156075" y="2603500"/>
            <a:ext cx="0" cy="833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7" name="Line 13"/>
          <p:cNvSpPr>
            <a:spLocks noChangeShapeType="1"/>
          </p:cNvSpPr>
          <p:nvPr/>
        </p:nvSpPr>
        <p:spPr bwMode="auto">
          <a:xfrm>
            <a:off x="776288" y="2978150"/>
            <a:ext cx="5634037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12700" y="1049338"/>
            <a:ext cx="825500" cy="819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US" altLang="en-US" sz="2400">
              <a:latin typeface="Arial" charset="0"/>
            </a:endParaRPr>
          </a:p>
          <a:p>
            <a:pPr algn="ctr"/>
            <a:r>
              <a:rPr lang="en-US" altLang="en-US" sz="2400">
                <a:latin typeface="Arial" charset="0"/>
              </a:rPr>
              <a:t>Risk</a:t>
            </a: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6289675" y="6381750"/>
            <a:ext cx="757238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>
                <a:latin typeface="Arial" charset="0"/>
              </a:rPr>
              <a:t>Age</a:t>
            </a:r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6519863" y="2686050"/>
            <a:ext cx="1855787" cy="819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  <a:latin typeface="Arial" charset="0"/>
              </a:rPr>
              <a:t>Thrombotic</a:t>
            </a:r>
          </a:p>
          <a:p>
            <a:r>
              <a:rPr lang="en-US" altLang="en-US" sz="2400">
                <a:solidFill>
                  <a:srgbClr val="CC0000"/>
                </a:solidFill>
                <a:latin typeface="Arial" charset="0"/>
              </a:rPr>
              <a:t>threshold</a:t>
            </a:r>
          </a:p>
        </p:txBody>
      </p:sp>
      <p:sp>
        <p:nvSpPr>
          <p:cNvPr id="231441" name="Rectangle 17"/>
          <p:cNvSpPr>
            <a:spLocks noChangeArrowheads="1"/>
          </p:cNvSpPr>
          <p:nvPr/>
        </p:nvSpPr>
        <p:spPr bwMode="auto">
          <a:xfrm>
            <a:off x="6573838" y="3695700"/>
            <a:ext cx="2673350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 b="0">
                <a:solidFill>
                  <a:schemeClr val="accent1"/>
                </a:solidFill>
                <a:latin typeface="Arial" charset="0"/>
              </a:rPr>
              <a:t>Risk from “ageing”</a:t>
            </a:r>
          </a:p>
        </p:txBody>
      </p:sp>
      <p:sp>
        <p:nvSpPr>
          <p:cNvPr id="231442" name="Rectangle 18"/>
          <p:cNvSpPr>
            <a:spLocks noChangeArrowheads="1"/>
          </p:cNvSpPr>
          <p:nvPr/>
        </p:nvSpPr>
        <p:spPr bwMode="auto">
          <a:xfrm>
            <a:off x="6461125" y="4724400"/>
            <a:ext cx="2044700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 b="0">
                <a:latin typeface="Arial" charset="0"/>
              </a:rPr>
              <a:t>Genetic risk 2</a:t>
            </a:r>
          </a:p>
        </p:txBody>
      </p: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6481763" y="5607050"/>
            <a:ext cx="2044700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 b="0">
                <a:solidFill>
                  <a:schemeClr val="tx2"/>
                </a:solidFill>
                <a:latin typeface="Arial" charset="0"/>
              </a:rPr>
              <a:t>Genetic risk 1</a:t>
            </a:r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6461125" y="1770063"/>
            <a:ext cx="2266950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 b="0">
                <a:latin typeface="Arial" charset="0"/>
              </a:rPr>
              <a:t>Cumulative risk</a:t>
            </a:r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1306513" y="1600200"/>
            <a:ext cx="1944687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 b="0">
                <a:latin typeface="Arial" charset="0"/>
              </a:rPr>
              <a:t>Acquired risk</a:t>
            </a:r>
          </a:p>
        </p:txBody>
      </p:sp>
      <p:sp>
        <p:nvSpPr>
          <p:cNvPr id="231446" name="Arc 22"/>
          <p:cNvSpPr>
            <a:spLocks/>
          </p:cNvSpPr>
          <p:nvPr/>
        </p:nvSpPr>
        <p:spPr bwMode="auto">
          <a:xfrm>
            <a:off x="2132013" y="2179638"/>
            <a:ext cx="728662" cy="9890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99" name="Group 1039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70000" name="AutoShape 1040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01" name="Rectangle 1041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9989" name="Text Box 1029"/>
          <p:cNvSpPr txBox="1">
            <a:spLocks noChangeArrowheads="1"/>
          </p:cNvSpPr>
          <p:nvPr/>
        </p:nvSpPr>
        <p:spPr bwMode="auto">
          <a:xfrm>
            <a:off x="1109663" y="1138238"/>
            <a:ext cx="2386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GB" sz="3600">
                <a:solidFill>
                  <a:srgbClr val="CC0000"/>
                </a:solidFill>
              </a:rPr>
              <a:t>Bleeding</a:t>
            </a:r>
          </a:p>
        </p:txBody>
      </p:sp>
      <p:grpSp>
        <p:nvGrpSpPr>
          <p:cNvPr id="169990" name="Group 1030"/>
          <p:cNvGrpSpPr>
            <a:grpSpLocks/>
          </p:cNvGrpSpPr>
          <p:nvPr/>
        </p:nvGrpSpPr>
        <p:grpSpPr bwMode="auto">
          <a:xfrm rot="-1571430">
            <a:off x="2103438" y="2435225"/>
            <a:ext cx="3795712" cy="2816225"/>
            <a:chOff x="1446" y="1546"/>
            <a:chExt cx="2391" cy="1774"/>
          </a:xfrm>
        </p:grpSpPr>
        <p:sp>
          <p:nvSpPr>
            <p:cNvPr id="169991" name="AutoShape 1031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992" name="Rectangle 1032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9997" name="Text Box 1037"/>
          <p:cNvSpPr txBox="1">
            <a:spLocks noChangeArrowheads="1"/>
          </p:cNvSpPr>
          <p:nvPr/>
        </p:nvSpPr>
        <p:spPr bwMode="auto">
          <a:xfrm>
            <a:off x="447675" y="4792663"/>
            <a:ext cx="21066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</a:t>
            </a:r>
          </a:p>
          <a:p>
            <a:r>
              <a:rPr lang="en-US" altLang="en-GB" sz="2400"/>
              <a:t>factors,</a:t>
            </a:r>
          </a:p>
          <a:p>
            <a:r>
              <a:rPr lang="en-US" altLang="en-GB" sz="2400"/>
              <a:t>Anticoagulant </a:t>
            </a:r>
          </a:p>
          <a:p>
            <a:r>
              <a:rPr lang="en-US" altLang="en-GB" sz="2400"/>
              <a:t>proteins</a:t>
            </a:r>
          </a:p>
        </p:txBody>
      </p:sp>
      <p:sp>
        <p:nvSpPr>
          <p:cNvPr id="169998" name="Text Box 1038"/>
          <p:cNvSpPr txBox="1">
            <a:spLocks noChangeArrowheads="1"/>
          </p:cNvSpPr>
          <p:nvPr/>
        </p:nvSpPr>
        <p:spPr bwMode="auto">
          <a:xfrm>
            <a:off x="4911725" y="33401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70004" name="Arc 1044"/>
          <p:cNvSpPr>
            <a:spLocks/>
          </p:cNvSpPr>
          <p:nvPr/>
        </p:nvSpPr>
        <p:spPr bwMode="auto">
          <a:xfrm flipH="1">
            <a:off x="3592513" y="2136775"/>
            <a:ext cx="722312" cy="2587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05" name="Line 1045"/>
          <p:cNvSpPr>
            <a:spLocks noChangeShapeType="1"/>
          </p:cNvSpPr>
          <p:nvPr/>
        </p:nvSpPr>
        <p:spPr bwMode="auto">
          <a:xfrm>
            <a:off x="7705725" y="3521075"/>
            <a:ext cx="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06" name="Line 1046"/>
          <p:cNvSpPr>
            <a:spLocks noChangeShapeType="1"/>
          </p:cNvSpPr>
          <p:nvPr/>
        </p:nvSpPr>
        <p:spPr bwMode="auto">
          <a:xfrm flipV="1">
            <a:off x="303213" y="4878388"/>
            <a:ext cx="0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08" name="Rectangle 1048"/>
          <p:cNvSpPr>
            <a:spLocks noChangeArrowheads="1"/>
          </p:cNvSpPr>
          <p:nvPr/>
        </p:nvSpPr>
        <p:spPr bwMode="auto">
          <a:xfrm>
            <a:off x="7186613" y="2614613"/>
            <a:ext cx="722312" cy="6254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70009" name="Rectangle 1049"/>
          <p:cNvSpPr>
            <a:spLocks noChangeArrowheads="1"/>
          </p:cNvSpPr>
          <p:nvPr/>
        </p:nvSpPr>
        <p:spPr bwMode="auto">
          <a:xfrm>
            <a:off x="439738" y="3856038"/>
            <a:ext cx="722312" cy="6254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CC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80890" y="348430"/>
            <a:ext cx="8016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GB" b="0" dirty="0" smtClean="0">
                <a:solidFill>
                  <a:schemeClr val="accent2"/>
                </a:solidFill>
                <a:latin typeface="+mj-lt"/>
              </a:rPr>
              <a:t>How do genetic and acquired factors cause an increased risk of thrombosis? </a:t>
            </a:r>
            <a:endParaRPr lang="en-GB" altLang="en-GB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35013" y="3263446"/>
            <a:ext cx="62400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altLang="en-GB" sz="2400" dirty="0">
                <a:latin typeface="Times"/>
              </a:rPr>
              <a:t> </a:t>
            </a:r>
            <a:r>
              <a:rPr lang="en-GB" altLang="en-GB" sz="2400" dirty="0" smtClean="0">
                <a:solidFill>
                  <a:schemeClr val="accent2"/>
                </a:solidFill>
                <a:latin typeface="Times"/>
              </a:rPr>
              <a:t>blood		</a:t>
            </a:r>
            <a:r>
              <a:rPr lang="en-GB" altLang="en-GB" sz="2400" dirty="0" smtClean="0">
                <a:solidFill>
                  <a:srgbClr val="7030A0"/>
                </a:solidFill>
                <a:latin typeface="Times"/>
              </a:rPr>
              <a:t>dominant in venous thrombosis</a:t>
            </a:r>
            <a:endParaRPr lang="en-GB" altLang="en-GB" sz="2400" dirty="0">
              <a:solidFill>
                <a:srgbClr val="7030A0"/>
              </a:solidFill>
              <a:latin typeface="Times"/>
            </a:endParaRPr>
          </a:p>
          <a:p>
            <a:pPr>
              <a:buFontTx/>
              <a:buChar char="•"/>
            </a:pPr>
            <a:r>
              <a:rPr lang="en-GB" altLang="en-GB" sz="2400" dirty="0">
                <a:solidFill>
                  <a:schemeClr val="accent2"/>
                </a:solidFill>
                <a:latin typeface="Times"/>
              </a:rPr>
              <a:t> vessel wall </a:t>
            </a:r>
            <a:r>
              <a:rPr lang="en-GB" altLang="en-GB" sz="2400" dirty="0" smtClean="0">
                <a:latin typeface="Times"/>
              </a:rPr>
              <a:t>	</a:t>
            </a:r>
            <a:r>
              <a:rPr lang="en-GB" altLang="en-GB" sz="2400" dirty="0" smtClean="0">
                <a:solidFill>
                  <a:srgbClr val="7030A0"/>
                </a:solidFill>
                <a:latin typeface="Times"/>
              </a:rPr>
              <a:t>dominant in arterial thrombosis</a:t>
            </a:r>
            <a:endParaRPr lang="en-GB" altLang="en-GB" sz="2400" dirty="0">
              <a:solidFill>
                <a:srgbClr val="7030A0"/>
              </a:solidFill>
              <a:latin typeface="Times"/>
            </a:endParaRPr>
          </a:p>
          <a:p>
            <a:pPr>
              <a:buFontTx/>
              <a:buChar char="•"/>
            </a:pPr>
            <a:r>
              <a:rPr lang="en-GB" altLang="en-GB" sz="2400" dirty="0">
                <a:solidFill>
                  <a:schemeClr val="accent2"/>
                </a:solidFill>
                <a:latin typeface="Times"/>
              </a:rPr>
              <a:t> </a:t>
            </a:r>
            <a:r>
              <a:rPr lang="en-GB" altLang="en-GB" sz="2400" dirty="0" smtClean="0">
                <a:solidFill>
                  <a:schemeClr val="accent2"/>
                </a:solidFill>
                <a:latin typeface="Times"/>
              </a:rPr>
              <a:t>flow	</a:t>
            </a:r>
            <a:r>
              <a:rPr lang="en-GB" altLang="en-GB" sz="2400" dirty="0" smtClean="0">
                <a:latin typeface="Times"/>
              </a:rPr>
              <a:t>	</a:t>
            </a:r>
            <a:r>
              <a:rPr lang="en-GB" altLang="en-GB" sz="2400" dirty="0" smtClean="0">
                <a:solidFill>
                  <a:srgbClr val="7030A0"/>
                </a:solidFill>
                <a:latin typeface="Times"/>
              </a:rPr>
              <a:t>complex, contributes to both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76226" y="1839913"/>
            <a:ext cx="81384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GB" sz="2800" b="0" dirty="0" smtClean="0">
                <a:latin typeface="+mj-lt"/>
              </a:rPr>
              <a:t>Virchow's triad:</a:t>
            </a:r>
            <a:r>
              <a:rPr lang="en-GB" altLang="en-GB" sz="2800" b="0" dirty="0" smtClean="0">
                <a:latin typeface="Times"/>
              </a:rPr>
              <a:t>  </a:t>
            </a:r>
            <a:r>
              <a:rPr lang="en-GB" altLang="en-GB" sz="2400" b="0" dirty="0" smtClean="0">
                <a:latin typeface="+mn-lt"/>
              </a:rPr>
              <a:t>There </a:t>
            </a:r>
            <a:r>
              <a:rPr lang="en-GB" altLang="en-GB" sz="2400" b="0" dirty="0">
                <a:latin typeface="+mn-lt"/>
              </a:rPr>
              <a:t>are three contributory factors to thrombosis: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" y="1901825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Venous thrombosis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4440" y="3657600"/>
            <a:ext cx="6400800" cy="1752600"/>
          </a:xfrm>
        </p:spPr>
        <p:txBody>
          <a:bodyPr/>
          <a:lstStyle/>
          <a:p>
            <a:r>
              <a:rPr lang="en-GB" dirty="0" smtClean="0"/>
              <a:t>Factors in the blood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71011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1017" name="Group 9"/>
          <p:cNvGrpSpPr>
            <a:grpSpLocks/>
          </p:cNvGrpSpPr>
          <p:nvPr/>
        </p:nvGrpSpPr>
        <p:grpSpPr bwMode="auto">
          <a:xfrm rot="1904838">
            <a:off x="3400425" y="2435225"/>
            <a:ext cx="3795713" cy="2816225"/>
            <a:chOff x="1446" y="1546"/>
            <a:chExt cx="2391" cy="1774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5711825" y="994410"/>
            <a:ext cx="2799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4000" dirty="0">
                <a:solidFill>
                  <a:srgbClr val="333399"/>
                </a:solidFill>
              </a:rPr>
              <a:t>Thrombosis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735013" y="2887663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factors,</a:t>
            </a:r>
          </a:p>
          <a:p>
            <a:r>
              <a:rPr lang="en-US" altLang="en-GB" sz="2400"/>
              <a:t>anticoagulant proteins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6564313" y="5202238"/>
            <a:ext cx="1852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</a:t>
            </a:r>
          </a:p>
          <a:p>
            <a:r>
              <a:rPr lang="en-US" altLang="en-GB" sz="2400"/>
              <a:t>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71023" name="Arc 15"/>
          <p:cNvSpPr>
            <a:spLocks/>
          </p:cNvSpPr>
          <p:nvPr/>
        </p:nvSpPr>
        <p:spPr bwMode="auto">
          <a:xfrm>
            <a:off x="4921250" y="2179638"/>
            <a:ext cx="722313" cy="2587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447675" y="3044825"/>
            <a:ext cx="0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 flipV="1">
            <a:off x="8456613" y="5426075"/>
            <a:ext cx="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27100" y="909638"/>
            <a:ext cx="5951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3600" dirty="0">
                <a:solidFill>
                  <a:schemeClr val="accent2"/>
                </a:solidFill>
                <a:cs typeface="Times New Roman" pitchFamily="18" charset="0"/>
              </a:rPr>
              <a:t>Increased risk of thrombosis: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127125" y="16938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>
                <a:solidFill>
                  <a:schemeClr val="accent2"/>
                </a:solidFill>
                <a:cs typeface="Times New Roman" pitchFamily="18" charset="0"/>
              </a:rPr>
              <a:t>Blood (1)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562100" y="2362200"/>
            <a:ext cx="6111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>
                <a:cs typeface="Times New Roman" pitchFamily="18" charset="0"/>
              </a:rPr>
              <a:t>Deficiency of anticoagulant proteins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547938" y="3198813"/>
            <a:ext cx="2417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>
                <a:cs typeface="Times New Roman" pitchFamily="18" charset="0"/>
              </a:rPr>
              <a:t>Antithrombin</a:t>
            </a:r>
          </a:p>
          <a:p>
            <a:r>
              <a:rPr lang="en-GB" altLang="en-GB" b="0">
                <a:cs typeface="Times New Roman" pitchFamily="18" charset="0"/>
              </a:rPr>
              <a:t>Protein C </a:t>
            </a:r>
          </a:p>
          <a:p>
            <a:r>
              <a:rPr lang="en-GB" altLang="en-GB" b="0">
                <a:cs typeface="Times New Roman" pitchFamily="18" charset="0"/>
              </a:rPr>
              <a:t>Protein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927100" y="909638"/>
            <a:ext cx="5951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3600" dirty="0">
                <a:solidFill>
                  <a:schemeClr val="accent2"/>
                </a:solidFill>
                <a:cs typeface="Times New Roman" pitchFamily="18" charset="0"/>
              </a:rPr>
              <a:t>Increased risk of thrombosis: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127125" y="16938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>
                <a:solidFill>
                  <a:schemeClr val="accent2"/>
                </a:solidFill>
                <a:cs typeface="Times New Roman" pitchFamily="18" charset="0"/>
              </a:rPr>
              <a:t>Blood (2)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565275" y="2455863"/>
            <a:ext cx="616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>
                <a:cs typeface="Times New Roman" pitchFamily="18" charset="0"/>
              </a:rPr>
              <a:t>Increased coagulant proteins/activity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487612" y="3233738"/>
            <a:ext cx="61229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altLang="en-GB" sz="2800" b="0" dirty="0" smtClean="0">
                <a:cs typeface="Times New Roman" pitchFamily="18" charset="0"/>
              </a:rPr>
              <a:t> Factor </a:t>
            </a:r>
            <a:r>
              <a:rPr lang="en-GB" altLang="en-GB" sz="2800" b="0" dirty="0">
                <a:cs typeface="Times New Roman" pitchFamily="18" charset="0"/>
              </a:rPr>
              <a:t>VIII</a:t>
            </a:r>
          </a:p>
          <a:p>
            <a:pPr>
              <a:buFont typeface="Arial" pitchFamily="34" charset="0"/>
              <a:buChar char="•"/>
            </a:pPr>
            <a:r>
              <a:rPr lang="en-GB" altLang="en-GB" sz="2800" b="0" dirty="0" smtClean="0">
                <a:cs typeface="Times New Roman" pitchFamily="18" charset="0"/>
              </a:rPr>
              <a:t> Factor II &amp; others</a:t>
            </a:r>
            <a:endParaRPr lang="en-GB" altLang="en-GB" sz="2800" b="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altLang="en-GB" sz="2800" b="0" dirty="0" smtClean="0">
                <a:cs typeface="Times New Roman" pitchFamily="18" charset="0"/>
              </a:rPr>
              <a:t> Factor </a:t>
            </a:r>
            <a:r>
              <a:rPr lang="en-GB" altLang="en-GB" sz="2800" b="0" dirty="0">
                <a:cs typeface="Times New Roman" pitchFamily="18" charset="0"/>
              </a:rPr>
              <a:t>V Leiden </a:t>
            </a:r>
            <a:r>
              <a:rPr lang="en-GB" altLang="en-GB" sz="2800" b="0" dirty="0" smtClean="0">
                <a:cs typeface="Times New Roman" pitchFamily="18" charset="0"/>
              </a:rPr>
              <a:t>(increased activity </a:t>
            </a:r>
            <a:r>
              <a:rPr lang="en-GB" altLang="en-GB" sz="2800" b="0" dirty="0">
                <a:cs typeface="Times New Roman" pitchFamily="18" charset="0"/>
              </a:rPr>
              <a:t>due </a:t>
            </a:r>
            <a:r>
              <a:rPr lang="en-GB" altLang="en-GB" sz="2800" b="0" dirty="0" smtClean="0">
                <a:cs typeface="Times New Roman" pitchFamily="18" charset="0"/>
              </a:rPr>
              <a:t>   	to </a:t>
            </a:r>
            <a:r>
              <a:rPr lang="en-GB" altLang="en-GB" sz="2800" b="0" dirty="0">
                <a:cs typeface="Times New Roman" pitchFamily="18" charset="0"/>
              </a:rPr>
              <a:t>activated protein C resistance</a:t>
            </a:r>
            <a:r>
              <a:rPr lang="en-GB" altLang="en-GB" sz="2800" b="0" dirty="0" smtClean="0"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altLang="en-GB" sz="2800" b="0" dirty="0" smtClean="0">
                <a:cs typeface="Times New Roman" pitchFamily="18" charset="0"/>
              </a:rPr>
              <a:t> </a:t>
            </a:r>
            <a:r>
              <a:rPr lang="en-GB" altLang="en-GB" sz="2800" b="0" dirty="0" err="1" smtClean="0">
                <a:cs typeface="Times New Roman" pitchFamily="18" charset="0"/>
              </a:rPr>
              <a:t>Thrombocytosis</a:t>
            </a:r>
            <a:r>
              <a:rPr lang="en-GB" altLang="en-GB" sz="2800" b="0" dirty="0" smtClean="0">
                <a:cs typeface="Times New Roman" pitchFamily="18" charset="0"/>
              </a:rPr>
              <a:t> (increased platelets)</a:t>
            </a:r>
            <a:endParaRPr lang="en-GB" altLang="en-GB" sz="2800" b="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431800" y="2359025"/>
            <a:ext cx="6077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800" dirty="0">
                <a:solidFill>
                  <a:schemeClr val="accent2"/>
                </a:solidFill>
                <a:latin typeface="Arial" charset="0"/>
              </a:rPr>
              <a:t>Thrombophilic traits: relative </a:t>
            </a:r>
            <a:r>
              <a:rPr lang="en-GB" altLang="en-GB" sz="2800" dirty="0" smtClean="0">
                <a:solidFill>
                  <a:schemeClr val="accent2"/>
                </a:solidFill>
                <a:latin typeface="Arial" charset="0"/>
              </a:rPr>
              <a:t>risks</a:t>
            </a:r>
            <a:endParaRPr lang="en-GB" altLang="en-GB" sz="2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279525" y="3595688"/>
            <a:ext cx="177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Antithrombin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Protein C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Protein S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279525" y="5027613"/>
            <a:ext cx="2149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Factor V Leiden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Factor VIII (&gt;1.5)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Prothrombin 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Factor XI (&gt;1.21)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4713288" y="3595688"/>
            <a:ext cx="776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1-2%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2-4%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2-4%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4713288" y="5027613"/>
            <a:ext cx="692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20%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24%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6%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20%</a:t>
            </a:r>
          </a:p>
          <a:p>
            <a:endParaRPr lang="en-GB" altLang="en-GB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469063" y="4192588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10-20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6469063" y="5064125"/>
            <a:ext cx="1704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6.6 (3.6-12.0)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4.8 (2.3-10) 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2.8 (1.4-5.6)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2.2 (1.5-3.2)</a:t>
            </a:r>
          </a:p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4732338" y="3013075"/>
            <a:ext cx="80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Freq.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6905625" y="3013075"/>
            <a:ext cx="1552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 dirty="0" smtClean="0">
                <a:solidFill>
                  <a:schemeClr val="tx2"/>
                </a:solidFill>
                <a:latin typeface="Arial" charset="0"/>
              </a:rPr>
              <a:t>Odds Ratio</a:t>
            </a:r>
            <a:endParaRPr lang="en-GB" alt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1982" name="Line 14"/>
          <p:cNvSpPr>
            <a:spLocks noChangeShapeType="1"/>
          </p:cNvSpPr>
          <p:nvPr/>
        </p:nvSpPr>
        <p:spPr bwMode="auto">
          <a:xfrm flipV="1">
            <a:off x="4725988" y="3451225"/>
            <a:ext cx="3406775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6469063" y="3622675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000">
                <a:solidFill>
                  <a:schemeClr val="tx2"/>
                </a:solidFill>
                <a:latin typeface="Arial" charset="0"/>
              </a:rPr>
              <a:t>25-50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211138" y="3228975"/>
            <a:ext cx="318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 charset="0"/>
              </a:rPr>
              <a:t>Anticoagulant deficiency</a:t>
            </a:r>
          </a:p>
        </p:txBody>
      </p:sp>
      <p:sp>
        <p:nvSpPr>
          <p:cNvPr id="211985" name="Text Box 17"/>
          <p:cNvSpPr txBox="1">
            <a:spLocks noChangeArrowheads="1"/>
          </p:cNvSpPr>
          <p:nvPr/>
        </p:nvSpPr>
        <p:spPr bwMode="auto">
          <a:xfrm>
            <a:off x="211138" y="4608513"/>
            <a:ext cx="2725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 charset="0"/>
              </a:rPr>
              <a:t>Procoagulant excess</a:t>
            </a:r>
          </a:p>
        </p:txBody>
      </p:sp>
      <p:sp>
        <p:nvSpPr>
          <p:cNvPr id="211991" name="Text Box 23"/>
          <p:cNvSpPr txBox="1">
            <a:spLocks noChangeArrowheads="1"/>
          </p:cNvSpPr>
          <p:nvPr/>
        </p:nvSpPr>
        <p:spPr bwMode="auto">
          <a:xfrm>
            <a:off x="431800" y="503238"/>
            <a:ext cx="4833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2800">
                <a:solidFill>
                  <a:schemeClr val="accent2"/>
                </a:solidFill>
                <a:latin typeface="Arial" charset="0"/>
              </a:rPr>
              <a:t>Thrombosis: absolute risks</a:t>
            </a:r>
          </a:p>
        </p:txBody>
      </p:sp>
      <p:sp>
        <p:nvSpPr>
          <p:cNvPr id="211992" name="Text Box 24"/>
          <p:cNvSpPr txBox="1">
            <a:spLocks noChangeArrowheads="1"/>
          </p:cNvSpPr>
          <p:nvPr/>
        </p:nvSpPr>
        <p:spPr bwMode="auto">
          <a:xfrm>
            <a:off x="211138" y="1133475"/>
            <a:ext cx="5126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 charset="0"/>
              </a:rPr>
              <a:t>Age 20 years			1/10000 pa</a:t>
            </a:r>
          </a:p>
          <a:p>
            <a:r>
              <a:rPr lang="en-US" sz="2000">
                <a:solidFill>
                  <a:schemeClr val="tx2"/>
                </a:solidFill>
                <a:latin typeface="Arial" charset="0"/>
              </a:rPr>
              <a:t>Age 60 years			1/1000   pa</a:t>
            </a:r>
          </a:p>
        </p:txBody>
      </p:sp>
      <p:sp>
        <p:nvSpPr>
          <p:cNvPr id="211993" name="Line 25"/>
          <p:cNvSpPr>
            <a:spLocks noChangeShapeType="1"/>
          </p:cNvSpPr>
          <p:nvPr/>
        </p:nvSpPr>
        <p:spPr bwMode="auto">
          <a:xfrm>
            <a:off x="179388" y="2008188"/>
            <a:ext cx="8410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0"/>
            <a:ext cx="438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3132138" y="6546850"/>
            <a:ext cx="1404937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Martinelli 1998</a:t>
            </a:r>
            <a:endParaRPr lang="en-US" altLang="en-US" sz="1400" b="0">
              <a:solidFill>
                <a:srgbClr val="000000"/>
              </a:solidFill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304800" y="941388"/>
            <a:ext cx="3965575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Thrombophilic traits: absolute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690880" y="302678"/>
            <a:ext cx="5951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3600" dirty="0">
                <a:solidFill>
                  <a:schemeClr val="accent2"/>
                </a:solidFill>
                <a:cs typeface="Times New Roman" pitchFamily="18" charset="0"/>
              </a:rPr>
              <a:t>Increased risk of thrombosis: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72160" y="985117"/>
            <a:ext cx="2071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 dirty="0">
                <a:solidFill>
                  <a:schemeClr val="accent2"/>
                </a:solidFill>
                <a:cs typeface="Times New Roman" pitchFamily="18" charset="0"/>
              </a:rPr>
              <a:t>Vessel wall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72160" y="1616430"/>
            <a:ext cx="76501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GB" sz="2800" b="0" dirty="0">
                <a:cs typeface="Times New Roman" pitchFamily="18" charset="0"/>
              </a:rPr>
              <a:t>We </a:t>
            </a:r>
            <a:r>
              <a:rPr lang="en-GB" altLang="en-GB" sz="2800" b="0" dirty="0" smtClean="0">
                <a:cs typeface="Times New Roman" pitchFamily="18" charset="0"/>
              </a:rPr>
              <a:t>know relatively </a:t>
            </a:r>
            <a:r>
              <a:rPr lang="en-GB" altLang="en-GB" sz="2800" b="0" dirty="0">
                <a:cs typeface="Times New Roman" pitchFamily="18" charset="0"/>
              </a:rPr>
              <a:t>little about the role of </a:t>
            </a:r>
          </a:p>
          <a:p>
            <a:r>
              <a:rPr lang="en-GB" altLang="en-GB" sz="2800" b="0" dirty="0">
                <a:cs typeface="Times New Roman" pitchFamily="18" charset="0"/>
              </a:rPr>
              <a:t>the vessel wall in thrombosis. </a:t>
            </a:r>
          </a:p>
          <a:p>
            <a:endParaRPr lang="en-GB" altLang="en-GB" sz="2800" b="0" dirty="0">
              <a:cs typeface="Times New Roman" pitchFamily="18" charset="0"/>
            </a:endParaRPr>
          </a:p>
          <a:p>
            <a:r>
              <a:rPr lang="en-GB" altLang="en-GB" sz="2800" b="0" dirty="0">
                <a:cs typeface="Times New Roman" pitchFamily="18" charset="0"/>
              </a:rPr>
              <a:t>Many proteins active in coagulation are expressed on the surface of endothelial </a:t>
            </a:r>
            <a:r>
              <a:rPr lang="en-GB" altLang="en-GB" sz="2800" b="0" dirty="0" smtClean="0">
                <a:cs typeface="Times New Roman" pitchFamily="18" charset="0"/>
              </a:rPr>
              <a:t>cells </a:t>
            </a:r>
            <a:r>
              <a:rPr lang="en-GB" altLang="en-GB" sz="2800" b="0" dirty="0" err="1" smtClean="0">
                <a:cs typeface="Times New Roman" pitchFamily="18" charset="0"/>
              </a:rPr>
              <a:t>eg</a:t>
            </a:r>
            <a:r>
              <a:rPr lang="en-GB" altLang="en-GB" sz="2800" b="0" dirty="0" smtClean="0">
                <a:cs typeface="Times New Roman" pitchFamily="18" charset="0"/>
              </a:rPr>
              <a:t>:</a:t>
            </a:r>
            <a:endParaRPr lang="en-GB" altLang="en-GB" sz="2800" b="0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altLang="en-GB" sz="2400" b="0" dirty="0" smtClean="0">
                <a:cs typeface="Times New Roman" pitchFamily="18" charset="0"/>
              </a:rPr>
              <a:t> Thrombomodulin</a:t>
            </a:r>
          </a:p>
          <a:p>
            <a:pPr lvl="1">
              <a:buFont typeface="Arial" pitchFamily="34" charset="0"/>
              <a:buChar char="•"/>
            </a:pPr>
            <a:r>
              <a:rPr lang="en-GB" altLang="en-GB" sz="2400" b="0" dirty="0" smtClean="0">
                <a:cs typeface="Times New Roman" pitchFamily="18" charset="0"/>
              </a:rPr>
              <a:t> Tissue factor </a:t>
            </a:r>
          </a:p>
          <a:p>
            <a:pPr lvl="1">
              <a:buFont typeface="Arial" pitchFamily="34" charset="0"/>
              <a:buChar char="•"/>
            </a:pPr>
            <a:r>
              <a:rPr lang="en-GB" altLang="en-GB" sz="2400" b="0" dirty="0" smtClean="0">
                <a:cs typeface="Times New Roman" pitchFamily="18" charset="0"/>
              </a:rPr>
              <a:t> Tissue factor pathway inhibitor</a:t>
            </a:r>
          </a:p>
          <a:p>
            <a:pPr>
              <a:buFont typeface="Arial" pitchFamily="34" charset="0"/>
              <a:buChar char="•"/>
            </a:pPr>
            <a:r>
              <a:rPr lang="en-GB" altLang="en-GB" sz="2800" b="0" dirty="0">
                <a:cs typeface="Times New Roman" pitchFamily="18" charset="0"/>
              </a:rPr>
              <a:t> Expression </a:t>
            </a:r>
            <a:r>
              <a:rPr lang="en-GB" altLang="en-GB" sz="2800" b="0" dirty="0" smtClean="0">
                <a:cs typeface="Times New Roman" pitchFamily="18" charset="0"/>
              </a:rPr>
              <a:t>altered </a:t>
            </a:r>
            <a:r>
              <a:rPr lang="en-GB" altLang="en-GB" sz="2800" b="0" dirty="0">
                <a:cs typeface="Times New Roman" pitchFamily="18" charset="0"/>
              </a:rPr>
              <a:t>in </a:t>
            </a:r>
            <a:r>
              <a:rPr lang="en-GB" altLang="en-GB" sz="2800" b="0" dirty="0" smtClean="0">
                <a:solidFill>
                  <a:srgbClr val="CC0000"/>
                </a:solidFill>
                <a:cs typeface="Times New Roman" pitchFamily="18" charset="0"/>
              </a:rPr>
              <a:t>inflammation </a:t>
            </a:r>
            <a:r>
              <a:rPr lang="en-GB" altLang="en-GB" sz="2800" b="0" dirty="0" err="1" smtClean="0">
                <a:solidFill>
                  <a:srgbClr val="CC0000"/>
                </a:solidFill>
                <a:cs typeface="Times New Roman" pitchFamily="18" charset="0"/>
              </a:rPr>
              <a:t>eg</a:t>
            </a:r>
            <a:r>
              <a:rPr lang="en-GB" altLang="en-GB" sz="2800" b="0" dirty="0" smtClean="0">
                <a:solidFill>
                  <a:srgbClr val="CC0000"/>
                </a:solidFill>
                <a:cs typeface="Times New Roman" pitchFamily="18" charset="0"/>
              </a:rPr>
              <a:t>:</a:t>
            </a:r>
            <a:endParaRPr lang="en-GB" altLang="en-GB" sz="2800" b="0" dirty="0" smtClean="0"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altLang="en-GB" sz="2800" b="0" dirty="0">
                <a:cs typeface="Times New Roman" pitchFamily="18" charset="0"/>
              </a:rPr>
              <a:t> </a:t>
            </a:r>
            <a:r>
              <a:rPr lang="en-GB" altLang="en-GB" sz="2400" b="0" dirty="0" smtClean="0">
                <a:cs typeface="Times New Roman" pitchFamily="18" charset="0"/>
              </a:rPr>
              <a:t>Malignancy</a:t>
            </a:r>
          </a:p>
          <a:p>
            <a:pPr lvl="1">
              <a:buFont typeface="Arial" pitchFamily="34" charset="0"/>
              <a:buChar char="•"/>
            </a:pPr>
            <a:r>
              <a:rPr lang="en-GB" altLang="en-GB" sz="2400" b="0" dirty="0">
                <a:cs typeface="Times New Roman" pitchFamily="18" charset="0"/>
              </a:rPr>
              <a:t> </a:t>
            </a:r>
            <a:r>
              <a:rPr lang="en-GB" altLang="en-GB" sz="2400" b="0" dirty="0" smtClean="0">
                <a:cs typeface="Times New Roman" pitchFamily="18" charset="0"/>
              </a:rPr>
              <a:t>Infection</a:t>
            </a:r>
          </a:p>
          <a:p>
            <a:pPr lvl="1">
              <a:buFont typeface="Arial" pitchFamily="34" charset="0"/>
              <a:buChar char="•"/>
            </a:pPr>
            <a:r>
              <a:rPr lang="en-GB" altLang="en-GB" sz="2400" b="0" dirty="0">
                <a:cs typeface="Times New Roman" pitchFamily="18" charset="0"/>
              </a:rPr>
              <a:t> </a:t>
            </a:r>
            <a:r>
              <a:rPr lang="en-GB" altLang="en-GB" sz="2400" b="0" dirty="0" smtClean="0">
                <a:cs typeface="Times New Roman" pitchFamily="18" charset="0"/>
              </a:rPr>
              <a:t>Immune disorders</a:t>
            </a:r>
            <a:endParaRPr lang="en-GB" altLang="en-GB" sz="2000" b="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927100" y="909638"/>
            <a:ext cx="5951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3600" dirty="0">
                <a:solidFill>
                  <a:schemeClr val="accent2"/>
                </a:solidFill>
                <a:cs typeface="Times New Roman" pitchFamily="18" charset="0"/>
              </a:rPr>
              <a:t>Increased risk of thrombosis: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262063" y="1727200"/>
            <a:ext cx="101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>
                <a:solidFill>
                  <a:schemeClr val="accent2"/>
                </a:solidFill>
                <a:cs typeface="Times New Roman" pitchFamily="18" charset="0"/>
              </a:rPr>
              <a:t>Flow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695450" y="2413000"/>
            <a:ext cx="6059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 dirty="0">
                <a:cs typeface="Times New Roman" pitchFamily="18" charset="0"/>
              </a:rPr>
              <a:t>Reduced flow (stasis) increases the </a:t>
            </a:r>
          </a:p>
          <a:p>
            <a:r>
              <a:rPr lang="en-GB" altLang="en-GB" b="0" dirty="0">
                <a:cs typeface="Times New Roman" pitchFamily="18" charset="0"/>
              </a:rPr>
              <a:t>risk of </a:t>
            </a:r>
            <a:r>
              <a:rPr lang="en-GB" altLang="en-GB" b="0" dirty="0" smtClean="0">
                <a:cs typeface="Times New Roman" pitchFamily="18" charset="0"/>
              </a:rPr>
              <a:t>venous thrombosis</a:t>
            </a:r>
            <a:r>
              <a:rPr lang="en-GB" altLang="en-GB" b="0" dirty="0">
                <a:cs typeface="Times New Roman" pitchFamily="18" charset="0"/>
              </a:rPr>
              <a:t>.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112963" y="3833813"/>
            <a:ext cx="37497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b="0" dirty="0">
                <a:cs typeface="Times New Roman" pitchFamily="18" charset="0"/>
              </a:rPr>
              <a:t>e.g.: 	</a:t>
            </a:r>
            <a:r>
              <a:rPr lang="en-GB" altLang="en-GB" b="0" dirty="0" smtClean="0">
                <a:cs typeface="Times New Roman" pitchFamily="18" charset="0"/>
              </a:rPr>
              <a:t>surgery</a:t>
            </a:r>
          </a:p>
          <a:p>
            <a:r>
              <a:rPr lang="en-GB" altLang="en-GB" b="0" dirty="0" smtClean="0">
                <a:cs typeface="Times New Roman" pitchFamily="18" charset="0"/>
              </a:rPr>
              <a:t>	fracture</a:t>
            </a:r>
            <a:endParaRPr lang="en-GB" altLang="en-GB" b="0" dirty="0">
              <a:cs typeface="Times New Roman" pitchFamily="18" charset="0"/>
            </a:endParaRPr>
          </a:p>
          <a:p>
            <a:r>
              <a:rPr lang="en-GB" altLang="en-GB" b="0" dirty="0">
                <a:cs typeface="Times New Roman" pitchFamily="18" charset="0"/>
              </a:rPr>
              <a:t>	long haul </a:t>
            </a:r>
            <a:r>
              <a:rPr lang="en-GB" altLang="en-GB" b="0" dirty="0" smtClean="0">
                <a:cs typeface="Times New Roman" pitchFamily="18" charset="0"/>
              </a:rPr>
              <a:t>flight</a:t>
            </a:r>
          </a:p>
          <a:p>
            <a:r>
              <a:rPr lang="en-GB" altLang="en-GB" b="0" dirty="0" smtClean="0">
                <a:cs typeface="Times New Roman" pitchFamily="18" charset="0"/>
              </a:rPr>
              <a:t>	bed rest</a:t>
            </a:r>
            <a:r>
              <a:rPr lang="en-GB" altLang="en-GB" b="0" dirty="0">
                <a:cs typeface="Times New Roman" pitchFamily="18" charset="0"/>
              </a:rPr>
              <a:t>	</a:t>
            </a:r>
            <a:r>
              <a:rPr lang="en-GB" altLang="en-GB" b="0" dirty="0" smtClean="0">
                <a:cs typeface="Times New Roman" pitchFamily="18" charset="0"/>
              </a:rPr>
              <a:t> </a:t>
            </a:r>
            <a:endParaRPr lang="en-GB" altLang="en-GB" b="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794" y="1969477"/>
            <a:ext cx="7772400" cy="41148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Clinical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Thrombosis </a:t>
            </a:r>
            <a:r>
              <a:rPr lang="en-GB" dirty="0"/>
              <a:t>at young age</a:t>
            </a:r>
          </a:p>
          <a:p>
            <a:pPr lvl="1"/>
            <a:r>
              <a:rPr lang="en-GB" dirty="0" smtClean="0"/>
              <a:t>‘idiopathic thrombosis’</a:t>
            </a:r>
          </a:p>
          <a:p>
            <a:pPr lvl="1"/>
            <a:r>
              <a:rPr lang="en-GB" dirty="0" smtClean="0"/>
              <a:t>Multiple </a:t>
            </a:r>
            <a:r>
              <a:rPr lang="en-GB" dirty="0"/>
              <a:t>thromboses</a:t>
            </a:r>
          </a:p>
          <a:p>
            <a:pPr lvl="1"/>
            <a:r>
              <a:rPr lang="en-GB" dirty="0"/>
              <a:t>Thrombosis whilst </a:t>
            </a:r>
            <a:r>
              <a:rPr lang="en-GB" dirty="0" err="1" smtClean="0"/>
              <a:t>anticoagulated</a:t>
            </a:r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Laboratory</a:t>
            </a:r>
          </a:p>
          <a:p>
            <a:pPr lvl="1"/>
            <a:r>
              <a:rPr lang="en-GB" dirty="0" smtClean="0"/>
              <a:t>Identifiable cause of increased risk</a:t>
            </a:r>
          </a:p>
          <a:p>
            <a:pPr lvl="2"/>
            <a:r>
              <a:rPr lang="en-GB" dirty="0" smtClean="0"/>
              <a:t>AT deficiency, Factor V Leiden, global measures of coagulation activity.  </a:t>
            </a:r>
            <a:endParaRPr lang="en-GB" dirty="0"/>
          </a:p>
        </p:txBody>
      </p:sp>
      <p:sp>
        <p:nvSpPr>
          <p:cNvPr id="209924" name="Text Box 4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GB" altLang="en-GB">
                <a:solidFill>
                  <a:schemeClr val="accent2"/>
                </a:solidFill>
              </a:rPr>
              <a:t>Increased risk of thrombosis: “thrombophilia”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0000"/>
                </a:solidFill>
              </a:rPr>
              <a:t>Characteristics of abnormal </a:t>
            </a:r>
            <a:r>
              <a:rPr lang="en-GB" dirty="0">
                <a:solidFill>
                  <a:srgbClr val="CC0000"/>
                </a:solidFill>
              </a:rPr>
              <a:t>bleeding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665728" y="1903513"/>
            <a:ext cx="7772400" cy="334871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dirty="0" smtClean="0"/>
              <a:t>Bleeding that is:</a:t>
            </a:r>
          </a:p>
          <a:p>
            <a:pPr lvl="1">
              <a:lnSpc>
                <a:spcPct val="125000"/>
              </a:lnSpc>
            </a:pPr>
            <a:r>
              <a:rPr lang="en-GB" dirty="0" smtClean="0"/>
              <a:t>‘Spontaneous’</a:t>
            </a:r>
          </a:p>
          <a:p>
            <a:pPr lvl="1">
              <a:lnSpc>
                <a:spcPct val="125000"/>
              </a:lnSpc>
            </a:pPr>
            <a:r>
              <a:rPr lang="en-GB" dirty="0" smtClean="0"/>
              <a:t>Out of proportion to the trauma/injury</a:t>
            </a:r>
          </a:p>
          <a:p>
            <a:pPr lvl="1">
              <a:lnSpc>
                <a:spcPct val="125000"/>
              </a:lnSpc>
            </a:pPr>
            <a:r>
              <a:rPr lang="en-GB" dirty="0" smtClean="0"/>
              <a:t>Unduly prolonged </a:t>
            </a:r>
          </a:p>
          <a:p>
            <a:pPr lvl="1">
              <a:lnSpc>
                <a:spcPct val="125000"/>
              </a:lnSpc>
            </a:pPr>
            <a:r>
              <a:rPr lang="en-GB" dirty="0" smtClean="0"/>
              <a:t>Restarts after appearing to stop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0860" y="5754029"/>
            <a:ext cx="797365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 ~12% of the population have ‘easy bruising’</a:t>
            </a:r>
            <a:endParaRPr lang="en-GB" sz="28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Combined risks for thrombosis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Numerous conditions will alter blood coagulation, vessel wall and/or flow to precipitate thrombosis or make it more likely. </a:t>
            </a:r>
            <a:r>
              <a:rPr lang="en-GB" sz="2800" dirty="0" err="1" smtClean="0"/>
              <a:t>Eg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dirty="0" smtClean="0"/>
              <a:t>Pregnancy</a:t>
            </a:r>
          </a:p>
          <a:p>
            <a:pPr lvl="1"/>
            <a:r>
              <a:rPr lang="en-GB" sz="2400" dirty="0" smtClean="0"/>
              <a:t>Malignancy</a:t>
            </a:r>
          </a:p>
          <a:p>
            <a:pPr lvl="1"/>
            <a:r>
              <a:rPr lang="en-GB" sz="2400" dirty="0" smtClean="0"/>
              <a:t>Surgery</a:t>
            </a:r>
          </a:p>
          <a:p>
            <a:pPr lvl="1"/>
            <a:r>
              <a:rPr lang="en-GB" sz="2400" dirty="0" smtClean="0"/>
              <a:t>Inflammatory response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  <a:latin typeface="Franklin Gothic Book" pitchFamily="34" charset="0"/>
              </a:rPr>
              <a:t>Risk of postoperative VTE</a:t>
            </a:r>
          </a:p>
        </p:txBody>
      </p:sp>
      <p:pic>
        <p:nvPicPr>
          <p:cNvPr id="150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060575"/>
            <a:ext cx="8556625" cy="3736975"/>
          </a:xfrm>
          <a:noFill/>
        </p:spPr>
      </p:pic>
      <p:sp>
        <p:nvSpPr>
          <p:cNvPr id="150532" name="TextBox 4"/>
          <p:cNvSpPr txBox="1">
            <a:spLocks noChangeArrowheads="1"/>
          </p:cNvSpPr>
          <p:nvPr/>
        </p:nvSpPr>
        <p:spPr bwMode="auto">
          <a:xfrm>
            <a:off x="4140200" y="6308725"/>
            <a:ext cx="475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b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Sweetland 2009 (million women study)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528040" y="237378"/>
            <a:ext cx="6755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4000" b="0" dirty="0" smtClean="0">
                <a:solidFill>
                  <a:schemeClr val="accent2"/>
                </a:solidFill>
                <a:latin typeface="+mj-lt"/>
              </a:rPr>
              <a:t>Therapy and venous </a:t>
            </a:r>
            <a:r>
              <a:rPr lang="en-GB" altLang="en-GB" sz="4000" b="0" dirty="0">
                <a:solidFill>
                  <a:schemeClr val="accent2"/>
                </a:solidFill>
                <a:latin typeface="+mj-lt"/>
              </a:rPr>
              <a:t>thrombosis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680630" y="1457876"/>
            <a:ext cx="7867650" cy="48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altLang="en-GB" sz="2800" b="0" dirty="0" smtClean="0">
                <a:solidFill>
                  <a:schemeClr val="accent2"/>
                </a:solidFill>
                <a:cs typeface="Times New Roman" pitchFamily="18" charset="0"/>
              </a:rPr>
              <a:t> Treatment: to </a:t>
            </a:r>
            <a:r>
              <a:rPr lang="en-GB" altLang="en-GB" sz="2800" b="0" dirty="0" err="1" smtClean="0">
                <a:solidFill>
                  <a:schemeClr val="accent2"/>
                </a:solidFill>
                <a:cs typeface="Times New Roman" pitchFamily="18" charset="0"/>
              </a:rPr>
              <a:t>lyse</a:t>
            </a:r>
            <a:r>
              <a:rPr lang="en-GB" altLang="en-GB" sz="2800" b="0" dirty="0" smtClean="0">
                <a:solidFill>
                  <a:schemeClr val="accent2"/>
                </a:solidFill>
                <a:cs typeface="Times New Roman" pitchFamily="18" charset="0"/>
              </a:rPr>
              <a:t> clot</a:t>
            </a:r>
          </a:p>
          <a:p>
            <a:pPr lvl="1">
              <a:buFontTx/>
              <a:buChar char="•"/>
            </a:pPr>
            <a:r>
              <a:rPr lang="en-GB" altLang="en-GB" sz="2800" b="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GB" altLang="en-GB" sz="2000" b="0" dirty="0" err="1" smtClean="0">
                <a:cs typeface="Times New Roman" pitchFamily="18" charset="0"/>
              </a:rPr>
              <a:t>eg</a:t>
            </a:r>
            <a:r>
              <a:rPr lang="en-GB" altLang="en-GB" sz="2000" b="0" dirty="0" smtClean="0">
                <a:cs typeface="Times New Roman" pitchFamily="18" charset="0"/>
              </a:rPr>
              <a:t> tPA (high risk of bleeding)</a:t>
            </a:r>
          </a:p>
          <a:p>
            <a:pPr lvl="1">
              <a:buFontTx/>
              <a:buChar char="•"/>
            </a:pPr>
            <a:endParaRPr lang="en-GB" altLang="en-GB" sz="2000" b="0" dirty="0" smtClean="0">
              <a:cs typeface="Times New Roman" pitchFamily="18" charset="0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b="0" dirty="0" smtClean="0">
                <a:solidFill>
                  <a:schemeClr val="accent2"/>
                </a:solidFill>
                <a:cs typeface="Times New Roman" pitchFamily="18" charset="0"/>
              </a:rPr>
              <a:t> Treatment: to limit recurrence/extension/emboli</a:t>
            </a:r>
          </a:p>
          <a:p>
            <a:pPr lvl="1">
              <a:buFontTx/>
              <a:buChar char="•"/>
            </a:pPr>
            <a:r>
              <a:rPr lang="en-GB" altLang="en-GB" sz="2000" b="0" dirty="0" smtClean="0">
                <a:cs typeface="Times New Roman" pitchFamily="18" charset="0"/>
              </a:rPr>
              <a:t> Increase anticoagulant activity</a:t>
            </a:r>
          </a:p>
          <a:p>
            <a:pPr lvl="2">
              <a:buFontTx/>
              <a:buChar char="•"/>
            </a:pPr>
            <a:r>
              <a:rPr lang="en-GB" altLang="en-GB" sz="2000" b="0" dirty="0" smtClean="0">
                <a:cs typeface="Times New Roman" pitchFamily="18" charset="0"/>
              </a:rPr>
              <a:t> </a:t>
            </a:r>
            <a:r>
              <a:rPr lang="en-GB" altLang="en-GB" sz="2000" b="0" dirty="0" err="1" smtClean="0">
                <a:cs typeface="Times New Roman" pitchFamily="18" charset="0"/>
              </a:rPr>
              <a:t>e.g</a:t>
            </a:r>
            <a:r>
              <a:rPr lang="en-GB" altLang="en-GB" sz="2000" b="0" dirty="0" smtClean="0">
                <a:cs typeface="Times New Roman" pitchFamily="18" charset="0"/>
              </a:rPr>
              <a:t>: heparin</a:t>
            </a:r>
            <a:r>
              <a:rPr lang="en-GB" altLang="en-GB" sz="2800" b="0" dirty="0" smtClean="0">
                <a:cs typeface="Times New Roman" pitchFamily="18" charset="0"/>
              </a:rPr>
              <a:t> </a:t>
            </a:r>
            <a:r>
              <a:rPr lang="en-GB" altLang="en-GB" sz="2000" b="0" dirty="0" smtClean="0">
                <a:cs typeface="Times New Roman" pitchFamily="18" charset="0"/>
              </a:rPr>
              <a:t>(immediate acting, parenteral)</a:t>
            </a:r>
          </a:p>
          <a:p>
            <a:pPr lvl="2"/>
            <a:endParaRPr lang="en-GB" altLang="en-GB" sz="2800" b="0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GB" altLang="en-GB" sz="2000" b="0" dirty="0" smtClean="0">
                <a:cs typeface="Times New Roman" pitchFamily="18" charset="0"/>
              </a:rPr>
              <a:t>lower procoagulant factors </a:t>
            </a:r>
          </a:p>
          <a:p>
            <a:pPr lvl="2">
              <a:buFontTx/>
              <a:buChar char="•"/>
            </a:pPr>
            <a:r>
              <a:rPr lang="en-GB" altLang="en-GB" sz="2000" b="0" dirty="0" smtClean="0">
                <a:cs typeface="Times New Roman" pitchFamily="18" charset="0"/>
              </a:rPr>
              <a:t> e.g.: warfarin (oral, slow acting for long term therapy)</a:t>
            </a:r>
          </a:p>
          <a:p>
            <a:pPr lvl="2"/>
            <a:endParaRPr lang="en-GB" altLang="en-GB" sz="2000" b="0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GB" altLang="en-GB" sz="2000" b="0" dirty="0" smtClean="0">
                <a:cs typeface="Times New Roman" pitchFamily="18" charset="0"/>
              </a:rPr>
              <a:t>New anticoagulants – direct inhibitors</a:t>
            </a:r>
          </a:p>
          <a:p>
            <a:pPr lvl="2">
              <a:buFontTx/>
              <a:buChar char="•"/>
            </a:pPr>
            <a:r>
              <a:rPr lang="en-GB" altLang="en-GB" sz="2000" b="0" dirty="0" smtClean="0">
                <a:cs typeface="Times New Roman" pitchFamily="18" charset="0"/>
              </a:rPr>
              <a:t> Rivaroxaban (</a:t>
            </a:r>
            <a:r>
              <a:rPr lang="en-GB" altLang="en-GB" sz="2000" b="0" dirty="0" err="1" smtClean="0">
                <a:cs typeface="Times New Roman" pitchFamily="18" charset="0"/>
              </a:rPr>
              <a:t>Xa</a:t>
            </a:r>
            <a:r>
              <a:rPr lang="en-GB" altLang="en-GB" sz="2000" b="0" dirty="0" smtClean="0">
                <a:cs typeface="Times New Roman" pitchFamily="18" charset="0"/>
              </a:rPr>
              <a:t>), </a:t>
            </a:r>
            <a:r>
              <a:rPr lang="en-GB" altLang="en-GB" sz="2000" b="0" dirty="0" err="1" smtClean="0">
                <a:cs typeface="Times New Roman" pitchFamily="18" charset="0"/>
              </a:rPr>
              <a:t>Apixaban</a:t>
            </a:r>
            <a:r>
              <a:rPr lang="en-GB" altLang="en-GB" sz="2000" b="0" dirty="0" smtClean="0">
                <a:cs typeface="Times New Roman" pitchFamily="18" charset="0"/>
              </a:rPr>
              <a:t> (</a:t>
            </a:r>
            <a:r>
              <a:rPr lang="en-GB" altLang="en-GB" sz="2000" b="0" dirty="0" err="1" smtClean="0">
                <a:cs typeface="Times New Roman" pitchFamily="18" charset="0"/>
              </a:rPr>
              <a:t>Xa</a:t>
            </a:r>
            <a:r>
              <a:rPr lang="en-GB" altLang="en-GB" sz="2000" b="0" dirty="0" smtClean="0">
                <a:cs typeface="Times New Roman" pitchFamily="18" charset="0"/>
              </a:rPr>
              <a:t>), Dabigatran (</a:t>
            </a:r>
            <a:r>
              <a:rPr lang="en-GB" altLang="en-GB" sz="2000" b="0" dirty="0" err="1" smtClean="0">
                <a:cs typeface="Times New Roman" pitchFamily="18" charset="0"/>
              </a:rPr>
              <a:t>IIa</a:t>
            </a:r>
            <a:r>
              <a:rPr lang="en-GB" altLang="en-GB" sz="2000" b="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GB" altLang="en-GB" sz="2000" b="0" dirty="0">
                <a:cs typeface="Times New Roman" pitchFamily="18" charset="0"/>
              </a:rPr>
              <a:t>	</a:t>
            </a:r>
            <a:endParaRPr lang="en-GB" altLang="en-GB" sz="2000" b="0" dirty="0" smtClean="0">
              <a:cs typeface="Times New Roman" pitchFamily="18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1598613" y="38179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GB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0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0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0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613" y="1139143"/>
            <a:ext cx="7177413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GB" altLang="en-GB" sz="2800" dirty="0">
                <a:solidFill>
                  <a:schemeClr val="accent2"/>
                </a:solidFill>
                <a:cs typeface="Times New Roman" pitchFamily="18" charset="0"/>
              </a:rPr>
              <a:t>Prevention (NICE Guidelines 2010)</a:t>
            </a:r>
          </a:p>
          <a:p>
            <a:pPr lvl="1">
              <a:lnSpc>
                <a:spcPct val="135000"/>
              </a:lnSpc>
              <a:buFontTx/>
              <a:buChar char="•"/>
            </a:pPr>
            <a:r>
              <a:rPr lang="en-GB" altLang="en-GB" sz="2000" b="0" dirty="0">
                <a:cs typeface="Times New Roman" pitchFamily="18" charset="0"/>
              </a:rPr>
              <a:t> Assess individual risk and circumstantial risk</a:t>
            </a:r>
          </a:p>
          <a:p>
            <a:pPr lvl="1">
              <a:lnSpc>
                <a:spcPct val="135000"/>
              </a:lnSpc>
              <a:buFontTx/>
              <a:buChar char="•"/>
            </a:pPr>
            <a:r>
              <a:rPr lang="en-GB" altLang="en-GB" sz="2000" b="0" dirty="0">
                <a:cs typeface="Times New Roman" pitchFamily="18" charset="0"/>
              </a:rPr>
              <a:t> All patients admitted should have VTE risk </a:t>
            </a:r>
            <a:r>
              <a:rPr lang="en-GB" altLang="en-GB" sz="2000" b="0" dirty="0" smtClean="0">
                <a:cs typeface="Times New Roman" pitchFamily="18" charset="0"/>
              </a:rPr>
              <a:t>assessment</a:t>
            </a:r>
          </a:p>
          <a:p>
            <a:pPr lvl="2">
              <a:lnSpc>
                <a:spcPct val="135000"/>
              </a:lnSpc>
              <a:buFontTx/>
              <a:buChar char="•"/>
            </a:pPr>
            <a:r>
              <a:rPr lang="en-GB" altLang="en-GB" sz="2000" b="0" dirty="0">
                <a:cs typeface="Times New Roman" pitchFamily="18" charset="0"/>
              </a:rPr>
              <a:t> </a:t>
            </a:r>
            <a:r>
              <a:rPr lang="en-GB" altLang="en-GB" sz="2000" b="0" dirty="0" smtClean="0">
                <a:cs typeface="Times New Roman" pitchFamily="18" charset="0"/>
              </a:rPr>
              <a:t>(hospital target &gt;90%) </a:t>
            </a:r>
            <a:endParaRPr lang="en-GB" altLang="en-GB" sz="2000" b="0" dirty="0">
              <a:cs typeface="Times New Roman" pitchFamily="18" charset="0"/>
            </a:endParaRPr>
          </a:p>
          <a:p>
            <a:pPr lvl="1">
              <a:lnSpc>
                <a:spcPct val="135000"/>
              </a:lnSpc>
              <a:buFontTx/>
              <a:buChar char="•"/>
            </a:pPr>
            <a:r>
              <a:rPr lang="en-GB" altLang="en-GB" sz="2000" b="0" dirty="0">
                <a:cs typeface="Times New Roman" pitchFamily="18" charset="0"/>
              </a:rPr>
              <a:t> Give prophylactic antithrombotic therapy </a:t>
            </a:r>
          </a:p>
          <a:p>
            <a:pPr lvl="2">
              <a:lnSpc>
                <a:spcPct val="135000"/>
              </a:lnSpc>
              <a:buFontTx/>
              <a:buChar char="•"/>
            </a:pPr>
            <a:r>
              <a:rPr lang="en-GB" altLang="en-GB" sz="2000" b="0" dirty="0">
                <a:cs typeface="Times New Roman" pitchFamily="18" charset="0"/>
              </a:rPr>
              <a:t>(</a:t>
            </a:r>
            <a:r>
              <a:rPr lang="en-GB" altLang="en-GB" sz="2000" b="0" dirty="0" err="1">
                <a:cs typeface="Times New Roman" pitchFamily="18" charset="0"/>
              </a:rPr>
              <a:t>eg</a:t>
            </a:r>
            <a:r>
              <a:rPr lang="en-GB" altLang="en-GB" sz="2000" b="0" dirty="0">
                <a:cs typeface="Times New Roman" pitchFamily="18" charset="0"/>
              </a:rPr>
              <a:t> heparin for in-patients)</a:t>
            </a:r>
          </a:p>
          <a:p>
            <a:pPr lvl="2">
              <a:lnSpc>
                <a:spcPct val="135000"/>
              </a:lnSpc>
              <a:buFontTx/>
              <a:buChar char="•"/>
            </a:pPr>
            <a:r>
              <a:rPr lang="en-GB" altLang="en-GB" sz="2000" b="0" dirty="0">
                <a:cs typeface="Times New Roman" pitchFamily="18" charset="0"/>
              </a:rPr>
              <a:t> +/ TED stockings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4554" y="5890085"/>
            <a:ext cx="5505931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en-GB" sz="1200" dirty="0" smtClean="0">
                <a:solidFill>
                  <a:srgbClr val="0000FF"/>
                </a:solidFill>
                <a:hlinkClick r:id="rId2"/>
              </a:rPr>
              <a:t>publications.nice.org.uk/venous-thromboembolism-reducing-the-risk-cg92</a:t>
            </a:r>
            <a:r>
              <a:rPr lang="en-GB" sz="1200" dirty="0" smtClean="0">
                <a:solidFill>
                  <a:srgbClr val="0000FF"/>
                </a:solidFill>
              </a:rPr>
              <a:t> </a:t>
            </a:r>
            <a:endParaRPr lang="en-GB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4" name="Group 4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68962" name="AutoShape 2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963" name="Rectangle 3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819150" y="1404938"/>
            <a:ext cx="7643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>
                <a:solidFill>
                  <a:schemeClr val="accent1"/>
                </a:solidFill>
              </a:rPr>
              <a:t>Normal haemostasis: a state of equilibrium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5043488" y="37592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1071563" y="3724275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factors,</a:t>
            </a:r>
          </a:p>
          <a:p>
            <a:r>
              <a:rPr lang="en-US" altLang="en-GB" sz="2400"/>
              <a:t>anticoagulant proteins</a:t>
            </a: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1004888" y="227013"/>
            <a:ext cx="7207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Haemostasis and Thrombosis: a Balance</a:t>
            </a:r>
          </a:p>
        </p:txBody>
      </p:sp>
    </p:spTree>
    <p:extLst>
      <p:ext uri="{BB962C8B-B14F-4D97-AF65-F5344CB8AC3E}">
        <p14:creationId xmlns:p14="http://schemas.microsoft.com/office/powerpoint/2010/main" val="17819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99" name="Group 1039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70000" name="AutoShape 1040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01" name="Rectangle 1041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9989" name="Text Box 1029"/>
          <p:cNvSpPr txBox="1">
            <a:spLocks noChangeArrowheads="1"/>
          </p:cNvSpPr>
          <p:nvPr/>
        </p:nvSpPr>
        <p:spPr bwMode="auto">
          <a:xfrm>
            <a:off x="657718" y="521248"/>
            <a:ext cx="2386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GB" sz="3600" dirty="0">
                <a:solidFill>
                  <a:srgbClr val="CC0000"/>
                </a:solidFill>
              </a:rPr>
              <a:t>Bleeding</a:t>
            </a:r>
          </a:p>
        </p:txBody>
      </p:sp>
      <p:grpSp>
        <p:nvGrpSpPr>
          <p:cNvPr id="169990" name="Group 1030"/>
          <p:cNvGrpSpPr>
            <a:grpSpLocks/>
          </p:cNvGrpSpPr>
          <p:nvPr/>
        </p:nvGrpSpPr>
        <p:grpSpPr bwMode="auto">
          <a:xfrm rot="-1571430">
            <a:off x="2103438" y="2435225"/>
            <a:ext cx="3795712" cy="2816225"/>
            <a:chOff x="1446" y="1546"/>
            <a:chExt cx="2391" cy="1774"/>
          </a:xfrm>
        </p:grpSpPr>
        <p:sp>
          <p:nvSpPr>
            <p:cNvPr id="169991" name="AutoShape 1031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992" name="Rectangle 1032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9997" name="Text Box 1037"/>
          <p:cNvSpPr txBox="1">
            <a:spLocks noChangeArrowheads="1"/>
          </p:cNvSpPr>
          <p:nvPr/>
        </p:nvSpPr>
        <p:spPr bwMode="auto">
          <a:xfrm>
            <a:off x="447675" y="4792663"/>
            <a:ext cx="21066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</a:t>
            </a:r>
          </a:p>
          <a:p>
            <a:r>
              <a:rPr lang="en-US" altLang="en-GB" sz="2400"/>
              <a:t>factors,</a:t>
            </a:r>
          </a:p>
          <a:p>
            <a:r>
              <a:rPr lang="en-US" altLang="en-GB" sz="2400"/>
              <a:t>Anticoagulant </a:t>
            </a:r>
          </a:p>
          <a:p>
            <a:r>
              <a:rPr lang="en-US" altLang="en-GB" sz="2400"/>
              <a:t>proteins</a:t>
            </a:r>
          </a:p>
        </p:txBody>
      </p:sp>
      <p:sp>
        <p:nvSpPr>
          <p:cNvPr id="169998" name="Text Box 1038"/>
          <p:cNvSpPr txBox="1">
            <a:spLocks noChangeArrowheads="1"/>
          </p:cNvSpPr>
          <p:nvPr/>
        </p:nvSpPr>
        <p:spPr bwMode="auto">
          <a:xfrm>
            <a:off x="4911725" y="33401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70004" name="Arc 1044"/>
          <p:cNvSpPr>
            <a:spLocks/>
          </p:cNvSpPr>
          <p:nvPr/>
        </p:nvSpPr>
        <p:spPr bwMode="auto">
          <a:xfrm flipH="1">
            <a:off x="3592513" y="2136775"/>
            <a:ext cx="722312" cy="2587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05" name="Line 1045"/>
          <p:cNvSpPr>
            <a:spLocks noChangeShapeType="1"/>
          </p:cNvSpPr>
          <p:nvPr/>
        </p:nvSpPr>
        <p:spPr bwMode="auto">
          <a:xfrm>
            <a:off x="7705725" y="3521075"/>
            <a:ext cx="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06" name="Line 1046"/>
          <p:cNvSpPr>
            <a:spLocks noChangeShapeType="1"/>
          </p:cNvSpPr>
          <p:nvPr/>
        </p:nvSpPr>
        <p:spPr bwMode="auto">
          <a:xfrm flipV="1">
            <a:off x="303213" y="4878388"/>
            <a:ext cx="0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022428" y="2107417"/>
            <a:ext cx="211788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rgbClr val="FF0000"/>
                </a:solidFill>
              </a:rPr>
              <a:t>Consumption</a:t>
            </a:r>
          </a:p>
          <a:p>
            <a:r>
              <a:rPr lang="en-GB" sz="2800" b="0" dirty="0" smtClean="0">
                <a:solidFill>
                  <a:srgbClr val="FF0000"/>
                </a:solidFill>
              </a:rPr>
              <a:t>Dilution</a:t>
            </a:r>
            <a:endParaRPr lang="en-GB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171011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1017" name="Group 9"/>
          <p:cNvGrpSpPr>
            <a:grpSpLocks/>
          </p:cNvGrpSpPr>
          <p:nvPr/>
        </p:nvGrpSpPr>
        <p:grpSpPr bwMode="auto">
          <a:xfrm rot="1904838">
            <a:off x="3400425" y="2435225"/>
            <a:ext cx="3795713" cy="2816225"/>
            <a:chOff x="1446" y="1546"/>
            <a:chExt cx="2391" cy="1774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5879991" y="426852"/>
            <a:ext cx="2799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4000" dirty="0">
                <a:solidFill>
                  <a:srgbClr val="333399"/>
                </a:solidFill>
              </a:rPr>
              <a:t>Thrombosis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735013" y="2887663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Fibrinolytic factors,</a:t>
            </a:r>
          </a:p>
          <a:p>
            <a:r>
              <a:rPr lang="en-US" altLang="en-GB" sz="2400"/>
              <a:t>anticoagulant proteins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6564313" y="5202238"/>
            <a:ext cx="1852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Coagulation </a:t>
            </a:r>
          </a:p>
          <a:p>
            <a:r>
              <a:rPr lang="en-US" altLang="en-GB" sz="2400"/>
              <a:t>factors,</a:t>
            </a:r>
          </a:p>
          <a:p>
            <a:r>
              <a:rPr lang="en-US" altLang="en-GB" sz="2400"/>
              <a:t>platelets</a:t>
            </a:r>
          </a:p>
        </p:txBody>
      </p:sp>
      <p:sp>
        <p:nvSpPr>
          <p:cNvPr id="171023" name="Arc 15"/>
          <p:cNvSpPr>
            <a:spLocks/>
          </p:cNvSpPr>
          <p:nvPr/>
        </p:nvSpPr>
        <p:spPr bwMode="auto">
          <a:xfrm>
            <a:off x="4921250" y="2179638"/>
            <a:ext cx="722313" cy="2587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447675" y="3044825"/>
            <a:ext cx="0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 flipV="1">
            <a:off x="8456613" y="5426075"/>
            <a:ext cx="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481763" y="3339635"/>
            <a:ext cx="2137124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rgbClr val="0000FF"/>
                </a:solidFill>
              </a:rPr>
              <a:t>Stasis </a:t>
            </a:r>
          </a:p>
          <a:p>
            <a:r>
              <a:rPr lang="en-GB" sz="2800" b="0" dirty="0">
                <a:solidFill>
                  <a:srgbClr val="0000FF"/>
                </a:solidFill>
              </a:rPr>
              <a:t>I</a:t>
            </a:r>
            <a:r>
              <a:rPr lang="en-GB" sz="2800" b="0" dirty="0" smtClean="0">
                <a:solidFill>
                  <a:srgbClr val="0000FF"/>
                </a:solidFill>
              </a:rPr>
              <a:t>nflammation</a:t>
            </a:r>
            <a:endParaRPr lang="en-GB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33375"/>
            <a:ext cx="8077200" cy="1143000"/>
          </a:xfrm>
        </p:spPr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  <a:latin typeface="Arial" charset="0"/>
              </a:rPr>
              <a:t>A significant bleeding </a:t>
            </a:r>
            <a:r>
              <a:rPr lang="en-GB" sz="4000" b="1" dirty="0" smtClean="0">
                <a:solidFill>
                  <a:srgbClr val="CC0000"/>
                </a:solidFill>
                <a:latin typeface="Arial" charset="0"/>
              </a:rPr>
              <a:t>history: examples</a:t>
            </a:r>
            <a:endParaRPr lang="en-GB" sz="4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773238"/>
            <a:ext cx="7772400" cy="41148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sz="2000" dirty="0" err="1">
                <a:latin typeface="Arial" charset="0"/>
              </a:rPr>
              <a:t>Epistaxis</a:t>
            </a:r>
            <a:r>
              <a:rPr lang="en-GB" sz="2000" dirty="0">
                <a:latin typeface="Arial" charset="0"/>
              </a:rPr>
              <a:t> not stopped by 10 </a:t>
            </a:r>
            <a:r>
              <a:rPr lang="en-GB" sz="2000" dirty="0" err="1">
                <a:latin typeface="Arial" charset="0"/>
              </a:rPr>
              <a:t>mins</a:t>
            </a:r>
            <a:r>
              <a:rPr lang="en-GB" sz="2000" dirty="0">
                <a:latin typeface="Arial" charset="0"/>
              </a:rPr>
              <a:t> compression or requiring medical attention/transfusion.</a:t>
            </a:r>
          </a:p>
          <a:p>
            <a:pPr>
              <a:lnSpc>
                <a:spcPct val="125000"/>
              </a:lnSpc>
            </a:pPr>
            <a:r>
              <a:rPr lang="en-GB" sz="2000" dirty="0" err="1">
                <a:latin typeface="Arial" charset="0"/>
              </a:rPr>
              <a:t>Cutaneous</a:t>
            </a:r>
            <a:r>
              <a:rPr lang="en-GB" sz="2000" dirty="0">
                <a:latin typeface="Arial" charset="0"/>
              </a:rPr>
              <a:t> haemorrhage or bruising without apparent trauma (esp. multiple/large).</a:t>
            </a:r>
          </a:p>
          <a:p>
            <a:pPr>
              <a:lnSpc>
                <a:spcPct val="125000"/>
              </a:lnSpc>
            </a:pPr>
            <a:r>
              <a:rPr lang="en-GB" sz="2000" dirty="0">
                <a:latin typeface="Arial" charset="0"/>
              </a:rPr>
              <a:t>Prolonged (&gt;15 </a:t>
            </a:r>
            <a:r>
              <a:rPr lang="en-GB" sz="2000" dirty="0" err="1">
                <a:latin typeface="Arial" charset="0"/>
              </a:rPr>
              <a:t>mins</a:t>
            </a:r>
            <a:r>
              <a:rPr lang="en-GB" sz="2000" dirty="0">
                <a:latin typeface="Arial" charset="0"/>
              </a:rPr>
              <a:t>) bleeding from trivial wounds, or in oral cavity or recurring spontaneously in 7 days after wound. Spontaneous GI bleeding leading to anaemia.</a:t>
            </a:r>
          </a:p>
          <a:p>
            <a:pPr>
              <a:lnSpc>
                <a:spcPct val="125000"/>
              </a:lnSpc>
            </a:pPr>
            <a:r>
              <a:rPr lang="en-GB" sz="2000" dirty="0">
                <a:latin typeface="Arial" charset="0"/>
              </a:rPr>
              <a:t>Menorrhagia requiring treatment or leading to anaemia, not due to structural lesions of the uterus.</a:t>
            </a:r>
          </a:p>
          <a:p>
            <a:pPr>
              <a:lnSpc>
                <a:spcPct val="125000"/>
              </a:lnSpc>
            </a:pPr>
            <a:r>
              <a:rPr lang="en-GB" sz="2000" dirty="0">
                <a:latin typeface="Arial" charset="0"/>
              </a:rPr>
              <a:t>Heavy, prolonged or recurrent bleeding after surgery or dental extractions. </a:t>
            </a:r>
            <a:endParaRPr lang="en-GB" sz="2000" dirty="0"/>
          </a:p>
          <a:p>
            <a:pPr>
              <a:lnSpc>
                <a:spcPct val="125000"/>
              </a:lnSpc>
            </a:pPr>
            <a:endParaRPr lang="en-GB" sz="2000" dirty="0">
              <a:latin typeface="Arial" charset="0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068684" y="6270172"/>
            <a:ext cx="1609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1" dirty="0">
                <a:latin typeface="Arial" charset="0"/>
              </a:rPr>
              <a:t>Sadler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08810" y="2388870"/>
            <a:ext cx="6757670" cy="1287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88870" y="152400"/>
            <a:ext cx="5314950" cy="5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charset="0"/>
                <a:cs typeface="Arial" charset="0"/>
              </a:rPr>
              <a:t>Haemostatic Plug Formation</a:t>
            </a:r>
          </a:p>
        </p:txBody>
      </p:sp>
      <p:sp>
        <p:nvSpPr>
          <p:cNvPr id="1008643" name="Text Box 3"/>
          <p:cNvSpPr txBox="1">
            <a:spLocks noChangeArrowheads="1"/>
          </p:cNvSpPr>
          <p:nvPr/>
        </p:nvSpPr>
        <p:spPr bwMode="auto">
          <a:xfrm>
            <a:off x="2518410" y="5080000"/>
            <a:ext cx="52355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  <a:sym typeface="Symbol" charset="2"/>
              </a:rPr>
              <a:t></a:t>
            </a:r>
            <a:endParaRPr lang="en-US" sz="2000"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Vessel repair and dissolution of clot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Cell migration/proliferation &amp; fibrinolysis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Restores vessel integrity</a:t>
            </a:r>
          </a:p>
        </p:txBody>
      </p:sp>
      <p:sp>
        <p:nvSpPr>
          <p:cNvPr id="1008644" name="Text Box 4"/>
          <p:cNvSpPr txBox="1">
            <a:spLocks noChangeArrowheads="1"/>
          </p:cNvSpPr>
          <p:nvPr/>
        </p:nvSpPr>
        <p:spPr bwMode="auto">
          <a:xfrm>
            <a:off x="2442210" y="685800"/>
            <a:ext cx="554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008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Response to injury to endothelial cell lining</a:t>
            </a:r>
          </a:p>
        </p:txBody>
      </p:sp>
      <p:sp>
        <p:nvSpPr>
          <p:cNvPr id="1008646" name="Text Box 6"/>
          <p:cNvSpPr txBox="1">
            <a:spLocks noChangeArrowheads="1"/>
          </p:cNvSpPr>
          <p:nvPr/>
        </p:nvSpPr>
        <p:spPr bwMode="auto">
          <a:xfrm>
            <a:off x="1783398" y="2070100"/>
            <a:ext cx="65627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  <a:sym typeface="Symbol" charset="2"/>
              </a:rPr>
              <a:t>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Formation of an unstable platelet plug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platelet adhesion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platelet aggregation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Limits blood loss + provides surface for coagulation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1008647" name="Text Box 7"/>
          <p:cNvSpPr txBox="1">
            <a:spLocks noChangeArrowheads="1"/>
          </p:cNvSpPr>
          <p:nvPr/>
        </p:nvSpPr>
        <p:spPr bwMode="auto">
          <a:xfrm>
            <a:off x="2935923" y="3632200"/>
            <a:ext cx="4387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  <a:sym typeface="Symbol" charset="2"/>
              </a:rPr>
              <a:t>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Stabilisation of the plug with fibrin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blood coagulation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Stops blood loss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29498" y="1079500"/>
            <a:ext cx="5800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Vessel constriction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Vascular smooth muscle cells contract locally</a:t>
            </a:r>
            <a:endParaRPr lang="en-US" sz="2000">
              <a:solidFill>
                <a:srgbClr val="66FFCC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rgbClr val="EF1F32"/>
                </a:solidFill>
                <a:latin typeface="Arial" charset="0"/>
                <a:cs typeface="Arial" charset="0"/>
              </a:rPr>
              <a:t>Limits blood flow to injured vessel</a:t>
            </a:r>
            <a:endParaRPr lang="en-GB" sz="2000">
              <a:solidFill>
                <a:srgbClr val="EF1F3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" y="2708275"/>
            <a:ext cx="173797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Primary </a:t>
            </a:r>
          </a:p>
          <a:p>
            <a:pPr eaLnBrk="0" hangingPunct="0"/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auto">
          <a:xfrm>
            <a:off x="5216525" y="2463800"/>
            <a:ext cx="26670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521652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55467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5902325" y="2311400"/>
            <a:ext cx="720725" cy="176213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2325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 flipV="1">
            <a:off x="6588125" y="2235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 flipV="1">
            <a:off x="6972300" y="2298700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5" name="Freeform 9"/>
          <p:cNvSpPr>
            <a:spLocks/>
          </p:cNvSpPr>
          <p:nvPr/>
        </p:nvSpPr>
        <p:spPr bwMode="auto">
          <a:xfrm rot="1355246" flipV="1">
            <a:off x="6588125" y="1854200"/>
            <a:ext cx="838200" cy="228600"/>
          </a:xfrm>
          <a:custGeom>
            <a:avLst/>
            <a:gdLst/>
            <a:ahLst/>
            <a:cxnLst>
              <a:cxn ang="0">
                <a:pos x="376" y="104"/>
              </a:cxn>
              <a:cxn ang="0">
                <a:pos x="0" y="80"/>
              </a:cxn>
              <a:cxn ang="0">
                <a:pos x="24" y="32"/>
              </a:cxn>
              <a:cxn ang="0">
                <a:pos x="104" y="0"/>
              </a:cxn>
              <a:cxn ang="0">
                <a:pos x="384" y="8"/>
              </a:cxn>
              <a:cxn ang="0">
                <a:pos x="448" y="24"/>
              </a:cxn>
              <a:cxn ang="0">
                <a:pos x="416" y="80"/>
              </a:cxn>
              <a:cxn ang="0">
                <a:pos x="376" y="104"/>
              </a:cxn>
            </a:cxnLst>
            <a:rect l="0" t="0" r="r" b="b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 rot="1355246" flipV="1">
            <a:off x="6970713" y="1920875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7959725" y="14732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985125" y="1689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platelet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526463" y="2311400"/>
            <a:ext cx="693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GlpIa</a:t>
            </a: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3689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5826125" y="261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62071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6740525" y="261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7350125" y="254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7807325" y="2540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81883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8556625" y="2641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36232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Von </a:t>
            </a:r>
          </a:p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Willebrand </a:t>
            </a:r>
          </a:p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factor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15240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Endothelial </a:t>
            </a:r>
          </a:p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cells</a:t>
            </a:r>
          </a:p>
        </p:txBody>
      </p:sp>
      <p:sp>
        <p:nvSpPr>
          <p:cNvPr id="45080" name="Freeform 24"/>
          <p:cNvSpPr>
            <a:spLocks/>
          </p:cNvSpPr>
          <p:nvPr/>
        </p:nvSpPr>
        <p:spPr bwMode="auto">
          <a:xfrm>
            <a:off x="288925" y="2438400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5081" name="Group 25"/>
          <p:cNvGrpSpPr>
            <a:grpSpLocks/>
          </p:cNvGrpSpPr>
          <p:nvPr/>
        </p:nvGrpSpPr>
        <p:grpSpPr bwMode="auto">
          <a:xfrm>
            <a:off x="276225" y="2286000"/>
            <a:ext cx="720725" cy="176213"/>
            <a:chOff x="560" y="1360"/>
            <a:chExt cx="454" cy="111"/>
          </a:xfrm>
        </p:grpSpPr>
        <p:sp>
          <p:nvSpPr>
            <p:cNvPr id="45082" name="Freeform 2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962025" y="2286000"/>
            <a:ext cx="720725" cy="176213"/>
            <a:chOff x="560" y="1360"/>
            <a:chExt cx="454" cy="111"/>
          </a:xfrm>
        </p:grpSpPr>
        <p:sp>
          <p:nvSpPr>
            <p:cNvPr id="45085" name="Freeform 2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87" name="Group 31"/>
          <p:cNvGrpSpPr>
            <a:grpSpLocks/>
          </p:cNvGrpSpPr>
          <p:nvPr/>
        </p:nvGrpSpPr>
        <p:grpSpPr bwMode="auto">
          <a:xfrm flipV="1">
            <a:off x="1647825" y="2209800"/>
            <a:ext cx="838200" cy="228600"/>
            <a:chOff x="560" y="1360"/>
            <a:chExt cx="454" cy="111"/>
          </a:xfrm>
        </p:grpSpPr>
        <p:sp>
          <p:nvSpPr>
            <p:cNvPr id="45088" name="Freeform 3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90" name="Group 34"/>
          <p:cNvGrpSpPr>
            <a:grpSpLocks/>
          </p:cNvGrpSpPr>
          <p:nvPr/>
        </p:nvGrpSpPr>
        <p:grpSpPr bwMode="auto">
          <a:xfrm rot="1355246" flipV="1">
            <a:off x="1647825" y="1828800"/>
            <a:ext cx="838200" cy="228600"/>
            <a:chOff x="560" y="1360"/>
            <a:chExt cx="454" cy="111"/>
          </a:xfrm>
        </p:grpSpPr>
        <p:sp>
          <p:nvSpPr>
            <p:cNvPr id="45091" name="Freeform 3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5093" name="Oval 37"/>
          <p:cNvSpPr>
            <a:spLocks noChangeArrowheads="1"/>
          </p:cNvSpPr>
          <p:nvPr/>
        </p:nvSpPr>
        <p:spPr bwMode="auto">
          <a:xfrm>
            <a:off x="225742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4" name="Freeform 38"/>
          <p:cNvSpPr>
            <a:spLocks/>
          </p:cNvSpPr>
          <p:nvPr/>
        </p:nvSpPr>
        <p:spPr bwMode="auto">
          <a:xfrm>
            <a:off x="2790825" y="1574800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5" name="Freeform 39"/>
          <p:cNvSpPr>
            <a:spLocks/>
          </p:cNvSpPr>
          <p:nvPr/>
        </p:nvSpPr>
        <p:spPr bwMode="auto">
          <a:xfrm>
            <a:off x="3044825" y="1778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6" name="Freeform 40"/>
          <p:cNvSpPr>
            <a:spLocks/>
          </p:cNvSpPr>
          <p:nvPr/>
        </p:nvSpPr>
        <p:spPr bwMode="auto">
          <a:xfrm>
            <a:off x="3095625" y="19050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7" name="Freeform 41"/>
          <p:cNvSpPr>
            <a:spLocks/>
          </p:cNvSpPr>
          <p:nvPr/>
        </p:nvSpPr>
        <p:spPr bwMode="auto">
          <a:xfrm>
            <a:off x="3095625" y="20574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8" name="Freeform 42"/>
          <p:cNvSpPr>
            <a:spLocks/>
          </p:cNvSpPr>
          <p:nvPr/>
        </p:nvSpPr>
        <p:spPr bwMode="auto">
          <a:xfrm>
            <a:off x="3095625" y="22098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9" name="Freeform 43"/>
          <p:cNvSpPr>
            <a:spLocks/>
          </p:cNvSpPr>
          <p:nvPr/>
        </p:nvSpPr>
        <p:spPr bwMode="auto">
          <a:xfrm>
            <a:off x="3095625" y="2362200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>
            <a:off x="332422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225742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platelet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246062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GlpIb</a:t>
            </a:r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>
            <a:off x="53022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>
            <a:off x="4286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05" name="Line 49"/>
          <p:cNvSpPr>
            <a:spLocks noChangeShapeType="1"/>
          </p:cNvSpPr>
          <p:nvPr/>
        </p:nvSpPr>
        <p:spPr bwMode="auto">
          <a:xfrm>
            <a:off x="8858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06" name="Line 50"/>
          <p:cNvSpPr>
            <a:spLocks noChangeShapeType="1"/>
          </p:cNvSpPr>
          <p:nvPr/>
        </p:nvSpPr>
        <p:spPr bwMode="auto">
          <a:xfrm>
            <a:off x="12668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07" name="Line 51"/>
          <p:cNvSpPr>
            <a:spLocks noChangeShapeType="1"/>
          </p:cNvSpPr>
          <p:nvPr/>
        </p:nvSpPr>
        <p:spPr bwMode="auto">
          <a:xfrm>
            <a:off x="180022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>
            <a:off x="240982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86702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>
            <a:off x="32480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>
            <a:off x="37052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 flipH="1">
            <a:off x="346392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13" name="Freeform 57"/>
          <p:cNvSpPr>
            <a:spLocks/>
          </p:cNvSpPr>
          <p:nvPr/>
        </p:nvSpPr>
        <p:spPr bwMode="auto">
          <a:xfrm>
            <a:off x="8213725" y="2235200"/>
            <a:ext cx="355600" cy="382588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08" y="72"/>
              </a:cxn>
              <a:cxn ang="0">
                <a:pos x="160" y="112"/>
              </a:cxn>
              <a:cxn ang="0">
                <a:pos x="72" y="224"/>
              </a:cxn>
              <a:cxn ang="0">
                <a:pos x="0" y="232"/>
              </a:cxn>
            </a:cxnLst>
            <a:rect l="0" t="0" r="r" b="b"/>
            <a:pathLst>
              <a:path w="240" h="233">
                <a:moveTo>
                  <a:pt x="240" y="0"/>
                </a:moveTo>
                <a:cubicBezTo>
                  <a:pt x="235" y="16"/>
                  <a:pt x="217" y="60"/>
                  <a:pt x="208" y="72"/>
                </a:cubicBezTo>
                <a:cubicBezTo>
                  <a:pt x="195" y="88"/>
                  <a:pt x="173" y="96"/>
                  <a:pt x="160" y="112"/>
                </a:cubicBezTo>
                <a:cubicBezTo>
                  <a:pt x="130" y="147"/>
                  <a:pt x="125" y="208"/>
                  <a:pt x="72" y="224"/>
                </a:cubicBezTo>
                <a:cubicBezTo>
                  <a:pt x="43" y="233"/>
                  <a:pt x="26" y="232"/>
                  <a:pt x="0" y="23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7653338" y="2773363"/>
            <a:ext cx="8969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collagen</a:t>
            </a: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22542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rgbClr val="FFFFFF"/>
                </a:solidFill>
                <a:latin typeface="Times New Roman" charset="0"/>
              </a:rPr>
              <a:t>Platelet adhesion</a:t>
            </a:r>
          </a:p>
        </p:txBody>
      </p:sp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379413" y="3941763"/>
            <a:ext cx="2786062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>
                <a:solidFill>
                  <a:srgbClr val="FFFFFF"/>
                </a:solidFill>
                <a:latin typeface="Times New Roman" charset="0"/>
              </a:rPr>
              <a:t>Platelet aggregation</a:t>
            </a:r>
          </a:p>
        </p:txBody>
      </p:sp>
      <p:sp>
        <p:nvSpPr>
          <p:cNvPr id="45117" name="Freeform 61"/>
          <p:cNvSpPr>
            <a:spLocks/>
          </p:cNvSpPr>
          <p:nvPr/>
        </p:nvSpPr>
        <p:spPr bwMode="auto">
          <a:xfrm>
            <a:off x="498475" y="6199188"/>
            <a:ext cx="3721100" cy="762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84" y="40"/>
              </a:cxn>
              <a:cxn ang="0">
                <a:pos x="872" y="32"/>
              </a:cxn>
              <a:cxn ang="0">
                <a:pos x="936" y="16"/>
              </a:cxn>
              <a:cxn ang="0">
                <a:pos x="1568" y="0"/>
              </a:cxn>
              <a:cxn ang="0">
                <a:pos x="1928" y="16"/>
              </a:cxn>
              <a:cxn ang="0">
                <a:pos x="2024" y="8"/>
              </a:cxn>
            </a:cxnLst>
            <a:rect l="0" t="0" r="r" b="b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5118" name="Group 62"/>
          <p:cNvGrpSpPr>
            <a:grpSpLocks/>
          </p:cNvGrpSpPr>
          <p:nvPr/>
        </p:nvGrpSpPr>
        <p:grpSpPr bwMode="auto">
          <a:xfrm>
            <a:off x="485775" y="6046788"/>
            <a:ext cx="720725" cy="176212"/>
            <a:chOff x="560" y="1360"/>
            <a:chExt cx="454" cy="111"/>
          </a:xfrm>
        </p:grpSpPr>
        <p:sp>
          <p:nvSpPr>
            <p:cNvPr id="45119" name="Freeform 6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0" name="Oval 6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21" name="Group 65"/>
          <p:cNvGrpSpPr>
            <a:grpSpLocks/>
          </p:cNvGrpSpPr>
          <p:nvPr/>
        </p:nvGrpSpPr>
        <p:grpSpPr bwMode="auto">
          <a:xfrm>
            <a:off x="1171575" y="6046788"/>
            <a:ext cx="720725" cy="176212"/>
            <a:chOff x="560" y="1360"/>
            <a:chExt cx="454" cy="111"/>
          </a:xfrm>
        </p:grpSpPr>
        <p:sp>
          <p:nvSpPr>
            <p:cNvPr id="45122" name="Freeform 6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3" name="Oval 6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24" name="Group 68"/>
          <p:cNvGrpSpPr>
            <a:grpSpLocks/>
          </p:cNvGrpSpPr>
          <p:nvPr/>
        </p:nvGrpSpPr>
        <p:grpSpPr bwMode="auto">
          <a:xfrm flipV="1">
            <a:off x="1857375" y="5970588"/>
            <a:ext cx="838200" cy="228600"/>
            <a:chOff x="560" y="1360"/>
            <a:chExt cx="454" cy="111"/>
          </a:xfrm>
        </p:grpSpPr>
        <p:sp>
          <p:nvSpPr>
            <p:cNvPr id="45125" name="Freeform 6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6" name="Oval 7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27" name="Group 71"/>
          <p:cNvGrpSpPr>
            <a:grpSpLocks/>
          </p:cNvGrpSpPr>
          <p:nvPr/>
        </p:nvGrpSpPr>
        <p:grpSpPr bwMode="auto">
          <a:xfrm rot="1355246" flipV="1">
            <a:off x="1857375" y="5589588"/>
            <a:ext cx="838200" cy="228600"/>
            <a:chOff x="560" y="1360"/>
            <a:chExt cx="454" cy="111"/>
          </a:xfrm>
        </p:grpSpPr>
        <p:sp>
          <p:nvSpPr>
            <p:cNvPr id="45128" name="Freeform 7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/>
              <a:ahLst/>
              <a:cxnLst>
                <a:cxn ang="0">
                  <a:pos x="376" y="104"/>
                </a:cxn>
                <a:cxn ang="0">
                  <a:pos x="0" y="80"/>
                </a:cxn>
                <a:cxn ang="0">
                  <a:pos x="24" y="32"/>
                </a:cxn>
                <a:cxn ang="0">
                  <a:pos x="104" y="0"/>
                </a:cxn>
                <a:cxn ang="0">
                  <a:pos x="384" y="8"/>
                </a:cxn>
                <a:cxn ang="0">
                  <a:pos x="448" y="24"/>
                </a:cxn>
                <a:cxn ang="0">
                  <a:pos x="416" y="80"/>
                </a:cxn>
                <a:cxn ang="0">
                  <a:pos x="376" y="104"/>
                </a:cxn>
              </a:cxnLst>
              <a:rect l="0" t="0" r="r" b="b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9" name="Oval 7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5130" name="Freeform 74"/>
          <p:cNvSpPr>
            <a:spLocks/>
          </p:cNvSpPr>
          <p:nvPr/>
        </p:nvSpPr>
        <p:spPr bwMode="auto">
          <a:xfrm>
            <a:off x="3000375" y="5335588"/>
            <a:ext cx="4953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8"/>
              </a:cxn>
              <a:cxn ang="0">
                <a:pos x="280" y="112"/>
              </a:cxn>
            </a:cxnLst>
            <a:rect l="0" t="0" r="r" b="b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1" name="Freeform 75"/>
          <p:cNvSpPr>
            <a:spLocks/>
          </p:cNvSpPr>
          <p:nvPr/>
        </p:nvSpPr>
        <p:spPr bwMode="auto">
          <a:xfrm>
            <a:off x="3254375" y="55387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2" name="Freeform 76"/>
          <p:cNvSpPr>
            <a:spLocks/>
          </p:cNvSpPr>
          <p:nvPr/>
        </p:nvSpPr>
        <p:spPr bwMode="auto">
          <a:xfrm>
            <a:off x="3305175" y="56657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3" name="Freeform 77"/>
          <p:cNvSpPr>
            <a:spLocks/>
          </p:cNvSpPr>
          <p:nvPr/>
        </p:nvSpPr>
        <p:spPr bwMode="auto">
          <a:xfrm>
            <a:off x="3305175" y="58181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4" name="Freeform 78"/>
          <p:cNvSpPr>
            <a:spLocks/>
          </p:cNvSpPr>
          <p:nvPr/>
        </p:nvSpPr>
        <p:spPr bwMode="auto">
          <a:xfrm>
            <a:off x="3305175" y="59705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5" name="Freeform 79"/>
          <p:cNvSpPr>
            <a:spLocks/>
          </p:cNvSpPr>
          <p:nvPr/>
        </p:nvSpPr>
        <p:spPr bwMode="auto">
          <a:xfrm>
            <a:off x="3305175" y="6122988"/>
            <a:ext cx="508000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32"/>
              </a:cxn>
              <a:cxn ang="0">
                <a:pos x="296" y="24"/>
              </a:cxn>
              <a:cxn ang="0">
                <a:pos x="320" y="16"/>
              </a:cxn>
            </a:cxnLst>
            <a:rect l="0" t="0" r="r" b="b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6" name="Line 80"/>
          <p:cNvSpPr>
            <a:spLocks noChangeShapeType="1"/>
          </p:cNvSpPr>
          <p:nvPr/>
        </p:nvSpPr>
        <p:spPr bwMode="auto">
          <a:xfrm>
            <a:off x="3533775" y="55895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7" name="Line 81"/>
          <p:cNvSpPr>
            <a:spLocks noChangeShapeType="1"/>
          </p:cNvSpPr>
          <p:nvPr/>
        </p:nvSpPr>
        <p:spPr bwMode="auto">
          <a:xfrm>
            <a:off x="6381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8" name="Line 82"/>
          <p:cNvSpPr>
            <a:spLocks noChangeShapeType="1"/>
          </p:cNvSpPr>
          <p:nvPr/>
        </p:nvSpPr>
        <p:spPr bwMode="auto">
          <a:xfrm>
            <a:off x="10953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39" name="Line 83"/>
          <p:cNvSpPr>
            <a:spLocks noChangeShapeType="1"/>
          </p:cNvSpPr>
          <p:nvPr/>
        </p:nvSpPr>
        <p:spPr bwMode="auto">
          <a:xfrm>
            <a:off x="14763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0" name="Line 84"/>
          <p:cNvSpPr>
            <a:spLocks noChangeShapeType="1"/>
          </p:cNvSpPr>
          <p:nvPr/>
        </p:nvSpPr>
        <p:spPr bwMode="auto">
          <a:xfrm>
            <a:off x="2009775" y="63515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1" name="Line 85"/>
          <p:cNvSpPr>
            <a:spLocks noChangeShapeType="1"/>
          </p:cNvSpPr>
          <p:nvPr/>
        </p:nvSpPr>
        <p:spPr bwMode="auto">
          <a:xfrm>
            <a:off x="2619375" y="62753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2" name="Line 86"/>
          <p:cNvSpPr>
            <a:spLocks noChangeShapeType="1"/>
          </p:cNvSpPr>
          <p:nvPr/>
        </p:nvSpPr>
        <p:spPr bwMode="auto">
          <a:xfrm>
            <a:off x="3076575" y="62753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3" name="Line 87"/>
          <p:cNvSpPr>
            <a:spLocks noChangeShapeType="1"/>
          </p:cNvSpPr>
          <p:nvPr/>
        </p:nvSpPr>
        <p:spPr bwMode="auto">
          <a:xfrm>
            <a:off x="34575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4" name="Line 88"/>
          <p:cNvSpPr>
            <a:spLocks noChangeShapeType="1"/>
          </p:cNvSpPr>
          <p:nvPr/>
        </p:nvSpPr>
        <p:spPr bwMode="auto">
          <a:xfrm>
            <a:off x="39147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5" name="Line 89"/>
          <p:cNvSpPr>
            <a:spLocks noChangeShapeType="1"/>
          </p:cNvSpPr>
          <p:nvPr/>
        </p:nvSpPr>
        <p:spPr bwMode="auto">
          <a:xfrm flipH="1" flipV="1">
            <a:off x="7175500" y="2654300"/>
            <a:ext cx="476250" cy="2301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6" name="AutoShape 90"/>
          <p:cNvSpPr>
            <a:spLocks noChangeArrowheads="1"/>
          </p:cNvSpPr>
          <p:nvPr/>
        </p:nvSpPr>
        <p:spPr bwMode="auto">
          <a:xfrm rot="-2540858">
            <a:off x="3246438" y="2838450"/>
            <a:ext cx="96837" cy="1173163"/>
          </a:xfrm>
          <a:prstGeom prst="downArrow">
            <a:avLst>
              <a:gd name="adj1" fmla="val 50000"/>
              <a:gd name="adj2" fmla="val 3028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8" name="AutoShape 92"/>
          <p:cNvSpPr>
            <a:spLocks noChangeArrowheads="1"/>
          </p:cNvSpPr>
          <p:nvPr/>
        </p:nvSpPr>
        <p:spPr bwMode="auto">
          <a:xfrm rot="2859142">
            <a:off x="5365750" y="2820988"/>
            <a:ext cx="96838" cy="1173162"/>
          </a:xfrm>
          <a:prstGeom prst="downArrow">
            <a:avLst>
              <a:gd name="adj1" fmla="val 50000"/>
              <a:gd name="adj2" fmla="val 3028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49" name="Oval 93"/>
          <p:cNvSpPr>
            <a:spLocks noChangeArrowheads="1"/>
          </p:cNvSpPr>
          <p:nvPr/>
        </p:nvSpPr>
        <p:spPr bwMode="auto">
          <a:xfrm>
            <a:off x="6918325" y="4578350"/>
            <a:ext cx="9652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50" name="Oval 94"/>
          <p:cNvSpPr>
            <a:spLocks noChangeArrowheads="1"/>
          </p:cNvSpPr>
          <p:nvPr/>
        </p:nvSpPr>
        <p:spPr bwMode="auto">
          <a:xfrm>
            <a:off x="2466975" y="4522788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51" name="Oval 95"/>
          <p:cNvSpPr>
            <a:spLocks noChangeArrowheads="1"/>
          </p:cNvSpPr>
          <p:nvPr/>
        </p:nvSpPr>
        <p:spPr bwMode="auto">
          <a:xfrm>
            <a:off x="4797425" y="4518025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52" name="Freeform 96"/>
          <p:cNvSpPr>
            <a:spLocks/>
          </p:cNvSpPr>
          <p:nvPr/>
        </p:nvSpPr>
        <p:spPr bwMode="auto">
          <a:xfrm>
            <a:off x="4271963" y="4648200"/>
            <a:ext cx="635000" cy="100013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45" y="27"/>
              </a:cxn>
              <a:cxn ang="0">
                <a:pos x="318" y="54"/>
              </a:cxn>
              <a:cxn ang="0">
                <a:pos x="0" y="63"/>
              </a:cxn>
            </a:cxnLst>
            <a:rect l="0" t="0" r="r" b="b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53" name="Freeform 97"/>
          <p:cNvSpPr>
            <a:spLocks/>
          </p:cNvSpPr>
          <p:nvPr/>
        </p:nvSpPr>
        <p:spPr bwMode="auto">
          <a:xfrm>
            <a:off x="5454650" y="46466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5154" name="Group 98"/>
          <p:cNvGrpSpPr>
            <a:grpSpLocks/>
          </p:cNvGrpSpPr>
          <p:nvPr/>
        </p:nvGrpSpPr>
        <p:grpSpPr bwMode="auto">
          <a:xfrm>
            <a:off x="3449638" y="4683125"/>
            <a:ext cx="1057275" cy="484188"/>
            <a:chOff x="2191" y="2950"/>
            <a:chExt cx="666" cy="305"/>
          </a:xfrm>
        </p:grpSpPr>
        <p:sp>
          <p:nvSpPr>
            <p:cNvPr id="45155" name="Freeform 99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56" name="Freeform 100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57" name="Line 101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58" name="Group 102"/>
          <p:cNvGrpSpPr>
            <a:grpSpLocks/>
          </p:cNvGrpSpPr>
          <p:nvPr/>
        </p:nvGrpSpPr>
        <p:grpSpPr bwMode="auto">
          <a:xfrm>
            <a:off x="5710238" y="4657725"/>
            <a:ext cx="1057275" cy="484188"/>
            <a:chOff x="2191" y="2950"/>
            <a:chExt cx="666" cy="305"/>
          </a:xfrm>
        </p:grpSpPr>
        <p:sp>
          <p:nvSpPr>
            <p:cNvPr id="45159" name="Freeform 103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60" name="Freeform 104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63" y="19"/>
                </a:cxn>
                <a:cxn ang="0">
                  <a:pos x="281" y="73"/>
                </a:cxn>
                <a:cxn ang="0">
                  <a:pos x="291" y="301"/>
                </a:cxn>
              </a:cxnLst>
              <a:rect l="0" t="0" r="r" b="b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61" name="Line 105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5162" name="Freeform 106"/>
          <p:cNvSpPr>
            <a:spLocks/>
          </p:cNvSpPr>
          <p:nvPr/>
        </p:nvSpPr>
        <p:spPr bwMode="auto">
          <a:xfrm>
            <a:off x="6545263" y="4622800"/>
            <a:ext cx="635000" cy="100013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45" y="27"/>
              </a:cxn>
              <a:cxn ang="0">
                <a:pos x="318" y="54"/>
              </a:cxn>
              <a:cxn ang="0">
                <a:pos x="0" y="63"/>
              </a:cxn>
            </a:cxnLst>
            <a:rect l="0" t="0" r="r" b="b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63" name="Text Box 107"/>
          <p:cNvSpPr txBox="1">
            <a:spLocks noChangeArrowheads="1"/>
          </p:cNvSpPr>
          <p:nvPr/>
        </p:nvSpPr>
        <p:spPr bwMode="auto">
          <a:xfrm>
            <a:off x="4791075" y="47513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platelet</a:t>
            </a:r>
          </a:p>
        </p:txBody>
      </p:sp>
      <p:sp>
        <p:nvSpPr>
          <p:cNvPr id="45164" name="Text Box 108"/>
          <p:cNvSpPr txBox="1">
            <a:spLocks noChangeArrowheads="1"/>
          </p:cNvSpPr>
          <p:nvPr/>
        </p:nvSpPr>
        <p:spPr bwMode="auto">
          <a:xfrm>
            <a:off x="7064375" y="48021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platelet</a:t>
            </a:r>
          </a:p>
        </p:txBody>
      </p:sp>
      <p:sp>
        <p:nvSpPr>
          <p:cNvPr id="45165" name="Text Box 109"/>
          <p:cNvSpPr txBox="1">
            <a:spLocks noChangeArrowheads="1"/>
          </p:cNvSpPr>
          <p:nvPr/>
        </p:nvSpPr>
        <p:spPr bwMode="auto">
          <a:xfrm>
            <a:off x="5121275" y="4040188"/>
            <a:ext cx="11811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GlpIIb/IIIa</a:t>
            </a:r>
          </a:p>
        </p:txBody>
      </p:sp>
      <p:sp>
        <p:nvSpPr>
          <p:cNvPr id="45166" name="Text Box 110"/>
          <p:cNvSpPr txBox="1">
            <a:spLocks noChangeArrowheads="1"/>
          </p:cNvSpPr>
          <p:nvPr/>
        </p:nvSpPr>
        <p:spPr bwMode="auto">
          <a:xfrm>
            <a:off x="2479675" y="47894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platelet</a:t>
            </a:r>
          </a:p>
        </p:txBody>
      </p:sp>
      <p:sp>
        <p:nvSpPr>
          <p:cNvPr id="45167" name="Freeform 111"/>
          <p:cNvSpPr>
            <a:spLocks/>
          </p:cNvSpPr>
          <p:nvPr/>
        </p:nvSpPr>
        <p:spPr bwMode="auto">
          <a:xfrm>
            <a:off x="7727950" y="46974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68" name="Line 112"/>
          <p:cNvSpPr>
            <a:spLocks noChangeShapeType="1"/>
          </p:cNvSpPr>
          <p:nvPr/>
        </p:nvSpPr>
        <p:spPr bwMode="auto">
          <a:xfrm flipH="1">
            <a:off x="4810125" y="4318000"/>
            <a:ext cx="5207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69" name="Line 113"/>
          <p:cNvSpPr>
            <a:spLocks noChangeShapeType="1"/>
          </p:cNvSpPr>
          <p:nvPr/>
        </p:nvSpPr>
        <p:spPr bwMode="auto">
          <a:xfrm flipH="1">
            <a:off x="5635625" y="4381500"/>
            <a:ext cx="635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70" name="Line 114"/>
          <p:cNvSpPr>
            <a:spLocks noChangeShapeType="1"/>
          </p:cNvSpPr>
          <p:nvPr/>
        </p:nvSpPr>
        <p:spPr bwMode="auto">
          <a:xfrm>
            <a:off x="5953125" y="4343400"/>
            <a:ext cx="10541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71" name="Text Box 115"/>
          <p:cNvSpPr txBox="1">
            <a:spLocks noChangeArrowheads="1"/>
          </p:cNvSpPr>
          <p:nvPr/>
        </p:nvSpPr>
        <p:spPr bwMode="auto">
          <a:xfrm>
            <a:off x="4992688" y="5526088"/>
            <a:ext cx="1144587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Fibrinogen</a:t>
            </a:r>
          </a:p>
          <a:p>
            <a:pPr algn="ctr"/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+</a:t>
            </a:r>
          </a:p>
          <a:p>
            <a:pPr algn="ctr"/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Ca2+</a:t>
            </a:r>
          </a:p>
        </p:txBody>
      </p:sp>
      <p:sp>
        <p:nvSpPr>
          <p:cNvPr id="45172" name="Line 116"/>
          <p:cNvSpPr>
            <a:spLocks noChangeShapeType="1"/>
          </p:cNvSpPr>
          <p:nvPr/>
        </p:nvSpPr>
        <p:spPr bwMode="auto">
          <a:xfrm flipH="1" flipV="1">
            <a:off x="4251325" y="5156200"/>
            <a:ext cx="812800" cy="419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73" name="Line 117"/>
          <p:cNvSpPr>
            <a:spLocks noChangeShapeType="1"/>
          </p:cNvSpPr>
          <p:nvPr/>
        </p:nvSpPr>
        <p:spPr bwMode="auto">
          <a:xfrm flipV="1">
            <a:off x="5864225" y="5156200"/>
            <a:ext cx="254000" cy="368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74" name="Line 118"/>
          <p:cNvSpPr>
            <a:spLocks noChangeShapeType="1"/>
          </p:cNvSpPr>
          <p:nvPr/>
        </p:nvSpPr>
        <p:spPr bwMode="auto">
          <a:xfrm flipV="1">
            <a:off x="281622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75" name="Text Box 119"/>
          <p:cNvSpPr txBox="1">
            <a:spLocks noChangeArrowheads="1"/>
          </p:cNvSpPr>
          <p:nvPr/>
        </p:nvSpPr>
        <p:spPr bwMode="auto">
          <a:xfrm>
            <a:off x="4514850" y="1552575"/>
            <a:ext cx="52863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>
                <a:solidFill>
                  <a:srgbClr val="000000"/>
                </a:solidFill>
                <a:latin typeface="Times New Roman" charset="0"/>
              </a:rPr>
              <a:t>or</a:t>
            </a:r>
          </a:p>
        </p:txBody>
      </p:sp>
      <p:sp>
        <p:nvSpPr>
          <p:cNvPr id="45176" name="Freeform 120"/>
          <p:cNvSpPr>
            <a:spLocks/>
          </p:cNvSpPr>
          <p:nvPr/>
        </p:nvSpPr>
        <p:spPr bwMode="auto">
          <a:xfrm>
            <a:off x="3130550" y="4672013"/>
            <a:ext cx="6350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64"/>
              </a:cxn>
              <a:cxn ang="0">
                <a:pos x="400" y="55"/>
              </a:cxn>
            </a:cxnLst>
            <a:rect l="0" t="0" r="r" b="b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77" name="Line 121"/>
          <p:cNvSpPr>
            <a:spLocks noChangeShapeType="1"/>
          </p:cNvSpPr>
          <p:nvPr/>
        </p:nvSpPr>
        <p:spPr bwMode="auto">
          <a:xfrm flipH="1" flipV="1">
            <a:off x="8493125" y="2451100"/>
            <a:ext cx="63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178" name="Text Box 122"/>
          <p:cNvSpPr txBox="1">
            <a:spLocks noChangeArrowheads="1"/>
          </p:cNvSpPr>
          <p:nvPr/>
        </p:nvSpPr>
        <p:spPr bwMode="auto">
          <a:xfrm>
            <a:off x="3575050" y="2952750"/>
            <a:ext cx="152717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Release of </a:t>
            </a:r>
            <a:r>
              <a:rPr lang="en-US" altLang="en-GB" sz="1600">
                <a:solidFill>
                  <a:srgbClr val="3333CC"/>
                </a:solidFill>
                <a:latin typeface="Times New Roman" charset="0"/>
              </a:rPr>
              <a:t>ADP</a:t>
            </a:r>
            <a:endParaRPr lang="en-US" altLang="en-GB" sz="1600">
              <a:solidFill>
                <a:srgbClr val="000000"/>
              </a:solidFill>
              <a:latin typeface="Times New Roman" charset="0"/>
            </a:endParaRPr>
          </a:p>
          <a:p>
            <a:pPr algn="ctr"/>
            <a:r>
              <a:rPr lang="en-US" altLang="en-GB" sz="1600">
                <a:solidFill>
                  <a:srgbClr val="000000"/>
                </a:solidFill>
                <a:latin typeface="Times New Roman" charset="0"/>
              </a:rPr>
              <a:t>&amp;</a:t>
            </a:r>
          </a:p>
          <a:p>
            <a:pPr algn="ctr"/>
            <a:r>
              <a:rPr lang="en-US" altLang="en-GB" sz="1600">
                <a:solidFill>
                  <a:srgbClr val="3333CC"/>
                </a:solidFill>
                <a:latin typeface="Times New Roman" charset="0"/>
              </a:rPr>
              <a:t>prostaglandins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924175" y="6046788"/>
            <a:ext cx="1414462" cy="5326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3106684" y="5081312"/>
            <a:ext cx="857250" cy="13756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2144713" y="4447766"/>
            <a:ext cx="1458912" cy="9896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3" grpId="0" animBg="1"/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0000"/>
                </a:solidFill>
              </a:rPr>
              <a:t>Defects of primary haemostasis (platelet plug formation)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" y="2164080"/>
            <a:ext cx="527304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/>
              <a:t>Deficiency or defective:</a:t>
            </a:r>
            <a:endParaRPr lang="en-GB" sz="2800" dirty="0"/>
          </a:p>
          <a:p>
            <a:pPr lvl="1">
              <a:lnSpc>
                <a:spcPct val="150000"/>
              </a:lnSpc>
            </a:pPr>
            <a:r>
              <a:rPr lang="en-GB" sz="2400" dirty="0"/>
              <a:t>Collagen  - vessel wall			</a:t>
            </a:r>
            <a:r>
              <a:rPr lang="en-GB" sz="2400" dirty="0" smtClean="0"/>
              <a:t> </a:t>
            </a:r>
            <a:endParaRPr lang="en-GB" sz="2400" dirty="0"/>
          </a:p>
          <a:p>
            <a:pPr lvl="1">
              <a:lnSpc>
                <a:spcPct val="150000"/>
              </a:lnSpc>
            </a:pPr>
            <a:r>
              <a:rPr lang="en-GB" sz="2400" dirty="0"/>
              <a:t>Von Willebrand factor   			 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Platelets 					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4440" y="2179320"/>
            <a:ext cx="3659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 smtClean="0">
                <a:solidFill>
                  <a:srgbClr val="FF0000"/>
                </a:solidFill>
              </a:rPr>
              <a:t>Common examples:</a:t>
            </a:r>
          </a:p>
          <a:p>
            <a:endParaRPr lang="en-GB" sz="2800" b="0" dirty="0"/>
          </a:p>
          <a:p>
            <a:r>
              <a:rPr lang="en-GB" sz="2800" b="0" dirty="0" smtClean="0">
                <a:solidFill>
                  <a:srgbClr val="00B050"/>
                </a:solidFill>
              </a:rPr>
              <a:t>Steroid therapy, age</a:t>
            </a:r>
          </a:p>
          <a:p>
            <a:endParaRPr lang="en-GB" sz="2800" b="0" dirty="0">
              <a:solidFill>
                <a:srgbClr val="00B050"/>
              </a:solidFill>
            </a:endParaRPr>
          </a:p>
          <a:p>
            <a:r>
              <a:rPr lang="en-GB" sz="2800" b="0" dirty="0" smtClean="0">
                <a:solidFill>
                  <a:srgbClr val="00B050"/>
                </a:solidFill>
              </a:rPr>
              <a:t>Von Willebrand disease (genetic)</a:t>
            </a:r>
          </a:p>
          <a:p>
            <a:endParaRPr lang="en-GB" sz="2800" b="0" dirty="0">
              <a:solidFill>
                <a:srgbClr val="00B050"/>
              </a:solidFill>
            </a:endParaRPr>
          </a:p>
          <a:p>
            <a:r>
              <a:rPr lang="en-GB" sz="2800" b="0" dirty="0" smtClean="0">
                <a:solidFill>
                  <a:srgbClr val="00B050"/>
                </a:solidFill>
              </a:rPr>
              <a:t>Aspirin &amp; other drugs</a:t>
            </a:r>
          </a:p>
          <a:p>
            <a:r>
              <a:rPr lang="en-GB" sz="2800" b="0" dirty="0" err="1" smtClean="0">
                <a:solidFill>
                  <a:srgbClr val="00B050"/>
                </a:solidFill>
              </a:rPr>
              <a:t>Thromobocytopenia</a:t>
            </a:r>
            <a:r>
              <a:rPr lang="en-GB" sz="2800" b="0" dirty="0" smtClean="0">
                <a:solidFill>
                  <a:srgbClr val="00B050"/>
                </a:solidFill>
              </a:rPr>
              <a:t> </a:t>
            </a:r>
            <a:endParaRPr lang="en-GB" sz="2800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6253</TotalTime>
  <Words>1864</Words>
  <Application>Microsoft Office PowerPoint</Application>
  <PresentationFormat>On-screen Show (4:3)</PresentationFormat>
  <Paragraphs>555</Paragraphs>
  <Slides>56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Default Design</vt:lpstr>
      <vt:lpstr>Level</vt:lpstr>
      <vt:lpstr>1_Default Design</vt:lpstr>
      <vt:lpstr>2_Default Design</vt:lpstr>
      <vt:lpstr>1_Level</vt:lpstr>
      <vt:lpstr>Bitmap Image</vt:lpstr>
      <vt:lpstr>CorelPhotoPaint.Image.8</vt:lpstr>
      <vt:lpstr>PowerPoint Presentation</vt:lpstr>
      <vt:lpstr>PowerPoint Presentation</vt:lpstr>
      <vt:lpstr>PowerPoint Presentation</vt:lpstr>
      <vt:lpstr>PowerPoint Presentation</vt:lpstr>
      <vt:lpstr>Characteristics of abnormal bleeding</vt:lpstr>
      <vt:lpstr>A significant bleeding history: examples</vt:lpstr>
      <vt:lpstr>PowerPoint Presentation</vt:lpstr>
      <vt:lpstr>PowerPoint Presentation</vt:lpstr>
      <vt:lpstr>Defects of primary haemostasis (platelet plug formation)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Thrombin generation by the coagulation cascade</vt:lpstr>
      <vt:lpstr>PowerPoint Presentation</vt:lpstr>
      <vt:lpstr>Defects of secondary haemostasis (fibrin mesh formation)</vt:lpstr>
      <vt:lpstr>Acquired coagulation disorders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Defects of clot stability: excess fibrinolysis  </vt:lpstr>
      <vt:lpstr>Unbalanced haemostasis: anticoagulant excess  </vt:lpstr>
      <vt:lpstr>PowerPoint Presentation</vt:lpstr>
      <vt:lpstr>Thrombosis </vt:lpstr>
      <vt:lpstr>What are the effects of thrombosis?</vt:lpstr>
      <vt:lpstr>PowerPoint Presentation</vt:lpstr>
      <vt:lpstr>Deep vein thrombosis and pulmonary embolism</vt:lpstr>
      <vt:lpstr>PowerPoint Presentation</vt:lpstr>
      <vt:lpstr>PowerPoint Presentation</vt:lpstr>
      <vt:lpstr>Venous thrombosis and age</vt:lpstr>
      <vt:lpstr>PowerPoint Presentation</vt:lpstr>
      <vt:lpstr>Why do (some) people get thrombosis?</vt:lpstr>
      <vt:lpstr>Thrombosis is Multi-Causal Arising from Interacting Genetic and Acquired Risk Factors </vt:lpstr>
      <vt:lpstr>PowerPoint Presentation</vt:lpstr>
      <vt:lpstr>Venous thrombosis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Increased risk of thrombosis: “thrombophilia”</vt:lpstr>
      <vt:lpstr>Combined risks for thrombosis</vt:lpstr>
      <vt:lpstr>Risk of postoperative VTE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A Lane</dc:creator>
  <cp:lastModifiedBy>Shiel, Nuala</cp:lastModifiedBy>
  <cp:revision>162</cp:revision>
  <cp:lastPrinted>2000-08-01T14:01:19Z</cp:lastPrinted>
  <dcterms:created xsi:type="dcterms:W3CDTF">1999-11-11T10:39:20Z</dcterms:created>
  <dcterms:modified xsi:type="dcterms:W3CDTF">2013-02-13T15:37:16Z</dcterms:modified>
</cp:coreProperties>
</file>