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28" r:id="rId2"/>
    <p:sldId id="334" r:id="rId3"/>
    <p:sldId id="390" r:id="rId4"/>
    <p:sldId id="296" r:id="rId5"/>
    <p:sldId id="273" r:id="rId6"/>
    <p:sldId id="414" r:id="rId7"/>
    <p:sldId id="415" r:id="rId8"/>
    <p:sldId id="416" r:id="rId9"/>
    <p:sldId id="427" r:id="rId10"/>
    <p:sldId id="326" r:id="rId11"/>
    <p:sldId id="293" r:id="rId12"/>
    <p:sldId id="425" r:id="rId13"/>
    <p:sldId id="426" r:id="rId14"/>
    <p:sldId id="327" r:id="rId15"/>
    <p:sldId id="328" r:id="rId16"/>
    <p:sldId id="292" r:id="rId17"/>
    <p:sldId id="329" r:id="rId18"/>
    <p:sldId id="429" r:id="rId19"/>
    <p:sldId id="344" r:id="rId20"/>
    <p:sldId id="301" r:id="rId21"/>
    <p:sldId id="309" r:id="rId22"/>
    <p:sldId id="395" r:id="rId23"/>
    <p:sldId id="345" r:id="rId24"/>
    <p:sldId id="346" r:id="rId25"/>
    <p:sldId id="396" r:id="rId26"/>
    <p:sldId id="394" r:id="rId27"/>
    <p:sldId id="347" r:id="rId28"/>
    <p:sldId id="411" r:id="rId29"/>
    <p:sldId id="355" r:id="rId30"/>
    <p:sldId id="274" r:id="rId31"/>
    <p:sldId id="398" r:id="rId32"/>
    <p:sldId id="399" r:id="rId33"/>
    <p:sldId id="400" r:id="rId34"/>
    <p:sldId id="350" r:id="rId35"/>
    <p:sldId id="413" r:id="rId36"/>
    <p:sldId id="407" r:id="rId37"/>
    <p:sldId id="419" r:id="rId38"/>
    <p:sldId id="417" r:id="rId39"/>
    <p:sldId id="418" r:id="rId40"/>
    <p:sldId id="401" r:id="rId41"/>
    <p:sldId id="402" r:id="rId42"/>
    <p:sldId id="403" r:id="rId43"/>
    <p:sldId id="406" r:id="rId44"/>
    <p:sldId id="405" r:id="rId45"/>
    <p:sldId id="421" r:id="rId46"/>
    <p:sldId id="420" r:id="rId47"/>
    <p:sldId id="422" r:id="rId48"/>
    <p:sldId id="423" r:id="rId49"/>
    <p:sldId id="424" r:id="rId50"/>
  </p:sldIdLst>
  <p:sldSz cx="9144000" cy="6858000" type="screen4x3"/>
  <p:notesSz cx="67437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339966"/>
    <a:srgbClr val="FF0000"/>
    <a:srgbClr val="FFFF99"/>
    <a:srgbClr val="FF7C80"/>
    <a:srgbClr val="00FF99"/>
    <a:srgbClr val="FF66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0929"/>
  </p:normalViewPr>
  <p:slideViewPr>
    <p:cSldViewPr snapToGrid="0"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D6A55E4-8BD1-4347-8F36-47D38F0E2FC3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60421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ABFF3-2662-427B-A833-20A111ED821B}" type="datetimeFigureOut">
              <a:rPr lang="en-US" smtClean="0"/>
              <a:pPr/>
              <a:t>2/13/2013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05350"/>
            <a:ext cx="5394325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4091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F2FA-952F-412B-B277-403FB4AF4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7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50F1D3-BC58-48B0-B0D8-6D9D9F94C73D}" type="slidenum">
              <a:rPr lang="en-GB"/>
              <a:pPr/>
              <a:t>9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7B963-4FB7-49AA-911F-5041740A2F63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FD35A-D4A5-43E1-A963-3A87E0A43F88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5C0B2-4FC4-4524-B73B-49A0CE5B4FD0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F01D-ABEA-49F9-8F92-68F417A1C3D6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26968-BD45-49CC-8796-AA7C7A62F05B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75D74-9035-4691-B522-96A16375997A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B3A4-95A5-4818-84D0-5EF0FAC94DF9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A0F9-976E-4F38-AB6C-F768857B31B4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1A0C0-9E3A-4F7A-8AE3-3B8CEB63D199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5505-062F-4B8F-BF90-AA4B2C6C2E05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9CB69-2180-4079-92A5-9280C8D27C9B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text styles</a:t>
            </a:r>
          </a:p>
          <a:p>
            <a:pPr lvl="1"/>
            <a:r>
              <a:rPr lang="en-US" altLang="en-GB" smtClean="0"/>
              <a:t>Second level</a:t>
            </a:r>
          </a:p>
          <a:p>
            <a:pPr lvl="2"/>
            <a:r>
              <a:rPr lang="en-US" altLang="en-GB" smtClean="0"/>
              <a:t>Third level</a:t>
            </a:r>
          </a:p>
          <a:p>
            <a:pPr lvl="3"/>
            <a:r>
              <a:rPr lang="en-US" altLang="en-GB" smtClean="0"/>
              <a:t>Fourth level</a:t>
            </a:r>
          </a:p>
          <a:p>
            <a:pPr lvl="4"/>
            <a:r>
              <a:rPr lang="en-US" alt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D01E6AB-2B20-4936-89F9-92BDCDA698F3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David\%20Assorted\Dept%20Teaching\BSc%20modules\First%20year%20Haemostasis%20thrombosis\1st%20year%20CVA%20with%20video%202010\1129-I%20comp%20(turned%20down).avi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61950" y="952500"/>
            <a:ext cx="541813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0" dirty="0" smtClean="0">
                <a:latin typeface="Arial" charset="0"/>
              </a:rPr>
              <a:t>13 </a:t>
            </a:r>
            <a:r>
              <a:rPr lang="en-GB" sz="2400" b="0" dirty="0">
                <a:latin typeface="Arial" charset="0"/>
              </a:rPr>
              <a:t>Feb </a:t>
            </a:r>
            <a:r>
              <a:rPr lang="en-US" sz="2400" b="0" dirty="0" smtClean="0">
                <a:latin typeface="Arial" charset="0"/>
              </a:rPr>
              <a:t>2013</a:t>
            </a:r>
            <a:endParaRPr lang="en-US" sz="2400" b="0" dirty="0">
              <a:latin typeface="Arial" charset="0"/>
            </a:endParaRPr>
          </a:p>
          <a:p>
            <a:endParaRPr lang="en-US" sz="2400" b="0" dirty="0">
              <a:latin typeface="Arial" charset="0"/>
            </a:endParaRPr>
          </a:p>
          <a:p>
            <a:r>
              <a:rPr lang="en-US" sz="2400" b="0" dirty="0">
                <a:latin typeface="Arial" charset="0"/>
              </a:rPr>
              <a:t>Lecture 1: </a:t>
            </a:r>
          </a:p>
          <a:p>
            <a:r>
              <a:rPr lang="en-US" sz="2400" dirty="0">
                <a:solidFill>
                  <a:srgbClr val="660066"/>
                </a:solidFill>
                <a:latin typeface="Arial" charset="0"/>
              </a:rPr>
              <a:t>Basic Haemostasis </a:t>
            </a:r>
            <a:endParaRPr lang="en-US" sz="2400" b="0" dirty="0">
              <a:latin typeface="Arial" charset="0"/>
            </a:endParaRPr>
          </a:p>
          <a:p>
            <a:r>
              <a:rPr lang="en-US" sz="2400" b="0" dirty="0" smtClean="0">
                <a:latin typeface="Arial" charset="0"/>
              </a:rPr>
              <a:t>Professor </a:t>
            </a:r>
            <a:r>
              <a:rPr lang="en-US" sz="2400" b="0" dirty="0">
                <a:latin typeface="Arial" charset="0"/>
              </a:rPr>
              <a:t>David Lane</a:t>
            </a:r>
            <a:endParaRPr lang="en-US" sz="2000" b="0" dirty="0">
              <a:latin typeface="Arial" charset="0"/>
            </a:endParaRPr>
          </a:p>
          <a:p>
            <a:r>
              <a:rPr lang="en-US" sz="2000" b="0" dirty="0">
                <a:latin typeface="Arial" charset="0"/>
              </a:rPr>
              <a:t>Centre for Haematology</a:t>
            </a:r>
          </a:p>
          <a:p>
            <a:r>
              <a:rPr lang="en-US" sz="2000" b="0" dirty="0">
                <a:latin typeface="Arial" charset="0"/>
              </a:rPr>
              <a:t>Hammersmith Hospital Campus</a:t>
            </a:r>
          </a:p>
          <a:p>
            <a:r>
              <a:rPr lang="en-US" sz="2000" b="0" dirty="0" smtClean="0">
                <a:latin typeface="Arial" charset="0"/>
              </a:rPr>
              <a:t>(d.lane@imperial.ac.uk</a:t>
            </a:r>
            <a:r>
              <a:rPr lang="en-US" sz="2000" b="0" dirty="0">
                <a:latin typeface="Arial" charset="0"/>
              </a:rPr>
              <a:t>)</a:t>
            </a:r>
          </a:p>
          <a:p>
            <a:endParaRPr lang="en-US" sz="2000" b="0" dirty="0">
              <a:latin typeface="Arial" charset="0"/>
            </a:endParaRPr>
          </a:p>
          <a:p>
            <a:endParaRPr lang="en-US" sz="2000" b="0" dirty="0">
              <a:latin typeface="Arial" charset="0"/>
            </a:endParaRPr>
          </a:p>
          <a:p>
            <a:endParaRPr lang="en-US" sz="2000" b="0" dirty="0">
              <a:latin typeface="Arial" charset="0"/>
            </a:endParaRPr>
          </a:p>
          <a:p>
            <a:r>
              <a:rPr lang="en-US" sz="2400" b="0" dirty="0">
                <a:latin typeface="Arial" charset="0"/>
              </a:rPr>
              <a:t>Lecture 2: </a:t>
            </a:r>
          </a:p>
          <a:p>
            <a:r>
              <a:rPr lang="en-US" sz="2400" dirty="0">
                <a:solidFill>
                  <a:srgbClr val="660066"/>
                </a:solidFill>
                <a:latin typeface="Arial" charset="0"/>
              </a:rPr>
              <a:t>Clinical Haemostasis &amp; Thrombosis </a:t>
            </a:r>
          </a:p>
          <a:p>
            <a:r>
              <a:rPr lang="en-US" sz="2400" b="0" dirty="0" smtClean="0">
                <a:latin typeface="Arial" charset="0"/>
              </a:rPr>
              <a:t>Professor </a:t>
            </a:r>
            <a:r>
              <a:rPr lang="en-US" sz="2400" b="0" dirty="0">
                <a:latin typeface="Arial" charset="0"/>
              </a:rPr>
              <a:t>Mike Laffan</a:t>
            </a:r>
            <a:endParaRPr lang="en-US" sz="2000" b="0" dirty="0">
              <a:latin typeface="Arial" charset="0"/>
            </a:endParaRPr>
          </a:p>
          <a:p>
            <a:r>
              <a:rPr lang="en-US" sz="2000" b="0" dirty="0">
                <a:latin typeface="Arial" charset="0"/>
              </a:rPr>
              <a:t>Centre for Haematology</a:t>
            </a:r>
          </a:p>
          <a:p>
            <a:r>
              <a:rPr lang="en-US" sz="2000" b="0" dirty="0">
                <a:latin typeface="Arial" charset="0"/>
              </a:rPr>
              <a:t>Hammersmith Hospital Campus</a:t>
            </a:r>
          </a:p>
          <a:p>
            <a:r>
              <a:rPr lang="en-US" sz="2000" b="0" dirty="0">
                <a:latin typeface="Arial" charset="0"/>
              </a:rPr>
              <a:t>(m.laffan@imperial.ac.uk)</a:t>
            </a:r>
          </a:p>
          <a:p>
            <a:endParaRPr lang="en-US" sz="2000" b="0" dirty="0">
              <a:latin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39408" y="341313"/>
            <a:ext cx="61350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0" dirty="0" err="1">
                <a:latin typeface="Arial" charset="0"/>
              </a:rPr>
              <a:t>Haemostasis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smtClean="0">
                <a:latin typeface="Arial" charset="0"/>
              </a:rPr>
              <a:t>and thrombosis</a:t>
            </a:r>
            <a:endParaRPr lang="en-US" sz="3600" b="0" dirty="0">
              <a:latin typeface="Arial" charset="0"/>
            </a:endParaRPr>
          </a:p>
        </p:txBody>
      </p:sp>
      <p:pic>
        <p:nvPicPr>
          <p:cNvPr id="205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575" y="1039813"/>
            <a:ext cx="3946525" cy="39481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026"/>
          <p:cNvSpPr txBox="1">
            <a:spLocks noChangeArrowheads="1"/>
          </p:cNvSpPr>
          <p:nvPr/>
        </p:nvSpPr>
        <p:spPr bwMode="auto">
          <a:xfrm>
            <a:off x="935038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Haemostatic Plug Formation: An Overview</a:t>
            </a:r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2044700" y="1296988"/>
            <a:ext cx="51704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Vessel constriction</a:t>
            </a: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Formation of an unstable platelet plug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-platelet adhesion</a:t>
            </a:r>
          </a:p>
          <a:p>
            <a:r>
              <a:rPr lang="en-US" altLang="en-GB" sz="2400">
                <a:solidFill>
                  <a:srgbClr val="0066FF"/>
                </a:solidFill>
              </a:rPr>
              <a:t>	-platelet aggregation</a:t>
            </a:r>
            <a:endParaRPr lang="en-US" altLang="en-GB" sz="2400">
              <a:solidFill>
                <a:schemeClr val="accent1"/>
              </a:solidFill>
            </a:endParaRPr>
          </a:p>
          <a:p>
            <a:endParaRPr lang="en-US" altLang="en-GB" sz="2400"/>
          </a:p>
          <a:p>
            <a:endParaRPr lang="en-US" altLang="en-GB" sz="2400"/>
          </a:p>
          <a:p>
            <a:endParaRPr lang="en-US" altLang="en-GB" sz="2400"/>
          </a:p>
        </p:txBody>
      </p:sp>
      <p:sp>
        <p:nvSpPr>
          <p:cNvPr id="80900" name="Line 1028"/>
          <p:cNvSpPr>
            <a:spLocks noChangeShapeType="1"/>
          </p:cNvSpPr>
          <p:nvPr/>
        </p:nvSpPr>
        <p:spPr bwMode="auto">
          <a:xfrm>
            <a:off x="3754438" y="19113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9525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Endothelial </a:t>
            </a:r>
          </a:p>
          <a:p>
            <a:r>
              <a:rPr lang="en-US" altLang="en-GB" sz="1600"/>
              <a:t>cells</a:t>
            </a:r>
          </a:p>
        </p:txBody>
      </p:sp>
      <p:sp>
        <p:nvSpPr>
          <p:cNvPr id="46104" name="Freeform 24"/>
          <p:cNvSpPr>
            <a:spLocks/>
          </p:cNvSpPr>
          <p:nvPr/>
        </p:nvSpPr>
        <p:spPr bwMode="auto">
          <a:xfrm>
            <a:off x="231775" y="24384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219075" y="2286000"/>
            <a:ext cx="720725" cy="176213"/>
            <a:chOff x="560" y="1360"/>
            <a:chExt cx="454" cy="111"/>
          </a:xfrm>
        </p:grpSpPr>
        <p:sp>
          <p:nvSpPr>
            <p:cNvPr id="46106" name="Freeform 2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904875" y="2286000"/>
            <a:ext cx="720725" cy="176213"/>
            <a:chOff x="560" y="1360"/>
            <a:chExt cx="454" cy="111"/>
          </a:xfrm>
        </p:grpSpPr>
        <p:sp>
          <p:nvSpPr>
            <p:cNvPr id="46109" name="Freeform 2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6111" name="Group 31"/>
          <p:cNvGrpSpPr>
            <a:grpSpLocks/>
          </p:cNvGrpSpPr>
          <p:nvPr/>
        </p:nvGrpSpPr>
        <p:grpSpPr bwMode="auto">
          <a:xfrm flipV="1">
            <a:off x="1590675" y="2209800"/>
            <a:ext cx="838200" cy="228600"/>
            <a:chOff x="560" y="1360"/>
            <a:chExt cx="454" cy="111"/>
          </a:xfrm>
        </p:grpSpPr>
        <p:sp>
          <p:nvSpPr>
            <p:cNvPr id="46112" name="Freeform 3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6114" name="Group 34"/>
          <p:cNvGrpSpPr>
            <a:grpSpLocks/>
          </p:cNvGrpSpPr>
          <p:nvPr/>
        </p:nvGrpSpPr>
        <p:grpSpPr bwMode="auto">
          <a:xfrm rot="1355246" flipV="1">
            <a:off x="1590675" y="1828800"/>
            <a:ext cx="838200" cy="228600"/>
            <a:chOff x="560" y="1360"/>
            <a:chExt cx="454" cy="111"/>
          </a:xfrm>
        </p:grpSpPr>
        <p:sp>
          <p:nvSpPr>
            <p:cNvPr id="46115" name="Freeform 3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127" name="Line 47"/>
          <p:cNvSpPr>
            <a:spLocks noChangeShapeType="1"/>
          </p:cNvSpPr>
          <p:nvPr/>
        </p:nvSpPr>
        <p:spPr bwMode="auto">
          <a:xfrm>
            <a:off x="47307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28" name="Line 48"/>
          <p:cNvSpPr>
            <a:spLocks noChangeShapeType="1"/>
          </p:cNvSpPr>
          <p:nvPr/>
        </p:nvSpPr>
        <p:spPr bwMode="auto">
          <a:xfrm>
            <a:off x="3714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82867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30" name="Line 50"/>
          <p:cNvSpPr>
            <a:spLocks noChangeShapeType="1"/>
          </p:cNvSpPr>
          <p:nvPr/>
        </p:nvSpPr>
        <p:spPr bwMode="auto">
          <a:xfrm>
            <a:off x="12096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174307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235267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280987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34" name="Line 54"/>
          <p:cNvSpPr>
            <a:spLocks noChangeShapeType="1"/>
          </p:cNvSpPr>
          <p:nvPr/>
        </p:nvSpPr>
        <p:spPr bwMode="auto">
          <a:xfrm>
            <a:off x="31908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35" name="Line 55"/>
          <p:cNvSpPr>
            <a:spLocks noChangeShapeType="1"/>
          </p:cNvSpPr>
          <p:nvPr/>
        </p:nvSpPr>
        <p:spPr bwMode="auto">
          <a:xfrm>
            <a:off x="364807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39" name="Text Box 59"/>
          <p:cNvSpPr txBox="1">
            <a:spLocks noChangeArrowheads="1"/>
          </p:cNvSpPr>
          <p:nvPr/>
        </p:nvSpPr>
        <p:spPr bwMode="auto">
          <a:xfrm>
            <a:off x="168275" y="150813"/>
            <a:ext cx="2398713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Platelet adhesion</a:t>
            </a:r>
          </a:p>
        </p:txBody>
      </p:sp>
      <p:sp>
        <p:nvSpPr>
          <p:cNvPr id="46202" name="Text Box 122"/>
          <p:cNvSpPr txBox="1">
            <a:spLocks noChangeArrowheads="1"/>
          </p:cNvSpPr>
          <p:nvPr/>
        </p:nvSpPr>
        <p:spPr bwMode="auto">
          <a:xfrm>
            <a:off x="1771650" y="863600"/>
            <a:ext cx="13208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Vessel lumen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3305175" y="825500"/>
            <a:ext cx="12303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Von </a:t>
            </a:r>
          </a:p>
          <a:p>
            <a:r>
              <a:rPr lang="en-US" altLang="en-GB" sz="1600"/>
              <a:t>Willebrand </a:t>
            </a:r>
          </a:p>
          <a:p>
            <a:r>
              <a:rPr lang="en-US" altLang="en-GB" sz="1600"/>
              <a:t>factor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9525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Endothelial </a:t>
            </a:r>
          </a:p>
          <a:p>
            <a:r>
              <a:rPr lang="en-US" altLang="en-GB" sz="1600"/>
              <a:t>cells</a:t>
            </a:r>
          </a:p>
        </p:txBody>
      </p:sp>
      <p:sp>
        <p:nvSpPr>
          <p:cNvPr id="188420" name="Freeform 4"/>
          <p:cNvSpPr>
            <a:spLocks/>
          </p:cNvSpPr>
          <p:nvPr/>
        </p:nvSpPr>
        <p:spPr bwMode="auto">
          <a:xfrm>
            <a:off x="231775" y="24384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88421" name="Group 5"/>
          <p:cNvGrpSpPr>
            <a:grpSpLocks/>
          </p:cNvGrpSpPr>
          <p:nvPr/>
        </p:nvGrpSpPr>
        <p:grpSpPr bwMode="auto">
          <a:xfrm>
            <a:off x="219075" y="2286000"/>
            <a:ext cx="720725" cy="176213"/>
            <a:chOff x="560" y="1360"/>
            <a:chExt cx="454" cy="111"/>
          </a:xfrm>
        </p:grpSpPr>
        <p:sp>
          <p:nvSpPr>
            <p:cNvPr id="188422" name="Freeform 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8423" name="Oval 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8424" name="Group 8"/>
          <p:cNvGrpSpPr>
            <a:grpSpLocks/>
          </p:cNvGrpSpPr>
          <p:nvPr/>
        </p:nvGrpSpPr>
        <p:grpSpPr bwMode="auto">
          <a:xfrm>
            <a:off x="904875" y="2286000"/>
            <a:ext cx="720725" cy="176213"/>
            <a:chOff x="560" y="1360"/>
            <a:chExt cx="454" cy="111"/>
          </a:xfrm>
        </p:grpSpPr>
        <p:sp>
          <p:nvSpPr>
            <p:cNvPr id="188425" name="Freeform 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8426" name="Oval 1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8427" name="Group 11"/>
          <p:cNvGrpSpPr>
            <a:grpSpLocks/>
          </p:cNvGrpSpPr>
          <p:nvPr/>
        </p:nvGrpSpPr>
        <p:grpSpPr bwMode="auto">
          <a:xfrm flipV="1">
            <a:off x="1590675" y="2209800"/>
            <a:ext cx="838200" cy="228600"/>
            <a:chOff x="560" y="1360"/>
            <a:chExt cx="454" cy="111"/>
          </a:xfrm>
        </p:grpSpPr>
        <p:sp>
          <p:nvSpPr>
            <p:cNvPr id="188428" name="Freeform 1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8429" name="Oval 1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8430" name="Group 14"/>
          <p:cNvGrpSpPr>
            <a:grpSpLocks/>
          </p:cNvGrpSpPr>
          <p:nvPr/>
        </p:nvGrpSpPr>
        <p:grpSpPr bwMode="auto">
          <a:xfrm rot="1355246" flipV="1">
            <a:off x="1590675" y="1828800"/>
            <a:ext cx="838200" cy="228600"/>
            <a:chOff x="560" y="1360"/>
            <a:chExt cx="454" cy="111"/>
          </a:xfrm>
        </p:grpSpPr>
        <p:sp>
          <p:nvSpPr>
            <p:cNvPr id="188431" name="Freeform 1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8432" name="Oval 1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8435" name="Freeform 19"/>
          <p:cNvSpPr>
            <a:spLocks/>
          </p:cNvSpPr>
          <p:nvPr/>
        </p:nvSpPr>
        <p:spPr bwMode="auto">
          <a:xfrm>
            <a:off x="2987675" y="1778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36" name="Freeform 20"/>
          <p:cNvSpPr>
            <a:spLocks/>
          </p:cNvSpPr>
          <p:nvPr/>
        </p:nvSpPr>
        <p:spPr bwMode="auto">
          <a:xfrm>
            <a:off x="3038475" y="1905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37" name="Freeform 21"/>
          <p:cNvSpPr>
            <a:spLocks/>
          </p:cNvSpPr>
          <p:nvPr/>
        </p:nvSpPr>
        <p:spPr bwMode="auto">
          <a:xfrm>
            <a:off x="3038475" y="20574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38" name="Freeform 22"/>
          <p:cNvSpPr>
            <a:spLocks/>
          </p:cNvSpPr>
          <p:nvPr/>
        </p:nvSpPr>
        <p:spPr bwMode="auto">
          <a:xfrm>
            <a:off x="3038475" y="22098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39" name="Freeform 23"/>
          <p:cNvSpPr>
            <a:spLocks/>
          </p:cNvSpPr>
          <p:nvPr/>
        </p:nvSpPr>
        <p:spPr bwMode="auto">
          <a:xfrm>
            <a:off x="3038475" y="23622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40" name="Line 24"/>
          <p:cNvSpPr>
            <a:spLocks noChangeShapeType="1"/>
          </p:cNvSpPr>
          <p:nvPr/>
        </p:nvSpPr>
        <p:spPr bwMode="auto">
          <a:xfrm>
            <a:off x="3267075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43" name="Line 27"/>
          <p:cNvSpPr>
            <a:spLocks noChangeShapeType="1"/>
          </p:cNvSpPr>
          <p:nvPr/>
        </p:nvSpPr>
        <p:spPr bwMode="auto">
          <a:xfrm>
            <a:off x="47307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44" name="Line 28"/>
          <p:cNvSpPr>
            <a:spLocks noChangeShapeType="1"/>
          </p:cNvSpPr>
          <p:nvPr/>
        </p:nvSpPr>
        <p:spPr bwMode="auto">
          <a:xfrm>
            <a:off x="3714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45" name="Line 29"/>
          <p:cNvSpPr>
            <a:spLocks noChangeShapeType="1"/>
          </p:cNvSpPr>
          <p:nvPr/>
        </p:nvSpPr>
        <p:spPr bwMode="auto">
          <a:xfrm>
            <a:off x="82867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46" name="Line 30"/>
          <p:cNvSpPr>
            <a:spLocks noChangeShapeType="1"/>
          </p:cNvSpPr>
          <p:nvPr/>
        </p:nvSpPr>
        <p:spPr bwMode="auto">
          <a:xfrm>
            <a:off x="12096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47" name="Line 31"/>
          <p:cNvSpPr>
            <a:spLocks noChangeShapeType="1"/>
          </p:cNvSpPr>
          <p:nvPr/>
        </p:nvSpPr>
        <p:spPr bwMode="auto">
          <a:xfrm>
            <a:off x="174307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48" name="Line 32"/>
          <p:cNvSpPr>
            <a:spLocks noChangeShapeType="1"/>
          </p:cNvSpPr>
          <p:nvPr/>
        </p:nvSpPr>
        <p:spPr bwMode="auto">
          <a:xfrm>
            <a:off x="235267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49" name="Line 33"/>
          <p:cNvSpPr>
            <a:spLocks noChangeShapeType="1"/>
          </p:cNvSpPr>
          <p:nvPr/>
        </p:nvSpPr>
        <p:spPr bwMode="auto">
          <a:xfrm>
            <a:off x="280987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50" name="Line 34"/>
          <p:cNvSpPr>
            <a:spLocks noChangeShapeType="1"/>
          </p:cNvSpPr>
          <p:nvPr/>
        </p:nvSpPr>
        <p:spPr bwMode="auto">
          <a:xfrm>
            <a:off x="31908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51" name="Line 35"/>
          <p:cNvSpPr>
            <a:spLocks noChangeShapeType="1"/>
          </p:cNvSpPr>
          <p:nvPr/>
        </p:nvSpPr>
        <p:spPr bwMode="auto">
          <a:xfrm>
            <a:off x="364807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52" name="Line 36"/>
          <p:cNvSpPr>
            <a:spLocks noChangeShapeType="1"/>
          </p:cNvSpPr>
          <p:nvPr/>
        </p:nvSpPr>
        <p:spPr bwMode="auto">
          <a:xfrm flipH="1">
            <a:off x="3406775" y="154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453" name="Text Box 37"/>
          <p:cNvSpPr txBox="1">
            <a:spLocks noChangeArrowheads="1"/>
          </p:cNvSpPr>
          <p:nvPr/>
        </p:nvSpPr>
        <p:spPr bwMode="auto">
          <a:xfrm>
            <a:off x="168275" y="150813"/>
            <a:ext cx="2398713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Platelet adhesion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305175" y="825500"/>
            <a:ext cx="12303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Von </a:t>
            </a:r>
          </a:p>
          <a:p>
            <a:r>
              <a:rPr lang="en-US" altLang="en-GB" sz="1600"/>
              <a:t>Willebrand </a:t>
            </a:r>
          </a:p>
          <a:p>
            <a:r>
              <a:rPr lang="en-US" altLang="en-GB" sz="1600"/>
              <a:t>factor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9525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Endothelial </a:t>
            </a:r>
          </a:p>
          <a:p>
            <a:r>
              <a:rPr lang="en-US" altLang="en-GB" sz="1600"/>
              <a:t>cells</a:t>
            </a:r>
          </a:p>
        </p:txBody>
      </p:sp>
      <p:sp>
        <p:nvSpPr>
          <p:cNvPr id="189444" name="Freeform 4"/>
          <p:cNvSpPr>
            <a:spLocks/>
          </p:cNvSpPr>
          <p:nvPr/>
        </p:nvSpPr>
        <p:spPr bwMode="auto">
          <a:xfrm>
            <a:off x="231775" y="24384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89445" name="Group 5"/>
          <p:cNvGrpSpPr>
            <a:grpSpLocks/>
          </p:cNvGrpSpPr>
          <p:nvPr/>
        </p:nvGrpSpPr>
        <p:grpSpPr bwMode="auto">
          <a:xfrm>
            <a:off x="219075" y="2286000"/>
            <a:ext cx="720725" cy="176213"/>
            <a:chOff x="560" y="1360"/>
            <a:chExt cx="454" cy="111"/>
          </a:xfrm>
        </p:grpSpPr>
        <p:sp>
          <p:nvSpPr>
            <p:cNvPr id="189446" name="Freeform 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9448" name="Group 8"/>
          <p:cNvGrpSpPr>
            <a:grpSpLocks/>
          </p:cNvGrpSpPr>
          <p:nvPr/>
        </p:nvGrpSpPr>
        <p:grpSpPr bwMode="auto">
          <a:xfrm>
            <a:off x="904875" y="2286000"/>
            <a:ext cx="720725" cy="176213"/>
            <a:chOff x="560" y="1360"/>
            <a:chExt cx="454" cy="111"/>
          </a:xfrm>
        </p:grpSpPr>
        <p:sp>
          <p:nvSpPr>
            <p:cNvPr id="189449" name="Freeform 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50" name="Oval 1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9451" name="Group 11"/>
          <p:cNvGrpSpPr>
            <a:grpSpLocks/>
          </p:cNvGrpSpPr>
          <p:nvPr/>
        </p:nvGrpSpPr>
        <p:grpSpPr bwMode="auto">
          <a:xfrm flipV="1">
            <a:off x="1590675" y="2209800"/>
            <a:ext cx="838200" cy="228600"/>
            <a:chOff x="560" y="1360"/>
            <a:chExt cx="454" cy="111"/>
          </a:xfrm>
        </p:grpSpPr>
        <p:sp>
          <p:nvSpPr>
            <p:cNvPr id="189452" name="Freeform 1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53" name="Oval 1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9454" name="Group 14"/>
          <p:cNvGrpSpPr>
            <a:grpSpLocks/>
          </p:cNvGrpSpPr>
          <p:nvPr/>
        </p:nvGrpSpPr>
        <p:grpSpPr bwMode="auto">
          <a:xfrm rot="1355246" flipV="1">
            <a:off x="1590675" y="1828800"/>
            <a:ext cx="838200" cy="228600"/>
            <a:chOff x="560" y="1360"/>
            <a:chExt cx="454" cy="111"/>
          </a:xfrm>
        </p:grpSpPr>
        <p:sp>
          <p:nvSpPr>
            <p:cNvPr id="189455" name="Freeform 1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56" name="Oval 1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9457" name="Oval 17"/>
          <p:cNvSpPr>
            <a:spLocks noChangeArrowheads="1"/>
          </p:cNvSpPr>
          <p:nvPr/>
        </p:nvSpPr>
        <p:spPr bwMode="auto">
          <a:xfrm>
            <a:off x="2200275" y="7620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58" name="Freeform 18"/>
          <p:cNvSpPr>
            <a:spLocks/>
          </p:cNvSpPr>
          <p:nvPr/>
        </p:nvSpPr>
        <p:spPr bwMode="auto">
          <a:xfrm>
            <a:off x="2733675" y="1574800"/>
            <a:ext cx="4953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8"/>
              </a:cxn>
              <a:cxn ang="0">
                <a:pos x="280" y="112"/>
              </a:cxn>
            </a:cxnLst>
            <a:rect l="0" t="0" r="r" b="b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59" name="Freeform 19"/>
          <p:cNvSpPr>
            <a:spLocks/>
          </p:cNvSpPr>
          <p:nvPr/>
        </p:nvSpPr>
        <p:spPr bwMode="auto">
          <a:xfrm>
            <a:off x="2987675" y="1778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60" name="Freeform 20"/>
          <p:cNvSpPr>
            <a:spLocks/>
          </p:cNvSpPr>
          <p:nvPr/>
        </p:nvSpPr>
        <p:spPr bwMode="auto">
          <a:xfrm>
            <a:off x="3038475" y="1905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61" name="Freeform 21"/>
          <p:cNvSpPr>
            <a:spLocks/>
          </p:cNvSpPr>
          <p:nvPr/>
        </p:nvSpPr>
        <p:spPr bwMode="auto">
          <a:xfrm>
            <a:off x="3038475" y="20574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62" name="Freeform 22"/>
          <p:cNvSpPr>
            <a:spLocks/>
          </p:cNvSpPr>
          <p:nvPr/>
        </p:nvSpPr>
        <p:spPr bwMode="auto">
          <a:xfrm>
            <a:off x="3038475" y="22098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63" name="Freeform 23"/>
          <p:cNvSpPr>
            <a:spLocks/>
          </p:cNvSpPr>
          <p:nvPr/>
        </p:nvSpPr>
        <p:spPr bwMode="auto">
          <a:xfrm>
            <a:off x="3038475" y="23622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>
            <a:off x="3267075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65" name="Text Box 25"/>
          <p:cNvSpPr txBox="1">
            <a:spLocks noChangeArrowheads="1"/>
          </p:cNvSpPr>
          <p:nvPr/>
        </p:nvSpPr>
        <p:spPr bwMode="auto">
          <a:xfrm>
            <a:off x="2200275" y="927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189466" name="Text Box 26"/>
          <p:cNvSpPr txBox="1">
            <a:spLocks noChangeArrowheads="1"/>
          </p:cNvSpPr>
          <p:nvPr/>
        </p:nvSpPr>
        <p:spPr bwMode="auto">
          <a:xfrm>
            <a:off x="2403475" y="1968500"/>
            <a:ext cx="704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GlpIb</a:t>
            </a:r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>
            <a:off x="47307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68" name="Line 28"/>
          <p:cNvSpPr>
            <a:spLocks noChangeShapeType="1"/>
          </p:cNvSpPr>
          <p:nvPr/>
        </p:nvSpPr>
        <p:spPr bwMode="auto">
          <a:xfrm>
            <a:off x="3714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82867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>
            <a:off x="12096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71" name="Line 31"/>
          <p:cNvSpPr>
            <a:spLocks noChangeShapeType="1"/>
          </p:cNvSpPr>
          <p:nvPr/>
        </p:nvSpPr>
        <p:spPr bwMode="auto">
          <a:xfrm>
            <a:off x="174307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>
            <a:off x="235267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>
            <a:off x="280987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74" name="Line 34"/>
          <p:cNvSpPr>
            <a:spLocks noChangeShapeType="1"/>
          </p:cNvSpPr>
          <p:nvPr/>
        </p:nvSpPr>
        <p:spPr bwMode="auto">
          <a:xfrm>
            <a:off x="31908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75" name="Line 35"/>
          <p:cNvSpPr>
            <a:spLocks noChangeShapeType="1"/>
          </p:cNvSpPr>
          <p:nvPr/>
        </p:nvSpPr>
        <p:spPr bwMode="auto">
          <a:xfrm>
            <a:off x="364807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76" name="Line 36"/>
          <p:cNvSpPr>
            <a:spLocks noChangeShapeType="1"/>
          </p:cNvSpPr>
          <p:nvPr/>
        </p:nvSpPr>
        <p:spPr bwMode="auto">
          <a:xfrm flipH="1">
            <a:off x="3406775" y="154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77" name="Text Box 37"/>
          <p:cNvSpPr txBox="1">
            <a:spLocks noChangeArrowheads="1"/>
          </p:cNvSpPr>
          <p:nvPr/>
        </p:nvSpPr>
        <p:spPr bwMode="auto">
          <a:xfrm>
            <a:off x="168275" y="150813"/>
            <a:ext cx="2398713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Platelet adhesion</a:t>
            </a:r>
          </a:p>
        </p:txBody>
      </p:sp>
      <p:sp>
        <p:nvSpPr>
          <p:cNvPr id="189478" name="Line 38"/>
          <p:cNvSpPr>
            <a:spLocks noChangeShapeType="1"/>
          </p:cNvSpPr>
          <p:nvPr/>
        </p:nvSpPr>
        <p:spPr bwMode="auto">
          <a:xfrm flipV="1">
            <a:off x="2759075" y="1727200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1026"/>
          <p:cNvSpPr>
            <a:spLocks/>
          </p:cNvSpPr>
          <p:nvPr/>
        </p:nvSpPr>
        <p:spPr bwMode="auto">
          <a:xfrm>
            <a:off x="5159375" y="2463800"/>
            <a:ext cx="26670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3" name="Freeform 1027"/>
          <p:cNvSpPr>
            <a:spLocks/>
          </p:cNvSpPr>
          <p:nvPr/>
        </p:nvSpPr>
        <p:spPr bwMode="auto">
          <a:xfrm>
            <a:off x="5159375" y="2311400"/>
            <a:ext cx="720725" cy="176213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4" name="Oval 1028"/>
          <p:cNvSpPr>
            <a:spLocks noChangeArrowheads="1"/>
          </p:cNvSpPr>
          <p:nvPr/>
        </p:nvSpPr>
        <p:spPr bwMode="auto">
          <a:xfrm>
            <a:off x="548957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5" name="Freeform 1029"/>
          <p:cNvSpPr>
            <a:spLocks/>
          </p:cNvSpPr>
          <p:nvPr/>
        </p:nvSpPr>
        <p:spPr bwMode="auto">
          <a:xfrm>
            <a:off x="5845175" y="2311400"/>
            <a:ext cx="720725" cy="176213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6" name="Oval 1030"/>
          <p:cNvSpPr>
            <a:spLocks noChangeArrowheads="1"/>
          </p:cNvSpPr>
          <p:nvPr/>
        </p:nvSpPr>
        <p:spPr bwMode="auto">
          <a:xfrm>
            <a:off x="617537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7" name="Freeform 1031"/>
          <p:cNvSpPr>
            <a:spLocks/>
          </p:cNvSpPr>
          <p:nvPr/>
        </p:nvSpPr>
        <p:spPr bwMode="auto">
          <a:xfrm flipV="1">
            <a:off x="6530975" y="2235200"/>
            <a:ext cx="838200" cy="228600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8" name="Oval 1032"/>
          <p:cNvSpPr>
            <a:spLocks noChangeArrowheads="1"/>
          </p:cNvSpPr>
          <p:nvPr/>
        </p:nvSpPr>
        <p:spPr bwMode="auto">
          <a:xfrm flipV="1">
            <a:off x="6915150" y="2298700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9" name="Freeform 1033"/>
          <p:cNvSpPr>
            <a:spLocks/>
          </p:cNvSpPr>
          <p:nvPr/>
        </p:nvSpPr>
        <p:spPr bwMode="auto">
          <a:xfrm rot="1355246" flipV="1">
            <a:off x="6530975" y="1854200"/>
            <a:ext cx="838200" cy="228600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30" name="Oval 1034"/>
          <p:cNvSpPr>
            <a:spLocks noChangeArrowheads="1"/>
          </p:cNvSpPr>
          <p:nvPr/>
        </p:nvSpPr>
        <p:spPr bwMode="auto">
          <a:xfrm rot="1355246" flipV="1">
            <a:off x="6913563" y="1920875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31" name="Oval 1035"/>
          <p:cNvSpPr>
            <a:spLocks noChangeArrowheads="1"/>
          </p:cNvSpPr>
          <p:nvPr/>
        </p:nvSpPr>
        <p:spPr bwMode="auto">
          <a:xfrm>
            <a:off x="7902575" y="14732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32" name="Text Box 1036"/>
          <p:cNvSpPr txBox="1">
            <a:spLocks noChangeArrowheads="1"/>
          </p:cNvSpPr>
          <p:nvPr/>
        </p:nvSpPr>
        <p:spPr bwMode="auto">
          <a:xfrm>
            <a:off x="7927975" y="1689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81933" name="Text Box 1037"/>
          <p:cNvSpPr txBox="1">
            <a:spLocks noChangeArrowheads="1"/>
          </p:cNvSpPr>
          <p:nvPr/>
        </p:nvSpPr>
        <p:spPr bwMode="auto">
          <a:xfrm>
            <a:off x="8469313" y="2311400"/>
            <a:ext cx="6937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GlpIa</a:t>
            </a:r>
          </a:p>
        </p:txBody>
      </p:sp>
      <p:sp>
        <p:nvSpPr>
          <p:cNvPr id="81934" name="Line 1038"/>
          <p:cNvSpPr>
            <a:spLocks noChangeShapeType="1"/>
          </p:cNvSpPr>
          <p:nvPr/>
        </p:nvSpPr>
        <p:spPr bwMode="auto">
          <a:xfrm>
            <a:off x="531177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35" name="Line 1039"/>
          <p:cNvSpPr>
            <a:spLocks noChangeShapeType="1"/>
          </p:cNvSpPr>
          <p:nvPr/>
        </p:nvSpPr>
        <p:spPr bwMode="auto">
          <a:xfrm>
            <a:off x="5768975" y="261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36" name="Line 1040"/>
          <p:cNvSpPr>
            <a:spLocks noChangeShapeType="1"/>
          </p:cNvSpPr>
          <p:nvPr/>
        </p:nvSpPr>
        <p:spPr bwMode="auto">
          <a:xfrm>
            <a:off x="614997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37" name="Line 1041"/>
          <p:cNvSpPr>
            <a:spLocks noChangeShapeType="1"/>
          </p:cNvSpPr>
          <p:nvPr/>
        </p:nvSpPr>
        <p:spPr bwMode="auto">
          <a:xfrm>
            <a:off x="6683375" y="2616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38" name="Line 1042"/>
          <p:cNvSpPr>
            <a:spLocks noChangeShapeType="1"/>
          </p:cNvSpPr>
          <p:nvPr/>
        </p:nvSpPr>
        <p:spPr bwMode="auto">
          <a:xfrm>
            <a:off x="7292975" y="254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39" name="Line 1043"/>
          <p:cNvSpPr>
            <a:spLocks noChangeShapeType="1"/>
          </p:cNvSpPr>
          <p:nvPr/>
        </p:nvSpPr>
        <p:spPr bwMode="auto">
          <a:xfrm>
            <a:off x="7750175" y="2540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40" name="Line 1044"/>
          <p:cNvSpPr>
            <a:spLocks noChangeShapeType="1"/>
          </p:cNvSpPr>
          <p:nvPr/>
        </p:nvSpPr>
        <p:spPr bwMode="auto">
          <a:xfrm>
            <a:off x="813117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41" name="Line 1045"/>
          <p:cNvSpPr>
            <a:spLocks noChangeShapeType="1"/>
          </p:cNvSpPr>
          <p:nvPr/>
        </p:nvSpPr>
        <p:spPr bwMode="auto">
          <a:xfrm>
            <a:off x="8499475" y="2641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42" name="Text Box 1046"/>
          <p:cNvSpPr txBox="1">
            <a:spLocks noChangeArrowheads="1"/>
          </p:cNvSpPr>
          <p:nvPr/>
        </p:nvSpPr>
        <p:spPr bwMode="auto">
          <a:xfrm>
            <a:off x="3305175" y="825500"/>
            <a:ext cx="12303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Von </a:t>
            </a:r>
          </a:p>
          <a:p>
            <a:r>
              <a:rPr lang="en-US" altLang="en-GB" sz="1600"/>
              <a:t>Willebrand </a:t>
            </a:r>
          </a:p>
          <a:p>
            <a:r>
              <a:rPr lang="en-US" altLang="en-GB" sz="1600"/>
              <a:t>factor</a:t>
            </a:r>
          </a:p>
        </p:txBody>
      </p:sp>
      <p:sp>
        <p:nvSpPr>
          <p:cNvPr id="81943" name="Text Box 1047"/>
          <p:cNvSpPr txBox="1">
            <a:spLocks noChangeArrowheads="1"/>
          </p:cNvSpPr>
          <p:nvPr/>
        </p:nvSpPr>
        <p:spPr bwMode="auto">
          <a:xfrm>
            <a:off x="9525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Endothelial </a:t>
            </a:r>
          </a:p>
          <a:p>
            <a:r>
              <a:rPr lang="en-US" altLang="en-GB" sz="1600"/>
              <a:t>cells</a:t>
            </a:r>
          </a:p>
        </p:txBody>
      </p:sp>
      <p:sp>
        <p:nvSpPr>
          <p:cNvPr id="81944" name="Freeform 1048"/>
          <p:cNvSpPr>
            <a:spLocks/>
          </p:cNvSpPr>
          <p:nvPr/>
        </p:nvSpPr>
        <p:spPr bwMode="auto">
          <a:xfrm>
            <a:off x="231775" y="24384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1945" name="Group 1049"/>
          <p:cNvGrpSpPr>
            <a:grpSpLocks/>
          </p:cNvGrpSpPr>
          <p:nvPr/>
        </p:nvGrpSpPr>
        <p:grpSpPr bwMode="auto">
          <a:xfrm>
            <a:off x="219075" y="2286000"/>
            <a:ext cx="720725" cy="176213"/>
            <a:chOff x="560" y="1360"/>
            <a:chExt cx="454" cy="111"/>
          </a:xfrm>
        </p:grpSpPr>
        <p:sp>
          <p:nvSpPr>
            <p:cNvPr id="81946" name="Freeform 1050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47" name="Oval 1051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1948" name="Group 1052"/>
          <p:cNvGrpSpPr>
            <a:grpSpLocks/>
          </p:cNvGrpSpPr>
          <p:nvPr/>
        </p:nvGrpSpPr>
        <p:grpSpPr bwMode="auto">
          <a:xfrm>
            <a:off x="904875" y="2286000"/>
            <a:ext cx="720725" cy="176213"/>
            <a:chOff x="560" y="1360"/>
            <a:chExt cx="454" cy="111"/>
          </a:xfrm>
        </p:grpSpPr>
        <p:sp>
          <p:nvSpPr>
            <p:cNvPr id="81949" name="Freeform 1053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50" name="Oval 1054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1951" name="Group 1055"/>
          <p:cNvGrpSpPr>
            <a:grpSpLocks/>
          </p:cNvGrpSpPr>
          <p:nvPr/>
        </p:nvGrpSpPr>
        <p:grpSpPr bwMode="auto">
          <a:xfrm flipV="1">
            <a:off x="1590675" y="2209800"/>
            <a:ext cx="838200" cy="228600"/>
            <a:chOff x="560" y="1360"/>
            <a:chExt cx="454" cy="111"/>
          </a:xfrm>
        </p:grpSpPr>
        <p:sp>
          <p:nvSpPr>
            <p:cNvPr id="81952" name="Freeform 105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53" name="Oval 105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1954" name="Group 1058"/>
          <p:cNvGrpSpPr>
            <a:grpSpLocks/>
          </p:cNvGrpSpPr>
          <p:nvPr/>
        </p:nvGrpSpPr>
        <p:grpSpPr bwMode="auto">
          <a:xfrm rot="1355246" flipV="1">
            <a:off x="1590675" y="1828800"/>
            <a:ext cx="838200" cy="228600"/>
            <a:chOff x="560" y="1360"/>
            <a:chExt cx="454" cy="111"/>
          </a:xfrm>
        </p:grpSpPr>
        <p:sp>
          <p:nvSpPr>
            <p:cNvPr id="81955" name="Freeform 105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56" name="Oval 106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1957" name="Oval 1061"/>
          <p:cNvSpPr>
            <a:spLocks noChangeArrowheads="1"/>
          </p:cNvSpPr>
          <p:nvPr/>
        </p:nvSpPr>
        <p:spPr bwMode="auto">
          <a:xfrm>
            <a:off x="2200275" y="7620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58" name="Freeform 1062"/>
          <p:cNvSpPr>
            <a:spLocks/>
          </p:cNvSpPr>
          <p:nvPr/>
        </p:nvSpPr>
        <p:spPr bwMode="auto">
          <a:xfrm>
            <a:off x="2733675" y="1574800"/>
            <a:ext cx="4953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8"/>
              </a:cxn>
              <a:cxn ang="0">
                <a:pos x="280" y="112"/>
              </a:cxn>
            </a:cxnLst>
            <a:rect l="0" t="0" r="r" b="b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59" name="Freeform 1063"/>
          <p:cNvSpPr>
            <a:spLocks/>
          </p:cNvSpPr>
          <p:nvPr/>
        </p:nvSpPr>
        <p:spPr bwMode="auto">
          <a:xfrm>
            <a:off x="2987675" y="1778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60" name="Freeform 1064"/>
          <p:cNvSpPr>
            <a:spLocks/>
          </p:cNvSpPr>
          <p:nvPr/>
        </p:nvSpPr>
        <p:spPr bwMode="auto">
          <a:xfrm>
            <a:off x="3038475" y="1905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61" name="Freeform 1065"/>
          <p:cNvSpPr>
            <a:spLocks/>
          </p:cNvSpPr>
          <p:nvPr/>
        </p:nvSpPr>
        <p:spPr bwMode="auto">
          <a:xfrm>
            <a:off x="3038475" y="20574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62" name="Freeform 1066"/>
          <p:cNvSpPr>
            <a:spLocks/>
          </p:cNvSpPr>
          <p:nvPr/>
        </p:nvSpPr>
        <p:spPr bwMode="auto">
          <a:xfrm>
            <a:off x="3038475" y="22098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63" name="Freeform 1067"/>
          <p:cNvSpPr>
            <a:spLocks/>
          </p:cNvSpPr>
          <p:nvPr/>
        </p:nvSpPr>
        <p:spPr bwMode="auto">
          <a:xfrm>
            <a:off x="3038475" y="23622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64" name="Line 1068"/>
          <p:cNvSpPr>
            <a:spLocks noChangeShapeType="1"/>
          </p:cNvSpPr>
          <p:nvPr/>
        </p:nvSpPr>
        <p:spPr bwMode="auto">
          <a:xfrm>
            <a:off x="3267075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65" name="Text Box 1069"/>
          <p:cNvSpPr txBox="1">
            <a:spLocks noChangeArrowheads="1"/>
          </p:cNvSpPr>
          <p:nvPr/>
        </p:nvSpPr>
        <p:spPr bwMode="auto">
          <a:xfrm>
            <a:off x="2200275" y="927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81966" name="Text Box 1070"/>
          <p:cNvSpPr txBox="1">
            <a:spLocks noChangeArrowheads="1"/>
          </p:cNvSpPr>
          <p:nvPr/>
        </p:nvSpPr>
        <p:spPr bwMode="auto">
          <a:xfrm>
            <a:off x="2403475" y="1968500"/>
            <a:ext cx="704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GlpIb</a:t>
            </a:r>
          </a:p>
        </p:txBody>
      </p:sp>
      <p:sp>
        <p:nvSpPr>
          <p:cNvPr id="81967" name="Line 1071"/>
          <p:cNvSpPr>
            <a:spLocks noChangeShapeType="1"/>
          </p:cNvSpPr>
          <p:nvPr/>
        </p:nvSpPr>
        <p:spPr bwMode="auto">
          <a:xfrm>
            <a:off x="47307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68" name="Line 1072"/>
          <p:cNvSpPr>
            <a:spLocks noChangeShapeType="1"/>
          </p:cNvSpPr>
          <p:nvPr/>
        </p:nvSpPr>
        <p:spPr bwMode="auto">
          <a:xfrm>
            <a:off x="3714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69" name="Line 1073"/>
          <p:cNvSpPr>
            <a:spLocks noChangeShapeType="1"/>
          </p:cNvSpPr>
          <p:nvPr/>
        </p:nvSpPr>
        <p:spPr bwMode="auto">
          <a:xfrm>
            <a:off x="82867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70" name="Line 1074"/>
          <p:cNvSpPr>
            <a:spLocks noChangeShapeType="1"/>
          </p:cNvSpPr>
          <p:nvPr/>
        </p:nvSpPr>
        <p:spPr bwMode="auto">
          <a:xfrm>
            <a:off x="12096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71" name="Line 1075"/>
          <p:cNvSpPr>
            <a:spLocks noChangeShapeType="1"/>
          </p:cNvSpPr>
          <p:nvPr/>
        </p:nvSpPr>
        <p:spPr bwMode="auto">
          <a:xfrm>
            <a:off x="174307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72" name="Line 1076"/>
          <p:cNvSpPr>
            <a:spLocks noChangeShapeType="1"/>
          </p:cNvSpPr>
          <p:nvPr/>
        </p:nvSpPr>
        <p:spPr bwMode="auto">
          <a:xfrm>
            <a:off x="235267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73" name="Line 1077"/>
          <p:cNvSpPr>
            <a:spLocks noChangeShapeType="1"/>
          </p:cNvSpPr>
          <p:nvPr/>
        </p:nvSpPr>
        <p:spPr bwMode="auto">
          <a:xfrm>
            <a:off x="280987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74" name="Line 1078"/>
          <p:cNvSpPr>
            <a:spLocks noChangeShapeType="1"/>
          </p:cNvSpPr>
          <p:nvPr/>
        </p:nvSpPr>
        <p:spPr bwMode="auto">
          <a:xfrm>
            <a:off x="31908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75" name="Line 1079"/>
          <p:cNvSpPr>
            <a:spLocks noChangeShapeType="1"/>
          </p:cNvSpPr>
          <p:nvPr/>
        </p:nvSpPr>
        <p:spPr bwMode="auto">
          <a:xfrm>
            <a:off x="364807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76" name="Line 1080"/>
          <p:cNvSpPr>
            <a:spLocks noChangeShapeType="1"/>
          </p:cNvSpPr>
          <p:nvPr/>
        </p:nvSpPr>
        <p:spPr bwMode="auto">
          <a:xfrm flipH="1">
            <a:off x="3406775" y="154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77" name="Freeform 1081"/>
          <p:cNvSpPr>
            <a:spLocks/>
          </p:cNvSpPr>
          <p:nvPr/>
        </p:nvSpPr>
        <p:spPr bwMode="auto">
          <a:xfrm>
            <a:off x="8156575" y="2235200"/>
            <a:ext cx="355600" cy="382588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08" y="72"/>
              </a:cxn>
              <a:cxn ang="0">
                <a:pos x="160" y="112"/>
              </a:cxn>
              <a:cxn ang="0">
                <a:pos x="72" y="224"/>
              </a:cxn>
              <a:cxn ang="0">
                <a:pos x="0" y="232"/>
              </a:cxn>
            </a:cxnLst>
            <a:rect l="0" t="0" r="r" b="b"/>
            <a:pathLst>
              <a:path w="240" h="233">
                <a:moveTo>
                  <a:pt x="240" y="0"/>
                </a:moveTo>
                <a:cubicBezTo>
                  <a:pt x="235" y="16"/>
                  <a:pt x="217" y="60"/>
                  <a:pt x="208" y="72"/>
                </a:cubicBezTo>
                <a:cubicBezTo>
                  <a:pt x="195" y="88"/>
                  <a:pt x="173" y="96"/>
                  <a:pt x="160" y="112"/>
                </a:cubicBezTo>
                <a:cubicBezTo>
                  <a:pt x="130" y="147"/>
                  <a:pt x="125" y="208"/>
                  <a:pt x="72" y="224"/>
                </a:cubicBezTo>
                <a:cubicBezTo>
                  <a:pt x="43" y="233"/>
                  <a:pt x="26" y="232"/>
                  <a:pt x="0" y="23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78" name="Text Box 1082"/>
          <p:cNvSpPr txBox="1">
            <a:spLocks noChangeArrowheads="1"/>
          </p:cNvSpPr>
          <p:nvPr/>
        </p:nvSpPr>
        <p:spPr bwMode="auto">
          <a:xfrm>
            <a:off x="7596188" y="2773363"/>
            <a:ext cx="8969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collagen</a:t>
            </a:r>
          </a:p>
        </p:txBody>
      </p:sp>
      <p:sp>
        <p:nvSpPr>
          <p:cNvPr id="81979" name="Text Box 1083"/>
          <p:cNvSpPr txBox="1">
            <a:spLocks noChangeArrowheads="1"/>
          </p:cNvSpPr>
          <p:nvPr/>
        </p:nvSpPr>
        <p:spPr bwMode="auto">
          <a:xfrm>
            <a:off x="168275" y="150813"/>
            <a:ext cx="2398713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Platelet adhesion</a:t>
            </a:r>
          </a:p>
        </p:txBody>
      </p:sp>
      <p:sp>
        <p:nvSpPr>
          <p:cNvPr id="81980" name="Line 1084"/>
          <p:cNvSpPr>
            <a:spLocks noChangeShapeType="1"/>
          </p:cNvSpPr>
          <p:nvPr/>
        </p:nvSpPr>
        <p:spPr bwMode="auto">
          <a:xfrm flipH="1" flipV="1">
            <a:off x="7118350" y="2654300"/>
            <a:ext cx="476250" cy="2301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84" name="Line 1088"/>
          <p:cNvSpPr>
            <a:spLocks noChangeShapeType="1"/>
          </p:cNvSpPr>
          <p:nvPr/>
        </p:nvSpPr>
        <p:spPr bwMode="auto">
          <a:xfrm flipV="1">
            <a:off x="2759075" y="1727200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85" name="Text Box 1089"/>
          <p:cNvSpPr txBox="1">
            <a:spLocks noChangeArrowheads="1"/>
          </p:cNvSpPr>
          <p:nvPr/>
        </p:nvSpPr>
        <p:spPr bwMode="auto">
          <a:xfrm>
            <a:off x="4457700" y="1552575"/>
            <a:ext cx="528638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or</a:t>
            </a:r>
          </a:p>
        </p:txBody>
      </p:sp>
      <p:sp>
        <p:nvSpPr>
          <p:cNvPr id="81986" name="Line 1090"/>
          <p:cNvSpPr>
            <a:spLocks noChangeShapeType="1"/>
          </p:cNvSpPr>
          <p:nvPr/>
        </p:nvSpPr>
        <p:spPr bwMode="auto">
          <a:xfrm flipH="1" flipV="1">
            <a:off x="8435975" y="2451100"/>
            <a:ext cx="63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auto">
          <a:xfrm>
            <a:off x="5159375" y="2463800"/>
            <a:ext cx="26670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7" name="Freeform 3"/>
          <p:cNvSpPr>
            <a:spLocks/>
          </p:cNvSpPr>
          <p:nvPr/>
        </p:nvSpPr>
        <p:spPr bwMode="auto">
          <a:xfrm>
            <a:off x="5159375" y="2311400"/>
            <a:ext cx="720725" cy="176213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548957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9" name="Freeform 5"/>
          <p:cNvSpPr>
            <a:spLocks/>
          </p:cNvSpPr>
          <p:nvPr/>
        </p:nvSpPr>
        <p:spPr bwMode="auto">
          <a:xfrm>
            <a:off x="5845175" y="2311400"/>
            <a:ext cx="720725" cy="176213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617537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1" name="Freeform 7"/>
          <p:cNvSpPr>
            <a:spLocks/>
          </p:cNvSpPr>
          <p:nvPr/>
        </p:nvSpPr>
        <p:spPr bwMode="auto">
          <a:xfrm flipV="1">
            <a:off x="6530975" y="2235200"/>
            <a:ext cx="838200" cy="228600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 flipV="1">
            <a:off x="6915150" y="2298700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3" name="Freeform 9"/>
          <p:cNvSpPr>
            <a:spLocks/>
          </p:cNvSpPr>
          <p:nvPr/>
        </p:nvSpPr>
        <p:spPr bwMode="auto">
          <a:xfrm rot="1355246" flipV="1">
            <a:off x="6530975" y="1854200"/>
            <a:ext cx="838200" cy="228600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 rot="1355246" flipV="1">
            <a:off x="6913563" y="1920875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7902575" y="14732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7927975" y="1689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8469313" y="2311400"/>
            <a:ext cx="6937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GlpIa</a:t>
            </a: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531177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5768975" y="261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614997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6683375" y="2616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7292975" y="254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7750175" y="2540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>
            <a:off x="813117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>
            <a:off x="8499475" y="2641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3305175" y="825500"/>
            <a:ext cx="12303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Von </a:t>
            </a:r>
          </a:p>
          <a:p>
            <a:r>
              <a:rPr lang="en-US" altLang="en-GB" sz="1600"/>
              <a:t>Willebrand </a:t>
            </a:r>
          </a:p>
          <a:p>
            <a:r>
              <a:rPr lang="en-US" altLang="en-GB" sz="1600"/>
              <a:t>factor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9525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Endothelial </a:t>
            </a:r>
          </a:p>
          <a:p>
            <a:r>
              <a:rPr lang="en-US" altLang="en-GB" sz="1600"/>
              <a:t>cells</a:t>
            </a:r>
          </a:p>
        </p:txBody>
      </p:sp>
      <p:sp>
        <p:nvSpPr>
          <p:cNvPr id="82968" name="Freeform 24"/>
          <p:cNvSpPr>
            <a:spLocks/>
          </p:cNvSpPr>
          <p:nvPr/>
        </p:nvSpPr>
        <p:spPr bwMode="auto">
          <a:xfrm>
            <a:off x="231775" y="24384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969" name="Group 25"/>
          <p:cNvGrpSpPr>
            <a:grpSpLocks/>
          </p:cNvGrpSpPr>
          <p:nvPr/>
        </p:nvGrpSpPr>
        <p:grpSpPr bwMode="auto">
          <a:xfrm>
            <a:off x="219075" y="2286000"/>
            <a:ext cx="720725" cy="176213"/>
            <a:chOff x="560" y="1360"/>
            <a:chExt cx="454" cy="111"/>
          </a:xfrm>
        </p:grpSpPr>
        <p:sp>
          <p:nvSpPr>
            <p:cNvPr id="82970" name="Freeform 2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71" name="Oval 2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972" name="Group 28"/>
          <p:cNvGrpSpPr>
            <a:grpSpLocks/>
          </p:cNvGrpSpPr>
          <p:nvPr/>
        </p:nvGrpSpPr>
        <p:grpSpPr bwMode="auto">
          <a:xfrm>
            <a:off x="904875" y="2286000"/>
            <a:ext cx="720725" cy="176213"/>
            <a:chOff x="560" y="1360"/>
            <a:chExt cx="454" cy="111"/>
          </a:xfrm>
        </p:grpSpPr>
        <p:sp>
          <p:nvSpPr>
            <p:cNvPr id="82973" name="Freeform 2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975" name="Group 31"/>
          <p:cNvGrpSpPr>
            <a:grpSpLocks/>
          </p:cNvGrpSpPr>
          <p:nvPr/>
        </p:nvGrpSpPr>
        <p:grpSpPr bwMode="auto">
          <a:xfrm flipV="1">
            <a:off x="1590675" y="2209800"/>
            <a:ext cx="838200" cy="228600"/>
            <a:chOff x="560" y="1360"/>
            <a:chExt cx="454" cy="111"/>
          </a:xfrm>
        </p:grpSpPr>
        <p:sp>
          <p:nvSpPr>
            <p:cNvPr id="82976" name="Freeform 3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77" name="Oval 3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978" name="Group 34"/>
          <p:cNvGrpSpPr>
            <a:grpSpLocks/>
          </p:cNvGrpSpPr>
          <p:nvPr/>
        </p:nvGrpSpPr>
        <p:grpSpPr bwMode="auto">
          <a:xfrm rot="1355246" flipV="1">
            <a:off x="1590675" y="1828800"/>
            <a:ext cx="838200" cy="228600"/>
            <a:chOff x="560" y="1360"/>
            <a:chExt cx="454" cy="111"/>
          </a:xfrm>
        </p:grpSpPr>
        <p:sp>
          <p:nvSpPr>
            <p:cNvPr id="82979" name="Freeform 3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0" name="Oval 3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981" name="Oval 37"/>
          <p:cNvSpPr>
            <a:spLocks noChangeArrowheads="1"/>
          </p:cNvSpPr>
          <p:nvPr/>
        </p:nvSpPr>
        <p:spPr bwMode="auto">
          <a:xfrm>
            <a:off x="2200275" y="7620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82" name="Freeform 38"/>
          <p:cNvSpPr>
            <a:spLocks/>
          </p:cNvSpPr>
          <p:nvPr/>
        </p:nvSpPr>
        <p:spPr bwMode="auto">
          <a:xfrm>
            <a:off x="2733675" y="1574800"/>
            <a:ext cx="4953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8"/>
              </a:cxn>
              <a:cxn ang="0">
                <a:pos x="280" y="112"/>
              </a:cxn>
            </a:cxnLst>
            <a:rect l="0" t="0" r="r" b="b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83" name="Freeform 39"/>
          <p:cNvSpPr>
            <a:spLocks/>
          </p:cNvSpPr>
          <p:nvPr/>
        </p:nvSpPr>
        <p:spPr bwMode="auto">
          <a:xfrm>
            <a:off x="2987675" y="1778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84" name="Freeform 40"/>
          <p:cNvSpPr>
            <a:spLocks/>
          </p:cNvSpPr>
          <p:nvPr/>
        </p:nvSpPr>
        <p:spPr bwMode="auto">
          <a:xfrm>
            <a:off x="3038475" y="1905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85" name="Freeform 41"/>
          <p:cNvSpPr>
            <a:spLocks/>
          </p:cNvSpPr>
          <p:nvPr/>
        </p:nvSpPr>
        <p:spPr bwMode="auto">
          <a:xfrm>
            <a:off x="3038475" y="20574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86" name="Freeform 42"/>
          <p:cNvSpPr>
            <a:spLocks/>
          </p:cNvSpPr>
          <p:nvPr/>
        </p:nvSpPr>
        <p:spPr bwMode="auto">
          <a:xfrm>
            <a:off x="3038475" y="22098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87" name="Freeform 43"/>
          <p:cNvSpPr>
            <a:spLocks/>
          </p:cNvSpPr>
          <p:nvPr/>
        </p:nvSpPr>
        <p:spPr bwMode="auto">
          <a:xfrm>
            <a:off x="3038475" y="23622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88" name="Line 44"/>
          <p:cNvSpPr>
            <a:spLocks noChangeShapeType="1"/>
          </p:cNvSpPr>
          <p:nvPr/>
        </p:nvSpPr>
        <p:spPr bwMode="auto">
          <a:xfrm>
            <a:off x="3267075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89" name="Text Box 45"/>
          <p:cNvSpPr txBox="1">
            <a:spLocks noChangeArrowheads="1"/>
          </p:cNvSpPr>
          <p:nvPr/>
        </p:nvSpPr>
        <p:spPr bwMode="auto">
          <a:xfrm>
            <a:off x="2200275" y="927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82990" name="Text Box 46"/>
          <p:cNvSpPr txBox="1">
            <a:spLocks noChangeArrowheads="1"/>
          </p:cNvSpPr>
          <p:nvPr/>
        </p:nvSpPr>
        <p:spPr bwMode="auto">
          <a:xfrm>
            <a:off x="2403475" y="1968500"/>
            <a:ext cx="704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GlpIb</a:t>
            </a:r>
          </a:p>
        </p:txBody>
      </p:sp>
      <p:sp>
        <p:nvSpPr>
          <p:cNvPr id="82991" name="Line 47"/>
          <p:cNvSpPr>
            <a:spLocks noChangeShapeType="1"/>
          </p:cNvSpPr>
          <p:nvPr/>
        </p:nvSpPr>
        <p:spPr bwMode="auto">
          <a:xfrm>
            <a:off x="47307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2" name="Line 48"/>
          <p:cNvSpPr>
            <a:spLocks noChangeShapeType="1"/>
          </p:cNvSpPr>
          <p:nvPr/>
        </p:nvSpPr>
        <p:spPr bwMode="auto">
          <a:xfrm>
            <a:off x="3714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3" name="Line 49"/>
          <p:cNvSpPr>
            <a:spLocks noChangeShapeType="1"/>
          </p:cNvSpPr>
          <p:nvPr/>
        </p:nvSpPr>
        <p:spPr bwMode="auto">
          <a:xfrm>
            <a:off x="82867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4" name="Line 50"/>
          <p:cNvSpPr>
            <a:spLocks noChangeShapeType="1"/>
          </p:cNvSpPr>
          <p:nvPr/>
        </p:nvSpPr>
        <p:spPr bwMode="auto">
          <a:xfrm>
            <a:off x="12096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>
            <a:off x="174307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6" name="Line 52"/>
          <p:cNvSpPr>
            <a:spLocks noChangeShapeType="1"/>
          </p:cNvSpPr>
          <p:nvPr/>
        </p:nvSpPr>
        <p:spPr bwMode="auto">
          <a:xfrm>
            <a:off x="235267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7" name="Line 53"/>
          <p:cNvSpPr>
            <a:spLocks noChangeShapeType="1"/>
          </p:cNvSpPr>
          <p:nvPr/>
        </p:nvSpPr>
        <p:spPr bwMode="auto">
          <a:xfrm>
            <a:off x="280987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>
            <a:off x="319087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9" name="Line 55"/>
          <p:cNvSpPr>
            <a:spLocks noChangeShapeType="1"/>
          </p:cNvSpPr>
          <p:nvPr/>
        </p:nvSpPr>
        <p:spPr bwMode="auto">
          <a:xfrm>
            <a:off x="364807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0" name="Line 56"/>
          <p:cNvSpPr>
            <a:spLocks noChangeShapeType="1"/>
          </p:cNvSpPr>
          <p:nvPr/>
        </p:nvSpPr>
        <p:spPr bwMode="auto">
          <a:xfrm flipH="1">
            <a:off x="3406775" y="154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1" name="Freeform 57"/>
          <p:cNvSpPr>
            <a:spLocks/>
          </p:cNvSpPr>
          <p:nvPr/>
        </p:nvSpPr>
        <p:spPr bwMode="auto">
          <a:xfrm>
            <a:off x="8156575" y="2235200"/>
            <a:ext cx="355600" cy="382588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08" y="72"/>
              </a:cxn>
              <a:cxn ang="0">
                <a:pos x="160" y="112"/>
              </a:cxn>
              <a:cxn ang="0">
                <a:pos x="72" y="224"/>
              </a:cxn>
              <a:cxn ang="0">
                <a:pos x="0" y="232"/>
              </a:cxn>
            </a:cxnLst>
            <a:rect l="0" t="0" r="r" b="b"/>
            <a:pathLst>
              <a:path w="240" h="233">
                <a:moveTo>
                  <a:pt x="240" y="0"/>
                </a:moveTo>
                <a:cubicBezTo>
                  <a:pt x="235" y="16"/>
                  <a:pt x="217" y="60"/>
                  <a:pt x="208" y="72"/>
                </a:cubicBezTo>
                <a:cubicBezTo>
                  <a:pt x="195" y="88"/>
                  <a:pt x="173" y="96"/>
                  <a:pt x="160" y="112"/>
                </a:cubicBezTo>
                <a:cubicBezTo>
                  <a:pt x="130" y="147"/>
                  <a:pt x="125" y="208"/>
                  <a:pt x="72" y="224"/>
                </a:cubicBezTo>
                <a:cubicBezTo>
                  <a:pt x="43" y="233"/>
                  <a:pt x="26" y="232"/>
                  <a:pt x="0" y="23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2" name="Text Box 58"/>
          <p:cNvSpPr txBox="1">
            <a:spLocks noChangeArrowheads="1"/>
          </p:cNvSpPr>
          <p:nvPr/>
        </p:nvSpPr>
        <p:spPr bwMode="auto">
          <a:xfrm>
            <a:off x="7596188" y="2773363"/>
            <a:ext cx="8969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collagen</a:t>
            </a:r>
          </a:p>
        </p:txBody>
      </p:sp>
      <p:sp>
        <p:nvSpPr>
          <p:cNvPr id="83003" name="Text Box 59"/>
          <p:cNvSpPr txBox="1">
            <a:spLocks noChangeArrowheads="1"/>
          </p:cNvSpPr>
          <p:nvPr/>
        </p:nvSpPr>
        <p:spPr bwMode="auto">
          <a:xfrm>
            <a:off x="168275" y="150813"/>
            <a:ext cx="2398713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Platelet adhesion</a:t>
            </a:r>
          </a:p>
        </p:txBody>
      </p:sp>
      <p:sp>
        <p:nvSpPr>
          <p:cNvPr id="83004" name="Line 60"/>
          <p:cNvSpPr>
            <a:spLocks noChangeShapeType="1"/>
          </p:cNvSpPr>
          <p:nvPr/>
        </p:nvSpPr>
        <p:spPr bwMode="auto">
          <a:xfrm flipH="1" flipV="1">
            <a:off x="7118350" y="2654300"/>
            <a:ext cx="476250" cy="2301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5" name="AutoShape 61"/>
          <p:cNvSpPr>
            <a:spLocks noChangeArrowheads="1"/>
          </p:cNvSpPr>
          <p:nvPr/>
        </p:nvSpPr>
        <p:spPr bwMode="auto">
          <a:xfrm rot="-2540858">
            <a:off x="3189288" y="2838450"/>
            <a:ext cx="96837" cy="1173163"/>
          </a:xfrm>
          <a:prstGeom prst="downArrow">
            <a:avLst>
              <a:gd name="adj1" fmla="val 50000"/>
              <a:gd name="adj2" fmla="val 3028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6" name="Text Box 62"/>
          <p:cNvSpPr txBox="1">
            <a:spLocks noChangeArrowheads="1"/>
          </p:cNvSpPr>
          <p:nvPr/>
        </p:nvSpPr>
        <p:spPr bwMode="auto">
          <a:xfrm>
            <a:off x="3489325" y="2952750"/>
            <a:ext cx="1527175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1600"/>
              <a:t>Release of </a:t>
            </a:r>
            <a:r>
              <a:rPr lang="en-US" altLang="en-GB" sz="1600">
                <a:solidFill>
                  <a:schemeClr val="accent2"/>
                </a:solidFill>
              </a:rPr>
              <a:t>ADP</a:t>
            </a:r>
            <a:endParaRPr lang="en-US" altLang="en-GB" sz="1600"/>
          </a:p>
          <a:p>
            <a:pPr algn="ctr"/>
            <a:r>
              <a:rPr lang="en-US" altLang="en-GB" sz="1600"/>
              <a:t>&amp;</a:t>
            </a:r>
          </a:p>
          <a:p>
            <a:pPr algn="ctr"/>
            <a:r>
              <a:rPr lang="en-US" altLang="en-GB" sz="1600">
                <a:solidFill>
                  <a:schemeClr val="accent2"/>
                </a:solidFill>
              </a:rPr>
              <a:t>prostaglandins</a:t>
            </a:r>
            <a:endParaRPr lang="en-US" altLang="en-GB" sz="1600"/>
          </a:p>
        </p:txBody>
      </p:sp>
      <p:sp>
        <p:nvSpPr>
          <p:cNvPr id="83007" name="AutoShape 63"/>
          <p:cNvSpPr>
            <a:spLocks noChangeArrowheads="1"/>
          </p:cNvSpPr>
          <p:nvPr/>
        </p:nvSpPr>
        <p:spPr bwMode="auto">
          <a:xfrm rot="2859142">
            <a:off x="5308600" y="2820988"/>
            <a:ext cx="96838" cy="1173162"/>
          </a:xfrm>
          <a:prstGeom prst="downArrow">
            <a:avLst>
              <a:gd name="adj1" fmla="val 50000"/>
              <a:gd name="adj2" fmla="val 3028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V="1">
            <a:off x="2759075" y="1727200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9" name="Text Box 65"/>
          <p:cNvSpPr txBox="1">
            <a:spLocks noChangeArrowheads="1"/>
          </p:cNvSpPr>
          <p:nvPr/>
        </p:nvSpPr>
        <p:spPr bwMode="auto">
          <a:xfrm>
            <a:off x="4457700" y="1552575"/>
            <a:ext cx="528638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or</a:t>
            </a:r>
          </a:p>
        </p:txBody>
      </p:sp>
      <p:sp>
        <p:nvSpPr>
          <p:cNvPr id="83010" name="Line 66"/>
          <p:cNvSpPr>
            <a:spLocks noChangeShapeType="1"/>
          </p:cNvSpPr>
          <p:nvPr/>
        </p:nvSpPr>
        <p:spPr bwMode="auto">
          <a:xfrm flipH="1" flipV="1">
            <a:off x="8435975" y="2451100"/>
            <a:ext cx="63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auto">
          <a:xfrm>
            <a:off x="5216525" y="2463800"/>
            <a:ext cx="26670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5216525" y="2311400"/>
            <a:ext cx="720725" cy="176213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55467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5902325" y="2311400"/>
            <a:ext cx="720725" cy="176213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62325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 flipV="1">
            <a:off x="6588125" y="2235200"/>
            <a:ext cx="838200" cy="228600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 flipV="1">
            <a:off x="6972300" y="2298700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5" name="Freeform 9"/>
          <p:cNvSpPr>
            <a:spLocks/>
          </p:cNvSpPr>
          <p:nvPr/>
        </p:nvSpPr>
        <p:spPr bwMode="auto">
          <a:xfrm rot="1355246" flipV="1">
            <a:off x="6588125" y="1854200"/>
            <a:ext cx="838200" cy="228600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 rot="1355246" flipV="1">
            <a:off x="6970713" y="1920875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7959725" y="14732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985125" y="1689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526463" y="2311400"/>
            <a:ext cx="6937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GlpIa</a:t>
            </a: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53689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5826125" y="261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62071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6740525" y="2616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7350125" y="254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7807325" y="2540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81883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8556625" y="2641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362325" y="825500"/>
            <a:ext cx="12303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Von </a:t>
            </a:r>
          </a:p>
          <a:p>
            <a:r>
              <a:rPr lang="en-US" altLang="en-GB" sz="1600"/>
              <a:t>Willebrand </a:t>
            </a:r>
          </a:p>
          <a:p>
            <a:r>
              <a:rPr lang="en-US" altLang="en-GB" sz="1600"/>
              <a:t>factor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15240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Endothelial </a:t>
            </a:r>
          </a:p>
          <a:p>
            <a:r>
              <a:rPr lang="en-US" altLang="en-GB" sz="1600"/>
              <a:t>cells</a:t>
            </a:r>
          </a:p>
        </p:txBody>
      </p:sp>
      <p:sp>
        <p:nvSpPr>
          <p:cNvPr id="45080" name="Freeform 24"/>
          <p:cNvSpPr>
            <a:spLocks/>
          </p:cNvSpPr>
          <p:nvPr/>
        </p:nvSpPr>
        <p:spPr bwMode="auto">
          <a:xfrm>
            <a:off x="288925" y="24384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5081" name="Group 25"/>
          <p:cNvGrpSpPr>
            <a:grpSpLocks/>
          </p:cNvGrpSpPr>
          <p:nvPr/>
        </p:nvGrpSpPr>
        <p:grpSpPr bwMode="auto">
          <a:xfrm>
            <a:off x="276225" y="2286000"/>
            <a:ext cx="720725" cy="176213"/>
            <a:chOff x="560" y="1360"/>
            <a:chExt cx="454" cy="111"/>
          </a:xfrm>
        </p:grpSpPr>
        <p:sp>
          <p:nvSpPr>
            <p:cNvPr id="45082" name="Freeform 2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084" name="Group 28"/>
          <p:cNvGrpSpPr>
            <a:grpSpLocks/>
          </p:cNvGrpSpPr>
          <p:nvPr/>
        </p:nvGrpSpPr>
        <p:grpSpPr bwMode="auto">
          <a:xfrm>
            <a:off x="962025" y="2286000"/>
            <a:ext cx="720725" cy="176213"/>
            <a:chOff x="560" y="1360"/>
            <a:chExt cx="454" cy="111"/>
          </a:xfrm>
        </p:grpSpPr>
        <p:sp>
          <p:nvSpPr>
            <p:cNvPr id="45085" name="Freeform 2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087" name="Group 31"/>
          <p:cNvGrpSpPr>
            <a:grpSpLocks/>
          </p:cNvGrpSpPr>
          <p:nvPr/>
        </p:nvGrpSpPr>
        <p:grpSpPr bwMode="auto">
          <a:xfrm flipV="1">
            <a:off x="1647825" y="2209800"/>
            <a:ext cx="838200" cy="228600"/>
            <a:chOff x="560" y="1360"/>
            <a:chExt cx="454" cy="111"/>
          </a:xfrm>
        </p:grpSpPr>
        <p:sp>
          <p:nvSpPr>
            <p:cNvPr id="45088" name="Freeform 3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9" name="Oval 3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090" name="Group 34"/>
          <p:cNvGrpSpPr>
            <a:grpSpLocks/>
          </p:cNvGrpSpPr>
          <p:nvPr/>
        </p:nvGrpSpPr>
        <p:grpSpPr bwMode="auto">
          <a:xfrm rot="1355246" flipV="1">
            <a:off x="1647825" y="1828800"/>
            <a:ext cx="838200" cy="228600"/>
            <a:chOff x="560" y="1360"/>
            <a:chExt cx="454" cy="111"/>
          </a:xfrm>
        </p:grpSpPr>
        <p:sp>
          <p:nvSpPr>
            <p:cNvPr id="45091" name="Freeform 3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2" name="Oval 3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093" name="Oval 37"/>
          <p:cNvSpPr>
            <a:spLocks noChangeArrowheads="1"/>
          </p:cNvSpPr>
          <p:nvPr/>
        </p:nvSpPr>
        <p:spPr bwMode="auto">
          <a:xfrm>
            <a:off x="2257425" y="7620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94" name="Freeform 38"/>
          <p:cNvSpPr>
            <a:spLocks/>
          </p:cNvSpPr>
          <p:nvPr/>
        </p:nvSpPr>
        <p:spPr bwMode="auto">
          <a:xfrm>
            <a:off x="2790825" y="1574800"/>
            <a:ext cx="4953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8"/>
              </a:cxn>
              <a:cxn ang="0">
                <a:pos x="280" y="112"/>
              </a:cxn>
            </a:cxnLst>
            <a:rect l="0" t="0" r="r" b="b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95" name="Freeform 39"/>
          <p:cNvSpPr>
            <a:spLocks/>
          </p:cNvSpPr>
          <p:nvPr/>
        </p:nvSpPr>
        <p:spPr bwMode="auto">
          <a:xfrm>
            <a:off x="3044825" y="1778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96" name="Freeform 40"/>
          <p:cNvSpPr>
            <a:spLocks/>
          </p:cNvSpPr>
          <p:nvPr/>
        </p:nvSpPr>
        <p:spPr bwMode="auto">
          <a:xfrm>
            <a:off x="3095625" y="1905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97" name="Freeform 41"/>
          <p:cNvSpPr>
            <a:spLocks/>
          </p:cNvSpPr>
          <p:nvPr/>
        </p:nvSpPr>
        <p:spPr bwMode="auto">
          <a:xfrm>
            <a:off x="3095625" y="20574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98" name="Freeform 42"/>
          <p:cNvSpPr>
            <a:spLocks/>
          </p:cNvSpPr>
          <p:nvPr/>
        </p:nvSpPr>
        <p:spPr bwMode="auto">
          <a:xfrm>
            <a:off x="3095625" y="22098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99" name="Freeform 43"/>
          <p:cNvSpPr>
            <a:spLocks/>
          </p:cNvSpPr>
          <p:nvPr/>
        </p:nvSpPr>
        <p:spPr bwMode="auto">
          <a:xfrm>
            <a:off x="3095625" y="23622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>
            <a:off x="3324225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2257425" y="927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2460625" y="1968500"/>
            <a:ext cx="704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GlpIb</a:t>
            </a:r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>
            <a:off x="53022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04" name="Line 48"/>
          <p:cNvSpPr>
            <a:spLocks noChangeShapeType="1"/>
          </p:cNvSpPr>
          <p:nvPr/>
        </p:nvSpPr>
        <p:spPr bwMode="auto">
          <a:xfrm>
            <a:off x="4286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05" name="Line 49"/>
          <p:cNvSpPr>
            <a:spLocks noChangeShapeType="1"/>
          </p:cNvSpPr>
          <p:nvPr/>
        </p:nvSpPr>
        <p:spPr bwMode="auto">
          <a:xfrm>
            <a:off x="8858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06" name="Line 50"/>
          <p:cNvSpPr>
            <a:spLocks noChangeShapeType="1"/>
          </p:cNvSpPr>
          <p:nvPr/>
        </p:nvSpPr>
        <p:spPr bwMode="auto">
          <a:xfrm>
            <a:off x="12668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07" name="Line 51"/>
          <p:cNvSpPr>
            <a:spLocks noChangeShapeType="1"/>
          </p:cNvSpPr>
          <p:nvPr/>
        </p:nvSpPr>
        <p:spPr bwMode="auto">
          <a:xfrm>
            <a:off x="180022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08" name="Line 52"/>
          <p:cNvSpPr>
            <a:spLocks noChangeShapeType="1"/>
          </p:cNvSpPr>
          <p:nvPr/>
        </p:nvSpPr>
        <p:spPr bwMode="auto">
          <a:xfrm>
            <a:off x="240982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86702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10" name="Line 54"/>
          <p:cNvSpPr>
            <a:spLocks noChangeShapeType="1"/>
          </p:cNvSpPr>
          <p:nvPr/>
        </p:nvSpPr>
        <p:spPr bwMode="auto">
          <a:xfrm>
            <a:off x="32480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>
            <a:off x="37052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 flipH="1">
            <a:off x="3463925" y="154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13" name="Freeform 57"/>
          <p:cNvSpPr>
            <a:spLocks/>
          </p:cNvSpPr>
          <p:nvPr/>
        </p:nvSpPr>
        <p:spPr bwMode="auto">
          <a:xfrm>
            <a:off x="8213725" y="2235200"/>
            <a:ext cx="355600" cy="382588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08" y="72"/>
              </a:cxn>
              <a:cxn ang="0">
                <a:pos x="160" y="112"/>
              </a:cxn>
              <a:cxn ang="0">
                <a:pos x="72" y="224"/>
              </a:cxn>
              <a:cxn ang="0">
                <a:pos x="0" y="232"/>
              </a:cxn>
            </a:cxnLst>
            <a:rect l="0" t="0" r="r" b="b"/>
            <a:pathLst>
              <a:path w="240" h="233">
                <a:moveTo>
                  <a:pt x="240" y="0"/>
                </a:moveTo>
                <a:cubicBezTo>
                  <a:pt x="235" y="16"/>
                  <a:pt x="217" y="60"/>
                  <a:pt x="208" y="72"/>
                </a:cubicBezTo>
                <a:cubicBezTo>
                  <a:pt x="195" y="88"/>
                  <a:pt x="173" y="96"/>
                  <a:pt x="160" y="112"/>
                </a:cubicBezTo>
                <a:cubicBezTo>
                  <a:pt x="130" y="147"/>
                  <a:pt x="125" y="208"/>
                  <a:pt x="72" y="224"/>
                </a:cubicBezTo>
                <a:cubicBezTo>
                  <a:pt x="43" y="233"/>
                  <a:pt x="26" y="232"/>
                  <a:pt x="0" y="23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7653338" y="2773363"/>
            <a:ext cx="8969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collagen</a:t>
            </a: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225425" y="150813"/>
            <a:ext cx="2398713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Platelet adhesion</a:t>
            </a:r>
          </a:p>
        </p:txBody>
      </p:sp>
      <p:sp>
        <p:nvSpPr>
          <p:cNvPr id="45116" name="Text Box 60"/>
          <p:cNvSpPr txBox="1">
            <a:spLocks noChangeArrowheads="1"/>
          </p:cNvSpPr>
          <p:nvPr/>
        </p:nvSpPr>
        <p:spPr bwMode="auto">
          <a:xfrm>
            <a:off x="379413" y="3941763"/>
            <a:ext cx="2786062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Platelet aggregation</a:t>
            </a:r>
          </a:p>
        </p:txBody>
      </p:sp>
      <p:sp>
        <p:nvSpPr>
          <p:cNvPr id="45117" name="Freeform 61"/>
          <p:cNvSpPr>
            <a:spLocks/>
          </p:cNvSpPr>
          <p:nvPr/>
        </p:nvSpPr>
        <p:spPr bwMode="auto">
          <a:xfrm>
            <a:off x="498475" y="6199188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5118" name="Group 62"/>
          <p:cNvGrpSpPr>
            <a:grpSpLocks/>
          </p:cNvGrpSpPr>
          <p:nvPr/>
        </p:nvGrpSpPr>
        <p:grpSpPr bwMode="auto">
          <a:xfrm>
            <a:off x="485775" y="6046788"/>
            <a:ext cx="720725" cy="176212"/>
            <a:chOff x="560" y="1360"/>
            <a:chExt cx="454" cy="111"/>
          </a:xfrm>
        </p:grpSpPr>
        <p:sp>
          <p:nvSpPr>
            <p:cNvPr id="45119" name="Freeform 63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20" name="Oval 64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121" name="Group 65"/>
          <p:cNvGrpSpPr>
            <a:grpSpLocks/>
          </p:cNvGrpSpPr>
          <p:nvPr/>
        </p:nvGrpSpPr>
        <p:grpSpPr bwMode="auto">
          <a:xfrm>
            <a:off x="1171575" y="6046788"/>
            <a:ext cx="720725" cy="176212"/>
            <a:chOff x="560" y="1360"/>
            <a:chExt cx="454" cy="111"/>
          </a:xfrm>
        </p:grpSpPr>
        <p:sp>
          <p:nvSpPr>
            <p:cNvPr id="45122" name="Freeform 6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23" name="Oval 6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124" name="Group 68"/>
          <p:cNvGrpSpPr>
            <a:grpSpLocks/>
          </p:cNvGrpSpPr>
          <p:nvPr/>
        </p:nvGrpSpPr>
        <p:grpSpPr bwMode="auto">
          <a:xfrm flipV="1">
            <a:off x="1857375" y="5970588"/>
            <a:ext cx="838200" cy="228600"/>
            <a:chOff x="560" y="1360"/>
            <a:chExt cx="454" cy="111"/>
          </a:xfrm>
        </p:grpSpPr>
        <p:sp>
          <p:nvSpPr>
            <p:cNvPr id="45125" name="Freeform 6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26" name="Oval 7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127" name="Group 71"/>
          <p:cNvGrpSpPr>
            <a:grpSpLocks/>
          </p:cNvGrpSpPr>
          <p:nvPr/>
        </p:nvGrpSpPr>
        <p:grpSpPr bwMode="auto">
          <a:xfrm rot="1355246" flipV="1">
            <a:off x="1857375" y="5589588"/>
            <a:ext cx="838200" cy="228600"/>
            <a:chOff x="560" y="1360"/>
            <a:chExt cx="454" cy="111"/>
          </a:xfrm>
        </p:grpSpPr>
        <p:sp>
          <p:nvSpPr>
            <p:cNvPr id="45128" name="Freeform 7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29" name="Oval 7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130" name="Freeform 74"/>
          <p:cNvSpPr>
            <a:spLocks/>
          </p:cNvSpPr>
          <p:nvPr/>
        </p:nvSpPr>
        <p:spPr bwMode="auto">
          <a:xfrm>
            <a:off x="3000375" y="5335588"/>
            <a:ext cx="4953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8"/>
              </a:cxn>
              <a:cxn ang="0">
                <a:pos x="280" y="112"/>
              </a:cxn>
            </a:cxnLst>
            <a:rect l="0" t="0" r="r" b="b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31" name="Freeform 75"/>
          <p:cNvSpPr>
            <a:spLocks/>
          </p:cNvSpPr>
          <p:nvPr/>
        </p:nvSpPr>
        <p:spPr bwMode="auto">
          <a:xfrm>
            <a:off x="3254375" y="55387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32" name="Freeform 76"/>
          <p:cNvSpPr>
            <a:spLocks/>
          </p:cNvSpPr>
          <p:nvPr/>
        </p:nvSpPr>
        <p:spPr bwMode="auto">
          <a:xfrm>
            <a:off x="3305175" y="56657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33" name="Freeform 77"/>
          <p:cNvSpPr>
            <a:spLocks/>
          </p:cNvSpPr>
          <p:nvPr/>
        </p:nvSpPr>
        <p:spPr bwMode="auto">
          <a:xfrm>
            <a:off x="3305175" y="58181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34" name="Freeform 78"/>
          <p:cNvSpPr>
            <a:spLocks/>
          </p:cNvSpPr>
          <p:nvPr/>
        </p:nvSpPr>
        <p:spPr bwMode="auto">
          <a:xfrm>
            <a:off x="3305175" y="59705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35" name="Freeform 79"/>
          <p:cNvSpPr>
            <a:spLocks/>
          </p:cNvSpPr>
          <p:nvPr/>
        </p:nvSpPr>
        <p:spPr bwMode="auto">
          <a:xfrm>
            <a:off x="3305175" y="61229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36" name="Line 80"/>
          <p:cNvSpPr>
            <a:spLocks noChangeShapeType="1"/>
          </p:cNvSpPr>
          <p:nvPr/>
        </p:nvSpPr>
        <p:spPr bwMode="auto">
          <a:xfrm>
            <a:off x="3533775" y="5589588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37" name="Line 81"/>
          <p:cNvSpPr>
            <a:spLocks noChangeShapeType="1"/>
          </p:cNvSpPr>
          <p:nvPr/>
        </p:nvSpPr>
        <p:spPr bwMode="auto">
          <a:xfrm>
            <a:off x="6381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38" name="Line 82"/>
          <p:cNvSpPr>
            <a:spLocks noChangeShapeType="1"/>
          </p:cNvSpPr>
          <p:nvPr/>
        </p:nvSpPr>
        <p:spPr bwMode="auto">
          <a:xfrm>
            <a:off x="10953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39" name="Line 83"/>
          <p:cNvSpPr>
            <a:spLocks noChangeShapeType="1"/>
          </p:cNvSpPr>
          <p:nvPr/>
        </p:nvSpPr>
        <p:spPr bwMode="auto">
          <a:xfrm>
            <a:off x="14763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40" name="Line 84"/>
          <p:cNvSpPr>
            <a:spLocks noChangeShapeType="1"/>
          </p:cNvSpPr>
          <p:nvPr/>
        </p:nvSpPr>
        <p:spPr bwMode="auto">
          <a:xfrm>
            <a:off x="2009775" y="635158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41" name="Line 85"/>
          <p:cNvSpPr>
            <a:spLocks noChangeShapeType="1"/>
          </p:cNvSpPr>
          <p:nvPr/>
        </p:nvSpPr>
        <p:spPr bwMode="auto">
          <a:xfrm>
            <a:off x="2619375" y="62753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42" name="Line 86"/>
          <p:cNvSpPr>
            <a:spLocks noChangeShapeType="1"/>
          </p:cNvSpPr>
          <p:nvPr/>
        </p:nvSpPr>
        <p:spPr bwMode="auto">
          <a:xfrm>
            <a:off x="3076575" y="62753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43" name="Line 87"/>
          <p:cNvSpPr>
            <a:spLocks noChangeShapeType="1"/>
          </p:cNvSpPr>
          <p:nvPr/>
        </p:nvSpPr>
        <p:spPr bwMode="auto">
          <a:xfrm>
            <a:off x="34575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44" name="Line 88"/>
          <p:cNvSpPr>
            <a:spLocks noChangeShapeType="1"/>
          </p:cNvSpPr>
          <p:nvPr/>
        </p:nvSpPr>
        <p:spPr bwMode="auto">
          <a:xfrm>
            <a:off x="39147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45" name="Line 89"/>
          <p:cNvSpPr>
            <a:spLocks noChangeShapeType="1"/>
          </p:cNvSpPr>
          <p:nvPr/>
        </p:nvSpPr>
        <p:spPr bwMode="auto">
          <a:xfrm flipH="1" flipV="1">
            <a:off x="7175500" y="2654300"/>
            <a:ext cx="476250" cy="2301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46" name="AutoShape 90"/>
          <p:cNvSpPr>
            <a:spLocks noChangeArrowheads="1"/>
          </p:cNvSpPr>
          <p:nvPr/>
        </p:nvSpPr>
        <p:spPr bwMode="auto">
          <a:xfrm rot="-2540858">
            <a:off x="3246438" y="2838450"/>
            <a:ext cx="96837" cy="1173163"/>
          </a:xfrm>
          <a:prstGeom prst="downArrow">
            <a:avLst>
              <a:gd name="adj1" fmla="val 50000"/>
              <a:gd name="adj2" fmla="val 3028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48" name="AutoShape 92"/>
          <p:cNvSpPr>
            <a:spLocks noChangeArrowheads="1"/>
          </p:cNvSpPr>
          <p:nvPr/>
        </p:nvSpPr>
        <p:spPr bwMode="auto">
          <a:xfrm rot="2859142">
            <a:off x="5365750" y="2820988"/>
            <a:ext cx="96838" cy="1173162"/>
          </a:xfrm>
          <a:prstGeom prst="downArrow">
            <a:avLst>
              <a:gd name="adj1" fmla="val 50000"/>
              <a:gd name="adj2" fmla="val 3028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49" name="Oval 93"/>
          <p:cNvSpPr>
            <a:spLocks noChangeArrowheads="1"/>
          </p:cNvSpPr>
          <p:nvPr/>
        </p:nvSpPr>
        <p:spPr bwMode="auto">
          <a:xfrm>
            <a:off x="6918325" y="4578350"/>
            <a:ext cx="9652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50" name="Oval 94"/>
          <p:cNvSpPr>
            <a:spLocks noChangeArrowheads="1"/>
          </p:cNvSpPr>
          <p:nvPr/>
        </p:nvSpPr>
        <p:spPr bwMode="auto">
          <a:xfrm>
            <a:off x="2466975" y="4522788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51" name="Oval 95"/>
          <p:cNvSpPr>
            <a:spLocks noChangeArrowheads="1"/>
          </p:cNvSpPr>
          <p:nvPr/>
        </p:nvSpPr>
        <p:spPr bwMode="auto">
          <a:xfrm>
            <a:off x="4797425" y="4518025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52" name="Freeform 96"/>
          <p:cNvSpPr>
            <a:spLocks/>
          </p:cNvSpPr>
          <p:nvPr/>
        </p:nvSpPr>
        <p:spPr bwMode="auto">
          <a:xfrm>
            <a:off x="4271963" y="4648200"/>
            <a:ext cx="635000" cy="100013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345" y="27"/>
              </a:cxn>
              <a:cxn ang="0">
                <a:pos x="318" y="54"/>
              </a:cxn>
              <a:cxn ang="0">
                <a:pos x="0" y="63"/>
              </a:cxn>
            </a:cxnLst>
            <a:rect l="0" t="0" r="r" b="b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53" name="Freeform 97"/>
          <p:cNvSpPr>
            <a:spLocks/>
          </p:cNvSpPr>
          <p:nvPr/>
        </p:nvSpPr>
        <p:spPr bwMode="auto">
          <a:xfrm>
            <a:off x="5454650" y="4646613"/>
            <a:ext cx="6350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64"/>
              </a:cxn>
              <a:cxn ang="0">
                <a:pos x="400" y="55"/>
              </a:cxn>
            </a:cxnLst>
            <a:rect l="0" t="0" r="r" b="b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5154" name="Group 98"/>
          <p:cNvGrpSpPr>
            <a:grpSpLocks/>
          </p:cNvGrpSpPr>
          <p:nvPr/>
        </p:nvGrpSpPr>
        <p:grpSpPr bwMode="auto">
          <a:xfrm>
            <a:off x="3449638" y="4683125"/>
            <a:ext cx="1057275" cy="484188"/>
            <a:chOff x="2191" y="2950"/>
            <a:chExt cx="666" cy="305"/>
          </a:xfrm>
        </p:grpSpPr>
        <p:sp>
          <p:nvSpPr>
            <p:cNvPr id="45155" name="Freeform 99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6" name="Freeform 100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7" name="Line 101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158" name="Group 102"/>
          <p:cNvGrpSpPr>
            <a:grpSpLocks/>
          </p:cNvGrpSpPr>
          <p:nvPr/>
        </p:nvGrpSpPr>
        <p:grpSpPr bwMode="auto">
          <a:xfrm>
            <a:off x="5710238" y="4657725"/>
            <a:ext cx="1057275" cy="484188"/>
            <a:chOff x="2191" y="2950"/>
            <a:chExt cx="666" cy="305"/>
          </a:xfrm>
        </p:grpSpPr>
        <p:sp>
          <p:nvSpPr>
            <p:cNvPr id="45159" name="Freeform 103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60" name="Freeform 104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61" name="Line 105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162" name="Freeform 106"/>
          <p:cNvSpPr>
            <a:spLocks/>
          </p:cNvSpPr>
          <p:nvPr/>
        </p:nvSpPr>
        <p:spPr bwMode="auto">
          <a:xfrm>
            <a:off x="6545263" y="4622800"/>
            <a:ext cx="635000" cy="100013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345" y="27"/>
              </a:cxn>
              <a:cxn ang="0">
                <a:pos x="318" y="54"/>
              </a:cxn>
              <a:cxn ang="0">
                <a:pos x="0" y="63"/>
              </a:cxn>
            </a:cxnLst>
            <a:rect l="0" t="0" r="r" b="b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63" name="Text Box 107"/>
          <p:cNvSpPr txBox="1">
            <a:spLocks noChangeArrowheads="1"/>
          </p:cNvSpPr>
          <p:nvPr/>
        </p:nvSpPr>
        <p:spPr bwMode="auto">
          <a:xfrm>
            <a:off x="4791075" y="47513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45164" name="Text Box 108"/>
          <p:cNvSpPr txBox="1">
            <a:spLocks noChangeArrowheads="1"/>
          </p:cNvSpPr>
          <p:nvPr/>
        </p:nvSpPr>
        <p:spPr bwMode="auto">
          <a:xfrm>
            <a:off x="7064375" y="48021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45165" name="Text Box 109"/>
          <p:cNvSpPr txBox="1">
            <a:spLocks noChangeArrowheads="1"/>
          </p:cNvSpPr>
          <p:nvPr/>
        </p:nvSpPr>
        <p:spPr bwMode="auto">
          <a:xfrm>
            <a:off x="5121275" y="4040188"/>
            <a:ext cx="11811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GlpIIb/IIIa</a:t>
            </a:r>
          </a:p>
        </p:txBody>
      </p:sp>
      <p:sp>
        <p:nvSpPr>
          <p:cNvPr id="45166" name="Text Box 110"/>
          <p:cNvSpPr txBox="1">
            <a:spLocks noChangeArrowheads="1"/>
          </p:cNvSpPr>
          <p:nvPr/>
        </p:nvSpPr>
        <p:spPr bwMode="auto">
          <a:xfrm>
            <a:off x="2479675" y="47894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45167" name="Freeform 111"/>
          <p:cNvSpPr>
            <a:spLocks/>
          </p:cNvSpPr>
          <p:nvPr/>
        </p:nvSpPr>
        <p:spPr bwMode="auto">
          <a:xfrm>
            <a:off x="7727950" y="4697413"/>
            <a:ext cx="6350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64"/>
              </a:cxn>
              <a:cxn ang="0">
                <a:pos x="400" y="55"/>
              </a:cxn>
            </a:cxnLst>
            <a:rect l="0" t="0" r="r" b="b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68" name="Line 112"/>
          <p:cNvSpPr>
            <a:spLocks noChangeShapeType="1"/>
          </p:cNvSpPr>
          <p:nvPr/>
        </p:nvSpPr>
        <p:spPr bwMode="auto">
          <a:xfrm flipH="1">
            <a:off x="4810125" y="4318000"/>
            <a:ext cx="5207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69" name="Line 113"/>
          <p:cNvSpPr>
            <a:spLocks noChangeShapeType="1"/>
          </p:cNvSpPr>
          <p:nvPr/>
        </p:nvSpPr>
        <p:spPr bwMode="auto">
          <a:xfrm flipH="1">
            <a:off x="5635625" y="4381500"/>
            <a:ext cx="635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70" name="Line 114"/>
          <p:cNvSpPr>
            <a:spLocks noChangeShapeType="1"/>
          </p:cNvSpPr>
          <p:nvPr/>
        </p:nvSpPr>
        <p:spPr bwMode="auto">
          <a:xfrm>
            <a:off x="5953125" y="4343400"/>
            <a:ext cx="10541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71" name="Text Box 115"/>
          <p:cNvSpPr txBox="1">
            <a:spLocks noChangeArrowheads="1"/>
          </p:cNvSpPr>
          <p:nvPr/>
        </p:nvSpPr>
        <p:spPr bwMode="auto">
          <a:xfrm>
            <a:off x="4992688" y="5526088"/>
            <a:ext cx="1144587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1600"/>
              <a:t>Fibrinogen</a:t>
            </a:r>
          </a:p>
          <a:p>
            <a:pPr algn="ctr"/>
            <a:r>
              <a:rPr lang="en-US" altLang="en-GB" sz="1600"/>
              <a:t>+</a:t>
            </a:r>
          </a:p>
          <a:p>
            <a:pPr algn="ctr"/>
            <a:r>
              <a:rPr lang="en-US" altLang="en-GB" sz="1600"/>
              <a:t>Ca2+</a:t>
            </a:r>
          </a:p>
        </p:txBody>
      </p:sp>
      <p:sp>
        <p:nvSpPr>
          <p:cNvPr id="45172" name="Line 116"/>
          <p:cNvSpPr>
            <a:spLocks noChangeShapeType="1"/>
          </p:cNvSpPr>
          <p:nvPr/>
        </p:nvSpPr>
        <p:spPr bwMode="auto">
          <a:xfrm flipH="1" flipV="1">
            <a:off x="4251325" y="5156200"/>
            <a:ext cx="812800" cy="419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73" name="Line 117"/>
          <p:cNvSpPr>
            <a:spLocks noChangeShapeType="1"/>
          </p:cNvSpPr>
          <p:nvPr/>
        </p:nvSpPr>
        <p:spPr bwMode="auto">
          <a:xfrm flipV="1">
            <a:off x="5864225" y="5156200"/>
            <a:ext cx="254000" cy="368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74" name="Line 118"/>
          <p:cNvSpPr>
            <a:spLocks noChangeShapeType="1"/>
          </p:cNvSpPr>
          <p:nvPr/>
        </p:nvSpPr>
        <p:spPr bwMode="auto">
          <a:xfrm flipV="1">
            <a:off x="2816225" y="1727200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75" name="Text Box 119"/>
          <p:cNvSpPr txBox="1">
            <a:spLocks noChangeArrowheads="1"/>
          </p:cNvSpPr>
          <p:nvPr/>
        </p:nvSpPr>
        <p:spPr bwMode="auto">
          <a:xfrm>
            <a:off x="4514850" y="1552575"/>
            <a:ext cx="528638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or</a:t>
            </a:r>
          </a:p>
        </p:txBody>
      </p:sp>
      <p:sp>
        <p:nvSpPr>
          <p:cNvPr id="45176" name="Freeform 120"/>
          <p:cNvSpPr>
            <a:spLocks/>
          </p:cNvSpPr>
          <p:nvPr/>
        </p:nvSpPr>
        <p:spPr bwMode="auto">
          <a:xfrm>
            <a:off x="3130550" y="4672013"/>
            <a:ext cx="6350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64"/>
              </a:cxn>
              <a:cxn ang="0">
                <a:pos x="400" y="55"/>
              </a:cxn>
            </a:cxnLst>
            <a:rect l="0" t="0" r="r" b="b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77" name="Line 121"/>
          <p:cNvSpPr>
            <a:spLocks noChangeShapeType="1"/>
          </p:cNvSpPr>
          <p:nvPr/>
        </p:nvSpPr>
        <p:spPr bwMode="auto">
          <a:xfrm flipH="1" flipV="1">
            <a:off x="8493125" y="2451100"/>
            <a:ext cx="63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178" name="Text Box 122"/>
          <p:cNvSpPr txBox="1">
            <a:spLocks noChangeArrowheads="1"/>
          </p:cNvSpPr>
          <p:nvPr/>
        </p:nvSpPr>
        <p:spPr bwMode="auto">
          <a:xfrm>
            <a:off x="3575050" y="2952750"/>
            <a:ext cx="1527175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1600"/>
              <a:t>Release of </a:t>
            </a:r>
            <a:r>
              <a:rPr lang="en-US" altLang="en-GB" sz="1600">
                <a:solidFill>
                  <a:schemeClr val="accent2"/>
                </a:solidFill>
              </a:rPr>
              <a:t>ADP</a:t>
            </a:r>
            <a:endParaRPr lang="en-US" altLang="en-GB" sz="1600"/>
          </a:p>
          <a:p>
            <a:pPr algn="ctr"/>
            <a:r>
              <a:rPr lang="en-US" altLang="en-GB" sz="1600"/>
              <a:t>&amp;</a:t>
            </a:r>
          </a:p>
          <a:p>
            <a:pPr algn="ctr"/>
            <a:r>
              <a:rPr lang="en-US" altLang="en-GB" sz="1600">
                <a:solidFill>
                  <a:schemeClr val="accent2"/>
                </a:solidFill>
              </a:rPr>
              <a:t>prostaglandins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reeform 1026"/>
          <p:cNvSpPr>
            <a:spLocks/>
          </p:cNvSpPr>
          <p:nvPr/>
        </p:nvSpPr>
        <p:spPr bwMode="auto">
          <a:xfrm>
            <a:off x="5216525" y="2463800"/>
            <a:ext cx="26670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1" name="Freeform 1027"/>
          <p:cNvSpPr>
            <a:spLocks/>
          </p:cNvSpPr>
          <p:nvPr/>
        </p:nvSpPr>
        <p:spPr bwMode="auto">
          <a:xfrm>
            <a:off x="5216525" y="2311400"/>
            <a:ext cx="720725" cy="176213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2" name="Oval 1028"/>
          <p:cNvSpPr>
            <a:spLocks noChangeArrowheads="1"/>
          </p:cNvSpPr>
          <p:nvPr/>
        </p:nvSpPr>
        <p:spPr bwMode="auto">
          <a:xfrm>
            <a:off x="55467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3" name="Freeform 1029"/>
          <p:cNvSpPr>
            <a:spLocks/>
          </p:cNvSpPr>
          <p:nvPr/>
        </p:nvSpPr>
        <p:spPr bwMode="auto">
          <a:xfrm>
            <a:off x="5902325" y="2311400"/>
            <a:ext cx="720725" cy="176213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4" name="Oval 1030"/>
          <p:cNvSpPr>
            <a:spLocks noChangeArrowheads="1"/>
          </p:cNvSpPr>
          <p:nvPr/>
        </p:nvSpPr>
        <p:spPr bwMode="auto">
          <a:xfrm>
            <a:off x="62325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5" name="Freeform 1031"/>
          <p:cNvSpPr>
            <a:spLocks/>
          </p:cNvSpPr>
          <p:nvPr/>
        </p:nvSpPr>
        <p:spPr bwMode="auto">
          <a:xfrm flipV="1">
            <a:off x="6588125" y="2235200"/>
            <a:ext cx="838200" cy="228600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6" name="Oval 1032"/>
          <p:cNvSpPr>
            <a:spLocks noChangeArrowheads="1"/>
          </p:cNvSpPr>
          <p:nvPr/>
        </p:nvSpPr>
        <p:spPr bwMode="auto">
          <a:xfrm flipV="1">
            <a:off x="6972300" y="2298700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7" name="Freeform 1033"/>
          <p:cNvSpPr>
            <a:spLocks/>
          </p:cNvSpPr>
          <p:nvPr/>
        </p:nvSpPr>
        <p:spPr bwMode="auto">
          <a:xfrm rot="1355246" flipV="1">
            <a:off x="6588125" y="1854200"/>
            <a:ext cx="838200" cy="228600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8" name="Oval 1034"/>
          <p:cNvSpPr>
            <a:spLocks noChangeArrowheads="1"/>
          </p:cNvSpPr>
          <p:nvPr/>
        </p:nvSpPr>
        <p:spPr bwMode="auto">
          <a:xfrm rot="1355246" flipV="1">
            <a:off x="6970713" y="1920875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9" name="Oval 1035"/>
          <p:cNvSpPr>
            <a:spLocks noChangeArrowheads="1"/>
          </p:cNvSpPr>
          <p:nvPr/>
        </p:nvSpPr>
        <p:spPr bwMode="auto">
          <a:xfrm>
            <a:off x="7959725" y="14732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0" name="Text Box 1036"/>
          <p:cNvSpPr txBox="1">
            <a:spLocks noChangeArrowheads="1"/>
          </p:cNvSpPr>
          <p:nvPr/>
        </p:nvSpPr>
        <p:spPr bwMode="auto">
          <a:xfrm>
            <a:off x="7985125" y="1689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83981" name="Text Box 1037"/>
          <p:cNvSpPr txBox="1">
            <a:spLocks noChangeArrowheads="1"/>
          </p:cNvSpPr>
          <p:nvPr/>
        </p:nvSpPr>
        <p:spPr bwMode="auto">
          <a:xfrm>
            <a:off x="8526463" y="2311400"/>
            <a:ext cx="6937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GlpIa</a:t>
            </a:r>
          </a:p>
        </p:txBody>
      </p:sp>
      <p:sp>
        <p:nvSpPr>
          <p:cNvPr id="83982" name="Line 1038"/>
          <p:cNvSpPr>
            <a:spLocks noChangeShapeType="1"/>
          </p:cNvSpPr>
          <p:nvPr/>
        </p:nvSpPr>
        <p:spPr bwMode="auto">
          <a:xfrm>
            <a:off x="53689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3" name="Line 1039"/>
          <p:cNvSpPr>
            <a:spLocks noChangeShapeType="1"/>
          </p:cNvSpPr>
          <p:nvPr/>
        </p:nvSpPr>
        <p:spPr bwMode="auto">
          <a:xfrm>
            <a:off x="5826125" y="261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4" name="Line 1040"/>
          <p:cNvSpPr>
            <a:spLocks noChangeShapeType="1"/>
          </p:cNvSpPr>
          <p:nvPr/>
        </p:nvSpPr>
        <p:spPr bwMode="auto">
          <a:xfrm>
            <a:off x="62071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5" name="Line 1041"/>
          <p:cNvSpPr>
            <a:spLocks noChangeShapeType="1"/>
          </p:cNvSpPr>
          <p:nvPr/>
        </p:nvSpPr>
        <p:spPr bwMode="auto">
          <a:xfrm>
            <a:off x="6740525" y="2616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6" name="Line 1042"/>
          <p:cNvSpPr>
            <a:spLocks noChangeShapeType="1"/>
          </p:cNvSpPr>
          <p:nvPr/>
        </p:nvSpPr>
        <p:spPr bwMode="auto">
          <a:xfrm>
            <a:off x="7350125" y="254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7" name="Line 1043"/>
          <p:cNvSpPr>
            <a:spLocks noChangeShapeType="1"/>
          </p:cNvSpPr>
          <p:nvPr/>
        </p:nvSpPr>
        <p:spPr bwMode="auto">
          <a:xfrm>
            <a:off x="7807325" y="2540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8" name="Line 1044"/>
          <p:cNvSpPr>
            <a:spLocks noChangeShapeType="1"/>
          </p:cNvSpPr>
          <p:nvPr/>
        </p:nvSpPr>
        <p:spPr bwMode="auto">
          <a:xfrm>
            <a:off x="81883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9" name="Line 1045"/>
          <p:cNvSpPr>
            <a:spLocks noChangeShapeType="1"/>
          </p:cNvSpPr>
          <p:nvPr/>
        </p:nvSpPr>
        <p:spPr bwMode="auto">
          <a:xfrm>
            <a:off x="8556625" y="2641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90" name="Text Box 1046"/>
          <p:cNvSpPr txBox="1">
            <a:spLocks noChangeArrowheads="1"/>
          </p:cNvSpPr>
          <p:nvPr/>
        </p:nvSpPr>
        <p:spPr bwMode="auto">
          <a:xfrm>
            <a:off x="3362325" y="825500"/>
            <a:ext cx="12303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Von </a:t>
            </a:r>
          </a:p>
          <a:p>
            <a:r>
              <a:rPr lang="en-US" altLang="en-GB" sz="1600"/>
              <a:t>Willebrand </a:t>
            </a:r>
          </a:p>
          <a:p>
            <a:r>
              <a:rPr lang="en-US" altLang="en-GB" sz="1600"/>
              <a:t>factor</a:t>
            </a:r>
          </a:p>
        </p:txBody>
      </p:sp>
      <p:sp>
        <p:nvSpPr>
          <p:cNvPr id="83991" name="Text Box 1047"/>
          <p:cNvSpPr txBox="1">
            <a:spLocks noChangeArrowheads="1"/>
          </p:cNvSpPr>
          <p:nvPr/>
        </p:nvSpPr>
        <p:spPr bwMode="auto">
          <a:xfrm>
            <a:off x="15240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Endothelial </a:t>
            </a:r>
          </a:p>
          <a:p>
            <a:r>
              <a:rPr lang="en-US" altLang="en-GB" sz="1600"/>
              <a:t>cells</a:t>
            </a:r>
          </a:p>
        </p:txBody>
      </p:sp>
      <p:sp>
        <p:nvSpPr>
          <p:cNvPr id="83992" name="Freeform 1048"/>
          <p:cNvSpPr>
            <a:spLocks/>
          </p:cNvSpPr>
          <p:nvPr/>
        </p:nvSpPr>
        <p:spPr bwMode="auto">
          <a:xfrm>
            <a:off x="288925" y="24384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3993" name="Group 1049"/>
          <p:cNvGrpSpPr>
            <a:grpSpLocks/>
          </p:cNvGrpSpPr>
          <p:nvPr/>
        </p:nvGrpSpPr>
        <p:grpSpPr bwMode="auto">
          <a:xfrm>
            <a:off x="276225" y="2286000"/>
            <a:ext cx="720725" cy="176213"/>
            <a:chOff x="560" y="1360"/>
            <a:chExt cx="454" cy="111"/>
          </a:xfrm>
        </p:grpSpPr>
        <p:sp>
          <p:nvSpPr>
            <p:cNvPr id="83994" name="Freeform 1050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995" name="Oval 1051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3996" name="Group 1052"/>
          <p:cNvGrpSpPr>
            <a:grpSpLocks/>
          </p:cNvGrpSpPr>
          <p:nvPr/>
        </p:nvGrpSpPr>
        <p:grpSpPr bwMode="auto">
          <a:xfrm>
            <a:off x="962025" y="2286000"/>
            <a:ext cx="720725" cy="176213"/>
            <a:chOff x="560" y="1360"/>
            <a:chExt cx="454" cy="111"/>
          </a:xfrm>
        </p:grpSpPr>
        <p:sp>
          <p:nvSpPr>
            <p:cNvPr id="83997" name="Freeform 1053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998" name="Oval 1054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3999" name="Group 1055"/>
          <p:cNvGrpSpPr>
            <a:grpSpLocks/>
          </p:cNvGrpSpPr>
          <p:nvPr/>
        </p:nvGrpSpPr>
        <p:grpSpPr bwMode="auto">
          <a:xfrm flipV="1">
            <a:off x="1647825" y="2209800"/>
            <a:ext cx="838200" cy="228600"/>
            <a:chOff x="560" y="1360"/>
            <a:chExt cx="454" cy="111"/>
          </a:xfrm>
        </p:grpSpPr>
        <p:sp>
          <p:nvSpPr>
            <p:cNvPr id="84000" name="Freeform 105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01" name="Oval 105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4002" name="Group 1058"/>
          <p:cNvGrpSpPr>
            <a:grpSpLocks/>
          </p:cNvGrpSpPr>
          <p:nvPr/>
        </p:nvGrpSpPr>
        <p:grpSpPr bwMode="auto">
          <a:xfrm rot="1355246" flipV="1">
            <a:off x="1647825" y="1828800"/>
            <a:ext cx="838200" cy="228600"/>
            <a:chOff x="560" y="1360"/>
            <a:chExt cx="454" cy="111"/>
          </a:xfrm>
        </p:grpSpPr>
        <p:sp>
          <p:nvSpPr>
            <p:cNvPr id="84003" name="Freeform 105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04" name="Oval 106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4005" name="Oval 1061"/>
          <p:cNvSpPr>
            <a:spLocks noChangeArrowheads="1"/>
          </p:cNvSpPr>
          <p:nvPr/>
        </p:nvSpPr>
        <p:spPr bwMode="auto">
          <a:xfrm>
            <a:off x="2257425" y="7620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06" name="Freeform 1062"/>
          <p:cNvSpPr>
            <a:spLocks/>
          </p:cNvSpPr>
          <p:nvPr/>
        </p:nvSpPr>
        <p:spPr bwMode="auto">
          <a:xfrm>
            <a:off x="2790825" y="1574800"/>
            <a:ext cx="4953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8"/>
              </a:cxn>
              <a:cxn ang="0">
                <a:pos x="280" y="112"/>
              </a:cxn>
            </a:cxnLst>
            <a:rect l="0" t="0" r="r" b="b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07" name="Freeform 1063"/>
          <p:cNvSpPr>
            <a:spLocks/>
          </p:cNvSpPr>
          <p:nvPr/>
        </p:nvSpPr>
        <p:spPr bwMode="auto">
          <a:xfrm>
            <a:off x="3044825" y="1778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08" name="Freeform 1064"/>
          <p:cNvSpPr>
            <a:spLocks/>
          </p:cNvSpPr>
          <p:nvPr/>
        </p:nvSpPr>
        <p:spPr bwMode="auto">
          <a:xfrm>
            <a:off x="3095625" y="1905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09" name="Freeform 1065"/>
          <p:cNvSpPr>
            <a:spLocks/>
          </p:cNvSpPr>
          <p:nvPr/>
        </p:nvSpPr>
        <p:spPr bwMode="auto">
          <a:xfrm>
            <a:off x="3095625" y="20574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10" name="Freeform 1066"/>
          <p:cNvSpPr>
            <a:spLocks/>
          </p:cNvSpPr>
          <p:nvPr/>
        </p:nvSpPr>
        <p:spPr bwMode="auto">
          <a:xfrm>
            <a:off x="3095625" y="22098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11" name="Freeform 1067"/>
          <p:cNvSpPr>
            <a:spLocks/>
          </p:cNvSpPr>
          <p:nvPr/>
        </p:nvSpPr>
        <p:spPr bwMode="auto">
          <a:xfrm>
            <a:off x="3095625" y="23622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12" name="Line 1068"/>
          <p:cNvSpPr>
            <a:spLocks noChangeShapeType="1"/>
          </p:cNvSpPr>
          <p:nvPr/>
        </p:nvSpPr>
        <p:spPr bwMode="auto">
          <a:xfrm>
            <a:off x="3324225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13" name="Text Box 1069"/>
          <p:cNvSpPr txBox="1">
            <a:spLocks noChangeArrowheads="1"/>
          </p:cNvSpPr>
          <p:nvPr/>
        </p:nvSpPr>
        <p:spPr bwMode="auto">
          <a:xfrm>
            <a:off x="2257425" y="927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84014" name="Text Box 1070"/>
          <p:cNvSpPr txBox="1">
            <a:spLocks noChangeArrowheads="1"/>
          </p:cNvSpPr>
          <p:nvPr/>
        </p:nvSpPr>
        <p:spPr bwMode="auto">
          <a:xfrm>
            <a:off x="2460625" y="1968500"/>
            <a:ext cx="704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GlpIb</a:t>
            </a:r>
          </a:p>
        </p:txBody>
      </p:sp>
      <p:sp>
        <p:nvSpPr>
          <p:cNvPr id="84015" name="Line 1071"/>
          <p:cNvSpPr>
            <a:spLocks noChangeShapeType="1"/>
          </p:cNvSpPr>
          <p:nvPr/>
        </p:nvSpPr>
        <p:spPr bwMode="auto">
          <a:xfrm>
            <a:off x="53022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16" name="Line 1072"/>
          <p:cNvSpPr>
            <a:spLocks noChangeShapeType="1"/>
          </p:cNvSpPr>
          <p:nvPr/>
        </p:nvSpPr>
        <p:spPr bwMode="auto">
          <a:xfrm>
            <a:off x="4286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17" name="Line 1073"/>
          <p:cNvSpPr>
            <a:spLocks noChangeShapeType="1"/>
          </p:cNvSpPr>
          <p:nvPr/>
        </p:nvSpPr>
        <p:spPr bwMode="auto">
          <a:xfrm>
            <a:off x="8858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18" name="Line 1074"/>
          <p:cNvSpPr>
            <a:spLocks noChangeShapeType="1"/>
          </p:cNvSpPr>
          <p:nvPr/>
        </p:nvSpPr>
        <p:spPr bwMode="auto">
          <a:xfrm>
            <a:off x="12668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19" name="Line 1075"/>
          <p:cNvSpPr>
            <a:spLocks noChangeShapeType="1"/>
          </p:cNvSpPr>
          <p:nvPr/>
        </p:nvSpPr>
        <p:spPr bwMode="auto">
          <a:xfrm>
            <a:off x="180022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20" name="Line 1076"/>
          <p:cNvSpPr>
            <a:spLocks noChangeShapeType="1"/>
          </p:cNvSpPr>
          <p:nvPr/>
        </p:nvSpPr>
        <p:spPr bwMode="auto">
          <a:xfrm>
            <a:off x="240982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21" name="Line 1077"/>
          <p:cNvSpPr>
            <a:spLocks noChangeShapeType="1"/>
          </p:cNvSpPr>
          <p:nvPr/>
        </p:nvSpPr>
        <p:spPr bwMode="auto">
          <a:xfrm>
            <a:off x="286702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22" name="Line 1078"/>
          <p:cNvSpPr>
            <a:spLocks noChangeShapeType="1"/>
          </p:cNvSpPr>
          <p:nvPr/>
        </p:nvSpPr>
        <p:spPr bwMode="auto">
          <a:xfrm>
            <a:off x="32480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23" name="Line 1079"/>
          <p:cNvSpPr>
            <a:spLocks noChangeShapeType="1"/>
          </p:cNvSpPr>
          <p:nvPr/>
        </p:nvSpPr>
        <p:spPr bwMode="auto">
          <a:xfrm>
            <a:off x="37052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24" name="Line 1080"/>
          <p:cNvSpPr>
            <a:spLocks noChangeShapeType="1"/>
          </p:cNvSpPr>
          <p:nvPr/>
        </p:nvSpPr>
        <p:spPr bwMode="auto">
          <a:xfrm flipH="1">
            <a:off x="3463925" y="154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25" name="Freeform 1081"/>
          <p:cNvSpPr>
            <a:spLocks/>
          </p:cNvSpPr>
          <p:nvPr/>
        </p:nvSpPr>
        <p:spPr bwMode="auto">
          <a:xfrm>
            <a:off x="8213725" y="2235200"/>
            <a:ext cx="355600" cy="382588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08" y="72"/>
              </a:cxn>
              <a:cxn ang="0">
                <a:pos x="160" y="112"/>
              </a:cxn>
              <a:cxn ang="0">
                <a:pos x="72" y="224"/>
              </a:cxn>
              <a:cxn ang="0">
                <a:pos x="0" y="232"/>
              </a:cxn>
            </a:cxnLst>
            <a:rect l="0" t="0" r="r" b="b"/>
            <a:pathLst>
              <a:path w="240" h="233">
                <a:moveTo>
                  <a:pt x="240" y="0"/>
                </a:moveTo>
                <a:cubicBezTo>
                  <a:pt x="235" y="16"/>
                  <a:pt x="217" y="60"/>
                  <a:pt x="208" y="72"/>
                </a:cubicBezTo>
                <a:cubicBezTo>
                  <a:pt x="195" y="88"/>
                  <a:pt x="173" y="96"/>
                  <a:pt x="160" y="112"/>
                </a:cubicBezTo>
                <a:cubicBezTo>
                  <a:pt x="130" y="147"/>
                  <a:pt x="125" y="208"/>
                  <a:pt x="72" y="224"/>
                </a:cubicBezTo>
                <a:cubicBezTo>
                  <a:pt x="43" y="233"/>
                  <a:pt x="26" y="232"/>
                  <a:pt x="0" y="23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26" name="Text Box 1082"/>
          <p:cNvSpPr txBox="1">
            <a:spLocks noChangeArrowheads="1"/>
          </p:cNvSpPr>
          <p:nvPr/>
        </p:nvSpPr>
        <p:spPr bwMode="auto">
          <a:xfrm>
            <a:off x="7653338" y="2773363"/>
            <a:ext cx="8969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collagen</a:t>
            </a:r>
          </a:p>
        </p:txBody>
      </p:sp>
      <p:sp>
        <p:nvSpPr>
          <p:cNvPr id="84027" name="Text Box 1083"/>
          <p:cNvSpPr txBox="1">
            <a:spLocks noChangeArrowheads="1"/>
          </p:cNvSpPr>
          <p:nvPr/>
        </p:nvSpPr>
        <p:spPr bwMode="auto">
          <a:xfrm>
            <a:off x="225425" y="150813"/>
            <a:ext cx="2398713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Platelet adhesion</a:t>
            </a:r>
          </a:p>
        </p:txBody>
      </p:sp>
      <p:sp>
        <p:nvSpPr>
          <p:cNvPr id="84028" name="Text Box 1084"/>
          <p:cNvSpPr txBox="1">
            <a:spLocks noChangeArrowheads="1"/>
          </p:cNvSpPr>
          <p:nvPr/>
        </p:nvSpPr>
        <p:spPr bwMode="auto">
          <a:xfrm>
            <a:off x="379413" y="3941763"/>
            <a:ext cx="2786062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Platelet aggregation</a:t>
            </a:r>
          </a:p>
        </p:txBody>
      </p:sp>
      <p:sp>
        <p:nvSpPr>
          <p:cNvPr id="84029" name="Freeform 1085"/>
          <p:cNvSpPr>
            <a:spLocks/>
          </p:cNvSpPr>
          <p:nvPr/>
        </p:nvSpPr>
        <p:spPr bwMode="auto">
          <a:xfrm>
            <a:off x="498475" y="6199188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4030" name="Group 1086"/>
          <p:cNvGrpSpPr>
            <a:grpSpLocks/>
          </p:cNvGrpSpPr>
          <p:nvPr/>
        </p:nvGrpSpPr>
        <p:grpSpPr bwMode="auto">
          <a:xfrm>
            <a:off x="485775" y="6046788"/>
            <a:ext cx="720725" cy="176212"/>
            <a:chOff x="560" y="1360"/>
            <a:chExt cx="454" cy="111"/>
          </a:xfrm>
        </p:grpSpPr>
        <p:sp>
          <p:nvSpPr>
            <p:cNvPr id="84031" name="Freeform 1087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32" name="Oval 1088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4033" name="Group 1089"/>
          <p:cNvGrpSpPr>
            <a:grpSpLocks/>
          </p:cNvGrpSpPr>
          <p:nvPr/>
        </p:nvGrpSpPr>
        <p:grpSpPr bwMode="auto">
          <a:xfrm>
            <a:off x="1171575" y="6046788"/>
            <a:ext cx="720725" cy="176212"/>
            <a:chOff x="560" y="1360"/>
            <a:chExt cx="454" cy="111"/>
          </a:xfrm>
        </p:grpSpPr>
        <p:sp>
          <p:nvSpPr>
            <p:cNvPr id="84034" name="Freeform 1090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35" name="Oval 1091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4036" name="Group 1092"/>
          <p:cNvGrpSpPr>
            <a:grpSpLocks/>
          </p:cNvGrpSpPr>
          <p:nvPr/>
        </p:nvGrpSpPr>
        <p:grpSpPr bwMode="auto">
          <a:xfrm flipV="1">
            <a:off x="1857375" y="5970588"/>
            <a:ext cx="838200" cy="228600"/>
            <a:chOff x="560" y="1360"/>
            <a:chExt cx="454" cy="111"/>
          </a:xfrm>
        </p:grpSpPr>
        <p:sp>
          <p:nvSpPr>
            <p:cNvPr id="84037" name="Freeform 1093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38" name="Oval 1094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4039" name="Group 1095"/>
          <p:cNvGrpSpPr>
            <a:grpSpLocks/>
          </p:cNvGrpSpPr>
          <p:nvPr/>
        </p:nvGrpSpPr>
        <p:grpSpPr bwMode="auto">
          <a:xfrm rot="1355246" flipV="1">
            <a:off x="1857375" y="5589588"/>
            <a:ext cx="838200" cy="228600"/>
            <a:chOff x="560" y="1360"/>
            <a:chExt cx="454" cy="111"/>
          </a:xfrm>
        </p:grpSpPr>
        <p:sp>
          <p:nvSpPr>
            <p:cNvPr id="84040" name="Freeform 109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41" name="Oval 109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4042" name="Freeform 1098"/>
          <p:cNvSpPr>
            <a:spLocks/>
          </p:cNvSpPr>
          <p:nvPr/>
        </p:nvSpPr>
        <p:spPr bwMode="auto">
          <a:xfrm>
            <a:off x="3000375" y="5335588"/>
            <a:ext cx="4953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8"/>
              </a:cxn>
              <a:cxn ang="0">
                <a:pos x="280" y="112"/>
              </a:cxn>
            </a:cxnLst>
            <a:rect l="0" t="0" r="r" b="b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43" name="Freeform 1099"/>
          <p:cNvSpPr>
            <a:spLocks/>
          </p:cNvSpPr>
          <p:nvPr/>
        </p:nvSpPr>
        <p:spPr bwMode="auto">
          <a:xfrm>
            <a:off x="3254375" y="55387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44" name="Freeform 1100"/>
          <p:cNvSpPr>
            <a:spLocks/>
          </p:cNvSpPr>
          <p:nvPr/>
        </p:nvSpPr>
        <p:spPr bwMode="auto">
          <a:xfrm>
            <a:off x="3305175" y="56657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45" name="Freeform 1101"/>
          <p:cNvSpPr>
            <a:spLocks/>
          </p:cNvSpPr>
          <p:nvPr/>
        </p:nvSpPr>
        <p:spPr bwMode="auto">
          <a:xfrm>
            <a:off x="3305175" y="58181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46" name="Freeform 1102"/>
          <p:cNvSpPr>
            <a:spLocks/>
          </p:cNvSpPr>
          <p:nvPr/>
        </p:nvSpPr>
        <p:spPr bwMode="auto">
          <a:xfrm>
            <a:off x="3305175" y="59705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47" name="Freeform 1103"/>
          <p:cNvSpPr>
            <a:spLocks/>
          </p:cNvSpPr>
          <p:nvPr/>
        </p:nvSpPr>
        <p:spPr bwMode="auto">
          <a:xfrm>
            <a:off x="3305175" y="61229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48" name="Line 1104"/>
          <p:cNvSpPr>
            <a:spLocks noChangeShapeType="1"/>
          </p:cNvSpPr>
          <p:nvPr/>
        </p:nvSpPr>
        <p:spPr bwMode="auto">
          <a:xfrm>
            <a:off x="3533775" y="5589588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49" name="Line 1105"/>
          <p:cNvSpPr>
            <a:spLocks noChangeShapeType="1"/>
          </p:cNvSpPr>
          <p:nvPr/>
        </p:nvSpPr>
        <p:spPr bwMode="auto">
          <a:xfrm>
            <a:off x="6381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50" name="Line 1106"/>
          <p:cNvSpPr>
            <a:spLocks noChangeShapeType="1"/>
          </p:cNvSpPr>
          <p:nvPr/>
        </p:nvSpPr>
        <p:spPr bwMode="auto">
          <a:xfrm>
            <a:off x="10953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51" name="Line 1107"/>
          <p:cNvSpPr>
            <a:spLocks noChangeShapeType="1"/>
          </p:cNvSpPr>
          <p:nvPr/>
        </p:nvSpPr>
        <p:spPr bwMode="auto">
          <a:xfrm>
            <a:off x="14763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52" name="Line 1108"/>
          <p:cNvSpPr>
            <a:spLocks noChangeShapeType="1"/>
          </p:cNvSpPr>
          <p:nvPr/>
        </p:nvSpPr>
        <p:spPr bwMode="auto">
          <a:xfrm>
            <a:off x="2009775" y="635158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53" name="Line 1109"/>
          <p:cNvSpPr>
            <a:spLocks noChangeShapeType="1"/>
          </p:cNvSpPr>
          <p:nvPr/>
        </p:nvSpPr>
        <p:spPr bwMode="auto">
          <a:xfrm>
            <a:off x="2619375" y="62753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54" name="Line 1110"/>
          <p:cNvSpPr>
            <a:spLocks noChangeShapeType="1"/>
          </p:cNvSpPr>
          <p:nvPr/>
        </p:nvSpPr>
        <p:spPr bwMode="auto">
          <a:xfrm>
            <a:off x="3076575" y="62753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55" name="Line 1111"/>
          <p:cNvSpPr>
            <a:spLocks noChangeShapeType="1"/>
          </p:cNvSpPr>
          <p:nvPr/>
        </p:nvSpPr>
        <p:spPr bwMode="auto">
          <a:xfrm>
            <a:off x="34575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56" name="Line 1112"/>
          <p:cNvSpPr>
            <a:spLocks noChangeShapeType="1"/>
          </p:cNvSpPr>
          <p:nvPr/>
        </p:nvSpPr>
        <p:spPr bwMode="auto">
          <a:xfrm>
            <a:off x="39147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57" name="Line 1113"/>
          <p:cNvSpPr>
            <a:spLocks noChangeShapeType="1"/>
          </p:cNvSpPr>
          <p:nvPr/>
        </p:nvSpPr>
        <p:spPr bwMode="auto">
          <a:xfrm flipH="1" flipV="1">
            <a:off x="7175500" y="2654300"/>
            <a:ext cx="476250" cy="2301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58" name="AutoShape 1114"/>
          <p:cNvSpPr>
            <a:spLocks noChangeArrowheads="1"/>
          </p:cNvSpPr>
          <p:nvPr/>
        </p:nvSpPr>
        <p:spPr bwMode="auto">
          <a:xfrm rot="-2540858">
            <a:off x="3246438" y="2838450"/>
            <a:ext cx="96837" cy="1173163"/>
          </a:xfrm>
          <a:prstGeom prst="downArrow">
            <a:avLst>
              <a:gd name="adj1" fmla="val 50000"/>
              <a:gd name="adj2" fmla="val 3028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60" name="AutoShape 1116"/>
          <p:cNvSpPr>
            <a:spLocks noChangeArrowheads="1"/>
          </p:cNvSpPr>
          <p:nvPr/>
        </p:nvSpPr>
        <p:spPr bwMode="auto">
          <a:xfrm rot="2859142">
            <a:off x="5365750" y="2820988"/>
            <a:ext cx="96838" cy="1173162"/>
          </a:xfrm>
          <a:prstGeom prst="downArrow">
            <a:avLst>
              <a:gd name="adj1" fmla="val 50000"/>
              <a:gd name="adj2" fmla="val 3028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61" name="Oval 1117"/>
          <p:cNvSpPr>
            <a:spLocks noChangeArrowheads="1"/>
          </p:cNvSpPr>
          <p:nvPr/>
        </p:nvSpPr>
        <p:spPr bwMode="auto">
          <a:xfrm>
            <a:off x="6918325" y="4578350"/>
            <a:ext cx="9652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62" name="Oval 1118"/>
          <p:cNvSpPr>
            <a:spLocks noChangeArrowheads="1"/>
          </p:cNvSpPr>
          <p:nvPr/>
        </p:nvSpPr>
        <p:spPr bwMode="auto">
          <a:xfrm>
            <a:off x="2466975" y="4522788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63" name="Oval 1119"/>
          <p:cNvSpPr>
            <a:spLocks noChangeArrowheads="1"/>
          </p:cNvSpPr>
          <p:nvPr/>
        </p:nvSpPr>
        <p:spPr bwMode="auto">
          <a:xfrm>
            <a:off x="4797425" y="4518025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64" name="Freeform 1120"/>
          <p:cNvSpPr>
            <a:spLocks/>
          </p:cNvSpPr>
          <p:nvPr/>
        </p:nvSpPr>
        <p:spPr bwMode="auto">
          <a:xfrm>
            <a:off x="4271963" y="4648200"/>
            <a:ext cx="635000" cy="100013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345" y="27"/>
              </a:cxn>
              <a:cxn ang="0">
                <a:pos x="318" y="54"/>
              </a:cxn>
              <a:cxn ang="0">
                <a:pos x="0" y="63"/>
              </a:cxn>
            </a:cxnLst>
            <a:rect l="0" t="0" r="r" b="b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65" name="Freeform 1121"/>
          <p:cNvSpPr>
            <a:spLocks/>
          </p:cNvSpPr>
          <p:nvPr/>
        </p:nvSpPr>
        <p:spPr bwMode="auto">
          <a:xfrm>
            <a:off x="5454650" y="4646613"/>
            <a:ext cx="6350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64"/>
              </a:cxn>
              <a:cxn ang="0">
                <a:pos x="400" y="55"/>
              </a:cxn>
            </a:cxnLst>
            <a:rect l="0" t="0" r="r" b="b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4066" name="Group 1122"/>
          <p:cNvGrpSpPr>
            <a:grpSpLocks/>
          </p:cNvGrpSpPr>
          <p:nvPr/>
        </p:nvGrpSpPr>
        <p:grpSpPr bwMode="auto">
          <a:xfrm>
            <a:off x="3449638" y="4683125"/>
            <a:ext cx="1057275" cy="484188"/>
            <a:chOff x="2191" y="2950"/>
            <a:chExt cx="666" cy="305"/>
          </a:xfrm>
        </p:grpSpPr>
        <p:sp>
          <p:nvSpPr>
            <p:cNvPr id="84067" name="Freeform 1123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68" name="Freeform 1124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69" name="Line 1125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4070" name="Group 1126"/>
          <p:cNvGrpSpPr>
            <a:grpSpLocks/>
          </p:cNvGrpSpPr>
          <p:nvPr/>
        </p:nvGrpSpPr>
        <p:grpSpPr bwMode="auto">
          <a:xfrm>
            <a:off x="5710238" y="4657725"/>
            <a:ext cx="1057275" cy="484188"/>
            <a:chOff x="2191" y="2950"/>
            <a:chExt cx="666" cy="305"/>
          </a:xfrm>
        </p:grpSpPr>
        <p:sp>
          <p:nvSpPr>
            <p:cNvPr id="84071" name="Freeform 1127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72" name="Freeform 1128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73" name="Line 1129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4074" name="Freeform 1130"/>
          <p:cNvSpPr>
            <a:spLocks/>
          </p:cNvSpPr>
          <p:nvPr/>
        </p:nvSpPr>
        <p:spPr bwMode="auto">
          <a:xfrm>
            <a:off x="6545263" y="4622800"/>
            <a:ext cx="635000" cy="100013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345" y="27"/>
              </a:cxn>
              <a:cxn ang="0">
                <a:pos x="318" y="54"/>
              </a:cxn>
              <a:cxn ang="0">
                <a:pos x="0" y="63"/>
              </a:cxn>
            </a:cxnLst>
            <a:rect l="0" t="0" r="r" b="b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75" name="Text Box 1131"/>
          <p:cNvSpPr txBox="1">
            <a:spLocks noChangeArrowheads="1"/>
          </p:cNvSpPr>
          <p:nvPr/>
        </p:nvSpPr>
        <p:spPr bwMode="auto">
          <a:xfrm>
            <a:off x="4791075" y="47513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84076" name="Text Box 1132"/>
          <p:cNvSpPr txBox="1">
            <a:spLocks noChangeArrowheads="1"/>
          </p:cNvSpPr>
          <p:nvPr/>
        </p:nvSpPr>
        <p:spPr bwMode="auto">
          <a:xfrm>
            <a:off x="7064375" y="48021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84077" name="Text Box 1133"/>
          <p:cNvSpPr txBox="1">
            <a:spLocks noChangeArrowheads="1"/>
          </p:cNvSpPr>
          <p:nvPr/>
        </p:nvSpPr>
        <p:spPr bwMode="auto">
          <a:xfrm>
            <a:off x="5121275" y="4040188"/>
            <a:ext cx="11811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GlpIIb/IIIa</a:t>
            </a:r>
          </a:p>
        </p:txBody>
      </p:sp>
      <p:sp>
        <p:nvSpPr>
          <p:cNvPr id="84078" name="Text Box 1134"/>
          <p:cNvSpPr txBox="1">
            <a:spLocks noChangeArrowheads="1"/>
          </p:cNvSpPr>
          <p:nvPr/>
        </p:nvSpPr>
        <p:spPr bwMode="auto">
          <a:xfrm>
            <a:off x="2479675" y="47894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/>
              <a:t>platelet</a:t>
            </a:r>
          </a:p>
        </p:txBody>
      </p:sp>
      <p:sp>
        <p:nvSpPr>
          <p:cNvPr id="84079" name="Freeform 1135"/>
          <p:cNvSpPr>
            <a:spLocks/>
          </p:cNvSpPr>
          <p:nvPr/>
        </p:nvSpPr>
        <p:spPr bwMode="auto">
          <a:xfrm>
            <a:off x="7727950" y="4697413"/>
            <a:ext cx="6350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64"/>
              </a:cxn>
              <a:cxn ang="0">
                <a:pos x="400" y="55"/>
              </a:cxn>
            </a:cxnLst>
            <a:rect l="0" t="0" r="r" b="b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80" name="Line 1136"/>
          <p:cNvSpPr>
            <a:spLocks noChangeShapeType="1"/>
          </p:cNvSpPr>
          <p:nvPr/>
        </p:nvSpPr>
        <p:spPr bwMode="auto">
          <a:xfrm flipH="1">
            <a:off x="4810125" y="4318000"/>
            <a:ext cx="5207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81" name="Line 1137"/>
          <p:cNvSpPr>
            <a:spLocks noChangeShapeType="1"/>
          </p:cNvSpPr>
          <p:nvPr/>
        </p:nvSpPr>
        <p:spPr bwMode="auto">
          <a:xfrm flipH="1">
            <a:off x="5635625" y="4381500"/>
            <a:ext cx="635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82" name="Line 1138"/>
          <p:cNvSpPr>
            <a:spLocks noChangeShapeType="1"/>
          </p:cNvSpPr>
          <p:nvPr/>
        </p:nvSpPr>
        <p:spPr bwMode="auto">
          <a:xfrm>
            <a:off x="5953125" y="4343400"/>
            <a:ext cx="10541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83" name="Text Box 1139"/>
          <p:cNvSpPr txBox="1">
            <a:spLocks noChangeArrowheads="1"/>
          </p:cNvSpPr>
          <p:nvPr/>
        </p:nvSpPr>
        <p:spPr bwMode="auto">
          <a:xfrm>
            <a:off x="4992688" y="5526088"/>
            <a:ext cx="115448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1600" dirty="0" smtClean="0"/>
              <a:t>Fibrinogen</a:t>
            </a:r>
            <a:endParaRPr lang="en-US" altLang="en-GB" sz="1600" dirty="0"/>
          </a:p>
        </p:txBody>
      </p:sp>
      <p:sp>
        <p:nvSpPr>
          <p:cNvPr id="84084" name="Line 1140"/>
          <p:cNvSpPr>
            <a:spLocks noChangeShapeType="1"/>
          </p:cNvSpPr>
          <p:nvPr/>
        </p:nvSpPr>
        <p:spPr bwMode="auto">
          <a:xfrm flipH="1" flipV="1">
            <a:off x="4251325" y="5156200"/>
            <a:ext cx="812800" cy="419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85" name="Line 1141"/>
          <p:cNvSpPr>
            <a:spLocks noChangeShapeType="1"/>
          </p:cNvSpPr>
          <p:nvPr/>
        </p:nvSpPr>
        <p:spPr bwMode="auto">
          <a:xfrm flipV="1">
            <a:off x="5864225" y="5156200"/>
            <a:ext cx="254000" cy="368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86" name="Line 1142"/>
          <p:cNvSpPr>
            <a:spLocks noChangeShapeType="1"/>
          </p:cNvSpPr>
          <p:nvPr/>
        </p:nvSpPr>
        <p:spPr bwMode="auto">
          <a:xfrm flipV="1">
            <a:off x="2816225" y="1727200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87" name="Text Box 1143"/>
          <p:cNvSpPr txBox="1">
            <a:spLocks noChangeArrowheads="1"/>
          </p:cNvSpPr>
          <p:nvPr/>
        </p:nvSpPr>
        <p:spPr bwMode="auto">
          <a:xfrm>
            <a:off x="4514850" y="1552575"/>
            <a:ext cx="528638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or</a:t>
            </a:r>
          </a:p>
        </p:txBody>
      </p:sp>
      <p:sp>
        <p:nvSpPr>
          <p:cNvPr id="84088" name="Freeform 1144"/>
          <p:cNvSpPr>
            <a:spLocks/>
          </p:cNvSpPr>
          <p:nvPr/>
        </p:nvSpPr>
        <p:spPr bwMode="auto">
          <a:xfrm>
            <a:off x="3130550" y="4672013"/>
            <a:ext cx="6350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64"/>
              </a:cxn>
              <a:cxn ang="0">
                <a:pos x="400" y="55"/>
              </a:cxn>
            </a:cxnLst>
            <a:rect l="0" t="0" r="r" b="b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89" name="Line 1145"/>
          <p:cNvSpPr>
            <a:spLocks noChangeShapeType="1"/>
          </p:cNvSpPr>
          <p:nvPr/>
        </p:nvSpPr>
        <p:spPr bwMode="auto">
          <a:xfrm flipH="1" flipV="1">
            <a:off x="8493125" y="2451100"/>
            <a:ext cx="63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90" name="Text Box 1146"/>
          <p:cNvSpPr txBox="1">
            <a:spLocks noChangeArrowheads="1"/>
          </p:cNvSpPr>
          <p:nvPr/>
        </p:nvSpPr>
        <p:spPr bwMode="auto">
          <a:xfrm>
            <a:off x="7210425" y="3167063"/>
            <a:ext cx="1785938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400">
                <a:solidFill>
                  <a:srgbClr val="FF0000"/>
                </a:solidFill>
              </a:rPr>
              <a:t>Coagulation</a:t>
            </a:r>
          </a:p>
          <a:p>
            <a:pPr algn="ctr"/>
            <a:r>
              <a:rPr lang="en-US" altLang="en-GB" sz="2400">
                <a:solidFill>
                  <a:srgbClr val="FF0000"/>
                </a:solidFill>
              </a:rPr>
              <a:t>activation</a:t>
            </a:r>
            <a:endParaRPr lang="en-US" altLang="en-GB" sz="2400"/>
          </a:p>
        </p:txBody>
      </p:sp>
      <p:sp>
        <p:nvSpPr>
          <p:cNvPr id="84091" name="AutoShape 1147"/>
          <p:cNvSpPr>
            <a:spLocks noChangeArrowheads="1"/>
          </p:cNvSpPr>
          <p:nvPr/>
        </p:nvSpPr>
        <p:spPr bwMode="auto">
          <a:xfrm rot="-411931">
            <a:off x="5340350" y="3640138"/>
            <a:ext cx="1774825" cy="125412"/>
          </a:xfrm>
          <a:prstGeom prst="leftArrow">
            <a:avLst>
              <a:gd name="adj1" fmla="val 50000"/>
              <a:gd name="adj2" fmla="val 3537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92" name="Text Box 1148"/>
          <p:cNvSpPr txBox="1">
            <a:spLocks noChangeArrowheads="1"/>
          </p:cNvSpPr>
          <p:nvPr/>
        </p:nvSpPr>
        <p:spPr bwMode="auto">
          <a:xfrm rot="-424950">
            <a:off x="5651500" y="3267075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thrombin</a:t>
            </a:r>
          </a:p>
        </p:txBody>
      </p:sp>
      <p:sp>
        <p:nvSpPr>
          <p:cNvPr id="84093" name="Text Box 1149"/>
          <p:cNvSpPr txBox="1">
            <a:spLocks noChangeArrowheads="1"/>
          </p:cNvSpPr>
          <p:nvPr/>
        </p:nvSpPr>
        <p:spPr bwMode="auto">
          <a:xfrm>
            <a:off x="3460750" y="2952750"/>
            <a:ext cx="1527175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1600"/>
              <a:t>Release of </a:t>
            </a:r>
            <a:r>
              <a:rPr lang="en-US" altLang="en-GB" sz="1600">
                <a:solidFill>
                  <a:schemeClr val="accent2"/>
                </a:solidFill>
              </a:rPr>
              <a:t>ADP</a:t>
            </a:r>
            <a:endParaRPr lang="en-US" altLang="en-GB" sz="1600"/>
          </a:p>
          <a:p>
            <a:pPr algn="ctr"/>
            <a:r>
              <a:rPr lang="en-US" altLang="en-GB" sz="1600"/>
              <a:t>&amp;</a:t>
            </a:r>
          </a:p>
          <a:p>
            <a:pPr algn="ctr"/>
            <a:r>
              <a:rPr lang="en-US" altLang="en-GB" sz="1600">
                <a:solidFill>
                  <a:schemeClr val="accent2"/>
                </a:solidFill>
              </a:rPr>
              <a:t>thromboxane</a:t>
            </a:r>
            <a:endParaRPr lang="en-US" alt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teac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608138"/>
            <a:ext cx="299561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30188" y="1992313"/>
            <a:ext cx="46593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latin typeface="Arial" charset="0"/>
                <a:cs typeface="Arial" charset="0"/>
              </a:rPr>
              <a:t>Platelet activation:</a:t>
            </a:r>
          </a:p>
          <a:p>
            <a:endParaRPr lang="en-GB" sz="2000" dirty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Conversion </a:t>
            </a:r>
            <a:r>
              <a:rPr lang="en-GB" sz="2000" dirty="0">
                <a:solidFill>
                  <a:srgbClr val="A50021"/>
                </a:solidFill>
                <a:latin typeface="Arial" charset="0"/>
                <a:cs typeface="Arial" charset="0"/>
              </a:rPr>
              <a:t>from a passive to an interactive cell</a:t>
            </a:r>
          </a:p>
          <a:p>
            <a:endParaRPr lang="en-GB" sz="2000" dirty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r>
              <a:rPr lang="en-GB" sz="2000" dirty="0">
                <a:solidFill>
                  <a:srgbClr val="A50021"/>
                </a:solidFill>
                <a:latin typeface="Arial" charset="0"/>
                <a:cs typeface="Arial" charset="0"/>
              </a:rPr>
              <a:t>Activated </a:t>
            </a:r>
            <a:r>
              <a:rPr lang="en-GB" sz="2000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platelets:</a:t>
            </a:r>
          </a:p>
          <a:p>
            <a:endParaRPr lang="en-GB" sz="2000" dirty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pPr>
              <a:buFont typeface="Times New Roman" charset="0"/>
              <a:buAutoNum type="arabicParenR"/>
            </a:pPr>
            <a:r>
              <a:rPr lang="en-GB" sz="2000" dirty="0">
                <a:solidFill>
                  <a:srgbClr val="A50021"/>
                </a:solidFill>
                <a:latin typeface="Arial" charset="0"/>
                <a:cs typeface="Arial" charset="0"/>
              </a:rPr>
              <a:t> Change shape</a:t>
            </a:r>
          </a:p>
          <a:p>
            <a:pPr>
              <a:buFont typeface="Times New Roman" charset="0"/>
              <a:buAutoNum type="arabicParenR"/>
            </a:pPr>
            <a:r>
              <a:rPr lang="en-GB" sz="2000" dirty="0">
                <a:solidFill>
                  <a:srgbClr val="A50021"/>
                </a:solidFill>
                <a:latin typeface="Arial" charset="0"/>
                <a:cs typeface="Arial" charset="0"/>
              </a:rPr>
              <a:t> Change membrane composition</a:t>
            </a:r>
          </a:p>
          <a:p>
            <a:pPr>
              <a:buFont typeface="Times New Roman" charset="0"/>
              <a:buAutoNum type="arabicParenR"/>
            </a:pPr>
            <a:r>
              <a:rPr lang="en-GB" sz="2000" dirty="0">
                <a:solidFill>
                  <a:srgbClr val="A50021"/>
                </a:solidFill>
                <a:latin typeface="Arial" charset="0"/>
                <a:cs typeface="Arial" charset="0"/>
              </a:rPr>
              <a:t> Present new </a:t>
            </a:r>
            <a:r>
              <a:rPr lang="en-GB" sz="2000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or </a:t>
            </a:r>
            <a:r>
              <a:rPr lang="en-GB" sz="2000" dirty="0" err="1" smtClean="0">
                <a:solidFill>
                  <a:srgbClr val="A50021"/>
                </a:solidFill>
                <a:latin typeface="Arial" charset="0"/>
                <a:cs typeface="Arial" charset="0"/>
              </a:rPr>
              <a:t>activatred</a:t>
            </a:r>
            <a:r>
              <a:rPr lang="en-GB" sz="2000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 proteins </a:t>
            </a:r>
            <a:r>
              <a:rPr lang="en-GB" sz="2000" dirty="0">
                <a:solidFill>
                  <a:srgbClr val="A50021"/>
                </a:solidFill>
                <a:latin typeface="Arial" charset="0"/>
                <a:cs typeface="Arial" charset="0"/>
              </a:rPr>
              <a:t>on their surface (i.e. </a:t>
            </a:r>
            <a:r>
              <a:rPr lang="en-GB" sz="2000" dirty="0" err="1">
                <a:solidFill>
                  <a:srgbClr val="A50021"/>
                </a:solidFill>
                <a:latin typeface="Arial" charset="0"/>
                <a:cs typeface="Arial" charset="0"/>
              </a:rPr>
              <a:t>GpIIb</a:t>
            </a:r>
            <a:r>
              <a:rPr lang="en-GB" sz="2000" dirty="0">
                <a:solidFill>
                  <a:srgbClr val="A50021"/>
                </a:solidFill>
                <a:latin typeface="Arial" charset="0"/>
                <a:cs typeface="Arial" charset="0"/>
              </a:rPr>
              <a:t>/</a:t>
            </a:r>
            <a:r>
              <a:rPr lang="en-GB" sz="2000" dirty="0" err="1">
                <a:solidFill>
                  <a:srgbClr val="A50021"/>
                </a:solidFill>
                <a:latin typeface="Arial" charset="0"/>
                <a:cs typeface="Arial" charset="0"/>
              </a:rPr>
              <a:t>IIIa</a:t>
            </a:r>
            <a:r>
              <a:rPr lang="en-GB" sz="2000" dirty="0">
                <a:solidFill>
                  <a:srgbClr val="A50021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-92075" y="285750"/>
            <a:ext cx="9236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 dirty="0">
                <a:latin typeface="+mj-lt"/>
                <a:cs typeface="Arial" charset="0"/>
              </a:rPr>
              <a:t>The platelet – shape changes during adhesion, activation and aggregation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935038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Haemostatic Plug Formation: An Overview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044700" y="1296988"/>
            <a:ext cx="51704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Vessel constriction</a:t>
            </a: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Formation of an unstable platelet plug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-platelet adhesion</a:t>
            </a:r>
          </a:p>
          <a:p>
            <a:r>
              <a:rPr lang="en-US" altLang="en-GB" sz="2400">
                <a:solidFill>
                  <a:srgbClr val="0066FF"/>
                </a:solidFill>
              </a:rPr>
              <a:t>	-platelet aggregation</a:t>
            </a:r>
            <a:endParaRPr lang="en-US" altLang="en-GB" sz="2400">
              <a:solidFill>
                <a:schemeClr val="accent1"/>
              </a:solidFill>
            </a:endParaRP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Stabilisation of the plug with fibrin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-blood coagulation</a:t>
            </a:r>
            <a:endParaRPr lang="en-US" altLang="en-GB" sz="2400"/>
          </a:p>
          <a:p>
            <a:endParaRPr lang="en-US" altLang="en-GB" sz="2400"/>
          </a:p>
          <a:p>
            <a:endParaRPr lang="en-US" altLang="en-GB" sz="2400"/>
          </a:p>
          <a:p>
            <a:endParaRPr lang="en-US" altLang="en-GB" sz="2400"/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3754438" y="19113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3719513" y="36655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952500" y="0"/>
            <a:ext cx="748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3600"/>
              <a:t>Lecture 1 and 2: Learning Objectives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863600" y="727075"/>
            <a:ext cx="62769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000" i="1"/>
              <a:t>The student should be able to:</a:t>
            </a:r>
          </a:p>
          <a:p>
            <a:endParaRPr lang="en-US" altLang="en-GB" sz="2000"/>
          </a:p>
          <a:p>
            <a:r>
              <a:rPr lang="en-US" altLang="en-GB" sz="2000">
                <a:solidFill>
                  <a:schemeClr val="accent2"/>
                </a:solidFill>
              </a:rPr>
              <a:t>Describe in outline the normal haemostatic mechanisms </a:t>
            </a:r>
          </a:p>
          <a:p>
            <a:r>
              <a:rPr lang="en-US" altLang="en-GB" sz="2000">
                <a:solidFill>
                  <a:schemeClr val="accent2"/>
                </a:solidFill>
              </a:rPr>
              <a:t>including the interaction of vessel wall, platelets, </a:t>
            </a:r>
          </a:p>
          <a:p>
            <a:r>
              <a:rPr lang="en-US" altLang="en-GB" sz="2000">
                <a:solidFill>
                  <a:schemeClr val="accent2"/>
                </a:solidFill>
              </a:rPr>
              <a:t>clotting factors and fibrinolytic system</a:t>
            </a:r>
          </a:p>
          <a:p>
            <a:endParaRPr lang="en-US" altLang="en-GB" sz="2000">
              <a:solidFill>
                <a:schemeClr val="accent2"/>
              </a:solidFill>
            </a:endParaRPr>
          </a:p>
          <a:p>
            <a:r>
              <a:rPr lang="en-US" altLang="en-GB" sz="2000">
                <a:solidFill>
                  <a:schemeClr val="accent2"/>
                </a:solidFill>
              </a:rPr>
              <a:t>Describe in outline how coagulation is regulated by the </a:t>
            </a:r>
          </a:p>
          <a:p>
            <a:r>
              <a:rPr lang="en-US" altLang="en-GB" sz="2000">
                <a:solidFill>
                  <a:schemeClr val="accent2"/>
                </a:solidFill>
              </a:rPr>
              <a:t>natural anticoagulant pathways</a:t>
            </a:r>
          </a:p>
          <a:p>
            <a:endParaRPr lang="en-US" altLang="en-GB" sz="2000" b="0">
              <a:solidFill>
                <a:schemeClr val="accent2"/>
              </a:solidFill>
            </a:endParaRPr>
          </a:p>
          <a:p>
            <a:r>
              <a:rPr lang="en-US" altLang="en-GB" sz="2000" b="0"/>
              <a:t>Describe the causes of bleeding disorders</a:t>
            </a:r>
          </a:p>
          <a:p>
            <a:endParaRPr lang="en-US" altLang="en-GB" sz="2000" b="0"/>
          </a:p>
          <a:p>
            <a:r>
              <a:rPr lang="en-US" altLang="en-GB" sz="2000" b="0"/>
              <a:t>Describe the manifestations of venous thrombosis</a:t>
            </a:r>
          </a:p>
          <a:p>
            <a:endParaRPr lang="en-US" altLang="en-GB" sz="2000" b="0"/>
          </a:p>
          <a:p>
            <a:r>
              <a:rPr lang="en-US" altLang="en-GB" sz="2000" b="0"/>
              <a:t>List the main risk factors for venous thrombosis </a:t>
            </a:r>
          </a:p>
          <a:p>
            <a:endParaRPr lang="en-US" altLang="en-GB" sz="2000" b="0"/>
          </a:p>
          <a:p>
            <a:r>
              <a:rPr lang="en-US" altLang="en-GB" sz="2000" b="0"/>
              <a:t>Give a rough estimate of its prevalence</a:t>
            </a:r>
          </a:p>
          <a:p>
            <a:endParaRPr lang="en-US" altLang="en-GB" sz="2000" b="0"/>
          </a:p>
          <a:p>
            <a:r>
              <a:rPr lang="en-US" altLang="en-GB" sz="2000" b="0"/>
              <a:t>Be acquainted with the principles of treatment</a:t>
            </a:r>
            <a:endParaRPr lang="en-US" alt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536700" y="801688"/>
            <a:ext cx="66421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 u="sng"/>
              <a:t>Sites of Synthesis of Clotting Factors, Fibrinolytic</a:t>
            </a:r>
          </a:p>
          <a:p>
            <a:r>
              <a:rPr lang="en-US" altLang="en-GB" sz="2400" u="sng"/>
              <a:t>Factors and Inhibitors</a:t>
            </a:r>
            <a:endParaRPr lang="en-US" altLang="en-GB" sz="2400"/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1. The liver</a:t>
            </a:r>
          </a:p>
          <a:p>
            <a:endParaRPr lang="en-US" altLang="en-GB" sz="2400"/>
          </a:p>
          <a:p>
            <a:r>
              <a:rPr lang="en-US" altLang="en-GB" sz="2400"/>
              <a:t>2. Endothelial cells</a:t>
            </a:r>
          </a:p>
          <a:p>
            <a:endParaRPr lang="en-US" altLang="en-GB" sz="2400"/>
          </a:p>
          <a:p>
            <a:r>
              <a:rPr lang="en-US" altLang="en-GB" sz="2400"/>
              <a:t>3. Megakaryocytes (        plat</a:t>
            </a:r>
            <a:r>
              <a:rPr lang="en-GB" altLang="en-GB" sz="2400"/>
              <a:t>elets)</a:t>
            </a:r>
            <a:endParaRPr lang="en-US" altLang="en-GB" sz="2400"/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000"/>
              <a:t>Most synthesis is in the liver but some proteins produced in</a:t>
            </a:r>
          </a:p>
          <a:p>
            <a:r>
              <a:rPr lang="en-US" altLang="en-GB" sz="2000"/>
              <a:t>high local concentration in endothelium (eg vWF)</a:t>
            </a:r>
          </a:p>
          <a:p>
            <a:r>
              <a:rPr lang="en-US" altLang="en-GB" sz="2000"/>
              <a:t>and in megakaryocyte (eg factor V)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4291013" y="3981450"/>
            <a:ext cx="414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3545" name="Group 57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63546" name="Line 58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47" name="Freeform 59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3549" name="Rectangle 61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IXa</a:t>
            </a:r>
            <a:endParaRPr lang="en-US" altLang="en-GB" sz="2800"/>
          </a:p>
        </p:txBody>
      </p:sp>
      <p:sp>
        <p:nvSpPr>
          <p:cNvPr id="63554" name="Rectangle 66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</a:t>
            </a:r>
            <a:endParaRPr lang="en-US" altLang="en-GB" sz="2800"/>
          </a:p>
        </p:txBody>
      </p:sp>
      <p:grpSp>
        <p:nvGrpSpPr>
          <p:cNvPr id="63560" name="Group 72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63561" name="Line 73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62" name="Freeform 74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3564" name="Rectangle 76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XIa</a:t>
            </a:r>
            <a:endParaRPr lang="en-US" altLang="en-GB" sz="2800"/>
          </a:p>
        </p:txBody>
      </p:sp>
      <p:sp>
        <p:nvSpPr>
          <p:cNvPr id="63569" name="Rectangle 8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</a:t>
            </a:r>
            <a:endParaRPr lang="en-US" altLang="en-GB" sz="2800"/>
          </a:p>
        </p:txBody>
      </p:sp>
      <p:grpSp>
        <p:nvGrpSpPr>
          <p:cNvPr id="63570" name="Group 8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63571" name="Line 8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72" name="Freeform 8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3574" name="Rectangle 86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XIIa</a:t>
            </a:r>
            <a:endParaRPr lang="en-US" altLang="en-GB" sz="2400"/>
          </a:p>
        </p:txBody>
      </p:sp>
      <p:sp>
        <p:nvSpPr>
          <p:cNvPr id="63579" name="Rectangle 91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</a:t>
            </a:r>
            <a:endParaRPr lang="en-US" altLang="en-GB" sz="2400"/>
          </a:p>
        </p:txBody>
      </p:sp>
      <p:sp>
        <p:nvSpPr>
          <p:cNvPr id="63598" name="Text Box 110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Blood coagulation</a:t>
            </a: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604" name="Line 116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605" name="Line 117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637" name="Rectangle 149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INTRINSIC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63638" name="Rectangle 150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Xa</a:t>
            </a:r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55652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155653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54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5655" name="Group 7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155656" name="Line 8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57" name="Freeform 9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IXa</a:t>
            </a:r>
            <a:endParaRPr lang="en-US" altLang="en-GB" sz="2800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</a:t>
            </a:r>
            <a:endParaRPr lang="en-US" altLang="en-GB" sz="2800"/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VIIIa</a:t>
            </a:r>
            <a:endParaRPr lang="en-US" altLang="en-GB" sz="2800"/>
          </a:p>
        </p:txBody>
      </p: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grpSp>
        <p:nvGrpSpPr>
          <p:cNvPr id="155664" name="Group 16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155665" name="Line 17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66" name="Freeform 18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XIa</a:t>
            </a:r>
            <a:endParaRPr lang="en-US" altLang="en-GB" sz="2800"/>
          </a:p>
        </p:txBody>
      </p:sp>
      <p:sp>
        <p:nvSpPr>
          <p:cNvPr id="155668" name="Rectangle 20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</a:t>
            </a:r>
            <a:endParaRPr lang="en-US" altLang="en-GB" sz="2800"/>
          </a:p>
        </p:txBody>
      </p:sp>
      <p:grpSp>
        <p:nvGrpSpPr>
          <p:cNvPr id="155669" name="Group 21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155670" name="Line 22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71" name="Freeform 23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672" name="Rectangle 24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XIIa</a:t>
            </a:r>
            <a:endParaRPr lang="en-US" altLang="en-GB" sz="2400"/>
          </a:p>
        </p:txBody>
      </p:sp>
      <p:sp>
        <p:nvSpPr>
          <p:cNvPr id="155673" name="Rectangle 25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</a:t>
            </a:r>
            <a:endParaRPr lang="en-US" altLang="en-GB" sz="2400"/>
          </a:p>
        </p:txBody>
      </p:sp>
      <p:sp>
        <p:nvSpPr>
          <p:cNvPr id="155674" name="Text Box 26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Blood coagulation</a:t>
            </a:r>
          </a:p>
        </p:txBody>
      </p:sp>
      <p:sp>
        <p:nvSpPr>
          <p:cNvPr id="155675" name="Line 2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76" name="Line 2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77" name="Line 2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78" name="Rectangle 30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INTRINSIC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55679" name="Rectangle 31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Xa</a:t>
            </a:r>
            <a:endParaRPr lang="en-US" altLang="en-GB" sz="2800"/>
          </a:p>
        </p:txBody>
      </p:sp>
      <p:sp>
        <p:nvSpPr>
          <p:cNvPr id="155680" name="Text Box 32"/>
          <p:cNvSpPr txBox="1">
            <a:spLocks noChangeArrowheads="1"/>
          </p:cNvSpPr>
          <p:nvPr/>
        </p:nvSpPr>
        <p:spPr bwMode="auto">
          <a:xfrm>
            <a:off x="4670425" y="2505075"/>
            <a:ext cx="3127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Pl, platelet membrane </a:t>
            </a:r>
          </a:p>
          <a:p>
            <a:r>
              <a:rPr lang="en-GB" sz="2400"/>
              <a:t>phospholipid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100357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358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Xa</a:t>
            </a:r>
            <a:endParaRPr lang="en-US" altLang="en-GB" sz="2800"/>
          </a:p>
        </p:txBody>
      </p:sp>
      <p:grpSp>
        <p:nvGrpSpPr>
          <p:cNvPr id="100361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100362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363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00396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100397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398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0399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400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IXa</a:t>
            </a:r>
            <a:endParaRPr lang="en-US" altLang="en-GB" sz="2800"/>
          </a:p>
        </p:txBody>
      </p:sp>
      <p:sp>
        <p:nvSpPr>
          <p:cNvPr id="100401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</a:t>
            </a:r>
            <a:endParaRPr lang="en-US" altLang="en-GB" sz="2800"/>
          </a:p>
        </p:txBody>
      </p:sp>
      <p:sp>
        <p:nvSpPr>
          <p:cNvPr id="100403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404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VIIIa</a:t>
            </a:r>
            <a:endParaRPr lang="en-US" altLang="en-GB" sz="2800"/>
          </a:p>
        </p:txBody>
      </p:sp>
      <p:sp>
        <p:nvSpPr>
          <p:cNvPr id="100405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grpSp>
        <p:nvGrpSpPr>
          <p:cNvPr id="100407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100408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409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0410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411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XIa</a:t>
            </a:r>
            <a:endParaRPr lang="en-US" altLang="en-GB" sz="2800"/>
          </a:p>
        </p:txBody>
      </p:sp>
      <p:sp>
        <p:nvSpPr>
          <p:cNvPr id="100412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413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</a:t>
            </a:r>
            <a:endParaRPr lang="en-US" altLang="en-GB" sz="2800"/>
          </a:p>
        </p:txBody>
      </p:sp>
      <p:grpSp>
        <p:nvGrpSpPr>
          <p:cNvPr id="100414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100415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416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0417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XIIa</a:t>
            </a:r>
            <a:endParaRPr lang="en-US" altLang="en-GB" sz="2400"/>
          </a:p>
        </p:txBody>
      </p:sp>
      <p:sp>
        <p:nvSpPr>
          <p:cNvPr id="100418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</a:t>
            </a:r>
            <a:endParaRPr lang="en-US" altLang="en-GB" sz="2400"/>
          </a:p>
        </p:txBody>
      </p:sp>
      <p:sp>
        <p:nvSpPr>
          <p:cNvPr id="100419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428" name="Text Box 76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Blood coagulation</a:t>
            </a:r>
          </a:p>
        </p:txBody>
      </p:sp>
      <p:sp>
        <p:nvSpPr>
          <p:cNvPr id="100429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0430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0432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Tissue factor</a:t>
            </a:r>
            <a:endParaRPr lang="en-US" altLang="en-GB" sz="2800"/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(vessel damage)</a:t>
            </a:r>
            <a:endParaRPr lang="en-US" altLang="en-GB" sz="2800"/>
          </a:p>
        </p:txBody>
      </p:sp>
      <p:grpSp>
        <p:nvGrpSpPr>
          <p:cNvPr id="100434" name="Group 82"/>
          <p:cNvGrpSpPr>
            <a:grpSpLocks/>
          </p:cNvGrpSpPr>
          <p:nvPr/>
        </p:nvGrpSpPr>
        <p:grpSpPr bwMode="auto">
          <a:xfrm>
            <a:off x="5345113" y="2032001"/>
            <a:ext cx="508000" cy="704851"/>
            <a:chOff x="3214" y="1280"/>
            <a:chExt cx="320" cy="444"/>
          </a:xfrm>
        </p:grpSpPr>
        <p:sp>
          <p:nvSpPr>
            <p:cNvPr id="100435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>
                  <a:solidFill>
                    <a:srgbClr val="000000"/>
                  </a:solidFill>
                </a:rPr>
                <a:t>VIIa</a:t>
              </a:r>
              <a:endParaRPr lang="en-US" altLang="en-GB" sz="2800"/>
            </a:p>
          </p:txBody>
        </p:sp>
        <p:sp>
          <p:nvSpPr>
            <p:cNvPr id="100436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GB" sz="2800" dirty="0"/>
            </a:p>
          </p:txBody>
        </p:sp>
      </p:grpSp>
      <p:sp>
        <p:nvSpPr>
          <p:cNvPr id="100438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EXTRINSIC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00439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/>
            <a:ahLst/>
            <a:cxnLst>
              <a:cxn ang="0">
                <a:pos x="86" y="727"/>
              </a:cxn>
              <a:cxn ang="0">
                <a:pos x="104" y="236"/>
              </a:cxn>
              <a:cxn ang="0">
                <a:pos x="713" y="0"/>
              </a:cxn>
            </a:cxnLst>
            <a:rect l="0" t="0" r="r" b="b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0447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INTRINSIC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382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Xa</a:t>
            </a:r>
            <a:endParaRPr lang="en-US" altLang="en-GB" sz="2800"/>
          </a:p>
        </p:txBody>
      </p:sp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101386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387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01410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101411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12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413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414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Prothrombin</a:t>
            </a:r>
            <a:endParaRPr lang="en-US" altLang="en-GB" sz="2800"/>
          </a:p>
        </p:txBody>
      </p:sp>
      <p:sp>
        <p:nvSpPr>
          <p:cNvPr id="101415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416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thrombin (IIa)</a:t>
            </a:r>
            <a:endParaRPr lang="en-US" altLang="en-GB" sz="2800"/>
          </a:p>
        </p:txBody>
      </p:sp>
      <p:grpSp>
        <p:nvGrpSpPr>
          <p:cNvPr id="101420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101421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22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423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424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IXa</a:t>
            </a:r>
            <a:endParaRPr lang="en-US" altLang="en-GB" sz="2800"/>
          </a:p>
        </p:txBody>
      </p:sp>
      <p:sp>
        <p:nvSpPr>
          <p:cNvPr id="101425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426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</a:t>
            </a:r>
            <a:endParaRPr lang="en-US" altLang="en-GB" sz="2800"/>
          </a:p>
        </p:txBody>
      </p:sp>
      <p:sp>
        <p:nvSpPr>
          <p:cNvPr id="101427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428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VIIIa</a:t>
            </a:r>
            <a:endParaRPr lang="en-US" altLang="en-GB" sz="2800"/>
          </a:p>
        </p:txBody>
      </p:sp>
      <p:sp>
        <p:nvSpPr>
          <p:cNvPr id="101429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grpSp>
        <p:nvGrpSpPr>
          <p:cNvPr id="101431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101432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33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434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435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XIa</a:t>
            </a:r>
            <a:endParaRPr lang="en-US" altLang="en-GB" sz="2800"/>
          </a:p>
        </p:txBody>
      </p:sp>
      <p:sp>
        <p:nvSpPr>
          <p:cNvPr id="101436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437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</a:t>
            </a:r>
            <a:endParaRPr lang="en-US" altLang="en-GB" sz="2800"/>
          </a:p>
        </p:txBody>
      </p:sp>
      <p:grpSp>
        <p:nvGrpSpPr>
          <p:cNvPr id="101438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101439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40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441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XIIa</a:t>
            </a:r>
            <a:endParaRPr lang="en-US" altLang="en-GB" sz="2400"/>
          </a:p>
        </p:txBody>
      </p:sp>
      <p:sp>
        <p:nvSpPr>
          <p:cNvPr id="101442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</a:t>
            </a:r>
            <a:endParaRPr lang="en-US" altLang="en-GB" sz="2400"/>
          </a:p>
        </p:txBody>
      </p:sp>
      <p:sp>
        <p:nvSpPr>
          <p:cNvPr id="101443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444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COMMON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01452" name="Text Box 76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Blood coagulation</a:t>
            </a:r>
          </a:p>
        </p:txBody>
      </p:sp>
      <p:sp>
        <p:nvSpPr>
          <p:cNvPr id="101453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454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455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456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Tissue factor</a:t>
            </a:r>
            <a:endParaRPr lang="en-US" altLang="en-GB" sz="2800"/>
          </a:p>
        </p:txBody>
      </p:sp>
      <p:sp>
        <p:nvSpPr>
          <p:cNvPr id="101457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(vessel damage)</a:t>
            </a:r>
            <a:endParaRPr lang="en-US" altLang="en-GB" sz="2800"/>
          </a:p>
        </p:txBody>
      </p:sp>
      <p:grpSp>
        <p:nvGrpSpPr>
          <p:cNvPr id="101458" name="Group 82"/>
          <p:cNvGrpSpPr>
            <a:grpSpLocks/>
          </p:cNvGrpSpPr>
          <p:nvPr/>
        </p:nvGrpSpPr>
        <p:grpSpPr bwMode="auto">
          <a:xfrm>
            <a:off x="5345113" y="2032000"/>
            <a:ext cx="508000" cy="582613"/>
            <a:chOff x="3214" y="1280"/>
            <a:chExt cx="320" cy="367"/>
          </a:xfrm>
        </p:grpSpPr>
        <p:sp>
          <p:nvSpPr>
            <p:cNvPr id="101459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>
                  <a:solidFill>
                    <a:srgbClr val="000000"/>
                  </a:solidFill>
                </a:rPr>
                <a:t>VIIa</a:t>
              </a:r>
              <a:endParaRPr lang="en-US" altLang="en-GB" sz="2800"/>
            </a:p>
          </p:txBody>
        </p:sp>
        <p:sp>
          <p:nvSpPr>
            <p:cNvPr id="101460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 dirty="0" smtClean="0">
                  <a:solidFill>
                    <a:srgbClr val="000000"/>
                  </a:solidFill>
                </a:rPr>
                <a:t> </a:t>
              </a:r>
              <a:endParaRPr lang="en-US" altLang="en-GB" sz="2800" dirty="0"/>
            </a:p>
          </p:txBody>
        </p:sp>
      </p:grpSp>
      <p:sp>
        <p:nvSpPr>
          <p:cNvPr id="101462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EXTRINSIC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01463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/>
            <a:ahLst/>
            <a:cxnLst>
              <a:cxn ang="0">
                <a:pos x="86" y="727"/>
              </a:cxn>
              <a:cxn ang="0">
                <a:pos x="104" y="236"/>
              </a:cxn>
              <a:cxn ang="0">
                <a:pos x="713" y="0"/>
              </a:cxn>
            </a:cxnLst>
            <a:rect l="0" t="0" r="r" b="b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1468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101469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70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471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INTRINSIC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56676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156677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678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Xa</a:t>
            </a:r>
            <a:endParaRPr lang="en-US" altLang="en-GB" sz="2800"/>
          </a:p>
        </p:txBody>
      </p:sp>
      <p:grpSp>
        <p:nvGrpSpPr>
          <p:cNvPr id="156681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156682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683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56686" name="Group 1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156687" name="Line 1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688" name="Freeform 1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Prothrombin</a:t>
            </a:r>
            <a:endParaRPr lang="en-US" altLang="en-GB" sz="2800"/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692" name="Rectangle 2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thrombin (IIa)</a:t>
            </a:r>
            <a:endParaRPr lang="en-US" altLang="en-GB" sz="2800"/>
          </a:p>
        </p:txBody>
      </p:sp>
      <p:grpSp>
        <p:nvGrpSpPr>
          <p:cNvPr id="156693" name="Group 21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156694" name="Line 22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695" name="Freeform 23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697" name="Rectangle 25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IXa</a:t>
            </a:r>
            <a:endParaRPr lang="en-US" altLang="en-GB" sz="2800"/>
          </a:p>
        </p:txBody>
      </p:sp>
      <p:sp>
        <p:nvSpPr>
          <p:cNvPr id="156698" name="Rectangle 26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699" name="Rectangle 27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</a:t>
            </a:r>
            <a:endParaRPr lang="en-US" altLang="en-GB" sz="2800"/>
          </a:p>
        </p:txBody>
      </p:sp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VIIIa</a:t>
            </a:r>
            <a:endParaRPr lang="en-US" altLang="en-GB" sz="2800"/>
          </a:p>
        </p:txBody>
      </p:sp>
      <p:sp>
        <p:nvSpPr>
          <p:cNvPr id="156702" name="Rectangle 30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grpSp>
        <p:nvGrpSpPr>
          <p:cNvPr id="156704" name="Group 32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156705" name="Line 33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06" name="Freeform 34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708" name="Rectangle 36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XIa</a:t>
            </a:r>
            <a:endParaRPr lang="en-US" altLang="en-GB" sz="2800"/>
          </a:p>
        </p:txBody>
      </p:sp>
      <p:sp>
        <p:nvSpPr>
          <p:cNvPr id="156709" name="Rectangle 37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710" name="Rectangle 38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</a:t>
            </a:r>
            <a:endParaRPr lang="en-US" altLang="en-GB" sz="2800"/>
          </a:p>
        </p:txBody>
      </p:sp>
      <p:grpSp>
        <p:nvGrpSpPr>
          <p:cNvPr id="156711" name="Group 39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156712" name="Line 40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13" name="Freeform 41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714" name="Rectangle 42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XIIa</a:t>
            </a:r>
            <a:endParaRPr lang="en-US" altLang="en-GB" sz="2400"/>
          </a:p>
        </p:txBody>
      </p:sp>
      <p:sp>
        <p:nvSpPr>
          <p:cNvPr id="156715" name="Rectangle 43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</a:t>
            </a:r>
            <a:endParaRPr lang="en-US" altLang="en-GB" sz="2400"/>
          </a:p>
        </p:txBody>
      </p:sp>
      <p:sp>
        <p:nvSpPr>
          <p:cNvPr id="156716" name="Rectangle 44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717" name="Rectangle 45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COMMON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56718" name="Rectangle 46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6719" name="Rectangle 47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Va</a:t>
            </a:r>
            <a:endParaRPr lang="en-US" altLang="en-GB" sz="2800"/>
          </a:p>
        </p:txBody>
      </p:sp>
      <p:sp>
        <p:nvSpPr>
          <p:cNvPr id="156720" name="Rectangle 48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sp>
        <p:nvSpPr>
          <p:cNvPr id="156723" name="Text Box 51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Blood coagulation</a:t>
            </a:r>
          </a:p>
        </p:txBody>
      </p:sp>
      <p:sp>
        <p:nvSpPr>
          <p:cNvPr id="156724" name="Line 52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6725" name="Line 53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6726" name="Line 54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6727" name="Rectangle 55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Tissue factor</a:t>
            </a:r>
            <a:endParaRPr lang="en-US" altLang="en-GB" sz="2800"/>
          </a:p>
        </p:txBody>
      </p:sp>
      <p:sp>
        <p:nvSpPr>
          <p:cNvPr id="156728" name="Rectangle 56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(vessel damage)</a:t>
            </a:r>
            <a:endParaRPr lang="en-US" altLang="en-GB" sz="2800"/>
          </a:p>
        </p:txBody>
      </p:sp>
      <p:grpSp>
        <p:nvGrpSpPr>
          <p:cNvPr id="156729" name="Group 57"/>
          <p:cNvGrpSpPr>
            <a:grpSpLocks/>
          </p:cNvGrpSpPr>
          <p:nvPr/>
        </p:nvGrpSpPr>
        <p:grpSpPr bwMode="auto">
          <a:xfrm>
            <a:off x="5345113" y="2032002"/>
            <a:ext cx="508000" cy="709614"/>
            <a:chOff x="3214" y="1280"/>
            <a:chExt cx="320" cy="447"/>
          </a:xfrm>
        </p:grpSpPr>
        <p:sp>
          <p:nvSpPr>
            <p:cNvPr id="156730" name="Rectangle 58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>
                  <a:solidFill>
                    <a:srgbClr val="000000"/>
                  </a:solidFill>
                </a:rPr>
                <a:t>VIIa</a:t>
              </a:r>
              <a:endParaRPr lang="en-US" altLang="en-GB" sz="2800"/>
            </a:p>
          </p:txBody>
        </p:sp>
        <p:sp>
          <p:nvSpPr>
            <p:cNvPr id="156731" name="Rectangle 59"/>
            <p:cNvSpPr>
              <a:spLocks noChangeArrowheads="1"/>
            </p:cNvSpPr>
            <p:nvPr/>
          </p:nvSpPr>
          <p:spPr bwMode="auto">
            <a:xfrm>
              <a:off x="3214" y="1453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GB" sz="2800" dirty="0"/>
            </a:p>
          </p:txBody>
        </p:sp>
        <p:sp>
          <p:nvSpPr>
            <p:cNvPr id="156732" name="Rectangle 60"/>
            <p:cNvSpPr>
              <a:spLocks noChangeArrowheads="1"/>
            </p:cNvSpPr>
            <p:nvPr/>
          </p:nvSpPr>
          <p:spPr bwMode="auto">
            <a:xfrm>
              <a:off x="3410" y="145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GB" sz="2800" dirty="0"/>
            </a:p>
          </p:txBody>
        </p:sp>
      </p:grpSp>
      <p:sp>
        <p:nvSpPr>
          <p:cNvPr id="156733" name="Rectangle 61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EXTRINSIC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56734" name="Freeform 62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/>
            <a:ahLst/>
            <a:cxnLst>
              <a:cxn ang="0">
                <a:pos x="86" y="727"/>
              </a:cxn>
              <a:cxn ang="0">
                <a:pos x="104" y="236"/>
              </a:cxn>
              <a:cxn ang="0">
                <a:pos x="713" y="0"/>
              </a:cxn>
            </a:cxnLst>
            <a:rect l="0" t="0" r="r" b="b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6735" name="Group 63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156736" name="Line 64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37" name="Freeform 65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738" name="Rectangle 66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INTRINSIC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30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Xa</a:t>
            </a:r>
            <a:endParaRPr lang="en-US" altLang="en-GB" sz="2800"/>
          </a:p>
        </p:txBody>
      </p:sp>
      <p:grpSp>
        <p:nvGrpSpPr>
          <p:cNvPr id="154633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154634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35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54638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40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4641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154642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43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45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Fibrinogen</a:t>
            </a:r>
            <a:endParaRPr lang="en-US" altLang="en-GB" sz="2800"/>
          </a:p>
        </p:txBody>
      </p:sp>
      <p:sp>
        <p:nvSpPr>
          <p:cNvPr id="154646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Fibrin</a:t>
            </a:r>
            <a:endParaRPr lang="en-US" altLang="en-GB" sz="2800"/>
          </a:p>
        </p:txBody>
      </p:sp>
      <p:sp>
        <p:nvSpPr>
          <p:cNvPr id="154648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49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Crosslinked</a:t>
            </a:r>
            <a:endParaRPr lang="en-US" altLang="en-GB" sz="2800"/>
          </a:p>
        </p:txBody>
      </p:sp>
      <p:sp>
        <p:nvSpPr>
          <p:cNvPr id="154650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 fibrin</a:t>
            </a:r>
            <a:endParaRPr lang="en-US" altLang="en-GB" sz="2800"/>
          </a:p>
        </p:txBody>
      </p:sp>
      <p:sp>
        <p:nvSpPr>
          <p:cNvPr id="154651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52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XIIIa</a:t>
            </a:r>
            <a:endParaRPr lang="en-US" altLang="en-GB" sz="2800"/>
          </a:p>
        </p:txBody>
      </p:sp>
      <p:grpSp>
        <p:nvGrpSpPr>
          <p:cNvPr id="154653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154654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55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656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57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XIII</a:t>
            </a:r>
            <a:endParaRPr lang="en-US" altLang="en-GB" sz="2800"/>
          </a:p>
        </p:txBody>
      </p:sp>
      <p:grpSp>
        <p:nvGrpSpPr>
          <p:cNvPr id="154658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154659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60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661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62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Prothrombin</a:t>
            </a:r>
            <a:endParaRPr lang="en-US" altLang="en-GB" sz="2800"/>
          </a:p>
        </p:txBody>
      </p:sp>
      <p:sp>
        <p:nvSpPr>
          <p:cNvPr id="154663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64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thrombin (IIa)</a:t>
            </a:r>
            <a:endParaRPr lang="en-US" altLang="en-GB" sz="2800"/>
          </a:p>
        </p:txBody>
      </p:sp>
      <p:grpSp>
        <p:nvGrpSpPr>
          <p:cNvPr id="154665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154666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67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4668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154669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70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671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72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IXa</a:t>
            </a:r>
            <a:endParaRPr lang="en-US" altLang="en-GB" sz="2800"/>
          </a:p>
        </p:txBody>
      </p:sp>
      <p:sp>
        <p:nvSpPr>
          <p:cNvPr id="154673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74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</a:t>
            </a:r>
            <a:endParaRPr lang="en-US" altLang="en-GB" sz="2800"/>
          </a:p>
        </p:txBody>
      </p:sp>
      <p:sp>
        <p:nvSpPr>
          <p:cNvPr id="154675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76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VIIIa</a:t>
            </a:r>
            <a:endParaRPr lang="en-US" altLang="en-GB" sz="2800"/>
          </a:p>
        </p:txBody>
      </p:sp>
      <p:sp>
        <p:nvSpPr>
          <p:cNvPr id="154677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grpSp>
        <p:nvGrpSpPr>
          <p:cNvPr id="154679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154680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81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682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83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XIa</a:t>
            </a:r>
            <a:endParaRPr lang="en-US" altLang="en-GB" sz="2800"/>
          </a:p>
        </p:txBody>
      </p:sp>
      <p:sp>
        <p:nvSpPr>
          <p:cNvPr id="154684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85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</a:t>
            </a:r>
            <a:endParaRPr lang="en-US" altLang="en-GB" sz="2800"/>
          </a:p>
        </p:txBody>
      </p:sp>
      <p:grpSp>
        <p:nvGrpSpPr>
          <p:cNvPr id="154686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154687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88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689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XIIa</a:t>
            </a:r>
            <a:endParaRPr lang="en-US" altLang="en-GB" sz="2400"/>
          </a:p>
        </p:txBody>
      </p:sp>
      <p:sp>
        <p:nvSpPr>
          <p:cNvPr id="154690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</a:t>
            </a:r>
            <a:endParaRPr lang="en-US" altLang="en-GB" sz="2400"/>
          </a:p>
        </p:txBody>
      </p:sp>
      <p:sp>
        <p:nvSpPr>
          <p:cNvPr id="154691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92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COMMON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54693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94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Va</a:t>
            </a:r>
            <a:endParaRPr lang="en-US" altLang="en-GB" sz="2800"/>
          </a:p>
        </p:txBody>
      </p:sp>
      <p:sp>
        <p:nvSpPr>
          <p:cNvPr id="154695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sp>
        <p:nvSpPr>
          <p:cNvPr id="154698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99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thrombin</a:t>
            </a:r>
            <a:endParaRPr lang="en-US" altLang="en-GB" sz="2800"/>
          </a:p>
        </p:txBody>
      </p:sp>
      <p:sp>
        <p:nvSpPr>
          <p:cNvPr id="154700" name="Text Box 76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Blood coagulation</a:t>
            </a:r>
          </a:p>
        </p:txBody>
      </p:sp>
      <p:sp>
        <p:nvSpPr>
          <p:cNvPr id="154701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702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703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704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Tissue factor</a:t>
            </a:r>
            <a:endParaRPr lang="en-US" altLang="en-GB" sz="2800"/>
          </a:p>
        </p:txBody>
      </p:sp>
      <p:sp>
        <p:nvSpPr>
          <p:cNvPr id="154705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(vessel damage)</a:t>
            </a:r>
            <a:endParaRPr lang="en-US" altLang="en-GB" sz="2800"/>
          </a:p>
        </p:txBody>
      </p:sp>
      <p:grpSp>
        <p:nvGrpSpPr>
          <p:cNvPr id="154706" name="Group 82"/>
          <p:cNvGrpSpPr>
            <a:grpSpLocks/>
          </p:cNvGrpSpPr>
          <p:nvPr/>
        </p:nvGrpSpPr>
        <p:grpSpPr bwMode="auto">
          <a:xfrm>
            <a:off x="5345113" y="2032002"/>
            <a:ext cx="508000" cy="709614"/>
            <a:chOff x="3214" y="1280"/>
            <a:chExt cx="320" cy="447"/>
          </a:xfrm>
        </p:grpSpPr>
        <p:sp>
          <p:nvSpPr>
            <p:cNvPr id="154707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>
                  <a:solidFill>
                    <a:srgbClr val="000000"/>
                  </a:solidFill>
                </a:rPr>
                <a:t>VIIa</a:t>
              </a:r>
              <a:endParaRPr lang="en-US" altLang="en-GB" sz="2800"/>
            </a:p>
          </p:txBody>
        </p:sp>
        <p:sp>
          <p:nvSpPr>
            <p:cNvPr id="154708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GB" sz="2800" dirty="0"/>
            </a:p>
          </p:txBody>
        </p:sp>
        <p:sp>
          <p:nvSpPr>
            <p:cNvPr id="154709" name="Rectangle 85"/>
            <p:cNvSpPr>
              <a:spLocks noChangeArrowheads="1"/>
            </p:cNvSpPr>
            <p:nvPr/>
          </p:nvSpPr>
          <p:spPr bwMode="auto">
            <a:xfrm>
              <a:off x="3410" y="1456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GB" sz="2800" dirty="0"/>
            </a:p>
          </p:txBody>
        </p:sp>
      </p:grpSp>
      <p:sp>
        <p:nvSpPr>
          <p:cNvPr id="154710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EXTRINSIC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54711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/>
            <a:ahLst/>
            <a:cxnLst>
              <a:cxn ang="0">
                <a:pos x="86" y="727"/>
              </a:cxn>
              <a:cxn ang="0">
                <a:pos x="104" y="236"/>
              </a:cxn>
              <a:cxn ang="0">
                <a:pos x="713" y="0"/>
              </a:cxn>
            </a:cxnLst>
            <a:rect l="0" t="0" r="r" b="b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4712" name="Group 88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154713" name="Line 89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14" name="Freeform 90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715" name="Rectangle 91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INTRINSIC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102405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06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Xa</a:t>
            </a:r>
            <a:endParaRPr lang="en-US" altLang="en-GB" sz="2800"/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102410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11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02414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102415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16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2417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102418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19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Fibrinogen</a:t>
            </a:r>
            <a:endParaRPr lang="en-US" altLang="en-GB" sz="2800"/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Fibrin</a:t>
            </a:r>
            <a:endParaRPr lang="en-US" altLang="en-GB" sz="2800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Crosslinked</a:t>
            </a:r>
            <a:endParaRPr lang="en-US" altLang="en-GB" sz="2800"/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 fibrin</a:t>
            </a:r>
            <a:endParaRPr lang="en-US" altLang="en-GB" sz="2800"/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XIIIa</a:t>
            </a:r>
            <a:endParaRPr lang="en-US" altLang="en-GB" sz="2800"/>
          </a:p>
        </p:txBody>
      </p:sp>
      <p:grpSp>
        <p:nvGrpSpPr>
          <p:cNvPr id="102429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102430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31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XIII</a:t>
            </a:r>
            <a:endParaRPr lang="en-US" altLang="en-GB" sz="2800"/>
          </a:p>
        </p:txBody>
      </p:sp>
      <p:grpSp>
        <p:nvGrpSpPr>
          <p:cNvPr id="102434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102435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36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37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Prothrombin</a:t>
            </a:r>
            <a:endParaRPr lang="en-US" altLang="en-GB" sz="2800"/>
          </a:p>
        </p:txBody>
      </p:sp>
      <p:sp>
        <p:nvSpPr>
          <p:cNvPr id="102439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40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thrombin (IIa)</a:t>
            </a:r>
            <a:endParaRPr lang="en-US" altLang="en-GB" sz="2800"/>
          </a:p>
        </p:txBody>
      </p:sp>
      <p:grpSp>
        <p:nvGrpSpPr>
          <p:cNvPr id="102441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102442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43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2444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102445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46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48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IXa</a:t>
            </a:r>
            <a:endParaRPr lang="en-US" altLang="en-GB" sz="2800"/>
          </a:p>
        </p:txBody>
      </p:sp>
      <p:sp>
        <p:nvSpPr>
          <p:cNvPr id="102449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50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</a:t>
            </a:r>
            <a:endParaRPr lang="en-US" altLang="en-GB" sz="2800"/>
          </a:p>
        </p:txBody>
      </p:sp>
      <p:sp>
        <p:nvSpPr>
          <p:cNvPr id="102451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52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VIIIa</a:t>
            </a:r>
            <a:endParaRPr lang="en-US" altLang="en-GB" sz="2800"/>
          </a:p>
        </p:txBody>
      </p:sp>
      <p:sp>
        <p:nvSpPr>
          <p:cNvPr id="102453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grpSp>
        <p:nvGrpSpPr>
          <p:cNvPr id="102455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102456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57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58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59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XIa</a:t>
            </a:r>
            <a:endParaRPr lang="en-US" altLang="en-GB" sz="2800"/>
          </a:p>
        </p:txBody>
      </p:sp>
      <p:sp>
        <p:nvSpPr>
          <p:cNvPr id="102460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61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</a:t>
            </a:r>
            <a:endParaRPr lang="en-US" altLang="en-GB" sz="2800"/>
          </a:p>
        </p:txBody>
      </p:sp>
      <p:grpSp>
        <p:nvGrpSpPr>
          <p:cNvPr id="102462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102463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64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65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XIIa</a:t>
            </a:r>
            <a:endParaRPr lang="en-US" altLang="en-GB" sz="2400"/>
          </a:p>
        </p:txBody>
      </p:sp>
      <p:sp>
        <p:nvSpPr>
          <p:cNvPr id="102466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</a:t>
            </a:r>
            <a:endParaRPr lang="en-US" altLang="en-GB" sz="2400"/>
          </a:p>
        </p:txBody>
      </p:sp>
      <p:sp>
        <p:nvSpPr>
          <p:cNvPr id="102467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68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COMMON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02469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70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Va</a:t>
            </a:r>
            <a:endParaRPr lang="en-US" altLang="en-GB" sz="2800"/>
          </a:p>
        </p:txBody>
      </p:sp>
      <p:sp>
        <p:nvSpPr>
          <p:cNvPr id="102471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sp>
        <p:nvSpPr>
          <p:cNvPr id="102474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75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thrombin</a:t>
            </a:r>
            <a:endParaRPr lang="en-US" altLang="en-GB" sz="2800"/>
          </a:p>
        </p:txBody>
      </p:sp>
      <p:sp>
        <p:nvSpPr>
          <p:cNvPr id="102476" name="Text Box 76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Blood coagulation</a:t>
            </a:r>
          </a:p>
        </p:txBody>
      </p:sp>
      <p:sp>
        <p:nvSpPr>
          <p:cNvPr id="102477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78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79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80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Tissue factor</a:t>
            </a:r>
            <a:endParaRPr lang="en-US" altLang="en-GB" sz="2800"/>
          </a:p>
        </p:txBody>
      </p:sp>
      <p:sp>
        <p:nvSpPr>
          <p:cNvPr id="102481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(vessel damage)</a:t>
            </a:r>
            <a:endParaRPr lang="en-US" altLang="en-GB" sz="2800"/>
          </a:p>
        </p:txBody>
      </p:sp>
      <p:grpSp>
        <p:nvGrpSpPr>
          <p:cNvPr id="102482" name="Group 82"/>
          <p:cNvGrpSpPr>
            <a:grpSpLocks/>
          </p:cNvGrpSpPr>
          <p:nvPr/>
        </p:nvGrpSpPr>
        <p:grpSpPr bwMode="auto">
          <a:xfrm>
            <a:off x="5345113" y="2032000"/>
            <a:ext cx="508000" cy="582613"/>
            <a:chOff x="3214" y="1280"/>
            <a:chExt cx="320" cy="367"/>
          </a:xfrm>
        </p:grpSpPr>
        <p:sp>
          <p:nvSpPr>
            <p:cNvPr id="102483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>
                  <a:solidFill>
                    <a:srgbClr val="000000"/>
                  </a:solidFill>
                </a:rPr>
                <a:t>VIIa</a:t>
              </a:r>
              <a:endParaRPr lang="en-US" altLang="en-GB" sz="2800"/>
            </a:p>
          </p:txBody>
        </p:sp>
        <p:sp>
          <p:nvSpPr>
            <p:cNvPr id="102484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 dirty="0" smtClean="0">
                  <a:solidFill>
                    <a:srgbClr val="000000"/>
                  </a:solidFill>
                </a:rPr>
                <a:t> </a:t>
              </a:r>
              <a:endParaRPr lang="en-US" altLang="en-GB" sz="2800" dirty="0"/>
            </a:p>
          </p:txBody>
        </p:sp>
      </p:grpSp>
      <p:sp>
        <p:nvSpPr>
          <p:cNvPr id="102486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EXTRINSIC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02487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/>
            <a:ahLst/>
            <a:cxnLst>
              <a:cxn ang="0">
                <a:pos x="86" y="727"/>
              </a:cxn>
              <a:cxn ang="0">
                <a:pos x="104" y="236"/>
              </a:cxn>
              <a:cxn ang="0">
                <a:pos x="713" y="0"/>
              </a:cxn>
            </a:cxnLst>
            <a:rect l="0" t="0" r="r" b="b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88" name="Freeform 88"/>
          <p:cNvSpPr>
            <a:spLocks/>
          </p:cNvSpPr>
          <p:nvPr/>
        </p:nvSpPr>
        <p:spPr bwMode="auto">
          <a:xfrm>
            <a:off x="2422525" y="1338263"/>
            <a:ext cx="4546600" cy="523875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509" y="75"/>
              </a:cxn>
              <a:cxn ang="0">
                <a:pos x="2508" y="12"/>
              </a:cxn>
              <a:cxn ang="0">
                <a:pos x="2645" y="3"/>
              </a:cxn>
            </a:cxnLst>
            <a:rect l="0" t="0" r="r" b="b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89" name="Rectangle 89"/>
          <p:cNvSpPr>
            <a:spLocks noChangeArrowheads="1"/>
          </p:cNvSpPr>
          <p:nvPr/>
        </p:nvSpPr>
        <p:spPr bwMode="auto">
          <a:xfrm>
            <a:off x="4594225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VIIa</a:t>
            </a:r>
            <a:endParaRPr lang="en-US" altLang="en-GB" sz="2800"/>
          </a:p>
        </p:txBody>
      </p:sp>
      <p:grpSp>
        <p:nvGrpSpPr>
          <p:cNvPr id="102492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102493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494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95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INTRINSIC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308100" y="414338"/>
            <a:ext cx="6613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/>
              <a:t>Points to note about the Coagulation </a:t>
            </a:r>
          </a:p>
          <a:p>
            <a:pPr algn="ctr"/>
            <a:r>
              <a:rPr lang="en-US" altLang="en-GB"/>
              <a:t>System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52450" y="1682750"/>
            <a:ext cx="841531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 dirty="0"/>
              <a:t>1. Simply viewed, it is a cascade or amplification system</a:t>
            </a:r>
          </a:p>
          <a:p>
            <a:endParaRPr lang="en-US" altLang="en-GB" sz="2400" dirty="0"/>
          </a:p>
          <a:p>
            <a:r>
              <a:rPr lang="en-US" altLang="en-GB" sz="2400" dirty="0"/>
              <a:t>2. There are zymogens which are converted to </a:t>
            </a:r>
            <a:r>
              <a:rPr lang="en-US" altLang="en-GB" sz="2400" dirty="0" err="1"/>
              <a:t>proteinases</a:t>
            </a:r>
            <a:r>
              <a:rPr lang="en-US" altLang="en-GB" sz="2400" dirty="0"/>
              <a:t>,</a:t>
            </a:r>
          </a:p>
          <a:p>
            <a:r>
              <a:rPr lang="en-US" altLang="en-GB" sz="2400" dirty="0"/>
              <a:t>	cofactors which need to be activated and surfaces</a:t>
            </a:r>
          </a:p>
          <a:p>
            <a:endParaRPr lang="en-US" altLang="en-GB" sz="2400" dirty="0"/>
          </a:p>
          <a:p>
            <a:r>
              <a:rPr lang="en-US" altLang="en-GB" sz="2400" dirty="0"/>
              <a:t>3. The surface </a:t>
            </a:r>
            <a:r>
              <a:rPr lang="en-US" altLang="en-GB" sz="2400" dirty="0" smtClean="0"/>
              <a:t>is made of activated </a:t>
            </a:r>
            <a:r>
              <a:rPr lang="en-US" altLang="en-GB" sz="2400" dirty="0"/>
              <a:t>platelets (Pl)  which </a:t>
            </a:r>
            <a:r>
              <a:rPr lang="en-US" altLang="en-GB" sz="2400" dirty="0" err="1" smtClean="0"/>
              <a:t>localise</a:t>
            </a:r>
            <a:endParaRPr lang="en-US" altLang="en-GB" sz="2400" dirty="0"/>
          </a:p>
          <a:p>
            <a:r>
              <a:rPr lang="en-US" altLang="en-GB" sz="2400" dirty="0"/>
              <a:t>	</a:t>
            </a:r>
            <a:r>
              <a:rPr lang="en-US" altLang="en-GB" sz="2400" dirty="0" smtClean="0"/>
              <a:t> and accelerate </a:t>
            </a:r>
            <a:r>
              <a:rPr lang="en-US" altLang="en-GB" sz="2400" dirty="0"/>
              <a:t>the reactions</a:t>
            </a:r>
          </a:p>
          <a:p>
            <a:endParaRPr lang="en-US" altLang="en-GB" sz="2400" dirty="0"/>
          </a:p>
          <a:p>
            <a:r>
              <a:rPr lang="en-US" altLang="en-GB" sz="2400" dirty="0"/>
              <a:t>4. The trigger to initiate coagulation </a:t>
            </a:r>
            <a:r>
              <a:rPr lang="en-US" altLang="en-GB" sz="2400" i="1" dirty="0"/>
              <a:t>in vivo</a:t>
            </a:r>
            <a:r>
              <a:rPr lang="en-US" altLang="en-GB" sz="2400" dirty="0"/>
              <a:t> is tissue factor</a:t>
            </a:r>
          </a:p>
          <a:p>
            <a:endParaRPr lang="en-US" altLang="en-GB" sz="2400" dirty="0"/>
          </a:p>
          <a:p>
            <a:r>
              <a:rPr lang="en-US" altLang="en-GB" sz="2400" dirty="0"/>
              <a:t>5. Although FXII can be activated to </a:t>
            </a:r>
            <a:r>
              <a:rPr lang="en-US" altLang="en-GB" sz="2400" dirty="0" err="1"/>
              <a:t>FXIIa</a:t>
            </a:r>
            <a:r>
              <a:rPr lang="en-US" altLang="en-GB" sz="2400" dirty="0"/>
              <a:t>, this is mainly </a:t>
            </a:r>
          </a:p>
          <a:p>
            <a:r>
              <a:rPr lang="en-US" altLang="en-GB" sz="2400" dirty="0"/>
              <a:t>	an </a:t>
            </a:r>
            <a:r>
              <a:rPr lang="en-US" altLang="en-GB" sz="2400" i="1" dirty="0"/>
              <a:t>in vitro</a:t>
            </a:r>
            <a:r>
              <a:rPr lang="en-US" altLang="en-GB" sz="2400" dirty="0"/>
              <a:t> reaction, useful for some diagnostic tests</a:t>
            </a:r>
          </a:p>
          <a:p>
            <a:endParaRPr lang="en-US" alt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935038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Haemostatic Plug Formation: An Overview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044700" y="1296988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Vessel constriction</a:t>
            </a: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Formation of an unstable platelet plug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-platelet adhesion</a:t>
            </a:r>
          </a:p>
          <a:p>
            <a:r>
              <a:rPr lang="en-US" altLang="en-GB" sz="2400">
                <a:solidFill>
                  <a:srgbClr val="0066FF"/>
                </a:solidFill>
              </a:rPr>
              <a:t>	-platelet aggregation</a:t>
            </a:r>
            <a:endParaRPr lang="en-US" altLang="en-GB" sz="2400">
              <a:solidFill>
                <a:schemeClr val="accent1"/>
              </a:solidFill>
            </a:endParaRP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Stabilisation of the plug with fibrin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-blood coagulation</a:t>
            </a:r>
            <a:endParaRPr lang="en-US" altLang="en-GB" sz="2400"/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Dissolution of clot and vessel repair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-fibrinolysis</a:t>
            </a:r>
            <a:endParaRPr lang="en-US" altLang="en-GB" sz="2400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3754438" y="19113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3719513" y="36655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>
            <a:off x="3741738" y="510222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1462088" y="579438"/>
            <a:ext cx="644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3600"/>
              <a:t>Why Learn about Haemostasis?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670050" y="1589088"/>
            <a:ext cx="693102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 i="1"/>
              <a:t>Important for:</a:t>
            </a:r>
          </a:p>
          <a:p>
            <a:endParaRPr lang="en-US" altLang="en-GB" sz="2800"/>
          </a:p>
          <a:p>
            <a:r>
              <a:rPr lang="en-US" altLang="en-GB" sz="2800"/>
              <a:t>Diagnosis of bleeding disorders</a:t>
            </a:r>
          </a:p>
          <a:p>
            <a:endParaRPr lang="en-US" altLang="en-GB" sz="2800"/>
          </a:p>
          <a:p>
            <a:r>
              <a:rPr lang="en-US" altLang="en-GB" sz="2800"/>
              <a:t>Treatment of bleeding disorders</a:t>
            </a:r>
          </a:p>
          <a:p>
            <a:endParaRPr lang="en-US" altLang="en-GB" sz="2800"/>
          </a:p>
          <a:p>
            <a:r>
              <a:rPr lang="en-US" altLang="en-GB" sz="2800"/>
              <a:t>Identification of risks for thrombotic disease</a:t>
            </a:r>
          </a:p>
          <a:p>
            <a:endParaRPr lang="en-US" altLang="en-GB" sz="2800"/>
          </a:p>
          <a:p>
            <a:r>
              <a:rPr lang="en-US" altLang="en-GB" sz="2800"/>
              <a:t>Treatment of thrombotic disease</a:t>
            </a:r>
          </a:p>
          <a:p>
            <a:endParaRPr lang="en-US" altLang="en-GB" sz="2800"/>
          </a:p>
          <a:p>
            <a:r>
              <a:rPr lang="en-US" altLang="en-GB" sz="2800"/>
              <a:t>Monitoring of anticoagulant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62038" y="1735138"/>
            <a:ext cx="212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Plasminogen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488113" y="415925"/>
            <a:ext cx="1990725" cy="52863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>
                <a:solidFill>
                  <a:schemeClr val="bg1"/>
                </a:solidFill>
              </a:rPr>
              <a:t>Fibrinolysis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 rot="1804265">
            <a:off x="557213" y="3076575"/>
            <a:ext cx="228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000"/>
              <a:t>tissue plasminogen </a:t>
            </a:r>
          </a:p>
          <a:p>
            <a:pPr algn="ctr"/>
            <a:r>
              <a:rPr lang="en-US" altLang="en-GB" sz="2000"/>
              <a:t>activator, tPA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921000" y="1074738"/>
            <a:ext cx="252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 i="1"/>
              <a:t>plasma protein, zymogen</a:t>
            </a:r>
            <a:endParaRPr lang="en-US" altLang="en-GB" sz="1800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2640013" y="1443038"/>
            <a:ext cx="26035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995613" y="4475163"/>
            <a:ext cx="267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 i="1"/>
              <a:t>plasma protein, proteinase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 flipV="1">
            <a:off x="2546350" y="4070350"/>
            <a:ext cx="404813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7" name="AutoShape 19"/>
          <p:cNvSpPr>
            <a:spLocks/>
          </p:cNvSpPr>
          <p:nvPr/>
        </p:nvSpPr>
        <p:spPr bwMode="auto">
          <a:xfrm>
            <a:off x="6061075" y="1128713"/>
            <a:ext cx="100013" cy="3840162"/>
          </a:xfrm>
          <a:prstGeom prst="rightBrace">
            <a:avLst>
              <a:gd name="adj1" fmla="val 3199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327775" y="2578100"/>
            <a:ext cx="256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Normally, no </a:t>
            </a:r>
          </a:p>
          <a:p>
            <a:r>
              <a:rPr lang="en-US" altLang="en-GB"/>
              <a:t>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062038" y="1735138"/>
            <a:ext cx="212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Plasminogen</a:t>
            </a:r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3044825" y="2024063"/>
            <a:ext cx="290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6196013" y="1714500"/>
            <a:ext cx="140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Plasmin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074988" y="1228725"/>
            <a:ext cx="228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000"/>
              <a:t>tissue plasminogen </a:t>
            </a:r>
          </a:p>
          <a:p>
            <a:pPr algn="ctr"/>
            <a:r>
              <a:rPr lang="en-US" altLang="en-GB" sz="2000"/>
              <a:t>activator, tPA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6488113" y="415925"/>
            <a:ext cx="1990725" cy="52863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>
                <a:solidFill>
                  <a:schemeClr val="bg1"/>
                </a:solidFill>
              </a:rPr>
              <a:t>Fibrinolysis</a:t>
            </a:r>
          </a:p>
        </p:txBody>
      </p:sp>
      <p:sp>
        <p:nvSpPr>
          <p:cNvPr id="158728" name="Oval 8"/>
          <p:cNvSpPr>
            <a:spLocks noChangeArrowheads="1"/>
          </p:cNvSpPr>
          <p:nvPr/>
        </p:nvSpPr>
        <p:spPr bwMode="auto">
          <a:xfrm>
            <a:off x="2020888" y="2193925"/>
            <a:ext cx="4127500" cy="1471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GB">
                <a:solidFill>
                  <a:schemeClr val="bg1"/>
                </a:solidFill>
              </a:rPr>
              <a:t>Fibrin clot</a:t>
            </a:r>
            <a:endParaRPr lang="en-US" alt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062038" y="1735138"/>
            <a:ext cx="212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Plasminogen</a:t>
            </a: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3044825" y="2024063"/>
            <a:ext cx="290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6196013" y="1714500"/>
            <a:ext cx="140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Plasmin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74988" y="1228725"/>
            <a:ext cx="228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000"/>
              <a:t>tissue plasminogen </a:t>
            </a:r>
          </a:p>
          <a:p>
            <a:pPr algn="ctr"/>
            <a:r>
              <a:rPr lang="en-US" altLang="en-GB" sz="2000"/>
              <a:t>activator, tPA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6488113" y="415925"/>
            <a:ext cx="1990725" cy="52863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>
                <a:solidFill>
                  <a:schemeClr val="bg1"/>
                </a:solidFill>
              </a:rPr>
              <a:t>Fibrinolysis</a:t>
            </a:r>
          </a:p>
        </p:txBody>
      </p:sp>
      <p:sp>
        <p:nvSpPr>
          <p:cNvPr id="159751" name="Oval 7"/>
          <p:cNvSpPr>
            <a:spLocks noChangeArrowheads="1"/>
          </p:cNvSpPr>
          <p:nvPr/>
        </p:nvSpPr>
        <p:spPr bwMode="auto">
          <a:xfrm>
            <a:off x="2020888" y="2193925"/>
            <a:ext cx="4127500" cy="1471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GB">
                <a:solidFill>
                  <a:schemeClr val="bg1"/>
                </a:solidFill>
              </a:rPr>
              <a:t>Fibrin clot</a:t>
            </a:r>
            <a:endParaRPr lang="en-US" altLang="en-GB"/>
          </a:p>
        </p:txBody>
      </p:sp>
      <p:sp>
        <p:nvSpPr>
          <p:cNvPr id="159753" name="Freeform 9"/>
          <p:cNvSpPr>
            <a:spLocks/>
          </p:cNvSpPr>
          <p:nvPr/>
        </p:nvSpPr>
        <p:spPr bwMode="auto">
          <a:xfrm>
            <a:off x="5224463" y="2365375"/>
            <a:ext cx="965200" cy="1055688"/>
          </a:xfrm>
          <a:custGeom>
            <a:avLst/>
            <a:gdLst/>
            <a:ahLst/>
            <a:cxnLst>
              <a:cxn ang="0">
                <a:pos x="154" y="1"/>
              </a:cxn>
              <a:cxn ang="0">
                <a:pos x="72" y="128"/>
              </a:cxn>
              <a:cxn ang="0">
                <a:pos x="63" y="165"/>
              </a:cxn>
              <a:cxn ang="0">
                <a:pos x="36" y="246"/>
              </a:cxn>
              <a:cxn ang="0">
                <a:pos x="36" y="565"/>
              </a:cxn>
              <a:cxn ang="0">
                <a:pos x="99" y="583"/>
              </a:cxn>
              <a:cxn ang="0">
                <a:pos x="218" y="665"/>
              </a:cxn>
              <a:cxn ang="0">
                <a:pos x="327" y="647"/>
              </a:cxn>
              <a:cxn ang="0">
                <a:pos x="418" y="601"/>
              </a:cxn>
              <a:cxn ang="0">
                <a:pos x="481" y="537"/>
              </a:cxn>
              <a:cxn ang="0">
                <a:pos x="536" y="501"/>
              </a:cxn>
              <a:cxn ang="0">
                <a:pos x="545" y="474"/>
              </a:cxn>
              <a:cxn ang="0">
                <a:pos x="563" y="446"/>
              </a:cxn>
              <a:cxn ang="0">
                <a:pos x="581" y="392"/>
              </a:cxn>
              <a:cxn ang="0">
                <a:pos x="490" y="165"/>
              </a:cxn>
              <a:cxn ang="0">
                <a:pos x="390" y="83"/>
              </a:cxn>
              <a:cxn ang="0">
                <a:pos x="336" y="65"/>
              </a:cxn>
              <a:cxn ang="0">
                <a:pos x="154" y="1"/>
              </a:cxn>
            </a:cxnLst>
            <a:rect l="0" t="0" r="r" b="b"/>
            <a:pathLst>
              <a:path w="608" h="665">
                <a:moveTo>
                  <a:pt x="154" y="1"/>
                </a:moveTo>
                <a:cubicBezTo>
                  <a:pt x="134" y="60"/>
                  <a:pt x="123" y="94"/>
                  <a:pt x="72" y="128"/>
                </a:cubicBezTo>
                <a:cubicBezTo>
                  <a:pt x="69" y="140"/>
                  <a:pt x="63" y="152"/>
                  <a:pt x="63" y="165"/>
                </a:cubicBezTo>
                <a:cubicBezTo>
                  <a:pt x="63" y="217"/>
                  <a:pt x="91" y="210"/>
                  <a:pt x="36" y="246"/>
                </a:cubicBezTo>
                <a:cubicBezTo>
                  <a:pt x="0" y="359"/>
                  <a:pt x="2" y="340"/>
                  <a:pt x="36" y="565"/>
                </a:cubicBezTo>
                <a:cubicBezTo>
                  <a:pt x="39" y="587"/>
                  <a:pt x="78" y="576"/>
                  <a:pt x="99" y="583"/>
                </a:cubicBezTo>
                <a:cubicBezTo>
                  <a:pt x="145" y="617"/>
                  <a:pt x="160" y="651"/>
                  <a:pt x="218" y="665"/>
                </a:cubicBezTo>
                <a:cubicBezTo>
                  <a:pt x="254" y="659"/>
                  <a:pt x="294" y="664"/>
                  <a:pt x="327" y="647"/>
                </a:cubicBezTo>
                <a:cubicBezTo>
                  <a:pt x="358" y="631"/>
                  <a:pt x="385" y="612"/>
                  <a:pt x="418" y="601"/>
                </a:cubicBezTo>
                <a:cubicBezTo>
                  <a:pt x="435" y="576"/>
                  <a:pt x="457" y="555"/>
                  <a:pt x="481" y="537"/>
                </a:cubicBezTo>
                <a:cubicBezTo>
                  <a:pt x="499" y="524"/>
                  <a:pt x="536" y="501"/>
                  <a:pt x="536" y="501"/>
                </a:cubicBezTo>
                <a:cubicBezTo>
                  <a:pt x="539" y="492"/>
                  <a:pt x="541" y="483"/>
                  <a:pt x="545" y="474"/>
                </a:cubicBezTo>
                <a:cubicBezTo>
                  <a:pt x="550" y="464"/>
                  <a:pt x="559" y="456"/>
                  <a:pt x="563" y="446"/>
                </a:cubicBezTo>
                <a:cubicBezTo>
                  <a:pt x="571" y="429"/>
                  <a:pt x="581" y="392"/>
                  <a:pt x="581" y="392"/>
                </a:cubicBezTo>
                <a:cubicBezTo>
                  <a:pt x="574" y="245"/>
                  <a:pt x="608" y="203"/>
                  <a:pt x="490" y="165"/>
                </a:cubicBezTo>
                <a:cubicBezTo>
                  <a:pt x="463" y="137"/>
                  <a:pt x="429" y="96"/>
                  <a:pt x="390" y="83"/>
                </a:cubicBezTo>
                <a:cubicBezTo>
                  <a:pt x="372" y="77"/>
                  <a:pt x="336" y="65"/>
                  <a:pt x="336" y="65"/>
                </a:cubicBezTo>
                <a:cubicBezTo>
                  <a:pt x="274" y="0"/>
                  <a:pt x="246" y="1"/>
                  <a:pt x="154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 flipH="1">
            <a:off x="5541963" y="2397125"/>
            <a:ext cx="1196975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6194425" y="4195763"/>
            <a:ext cx="2022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Fibrin</a:t>
            </a:r>
          </a:p>
          <a:p>
            <a:r>
              <a:rPr lang="en-US" altLang="en-GB" sz="2800"/>
              <a:t>degradation</a:t>
            </a:r>
          </a:p>
          <a:p>
            <a:r>
              <a:rPr lang="en-US" altLang="en-GB" sz="2800"/>
              <a:t>products,</a:t>
            </a:r>
          </a:p>
          <a:p>
            <a:r>
              <a:rPr lang="en-US" altLang="en-GB" sz="2800"/>
              <a:t>FDP</a:t>
            </a:r>
          </a:p>
        </p:txBody>
      </p:sp>
      <p:sp>
        <p:nvSpPr>
          <p:cNvPr id="159756" name="Arc 12"/>
          <p:cNvSpPr>
            <a:spLocks/>
          </p:cNvSpPr>
          <p:nvPr/>
        </p:nvSpPr>
        <p:spPr bwMode="auto">
          <a:xfrm>
            <a:off x="5684838" y="3103563"/>
            <a:ext cx="1141412" cy="1111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1026"/>
          <p:cNvSpPr txBox="1">
            <a:spLocks noChangeArrowheads="1"/>
          </p:cNvSpPr>
          <p:nvPr/>
        </p:nvSpPr>
        <p:spPr bwMode="auto">
          <a:xfrm>
            <a:off x="1062038" y="1735138"/>
            <a:ext cx="212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Plasminogen</a:t>
            </a:r>
          </a:p>
        </p:txBody>
      </p:sp>
      <p:sp>
        <p:nvSpPr>
          <p:cNvPr id="160771" name="Line 1027"/>
          <p:cNvSpPr>
            <a:spLocks noChangeShapeType="1"/>
          </p:cNvSpPr>
          <p:nvPr/>
        </p:nvSpPr>
        <p:spPr bwMode="auto">
          <a:xfrm>
            <a:off x="3044825" y="2024063"/>
            <a:ext cx="290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0772" name="Text Box 1028"/>
          <p:cNvSpPr txBox="1">
            <a:spLocks noChangeArrowheads="1"/>
          </p:cNvSpPr>
          <p:nvPr/>
        </p:nvSpPr>
        <p:spPr bwMode="auto">
          <a:xfrm>
            <a:off x="6196013" y="1714500"/>
            <a:ext cx="140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Plasmin</a:t>
            </a:r>
          </a:p>
        </p:txBody>
      </p:sp>
      <p:sp>
        <p:nvSpPr>
          <p:cNvPr id="160773" name="Text Box 1029"/>
          <p:cNvSpPr txBox="1">
            <a:spLocks noChangeArrowheads="1"/>
          </p:cNvSpPr>
          <p:nvPr/>
        </p:nvSpPr>
        <p:spPr bwMode="auto">
          <a:xfrm>
            <a:off x="3074988" y="1228725"/>
            <a:ext cx="228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000"/>
              <a:t>tissue plasminogen </a:t>
            </a:r>
          </a:p>
          <a:p>
            <a:pPr algn="ctr"/>
            <a:r>
              <a:rPr lang="en-US" altLang="en-GB" sz="2000"/>
              <a:t>activator, tPA</a:t>
            </a:r>
          </a:p>
        </p:txBody>
      </p:sp>
      <p:sp>
        <p:nvSpPr>
          <p:cNvPr id="160774" name="Text Box 1030"/>
          <p:cNvSpPr txBox="1">
            <a:spLocks noChangeArrowheads="1"/>
          </p:cNvSpPr>
          <p:nvPr/>
        </p:nvSpPr>
        <p:spPr bwMode="auto">
          <a:xfrm>
            <a:off x="6488113" y="415925"/>
            <a:ext cx="1990725" cy="52863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>
                <a:solidFill>
                  <a:schemeClr val="bg1"/>
                </a:solidFill>
              </a:rPr>
              <a:t>Fibrinolysis</a:t>
            </a:r>
          </a:p>
        </p:txBody>
      </p:sp>
      <p:sp>
        <p:nvSpPr>
          <p:cNvPr id="160775" name="Oval 1031"/>
          <p:cNvSpPr>
            <a:spLocks noChangeArrowheads="1"/>
          </p:cNvSpPr>
          <p:nvPr/>
        </p:nvSpPr>
        <p:spPr bwMode="auto">
          <a:xfrm>
            <a:off x="2020888" y="2193925"/>
            <a:ext cx="4127500" cy="1471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GB">
                <a:solidFill>
                  <a:schemeClr val="bg1"/>
                </a:solidFill>
              </a:rPr>
              <a:t>Fibrin clot</a:t>
            </a:r>
            <a:endParaRPr lang="en-US" altLang="en-GB"/>
          </a:p>
        </p:txBody>
      </p:sp>
      <p:sp>
        <p:nvSpPr>
          <p:cNvPr id="160776" name="Freeform 1032"/>
          <p:cNvSpPr>
            <a:spLocks/>
          </p:cNvSpPr>
          <p:nvPr/>
        </p:nvSpPr>
        <p:spPr bwMode="auto">
          <a:xfrm>
            <a:off x="5224463" y="2365375"/>
            <a:ext cx="965200" cy="1055688"/>
          </a:xfrm>
          <a:custGeom>
            <a:avLst/>
            <a:gdLst/>
            <a:ahLst/>
            <a:cxnLst>
              <a:cxn ang="0">
                <a:pos x="154" y="1"/>
              </a:cxn>
              <a:cxn ang="0">
                <a:pos x="72" y="128"/>
              </a:cxn>
              <a:cxn ang="0">
                <a:pos x="63" y="165"/>
              </a:cxn>
              <a:cxn ang="0">
                <a:pos x="36" y="246"/>
              </a:cxn>
              <a:cxn ang="0">
                <a:pos x="36" y="565"/>
              </a:cxn>
              <a:cxn ang="0">
                <a:pos x="99" y="583"/>
              </a:cxn>
              <a:cxn ang="0">
                <a:pos x="218" y="665"/>
              </a:cxn>
              <a:cxn ang="0">
                <a:pos x="327" y="647"/>
              </a:cxn>
              <a:cxn ang="0">
                <a:pos x="418" y="601"/>
              </a:cxn>
              <a:cxn ang="0">
                <a:pos x="481" y="537"/>
              </a:cxn>
              <a:cxn ang="0">
                <a:pos x="536" y="501"/>
              </a:cxn>
              <a:cxn ang="0">
                <a:pos x="545" y="474"/>
              </a:cxn>
              <a:cxn ang="0">
                <a:pos x="563" y="446"/>
              </a:cxn>
              <a:cxn ang="0">
                <a:pos x="581" y="392"/>
              </a:cxn>
              <a:cxn ang="0">
                <a:pos x="490" y="165"/>
              </a:cxn>
              <a:cxn ang="0">
                <a:pos x="390" y="83"/>
              </a:cxn>
              <a:cxn ang="0">
                <a:pos x="336" y="65"/>
              </a:cxn>
              <a:cxn ang="0">
                <a:pos x="154" y="1"/>
              </a:cxn>
            </a:cxnLst>
            <a:rect l="0" t="0" r="r" b="b"/>
            <a:pathLst>
              <a:path w="608" h="665">
                <a:moveTo>
                  <a:pt x="154" y="1"/>
                </a:moveTo>
                <a:cubicBezTo>
                  <a:pt x="134" y="60"/>
                  <a:pt x="123" y="94"/>
                  <a:pt x="72" y="128"/>
                </a:cubicBezTo>
                <a:cubicBezTo>
                  <a:pt x="69" y="140"/>
                  <a:pt x="63" y="152"/>
                  <a:pt x="63" y="165"/>
                </a:cubicBezTo>
                <a:cubicBezTo>
                  <a:pt x="63" y="217"/>
                  <a:pt x="91" y="210"/>
                  <a:pt x="36" y="246"/>
                </a:cubicBezTo>
                <a:cubicBezTo>
                  <a:pt x="0" y="359"/>
                  <a:pt x="2" y="340"/>
                  <a:pt x="36" y="565"/>
                </a:cubicBezTo>
                <a:cubicBezTo>
                  <a:pt x="39" y="587"/>
                  <a:pt x="78" y="576"/>
                  <a:pt x="99" y="583"/>
                </a:cubicBezTo>
                <a:cubicBezTo>
                  <a:pt x="145" y="617"/>
                  <a:pt x="160" y="651"/>
                  <a:pt x="218" y="665"/>
                </a:cubicBezTo>
                <a:cubicBezTo>
                  <a:pt x="254" y="659"/>
                  <a:pt x="294" y="664"/>
                  <a:pt x="327" y="647"/>
                </a:cubicBezTo>
                <a:cubicBezTo>
                  <a:pt x="358" y="631"/>
                  <a:pt x="385" y="612"/>
                  <a:pt x="418" y="601"/>
                </a:cubicBezTo>
                <a:cubicBezTo>
                  <a:pt x="435" y="576"/>
                  <a:pt x="457" y="555"/>
                  <a:pt x="481" y="537"/>
                </a:cubicBezTo>
                <a:cubicBezTo>
                  <a:pt x="499" y="524"/>
                  <a:pt x="536" y="501"/>
                  <a:pt x="536" y="501"/>
                </a:cubicBezTo>
                <a:cubicBezTo>
                  <a:pt x="539" y="492"/>
                  <a:pt x="541" y="483"/>
                  <a:pt x="545" y="474"/>
                </a:cubicBezTo>
                <a:cubicBezTo>
                  <a:pt x="550" y="464"/>
                  <a:pt x="559" y="456"/>
                  <a:pt x="563" y="446"/>
                </a:cubicBezTo>
                <a:cubicBezTo>
                  <a:pt x="571" y="429"/>
                  <a:pt x="581" y="392"/>
                  <a:pt x="581" y="392"/>
                </a:cubicBezTo>
                <a:cubicBezTo>
                  <a:pt x="574" y="245"/>
                  <a:pt x="608" y="203"/>
                  <a:pt x="490" y="165"/>
                </a:cubicBezTo>
                <a:cubicBezTo>
                  <a:pt x="463" y="137"/>
                  <a:pt x="429" y="96"/>
                  <a:pt x="390" y="83"/>
                </a:cubicBezTo>
                <a:cubicBezTo>
                  <a:pt x="372" y="77"/>
                  <a:pt x="336" y="65"/>
                  <a:pt x="336" y="65"/>
                </a:cubicBezTo>
                <a:cubicBezTo>
                  <a:pt x="274" y="0"/>
                  <a:pt x="246" y="1"/>
                  <a:pt x="154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0777" name="Line 1033"/>
          <p:cNvSpPr>
            <a:spLocks noChangeShapeType="1"/>
          </p:cNvSpPr>
          <p:nvPr/>
        </p:nvSpPr>
        <p:spPr bwMode="auto">
          <a:xfrm flipH="1">
            <a:off x="5541963" y="2397125"/>
            <a:ext cx="1196975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0778" name="Text Box 1034"/>
          <p:cNvSpPr txBox="1">
            <a:spLocks noChangeArrowheads="1"/>
          </p:cNvSpPr>
          <p:nvPr/>
        </p:nvSpPr>
        <p:spPr bwMode="auto">
          <a:xfrm>
            <a:off x="6194425" y="4195763"/>
            <a:ext cx="2022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/>
              <a:t>Fibrin</a:t>
            </a:r>
          </a:p>
          <a:p>
            <a:r>
              <a:rPr lang="en-US" altLang="en-GB" sz="2800"/>
              <a:t>degradation</a:t>
            </a:r>
          </a:p>
          <a:p>
            <a:r>
              <a:rPr lang="en-US" altLang="en-GB" sz="2800"/>
              <a:t>products,</a:t>
            </a:r>
          </a:p>
          <a:p>
            <a:r>
              <a:rPr lang="en-US" altLang="en-GB" sz="2800"/>
              <a:t>FDP</a:t>
            </a:r>
          </a:p>
        </p:txBody>
      </p:sp>
      <p:sp>
        <p:nvSpPr>
          <p:cNvPr id="160780" name="Text Box 1036"/>
          <p:cNvSpPr txBox="1">
            <a:spLocks noChangeArrowheads="1"/>
          </p:cNvSpPr>
          <p:nvPr/>
        </p:nvSpPr>
        <p:spPr bwMode="auto">
          <a:xfrm>
            <a:off x="222250" y="4965700"/>
            <a:ext cx="5629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000"/>
              <a:t>tPA and a bacterial activator, streptokinase, are</a:t>
            </a:r>
          </a:p>
          <a:p>
            <a:r>
              <a:rPr lang="en-US" altLang="en-GB" sz="2000"/>
              <a:t>used in therapeutical thrombolysis for Myocardial</a:t>
            </a:r>
          </a:p>
          <a:p>
            <a:r>
              <a:rPr lang="en-US" altLang="en-GB" sz="2000"/>
              <a:t>Infarction (Clot busters)</a:t>
            </a:r>
          </a:p>
        </p:txBody>
      </p:sp>
      <p:sp>
        <p:nvSpPr>
          <p:cNvPr id="160781" name="Arc 1037"/>
          <p:cNvSpPr>
            <a:spLocks/>
          </p:cNvSpPr>
          <p:nvPr/>
        </p:nvSpPr>
        <p:spPr bwMode="auto">
          <a:xfrm>
            <a:off x="5684838" y="3103563"/>
            <a:ext cx="1141412" cy="1111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601663" y="1622425"/>
            <a:ext cx="84121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The clotting cascade is an amplification system, a small amount</a:t>
            </a:r>
          </a:p>
          <a:p>
            <a:r>
              <a:rPr lang="en-US" altLang="en-GB" sz="2400"/>
              <a:t>of factor VIIa producing a large amount of thrombin</a:t>
            </a:r>
          </a:p>
          <a:p>
            <a:endParaRPr lang="en-US" altLang="en-GB" sz="2400"/>
          </a:p>
          <a:p>
            <a:r>
              <a:rPr lang="en-US" altLang="en-GB" sz="2400" i="1"/>
              <a:t>Why does blood not clot completely whenever clotting is initiated</a:t>
            </a:r>
          </a:p>
          <a:p>
            <a:r>
              <a:rPr lang="en-US" altLang="en-GB" sz="2400" i="1"/>
              <a:t>by vessel injury?</a:t>
            </a:r>
          </a:p>
          <a:p>
            <a:endParaRPr lang="en-US" altLang="en-GB" sz="2400"/>
          </a:p>
          <a:p>
            <a:endParaRPr lang="en-US" altLang="en-GB" sz="2400"/>
          </a:p>
          <a:p>
            <a:endParaRPr lang="en-US" alt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601663" y="1622425"/>
            <a:ext cx="84121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The clotting cascade is an amplification system, a small amount</a:t>
            </a:r>
          </a:p>
          <a:p>
            <a:r>
              <a:rPr lang="en-US" altLang="en-GB" sz="2400"/>
              <a:t>of factor VIIa producing a large amount of thrombin</a:t>
            </a:r>
          </a:p>
          <a:p>
            <a:endParaRPr lang="en-US" altLang="en-GB" sz="2400"/>
          </a:p>
          <a:p>
            <a:r>
              <a:rPr lang="en-US" altLang="en-GB" sz="2400" i="1"/>
              <a:t>Why does blood not clot completely whenever clotting is initiated</a:t>
            </a:r>
          </a:p>
          <a:p>
            <a:r>
              <a:rPr lang="en-US" altLang="en-GB" sz="2400" i="1"/>
              <a:t>by vessel injury?</a:t>
            </a:r>
          </a:p>
          <a:p>
            <a:endParaRPr lang="en-US" altLang="en-GB" sz="2400"/>
          </a:p>
          <a:p>
            <a:r>
              <a:rPr lang="en-US" altLang="en-GB" sz="2400"/>
              <a:t>Answer: Coagulation inhibitory mechanisms prevent this!</a:t>
            </a:r>
          </a:p>
          <a:p>
            <a:endParaRPr lang="en-US" altLang="en-GB" sz="2400"/>
          </a:p>
          <a:p>
            <a:endParaRPr lang="en-US" alt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96850" y="1858963"/>
            <a:ext cx="87153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95300" indent="-495300"/>
            <a:endParaRPr lang="en-US" altLang="en-GB" sz="2400"/>
          </a:p>
          <a:p>
            <a:pPr marL="495300" indent="-495300">
              <a:buFontTx/>
              <a:buAutoNum type="romanLcParenBoth"/>
            </a:pPr>
            <a:r>
              <a:rPr lang="en-US" altLang="en-GB" sz="2400"/>
              <a:t>Direct Inhibition. </a:t>
            </a:r>
          </a:p>
          <a:p>
            <a:pPr marL="495300" indent="-495300"/>
            <a:r>
              <a:rPr lang="en-GB" altLang="en-GB" sz="2400"/>
              <a:t>e.g. </a:t>
            </a:r>
            <a:r>
              <a:rPr lang="en-US" altLang="en-GB" sz="2400"/>
              <a:t> Antithrombin (sometimes known as antithrombin III)</a:t>
            </a:r>
            <a:r>
              <a:rPr lang="en-GB" altLang="en-GB" sz="2400"/>
              <a:t>, which</a:t>
            </a:r>
          </a:p>
          <a:p>
            <a:pPr marL="495300" indent="-495300"/>
            <a:r>
              <a:rPr lang="en-GB" altLang="en-GB" sz="2400"/>
              <a:t>is a</a:t>
            </a:r>
            <a:r>
              <a:rPr lang="en-US" altLang="en-GB" sz="2400"/>
              <a:t>n inhibit</a:t>
            </a:r>
            <a:r>
              <a:rPr lang="en-GB" altLang="en-GB" sz="2400"/>
              <a:t>or</a:t>
            </a:r>
            <a:r>
              <a:rPr lang="en-US" altLang="en-GB" sz="2400"/>
              <a:t> of thrombin and other clotting</a:t>
            </a:r>
            <a:r>
              <a:rPr lang="en-GB" altLang="en-GB" sz="2400"/>
              <a:t> </a:t>
            </a:r>
            <a:r>
              <a:rPr lang="en-US" altLang="en-GB" sz="2400"/>
              <a:t>proteinases</a:t>
            </a:r>
          </a:p>
          <a:p>
            <a:pPr marL="495300" indent="-495300"/>
            <a:endParaRPr lang="en-US" altLang="en-GB" sz="2400"/>
          </a:p>
          <a:p>
            <a:pPr marL="495300" indent="-495300"/>
            <a:endParaRPr lang="en-US" altLang="en-GB" sz="2400"/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592263" y="341313"/>
            <a:ext cx="6459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Coagulation Inhibitory Mechanisms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36538" y="4514850"/>
            <a:ext cx="738981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(ii) Indirect inhibit</a:t>
            </a:r>
            <a:r>
              <a:rPr lang="en-GB" altLang="en-GB" sz="2400"/>
              <a:t>ion.</a:t>
            </a:r>
          </a:p>
          <a:p>
            <a:r>
              <a:rPr lang="en-US" altLang="en-GB" sz="2400"/>
              <a:t>e.g. Inhibition of th</a:t>
            </a:r>
            <a:r>
              <a:rPr lang="en-GB" altLang="en-GB" sz="2400"/>
              <a:t>rombin generation by t</a:t>
            </a:r>
            <a:r>
              <a:rPr lang="en-US" altLang="en-GB" sz="2400"/>
              <a:t>he protein C </a:t>
            </a:r>
          </a:p>
          <a:p>
            <a:r>
              <a:rPr lang="en-US" altLang="en-GB" sz="2400"/>
              <a:t>anticoagulant pathway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81252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181253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254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FF0000"/>
                </a:solidFill>
              </a:rPr>
              <a:t>Xa</a:t>
            </a:r>
            <a:endParaRPr lang="en-US" altLang="en-GB" sz="2800">
              <a:solidFill>
                <a:srgbClr val="FF0000"/>
              </a:solidFill>
            </a:endParaRPr>
          </a:p>
        </p:txBody>
      </p:sp>
      <p:grpSp>
        <p:nvGrpSpPr>
          <p:cNvPr id="181257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181258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259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81262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181263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264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1265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181266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267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9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Fibrinogen</a:t>
            </a:r>
            <a:endParaRPr lang="en-US" altLang="en-GB" sz="2800"/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1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Fibrin</a:t>
            </a:r>
            <a:endParaRPr lang="en-US" altLang="en-GB" sz="2800"/>
          </a:p>
        </p:txBody>
      </p:sp>
      <p:sp>
        <p:nvSpPr>
          <p:cNvPr id="181272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3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Crosslinked</a:t>
            </a:r>
            <a:endParaRPr lang="en-US" altLang="en-GB" sz="2800"/>
          </a:p>
        </p:txBody>
      </p:sp>
      <p:sp>
        <p:nvSpPr>
          <p:cNvPr id="181274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 fibrin</a:t>
            </a:r>
            <a:endParaRPr lang="en-US" altLang="en-GB" sz="2800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XIIIa</a:t>
            </a:r>
            <a:endParaRPr lang="en-US" altLang="en-GB" sz="2800"/>
          </a:p>
        </p:txBody>
      </p:sp>
      <p:grpSp>
        <p:nvGrpSpPr>
          <p:cNvPr id="181277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181278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279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1280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81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XIII</a:t>
            </a:r>
            <a:endParaRPr lang="en-US" altLang="en-GB" sz="2800"/>
          </a:p>
        </p:txBody>
      </p:sp>
      <p:grpSp>
        <p:nvGrpSpPr>
          <p:cNvPr id="181282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181283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284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1285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Prothrombin</a:t>
            </a:r>
            <a:endParaRPr lang="en-US" altLang="en-GB" sz="280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88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FF0000"/>
                </a:solidFill>
              </a:rPr>
              <a:t>thrombin (IIa)</a:t>
            </a:r>
            <a:endParaRPr lang="en-US" altLang="en-GB" sz="2800">
              <a:solidFill>
                <a:srgbClr val="FF0000"/>
              </a:solidFill>
            </a:endParaRPr>
          </a:p>
        </p:txBody>
      </p:sp>
      <p:grpSp>
        <p:nvGrpSpPr>
          <p:cNvPr id="181289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181290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291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181293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294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1295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96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FF0000"/>
                </a:solidFill>
              </a:rPr>
              <a:t>IXa</a:t>
            </a:r>
            <a:endParaRPr lang="en-US" altLang="en-GB" sz="2800">
              <a:solidFill>
                <a:srgbClr val="FF0000"/>
              </a:solidFill>
            </a:endParaRPr>
          </a:p>
        </p:txBody>
      </p:sp>
      <p:sp>
        <p:nvSpPr>
          <p:cNvPr id="181297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98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</a:t>
            </a:r>
            <a:endParaRPr lang="en-US" altLang="en-GB" sz="2800"/>
          </a:p>
        </p:txBody>
      </p:sp>
      <p:sp>
        <p:nvSpPr>
          <p:cNvPr id="181299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300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VIIIa</a:t>
            </a:r>
            <a:endParaRPr lang="en-US" altLang="en-GB" sz="2800"/>
          </a:p>
        </p:txBody>
      </p:sp>
      <p:sp>
        <p:nvSpPr>
          <p:cNvPr id="181301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sp>
        <p:nvSpPr>
          <p:cNvPr id="181302" name="Rectangle 54"/>
          <p:cNvSpPr>
            <a:spLocks noChangeArrowheads="1"/>
          </p:cNvSpPr>
          <p:nvPr/>
        </p:nvSpPr>
        <p:spPr bwMode="auto">
          <a:xfrm>
            <a:off x="2424113" y="28321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Ca </a:t>
            </a:r>
            <a:r>
              <a:rPr lang="en-US" altLang="en-GB" sz="2000" baseline="30000">
                <a:solidFill>
                  <a:srgbClr val="000000"/>
                </a:solidFill>
              </a:rPr>
              <a:t>2+</a:t>
            </a:r>
            <a:endParaRPr lang="en-US" altLang="en-GB" sz="2000">
              <a:solidFill>
                <a:srgbClr val="000000"/>
              </a:solidFill>
            </a:endParaRPr>
          </a:p>
        </p:txBody>
      </p:sp>
      <p:grpSp>
        <p:nvGrpSpPr>
          <p:cNvPr id="181303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181304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05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1306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307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FF0000"/>
                </a:solidFill>
              </a:rPr>
              <a:t>XIa</a:t>
            </a:r>
            <a:endParaRPr lang="en-US" altLang="en-GB" sz="2800">
              <a:solidFill>
                <a:srgbClr val="FF0000"/>
              </a:solidFill>
            </a:endParaRPr>
          </a:p>
        </p:txBody>
      </p:sp>
      <p:sp>
        <p:nvSpPr>
          <p:cNvPr id="181308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309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</a:t>
            </a:r>
            <a:endParaRPr lang="en-US" altLang="en-GB" sz="2800"/>
          </a:p>
        </p:txBody>
      </p:sp>
      <p:grpSp>
        <p:nvGrpSpPr>
          <p:cNvPr id="181310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181311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12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1313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FF0000"/>
                </a:solidFill>
              </a:rPr>
              <a:t>XIIa</a:t>
            </a:r>
            <a:endParaRPr lang="en-US" altLang="en-GB" sz="2400">
              <a:solidFill>
                <a:srgbClr val="FF0000"/>
              </a:solidFill>
            </a:endParaRPr>
          </a:p>
        </p:txBody>
      </p:sp>
      <p:sp>
        <p:nvSpPr>
          <p:cNvPr id="181314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</a:t>
            </a:r>
            <a:endParaRPr lang="en-US" altLang="en-GB" sz="2400"/>
          </a:p>
        </p:txBody>
      </p:sp>
      <p:sp>
        <p:nvSpPr>
          <p:cNvPr id="181315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316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COMMON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81317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318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Va</a:t>
            </a:r>
            <a:endParaRPr lang="en-US" altLang="en-GB" sz="2800"/>
          </a:p>
        </p:txBody>
      </p:sp>
      <p:sp>
        <p:nvSpPr>
          <p:cNvPr id="181319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sp>
        <p:nvSpPr>
          <p:cNvPr id="181320" name="Rectangle 72"/>
          <p:cNvSpPr>
            <a:spLocks noChangeArrowheads="1"/>
          </p:cNvSpPr>
          <p:nvPr/>
        </p:nvSpPr>
        <p:spPr bwMode="auto">
          <a:xfrm>
            <a:off x="4132263" y="416877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Ca </a:t>
            </a:r>
            <a:endParaRPr lang="en-US" altLang="en-GB" sz="2800"/>
          </a:p>
        </p:txBody>
      </p:sp>
      <p:sp>
        <p:nvSpPr>
          <p:cNvPr id="181321" name="Rectangle 73"/>
          <p:cNvSpPr>
            <a:spLocks noChangeArrowheads="1"/>
          </p:cNvSpPr>
          <p:nvPr/>
        </p:nvSpPr>
        <p:spPr bwMode="auto">
          <a:xfrm>
            <a:off x="4443413" y="4173538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2+</a:t>
            </a:r>
            <a:endParaRPr lang="en-US" altLang="en-GB" sz="2800"/>
          </a:p>
        </p:txBody>
      </p:sp>
      <p:sp>
        <p:nvSpPr>
          <p:cNvPr id="181322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323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thrombin</a:t>
            </a:r>
            <a:endParaRPr lang="en-US" altLang="en-GB" sz="2800"/>
          </a:p>
        </p:txBody>
      </p:sp>
      <p:sp>
        <p:nvSpPr>
          <p:cNvPr id="181324" name="Text Box 76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Blood coagulation</a:t>
            </a:r>
          </a:p>
        </p:txBody>
      </p:sp>
      <p:sp>
        <p:nvSpPr>
          <p:cNvPr id="181325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1326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1327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1328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Tissue factor</a:t>
            </a:r>
            <a:endParaRPr lang="en-US" altLang="en-GB" sz="2800"/>
          </a:p>
        </p:txBody>
      </p:sp>
      <p:sp>
        <p:nvSpPr>
          <p:cNvPr id="181329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(vessel damage)</a:t>
            </a:r>
            <a:endParaRPr lang="en-US" altLang="en-GB" sz="2800"/>
          </a:p>
        </p:txBody>
      </p:sp>
      <p:grpSp>
        <p:nvGrpSpPr>
          <p:cNvPr id="181330" name="Group 82"/>
          <p:cNvGrpSpPr>
            <a:grpSpLocks/>
          </p:cNvGrpSpPr>
          <p:nvPr/>
        </p:nvGrpSpPr>
        <p:grpSpPr bwMode="auto">
          <a:xfrm>
            <a:off x="5345113" y="2032000"/>
            <a:ext cx="508000" cy="579438"/>
            <a:chOff x="3214" y="1280"/>
            <a:chExt cx="320" cy="365"/>
          </a:xfrm>
        </p:grpSpPr>
        <p:sp>
          <p:nvSpPr>
            <p:cNvPr id="181331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>
                  <a:solidFill>
                    <a:srgbClr val="FF0000"/>
                  </a:solidFill>
                </a:rPr>
                <a:t>VIIa</a:t>
              </a:r>
              <a:endParaRPr lang="en-US" altLang="en-GB" sz="2800">
                <a:solidFill>
                  <a:srgbClr val="FF0000"/>
                </a:solidFill>
              </a:endParaRPr>
            </a:p>
          </p:txBody>
        </p:sp>
        <p:sp>
          <p:nvSpPr>
            <p:cNvPr id="181332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>
                  <a:solidFill>
                    <a:srgbClr val="FF0000"/>
                  </a:solidFill>
                </a:rPr>
                <a:t>Ca </a:t>
              </a:r>
              <a:endParaRPr lang="en-US" altLang="en-GB" sz="2800">
                <a:solidFill>
                  <a:srgbClr val="FF0000"/>
                </a:solidFill>
              </a:endParaRPr>
            </a:p>
          </p:txBody>
        </p:sp>
        <p:sp>
          <p:nvSpPr>
            <p:cNvPr id="181333" name="Rectangle 85"/>
            <p:cNvSpPr>
              <a:spLocks noChangeArrowheads="1"/>
            </p:cNvSpPr>
            <p:nvPr/>
          </p:nvSpPr>
          <p:spPr bwMode="auto">
            <a:xfrm>
              <a:off x="3410" y="1456"/>
              <a:ext cx="12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1400">
                  <a:solidFill>
                    <a:srgbClr val="FF0000"/>
                  </a:solidFill>
                </a:rPr>
                <a:t>2+</a:t>
              </a:r>
              <a:endParaRPr lang="en-US" altLang="en-GB" sz="2800">
                <a:solidFill>
                  <a:srgbClr val="FF0000"/>
                </a:solidFill>
              </a:endParaRPr>
            </a:p>
          </p:txBody>
        </p:sp>
      </p:grpSp>
      <p:sp>
        <p:nvSpPr>
          <p:cNvPr id="181334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EXTRINSIC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81335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/>
            <a:ahLst/>
            <a:cxnLst>
              <a:cxn ang="0">
                <a:pos x="86" y="727"/>
              </a:cxn>
              <a:cxn ang="0">
                <a:pos x="104" y="236"/>
              </a:cxn>
              <a:cxn ang="0">
                <a:pos x="713" y="0"/>
              </a:cxn>
            </a:cxnLst>
            <a:rect l="0" t="0" r="r" b="b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1336" name="Freeform 88"/>
          <p:cNvSpPr>
            <a:spLocks/>
          </p:cNvSpPr>
          <p:nvPr/>
        </p:nvSpPr>
        <p:spPr bwMode="auto">
          <a:xfrm>
            <a:off x="2422525" y="1338263"/>
            <a:ext cx="4546600" cy="523875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509" y="75"/>
              </a:cxn>
              <a:cxn ang="0">
                <a:pos x="2508" y="12"/>
              </a:cxn>
              <a:cxn ang="0">
                <a:pos x="2645" y="3"/>
              </a:cxn>
            </a:cxnLst>
            <a:rect l="0" t="0" r="r" b="b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1337" name="Rectangle 89"/>
          <p:cNvSpPr>
            <a:spLocks noChangeArrowheads="1"/>
          </p:cNvSpPr>
          <p:nvPr/>
        </p:nvSpPr>
        <p:spPr bwMode="auto">
          <a:xfrm>
            <a:off x="4594225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FF0000"/>
                </a:solidFill>
              </a:rPr>
              <a:t>VIIa</a:t>
            </a:r>
            <a:endParaRPr lang="en-US" altLang="en-GB" sz="2800">
              <a:solidFill>
                <a:srgbClr val="FF0000"/>
              </a:solidFill>
            </a:endParaRPr>
          </a:p>
        </p:txBody>
      </p:sp>
      <p:sp>
        <p:nvSpPr>
          <p:cNvPr id="181338" name="Rectangle 90"/>
          <p:cNvSpPr>
            <a:spLocks noChangeArrowheads="1"/>
          </p:cNvSpPr>
          <p:nvPr/>
        </p:nvSpPr>
        <p:spPr bwMode="auto">
          <a:xfrm>
            <a:off x="4594225" y="1671638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Ca </a:t>
            </a:r>
            <a:endParaRPr lang="en-US" altLang="en-GB" sz="2800"/>
          </a:p>
        </p:txBody>
      </p:sp>
      <p:sp>
        <p:nvSpPr>
          <p:cNvPr id="181339" name="Rectangle 91"/>
          <p:cNvSpPr>
            <a:spLocks noChangeArrowheads="1"/>
          </p:cNvSpPr>
          <p:nvPr/>
        </p:nvSpPr>
        <p:spPr bwMode="auto">
          <a:xfrm>
            <a:off x="4905375" y="1676400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2+</a:t>
            </a:r>
            <a:endParaRPr lang="en-US" altLang="en-GB" sz="2800"/>
          </a:p>
        </p:txBody>
      </p:sp>
      <p:grpSp>
        <p:nvGrpSpPr>
          <p:cNvPr id="181340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181341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42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1343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INTRINSIC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81344" name="Rectangle 96"/>
          <p:cNvSpPr>
            <a:spLocks noChangeArrowheads="1"/>
          </p:cNvSpPr>
          <p:nvPr/>
        </p:nvSpPr>
        <p:spPr bwMode="auto">
          <a:xfrm>
            <a:off x="238125" y="5530850"/>
            <a:ext cx="2678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FF0000"/>
                </a:solidFill>
              </a:rPr>
              <a:t>Coagulation proteinases </a:t>
            </a:r>
          </a:p>
          <a:p>
            <a:r>
              <a:rPr lang="en-GB" altLang="en-GB" sz="2000">
                <a:solidFill>
                  <a:srgbClr val="FF0000"/>
                </a:solidFill>
              </a:rPr>
              <a:t>highlighted in red!</a:t>
            </a:r>
            <a:endParaRPr lang="en-US" altLang="en-GB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2786063" y="38608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803525" y="3892550"/>
            <a:ext cx="373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4995863" y="38608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3929063" y="47752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4019550" y="4835525"/>
            <a:ext cx="1906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thrombin (IIa)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2081213" y="2306638"/>
            <a:ext cx="492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IXa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5224463" y="14986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1014413" y="1558925"/>
            <a:ext cx="492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XIa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6900863" y="14986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2862263" y="16510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5091113" y="2436813"/>
            <a:ext cx="192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antithrombin</a:t>
            </a:r>
          </a:p>
        </p:txBody>
      </p:sp>
      <p:sp>
        <p:nvSpPr>
          <p:cNvPr id="179218" name="AutoShape 18"/>
          <p:cNvSpPr>
            <a:spLocks noChangeArrowheads="1"/>
          </p:cNvSpPr>
          <p:nvPr/>
        </p:nvSpPr>
        <p:spPr bwMode="auto">
          <a:xfrm rot="-23178083">
            <a:off x="3116263" y="3513138"/>
            <a:ext cx="1828800" cy="76200"/>
          </a:xfrm>
          <a:prstGeom prst="leftArrow">
            <a:avLst>
              <a:gd name="adj1" fmla="val 50000"/>
              <a:gd name="adj2" fmla="val 600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19" name="AutoShape 19"/>
          <p:cNvSpPr>
            <a:spLocks noChangeArrowheads="1"/>
          </p:cNvSpPr>
          <p:nvPr/>
        </p:nvSpPr>
        <p:spPr bwMode="auto">
          <a:xfrm rot="18188229" flipV="1">
            <a:off x="4375150" y="3838576"/>
            <a:ext cx="1774825" cy="241300"/>
          </a:xfrm>
          <a:prstGeom prst="leftArrow">
            <a:avLst>
              <a:gd name="adj1" fmla="val 50000"/>
              <a:gd name="adj2" fmla="val 183882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20" name="AutoShape 20"/>
          <p:cNvSpPr>
            <a:spLocks noChangeArrowheads="1"/>
          </p:cNvSpPr>
          <p:nvPr/>
        </p:nvSpPr>
        <p:spPr bwMode="auto">
          <a:xfrm rot="-21574455">
            <a:off x="2674938" y="2459038"/>
            <a:ext cx="1828800" cy="76200"/>
          </a:xfrm>
          <a:prstGeom prst="leftArrow">
            <a:avLst>
              <a:gd name="adj1" fmla="val 50000"/>
              <a:gd name="adj2" fmla="val 600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21" name="AutoShape 21"/>
          <p:cNvSpPr>
            <a:spLocks noChangeArrowheads="1"/>
          </p:cNvSpPr>
          <p:nvPr/>
        </p:nvSpPr>
        <p:spPr bwMode="auto">
          <a:xfrm rot="-21263597">
            <a:off x="1692275" y="1866900"/>
            <a:ext cx="3125788" cy="74613"/>
          </a:xfrm>
          <a:prstGeom prst="leftArrow">
            <a:avLst>
              <a:gd name="adj1" fmla="val 50000"/>
              <a:gd name="adj2" fmla="val 1047334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1544638" y="217488"/>
            <a:ext cx="66611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(i) Antithrombin is a direct inhibitor of thrombin </a:t>
            </a:r>
          </a:p>
          <a:p>
            <a:pPr algn="ctr"/>
            <a:r>
              <a:rPr lang="en-US" sz="2400"/>
              <a:t>and other proteinases</a:t>
            </a: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231775" y="5237163"/>
            <a:ext cx="3644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Heparin is used for</a:t>
            </a:r>
          </a:p>
          <a:p>
            <a:r>
              <a:rPr lang="en-US" sz="2400">
                <a:solidFill>
                  <a:schemeClr val="accent1"/>
                </a:solidFill>
              </a:rPr>
              <a:t>immediate anticoagulation</a:t>
            </a:r>
          </a:p>
          <a:p>
            <a:r>
              <a:rPr lang="en-US" sz="2400">
                <a:solidFill>
                  <a:schemeClr val="accent1"/>
                </a:solidFill>
              </a:rPr>
              <a:t>in venous thrombosis and </a:t>
            </a:r>
          </a:p>
          <a:p>
            <a:r>
              <a:rPr lang="en-US" sz="2400">
                <a:solidFill>
                  <a:schemeClr val="accent1"/>
                </a:solidFill>
              </a:rPr>
              <a:t>pulmonary embolism</a:t>
            </a:r>
          </a:p>
        </p:txBody>
      </p:sp>
      <p:grpSp>
        <p:nvGrpSpPr>
          <p:cNvPr id="179227" name="Group 27"/>
          <p:cNvGrpSpPr>
            <a:grpSpLocks/>
          </p:cNvGrpSpPr>
          <p:nvPr/>
        </p:nvGrpSpPr>
        <p:grpSpPr bwMode="auto">
          <a:xfrm>
            <a:off x="6607175" y="1450975"/>
            <a:ext cx="2162175" cy="4762500"/>
            <a:chOff x="4162" y="914"/>
            <a:chExt cx="1362" cy="3000"/>
          </a:xfrm>
        </p:grpSpPr>
        <p:sp>
          <p:nvSpPr>
            <p:cNvPr id="179223" name="Text Box 23"/>
            <p:cNvSpPr txBox="1">
              <a:spLocks noChangeArrowheads="1"/>
            </p:cNvSpPr>
            <p:nvPr/>
          </p:nvSpPr>
          <p:spPr bwMode="auto">
            <a:xfrm>
              <a:off x="4162" y="2936"/>
              <a:ext cx="1362" cy="9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accent1"/>
                  </a:solidFill>
                </a:rPr>
                <a:t>Heparin</a:t>
              </a:r>
            </a:p>
            <a:p>
              <a:pPr algn="ctr"/>
              <a:r>
                <a:rPr lang="en-US" sz="2400">
                  <a:solidFill>
                    <a:schemeClr val="accent1"/>
                  </a:solidFill>
                </a:rPr>
                <a:t>accelerates the </a:t>
              </a:r>
            </a:p>
            <a:p>
              <a:pPr algn="ctr"/>
              <a:r>
                <a:rPr lang="en-US" sz="2400">
                  <a:solidFill>
                    <a:schemeClr val="accent1"/>
                  </a:solidFill>
                </a:rPr>
                <a:t>action of</a:t>
              </a:r>
            </a:p>
            <a:p>
              <a:pPr algn="ctr"/>
              <a:r>
                <a:rPr lang="en-US" sz="2400">
                  <a:solidFill>
                    <a:schemeClr val="accent1"/>
                  </a:solidFill>
                </a:rPr>
                <a:t>antithrombin</a:t>
              </a:r>
            </a:p>
          </p:txBody>
        </p:sp>
        <p:sp>
          <p:nvSpPr>
            <p:cNvPr id="179225" name="Text Box 25"/>
            <p:cNvSpPr txBox="1">
              <a:spLocks noChangeArrowheads="1"/>
            </p:cNvSpPr>
            <p:nvPr/>
          </p:nvSpPr>
          <p:spPr bwMode="auto">
            <a:xfrm>
              <a:off x="4204" y="914"/>
              <a:ext cx="798" cy="5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Heparin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180229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230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Xa</a:t>
            </a:r>
            <a:endParaRPr lang="en-US" altLang="en-GB" sz="2800"/>
          </a:p>
        </p:txBody>
      </p:sp>
      <p:grpSp>
        <p:nvGrpSpPr>
          <p:cNvPr id="180233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180234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235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</a:t>
            </a:r>
            <a:endParaRPr lang="en-US" altLang="en-GB" sz="2800"/>
          </a:p>
        </p:txBody>
      </p:sp>
      <p:grpSp>
        <p:nvGrpSpPr>
          <p:cNvPr id="180238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180239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240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0241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180242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243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45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Fibrinogen</a:t>
            </a:r>
            <a:endParaRPr lang="en-US" altLang="en-GB" sz="2800"/>
          </a:p>
        </p:txBody>
      </p:sp>
      <p:sp>
        <p:nvSpPr>
          <p:cNvPr id="180246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47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Fibrin</a:t>
            </a:r>
            <a:endParaRPr lang="en-US" altLang="en-GB" sz="2800"/>
          </a:p>
        </p:txBody>
      </p:sp>
      <p:sp>
        <p:nvSpPr>
          <p:cNvPr id="180248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Crosslinked</a:t>
            </a:r>
            <a:endParaRPr lang="en-US" altLang="en-GB" sz="2800"/>
          </a:p>
        </p:txBody>
      </p:sp>
      <p:sp>
        <p:nvSpPr>
          <p:cNvPr id="180250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 fibrin</a:t>
            </a:r>
            <a:endParaRPr lang="en-US" altLang="en-GB" sz="2800"/>
          </a:p>
        </p:txBody>
      </p:sp>
      <p:sp>
        <p:nvSpPr>
          <p:cNvPr id="180251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52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XIIIa</a:t>
            </a:r>
            <a:endParaRPr lang="en-US" altLang="en-GB" sz="2800"/>
          </a:p>
        </p:txBody>
      </p:sp>
      <p:grpSp>
        <p:nvGrpSpPr>
          <p:cNvPr id="180253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180254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255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0256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XIII</a:t>
            </a:r>
            <a:endParaRPr lang="en-US" altLang="en-GB" sz="2800"/>
          </a:p>
        </p:txBody>
      </p:sp>
      <p:grpSp>
        <p:nvGrpSpPr>
          <p:cNvPr id="180258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180259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260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0261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62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Prothrombin</a:t>
            </a:r>
            <a:endParaRPr lang="en-US" altLang="en-GB" sz="2800"/>
          </a:p>
        </p:txBody>
      </p:sp>
      <p:sp>
        <p:nvSpPr>
          <p:cNvPr id="180263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64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thrombin (IIa)</a:t>
            </a:r>
            <a:endParaRPr lang="en-US" altLang="en-GB" sz="2800"/>
          </a:p>
        </p:txBody>
      </p:sp>
      <p:grpSp>
        <p:nvGrpSpPr>
          <p:cNvPr id="180265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180266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267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0268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180269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270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0271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72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IXa</a:t>
            </a:r>
            <a:endParaRPr lang="en-US" altLang="en-GB" sz="2800"/>
          </a:p>
        </p:txBody>
      </p:sp>
      <p:sp>
        <p:nvSpPr>
          <p:cNvPr id="180273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74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IX</a:t>
            </a:r>
            <a:endParaRPr lang="en-US" altLang="en-GB" sz="2800"/>
          </a:p>
        </p:txBody>
      </p:sp>
      <p:sp>
        <p:nvSpPr>
          <p:cNvPr id="180275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76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FF0000"/>
                </a:solidFill>
              </a:rPr>
              <a:t>VIIIa</a:t>
            </a:r>
            <a:endParaRPr lang="en-US" altLang="en-GB" sz="2800">
              <a:solidFill>
                <a:srgbClr val="FF0000"/>
              </a:solidFill>
            </a:endParaRPr>
          </a:p>
        </p:txBody>
      </p:sp>
      <p:sp>
        <p:nvSpPr>
          <p:cNvPr id="180277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sp>
        <p:nvSpPr>
          <p:cNvPr id="180278" name="Rectangle 54"/>
          <p:cNvSpPr>
            <a:spLocks noChangeArrowheads="1"/>
          </p:cNvSpPr>
          <p:nvPr/>
        </p:nvSpPr>
        <p:spPr bwMode="auto">
          <a:xfrm>
            <a:off x="2424113" y="28321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Ca </a:t>
            </a:r>
            <a:r>
              <a:rPr lang="en-US" altLang="en-GB" sz="2000" baseline="30000">
                <a:solidFill>
                  <a:srgbClr val="000000"/>
                </a:solidFill>
              </a:rPr>
              <a:t>2+</a:t>
            </a:r>
            <a:endParaRPr lang="en-US" altLang="en-GB" sz="2000">
              <a:solidFill>
                <a:srgbClr val="000000"/>
              </a:solidFill>
            </a:endParaRPr>
          </a:p>
        </p:txBody>
      </p:sp>
      <p:grpSp>
        <p:nvGrpSpPr>
          <p:cNvPr id="180279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180280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281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0282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83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XIa</a:t>
            </a:r>
            <a:endParaRPr lang="en-US" altLang="en-GB" sz="2800"/>
          </a:p>
        </p:txBody>
      </p:sp>
      <p:sp>
        <p:nvSpPr>
          <p:cNvPr id="180284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85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XI</a:t>
            </a:r>
            <a:endParaRPr lang="en-US" altLang="en-GB" sz="2800"/>
          </a:p>
        </p:txBody>
      </p:sp>
      <p:grpSp>
        <p:nvGrpSpPr>
          <p:cNvPr id="180286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180287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288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0289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XIIa</a:t>
            </a:r>
            <a:endParaRPr lang="en-US" altLang="en-GB" sz="2400"/>
          </a:p>
        </p:txBody>
      </p:sp>
      <p:sp>
        <p:nvSpPr>
          <p:cNvPr id="180290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XII</a:t>
            </a:r>
            <a:endParaRPr lang="en-US" altLang="en-GB" sz="2400"/>
          </a:p>
        </p:txBody>
      </p:sp>
      <p:sp>
        <p:nvSpPr>
          <p:cNvPr id="180291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92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COMMON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80293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94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FF0000"/>
                </a:solidFill>
              </a:rPr>
              <a:t>Va</a:t>
            </a:r>
            <a:endParaRPr lang="en-US" altLang="en-GB" sz="2800">
              <a:solidFill>
                <a:srgbClr val="FF0000"/>
              </a:solidFill>
            </a:endParaRPr>
          </a:p>
        </p:txBody>
      </p:sp>
      <p:sp>
        <p:nvSpPr>
          <p:cNvPr id="180295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Pl</a:t>
            </a:r>
            <a:endParaRPr lang="en-US" altLang="en-GB" sz="2800"/>
          </a:p>
        </p:txBody>
      </p:sp>
      <p:sp>
        <p:nvSpPr>
          <p:cNvPr id="180296" name="Rectangle 72"/>
          <p:cNvSpPr>
            <a:spLocks noChangeArrowheads="1"/>
          </p:cNvSpPr>
          <p:nvPr/>
        </p:nvSpPr>
        <p:spPr bwMode="auto">
          <a:xfrm>
            <a:off x="4132263" y="416877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Ca </a:t>
            </a:r>
            <a:endParaRPr lang="en-US" altLang="en-GB" sz="2800"/>
          </a:p>
        </p:txBody>
      </p:sp>
      <p:sp>
        <p:nvSpPr>
          <p:cNvPr id="180297" name="Rectangle 73"/>
          <p:cNvSpPr>
            <a:spLocks noChangeArrowheads="1"/>
          </p:cNvSpPr>
          <p:nvPr/>
        </p:nvSpPr>
        <p:spPr bwMode="auto">
          <a:xfrm>
            <a:off x="4443413" y="4173538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2+</a:t>
            </a:r>
            <a:endParaRPr lang="en-US" altLang="en-GB" sz="2800"/>
          </a:p>
        </p:txBody>
      </p:sp>
      <p:sp>
        <p:nvSpPr>
          <p:cNvPr id="180298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299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thrombin</a:t>
            </a:r>
            <a:endParaRPr lang="en-US" altLang="en-GB" sz="2800"/>
          </a:p>
        </p:txBody>
      </p:sp>
      <p:sp>
        <p:nvSpPr>
          <p:cNvPr id="180300" name="Text Box 76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chemeClr val="bg1"/>
                </a:solidFill>
              </a:rPr>
              <a:t>Blood coagulation</a:t>
            </a:r>
          </a:p>
        </p:txBody>
      </p:sp>
      <p:sp>
        <p:nvSpPr>
          <p:cNvPr id="180301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302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303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304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Tissue factor</a:t>
            </a:r>
            <a:endParaRPr lang="en-US" altLang="en-GB" sz="2800"/>
          </a:p>
        </p:txBody>
      </p:sp>
      <p:sp>
        <p:nvSpPr>
          <p:cNvPr id="180305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(vessel damage)</a:t>
            </a:r>
            <a:endParaRPr lang="en-US" altLang="en-GB" sz="2800"/>
          </a:p>
        </p:txBody>
      </p:sp>
      <p:grpSp>
        <p:nvGrpSpPr>
          <p:cNvPr id="180306" name="Group 82"/>
          <p:cNvGrpSpPr>
            <a:grpSpLocks/>
          </p:cNvGrpSpPr>
          <p:nvPr/>
        </p:nvGrpSpPr>
        <p:grpSpPr bwMode="auto">
          <a:xfrm>
            <a:off x="5345113" y="2032000"/>
            <a:ext cx="508000" cy="579438"/>
            <a:chOff x="3214" y="1280"/>
            <a:chExt cx="320" cy="365"/>
          </a:xfrm>
        </p:grpSpPr>
        <p:sp>
          <p:nvSpPr>
            <p:cNvPr id="180307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>
                  <a:solidFill>
                    <a:srgbClr val="000000"/>
                  </a:solidFill>
                </a:rPr>
                <a:t>VIIa</a:t>
              </a:r>
              <a:endParaRPr lang="en-US" altLang="en-GB" sz="2800"/>
            </a:p>
          </p:txBody>
        </p:sp>
        <p:sp>
          <p:nvSpPr>
            <p:cNvPr id="180308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>
                  <a:solidFill>
                    <a:srgbClr val="000000"/>
                  </a:solidFill>
                </a:rPr>
                <a:t>Ca </a:t>
              </a:r>
              <a:endParaRPr lang="en-US" altLang="en-GB" sz="2800"/>
            </a:p>
          </p:txBody>
        </p:sp>
        <p:sp>
          <p:nvSpPr>
            <p:cNvPr id="180309" name="Rectangle 85"/>
            <p:cNvSpPr>
              <a:spLocks noChangeArrowheads="1"/>
            </p:cNvSpPr>
            <p:nvPr/>
          </p:nvSpPr>
          <p:spPr bwMode="auto">
            <a:xfrm>
              <a:off x="3410" y="1456"/>
              <a:ext cx="12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1400">
                  <a:solidFill>
                    <a:srgbClr val="000000"/>
                  </a:solidFill>
                </a:rPr>
                <a:t>2+</a:t>
              </a:r>
              <a:endParaRPr lang="en-US" altLang="en-GB" sz="2800"/>
            </a:p>
          </p:txBody>
        </p:sp>
      </p:grpSp>
      <p:sp>
        <p:nvSpPr>
          <p:cNvPr id="180310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EXTRINSIC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80311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/>
            <a:ahLst/>
            <a:cxnLst>
              <a:cxn ang="0">
                <a:pos x="86" y="727"/>
              </a:cxn>
              <a:cxn ang="0">
                <a:pos x="104" y="236"/>
              </a:cxn>
              <a:cxn ang="0">
                <a:pos x="713" y="0"/>
              </a:cxn>
            </a:cxnLst>
            <a:rect l="0" t="0" r="r" b="b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312" name="Freeform 88"/>
          <p:cNvSpPr>
            <a:spLocks/>
          </p:cNvSpPr>
          <p:nvPr/>
        </p:nvSpPr>
        <p:spPr bwMode="auto">
          <a:xfrm>
            <a:off x="2422525" y="1338263"/>
            <a:ext cx="4546600" cy="523875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509" y="75"/>
              </a:cxn>
              <a:cxn ang="0">
                <a:pos x="2508" y="12"/>
              </a:cxn>
              <a:cxn ang="0">
                <a:pos x="2645" y="3"/>
              </a:cxn>
            </a:cxnLst>
            <a:rect l="0" t="0" r="r" b="b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313" name="Rectangle 89"/>
          <p:cNvSpPr>
            <a:spLocks noChangeArrowheads="1"/>
          </p:cNvSpPr>
          <p:nvPr/>
        </p:nvSpPr>
        <p:spPr bwMode="auto">
          <a:xfrm>
            <a:off x="4594225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VIIa</a:t>
            </a:r>
            <a:endParaRPr lang="en-US" altLang="en-GB" sz="2800"/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594225" y="1671638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Ca </a:t>
            </a:r>
            <a:endParaRPr lang="en-US" altLang="en-GB" sz="2800"/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905375" y="1676400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</a:rPr>
              <a:t>2+</a:t>
            </a:r>
            <a:endParaRPr lang="en-US" altLang="en-GB" sz="2800"/>
          </a:p>
        </p:txBody>
      </p:sp>
      <p:grpSp>
        <p:nvGrpSpPr>
          <p:cNvPr id="180316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180317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318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0319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</a:rPr>
              <a:t>INTRINSIC </a:t>
            </a:r>
          </a:p>
          <a:p>
            <a:r>
              <a:rPr lang="en-US" altLang="en-GB" sz="2000">
                <a:solidFill>
                  <a:srgbClr val="000000"/>
                </a:solidFill>
              </a:rPr>
              <a:t>PATHWAY</a:t>
            </a:r>
            <a:endParaRPr lang="en-US" altLang="en-GB" sz="2800"/>
          </a:p>
        </p:txBody>
      </p:sp>
      <p:sp>
        <p:nvSpPr>
          <p:cNvPr id="180320" name="Text Box 96"/>
          <p:cNvSpPr txBox="1">
            <a:spLocks noChangeArrowheads="1"/>
          </p:cNvSpPr>
          <p:nvPr/>
        </p:nvSpPr>
        <p:spPr bwMode="auto">
          <a:xfrm>
            <a:off x="190500" y="5281613"/>
            <a:ext cx="47781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Factors </a:t>
            </a:r>
            <a:r>
              <a:rPr lang="en-GB" sz="2400" dirty="0">
                <a:solidFill>
                  <a:srgbClr val="FF0000"/>
                </a:solidFill>
              </a:rPr>
              <a:t>VIII and V</a:t>
            </a:r>
          </a:p>
          <a:p>
            <a:r>
              <a:rPr lang="en-GB" sz="2400" dirty="0">
                <a:solidFill>
                  <a:srgbClr val="FF0000"/>
                </a:solidFill>
              </a:rPr>
              <a:t>are activated by trace amounts</a:t>
            </a:r>
          </a:p>
          <a:p>
            <a:r>
              <a:rPr lang="en-GB" sz="2400" dirty="0">
                <a:solidFill>
                  <a:srgbClr val="FF0000"/>
                </a:solidFill>
              </a:rPr>
              <a:t>of thrombin and become cofactors!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2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23900" y="1762125"/>
            <a:ext cx="804068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	</a:t>
            </a:r>
            <a:r>
              <a:rPr lang="en-US" altLang="en-GB" sz="3600"/>
              <a:t>Functions of Haemostasis</a:t>
            </a:r>
            <a:endParaRPr lang="en-US" altLang="en-GB"/>
          </a:p>
          <a:p>
            <a:endParaRPr lang="en-US" altLang="en-GB"/>
          </a:p>
          <a:p>
            <a:endParaRPr lang="en-US" altLang="en-GB"/>
          </a:p>
          <a:p>
            <a:r>
              <a:rPr lang="en-US" altLang="en-GB"/>
              <a:t>1. Prevention of blood loss from intact vessels</a:t>
            </a:r>
          </a:p>
          <a:p>
            <a:endParaRPr lang="en-US" altLang="en-GB"/>
          </a:p>
          <a:p>
            <a:r>
              <a:rPr lang="en-US" altLang="en-GB"/>
              <a:t>2. Arrest of bleeding from injured vessels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4743450" y="51958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4787900" y="5160963"/>
            <a:ext cx="2222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910" name="Rectangle 118"/>
          <p:cNvSpPr>
            <a:spLocks noChangeArrowheads="1"/>
          </p:cNvSpPr>
          <p:nvPr/>
        </p:nvSpPr>
        <p:spPr bwMode="auto">
          <a:xfrm>
            <a:off x="2671763" y="2112963"/>
            <a:ext cx="185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911" name="Rectangle 119"/>
          <p:cNvSpPr>
            <a:spLocks noChangeArrowheads="1"/>
          </p:cNvSpPr>
          <p:nvPr/>
        </p:nvSpPr>
        <p:spPr bwMode="auto">
          <a:xfrm>
            <a:off x="3130550" y="2214563"/>
            <a:ext cx="109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grpSp>
        <p:nvGrpSpPr>
          <p:cNvPr id="161921" name="Group 129"/>
          <p:cNvGrpSpPr>
            <a:grpSpLocks/>
          </p:cNvGrpSpPr>
          <p:nvPr/>
        </p:nvGrpSpPr>
        <p:grpSpPr bwMode="auto">
          <a:xfrm>
            <a:off x="2754313" y="2070100"/>
            <a:ext cx="852487" cy="684213"/>
            <a:chOff x="1966" y="746"/>
            <a:chExt cx="537" cy="431"/>
          </a:xfrm>
        </p:grpSpPr>
        <p:sp>
          <p:nvSpPr>
            <p:cNvPr id="161914" name="Line 122"/>
            <p:cNvSpPr>
              <a:spLocks noChangeShapeType="1"/>
            </p:cNvSpPr>
            <p:nvPr/>
          </p:nvSpPr>
          <p:spPr bwMode="auto">
            <a:xfrm>
              <a:off x="1966" y="1109"/>
              <a:ext cx="168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915" name="Line 123"/>
            <p:cNvSpPr>
              <a:spLocks noChangeShapeType="1"/>
            </p:cNvSpPr>
            <p:nvPr/>
          </p:nvSpPr>
          <p:spPr bwMode="auto">
            <a:xfrm flipV="1">
              <a:off x="2138" y="1081"/>
              <a:ext cx="6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916" name="Line 124"/>
            <p:cNvSpPr>
              <a:spLocks noChangeShapeType="1"/>
            </p:cNvSpPr>
            <p:nvPr/>
          </p:nvSpPr>
          <p:spPr bwMode="auto">
            <a:xfrm>
              <a:off x="2203" y="1085"/>
              <a:ext cx="74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917" name="Line 125"/>
            <p:cNvSpPr>
              <a:spLocks noChangeShapeType="1"/>
            </p:cNvSpPr>
            <p:nvPr/>
          </p:nvSpPr>
          <p:spPr bwMode="auto">
            <a:xfrm>
              <a:off x="2281" y="1153"/>
              <a:ext cx="167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918" name="Line 126"/>
            <p:cNvSpPr>
              <a:spLocks noChangeShapeType="1"/>
            </p:cNvSpPr>
            <p:nvPr/>
          </p:nvSpPr>
          <p:spPr bwMode="auto">
            <a:xfrm flipV="1">
              <a:off x="2452" y="814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919" name="Line 127"/>
            <p:cNvSpPr>
              <a:spLocks noChangeShapeType="1"/>
            </p:cNvSpPr>
            <p:nvPr/>
          </p:nvSpPr>
          <p:spPr bwMode="auto">
            <a:xfrm flipH="1" flipV="1">
              <a:off x="2013" y="746"/>
              <a:ext cx="490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920" name="Line 128"/>
            <p:cNvSpPr>
              <a:spLocks noChangeShapeType="1"/>
            </p:cNvSpPr>
            <p:nvPr/>
          </p:nvSpPr>
          <p:spPr bwMode="auto">
            <a:xfrm flipV="1">
              <a:off x="1966" y="746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1948" name="Rectangle 156"/>
          <p:cNvSpPr>
            <a:spLocks noChangeArrowheads="1"/>
          </p:cNvSpPr>
          <p:nvPr/>
        </p:nvSpPr>
        <p:spPr bwMode="auto">
          <a:xfrm>
            <a:off x="4198938" y="2597150"/>
            <a:ext cx="3365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949" name="Rectangle 157"/>
          <p:cNvSpPr>
            <a:spLocks noChangeArrowheads="1"/>
          </p:cNvSpPr>
          <p:nvPr/>
        </p:nvSpPr>
        <p:spPr bwMode="auto">
          <a:xfrm>
            <a:off x="4240213" y="2625725"/>
            <a:ext cx="2651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TM</a:t>
            </a:r>
            <a:endParaRPr lang="en-US" altLang="en-GB"/>
          </a:p>
        </p:txBody>
      </p:sp>
      <p:sp>
        <p:nvSpPr>
          <p:cNvPr id="161997" name="Rectangle 205"/>
          <p:cNvSpPr>
            <a:spLocks noChangeArrowheads="1"/>
          </p:cNvSpPr>
          <p:nvPr/>
        </p:nvSpPr>
        <p:spPr bwMode="auto">
          <a:xfrm>
            <a:off x="7010400" y="3527425"/>
            <a:ext cx="955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000" name="Rectangle 208"/>
          <p:cNvSpPr>
            <a:spLocks noChangeArrowheads="1"/>
          </p:cNvSpPr>
          <p:nvPr/>
        </p:nvSpPr>
        <p:spPr bwMode="auto">
          <a:xfrm>
            <a:off x="6642100" y="2055813"/>
            <a:ext cx="947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001" name="Rectangle 209"/>
          <p:cNvSpPr>
            <a:spLocks noChangeArrowheads="1"/>
          </p:cNvSpPr>
          <p:nvPr/>
        </p:nvSpPr>
        <p:spPr bwMode="auto">
          <a:xfrm>
            <a:off x="7488238" y="2084388"/>
            <a:ext cx="1038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>
                <a:solidFill>
                  <a:srgbClr val="000000"/>
                </a:solidFill>
              </a:rPr>
              <a:t>Factor </a:t>
            </a:r>
            <a:r>
              <a:rPr lang="en-US" altLang="en-GB" sz="1900">
                <a:solidFill>
                  <a:srgbClr val="FF0000"/>
                </a:solidFill>
              </a:rPr>
              <a:t>Va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62004" name="Rectangle 212"/>
          <p:cNvSpPr>
            <a:spLocks noChangeArrowheads="1"/>
          </p:cNvSpPr>
          <p:nvPr/>
        </p:nvSpPr>
        <p:spPr bwMode="auto">
          <a:xfrm>
            <a:off x="7642225" y="2463800"/>
            <a:ext cx="13192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>
                <a:solidFill>
                  <a:srgbClr val="000000"/>
                </a:solidFill>
              </a:rPr>
              <a:t>Factor </a:t>
            </a:r>
            <a:r>
              <a:rPr lang="en-US" altLang="en-GB" sz="1900">
                <a:solidFill>
                  <a:srgbClr val="FF0000"/>
                </a:solidFill>
              </a:rPr>
              <a:t>VIIIa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795463" y="217488"/>
            <a:ext cx="571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400"/>
              <a:t>(ii) the protein C pathway down-regulates </a:t>
            </a:r>
          </a:p>
          <a:p>
            <a:pPr algn="ctr"/>
            <a:r>
              <a:rPr lang="en-US" altLang="en-GB" sz="2400"/>
              <a:t>thrombin generation</a:t>
            </a:r>
          </a:p>
        </p:txBody>
      </p:sp>
      <p:sp>
        <p:nvSpPr>
          <p:cNvPr id="162030" name="Rectangle 238"/>
          <p:cNvSpPr>
            <a:spLocks noChangeArrowheads="1"/>
          </p:cNvSpPr>
          <p:nvPr/>
        </p:nvSpPr>
        <p:spPr bwMode="auto">
          <a:xfrm>
            <a:off x="1543050" y="21177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Thrombin</a:t>
            </a:r>
          </a:p>
        </p:txBody>
      </p:sp>
      <p:sp>
        <p:nvSpPr>
          <p:cNvPr id="162032" name="Rectangle 240"/>
          <p:cNvSpPr>
            <a:spLocks noChangeArrowheads="1"/>
          </p:cNvSpPr>
          <p:nvPr/>
        </p:nvSpPr>
        <p:spPr bwMode="auto">
          <a:xfrm>
            <a:off x="4089400" y="2582863"/>
            <a:ext cx="534988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035" name="Arc 243"/>
          <p:cNvSpPr>
            <a:spLocks/>
          </p:cNvSpPr>
          <p:nvPr/>
        </p:nvSpPr>
        <p:spPr bwMode="auto">
          <a:xfrm>
            <a:off x="4011613" y="2006600"/>
            <a:ext cx="4025900" cy="148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038" name="Rectangle 246"/>
          <p:cNvSpPr>
            <a:spLocks noChangeArrowheads="1"/>
          </p:cNvSpPr>
          <p:nvPr/>
        </p:nvSpPr>
        <p:spPr bwMode="auto">
          <a:xfrm>
            <a:off x="7346950" y="3770313"/>
            <a:ext cx="1322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GB" sz="1900">
                <a:solidFill>
                  <a:srgbClr val="000000"/>
                </a:solidFill>
              </a:rPr>
              <a:t>Coagulation </a:t>
            </a:r>
          </a:p>
          <a:p>
            <a:pPr algn="ctr"/>
            <a:r>
              <a:rPr lang="en-US" altLang="en-GB" sz="1900">
                <a:solidFill>
                  <a:srgbClr val="000000"/>
                </a:solidFill>
              </a:rPr>
              <a:t>activation</a:t>
            </a:r>
            <a:endParaRPr lang="en-US" altLang="en-GB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84" name="Picture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2149475"/>
            <a:ext cx="250983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9" name="Freeform 3"/>
          <p:cNvSpPr>
            <a:spLocks/>
          </p:cNvSpPr>
          <p:nvPr/>
        </p:nvSpPr>
        <p:spPr bwMode="auto">
          <a:xfrm>
            <a:off x="4175125" y="4321175"/>
            <a:ext cx="866775" cy="884238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935" y="1671"/>
              </a:cxn>
              <a:cxn ang="0">
                <a:pos x="1638" y="1038"/>
              </a:cxn>
              <a:cxn ang="0">
                <a:pos x="703" y="0"/>
              </a:cxn>
              <a:cxn ang="0">
                <a:pos x="0" y="632"/>
              </a:cxn>
            </a:cxnLst>
            <a:rect l="0" t="0" r="r" b="b"/>
            <a:pathLst>
              <a:path w="1638" h="1671">
                <a:moveTo>
                  <a:pt x="0" y="632"/>
                </a:moveTo>
                <a:lnTo>
                  <a:pt x="935" y="1671"/>
                </a:lnTo>
                <a:lnTo>
                  <a:pt x="1638" y="1038"/>
                </a:lnTo>
                <a:lnTo>
                  <a:pt x="703" y="0"/>
                </a:lnTo>
                <a:lnTo>
                  <a:pt x="0" y="632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4483100" y="5264150"/>
            <a:ext cx="22542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4708525" y="5229225"/>
            <a:ext cx="11113" cy="46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4719638" y="5229225"/>
            <a:ext cx="238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4743450" y="51958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4754563" y="5195888"/>
            <a:ext cx="2222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4776788" y="5160963"/>
            <a:ext cx="11112" cy="46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4787900" y="5160963"/>
            <a:ext cx="2222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27" name="Line 11"/>
          <p:cNvSpPr>
            <a:spLocks noChangeShapeType="1"/>
          </p:cNvSpPr>
          <p:nvPr/>
        </p:nvSpPr>
        <p:spPr bwMode="auto">
          <a:xfrm flipV="1">
            <a:off x="4816475" y="5130800"/>
            <a:ext cx="1588" cy="39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4821238" y="5127625"/>
            <a:ext cx="238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 flipV="1">
            <a:off x="4849813" y="5097463"/>
            <a:ext cx="1587" cy="38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4856163" y="5094288"/>
            <a:ext cx="2222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4878388" y="5059363"/>
            <a:ext cx="11112" cy="46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>
            <a:off x="4886325" y="5065713"/>
            <a:ext cx="285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 flipV="1">
            <a:off x="4918075" y="5029200"/>
            <a:ext cx="1588" cy="39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4924425" y="5026025"/>
            <a:ext cx="2222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4946650" y="49926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36" name="Rectangle 20"/>
          <p:cNvSpPr>
            <a:spLocks noChangeArrowheads="1"/>
          </p:cNvSpPr>
          <p:nvPr/>
        </p:nvSpPr>
        <p:spPr bwMode="auto">
          <a:xfrm>
            <a:off x="4673600" y="4733925"/>
            <a:ext cx="187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4714875" y="4762500"/>
            <a:ext cx="109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sp>
        <p:nvSpPr>
          <p:cNvPr id="162838" name="Rectangle 22"/>
          <p:cNvSpPr>
            <a:spLocks noChangeArrowheads="1"/>
          </p:cNvSpPr>
          <p:nvPr/>
        </p:nvSpPr>
        <p:spPr bwMode="auto">
          <a:xfrm>
            <a:off x="4878388" y="4530725"/>
            <a:ext cx="292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62846" name="Group 30"/>
          <p:cNvGrpSpPr>
            <a:grpSpLocks/>
          </p:cNvGrpSpPr>
          <p:nvPr/>
        </p:nvGrpSpPr>
        <p:grpSpPr bwMode="auto">
          <a:xfrm>
            <a:off x="4957763" y="4924425"/>
            <a:ext cx="90487" cy="79375"/>
            <a:chOff x="3519" y="2598"/>
            <a:chExt cx="57" cy="50"/>
          </a:xfrm>
        </p:grpSpPr>
        <p:sp>
          <p:nvSpPr>
            <p:cNvPr id="162847" name="Rectangle 31"/>
            <p:cNvSpPr>
              <a:spLocks noChangeArrowheads="1"/>
            </p:cNvSpPr>
            <p:nvPr/>
          </p:nvSpPr>
          <p:spPr bwMode="auto">
            <a:xfrm>
              <a:off x="3519" y="2641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48" name="Rectangle 32"/>
            <p:cNvSpPr>
              <a:spLocks noChangeArrowheads="1"/>
            </p:cNvSpPr>
            <p:nvPr/>
          </p:nvSpPr>
          <p:spPr bwMode="auto">
            <a:xfrm>
              <a:off x="3533" y="2619"/>
              <a:ext cx="7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49" name="Rectangle 33"/>
            <p:cNvSpPr>
              <a:spLocks noChangeArrowheads="1"/>
            </p:cNvSpPr>
            <p:nvPr/>
          </p:nvSpPr>
          <p:spPr bwMode="auto">
            <a:xfrm>
              <a:off x="3540" y="2619"/>
              <a:ext cx="15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50" name="Rectangle 34"/>
            <p:cNvSpPr>
              <a:spLocks noChangeArrowheads="1"/>
            </p:cNvSpPr>
            <p:nvPr/>
          </p:nvSpPr>
          <p:spPr bwMode="auto">
            <a:xfrm>
              <a:off x="3555" y="2598"/>
              <a:ext cx="7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51" name="Rectangle 35"/>
            <p:cNvSpPr>
              <a:spLocks noChangeArrowheads="1"/>
            </p:cNvSpPr>
            <p:nvPr/>
          </p:nvSpPr>
          <p:spPr bwMode="auto">
            <a:xfrm>
              <a:off x="3562" y="2598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2853" name="Rectangle 37"/>
          <p:cNvSpPr>
            <a:spLocks noChangeArrowheads="1"/>
          </p:cNvSpPr>
          <p:nvPr/>
        </p:nvSpPr>
        <p:spPr bwMode="auto">
          <a:xfrm>
            <a:off x="6099175" y="5175250"/>
            <a:ext cx="292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55" name="Rectangle 39"/>
          <p:cNvSpPr>
            <a:spLocks noChangeArrowheads="1"/>
          </p:cNvSpPr>
          <p:nvPr/>
        </p:nvSpPr>
        <p:spPr bwMode="auto">
          <a:xfrm>
            <a:off x="2671763" y="2112963"/>
            <a:ext cx="185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56" name="Rectangle 40"/>
          <p:cNvSpPr>
            <a:spLocks noChangeArrowheads="1"/>
          </p:cNvSpPr>
          <p:nvPr/>
        </p:nvSpPr>
        <p:spPr bwMode="auto">
          <a:xfrm>
            <a:off x="3130550" y="2214563"/>
            <a:ext cx="109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grpSp>
        <p:nvGrpSpPr>
          <p:cNvPr id="162857" name="Group 41"/>
          <p:cNvGrpSpPr>
            <a:grpSpLocks/>
          </p:cNvGrpSpPr>
          <p:nvPr/>
        </p:nvGrpSpPr>
        <p:grpSpPr bwMode="auto">
          <a:xfrm>
            <a:off x="2754313" y="2070100"/>
            <a:ext cx="852487" cy="684213"/>
            <a:chOff x="1966" y="746"/>
            <a:chExt cx="537" cy="431"/>
          </a:xfrm>
        </p:grpSpPr>
        <p:sp>
          <p:nvSpPr>
            <p:cNvPr id="162858" name="Line 42"/>
            <p:cNvSpPr>
              <a:spLocks noChangeShapeType="1"/>
            </p:cNvSpPr>
            <p:nvPr/>
          </p:nvSpPr>
          <p:spPr bwMode="auto">
            <a:xfrm>
              <a:off x="1966" y="1109"/>
              <a:ext cx="168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59" name="Line 43"/>
            <p:cNvSpPr>
              <a:spLocks noChangeShapeType="1"/>
            </p:cNvSpPr>
            <p:nvPr/>
          </p:nvSpPr>
          <p:spPr bwMode="auto">
            <a:xfrm flipV="1">
              <a:off x="2138" y="1081"/>
              <a:ext cx="6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60" name="Line 44"/>
            <p:cNvSpPr>
              <a:spLocks noChangeShapeType="1"/>
            </p:cNvSpPr>
            <p:nvPr/>
          </p:nvSpPr>
          <p:spPr bwMode="auto">
            <a:xfrm>
              <a:off x="2203" y="1085"/>
              <a:ext cx="74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61" name="Line 45"/>
            <p:cNvSpPr>
              <a:spLocks noChangeShapeType="1"/>
            </p:cNvSpPr>
            <p:nvPr/>
          </p:nvSpPr>
          <p:spPr bwMode="auto">
            <a:xfrm>
              <a:off x="2281" y="1153"/>
              <a:ext cx="167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62" name="Line 46"/>
            <p:cNvSpPr>
              <a:spLocks noChangeShapeType="1"/>
            </p:cNvSpPr>
            <p:nvPr/>
          </p:nvSpPr>
          <p:spPr bwMode="auto">
            <a:xfrm flipV="1">
              <a:off x="2452" y="814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63" name="Line 47"/>
            <p:cNvSpPr>
              <a:spLocks noChangeShapeType="1"/>
            </p:cNvSpPr>
            <p:nvPr/>
          </p:nvSpPr>
          <p:spPr bwMode="auto">
            <a:xfrm flipH="1" flipV="1">
              <a:off x="2013" y="746"/>
              <a:ext cx="490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64" name="Line 48"/>
            <p:cNvSpPr>
              <a:spLocks noChangeShapeType="1"/>
            </p:cNvSpPr>
            <p:nvPr/>
          </p:nvSpPr>
          <p:spPr bwMode="auto">
            <a:xfrm flipV="1">
              <a:off x="1966" y="746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2865" name="Rectangle 49"/>
          <p:cNvSpPr>
            <a:spLocks noChangeArrowheads="1"/>
          </p:cNvSpPr>
          <p:nvPr/>
        </p:nvSpPr>
        <p:spPr bwMode="auto">
          <a:xfrm>
            <a:off x="4198938" y="2597150"/>
            <a:ext cx="3365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66" name="Rectangle 50"/>
          <p:cNvSpPr>
            <a:spLocks noChangeArrowheads="1"/>
          </p:cNvSpPr>
          <p:nvPr/>
        </p:nvSpPr>
        <p:spPr bwMode="auto">
          <a:xfrm>
            <a:off x="4240213" y="2625725"/>
            <a:ext cx="2651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TM</a:t>
            </a:r>
            <a:endParaRPr lang="en-US" altLang="en-GB"/>
          </a:p>
        </p:txBody>
      </p:sp>
      <p:sp>
        <p:nvSpPr>
          <p:cNvPr id="162867" name="Rectangle 51"/>
          <p:cNvSpPr>
            <a:spLocks noChangeArrowheads="1"/>
          </p:cNvSpPr>
          <p:nvPr/>
        </p:nvSpPr>
        <p:spPr bwMode="auto">
          <a:xfrm>
            <a:off x="2774950" y="5629275"/>
            <a:ext cx="1085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68" name="Rectangle 52"/>
          <p:cNvSpPr>
            <a:spLocks noChangeArrowheads="1"/>
          </p:cNvSpPr>
          <p:nvPr/>
        </p:nvSpPr>
        <p:spPr bwMode="auto">
          <a:xfrm>
            <a:off x="1198563" y="5762625"/>
            <a:ext cx="127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800">
                <a:solidFill>
                  <a:srgbClr val="000000"/>
                </a:solidFill>
              </a:rPr>
              <a:t>Endothelium</a:t>
            </a:r>
            <a:endParaRPr lang="en-US" altLang="en-GB" sz="4000"/>
          </a:p>
        </p:txBody>
      </p:sp>
      <p:sp>
        <p:nvSpPr>
          <p:cNvPr id="162869" name="Rectangle 53"/>
          <p:cNvSpPr>
            <a:spLocks noChangeArrowheads="1"/>
          </p:cNvSpPr>
          <p:nvPr/>
        </p:nvSpPr>
        <p:spPr bwMode="auto">
          <a:xfrm rot="19080000">
            <a:off x="4722813" y="4913313"/>
            <a:ext cx="298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100" b="0">
                <a:solidFill>
                  <a:srgbClr val="000000"/>
                </a:solidFill>
              </a:rPr>
              <a:t>+    +</a:t>
            </a:r>
            <a:endParaRPr lang="en-US" altLang="en-GB"/>
          </a:p>
        </p:txBody>
      </p:sp>
      <p:sp>
        <p:nvSpPr>
          <p:cNvPr id="162870" name="Rectangle 54"/>
          <p:cNvSpPr>
            <a:spLocks noChangeArrowheads="1"/>
          </p:cNvSpPr>
          <p:nvPr/>
        </p:nvSpPr>
        <p:spPr bwMode="auto">
          <a:xfrm>
            <a:off x="7010400" y="3527425"/>
            <a:ext cx="955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71" name="Rectangle 55"/>
          <p:cNvSpPr>
            <a:spLocks noChangeArrowheads="1"/>
          </p:cNvSpPr>
          <p:nvPr/>
        </p:nvSpPr>
        <p:spPr bwMode="auto">
          <a:xfrm>
            <a:off x="6642100" y="2055813"/>
            <a:ext cx="947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72" name="Rectangle 56"/>
          <p:cNvSpPr>
            <a:spLocks noChangeArrowheads="1"/>
          </p:cNvSpPr>
          <p:nvPr/>
        </p:nvSpPr>
        <p:spPr bwMode="auto">
          <a:xfrm>
            <a:off x="7488238" y="2084388"/>
            <a:ext cx="1038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>
                <a:solidFill>
                  <a:srgbClr val="000000"/>
                </a:solidFill>
              </a:rPr>
              <a:t>Factor </a:t>
            </a:r>
            <a:r>
              <a:rPr lang="en-US" altLang="en-GB" sz="1900">
                <a:solidFill>
                  <a:srgbClr val="FF0000"/>
                </a:solidFill>
              </a:rPr>
              <a:t>Va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62873" name="Rectangle 57"/>
          <p:cNvSpPr>
            <a:spLocks noChangeArrowheads="1"/>
          </p:cNvSpPr>
          <p:nvPr/>
        </p:nvSpPr>
        <p:spPr bwMode="auto">
          <a:xfrm>
            <a:off x="7642225" y="2463800"/>
            <a:ext cx="13192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>
                <a:solidFill>
                  <a:srgbClr val="000000"/>
                </a:solidFill>
              </a:rPr>
              <a:t>Factor </a:t>
            </a:r>
            <a:r>
              <a:rPr lang="en-US" altLang="en-GB" sz="1900">
                <a:solidFill>
                  <a:srgbClr val="FF0000"/>
                </a:solidFill>
              </a:rPr>
              <a:t>VIIIa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62880" name="Freeform 64"/>
          <p:cNvSpPr>
            <a:spLocks/>
          </p:cNvSpPr>
          <p:nvPr/>
        </p:nvSpPr>
        <p:spPr bwMode="auto">
          <a:xfrm>
            <a:off x="3324225" y="5348288"/>
            <a:ext cx="2940050" cy="430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6" y="2"/>
              </a:cxn>
              <a:cxn ang="0">
                <a:pos x="568" y="4"/>
              </a:cxn>
              <a:cxn ang="0">
                <a:pos x="846" y="10"/>
              </a:cxn>
              <a:cxn ang="0">
                <a:pos x="1119" y="16"/>
              </a:cxn>
              <a:cxn ang="0">
                <a:pos x="1389" y="26"/>
              </a:cxn>
              <a:cxn ang="0">
                <a:pos x="1521" y="31"/>
              </a:cxn>
              <a:cxn ang="0">
                <a:pos x="1652" y="36"/>
              </a:cxn>
              <a:cxn ang="0">
                <a:pos x="1782" y="43"/>
              </a:cxn>
              <a:cxn ang="0">
                <a:pos x="1910" y="50"/>
              </a:cxn>
              <a:cxn ang="0">
                <a:pos x="2037" y="56"/>
              </a:cxn>
              <a:cxn ang="0">
                <a:pos x="2162" y="64"/>
              </a:cxn>
              <a:cxn ang="0">
                <a:pos x="2287" y="72"/>
              </a:cxn>
              <a:cxn ang="0">
                <a:pos x="2408" y="80"/>
              </a:cxn>
              <a:cxn ang="0">
                <a:pos x="2530" y="90"/>
              </a:cxn>
              <a:cxn ang="0">
                <a:pos x="2648" y="98"/>
              </a:cxn>
              <a:cxn ang="0">
                <a:pos x="2765" y="108"/>
              </a:cxn>
              <a:cxn ang="0">
                <a:pos x="2881" y="118"/>
              </a:cxn>
              <a:cxn ang="0">
                <a:pos x="2994" y="128"/>
              </a:cxn>
              <a:cxn ang="0">
                <a:pos x="3107" y="139"/>
              </a:cxn>
              <a:cxn ang="0">
                <a:pos x="3216" y="150"/>
              </a:cxn>
              <a:cxn ang="0">
                <a:pos x="3324" y="162"/>
              </a:cxn>
              <a:cxn ang="0">
                <a:pos x="3430" y="174"/>
              </a:cxn>
              <a:cxn ang="0">
                <a:pos x="3534" y="186"/>
              </a:cxn>
              <a:cxn ang="0">
                <a:pos x="3635" y="198"/>
              </a:cxn>
              <a:cxn ang="0">
                <a:pos x="3736" y="211"/>
              </a:cxn>
              <a:cxn ang="0">
                <a:pos x="3833" y="224"/>
              </a:cxn>
              <a:cxn ang="0">
                <a:pos x="3928" y="238"/>
              </a:cxn>
              <a:cxn ang="0">
                <a:pos x="4021" y="251"/>
              </a:cxn>
              <a:cxn ang="0">
                <a:pos x="4112" y="266"/>
              </a:cxn>
              <a:cxn ang="0">
                <a:pos x="4200" y="281"/>
              </a:cxn>
              <a:cxn ang="0">
                <a:pos x="4287" y="295"/>
              </a:cxn>
              <a:cxn ang="0">
                <a:pos x="4371" y="311"/>
              </a:cxn>
              <a:cxn ang="0">
                <a:pos x="4451" y="326"/>
              </a:cxn>
              <a:cxn ang="0">
                <a:pos x="4530" y="342"/>
              </a:cxn>
              <a:cxn ang="0">
                <a:pos x="4606" y="358"/>
              </a:cxn>
              <a:cxn ang="0">
                <a:pos x="4681" y="374"/>
              </a:cxn>
              <a:cxn ang="0">
                <a:pos x="4752" y="391"/>
              </a:cxn>
              <a:cxn ang="0">
                <a:pos x="4820" y="407"/>
              </a:cxn>
              <a:cxn ang="0">
                <a:pos x="4885" y="425"/>
              </a:cxn>
              <a:cxn ang="0">
                <a:pos x="4948" y="442"/>
              </a:cxn>
              <a:cxn ang="0">
                <a:pos x="5008" y="459"/>
              </a:cxn>
              <a:cxn ang="0">
                <a:pos x="5064" y="478"/>
              </a:cxn>
              <a:cxn ang="0">
                <a:pos x="5119" y="495"/>
              </a:cxn>
              <a:cxn ang="0">
                <a:pos x="5170" y="514"/>
              </a:cxn>
              <a:cxn ang="0">
                <a:pos x="5219" y="533"/>
              </a:cxn>
              <a:cxn ang="0">
                <a:pos x="5263" y="552"/>
              </a:cxn>
              <a:cxn ang="0">
                <a:pos x="5306" y="570"/>
              </a:cxn>
              <a:cxn ang="0">
                <a:pos x="5345" y="590"/>
              </a:cxn>
              <a:cxn ang="0">
                <a:pos x="5381" y="609"/>
              </a:cxn>
              <a:cxn ang="0">
                <a:pos x="5413" y="629"/>
              </a:cxn>
              <a:cxn ang="0">
                <a:pos x="5442" y="648"/>
              </a:cxn>
              <a:cxn ang="0">
                <a:pos x="5469" y="668"/>
              </a:cxn>
              <a:cxn ang="0">
                <a:pos x="5492" y="688"/>
              </a:cxn>
              <a:cxn ang="0">
                <a:pos x="5512" y="709"/>
              </a:cxn>
              <a:cxn ang="0">
                <a:pos x="5528" y="729"/>
              </a:cxn>
              <a:cxn ang="0">
                <a:pos x="5540" y="749"/>
              </a:cxn>
              <a:cxn ang="0">
                <a:pos x="5549" y="770"/>
              </a:cxn>
              <a:cxn ang="0">
                <a:pos x="5554" y="790"/>
              </a:cxn>
              <a:cxn ang="0">
                <a:pos x="5556" y="812"/>
              </a:cxn>
            </a:cxnLst>
            <a:rect l="0" t="0" r="r" b="b"/>
            <a:pathLst>
              <a:path w="5556" h="812">
                <a:moveTo>
                  <a:pt x="0" y="0"/>
                </a:moveTo>
                <a:lnTo>
                  <a:pt x="286" y="2"/>
                </a:lnTo>
                <a:lnTo>
                  <a:pt x="568" y="4"/>
                </a:lnTo>
                <a:lnTo>
                  <a:pt x="846" y="10"/>
                </a:lnTo>
                <a:lnTo>
                  <a:pt x="1119" y="16"/>
                </a:lnTo>
                <a:lnTo>
                  <a:pt x="1389" y="26"/>
                </a:lnTo>
                <a:lnTo>
                  <a:pt x="1521" y="31"/>
                </a:lnTo>
                <a:lnTo>
                  <a:pt x="1652" y="36"/>
                </a:lnTo>
                <a:lnTo>
                  <a:pt x="1782" y="43"/>
                </a:lnTo>
                <a:lnTo>
                  <a:pt x="1910" y="50"/>
                </a:lnTo>
                <a:lnTo>
                  <a:pt x="2037" y="56"/>
                </a:lnTo>
                <a:lnTo>
                  <a:pt x="2162" y="64"/>
                </a:lnTo>
                <a:lnTo>
                  <a:pt x="2287" y="72"/>
                </a:lnTo>
                <a:lnTo>
                  <a:pt x="2408" y="80"/>
                </a:lnTo>
                <a:lnTo>
                  <a:pt x="2530" y="90"/>
                </a:lnTo>
                <a:lnTo>
                  <a:pt x="2648" y="98"/>
                </a:lnTo>
                <a:lnTo>
                  <a:pt x="2765" y="108"/>
                </a:lnTo>
                <a:lnTo>
                  <a:pt x="2881" y="118"/>
                </a:lnTo>
                <a:lnTo>
                  <a:pt x="2994" y="128"/>
                </a:lnTo>
                <a:lnTo>
                  <a:pt x="3107" y="139"/>
                </a:lnTo>
                <a:lnTo>
                  <a:pt x="3216" y="150"/>
                </a:lnTo>
                <a:lnTo>
                  <a:pt x="3324" y="162"/>
                </a:lnTo>
                <a:lnTo>
                  <a:pt x="3430" y="174"/>
                </a:lnTo>
                <a:lnTo>
                  <a:pt x="3534" y="186"/>
                </a:lnTo>
                <a:lnTo>
                  <a:pt x="3635" y="198"/>
                </a:lnTo>
                <a:lnTo>
                  <a:pt x="3736" y="211"/>
                </a:lnTo>
                <a:lnTo>
                  <a:pt x="3833" y="224"/>
                </a:lnTo>
                <a:lnTo>
                  <a:pt x="3928" y="238"/>
                </a:lnTo>
                <a:lnTo>
                  <a:pt x="4021" y="251"/>
                </a:lnTo>
                <a:lnTo>
                  <a:pt x="4112" y="266"/>
                </a:lnTo>
                <a:lnTo>
                  <a:pt x="4200" y="281"/>
                </a:lnTo>
                <a:lnTo>
                  <a:pt x="4287" y="295"/>
                </a:lnTo>
                <a:lnTo>
                  <a:pt x="4371" y="311"/>
                </a:lnTo>
                <a:lnTo>
                  <a:pt x="4451" y="326"/>
                </a:lnTo>
                <a:lnTo>
                  <a:pt x="4530" y="342"/>
                </a:lnTo>
                <a:lnTo>
                  <a:pt x="4606" y="358"/>
                </a:lnTo>
                <a:lnTo>
                  <a:pt x="4681" y="374"/>
                </a:lnTo>
                <a:lnTo>
                  <a:pt x="4752" y="391"/>
                </a:lnTo>
                <a:lnTo>
                  <a:pt x="4820" y="407"/>
                </a:lnTo>
                <a:lnTo>
                  <a:pt x="4885" y="425"/>
                </a:lnTo>
                <a:lnTo>
                  <a:pt x="4948" y="442"/>
                </a:lnTo>
                <a:lnTo>
                  <a:pt x="5008" y="459"/>
                </a:lnTo>
                <a:lnTo>
                  <a:pt x="5064" y="478"/>
                </a:lnTo>
                <a:lnTo>
                  <a:pt x="5119" y="495"/>
                </a:lnTo>
                <a:lnTo>
                  <a:pt x="5170" y="514"/>
                </a:lnTo>
                <a:lnTo>
                  <a:pt x="5219" y="533"/>
                </a:lnTo>
                <a:lnTo>
                  <a:pt x="5263" y="552"/>
                </a:lnTo>
                <a:lnTo>
                  <a:pt x="5306" y="570"/>
                </a:lnTo>
                <a:lnTo>
                  <a:pt x="5345" y="590"/>
                </a:lnTo>
                <a:lnTo>
                  <a:pt x="5381" y="609"/>
                </a:lnTo>
                <a:lnTo>
                  <a:pt x="5413" y="629"/>
                </a:lnTo>
                <a:lnTo>
                  <a:pt x="5442" y="648"/>
                </a:lnTo>
                <a:lnTo>
                  <a:pt x="5469" y="668"/>
                </a:lnTo>
                <a:lnTo>
                  <a:pt x="5492" y="688"/>
                </a:lnTo>
                <a:lnTo>
                  <a:pt x="5512" y="709"/>
                </a:lnTo>
                <a:lnTo>
                  <a:pt x="5528" y="729"/>
                </a:lnTo>
                <a:lnTo>
                  <a:pt x="5540" y="749"/>
                </a:lnTo>
                <a:lnTo>
                  <a:pt x="5549" y="770"/>
                </a:lnTo>
                <a:lnTo>
                  <a:pt x="5554" y="790"/>
                </a:lnTo>
                <a:lnTo>
                  <a:pt x="5556" y="81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81" name="Freeform 65"/>
          <p:cNvSpPr>
            <a:spLocks/>
          </p:cNvSpPr>
          <p:nvPr/>
        </p:nvSpPr>
        <p:spPr bwMode="auto">
          <a:xfrm>
            <a:off x="384175" y="5348288"/>
            <a:ext cx="2940050" cy="430212"/>
          </a:xfrm>
          <a:custGeom>
            <a:avLst/>
            <a:gdLst/>
            <a:ahLst/>
            <a:cxnLst>
              <a:cxn ang="0">
                <a:pos x="0" y="812"/>
              </a:cxn>
              <a:cxn ang="0">
                <a:pos x="1" y="790"/>
              </a:cxn>
              <a:cxn ang="0">
                <a:pos x="7" y="770"/>
              </a:cxn>
              <a:cxn ang="0">
                <a:pos x="16" y="749"/>
              </a:cxn>
              <a:cxn ang="0">
                <a:pos x="29" y="729"/>
              </a:cxn>
              <a:cxn ang="0">
                <a:pos x="44" y="709"/>
              </a:cxn>
              <a:cxn ang="0">
                <a:pos x="64" y="688"/>
              </a:cxn>
              <a:cxn ang="0">
                <a:pos x="87" y="668"/>
              </a:cxn>
              <a:cxn ang="0">
                <a:pos x="113" y="648"/>
              </a:cxn>
              <a:cxn ang="0">
                <a:pos x="143" y="629"/>
              </a:cxn>
              <a:cxn ang="0">
                <a:pos x="175" y="609"/>
              </a:cxn>
              <a:cxn ang="0">
                <a:pos x="211" y="590"/>
              </a:cxn>
              <a:cxn ang="0">
                <a:pos x="250" y="570"/>
              </a:cxn>
              <a:cxn ang="0">
                <a:pos x="292" y="552"/>
              </a:cxn>
              <a:cxn ang="0">
                <a:pos x="336" y="533"/>
              </a:cxn>
              <a:cxn ang="0">
                <a:pos x="386" y="514"/>
              </a:cxn>
              <a:cxn ang="0">
                <a:pos x="437" y="495"/>
              </a:cxn>
              <a:cxn ang="0">
                <a:pos x="490" y="478"/>
              </a:cxn>
              <a:cxn ang="0">
                <a:pos x="547" y="459"/>
              </a:cxn>
              <a:cxn ang="0">
                <a:pos x="608" y="442"/>
              </a:cxn>
              <a:cxn ang="0">
                <a:pos x="670" y="425"/>
              </a:cxn>
              <a:cxn ang="0">
                <a:pos x="736" y="407"/>
              </a:cxn>
              <a:cxn ang="0">
                <a:pos x="804" y="391"/>
              </a:cxn>
              <a:cxn ang="0">
                <a:pos x="875" y="374"/>
              </a:cxn>
              <a:cxn ang="0">
                <a:pos x="948" y="358"/>
              </a:cxn>
              <a:cxn ang="0">
                <a:pos x="1024" y="342"/>
              </a:cxn>
              <a:cxn ang="0">
                <a:pos x="1103" y="326"/>
              </a:cxn>
              <a:cxn ang="0">
                <a:pos x="1184" y="311"/>
              </a:cxn>
              <a:cxn ang="0">
                <a:pos x="1269" y="295"/>
              </a:cxn>
              <a:cxn ang="0">
                <a:pos x="1354" y="281"/>
              </a:cxn>
              <a:cxn ang="0">
                <a:pos x="1442" y="266"/>
              </a:cxn>
              <a:cxn ang="0">
                <a:pos x="1533" y="251"/>
              </a:cxn>
              <a:cxn ang="0">
                <a:pos x="1627" y="238"/>
              </a:cxn>
              <a:cxn ang="0">
                <a:pos x="1723" y="224"/>
              </a:cxn>
              <a:cxn ang="0">
                <a:pos x="1820" y="211"/>
              </a:cxn>
              <a:cxn ang="0">
                <a:pos x="1919" y="198"/>
              </a:cxn>
              <a:cxn ang="0">
                <a:pos x="2022" y="186"/>
              </a:cxn>
              <a:cxn ang="0">
                <a:pos x="2125" y="174"/>
              </a:cxn>
              <a:cxn ang="0">
                <a:pos x="2232" y="162"/>
              </a:cxn>
              <a:cxn ang="0">
                <a:pos x="2338" y="150"/>
              </a:cxn>
              <a:cxn ang="0">
                <a:pos x="2449" y="139"/>
              </a:cxn>
              <a:cxn ang="0">
                <a:pos x="2560" y="128"/>
              </a:cxn>
              <a:cxn ang="0">
                <a:pos x="2674" y="118"/>
              </a:cxn>
              <a:cxn ang="0">
                <a:pos x="2790" y="108"/>
              </a:cxn>
              <a:cxn ang="0">
                <a:pos x="2907" y="98"/>
              </a:cxn>
              <a:cxn ang="0">
                <a:pos x="3026" y="90"/>
              </a:cxn>
              <a:cxn ang="0">
                <a:pos x="3146" y="80"/>
              </a:cxn>
              <a:cxn ang="0">
                <a:pos x="3268" y="72"/>
              </a:cxn>
              <a:cxn ang="0">
                <a:pos x="3392" y="64"/>
              </a:cxn>
              <a:cxn ang="0">
                <a:pos x="3518" y="56"/>
              </a:cxn>
              <a:cxn ang="0">
                <a:pos x="3644" y="50"/>
              </a:cxn>
              <a:cxn ang="0">
                <a:pos x="3773" y="43"/>
              </a:cxn>
              <a:cxn ang="0">
                <a:pos x="3902" y="36"/>
              </a:cxn>
              <a:cxn ang="0">
                <a:pos x="4033" y="31"/>
              </a:cxn>
              <a:cxn ang="0">
                <a:pos x="4167" y="26"/>
              </a:cxn>
              <a:cxn ang="0">
                <a:pos x="4435" y="16"/>
              </a:cxn>
              <a:cxn ang="0">
                <a:pos x="4709" y="10"/>
              </a:cxn>
              <a:cxn ang="0">
                <a:pos x="4987" y="4"/>
              </a:cxn>
              <a:cxn ang="0">
                <a:pos x="5268" y="2"/>
              </a:cxn>
              <a:cxn ang="0">
                <a:pos x="5554" y="0"/>
              </a:cxn>
            </a:cxnLst>
            <a:rect l="0" t="0" r="r" b="b"/>
            <a:pathLst>
              <a:path w="5554" h="812">
                <a:moveTo>
                  <a:pt x="0" y="812"/>
                </a:moveTo>
                <a:lnTo>
                  <a:pt x="1" y="790"/>
                </a:lnTo>
                <a:lnTo>
                  <a:pt x="7" y="770"/>
                </a:lnTo>
                <a:lnTo>
                  <a:pt x="16" y="749"/>
                </a:lnTo>
                <a:lnTo>
                  <a:pt x="29" y="729"/>
                </a:lnTo>
                <a:lnTo>
                  <a:pt x="44" y="709"/>
                </a:lnTo>
                <a:lnTo>
                  <a:pt x="64" y="688"/>
                </a:lnTo>
                <a:lnTo>
                  <a:pt x="87" y="668"/>
                </a:lnTo>
                <a:lnTo>
                  <a:pt x="113" y="648"/>
                </a:lnTo>
                <a:lnTo>
                  <a:pt x="143" y="629"/>
                </a:lnTo>
                <a:lnTo>
                  <a:pt x="175" y="609"/>
                </a:lnTo>
                <a:lnTo>
                  <a:pt x="211" y="590"/>
                </a:lnTo>
                <a:lnTo>
                  <a:pt x="250" y="570"/>
                </a:lnTo>
                <a:lnTo>
                  <a:pt x="292" y="552"/>
                </a:lnTo>
                <a:lnTo>
                  <a:pt x="336" y="533"/>
                </a:lnTo>
                <a:lnTo>
                  <a:pt x="386" y="514"/>
                </a:lnTo>
                <a:lnTo>
                  <a:pt x="437" y="495"/>
                </a:lnTo>
                <a:lnTo>
                  <a:pt x="490" y="478"/>
                </a:lnTo>
                <a:lnTo>
                  <a:pt x="547" y="459"/>
                </a:lnTo>
                <a:lnTo>
                  <a:pt x="608" y="442"/>
                </a:lnTo>
                <a:lnTo>
                  <a:pt x="670" y="425"/>
                </a:lnTo>
                <a:lnTo>
                  <a:pt x="736" y="407"/>
                </a:lnTo>
                <a:lnTo>
                  <a:pt x="804" y="391"/>
                </a:lnTo>
                <a:lnTo>
                  <a:pt x="875" y="374"/>
                </a:lnTo>
                <a:lnTo>
                  <a:pt x="948" y="358"/>
                </a:lnTo>
                <a:lnTo>
                  <a:pt x="1024" y="342"/>
                </a:lnTo>
                <a:lnTo>
                  <a:pt x="1103" y="326"/>
                </a:lnTo>
                <a:lnTo>
                  <a:pt x="1184" y="311"/>
                </a:lnTo>
                <a:lnTo>
                  <a:pt x="1269" y="295"/>
                </a:lnTo>
                <a:lnTo>
                  <a:pt x="1354" y="281"/>
                </a:lnTo>
                <a:lnTo>
                  <a:pt x="1442" y="266"/>
                </a:lnTo>
                <a:lnTo>
                  <a:pt x="1533" y="251"/>
                </a:lnTo>
                <a:lnTo>
                  <a:pt x="1627" y="238"/>
                </a:lnTo>
                <a:lnTo>
                  <a:pt x="1723" y="224"/>
                </a:lnTo>
                <a:lnTo>
                  <a:pt x="1820" y="211"/>
                </a:lnTo>
                <a:lnTo>
                  <a:pt x="1919" y="198"/>
                </a:lnTo>
                <a:lnTo>
                  <a:pt x="2022" y="186"/>
                </a:lnTo>
                <a:lnTo>
                  <a:pt x="2125" y="174"/>
                </a:lnTo>
                <a:lnTo>
                  <a:pt x="2232" y="162"/>
                </a:lnTo>
                <a:lnTo>
                  <a:pt x="2338" y="150"/>
                </a:lnTo>
                <a:lnTo>
                  <a:pt x="2449" y="139"/>
                </a:lnTo>
                <a:lnTo>
                  <a:pt x="2560" y="128"/>
                </a:lnTo>
                <a:lnTo>
                  <a:pt x="2674" y="118"/>
                </a:lnTo>
                <a:lnTo>
                  <a:pt x="2790" y="108"/>
                </a:lnTo>
                <a:lnTo>
                  <a:pt x="2907" y="98"/>
                </a:lnTo>
                <a:lnTo>
                  <a:pt x="3026" y="90"/>
                </a:lnTo>
                <a:lnTo>
                  <a:pt x="3146" y="80"/>
                </a:lnTo>
                <a:lnTo>
                  <a:pt x="3268" y="72"/>
                </a:lnTo>
                <a:lnTo>
                  <a:pt x="3392" y="64"/>
                </a:lnTo>
                <a:lnTo>
                  <a:pt x="3518" y="56"/>
                </a:lnTo>
                <a:lnTo>
                  <a:pt x="3644" y="50"/>
                </a:lnTo>
                <a:lnTo>
                  <a:pt x="3773" y="43"/>
                </a:lnTo>
                <a:lnTo>
                  <a:pt x="3902" y="36"/>
                </a:lnTo>
                <a:lnTo>
                  <a:pt x="4033" y="31"/>
                </a:lnTo>
                <a:lnTo>
                  <a:pt x="4167" y="26"/>
                </a:lnTo>
                <a:lnTo>
                  <a:pt x="4435" y="16"/>
                </a:lnTo>
                <a:lnTo>
                  <a:pt x="4709" y="10"/>
                </a:lnTo>
                <a:lnTo>
                  <a:pt x="4987" y="4"/>
                </a:lnTo>
                <a:lnTo>
                  <a:pt x="5268" y="2"/>
                </a:lnTo>
                <a:lnTo>
                  <a:pt x="5554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82" name="Freeform 66"/>
          <p:cNvSpPr>
            <a:spLocks/>
          </p:cNvSpPr>
          <p:nvPr/>
        </p:nvSpPr>
        <p:spPr bwMode="auto">
          <a:xfrm>
            <a:off x="3322638" y="5553075"/>
            <a:ext cx="2805112" cy="32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1"/>
              </a:cxn>
              <a:cxn ang="0">
                <a:pos x="542" y="2"/>
              </a:cxn>
              <a:cxn ang="0">
                <a:pos x="806" y="6"/>
              </a:cxn>
              <a:cxn ang="0">
                <a:pos x="1068" y="12"/>
              </a:cxn>
              <a:cxn ang="0">
                <a:pos x="1325" y="20"/>
              </a:cxn>
              <a:cxn ang="0">
                <a:pos x="1576" y="28"/>
              </a:cxn>
              <a:cxn ang="0">
                <a:pos x="1700" y="32"/>
              </a:cxn>
              <a:cxn ang="0">
                <a:pos x="1823" y="37"/>
              </a:cxn>
              <a:cxn ang="0">
                <a:pos x="1943" y="42"/>
              </a:cxn>
              <a:cxn ang="0">
                <a:pos x="2063" y="49"/>
              </a:cxn>
              <a:cxn ang="0">
                <a:pos x="2181" y="54"/>
              </a:cxn>
              <a:cxn ang="0">
                <a:pos x="2298" y="61"/>
              </a:cxn>
              <a:cxn ang="0">
                <a:pos x="2413" y="68"/>
              </a:cxn>
              <a:cxn ang="0">
                <a:pos x="2527" y="74"/>
              </a:cxn>
              <a:cxn ang="0">
                <a:pos x="2639" y="82"/>
              </a:cxn>
              <a:cxn ang="0">
                <a:pos x="2748" y="89"/>
              </a:cxn>
              <a:cxn ang="0">
                <a:pos x="2856" y="97"/>
              </a:cxn>
              <a:cxn ang="0">
                <a:pos x="2963" y="105"/>
              </a:cxn>
              <a:cxn ang="0">
                <a:pos x="3069" y="114"/>
              </a:cxn>
              <a:cxn ang="0">
                <a:pos x="3172" y="122"/>
              </a:cxn>
              <a:cxn ang="0">
                <a:pos x="3272" y="132"/>
              </a:cxn>
              <a:cxn ang="0">
                <a:pos x="3372" y="141"/>
              </a:cxn>
              <a:cxn ang="0">
                <a:pos x="3468" y="150"/>
              </a:cxn>
              <a:cxn ang="0">
                <a:pos x="3564" y="161"/>
              </a:cxn>
              <a:cxn ang="0">
                <a:pos x="3656" y="171"/>
              </a:cxn>
              <a:cxn ang="0">
                <a:pos x="3749" y="181"/>
              </a:cxn>
              <a:cxn ang="0">
                <a:pos x="3837" y="192"/>
              </a:cxn>
              <a:cxn ang="0">
                <a:pos x="3924" y="203"/>
              </a:cxn>
              <a:cxn ang="0">
                <a:pos x="4008" y="213"/>
              </a:cxn>
              <a:cxn ang="0">
                <a:pos x="4090" y="225"/>
              </a:cxn>
              <a:cxn ang="0">
                <a:pos x="4169" y="237"/>
              </a:cxn>
              <a:cxn ang="0">
                <a:pos x="4248" y="249"/>
              </a:cxn>
              <a:cxn ang="0">
                <a:pos x="4323" y="261"/>
              </a:cxn>
              <a:cxn ang="0">
                <a:pos x="4395" y="273"/>
              </a:cxn>
              <a:cxn ang="0">
                <a:pos x="4466" y="285"/>
              </a:cxn>
              <a:cxn ang="0">
                <a:pos x="4532" y="299"/>
              </a:cxn>
              <a:cxn ang="0">
                <a:pos x="4598" y="311"/>
              </a:cxn>
              <a:cxn ang="0">
                <a:pos x="4661" y="324"/>
              </a:cxn>
              <a:cxn ang="0">
                <a:pos x="4721" y="337"/>
              </a:cxn>
              <a:cxn ang="0">
                <a:pos x="4778" y="351"/>
              </a:cxn>
              <a:cxn ang="0">
                <a:pos x="4832" y="364"/>
              </a:cxn>
              <a:cxn ang="0">
                <a:pos x="4884" y="379"/>
              </a:cxn>
              <a:cxn ang="0">
                <a:pos x="4933" y="392"/>
              </a:cxn>
              <a:cxn ang="0">
                <a:pos x="4979" y="407"/>
              </a:cxn>
              <a:cxn ang="0">
                <a:pos x="5021" y="420"/>
              </a:cxn>
              <a:cxn ang="0">
                <a:pos x="5063" y="435"/>
              </a:cxn>
              <a:cxn ang="0">
                <a:pos x="5099" y="449"/>
              </a:cxn>
              <a:cxn ang="0">
                <a:pos x="5133" y="464"/>
              </a:cxn>
              <a:cxn ang="0">
                <a:pos x="5164" y="479"/>
              </a:cxn>
              <a:cxn ang="0">
                <a:pos x="5192" y="495"/>
              </a:cxn>
              <a:cxn ang="0">
                <a:pos x="5218" y="510"/>
              </a:cxn>
              <a:cxn ang="0">
                <a:pos x="5239" y="524"/>
              </a:cxn>
              <a:cxn ang="0">
                <a:pos x="5258" y="540"/>
              </a:cxn>
              <a:cxn ang="0">
                <a:pos x="5274" y="556"/>
              </a:cxn>
              <a:cxn ang="0">
                <a:pos x="5284" y="571"/>
              </a:cxn>
              <a:cxn ang="0">
                <a:pos x="5294" y="587"/>
              </a:cxn>
              <a:cxn ang="0">
                <a:pos x="5299" y="603"/>
              </a:cxn>
              <a:cxn ang="0">
                <a:pos x="5300" y="619"/>
              </a:cxn>
            </a:cxnLst>
            <a:rect l="0" t="0" r="r" b="b"/>
            <a:pathLst>
              <a:path w="5300" h="619">
                <a:moveTo>
                  <a:pt x="0" y="0"/>
                </a:moveTo>
                <a:lnTo>
                  <a:pt x="272" y="1"/>
                </a:lnTo>
                <a:lnTo>
                  <a:pt x="542" y="2"/>
                </a:lnTo>
                <a:lnTo>
                  <a:pt x="806" y="6"/>
                </a:lnTo>
                <a:lnTo>
                  <a:pt x="1068" y="12"/>
                </a:lnTo>
                <a:lnTo>
                  <a:pt x="1325" y="20"/>
                </a:lnTo>
                <a:lnTo>
                  <a:pt x="1576" y="28"/>
                </a:lnTo>
                <a:lnTo>
                  <a:pt x="1700" y="32"/>
                </a:lnTo>
                <a:lnTo>
                  <a:pt x="1823" y="37"/>
                </a:lnTo>
                <a:lnTo>
                  <a:pt x="1943" y="42"/>
                </a:lnTo>
                <a:lnTo>
                  <a:pt x="2063" y="49"/>
                </a:lnTo>
                <a:lnTo>
                  <a:pt x="2181" y="54"/>
                </a:lnTo>
                <a:lnTo>
                  <a:pt x="2298" y="61"/>
                </a:lnTo>
                <a:lnTo>
                  <a:pt x="2413" y="68"/>
                </a:lnTo>
                <a:lnTo>
                  <a:pt x="2527" y="74"/>
                </a:lnTo>
                <a:lnTo>
                  <a:pt x="2639" y="82"/>
                </a:lnTo>
                <a:lnTo>
                  <a:pt x="2748" y="89"/>
                </a:lnTo>
                <a:lnTo>
                  <a:pt x="2856" y="97"/>
                </a:lnTo>
                <a:lnTo>
                  <a:pt x="2963" y="105"/>
                </a:lnTo>
                <a:lnTo>
                  <a:pt x="3069" y="114"/>
                </a:lnTo>
                <a:lnTo>
                  <a:pt x="3172" y="122"/>
                </a:lnTo>
                <a:lnTo>
                  <a:pt x="3272" y="132"/>
                </a:lnTo>
                <a:lnTo>
                  <a:pt x="3372" y="141"/>
                </a:lnTo>
                <a:lnTo>
                  <a:pt x="3468" y="150"/>
                </a:lnTo>
                <a:lnTo>
                  <a:pt x="3564" y="161"/>
                </a:lnTo>
                <a:lnTo>
                  <a:pt x="3656" y="171"/>
                </a:lnTo>
                <a:lnTo>
                  <a:pt x="3749" y="181"/>
                </a:lnTo>
                <a:lnTo>
                  <a:pt x="3837" y="192"/>
                </a:lnTo>
                <a:lnTo>
                  <a:pt x="3924" y="203"/>
                </a:lnTo>
                <a:lnTo>
                  <a:pt x="4008" y="213"/>
                </a:lnTo>
                <a:lnTo>
                  <a:pt x="4090" y="225"/>
                </a:lnTo>
                <a:lnTo>
                  <a:pt x="4169" y="237"/>
                </a:lnTo>
                <a:lnTo>
                  <a:pt x="4248" y="249"/>
                </a:lnTo>
                <a:lnTo>
                  <a:pt x="4323" y="261"/>
                </a:lnTo>
                <a:lnTo>
                  <a:pt x="4395" y="273"/>
                </a:lnTo>
                <a:lnTo>
                  <a:pt x="4466" y="285"/>
                </a:lnTo>
                <a:lnTo>
                  <a:pt x="4532" y="299"/>
                </a:lnTo>
                <a:lnTo>
                  <a:pt x="4598" y="311"/>
                </a:lnTo>
                <a:lnTo>
                  <a:pt x="4661" y="324"/>
                </a:lnTo>
                <a:lnTo>
                  <a:pt x="4721" y="337"/>
                </a:lnTo>
                <a:lnTo>
                  <a:pt x="4778" y="351"/>
                </a:lnTo>
                <a:lnTo>
                  <a:pt x="4832" y="364"/>
                </a:lnTo>
                <a:lnTo>
                  <a:pt x="4884" y="379"/>
                </a:lnTo>
                <a:lnTo>
                  <a:pt x="4933" y="392"/>
                </a:lnTo>
                <a:lnTo>
                  <a:pt x="4979" y="407"/>
                </a:lnTo>
                <a:lnTo>
                  <a:pt x="5021" y="420"/>
                </a:lnTo>
                <a:lnTo>
                  <a:pt x="5063" y="435"/>
                </a:lnTo>
                <a:lnTo>
                  <a:pt x="5099" y="449"/>
                </a:lnTo>
                <a:lnTo>
                  <a:pt x="5133" y="464"/>
                </a:lnTo>
                <a:lnTo>
                  <a:pt x="5164" y="479"/>
                </a:lnTo>
                <a:lnTo>
                  <a:pt x="5192" y="495"/>
                </a:lnTo>
                <a:lnTo>
                  <a:pt x="5218" y="510"/>
                </a:lnTo>
                <a:lnTo>
                  <a:pt x="5239" y="524"/>
                </a:lnTo>
                <a:lnTo>
                  <a:pt x="5258" y="540"/>
                </a:lnTo>
                <a:lnTo>
                  <a:pt x="5274" y="556"/>
                </a:lnTo>
                <a:lnTo>
                  <a:pt x="5284" y="571"/>
                </a:lnTo>
                <a:lnTo>
                  <a:pt x="5294" y="587"/>
                </a:lnTo>
                <a:lnTo>
                  <a:pt x="5299" y="603"/>
                </a:lnTo>
                <a:lnTo>
                  <a:pt x="5300" y="619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83" name="Freeform 67"/>
          <p:cNvSpPr>
            <a:spLocks/>
          </p:cNvSpPr>
          <p:nvPr/>
        </p:nvSpPr>
        <p:spPr bwMode="auto">
          <a:xfrm>
            <a:off x="520700" y="5553075"/>
            <a:ext cx="2803525" cy="327025"/>
          </a:xfrm>
          <a:custGeom>
            <a:avLst/>
            <a:gdLst/>
            <a:ahLst/>
            <a:cxnLst>
              <a:cxn ang="0">
                <a:pos x="0" y="619"/>
              </a:cxn>
              <a:cxn ang="0">
                <a:pos x="2" y="603"/>
              </a:cxn>
              <a:cxn ang="0">
                <a:pos x="7" y="587"/>
              </a:cxn>
              <a:cxn ang="0">
                <a:pos x="16" y="571"/>
              </a:cxn>
              <a:cxn ang="0">
                <a:pos x="28" y="556"/>
              </a:cxn>
              <a:cxn ang="0">
                <a:pos x="43" y="540"/>
              </a:cxn>
              <a:cxn ang="0">
                <a:pos x="62" y="524"/>
              </a:cxn>
              <a:cxn ang="0">
                <a:pos x="83" y="510"/>
              </a:cxn>
              <a:cxn ang="0">
                <a:pos x="108" y="495"/>
              </a:cxn>
              <a:cxn ang="0">
                <a:pos x="137" y="479"/>
              </a:cxn>
              <a:cxn ang="0">
                <a:pos x="167" y="464"/>
              </a:cxn>
              <a:cxn ang="0">
                <a:pos x="202" y="449"/>
              </a:cxn>
              <a:cxn ang="0">
                <a:pos x="238" y="435"/>
              </a:cxn>
              <a:cxn ang="0">
                <a:pos x="278" y="420"/>
              </a:cxn>
              <a:cxn ang="0">
                <a:pos x="322" y="407"/>
              </a:cxn>
              <a:cxn ang="0">
                <a:pos x="368" y="392"/>
              </a:cxn>
              <a:cxn ang="0">
                <a:pos x="417" y="379"/>
              </a:cxn>
              <a:cxn ang="0">
                <a:pos x="468" y="364"/>
              </a:cxn>
              <a:cxn ang="0">
                <a:pos x="522" y="351"/>
              </a:cxn>
              <a:cxn ang="0">
                <a:pos x="580" y="337"/>
              </a:cxn>
              <a:cxn ang="0">
                <a:pos x="640" y="324"/>
              </a:cxn>
              <a:cxn ang="0">
                <a:pos x="703" y="311"/>
              </a:cxn>
              <a:cxn ang="0">
                <a:pos x="767" y="299"/>
              </a:cxn>
              <a:cxn ang="0">
                <a:pos x="835" y="285"/>
              </a:cxn>
              <a:cxn ang="0">
                <a:pos x="906" y="273"/>
              </a:cxn>
              <a:cxn ang="0">
                <a:pos x="978" y="261"/>
              </a:cxn>
              <a:cxn ang="0">
                <a:pos x="1053" y="249"/>
              </a:cxn>
              <a:cxn ang="0">
                <a:pos x="1130" y="237"/>
              </a:cxn>
              <a:cxn ang="0">
                <a:pos x="1210" y="225"/>
              </a:cxn>
              <a:cxn ang="0">
                <a:pos x="1292" y="213"/>
              </a:cxn>
              <a:cxn ang="0">
                <a:pos x="1377" y="203"/>
              </a:cxn>
              <a:cxn ang="0">
                <a:pos x="1464" y="192"/>
              </a:cxn>
              <a:cxn ang="0">
                <a:pos x="1552" y="181"/>
              </a:cxn>
              <a:cxn ang="0">
                <a:pos x="1643" y="171"/>
              </a:cxn>
              <a:cxn ang="0">
                <a:pos x="1736" y="161"/>
              </a:cxn>
              <a:cxn ang="0">
                <a:pos x="1831" y="150"/>
              </a:cxn>
              <a:cxn ang="0">
                <a:pos x="1929" y="141"/>
              </a:cxn>
              <a:cxn ang="0">
                <a:pos x="2028" y="132"/>
              </a:cxn>
              <a:cxn ang="0">
                <a:pos x="2129" y="122"/>
              </a:cxn>
              <a:cxn ang="0">
                <a:pos x="2232" y="114"/>
              </a:cxn>
              <a:cxn ang="0">
                <a:pos x="2336" y="105"/>
              </a:cxn>
              <a:cxn ang="0">
                <a:pos x="2443" y="97"/>
              </a:cxn>
              <a:cxn ang="0">
                <a:pos x="2551" y="89"/>
              </a:cxn>
              <a:cxn ang="0">
                <a:pos x="2662" y="82"/>
              </a:cxn>
              <a:cxn ang="0">
                <a:pos x="2773" y="74"/>
              </a:cxn>
              <a:cxn ang="0">
                <a:pos x="2886" y="68"/>
              </a:cxn>
              <a:cxn ang="0">
                <a:pos x="3002" y="61"/>
              </a:cxn>
              <a:cxn ang="0">
                <a:pos x="3119" y="54"/>
              </a:cxn>
              <a:cxn ang="0">
                <a:pos x="3236" y="49"/>
              </a:cxn>
              <a:cxn ang="0">
                <a:pos x="3356" y="42"/>
              </a:cxn>
              <a:cxn ang="0">
                <a:pos x="3477" y="37"/>
              </a:cxn>
              <a:cxn ang="0">
                <a:pos x="3599" y="32"/>
              </a:cxn>
              <a:cxn ang="0">
                <a:pos x="3724" y="28"/>
              </a:cxn>
              <a:cxn ang="0">
                <a:pos x="3975" y="20"/>
              </a:cxn>
              <a:cxn ang="0">
                <a:pos x="4231" y="12"/>
              </a:cxn>
              <a:cxn ang="0">
                <a:pos x="4493" y="6"/>
              </a:cxn>
              <a:cxn ang="0">
                <a:pos x="4757" y="2"/>
              </a:cxn>
              <a:cxn ang="0">
                <a:pos x="5027" y="1"/>
              </a:cxn>
              <a:cxn ang="0">
                <a:pos x="5300" y="0"/>
              </a:cxn>
            </a:cxnLst>
            <a:rect l="0" t="0" r="r" b="b"/>
            <a:pathLst>
              <a:path w="5300" h="619">
                <a:moveTo>
                  <a:pt x="0" y="619"/>
                </a:moveTo>
                <a:lnTo>
                  <a:pt x="2" y="603"/>
                </a:lnTo>
                <a:lnTo>
                  <a:pt x="7" y="587"/>
                </a:lnTo>
                <a:lnTo>
                  <a:pt x="16" y="571"/>
                </a:lnTo>
                <a:lnTo>
                  <a:pt x="28" y="556"/>
                </a:lnTo>
                <a:lnTo>
                  <a:pt x="43" y="540"/>
                </a:lnTo>
                <a:lnTo>
                  <a:pt x="62" y="524"/>
                </a:lnTo>
                <a:lnTo>
                  <a:pt x="83" y="510"/>
                </a:lnTo>
                <a:lnTo>
                  <a:pt x="108" y="495"/>
                </a:lnTo>
                <a:lnTo>
                  <a:pt x="137" y="479"/>
                </a:lnTo>
                <a:lnTo>
                  <a:pt x="167" y="464"/>
                </a:lnTo>
                <a:lnTo>
                  <a:pt x="202" y="449"/>
                </a:lnTo>
                <a:lnTo>
                  <a:pt x="238" y="435"/>
                </a:lnTo>
                <a:lnTo>
                  <a:pt x="278" y="420"/>
                </a:lnTo>
                <a:lnTo>
                  <a:pt x="322" y="407"/>
                </a:lnTo>
                <a:lnTo>
                  <a:pt x="368" y="392"/>
                </a:lnTo>
                <a:lnTo>
                  <a:pt x="417" y="379"/>
                </a:lnTo>
                <a:lnTo>
                  <a:pt x="468" y="364"/>
                </a:lnTo>
                <a:lnTo>
                  <a:pt x="522" y="351"/>
                </a:lnTo>
                <a:lnTo>
                  <a:pt x="580" y="337"/>
                </a:lnTo>
                <a:lnTo>
                  <a:pt x="640" y="324"/>
                </a:lnTo>
                <a:lnTo>
                  <a:pt x="703" y="311"/>
                </a:lnTo>
                <a:lnTo>
                  <a:pt x="767" y="299"/>
                </a:lnTo>
                <a:lnTo>
                  <a:pt x="835" y="285"/>
                </a:lnTo>
                <a:lnTo>
                  <a:pt x="906" y="273"/>
                </a:lnTo>
                <a:lnTo>
                  <a:pt x="978" y="261"/>
                </a:lnTo>
                <a:lnTo>
                  <a:pt x="1053" y="249"/>
                </a:lnTo>
                <a:lnTo>
                  <a:pt x="1130" y="237"/>
                </a:lnTo>
                <a:lnTo>
                  <a:pt x="1210" y="225"/>
                </a:lnTo>
                <a:lnTo>
                  <a:pt x="1292" y="213"/>
                </a:lnTo>
                <a:lnTo>
                  <a:pt x="1377" y="203"/>
                </a:lnTo>
                <a:lnTo>
                  <a:pt x="1464" y="192"/>
                </a:lnTo>
                <a:lnTo>
                  <a:pt x="1552" y="181"/>
                </a:lnTo>
                <a:lnTo>
                  <a:pt x="1643" y="171"/>
                </a:lnTo>
                <a:lnTo>
                  <a:pt x="1736" y="161"/>
                </a:lnTo>
                <a:lnTo>
                  <a:pt x="1831" y="150"/>
                </a:lnTo>
                <a:lnTo>
                  <a:pt x="1929" y="141"/>
                </a:lnTo>
                <a:lnTo>
                  <a:pt x="2028" y="132"/>
                </a:lnTo>
                <a:lnTo>
                  <a:pt x="2129" y="122"/>
                </a:lnTo>
                <a:lnTo>
                  <a:pt x="2232" y="114"/>
                </a:lnTo>
                <a:lnTo>
                  <a:pt x="2336" y="105"/>
                </a:lnTo>
                <a:lnTo>
                  <a:pt x="2443" y="97"/>
                </a:lnTo>
                <a:lnTo>
                  <a:pt x="2551" y="89"/>
                </a:lnTo>
                <a:lnTo>
                  <a:pt x="2662" y="82"/>
                </a:lnTo>
                <a:lnTo>
                  <a:pt x="2773" y="74"/>
                </a:lnTo>
                <a:lnTo>
                  <a:pt x="2886" y="68"/>
                </a:lnTo>
                <a:lnTo>
                  <a:pt x="3002" y="61"/>
                </a:lnTo>
                <a:lnTo>
                  <a:pt x="3119" y="54"/>
                </a:lnTo>
                <a:lnTo>
                  <a:pt x="3236" y="49"/>
                </a:lnTo>
                <a:lnTo>
                  <a:pt x="3356" y="42"/>
                </a:lnTo>
                <a:lnTo>
                  <a:pt x="3477" y="37"/>
                </a:lnTo>
                <a:lnTo>
                  <a:pt x="3599" y="32"/>
                </a:lnTo>
                <a:lnTo>
                  <a:pt x="3724" y="28"/>
                </a:lnTo>
                <a:lnTo>
                  <a:pt x="3975" y="20"/>
                </a:lnTo>
                <a:lnTo>
                  <a:pt x="4231" y="12"/>
                </a:lnTo>
                <a:lnTo>
                  <a:pt x="4493" y="6"/>
                </a:lnTo>
                <a:lnTo>
                  <a:pt x="4757" y="2"/>
                </a:lnTo>
                <a:lnTo>
                  <a:pt x="5027" y="1"/>
                </a:lnTo>
                <a:lnTo>
                  <a:pt x="5300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62885" name="Group 69"/>
          <p:cNvGrpSpPr>
            <a:grpSpLocks/>
          </p:cNvGrpSpPr>
          <p:nvPr/>
        </p:nvGrpSpPr>
        <p:grpSpPr bwMode="auto">
          <a:xfrm>
            <a:off x="2882900" y="3257550"/>
            <a:ext cx="1090613" cy="1376363"/>
            <a:chOff x="2212" y="1548"/>
            <a:chExt cx="687" cy="867"/>
          </a:xfrm>
        </p:grpSpPr>
        <p:sp>
          <p:nvSpPr>
            <p:cNvPr id="162886" name="Freeform 70"/>
            <p:cNvSpPr>
              <a:spLocks/>
            </p:cNvSpPr>
            <p:nvPr/>
          </p:nvSpPr>
          <p:spPr bwMode="auto">
            <a:xfrm>
              <a:off x="2212" y="1548"/>
              <a:ext cx="637" cy="841"/>
            </a:xfrm>
            <a:custGeom>
              <a:avLst/>
              <a:gdLst/>
              <a:ahLst/>
              <a:cxnLst>
                <a:cxn ang="0">
                  <a:pos x="1910" y="2523"/>
                </a:cxn>
                <a:cxn ang="0">
                  <a:pos x="1784" y="2458"/>
                </a:cxn>
                <a:cxn ang="0">
                  <a:pos x="1661" y="2389"/>
                </a:cxn>
                <a:cxn ang="0">
                  <a:pos x="1542" y="2320"/>
                </a:cxn>
                <a:cxn ang="0">
                  <a:pos x="1427" y="2248"/>
                </a:cxn>
                <a:cxn ang="0">
                  <a:pos x="1315" y="2175"/>
                </a:cxn>
                <a:cxn ang="0">
                  <a:pos x="1207" y="2098"/>
                </a:cxn>
                <a:cxn ang="0">
                  <a:pos x="1103" y="2022"/>
                </a:cxn>
                <a:cxn ang="0">
                  <a:pos x="1003" y="1944"/>
                </a:cxn>
                <a:cxn ang="0">
                  <a:pos x="907" y="1864"/>
                </a:cxn>
                <a:cxn ang="0">
                  <a:pos x="814" y="1782"/>
                </a:cxn>
                <a:cxn ang="0">
                  <a:pos x="726" y="1701"/>
                </a:cxn>
                <a:cxn ang="0">
                  <a:pos x="644" y="1618"/>
                </a:cxn>
                <a:cxn ang="0">
                  <a:pos x="565" y="1534"/>
                </a:cxn>
                <a:cxn ang="0">
                  <a:pos x="490" y="1450"/>
                </a:cxn>
                <a:cxn ang="0">
                  <a:pos x="421" y="1364"/>
                </a:cxn>
                <a:cxn ang="0">
                  <a:pos x="356" y="1280"/>
                </a:cxn>
                <a:cxn ang="0">
                  <a:pos x="296" y="1195"/>
                </a:cxn>
                <a:cxn ang="0">
                  <a:pos x="243" y="1109"/>
                </a:cxn>
                <a:cxn ang="0">
                  <a:pos x="193" y="1024"/>
                </a:cxn>
                <a:cxn ang="0">
                  <a:pos x="171" y="983"/>
                </a:cxn>
                <a:cxn ang="0">
                  <a:pos x="149" y="940"/>
                </a:cxn>
                <a:cxn ang="0">
                  <a:pos x="129" y="897"/>
                </a:cxn>
                <a:cxn ang="0">
                  <a:pos x="111" y="856"/>
                </a:cxn>
                <a:cxn ang="0">
                  <a:pos x="93" y="813"/>
                </a:cxn>
                <a:cxn ang="0">
                  <a:pos x="77" y="772"/>
                </a:cxn>
                <a:cxn ang="0">
                  <a:pos x="64" y="730"/>
                </a:cxn>
                <a:cxn ang="0">
                  <a:pos x="51" y="689"/>
                </a:cxn>
                <a:cxn ang="0">
                  <a:pos x="39" y="647"/>
                </a:cxn>
                <a:cxn ang="0">
                  <a:pos x="29" y="607"/>
                </a:cxn>
                <a:cxn ang="0">
                  <a:pos x="20" y="566"/>
                </a:cxn>
                <a:cxn ang="0">
                  <a:pos x="13" y="526"/>
                </a:cxn>
                <a:cxn ang="0">
                  <a:pos x="8" y="486"/>
                </a:cxn>
                <a:cxn ang="0">
                  <a:pos x="4" y="446"/>
                </a:cxn>
                <a:cxn ang="0">
                  <a:pos x="1" y="407"/>
                </a:cxn>
                <a:cxn ang="0">
                  <a:pos x="0" y="367"/>
                </a:cxn>
                <a:cxn ang="0">
                  <a:pos x="0" y="328"/>
                </a:cxn>
                <a:cxn ang="0">
                  <a:pos x="3" y="291"/>
                </a:cxn>
                <a:cxn ang="0">
                  <a:pos x="7" y="252"/>
                </a:cxn>
                <a:cxn ang="0">
                  <a:pos x="12" y="215"/>
                </a:cxn>
                <a:cxn ang="0">
                  <a:pos x="19" y="178"/>
                </a:cxn>
                <a:cxn ang="0">
                  <a:pos x="27" y="142"/>
                </a:cxn>
                <a:cxn ang="0">
                  <a:pos x="37" y="106"/>
                </a:cxn>
                <a:cxn ang="0">
                  <a:pos x="49" y="69"/>
                </a:cxn>
                <a:cxn ang="0">
                  <a:pos x="63" y="35"/>
                </a:cxn>
                <a:cxn ang="0">
                  <a:pos x="77" y="0"/>
                </a:cxn>
              </a:cxnLst>
              <a:rect l="0" t="0" r="r" b="b"/>
              <a:pathLst>
                <a:path w="1910" h="2523">
                  <a:moveTo>
                    <a:pt x="1910" y="2523"/>
                  </a:moveTo>
                  <a:lnTo>
                    <a:pt x="1784" y="2458"/>
                  </a:lnTo>
                  <a:lnTo>
                    <a:pt x="1661" y="2389"/>
                  </a:lnTo>
                  <a:lnTo>
                    <a:pt x="1542" y="2320"/>
                  </a:lnTo>
                  <a:lnTo>
                    <a:pt x="1427" y="2248"/>
                  </a:lnTo>
                  <a:lnTo>
                    <a:pt x="1315" y="2175"/>
                  </a:lnTo>
                  <a:lnTo>
                    <a:pt x="1207" y="2098"/>
                  </a:lnTo>
                  <a:lnTo>
                    <a:pt x="1103" y="2022"/>
                  </a:lnTo>
                  <a:lnTo>
                    <a:pt x="1003" y="1944"/>
                  </a:lnTo>
                  <a:lnTo>
                    <a:pt x="907" y="1864"/>
                  </a:lnTo>
                  <a:lnTo>
                    <a:pt x="814" y="1782"/>
                  </a:lnTo>
                  <a:lnTo>
                    <a:pt x="726" y="1701"/>
                  </a:lnTo>
                  <a:lnTo>
                    <a:pt x="644" y="1618"/>
                  </a:lnTo>
                  <a:lnTo>
                    <a:pt x="565" y="1534"/>
                  </a:lnTo>
                  <a:lnTo>
                    <a:pt x="490" y="1450"/>
                  </a:lnTo>
                  <a:lnTo>
                    <a:pt x="421" y="1364"/>
                  </a:lnTo>
                  <a:lnTo>
                    <a:pt x="356" y="1280"/>
                  </a:lnTo>
                  <a:lnTo>
                    <a:pt x="296" y="1195"/>
                  </a:lnTo>
                  <a:lnTo>
                    <a:pt x="243" y="1109"/>
                  </a:lnTo>
                  <a:lnTo>
                    <a:pt x="193" y="1024"/>
                  </a:lnTo>
                  <a:lnTo>
                    <a:pt x="171" y="983"/>
                  </a:lnTo>
                  <a:lnTo>
                    <a:pt x="149" y="940"/>
                  </a:lnTo>
                  <a:lnTo>
                    <a:pt x="129" y="897"/>
                  </a:lnTo>
                  <a:lnTo>
                    <a:pt x="111" y="856"/>
                  </a:lnTo>
                  <a:lnTo>
                    <a:pt x="93" y="813"/>
                  </a:lnTo>
                  <a:lnTo>
                    <a:pt x="77" y="772"/>
                  </a:lnTo>
                  <a:lnTo>
                    <a:pt x="64" y="730"/>
                  </a:lnTo>
                  <a:lnTo>
                    <a:pt x="51" y="689"/>
                  </a:lnTo>
                  <a:lnTo>
                    <a:pt x="39" y="647"/>
                  </a:lnTo>
                  <a:lnTo>
                    <a:pt x="29" y="607"/>
                  </a:lnTo>
                  <a:lnTo>
                    <a:pt x="20" y="566"/>
                  </a:lnTo>
                  <a:lnTo>
                    <a:pt x="13" y="526"/>
                  </a:lnTo>
                  <a:lnTo>
                    <a:pt x="8" y="486"/>
                  </a:lnTo>
                  <a:lnTo>
                    <a:pt x="4" y="446"/>
                  </a:lnTo>
                  <a:lnTo>
                    <a:pt x="1" y="407"/>
                  </a:lnTo>
                  <a:lnTo>
                    <a:pt x="0" y="367"/>
                  </a:lnTo>
                  <a:lnTo>
                    <a:pt x="0" y="328"/>
                  </a:lnTo>
                  <a:lnTo>
                    <a:pt x="3" y="291"/>
                  </a:lnTo>
                  <a:lnTo>
                    <a:pt x="7" y="252"/>
                  </a:lnTo>
                  <a:lnTo>
                    <a:pt x="12" y="215"/>
                  </a:lnTo>
                  <a:lnTo>
                    <a:pt x="19" y="178"/>
                  </a:lnTo>
                  <a:lnTo>
                    <a:pt x="27" y="142"/>
                  </a:lnTo>
                  <a:lnTo>
                    <a:pt x="37" y="106"/>
                  </a:lnTo>
                  <a:lnTo>
                    <a:pt x="49" y="69"/>
                  </a:lnTo>
                  <a:lnTo>
                    <a:pt x="63" y="35"/>
                  </a:lnTo>
                  <a:lnTo>
                    <a:pt x="7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887" name="Freeform 71"/>
            <p:cNvSpPr>
              <a:spLocks/>
            </p:cNvSpPr>
            <p:nvPr/>
          </p:nvSpPr>
          <p:spPr bwMode="auto">
            <a:xfrm>
              <a:off x="2836" y="2364"/>
              <a:ext cx="63" cy="5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90" y="149"/>
                </a:cxn>
                <a:cxn ang="0">
                  <a:pos x="73" y="0"/>
                </a:cxn>
                <a:cxn ang="0">
                  <a:pos x="0" y="152"/>
                </a:cxn>
              </a:cxnLst>
              <a:rect l="0" t="0" r="r" b="b"/>
              <a:pathLst>
                <a:path w="190" h="152">
                  <a:moveTo>
                    <a:pt x="0" y="152"/>
                  </a:moveTo>
                  <a:lnTo>
                    <a:pt x="190" y="149"/>
                  </a:lnTo>
                  <a:lnTo>
                    <a:pt x="73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2888" name="Rectangle 72"/>
          <p:cNvSpPr>
            <a:spLocks noChangeArrowheads="1"/>
          </p:cNvSpPr>
          <p:nvPr/>
        </p:nvSpPr>
        <p:spPr bwMode="auto">
          <a:xfrm>
            <a:off x="1857375" y="5661025"/>
            <a:ext cx="54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891" name="Rectangle 75"/>
          <p:cNvSpPr>
            <a:spLocks noChangeArrowheads="1"/>
          </p:cNvSpPr>
          <p:nvPr/>
        </p:nvSpPr>
        <p:spPr bwMode="auto">
          <a:xfrm>
            <a:off x="1543050" y="21177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Thrombin</a:t>
            </a:r>
          </a:p>
        </p:txBody>
      </p:sp>
      <p:sp>
        <p:nvSpPr>
          <p:cNvPr id="162892" name="Rectangle 76"/>
          <p:cNvSpPr>
            <a:spLocks noChangeArrowheads="1"/>
          </p:cNvSpPr>
          <p:nvPr/>
        </p:nvSpPr>
        <p:spPr bwMode="auto">
          <a:xfrm>
            <a:off x="4089400" y="2582863"/>
            <a:ext cx="534988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3" name="Rectangle 77"/>
          <p:cNvSpPr>
            <a:spLocks noChangeArrowheads="1"/>
          </p:cNvSpPr>
          <p:nvPr/>
        </p:nvSpPr>
        <p:spPr bwMode="auto">
          <a:xfrm>
            <a:off x="3643313" y="5908675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Thrombomodulin</a:t>
            </a:r>
          </a:p>
        </p:txBody>
      </p:sp>
      <p:sp>
        <p:nvSpPr>
          <p:cNvPr id="162895" name="Arc 79"/>
          <p:cNvSpPr>
            <a:spLocks/>
          </p:cNvSpPr>
          <p:nvPr/>
        </p:nvSpPr>
        <p:spPr bwMode="auto">
          <a:xfrm>
            <a:off x="4011613" y="2006600"/>
            <a:ext cx="4025900" cy="148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8" name="Rectangle 82"/>
          <p:cNvSpPr>
            <a:spLocks noChangeArrowheads="1"/>
          </p:cNvSpPr>
          <p:nvPr/>
        </p:nvSpPr>
        <p:spPr bwMode="auto">
          <a:xfrm>
            <a:off x="7604125" y="3770313"/>
            <a:ext cx="1322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GB" sz="1900">
                <a:solidFill>
                  <a:srgbClr val="000000"/>
                </a:solidFill>
              </a:rPr>
              <a:t>Coagulation </a:t>
            </a:r>
          </a:p>
          <a:p>
            <a:pPr algn="ctr"/>
            <a:r>
              <a:rPr lang="en-US" altLang="en-GB" sz="1900">
                <a:solidFill>
                  <a:srgbClr val="000000"/>
                </a:solidFill>
              </a:rPr>
              <a:t>activation</a:t>
            </a:r>
            <a:endParaRPr lang="en-US" altLang="en-GB" sz="4400"/>
          </a:p>
        </p:txBody>
      </p:sp>
      <p:sp>
        <p:nvSpPr>
          <p:cNvPr id="162900" name="Text Box 84"/>
          <p:cNvSpPr txBox="1">
            <a:spLocks noChangeArrowheads="1"/>
          </p:cNvSpPr>
          <p:nvPr/>
        </p:nvSpPr>
        <p:spPr bwMode="auto">
          <a:xfrm>
            <a:off x="1795463" y="217488"/>
            <a:ext cx="571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400"/>
              <a:t>(ii) the protein C pathway down-regulates </a:t>
            </a:r>
          </a:p>
          <a:p>
            <a:pPr algn="ctr"/>
            <a:r>
              <a:rPr lang="en-US" altLang="en-GB" sz="2400"/>
              <a:t>thrombin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8" name="Picture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2149475"/>
            <a:ext cx="250983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2" name="Freeform 2"/>
          <p:cNvSpPr>
            <a:spLocks/>
          </p:cNvSpPr>
          <p:nvPr/>
        </p:nvSpPr>
        <p:spPr bwMode="auto">
          <a:xfrm>
            <a:off x="4181475" y="4283075"/>
            <a:ext cx="1020763" cy="463550"/>
          </a:xfrm>
          <a:custGeom>
            <a:avLst/>
            <a:gdLst/>
            <a:ahLst/>
            <a:cxnLst>
              <a:cxn ang="0">
                <a:pos x="963" y="139"/>
              </a:cxn>
              <a:cxn ang="0">
                <a:pos x="772" y="82"/>
              </a:cxn>
              <a:cxn ang="0">
                <a:pos x="593" y="39"/>
              </a:cxn>
              <a:cxn ang="0">
                <a:pos x="429" y="12"/>
              </a:cxn>
              <a:cxn ang="0">
                <a:pos x="355" y="4"/>
              </a:cxn>
              <a:cxn ang="0">
                <a:pos x="286" y="0"/>
              </a:cxn>
              <a:cxn ang="0">
                <a:pos x="223" y="0"/>
              </a:cxn>
              <a:cxn ang="0">
                <a:pos x="167" y="4"/>
              </a:cxn>
              <a:cxn ang="0">
                <a:pos x="119" y="14"/>
              </a:cxn>
              <a:cxn ang="0">
                <a:pos x="78" y="26"/>
              </a:cxn>
              <a:cxn ang="0">
                <a:pos x="44" y="43"/>
              </a:cxn>
              <a:cxn ang="0">
                <a:pos x="20" y="63"/>
              </a:cxn>
              <a:cxn ang="0">
                <a:pos x="5" y="88"/>
              </a:cxn>
              <a:cxn ang="0">
                <a:pos x="0" y="118"/>
              </a:cxn>
              <a:cxn ang="0">
                <a:pos x="5" y="148"/>
              </a:cxn>
              <a:cxn ang="0">
                <a:pos x="20" y="183"/>
              </a:cxn>
              <a:cxn ang="0">
                <a:pos x="43" y="219"/>
              </a:cxn>
              <a:cxn ang="0">
                <a:pos x="75" y="257"/>
              </a:cxn>
              <a:cxn ang="0">
                <a:pos x="115" y="297"/>
              </a:cxn>
              <a:cxn ang="0">
                <a:pos x="163" y="337"/>
              </a:cxn>
              <a:cxn ang="0">
                <a:pos x="219" y="378"/>
              </a:cxn>
              <a:cxn ang="0">
                <a:pos x="281" y="421"/>
              </a:cxn>
              <a:cxn ang="0">
                <a:pos x="349" y="462"/>
              </a:cxn>
              <a:cxn ang="0">
                <a:pos x="423" y="505"/>
              </a:cxn>
              <a:cxn ang="0">
                <a:pos x="504" y="546"/>
              </a:cxn>
              <a:cxn ang="0">
                <a:pos x="679" y="626"/>
              </a:cxn>
              <a:cxn ang="0">
                <a:pos x="870" y="702"/>
              </a:cxn>
              <a:cxn ang="0">
                <a:pos x="1065" y="768"/>
              </a:cxn>
              <a:cxn ang="0">
                <a:pos x="1250" y="819"/>
              </a:cxn>
              <a:cxn ang="0">
                <a:pos x="1422" y="853"/>
              </a:cxn>
              <a:cxn ang="0">
                <a:pos x="1540" y="869"/>
              </a:cxn>
              <a:cxn ang="0">
                <a:pos x="1612" y="875"/>
              </a:cxn>
              <a:cxn ang="0">
                <a:pos x="1678" y="876"/>
              </a:cxn>
              <a:cxn ang="0">
                <a:pos x="1736" y="875"/>
              </a:cxn>
              <a:cxn ang="0">
                <a:pos x="1790" y="868"/>
              </a:cxn>
              <a:cxn ang="0">
                <a:pos x="1835" y="857"/>
              </a:cxn>
              <a:cxn ang="0">
                <a:pos x="1871" y="843"/>
              </a:cxn>
              <a:cxn ang="0">
                <a:pos x="1901" y="824"/>
              </a:cxn>
              <a:cxn ang="0">
                <a:pos x="1919" y="801"/>
              </a:cxn>
              <a:cxn ang="0">
                <a:pos x="1930" y="773"/>
              </a:cxn>
              <a:cxn ang="0">
                <a:pos x="1930" y="744"/>
              </a:cxn>
              <a:cxn ang="0">
                <a:pos x="1919" y="710"/>
              </a:cxn>
              <a:cxn ang="0">
                <a:pos x="1901" y="676"/>
              </a:cxn>
              <a:cxn ang="0">
                <a:pos x="1872" y="638"/>
              </a:cxn>
              <a:cxn ang="0">
                <a:pos x="1836" y="600"/>
              </a:cxn>
              <a:cxn ang="0">
                <a:pos x="1792" y="560"/>
              </a:cxn>
              <a:cxn ang="0">
                <a:pos x="1742" y="518"/>
              </a:cxn>
              <a:cxn ang="0">
                <a:pos x="1683" y="477"/>
              </a:cxn>
              <a:cxn ang="0">
                <a:pos x="1617" y="435"/>
              </a:cxn>
              <a:cxn ang="0">
                <a:pos x="1545" y="393"/>
              </a:cxn>
              <a:cxn ang="0">
                <a:pos x="1469" y="351"/>
              </a:cxn>
              <a:cxn ang="0">
                <a:pos x="1344" y="290"/>
              </a:cxn>
              <a:cxn ang="0">
                <a:pos x="1159" y="211"/>
              </a:cxn>
            </a:cxnLst>
            <a:rect l="0" t="0" r="r" b="b"/>
            <a:pathLst>
              <a:path w="1931" h="876">
                <a:moveTo>
                  <a:pt x="1062" y="174"/>
                </a:moveTo>
                <a:lnTo>
                  <a:pt x="963" y="139"/>
                </a:lnTo>
                <a:lnTo>
                  <a:pt x="867" y="108"/>
                </a:lnTo>
                <a:lnTo>
                  <a:pt x="772" y="82"/>
                </a:lnTo>
                <a:lnTo>
                  <a:pt x="681" y="59"/>
                </a:lnTo>
                <a:lnTo>
                  <a:pt x="593" y="39"/>
                </a:lnTo>
                <a:lnTo>
                  <a:pt x="509" y="23"/>
                </a:lnTo>
                <a:lnTo>
                  <a:pt x="429" y="12"/>
                </a:lnTo>
                <a:lnTo>
                  <a:pt x="391" y="7"/>
                </a:lnTo>
                <a:lnTo>
                  <a:pt x="355" y="4"/>
                </a:lnTo>
                <a:lnTo>
                  <a:pt x="319" y="2"/>
                </a:lnTo>
                <a:lnTo>
                  <a:pt x="286" y="0"/>
                </a:lnTo>
                <a:lnTo>
                  <a:pt x="254" y="0"/>
                </a:lnTo>
                <a:lnTo>
                  <a:pt x="223" y="0"/>
                </a:lnTo>
                <a:lnTo>
                  <a:pt x="195" y="2"/>
                </a:lnTo>
                <a:lnTo>
                  <a:pt x="167" y="4"/>
                </a:lnTo>
                <a:lnTo>
                  <a:pt x="142" y="8"/>
                </a:lnTo>
                <a:lnTo>
                  <a:pt x="119" y="14"/>
                </a:lnTo>
                <a:lnTo>
                  <a:pt x="98" y="19"/>
                </a:lnTo>
                <a:lnTo>
                  <a:pt x="78" y="26"/>
                </a:lnTo>
                <a:lnTo>
                  <a:pt x="60" y="34"/>
                </a:lnTo>
                <a:lnTo>
                  <a:pt x="44" y="43"/>
                </a:lnTo>
                <a:lnTo>
                  <a:pt x="31" y="52"/>
                </a:lnTo>
                <a:lnTo>
                  <a:pt x="20" y="63"/>
                </a:lnTo>
                <a:lnTo>
                  <a:pt x="12" y="75"/>
                </a:lnTo>
                <a:lnTo>
                  <a:pt x="5" y="88"/>
                </a:lnTo>
                <a:lnTo>
                  <a:pt x="1" y="103"/>
                </a:lnTo>
                <a:lnTo>
                  <a:pt x="0" y="118"/>
                </a:lnTo>
                <a:lnTo>
                  <a:pt x="1" y="132"/>
                </a:lnTo>
                <a:lnTo>
                  <a:pt x="5" y="148"/>
                </a:lnTo>
                <a:lnTo>
                  <a:pt x="12" y="166"/>
                </a:lnTo>
                <a:lnTo>
                  <a:pt x="20" y="183"/>
                </a:lnTo>
                <a:lnTo>
                  <a:pt x="31" y="200"/>
                </a:lnTo>
                <a:lnTo>
                  <a:pt x="43" y="219"/>
                </a:lnTo>
                <a:lnTo>
                  <a:pt x="59" y="238"/>
                </a:lnTo>
                <a:lnTo>
                  <a:pt x="75" y="257"/>
                </a:lnTo>
                <a:lnTo>
                  <a:pt x="95" y="277"/>
                </a:lnTo>
                <a:lnTo>
                  <a:pt x="115" y="297"/>
                </a:lnTo>
                <a:lnTo>
                  <a:pt x="139" y="317"/>
                </a:lnTo>
                <a:lnTo>
                  <a:pt x="163" y="337"/>
                </a:lnTo>
                <a:lnTo>
                  <a:pt x="190" y="358"/>
                </a:lnTo>
                <a:lnTo>
                  <a:pt x="219" y="378"/>
                </a:lnTo>
                <a:lnTo>
                  <a:pt x="249" y="399"/>
                </a:lnTo>
                <a:lnTo>
                  <a:pt x="281" y="421"/>
                </a:lnTo>
                <a:lnTo>
                  <a:pt x="314" y="441"/>
                </a:lnTo>
                <a:lnTo>
                  <a:pt x="349" y="462"/>
                </a:lnTo>
                <a:lnTo>
                  <a:pt x="386" y="483"/>
                </a:lnTo>
                <a:lnTo>
                  <a:pt x="423" y="505"/>
                </a:lnTo>
                <a:lnTo>
                  <a:pt x="462" y="525"/>
                </a:lnTo>
                <a:lnTo>
                  <a:pt x="504" y="546"/>
                </a:lnTo>
                <a:lnTo>
                  <a:pt x="588" y="588"/>
                </a:lnTo>
                <a:lnTo>
                  <a:pt x="679" y="626"/>
                </a:lnTo>
                <a:lnTo>
                  <a:pt x="772" y="665"/>
                </a:lnTo>
                <a:lnTo>
                  <a:pt x="870" y="702"/>
                </a:lnTo>
                <a:lnTo>
                  <a:pt x="968" y="737"/>
                </a:lnTo>
                <a:lnTo>
                  <a:pt x="1065" y="768"/>
                </a:lnTo>
                <a:lnTo>
                  <a:pt x="1159" y="794"/>
                </a:lnTo>
                <a:lnTo>
                  <a:pt x="1250" y="819"/>
                </a:lnTo>
                <a:lnTo>
                  <a:pt x="1338" y="837"/>
                </a:lnTo>
                <a:lnTo>
                  <a:pt x="1422" y="853"/>
                </a:lnTo>
                <a:lnTo>
                  <a:pt x="1503" y="864"/>
                </a:lnTo>
                <a:lnTo>
                  <a:pt x="1540" y="869"/>
                </a:lnTo>
                <a:lnTo>
                  <a:pt x="1576" y="872"/>
                </a:lnTo>
                <a:lnTo>
                  <a:pt x="1612" y="875"/>
                </a:lnTo>
                <a:lnTo>
                  <a:pt x="1645" y="876"/>
                </a:lnTo>
                <a:lnTo>
                  <a:pt x="1678" y="876"/>
                </a:lnTo>
                <a:lnTo>
                  <a:pt x="1708" y="876"/>
                </a:lnTo>
                <a:lnTo>
                  <a:pt x="1736" y="875"/>
                </a:lnTo>
                <a:lnTo>
                  <a:pt x="1764" y="872"/>
                </a:lnTo>
                <a:lnTo>
                  <a:pt x="1790" y="868"/>
                </a:lnTo>
                <a:lnTo>
                  <a:pt x="1812" y="863"/>
                </a:lnTo>
                <a:lnTo>
                  <a:pt x="1835" y="857"/>
                </a:lnTo>
                <a:lnTo>
                  <a:pt x="1854" y="851"/>
                </a:lnTo>
                <a:lnTo>
                  <a:pt x="1871" y="843"/>
                </a:lnTo>
                <a:lnTo>
                  <a:pt x="1887" y="835"/>
                </a:lnTo>
                <a:lnTo>
                  <a:pt x="1901" y="824"/>
                </a:lnTo>
                <a:lnTo>
                  <a:pt x="1911" y="813"/>
                </a:lnTo>
                <a:lnTo>
                  <a:pt x="1919" y="801"/>
                </a:lnTo>
                <a:lnTo>
                  <a:pt x="1926" y="788"/>
                </a:lnTo>
                <a:lnTo>
                  <a:pt x="1930" y="773"/>
                </a:lnTo>
                <a:lnTo>
                  <a:pt x="1931" y="758"/>
                </a:lnTo>
                <a:lnTo>
                  <a:pt x="1930" y="744"/>
                </a:lnTo>
                <a:lnTo>
                  <a:pt x="1926" y="728"/>
                </a:lnTo>
                <a:lnTo>
                  <a:pt x="1919" y="710"/>
                </a:lnTo>
                <a:lnTo>
                  <a:pt x="1911" y="693"/>
                </a:lnTo>
                <a:lnTo>
                  <a:pt x="1901" y="676"/>
                </a:lnTo>
                <a:lnTo>
                  <a:pt x="1889" y="657"/>
                </a:lnTo>
                <a:lnTo>
                  <a:pt x="1872" y="638"/>
                </a:lnTo>
                <a:lnTo>
                  <a:pt x="1856" y="620"/>
                </a:lnTo>
                <a:lnTo>
                  <a:pt x="1836" y="600"/>
                </a:lnTo>
                <a:lnTo>
                  <a:pt x="1816" y="580"/>
                </a:lnTo>
                <a:lnTo>
                  <a:pt x="1792" y="560"/>
                </a:lnTo>
                <a:lnTo>
                  <a:pt x="1768" y="540"/>
                </a:lnTo>
                <a:lnTo>
                  <a:pt x="1742" y="518"/>
                </a:lnTo>
                <a:lnTo>
                  <a:pt x="1712" y="498"/>
                </a:lnTo>
                <a:lnTo>
                  <a:pt x="1683" y="477"/>
                </a:lnTo>
                <a:lnTo>
                  <a:pt x="1651" y="455"/>
                </a:lnTo>
                <a:lnTo>
                  <a:pt x="1617" y="435"/>
                </a:lnTo>
                <a:lnTo>
                  <a:pt x="1583" y="414"/>
                </a:lnTo>
                <a:lnTo>
                  <a:pt x="1545" y="393"/>
                </a:lnTo>
                <a:lnTo>
                  <a:pt x="1508" y="371"/>
                </a:lnTo>
                <a:lnTo>
                  <a:pt x="1469" y="351"/>
                </a:lnTo>
                <a:lnTo>
                  <a:pt x="1428" y="330"/>
                </a:lnTo>
                <a:lnTo>
                  <a:pt x="1344" y="290"/>
                </a:lnTo>
                <a:lnTo>
                  <a:pt x="1253" y="250"/>
                </a:lnTo>
                <a:lnTo>
                  <a:pt x="1159" y="211"/>
                </a:lnTo>
                <a:lnTo>
                  <a:pt x="1062" y="17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43" name="Freeform 3"/>
          <p:cNvSpPr>
            <a:spLocks/>
          </p:cNvSpPr>
          <p:nvPr/>
        </p:nvSpPr>
        <p:spPr bwMode="auto">
          <a:xfrm>
            <a:off x="4175125" y="4321175"/>
            <a:ext cx="866775" cy="884238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935" y="1671"/>
              </a:cxn>
              <a:cxn ang="0">
                <a:pos x="1638" y="1038"/>
              </a:cxn>
              <a:cxn ang="0">
                <a:pos x="703" y="0"/>
              </a:cxn>
              <a:cxn ang="0">
                <a:pos x="0" y="632"/>
              </a:cxn>
            </a:cxnLst>
            <a:rect l="0" t="0" r="r" b="b"/>
            <a:pathLst>
              <a:path w="1638" h="1671">
                <a:moveTo>
                  <a:pt x="0" y="632"/>
                </a:moveTo>
                <a:lnTo>
                  <a:pt x="935" y="1671"/>
                </a:lnTo>
                <a:lnTo>
                  <a:pt x="1638" y="1038"/>
                </a:lnTo>
                <a:lnTo>
                  <a:pt x="703" y="0"/>
                </a:lnTo>
                <a:lnTo>
                  <a:pt x="0" y="632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483100" y="5264150"/>
            <a:ext cx="22542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4708525" y="5229225"/>
            <a:ext cx="11113" cy="46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4719638" y="5229225"/>
            <a:ext cx="238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4743450" y="51958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4754563" y="5195888"/>
            <a:ext cx="2222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4776788" y="5160963"/>
            <a:ext cx="11112" cy="46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4787900" y="5160963"/>
            <a:ext cx="2222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 flipV="1">
            <a:off x="4816475" y="5130800"/>
            <a:ext cx="1588" cy="39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4821238" y="5127625"/>
            <a:ext cx="238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 flipV="1">
            <a:off x="4849813" y="5097463"/>
            <a:ext cx="1587" cy="38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4856163" y="5094288"/>
            <a:ext cx="2222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4878388" y="5059363"/>
            <a:ext cx="11112" cy="46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>
            <a:off x="4886325" y="5065713"/>
            <a:ext cx="285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 flipV="1">
            <a:off x="4918075" y="5029200"/>
            <a:ext cx="1588" cy="39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58" name="Rectangle 18"/>
          <p:cNvSpPr>
            <a:spLocks noChangeArrowheads="1"/>
          </p:cNvSpPr>
          <p:nvPr/>
        </p:nvSpPr>
        <p:spPr bwMode="auto">
          <a:xfrm>
            <a:off x="4924425" y="5026025"/>
            <a:ext cx="2222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59" name="Rectangle 19"/>
          <p:cNvSpPr>
            <a:spLocks noChangeArrowheads="1"/>
          </p:cNvSpPr>
          <p:nvPr/>
        </p:nvSpPr>
        <p:spPr bwMode="auto">
          <a:xfrm>
            <a:off x="4946650" y="49926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60" name="Rectangle 20"/>
          <p:cNvSpPr>
            <a:spLocks noChangeArrowheads="1"/>
          </p:cNvSpPr>
          <p:nvPr/>
        </p:nvSpPr>
        <p:spPr bwMode="auto">
          <a:xfrm>
            <a:off x="4673600" y="4733925"/>
            <a:ext cx="187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61" name="Rectangle 21"/>
          <p:cNvSpPr>
            <a:spLocks noChangeArrowheads="1"/>
          </p:cNvSpPr>
          <p:nvPr/>
        </p:nvSpPr>
        <p:spPr bwMode="auto">
          <a:xfrm>
            <a:off x="4714875" y="4762500"/>
            <a:ext cx="109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sp>
        <p:nvSpPr>
          <p:cNvPr id="163862" name="Rectangle 22"/>
          <p:cNvSpPr>
            <a:spLocks noChangeArrowheads="1"/>
          </p:cNvSpPr>
          <p:nvPr/>
        </p:nvSpPr>
        <p:spPr bwMode="auto">
          <a:xfrm>
            <a:off x="4878388" y="4530725"/>
            <a:ext cx="292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63" name="Rectangle 23"/>
          <p:cNvSpPr>
            <a:spLocks noChangeArrowheads="1"/>
          </p:cNvSpPr>
          <p:nvPr/>
        </p:nvSpPr>
        <p:spPr bwMode="auto">
          <a:xfrm>
            <a:off x="4918075" y="4559300"/>
            <a:ext cx="220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PC</a:t>
            </a:r>
            <a:endParaRPr lang="en-US" altLang="en-GB"/>
          </a:p>
        </p:txBody>
      </p:sp>
      <p:grpSp>
        <p:nvGrpSpPr>
          <p:cNvPr id="163864" name="Group 24"/>
          <p:cNvGrpSpPr>
            <a:grpSpLocks/>
          </p:cNvGrpSpPr>
          <p:nvPr/>
        </p:nvGrpSpPr>
        <p:grpSpPr bwMode="auto">
          <a:xfrm>
            <a:off x="5246688" y="4749800"/>
            <a:ext cx="266700" cy="200025"/>
            <a:chOff x="3701" y="2488"/>
            <a:chExt cx="168" cy="126"/>
          </a:xfrm>
        </p:grpSpPr>
        <p:sp>
          <p:nvSpPr>
            <p:cNvPr id="163865" name="Freeform 25"/>
            <p:cNvSpPr>
              <a:spLocks/>
            </p:cNvSpPr>
            <p:nvPr/>
          </p:nvSpPr>
          <p:spPr bwMode="auto">
            <a:xfrm>
              <a:off x="3741" y="2515"/>
              <a:ext cx="128" cy="99"/>
            </a:xfrm>
            <a:custGeom>
              <a:avLst/>
              <a:gdLst/>
              <a:ahLst/>
              <a:cxnLst>
                <a:cxn ang="0">
                  <a:pos x="358" y="299"/>
                </a:cxn>
                <a:cxn ang="0">
                  <a:pos x="384" y="266"/>
                </a:cxn>
                <a:cxn ang="0">
                  <a:pos x="26" y="0"/>
                </a:cxn>
                <a:cxn ang="0">
                  <a:pos x="0" y="34"/>
                </a:cxn>
                <a:cxn ang="0">
                  <a:pos x="358" y="299"/>
                </a:cxn>
              </a:cxnLst>
              <a:rect l="0" t="0" r="r" b="b"/>
              <a:pathLst>
                <a:path w="384" h="299">
                  <a:moveTo>
                    <a:pt x="358" y="299"/>
                  </a:moveTo>
                  <a:lnTo>
                    <a:pt x="384" y="266"/>
                  </a:lnTo>
                  <a:lnTo>
                    <a:pt x="26" y="0"/>
                  </a:lnTo>
                  <a:lnTo>
                    <a:pt x="0" y="34"/>
                  </a:lnTo>
                  <a:lnTo>
                    <a:pt x="358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66" name="Freeform 26"/>
            <p:cNvSpPr>
              <a:spLocks/>
            </p:cNvSpPr>
            <p:nvPr/>
          </p:nvSpPr>
          <p:spPr bwMode="auto">
            <a:xfrm>
              <a:off x="3701" y="2488"/>
              <a:ext cx="62" cy="56"/>
            </a:xfrm>
            <a:custGeom>
              <a:avLst/>
              <a:gdLst/>
              <a:ahLst/>
              <a:cxnLst>
                <a:cxn ang="0">
                  <a:pos x="187" y="32"/>
                </a:cxn>
                <a:cxn ang="0">
                  <a:pos x="0" y="0"/>
                </a:cxn>
                <a:cxn ang="0">
                  <a:pos x="87" y="168"/>
                </a:cxn>
                <a:cxn ang="0">
                  <a:pos x="187" y="32"/>
                </a:cxn>
              </a:cxnLst>
              <a:rect l="0" t="0" r="r" b="b"/>
              <a:pathLst>
                <a:path w="187" h="168">
                  <a:moveTo>
                    <a:pt x="187" y="32"/>
                  </a:moveTo>
                  <a:lnTo>
                    <a:pt x="0" y="0"/>
                  </a:lnTo>
                  <a:lnTo>
                    <a:pt x="87" y="168"/>
                  </a:lnTo>
                  <a:lnTo>
                    <a:pt x="18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3870" name="Group 30"/>
          <p:cNvGrpSpPr>
            <a:grpSpLocks/>
          </p:cNvGrpSpPr>
          <p:nvPr/>
        </p:nvGrpSpPr>
        <p:grpSpPr bwMode="auto">
          <a:xfrm>
            <a:off x="4957763" y="4924425"/>
            <a:ext cx="90487" cy="79375"/>
            <a:chOff x="3519" y="2598"/>
            <a:chExt cx="57" cy="50"/>
          </a:xfrm>
        </p:grpSpPr>
        <p:sp>
          <p:nvSpPr>
            <p:cNvPr id="163871" name="Rectangle 31"/>
            <p:cNvSpPr>
              <a:spLocks noChangeArrowheads="1"/>
            </p:cNvSpPr>
            <p:nvPr/>
          </p:nvSpPr>
          <p:spPr bwMode="auto">
            <a:xfrm>
              <a:off x="3519" y="2641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72" name="Rectangle 32"/>
            <p:cNvSpPr>
              <a:spLocks noChangeArrowheads="1"/>
            </p:cNvSpPr>
            <p:nvPr/>
          </p:nvSpPr>
          <p:spPr bwMode="auto">
            <a:xfrm>
              <a:off x="3533" y="2619"/>
              <a:ext cx="7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73" name="Rectangle 33"/>
            <p:cNvSpPr>
              <a:spLocks noChangeArrowheads="1"/>
            </p:cNvSpPr>
            <p:nvPr/>
          </p:nvSpPr>
          <p:spPr bwMode="auto">
            <a:xfrm>
              <a:off x="3540" y="2619"/>
              <a:ext cx="15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74" name="Rectangle 34"/>
            <p:cNvSpPr>
              <a:spLocks noChangeArrowheads="1"/>
            </p:cNvSpPr>
            <p:nvPr/>
          </p:nvSpPr>
          <p:spPr bwMode="auto">
            <a:xfrm>
              <a:off x="3555" y="2598"/>
              <a:ext cx="7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75" name="Rectangle 35"/>
            <p:cNvSpPr>
              <a:spLocks noChangeArrowheads="1"/>
            </p:cNvSpPr>
            <p:nvPr/>
          </p:nvSpPr>
          <p:spPr bwMode="auto">
            <a:xfrm>
              <a:off x="3562" y="2598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876" name="Freeform 36"/>
          <p:cNvSpPr>
            <a:spLocks/>
          </p:cNvSpPr>
          <p:nvPr/>
        </p:nvSpPr>
        <p:spPr bwMode="auto">
          <a:xfrm>
            <a:off x="5627688" y="4962525"/>
            <a:ext cx="1020762" cy="461963"/>
          </a:xfrm>
          <a:custGeom>
            <a:avLst/>
            <a:gdLst/>
            <a:ahLst/>
            <a:cxnLst>
              <a:cxn ang="0">
                <a:pos x="963" y="139"/>
              </a:cxn>
              <a:cxn ang="0">
                <a:pos x="772" y="81"/>
              </a:cxn>
              <a:cxn ang="0">
                <a:pos x="593" y="38"/>
              </a:cxn>
              <a:cxn ang="0">
                <a:pos x="429" y="12"/>
              </a:cxn>
              <a:cxn ang="0">
                <a:pos x="355" y="4"/>
              </a:cxn>
              <a:cxn ang="0">
                <a:pos x="286" y="0"/>
              </a:cxn>
              <a:cxn ang="0">
                <a:pos x="223" y="0"/>
              </a:cxn>
              <a:cxn ang="0">
                <a:pos x="167" y="4"/>
              </a:cxn>
              <a:cxn ang="0">
                <a:pos x="119" y="13"/>
              </a:cxn>
              <a:cxn ang="0">
                <a:pos x="78" y="25"/>
              </a:cxn>
              <a:cxn ang="0">
                <a:pos x="44" y="42"/>
              </a:cxn>
              <a:cxn ang="0">
                <a:pos x="20" y="62"/>
              </a:cxn>
              <a:cxn ang="0">
                <a:pos x="5" y="88"/>
              </a:cxn>
              <a:cxn ang="0">
                <a:pos x="0" y="117"/>
              </a:cxn>
              <a:cxn ang="0">
                <a:pos x="5" y="148"/>
              </a:cxn>
              <a:cxn ang="0">
                <a:pos x="20" y="183"/>
              </a:cxn>
              <a:cxn ang="0">
                <a:pos x="43" y="219"/>
              </a:cxn>
              <a:cxn ang="0">
                <a:pos x="75" y="256"/>
              </a:cxn>
              <a:cxn ang="0">
                <a:pos x="115" y="296"/>
              </a:cxn>
              <a:cxn ang="0">
                <a:pos x="163" y="336"/>
              </a:cxn>
              <a:cxn ang="0">
                <a:pos x="219" y="377"/>
              </a:cxn>
              <a:cxn ang="0">
                <a:pos x="281" y="420"/>
              </a:cxn>
              <a:cxn ang="0">
                <a:pos x="349" y="462"/>
              </a:cxn>
              <a:cxn ang="0">
                <a:pos x="423" y="504"/>
              </a:cxn>
              <a:cxn ang="0">
                <a:pos x="504" y="546"/>
              </a:cxn>
              <a:cxn ang="0">
                <a:pos x="678" y="626"/>
              </a:cxn>
              <a:cxn ang="0">
                <a:pos x="869" y="702"/>
              </a:cxn>
              <a:cxn ang="0">
                <a:pos x="1064" y="767"/>
              </a:cxn>
              <a:cxn ang="0">
                <a:pos x="1250" y="818"/>
              </a:cxn>
              <a:cxn ang="0">
                <a:pos x="1422" y="853"/>
              </a:cxn>
              <a:cxn ang="0">
                <a:pos x="1540" y="869"/>
              </a:cxn>
              <a:cxn ang="0">
                <a:pos x="1612" y="874"/>
              </a:cxn>
              <a:cxn ang="0">
                <a:pos x="1677" y="875"/>
              </a:cxn>
              <a:cxn ang="0">
                <a:pos x="1736" y="874"/>
              </a:cxn>
              <a:cxn ang="0">
                <a:pos x="1790" y="867"/>
              </a:cxn>
              <a:cxn ang="0">
                <a:pos x="1835" y="857"/>
              </a:cxn>
              <a:cxn ang="0">
                <a:pos x="1871" y="842"/>
              </a:cxn>
              <a:cxn ang="0">
                <a:pos x="1900" y="823"/>
              </a:cxn>
              <a:cxn ang="0">
                <a:pos x="1919" y="801"/>
              </a:cxn>
              <a:cxn ang="0">
                <a:pos x="1930" y="773"/>
              </a:cxn>
              <a:cxn ang="0">
                <a:pos x="1930" y="743"/>
              </a:cxn>
              <a:cxn ang="0">
                <a:pos x="1919" y="710"/>
              </a:cxn>
              <a:cxn ang="0">
                <a:pos x="1900" y="675"/>
              </a:cxn>
              <a:cxn ang="0">
                <a:pos x="1872" y="638"/>
              </a:cxn>
              <a:cxn ang="0">
                <a:pos x="1836" y="599"/>
              </a:cxn>
              <a:cxn ang="0">
                <a:pos x="1792" y="559"/>
              </a:cxn>
              <a:cxn ang="0">
                <a:pos x="1742" y="518"/>
              </a:cxn>
              <a:cxn ang="0">
                <a:pos x="1683" y="476"/>
              </a:cxn>
              <a:cxn ang="0">
                <a:pos x="1617" y="435"/>
              </a:cxn>
              <a:cxn ang="0">
                <a:pos x="1545" y="392"/>
              </a:cxn>
              <a:cxn ang="0">
                <a:pos x="1469" y="351"/>
              </a:cxn>
              <a:cxn ang="0">
                <a:pos x="1344" y="289"/>
              </a:cxn>
              <a:cxn ang="0">
                <a:pos x="1159" y="211"/>
              </a:cxn>
            </a:cxnLst>
            <a:rect l="0" t="0" r="r" b="b"/>
            <a:pathLst>
              <a:path w="1931" h="875">
                <a:moveTo>
                  <a:pt x="1062" y="173"/>
                </a:moveTo>
                <a:lnTo>
                  <a:pt x="963" y="139"/>
                </a:lnTo>
                <a:lnTo>
                  <a:pt x="867" y="108"/>
                </a:lnTo>
                <a:lnTo>
                  <a:pt x="772" y="81"/>
                </a:lnTo>
                <a:lnTo>
                  <a:pt x="681" y="58"/>
                </a:lnTo>
                <a:lnTo>
                  <a:pt x="593" y="38"/>
                </a:lnTo>
                <a:lnTo>
                  <a:pt x="509" y="22"/>
                </a:lnTo>
                <a:lnTo>
                  <a:pt x="429" y="12"/>
                </a:lnTo>
                <a:lnTo>
                  <a:pt x="391" y="6"/>
                </a:lnTo>
                <a:lnTo>
                  <a:pt x="355" y="4"/>
                </a:lnTo>
                <a:lnTo>
                  <a:pt x="319" y="1"/>
                </a:lnTo>
                <a:lnTo>
                  <a:pt x="286" y="0"/>
                </a:lnTo>
                <a:lnTo>
                  <a:pt x="254" y="0"/>
                </a:lnTo>
                <a:lnTo>
                  <a:pt x="223" y="0"/>
                </a:lnTo>
                <a:lnTo>
                  <a:pt x="195" y="1"/>
                </a:lnTo>
                <a:lnTo>
                  <a:pt x="167" y="4"/>
                </a:lnTo>
                <a:lnTo>
                  <a:pt x="142" y="8"/>
                </a:lnTo>
                <a:lnTo>
                  <a:pt x="119" y="13"/>
                </a:lnTo>
                <a:lnTo>
                  <a:pt x="98" y="18"/>
                </a:lnTo>
                <a:lnTo>
                  <a:pt x="78" y="25"/>
                </a:lnTo>
                <a:lnTo>
                  <a:pt x="60" y="33"/>
                </a:lnTo>
                <a:lnTo>
                  <a:pt x="44" y="42"/>
                </a:lnTo>
                <a:lnTo>
                  <a:pt x="31" y="52"/>
                </a:lnTo>
                <a:lnTo>
                  <a:pt x="20" y="62"/>
                </a:lnTo>
                <a:lnTo>
                  <a:pt x="12" y="74"/>
                </a:lnTo>
                <a:lnTo>
                  <a:pt x="5" y="88"/>
                </a:lnTo>
                <a:lnTo>
                  <a:pt x="1" y="103"/>
                </a:lnTo>
                <a:lnTo>
                  <a:pt x="0" y="117"/>
                </a:lnTo>
                <a:lnTo>
                  <a:pt x="1" y="132"/>
                </a:lnTo>
                <a:lnTo>
                  <a:pt x="5" y="148"/>
                </a:lnTo>
                <a:lnTo>
                  <a:pt x="12" y="165"/>
                </a:lnTo>
                <a:lnTo>
                  <a:pt x="20" y="183"/>
                </a:lnTo>
                <a:lnTo>
                  <a:pt x="31" y="200"/>
                </a:lnTo>
                <a:lnTo>
                  <a:pt x="43" y="219"/>
                </a:lnTo>
                <a:lnTo>
                  <a:pt x="59" y="237"/>
                </a:lnTo>
                <a:lnTo>
                  <a:pt x="75" y="256"/>
                </a:lnTo>
                <a:lnTo>
                  <a:pt x="95" y="276"/>
                </a:lnTo>
                <a:lnTo>
                  <a:pt x="115" y="296"/>
                </a:lnTo>
                <a:lnTo>
                  <a:pt x="139" y="316"/>
                </a:lnTo>
                <a:lnTo>
                  <a:pt x="163" y="336"/>
                </a:lnTo>
                <a:lnTo>
                  <a:pt x="190" y="357"/>
                </a:lnTo>
                <a:lnTo>
                  <a:pt x="219" y="377"/>
                </a:lnTo>
                <a:lnTo>
                  <a:pt x="248" y="399"/>
                </a:lnTo>
                <a:lnTo>
                  <a:pt x="281" y="420"/>
                </a:lnTo>
                <a:lnTo>
                  <a:pt x="314" y="440"/>
                </a:lnTo>
                <a:lnTo>
                  <a:pt x="349" y="462"/>
                </a:lnTo>
                <a:lnTo>
                  <a:pt x="386" y="483"/>
                </a:lnTo>
                <a:lnTo>
                  <a:pt x="423" y="504"/>
                </a:lnTo>
                <a:lnTo>
                  <a:pt x="462" y="524"/>
                </a:lnTo>
                <a:lnTo>
                  <a:pt x="504" y="546"/>
                </a:lnTo>
                <a:lnTo>
                  <a:pt x="588" y="587"/>
                </a:lnTo>
                <a:lnTo>
                  <a:pt x="678" y="626"/>
                </a:lnTo>
                <a:lnTo>
                  <a:pt x="772" y="664"/>
                </a:lnTo>
                <a:lnTo>
                  <a:pt x="869" y="702"/>
                </a:lnTo>
                <a:lnTo>
                  <a:pt x="968" y="737"/>
                </a:lnTo>
                <a:lnTo>
                  <a:pt x="1064" y="767"/>
                </a:lnTo>
                <a:lnTo>
                  <a:pt x="1159" y="794"/>
                </a:lnTo>
                <a:lnTo>
                  <a:pt x="1250" y="818"/>
                </a:lnTo>
                <a:lnTo>
                  <a:pt x="1338" y="837"/>
                </a:lnTo>
                <a:lnTo>
                  <a:pt x="1422" y="853"/>
                </a:lnTo>
                <a:lnTo>
                  <a:pt x="1502" y="863"/>
                </a:lnTo>
                <a:lnTo>
                  <a:pt x="1540" y="869"/>
                </a:lnTo>
                <a:lnTo>
                  <a:pt x="1576" y="871"/>
                </a:lnTo>
                <a:lnTo>
                  <a:pt x="1612" y="874"/>
                </a:lnTo>
                <a:lnTo>
                  <a:pt x="1645" y="875"/>
                </a:lnTo>
                <a:lnTo>
                  <a:pt x="1677" y="875"/>
                </a:lnTo>
                <a:lnTo>
                  <a:pt x="1708" y="875"/>
                </a:lnTo>
                <a:lnTo>
                  <a:pt x="1736" y="874"/>
                </a:lnTo>
                <a:lnTo>
                  <a:pt x="1764" y="871"/>
                </a:lnTo>
                <a:lnTo>
                  <a:pt x="1790" y="867"/>
                </a:lnTo>
                <a:lnTo>
                  <a:pt x="1812" y="862"/>
                </a:lnTo>
                <a:lnTo>
                  <a:pt x="1835" y="857"/>
                </a:lnTo>
                <a:lnTo>
                  <a:pt x="1854" y="850"/>
                </a:lnTo>
                <a:lnTo>
                  <a:pt x="1871" y="842"/>
                </a:lnTo>
                <a:lnTo>
                  <a:pt x="1887" y="834"/>
                </a:lnTo>
                <a:lnTo>
                  <a:pt x="1900" y="823"/>
                </a:lnTo>
                <a:lnTo>
                  <a:pt x="1911" y="813"/>
                </a:lnTo>
                <a:lnTo>
                  <a:pt x="1919" y="801"/>
                </a:lnTo>
                <a:lnTo>
                  <a:pt x="1926" y="787"/>
                </a:lnTo>
                <a:lnTo>
                  <a:pt x="1930" y="773"/>
                </a:lnTo>
                <a:lnTo>
                  <a:pt x="1931" y="758"/>
                </a:lnTo>
                <a:lnTo>
                  <a:pt x="1930" y="743"/>
                </a:lnTo>
                <a:lnTo>
                  <a:pt x="1926" y="727"/>
                </a:lnTo>
                <a:lnTo>
                  <a:pt x="1919" y="710"/>
                </a:lnTo>
                <a:lnTo>
                  <a:pt x="1911" y="693"/>
                </a:lnTo>
                <a:lnTo>
                  <a:pt x="1900" y="675"/>
                </a:lnTo>
                <a:lnTo>
                  <a:pt x="1888" y="656"/>
                </a:lnTo>
                <a:lnTo>
                  <a:pt x="1872" y="638"/>
                </a:lnTo>
                <a:lnTo>
                  <a:pt x="1856" y="619"/>
                </a:lnTo>
                <a:lnTo>
                  <a:pt x="1836" y="599"/>
                </a:lnTo>
                <a:lnTo>
                  <a:pt x="1816" y="579"/>
                </a:lnTo>
                <a:lnTo>
                  <a:pt x="1792" y="559"/>
                </a:lnTo>
                <a:lnTo>
                  <a:pt x="1768" y="539"/>
                </a:lnTo>
                <a:lnTo>
                  <a:pt x="1742" y="518"/>
                </a:lnTo>
                <a:lnTo>
                  <a:pt x="1712" y="498"/>
                </a:lnTo>
                <a:lnTo>
                  <a:pt x="1683" y="476"/>
                </a:lnTo>
                <a:lnTo>
                  <a:pt x="1651" y="455"/>
                </a:lnTo>
                <a:lnTo>
                  <a:pt x="1617" y="435"/>
                </a:lnTo>
                <a:lnTo>
                  <a:pt x="1583" y="414"/>
                </a:lnTo>
                <a:lnTo>
                  <a:pt x="1545" y="392"/>
                </a:lnTo>
                <a:lnTo>
                  <a:pt x="1508" y="371"/>
                </a:lnTo>
                <a:lnTo>
                  <a:pt x="1469" y="351"/>
                </a:lnTo>
                <a:lnTo>
                  <a:pt x="1428" y="329"/>
                </a:lnTo>
                <a:lnTo>
                  <a:pt x="1344" y="289"/>
                </a:lnTo>
                <a:lnTo>
                  <a:pt x="1253" y="249"/>
                </a:lnTo>
                <a:lnTo>
                  <a:pt x="1159" y="211"/>
                </a:lnTo>
                <a:lnTo>
                  <a:pt x="1062" y="173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77" name="Rectangle 37"/>
          <p:cNvSpPr>
            <a:spLocks noChangeArrowheads="1"/>
          </p:cNvSpPr>
          <p:nvPr/>
        </p:nvSpPr>
        <p:spPr bwMode="auto">
          <a:xfrm>
            <a:off x="6099175" y="5175250"/>
            <a:ext cx="292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78" name="Rectangle 38"/>
          <p:cNvSpPr>
            <a:spLocks noChangeArrowheads="1"/>
          </p:cNvSpPr>
          <p:nvPr/>
        </p:nvSpPr>
        <p:spPr bwMode="auto">
          <a:xfrm>
            <a:off x="6296025" y="5203825"/>
            <a:ext cx="220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PC</a:t>
            </a:r>
            <a:endParaRPr lang="en-US" altLang="en-GB"/>
          </a:p>
        </p:txBody>
      </p:sp>
      <p:sp>
        <p:nvSpPr>
          <p:cNvPr id="163879" name="Rectangle 39"/>
          <p:cNvSpPr>
            <a:spLocks noChangeArrowheads="1"/>
          </p:cNvSpPr>
          <p:nvPr/>
        </p:nvSpPr>
        <p:spPr bwMode="auto">
          <a:xfrm>
            <a:off x="2671763" y="2112963"/>
            <a:ext cx="185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80" name="Rectangle 40"/>
          <p:cNvSpPr>
            <a:spLocks noChangeArrowheads="1"/>
          </p:cNvSpPr>
          <p:nvPr/>
        </p:nvSpPr>
        <p:spPr bwMode="auto">
          <a:xfrm>
            <a:off x="3130550" y="2214563"/>
            <a:ext cx="109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grpSp>
        <p:nvGrpSpPr>
          <p:cNvPr id="163881" name="Group 41"/>
          <p:cNvGrpSpPr>
            <a:grpSpLocks/>
          </p:cNvGrpSpPr>
          <p:nvPr/>
        </p:nvGrpSpPr>
        <p:grpSpPr bwMode="auto">
          <a:xfrm>
            <a:off x="2754313" y="2070100"/>
            <a:ext cx="852487" cy="684213"/>
            <a:chOff x="1966" y="746"/>
            <a:chExt cx="537" cy="431"/>
          </a:xfrm>
        </p:grpSpPr>
        <p:sp>
          <p:nvSpPr>
            <p:cNvPr id="163882" name="Line 42"/>
            <p:cNvSpPr>
              <a:spLocks noChangeShapeType="1"/>
            </p:cNvSpPr>
            <p:nvPr/>
          </p:nvSpPr>
          <p:spPr bwMode="auto">
            <a:xfrm>
              <a:off x="1966" y="1109"/>
              <a:ext cx="168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83" name="Line 43"/>
            <p:cNvSpPr>
              <a:spLocks noChangeShapeType="1"/>
            </p:cNvSpPr>
            <p:nvPr/>
          </p:nvSpPr>
          <p:spPr bwMode="auto">
            <a:xfrm flipV="1">
              <a:off x="2138" y="1081"/>
              <a:ext cx="6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84" name="Line 44"/>
            <p:cNvSpPr>
              <a:spLocks noChangeShapeType="1"/>
            </p:cNvSpPr>
            <p:nvPr/>
          </p:nvSpPr>
          <p:spPr bwMode="auto">
            <a:xfrm>
              <a:off x="2203" y="1085"/>
              <a:ext cx="74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85" name="Line 45"/>
            <p:cNvSpPr>
              <a:spLocks noChangeShapeType="1"/>
            </p:cNvSpPr>
            <p:nvPr/>
          </p:nvSpPr>
          <p:spPr bwMode="auto">
            <a:xfrm>
              <a:off x="2281" y="1153"/>
              <a:ext cx="167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86" name="Line 46"/>
            <p:cNvSpPr>
              <a:spLocks noChangeShapeType="1"/>
            </p:cNvSpPr>
            <p:nvPr/>
          </p:nvSpPr>
          <p:spPr bwMode="auto">
            <a:xfrm flipV="1">
              <a:off x="2452" y="814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87" name="Line 47"/>
            <p:cNvSpPr>
              <a:spLocks noChangeShapeType="1"/>
            </p:cNvSpPr>
            <p:nvPr/>
          </p:nvSpPr>
          <p:spPr bwMode="auto">
            <a:xfrm flipH="1" flipV="1">
              <a:off x="2013" y="746"/>
              <a:ext cx="490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888" name="Line 48"/>
            <p:cNvSpPr>
              <a:spLocks noChangeShapeType="1"/>
            </p:cNvSpPr>
            <p:nvPr/>
          </p:nvSpPr>
          <p:spPr bwMode="auto">
            <a:xfrm flipV="1">
              <a:off x="1966" y="746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889" name="Rectangle 49"/>
          <p:cNvSpPr>
            <a:spLocks noChangeArrowheads="1"/>
          </p:cNvSpPr>
          <p:nvPr/>
        </p:nvSpPr>
        <p:spPr bwMode="auto">
          <a:xfrm>
            <a:off x="4198938" y="2597150"/>
            <a:ext cx="3365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90" name="Rectangle 50"/>
          <p:cNvSpPr>
            <a:spLocks noChangeArrowheads="1"/>
          </p:cNvSpPr>
          <p:nvPr/>
        </p:nvSpPr>
        <p:spPr bwMode="auto">
          <a:xfrm>
            <a:off x="4240213" y="2625725"/>
            <a:ext cx="2651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TM</a:t>
            </a:r>
            <a:endParaRPr lang="en-US" altLang="en-GB"/>
          </a:p>
        </p:txBody>
      </p:sp>
      <p:sp>
        <p:nvSpPr>
          <p:cNvPr id="163891" name="Rectangle 51"/>
          <p:cNvSpPr>
            <a:spLocks noChangeArrowheads="1"/>
          </p:cNvSpPr>
          <p:nvPr/>
        </p:nvSpPr>
        <p:spPr bwMode="auto">
          <a:xfrm>
            <a:off x="2774950" y="5629275"/>
            <a:ext cx="1085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1198563" y="5762625"/>
            <a:ext cx="127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800">
                <a:solidFill>
                  <a:srgbClr val="000000"/>
                </a:solidFill>
              </a:rPr>
              <a:t>Endothelium</a:t>
            </a:r>
            <a:endParaRPr lang="en-US" altLang="en-GB" sz="4000"/>
          </a:p>
        </p:txBody>
      </p:sp>
      <p:sp>
        <p:nvSpPr>
          <p:cNvPr id="163893" name="Rectangle 53"/>
          <p:cNvSpPr>
            <a:spLocks noChangeArrowheads="1"/>
          </p:cNvSpPr>
          <p:nvPr/>
        </p:nvSpPr>
        <p:spPr bwMode="auto">
          <a:xfrm rot="19080000">
            <a:off x="4722813" y="4913313"/>
            <a:ext cx="298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100" b="0">
                <a:solidFill>
                  <a:srgbClr val="000000"/>
                </a:solidFill>
              </a:rPr>
              <a:t>+    +</a:t>
            </a:r>
            <a:endParaRPr lang="en-US" altLang="en-GB"/>
          </a:p>
        </p:txBody>
      </p:sp>
      <p:sp>
        <p:nvSpPr>
          <p:cNvPr id="163894" name="Rectangle 54"/>
          <p:cNvSpPr>
            <a:spLocks noChangeArrowheads="1"/>
          </p:cNvSpPr>
          <p:nvPr/>
        </p:nvSpPr>
        <p:spPr bwMode="auto">
          <a:xfrm>
            <a:off x="7010400" y="3527425"/>
            <a:ext cx="955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95" name="Rectangle 55"/>
          <p:cNvSpPr>
            <a:spLocks noChangeArrowheads="1"/>
          </p:cNvSpPr>
          <p:nvPr/>
        </p:nvSpPr>
        <p:spPr bwMode="auto">
          <a:xfrm>
            <a:off x="6642100" y="2055813"/>
            <a:ext cx="947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96" name="Rectangle 56"/>
          <p:cNvSpPr>
            <a:spLocks noChangeArrowheads="1"/>
          </p:cNvSpPr>
          <p:nvPr/>
        </p:nvSpPr>
        <p:spPr bwMode="auto">
          <a:xfrm>
            <a:off x="7231063" y="1855788"/>
            <a:ext cx="1038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/>
              <a:t>Factor </a:t>
            </a:r>
            <a:r>
              <a:rPr lang="en-US" altLang="en-GB" sz="1900">
                <a:solidFill>
                  <a:srgbClr val="FF0000"/>
                </a:solidFill>
              </a:rPr>
              <a:t>Va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63897" name="Rectangle 57"/>
          <p:cNvSpPr>
            <a:spLocks noChangeArrowheads="1"/>
          </p:cNvSpPr>
          <p:nvPr/>
        </p:nvSpPr>
        <p:spPr bwMode="auto">
          <a:xfrm>
            <a:off x="7385050" y="2235200"/>
            <a:ext cx="13192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/>
              <a:t>Factor </a:t>
            </a:r>
            <a:r>
              <a:rPr lang="en-US" altLang="en-GB" sz="1900">
                <a:solidFill>
                  <a:srgbClr val="FF0000"/>
                </a:solidFill>
              </a:rPr>
              <a:t>VIIIa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63900" name="Rectangle 60"/>
          <p:cNvSpPr>
            <a:spLocks noChangeArrowheads="1"/>
          </p:cNvSpPr>
          <p:nvPr/>
        </p:nvSpPr>
        <p:spPr bwMode="auto">
          <a:xfrm>
            <a:off x="6234113" y="2970213"/>
            <a:ext cx="407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04" name="Freeform 64"/>
          <p:cNvSpPr>
            <a:spLocks/>
          </p:cNvSpPr>
          <p:nvPr/>
        </p:nvSpPr>
        <p:spPr bwMode="auto">
          <a:xfrm>
            <a:off x="3324225" y="5348288"/>
            <a:ext cx="2940050" cy="430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6" y="2"/>
              </a:cxn>
              <a:cxn ang="0">
                <a:pos x="568" y="4"/>
              </a:cxn>
              <a:cxn ang="0">
                <a:pos x="846" y="10"/>
              </a:cxn>
              <a:cxn ang="0">
                <a:pos x="1119" y="16"/>
              </a:cxn>
              <a:cxn ang="0">
                <a:pos x="1389" y="26"/>
              </a:cxn>
              <a:cxn ang="0">
                <a:pos x="1521" y="31"/>
              </a:cxn>
              <a:cxn ang="0">
                <a:pos x="1652" y="36"/>
              </a:cxn>
              <a:cxn ang="0">
                <a:pos x="1782" y="43"/>
              </a:cxn>
              <a:cxn ang="0">
                <a:pos x="1910" y="50"/>
              </a:cxn>
              <a:cxn ang="0">
                <a:pos x="2037" y="56"/>
              </a:cxn>
              <a:cxn ang="0">
                <a:pos x="2162" y="64"/>
              </a:cxn>
              <a:cxn ang="0">
                <a:pos x="2287" y="72"/>
              </a:cxn>
              <a:cxn ang="0">
                <a:pos x="2408" y="80"/>
              </a:cxn>
              <a:cxn ang="0">
                <a:pos x="2530" y="90"/>
              </a:cxn>
              <a:cxn ang="0">
                <a:pos x="2648" y="98"/>
              </a:cxn>
              <a:cxn ang="0">
                <a:pos x="2765" y="108"/>
              </a:cxn>
              <a:cxn ang="0">
                <a:pos x="2881" y="118"/>
              </a:cxn>
              <a:cxn ang="0">
                <a:pos x="2994" y="128"/>
              </a:cxn>
              <a:cxn ang="0">
                <a:pos x="3107" y="139"/>
              </a:cxn>
              <a:cxn ang="0">
                <a:pos x="3216" y="150"/>
              </a:cxn>
              <a:cxn ang="0">
                <a:pos x="3324" y="162"/>
              </a:cxn>
              <a:cxn ang="0">
                <a:pos x="3430" y="174"/>
              </a:cxn>
              <a:cxn ang="0">
                <a:pos x="3534" y="186"/>
              </a:cxn>
              <a:cxn ang="0">
                <a:pos x="3635" y="198"/>
              </a:cxn>
              <a:cxn ang="0">
                <a:pos x="3736" y="211"/>
              </a:cxn>
              <a:cxn ang="0">
                <a:pos x="3833" y="224"/>
              </a:cxn>
              <a:cxn ang="0">
                <a:pos x="3928" y="238"/>
              </a:cxn>
              <a:cxn ang="0">
                <a:pos x="4021" y="251"/>
              </a:cxn>
              <a:cxn ang="0">
                <a:pos x="4112" y="266"/>
              </a:cxn>
              <a:cxn ang="0">
                <a:pos x="4200" y="281"/>
              </a:cxn>
              <a:cxn ang="0">
                <a:pos x="4287" y="295"/>
              </a:cxn>
              <a:cxn ang="0">
                <a:pos x="4371" y="311"/>
              </a:cxn>
              <a:cxn ang="0">
                <a:pos x="4451" y="326"/>
              </a:cxn>
              <a:cxn ang="0">
                <a:pos x="4530" y="342"/>
              </a:cxn>
              <a:cxn ang="0">
                <a:pos x="4606" y="358"/>
              </a:cxn>
              <a:cxn ang="0">
                <a:pos x="4681" y="374"/>
              </a:cxn>
              <a:cxn ang="0">
                <a:pos x="4752" y="391"/>
              </a:cxn>
              <a:cxn ang="0">
                <a:pos x="4820" y="407"/>
              </a:cxn>
              <a:cxn ang="0">
                <a:pos x="4885" y="425"/>
              </a:cxn>
              <a:cxn ang="0">
                <a:pos x="4948" y="442"/>
              </a:cxn>
              <a:cxn ang="0">
                <a:pos x="5008" y="459"/>
              </a:cxn>
              <a:cxn ang="0">
                <a:pos x="5064" y="478"/>
              </a:cxn>
              <a:cxn ang="0">
                <a:pos x="5119" y="495"/>
              </a:cxn>
              <a:cxn ang="0">
                <a:pos x="5170" y="514"/>
              </a:cxn>
              <a:cxn ang="0">
                <a:pos x="5219" y="533"/>
              </a:cxn>
              <a:cxn ang="0">
                <a:pos x="5263" y="552"/>
              </a:cxn>
              <a:cxn ang="0">
                <a:pos x="5306" y="570"/>
              </a:cxn>
              <a:cxn ang="0">
                <a:pos x="5345" y="590"/>
              </a:cxn>
              <a:cxn ang="0">
                <a:pos x="5381" y="609"/>
              </a:cxn>
              <a:cxn ang="0">
                <a:pos x="5413" y="629"/>
              </a:cxn>
              <a:cxn ang="0">
                <a:pos x="5442" y="648"/>
              </a:cxn>
              <a:cxn ang="0">
                <a:pos x="5469" y="668"/>
              </a:cxn>
              <a:cxn ang="0">
                <a:pos x="5492" y="688"/>
              </a:cxn>
              <a:cxn ang="0">
                <a:pos x="5512" y="709"/>
              </a:cxn>
              <a:cxn ang="0">
                <a:pos x="5528" y="729"/>
              </a:cxn>
              <a:cxn ang="0">
                <a:pos x="5540" y="749"/>
              </a:cxn>
              <a:cxn ang="0">
                <a:pos x="5549" y="770"/>
              </a:cxn>
              <a:cxn ang="0">
                <a:pos x="5554" y="790"/>
              </a:cxn>
              <a:cxn ang="0">
                <a:pos x="5556" y="812"/>
              </a:cxn>
            </a:cxnLst>
            <a:rect l="0" t="0" r="r" b="b"/>
            <a:pathLst>
              <a:path w="5556" h="812">
                <a:moveTo>
                  <a:pt x="0" y="0"/>
                </a:moveTo>
                <a:lnTo>
                  <a:pt x="286" y="2"/>
                </a:lnTo>
                <a:lnTo>
                  <a:pt x="568" y="4"/>
                </a:lnTo>
                <a:lnTo>
                  <a:pt x="846" y="10"/>
                </a:lnTo>
                <a:lnTo>
                  <a:pt x="1119" y="16"/>
                </a:lnTo>
                <a:lnTo>
                  <a:pt x="1389" y="26"/>
                </a:lnTo>
                <a:lnTo>
                  <a:pt x="1521" y="31"/>
                </a:lnTo>
                <a:lnTo>
                  <a:pt x="1652" y="36"/>
                </a:lnTo>
                <a:lnTo>
                  <a:pt x="1782" y="43"/>
                </a:lnTo>
                <a:lnTo>
                  <a:pt x="1910" y="50"/>
                </a:lnTo>
                <a:lnTo>
                  <a:pt x="2037" y="56"/>
                </a:lnTo>
                <a:lnTo>
                  <a:pt x="2162" y="64"/>
                </a:lnTo>
                <a:lnTo>
                  <a:pt x="2287" y="72"/>
                </a:lnTo>
                <a:lnTo>
                  <a:pt x="2408" y="80"/>
                </a:lnTo>
                <a:lnTo>
                  <a:pt x="2530" y="90"/>
                </a:lnTo>
                <a:lnTo>
                  <a:pt x="2648" y="98"/>
                </a:lnTo>
                <a:lnTo>
                  <a:pt x="2765" y="108"/>
                </a:lnTo>
                <a:lnTo>
                  <a:pt x="2881" y="118"/>
                </a:lnTo>
                <a:lnTo>
                  <a:pt x="2994" y="128"/>
                </a:lnTo>
                <a:lnTo>
                  <a:pt x="3107" y="139"/>
                </a:lnTo>
                <a:lnTo>
                  <a:pt x="3216" y="150"/>
                </a:lnTo>
                <a:lnTo>
                  <a:pt x="3324" y="162"/>
                </a:lnTo>
                <a:lnTo>
                  <a:pt x="3430" y="174"/>
                </a:lnTo>
                <a:lnTo>
                  <a:pt x="3534" y="186"/>
                </a:lnTo>
                <a:lnTo>
                  <a:pt x="3635" y="198"/>
                </a:lnTo>
                <a:lnTo>
                  <a:pt x="3736" y="211"/>
                </a:lnTo>
                <a:lnTo>
                  <a:pt x="3833" y="224"/>
                </a:lnTo>
                <a:lnTo>
                  <a:pt x="3928" y="238"/>
                </a:lnTo>
                <a:lnTo>
                  <a:pt x="4021" y="251"/>
                </a:lnTo>
                <a:lnTo>
                  <a:pt x="4112" y="266"/>
                </a:lnTo>
                <a:lnTo>
                  <a:pt x="4200" y="281"/>
                </a:lnTo>
                <a:lnTo>
                  <a:pt x="4287" y="295"/>
                </a:lnTo>
                <a:lnTo>
                  <a:pt x="4371" y="311"/>
                </a:lnTo>
                <a:lnTo>
                  <a:pt x="4451" y="326"/>
                </a:lnTo>
                <a:lnTo>
                  <a:pt x="4530" y="342"/>
                </a:lnTo>
                <a:lnTo>
                  <a:pt x="4606" y="358"/>
                </a:lnTo>
                <a:lnTo>
                  <a:pt x="4681" y="374"/>
                </a:lnTo>
                <a:lnTo>
                  <a:pt x="4752" y="391"/>
                </a:lnTo>
                <a:lnTo>
                  <a:pt x="4820" y="407"/>
                </a:lnTo>
                <a:lnTo>
                  <a:pt x="4885" y="425"/>
                </a:lnTo>
                <a:lnTo>
                  <a:pt x="4948" y="442"/>
                </a:lnTo>
                <a:lnTo>
                  <a:pt x="5008" y="459"/>
                </a:lnTo>
                <a:lnTo>
                  <a:pt x="5064" y="478"/>
                </a:lnTo>
                <a:lnTo>
                  <a:pt x="5119" y="495"/>
                </a:lnTo>
                <a:lnTo>
                  <a:pt x="5170" y="514"/>
                </a:lnTo>
                <a:lnTo>
                  <a:pt x="5219" y="533"/>
                </a:lnTo>
                <a:lnTo>
                  <a:pt x="5263" y="552"/>
                </a:lnTo>
                <a:lnTo>
                  <a:pt x="5306" y="570"/>
                </a:lnTo>
                <a:lnTo>
                  <a:pt x="5345" y="590"/>
                </a:lnTo>
                <a:lnTo>
                  <a:pt x="5381" y="609"/>
                </a:lnTo>
                <a:lnTo>
                  <a:pt x="5413" y="629"/>
                </a:lnTo>
                <a:lnTo>
                  <a:pt x="5442" y="648"/>
                </a:lnTo>
                <a:lnTo>
                  <a:pt x="5469" y="668"/>
                </a:lnTo>
                <a:lnTo>
                  <a:pt x="5492" y="688"/>
                </a:lnTo>
                <a:lnTo>
                  <a:pt x="5512" y="709"/>
                </a:lnTo>
                <a:lnTo>
                  <a:pt x="5528" y="729"/>
                </a:lnTo>
                <a:lnTo>
                  <a:pt x="5540" y="749"/>
                </a:lnTo>
                <a:lnTo>
                  <a:pt x="5549" y="770"/>
                </a:lnTo>
                <a:lnTo>
                  <a:pt x="5554" y="790"/>
                </a:lnTo>
                <a:lnTo>
                  <a:pt x="5556" y="81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05" name="Freeform 65"/>
          <p:cNvSpPr>
            <a:spLocks/>
          </p:cNvSpPr>
          <p:nvPr/>
        </p:nvSpPr>
        <p:spPr bwMode="auto">
          <a:xfrm>
            <a:off x="384175" y="5348288"/>
            <a:ext cx="2940050" cy="430212"/>
          </a:xfrm>
          <a:custGeom>
            <a:avLst/>
            <a:gdLst/>
            <a:ahLst/>
            <a:cxnLst>
              <a:cxn ang="0">
                <a:pos x="0" y="812"/>
              </a:cxn>
              <a:cxn ang="0">
                <a:pos x="1" y="790"/>
              </a:cxn>
              <a:cxn ang="0">
                <a:pos x="7" y="770"/>
              </a:cxn>
              <a:cxn ang="0">
                <a:pos x="16" y="749"/>
              </a:cxn>
              <a:cxn ang="0">
                <a:pos x="29" y="729"/>
              </a:cxn>
              <a:cxn ang="0">
                <a:pos x="44" y="709"/>
              </a:cxn>
              <a:cxn ang="0">
                <a:pos x="64" y="688"/>
              </a:cxn>
              <a:cxn ang="0">
                <a:pos x="87" y="668"/>
              </a:cxn>
              <a:cxn ang="0">
                <a:pos x="113" y="648"/>
              </a:cxn>
              <a:cxn ang="0">
                <a:pos x="143" y="629"/>
              </a:cxn>
              <a:cxn ang="0">
                <a:pos x="175" y="609"/>
              </a:cxn>
              <a:cxn ang="0">
                <a:pos x="211" y="590"/>
              </a:cxn>
              <a:cxn ang="0">
                <a:pos x="250" y="570"/>
              </a:cxn>
              <a:cxn ang="0">
                <a:pos x="292" y="552"/>
              </a:cxn>
              <a:cxn ang="0">
                <a:pos x="336" y="533"/>
              </a:cxn>
              <a:cxn ang="0">
                <a:pos x="386" y="514"/>
              </a:cxn>
              <a:cxn ang="0">
                <a:pos x="437" y="495"/>
              </a:cxn>
              <a:cxn ang="0">
                <a:pos x="490" y="478"/>
              </a:cxn>
              <a:cxn ang="0">
                <a:pos x="547" y="459"/>
              </a:cxn>
              <a:cxn ang="0">
                <a:pos x="608" y="442"/>
              </a:cxn>
              <a:cxn ang="0">
                <a:pos x="670" y="425"/>
              </a:cxn>
              <a:cxn ang="0">
                <a:pos x="736" y="407"/>
              </a:cxn>
              <a:cxn ang="0">
                <a:pos x="804" y="391"/>
              </a:cxn>
              <a:cxn ang="0">
                <a:pos x="875" y="374"/>
              </a:cxn>
              <a:cxn ang="0">
                <a:pos x="948" y="358"/>
              </a:cxn>
              <a:cxn ang="0">
                <a:pos x="1024" y="342"/>
              </a:cxn>
              <a:cxn ang="0">
                <a:pos x="1103" y="326"/>
              </a:cxn>
              <a:cxn ang="0">
                <a:pos x="1184" y="311"/>
              </a:cxn>
              <a:cxn ang="0">
                <a:pos x="1269" y="295"/>
              </a:cxn>
              <a:cxn ang="0">
                <a:pos x="1354" y="281"/>
              </a:cxn>
              <a:cxn ang="0">
                <a:pos x="1442" y="266"/>
              </a:cxn>
              <a:cxn ang="0">
                <a:pos x="1533" y="251"/>
              </a:cxn>
              <a:cxn ang="0">
                <a:pos x="1627" y="238"/>
              </a:cxn>
              <a:cxn ang="0">
                <a:pos x="1723" y="224"/>
              </a:cxn>
              <a:cxn ang="0">
                <a:pos x="1820" y="211"/>
              </a:cxn>
              <a:cxn ang="0">
                <a:pos x="1919" y="198"/>
              </a:cxn>
              <a:cxn ang="0">
                <a:pos x="2022" y="186"/>
              </a:cxn>
              <a:cxn ang="0">
                <a:pos x="2125" y="174"/>
              </a:cxn>
              <a:cxn ang="0">
                <a:pos x="2232" y="162"/>
              </a:cxn>
              <a:cxn ang="0">
                <a:pos x="2338" y="150"/>
              </a:cxn>
              <a:cxn ang="0">
                <a:pos x="2449" y="139"/>
              </a:cxn>
              <a:cxn ang="0">
                <a:pos x="2560" y="128"/>
              </a:cxn>
              <a:cxn ang="0">
                <a:pos x="2674" y="118"/>
              </a:cxn>
              <a:cxn ang="0">
                <a:pos x="2790" y="108"/>
              </a:cxn>
              <a:cxn ang="0">
                <a:pos x="2907" y="98"/>
              </a:cxn>
              <a:cxn ang="0">
                <a:pos x="3026" y="90"/>
              </a:cxn>
              <a:cxn ang="0">
                <a:pos x="3146" y="80"/>
              </a:cxn>
              <a:cxn ang="0">
                <a:pos x="3268" y="72"/>
              </a:cxn>
              <a:cxn ang="0">
                <a:pos x="3392" y="64"/>
              </a:cxn>
              <a:cxn ang="0">
                <a:pos x="3518" y="56"/>
              </a:cxn>
              <a:cxn ang="0">
                <a:pos x="3644" y="50"/>
              </a:cxn>
              <a:cxn ang="0">
                <a:pos x="3773" y="43"/>
              </a:cxn>
              <a:cxn ang="0">
                <a:pos x="3902" y="36"/>
              </a:cxn>
              <a:cxn ang="0">
                <a:pos x="4033" y="31"/>
              </a:cxn>
              <a:cxn ang="0">
                <a:pos x="4167" y="26"/>
              </a:cxn>
              <a:cxn ang="0">
                <a:pos x="4435" y="16"/>
              </a:cxn>
              <a:cxn ang="0">
                <a:pos x="4709" y="10"/>
              </a:cxn>
              <a:cxn ang="0">
                <a:pos x="4987" y="4"/>
              </a:cxn>
              <a:cxn ang="0">
                <a:pos x="5268" y="2"/>
              </a:cxn>
              <a:cxn ang="0">
                <a:pos x="5554" y="0"/>
              </a:cxn>
            </a:cxnLst>
            <a:rect l="0" t="0" r="r" b="b"/>
            <a:pathLst>
              <a:path w="5554" h="812">
                <a:moveTo>
                  <a:pt x="0" y="812"/>
                </a:moveTo>
                <a:lnTo>
                  <a:pt x="1" y="790"/>
                </a:lnTo>
                <a:lnTo>
                  <a:pt x="7" y="770"/>
                </a:lnTo>
                <a:lnTo>
                  <a:pt x="16" y="749"/>
                </a:lnTo>
                <a:lnTo>
                  <a:pt x="29" y="729"/>
                </a:lnTo>
                <a:lnTo>
                  <a:pt x="44" y="709"/>
                </a:lnTo>
                <a:lnTo>
                  <a:pt x="64" y="688"/>
                </a:lnTo>
                <a:lnTo>
                  <a:pt x="87" y="668"/>
                </a:lnTo>
                <a:lnTo>
                  <a:pt x="113" y="648"/>
                </a:lnTo>
                <a:lnTo>
                  <a:pt x="143" y="629"/>
                </a:lnTo>
                <a:lnTo>
                  <a:pt x="175" y="609"/>
                </a:lnTo>
                <a:lnTo>
                  <a:pt x="211" y="590"/>
                </a:lnTo>
                <a:lnTo>
                  <a:pt x="250" y="570"/>
                </a:lnTo>
                <a:lnTo>
                  <a:pt x="292" y="552"/>
                </a:lnTo>
                <a:lnTo>
                  <a:pt x="336" y="533"/>
                </a:lnTo>
                <a:lnTo>
                  <a:pt x="386" y="514"/>
                </a:lnTo>
                <a:lnTo>
                  <a:pt x="437" y="495"/>
                </a:lnTo>
                <a:lnTo>
                  <a:pt x="490" y="478"/>
                </a:lnTo>
                <a:lnTo>
                  <a:pt x="547" y="459"/>
                </a:lnTo>
                <a:lnTo>
                  <a:pt x="608" y="442"/>
                </a:lnTo>
                <a:lnTo>
                  <a:pt x="670" y="425"/>
                </a:lnTo>
                <a:lnTo>
                  <a:pt x="736" y="407"/>
                </a:lnTo>
                <a:lnTo>
                  <a:pt x="804" y="391"/>
                </a:lnTo>
                <a:lnTo>
                  <a:pt x="875" y="374"/>
                </a:lnTo>
                <a:lnTo>
                  <a:pt x="948" y="358"/>
                </a:lnTo>
                <a:lnTo>
                  <a:pt x="1024" y="342"/>
                </a:lnTo>
                <a:lnTo>
                  <a:pt x="1103" y="326"/>
                </a:lnTo>
                <a:lnTo>
                  <a:pt x="1184" y="311"/>
                </a:lnTo>
                <a:lnTo>
                  <a:pt x="1269" y="295"/>
                </a:lnTo>
                <a:lnTo>
                  <a:pt x="1354" y="281"/>
                </a:lnTo>
                <a:lnTo>
                  <a:pt x="1442" y="266"/>
                </a:lnTo>
                <a:lnTo>
                  <a:pt x="1533" y="251"/>
                </a:lnTo>
                <a:lnTo>
                  <a:pt x="1627" y="238"/>
                </a:lnTo>
                <a:lnTo>
                  <a:pt x="1723" y="224"/>
                </a:lnTo>
                <a:lnTo>
                  <a:pt x="1820" y="211"/>
                </a:lnTo>
                <a:lnTo>
                  <a:pt x="1919" y="198"/>
                </a:lnTo>
                <a:lnTo>
                  <a:pt x="2022" y="186"/>
                </a:lnTo>
                <a:lnTo>
                  <a:pt x="2125" y="174"/>
                </a:lnTo>
                <a:lnTo>
                  <a:pt x="2232" y="162"/>
                </a:lnTo>
                <a:lnTo>
                  <a:pt x="2338" y="150"/>
                </a:lnTo>
                <a:lnTo>
                  <a:pt x="2449" y="139"/>
                </a:lnTo>
                <a:lnTo>
                  <a:pt x="2560" y="128"/>
                </a:lnTo>
                <a:lnTo>
                  <a:pt x="2674" y="118"/>
                </a:lnTo>
                <a:lnTo>
                  <a:pt x="2790" y="108"/>
                </a:lnTo>
                <a:lnTo>
                  <a:pt x="2907" y="98"/>
                </a:lnTo>
                <a:lnTo>
                  <a:pt x="3026" y="90"/>
                </a:lnTo>
                <a:lnTo>
                  <a:pt x="3146" y="80"/>
                </a:lnTo>
                <a:lnTo>
                  <a:pt x="3268" y="72"/>
                </a:lnTo>
                <a:lnTo>
                  <a:pt x="3392" y="64"/>
                </a:lnTo>
                <a:lnTo>
                  <a:pt x="3518" y="56"/>
                </a:lnTo>
                <a:lnTo>
                  <a:pt x="3644" y="50"/>
                </a:lnTo>
                <a:lnTo>
                  <a:pt x="3773" y="43"/>
                </a:lnTo>
                <a:lnTo>
                  <a:pt x="3902" y="36"/>
                </a:lnTo>
                <a:lnTo>
                  <a:pt x="4033" y="31"/>
                </a:lnTo>
                <a:lnTo>
                  <a:pt x="4167" y="26"/>
                </a:lnTo>
                <a:lnTo>
                  <a:pt x="4435" y="16"/>
                </a:lnTo>
                <a:lnTo>
                  <a:pt x="4709" y="10"/>
                </a:lnTo>
                <a:lnTo>
                  <a:pt x="4987" y="4"/>
                </a:lnTo>
                <a:lnTo>
                  <a:pt x="5268" y="2"/>
                </a:lnTo>
                <a:lnTo>
                  <a:pt x="5554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06" name="Freeform 66"/>
          <p:cNvSpPr>
            <a:spLocks/>
          </p:cNvSpPr>
          <p:nvPr/>
        </p:nvSpPr>
        <p:spPr bwMode="auto">
          <a:xfrm>
            <a:off x="3322638" y="5553075"/>
            <a:ext cx="2805112" cy="32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1"/>
              </a:cxn>
              <a:cxn ang="0">
                <a:pos x="542" y="2"/>
              </a:cxn>
              <a:cxn ang="0">
                <a:pos x="806" y="6"/>
              </a:cxn>
              <a:cxn ang="0">
                <a:pos x="1068" y="12"/>
              </a:cxn>
              <a:cxn ang="0">
                <a:pos x="1325" y="20"/>
              </a:cxn>
              <a:cxn ang="0">
                <a:pos x="1576" y="28"/>
              </a:cxn>
              <a:cxn ang="0">
                <a:pos x="1700" y="32"/>
              </a:cxn>
              <a:cxn ang="0">
                <a:pos x="1823" y="37"/>
              </a:cxn>
              <a:cxn ang="0">
                <a:pos x="1943" y="42"/>
              </a:cxn>
              <a:cxn ang="0">
                <a:pos x="2063" y="49"/>
              </a:cxn>
              <a:cxn ang="0">
                <a:pos x="2181" y="54"/>
              </a:cxn>
              <a:cxn ang="0">
                <a:pos x="2298" y="61"/>
              </a:cxn>
              <a:cxn ang="0">
                <a:pos x="2413" y="68"/>
              </a:cxn>
              <a:cxn ang="0">
                <a:pos x="2527" y="74"/>
              </a:cxn>
              <a:cxn ang="0">
                <a:pos x="2639" y="82"/>
              </a:cxn>
              <a:cxn ang="0">
                <a:pos x="2748" y="89"/>
              </a:cxn>
              <a:cxn ang="0">
                <a:pos x="2856" y="97"/>
              </a:cxn>
              <a:cxn ang="0">
                <a:pos x="2963" y="105"/>
              </a:cxn>
              <a:cxn ang="0">
                <a:pos x="3069" y="114"/>
              </a:cxn>
              <a:cxn ang="0">
                <a:pos x="3172" y="122"/>
              </a:cxn>
              <a:cxn ang="0">
                <a:pos x="3272" y="132"/>
              </a:cxn>
              <a:cxn ang="0">
                <a:pos x="3372" y="141"/>
              </a:cxn>
              <a:cxn ang="0">
                <a:pos x="3468" y="150"/>
              </a:cxn>
              <a:cxn ang="0">
                <a:pos x="3564" y="161"/>
              </a:cxn>
              <a:cxn ang="0">
                <a:pos x="3656" y="171"/>
              </a:cxn>
              <a:cxn ang="0">
                <a:pos x="3749" y="181"/>
              </a:cxn>
              <a:cxn ang="0">
                <a:pos x="3837" y="192"/>
              </a:cxn>
              <a:cxn ang="0">
                <a:pos x="3924" y="203"/>
              </a:cxn>
              <a:cxn ang="0">
                <a:pos x="4008" y="213"/>
              </a:cxn>
              <a:cxn ang="0">
                <a:pos x="4090" y="225"/>
              </a:cxn>
              <a:cxn ang="0">
                <a:pos x="4169" y="237"/>
              </a:cxn>
              <a:cxn ang="0">
                <a:pos x="4248" y="249"/>
              </a:cxn>
              <a:cxn ang="0">
                <a:pos x="4323" y="261"/>
              </a:cxn>
              <a:cxn ang="0">
                <a:pos x="4395" y="273"/>
              </a:cxn>
              <a:cxn ang="0">
                <a:pos x="4466" y="285"/>
              </a:cxn>
              <a:cxn ang="0">
                <a:pos x="4532" y="299"/>
              </a:cxn>
              <a:cxn ang="0">
                <a:pos x="4598" y="311"/>
              </a:cxn>
              <a:cxn ang="0">
                <a:pos x="4661" y="324"/>
              </a:cxn>
              <a:cxn ang="0">
                <a:pos x="4721" y="337"/>
              </a:cxn>
              <a:cxn ang="0">
                <a:pos x="4778" y="351"/>
              </a:cxn>
              <a:cxn ang="0">
                <a:pos x="4832" y="364"/>
              </a:cxn>
              <a:cxn ang="0">
                <a:pos x="4884" y="379"/>
              </a:cxn>
              <a:cxn ang="0">
                <a:pos x="4933" y="392"/>
              </a:cxn>
              <a:cxn ang="0">
                <a:pos x="4979" y="407"/>
              </a:cxn>
              <a:cxn ang="0">
                <a:pos x="5021" y="420"/>
              </a:cxn>
              <a:cxn ang="0">
                <a:pos x="5063" y="435"/>
              </a:cxn>
              <a:cxn ang="0">
                <a:pos x="5099" y="449"/>
              </a:cxn>
              <a:cxn ang="0">
                <a:pos x="5133" y="464"/>
              </a:cxn>
              <a:cxn ang="0">
                <a:pos x="5164" y="479"/>
              </a:cxn>
              <a:cxn ang="0">
                <a:pos x="5192" y="495"/>
              </a:cxn>
              <a:cxn ang="0">
                <a:pos x="5218" y="510"/>
              </a:cxn>
              <a:cxn ang="0">
                <a:pos x="5239" y="524"/>
              </a:cxn>
              <a:cxn ang="0">
                <a:pos x="5258" y="540"/>
              </a:cxn>
              <a:cxn ang="0">
                <a:pos x="5274" y="556"/>
              </a:cxn>
              <a:cxn ang="0">
                <a:pos x="5284" y="571"/>
              </a:cxn>
              <a:cxn ang="0">
                <a:pos x="5294" y="587"/>
              </a:cxn>
              <a:cxn ang="0">
                <a:pos x="5299" y="603"/>
              </a:cxn>
              <a:cxn ang="0">
                <a:pos x="5300" y="619"/>
              </a:cxn>
            </a:cxnLst>
            <a:rect l="0" t="0" r="r" b="b"/>
            <a:pathLst>
              <a:path w="5300" h="619">
                <a:moveTo>
                  <a:pt x="0" y="0"/>
                </a:moveTo>
                <a:lnTo>
                  <a:pt x="272" y="1"/>
                </a:lnTo>
                <a:lnTo>
                  <a:pt x="542" y="2"/>
                </a:lnTo>
                <a:lnTo>
                  <a:pt x="806" y="6"/>
                </a:lnTo>
                <a:lnTo>
                  <a:pt x="1068" y="12"/>
                </a:lnTo>
                <a:lnTo>
                  <a:pt x="1325" y="20"/>
                </a:lnTo>
                <a:lnTo>
                  <a:pt x="1576" y="28"/>
                </a:lnTo>
                <a:lnTo>
                  <a:pt x="1700" y="32"/>
                </a:lnTo>
                <a:lnTo>
                  <a:pt x="1823" y="37"/>
                </a:lnTo>
                <a:lnTo>
                  <a:pt x="1943" y="42"/>
                </a:lnTo>
                <a:lnTo>
                  <a:pt x="2063" y="49"/>
                </a:lnTo>
                <a:lnTo>
                  <a:pt x="2181" y="54"/>
                </a:lnTo>
                <a:lnTo>
                  <a:pt x="2298" y="61"/>
                </a:lnTo>
                <a:lnTo>
                  <a:pt x="2413" y="68"/>
                </a:lnTo>
                <a:lnTo>
                  <a:pt x="2527" y="74"/>
                </a:lnTo>
                <a:lnTo>
                  <a:pt x="2639" y="82"/>
                </a:lnTo>
                <a:lnTo>
                  <a:pt x="2748" y="89"/>
                </a:lnTo>
                <a:lnTo>
                  <a:pt x="2856" y="97"/>
                </a:lnTo>
                <a:lnTo>
                  <a:pt x="2963" y="105"/>
                </a:lnTo>
                <a:lnTo>
                  <a:pt x="3069" y="114"/>
                </a:lnTo>
                <a:lnTo>
                  <a:pt x="3172" y="122"/>
                </a:lnTo>
                <a:lnTo>
                  <a:pt x="3272" y="132"/>
                </a:lnTo>
                <a:lnTo>
                  <a:pt x="3372" y="141"/>
                </a:lnTo>
                <a:lnTo>
                  <a:pt x="3468" y="150"/>
                </a:lnTo>
                <a:lnTo>
                  <a:pt x="3564" y="161"/>
                </a:lnTo>
                <a:lnTo>
                  <a:pt x="3656" y="171"/>
                </a:lnTo>
                <a:lnTo>
                  <a:pt x="3749" y="181"/>
                </a:lnTo>
                <a:lnTo>
                  <a:pt x="3837" y="192"/>
                </a:lnTo>
                <a:lnTo>
                  <a:pt x="3924" y="203"/>
                </a:lnTo>
                <a:lnTo>
                  <a:pt x="4008" y="213"/>
                </a:lnTo>
                <a:lnTo>
                  <a:pt x="4090" y="225"/>
                </a:lnTo>
                <a:lnTo>
                  <a:pt x="4169" y="237"/>
                </a:lnTo>
                <a:lnTo>
                  <a:pt x="4248" y="249"/>
                </a:lnTo>
                <a:lnTo>
                  <a:pt x="4323" y="261"/>
                </a:lnTo>
                <a:lnTo>
                  <a:pt x="4395" y="273"/>
                </a:lnTo>
                <a:lnTo>
                  <a:pt x="4466" y="285"/>
                </a:lnTo>
                <a:lnTo>
                  <a:pt x="4532" y="299"/>
                </a:lnTo>
                <a:lnTo>
                  <a:pt x="4598" y="311"/>
                </a:lnTo>
                <a:lnTo>
                  <a:pt x="4661" y="324"/>
                </a:lnTo>
                <a:lnTo>
                  <a:pt x="4721" y="337"/>
                </a:lnTo>
                <a:lnTo>
                  <a:pt x="4778" y="351"/>
                </a:lnTo>
                <a:lnTo>
                  <a:pt x="4832" y="364"/>
                </a:lnTo>
                <a:lnTo>
                  <a:pt x="4884" y="379"/>
                </a:lnTo>
                <a:lnTo>
                  <a:pt x="4933" y="392"/>
                </a:lnTo>
                <a:lnTo>
                  <a:pt x="4979" y="407"/>
                </a:lnTo>
                <a:lnTo>
                  <a:pt x="5021" y="420"/>
                </a:lnTo>
                <a:lnTo>
                  <a:pt x="5063" y="435"/>
                </a:lnTo>
                <a:lnTo>
                  <a:pt x="5099" y="449"/>
                </a:lnTo>
                <a:lnTo>
                  <a:pt x="5133" y="464"/>
                </a:lnTo>
                <a:lnTo>
                  <a:pt x="5164" y="479"/>
                </a:lnTo>
                <a:lnTo>
                  <a:pt x="5192" y="495"/>
                </a:lnTo>
                <a:lnTo>
                  <a:pt x="5218" y="510"/>
                </a:lnTo>
                <a:lnTo>
                  <a:pt x="5239" y="524"/>
                </a:lnTo>
                <a:lnTo>
                  <a:pt x="5258" y="540"/>
                </a:lnTo>
                <a:lnTo>
                  <a:pt x="5274" y="556"/>
                </a:lnTo>
                <a:lnTo>
                  <a:pt x="5284" y="571"/>
                </a:lnTo>
                <a:lnTo>
                  <a:pt x="5294" y="587"/>
                </a:lnTo>
                <a:lnTo>
                  <a:pt x="5299" y="603"/>
                </a:lnTo>
                <a:lnTo>
                  <a:pt x="5300" y="619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07" name="Freeform 67"/>
          <p:cNvSpPr>
            <a:spLocks/>
          </p:cNvSpPr>
          <p:nvPr/>
        </p:nvSpPr>
        <p:spPr bwMode="auto">
          <a:xfrm>
            <a:off x="520700" y="5553075"/>
            <a:ext cx="2803525" cy="327025"/>
          </a:xfrm>
          <a:custGeom>
            <a:avLst/>
            <a:gdLst/>
            <a:ahLst/>
            <a:cxnLst>
              <a:cxn ang="0">
                <a:pos x="0" y="619"/>
              </a:cxn>
              <a:cxn ang="0">
                <a:pos x="2" y="603"/>
              </a:cxn>
              <a:cxn ang="0">
                <a:pos x="7" y="587"/>
              </a:cxn>
              <a:cxn ang="0">
                <a:pos x="16" y="571"/>
              </a:cxn>
              <a:cxn ang="0">
                <a:pos x="28" y="556"/>
              </a:cxn>
              <a:cxn ang="0">
                <a:pos x="43" y="540"/>
              </a:cxn>
              <a:cxn ang="0">
                <a:pos x="62" y="524"/>
              </a:cxn>
              <a:cxn ang="0">
                <a:pos x="83" y="510"/>
              </a:cxn>
              <a:cxn ang="0">
                <a:pos x="108" y="495"/>
              </a:cxn>
              <a:cxn ang="0">
                <a:pos x="137" y="479"/>
              </a:cxn>
              <a:cxn ang="0">
                <a:pos x="167" y="464"/>
              </a:cxn>
              <a:cxn ang="0">
                <a:pos x="202" y="449"/>
              </a:cxn>
              <a:cxn ang="0">
                <a:pos x="238" y="435"/>
              </a:cxn>
              <a:cxn ang="0">
                <a:pos x="278" y="420"/>
              </a:cxn>
              <a:cxn ang="0">
                <a:pos x="322" y="407"/>
              </a:cxn>
              <a:cxn ang="0">
                <a:pos x="368" y="392"/>
              </a:cxn>
              <a:cxn ang="0">
                <a:pos x="417" y="379"/>
              </a:cxn>
              <a:cxn ang="0">
                <a:pos x="468" y="364"/>
              </a:cxn>
              <a:cxn ang="0">
                <a:pos x="522" y="351"/>
              </a:cxn>
              <a:cxn ang="0">
                <a:pos x="580" y="337"/>
              </a:cxn>
              <a:cxn ang="0">
                <a:pos x="640" y="324"/>
              </a:cxn>
              <a:cxn ang="0">
                <a:pos x="703" y="311"/>
              </a:cxn>
              <a:cxn ang="0">
                <a:pos x="767" y="299"/>
              </a:cxn>
              <a:cxn ang="0">
                <a:pos x="835" y="285"/>
              </a:cxn>
              <a:cxn ang="0">
                <a:pos x="906" y="273"/>
              </a:cxn>
              <a:cxn ang="0">
                <a:pos x="978" y="261"/>
              </a:cxn>
              <a:cxn ang="0">
                <a:pos x="1053" y="249"/>
              </a:cxn>
              <a:cxn ang="0">
                <a:pos x="1130" y="237"/>
              </a:cxn>
              <a:cxn ang="0">
                <a:pos x="1210" y="225"/>
              </a:cxn>
              <a:cxn ang="0">
                <a:pos x="1292" y="213"/>
              </a:cxn>
              <a:cxn ang="0">
                <a:pos x="1377" y="203"/>
              </a:cxn>
              <a:cxn ang="0">
                <a:pos x="1464" y="192"/>
              </a:cxn>
              <a:cxn ang="0">
                <a:pos x="1552" y="181"/>
              </a:cxn>
              <a:cxn ang="0">
                <a:pos x="1643" y="171"/>
              </a:cxn>
              <a:cxn ang="0">
                <a:pos x="1736" y="161"/>
              </a:cxn>
              <a:cxn ang="0">
                <a:pos x="1831" y="150"/>
              </a:cxn>
              <a:cxn ang="0">
                <a:pos x="1929" y="141"/>
              </a:cxn>
              <a:cxn ang="0">
                <a:pos x="2028" y="132"/>
              </a:cxn>
              <a:cxn ang="0">
                <a:pos x="2129" y="122"/>
              </a:cxn>
              <a:cxn ang="0">
                <a:pos x="2232" y="114"/>
              </a:cxn>
              <a:cxn ang="0">
                <a:pos x="2336" y="105"/>
              </a:cxn>
              <a:cxn ang="0">
                <a:pos x="2443" y="97"/>
              </a:cxn>
              <a:cxn ang="0">
                <a:pos x="2551" y="89"/>
              </a:cxn>
              <a:cxn ang="0">
                <a:pos x="2662" y="82"/>
              </a:cxn>
              <a:cxn ang="0">
                <a:pos x="2773" y="74"/>
              </a:cxn>
              <a:cxn ang="0">
                <a:pos x="2886" y="68"/>
              </a:cxn>
              <a:cxn ang="0">
                <a:pos x="3002" y="61"/>
              </a:cxn>
              <a:cxn ang="0">
                <a:pos x="3119" y="54"/>
              </a:cxn>
              <a:cxn ang="0">
                <a:pos x="3236" y="49"/>
              </a:cxn>
              <a:cxn ang="0">
                <a:pos x="3356" y="42"/>
              </a:cxn>
              <a:cxn ang="0">
                <a:pos x="3477" y="37"/>
              </a:cxn>
              <a:cxn ang="0">
                <a:pos x="3599" y="32"/>
              </a:cxn>
              <a:cxn ang="0">
                <a:pos x="3724" y="28"/>
              </a:cxn>
              <a:cxn ang="0">
                <a:pos x="3975" y="20"/>
              </a:cxn>
              <a:cxn ang="0">
                <a:pos x="4231" y="12"/>
              </a:cxn>
              <a:cxn ang="0">
                <a:pos x="4493" y="6"/>
              </a:cxn>
              <a:cxn ang="0">
                <a:pos x="4757" y="2"/>
              </a:cxn>
              <a:cxn ang="0">
                <a:pos x="5027" y="1"/>
              </a:cxn>
              <a:cxn ang="0">
                <a:pos x="5300" y="0"/>
              </a:cxn>
            </a:cxnLst>
            <a:rect l="0" t="0" r="r" b="b"/>
            <a:pathLst>
              <a:path w="5300" h="619">
                <a:moveTo>
                  <a:pt x="0" y="619"/>
                </a:moveTo>
                <a:lnTo>
                  <a:pt x="2" y="603"/>
                </a:lnTo>
                <a:lnTo>
                  <a:pt x="7" y="587"/>
                </a:lnTo>
                <a:lnTo>
                  <a:pt x="16" y="571"/>
                </a:lnTo>
                <a:lnTo>
                  <a:pt x="28" y="556"/>
                </a:lnTo>
                <a:lnTo>
                  <a:pt x="43" y="540"/>
                </a:lnTo>
                <a:lnTo>
                  <a:pt x="62" y="524"/>
                </a:lnTo>
                <a:lnTo>
                  <a:pt x="83" y="510"/>
                </a:lnTo>
                <a:lnTo>
                  <a:pt x="108" y="495"/>
                </a:lnTo>
                <a:lnTo>
                  <a:pt x="137" y="479"/>
                </a:lnTo>
                <a:lnTo>
                  <a:pt x="167" y="464"/>
                </a:lnTo>
                <a:lnTo>
                  <a:pt x="202" y="449"/>
                </a:lnTo>
                <a:lnTo>
                  <a:pt x="238" y="435"/>
                </a:lnTo>
                <a:lnTo>
                  <a:pt x="278" y="420"/>
                </a:lnTo>
                <a:lnTo>
                  <a:pt x="322" y="407"/>
                </a:lnTo>
                <a:lnTo>
                  <a:pt x="368" y="392"/>
                </a:lnTo>
                <a:lnTo>
                  <a:pt x="417" y="379"/>
                </a:lnTo>
                <a:lnTo>
                  <a:pt x="468" y="364"/>
                </a:lnTo>
                <a:lnTo>
                  <a:pt x="522" y="351"/>
                </a:lnTo>
                <a:lnTo>
                  <a:pt x="580" y="337"/>
                </a:lnTo>
                <a:lnTo>
                  <a:pt x="640" y="324"/>
                </a:lnTo>
                <a:lnTo>
                  <a:pt x="703" y="311"/>
                </a:lnTo>
                <a:lnTo>
                  <a:pt x="767" y="299"/>
                </a:lnTo>
                <a:lnTo>
                  <a:pt x="835" y="285"/>
                </a:lnTo>
                <a:lnTo>
                  <a:pt x="906" y="273"/>
                </a:lnTo>
                <a:lnTo>
                  <a:pt x="978" y="261"/>
                </a:lnTo>
                <a:lnTo>
                  <a:pt x="1053" y="249"/>
                </a:lnTo>
                <a:lnTo>
                  <a:pt x="1130" y="237"/>
                </a:lnTo>
                <a:lnTo>
                  <a:pt x="1210" y="225"/>
                </a:lnTo>
                <a:lnTo>
                  <a:pt x="1292" y="213"/>
                </a:lnTo>
                <a:lnTo>
                  <a:pt x="1377" y="203"/>
                </a:lnTo>
                <a:lnTo>
                  <a:pt x="1464" y="192"/>
                </a:lnTo>
                <a:lnTo>
                  <a:pt x="1552" y="181"/>
                </a:lnTo>
                <a:lnTo>
                  <a:pt x="1643" y="171"/>
                </a:lnTo>
                <a:lnTo>
                  <a:pt x="1736" y="161"/>
                </a:lnTo>
                <a:lnTo>
                  <a:pt x="1831" y="150"/>
                </a:lnTo>
                <a:lnTo>
                  <a:pt x="1929" y="141"/>
                </a:lnTo>
                <a:lnTo>
                  <a:pt x="2028" y="132"/>
                </a:lnTo>
                <a:lnTo>
                  <a:pt x="2129" y="122"/>
                </a:lnTo>
                <a:lnTo>
                  <a:pt x="2232" y="114"/>
                </a:lnTo>
                <a:lnTo>
                  <a:pt x="2336" y="105"/>
                </a:lnTo>
                <a:lnTo>
                  <a:pt x="2443" y="97"/>
                </a:lnTo>
                <a:lnTo>
                  <a:pt x="2551" y="89"/>
                </a:lnTo>
                <a:lnTo>
                  <a:pt x="2662" y="82"/>
                </a:lnTo>
                <a:lnTo>
                  <a:pt x="2773" y="74"/>
                </a:lnTo>
                <a:lnTo>
                  <a:pt x="2886" y="68"/>
                </a:lnTo>
                <a:lnTo>
                  <a:pt x="3002" y="61"/>
                </a:lnTo>
                <a:lnTo>
                  <a:pt x="3119" y="54"/>
                </a:lnTo>
                <a:lnTo>
                  <a:pt x="3236" y="49"/>
                </a:lnTo>
                <a:lnTo>
                  <a:pt x="3356" y="42"/>
                </a:lnTo>
                <a:lnTo>
                  <a:pt x="3477" y="37"/>
                </a:lnTo>
                <a:lnTo>
                  <a:pt x="3599" y="32"/>
                </a:lnTo>
                <a:lnTo>
                  <a:pt x="3724" y="28"/>
                </a:lnTo>
                <a:lnTo>
                  <a:pt x="3975" y="20"/>
                </a:lnTo>
                <a:lnTo>
                  <a:pt x="4231" y="12"/>
                </a:lnTo>
                <a:lnTo>
                  <a:pt x="4493" y="6"/>
                </a:lnTo>
                <a:lnTo>
                  <a:pt x="4757" y="2"/>
                </a:lnTo>
                <a:lnTo>
                  <a:pt x="5027" y="1"/>
                </a:lnTo>
                <a:lnTo>
                  <a:pt x="5300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63909" name="Group 69"/>
          <p:cNvGrpSpPr>
            <a:grpSpLocks/>
          </p:cNvGrpSpPr>
          <p:nvPr/>
        </p:nvGrpSpPr>
        <p:grpSpPr bwMode="auto">
          <a:xfrm>
            <a:off x="2882900" y="3257550"/>
            <a:ext cx="1090613" cy="1376363"/>
            <a:chOff x="2212" y="1548"/>
            <a:chExt cx="687" cy="867"/>
          </a:xfrm>
        </p:grpSpPr>
        <p:sp>
          <p:nvSpPr>
            <p:cNvPr id="163910" name="Freeform 70"/>
            <p:cNvSpPr>
              <a:spLocks/>
            </p:cNvSpPr>
            <p:nvPr/>
          </p:nvSpPr>
          <p:spPr bwMode="auto">
            <a:xfrm>
              <a:off x="2212" y="1548"/>
              <a:ext cx="637" cy="841"/>
            </a:xfrm>
            <a:custGeom>
              <a:avLst/>
              <a:gdLst/>
              <a:ahLst/>
              <a:cxnLst>
                <a:cxn ang="0">
                  <a:pos x="1910" y="2523"/>
                </a:cxn>
                <a:cxn ang="0">
                  <a:pos x="1784" y="2458"/>
                </a:cxn>
                <a:cxn ang="0">
                  <a:pos x="1661" y="2389"/>
                </a:cxn>
                <a:cxn ang="0">
                  <a:pos x="1542" y="2320"/>
                </a:cxn>
                <a:cxn ang="0">
                  <a:pos x="1427" y="2248"/>
                </a:cxn>
                <a:cxn ang="0">
                  <a:pos x="1315" y="2175"/>
                </a:cxn>
                <a:cxn ang="0">
                  <a:pos x="1207" y="2098"/>
                </a:cxn>
                <a:cxn ang="0">
                  <a:pos x="1103" y="2022"/>
                </a:cxn>
                <a:cxn ang="0">
                  <a:pos x="1003" y="1944"/>
                </a:cxn>
                <a:cxn ang="0">
                  <a:pos x="907" y="1864"/>
                </a:cxn>
                <a:cxn ang="0">
                  <a:pos x="814" y="1782"/>
                </a:cxn>
                <a:cxn ang="0">
                  <a:pos x="726" y="1701"/>
                </a:cxn>
                <a:cxn ang="0">
                  <a:pos x="644" y="1618"/>
                </a:cxn>
                <a:cxn ang="0">
                  <a:pos x="565" y="1534"/>
                </a:cxn>
                <a:cxn ang="0">
                  <a:pos x="490" y="1450"/>
                </a:cxn>
                <a:cxn ang="0">
                  <a:pos x="421" y="1364"/>
                </a:cxn>
                <a:cxn ang="0">
                  <a:pos x="356" y="1280"/>
                </a:cxn>
                <a:cxn ang="0">
                  <a:pos x="296" y="1195"/>
                </a:cxn>
                <a:cxn ang="0">
                  <a:pos x="243" y="1109"/>
                </a:cxn>
                <a:cxn ang="0">
                  <a:pos x="193" y="1024"/>
                </a:cxn>
                <a:cxn ang="0">
                  <a:pos x="171" y="983"/>
                </a:cxn>
                <a:cxn ang="0">
                  <a:pos x="149" y="940"/>
                </a:cxn>
                <a:cxn ang="0">
                  <a:pos x="129" y="897"/>
                </a:cxn>
                <a:cxn ang="0">
                  <a:pos x="111" y="856"/>
                </a:cxn>
                <a:cxn ang="0">
                  <a:pos x="93" y="813"/>
                </a:cxn>
                <a:cxn ang="0">
                  <a:pos x="77" y="772"/>
                </a:cxn>
                <a:cxn ang="0">
                  <a:pos x="64" y="730"/>
                </a:cxn>
                <a:cxn ang="0">
                  <a:pos x="51" y="689"/>
                </a:cxn>
                <a:cxn ang="0">
                  <a:pos x="39" y="647"/>
                </a:cxn>
                <a:cxn ang="0">
                  <a:pos x="29" y="607"/>
                </a:cxn>
                <a:cxn ang="0">
                  <a:pos x="20" y="566"/>
                </a:cxn>
                <a:cxn ang="0">
                  <a:pos x="13" y="526"/>
                </a:cxn>
                <a:cxn ang="0">
                  <a:pos x="8" y="486"/>
                </a:cxn>
                <a:cxn ang="0">
                  <a:pos x="4" y="446"/>
                </a:cxn>
                <a:cxn ang="0">
                  <a:pos x="1" y="407"/>
                </a:cxn>
                <a:cxn ang="0">
                  <a:pos x="0" y="367"/>
                </a:cxn>
                <a:cxn ang="0">
                  <a:pos x="0" y="328"/>
                </a:cxn>
                <a:cxn ang="0">
                  <a:pos x="3" y="291"/>
                </a:cxn>
                <a:cxn ang="0">
                  <a:pos x="7" y="252"/>
                </a:cxn>
                <a:cxn ang="0">
                  <a:pos x="12" y="215"/>
                </a:cxn>
                <a:cxn ang="0">
                  <a:pos x="19" y="178"/>
                </a:cxn>
                <a:cxn ang="0">
                  <a:pos x="27" y="142"/>
                </a:cxn>
                <a:cxn ang="0">
                  <a:pos x="37" y="106"/>
                </a:cxn>
                <a:cxn ang="0">
                  <a:pos x="49" y="69"/>
                </a:cxn>
                <a:cxn ang="0">
                  <a:pos x="63" y="35"/>
                </a:cxn>
                <a:cxn ang="0">
                  <a:pos x="77" y="0"/>
                </a:cxn>
              </a:cxnLst>
              <a:rect l="0" t="0" r="r" b="b"/>
              <a:pathLst>
                <a:path w="1910" h="2523">
                  <a:moveTo>
                    <a:pt x="1910" y="2523"/>
                  </a:moveTo>
                  <a:lnTo>
                    <a:pt x="1784" y="2458"/>
                  </a:lnTo>
                  <a:lnTo>
                    <a:pt x="1661" y="2389"/>
                  </a:lnTo>
                  <a:lnTo>
                    <a:pt x="1542" y="2320"/>
                  </a:lnTo>
                  <a:lnTo>
                    <a:pt x="1427" y="2248"/>
                  </a:lnTo>
                  <a:lnTo>
                    <a:pt x="1315" y="2175"/>
                  </a:lnTo>
                  <a:lnTo>
                    <a:pt x="1207" y="2098"/>
                  </a:lnTo>
                  <a:lnTo>
                    <a:pt x="1103" y="2022"/>
                  </a:lnTo>
                  <a:lnTo>
                    <a:pt x="1003" y="1944"/>
                  </a:lnTo>
                  <a:lnTo>
                    <a:pt x="907" y="1864"/>
                  </a:lnTo>
                  <a:lnTo>
                    <a:pt x="814" y="1782"/>
                  </a:lnTo>
                  <a:lnTo>
                    <a:pt x="726" y="1701"/>
                  </a:lnTo>
                  <a:lnTo>
                    <a:pt x="644" y="1618"/>
                  </a:lnTo>
                  <a:lnTo>
                    <a:pt x="565" y="1534"/>
                  </a:lnTo>
                  <a:lnTo>
                    <a:pt x="490" y="1450"/>
                  </a:lnTo>
                  <a:lnTo>
                    <a:pt x="421" y="1364"/>
                  </a:lnTo>
                  <a:lnTo>
                    <a:pt x="356" y="1280"/>
                  </a:lnTo>
                  <a:lnTo>
                    <a:pt x="296" y="1195"/>
                  </a:lnTo>
                  <a:lnTo>
                    <a:pt x="243" y="1109"/>
                  </a:lnTo>
                  <a:lnTo>
                    <a:pt x="193" y="1024"/>
                  </a:lnTo>
                  <a:lnTo>
                    <a:pt x="171" y="983"/>
                  </a:lnTo>
                  <a:lnTo>
                    <a:pt x="149" y="940"/>
                  </a:lnTo>
                  <a:lnTo>
                    <a:pt x="129" y="897"/>
                  </a:lnTo>
                  <a:lnTo>
                    <a:pt x="111" y="856"/>
                  </a:lnTo>
                  <a:lnTo>
                    <a:pt x="93" y="813"/>
                  </a:lnTo>
                  <a:lnTo>
                    <a:pt x="77" y="772"/>
                  </a:lnTo>
                  <a:lnTo>
                    <a:pt x="64" y="730"/>
                  </a:lnTo>
                  <a:lnTo>
                    <a:pt x="51" y="689"/>
                  </a:lnTo>
                  <a:lnTo>
                    <a:pt x="39" y="647"/>
                  </a:lnTo>
                  <a:lnTo>
                    <a:pt x="29" y="607"/>
                  </a:lnTo>
                  <a:lnTo>
                    <a:pt x="20" y="566"/>
                  </a:lnTo>
                  <a:lnTo>
                    <a:pt x="13" y="526"/>
                  </a:lnTo>
                  <a:lnTo>
                    <a:pt x="8" y="486"/>
                  </a:lnTo>
                  <a:lnTo>
                    <a:pt x="4" y="446"/>
                  </a:lnTo>
                  <a:lnTo>
                    <a:pt x="1" y="407"/>
                  </a:lnTo>
                  <a:lnTo>
                    <a:pt x="0" y="367"/>
                  </a:lnTo>
                  <a:lnTo>
                    <a:pt x="0" y="328"/>
                  </a:lnTo>
                  <a:lnTo>
                    <a:pt x="3" y="291"/>
                  </a:lnTo>
                  <a:lnTo>
                    <a:pt x="7" y="252"/>
                  </a:lnTo>
                  <a:lnTo>
                    <a:pt x="12" y="215"/>
                  </a:lnTo>
                  <a:lnTo>
                    <a:pt x="19" y="178"/>
                  </a:lnTo>
                  <a:lnTo>
                    <a:pt x="27" y="142"/>
                  </a:lnTo>
                  <a:lnTo>
                    <a:pt x="37" y="106"/>
                  </a:lnTo>
                  <a:lnTo>
                    <a:pt x="49" y="69"/>
                  </a:lnTo>
                  <a:lnTo>
                    <a:pt x="63" y="35"/>
                  </a:lnTo>
                  <a:lnTo>
                    <a:pt x="7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911" name="Freeform 71"/>
            <p:cNvSpPr>
              <a:spLocks/>
            </p:cNvSpPr>
            <p:nvPr/>
          </p:nvSpPr>
          <p:spPr bwMode="auto">
            <a:xfrm>
              <a:off x="2836" y="2364"/>
              <a:ext cx="63" cy="5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90" y="149"/>
                </a:cxn>
                <a:cxn ang="0">
                  <a:pos x="73" y="0"/>
                </a:cxn>
                <a:cxn ang="0">
                  <a:pos x="0" y="152"/>
                </a:cxn>
              </a:cxnLst>
              <a:rect l="0" t="0" r="r" b="b"/>
              <a:pathLst>
                <a:path w="190" h="152">
                  <a:moveTo>
                    <a:pt x="0" y="152"/>
                  </a:moveTo>
                  <a:lnTo>
                    <a:pt x="190" y="149"/>
                  </a:lnTo>
                  <a:lnTo>
                    <a:pt x="73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912" name="Rectangle 72"/>
          <p:cNvSpPr>
            <a:spLocks noChangeArrowheads="1"/>
          </p:cNvSpPr>
          <p:nvPr/>
        </p:nvSpPr>
        <p:spPr bwMode="auto">
          <a:xfrm>
            <a:off x="1857375" y="5661025"/>
            <a:ext cx="54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14" name="Rectangle 74"/>
          <p:cNvSpPr>
            <a:spLocks noChangeArrowheads="1"/>
          </p:cNvSpPr>
          <p:nvPr/>
        </p:nvSpPr>
        <p:spPr bwMode="auto">
          <a:xfrm>
            <a:off x="6702425" y="5214938"/>
            <a:ext cx="1130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>
                <a:solidFill>
                  <a:schemeClr val="accent2"/>
                </a:solidFill>
              </a:rPr>
              <a:t>Protein C</a:t>
            </a:r>
          </a:p>
        </p:txBody>
      </p:sp>
      <p:sp>
        <p:nvSpPr>
          <p:cNvPr id="163915" name="Rectangle 75"/>
          <p:cNvSpPr>
            <a:spLocks noChangeArrowheads="1"/>
          </p:cNvSpPr>
          <p:nvPr/>
        </p:nvSpPr>
        <p:spPr bwMode="auto">
          <a:xfrm>
            <a:off x="1543050" y="21177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Thrombin</a:t>
            </a:r>
          </a:p>
        </p:txBody>
      </p:sp>
      <p:sp>
        <p:nvSpPr>
          <p:cNvPr id="163916" name="Rectangle 76"/>
          <p:cNvSpPr>
            <a:spLocks noChangeArrowheads="1"/>
          </p:cNvSpPr>
          <p:nvPr/>
        </p:nvSpPr>
        <p:spPr bwMode="auto">
          <a:xfrm>
            <a:off x="4089400" y="2582863"/>
            <a:ext cx="534988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17" name="Rectangle 77"/>
          <p:cNvSpPr>
            <a:spLocks noChangeArrowheads="1"/>
          </p:cNvSpPr>
          <p:nvPr/>
        </p:nvSpPr>
        <p:spPr bwMode="auto">
          <a:xfrm>
            <a:off x="3643313" y="5908675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Thrombomodulin</a:t>
            </a:r>
          </a:p>
        </p:txBody>
      </p:sp>
      <p:sp>
        <p:nvSpPr>
          <p:cNvPr id="163919" name="Arc 79"/>
          <p:cNvSpPr>
            <a:spLocks/>
          </p:cNvSpPr>
          <p:nvPr/>
        </p:nvSpPr>
        <p:spPr bwMode="auto">
          <a:xfrm>
            <a:off x="4011613" y="2006600"/>
            <a:ext cx="4025900" cy="148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22" name="Rectangle 82"/>
          <p:cNvSpPr>
            <a:spLocks noChangeArrowheads="1"/>
          </p:cNvSpPr>
          <p:nvPr/>
        </p:nvSpPr>
        <p:spPr bwMode="auto">
          <a:xfrm>
            <a:off x="7632700" y="3770313"/>
            <a:ext cx="1322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GB" sz="1900">
                <a:solidFill>
                  <a:srgbClr val="000000"/>
                </a:solidFill>
              </a:rPr>
              <a:t>Coagulation </a:t>
            </a:r>
          </a:p>
          <a:p>
            <a:pPr algn="ctr"/>
            <a:r>
              <a:rPr lang="en-US" altLang="en-GB" sz="1900">
                <a:solidFill>
                  <a:srgbClr val="000000"/>
                </a:solidFill>
              </a:rPr>
              <a:t>activation</a:t>
            </a:r>
            <a:endParaRPr lang="en-US" altLang="en-GB" sz="4400"/>
          </a:p>
        </p:txBody>
      </p:sp>
      <p:sp>
        <p:nvSpPr>
          <p:cNvPr id="163923" name="Text Box 83"/>
          <p:cNvSpPr txBox="1">
            <a:spLocks noChangeArrowheads="1"/>
          </p:cNvSpPr>
          <p:nvPr/>
        </p:nvSpPr>
        <p:spPr bwMode="auto">
          <a:xfrm>
            <a:off x="1795463" y="217488"/>
            <a:ext cx="571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400"/>
              <a:t>(ii) the protein C pathway down-regulates </a:t>
            </a:r>
          </a:p>
          <a:p>
            <a:pPr algn="ctr"/>
            <a:r>
              <a:rPr lang="en-US" altLang="en-GB" sz="2400"/>
              <a:t>thrombin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2149475"/>
            <a:ext cx="250983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Freeform 3"/>
          <p:cNvSpPr>
            <a:spLocks/>
          </p:cNvSpPr>
          <p:nvPr/>
        </p:nvSpPr>
        <p:spPr bwMode="auto">
          <a:xfrm>
            <a:off x="4181475" y="4283075"/>
            <a:ext cx="1020763" cy="463550"/>
          </a:xfrm>
          <a:custGeom>
            <a:avLst/>
            <a:gdLst/>
            <a:ahLst/>
            <a:cxnLst>
              <a:cxn ang="0">
                <a:pos x="963" y="139"/>
              </a:cxn>
              <a:cxn ang="0">
                <a:pos x="772" y="82"/>
              </a:cxn>
              <a:cxn ang="0">
                <a:pos x="593" y="39"/>
              </a:cxn>
              <a:cxn ang="0">
                <a:pos x="429" y="12"/>
              </a:cxn>
              <a:cxn ang="0">
                <a:pos x="355" y="4"/>
              </a:cxn>
              <a:cxn ang="0">
                <a:pos x="286" y="0"/>
              </a:cxn>
              <a:cxn ang="0">
                <a:pos x="223" y="0"/>
              </a:cxn>
              <a:cxn ang="0">
                <a:pos x="167" y="4"/>
              </a:cxn>
              <a:cxn ang="0">
                <a:pos x="119" y="14"/>
              </a:cxn>
              <a:cxn ang="0">
                <a:pos x="78" y="26"/>
              </a:cxn>
              <a:cxn ang="0">
                <a:pos x="44" y="43"/>
              </a:cxn>
              <a:cxn ang="0">
                <a:pos x="20" y="63"/>
              </a:cxn>
              <a:cxn ang="0">
                <a:pos x="5" y="88"/>
              </a:cxn>
              <a:cxn ang="0">
                <a:pos x="0" y="118"/>
              </a:cxn>
              <a:cxn ang="0">
                <a:pos x="5" y="148"/>
              </a:cxn>
              <a:cxn ang="0">
                <a:pos x="20" y="183"/>
              </a:cxn>
              <a:cxn ang="0">
                <a:pos x="43" y="219"/>
              </a:cxn>
              <a:cxn ang="0">
                <a:pos x="75" y="257"/>
              </a:cxn>
              <a:cxn ang="0">
                <a:pos x="115" y="297"/>
              </a:cxn>
              <a:cxn ang="0">
                <a:pos x="163" y="337"/>
              </a:cxn>
              <a:cxn ang="0">
                <a:pos x="219" y="378"/>
              </a:cxn>
              <a:cxn ang="0">
                <a:pos x="281" y="421"/>
              </a:cxn>
              <a:cxn ang="0">
                <a:pos x="349" y="462"/>
              </a:cxn>
              <a:cxn ang="0">
                <a:pos x="423" y="505"/>
              </a:cxn>
              <a:cxn ang="0">
                <a:pos x="504" y="546"/>
              </a:cxn>
              <a:cxn ang="0">
                <a:pos x="679" y="626"/>
              </a:cxn>
              <a:cxn ang="0">
                <a:pos x="870" y="702"/>
              </a:cxn>
              <a:cxn ang="0">
                <a:pos x="1065" y="768"/>
              </a:cxn>
              <a:cxn ang="0">
                <a:pos x="1250" y="819"/>
              </a:cxn>
              <a:cxn ang="0">
                <a:pos x="1422" y="853"/>
              </a:cxn>
              <a:cxn ang="0">
                <a:pos x="1540" y="869"/>
              </a:cxn>
              <a:cxn ang="0">
                <a:pos x="1612" y="875"/>
              </a:cxn>
              <a:cxn ang="0">
                <a:pos x="1678" y="876"/>
              </a:cxn>
              <a:cxn ang="0">
                <a:pos x="1736" y="875"/>
              </a:cxn>
              <a:cxn ang="0">
                <a:pos x="1790" y="868"/>
              </a:cxn>
              <a:cxn ang="0">
                <a:pos x="1835" y="857"/>
              </a:cxn>
              <a:cxn ang="0">
                <a:pos x="1871" y="843"/>
              </a:cxn>
              <a:cxn ang="0">
                <a:pos x="1901" y="824"/>
              </a:cxn>
              <a:cxn ang="0">
                <a:pos x="1919" y="801"/>
              </a:cxn>
              <a:cxn ang="0">
                <a:pos x="1930" y="773"/>
              </a:cxn>
              <a:cxn ang="0">
                <a:pos x="1930" y="744"/>
              </a:cxn>
              <a:cxn ang="0">
                <a:pos x="1919" y="710"/>
              </a:cxn>
              <a:cxn ang="0">
                <a:pos x="1901" y="676"/>
              </a:cxn>
              <a:cxn ang="0">
                <a:pos x="1872" y="638"/>
              </a:cxn>
              <a:cxn ang="0">
                <a:pos x="1836" y="600"/>
              </a:cxn>
              <a:cxn ang="0">
                <a:pos x="1792" y="560"/>
              </a:cxn>
              <a:cxn ang="0">
                <a:pos x="1742" y="518"/>
              </a:cxn>
              <a:cxn ang="0">
                <a:pos x="1683" y="477"/>
              </a:cxn>
              <a:cxn ang="0">
                <a:pos x="1617" y="435"/>
              </a:cxn>
              <a:cxn ang="0">
                <a:pos x="1545" y="393"/>
              </a:cxn>
              <a:cxn ang="0">
                <a:pos x="1469" y="351"/>
              </a:cxn>
              <a:cxn ang="0">
                <a:pos x="1344" y="290"/>
              </a:cxn>
              <a:cxn ang="0">
                <a:pos x="1159" y="211"/>
              </a:cxn>
            </a:cxnLst>
            <a:rect l="0" t="0" r="r" b="b"/>
            <a:pathLst>
              <a:path w="1931" h="876">
                <a:moveTo>
                  <a:pt x="1062" y="174"/>
                </a:moveTo>
                <a:lnTo>
                  <a:pt x="963" y="139"/>
                </a:lnTo>
                <a:lnTo>
                  <a:pt x="867" y="108"/>
                </a:lnTo>
                <a:lnTo>
                  <a:pt x="772" y="82"/>
                </a:lnTo>
                <a:lnTo>
                  <a:pt x="681" y="59"/>
                </a:lnTo>
                <a:lnTo>
                  <a:pt x="593" y="39"/>
                </a:lnTo>
                <a:lnTo>
                  <a:pt x="509" y="23"/>
                </a:lnTo>
                <a:lnTo>
                  <a:pt x="429" y="12"/>
                </a:lnTo>
                <a:lnTo>
                  <a:pt x="391" y="7"/>
                </a:lnTo>
                <a:lnTo>
                  <a:pt x="355" y="4"/>
                </a:lnTo>
                <a:lnTo>
                  <a:pt x="319" y="2"/>
                </a:lnTo>
                <a:lnTo>
                  <a:pt x="286" y="0"/>
                </a:lnTo>
                <a:lnTo>
                  <a:pt x="254" y="0"/>
                </a:lnTo>
                <a:lnTo>
                  <a:pt x="223" y="0"/>
                </a:lnTo>
                <a:lnTo>
                  <a:pt x="195" y="2"/>
                </a:lnTo>
                <a:lnTo>
                  <a:pt x="167" y="4"/>
                </a:lnTo>
                <a:lnTo>
                  <a:pt x="142" y="8"/>
                </a:lnTo>
                <a:lnTo>
                  <a:pt x="119" y="14"/>
                </a:lnTo>
                <a:lnTo>
                  <a:pt x="98" y="19"/>
                </a:lnTo>
                <a:lnTo>
                  <a:pt x="78" y="26"/>
                </a:lnTo>
                <a:lnTo>
                  <a:pt x="60" y="34"/>
                </a:lnTo>
                <a:lnTo>
                  <a:pt x="44" y="43"/>
                </a:lnTo>
                <a:lnTo>
                  <a:pt x="31" y="52"/>
                </a:lnTo>
                <a:lnTo>
                  <a:pt x="20" y="63"/>
                </a:lnTo>
                <a:lnTo>
                  <a:pt x="12" y="75"/>
                </a:lnTo>
                <a:lnTo>
                  <a:pt x="5" y="88"/>
                </a:lnTo>
                <a:lnTo>
                  <a:pt x="1" y="103"/>
                </a:lnTo>
                <a:lnTo>
                  <a:pt x="0" y="118"/>
                </a:lnTo>
                <a:lnTo>
                  <a:pt x="1" y="132"/>
                </a:lnTo>
                <a:lnTo>
                  <a:pt x="5" y="148"/>
                </a:lnTo>
                <a:lnTo>
                  <a:pt x="12" y="166"/>
                </a:lnTo>
                <a:lnTo>
                  <a:pt x="20" y="183"/>
                </a:lnTo>
                <a:lnTo>
                  <a:pt x="31" y="200"/>
                </a:lnTo>
                <a:lnTo>
                  <a:pt x="43" y="219"/>
                </a:lnTo>
                <a:lnTo>
                  <a:pt x="59" y="238"/>
                </a:lnTo>
                <a:lnTo>
                  <a:pt x="75" y="257"/>
                </a:lnTo>
                <a:lnTo>
                  <a:pt x="95" y="277"/>
                </a:lnTo>
                <a:lnTo>
                  <a:pt x="115" y="297"/>
                </a:lnTo>
                <a:lnTo>
                  <a:pt x="139" y="317"/>
                </a:lnTo>
                <a:lnTo>
                  <a:pt x="163" y="337"/>
                </a:lnTo>
                <a:lnTo>
                  <a:pt x="190" y="358"/>
                </a:lnTo>
                <a:lnTo>
                  <a:pt x="219" y="378"/>
                </a:lnTo>
                <a:lnTo>
                  <a:pt x="249" y="399"/>
                </a:lnTo>
                <a:lnTo>
                  <a:pt x="281" y="421"/>
                </a:lnTo>
                <a:lnTo>
                  <a:pt x="314" y="441"/>
                </a:lnTo>
                <a:lnTo>
                  <a:pt x="349" y="462"/>
                </a:lnTo>
                <a:lnTo>
                  <a:pt x="386" y="483"/>
                </a:lnTo>
                <a:lnTo>
                  <a:pt x="423" y="505"/>
                </a:lnTo>
                <a:lnTo>
                  <a:pt x="462" y="525"/>
                </a:lnTo>
                <a:lnTo>
                  <a:pt x="504" y="546"/>
                </a:lnTo>
                <a:lnTo>
                  <a:pt x="588" y="588"/>
                </a:lnTo>
                <a:lnTo>
                  <a:pt x="679" y="626"/>
                </a:lnTo>
                <a:lnTo>
                  <a:pt x="772" y="665"/>
                </a:lnTo>
                <a:lnTo>
                  <a:pt x="870" y="702"/>
                </a:lnTo>
                <a:lnTo>
                  <a:pt x="968" y="737"/>
                </a:lnTo>
                <a:lnTo>
                  <a:pt x="1065" y="768"/>
                </a:lnTo>
                <a:lnTo>
                  <a:pt x="1159" y="794"/>
                </a:lnTo>
                <a:lnTo>
                  <a:pt x="1250" y="819"/>
                </a:lnTo>
                <a:lnTo>
                  <a:pt x="1338" y="837"/>
                </a:lnTo>
                <a:lnTo>
                  <a:pt x="1422" y="853"/>
                </a:lnTo>
                <a:lnTo>
                  <a:pt x="1503" y="864"/>
                </a:lnTo>
                <a:lnTo>
                  <a:pt x="1540" y="869"/>
                </a:lnTo>
                <a:lnTo>
                  <a:pt x="1576" y="872"/>
                </a:lnTo>
                <a:lnTo>
                  <a:pt x="1612" y="875"/>
                </a:lnTo>
                <a:lnTo>
                  <a:pt x="1645" y="876"/>
                </a:lnTo>
                <a:lnTo>
                  <a:pt x="1678" y="876"/>
                </a:lnTo>
                <a:lnTo>
                  <a:pt x="1708" y="876"/>
                </a:lnTo>
                <a:lnTo>
                  <a:pt x="1736" y="875"/>
                </a:lnTo>
                <a:lnTo>
                  <a:pt x="1764" y="872"/>
                </a:lnTo>
                <a:lnTo>
                  <a:pt x="1790" y="868"/>
                </a:lnTo>
                <a:lnTo>
                  <a:pt x="1812" y="863"/>
                </a:lnTo>
                <a:lnTo>
                  <a:pt x="1835" y="857"/>
                </a:lnTo>
                <a:lnTo>
                  <a:pt x="1854" y="851"/>
                </a:lnTo>
                <a:lnTo>
                  <a:pt x="1871" y="843"/>
                </a:lnTo>
                <a:lnTo>
                  <a:pt x="1887" y="835"/>
                </a:lnTo>
                <a:lnTo>
                  <a:pt x="1901" y="824"/>
                </a:lnTo>
                <a:lnTo>
                  <a:pt x="1911" y="813"/>
                </a:lnTo>
                <a:lnTo>
                  <a:pt x="1919" y="801"/>
                </a:lnTo>
                <a:lnTo>
                  <a:pt x="1926" y="788"/>
                </a:lnTo>
                <a:lnTo>
                  <a:pt x="1930" y="773"/>
                </a:lnTo>
                <a:lnTo>
                  <a:pt x="1931" y="758"/>
                </a:lnTo>
                <a:lnTo>
                  <a:pt x="1930" y="744"/>
                </a:lnTo>
                <a:lnTo>
                  <a:pt x="1926" y="728"/>
                </a:lnTo>
                <a:lnTo>
                  <a:pt x="1919" y="710"/>
                </a:lnTo>
                <a:lnTo>
                  <a:pt x="1911" y="693"/>
                </a:lnTo>
                <a:lnTo>
                  <a:pt x="1901" y="676"/>
                </a:lnTo>
                <a:lnTo>
                  <a:pt x="1889" y="657"/>
                </a:lnTo>
                <a:lnTo>
                  <a:pt x="1872" y="638"/>
                </a:lnTo>
                <a:lnTo>
                  <a:pt x="1856" y="620"/>
                </a:lnTo>
                <a:lnTo>
                  <a:pt x="1836" y="600"/>
                </a:lnTo>
                <a:lnTo>
                  <a:pt x="1816" y="580"/>
                </a:lnTo>
                <a:lnTo>
                  <a:pt x="1792" y="560"/>
                </a:lnTo>
                <a:lnTo>
                  <a:pt x="1768" y="540"/>
                </a:lnTo>
                <a:lnTo>
                  <a:pt x="1742" y="518"/>
                </a:lnTo>
                <a:lnTo>
                  <a:pt x="1712" y="498"/>
                </a:lnTo>
                <a:lnTo>
                  <a:pt x="1683" y="477"/>
                </a:lnTo>
                <a:lnTo>
                  <a:pt x="1651" y="455"/>
                </a:lnTo>
                <a:lnTo>
                  <a:pt x="1617" y="435"/>
                </a:lnTo>
                <a:lnTo>
                  <a:pt x="1583" y="414"/>
                </a:lnTo>
                <a:lnTo>
                  <a:pt x="1545" y="393"/>
                </a:lnTo>
                <a:lnTo>
                  <a:pt x="1508" y="371"/>
                </a:lnTo>
                <a:lnTo>
                  <a:pt x="1469" y="351"/>
                </a:lnTo>
                <a:lnTo>
                  <a:pt x="1428" y="330"/>
                </a:lnTo>
                <a:lnTo>
                  <a:pt x="1344" y="290"/>
                </a:lnTo>
                <a:lnTo>
                  <a:pt x="1253" y="250"/>
                </a:lnTo>
                <a:lnTo>
                  <a:pt x="1159" y="211"/>
                </a:lnTo>
                <a:lnTo>
                  <a:pt x="1062" y="17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16" name="Freeform 4"/>
          <p:cNvSpPr>
            <a:spLocks/>
          </p:cNvSpPr>
          <p:nvPr/>
        </p:nvSpPr>
        <p:spPr bwMode="auto">
          <a:xfrm>
            <a:off x="4175125" y="4321175"/>
            <a:ext cx="866775" cy="884238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935" y="1671"/>
              </a:cxn>
              <a:cxn ang="0">
                <a:pos x="1638" y="1038"/>
              </a:cxn>
              <a:cxn ang="0">
                <a:pos x="703" y="0"/>
              </a:cxn>
              <a:cxn ang="0">
                <a:pos x="0" y="632"/>
              </a:cxn>
            </a:cxnLst>
            <a:rect l="0" t="0" r="r" b="b"/>
            <a:pathLst>
              <a:path w="1638" h="1671">
                <a:moveTo>
                  <a:pt x="0" y="632"/>
                </a:moveTo>
                <a:lnTo>
                  <a:pt x="935" y="1671"/>
                </a:lnTo>
                <a:lnTo>
                  <a:pt x="1638" y="1038"/>
                </a:lnTo>
                <a:lnTo>
                  <a:pt x="703" y="0"/>
                </a:lnTo>
                <a:lnTo>
                  <a:pt x="0" y="632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4483100" y="5264150"/>
            <a:ext cx="22542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4708525" y="5229225"/>
            <a:ext cx="11113" cy="46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4719638" y="5229225"/>
            <a:ext cx="238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4743450" y="51958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4754563" y="5195888"/>
            <a:ext cx="2222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4776788" y="5160963"/>
            <a:ext cx="11112" cy="46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4787900" y="5160963"/>
            <a:ext cx="2222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 flipV="1">
            <a:off x="4816475" y="5130800"/>
            <a:ext cx="1588" cy="39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4821238" y="5127625"/>
            <a:ext cx="238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 flipV="1">
            <a:off x="4849813" y="5097463"/>
            <a:ext cx="1587" cy="38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4856163" y="5094288"/>
            <a:ext cx="2222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4878388" y="5059363"/>
            <a:ext cx="11112" cy="46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>
            <a:off x="4886325" y="5065713"/>
            <a:ext cx="285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 flipV="1">
            <a:off x="4918075" y="5029200"/>
            <a:ext cx="1588" cy="39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4924425" y="5026025"/>
            <a:ext cx="2222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32" name="Rectangle 20"/>
          <p:cNvSpPr>
            <a:spLocks noChangeArrowheads="1"/>
          </p:cNvSpPr>
          <p:nvPr/>
        </p:nvSpPr>
        <p:spPr bwMode="auto">
          <a:xfrm>
            <a:off x="4946650" y="49926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33" name="Rectangle 21"/>
          <p:cNvSpPr>
            <a:spLocks noChangeArrowheads="1"/>
          </p:cNvSpPr>
          <p:nvPr/>
        </p:nvSpPr>
        <p:spPr bwMode="auto">
          <a:xfrm>
            <a:off x="4673600" y="4733925"/>
            <a:ext cx="187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34" name="Rectangle 22"/>
          <p:cNvSpPr>
            <a:spLocks noChangeArrowheads="1"/>
          </p:cNvSpPr>
          <p:nvPr/>
        </p:nvSpPr>
        <p:spPr bwMode="auto">
          <a:xfrm>
            <a:off x="4714875" y="4762500"/>
            <a:ext cx="109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sp>
        <p:nvSpPr>
          <p:cNvPr id="166935" name="Rectangle 23"/>
          <p:cNvSpPr>
            <a:spLocks noChangeArrowheads="1"/>
          </p:cNvSpPr>
          <p:nvPr/>
        </p:nvSpPr>
        <p:spPr bwMode="auto">
          <a:xfrm>
            <a:off x="4878388" y="4530725"/>
            <a:ext cx="292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36" name="Rectangle 24"/>
          <p:cNvSpPr>
            <a:spLocks noChangeArrowheads="1"/>
          </p:cNvSpPr>
          <p:nvPr/>
        </p:nvSpPr>
        <p:spPr bwMode="auto">
          <a:xfrm>
            <a:off x="4918075" y="4559300"/>
            <a:ext cx="220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PC</a:t>
            </a:r>
            <a:endParaRPr lang="en-US" altLang="en-GB"/>
          </a:p>
        </p:txBody>
      </p:sp>
      <p:grpSp>
        <p:nvGrpSpPr>
          <p:cNvPr id="166937" name="Group 25"/>
          <p:cNvGrpSpPr>
            <a:grpSpLocks/>
          </p:cNvGrpSpPr>
          <p:nvPr/>
        </p:nvGrpSpPr>
        <p:grpSpPr bwMode="auto">
          <a:xfrm>
            <a:off x="5246688" y="4749800"/>
            <a:ext cx="266700" cy="200025"/>
            <a:chOff x="3701" y="2488"/>
            <a:chExt cx="168" cy="126"/>
          </a:xfrm>
        </p:grpSpPr>
        <p:sp>
          <p:nvSpPr>
            <p:cNvPr id="166938" name="Freeform 26"/>
            <p:cNvSpPr>
              <a:spLocks/>
            </p:cNvSpPr>
            <p:nvPr/>
          </p:nvSpPr>
          <p:spPr bwMode="auto">
            <a:xfrm>
              <a:off x="3741" y="2515"/>
              <a:ext cx="128" cy="99"/>
            </a:xfrm>
            <a:custGeom>
              <a:avLst/>
              <a:gdLst/>
              <a:ahLst/>
              <a:cxnLst>
                <a:cxn ang="0">
                  <a:pos x="358" y="299"/>
                </a:cxn>
                <a:cxn ang="0">
                  <a:pos x="384" y="266"/>
                </a:cxn>
                <a:cxn ang="0">
                  <a:pos x="26" y="0"/>
                </a:cxn>
                <a:cxn ang="0">
                  <a:pos x="0" y="34"/>
                </a:cxn>
                <a:cxn ang="0">
                  <a:pos x="358" y="299"/>
                </a:cxn>
              </a:cxnLst>
              <a:rect l="0" t="0" r="r" b="b"/>
              <a:pathLst>
                <a:path w="384" h="299">
                  <a:moveTo>
                    <a:pt x="358" y="299"/>
                  </a:moveTo>
                  <a:lnTo>
                    <a:pt x="384" y="266"/>
                  </a:lnTo>
                  <a:lnTo>
                    <a:pt x="26" y="0"/>
                  </a:lnTo>
                  <a:lnTo>
                    <a:pt x="0" y="34"/>
                  </a:lnTo>
                  <a:lnTo>
                    <a:pt x="358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39" name="Freeform 27"/>
            <p:cNvSpPr>
              <a:spLocks/>
            </p:cNvSpPr>
            <p:nvPr/>
          </p:nvSpPr>
          <p:spPr bwMode="auto">
            <a:xfrm>
              <a:off x="3701" y="2488"/>
              <a:ext cx="62" cy="56"/>
            </a:xfrm>
            <a:custGeom>
              <a:avLst/>
              <a:gdLst/>
              <a:ahLst/>
              <a:cxnLst>
                <a:cxn ang="0">
                  <a:pos x="187" y="32"/>
                </a:cxn>
                <a:cxn ang="0">
                  <a:pos x="0" y="0"/>
                </a:cxn>
                <a:cxn ang="0">
                  <a:pos x="87" y="168"/>
                </a:cxn>
                <a:cxn ang="0">
                  <a:pos x="187" y="32"/>
                </a:cxn>
              </a:cxnLst>
              <a:rect l="0" t="0" r="r" b="b"/>
              <a:pathLst>
                <a:path w="187" h="168">
                  <a:moveTo>
                    <a:pt x="187" y="32"/>
                  </a:moveTo>
                  <a:lnTo>
                    <a:pt x="0" y="0"/>
                  </a:lnTo>
                  <a:lnTo>
                    <a:pt x="87" y="168"/>
                  </a:lnTo>
                  <a:lnTo>
                    <a:pt x="18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6940" name="Group 28"/>
          <p:cNvGrpSpPr>
            <a:grpSpLocks/>
          </p:cNvGrpSpPr>
          <p:nvPr/>
        </p:nvGrpSpPr>
        <p:grpSpPr bwMode="auto">
          <a:xfrm>
            <a:off x="5329238" y="3663950"/>
            <a:ext cx="527050" cy="471488"/>
            <a:chOff x="3753" y="1804"/>
            <a:chExt cx="332" cy="297"/>
          </a:xfrm>
        </p:grpSpPr>
        <p:sp>
          <p:nvSpPr>
            <p:cNvPr id="166941" name="Freeform 29"/>
            <p:cNvSpPr>
              <a:spLocks/>
            </p:cNvSpPr>
            <p:nvPr/>
          </p:nvSpPr>
          <p:spPr bwMode="auto">
            <a:xfrm>
              <a:off x="3753" y="1836"/>
              <a:ext cx="296" cy="265"/>
            </a:xfrm>
            <a:custGeom>
              <a:avLst/>
              <a:gdLst/>
              <a:ahLst/>
              <a:cxnLst>
                <a:cxn ang="0">
                  <a:pos x="0" y="765"/>
                </a:cxn>
                <a:cxn ang="0">
                  <a:pos x="28" y="797"/>
                </a:cxn>
                <a:cxn ang="0">
                  <a:pos x="887" y="32"/>
                </a:cxn>
                <a:cxn ang="0">
                  <a:pos x="859" y="0"/>
                </a:cxn>
                <a:cxn ang="0">
                  <a:pos x="0" y="765"/>
                </a:cxn>
              </a:cxnLst>
              <a:rect l="0" t="0" r="r" b="b"/>
              <a:pathLst>
                <a:path w="887" h="797">
                  <a:moveTo>
                    <a:pt x="0" y="765"/>
                  </a:moveTo>
                  <a:lnTo>
                    <a:pt x="28" y="797"/>
                  </a:lnTo>
                  <a:lnTo>
                    <a:pt x="887" y="32"/>
                  </a:lnTo>
                  <a:lnTo>
                    <a:pt x="859" y="0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42" name="Freeform 30"/>
            <p:cNvSpPr>
              <a:spLocks/>
            </p:cNvSpPr>
            <p:nvPr/>
          </p:nvSpPr>
          <p:spPr bwMode="auto">
            <a:xfrm>
              <a:off x="4024" y="1804"/>
              <a:ext cx="61" cy="59"/>
            </a:xfrm>
            <a:custGeom>
              <a:avLst/>
              <a:gdLst/>
              <a:ahLst/>
              <a:cxnLst>
                <a:cxn ang="0">
                  <a:pos x="113" y="176"/>
                </a:cxn>
                <a:cxn ang="0">
                  <a:pos x="183" y="0"/>
                </a:cxn>
                <a:cxn ang="0">
                  <a:pos x="0" y="50"/>
                </a:cxn>
                <a:cxn ang="0">
                  <a:pos x="113" y="176"/>
                </a:cxn>
              </a:cxnLst>
              <a:rect l="0" t="0" r="r" b="b"/>
              <a:pathLst>
                <a:path w="183" h="176">
                  <a:moveTo>
                    <a:pt x="113" y="176"/>
                  </a:moveTo>
                  <a:lnTo>
                    <a:pt x="183" y="0"/>
                  </a:lnTo>
                  <a:lnTo>
                    <a:pt x="0" y="50"/>
                  </a:lnTo>
                  <a:lnTo>
                    <a:pt x="113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6943" name="Group 31"/>
          <p:cNvGrpSpPr>
            <a:grpSpLocks/>
          </p:cNvGrpSpPr>
          <p:nvPr/>
        </p:nvGrpSpPr>
        <p:grpSpPr bwMode="auto">
          <a:xfrm>
            <a:off x="4957763" y="4924425"/>
            <a:ext cx="90487" cy="79375"/>
            <a:chOff x="3519" y="2598"/>
            <a:chExt cx="57" cy="50"/>
          </a:xfrm>
        </p:grpSpPr>
        <p:sp>
          <p:nvSpPr>
            <p:cNvPr id="166944" name="Rectangle 32"/>
            <p:cNvSpPr>
              <a:spLocks noChangeArrowheads="1"/>
            </p:cNvSpPr>
            <p:nvPr/>
          </p:nvSpPr>
          <p:spPr bwMode="auto">
            <a:xfrm>
              <a:off x="3519" y="2641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45" name="Rectangle 33"/>
            <p:cNvSpPr>
              <a:spLocks noChangeArrowheads="1"/>
            </p:cNvSpPr>
            <p:nvPr/>
          </p:nvSpPr>
          <p:spPr bwMode="auto">
            <a:xfrm>
              <a:off x="3533" y="2619"/>
              <a:ext cx="7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46" name="Rectangle 34"/>
            <p:cNvSpPr>
              <a:spLocks noChangeArrowheads="1"/>
            </p:cNvSpPr>
            <p:nvPr/>
          </p:nvSpPr>
          <p:spPr bwMode="auto">
            <a:xfrm>
              <a:off x="3540" y="2619"/>
              <a:ext cx="15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47" name="Rectangle 35"/>
            <p:cNvSpPr>
              <a:spLocks noChangeArrowheads="1"/>
            </p:cNvSpPr>
            <p:nvPr/>
          </p:nvSpPr>
          <p:spPr bwMode="auto">
            <a:xfrm>
              <a:off x="3555" y="2598"/>
              <a:ext cx="7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48" name="Rectangle 36"/>
            <p:cNvSpPr>
              <a:spLocks noChangeArrowheads="1"/>
            </p:cNvSpPr>
            <p:nvPr/>
          </p:nvSpPr>
          <p:spPr bwMode="auto">
            <a:xfrm>
              <a:off x="3562" y="2598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6949" name="Freeform 37"/>
          <p:cNvSpPr>
            <a:spLocks/>
          </p:cNvSpPr>
          <p:nvPr/>
        </p:nvSpPr>
        <p:spPr bwMode="auto">
          <a:xfrm>
            <a:off x="5627688" y="4962525"/>
            <a:ext cx="1020762" cy="461963"/>
          </a:xfrm>
          <a:custGeom>
            <a:avLst/>
            <a:gdLst/>
            <a:ahLst/>
            <a:cxnLst>
              <a:cxn ang="0">
                <a:pos x="963" y="139"/>
              </a:cxn>
              <a:cxn ang="0">
                <a:pos x="772" y="81"/>
              </a:cxn>
              <a:cxn ang="0">
                <a:pos x="593" y="38"/>
              </a:cxn>
              <a:cxn ang="0">
                <a:pos x="429" y="12"/>
              </a:cxn>
              <a:cxn ang="0">
                <a:pos x="355" y="4"/>
              </a:cxn>
              <a:cxn ang="0">
                <a:pos x="286" y="0"/>
              </a:cxn>
              <a:cxn ang="0">
                <a:pos x="223" y="0"/>
              </a:cxn>
              <a:cxn ang="0">
                <a:pos x="167" y="4"/>
              </a:cxn>
              <a:cxn ang="0">
                <a:pos x="119" y="13"/>
              </a:cxn>
              <a:cxn ang="0">
                <a:pos x="78" y="25"/>
              </a:cxn>
              <a:cxn ang="0">
                <a:pos x="44" y="42"/>
              </a:cxn>
              <a:cxn ang="0">
                <a:pos x="20" y="62"/>
              </a:cxn>
              <a:cxn ang="0">
                <a:pos x="5" y="88"/>
              </a:cxn>
              <a:cxn ang="0">
                <a:pos x="0" y="117"/>
              </a:cxn>
              <a:cxn ang="0">
                <a:pos x="5" y="148"/>
              </a:cxn>
              <a:cxn ang="0">
                <a:pos x="20" y="183"/>
              </a:cxn>
              <a:cxn ang="0">
                <a:pos x="43" y="219"/>
              </a:cxn>
              <a:cxn ang="0">
                <a:pos x="75" y="256"/>
              </a:cxn>
              <a:cxn ang="0">
                <a:pos x="115" y="296"/>
              </a:cxn>
              <a:cxn ang="0">
                <a:pos x="163" y="336"/>
              </a:cxn>
              <a:cxn ang="0">
                <a:pos x="219" y="377"/>
              </a:cxn>
              <a:cxn ang="0">
                <a:pos x="281" y="420"/>
              </a:cxn>
              <a:cxn ang="0">
                <a:pos x="349" y="462"/>
              </a:cxn>
              <a:cxn ang="0">
                <a:pos x="423" y="504"/>
              </a:cxn>
              <a:cxn ang="0">
                <a:pos x="504" y="546"/>
              </a:cxn>
              <a:cxn ang="0">
                <a:pos x="678" y="626"/>
              </a:cxn>
              <a:cxn ang="0">
                <a:pos x="869" y="702"/>
              </a:cxn>
              <a:cxn ang="0">
                <a:pos x="1064" y="767"/>
              </a:cxn>
              <a:cxn ang="0">
                <a:pos x="1250" y="818"/>
              </a:cxn>
              <a:cxn ang="0">
                <a:pos x="1422" y="853"/>
              </a:cxn>
              <a:cxn ang="0">
                <a:pos x="1540" y="869"/>
              </a:cxn>
              <a:cxn ang="0">
                <a:pos x="1612" y="874"/>
              </a:cxn>
              <a:cxn ang="0">
                <a:pos x="1677" y="875"/>
              </a:cxn>
              <a:cxn ang="0">
                <a:pos x="1736" y="874"/>
              </a:cxn>
              <a:cxn ang="0">
                <a:pos x="1790" y="867"/>
              </a:cxn>
              <a:cxn ang="0">
                <a:pos x="1835" y="857"/>
              </a:cxn>
              <a:cxn ang="0">
                <a:pos x="1871" y="842"/>
              </a:cxn>
              <a:cxn ang="0">
                <a:pos x="1900" y="823"/>
              </a:cxn>
              <a:cxn ang="0">
                <a:pos x="1919" y="801"/>
              </a:cxn>
              <a:cxn ang="0">
                <a:pos x="1930" y="773"/>
              </a:cxn>
              <a:cxn ang="0">
                <a:pos x="1930" y="743"/>
              </a:cxn>
              <a:cxn ang="0">
                <a:pos x="1919" y="710"/>
              </a:cxn>
              <a:cxn ang="0">
                <a:pos x="1900" y="675"/>
              </a:cxn>
              <a:cxn ang="0">
                <a:pos x="1872" y="638"/>
              </a:cxn>
              <a:cxn ang="0">
                <a:pos x="1836" y="599"/>
              </a:cxn>
              <a:cxn ang="0">
                <a:pos x="1792" y="559"/>
              </a:cxn>
              <a:cxn ang="0">
                <a:pos x="1742" y="518"/>
              </a:cxn>
              <a:cxn ang="0">
                <a:pos x="1683" y="476"/>
              </a:cxn>
              <a:cxn ang="0">
                <a:pos x="1617" y="435"/>
              </a:cxn>
              <a:cxn ang="0">
                <a:pos x="1545" y="392"/>
              </a:cxn>
              <a:cxn ang="0">
                <a:pos x="1469" y="351"/>
              </a:cxn>
              <a:cxn ang="0">
                <a:pos x="1344" y="289"/>
              </a:cxn>
              <a:cxn ang="0">
                <a:pos x="1159" y="211"/>
              </a:cxn>
            </a:cxnLst>
            <a:rect l="0" t="0" r="r" b="b"/>
            <a:pathLst>
              <a:path w="1931" h="875">
                <a:moveTo>
                  <a:pt x="1062" y="173"/>
                </a:moveTo>
                <a:lnTo>
                  <a:pt x="963" y="139"/>
                </a:lnTo>
                <a:lnTo>
                  <a:pt x="867" y="108"/>
                </a:lnTo>
                <a:lnTo>
                  <a:pt x="772" y="81"/>
                </a:lnTo>
                <a:lnTo>
                  <a:pt x="681" y="58"/>
                </a:lnTo>
                <a:lnTo>
                  <a:pt x="593" y="38"/>
                </a:lnTo>
                <a:lnTo>
                  <a:pt x="509" y="22"/>
                </a:lnTo>
                <a:lnTo>
                  <a:pt x="429" y="12"/>
                </a:lnTo>
                <a:lnTo>
                  <a:pt x="391" y="6"/>
                </a:lnTo>
                <a:lnTo>
                  <a:pt x="355" y="4"/>
                </a:lnTo>
                <a:lnTo>
                  <a:pt x="319" y="1"/>
                </a:lnTo>
                <a:lnTo>
                  <a:pt x="286" y="0"/>
                </a:lnTo>
                <a:lnTo>
                  <a:pt x="254" y="0"/>
                </a:lnTo>
                <a:lnTo>
                  <a:pt x="223" y="0"/>
                </a:lnTo>
                <a:lnTo>
                  <a:pt x="195" y="1"/>
                </a:lnTo>
                <a:lnTo>
                  <a:pt x="167" y="4"/>
                </a:lnTo>
                <a:lnTo>
                  <a:pt x="142" y="8"/>
                </a:lnTo>
                <a:lnTo>
                  <a:pt x="119" y="13"/>
                </a:lnTo>
                <a:lnTo>
                  <a:pt x="98" y="18"/>
                </a:lnTo>
                <a:lnTo>
                  <a:pt x="78" y="25"/>
                </a:lnTo>
                <a:lnTo>
                  <a:pt x="60" y="33"/>
                </a:lnTo>
                <a:lnTo>
                  <a:pt x="44" y="42"/>
                </a:lnTo>
                <a:lnTo>
                  <a:pt x="31" y="52"/>
                </a:lnTo>
                <a:lnTo>
                  <a:pt x="20" y="62"/>
                </a:lnTo>
                <a:lnTo>
                  <a:pt x="12" y="74"/>
                </a:lnTo>
                <a:lnTo>
                  <a:pt x="5" y="88"/>
                </a:lnTo>
                <a:lnTo>
                  <a:pt x="1" y="103"/>
                </a:lnTo>
                <a:lnTo>
                  <a:pt x="0" y="117"/>
                </a:lnTo>
                <a:lnTo>
                  <a:pt x="1" y="132"/>
                </a:lnTo>
                <a:lnTo>
                  <a:pt x="5" y="148"/>
                </a:lnTo>
                <a:lnTo>
                  <a:pt x="12" y="165"/>
                </a:lnTo>
                <a:lnTo>
                  <a:pt x="20" y="183"/>
                </a:lnTo>
                <a:lnTo>
                  <a:pt x="31" y="200"/>
                </a:lnTo>
                <a:lnTo>
                  <a:pt x="43" y="219"/>
                </a:lnTo>
                <a:lnTo>
                  <a:pt x="59" y="237"/>
                </a:lnTo>
                <a:lnTo>
                  <a:pt x="75" y="256"/>
                </a:lnTo>
                <a:lnTo>
                  <a:pt x="95" y="276"/>
                </a:lnTo>
                <a:lnTo>
                  <a:pt x="115" y="296"/>
                </a:lnTo>
                <a:lnTo>
                  <a:pt x="139" y="316"/>
                </a:lnTo>
                <a:lnTo>
                  <a:pt x="163" y="336"/>
                </a:lnTo>
                <a:lnTo>
                  <a:pt x="190" y="357"/>
                </a:lnTo>
                <a:lnTo>
                  <a:pt x="219" y="377"/>
                </a:lnTo>
                <a:lnTo>
                  <a:pt x="248" y="399"/>
                </a:lnTo>
                <a:lnTo>
                  <a:pt x="281" y="420"/>
                </a:lnTo>
                <a:lnTo>
                  <a:pt x="314" y="440"/>
                </a:lnTo>
                <a:lnTo>
                  <a:pt x="349" y="462"/>
                </a:lnTo>
                <a:lnTo>
                  <a:pt x="386" y="483"/>
                </a:lnTo>
                <a:lnTo>
                  <a:pt x="423" y="504"/>
                </a:lnTo>
                <a:lnTo>
                  <a:pt x="462" y="524"/>
                </a:lnTo>
                <a:lnTo>
                  <a:pt x="504" y="546"/>
                </a:lnTo>
                <a:lnTo>
                  <a:pt x="588" y="587"/>
                </a:lnTo>
                <a:lnTo>
                  <a:pt x="678" y="626"/>
                </a:lnTo>
                <a:lnTo>
                  <a:pt x="772" y="664"/>
                </a:lnTo>
                <a:lnTo>
                  <a:pt x="869" y="702"/>
                </a:lnTo>
                <a:lnTo>
                  <a:pt x="968" y="737"/>
                </a:lnTo>
                <a:lnTo>
                  <a:pt x="1064" y="767"/>
                </a:lnTo>
                <a:lnTo>
                  <a:pt x="1159" y="794"/>
                </a:lnTo>
                <a:lnTo>
                  <a:pt x="1250" y="818"/>
                </a:lnTo>
                <a:lnTo>
                  <a:pt x="1338" y="837"/>
                </a:lnTo>
                <a:lnTo>
                  <a:pt x="1422" y="853"/>
                </a:lnTo>
                <a:lnTo>
                  <a:pt x="1502" y="863"/>
                </a:lnTo>
                <a:lnTo>
                  <a:pt x="1540" y="869"/>
                </a:lnTo>
                <a:lnTo>
                  <a:pt x="1576" y="871"/>
                </a:lnTo>
                <a:lnTo>
                  <a:pt x="1612" y="874"/>
                </a:lnTo>
                <a:lnTo>
                  <a:pt x="1645" y="875"/>
                </a:lnTo>
                <a:lnTo>
                  <a:pt x="1677" y="875"/>
                </a:lnTo>
                <a:lnTo>
                  <a:pt x="1708" y="875"/>
                </a:lnTo>
                <a:lnTo>
                  <a:pt x="1736" y="874"/>
                </a:lnTo>
                <a:lnTo>
                  <a:pt x="1764" y="871"/>
                </a:lnTo>
                <a:lnTo>
                  <a:pt x="1790" y="867"/>
                </a:lnTo>
                <a:lnTo>
                  <a:pt x="1812" y="862"/>
                </a:lnTo>
                <a:lnTo>
                  <a:pt x="1835" y="857"/>
                </a:lnTo>
                <a:lnTo>
                  <a:pt x="1854" y="850"/>
                </a:lnTo>
                <a:lnTo>
                  <a:pt x="1871" y="842"/>
                </a:lnTo>
                <a:lnTo>
                  <a:pt x="1887" y="834"/>
                </a:lnTo>
                <a:lnTo>
                  <a:pt x="1900" y="823"/>
                </a:lnTo>
                <a:lnTo>
                  <a:pt x="1911" y="813"/>
                </a:lnTo>
                <a:lnTo>
                  <a:pt x="1919" y="801"/>
                </a:lnTo>
                <a:lnTo>
                  <a:pt x="1926" y="787"/>
                </a:lnTo>
                <a:lnTo>
                  <a:pt x="1930" y="773"/>
                </a:lnTo>
                <a:lnTo>
                  <a:pt x="1931" y="758"/>
                </a:lnTo>
                <a:lnTo>
                  <a:pt x="1930" y="743"/>
                </a:lnTo>
                <a:lnTo>
                  <a:pt x="1926" y="727"/>
                </a:lnTo>
                <a:lnTo>
                  <a:pt x="1919" y="710"/>
                </a:lnTo>
                <a:lnTo>
                  <a:pt x="1911" y="693"/>
                </a:lnTo>
                <a:lnTo>
                  <a:pt x="1900" y="675"/>
                </a:lnTo>
                <a:lnTo>
                  <a:pt x="1888" y="656"/>
                </a:lnTo>
                <a:lnTo>
                  <a:pt x="1872" y="638"/>
                </a:lnTo>
                <a:lnTo>
                  <a:pt x="1856" y="619"/>
                </a:lnTo>
                <a:lnTo>
                  <a:pt x="1836" y="599"/>
                </a:lnTo>
                <a:lnTo>
                  <a:pt x="1816" y="579"/>
                </a:lnTo>
                <a:lnTo>
                  <a:pt x="1792" y="559"/>
                </a:lnTo>
                <a:lnTo>
                  <a:pt x="1768" y="539"/>
                </a:lnTo>
                <a:lnTo>
                  <a:pt x="1742" y="518"/>
                </a:lnTo>
                <a:lnTo>
                  <a:pt x="1712" y="498"/>
                </a:lnTo>
                <a:lnTo>
                  <a:pt x="1683" y="476"/>
                </a:lnTo>
                <a:lnTo>
                  <a:pt x="1651" y="455"/>
                </a:lnTo>
                <a:lnTo>
                  <a:pt x="1617" y="435"/>
                </a:lnTo>
                <a:lnTo>
                  <a:pt x="1583" y="414"/>
                </a:lnTo>
                <a:lnTo>
                  <a:pt x="1545" y="392"/>
                </a:lnTo>
                <a:lnTo>
                  <a:pt x="1508" y="371"/>
                </a:lnTo>
                <a:lnTo>
                  <a:pt x="1469" y="351"/>
                </a:lnTo>
                <a:lnTo>
                  <a:pt x="1428" y="329"/>
                </a:lnTo>
                <a:lnTo>
                  <a:pt x="1344" y="289"/>
                </a:lnTo>
                <a:lnTo>
                  <a:pt x="1253" y="249"/>
                </a:lnTo>
                <a:lnTo>
                  <a:pt x="1159" y="211"/>
                </a:lnTo>
                <a:lnTo>
                  <a:pt x="1062" y="173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50" name="Rectangle 38"/>
          <p:cNvSpPr>
            <a:spLocks noChangeArrowheads="1"/>
          </p:cNvSpPr>
          <p:nvPr/>
        </p:nvSpPr>
        <p:spPr bwMode="auto">
          <a:xfrm>
            <a:off x="6099175" y="5175250"/>
            <a:ext cx="292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51" name="Rectangle 39"/>
          <p:cNvSpPr>
            <a:spLocks noChangeArrowheads="1"/>
          </p:cNvSpPr>
          <p:nvPr/>
        </p:nvSpPr>
        <p:spPr bwMode="auto">
          <a:xfrm>
            <a:off x="6296025" y="5203825"/>
            <a:ext cx="220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PC</a:t>
            </a:r>
            <a:endParaRPr lang="en-US" altLang="en-GB"/>
          </a:p>
        </p:txBody>
      </p:sp>
      <p:sp>
        <p:nvSpPr>
          <p:cNvPr id="166952" name="Rectangle 40"/>
          <p:cNvSpPr>
            <a:spLocks noChangeArrowheads="1"/>
          </p:cNvSpPr>
          <p:nvPr/>
        </p:nvSpPr>
        <p:spPr bwMode="auto">
          <a:xfrm>
            <a:off x="2671763" y="2112963"/>
            <a:ext cx="185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53" name="Rectangle 41"/>
          <p:cNvSpPr>
            <a:spLocks noChangeArrowheads="1"/>
          </p:cNvSpPr>
          <p:nvPr/>
        </p:nvSpPr>
        <p:spPr bwMode="auto">
          <a:xfrm>
            <a:off x="3130550" y="2214563"/>
            <a:ext cx="109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grpSp>
        <p:nvGrpSpPr>
          <p:cNvPr id="166954" name="Group 42"/>
          <p:cNvGrpSpPr>
            <a:grpSpLocks/>
          </p:cNvGrpSpPr>
          <p:nvPr/>
        </p:nvGrpSpPr>
        <p:grpSpPr bwMode="auto">
          <a:xfrm>
            <a:off x="2754313" y="2070100"/>
            <a:ext cx="852487" cy="684213"/>
            <a:chOff x="1966" y="746"/>
            <a:chExt cx="537" cy="431"/>
          </a:xfrm>
        </p:grpSpPr>
        <p:sp>
          <p:nvSpPr>
            <p:cNvPr id="166955" name="Line 43"/>
            <p:cNvSpPr>
              <a:spLocks noChangeShapeType="1"/>
            </p:cNvSpPr>
            <p:nvPr/>
          </p:nvSpPr>
          <p:spPr bwMode="auto">
            <a:xfrm>
              <a:off x="1966" y="1109"/>
              <a:ext cx="168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56" name="Line 44"/>
            <p:cNvSpPr>
              <a:spLocks noChangeShapeType="1"/>
            </p:cNvSpPr>
            <p:nvPr/>
          </p:nvSpPr>
          <p:spPr bwMode="auto">
            <a:xfrm flipV="1">
              <a:off x="2138" y="1081"/>
              <a:ext cx="6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57" name="Line 45"/>
            <p:cNvSpPr>
              <a:spLocks noChangeShapeType="1"/>
            </p:cNvSpPr>
            <p:nvPr/>
          </p:nvSpPr>
          <p:spPr bwMode="auto">
            <a:xfrm>
              <a:off x="2203" y="1085"/>
              <a:ext cx="74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58" name="Line 46"/>
            <p:cNvSpPr>
              <a:spLocks noChangeShapeType="1"/>
            </p:cNvSpPr>
            <p:nvPr/>
          </p:nvSpPr>
          <p:spPr bwMode="auto">
            <a:xfrm>
              <a:off x="2281" y="1153"/>
              <a:ext cx="167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59" name="Line 47"/>
            <p:cNvSpPr>
              <a:spLocks noChangeShapeType="1"/>
            </p:cNvSpPr>
            <p:nvPr/>
          </p:nvSpPr>
          <p:spPr bwMode="auto">
            <a:xfrm flipV="1">
              <a:off x="2452" y="814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60" name="Line 48"/>
            <p:cNvSpPr>
              <a:spLocks noChangeShapeType="1"/>
            </p:cNvSpPr>
            <p:nvPr/>
          </p:nvSpPr>
          <p:spPr bwMode="auto">
            <a:xfrm flipH="1" flipV="1">
              <a:off x="2013" y="746"/>
              <a:ext cx="490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61" name="Line 49"/>
            <p:cNvSpPr>
              <a:spLocks noChangeShapeType="1"/>
            </p:cNvSpPr>
            <p:nvPr/>
          </p:nvSpPr>
          <p:spPr bwMode="auto">
            <a:xfrm flipV="1">
              <a:off x="1966" y="746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6962" name="Rectangle 50"/>
          <p:cNvSpPr>
            <a:spLocks noChangeArrowheads="1"/>
          </p:cNvSpPr>
          <p:nvPr/>
        </p:nvSpPr>
        <p:spPr bwMode="auto">
          <a:xfrm>
            <a:off x="4198938" y="2597150"/>
            <a:ext cx="3365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63" name="Rectangle 51"/>
          <p:cNvSpPr>
            <a:spLocks noChangeArrowheads="1"/>
          </p:cNvSpPr>
          <p:nvPr/>
        </p:nvSpPr>
        <p:spPr bwMode="auto">
          <a:xfrm>
            <a:off x="4240213" y="2625725"/>
            <a:ext cx="2651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TM</a:t>
            </a:r>
            <a:endParaRPr lang="en-US" altLang="en-GB"/>
          </a:p>
        </p:txBody>
      </p:sp>
      <p:sp>
        <p:nvSpPr>
          <p:cNvPr id="166964" name="Rectangle 52"/>
          <p:cNvSpPr>
            <a:spLocks noChangeArrowheads="1"/>
          </p:cNvSpPr>
          <p:nvPr/>
        </p:nvSpPr>
        <p:spPr bwMode="auto">
          <a:xfrm>
            <a:off x="2774950" y="5629275"/>
            <a:ext cx="1085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65" name="Rectangle 53"/>
          <p:cNvSpPr>
            <a:spLocks noChangeArrowheads="1"/>
          </p:cNvSpPr>
          <p:nvPr/>
        </p:nvSpPr>
        <p:spPr bwMode="auto">
          <a:xfrm>
            <a:off x="1198563" y="5762625"/>
            <a:ext cx="127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800">
                <a:solidFill>
                  <a:srgbClr val="000000"/>
                </a:solidFill>
              </a:rPr>
              <a:t>Endothelium</a:t>
            </a:r>
            <a:endParaRPr lang="en-US" altLang="en-GB" sz="4000"/>
          </a:p>
        </p:txBody>
      </p:sp>
      <p:sp>
        <p:nvSpPr>
          <p:cNvPr id="166966" name="Rectangle 54"/>
          <p:cNvSpPr>
            <a:spLocks noChangeArrowheads="1"/>
          </p:cNvSpPr>
          <p:nvPr/>
        </p:nvSpPr>
        <p:spPr bwMode="auto">
          <a:xfrm rot="19080000">
            <a:off x="4722813" y="4913313"/>
            <a:ext cx="298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100" b="0">
                <a:solidFill>
                  <a:srgbClr val="000000"/>
                </a:solidFill>
              </a:rPr>
              <a:t>+    +</a:t>
            </a:r>
            <a:endParaRPr lang="en-US" altLang="en-GB"/>
          </a:p>
        </p:txBody>
      </p:sp>
      <p:sp>
        <p:nvSpPr>
          <p:cNvPr id="166967" name="Rectangle 55"/>
          <p:cNvSpPr>
            <a:spLocks noChangeArrowheads="1"/>
          </p:cNvSpPr>
          <p:nvPr/>
        </p:nvSpPr>
        <p:spPr bwMode="auto">
          <a:xfrm>
            <a:off x="7010400" y="3527425"/>
            <a:ext cx="955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68" name="Rectangle 56"/>
          <p:cNvSpPr>
            <a:spLocks noChangeArrowheads="1"/>
          </p:cNvSpPr>
          <p:nvPr/>
        </p:nvSpPr>
        <p:spPr bwMode="auto">
          <a:xfrm>
            <a:off x="6642100" y="2055813"/>
            <a:ext cx="947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69" name="Rectangle 57"/>
          <p:cNvSpPr>
            <a:spLocks noChangeArrowheads="1"/>
          </p:cNvSpPr>
          <p:nvPr/>
        </p:nvSpPr>
        <p:spPr bwMode="auto">
          <a:xfrm>
            <a:off x="7231063" y="1855788"/>
            <a:ext cx="1038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/>
              <a:t>Factor </a:t>
            </a:r>
            <a:r>
              <a:rPr lang="en-US" altLang="en-GB" sz="1900">
                <a:solidFill>
                  <a:srgbClr val="FF0000"/>
                </a:solidFill>
              </a:rPr>
              <a:t>Va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66970" name="Rectangle 58"/>
          <p:cNvSpPr>
            <a:spLocks noChangeArrowheads="1"/>
          </p:cNvSpPr>
          <p:nvPr/>
        </p:nvSpPr>
        <p:spPr bwMode="auto">
          <a:xfrm>
            <a:off x="7385050" y="2235200"/>
            <a:ext cx="13192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/>
              <a:t>Factor </a:t>
            </a:r>
            <a:r>
              <a:rPr lang="en-US" altLang="en-GB" sz="1900">
                <a:solidFill>
                  <a:srgbClr val="FF0000"/>
                </a:solidFill>
              </a:rPr>
              <a:t>VIIIa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66971" name="Oval 59"/>
          <p:cNvSpPr>
            <a:spLocks noChangeArrowheads="1"/>
          </p:cNvSpPr>
          <p:nvPr/>
        </p:nvSpPr>
        <p:spPr bwMode="auto">
          <a:xfrm>
            <a:off x="6413500" y="2898775"/>
            <a:ext cx="538163" cy="50323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72" name="Freeform 60"/>
          <p:cNvSpPr>
            <a:spLocks/>
          </p:cNvSpPr>
          <p:nvPr/>
        </p:nvSpPr>
        <p:spPr bwMode="auto">
          <a:xfrm>
            <a:off x="6078538" y="2763838"/>
            <a:ext cx="703262" cy="612775"/>
          </a:xfrm>
          <a:custGeom>
            <a:avLst/>
            <a:gdLst/>
            <a:ahLst/>
            <a:cxnLst>
              <a:cxn ang="0">
                <a:pos x="956" y="807"/>
              </a:cxn>
              <a:cxn ang="0">
                <a:pos x="1068" y="697"/>
              </a:cxn>
              <a:cxn ang="0">
                <a:pos x="1163" y="585"/>
              </a:cxn>
              <a:cxn ang="0">
                <a:pos x="1238" y="474"/>
              </a:cxn>
              <a:cxn ang="0">
                <a:pos x="1268" y="421"/>
              </a:cxn>
              <a:cxn ang="0">
                <a:pos x="1292" y="368"/>
              </a:cxn>
              <a:cxn ang="0">
                <a:pos x="1310" y="317"/>
              </a:cxn>
              <a:cxn ang="0">
                <a:pos x="1323" y="269"/>
              </a:cxn>
              <a:cxn ang="0">
                <a:pos x="1330" y="223"/>
              </a:cxn>
              <a:cxn ang="0">
                <a:pos x="1330" y="181"/>
              </a:cxn>
              <a:cxn ang="0">
                <a:pos x="1323" y="141"/>
              </a:cxn>
              <a:cxn ang="0">
                <a:pos x="1310" y="105"/>
              </a:cxn>
              <a:cxn ang="0">
                <a:pos x="1290" y="74"/>
              </a:cxn>
              <a:cxn ang="0">
                <a:pos x="1263" y="47"/>
              </a:cxn>
              <a:cxn ang="0">
                <a:pos x="1231" y="27"/>
              </a:cxn>
              <a:cxn ang="0">
                <a:pos x="1194" y="12"/>
              </a:cxn>
              <a:cxn ang="0">
                <a:pos x="1152" y="3"/>
              </a:cxn>
              <a:cxn ang="0">
                <a:pos x="1105" y="0"/>
              </a:cxn>
              <a:cxn ang="0">
                <a:pos x="1055" y="2"/>
              </a:cxn>
              <a:cxn ang="0">
                <a:pos x="1001" y="10"/>
              </a:cxn>
              <a:cxn ang="0">
                <a:pos x="886" y="40"/>
              </a:cxn>
              <a:cxn ang="0">
                <a:pos x="762" y="90"/>
              </a:cxn>
              <a:cxn ang="0">
                <a:pos x="633" y="161"/>
              </a:cxn>
              <a:cxn ang="0">
                <a:pos x="502" y="247"/>
              </a:cxn>
              <a:cxn ang="0">
                <a:pos x="374" y="352"/>
              </a:cxn>
              <a:cxn ang="0">
                <a:pos x="261" y="461"/>
              </a:cxn>
              <a:cxn ang="0">
                <a:pos x="167" y="573"/>
              </a:cxn>
              <a:cxn ang="0">
                <a:pos x="92" y="684"/>
              </a:cxn>
              <a:cxn ang="0">
                <a:pos x="62" y="737"/>
              </a:cxn>
              <a:cxn ang="0">
                <a:pos x="37" y="791"/>
              </a:cxn>
              <a:cxn ang="0">
                <a:pos x="20" y="841"/>
              </a:cxn>
              <a:cxn ang="0">
                <a:pos x="6" y="889"/>
              </a:cxn>
              <a:cxn ang="0">
                <a:pos x="1" y="935"/>
              </a:cxn>
              <a:cxn ang="0">
                <a:pos x="0" y="979"/>
              </a:cxn>
              <a:cxn ang="0">
                <a:pos x="6" y="1018"/>
              </a:cxn>
              <a:cxn ang="0">
                <a:pos x="20" y="1054"/>
              </a:cxn>
              <a:cxn ang="0">
                <a:pos x="40" y="1084"/>
              </a:cxn>
              <a:cxn ang="0">
                <a:pos x="66" y="1111"/>
              </a:cxn>
              <a:cxn ang="0">
                <a:pos x="98" y="1131"/>
              </a:cxn>
              <a:cxn ang="0">
                <a:pos x="136" y="1146"/>
              </a:cxn>
              <a:cxn ang="0">
                <a:pos x="179" y="1155"/>
              </a:cxn>
              <a:cxn ang="0">
                <a:pos x="224" y="1158"/>
              </a:cxn>
              <a:cxn ang="0">
                <a:pos x="275" y="1156"/>
              </a:cxn>
              <a:cxn ang="0">
                <a:pos x="328" y="1148"/>
              </a:cxn>
              <a:cxn ang="0">
                <a:pos x="443" y="1118"/>
              </a:cxn>
              <a:cxn ang="0">
                <a:pos x="567" y="1068"/>
              </a:cxn>
              <a:cxn ang="0">
                <a:pos x="697" y="999"/>
              </a:cxn>
              <a:cxn ang="0">
                <a:pos x="828" y="911"/>
              </a:cxn>
            </a:cxnLst>
            <a:rect l="0" t="0" r="r" b="b"/>
            <a:pathLst>
              <a:path w="1330" h="1158">
                <a:moveTo>
                  <a:pt x="893" y="860"/>
                </a:moveTo>
                <a:lnTo>
                  <a:pt x="956" y="807"/>
                </a:lnTo>
                <a:lnTo>
                  <a:pt x="1015" y="752"/>
                </a:lnTo>
                <a:lnTo>
                  <a:pt x="1068" y="697"/>
                </a:lnTo>
                <a:lnTo>
                  <a:pt x="1119" y="641"/>
                </a:lnTo>
                <a:lnTo>
                  <a:pt x="1163" y="585"/>
                </a:lnTo>
                <a:lnTo>
                  <a:pt x="1203" y="529"/>
                </a:lnTo>
                <a:lnTo>
                  <a:pt x="1238" y="474"/>
                </a:lnTo>
                <a:lnTo>
                  <a:pt x="1254" y="448"/>
                </a:lnTo>
                <a:lnTo>
                  <a:pt x="1268" y="421"/>
                </a:lnTo>
                <a:lnTo>
                  <a:pt x="1280" y="394"/>
                </a:lnTo>
                <a:lnTo>
                  <a:pt x="1292" y="368"/>
                </a:lnTo>
                <a:lnTo>
                  <a:pt x="1302" y="342"/>
                </a:lnTo>
                <a:lnTo>
                  <a:pt x="1310" y="317"/>
                </a:lnTo>
                <a:lnTo>
                  <a:pt x="1318" y="293"/>
                </a:lnTo>
                <a:lnTo>
                  <a:pt x="1323" y="269"/>
                </a:lnTo>
                <a:lnTo>
                  <a:pt x="1327" y="246"/>
                </a:lnTo>
                <a:lnTo>
                  <a:pt x="1330" y="223"/>
                </a:lnTo>
                <a:lnTo>
                  <a:pt x="1330" y="201"/>
                </a:lnTo>
                <a:lnTo>
                  <a:pt x="1330" y="181"/>
                </a:lnTo>
                <a:lnTo>
                  <a:pt x="1327" y="159"/>
                </a:lnTo>
                <a:lnTo>
                  <a:pt x="1323" y="141"/>
                </a:lnTo>
                <a:lnTo>
                  <a:pt x="1318" y="122"/>
                </a:lnTo>
                <a:lnTo>
                  <a:pt x="1310" y="105"/>
                </a:lnTo>
                <a:lnTo>
                  <a:pt x="1300" y="89"/>
                </a:lnTo>
                <a:lnTo>
                  <a:pt x="1290" y="74"/>
                </a:lnTo>
                <a:lnTo>
                  <a:pt x="1278" y="61"/>
                </a:lnTo>
                <a:lnTo>
                  <a:pt x="1263" y="47"/>
                </a:lnTo>
                <a:lnTo>
                  <a:pt x="1247" y="36"/>
                </a:lnTo>
                <a:lnTo>
                  <a:pt x="1231" y="27"/>
                </a:lnTo>
                <a:lnTo>
                  <a:pt x="1212" y="19"/>
                </a:lnTo>
                <a:lnTo>
                  <a:pt x="1194" y="12"/>
                </a:lnTo>
                <a:lnTo>
                  <a:pt x="1173" y="7"/>
                </a:lnTo>
                <a:lnTo>
                  <a:pt x="1152" y="3"/>
                </a:lnTo>
                <a:lnTo>
                  <a:pt x="1129" y="2"/>
                </a:lnTo>
                <a:lnTo>
                  <a:pt x="1105" y="0"/>
                </a:lnTo>
                <a:lnTo>
                  <a:pt x="1080" y="0"/>
                </a:lnTo>
                <a:lnTo>
                  <a:pt x="1055" y="2"/>
                </a:lnTo>
                <a:lnTo>
                  <a:pt x="1029" y="6"/>
                </a:lnTo>
                <a:lnTo>
                  <a:pt x="1001" y="10"/>
                </a:lnTo>
                <a:lnTo>
                  <a:pt x="945" y="22"/>
                </a:lnTo>
                <a:lnTo>
                  <a:pt x="886" y="40"/>
                </a:lnTo>
                <a:lnTo>
                  <a:pt x="825" y="63"/>
                </a:lnTo>
                <a:lnTo>
                  <a:pt x="762" y="90"/>
                </a:lnTo>
                <a:lnTo>
                  <a:pt x="698" y="123"/>
                </a:lnTo>
                <a:lnTo>
                  <a:pt x="633" y="161"/>
                </a:lnTo>
                <a:lnTo>
                  <a:pt x="567" y="202"/>
                </a:lnTo>
                <a:lnTo>
                  <a:pt x="502" y="247"/>
                </a:lnTo>
                <a:lnTo>
                  <a:pt x="436" y="298"/>
                </a:lnTo>
                <a:lnTo>
                  <a:pt x="374" y="352"/>
                </a:lnTo>
                <a:lnTo>
                  <a:pt x="315" y="406"/>
                </a:lnTo>
                <a:lnTo>
                  <a:pt x="261" y="461"/>
                </a:lnTo>
                <a:lnTo>
                  <a:pt x="212" y="517"/>
                </a:lnTo>
                <a:lnTo>
                  <a:pt x="167" y="573"/>
                </a:lnTo>
                <a:lnTo>
                  <a:pt x="126" y="629"/>
                </a:lnTo>
                <a:lnTo>
                  <a:pt x="92" y="684"/>
                </a:lnTo>
                <a:lnTo>
                  <a:pt x="76" y="711"/>
                </a:lnTo>
                <a:lnTo>
                  <a:pt x="62" y="737"/>
                </a:lnTo>
                <a:lnTo>
                  <a:pt x="49" y="764"/>
                </a:lnTo>
                <a:lnTo>
                  <a:pt x="37" y="791"/>
                </a:lnTo>
                <a:lnTo>
                  <a:pt x="28" y="816"/>
                </a:lnTo>
                <a:lnTo>
                  <a:pt x="20" y="841"/>
                </a:lnTo>
                <a:lnTo>
                  <a:pt x="12" y="865"/>
                </a:lnTo>
                <a:lnTo>
                  <a:pt x="6" y="889"/>
                </a:lnTo>
                <a:lnTo>
                  <a:pt x="2" y="913"/>
                </a:lnTo>
                <a:lnTo>
                  <a:pt x="1" y="935"/>
                </a:lnTo>
                <a:lnTo>
                  <a:pt x="0" y="958"/>
                </a:lnTo>
                <a:lnTo>
                  <a:pt x="0" y="979"/>
                </a:lnTo>
                <a:lnTo>
                  <a:pt x="2" y="999"/>
                </a:lnTo>
                <a:lnTo>
                  <a:pt x="6" y="1018"/>
                </a:lnTo>
                <a:lnTo>
                  <a:pt x="12" y="1036"/>
                </a:lnTo>
                <a:lnTo>
                  <a:pt x="20" y="1054"/>
                </a:lnTo>
                <a:lnTo>
                  <a:pt x="29" y="1070"/>
                </a:lnTo>
                <a:lnTo>
                  <a:pt x="40" y="1084"/>
                </a:lnTo>
                <a:lnTo>
                  <a:pt x="52" y="1098"/>
                </a:lnTo>
                <a:lnTo>
                  <a:pt x="66" y="1111"/>
                </a:lnTo>
                <a:lnTo>
                  <a:pt x="82" y="1122"/>
                </a:lnTo>
                <a:lnTo>
                  <a:pt x="98" y="1131"/>
                </a:lnTo>
                <a:lnTo>
                  <a:pt x="117" y="1139"/>
                </a:lnTo>
                <a:lnTo>
                  <a:pt x="136" y="1146"/>
                </a:lnTo>
                <a:lnTo>
                  <a:pt x="156" y="1151"/>
                </a:lnTo>
                <a:lnTo>
                  <a:pt x="179" y="1155"/>
                </a:lnTo>
                <a:lnTo>
                  <a:pt x="200" y="1156"/>
                </a:lnTo>
                <a:lnTo>
                  <a:pt x="224" y="1158"/>
                </a:lnTo>
                <a:lnTo>
                  <a:pt x="249" y="1158"/>
                </a:lnTo>
                <a:lnTo>
                  <a:pt x="275" y="1156"/>
                </a:lnTo>
                <a:lnTo>
                  <a:pt x="300" y="1152"/>
                </a:lnTo>
                <a:lnTo>
                  <a:pt x="328" y="1148"/>
                </a:lnTo>
                <a:lnTo>
                  <a:pt x="384" y="1136"/>
                </a:lnTo>
                <a:lnTo>
                  <a:pt x="443" y="1118"/>
                </a:lnTo>
                <a:lnTo>
                  <a:pt x="504" y="1095"/>
                </a:lnTo>
                <a:lnTo>
                  <a:pt x="567" y="1068"/>
                </a:lnTo>
                <a:lnTo>
                  <a:pt x="631" y="1035"/>
                </a:lnTo>
                <a:lnTo>
                  <a:pt x="697" y="999"/>
                </a:lnTo>
                <a:lnTo>
                  <a:pt x="762" y="956"/>
                </a:lnTo>
                <a:lnTo>
                  <a:pt x="828" y="911"/>
                </a:lnTo>
                <a:lnTo>
                  <a:pt x="893" y="86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73" name="Rectangle 61"/>
          <p:cNvSpPr>
            <a:spLocks noChangeArrowheads="1"/>
          </p:cNvSpPr>
          <p:nvPr/>
        </p:nvSpPr>
        <p:spPr bwMode="auto">
          <a:xfrm>
            <a:off x="6234113" y="2970213"/>
            <a:ext cx="407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74" name="Rectangle 62"/>
          <p:cNvSpPr>
            <a:spLocks noChangeArrowheads="1"/>
          </p:cNvSpPr>
          <p:nvPr/>
        </p:nvSpPr>
        <p:spPr bwMode="auto">
          <a:xfrm>
            <a:off x="6357938" y="2911475"/>
            <a:ext cx="339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APC</a:t>
            </a:r>
            <a:endParaRPr lang="en-US" altLang="en-GB"/>
          </a:p>
        </p:txBody>
      </p:sp>
      <p:sp>
        <p:nvSpPr>
          <p:cNvPr id="166975" name="Rectangle 63"/>
          <p:cNvSpPr>
            <a:spLocks noChangeArrowheads="1"/>
          </p:cNvSpPr>
          <p:nvPr/>
        </p:nvSpPr>
        <p:spPr bwMode="auto">
          <a:xfrm>
            <a:off x="6710363" y="3106738"/>
            <a:ext cx="2651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76" name="Rectangle 64"/>
          <p:cNvSpPr>
            <a:spLocks noChangeArrowheads="1"/>
          </p:cNvSpPr>
          <p:nvPr/>
        </p:nvSpPr>
        <p:spPr bwMode="auto">
          <a:xfrm>
            <a:off x="6688138" y="3062288"/>
            <a:ext cx="193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PS</a:t>
            </a:r>
            <a:endParaRPr lang="en-US" altLang="en-GB"/>
          </a:p>
        </p:txBody>
      </p:sp>
      <p:sp>
        <p:nvSpPr>
          <p:cNvPr id="166977" name="Freeform 65"/>
          <p:cNvSpPr>
            <a:spLocks/>
          </p:cNvSpPr>
          <p:nvPr/>
        </p:nvSpPr>
        <p:spPr bwMode="auto">
          <a:xfrm>
            <a:off x="3324225" y="5348288"/>
            <a:ext cx="2940050" cy="430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6" y="2"/>
              </a:cxn>
              <a:cxn ang="0">
                <a:pos x="568" y="4"/>
              </a:cxn>
              <a:cxn ang="0">
                <a:pos x="846" y="10"/>
              </a:cxn>
              <a:cxn ang="0">
                <a:pos x="1119" y="16"/>
              </a:cxn>
              <a:cxn ang="0">
                <a:pos x="1389" y="26"/>
              </a:cxn>
              <a:cxn ang="0">
                <a:pos x="1521" y="31"/>
              </a:cxn>
              <a:cxn ang="0">
                <a:pos x="1652" y="36"/>
              </a:cxn>
              <a:cxn ang="0">
                <a:pos x="1782" y="43"/>
              </a:cxn>
              <a:cxn ang="0">
                <a:pos x="1910" y="50"/>
              </a:cxn>
              <a:cxn ang="0">
                <a:pos x="2037" y="56"/>
              </a:cxn>
              <a:cxn ang="0">
                <a:pos x="2162" y="64"/>
              </a:cxn>
              <a:cxn ang="0">
                <a:pos x="2287" y="72"/>
              </a:cxn>
              <a:cxn ang="0">
                <a:pos x="2408" y="80"/>
              </a:cxn>
              <a:cxn ang="0">
                <a:pos x="2530" y="90"/>
              </a:cxn>
              <a:cxn ang="0">
                <a:pos x="2648" y="98"/>
              </a:cxn>
              <a:cxn ang="0">
                <a:pos x="2765" y="108"/>
              </a:cxn>
              <a:cxn ang="0">
                <a:pos x="2881" y="118"/>
              </a:cxn>
              <a:cxn ang="0">
                <a:pos x="2994" y="128"/>
              </a:cxn>
              <a:cxn ang="0">
                <a:pos x="3107" y="139"/>
              </a:cxn>
              <a:cxn ang="0">
                <a:pos x="3216" y="150"/>
              </a:cxn>
              <a:cxn ang="0">
                <a:pos x="3324" y="162"/>
              </a:cxn>
              <a:cxn ang="0">
                <a:pos x="3430" y="174"/>
              </a:cxn>
              <a:cxn ang="0">
                <a:pos x="3534" y="186"/>
              </a:cxn>
              <a:cxn ang="0">
                <a:pos x="3635" y="198"/>
              </a:cxn>
              <a:cxn ang="0">
                <a:pos x="3736" y="211"/>
              </a:cxn>
              <a:cxn ang="0">
                <a:pos x="3833" y="224"/>
              </a:cxn>
              <a:cxn ang="0">
                <a:pos x="3928" y="238"/>
              </a:cxn>
              <a:cxn ang="0">
                <a:pos x="4021" y="251"/>
              </a:cxn>
              <a:cxn ang="0">
                <a:pos x="4112" y="266"/>
              </a:cxn>
              <a:cxn ang="0">
                <a:pos x="4200" y="281"/>
              </a:cxn>
              <a:cxn ang="0">
                <a:pos x="4287" y="295"/>
              </a:cxn>
              <a:cxn ang="0">
                <a:pos x="4371" y="311"/>
              </a:cxn>
              <a:cxn ang="0">
                <a:pos x="4451" y="326"/>
              </a:cxn>
              <a:cxn ang="0">
                <a:pos x="4530" y="342"/>
              </a:cxn>
              <a:cxn ang="0">
                <a:pos x="4606" y="358"/>
              </a:cxn>
              <a:cxn ang="0">
                <a:pos x="4681" y="374"/>
              </a:cxn>
              <a:cxn ang="0">
                <a:pos x="4752" y="391"/>
              </a:cxn>
              <a:cxn ang="0">
                <a:pos x="4820" y="407"/>
              </a:cxn>
              <a:cxn ang="0">
                <a:pos x="4885" y="425"/>
              </a:cxn>
              <a:cxn ang="0">
                <a:pos x="4948" y="442"/>
              </a:cxn>
              <a:cxn ang="0">
                <a:pos x="5008" y="459"/>
              </a:cxn>
              <a:cxn ang="0">
                <a:pos x="5064" y="478"/>
              </a:cxn>
              <a:cxn ang="0">
                <a:pos x="5119" y="495"/>
              </a:cxn>
              <a:cxn ang="0">
                <a:pos x="5170" y="514"/>
              </a:cxn>
              <a:cxn ang="0">
                <a:pos x="5219" y="533"/>
              </a:cxn>
              <a:cxn ang="0">
                <a:pos x="5263" y="552"/>
              </a:cxn>
              <a:cxn ang="0">
                <a:pos x="5306" y="570"/>
              </a:cxn>
              <a:cxn ang="0">
                <a:pos x="5345" y="590"/>
              </a:cxn>
              <a:cxn ang="0">
                <a:pos x="5381" y="609"/>
              </a:cxn>
              <a:cxn ang="0">
                <a:pos x="5413" y="629"/>
              </a:cxn>
              <a:cxn ang="0">
                <a:pos x="5442" y="648"/>
              </a:cxn>
              <a:cxn ang="0">
                <a:pos x="5469" y="668"/>
              </a:cxn>
              <a:cxn ang="0">
                <a:pos x="5492" y="688"/>
              </a:cxn>
              <a:cxn ang="0">
                <a:pos x="5512" y="709"/>
              </a:cxn>
              <a:cxn ang="0">
                <a:pos x="5528" y="729"/>
              </a:cxn>
              <a:cxn ang="0">
                <a:pos x="5540" y="749"/>
              </a:cxn>
              <a:cxn ang="0">
                <a:pos x="5549" y="770"/>
              </a:cxn>
              <a:cxn ang="0">
                <a:pos x="5554" y="790"/>
              </a:cxn>
              <a:cxn ang="0">
                <a:pos x="5556" y="812"/>
              </a:cxn>
            </a:cxnLst>
            <a:rect l="0" t="0" r="r" b="b"/>
            <a:pathLst>
              <a:path w="5556" h="812">
                <a:moveTo>
                  <a:pt x="0" y="0"/>
                </a:moveTo>
                <a:lnTo>
                  <a:pt x="286" y="2"/>
                </a:lnTo>
                <a:lnTo>
                  <a:pt x="568" y="4"/>
                </a:lnTo>
                <a:lnTo>
                  <a:pt x="846" y="10"/>
                </a:lnTo>
                <a:lnTo>
                  <a:pt x="1119" y="16"/>
                </a:lnTo>
                <a:lnTo>
                  <a:pt x="1389" y="26"/>
                </a:lnTo>
                <a:lnTo>
                  <a:pt x="1521" y="31"/>
                </a:lnTo>
                <a:lnTo>
                  <a:pt x="1652" y="36"/>
                </a:lnTo>
                <a:lnTo>
                  <a:pt x="1782" y="43"/>
                </a:lnTo>
                <a:lnTo>
                  <a:pt x="1910" y="50"/>
                </a:lnTo>
                <a:lnTo>
                  <a:pt x="2037" y="56"/>
                </a:lnTo>
                <a:lnTo>
                  <a:pt x="2162" y="64"/>
                </a:lnTo>
                <a:lnTo>
                  <a:pt x="2287" y="72"/>
                </a:lnTo>
                <a:lnTo>
                  <a:pt x="2408" y="80"/>
                </a:lnTo>
                <a:lnTo>
                  <a:pt x="2530" y="90"/>
                </a:lnTo>
                <a:lnTo>
                  <a:pt x="2648" y="98"/>
                </a:lnTo>
                <a:lnTo>
                  <a:pt x="2765" y="108"/>
                </a:lnTo>
                <a:lnTo>
                  <a:pt x="2881" y="118"/>
                </a:lnTo>
                <a:lnTo>
                  <a:pt x="2994" y="128"/>
                </a:lnTo>
                <a:lnTo>
                  <a:pt x="3107" y="139"/>
                </a:lnTo>
                <a:lnTo>
                  <a:pt x="3216" y="150"/>
                </a:lnTo>
                <a:lnTo>
                  <a:pt x="3324" y="162"/>
                </a:lnTo>
                <a:lnTo>
                  <a:pt x="3430" y="174"/>
                </a:lnTo>
                <a:lnTo>
                  <a:pt x="3534" y="186"/>
                </a:lnTo>
                <a:lnTo>
                  <a:pt x="3635" y="198"/>
                </a:lnTo>
                <a:lnTo>
                  <a:pt x="3736" y="211"/>
                </a:lnTo>
                <a:lnTo>
                  <a:pt x="3833" y="224"/>
                </a:lnTo>
                <a:lnTo>
                  <a:pt x="3928" y="238"/>
                </a:lnTo>
                <a:lnTo>
                  <a:pt x="4021" y="251"/>
                </a:lnTo>
                <a:lnTo>
                  <a:pt x="4112" y="266"/>
                </a:lnTo>
                <a:lnTo>
                  <a:pt x="4200" y="281"/>
                </a:lnTo>
                <a:lnTo>
                  <a:pt x="4287" y="295"/>
                </a:lnTo>
                <a:lnTo>
                  <a:pt x="4371" y="311"/>
                </a:lnTo>
                <a:lnTo>
                  <a:pt x="4451" y="326"/>
                </a:lnTo>
                <a:lnTo>
                  <a:pt x="4530" y="342"/>
                </a:lnTo>
                <a:lnTo>
                  <a:pt x="4606" y="358"/>
                </a:lnTo>
                <a:lnTo>
                  <a:pt x="4681" y="374"/>
                </a:lnTo>
                <a:lnTo>
                  <a:pt x="4752" y="391"/>
                </a:lnTo>
                <a:lnTo>
                  <a:pt x="4820" y="407"/>
                </a:lnTo>
                <a:lnTo>
                  <a:pt x="4885" y="425"/>
                </a:lnTo>
                <a:lnTo>
                  <a:pt x="4948" y="442"/>
                </a:lnTo>
                <a:lnTo>
                  <a:pt x="5008" y="459"/>
                </a:lnTo>
                <a:lnTo>
                  <a:pt x="5064" y="478"/>
                </a:lnTo>
                <a:lnTo>
                  <a:pt x="5119" y="495"/>
                </a:lnTo>
                <a:lnTo>
                  <a:pt x="5170" y="514"/>
                </a:lnTo>
                <a:lnTo>
                  <a:pt x="5219" y="533"/>
                </a:lnTo>
                <a:lnTo>
                  <a:pt x="5263" y="552"/>
                </a:lnTo>
                <a:lnTo>
                  <a:pt x="5306" y="570"/>
                </a:lnTo>
                <a:lnTo>
                  <a:pt x="5345" y="590"/>
                </a:lnTo>
                <a:lnTo>
                  <a:pt x="5381" y="609"/>
                </a:lnTo>
                <a:lnTo>
                  <a:pt x="5413" y="629"/>
                </a:lnTo>
                <a:lnTo>
                  <a:pt x="5442" y="648"/>
                </a:lnTo>
                <a:lnTo>
                  <a:pt x="5469" y="668"/>
                </a:lnTo>
                <a:lnTo>
                  <a:pt x="5492" y="688"/>
                </a:lnTo>
                <a:lnTo>
                  <a:pt x="5512" y="709"/>
                </a:lnTo>
                <a:lnTo>
                  <a:pt x="5528" y="729"/>
                </a:lnTo>
                <a:lnTo>
                  <a:pt x="5540" y="749"/>
                </a:lnTo>
                <a:lnTo>
                  <a:pt x="5549" y="770"/>
                </a:lnTo>
                <a:lnTo>
                  <a:pt x="5554" y="790"/>
                </a:lnTo>
                <a:lnTo>
                  <a:pt x="5556" y="81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78" name="Freeform 66"/>
          <p:cNvSpPr>
            <a:spLocks/>
          </p:cNvSpPr>
          <p:nvPr/>
        </p:nvSpPr>
        <p:spPr bwMode="auto">
          <a:xfrm>
            <a:off x="384175" y="5348288"/>
            <a:ext cx="2940050" cy="430212"/>
          </a:xfrm>
          <a:custGeom>
            <a:avLst/>
            <a:gdLst/>
            <a:ahLst/>
            <a:cxnLst>
              <a:cxn ang="0">
                <a:pos x="0" y="812"/>
              </a:cxn>
              <a:cxn ang="0">
                <a:pos x="1" y="790"/>
              </a:cxn>
              <a:cxn ang="0">
                <a:pos x="7" y="770"/>
              </a:cxn>
              <a:cxn ang="0">
                <a:pos x="16" y="749"/>
              </a:cxn>
              <a:cxn ang="0">
                <a:pos x="29" y="729"/>
              </a:cxn>
              <a:cxn ang="0">
                <a:pos x="44" y="709"/>
              </a:cxn>
              <a:cxn ang="0">
                <a:pos x="64" y="688"/>
              </a:cxn>
              <a:cxn ang="0">
                <a:pos x="87" y="668"/>
              </a:cxn>
              <a:cxn ang="0">
                <a:pos x="113" y="648"/>
              </a:cxn>
              <a:cxn ang="0">
                <a:pos x="143" y="629"/>
              </a:cxn>
              <a:cxn ang="0">
                <a:pos x="175" y="609"/>
              </a:cxn>
              <a:cxn ang="0">
                <a:pos x="211" y="590"/>
              </a:cxn>
              <a:cxn ang="0">
                <a:pos x="250" y="570"/>
              </a:cxn>
              <a:cxn ang="0">
                <a:pos x="292" y="552"/>
              </a:cxn>
              <a:cxn ang="0">
                <a:pos x="336" y="533"/>
              </a:cxn>
              <a:cxn ang="0">
                <a:pos x="386" y="514"/>
              </a:cxn>
              <a:cxn ang="0">
                <a:pos x="437" y="495"/>
              </a:cxn>
              <a:cxn ang="0">
                <a:pos x="490" y="478"/>
              </a:cxn>
              <a:cxn ang="0">
                <a:pos x="547" y="459"/>
              </a:cxn>
              <a:cxn ang="0">
                <a:pos x="608" y="442"/>
              </a:cxn>
              <a:cxn ang="0">
                <a:pos x="670" y="425"/>
              </a:cxn>
              <a:cxn ang="0">
                <a:pos x="736" y="407"/>
              </a:cxn>
              <a:cxn ang="0">
                <a:pos x="804" y="391"/>
              </a:cxn>
              <a:cxn ang="0">
                <a:pos x="875" y="374"/>
              </a:cxn>
              <a:cxn ang="0">
                <a:pos x="948" y="358"/>
              </a:cxn>
              <a:cxn ang="0">
                <a:pos x="1024" y="342"/>
              </a:cxn>
              <a:cxn ang="0">
                <a:pos x="1103" y="326"/>
              </a:cxn>
              <a:cxn ang="0">
                <a:pos x="1184" y="311"/>
              </a:cxn>
              <a:cxn ang="0">
                <a:pos x="1269" y="295"/>
              </a:cxn>
              <a:cxn ang="0">
                <a:pos x="1354" y="281"/>
              </a:cxn>
              <a:cxn ang="0">
                <a:pos x="1442" y="266"/>
              </a:cxn>
              <a:cxn ang="0">
                <a:pos x="1533" y="251"/>
              </a:cxn>
              <a:cxn ang="0">
                <a:pos x="1627" y="238"/>
              </a:cxn>
              <a:cxn ang="0">
                <a:pos x="1723" y="224"/>
              </a:cxn>
              <a:cxn ang="0">
                <a:pos x="1820" y="211"/>
              </a:cxn>
              <a:cxn ang="0">
                <a:pos x="1919" y="198"/>
              </a:cxn>
              <a:cxn ang="0">
                <a:pos x="2022" y="186"/>
              </a:cxn>
              <a:cxn ang="0">
                <a:pos x="2125" y="174"/>
              </a:cxn>
              <a:cxn ang="0">
                <a:pos x="2232" y="162"/>
              </a:cxn>
              <a:cxn ang="0">
                <a:pos x="2338" y="150"/>
              </a:cxn>
              <a:cxn ang="0">
                <a:pos x="2449" y="139"/>
              </a:cxn>
              <a:cxn ang="0">
                <a:pos x="2560" y="128"/>
              </a:cxn>
              <a:cxn ang="0">
                <a:pos x="2674" y="118"/>
              </a:cxn>
              <a:cxn ang="0">
                <a:pos x="2790" y="108"/>
              </a:cxn>
              <a:cxn ang="0">
                <a:pos x="2907" y="98"/>
              </a:cxn>
              <a:cxn ang="0">
                <a:pos x="3026" y="90"/>
              </a:cxn>
              <a:cxn ang="0">
                <a:pos x="3146" y="80"/>
              </a:cxn>
              <a:cxn ang="0">
                <a:pos x="3268" y="72"/>
              </a:cxn>
              <a:cxn ang="0">
                <a:pos x="3392" y="64"/>
              </a:cxn>
              <a:cxn ang="0">
                <a:pos x="3518" y="56"/>
              </a:cxn>
              <a:cxn ang="0">
                <a:pos x="3644" y="50"/>
              </a:cxn>
              <a:cxn ang="0">
                <a:pos x="3773" y="43"/>
              </a:cxn>
              <a:cxn ang="0">
                <a:pos x="3902" y="36"/>
              </a:cxn>
              <a:cxn ang="0">
                <a:pos x="4033" y="31"/>
              </a:cxn>
              <a:cxn ang="0">
                <a:pos x="4167" y="26"/>
              </a:cxn>
              <a:cxn ang="0">
                <a:pos x="4435" y="16"/>
              </a:cxn>
              <a:cxn ang="0">
                <a:pos x="4709" y="10"/>
              </a:cxn>
              <a:cxn ang="0">
                <a:pos x="4987" y="4"/>
              </a:cxn>
              <a:cxn ang="0">
                <a:pos x="5268" y="2"/>
              </a:cxn>
              <a:cxn ang="0">
                <a:pos x="5554" y="0"/>
              </a:cxn>
            </a:cxnLst>
            <a:rect l="0" t="0" r="r" b="b"/>
            <a:pathLst>
              <a:path w="5554" h="812">
                <a:moveTo>
                  <a:pt x="0" y="812"/>
                </a:moveTo>
                <a:lnTo>
                  <a:pt x="1" y="790"/>
                </a:lnTo>
                <a:lnTo>
                  <a:pt x="7" y="770"/>
                </a:lnTo>
                <a:lnTo>
                  <a:pt x="16" y="749"/>
                </a:lnTo>
                <a:lnTo>
                  <a:pt x="29" y="729"/>
                </a:lnTo>
                <a:lnTo>
                  <a:pt x="44" y="709"/>
                </a:lnTo>
                <a:lnTo>
                  <a:pt x="64" y="688"/>
                </a:lnTo>
                <a:lnTo>
                  <a:pt x="87" y="668"/>
                </a:lnTo>
                <a:lnTo>
                  <a:pt x="113" y="648"/>
                </a:lnTo>
                <a:lnTo>
                  <a:pt x="143" y="629"/>
                </a:lnTo>
                <a:lnTo>
                  <a:pt x="175" y="609"/>
                </a:lnTo>
                <a:lnTo>
                  <a:pt x="211" y="590"/>
                </a:lnTo>
                <a:lnTo>
                  <a:pt x="250" y="570"/>
                </a:lnTo>
                <a:lnTo>
                  <a:pt x="292" y="552"/>
                </a:lnTo>
                <a:lnTo>
                  <a:pt x="336" y="533"/>
                </a:lnTo>
                <a:lnTo>
                  <a:pt x="386" y="514"/>
                </a:lnTo>
                <a:lnTo>
                  <a:pt x="437" y="495"/>
                </a:lnTo>
                <a:lnTo>
                  <a:pt x="490" y="478"/>
                </a:lnTo>
                <a:lnTo>
                  <a:pt x="547" y="459"/>
                </a:lnTo>
                <a:lnTo>
                  <a:pt x="608" y="442"/>
                </a:lnTo>
                <a:lnTo>
                  <a:pt x="670" y="425"/>
                </a:lnTo>
                <a:lnTo>
                  <a:pt x="736" y="407"/>
                </a:lnTo>
                <a:lnTo>
                  <a:pt x="804" y="391"/>
                </a:lnTo>
                <a:lnTo>
                  <a:pt x="875" y="374"/>
                </a:lnTo>
                <a:lnTo>
                  <a:pt x="948" y="358"/>
                </a:lnTo>
                <a:lnTo>
                  <a:pt x="1024" y="342"/>
                </a:lnTo>
                <a:lnTo>
                  <a:pt x="1103" y="326"/>
                </a:lnTo>
                <a:lnTo>
                  <a:pt x="1184" y="311"/>
                </a:lnTo>
                <a:lnTo>
                  <a:pt x="1269" y="295"/>
                </a:lnTo>
                <a:lnTo>
                  <a:pt x="1354" y="281"/>
                </a:lnTo>
                <a:lnTo>
                  <a:pt x="1442" y="266"/>
                </a:lnTo>
                <a:lnTo>
                  <a:pt x="1533" y="251"/>
                </a:lnTo>
                <a:lnTo>
                  <a:pt x="1627" y="238"/>
                </a:lnTo>
                <a:lnTo>
                  <a:pt x="1723" y="224"/>
                </a:lnTo>
                <a:lnTo>
                  <a:pt x="1820" y="211"/>
                </a:lnTo>
                <a:lnTo>
                  <a:pt x="1919" y="198"/>
                </a:lnTo>
                <a:lnTo>
                  <a:pt x="2022" y="186"/>
                </a:lnTo>
                <a:lnTo>
                  <a:pt x="2125" y="174"/>
                </a:lnTo>
                <a:lnTo>
                  <a:pt x="2232" y="162"/>
                </a:lnTo>
                <a:lnTo>
                  <a:pt x="2338" y="150"/>
                </a:lnTo>
                <a:lnTo>
                  <a:pt x="2449" y="139"/>
                </a:lnTo>
                <a:lnTo>
                  <a:pt x="2560" y="128"/>
                </a:lnTo>
                <a:lnTo>
                  <a:pt x="2674" y="118"/>
                </a:lnTo>
                <a:lnTo>
                  <a:pt x="2790" y="108"/>
                </a:lnTo>
                <a:lnTo>
                  <a:pt x="2907" y="98"/>
                </a:lnTo>
                <a:lnTo>
                  <a:pt x="3026" y="90"/>
                </a:lnTo>
                <a:lnTo>
                  <a:pt x="3146" y="80"/>
                </a:lnTo>
                <a:lnTo>
                  <a:pt x="3268" y="72"/>
                </a:lnTo>
                <a:lnTo>
                  <a:pt x="3392" y="64"/>
                </a:lnTo>
                <a:lnTo>
                  <a:pt x="3518" y="56"/>
                </a:lnTo>
                <a:lnTo>
                  <a:pt x="3644" y="50"/>
                </a:lnTo>
                <a:lnTo>
                  <a:pt x="3773" y="43"/>
                </a:lnTo>
                <a:lnTo>
                  <a:pt x="3902" y="36"/>
                </a:lnTo>
                <a:lnTo>
                  <a:pt x="4033" y="31"/>
                </a:lnTo>
                <a:lnTo>
                  <a:pt x="4167" y="26"/>
                </a:lnTo>
                <a:lnTo>
                  <a:pt x="4435" y="16"/>
                </a:lnTo>
                <a:lnTo>
                  <a:pt x="4709" y="10"/>
                </a:lnTo>
                <a:lnTo>
                  <a:pt x="4987" y="4"/>
                </a:lnTo>
                <a:lnTo>
                  <a:pt x="5268" y="2"/>
                </a:lnTo>
                <a:lnTo>
                  <a:pt x="5554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79" name="Freeform 67"/>
          <p:cNvSpPr>
            <a:spLocks/>
          </p:cNvSpPr>
          <p:nvPr/>
        </p:nvSpPr>
        <p:spPr bwMode="auto">
          <a:xfrm>
            <a:off x="3322638" y="5553075"/>
            <a:ext cx="2805112" cy="32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1"/>
              </a:cxn>
              <a:cxn ang="0">
                <a:pos x="542" y="2"/>
              </a:cxn>
              <a:cxn ang="0">
                <a:pos x="806" y="6"/>
              </a:cxn>
              <a:cxn ang="0">
                <a:pos x="1068" y="12"/>
              </a:cxn>
              <a:cxn ang="0">
                <a:pos x="1325" y="20"/>
              </a:cxn>
              <a:cxn ang="0">
                <a:pos x="1576" y="28"/>
              </a:cxn>
              <a:cxn ang="0">
                <a:pos x="1700" y="32"/>
              </a:cxn>
              <a:cxn ang="0">
                <a:pos x="1823" y="37"/>
              </a:cxn>
              <a:cxn ang="0">
                <a:pos x="1943" y="42"/>
              </a:cxn>
              <a:cxn ang="0">
                <a:pos x="2063" y="49"/>
              </a:cxn>
              <a:cxn ang="0">
                <a:pos x="2181" y="54"/>
              </a:cxn>
              <a:cxn ang="0">
                <a:pos x="2298" y="61"/>
              </a:cxn>
              <a:cxn ang="0">
                <a:pos x="2413" y="68"/>
              </a:cxn>
              <a:cxn ang="0">
                <a:pos x="2527" y="74"/>
              </a:cxn>
              <a:cxn ang="0">
                <a:pos x="2639" y="82"/>
              </a:cxn>
              <a:cxn ang="0">
                <a:pos x="2748" y="89"/>
              </a:cxn>
              <a:cxn ang="0">
                <a:pos x="2856" y="97"/>
              </a:cxn>
              <a:cxn ang="0">
                <a:pos x="2963" y="105"/>
              </a:cxn>
              <a:cxn ang="0">
                <a:pos x="3069" y="114"/>
              </a:cxn>
              <a:cxn ang="0">
                <a:pos x="3172" y="122"/>
              </a:cxn>
              <a:cxn ang="0">
                <a:pos x="3272" y="132"/>
              </a:cxn>
              <a:cxn ang="0">
                <a:pos x="3372" y="141"/>
              </a:cxn>
              <a:cxn ang="0">
                <a:pos x="3468" y="150"/>
              </a:cxn>
              <a:cxn ang="0">
                <a:pos x="3564" y="161"/>
              </a:cxn>
              <a:cxn ang="0">
                <a:pos x="3656" y="171"/>
              </a:cxn>
              <a:cxn ang="0">
                <a:pos x="3749" y="181"/>
              </a:cxn>
              <a:cxn ang="0">
                <a:pos x="3837" y="192"/>
              </a:cxn>
              <a:cxn ang="0">
                <a:pos x="3924" y="203"/>
              </a:cxn>
              <a:cxn ang="0">
                <a:pos x="4008" y="213"/>
              </a:cxn>
              <a:cxn ang="0">
                <a:pos x="4090" y="225"/>
              </a:cxn>
              <a:cxn ang="0">
                <a:pos x="4169" y="237"/>
              </a:cxn>
              <a:cxn ang="0">
                <a:pos x="4248" y="249"/>
              </a:cxn>
              <a:cxn ang="0">
                <a:pos x="4323" y="261"/>
              </a:cxn>
              <a:cxn ang="0">
                <a:pos x="4395" y="273"/>
              </a:cxn>
              <a:cxn ang="0">
                <a:pos x="4466" y="285"/>
              </a:cxn>
              <a:cxn ang="0">
                <a:pos x="4532" y="299"/>
              </a:cxn>
              <a:cxn ang="0">
                <a:pos x="4598" y="311"/>
              </a:cxn>
              <a:cxn ang="0">
                <a:pos x="4661" y="324"/>
              </a:cxn>
              <a:cxn ang="0">
                <a:pos x="4721" y="337"/>
              </a:cxn>
              <a:cxn ang="0">
                <a:pos x="4778" y="351"/>
              </a:cxn>
              <a:cxn ang="0">
                <a:pos x="4832" y="364"/>
              </a:cxn>
              <a:cxn ang="0">
                <a:pos x="4884" y="379"/>
              </a:cxn>
              <a:cxn ang="0">
                <a:pos x="4933" y="392"/>
              </a:cxn>
              <a:cxn ang="0">
                <a:pos x="4979" y="407"/>
              </a:cxn>
              <a:cxn ang="0">
                <a:pos x="5021" y="420"/>
              </a:cxn>
              <a:cxn ang="0">
                <a:pos x="5063" y="435"/>
              </a:cxn>
              <a:cxn ang="0">
                <a:pos x="5099" y="449"/>
              </a:cxn>
              <a:cxn ang="0">
                <a:pos x="5133" y="464"/>
              </a:cxn>
              <a:cxn ang="0">
                <a:pos x="5164" y="479"/>
              </a:cxn>
              <a:cxn ang="0">
                <a:pos x="5192" y="495"/>
              </a:cxn>
              <a:cxn ang="0">
                <a:pos x="5218" y="510"/>
              </a:cxn>
              <a:cxn ang="0">
                <a:pos x="5239" y="524"/>
              </a:cxn>
              <a:cxn ang="0">
                <a:pos x="5258" y="540"/>
              </a:cxn>
              <a:cxn ang="0">
                <a:pos x="5274" y="556"/>
              </a:cxn>
              <a:cxn ang="0">
                <a:pos x="5284" y="571"/>
              </a:cxn>
              <a:cxn ang="0">
                <a:pos x="5294" y="587"/>
              </a:cxn>
              <a:cxn ang="0">
                <a:pos x="5299" y="603"/>
              </a:cxn>
              <a:cxn ang="0">
                <a:pos x="5300" y="619"/>
              </a:cxn>
            </a:cxnLst>
            <a:rect l="0" t="0" r="r" b="b"/>
            <a:pathLst>
              <a:path w="5300" h="619">
                <a:moveTo>
                  <a:pt x="0" y="0"/>
                </a:moveTo>
                <a:lnTo>
                  <a:pt x="272" y="1"/>
                </a:lnTo>
                <a:lnTo>
                  <a:pt x="542" y="2"/>
                </a:lnTo>
                <a:lnTo>
                  <a:pt x="806" y="6"/>
                </a:lnTo>
                <a:lnTo>
                  <a:pt x="1068" y="12"/>
                </a:lnTo>
                <a:lnTo>
                  <a:pt x="1325" y="20"/>
                </a:lnTo>
                <a:lnTo>
                  <a:pt x="1576" y="28"/>
                </a:lnTo>
                <a:lnTo>
                  <a:pt x="1700" y="32"/>
                </a:lnTo>
                <a:lnTo>
                  <a:pt x="1823" y="37"/>
                </a:lnTo>
                <a:lnTo>
                  <a:pt x="1943" y="42"/>
                </a:lnTo>
                <a:lnTo>
                  <a:pt x="2063" y="49"/>
                </a:lnTo>
                <a:lnTo>
                  <a:pt x="2181" y="54"/>
                </a:lnTo>
                <a:lnTo>
                  <a:pt x="2298" y="61"/>
                </a:lnTo>
                <a:lnTo>
                  <a:pt x="2413" y="68"/>
                </a:lnTo>
                <a:lnTo>
                  <a:pt x="2527" y="74"/>
                </a:lnTo>
                <a:lnTo>
                  <a:pt x="2639" y="82"/>
                </a:lnTo>
                <a:lnTo>
                  <a:pt x="2748" y="89"/>
                </a:lnTo>
                <a:lnTo>
                  <a:pt x="2856" y="97"/>
                </a:lnTo>
                <a:lnTo>
                  <a:pt x="2963" y="105"/>
                </a:lnTo>
                <a:lnTo>
                  <a:pt x="3069" y="114"/>
                </a:lnTo>
                <a:lnTo>
                  <a:pt x="3172" y="122"/>
                </a:lnTo>
                <a:lnTo>
                  <a:pt x="3272" y="132"/>
                </a:lnTo>
                <a:lnTo>
                  <a:pt x="3372" y="141"/>
                </a:lnTo>
                <a:lnTo>
                  <a:pt x="3468" y="150"/>
                </a:lnTo>
                <a:lnTo>
                  <a:pt x="3564" y="161"/>
                </a:lnTo>
                <a:lnTo>
                  <a:pt x="3656" y="171"/>
                </a:lnTo>
                <a:lnTo>
                  <a:pt x="3749" y="181"/>
                </a:lnTo>
                <a:lnTo>
                  <a:pt x="3837" y="192"/>
                </a:lnTo>
                <a:lnTo>
                  <a:pt x="3924" y="203"/>
                </a:lnTo>
                <a:lnTo>
                  <a:pt x="4008" y="213"/>
                </a:lnTo>
                <a:lnTo>
                  <a:pt x="4090" y="225"/>
                </a:lnTo>
                <a:lnTo>
                  <a:pt x="4169" y="237"/>
                </a:lnTo>
                <a:lnTo>
                  <a:pt x="4248" y="249"/>
                </a:lnTo>
                <a:lnTo>
                  <a:pt x="4323" y="261"/>
                </a:lnTo>
                <a:lnTo>
                  <a:pt x="4395" y="273"/>
                </a:lnTo>
                <a:lnTo>
                  <a:pt x="4466" y="285"/>
                </a:lnTo>
                <a:lnTo>
                  <a:pt x="4532" y="299"/>
                </a:lnTo>
                <a:lnTo>
                  <a:pt x="4598" y="311"/>
                </a:lnTo>
                <a:lnTo>
                  <a:pt x="4661" y="324"/>
                </a:lnTo>
                <a:lnTo>
                  <a:pt x="4721" y="337"/>
                </a:lnTo>
                <a:lnTo>
                  <a:pt x="4778" y="351"/>
                </a:lnTo>
                <a:lnTo>
                  <a:pt x="4832" y="364"/>
                </a:lnTo>
                <a:lnTo>
                  <a:pt x="4884" y="379"/>
                </a:lnTo>
                <a:lnTo>
                  <a:pt x="4933" y="392"/>
                </a:lnTo>
                <a:lnTo>
                  <a:pt x="4979" y="407"/>
                </a:lnTo>
                <a:lnTo>
                  <a:pt x="5021" y="420"/>
                </a:lnTo>
                <a:lnTo>
                  <a:pt x="5063" y="435"/>
                </a:lnTo>
                <a:lnTo>
                  <a:pt x="5099" y="449"/>
                </a:lnTo>
                <a:lnTo>
                  <a:pt x="5133" y="464"/>
                </a:lnTo>
                <a:lnTo>
                  <a:pt x="5164" y="479"/>
                </a:lnTo>
                <a:lnTo>
                  <a:pt x="5192" y="495"/>
                </a:lnTo>
                <a:lnTo>
                  <a:pt x="5218" y="510"/>
                </a:lnTo>
                <a:lnTo>
                  <a:pt x="5239" y="524"/>
                </a:lnTo>
                <a:lnTo>
                  <a:pt x="5258" y="540"/>
                </a:lnTo>
                <a:lnTo>
                  <a:pt x="5274" y="556"/>
                </a:lnTo>
                <a:lnTo>
                  <a:pt x="5284" y="571"/>
                </a:lnTo>
                <a:lnTo>
                  <a:pt x="5294" y="587"/>
                </a:lnTo>
                <a:lnTo>
                  <a:pt x="5299" y="603"/>
                </a:lnTo>
                <a:lnTo>
                  <a:pt x="5300" y="619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80" name="Freeform 68"/>
          <p:cNvSpPr>
            <a:spLocks/>
          </p:cNvSpPr>
          <p:nvPr/>
        </p:nvSpPr>
        <p:spPr bwMode="auto">
          <a:xfrm>
            <a:off x="520700" y="5553075"/>
            <a:ext cx="2803525" cy="327025"/>
          </a:xfrm>
          <a:custGeom>
            <a:avLst/>
            <a:gdLst/>
            <a:ahLst/>
            <a:cxnLst>
              <a:cxn ang="0">
                <a:pos x="0" y="619"/>
              </a:cxn>
              <a:cxn ang="0">
                <a:pos x="2" y="603"/>
              </a:cxn>
              <a:cxn ang="0">
                <a:pos x="7" y="587"/>
              </a:cxn>
              <a:cxn ang="0">
                <a:pos x="16" y="571"/>
              </a:cxn>
              <a:cxn ang="0">
                <a:pos x="28" y="556"/>
              </a:cxn>
              <a:cxn ang="0">
                <a:pos x="43" y="540"/>
              </a:cxn>
              <a:cxn ang="0">
                <a:pos x="62" y="524"/>
              </a:cxn>
              <a:cxn ang="0">
                <a:pos x="83" y="510"/>
              </a:cxn>
              <a:cxn ang="0">
                <a:pos x="108" y="495"/>
              </a:cxn>
              <a:cxn ang="0">
                <a:pos x="137" y="479"/>
              </a:cxn>
              <a:cxn ang="0">
                <a:pos x="167" y="464"/>
              </a:cxn>
              <a:cxn ang="0">
                <a:pos x="202" y="449"/>
              </a:cxn>
              <a:cxn ang="0">
                <a:pos x="238" y="435"/>
              </a:cxn>
              <a:cxn ang="0">
                <a:pos x="278" y="420"/>
              </a:cxn>
              <a:cxn ang="0">
                <a:pos x="322" y="407"/>
              </a:cxn>
              <a:cxn ang="0">
                <a:pos x="368" y="392"/>
              </a:cxn>
              <a:cxn ang="0">
                <a:pos x="417" y="379"/>
              </a:cxn>
              <a:cxn ang="0">
                <a:pos x="468" y="364"/>
              </a:cxn>
              <a:cxn ang="0">
                <a:pos x="522" y="351"/>
              </a:cxn>
              <a:cxn ang="0">
                <a:pos x="580" y="337"/>
              </a:cxn>
              <a:cxn ang="0">
                <a:pos x="640" y="324"/>
              </a:cxn>
              <a:cxn ang="0">
                <a:pos x="703" y="311"/>
              </a:cxn>
              <a:cxn ang="0">
                <a:pos x="767" y="299"/>
              </a:cxn>
              <a:cxn ang="0">
                <a:pos x="835" y="285"/>
              </a:cxn>
              <a:cxn ang="0">
                <a:pos x="906" y="273"/>
              </a:cxn>
              <a:cxn ang="0">
                <a:pos x="978" y="261"/>
              </a:cxn>
              <a:cxn ang="0">
                <a:pos x="1053" y="249"/>
              </a:cxn>
              <a:cxn ang="0">
                <a:pos x="1130" y="237"/>
              </a:cxn>
              <a:cxn ang="0">
                <a:pos x="1210" y="225"/>
              </a:cxn>
              <a:cxn ang="0">
                <a:pos x="1292" y="213"/>
              </a:cxn>
              <a:cxn ang="0">
                <a:pos x="1377" y="203"/>
              </a:cxn>
              <a:cxn ang="0">
                <a:pos x="1464" y="192"/>
              </a:cxn>
              <a:cxn ang="0">
                <a:pos x="1552" y="181"/>
              </a:cxn>
              <a:cxn ang="0">
                <a:pos x="1643" y="171"/>
              </a:cxn>
              <a:cxn ang="0">
                <a:pos x="1736" y="161"/>
              </a:cxn>
              <a:cxn ang="0">
                <a:pos x="1831" y="150"/>
              </a:cxn>
              <a:cxn ang="0">
                <a:pos x="1929" y="141"/>
              </a:cxn>
              <a:cxn ang="0">
                <a:pos x="2028" y="132"/>
              </a:cxn>
              <a:cxn ang="0">
                <a:pos x="2129" y="122"/>
              </a:cxn>
              <a:cxn ang="0">
                <a:pos x="2232" y="114"/>
              </a:cxn>
              <a:cxn ang="0">
                <a:pos x="2336" y="105"/>
              </a:cxn>
              <a:cxn ang="0">
                <a:pos x="2443" y="97"/>
              </a:cxn>
              <a:cxn ang="0">
                <a:pos x="2551" y="89"/>
              </a:cxn>
              <a:cxn ang="0">
                <a:pos x="2662" y="82"/>
              </a:cxn>
              <a:cxn ang="0">
                <a:pos x="2773" y="74"/>
              </a:cxn>
              <a:cxn ang="0">
                <a:pos x="2886" y="68"/>
              </a:cxn>
              <a:cxn ang="0">
                <a:pos x="3002" y="61"/>
              </a:cxn>
              <a:cxn ang="0">
                <a:pos x="3119" y="54"/>
              </a:cxn>
              <a:cxn ang="0">
                <a:pos x="3236" y="49"/>
              </a:cxn>
              <a:cxn ang="0">
                <a:pos x="3356" y="42"/>
              </a:cxn>
              <a:cxn ang="0">
                <a:pos x="3477" y="37"/>
              </a:cxn>
              <a:cxn ang="0">
                <a:pos x="3599" y="32"/>
              </a:cxn>
              <a:cxn ang="0">
                <a:pos x="3724" y="28"/>
              </a:cxn>
              <a:cxn ang="0">
                <a:pos x="3975" y="20"/>
              </a:cxn>
              <a:cxn ang="0">
                <a:pos x="4231" y="12"/>
              </a:cxn>
              <a:cxn ang="0">
                <a:pos x="4493" y="6"/>
              </a:cxn>
              <a:cxn ang="0">
                <a:pos x="4757" y="2"/>
              </a:cxn>
              <a:cxn ang="0">
                <a:pos x="5027" y="1"/>
              </a:cxn>
              <a:cxn ang="0">
                <a:pos x="5300" y="0"/>
              </a:cxn>
            </a:cxnLst>
            <a:rect l="0" t="0" r="r" b="b"/>
            <a:pathLst>
              <a:path w="5300" h="619">
                <a:moveTo>
                  <a:pt x="0" y="619"/>
                </a:moveTo>
                <a:lnTo>
                  <a:pt x="2" y="603"/>
                </a:lnTo>
                <a:lnTo>
                  <a:pt x="7" y="587"/>
                </a:lnTo>
                <a:lnTo>
                  <a:pt x="16" y="571"/>
                </a:lnTo>
                <a:lnTo>
                  <a:pt x="28" y="556"/>
                </a:lnTo>
                <a:lnTo>
                  <a:pt x="43" y="540"/>
                </a:lnTo>
                <a:lnTo>
                  <a:pt x="62" y="524"/>
                </a:lnTo>
                <a:lnTo>
                  <a:pt x="83" y="510"/>
                </a:lnTo>
                <a:lnTo>
                  <a:pt x="108" y="495"/>
                </a:lnTo>
                <a:lnTo>
                  <a:pt x="137" y="479"/>
                </a:lnTo>
                <a:lnTo>
                  <a:pt x="167" y="464"/>
                </a:lnTo>
                <a:lnTo>
                  <a:pt x="202" y="449"/>
                </a:lnTo>
                <a:lnTo>
                  <a:pt x="238" y="435"/>
                </a:lnTo>
                <a:lnTo>
                  <a:pt x="278" y="420"/>
                </a:lnTo>
                <a:lnTo>
                  <a:pt x="322" y="407"/>
                </a:lnTo>
                <a:lnTo>
                  <a:pt x="368" y="392"/>
                </a:lnTo>
                <a:lnTo>
                  <a:pt x="417" y="379"/>
                </a:lnTo>
                <a:lnTo>
                  <a:pt x="468" y="364"/>
                </a:lnTo>
                <a:lnTo>
                  <a:pt x="522" y="351"/>
                </a:lnTo>
                <a:lnTo>
                  <a:pt x="580" y="337"/>
                </a:lnTo>
                <a:lnTo>
                  <a:pt x="640" y="324"/>
                </a:lnTo>
                <a:lnTo>
                  <a:pt x="703" y="311"/>
                </a:lnTo>
                <a:lnTo>
                  <a:pt x="767" y="299"/>
                </a:lnTo>
                <a:lnTo>
                  <a:pt x="835" y="285"/>
                </a:lnTo>
                <a:lnTo>
                  <a:pt x="906" y="273"/>
                </a:lnTo>
                <a:lnTo>
                  <a:pt x="978" y="261"/>
                </a:lnTo>
                <a:lnTo>
                  <a:pt x="1053" y="249"/>
                </a:lnTo>
                <a:lnTo>
                  <a:pt x="1130" y="237"/>
                </a:lnTo>
                <a:lnTo>
                  <a:pt x="1210" y="225"/>
                </a:lnTo>
                <a:lnTo>
                  <a:pt x="1292" y="213"/>
                </a:lnTo>
                <a:lnTo>
                  <a:pt x="1377" y="203"/>
                </a:lnTo>
                <a:lnTo>
                  <a:pt x="1464" y="192"/>
                </a:lnTo>
                <a:lnTo>
                  <a:pt x="1552" y="181"/>
                </a:lnTo>
                <a:lnTo>
                  <a:pt x="1643" y="171"/>
                </a:lnTo>
                <a:lnTo>
                  <a:pt x="1736" y="161"/>
                </a:lnTo>
                <a:lnTo>
                  <a:pt x="1831" y="150"/>
                </a:lnTo>
                <a:lnTo>
                  <a:pt x="1929" y="141"/>
                </a:lnTo>
                <a:lnTo>
                  <a:pt x="2028" y="132"/>
                </a:lnTo>
                <a:lnTo>
                  <a:pt x="2129" y="122"/>
                </a:lnTo>
                <a:lnTo>
                  <a:pt x="2232" y="114"/>
                </a:lnTo>
                <a:lnTo>
                  <a:pt x="2336" y="105"/>
                </a:lnTo>
                <a:lnTo>
                  <a:pt x="2443" y="97"/>
                </a:lnTo>
                <a:lnTo>
                  <a:pt x="2551" y="89"/>
                </a:lnTo>
                <a:lnTo>
                  <a:pt x="2662" y="82"/>
                </a:lnTo>
                <a:lnTo>
                  <a:pt x="2773" y="74"/>
                </a:lnTo>
                <a:lnTo>
                  <a:pt x="2886" y="68"/>
                </a:lnTo>
                <a:lnTo>
                  <a:pt x="3002" y="61"/>
                </a:lnTo>
                <a:lnTo>
                  <a:pt x="3119" y="54"/>
                </a:lnTo>
                <a:lnTo>
                  <a:pt x="3236" y="49"/>
                </a:lnTo>
                <a:lnTo>
                  <a:pt x="3356" y="42"/>
                </a:lnTo>
                <a:lnTo>
                  <a:pt x="3477" y="37"/>
                </a:lnTo>
                <a:lnTo>
                  <a:pt x="3599" y="32"/>
                </a:lnTo>
                <a:lnTo>
                  <a:pt x="3724" y="28"/>
                </a:lnTo>
                <a:lnTo>
                  <a:pt x="3975" y="20"/>
                </a:lnTo>
                <a:lnTo>
                  <a:pt x="4231" y="12"/>
                </a:lnTo>
                <a:lnTo>
                  <a:pt x="4493" y="6"/>
                </a:lnTo>
                <a:lnTo>
                  <a:pt x="4757" y="2"/>
                </a:lnTo>
                <a:lnTo>
                  <a:pt x="5027" y="1"/>
                </a:lnTo>
                <a:lnTo>
                  <a:pt x="5300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66981" name="Group 69"/>
          <p:cNvGrpSpPr>
            <a:grpSpLocks/>
          </p:cNvGrpSpPr>
          <p:nvPr/>
        </p:nvGrpSpPr>
        <p:grpSpPr bwMode="auto">
          <a:xfrm>
            <a:off x="2882900" y="3257550"/>
            <a:ext cx="1090613" cy="1376363"/>
            <a:chOff x="2212" y="1548"/>
            <a:chExt cx="687" cy="867"/>
          </a:xfrm>
        </p:grpSpPr>
        <p:sp>
          <p:nvSpPr>
            <p:cNvPr id="166982" name="Freeform 70"/>
            <p:cNvSpPr>
              <a:spLocks/>
            </p:cNvSpPr>
            <p:nvPr/>
          </p:nvSpPr>
          <p:spPr bwMode="auto">
            <a:xfrm>
              <a:off x="2212" y="1548"/>
              <a:ext cx="637" cy="841"/>
            </a:xfrm>
            <a:custGeom>
              <a:avLst/>
              <a:gdLst/>
              <a:ahLst/>
              <a:cxnLst>
                <a:cxn ang="0">
                  <a:pos x="1910" y="2523"/>
                </a:cxn>
                <a:cxn ang="0">
                  <a:pos x="1784" y="2458"/>
                </a:cxn>
                <a:cxn ang="0">
                  <a:pos x="1661" y="2389"/>
                </a:cxn>
                <a:cxn ang="0">
                  <a:pos x="1542" y="2320"/>
                </a:cxn>
                <a:cxn ang="0">
                  <a:pos x="1427" y="2248"/>
                </a:cxn>
                <a:cxn ang="0">
                  <a:pos x="1315" y="2175"/>
                </a:cxn>
                <a:cxn ang="0">
                  <a:pos x="1207" y="2098"/>
                </a:cxn>
                <a:cxn ang="0">
                  <a:pos x="1103" y="2022"/>
                </a:cxn>
                <a:cxn ang="0">
                  <a:pos x="1003" y="1944"/>
                </a:cxn>
                <a:cxn ang="0">
                  <a:pos x="907" y="1864"/>
                </a:cxn>
                <a:cxn ang="0">
                  <a:pos x="814" y="1782"/>
                </a:cxn>
                <a:cxn ang="0">
                  <a:pos x="726" y="1701"/>
                </a:cxn>
                <a:cxn ang="0">
                  <a:pos x="644" y="1618"/>
                </a:cxn>
                <a:cxn ang="0">
                  <a:pos x="565" y="1534"/>
                </a:cxn>
                <a:cxn ang="0">
                  <a:pos x="490" y="1450"/>
                </a:cxn>
                <a:cxn ang="0">
                  <a:pos x="421" y="1364"/>
                </a:cxn>
                <a:cxn ang="0">
                  <a:pos x="356" y="1280"/>
                </a:cxn>
                <a:cxn ang="0">
                  <a:pos x="296" y="1195"/>
                </a:cxn>
                <a:cxn ang="0">
                  <a:pos x="243" y="1109"/>
                </a:cxn>
                <a:cxn ang="0">
                  <a:pos x="193" y="1024"/>
                </a:cxn>
                <a:cxn ang="0">
                  <a:pos x="171" y="983"/>
                </a:cxn>
                <a:cxn ang="0">
                  <a:pos x="149" y="940"/>
                </a:cxn>
                <a:cxn ang="0">
                  <a:pos x="129" y="897"/>
                </a:cxn>
                <a:cxn ang="0">
                  <a:pos x="111" y="856"/>
                </a:cxn>
                <a:cxn ang="0">
                  <a:pos x="93" y="813"/>
                </a:cxn>
                <a:cxn ang="0">
                  <a:pos x="77" y="772"/>
                </a:cxn>
                <a:cxn ang="0">
                  <a:pos x="64" y="730"/>
                </a:cxn>
                <a:cxn ang="0">
                  <a:pos x="51" y="689"/>
                </a:cxn>
                <a:cxn ang="0">
                  <a:pos x="39" y="647"/>
                </a:cxn>
                <a:cxn ang="0">
                  <a:pos x="29" y="607"/>
                </a:cxn>
                <a:cxn ang="0">
                  <a:pos x="20" y="566"/>
                </a:cxn>
                <a:cxn ang="0">
                  <a:pos x="13" y="526"/>
                </a:cxn>
                <a:cxn ang="0">
                  <a:pos x="8" y="486"/>
                </a:cxn>
                <a:cxn ang="0">
                  <a:pos x="4" y="446"/>
                </a:cxn>
                <a:cxn ang="0">
                  <a:pos x="1" y="407"/>
                </a:cxn>
                <a:cxn ang="0">
                  <a:pos x="0" y="367"/>
                </a:cxn>
                <a:cxn ang="0">
                  <a:pos x="0" y="328"/>
                </a:cxn>
                <a:cxn ang="0">
                  <a:pos x="3" y="291"/>
                </a:cxn>
                <a:cxn ang="0">
                  <a:pos x="7" y="252"/>
                </a:cxn>
                <a:cxn ang="0">
                  <a:pos x="12" y="215"/>
                </a:cxn>
                <a:cxn ang="0">
                  <a:pos x="19" y="178"/>
                </a:cxn>
                <a:cxn ang="0">
                  <a:pos x="27" y="142"/>
                </a:cxn>
                <a:cxn ang="0">
                  <a:pos x="37" y="106"/>
                </a:cxn>
                <a:cxn ang="0">
                  <a:pos x="49" y="69"/>
                </a:cxn>
                <a:cxn ang="0">
                  <a:pos x="63" y="35"/>
                </a:cxn>
                <a:cxn ang="0">
                  <a:pos x="77" y="0"/>
                </a:cxn>
              </a:cxnLst>
              <a:rect l="0" t="0" r="r" b="b"/>
              <a:pathLst>
                <a:path w="1910" h="2523">
                  <a:moveTo>
                    <a:pt x="1910" y="2523"/>
                  </a:moveTo>
                  <a:lnTo>
                    <a:pt x="1784" y="2458"/>
                  </a:lnTo>
                  <a:lnTo>
                    <a:pt x="1661" y="2389"/>
                  </a:lnTo>
                  <a:lnTo>
                    <a:pt x="1542" y="2320"/>
                  </a:lnTo>
                  <a:lnTo>
                    <a:pt x="1427" y="2248"/>
                  </a:lnTo>
                  <a:lnTo>
                    <a:pt x="1315" y="2175"/>
                  </a:lnTo>
                  <a:lnTo>
                    <a:pt x="1207" y="2098"/>
                  </a:lnTo>
                  <a:lnTo>
                    <a:pt x="1103" y="2022"/>
                  </a:lnTo>
                  <a:lnTo>
                    <a:pt x="1003" y="1944"/>
                  </a:lnTo>
                  <a:lnTo>
                    <a:pt x="907" y="1864"/>
                  </a:lnTo>
                  <a:lnTo>
                    <a:pt x="814" y="1782"/>
                  </a:lnTo>
                  <a:lnTo>
                    <a:pt x="726" y="1701"/>
                  </a:lnTo>
                  <a:lnTo>
                    <a:pt x="644" y="1618"/>
                  </a:lnTo>
                  <a:lnTo>
                    <a:pt x="565" y="1534"/>
                  </a:lnTo>
                  <a:lnTo>
                    <a:pt x="490" y="1450"/>
                  </a:lnTo>
                  <a:lnTo>
                    <a:pt x="421" y="1364"/>
                  </a:lnTo>
                  <a:lnTo>
                    <a:pt x="356" y="1280"/>
                  </a:lnTo>
                  <a:lnTo>
                    <a:pt x="296" y="1195"/>
                  </a:lnTo>
                  <a:lnTo>
                    <a:pt x="243" y="1109"/>
                  </a:lnTo>
                  <a:lnTo>
                    <a:pt x="193" y="1024"/>
                  </a:lnTo>
                  <a:lnTo>
                    <a:pt x="171" y="983"/>
                  </a:lnTo>
                  <a:lnTo>
                    <a:pt x="149" y="940"/>
                  </a:lnTo>
                  <a:lnTo>
                    <a:pt x="129" y="897"/>
                  </a:lnTo>
                  <a:lnTo>
                    <a:pt x="111" y="856"/>
                  </a:lnTo>
                  <a:lnTo>
                    <a:pt x="93" y="813"/>
                  </a:lnTo>
                  <a:lnTo>
                    <a:pt x="77" y="772"/>
                  </a:lnTo>
                  <a:lnTo>
                    <a:pt x="64" y="730"/>
                  </a:lnTo>
                  <a:lnTo>
                    <a:pt x="51" y="689"/>
                  </a:lnTo>
                  <a:lnTo>
                    <a:pt x="39" y="647"/>
                  </a:lnTo>
                  <a:lnTo>
                    <a:pt x="29" y="607"/>
                  </a:lnTo>
                  <a:lnTo>
                    <a:pt x="20" y="566"/>
                  </a:lnTo>
                  <a:lnTo>
                    <a:pt x="13" y="526"/>
                  </a:lnTo>
                  <a:lnTo>
                    <a:pt x="8" y="486"/>
                  </a:lnTo>
                  <a:lnTo>
                    <a:pt x="4" y="446"/>
                  </a:lnTo>
                  <a:lnTo>
                    <a:pt x="1" y="407"/>
                  </a:lnTo>
                  <a:lnTo>
                    <a:pt x="0" y="367"/>
                  </a:lnTo>
                  <a:lnTo>
                    <a:pt x="0" y="328"/>
                  </a:lnTo>
                  <a:lnTo>
                    <a:pt x="3" y="291"/>
                  </a:lnTo>
                  <a:lnTo>
                    <a:pt x="7" y="252"/>
                  </a:lnTo>
                  <a:lnTo>
                    <a:pt x="12" y="215"/>
                  </a:lnTo>
                  <a:lnTo>
                    <a:pt x="19" y="178"/>
                  </a:lnTo>
                  <a:lnTo>
                    <a:pt x="27" y="142"/>
                  </a:lnTo>
                  <a:lnTo>
                    <a:pt x="37" y="106"/>
                  </a:lnTo>
                  <a:lnTo>
                    <a:pt x="49" y="69"/>
                  </a:lnTo>
                  <a:lnTo>
                    <a:pt x="63" y="35"/>
                  </a:lnTo>
                  <a:lnTo>
                    <a:pt x="7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983" name="Freeform 71"/>
            <p:cNvSpPr>
              <a:spLocks/>
            </p:cNvSpPr>
            <p:nvPr/>
          </p:nvSpPr>
          <p:spPr bwMode="auto">
            <a:xfrm>
              <a:off x="2836" y="2364"/>
              <a:ext cx="63" cy="5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90" y="149"/>
                </a:cxn>
                <a:cxn ang="0">
                  <a:pos x="73" y="0"/>
                </a:cxn>
                <a:cxn ang="0">
                  <a:pos x="0" y="152"/>
                </a:cxn>
              </a:cxnLst>
              <a:rect l="0" t="0" r="r" b="b"/>
              <a:pathLst>
                <a:path w="190" h="152">
                  <a:moveTo>
                    <a:pt x="0" y="152"/>
                  </a:moveTo>
                  <a:lnTo>
                    <a:pt x="190" y="149"/>
                  </a:lnTo>
                  <a:lnTo>
                    <a:pt x="73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6984" name="Rectangle 72"/>
          <p:cNvSpPr>
            <a:spLocks noChangeArrowheads="1"/>
          </p:cNvSpPr>
          <p:nvPr/>
        </p:nvSpPr>
        <p:spPr bwMode="auto">
          <a:xfrm>
            <a:off x="1857375" y="5661025"/>
            <a:ext cx="54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6986" name="Rectangle 74"/>
          <p:cNvSpPr>
            <a:spLocks noChangeArrowheads="1"/>
          </p:cNvSpPr>
          <p:nvPr/>
        </p:nvSpPr>
        <p:spPr bwMode="auto">
          <a:xfrm>
            <a:off x="6702425" y="5214938"/>
            <a:ext cx="1130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>
                <a:solidFill>
                  <a:schemeClr val="accent2"/>
                </a:solidFill>
              </a:rPr>
              <a:t>Protein C</a:t>
            </a:r>
          </a:p>
        </p:txBody>
      </p:sp>
      <p:sp>
        <p:nvSpPr>
          <p:cNvPr id="166987" name="Rectangle 75"/>
          <p:cNvSpPr>
            <a:spLocks noChangeArrowheads="1"/>
          </p:cNvSpPr>
          <p:nvPr/>
        </p:nvSpPr>
        <p:spPr bwMode="auto">
          <a:xfrm>
            <a:off x="1543050" y="21177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Thrombin</a:t>
            </a:r>
          </a:p>
        </p:txBody>
      </p:sp>
      <p:sp>
        <p:nvSpPr>
          <p:cNvPr id="166988" name="Rectangle 76"/>
          <p:cNvSpPr>
            <a:spLocks noChangeArrowheads="1"/>
          </p:cNvSpPr>
          <p:nvPr/>
        </p:nvSpPr>
        <p:spPr bwMode="auto">
          <a:xfrm>
            <a:off x="4089400" y="2582863"/>
            <a:ext cx="534988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89" name="Rectangle 77"/>
          <p:cNvSpPr>
            <a:spLocks noChangeArrowheads="1"/>
          </p:cNvSpPr>
          <p:nvPr/>
        </p:nvSpPr>
        <p:spPr bwMode="auto">
          <a:xfrm>
            <a:off x="3643313" y="5908675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Thrombomodulin</a:t>
            </a:r>
          </a:p>
        </p:txBody>
      </p:sp>
      <p:sp>
        <p:nvSpPr>
          <p:cNvPr id="166990" name="Rectangle 78"/>
          <p:cNvSpPr>
            <a:spLocks noChangeArrowheads="1"/>
          </p:cNvSpPr>
          <p:nvPr/>
        </p:nvSpPr>
        <p:spPr bwMode="auto">
          <a:xfrm>
            <a:off x="6054725" y="3344863"/>
            <a:ext cx="1279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Activated</a:t>
            </a:r>
          </a:p>
          <a:p>
            <a:r>
              <a:rPr lang="en-US" altLang="en-GB" sz="1800"/>
              <a:t>Protein C</a:t>
            </a:r>
          </a:p>
          <a:p>
            <a:r>
              <a:rPr lang="en-US" altLang="en-GB" sz="1800">
                <a:solidFill>
                  <a:schemeClr val="accent2"/>
                </a:solidFill>
              </a:rPr>
              <a:t>+ Protein S</a:t>
            </a:r>
          </a:p>
        </p:txBody>
      </p:sp>
      <p:sp>
        <p:nvSpPr>
          <p:cNvPr id="166991" name="Arc 79"/>
          <p:cNvSpPr>
            <a:spLocks/>
          </p:cNvSpPr>
          <p:nvPr/>
        </p:nvSpPr>
        <p:spPr bwMode="auto">
          <a:xfrm>
            <a:off x="4011613" y="2006600"/>
            <a:ext cx="4025900" cy="148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92" name="Rectangle 80"/>
          <p:cNvSpPr>
            <a:spLocks noChangeArrowheads="1"/>
          </p:cNvSpPr>
          <p:nvPr/>
        </p:nvSpPr>
        <p:spPr bwMode="auto">
          <a:xfrm>
            <a:off x="7632700" y="3770313"/>
            <a:ext cx="1322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GB" sz="1900">
                <a:solidFill>
                  <a:srgbClr val="000000"/>
                </a:solidFill>
              </a:rPr>
              <a:t>Coagulation </a:t>
            </a:r>
          </a:p>
          <a:p>
            <a:pPr algn="ctr"/>
            <a:r>
              <a:rPr lang="en-US" altLang="en-GB" sz="1900">
                <a:solidFill>
                  <a:srgbClr val="000000"/>
                </a:solidFill>
              </a:rPr>
              <a:t>activation</a:t>
            </a:r>
            <a:endParaRPr lang="en-US" altLang="en-GB" sz="4400"/>
          </a:p>
        </p:txBody>
      </p:sp>
      <p:sp>
        <p:nvSpPr>
          <p:cNvPr id="166993" name="Text Box 81"/>
          <p:cNvSpPr txBox="1">
            <a:spLocks noChangeArrowheads="1"/>
          </p:cNvSpPr>
          <p:nvPr/>
        </p:nvSpPr>
        <p:spPr bwMode="auto">
          <a:xfrm>
            <a:off x="1795463" y="217488"/>
            <a:ext cx="571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400"/>
              <a:t>(ii) the protein C pathway down-regulates </a:t>
            </a:r>
          </a:p>
          <a:p>
            <a:pPr algn="ctr"/>
            <a:r>
              <a:rPr lang="en-US" altLang="en-GB" sz="2400"/>
              <a:t>thrombin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2149475"/>
            <a:ext cx="250983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Freeform 3"/>
          <p:cNvSpPr>
            <a:spLocks/>
          </p:cNvSpPr>
          <p:nvPr/>
        </p:nvSpPr>
        <p:spPr bwMode="auto">
          <a:xfrm>
            <a:off x="4181475" y="4283075"/>
            <a:ext cx="1020763" cy="463550"/>
          </a:xfrm>
          <a:custGeom>
            <a:avLst/>
            <a:gdLst/>
            <a:ahLst/>
            <a:cxnLst>
              <a:cxn ang="0">
                <a:pos x="963" y="139"/>
              </a:cxn>
              <a:cxn ang="0">
                <a:pos x="772" y="82"/>
              </a:cxn>
              <a:cxn ang="0">
                <a:pos x="593" y="39"/>
              </a:cxn>
              <a:cxn ang="0">
                <a:pos x="429" y="12"/>
              </a:cxn>
              <a:cxn ang="0">
                <a:pos x="355" y="4"/>
              </a:cxn>
              <a:cxn ang="0">
                <a:pos x="286" y="0"/>
              </a:cxn>
              <a:cxn ang="0">
                <a:pos x="223" y="0"/>
              </a:cxn>
              <a:cxn ang="0">
                <a:pos x="167" y="4"/>
              </a:cxn>
              <a:cxn ang="0">
                <a:pos x="119" y="14"/>
              </a:cxn>
              <a:cxn ang="0">
                <a:pos x="78" y="26"/>
              </a:cxn>
              <a:cxn ang="0">
                <a:pos x="44" y="43"/>
              </a:cxn>
              <a:cxn ang="0">
                <a:pos x="20" y="63"/>
              </a:cxn>
              <a:cxn ang="0">
                <a:pos x="5" y="88"/>
              </a:cxn>
              <a:cxn ang="0">
                <a:pos x="0" y="118"/>
              </a:cxn>
              <a:cxn ang="0">
                <a:pos x="5" y="148"/>
              </a:cxn>
              <a:cxn ang="0">
                <a:pos x="20" y="183"/>
              </a:cxn>
              <a:cxn ang="0">
                <a:pos x="43" y="219"/>
              </a:cxn>
              <a:cxn ang="0">
                <a:pos x="75" y="257"/>
              </a:cxn>
              <a:cxn ang="0">
                <a:pos x="115" y="297"/>
              </a:cxn>
              <a:cxn ang="0">
                <a:pos x="163" y="337"/>
              </a:cxn>
              <a:cxn ang="0">
                <a:pos x="219" y="378"/>
              </a:cxn>
              <a:cxn ang="0">
                <a:pos x="281" y="421"/>
              </a:cxn>
              <a:cxn ang="0">
                <a:pos x="349" y="462"/>
              </a:cxn>
              <a:cxn ang="0">
                <a:pos x="423" y="505"/>
              </a:cxn>
              <a:cxn ang="0">
                <a:pos x="504" y="546"/>
              </a:cxn>
              <a:cxn ang="0">
                <a:pos x="679" y="626"/>
              </a:cxn>
              <a:cxn ang="0">
                <a:pos x="870" y="702"/>
              </a:cxn>
              <a:cxn ang="0">
                <a:pos x="1065" y="768"/>
              </a:cxn>
              <a:cxn ang="0">
                <a:pos x="1250" y="819"/>
              </a:cxn>
              <a:cxn ang="0">
                <a:pos x="1422" y="853"/>
              </a:cxn>
              <a:cxn ang="0">
                <a:pos x="1540" y="869"/>
              </a:cxn>
              <a:cxn ang="0">
                <a:pos x="1612" y="875"/>
              </a:cxn>
              <a:cxn ang="0">
                <a:pos x="1678" y="876"/>
              </a:cxn>
              <a:cxn ang="0">
                <a:pos x="1736" y="875"/>
              </a:cxn>
              <a:cxn ang="0">
                <a:pos x="1790" y="868"/>
              </a:cxn>
              <a:cxn ang="0">
                <a:pos x="1835" y="857"/>
              </a:cxn>
              <a:cxn ang="0">
                <a:pos x="1871" y="843"/>
              </a:cxn>
              <a:cxn ang="0">
                <a:pos x="1901" y="824"/>
              </a:cxn>
              <a:cxn ang="0">
                <a:pos x="1919" y="801"/>
              </a:cxn>
              <a:cxn ang="0">
                <a:pos x="1930" y="773"/>
              </a:cxn>
              <a:cxn ang="0">
                <a:pos x="1930" y="744"/>
              </a:cxn>
              <a:cxn ang="0">
                <a:pos x="1919" y="710"/>
              </a:cxn>
              <a:cxn ang="0">
                <a:pos x="1901" y="676"/>
              </a:cxn>
              <a:cxn ang="0">
                <a:pos x="1872" y="638"/>
              </a:cxn>
              <a:cxn ang="0">
                <a:pos x="1836" y="600"/>
              </a:cxn>
              <a:cxn ang="0">
                <a:pos x="1792" y="560"/>
              </a:cxn>
              <a:cxn ang="0">
                <a:pos x="1742" y="518"/>
              </a:cxn>
              <a:cxn ang="0">
                <a:pos x="1683" y="477"/>
              </a:cxn>
              <a:cxn ang="0">
                <a:pos x="1617" y="435"/>
              </a:cxn>
              <a:cxn ang="0">
                <a:pos x="1545" y="393"/>
              </a:cxn>
              <a:cxn ang="0">
                <a:pos x="1469" y="351"/>
              </a:cxn>
              <a:cxn ang="0">
                <a:pos x="1344" y="290"/>
              </a:cxn>
              <a:cxn ang="0">
                <a:pos x="1159" y="211"/>
              </a:cxn>
            </a:cxnLst>
            <a:rect l="0" t="0" r="r" b="b"/>
            <a:pathLst>
              <a:path w="1931" h="876">
                <a:moveTo>
                  <a:pt x="1062" y="174"/>
                </a:moveTo>
                <a:lnTo>
                  <a:pt x="963" y="139"/>
                </a:lnTo>
                <a:lnTo>
                  <a:pt x="867" y="108"/>
                </a:lnTo>
                <a:lnTo>
                  <a:pt x="772" y="82"/>
                </a:lnTo>
                <a:lnTo>
                  <a:pt x="681" y="59"/>
                </a:lnTo>
                <a:lnTo>
                  <a:pt x="593" y="39"/>
                </a:lnTo>
                <a:lnTo>
                  <a:pt x="509" y="23"/>
                </a:lnTo>
                <a:lnTo>
                  <a:pt x="429" y="12"/>
                </a:lnTo>
                <a:lnTo>
                  <a:pt x="391" y="7"/>
                </a:lnTo>
                <a:lnTo>
                  <a:pt x="355" y="4"/>
                </a:lnTo>
                <a:lnTo>
                  <a:pt x="319" y="2"/>
                </a:lnTo>
                <a:lnTo>
                  <a:pt x="286" y="0"/>
                </a:lnTo>
                <a:lnTo>
                  <a:pt x="254" y="0"/>
                </a:lnTo>
                <a:lnTo>
                  <a:pt x="223" y="0"/>
                </a:lnTo>
                <a:lnTo>
                  <a:pt x="195" y="2"/>
                </a:lnTo>
                <a:lnTo>
                  <a:pt x="167" y="4"/>
                </a:lnTo>
                <a:lnTo>
                  <a:pt x="142" y="8"/>
                </a:lnTo>
                <a:lnTo>
                  <a:pt x="119" y="14"/>
                </a:lnTo>
                <a:lnTo>
                  <a:pt x="98" y="19"/>
                </a:lnTo>
                <a:lnTo>
                  <a:pt x="78" y="26"/>
                </a:lnTo>
                <a:lnTo>
                  <a:pt x="60" y="34"/>
                </a:lnTo>
                <a:lnTo>
                  <a:pt x="44" y="43"/>
                </a:lnTo>
                <a:lnTo>
                  <a:pt x="31" y="52"/>
                </a:lnTo>
                <a:lnTo>
                  <a:pt x="20" y="63"/>
                </a:lnTo>
                <a:lnTo>
                  <a:pt x="12" y="75"/>
                </a:lnTo>
                <a:lnTo>
                  <a:pt x="5" y="88"/>
                </a:lnTo>
                <a:lnTo>
                  <a:pt x="1" y="103"/>
                </a:lnTo>
                <a:lnTo>
                  <a:pt x="0" y="118"/>
                </a:lnTo>
                <a:lnTo>
                  <a:pt x="1" y="132"/>
                </a:lnTo>
                <a:lnTo>
                  <a:pt x="5" y="148"/>
                </a:lnTo>
                <a:lnTo>
                  <a:pt x="12" y="166"/>
                </a:lnTo>
                <a:lnTo>
                  <a:pt x="20" y="183"/>
                </a:lnTo>
                <a:lnTo>
                  <a:pt x="31" y="200"/>
                </a:lnTo>
                <a:lnTo>
                  <a:pt x="43" y="219"/>
                </a:lnTo>
                <a:lnTo>
                  <a:pt x="59" y="238"/>
                </a:lnTo>
                <a:lnTo>
                  <a:pt x="75" y="257"/>
                </a:lnTo>
                <a:lnTo>
                  <a:pt x="95" y="277"/>
                </a:lnTo>
                <a:lnTo>
                  <a:pt x="115" y="297"/>
                </a:lnTo>
                <a:lnTo>
                  <a:pt x="139" y="317"/>
                </a:lnTo>
                <a:lnTo>
                  <a:pt x="163" y="337"/>
                </a:lnTo>
                <a:lnTo>
                  <a:pt x="190" y="358"/>
                </a:lnTo>
                <a:lnTo>
                  <a:pt x="219" y="378"/>
                </a:lnTo>
                <a:lnTo>
                  <a:pt x="249" y="399"/>
                </a:lnTo>
                <a:lnTo>
                  <a:pt x="281" y="421"/>
                </a:lnTo>
                <a:lnTo>
                  <a:pt x="314" y="441"/>
                </a:lnTo>
                <a:lnTo>
                  <a:pt x="349" y="462"/>
                </a:lnTo>
                <a:lnTo>
                  <a:pt x="386" y="483"/>
                </a:lnTo>
                <a:lnTo>
                  <a:pt x="423" y="505"/>
                </a:lnTo>
                <a:lnTo>
                  <a:pt x="462" y="525"/>
                </a:lnTo>
                <a:lnTo>
                  <a:pt x="504" y="546"/>
                </a:lnTo>
                <a:lnTo>
                  <a:pt x="588" y="588"/>
                </a:lnTo>
                <a:lnTo>
                  <a:pt x="679" y="626"/>
                </a:lnTo>
                <a:lnTo>
                  <a:pt x="772" y="665"/>
                </a:lnTo>
                <a:lnTo>
                  <a:pt x="870" y="702"/>
                </a:lnTo>
                <a:lnTo>
                  <a:pt x="968" y="737"/>
                </a:lnTo>
                <a:lnTo>
                  <a:pt x="1065" y="768"/>
                </a:lnTo>
                <a:lnTo>
                  <a:pt x="1159" y="794"/>
                </a:lnTo>
                <a:lnTo>
                  <a:pt x="1250" y="819"/>
                </a:lnTo>
                <a:lnTo>
                  <a:pt x="1338" y="837"/>
                </a:lnTo>
                <a:lnTo>
                  <a:pt x="1422" y="853"/>
                </a:lnTo>
                <a:lnTo>
                  <a:pt x="1503" y="864"/>
                </a:lnTo>
                <a:lnTo>
                  <a:pt x="1540" y="869"/>
                </a:lnTo>
                <a:lnTo>
                  <a:pt x="1576" y="872"/>
                </a:lnTo>
                <a:lnTo>
                  <a:pt x="1612" y="875"/>
                </a:lnTo>
                <a:lnTo>
                  <a:pt x="1645" y="876"/>
                </a:lnTo>
                <a:lnTo>
                  <a:pt x="1678" y="876"/>
                </a:lnTo>
                <a:lnTo>
                  <a:pt x="1708" y="876"/>
                </a:lnTo>
                <a:lnTo>
                  <a:pt x="1736" y="875"/>
                </a:lnTo>
                <a:lnTo>
                  <a:pt x="1764" y="872"/>
                </a:lnTo>
                <a:lnTo>
                  <a:pt x="1790" y="868"/>
                </a:lnTo>
                <a:lnTo>
                  <a:pt x="1812" y="863"/>
                </a:lnTo>
                <a:lnTo>
                  <a:pt x="1835" y="857"/>
                </a:lnTo>
                <a:lnTo>
                  <a:pt x="1854" y="851"/>
                </a:lnTo>
                <a:lnTo>
                  <a:pt x="1871" y="843"/>
                </a:lnTo>
                <a:lnTo>
                  <a:pt x="1887" y="835"/>
                </a:lnTo>
                <a:lnTo>
                  <a:pt x="1901" y="824"/>
                </a:lnTo>
                <a:lnTo>
                  <a:pt x="1911" y="813"/>
                </a:lnTo>
                <a:lnTo>
                  <a:pt x="1919" y="801"/>
                </a:lnTo>
                <a:lnTo>
                  <a:pt x="1926" y="788"/>
                </a:lnTo>
                <a:lnTo>
                  <a:pt x="1930" y="773"/>
                </a:lnTo>
                <a:lnTo>
                  <a:pt x="1931" y="758"/>
                </a:lnTo>
                <a:lnTo>
                  <a:pt x="1930" y="744"/>
                </a:lnTo>
                <a:lnTo>
                  <a:pt x="1926" y="728"/>
                </a:lnTo>
                <a:lnTo>
                  <a:pt x="1919" y="710"/>
                </a:lnTo>
                <a:lnTo>
                  <a:pt x="1911" y="693"/>
                </a:lnTo>
                <a:lnTo>
                  <a:pt x="1901" y="676"/>
                </a:lnTo>
                <a:lnTo>
                  <a:pt x="1889" y="657"/>
                </a:lnTo>
                <a:lnTo>
                  <a:pt x="1872" y="638"/>
                </a:lnTo>
                <a:lnTo>
                  <a:pt x="1856" y="620"/>
                </a:lnTo>
                <a:lnTo>
                  <a:pt x="1836" y="600"/>
                </a:lnTo>
                <a:lnTo>
                  <a:pt x="1816" y="580"/>
                </a:lnTo>
                <a:lnTo>
                  <a:pt x="1792" y="560"/>
                </a:lnTo>
                <a:lnTo>
                  <a:pt x="1768" y="540"/>
                </a:lnTo>
                <a:lnTo>
                  <a:pt x="1742" y="518"/>
                </a:lnTo>
                <a:lnTo>
                  <a:pt x="1712" y="498"/>
                </a:lnTo>
                <a:lnTo>
                  <a:pt x="1683" y="477"/>
                </a:lnTo>
                <a:lnTo>
                  <a:pt x="1651" y="455"/>
                </a:lnTo>
                <a:lnTo>
                  <a:pt x="1617" y="435"/>
                </a:lnTo>
                <a:lnTo>
                  <a:pt x="1583" y="414"/>
                </a:lnTo>
                <a:lnTo>
                  <a:pt x="1545" y="393"/>
                </a:lnTo>
                <a:lnTo>
                  <a:pt x="1508" y="371"/>
                </a:lnTo>
                <a:lnTo>
                  <a:pt x="1469" y="351"/>
                </a:lnTo>
                <a:lnTo>
                  <a:pt x="1428" y="330"/>
                </a:lnTo>
                <a:lnTo>
                  <a:pt x="1344" y="290"/>
                </a:lnTo>
                <a:lnTo>
                  <a:pt x="1253" y="250"/>
                </a:lnTo>
                <a:lnTo>
                  <a:pt x="1159" y="211"/>
                </a:lnTo>
                <a:lnTo>
                  <a:pt x="1062" y="17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2" name="Freeform 4"/>
          <p:cNvSpPr>
            <a:spLocks/>
          </p:cNvSpPr>
          <p:nvPr/>
        </p:nvSpPr>
        <p:spPr bwMode="auto">
          <a:xfrm>
            <a:off x="4175125" y="4321175"/>
            <a:ext cx="866775" cy="884238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935" y="1671"/>
              </a:cxn>
              <a:cxn ang="0">
                <a:pos x="1638" y="1038"/>
              </a:cxn>
              <a:cxn ang="0">
                <a:pos x="703" y="0"/>
              </a:cxn>
              <a:cxn ang="0">
                <a:pos x="0" y="632"/>
              </a:cxn>
            </a:cxnLst>
            <a:rect l="0" t="0" r="r" b="b"/>
            <a:pathLst>
              <a:path w="1638" h="1671">
                <a:moveTo>
                  <a:pt x="0" y="632"/>
                </a:moveTo>
                <a:lnTo>
                  <a:pt x="935" y="1671"/>
                </a:lnTo>
                <a:lnTo>
                  <a:pt x="1638" y="1038"/>
                </a:lnTo>
                <a:lnTo>
                  <a:pt x="703" y="0"/>
                </a:lnTo>
                <a:lnTo>
                  <a:pt x="0" y="632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4483100" y="5264150"/>
            <a:ext cx="22542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4708525" y="5229225"/>
            <a:ext cx="11113" cy="46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4719638" y="5229225"/>
            <a:ext cx="238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4743450" y="51958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4754563" y="5195888"/>
            <a:ext cx="2222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4776788" y="5160963"/>
            <a:ext cx="11112" cy="46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4787900" y="5160963"/>
            <a:ext cx="2222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 flipV="1">
            <a:off x="4816475" y="5130800"/>
            <a:ext cx="1588" cy="39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4821238" y="5127625"/>
            <a:ext cx="238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 flipV="1">
            <a:off x="4849813" y="5097463"/>
            <a:ext cx="1587" cy="38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4856163" y="5094288"/>
            <a:ext cx="2222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4878388" y="5059363"/>
            <a:ext cx="11112" cy="46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5" name="Line 17"/>
          <p:cNvSpPr>
            <a:spLocks noChangeShapeType="1"/>
          </p:cNvSpPr>
          <p:nvPr/>
        </p:nvSpPr>
        <p:spPr bwMode="auto">
          <a:xfrm>
            <a:off x="4886325" y="5065713"/>
            <a:ext cx="285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 flipV="1">
            <a:off x="4918075" y="5029200"/>
            <a:ext cx="1588" cy="39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4924425" y="5026025"/>
            <a:ext cx="2222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8" name="Rectangle 20"/>
          <p:cNvSpPr>
            <a:spLocks noChangeArrowheads="1"/>
          </p:cNvSpPr>
          <p:nvPr/>
        </p:nvSpPr>
        <p:spPr bwMode="auto">
          <a:xfrm>
            <a:off x="4946650" y="49926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9" name="Rectangle 21"/>
          <p:cNvSpPr>
            <a:spLocks noChangeArrowheads="1"/>
          </p:cNvSpPr>
          <p:nvPr/>
        </p:nvSpPr>
        <p:spPr bwMode="auto">
          <a:xfrm>
            <a:off x="4673600" y="4733925"/>
            <a:ext cx="187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10" name="Rectangle 22"/>
          <p:cNvSpPr>
            <a:spLocks noChangeArrowheads="1"/>
          </p:cNvSpPr>
          <p:nvPr/>
        </p:nvSpPr>
        <p:spPr bwMode="auto">
          <a:xfrm>
            <a:off x="4714875" y="4762500"/>
            <a:ext cx="109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sp>
        <p:nvSpPr>
          <p:cNvPr id="165911" name="Rectangle 23"/>
          <p:cNvSpPr>
            <a:spLocks noChangeArrowheads="1"/>
          </p:cNvSpPr>
          <p:nvPr/>
        </p:nvSpPr>
        <p:spPr bwMode="auto">
          <a:xfrm>
            <a:off x="4878388" y="4530725"/>
            <a:ext cx="292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12" name="Rectangle 24"/>
          <p:cNvSpPr>
            <a:spLocks noChangeArrowheads="1"/>
          </p:cNvSpPr>
          <p:nvPr/>
        </p:nvSpPr>
        <p:spPr bwMode="auto">
          <a:xfrm>
            <a:off x="4918075" y="4559300"/>
            <a:ext cx="220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PC</a:t>
            </a:r>
            <a:endParaRPr lang="en-US" altLang="en-GB"/>
          </a:p>
        </p:txBody>
      </p:sp>
      <p:grpSp>
        <p:nvGrpSpPr>
          <p:cNvPr id="165913" name="Group 25"/>
          <p:cNvGrpSpPr>
            <a:grpSpLocks/>
          </p:cNvGrpSpPr>
          <p:nvPr/>
        </p:nvGrpSpPr>
        <p:grpSpPr bwMode="auto">
          <a:xfrm>
            <a:off x="5246688" y="4749800"/>
            <a:ext cx="266700" cy="200025"/>
            <a:chOff x="3701" y="2488"/>
            <a:chExt cx="168" cy="126"/>
          </a:xfrm>
        </p:grpSpPr>
        <p:sp>
          <p:nvSpPr>
            <p:cNvPr id="165914" name="Freeform 26"/>
            <p:cNvSpPr>
              <a:spLocks/>
            </p:cNvSpPr>
            <p:nvPr/>
          </p:nvSpPr>
          <p:spPr bwMode="auto">
            <a:xfrm>
              <a:off x="3741" y="2515"/>
              <a:ext cx="128" cy="99"/>
            </a:xfrm>
            <a:custGeom>
              <a:avLst/>
              <a:gdLst/>
              <a:ahLst/>
              <a:cxnLst>
                <a:cxn ang="0">
                  <a:pos x="358" y="299"/>
                </a:cxn>
                <a:cxn ang="0">
                  <a:pos x="384" y="266"/>
                </a:cxn>
                <a:cxn ang="0">
                  <a:pos x="26" y="0"/>
                </a:cxn>
                <a:cxn ang="0">
                  <a:pos x="0" y="34"/>
                </a:cxn>
                <a:cxn ang="0">
                  <a:pos x="358" y="299"/>
                </a:cxn>
              </a:cxnLst>
              <a:rect l="0" t="0" r="r" b="b"/>
              <a:pathLst>
                <a:path w="384" h="299">
                  <a:moveTo>
                    <a:pt x="358" y="299"/>
                  </a:moveTo>
                  <a:lnTo>
                    <a:pt x="384" y="266"/>
                  </a:lnTo>
                  <a:lnTo>
                    <a:pt x="26" y="0"/>
                  </a:lnTo>
                  <a:lnTo>
                    <a:pt x="0" y="34"/>
                  </a:lnTo>
                  <a:lnTo>
                    <a:pt x="358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15" name="Freeform 27"/>
            <p:cNvSpPr>
              <a:spLocks/>
            </p:cNvSpPr>
            <p:nvPr/>
          </p:nvSpPr>
          <p:spPr bwMode="auto">
            <a:xfrm>
              <a:off x="3701" y="2488"/>
              <a:ext cx="62" cy="56"/>
            </a:xfrm>
            <a:custGeom>
              <a:avLst/>
              <a:gdLst/>
              <a:ahLst/>
              <a:cxnLst>
                <a:cxn ang="0">
                  <a:pos x="187" y="32"/>
                </a:cxn>
                <a:cxn ang="0">
                  <a:pos x="0" y="0"/>
                </a:cxn>
                <a:cxn ang="0">
                  <a:pos x="87" y="168"/>
                </a:cxn>
                <a:cxn ang="0">
                  <a:pos x="187" y="32"/>
                </a:cxn>
              </a:cxnLst>
              <a:rect l="0" t="0" r="r" b="b"/>
              <a:pathLst>
                <a:path w="187" h="168">
                  <a:moveTo>
                    <a:pt x="187" y="32"/>
                  </a:moveTo>
                  <a:lnTo>
                    <a:pt x="0" y="0"/>
                  </a:lnTo>
                  <a:lnTo>
                    <a:pt x="87" y="168"/>
                  </a:lnTo>
                  <a:lnTo>
                    <a:pt x="18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5916" name="Group 28"/>
          <p:cNvGrpSpPr>
            <a:grpSpLocks/>
          </p:cNvGrpSpPr>
          <p:nvPr/>
        </p:nvGrpSpPr>
        <p:grpSpPr bwMode="auto">
          <a:xfrm>
            <a:off x="5329238" y="3663950"/>
            <a:ext cx="527050" cy="471488"/>
            <a:chOff x="3753" y="1804"/>
            <a:chExt cx="332" cy="297"/>
          </a:xfrm>
        </p:grpSpPr>
        <p:sp>
          <p:nvSpPr>
            <p:cNvPr id="165917" name="Freeform 29"/>
            <p:cNvSpPr>
              <a:spLocks/>
            </p:cNvSpPr>
            <p:nvPr/>
          </p:nvSpPr>
          <p:spPr bwMode="auto">
            <a:xfrm>
              <a:off x="3753" y="1836"/>
              <a:ext cx="296" cy="265"/>
            </a:xfrm>
            <a:custGeom>
              <a:avLst/>
              <a:gdLst/>
              <a:ahLst/>
              <a:cxnLst>
                <a:cxn ang="0">
                  <a:pos x="0" y="765"/>
                </a:cxn>
                <a:cxn ang="0">
                  <a:pos x="28" y="797"/>
                </a:cxn>
                <a:cxn ang="0">
                  <a:pos x="887" y="32"/>
                </a:cxn>
                <a:cxn ang="0">
                  <a:pos x="859" y="0"/>
                </a:cxn>
                <a:cxn ang="0">
                  <a:pos x="0" y="765"/>
                </a:cxn>
              </a:cxnLst>
              <a:rect l="0" t="0" r="r" b="b"/>
              <a:pathLst>
                <a:path w="887" h="797">
                  <a:moveTo>
                    <a:pt x="0" y="765"/>
                  </a:moveTo>
                  <a:lnTo>
                    <a:pt x="28" y="797"/>
                  </a:lnTo>
                  <a:lnTo>
                    <a:pt x="887" y="32"/>
                  </a:lnTo>
                  <a:lnTo>
                    <a:pt x="859" y="0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18" name="Freeform 30"/>
            <p:cNvSpPr>
              <a:spLocks/>
            </p:cNvSpPr>
            <p:nvPr/>
          </p:nvSpPr>
          <p:spPr bwMode="auto">
            <a:xfrm>
              <a:off x="4024" y="1804"/>
              <a:ext cx="61" cy="59"/>
            </a:xfrm>
            <a:custGeom>
              <a:avLst/>
              <a:gdLst/>
              <a:ahLst/>
              <a:cxnLst>
                <a:cxn ang="0">
                  <a:pos x="113" y="176"/>
                </a:cxn>
                <a:cxn ang="0">
                  <a:pos x="183" y="0"/>
                </a:cxn>
                <a:cxn ang="0">
                  <a:pos x="0" y="50"/>
                </a:cxn>
                <a:cxn ang="0">
                  <a:pos x="113" y="176"/>
                </a:cxn>
              </a:cxnLst>
              <a:rect l="0" t="0" r="r" b="b"/>
              <a:pathLst>
                <a:path w="183" h="176">
                  <a:moveTo>
                    <a:pt x="113" y="176"/>
                  </a:moveTo>
                  <a:lnTo>
                    <a:pt x="183" y="0"/>
                  </a:lnTo>
                  <a:lnTo>
                    <a:pt x="0" y="50"/>
                  </a:lnTo>
                  <a:lnTo>
                    <a:pt x="113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5919" name="Group 31"/>
          <p:cNvGrpSpPr>
            <a:grpSpLocks/>
          </p:cNvGrpSpPr>
          <p:nvPr/>
        </p:nvGrpSpPr>
        <p:grpSpPr bwMode="auto">
          <a:xfrm>
            <a:off x="4957763" y="4924425"/>
            <a:ext cx="90487" cy="79375"/>
            <a:chOff x="3519" y="2598"/>
            <a:chExt cx="57" cy="50"/>
          </a:xfrm>
        </p:grpSpPr>
        <p:sp>
          <p:nvSpPr>
            <p:cNvPr id="165920" name="Rectangle 32"/>
            <p:cNvSpPr>
              <a:spLocks noChangeArrowheads="1"/>
            </p:cNvSpPr>
            <p:nvPr/>
          </p:nvSpPr>
          <p:spPr bwMode="auto">
            <a:xfrm>
              <a:off x="3519" y="2641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21" name="Rectangle 33"/>
            <p:cNvSpPr>
              <a:spLocks noChangeArrowheads="1"/>
            </p:cNvSpPr>
            <p:nvPr/>
          </p:nvSpPr>
          <p:spPr bwMode="auto">
            <a:xfrm>
              <a:off x="3533" y="2619"/>
              <a:ext cx="7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22" name="Rectangle 34"/>
            <p:cNvSpPr>
              <a:spLocks noChangeArrowheads="1"/>
            </p:cNvSpPr>
            <p:nvPr/>
          </p:nvSpPr>
          <p:spPr bwMode="auto">
            <a:xfrm>
              <a:off x="3540" y="2619"/>
              <a:ext cx="15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23" name="Rectangle 35"/>
            <p:cNvSpPr>
              <a:spLocks noChangeArrowheads="1"/>
            </p:cNvSpPr>
            <p:nvPr/>
          </p:nvSpPr>
          <p:spPr bwMode="auto">
            <a:xfrm>
              <a:off x="3555" y="2598"/>
              <a:ext cx="7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24" name="Rectangle 36"/>
            <p:cNvSpPr>
              <a:spLocks noChangeArrowheads="1"/>
            </p:cNvSpPr>
            <p:nvPr/>
          </p:nvSpPr>
          <p:spPr bwMode="auto">
            <a:xfrm>
              <a:off x="3562" y="2598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5925" name="Freeform 37"/>
          <p:cNvSpPr>
            <a:spLocks/>
          </p:cNvSpPr>
          <p:nvPr/>
        </p:nvSpPr>
        <p:spPr bwMode="auto">
          <a:xfrm>
            <a:off x="5627688" y="4962525"/>
            <a:ext cx="1020762" cy="461963"/>
          </a:xfrm>
          <a:custGeom>
            <a:avLst/>
            <a:gdLst/>
            <a:ahLst/>
            <a:cxnLst>
              <a:cxn ang="0">
                <a:pos x="963" y="139"/>
              </a:cxn>
              <a:cxn ang="0">
                <a:pos x="772" y="81"/>
              </a:cxn>
              <a:cxn ang="0">
                <a:pos x="593" y="38"/>
              </a:cxn>
              <a:cxn ang="0">
                <a:pos x="429" y="12"/>
              </a:cxn>
              <a:cxn ang="0">
                <a:pos x="355" y="4"/>
              </a:cxn>
              <a:cxn ang="0">
                <a:pos x="286" y="0"/>
              </a:cxn>
              <a:cxn ang="0">
                <a:pos x="223" y="0"/>
              </a:cxn>
              <a:cxn ang="0">
                <a:pos x="167" y="4"/>
              </a:cxn>
              <a:cxn ang="0">
                <a:pos x="119" y="13"/>
              </a:cxn>
              <a:cxn ang="0">
                <a:pos x="78" y="25"/>
              </a:cxn>
              <a:cxn ang="0">
                <a:pos x="44" y="42"/>
              </a:cxn>
              <a:cxn ang="0">
                <a:pos x="20" y="62"/>
              </a:cxn>
              <a:cxn ang="0">
                <a:pos x="5" y="88"/>
              </a:cxn>
              <a:cxn ang="0">
                <a:pos x="0" y="117"/>
              </a:cxn>
              <a:cxn ang="0">
                <a:pos x="5" y="148"/>
              </a:cxn>
              <a:cxn ang="0">
                <a:pos x="20" y="183"/>
              </a:cxn>
              <a:cxn ang="0">
                <a:pos x="43" y="219"/>
              </a:cxn>
              <a:cxn ang="0">
                <a:pos x="75" y="256"/>
              </a:cxn>
              <a:cxn ang="0">
                <a:pos x="115" y="296"/>
              </a:cxn>
              <a:cxn ang="0">
                <a:pos x="163" y="336"/>
              </a:cxn>
              <a:cxn ang="0">
                <a:pos x="219" y="377"/>
              </a:cxn>
              <a:cxn ang="0">
                <a:pos x="281" y="420"/>
              </a:cxn>
              <a:cxn ang="0">
                <a:pos x="349" y="462"/>
              </a:cxn>
              <a:cxn ang="0">
                <a:pos x="423" y="504"/>
              </a:cxn>
              <a:cxn ang="0">
                <a:pos x="504" y="546"/>
              </a:cxn>
              <a:cxn ang="0">
                <a:pos x="678" y="626"/>
              </a:cxn>
              <a:cxn ang="0">
                <a:pos x="869" y="702"/>
              </a:cxn>
              <a:cxn ang="0">
                <a:pos x="1064" y="767"/>
              </a:cxn>
              <a:cxn ang="0">
                <a:pos x="1250" y="818"/>
              </a:cxn>
              <a:cxn ang="0">
                <a:pos x="1422" y="853"/>
              </a:cxn>
              <a:cxn ang="0">
                <a:pos x="1540" y="869"/>
              </a:cxn>
              <a:cxn ang="0">
                <a:pos x="1612" y="874"/>
              </a:cxn>
              <a:cxn ang="0">
                <a:pos x="1677" y="875"/>
              </a:cxn>
              <a:cxn ang="0">
                <a:pos x="1736" y="874"/>
              </a:cxn>
              <a:cxn ang="0">
                <a:pos x="1790" y="867"/>
              </a:cxn>
              <a:cxn ang="0">
                <a:pos x="1835" y="857"/>
              </a:cxn>
              <a:cxn ang="0">
                <a:pos x="1871" y="842"/>
              </a:cxn>
              <a:cxn ang="0">
                <a:pos x="1900" y="823"/>
              </a:cxn>
              <a:cxn ang="0">
                <a:pos x="1919" y="801"/>
              </a:cxn>
              <a:cxn ang="0">
                <a:pos x="1930" y="773"/>
              </a:cxn>
              <a:cxn ang="0">
                <a:pos x="1930" y="743"/>
              </a:cxn>
              <a:cxn ang="0">
                <a:pos x="1919" y="710"/>
              </a:cxn>
              <a:cxn ang="0">
                <a:pos x="1900" y="675"/>
              </a:cxn>
              <a:cxn ang="0">
                <a:pos x="1872" y="638"/>
              </a:cxn>
              <a:cxn ang="0">
                <a:pos x="1836" y="599"/>
              </a:cxn>
              <a:cxn ang="0">
                <a:pos x="1792" y="559"/>
              </a:cxn>
              <a:cxn ang="0">
                <a:pos x="1742" y="518"/>
              </a:cxn>
              <a:cxn ang="0">
                <a:pos x="1683" y="476"/>
              </a:cxn>
              <a:cxn ang="0">
                <a:pos x="1617" y="435"/>
              </a:cxn>
              <a:cxn ang="0">
                <a:pos x="1545" y="392"/>
              </a:cxn>
              <a:cxn ang="0">
                <a:pos x="1469" y="351"/>
              </a:cxn>
              <a:cxn ang="0">
                <a:pos x="1344" y="289"/>
              </a:cxn>
              <a:cxn ang="0">
                <a:pos x="1159" y="211"/>
              </a:cxn>
            </a:cxnLst>
            <a:rect l="0" t="0" r="r" b="b"/>
            <a:pathLst>
              <a:path w="1931" h="875">
                <a:moveTo>
                  <a:pt x="1062" y="173"/>
                </a:moveTo>
                <a:lnTo>
                  <a:pt x="963" y="139"/>
                </a:lnTo>
                <a:lnTo>
                  <a:pt x="867" y="108"/>
                </a:lnTo>
                <a:lnTo>
                  <a:pt x="772" y="81"/>
                </a:lnTo>
                <a:lnTo>
                  <a:pt x="681" y="58"/>
                </a:lnTo>
                <a:lnTo>
                  <a:pt x="593" y="38"/>
                </a:lnTo>
                <a:lnTo>
                  <a:pt x="509" y="22"/>
                </a:lnTo>
                <a:lnTo>
                  <a:pt x="429" y="12"/>
                </a:lnTo>
                <a:lnTo>
                  <a:pt x="391" y="6"/>
                </a:lnTo>
                <a:lnTo>
                  <a:pt x="355" y="4"/>
                </a:lnTo>
                <a:lnTo>
                  <a:pt x="319" y="1"/>
                </a:lnTo>
                <a:lnTo>
                  <a:pt x="286" y="0"/>
                </a:lnTo>
                <a:lnTo>
                  <a:pt x="254" y="0"/>
                </a:lnTo>
                <a:lnTo>
                  <a:pt x="223" y="0"/>
                </a:lnTo>
                <a:lnTo>
                  <a:pt x="195" y="1"/>
                </a:lnTo>
                <a:lnTo>
                  <a:pt x="167" y="4"/>
                </a:lnTo>
                <a:lnTo>
                  <a:pt x="142" y="8"/>
                </a:lnTo>
                <a:lnTo>
                  <a:pt x="119" y="13"/>
                </a:lnTo>
                <a:lnTo>
                  <a:pt x="98" y="18"/>
                </a:lnTo>
                <a:lnTo>
                  <a:pt x="78" y="25"/>
                </a:lnTo>
                <a:lnTo>
                  <a:pt x="60" y="33"/>
                </a:lnTo>
                <a:lnTo>
                  <a:pt x="44" y="42"/>
                </a:lnTo>
                <a:lnTo>
                  <a:pt x="31" y="52"/>
                </a:lnTo>
                <a:lnTo>
                  <a:pt x="20" y="62"/>
                </a:lnTo>
                <a:lnTo>
                  <a:pt x="12" y="74"/>
                </a:lnTo>
                <a:lnTo>
                  <a:pt x="5" y="88"/>
                </a:lnTo>
                <a:lnTo>
                  <a:pt x="1" y="103"/>
                </a:lnTo>
                <a:lnTo>
                  <a:pt x="0" y="117"/>
                </a:lnTo>
                <a:lnTo>
                  <a:pt x="1" y="132"/>
                </a:lnTo>
                <a:lnTo>
                  <a:pt x="5" y="148"/>
                </a:lnTo>
                <a:lnTo>
                  <a:pt x="12" y="165"/>
                </a:lnTo>
                <a:lnTo>
                  <a:pt x="20" y="183"/>
                </a:lnTo>
                <a:lnTo>
                  <a:pt x="31" y="200"/>
                </a:lnTo>
                <a:lnTo>
                  <a:pt x="43" y="219"/>
                </a:lnTo>
                <a:lnTo>
                  <a:pt x="59" y="237"/>
                </a:lnTo>
                <a:lnTo>
                  <a:pt x="75" y="256"/>
                </a:lnTo>
                <a:lnTo>
                  <a:pt x="95" y="276"/>
                </a:lnTo>
                <a:lnTo>
                  <a:pt x="115" y="296"/>
                </a:lnTo>
                <a:lnTo>
                  <a:pt x="139" y="316"/>
                </a:lnTo>
                <a:lnTo>
                  <a:pt x="163" y="336"/>
                </a:lnTo>
                <a:lnTo>
                  <a:pt x="190" y="357"/>
                </a:lnTo>
                <a:lnTo>
                  <a:pt x="219" y="377"/>
                </a:lnTo>
                <a:lnTo>
                  <a:pt x="248" y="399"/>
                </a:lnTo>
                <a:lnTo>
                  <a:pt x="281" y="420"/>
                </a:lnTo>
                <a:lnTo>
                  <a:pt x="314" y="440"/>
                </a:lnTo>
                <a:lnTo>
                  <a:pt x="349" y="462"/>
                </a:lnTo>
                <a:lnTo>
                  <a:pt x="386" y="483"/>
                </a:lnTo>
                <a:lnTo>
                  <a:pt x="423" y="504"/>
                </a:lnTo>
                <a:lnTo>
                  <a:pt x="462" y="524"/>
                </a:lnTo>
                <a:lnTo>
                  <a:pt x="504" y="546"/>
                </a:lnTo>
                <a:lnTo>
                  <a:pt x="588" y="587"/>
                </a:lnTo>
                <a:lnTo>
                  <a:pt x="678" y="626"/>
                </a:lnTo>
                <a:lnTo>
                  <a:pt x="772" y="664"/>
                </a:lnTo>
                <a:lnTo>
                  <a:pt x="869" y="702"/>
                </a:lnTo>
                <a:lnTo>
                  <a:pt x="968" y="737"/>
                </a:lnTo>
                <a:lnTo>
                  <a:pt x="1064" y="767"/>
                </a:lnTo>
                <a:lnTo>
                  <a:pt x="1159" y="794"/>
                </a:lnTo>
                <a:lnTo>
                  <a:pt x="1250" y="818"/>
                </a:lnTo>
                <a:lnTo>
                  <a:pt x="1338" y="837"/>
                </a:lnTo>
                <a:lnTo>
                  <a:pt x="1422" y="853"/>
                </a:lnTo>
                <a:lnTo>
                  <a:pt x="1502" y="863"/>
                </a:lnTo>
                <a:lnTo>
                  <a:pt x="1540" y="869"/>
                </a:lnTo>
                <a:lnTo>
                  <a:pt x="1576" y="871"/>
                </a:lnTo>
                <a:lnTo>
                  <a:pt x="1612" y="874"/>
                </a:lnTo>
                <a:lnTo>
                  <a:pt x="1645" y="875"/>
                </a:lnTo>
                <a:lnTo>
                  <a:pt x="1677" y="875"/>
                </a:lnTo>
                <a:lnTo>
                  <a:pt x="1708" y="875"/>
                </a:lnTo>
                <a:lnTo>
                  <a:pt x="1736" y="874"/>
                </a:lnTo>
                <a:lnTo>
                  <a:pt x="1764" y="871"/>
                </a:lnTo>
                <a:lnTo>
                  <a:pt x="1790" y="867"/>
                </a:lnTo>
                <a:lnTo>
                  <a:pt x="1812" y="862"/>
                </a:lnTo>
                <a:lnTo>
                  <a:pt x="1835" y="857"/>
                </a:lnTo>
                <a:lnTo>
                  <a:pt x="1854" y="850"/>
                </a:lnTo>
                <a:lnTo>
                  <a:pt x="1871" y="842"/>
                </a:lnTo>
                <a:lnTo>
                  <a:pt x="1887" y="834"/>
                </a:lnTo>
                <a:lnTo>
                  <a:pt x="1900" y="823"/>
                </a:lnTo>
                <a:lnTo>
                  <a:pt x="1911" y="813"/>
                </a:lnTo>
                <a:lnTo>
                  <a:pt x="1919" y="801"/>
                </a:lnTo>
                <a:lnTo>
                  <a:pt x="1926" y="787"/>
                </a:lnTo>
                <a:lnTo>
                  <a:pt x="1930" y="773"/>
                </a:lnTo>
                <a:lnTo>
                  <a:pt x="1931" y="758"/>
                </a:lnTo>
                <a:lnTo>
                  <a:pt x="1930" y="743"/>
                </a:lnTo>
                <a:lnTo>
                  <a:pt x="1926" y="727"/>
                </a:lnTo>
                <a:lnTo>
                  <a:pt x="1919" y="710"/>
                </a:lnTo>
                <a:lnTo>
                  <a:pt x="1911" y="693"/>
                </a:lnTo>
                <a:lnTo>
                  <a:pt x="1900" y="675"/>
                </a:lnTo>
                <a:lnTo>
                  <a:pt x="1888" y="656"/>
                </a:lnTo>
                <a:lnTo>
                  <a:pt x="1872" y="638"/>
                </a:lnTo>
                <a:lnTo>
                  <a:pt x="1856" y="619"/>
                </a:lnTo>
                <a:lnTo>
                  <a:pt x="1836" y="599"/>
                </a:lnTo>
                <a:lnTo>
                  <a:pt x="1816" y="579"/>
                </a:lnTo>
                <a:lnTo>
                  <a:pt x="1792" y="559"/>
                </a:lnTo>
                <a:lnTo>
                  <a:pt x="1768" y="539"/>
                </a:lnTo>
                <a:lnTo>
                  <a:pt x="1742" y="518"/>
                </a:lnTo>
                <a:lnTo>
                  <a:pt x="1712" y="498"/>
                </a:lnTo>
                <a:lnTo>
                  <a:pt x="1683" y="476"/>
                </a:lnTo>
                <a:lnTo>
                  <a:pt x="1651" y="455"/>
                </a:lnTo>
                <a:lnTo>
                  <a:pt x="1617" y="435"/>
                </a:lnTo>
                <a:lnTo>
                  <a:pt x="1583" y="414"/>
                </a:lnTo>
                <a:lnTo>
                  <a:pt x="1545" y="392"/>
                </a:lnTo>
                <a:lnTo>
                  <a:pt x="1508" y="371"/>
                </a:lnTo>
                <a:lnTo>
                  <a:pt x="1469" y="351"/>
                </a:lnTo>
                <a:lnTo>
                  <a:pt x="1428" y="329"/>
                </a:lnTo>
                <a:lnTo>
                  <a:pt x="1344" y="289"/>
                </a:lnTo>
                <a:lnTo>
                  <a:pt x="1253" y="249"/>
                </a:lnTo>
                <a:lnTo>
                  <a:pt x="1159" y="211"/>
                </a:lnTo>
                <a:lnTo>
                  <a:pt x="1062" y="173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26" name="Rectangle 38"/>
          <p:cNvSpPr>
            <a:spLocks noChangeArrowheads="1"/>
          </p:cNvSpPr>
          <p:nvPr/>
        </p:nvSpPr>
        <p:spPr bwMode="auto">
          <a:xfrm>
            <a:off x="6099175" y="5175250"/>
            <a:ext cx="292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27" name="Rectangle 39"/>
          <p:cNvSpPr>
            <a:spLocks noChangeArrowheads="1"/>
          </p:cNvSpPr>
          <p:nvPr/>
        </p:nvSpPr>
        <p:spPr bwMode="auto">
          <a:xfrm>
            <a:off x="6296025" y="5203825"/>
            <a:ext cx="220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PC</a:t>
            </a:r>
            <a:endParaRPr lang="en-US" altLang="en-GB"/>
          </a:p>
        </p:txBody>
      </p:sp>
      <p:sp>
        <p:nvSpPr>
          <p:cNvPr id="165928" name="Rectangle 40"/>
          <p:cNvSpPr>
            <a:spLocks noChangeArrowheads="1"/>
          </p:cNvSpPr>
          <p:nvPr/>
        </p:nvSpPr>
        <p:spPr bwMode="auto">
          <a:xfrm>
            <a:off x="2671763" y="2112963"/>
            <a:ext cx="185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29" name="Rectangle 41"/>
          <p:cNvSpPr>
            <a:spLocks noChangeArrowheads="1"/>
          </p:cNvSpPr>
          <p:nvPr/>
        </p:nvSpPr>
        <p:spPr bwMode="auto">
          <a:xfrm>
            <a:off x="3130550" y="2214563"/>
            <a:ext cx="109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grpSp>
        <p:nvGrpSpPr>
          <p:cNvPr id="165930" name="Group 42"/>
          <p:cNvGrpSpPr>
            <a:grpSpLocks/>
          </p:cNvGrpSpPr>
          <p:nvPr/>
        </p:nvGrpSpPr>
        <p:grpSpPr bwMode="auto">
          <a:xfrm>
            <a:off x="2754313" y="2070100"/>
            <a:ext cx="852487" cy="684213"/>
            <a:chOff x="1966" y="746"/>
            <a:chExt cx="537" cy="431"/>
          </a:xfrm>
        </p:grpSpPr>
        <p:sp>
          <p:nvSpPr>
            <p:cNvPr id="165931" name="Line 43"/>
            <p:cNvSpPr>
              <a:spLocks noChangeShapeType="1"/>
            </p:cNvSpPr>
            <p:nvPr/>
          </p:nvSpPr>
          <p:spPr bwMode="auto">
            <a:xfrm>
              <a:off x="1966" y="1109"/>
              <a:ext cx="168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32" name="Line 44"/>
            <p:cNvSpPr>
              <a:spLocks noChangeShapeType="1"/>
            </p:cNvSpPr>
            <p:nvPr/>
          </p:nvSpPr>
          <p:spPr bwMode="auto">
            <a:xfrm flipV="1">
              <a:off x="2138" y="1081"/>
              <a:ext cx="6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33" name="Line 45"/>
            <p:cNvSpPr>
              <a:spLocks noChangeShapeType="1"/>
            </p:cNvSpPr>
            <p:nvPr/>
          </p:nvSpPr>
          <p:spPr bwMode="auto">
            <a:xfrm>
              <a:off x="2203" y="1085"/>
              <a:ext cx="74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34" name="Line 46"/>
            <p:cNvSpPr>
              <a:spLocks noChangeShapeType="1"/>
            </p:cNvSpPr>
            <p:nvPr/>
          </p:nvSpPr>
          <p:spPr bwMode="auto">
            <a:xfrm>
              <a:off x="2281" y="1153"/>
              <a:ext cx="167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35" name="Line 47"/>
            <p:cNvSpPr>
              <a:spLocks noChangeShapeType="1"/>
            </p:cNvSpPr>
            <p:nvPr/>
          </p:nvSpPr>
          <p:spPr bwMode="auto">
            <a:xfrm flipV="1">
              <a:off x="2452" y="814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36" name="Line 48"/>
            <p:cNvSpPr>
              <a:spLocks noChangeShapeType="1"/>
            </p:cNvSpPr>
            <p:nvPr/>
          </p:nvSpPr>
          <p:spPr bwMode="auto">
            <a:xfrm flipH="1" flipV="1">
              <a:off x="2013" y="746"/>
              <a:ext cx="490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37" name="Line 49"/>
            <p:cNvSpPr>
              <a:spLocks noChangeShapeType="1"/>
            </p:cNvSpPr>
            <p:nvPr/>
          </p:nvSpPr>
          <p:spPr bwMode="auto">
            <a:xfrm flipV="1">
              <a:off x="1966" y="746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5938" name="Rectangle 50"/>
          <p:cNvSpPr>
            <a:spLocks noChangeArrowheads="1"/>
          </p:cNvSpPr>
          <p:nvPr/>
        </p:nvSpPr>
        <p:spPr bwMode="auto">
          <a:xfrm>
            <a:off x="4198938" y="2597150"/>
            <a:ext cx="3365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39" name="Rectangle 51"/>
          <p:cNvSpPr>
            <a:spLocks noChangeArrowheads="1"/>
          </p:cNvSpPr>
          <p:nvPr/>
        </p:nvSpPr>
        <p:spPr bwMode="auto">
          <a:xfrm>
            <a:off x="4240213" y="2625725"/>
            <a:ext cx="2651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TM</a:t>
            </a:r>
            <a:endParaRPr lang="en-US" altLang="en-GB"/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2774950" y="5629275"/>
            <a:ext cx="1085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1198563" y="5762625"/>
            <a:ext cx="127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800">
                <a:solidFill>
                  <a:srgbClr val="000000"/>
                </a:solidFill>
              </a:rPr>
              <a:t>Endothelium</a:t>
            </a:r>
            <a:endParaRPr lang="en-US" altLang="en-GB" sz="4000"/>
          </a:p>
        </p:txBody>
      </p:sp>
      <p:sp>
        <p:nvSpPr>
          <p:cNvPr id="165942" name="Rectangle 54"/>
          <p:cNvSpPr>
            <a:spLocks noChangeArrowheads="1"/>
          </p:cNvSpPr>
          <p:nvPr/>
        </p:nvSpPr>
        <p:spPr bwMode="auto">
          <a:xfrm rot="19080000">
            <a:off x="4722813" y="4913313"/>
            <a:ext cx="298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100" b="0">
                <a:solidFill>
                  <a:srgbClr val="000000"/>
                </a:solidFill>
              </a:rPr>
              <a:t>+    +</a:t>
            </a:r>
            <a:endParaRPr lang="en-US" altLang="en-GB"/>
          </a:p>
        </p:txBody>
      </p:sp>
      <p:sp>
        <p:nvSpPr>
          <p:cNvPr id="165943" name="Rectangle 55"/>
          <p:cNvSpPr>
            <a:spLocks noChangeArrowheads="1"/>
          </p:cNvSpPr>
          <p:nvPr/>
        </p:nvSpPr>
        <p:spPr bwMode="auto">
          <a:xfrm>
            <a:off x="7010400" y="3527425"/>
            <a:ext cx="955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44" name="Rectangle 56"/>
          <p:cNvSpPr>
            <a:spLocks noChangeArrowheads="1"/>
          </p:cNvSpPr>
          <p:nvPr/>
        </p:nvSpPr>
        <p:spPr bwMode="auto">
          <a:xfrm>
            <a:off x="6642100" y="2055813"/>
            <a:ext cx="947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45" name="Rectangle 57"/>
          <p:cNvSpPr>
            <a:spLocks noChangeArrowheads="1"/>
          </p:cNvSpPr>
          <p:nvPr/>
        </p:nvSpPr>
        <p:spPr bwMode="auto">
          <a:xfrm>
            <a:off x="7231063" y="1855788"/>
            <a:ext cx="1104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>
                <a:solidFill>
                  <a:srgbClr val="FF0000"/>
                </a:solidFill>
              </a:rPr>
              <a:t>Factor Vai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65946" name="Rectangle 58"/>
          <p:cNvSpPr>
            <a:spLocks noChangeArrowheads="1"/>
          </p:cNvSpPr>
          <p:nvPr/>
        </p:nvSpPr>
        <p:spPr bwMode="auto">
          <a:xfrm>
            <a:off x="7385050" y="2235200"/>
            <a:ext cx="13858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>
                <a:solidFill>
                  <a:srgbClr val="FF0000"/>
                </a:solidFill>
              </a:rPr>
              <a:t>Factor VIIIai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6413500" y="2898775"/>
            <a:ext cx="538163" cy="50323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48" name="Freeform 60"/>
          <p:cNvSpPr>
            <a:spLocks/>
          </p:cNvSpPr>
          <p:nvPr/>
        </p:nvSpPr>
        <p:spPr bwMode="auto">
          <a:xfrm>
            <a:off x="6078538" y="2763838"/>
            <a:ext cx="703262" cy="612775"/>
          </a:xfrm>
          <a:custGeom>
            <a:avLst/>
            <a:gdLst/>
            <a:ahLst/>
            <a:cxnLst>
              <a:cxn ang="0">
                <a:pos x="956" y="807"/>
              </a:cxn>
              <a:cxn ang="0">
                <a:pos x="1068" y="697"/>
              </a:cxn>
              <a:cxn ang="0">
                <a:pos x="1163" y="585"/>
              </a:cxn>
              <a:cxn ang="0">
                <a:pos x="1238" y="474"/>
              </a:cxn>
              <a:cxn ang="0">
                <a:pos x="1268" y="421"/>
              </a:cxn>
              <a:cxn ang="0">
                <a:pos x="1292" y="368"/>
              </a:cxn>
              <a:cxn ang="0">
                <a:pos x="1310" y="317"/>
              </a:cxn>
              <a:cxn ang="0">
                <a:pos x="1323" y="269"/>
              </a:cxn>
              <a:cxn ang="0">
                <a:pos x="1330" y="223"/>
              </a:cxn>
              <a:cxn ang="0">
                <a:pos x="1330" y="181"/>
              </a:cxn>
              <a:cxn ang="0">
                <a:pos x="1323" y="141"/>
              </a:cxn>
              <a:cxn ang="0">
                <a:pos x="1310" y="105"/>
              </a:cxn>
              <a:cxn ang="0">
                <a:pos x="1290" y="74"/>
              </a:cxn>
              <a:cxn ang="0">
                <a:pos x="1263" y="47"/>
              </a:cxn>
              <a:cxn ang="0">
                <a:pos x="1231" y="27"/>
              </a:cxn>
              <a:cxn ang="0">
                <a:pos x="1194" y="12"/>
              </a:cxn>
              <a:cxn ang="0">
                <a:pos x="1152" y="3"/>
              </a:cxn>
              <a:cxn ang="0">
                <a:pos x="1105" y="0"/>
              </a:cxn>
              <a:cxn ang="0">
                <a:pos x="1055" y="2"/>
              </a:cxn>
              <a:cxn ang="0">
                <a:pos x="1001" y="10"/>
              </a:cxn>
              <a:cxn ang="0">
                <a:pos x="886" y="40"/>
              </a:cxn>
              <a:cxn ang="0">
                <a:pos x="762" y="90"/>
              </a:cxn>
              <a:cxn ang="0">
                <a:pos x="633" y="161"/>
              </a:cxn>
              <a:cxn ang="0">
                <a:pos x="502" y="247"/>
              </a:cxn>
              <a:cxn ang="0">
                <a:pos x="374" y="352"/>
              </a:cxn>
              <a:cxn ang="0">
                <a:pos x="261" y="461"/>
              </a:cxn>
              <a:cxn ang="0">
                <a:pos x="167" y="573"/>
              </a:cxn>
              <a:cxn ang="0">
                <a:pos x="92" y="684"/>
              </a:cxn>
              <a:cxn ang="0">
                <a:pos x="62" y="737"/>
              </a:cxn>
              <a:cxn ang="0">
                <a:pos x="37" y="791"/>
              </a:cxn>
              <a:cxn ang="0">
                <a:pos x="20" y="841"/>
              </a:cxn>
              <a:cxn ang="0">
                <a:pos x="6" y="889"/>
              </a:cxn>
              <a:cxn ang="0">
                <a:pos x="1" y="935"/>
              </a:cxn>
              <a:cxn ang="0">
                <a:pos x="0" y="979"/>
              </a:cxn>
              <a:cxn ang="0">
                <a:pos x="6" y="1018"/>
              </a:cxn>
              <a:cxn ang="0">
                <a:pos x="20" y="1054"/>
              </a:cxn>
              <a:cxn ang="0">
                <a:pos x="40" y="1084"/>
              </a:cxn>
              <a:cxn ang="0">
                <a:pos x="66" y="1111"/>
              </a:cxn>
              <a:cxn ang="0">
                <a:pos x="98" y="1131"/>
              </a:cxn>
              <a:cxn ang="0">
                <a:pos x="136" y="1146"/>
              </a:cxn>
              <a:cxn ang="0">
                <a:pos x="179" y="1155"/>
              </a:cxn>
              <a:cxn ang="0">
                <a:pos x="224" y="1158"/>
              </a:cxn>
              <a:cxn ang="0">
                <a:pos x="275" y="1156"/>
              </a:cxn>
              <a:cxn ang="0">
                <a:pos x="328" y="1148"/>
              </a:cxn>
              <a:cxn ang="0">
                <a:pos x="443" y="1118"/>
              </a:cxn>
              <a:cxn ang="0">
                <a:pos x="567" y="1068"/>
              </a:cxn>
              <a:cxn ang="0">
                <a:pos x="697" y="999"/>
              </a:cxn>
              <a:cxn ang="0">
                <a:pos x="828" y="911"/>
              </a:cxn>
            </a:cxnLst>
            <a:rect l="0" t="0" r="r" b="b"/>
            <a:pathLst>
              <a:path w="1330" h="1158">
                <a:moveTo>
                  <a:pt x="893" y="860"/>
                </a:moveTo>
                <a:lnTo>
                  <a:pt x="956" y="807"/>
                </a:lnTo>
                <a:lnTo>
                  <a:pt x="1015" y="752"/>
                </a:lnTo>
                <a:lnTo>
                  <a:pt x="1068" y="697"/>
                </a:lnTo>
                <a:lnTo>
                  <a:pt x="1119" y="641"/>
                </a:lnTo>
                <a:lnTo>
                  <a:pt x="1163" y="585"/>
                </a:lnTo>
                <a:lnTo>
                  <a:pt x="1203" y="529"/>
                </a:lnTo>
                <a:lnTo>
                  <a:pt x="1238" y="474"/>
                </a:lnTo>
                <a:lnTo>
                  <a:pt x="1254" y="448"/>
                </a:lnTo>
                <a:lnTo>
                  <a:pt x="1268" y="421"/>
                </a:lnTo>
                <a:lnTo>
                  <a:pt x="1280" y="394"/>
                </a:lnTo>
                <a:lnTo>
                  <a:pt x="1292" y="368"/>
                </a:lnTo>
                <a:lnTo>
                  <a:pt x="1302" y="342"/>
                </a:lnTo>
                <a:lnTo>
                  <a:pt x="1310" y="317"/>
                </a:lnTo>
                <a:lnTo>
                  <a:pt x="1318" y="293"/>
                </a:lnTo>
                <a:lnTo>
                  <a:pt x="1323" y="269"/>
                </a:lnTo>
                <a:lnTo>
                  <a:pt x="1327" y="246"/>
                </a:lnTo>
                <a:lnTo>
                  <a:pt x="1330" y="223"/>
                </a:lnTo>
                <a:lnTo>
                  <a:pt x="1330" y="201"/>
                </a:lnTo>
                <a:lnTo>
                  <a:pt x="1330" y="181"/>
                </a:lnTo>
                <a:lnTo>
                  <a:pt x="1327" y="159"/>
                </a:lnTo>
                <a:lnTo>
                  <a:pt x="1323" y="141"/>
                </a:lnTo>
                <a:lnTo>
                  <a:pt x="1318" y="122"/>
                </a:lnTo>
                <a:lnTo>
                  <a:pt x="1310" y="105"/>
                </a:lnTo>
                <a:lnTo>
                  <a:pt x="1300" y="89"/>
                </a:lnTo>
                <a:lnTo>
                  <a:pt x="1290" y="74"/>
                </a:lnTo>
                <a:lnTo>
                  <a:pt x="1278" y="61"/>
                </a:lnTo>
                <a:lnTo>
                  <a:pt x="1263" y="47"/>
                </a:lnTo>
                <a:lnTo>
                  <a:pt x="1247" y="36"/>
                </a:lnTo>
                <a:lnTo>
                  <a:pt x="1231" y="27"/>
                </a:lnTo>
                <a:lnTo>
                  <a:pt x="1212" y="19"/>
                </a:lnTo>
                <a:lnTo>
                  <a:pt x="1194" y="12"/>
                </a:lnTo>
                <a:lnTo>
                  <a:pt x="1173" y="7"/>
                </a:lnTo>
                <a:lnTo>
                  <a:pt x="1152" y="3"/>
                </a:lnTo>
                <a:lnTo>
                  <a:pt x="1129" y="2"/>
                </a:lnTo>
                <a:lnTo>
                  <a:pt x="1105" y="0"/>
                </a:lnTo>
                <a:lnTo>
                  <a:pt x="1080" y="0"/>
                </a:lnTo>
                <a:lnTo>
                  <a:pt x="1055" y="2"/>
                </a:lnTo>
                <a:lnTo>
                  <a:pt x="1029" y="6"/>
                </a:lnTo>
                <a:lnTo>
                  <a:pt x="1001" y="10"/>
                </a:lnTo>
                <a:lnTo>
                  <a:pt x="945" y="22"/>
                </a:lnTo>
                <a:lnTo>
                  <a:pt x="886" y="40"/>
                </a:lnTo>
                <a:lnTo>
                  <a:pt x="825" y="63"/>
                </a:lnTo>
                <a:lnTo>
                  <a:pt x="762" y="90"/>
                </a:lnTo>
                <a:lnTo>
                  <a:pt x="698" y="123"/>
                </a:lnTo>
                <a:lnTo>
                  <a:pt x="633" y="161"/>
                </a:lnTo>
                <a:lnTo>
                  <a:pt x="567" y="202"/>
                </a:lnTo>
                <a:lnTo>
                  <a:pt x="502" y="247"/>
                </a:lnTo>
                <a:lnTo>
                  <a:pt x="436" y="298"/>
                </a:lnTo>
                <a:lnTo>
                  <a:pt x="374" y="352"/>
                </a:lnTo>
                <a:lnTo>
                  <a:pt x="315" y="406"/>
                </a:lnTo>
                <a:lnTo>
                  <a:pt x="261" y="461"/>
                </a:lnTo>
                <a:lnTo>
                  <a:pt x="212" y="517"/>
                </a:lnTo>
                <a:lnTo>
                  <a:pt x="167" y="573"/>
                </a:lnTo>
                <a:lnTo>
                  <a:pt x="126" y="629"/>
                </a:lnTo>
                <a:lnTo>
                  <a:pt x="92" y="684"/>
                </a:lnTo>
                <a:lnTo>
                  <a:pt x="76" y="711"/>
                </a:lnTo>
                <a:lnTo>
                  <a:pt x="62" y="737"/>
                </a:lnTo>
                <a:lnTo>
                  <a:pt x="49" y="764"/>
                </a:lnTo>
                <a:lnTo>
                  <a:pt x="37" y="791"/>
                </a:lnTo>
                <a:lnTo>
                  <a:pt x="28" y="816"/>
                </a:lnTo>
                <a:lnTo>
                  <a:pt x="20" y="841"/>
                </a:lnTo>
                <a:lnTo>
                  <a:pt x="12" y="865"/>
                </a:lnTo>
                <a:lnTo>
                  <a:pt x="6" y="889"/>
                </a:lnTo>
                <a:lnTo>
                  <a:pt x="2" y="913"/>
                </a:lnTo>
                <a:lnTo>
                  <a:pt x="1" y="935"/>
                </a:lnTo>
                <a:lnTo>
                  <a:pt x="0" y="958"/>
                </a:lnTo>
                <a:lnTo>
                  <a:pt x="0" y="979"/>
                </a:lnTo>
                <a:lnTo>
                  <a:pt x="2" y="999"/>
                </a:lnTo>
                <a:lnTo>
                  <a:pt x="6" y="1018"/>
                </a:lnTo>
                <a:lnTo>
                  <a:pt x="12" y="1036"/>
                </a:lnTo>
                <a:lnTo>
                  <a:pt x="20" y="1054"/>
                </a:lnTo>
                <a:lnTo>
                  <a:pt x="29" y="1070"/>
                </a:lnTo>
                <a:lnTo>
                  <a:pt x="40" y="1084"/>
                </a:lnTo>
                <a:lnTo>
                  <a:pt x="52" y="1098"/>
                </a:lnTo>
                <a:lnTo>
                  <a:pt x="66" y="1111"/>
                </a:lnTo>
                <a:lnTo>
                  <a:pt x="82" y="1122"/>
                </a:lnTo>
                <a:lnTo>
                  <a:pt x="98" y="1131"/>
                </a:lnTo>
                <a:lnTo>
                  <a:pt x="117" y="1139"/>
                </a:lnTo>
                <a:lnTo>
                  <a:pt x="136" y="1146"/>
                </a:lnTo>
                <a:lnTo>
                  <a:pt x="156" y="1151"/>
                </a:lnTo>
                <a:lnTo>
                  <a:pt x="179" y="1155"/>
                </a:lnTo>
                <a:lnTo>
                  <a:pt x="200" y="1156"/>
                </a:lnTo>
                <a:lnTo>
                  <a:pt x="224" y="1158"/>
                </a:lnTo>
                <a:lnTo>
                  <a:pt x="249" y="1158"/>
                </a:lnTo>
                <a:lnTo>
                  <a:pt x="275" y="1156"/>
                </a:lnTo>
                <a:lnTo>
                  <a:pt x="300" y="1152"/>
                </a:lnTo>
                <a:lnTo>
                  <a:pt x="328" y="1148"/>
                </a:lnTo>
                <a:lnTo>
                  <a:pt x="384" y="1136"/>
                </a:lnTo>
                <a:lnTo>
                  <a:pt x="443" y="1118"/>
                </a:lnTo>
                <a:lnTo>
                  <a:pt x="504" y="1095"/>
                </a:lnTo>
                <a:lnTo>
                  <a:pt x="567" y="1068"/>
                </a:lnTo>
                <a:lnTo>
                  <a:pt x="631" y="1035"/>
                </a:lnTo>
                <a:lnTo>
                  <a:pt x="697" y="999"/>
                </a:lnTo>
                <a:lnTo>
                  <a:pt x="762" y="956"/>
                </a:lnTo>
                <a:lnTo>
                  <a:pt x="828" y="911"/>
                </a:lnTo>
                <a:lnTo>
                  <a:pt x="893" y="86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49" name="Rectangle 61"/>
          <p:cNvSpPr>
            <a:spLocks noChangeArrowheads="1"/>
          </p:cNvSpPr>
          <p:nvPr/>
        </p:nvSpPr>
        <p:spPr bwMode="auto">
          <a:xfrm>
            <a:off x="6234113" y="2970213"/>
            <a:ext cx="407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50" name="Rectangle 62"/>
          <p:cNvSpPr>
            <a:spLocks noChangeArrowheads="1"/>
          </p:cNvSpPr>
          <p:nvPr/>
        </p:nvSpPr>
        <p:spPr bwMode="auto">
          <a:xfrm>
            <a:off x="6357938" y="2911475"/>
            <a:ext cx="339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APC</a:t>
            </a:r>
            <a:endParaRPr lang="en-US" altLang="en-GB"/>
          </a:p>
        </p:txBody>
      </p:sp>
      <p:sp>
        <p:nvSpPr>
          <p:cNvPr id="165951" name="Rectangle 63"/>
          <p:cNvSpPr>
            <a:spLocks noChangeArrowheads="1"/>
          </p:cNvSpPr>
          <p:nvPr/>
        </p:nvSpPr>
        <p:spPr bwMode="auto">
          <a:xfrm>
            <a:off x="6710363" y="3106738"/>
            <a:ext cx="2651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52" name="Rectangle 64"/>
          <p:cNvSpPr>
            <a:spLocks noChangeArrowheads="1"/>
          </p:cNvSpPr>
          <p:nvPr/>
        </p:nvSpPr>
        <p:spPr bwMode="auto">
          <a:xfrm>
            <a:off x="6688138" y="3062288"/>
            <a:ext cx="193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PS</a:t>
            </a:r>
            <a:endParaRPr lang="en-US" altLang="en-GB"/>
          </a:p>
        </p:txBody>
      </p:sp>
      <p:sp>
        <p:nvSpPr>
          <p:cNvPr id="165953" name="Freeform 65"/>
          <p:cNvSpPr>
            <a:spLocks/>
          </p:cNvSpPr>
          <p:nvPr/>
        </p:nvSpPr>
        <p:spPr bwMode="auto">
          <a:xfrm>
            <a:off x="3324225" y="5348288"/>
            <a:ext cx="2940050" cy="430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6" y="2"/>
              </a:cxn>
              <a:cxn ang="0">
                <a:pos x="568" y="4"/>
              </a:cxn>
              <a:cxn ang="0">
                <a:pos x="846" y="10"/>
              </a:cxn>
              <a:cxn ang="0">
                <a:pos x="1119" y="16"/>
              </a:cxn>
              <a:cxn ang="0">
                <a:pos x="1389" y="26"/>
              </a:cxn>
              <a:cxn ang="0">
                <a:pos x="1521" y="31"/>
              </a:cxn>
              <a:cxn ang="0">
                <a:pos x="1652" y="36"/>
              </a:cxn>
              <a:cxn ang="0">
                <a:pos x="1782" y="43"/>
              </a:cxn>
              <a:cxn ang="0">
                <a:pos x="1910" y="50"/>
              </a:cxn>
              <a:cxn ang="0">
                <a:pos x="2037" y="56"/>
              </a:cxn>
              <a:cxn ang="0">
                <a:pos x="2162" y="64"/>
              </a:cxn>
              <a:cxn ang="0">
                <a:pos x="2287" y="72"/>
              </a:cxn>
              <a:cxn ang="0">
                <a:pos x="2408" y="80"/>
              </a:cxn>
              <a:cxn ang="0">
                <a:pos x="2530" y="90"/>
              </a:cxn>
              <a:cxn ang="0">
                <a:pos x="2648" y="98"/>
              </a:cxn>
              <a:cxn ang="0">
                <a:pos x="2765" y="108"/>
              </a:cxn>
              <a:cxn ang="0">
                <a:pos x="2881" y="118"/>
              </a:cxn>
              <a:cxn ang="0">
                <a:pos x="2994" y="128"/>
              </a:cxn>
              <a:cxn ang="0">
                <a:pos x="3107" y="139"/>
              </a:cxn>
              <a:cxn ang="0">
                <a:pos x="3216" y="150"/>
              </a:cxn>
              <a:cxn ang="0">
                <a:pos x="3324" y="162"/>
              </a:cxn>
              <a:cxn ang="0">
                <a:pos x="3430" y="174"/>
              </a:cxn>
              <a:cxn ang="0">
                <a:pos x="3534" y="186"/>
              </a:cxn>
              <a:cxn ang="0">
                <a:pos x="3635" y="198"/>
              </a:cxn>
              <a:cxn ang="0">
                <a:pos x="3736" y="211"/>
              </a:cxn>
              <a:cxn ang="0">
                <a:pos x="3833" y="224"/>
              </a:cxn>
              <a:cxn ang="0">
                <a:pos x="3928" y="238"/>
              </a:cxn>
              <a:cxn ang="0">
                <a:pos x="4021" y="251"/>
              </a:cxn>
              <a:cxn ang="0">
                <a:pos x="4112" y="266"/>
              </a:cxn>
              <a:cxn ang="0">
                <a:pos x="4200" y="281"/>
              </a:cxn>
              <a:cxn ang="0">
                <a:pos x="4287" y="295"/>
              </a:cxn>
              <a:cxn ang="0">
                <a:pos x="4371" y="311"/>
              </a:cxn>
              <a:cxn ang="0">
                <a:pos x="4451" y="326"/>
              </a:cxn>
              <a:cxn ang="0">
                <a:pos x="4530" y="342"/>
              </a:cxn>
              <a:cxn ang="0">
                <a:pos x="4606" y="358"/>
              </a:cxn>
              <a:cxn ang="0">
                <a:pos x="4681" y="374"/>
              </a:cxn>
              <a:cxn ang="0">
                <a:pos x="4752" y="391"/>
              </a:cxn>
              <a:cxn ang="0">
                <a:pos x="4820" y="407"/>
              </a:cxn>
              <a:cxn ang="0">
                <a:pos x="4885" y="425"/>
              </a:cxn>
              <a:cxn ang="0">
                <a:pos x="4948" y="442"/>
              </a:cxn>
              <a:cxn ang="0">
                <a:pos x="5008" y="459"/>
              </a:cxn>
              <a:cxn ang="0">
                <a:pos x="5064" y="478"/>
              </a:cxn>
              <a:cxn ang="0">
                <a:pos x="5119" y="495"/>
              </a:cxn>
              <a:cxn ang="0">
                <a:pos x="5170" y="514"/>
              </a:cxn>
              <a:cxn ang="0">
                <a:pos x="5219" y="533"/>
              </a:cxn>
              <a:cxn ang="0">
                <a:pos x="5263" y="552"/>
              </a:cxn>
              <a:cxn ang="0">
                <a:pos x="5306" y="570"/>
              </a:cxn>
              <a:cxn ang="0">
                <a:pos x="5345" y="590"/>
              </a:cxn>
              <a:cxn ang="0">
                <a:pos x="5381" y="609"/>
              </a:cxn>
              <a:cxn ang="0">
                <a:pos x="5413" y="629"/>
              </a:cxn>
              <a:cxn ang="0">
                <a:pos x="5442" y="648"/>
              </a:cxn>
              <a:cxn ang="0">
                <a:pos x="5469" y="668"/>
              </a:cxn>
              <a:cxn ang="0">
                <a:pos x="5492" y="688"/>
              </a:cxn>
              <a:cxn ang="0">
                <a:pos x="5512" y="709"/>
              </a:cxn>
              <a:cxn ang="0">
                <a:pos x="5528" y="729"/>
              </a:cxn>
              <a:cxn ang="0">
                <a:pos x="5540" y="749"/>
              </a:cxn>
              <a:cxn ang="0">
                <a:pos x="5549" y="770"/>
              </a:cxn>
              <a:cxn ang="0">
                <a:pos x="5554" y="790"/>
              </a:cxn>
              <a:cxn ang="0">
                <a:pos x="5556" y="812"/>
              </a:cxn>
            </a:cxnLst>
            <a:rect l="0" t="0" r="r" b="b"/>
            <a:pathLst>
              <a:path w="5556" h="812">
                <a:moveTo>
                  <a:pt x="0" y="0"/>
                </a:moveTo>
                <a:lnTo>
                  <a:pt x="286" y="2"/>
                </a:lnTo>
                <a:lnTo>
                  <a:pt x="568" y="4"/>
                </a:lnTo>
                <a:lnTo>
                  <a:pt x="846" y="10"/>
                </a:lnTo>
                <a:lnTo>
                  <a:pt x="1119" y="16"/>
                </a:lnTo>
                <a:lnTo>
                  <a:pt x="1389" y="26"/>
                </a:lnTo>
                <a:lnTo>
                  <a:pt x="1521" y="31"/>
                </a:lnTo>
                <a:lnTo>
                  <a:pt x="1652" y="36"/>
                </a:lnTo>
                <a:lnTo>
                  <a:pt x="1782" y="43"/>
                </a:lnTo>
                <a:lnTo>
                  <a:pt x="1910" y="50"/>
                </a:lnTo>
                <a:lnTo>
                  <a:pt x="2037" y="56"/>
                </a:lnTo>
                <a:lnTo>
                  <a:pt x="2162" y="64"/>
                </a:lnTo>
                <a:lnTo>
                  <a:pt x="2287" y="72"/>
                </a:lnTo>
                <a:lnTo>
                  <a:pt x="2408" y="80"/>
                </a:lnTo>
                <a:lnTo>
                  <a:pt x="2530" y="90"/>
                </a:lnTo>
                <a:lnTo>
                  <a:pt x="2648" y="98"/>
                </a:lnTo>
                <a:lnTo>
                  <a:pt x="2765" y="108"/>
                </a:lnTo>
                <a:lnTo>
                  <a:pt x="2881" y="118"/>
                </a:lnTo>
                <a:lnTo>
                  <a:pt x="2994" y="128"/>
                </a:lnTo>
                <a:lnTo>
                  <a:pt x="3107" y="139"/>
                </a:lnTo>
                <a:lnTo>
                  <a:pt x="3216" y="150"/>
                </a:lnTo>
                <a:lnTo>
                  <a:pt x="3324" y="162"/>
                </a:lnTo>
                <a:lnTo>
                  <a:pt x="3430" y="174"/>
                </a:lnTo>
                <a:lnTo>
                  <a:pt x="3534" y="186"/>
                </a:lnTo>
                <a:lnTo>
                  <a:pt x="3635" y="198"/>
                </a:lnTo>
                <a:lnTo>
                  <a:pt x="3736" y="211"/>
                </a:lnTo>
                <a:lnTo>
                  <a:pt x="3833" y="224"/>
                </a:lnTo>
                <a:lnTo>
                  <a:pt x="3928" y="238"/>
                </a:lnTo>
                <a:lnTo>
                  <a:pt x="4021" y="251"/>
                </a:lnTo>
                <a:lnTo>
                  <a:pt x="4112" y="266"/>
                </a:lnTo>
                <a:lnTo>
                  <a:pt x="4200" y="281"/>
                </a:lnTo>
                <a:lnTo>
                  <a:pt x="4287" y="295"/>
                </a:lnTo>
                <a:lnTo>
                  <a:pt x="4371" y="311"/>
                </a:lnTo>
                <a:lnTo>
                  <a:pt x="4451" y="326"/>
                </a:lnTo>
                <a:lnTo>
                  <a:pt x="4530" y="342"/>
                </a:lnTo>
                <a:lnTo>
                  <a:pt x="4606" y="358"/>
                </a:lnTo>
                <a:lnTo>
                  <a:pt x="4681" y="374"/>
                </a:lnTo>
                <a:lnTo>
                  <a:pt x="4752" y="391"/>
                </a:lnTo>
                <a:lnTo>
                  <a:pt x="4820" y="407"/>
                </a:lnTo>
                <a:lnTo>
                  <a:pt x="4885" y="425"/>
                </a:lnTo>
                <a:lnTo>
                  <a:pt x="4948" y="442"/>
                </a:lnTo>
                <a:lnTo>
                  <a:pt x="5008" y="459"/>
                </a:lnTo>
                <a:lnTo>
                  <a:pt x="5064" y="478"/>
                </a:lnTo>
                <a:lnTo>
                  <a:pt x="5119" y="495"/>
                </a:lnTo>
                <a:lnTo>
                  <a:pt x="5170" y="514"/>
                </a:lnTo>
                <a:lnTo>
                  <a:pt x="5219" y="533"/>
                </a:lnTo>
                <a:lnTo>
                  <a:pt x="5263" y="552"/>
                </a:lnTo>
                <a:lnTo>
                  <a:pt x="5306" y="570"/>
                </a:lnTo>
                <a:lnTo>
                  <a:pt x="5345" y="590"/>
                </a:lnTo>
                <a:lnTo>
                  <a:pt x="5381" y="609"/>
                </a:lnTo>
                <a:lnTo>
                  <a:pt x="5413" y="629"/>
                </a:lnTo>
                <a:lnTo>
                  <a:pt x="5442" y="648"/>
                </a:lnTo>
                <a:lnTo>
                  <a:pt x="5469" y="668"/>
                </a:lnTo>
                <a:lnTo>
                  <a:pt x="5492" y="688"/>
                </a:lnTo>
                <a:lnTo>
                  <a:pt x="5512" y="709"/>
                </a:lnTo>
                <a:lnTo>
                  <a:pt x="5528" y="729"/>
                </a:lnTo>
                <a:lnTo>
                  <a:pt x="5540" y="749"/>
                </a:lnTo>
                <a:lnTo>
                  <a:pt x="5549" y="770"/>
                </a:lnTo>
                <a:lnTo>
                  <a:pt x="5554" y="790"/>
                </a:lnTo>
                <a:lnTo>
                  <a:pt x="5556" y="81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54" name="Freeform 66"/>
          <p:cNvSpPr>
            <a:spLocks/>
          </p:cNvSpPr>
          <p:nvPr/>
        </p:nvSpPr>
        <p:spPr bwMode="auto">
          <a:xfrm>
            <a:off x="384175" y="5348288"/>
            <a:ext cx="2940050" cy="430212"/>
          </a:xfrm>
          <a:custGeom>
            <a:avLst/>
            <a:gdLst/>
            <a:ahLst/>
            <a:cxnLst>
              <a:cxn ang="0">
                <a:pos x="0" y="812"/>
              </a:cxn>
              <a:cxn ang="0">
                <a:pos x="1" y="790"/>
              </a:cxn>
              <a:cxn ang="0">
                <a:pos x="7" y="770"/>
              </a:cxn>
              <a:cxn ang="0">
                <a:pos x="16" y="749"/>
              </a:cxn>
              <a:cxn ang="0">
                <a:pos x="29" y="729"/>
              </a:cxn>
              <a:cxn ang="0">
                <a:pos x="44" y="709"/>
              </a:cxn>
              <a:cxn ang="0">
                <a:pos x="64" y="688"/>
              </a:cxn>
              <a:cxn ang="0">
                <a:pos x="87" y="668"/>
              </a:cxn>
              <a:cxn ang="0">
                <a:pos x="113" y="648"/>
              </a:cxn>
              <a:cxn ang="0">
                <a:pos x="143" y="629"/>
              </a:cxn>
              <a:cxn ang="0">
                <a:pos x="175" y="609"/>
              </a:cxn>
              <a:cxn ang="0">
                <a:pos x="211" y="590"/>
              </a:cxn>
              <a:cxn ang="0">
                <a:pos x="250" y="570"/>
              </a:cxn>
              <a:cxn ang="0">
                <a:pos x="292" y="552"/>
              </a:cxn>
              <a:cxn ang="0">
                <a:pos x="336" y="533"/>
              </a:cxn>
              <a:cxn ang="0">
                <a:pos x="386" y="514"/>
              </a:cxn>
              <a:cxn ang="0">
                <a:pos x="437" y="495"/>
              </a:cxn>
              <a:cxn ang="0">
                <a:pos x="490" y="478"/>
              </a:cxn>
              <a:cxn ang="0">
                <a:pos x="547" y="459"/>
              </a:cxn>
              <a:cxn ang="0">
                <a:pos x="608" y="442"/>
              </a:cxn>
              <a:cxn ang="0">
                <a:pos x="670" y="425"/>
              </a:cxn>
              <a:cxn ang="0">
                <a:pos x="736" y="407"/>
              </a:cxn>
              <a:cxn ang="0">
                <a:pos x="804" y="391"/>
              </a:cxn>
              <a:cxn ang="0">
                <a:pos x="875" y="374"/>
              </a:cxn>
              <a:cxn ang="0">
                <a:pos x="948" y="358"/>
              </a:cxn>
              <a:cxn ang="0">
                <a:pos x="1024" y="342"/>
              </a:cxn>
              <a:cxn ang="0">
                <a:pos x="1103" y="326"/>
              </a:cxn>
              <a:cxn ang="0">
                <a:pos x="1184" y="311"/>
              </a:cxn>
              <a:cxn ang="0">
                <a:pos x="1269" y="295"/>
              </a:cxn>
              <a:cxn ang="0">
                <a:pos x="1354" y="281"/>
              </a:cxn>
              <a:cxn ang="0">
                <a:pos x="1442" y="266"/>
              </a:cxn>
              <a:cxn ang="0">
                <a:pos x="1533" y="251"/>
              </a:cxn>
              <a:cxn ang="0">
                <a:pos x="1627" y="238"/>
              </a:cxn>
              <a:cxn ang="0">
                <a:pos x="1723" y="224"/>
              </a:cxn>
              <a:cxn ang="0">
                <a:pos x="1820" y="211"/>
              </a:cxn>
              <a:cxn ang="0">
                <a:pos x="1919" y="198"/>
              </a:cxn>
              <a:cxn ang="0">
                <a:pos x="2022" y="186"/>
              </a:cxn>
              <a:cxn ang="0">
                <a:pos x="2125" y="174"/>
              </a:cxn>
              <a:cxn ang="0">
                <a:pos x="2232" y="162"/>
              </a:cxn>
              <a:cxn ang="0">
                <a:pos x="2338" y="150"/>
              </a:cxn>
              <a:cxn ang="0">
                <a:pos x="2449" y="139"/>
              </a:cxn>
              <a:cxn ang="0">
                <a:pos x="2560" y="128"/>
              </a:cxn>
              <a:cxn ang="0">
                <a:pos x="2674" y="118"/>
              </a:cxn>
              <a:cxn ang="0">
                <a:pos x="2790" y="108"/>
              </a:cxn>
              <a:cxn ang="0">
                <a:pos x="2907" y="98"/>
              </a:cxn>
              <a:cxn ang="0">
                <a:pos x="3026" y="90"/>
              </a:cxn>
              <a:cxn ang="0">
                <a:pos x="3146" y="80"/>
              </a:cxn>
              <a:cxn ang="0">
                <a:pos x="3268" y="72"/>
              </a:cxn>
              <a:cxn ang="0">
                <a:pos x="3392" y="64"/>
              </a:cxn>
              <a:cxn ang="0">
                <a:pos x="3518" y="56"/>
              </a:cxn>
              <a:cxn ang="0">
                <a:pos x="3644" y="50"/>
              </a:cxn>
              <a:cxn ang="0">
                <a:pos x="3773" y="43"/>
              </a:cxn>
              <a:cxn ang="0">
                <a:pos x="3902" y="36"/>
              </a:cxn>
              <a:cxn ang="0">
                <a:pos x="4033" y="31"/>
              </a:cxn>
              <a:cxn ang="0">
                <a:pos x="4167" y="26"/>
              </a:cxn>
              <a:cxn ang="0">
                <a:pos x="4435" y="16"/>
              </a:cxn>
              <a:cxn ang="0">
                <a:pos x="4709" y="10"/>
              </a:cxn>
              <a:cxn ang="0">
                <a:pos x="4987" y="4"/>
              </a:cxn>
              <a:cxn ang="0">
                <a:pos x="5268" y="2"/>
              </a:cxn>
              <a:cxn ang="0">
                <a:pos x="5554" y="0"/>
              </a:cxn>
            </a:cxnLst>
            <a:rect l="0" t="0" r="r" b="b"/>
            <a:pathLst>
              <a:path w="5554" h="812">
                <a:moveTo>
                  <a:pt x="0" y="812"/>
                </a:moveTo>
                <a:lnTo>
                  <a:pt x="1" y="790"/>
                </a:lnTo>
                <a:lnTo>
                  <a:pt x="7" y="770"/>
                </a:lnTo>
                <a:lnTo>
                  <a:pt x="16" y="749"/>
                </a:lnTo>
                <a:lnTo>
                  <a:pt x="29" y="729"/>
                </a:lnTo>
                <a:lnTo>
                  <a:pt x="44" y="709"/>
                </a:lnTo>
                <a:lnTo>
                  <a:pt x="64" y="688"/>
                </a:lnTo>
                <a:lnTo>
                  <a:pt x="87" y="668"/>
                </a:lnTo>
                <a:lnTo>
                  <a:pt x="113" y="648"/>
                </a:lnTo>
                <a:lnTo>
                  <a:pt x="143" y="629"/>
                </a:lnTo>
                <a:lnTo>
                  <a:pt x="175" y="609"/>
                </a:lnTo>
                <a:lnTo>
                  <a:pt x="211" y="590"/>
                </a:lnTo>
                <a:lnTo>
                  <a:pt x="250" y="570"/>
                </a:lnTo>
                <a:lnTo>
                  <a:pt x="292" y="552"/>
                </a:lnTo>
                <a:lnTo>
                  <a:pt x="336" y="533"/>
                </a:lnTo>
                <a:lnTo>
                  <a:pt x="386" y="514"/>
                </a:lnTo>
                <a:lnTo>
                  <a:pt x="437" y="495"/>
                </a:lnTo>
                <a:lnTo>
                  <a:pt x="490" y="478"/>
                </a:lnTo>
                <a:lnTo>
                  <a:pt x="547" y="459"/>
                </a:lnTo>
                <a:lnTo>
                  <a:pt x="608" y="442"/>
                </a:lnTo>
                <a:lnTo>
                  <a:pt x="670" y="425"/>
                </a:lnTo>
                <a:lnTo>
                  <a:pt x="736" y="407"/>
                </a:lnTo>
                <a:lnTo>
                  <a:pt x="804" y="391"/>
                </a:lnTo>
                <a:lnTo>
                  <a:pt x="875" y="374"/>
                </a:lnTo>
                <a:lnTo>
                  <a:pt x="948" y="358"/>
                </a:lnTo>
                <a:lnTo>
                  <a:pt x="1024" y="342"/>
                </a:lnTo>
                <a:lnTo>
                  <a:pt x="1103" y="326"/>
                </a:lnTo>
                <a:lnTo>
                  <a:pt x="1184" y="311"/>
                </a:lnTo>
                <a:lnTo>
                  <a:pt x="1269" y="295"/>
                </a:lnTo>
                <a:lnTo>
                  <a:pt x="1354" y="281"/>
                </a:lnTo>
                <a:lnTo>
                  <a:pt x="1442" y="266"/>
                </a:lnTo>
                <a:lnTo>
                  <a:pt x="1533" y="251"/>
                </a:lnTo>
                <a:lnTo>
                  <a:pt x="1627" y="238"/>
                </a:lnTo>
                <a:lnTo>
                  <a:pt x="1723" y="224"/>
                </a:lnTo>
                <a:lnTo>
                  <a:pt x="1820" y="211"/>
                </a:lnTo>
                <a:lnTo>
                  <a:pt x="1919" y="198"/>
                </a:lnTo>
                <a:lnTo>
                  <a:pt x="2022" y="186"/>
                </a:lnTo>
                <a:lnTo>
                  <a:pt x="2125" y="174"/>
                </a:lnTo>
                <a:lnTo>
                  <a:pt x="2232" y="162"/>
                </a:lnTo>
                <a:lnTo>
                  <a:pt x="2338" y="150"/>
                </a:lnTo>
                <a:lnTo>
                  <a:pt x="2449" y="139"/>
                </a:lnTo>
                <a:lnTo>
                  <a:pt x="2560" y="128"/>
                </a:lnTo>
                <a:lnTo>
                  <a:pt x="2674" y="118"/>
                </a:lnTo>
                <a:lnTo>
                  <a:pt x="2790" y="108"/>
                </a:lnTo>
                <a:lnTo>
                  <a:pt x="2907" y="98"/>
                </a:lnTo>
                <a:lnTo>
                  <a:pt x="3026" y="90"/>
                </a:lnTo>
                <a:lnTo>
                  <a:pt x="3146" y="80"/>
                </a:lnTo>
                <a:lnTo>
                  <a:pt x="3268" y="72"/>
                </a:lnTo>
                <a:lnTo>
                  <a:pt x="3392" y="64"/>
                </a:lnTo>
                <a:lnTo>
                  <a:pt x="3518" y="56"/>
                </a:lnTo>
                <a:lnTo>
                  <a:pt x="3644" y="50"/>
                </a:lnTo>
                <a:lnTo>
                  <a:pt x="3773" y="43"/>
                </a:lnTo>
                <a:lnTo>
                  <a:pt x="3902" y="36"/>
                </a:lnTo>
                <a:lnTo>
                  <a:pt x="4033" y="31"/>
                </a:lnTo>
                <a:lnTo>
                  <a:pt x="4167" y="26"/>
                </a:lnTo>
                <a:lnTo>
                  <a:pt x="4435" y="16"/>
                </a:lnTo>
                <a:lnTo>
                  <a:pt x="4709" y="10"/>
                </a:lnTo>
                <a:lnTo>
                  <a:pt x="4987" y="4"/>
                </a:lnTo>
                <a:lnTo>
                  <a:pt x="5268" y="2"/>
                </a:lnTo>
                <a:lnTo>
                  <a:pt x="5554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55" name="Freeform 67"/>
          <p:cNvSpPr>
            <a:spLocks/>
          </p:cNvSpPr>
          <p:nvPr/>
        </p:nvSpPr>
        <p:spPr bwMode="auto">
          <a:xfrm>
            <a:off x="3322638" y="5553075"/>
            <a:ext cx="2805112" cy="32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1"/>
              </a:cxn>
              <a:cxn ang="0">
                <a:pos x="542" y="2"/>
              </a:cxn>
              <a:cxn ang="0">
                <a:pos x="806" y="6"/>
              </a:cxn>
              <a:cxn ang="0">
                <a:pos x="1068" y="12"/>
              </a:cxn>
              <a:cxn ang="0">
                <a:pos x="1325" y="20"/>
              </a:cxn>
              <a:cxn ang="0">
                <a:pos x="1576" y="28"/>
              </a:cxn>
              <a:cxn ang="0">
                <a:pos x="1700" y="32"/>
              </a:cxn>
              <a:cxn ang="0">
                <a:pos x="1823" y="37"/>
              </a:cxn>
              <a:cxn ang="0">
                <a:pos x="1943" y="42"/>
              </a:cxn>
              <a:cxn ang="0">
                <a:pos x="2063" y="49"/>
              </a:cxn>
              <a:cxn ang="0">
                <a:pos x="2181" y="54"/>
              </a:cxn>
              <a:cxn ang="0">
                <a:pos x="2298" y="61"/>
              </a:cxn>
              <a:cxn ang="0">
                <a:pos x="2413" y="68"/>
              </a:cxn>
              <a:cxn ang="0">
                <a:pos x="2527" y="74"/>
              </a:cxn>
              <a:cxn ang="0">
                <a:pos x="2639" y="82"/>
              </a:cxn>
              <a:cxn ang="0">
                <a:pos x="2748" y="89"/>
              </a:cxn>
              <a:cxn ang="0">
                <a:pos x="2856" y="97"/>
              </a:cxn>
              <a:cxn ang="0">
                <a:pos x="2963" y="105"/>
              </a:cxn>
              <a:cxn ang="0">
                <a:pos x="3069" y="114"/>
              </a:cxn>
              <a:cxn ang="0">
                <a:pos x="3172" y="122"/>
              </a:cxn>
              <a:cxn ang="0">
                <a:pos x="3272" y="132"/>
              </a:cxn>
              <a:cxn ang="0">
                <a:pos x="3372" y="141"/>
              </a:cxn>
              <a:cxn ang="0">
                <a:pos x="3468" y="150"/>
              </a:cxn>
              <a:cxn ang="0">
                <a:pos x="3564" y="161"/>
              </a:cxn>
              <a:cxn ang="0">
                <a:pos x="3656" y="171"/>
              </a:cxn>
              <a:cxn ang="0">
                <a:pos x="3749" y="181"/>
              </a:cxn>
              <a:cxn ang="0">
                <a:pos x="3837" y="192"/>
              </a:cxn>
              <a:cxn ang="0">
                <a:pos x="3924" y="203"/>
              </a:cxn>
              <a:cxn ang="0">
                <a:pos x="4008" y="213"/>
              </a:cxn>
              <a:cxn ang="0">
                <a:pos x="4090" y="225"/>
              </a:cxn>
              <a:cxn ang="0">
                <a:pos x="4169" y="237"/>
              </a:cxn>
              <a:cxn ang="0">
                <a:pos x="4248" y="249"/>
              </a:cxn>
              <a:cxn ang="0">
                <a:pos x="4323" y="261"/>
              </a:cxn>
              <a:cxn ang="0">
                <a:pos x="4395" y="273"/>
              </a:cxn>
              <a:cxn ang="0">
                <a:pos x="4466" y="285"/>
              </a:cxn>
              <a:cxn ang="0">
                <a:pos x="4532" y="299"/>
              </a:cxn>
              <a:cxn ang="0">
                <a:pos x="4598" y="311"/>
              </a:cxn>
              <a:cxn ang="0">
                <a:pos x="4661" y="324"/>
              </a:cxn>
              <a:cxn ang="0">
                <a:pos x="4721" y="337"/>
              </a:cxn>
              <a:cxn ang="0">
                <a:pos x="4778" y="351"/>
              </a:cxn>
              <a:cxn ang="0">
                <a:pos x="4832" y="364"/>
              </a:cxn>
              <a:cxn ang="0">
                <a:pos x="4884" y="379"/>
              </a:cxn>
              <a:cxn ang="0">
                <a:pos x="4933" y="392"/>
              </a:cxn>
              <a:cxn ang="0">
                <a:pos x="4979" y="407"/>
              </a:cxn>
              <a:cxn ang="0">
                <a:pos x="5021" y="420"/>
              </a:cxn>
              <a:cxn ang="0">
                <a:pos x="5063" y="435"/>
              </a:cxn>
              <a:cxn ang="0">
                <a:pos x="5099" y="449"/>
              </a:cxn>
              <a:cxn ang="0">
                <a:pos x="5133" y="464"/>
              </a:cxn>
              <a:cxn ang="0">
                <a:pos x="5164" y="479"/>
              </a:cxn>
              <a:cxn ang="0">
                <a:pos x="5192" y="495"/>
              </a:cxn>
              <a:cxn ang="0">
                <a:pos x="5218" y="510"/>
              </a:cxn>
              <a:cxn ang="0">
                <a:pos x="5239" y="524"/>
              </a:cxn>
              <a:cxn ang="0">
                <a:pos x="5258" y="540"/>
              </a:cxn>
              <a:cxn ang="0">
                <a:pos x="5274" y="556"/>
              </a:cxn>
              <a:cxn ang="0">
                <a:pos x="5284" y="571"/>
              </a:cxn>
              <a:cxn ang="0">
                <a:pos x="5294" y="587"/>
              </a:cxn>
              <a:cxn ang="0">
                <a:pos x="5299" y="603"/>
              </a:cxn>
              <a:cxn ang="0">
                <a:pos x="5300" y="619"/>
              </a:cxn>
            </a:cxnLst>
            <a:rect l="0" t="0" r="r" b="b"/>
            <a:pathLst>
              <a:path w="5300" h="619">
                <a:moveTo>
                  <a:pt x="0" y="0"/>
                </a:moveTo>
                <a:lnTo>
                  <a:pt x="272" y="1"/>
                </a:lnTo>
                <a:lnTo>
                  <a:pt x="542" y="2"/>
                </a:lnTo>
                <a:lnTo>
                  <a:pt x="806" y="6"/>
                </a:lnTo>
                <a:lnTo>
                  <a:pt x="1068" y="12"/>
                </a:lnTo>
                <a:lnTo>
                  <a:pt x="1325" y="20"/>
                </a:lnTo>
                <a:lnTo>
                  <a:pt x="1576" y="28"/>
                </a:lnTo>
                <a:lnTo>
                  <a:pt x="1700" y="32"/>
                </a:lnTo>
                <a:lnTo>
                  <a:pt x="1823" y="37"/>
                </a:lnTo>
                <a:lnTo>
                  <a:pt x="1943" y="42"/>
                </a:lnTo>
                <a:lnTo>
                  <a:pt x="2063" y="49"/>
                </a:lnTo>
                <a:lnTo>
                  <a:pt x="2181" y="54"/>
                </a:lnTo>
                <a:lnTo>
                  <a:pt x="2298" y="61"/>
                </a:lnTo>
                <a:lnTo>
                  <a:pt x="2413" y="68"/>
                </a:lnTo>
                <a:lnTo>
                  <a:pt x="2527" y="74"/>
                </a:lnTo>
                <a:lnTo>
                  <a:pt x="2639" y="82"/>
                </a:lnTo>
                <a:lnTo>
                  <a:pt x="2748" y="89"/>
                </a:lnTo>
                <a:lnTo>
                  <a:pt x="2856" y="97"/>
                </a:lnTo>
                <a:lnTo>
                  <a:pt x="2963" y="105"/>
                </a:lnTo>
                <a:lnTo>
                  <a:pt x="3069" y="114"/>
                </a:lnTo>
                <a:lnTo>
                  <a:pt x="3172" y="122"/>
                </a:lnTo>
                <a:lnTo>
                  <a:pt x="3272" y="132"/>
                </a:lnTo>
                <a:lnTo>
                  <a:pt x="3372" y="141"/>
                </a:lnTo>
                <a:lnTo>
                  <a:pt x="3468" y="150"/>
                </a:lnTo>
                <a:lnTo>
                  <a:pt x="3564" y="161"/>
                </a:lnTo>
                <a:lnTo>
                  <a:pt x="3656" y="171"/>
                </a:lnTo>
                <a:lnTo>
                  <a:pt x="3749" y="181"/>
                </a:lnTo>
                <a:lnTo>
                  <a:pt x="3837" y="192"/>
                </a:lnTo>
                <a:lnTo>
                  <a:pt x="3924" y="203"/>
                </a:lnTo>
                <a:lnTo>
                  <a:pt x="4008" y="213"/>
                </a:lnTo>
                <a:lnTo>
                  <a:pt x="4090" y="225"/>
                </a:lnTo>
                <a:lnTo>
                  <a:pt x="4169" y="237"/>
                </a:lnTo>
                <a:lnTo>
                  <a:pt x="4248" y="249"/>
                </a:lnTo>
                <a:lnTo>
                  <a:pt x="4323" y="261"/>
                </a:lnTo>
                <a:lnTo>
                  <a:pt x="4395" y="273"/>
                </a:lnTo>
                <a:lnTo>
                  <a:pt x="4466" y="285"/>
                </a:lnTo>
                <a:lnTo>
                  <a:pt x="4532" y="299"/>
                </a:lnTo>
                <a:lnTo>
                  <a:pt x="4598" y="311"/>
                </a:lnTo>
                <a:lnTo>
                  <a:pt x="4661" y="324"/>
                </a:lnTo>
                <a:lnTo>
                  <a:pt x="4721" y="337"/>
                </a:lnTo>
                <a:lnTo>
                  <a:pt x="4778" y="351"/>
                </a:lnTo>
                <a:lnTo>
                  <a:pt x="4832" y="364"/>
                </a:lnTo>
                <a:lnTo>
                  <a:pt x="4884" y="379"/>
                </a:lnTo>
                <a:lnTo>
                  <a:pt x="4933" y="392"/>
                </a:lnTo>
                <a:lnTo>
                  <a:pt x="4979" y="407"/>
                </a:lnTo>
                <a:lnTo>
                  <a:pt x="5021" y="420"/>
                </a:lnTo>
                <a:lnTo>
                  <a:pt x="5063" y="435"/>
                </a:lnTo>
                <a:lnTo>
                  <a:pt x="5099" y="449"/>
                </a:lnTo>
                <a:lnTo>
                  <a:pt x="5133" y="464"/>
                </a:lnTo>
                <a:lnTo>
                  <a:pt x="5164" y="479"/>
                </a:lnTo>
                <a:lnTo>
                  <a:pt x="5192" y="495"/>
                </a:lnTo>
                <a:lnTo>
                  <a:pt x="5218" y="510"/>
                </a:lnTo>
                <a:lnTo>
                  <a:pt x="5239" y="524"/>
                </a:lnTo>
                <a:lnTo>
                  <a:pt x="5258" y="540"/>
                </a:lnTo>
                <a:lnTo>
                  <a:pt x="5274" y="556"/>
                </a:lnTo>
                <a:lnTo>
                  <a:pt x="5284" y="571"/>
                </a:lnTo>
                <a:lnTo>
                  <a:pt x="5294" y="587"/>
                </a:lnTo>
                <a:lnTo>
                  <a:pt x="5299" y="603"/>
                </a:lnTo>
                <a:lnTo>
                  <a:pt x="5300" y="619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56" name="Freeform 68"/>
          <p:cNvSpPr>
            <a:spLocks/>
          </p:cNvSpPr>
          <p:nvPr/>
        </p:nvSpPr>
        <p:spPr bwMode="auto">
          <a:xfrm>
            <a:off x="520700" y="5553075"/>
            <a:ext cx="2803525" cy="327025"/>
          </a:xfrm>
          <a:custGeom>
            <a:avLst/>
            <a:gdLst/>
            <a:ahLst/>
            <a:cxnLst>
              <a:cxn ang="0">
                <a:pos x="0" y="619"/>
              </a:cxn>
              <a:cxn ang="0">
                <a:pos x="2" y="603"/>
              </a:cxn>
              <a:cxn ang="0">
                <a:pos x="7" y="587"/>
              </a:cxn>
              <a:cxn ang="0">
                <a:pos x="16" y="571"/>
              </a:cxn>
              <a:cxn ang="0">
                <a:pos x="28" y="556"/>
              </a:cxn>
              <a:cxn ang="0">
                <a:pos x="43" y="540"/>
              </a:cxn>
              <a:cxn ang="0">
                <a:pos x="62" y="524"/>
              </a:cxn>
              <a:cxn ang="0">
                <a:pos x="83" y="510"/>
              </a:cxn>
              <a:cxn ang="0">
                <a:pos x="108" y="495"/>
              </a:cxn>
              <a:cxn ang="0">
                <a:pos x="137" y="479"/>
              </a:cxn>
              <a:cxn ang="0">
                <a:pos x="167" y="464"/>
              </a:cxn>
              <a:cxn ang="0">
                <a:pos x="202" y="449"/>
              </a:cxn>
              <a:cxn ang="0">
                <a:pos x="238" y="435"/>
              </a:cxn>
              <a:cxn ang="0">
                <a:pos x="278" y="420"/>
              </a:cxn>
              <a:cxn ang="0">
                <a:pos x="322" y="407"/>
              </a:cxn>
              <a:cxn ang="0">
                <a:pos x="368" y="392"/>
              </a:cxn>
              <a:cxn ang="0">
                <a:pos x="417" y="379"/>
              </a:cxn>
              <a:cxn ang="0">
                <a:pos x="468" y="364"/>
              </a:cxn>
              <a:cxn ang="0">
                <a:pos x="522" y="351"/>
              </a:cxn>
              <a:cxn ang="0">
                <a:pos x="580" y="337"/>
              </a:cxn>
              <a:cxn ang="0">
                <a:pos x="640" y="324"/>
              </a:cxn>
              <a:cxn ang="0">
                <a:pos x="703" y="311"/>
              </a:cxn>
              <a:cxn ang="0">
                <a:pos x="767" y="299"/>
              </a:cxn>
              <a:cxn ang="0">
                <a:pos x="835" y="285"/>
              </a:cxn>
              <a:cxn ang="0">
                <a:pos x="906" y="273"/>
              </a:cxn>
              <a:cxn ang="0">
                <a:pos x="978" y="261"/>
              </a:cxn>
              <a:cxn ang="0">
                <a:pos x="1053" y="249"/>
              </a:cxn>
              <a:cxn ang="0">
                <a:pos x="1130" y="237"/>
              </a:cxn>
              <a:cxn ang="0">
                <a:pos x="1210" y="225"/>
              </a:cxn>
              <a:cxn ang="0">
                <a:pos x="1292" y="213"/>
              </a:cxn>
              <a:cxn ang="0">
                <a:pos x="1377" y="203"/>
              </a:cxn>
              <a:cxn ang="0">
                <a:pos x="1464" y="192"/>
              </a:cxn>
              <a:cxn ang="0">
                <a:pos x="1552" y="181"/>
              </a:cxn>
              <a:cxn ang="0">
                <a:pos x="1643" y="171"/>
              </a:cxn>
              <a:cxn ang="0">
                <a:pos x="1736" y="161"/>
              </a:cxn>
              <a:cxn ang="0">
                <a:pos x="1831" y="150"/>
              </a:cxn>
              <a:cxn ang="0">
                <a:pos x="1929" y="141"/>
              </a:cxn>
              <a:cxn ang="0">
                <a:pos x="2028" y="132"/>
              </a:cxn>
              <a:cxn ang="0">
                <a:pos x="2129" y="122"/>
              </a:cxn>
              <a:cxn ang="0">
                <a:pos x="2232" y="114"/>
              </a:cxn>
              <a:cxn ang="0">
                <a:pos x="2336" y="105"/>
              </a:cxn>
              <a:cxn ang="0">
                <a:pos x="2443" y="97"/>
              </a:cxn>
              <a:cxn ang="0">
                <a:pos x="2551" y="89"/>
              </a:cxn>
              <a:cxn ang="0">
                <a:pos x="2662" y="82"/>
              </a:cxn>
              <a:cxn ang="0">
                <a:pos x="2773" y="74"/>
              </a:cxn>
              <a:cxn ang="0">
                <a:pos x="2886" y="68"/>
              </a:cxn>
              <a:cxn ang="0">
                <a:pos x="3002" y="61"/>
              </a:cxn>
              <a:cxn ang="0">
                <a:pos x="3119" y="54"/>
              </a:cxn>
              <a:cxn ang="0">
                <a:pos x="3236" y="49"/>
              </a:cxn>
              <a:cxn ang="0">
                <a:pos x="3356" y="42"/>
              </a:cxn>
              <a:cxn ang="0">
                <a:pos x="3477" y="37"/>
              </a:cxn>
              <a:cxn ang="0">
                <a:pos x="3599" y="32"/>
              </a:cxn>
              <a:cxn ang="0">
                <a:pos x="3724" y="28"/>
              </a:cxn>
              <a:cxn ang="0">
                <a:pos x="3975" y="20"/>
              </a:cxn>
              <a:cxn ang="0">
                <a:pos x="4231" y="12"/>
              </a:cxn>
              <a:cxn ang="0">
                <a:pos x="4493" y="6"/>
              </a:cxn>
              <a:cxn ang="0">
                <a:pos x="4757" y="2"/>
              </a:cxn>
              <a:cxn ang="0">
                <a:pos x="5027" y="1"/>
              </a:cxn>
              <a:cxn ang="0">
                <a:pos x="5300" y="0"/>
              </a:cxn>
            </a:cxnLst>
            <a:rect l="0" t="0" r="r" b="b"/>
            <a:pathLst>
              <a:path w="5300" h="619">
                <a:moveTo>
                  <a:pt x="0" y="619"/>
                </a:moveTo>
                <a:lnTo>
                  <a:pt x="2" y="603"/>
                </a:lnTo>
                <a:lnTo>
                  <a:pt x="7" y="587"/>
                </a:lnTo>
                <a:lnTo>
                  <a:pt x="16" y="571"/>
                </a:lnTo>
                <a:lnTo>
                  <a:pt x="28" y="556"/>
                </a:lnTo>
                <a:lnTo>
                  <a:pt x="43" y="540"/>
                </a:lnTo>
                <a:lnTo>
                  <a:pt x="62" y="524"/>
                </a:lnTo>
                <a:lnTo>
                  <a:pt x="83" y="510"/>
                </a:lnTo>
                <a:lnTo>
                  <a:pt x="108" y="495"/>
                </a:lnTo>
                <a:lnTo>
                  <a:pt x="137" y="479"/>
                </a:lnTo>
                <a:lnTo>
                  <a:pt x="167" y="464"/>
                </a:lnTo>
                <a:lnTo>
                  <a:pt x="202" y="449"/>
                </a:lnTo>
                <a:lnTo>
                  <a:pt x="238" y="435"/>
                </a:lnTo>
                <a:lnTo>
                  <a:pt x="278" y="420"/>
                </a:lnTo>
                <a:lnTo>
                  <a:pt x="322" y="407"/>
                </a:lnTo>
                <a:lnTo>
                  <a:pt x="368" y="392"/>
                </a:lnTo>
                <a:lnTo>
                  <a:pt x="417" y="379"/>
                </a:lnTo>
                <a:lnTo>
                  <a:pt x="468" y="364"/>
                </a:lnTo>
                <a:lnTo>
                  <a:pt x="522" y="351"/>
                </a:lnTo>
                <a:lnTo>
                  <a:pt x="580" y="337"/>
                </a:lnTo>
                <a:lnTo>
                  <a:pt x="640" y="324"/>
                </a:lnTo>
                <a:lnTo>
                  <a:pt x="703" y="311"/>
                </a:lnTo>
                <a:lnTo>
                  <a:pt x="767" y="299"/>
                </a:lnTo>
                <a:lnTo>
                  <a:pt x="835" y="285"/>
                </a:lnTo>
                <a:lnTo>
                  <a:pt x="906" y="273"/>
                </a:lnTo>
                <a:lnTo>
                  <a:pt x="978" y="261"/>
                </a:lnTo>
                <a:lnTo>
                  <a:pt x="1053" y="249"/>
                </a:lnTo>
                <a:lnTo>
                  <a:pt x="1130" y="237"/>
                </a:lnTo>
                <a:lnTo>
                  <a:pt x="1210" y="225"/>
                </a:lnTo>
                <a:lnTo>
                  <a:pt x="1292" y="213"/>
                </a:lnTo>
                <a:lnTo>
                  <a:pt x="1377" y="203"/>
                </a:lnTo>
                <a:lnTo>
                  <a:pt x="1464" y="192"/>
                </a:lnTo>
                <a:lnTo>
                  <a:pt x="1552" y="181"/>
                </a:lnTo>
                <a:lnTo>
                  <a:pt x="1643" y="171"/>
                </a:lnTo>
                <a:lnTo>
                  <a:pt x="1736" y="161"/>
                </a:lnTo>
                <a:lnTo>
                  <a:pt x="1831" y="150"/>
                </a:lnTo>
                <a:lnTo>
                  <a:pt x="1929" y="141"/>
                </a:lnTo>
                <a:lnTo>
                  <a:pt x="2028" y="132"/>
                </a:lnTo>
                <a:lnTo>
                  <a:pt x="2129" y="122"/>
                </a:lnTo>
                <a:lnTo>
                  <a:pt x="2232" y="114"/>
                </a:lnTo>
                <a:lnTo>
                  <a:pt x="2336" y="105"/>
                </a:lnTo>
                <a:lnTo>
                  <a:pt x="2443" y="97"/>
                </a:lnTo>
                <a:lnTo>
                  <a:pt x="2551" y="89"/>
                </a:lnTo>
                <a:lnTo>
                  <a:pt x="2662" y="82"/>
                </a:lnTo>
                <a:lnTo>
                  <a:pt x="2773" y="74"/>
                </a:lnTo>
                <a:lnTo>
                  <a:pt x="2886" y="68"/>
                </a:lnTo>
                <a:lnTo>
                  <a:pt x="3002" y="61"/>
                </a:lnTo>
                <a:lnTo>
                  <a:pt x="3119" y="54"/>
                </a:lnTo>
                <a:lnTo>
                  <a:pt x="3236" y="49"/>
                </a:lnTo>
                <a:lnTo>
                  <a:pt x="3356" y="42"/>
                </a:lnTo>
                <a:lnTo>
                  <a:pt x="3477" y="37"/>
                </a:lnTo>
                <a:lnTo>
                  <a:pt x="3599" y="32"/>
                </a:lnTo>
                <a:lnTo>
                  <a:pt x="3724" y="28"/>
                </a:lnTo>
                <a:lnTo>
                  <a:pt x="3975" y="20"/>
                </a:lnTo>
                <a:lnTo>
                  <a:pt x="4231" y="12"/>
                </a:lnTo>
                <a:lnTo>
                  <a:pt x="4493" y="6"/>
                </a:lnTo>
                <a:lnTo>
                  <a:pt x="4757" y="2"/>
                </a:lnTo>
                <a:lnTo>
                  <a:pt x="5027" y="1"/>
                </a:lnTo>
                <a:lnTo>
                  <a:pt x="5300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65957" name="Group 69"/>
          <p:cNvGrpSpPr>
            <a:grpSpLocks/>
          </p:cNvGrpSpPr>
          <p:nvPr/>
        </p:nvGrpSpPr>
        <p:grpSpPr bwMode="auto">
          <a:xfrm>
            <a:off x="2882900" y="3257550"/>
            <a:ext cx="1090613" cy="1376363"/>
            <a:chOff x="2212" y="1548"/>
            <a:chExt cx="687" cy="867"/>
          </a:xfrm>
        </p:grpSpPr>
        <p:sp>
          <p:nvSpPr>
            <p:cNvPr id="165958" name="Freeform 70"/>
            <p:cNvSpPr>
              <a:spLocks/>
            </p:cNvSpPr>
            <p:nvPr/>
          </p:nvSpPr>
          <p:spPr bwMode="auto">
            <a:xfrm>
              <a:off x="2212" y="1548"/>
              <a:ext cx="637" cy="841"/>
            </a:xfrm>
            <a:custGeom>
              <a:avLst/>
              <a:gdLst/>
              <a:ahLst/>
              <a:cxnLst>
                <a:cxn ang="0">
                  <a:pos x="1910" y="2523"/>
                </a:cxn>
                <a:cxn ang="0">
                  <a:pos x="1784" y="2458"/>
                </a:cxn>
                <a:cxn ang="0">
                  <a:pos x="1661" y="2389"/>
                </a:cxn>
                <a:cxn ang="0">
                  <a:pos x="1542" y="2320"/>
                </a:cxn>
                <a:cxn ang="0">
                  <a:pos x="1427" y="2248"/>
                </a:cxn>
                <a:cxn ang="0">
                  <a:pos x="1315" y="2175"/>
                </a:cxn>
                <a:cxn ang="0">
                  <a:pos x="1207" y="2098"/>
                </a:cxn>
                <a:cxn ang="0">
                  <a:pos x="1103" y="2022"/>
                </a:cxn>
                <a:cxn ang="0">
                  <a:pos x="1003" y="1944"/>
                </a:cxn>
                <a:cxn ang="0">
                  <a:pos x="907" y="1864"/>
                </a:cxn>
                <a:cxn ang="0">
                  <a:pos x="814" y="1782"/>
                </a:cxn>
                <a:cxn ang="0">
                  <a:pos x="726" y="1701"/>
                </a:cxn>
                <a:cxn ang="0">
                  <a:pos x="644" y="1618"/>
                </a:cxn>
                <a:cxn ang="0">
                  <a:pos x="565" y="1534"/>
                </a:cxn>
                <a:cxn ang="0">
                  <a:pos x="490" y="1450"/>
                </a:cxn>
                <a:cxn ang="0">
                  <a:pos x="421" y="1364"/>
                </a:cxn>
                <a:cxn ang="0">
                  <a:pos x="356" y="1280"/>
                </a:cxn>
                <a:cxn ang="0">
                  <a:pos x="296" y="1195"/>
                </a:cxn>
                <a:cxn ang="0">
                  <a:pos x="243" y="1109"/>
                </a:cxn>
                <a:cxn ang="0">
                  <a:pos x="193" y="1024"/>
                </a:cxn>
                <a:cxn ang="0">
                  <a:pos x="171" y="983"/>
                </a:cxn>
                <a:cxn ang="0">
                  <a:pos x="149" y="940"/>
                </a:cxn>
                <a:cxn ang="0">
                  <a:pos x="129" y="897"/>
                </a:cxn>
                <a:cxn ang="0">
                  <a:pos x="111" y="856"/>
                </a:cxn>
                <a:cxn ang="0">
                  <a:pos x="93" y="813"/>
                </a:cxn>
                <a:cxn ang="0">
                  <a:pos x="77" y="772"/>
                </a:cxn>
                <a:cxn ang="0">
                  <a:pos x="64" y="730"/>
                </a:cxn>
                <a:cxn ang="0">
                  <a:pos x="51" y="689"/>
                </a:cxn>
                <a:cxn ang="0">
                  <a:pos x="39" y="647"/>
                </a:cxn>
                <a:cxn ang="0">
                  <a:pos x="29" y="607"/>
                </a:cxn>
                <a:cxn ang="0">
                  <a:pos x="20" y="566"/>
                </a:cxn>
                <a:cxn ang="0">
                  <a:pos x="13" y="526"/>
                </a:cxn>
                <a:cxn ang="0">
                  <a:pos x="8" y="486"/>
                </a:cxn>
                <a:cxn ang="0">
                  <a:pos x="4" y="446"/>
                </a:cxn>
                <a:cxn ang="0">
                  <a:pos x="1" y="407"/>
                </a:cxn>
                <a:cxn ang="0">
                  <a:pos x="0" y="367"/>
                </a:cxn>
                <a:cxn ang="0">
                  <a:pos x="0" y="328"/>
                </a:cxn>
                <a:cxn ang="0">
                  <a:pos x="3" y="291"/>
                </a:cxn>
                <a:cxn ang="0">
                  <a:pos x="7" y="252"/>
                </a:cxn>
                <a:cxn ang="0">
                  <a:pos x="12" y="215"/>
                </a:cxn>
                <a:cxn ang="0">
                  <a:pos x="19" y="178"/>
                </a:cxn>
                <a:cxn ang="0">
                  <a:pos x="27" y="142"/>
                </a:cxn>
                <a:cxn ang="0">
                  <a:pos x="37" y="106"/>
                </a:cxn>
                <a:cxn ang="0">
                  <a:pos x="49" y="69"/>
                </a:cxn>
                <a:cxn ang="0">
                  <a:pos x="63" y="35"/>
                </a:cxn>
                <a:cxn ang="0">
                  <a:pos x="77" y="0"/>
                </a:cxn>
              </a:cxnLst>
              <a:rect l="0" t="0" r="r" b="b"/>
              <a:pathLst>
                <a:path w="1910" h="2523">
                  <a:moveTo>
                    <a:pt x="1910" y="2523"/>
                  </a:moveTo>
                  <a:lnTo>
                    <a:pt x="1784" y="2458"/>
                  </a:lnTo>
                  <a:lnTo>
                    <a:pt x="1661" y="2389"/>
                  </a:lnTo>
                  <a:lnTo>
                    <a:pt x="1542" y="2320"/>
                  </a:lnTo>
                  <a:lnTo>
                    <a:pt x="1427" y="2248"/>
                  </a:lnTo>
                  <a:lnTo>
                    <a:pt x="1315" y="2175"/>
                  </a:lnTo>
                  <a:lnTo>
                    <a:pt x="1207" y="2098"/>
                  </a:lnTo>
                  <a:lnTo>
                    <a:pt x="1103" y="2022"/>
                  </a:lnTo>
                  <a:lnTo>
                    <a:pt x="1003" y="1944"/>
                  </a:lnTo>
                  <a:lnTo>
                    <a:pt x="907" y="1864"/>
                  </a:lnTo>
                  <a:lnTo>
                    <a:pt x="814" y="1782"/>
                  </a:lnTo>
                  <a:lnTo>
                    <a:pt x="726" y="1701"/>
                  </a:lnTo>
                  <a:lnTo>
                    <a:pt x="644" y="1618"/>
                  </a:lnTo>
                  <a:lnTo>
                    <a:pt x="565" y="1534"/>
                  </a:lnTo>
                  <a:lnTo>
                    <a:pt x="490" y="1450"/>
                  </a:lnTo>
                  <a:lnTo>
                    <a:pt x="421" y="1364"/>
                  </a:lnTo>
                  <a:lnTo>
                    <a:pt x="356" y="1280"/>
                  </a:lnTo>
                  <a:lnTo>
                    <a:pt x="296" y="1195"/>
                  </a:lnTo>
                  <a:lnTo>
                    <a:pt x="243" y="1109"/>
                  </a:lnTo>
                  <a:lnTo>
                    <a:pt x="193" y="1024"/>
                  </a:lnTo>
                  <a:lnTo>
                    <a:pt x="171" y="983"/>
                  </a:lnTo>
                  <a:lnTo>
                    <a:pt x="149" y="940"/>
                  </a:lnTo>
                  <a:lnTo>
                    <a:pt x="129" y="897"/>
                  </a:lnTo>
                  <a:lnTo>
                    <a:pt x="111" y="856"/>
                  </a:lnTo>
                  <a:lnTo>
                    <a:pt x="93" y="813"/>
                  </a:lnTo>
                  <a:lnTo>
                    <a:pt x="77" y="772"/>
                  </a:lnTo>
                  <a:lnTo>
                    <a:pt x="64" y="730"/>
                  </a:lnTo>
                  <a:lnTo>
                    <a:pt x="51" y="689"/>
                  </a:lnTo>
                  <a:lnTo>
                    <a:pt x="39" y="647"/>
                  </a:lnTo>
                  <a:lnTo>
                    <a:pt x="29" y="607"/>
                  </a:lnTo>
                  <a:lnTo>
                    <a:pt x="20" y="566"/>
                  </a:lnTo>
                  <a:lnTo>
                    <a:pt x="13" y="526"/>
                  </a:lnTo>
                  <a:lnTo>
                    <a:pt x="8" y="486"/>
                  </a:lnTo>
                  <a:lnTo>
                    <a:pt x="4" y="446"/>
                  </a:lnTo>
                  <a:lnTo>
                    <a:pt x="1" y="407"/>
                  </a:lnTo>
                  <a:lnTo>
                    <a:pt x="0" y="367"/>
                  </a:lnTo>
                  <a:lnTo>
                    <a:pt x="0" y="328"/>
                  </a:lnTo>
                  <a:lnTo>
                    <a:pt x="3" y="291"/>
                  </a:lnTo>
                  <a:lnTo>
                    <a:pt x="7" y="252"/>
                  </a:lnTo>
                  <a:lnTo>
                    <a:pt x="12" y="215"/>
                  </a:lnTo>
                  <a:lnTo>
                    <a:pt x="19" y="178"/>
                  </a:lnTo>
                  <a:lnTo>
                    <a:pt x="27" y="142"/>
                  </a:lnTo>
                  <a:lnTo>
                    <a:pt x="37" y="106"/>
                  </a:lnTo>
                  <a:lnTo>
                    <a:pt x="49" y="69"/>
                  </a:lnTo>
                  <a:lnTo>
                    <a:pt x="63" y="35"/>
                  </a:lnTo>
                  <a:lnTo>
                    <a:pt x="7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59" name="Freeform 71"/>
            <p:cNvSpPr>
              <a:spLocks/>
            </p:cNvSpPr>
            <p:nvPr/>
          </p:nvSpPr>
          <p:spPr bwMode="auto">
            <a:xfrm>
              <a:off x="2836" y="2364"/>
              <a:ext cx="63" cy="5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90" y="149"/>
                </a:cxn>
                <a:cxn ang="0">
                  <a:pos x="73" y="0"/>
                </a:cxn>
                <a:cxn ang="0">
                  <a:pos x="0" y="152"/>
                </a:cxn>
              </a:cxnLst>
              <a:rect l="0" t="0" r="r" b="b"/>
              <a:pathLst>
                <a:path w="190" h="152">
                  <a:moveTo>
                    <a:pt x="0" y="152"/>
                  </a:moveTo>
                  <a:lnTo>
                    <a:pt x="190" y="149"/>
                  </a:lnTo>
                  <a:lnTo>
                    <a:pt x="73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5960" name="Rectangle 72"/>
          <p:cNvSpPr>
            <a:spLocks noChangeArrowheads="1"/>
          </p:cNvSpPr>
          <p:nvPr/>
        </p:nvSpPr>
        <p:spPr bwMode="auto">
          <a:xfrm>
            <a:off x="1857375" y="5661025"/>
            <a:ext cx="54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62" name="Rectangle 74"/>
          <p:cNvSpPr>
            <a:spLocks noChangeArrowheads="1"/>
          </p:cNvSpPr>
          <p:nvPr/>
        </p:nvSpPr>
        <p:spPr bwMode="auto">
          <a:xfrm>
            <a:off x="6702425" y="5214938"/>
            <a:ext cx="1130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>
                <a:solidFill>
                  <a:schemeClr val="accent2"/>
                </a:solidFill>
              </a:rPr>
              <a:t>Protein C</a:t>
            </a:r>
          </a:p>
        </p:txBody>
      </p:sp>
      <p:sp>
        <p:nvSpPr>
          <p:cNvPr id="165963" name="Rectangle 75"/>
          <p:cNvSpPr>
            <a:spLocks noChangeArrowheads="1"/>
          </p:cNvSpPr>
          <p:nvPr/>
        </p:nvSpPr>
        <p:spPr bwMode="auto">
          <a:xfrm>
            <a:off x="1543050" y="21177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Thrombin</a:t>
            </a:r>
          </a:p>
        </p:txBody>
      </p:sp>
      <p:sp>
        <p:nvSpPr>
          <p:cNvPr id="165964" name="Rectangle 76"/>
          <p:cNvSpPr>
            <a:spLocks noChangeArrowheads="1"/>
          </p:cNvSpPr>
          <p:nvPr/>
        </p:nvSpPr>
        <p:spPr bwMode="auto">
          <a:xfrm>
            <a:off x="4089400" y="2582863"/>
            <a:ext cx="534988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5965" name="Rectangle 77"/>
          <p:cNvSpPr>
            <a:spLocks noChangeArrowheads="1"/>
          </p:cNvSpPr>
          <p:nvPr/>
        </p:nvSpPr>
        <p:spPr bwMode="auto">
          <a:xfrm>
            <a:off x="3643313" y="5908675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Thrombomodulin</a:t>
            </a:r>
          </a:p>
        </p:txBody>
      </p:sp>
      <p:sp>
        <p:nvSpPr>
          <p:cNvPr id="165966" name="Rectangle 78"/>
          <p:cNvSpPr>
            <a:spLocks noChangeArrowheads="1"/>
          </p:cNvSpPr>
          <p:nvPr/>
        </p:nvSpPr>
        <p:spPr bwMode="auto">
          <a:xfrm>
            <a:off x="6054725" y="3344863"/>
            <a:ext cx="1279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Activated</a:t>
            </a:r>
          </a:p>
          <a:p>
            <a:r>
              <a:rPr lang="en-US" altLang="en-GB" sz="1800"/>
              <a:t>Protein C</a:t>
            </a:r>
          </a:p>
          <a:p>
            <a:r>
              <a:rPr lang="en-US" altLang="en-GB" sz="1800"/>
              <a:t>+ </a:t>
            </a:r>
            <a:r>
              <a:rPr lang="en-US" altLang="en-GB" sz="1800">
                <a:solidFill>
                  <a:schemeClr val="accent2"/>
                </a:solidFill>
              </a:rPr>
              <a:t>Protein S</a:t>
            </a:r>
          </a:p>
        </p:txBody>
      </p:sp>
      <p:sp>
        <p:nvSpPr>
          <p:cNvPr id="165967" name="Arc 79"/>
          <p:cNvSpPr>
            <a:spLocks/>
          </p:cNvSpPr>
          <p:nvPr/>
        </p:nvSpPr>
        <p:spPr bwMode="auto">
          <a:xfrm>
            <a:off x="4011613" y="2006600"/>
            <a:ext cx="4025900" cy="148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5968" name="Line 80"/>
          <p:cNvSpPr>
            <a:spLocks noChangeShapeType="1"/>
          </p:cNvSpPr>
          <p:nvPr/>
        </p:nvSpPr>
        <p:spPr bwMode="auto">
          <a:xfrm flipH="1">
            <a:off x="6681788" y="2366963"/>
            <a:ext cx="47625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5969" name="Line 81"/>
          <p:cNvSpPr>
            <a:spLocks noChangeShapeType="1"/>
          </p:cNvSpPr>
          <p:nvPr/>
        </p:nvSpPr>
        <p:spPr bwMode="auto">
          <a:xfrm rot="3957750" flipH="1">
            <a:off x="6661150" y="2374900"/>
            <a:ext cx="47625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5970" name="Rectangle 82"/>
          <p:cNvSpPr>
            <a:spLocks noChangeArrowheads="1"/>
          </p:cNvSpPr>
          <p:nvPr/>
        </p:nvSpPr>
        <p:spPr bwMode="auto">
          <a:xfrm>
            <a:off x="7632700" y="3770313"/>
            <a:ext cx="1322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GB" sz="1900">
                <a:solidFill>
                  <a:srgbClr val="000000"/>
                </a:solidFill>
              </a:rPr>
              <a:t>Coagulation </a:t>
            </a:r>
          </a:p>
          <a:p>
            <a:pPr algn="ctr"/>
            <a:r>
              <a:rPr lang="en-US" altLang="en-GB" sz="1900">
                <a:solidFill>
                  <a:srgbClr val="000000"/>
                </a:solidFill>
              </a:rPr>
              <a:t>activation</a:t>
            </a:r>
            <a:endParaRPr lang="en-US" altLang="en-GB" sz="4400"/>
          </a:p>
        </p:txBody>
      </p:sp>
      <p:sp>
        <p:nvSpPr>
          <p:cNvPr id="165971" name="Text Box 83"/>
          <p:cNvSpPr txBox="1">
            <a:spLocks noChangeArrowheads="1"/>
          </p:cNvSpPr>
          <p:nvPr/>
        </p:nvSpPr>
        <p:spPr bwMode="auto">
          <a:xfrm>
            <a:off x="1795463" y="217488"/>
            <a:ext cx="571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400"/>
              <a:t>(ii) the protein C pathway down-regulates </a:t>
            </a:r>
          </a:p>
          <a:p>
            <a:pPr algn="ctr"/>
            <a:r>
              <a:rPr lang="en-US" altLang="en-GB" sz="2400"/>
              <a:t>thrombin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2149475"/>
            <a:ext cx="250983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Freeform 3"/>
          <p:cNvSpPr>
            <a:spLocks/>
          </p:cNvSpPr>
          <p:nvPr/>
        </p:nvSpPr>
        <p:spPr bwMode="auto">
          <a:xfrm>
            <a:off x="4181475" y="4283075"/>
            <a:ext cx="1020763" cy="463550"/>
          </a:xfrm>
          <a:custGeom>
            <a:avLst/>
            <a:gdLst/>
            <a:ahLst/>
            <a:cxnLst>
              <a:cxn ang="0">
                <a:pos x="963" y="139"/>
              </a:cxn>
              <a:cxn ang="0">
                <a:pos x="772" y="82"/>
              </a:cxn>
              <a:cxn ang="0">
                <a:pos x="593" y="39"/>
              </a:cxn>
              <a:cxn ang="0">
                <a:pos x="429" y="12"/>
              </a:cxn>
              <a:cxn ang="0">
                <a:pos x="355" y="4"/>
              </a:cxn>
              <a:cxn ang="0">
                <a:pos x="286" y="0"/>
              </a:cxn>
              <a:cxn ang="0">
                <a:pos x="223" y="0"/>
              </a:cxn>
              <a:cxn ang="0">
                <a:pos x="167" y="4"/>
              </a:cxn>
              <a:cxn ang="0">
                <a:pos x="119" y="14"/>
              </a:cxn>
              <a:cxn ang="0">
                <a:pos x="78" y="26"/>
              </a:cxn>
              <a:cxn ang="0">
                <a:pos x="44" y="43"/>
              </a:cxn>
              <a:cxn ang="0">
                <a:pos x="20" y="63"/>
              </a:cxn>
              <a:cxn ang="0">
                <a:pos x="5" y="88"/>
              </a:cxn>
              <a:cxn ang="0">
                <a:pos x="0" y="118"/>
              </a:cxn>
              <a:cxn ang="0">
                <a:pos x="5" y="148"/>
              </a:cxn>
              <a:cxn ang="0">
                <a:pos x="20" y="183"/>
              </a:cxn>
              <a:cxn ang="0">
                <a:pos x="43" y="219"/>
              </a:cxn>
              <a:cxn ang="0">
                <a:pos x="75" y="257"/>
              </a:cxn>
              <a:cxn ang="0">
                <a:pos x="115" y="297"/>
              </a:cxn>
              <a:cxn ang="0">
                <a:pos x="163" y="337"/>
              </a:cxn>
              <a:cxn ang="0">
                <a:pos x="219" y="378"/>
              </a:cxn>
              <a:cxn ang="0">
                <a:pos x="281" y="421"/>
              </a:cxn>
              <a:cxn ang="0">
                <a:pos x="349" y="462"/>
              </a:cxn>
              <a:cxn ang="0">
                <a:pos x="423" y="505"/>
              </a:cxn>
              <a:cxn ang="0">
                <a:pos x="504" y="546"/>
              </a:cxn>
              <a:cxn ang="0">
                <a:pos x="679" y="626"/>
              </a:cxn>
              <a:cxn ang="0">
                <a:pos x="870" y="702"/>
              </a:cxn>
              <a:cxn ang="0">
                <a:pos x="1065" y="768"/>
              </a:cxn>
              <a:cxn ang="0">
                <a:pos x="1250" y="819"/>
              </a:cxn>
              <a:cxn ang="0">
                <a:pos x="1422" y="853"/>
              </a:cxn>
              <a:cxn ang="0">
                <a:pos x="1540" y="869"/>
              </a:cxn>
              <a:cxn ang="0">
                <a:pos x="1612" y="875"/>
              </a:cxn>
              <a:cxn ang="0">
                <a:pos x="1678" y="876"/>
              </a:cxn>
              <a:cxn ang="0">
                <a:pos x="1736" y="875"/>
              </a:cxn>
              <a:cxn ang="0">
                <a:pos x="1790" y="868"/>
              </a:cxn>
              <a:cxn ang="0">
                <a:pos x="1835" y="857"/>
              </a:cxn>
              <a:cxn ang="0">
                <a:pos x="1871" y="843"/>
              </a:cxn>
              <a:cxn ang="0">
                <a:pos x="1901" y="824"/>
              </a:cxn>
              <a:cxn ang="0">
                <a:pos x="1919" y="801"/>
              </a:cxn>
              <a:cxn ang="0">
                <a:pos x="1930" y="773"/>
              </a:cxn>
              <a:cxn ang="0">
                <a:pos x="1930" y="744"/>
              </a:cxn>
              <a:cxn ang="0">
                <a:pos x="1919" y="710"/>
              </a:cxn>
              <a:cxn ang="0">
                <a:pos x="1901" y="676"/>
              </a:cxn>
              <a:cxn ang="0">
                <a:pos x="1872" y="638"/>
              </a:cxn>
              <a:cxn ang="0">
                <a:pos x="1836" y="600"/>
              </a:cxn>
              <a:cxn ang="0">
                <a:pos x="1792" y="560"/>
              </a:cxn>
              <a:cxn ang="0">
                <a:pos x="1742" y="518"/>
              </a:cxn>
              <a:cxn ang="0">
                <a:pos x="1683" y="477"/>
              </a:cxn>
              <a:cxn ang="0">
                <a:pos x="1617" y="435"/>
              </a:cxn>
              <a:cxn ang="0">
                <a:pos x="1545" y="393"/>
              </a:cxn>
              <a:cxn ang="0">
                <a:pos x="1469" y="351"/>
              </a:cxn>
              <a:cxn ang="0">
                <a:pos x="1344" y="290"/>
              </a:cxn>
              <a:cxn ang="0">
                <a:pos x="1159" y="211"/>
              </a:cxn>
            </a:cxnLst>
            <a:rect l="0" t="0" r="r" b="b"/>
            <a:pathLst>
              <a:path w="1931" h="876">
                <a:moveTo>
                  <a:pt x="1062" y="174"/>
                </a:moveTo>
                <a:lnTo>
                  <a:pt x="963" y="139"/>
                </a:lnTo>
                <a:lnTo>
                  <a:pt x="867" y="108"/>
                </a:lnTo>
                <a:lnTo>
                  <a:pt x="772" y="82"/>
                </a:lnTo>
                <a:lnTo>
                  <a:pt x="681" y="59"/>
                </a:lnTo>
                <a:lnTo>
                  <a:pt x="593" y="39"/>
                </a:lnTo>
                <a:lnTo>
                  <a:pt x="509" y="23"/>
                </a:lnTo>
                <a:lnTo>
                  <a:pt x="429" y="12"/>
                </a:lnTo>
                <a:lnTo>
                  <a:pt x="391" y="7"/>
                </a:lnTo>
                <a:lnTo>
                  <a:pt x="355" y="4"/>
                </a:lnTo>
                <a:lnTo>
                  <a:pt x="319" y="2"/>
                </a:lnTo>
                <a:lnTo>
                  <a:pt x="286" y="0"/>
                </a:lnTo>
                <a:lnTo>
                  <a:pt x="254" y="0"/>
                </a:lnTo>
                <a:lnTo>
                  <a:pt x="223" y="0"/>
                </a:lnTo>
                <a:lnTo>
                  <a:pt x="195" y="2"/>
                </a:lnTo>
                <a:lnTo>
                  <a:pt x="167" y="4"/>
                </a:lnTo>
                <a:lnTo>
                  <a:pt x="142" y="8"/>
                </a:lnTo>
                <a:lnTo>
                  <a:pt x="119" y="14"/>
                </a:lnTo>
                <a:lnTo>
                  <a:pt x="98" y="19"/>
                </a:lnTo>
                <a:lnTo>
                  <a:pt x="78" y="26"/>
                </a:lnTo>
                <a:lnTo>
                  <a:pt x="60" y="34"/>
                </a:lnTo>
                <a:lnTo>
                  <a:pt x="44" y="43"/>
                </a:lnTo>
                <a:lnTo>
                  <a:pt x="31" y="52"/>
                </a:lnTo>
                <a:lnTo>
                  <a:pt x="20" y="63"/>
                </a:lnTo>
                <a:lnTo>
                  <a:pt x="12" y="75"/>
                </a:lnTo>
                <a:lnTo>
                  <a:pt x="5" y="88"/>
                </a:lnTo>
                <a:lnTo>
                  <a:pt x="1" y="103"/>
                </a:lnTo>
                <a:lnTo>
                  <a:pt x="0" y="118"/>
                </a:lnTo>
                <a:lnTo>
                  <a:pt x="1" y="132"/>
                </a:lnTo>
                <a:lnTo>
                  <a:pt x="5" y="148"/>
                </a:lnTo>
                <a:lnTo>
                  <a:pt x="12" y="166"/>
                </a:lnTo>
                <a:lnTo>
                  <a:pt x="20" y="183"/>
                </a:lnTo>
                <a:lnTo>
                  <a:pt x="31" y="200"/>
                </a:lnTo>
                <a:lnTo>
                  <a:pt x="43" y="219"/>
                </a:lnTo>
                <a:lnTo>
                  <a:pt x="59" y="238"/>
                </a:lnTo>
                <a:lnTo>
                  <a:pt x="75" y="257"/>
                </a:lnTo>
                <a:lnTo>
                  <a:pt x="95" y="277"/>
                </a:lnTo>
                <a:lnTo>
                  <a:pt x="115" y="297"/>
                </a:lnTo>
                <a:lnTo>
                  <a:pt x="139" y="317"/>
                </a:lnTo>
                <a:lnTo>
                  <a:pt x="163" y="337"/>
                </a:lnTo>
                <a:lnTo>
                  <a:pt x="190" y="358"/>
                </a:lnTo>
                <a:lnTo>
                  <a:pt x="219" y="378"/>
                </a:lnTo>
                <a:lnTo>
                  <a:pt x="249" y="399"/>
                </a:lnTo>
                <a:lnTo>
                  <a:pt x="281" y="421"/>
                </a:lnTo>
                <a:lnTo>
                  <a:pt x="314" y="441"/>
                </a:lnTo>
                <a:lnTo>
                  <a:pt x="349" y="462"/>
                </a:lnTo>
                <a:lnTo>
                  <a:pt x="386" y="483"/>
                </a:lnTo>
                <a:lnTo>
                  <a:pt x="423" y="505"/>
                </a:lnTo>
                <a:lnTo>
                  <a:pt x="462" y="525"/>
                </a:lnTo>
                <a:lnTo>
                  <a:pt x="504" y="546"/>
                </a:lnTo>
                <a:lnTo>
                  <a:pt x="588" y="588"/>
                </a:lnTo>
                <a:lnTo>
                  <a:pt x="679" y="626"/>
                </a:lnTo>
                <a:lnTo>
                  <a:pt x="772" y="665"/>
                </a:lnTo>
                <a:lnTo>
                  <a:pt x="870" y="702"/>
                </a:lnTo>
                <a:lnTo>
                  <a:pt x="968" y="737"/>
                </a:lnTo>
                <a:lnTo>
                  <a:pt x="1065" y="768"/>
                </a:lnTo>
                <a:lnTo>
                  <a:pt x="1159" y="794"/>
                </a:lnTo>
                <a:lnTo>
                  <a:pt x="1250" y="819"/>
                </a:lnTo>
                <a:lnTo>
                  <a:pt x="1338" y="837"/>
                </a:lnTo>
                <a:lnTo>
                  <a:pt x="1422" y="853"/>
                </a:lnTo>
                <a:lnTo>
                  <a:pt x="1503" y="864"/>
                </a:lnTo>
                <a:lnTo>
                  <a:pt x="1540" y="869"/>
                </a:lnTo>
                <a:lnTo>
                  <a:pt x="1576" y="872"/>
                </a:lnTo>
                <a:lnTo>
                  <a:pt x="1612" y="875"/>
                </a:lnTo>
                <a:lnTo>
                  <a:pt x="1645" y="876"/>
                </a:lnTo>
                <a:lnTo>
                  <a:pt x="1678" y="876"/>
                </a:lnTo>
                <a:lnTo>
                  <a:pt x="1708" y="876"/>
                </a:lnTo>
                <a:lnTo>
                  <a:pt x="1736" y="875"/>
                </a:lnTo>
                <a:lnTo>
                  <a:pt x="1764" y="872"/>
                </a:lnTo>
                <a:lnTo>
                  <a:pt x="1790" y="868"/>
                </a:lnTo>
                <a:lnTo>
                  <a:pt x="1812" y="863"/>
                </a:lnTo>
                <a:lnTo>
                  <a:pt x="1835" y="857"/>
                </a:lnTo>
                <a:lnTo>
                  <a:pt x="1854" y="851"/>
                </a:lnTo>
                <a:lnTo>
                  <a:pt x="1871" y="843"/>
                </a:lnTo>
                <a:lnTo>
                  <a:pt x="1887" y="835"/>
                </a:lnTo>
                <a:lnTo>
                  <a:pt x="1901" y="824"/>
                </a:lnTo>
                <a:lnTo>
                  <a:pt x="1911" y="813"/>
                </a:lnTo>
                <a:lnTo>
                  <a:pt x="1919" y="801"/>
                </a:lnTo>
                <a:lnTo>
                  <a:pt x="1926" y="788"/>
                </a:lnTo>
                <a:lnTo>
                  <a:pt x="1930" y="773"/>
                </a:lnTo>
                <a:lnTo>
                  <a:pt x="1931" y="758"/>
                </a:lnTo>
                <a:lnTo>
                  <a:pt x="1930" y="744"/>
                </a:lnTo>
                <a:lnTo>
                  <a:pt x="1926" y="728"/>
                </a:lnTo>
                <a:lnTo>
                  <a:pt x="1919" y="710"/>
                </a:lnTo>
                <a:lnTo>
                  <a:pt x="1911" y="693"/>
                </a:lnTo>
                <a:lnTo>
                  <a:pt x="1901" y="676"/>
                </a:lnTo>
                <a:lnTo>
                  <a:pt x="1889" y="657"/>
                </a:lnTo>
                <a:lnTo>
                  <a:pt x="1872" y="638"/>
                </a:lnTo>
                <a:lnTo>
                  <a:pt x="1856" y="620"/>
                </a:lnTo>
                <a:lnTo>
                  <a:pt x="1836" y="600"/>
                </a:lnTo>
                <a:lnTo>
                  <a:pt x="1816" y="580"/>
                </a:lnTo>
                <a:lnTo>
                  <a:pt x="1792" y="560"/>
                </a:lnTo>
                <a:lnTo>
                  <a:pt x="1768" y="540"/>
                </a:lnTo>
                <a:lnTo>
                  <a:pt x="1742" y="518"/>
                </a:lnTo>
                <a:lnTo>
                  <a:pt x="1712" y="498"/>
                </a:lnTo>
                <a:lnTo>
                  <a:pt x="1683" y="477"/>
                </a:lnTo>
                <a:lnTo>
                  <a:pt x="1651" y="455"/>
                </a:lnTo>
                <a:lnTo>
                  <a:pt x="1617" y="435"/>
                </a:lnTo>
                <a:lnTo>
                  <a:pt x="1583" y="414"/>
                </a:lnTo>
                <a:lnTo>
                  <a:pt x="1545" y="393"/>
                </a:lnTo>
                <a:lnTo>
                  <a:pt x="1508" y="371"/>
                </a:lnTo>
                <a:lnTo>
                  <a:pt x="1469" y="351"/>
                </a:lnTo>
                <a:lnTo>
                  <a:pt x="1428" y="330"/>
                </a:lnTo>
                <a:lnTo>
                  <a:pt x="1344" y="290"/>
                </a:lnTo>
                <a:lnTo>
                  <a:pt x="1253" y="250"/>
                </a:lnTo>
                <a:lnTo>
                  <a:pt x="1159" y="211"/>
                </a:lnTo>
                <a:lnTo>
                  <a:pt x="1062" y="17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00" name="Freeform 4"/>
          <p:cNvSpPr>
            <a:spLocks/>
          </p:cNvSpPr>
          <p:nvPr/>
        </p:nvSpPr>
        <p:spPr bwMode="auto">
          <a:xfrm>
            <a:off x="4175125" y="4321175"/>
            <a:ext cx="866775" cy="884238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935" y="1671"/>
              </a:cxn>
              <a:cxn ang="0">
                <a:pos x="1638" y="1038"/>
              </a:cxn>
              <a:cxn ang="0">
                <a:pos x="703" y="0"/>
              </a:cxn>
              <a:cxn ang="0">
                <a:pos x="0" y="632"/>
              </a:cxn>
            </a:cxnLst>
            <a:rect l="0" t="0" r="r" b="b"/>
            <a:pathLst>
              <a:path w="1638" h="1671">
                <a:moveTo>
                  <a:pt x="0" y="632"/>
                </a:moveTo>
                <a:lnTo>
                  <a:pt x="935" y="1671"/>
                </a:lnTo>
                <a:lnTo>
                  <a:pt x="1638" y="1038"/>
                </a:lnTo>
                <a:lnTo>
                  <a:pt x="703" y="0"/>
                </a:lnTo>
                <a:lnTo>
                  <a:pt x="0" y="632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4483100" y="5264150"/>
            <a:ext cx="22542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4708525" y="5229225"/>
            <a:ext cx="11113" cy="46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719638" y="5229225"/>
            <a:ext cx="238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4743450" y="51958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4754563" y="5195888"/>
            <a:ext cx="2222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4776788" y="5160963"/>
            <a:ext cx="11112" cy="46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4787900" y="5160963"/>
            <a:ext cx="2222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 flipV="1">
            <a:off x="4816475" y="5130800"/>
            <a:ext cx="1588" cy="39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4821238" y="5127625"/>
            <a:ext cx="23812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 flipV="1">
            <a:off x="4849813" y="5097463"/>
            <a:ext cx="1587" cy="38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4856163" y="5094288"/>
            <a:ext cx="22225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4878388" y="5059363"/>
            <a:ext cx="11112" cy="46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>
            <a:off x="4886325" y="5065713"/>
            <a:ext cx="285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 flipV="1">
            <a:off x="4918075" y="5029200"/>
            <a:ext cx="1588" cy="39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4924425" y="5026025"/>
            <a:ext cx="22225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4946650" y="4992688"/>
            <a:ext cx="11113" cy="44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17" name="Rectangle 21"/>
          <p:cNvSpPr>
            <a:spLocks noChangeArrowheads="1"/>
          </p:cNvSpPr>
          <p:nvPr/>
        </p:nvSpPr>
        <p:spPr bwMode="auto">
          <a:xfrm>
            <a:off x="4673600" y="4733925"/>
            <a:ext cx="187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18" name="Rectangle 22"/>
          <p:cNvSpPr>
            <a:spLocks noChangeArrowheads="1"/>
          </p:cNvSpPr>
          <p:nvPr/>
        </p:nvSpPr>
        <p:spPr bwMode="auto">
          <a:xfrm>
            <a:off x="4714875" y="4762500"/>
            <a:ext cx="109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sp>
        <p:nvSpPr>
          <p:cNvPr id="183319" name="Rectangle 23"/>
          <p:cNvSpPr>
            <a:spLocks noChangeArrowheads="1"/>
          </p:cNvSpPr>
          <p:nvPr/>
        </p:nvSpPr>
        <p:spPr bwMode="auto">
          <a:xfrm>
            <a:off x="4878388" y="4530725"/>
            <a:ext cx="292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20" name="Rectangle 24"/>
          <p:cNvSpPr>
            <a:spLocks noChangeArrowheads="1"/>
          </p:cNvSpPr>
          <p:nvPr/>
        </p:nvSpPr>
        <p:spPr bwMode="auto">
          <a:xfrm>
            <a:off x="4918075" y="4559300"/>
            <a:ext cx="220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PC</a:t>
            </a:r>
            <a:endParaRPr lang="en-US" altLang="en-GB"/>
          </a:p>
        </p:txBody>
      </p:sp>
      <p:grpSp>
        <p:nvGrpSpPr>
          <p:cNvPr id="183321" name="Group 25"/>
          <p:cNvGrpSpPr>
            <a:grpSpLocks/>
          </p:cNvGrpSpPr>
          <p:nvPr/>
        </p:nvGrpSpPr>
        <p:grpSpPr bwMode="auto">
          <a:xfrm>
            <a:off x="5246688" y="4749800"/>
            <a:ext cx="266700" cy="200025"/>
            <a:chOff x="3701" y="2488"/>
            <a:chExt cx="168" cy="126"/>
          </a:xfrm>
        </p:grpSpPr>
        <p:sp>
          <p:nvSpPr>
            <p:cNvPr id="183322" name="Freeform 26"/>
            <p:cNvSpPr>
              <a:spLocks/>
            </p:cNvSpPr>
            <p:nvPr/>
          </p:nvSpPr>
          <p:spPr bwMode="auto">
            <a:xfrm>
              <a:off x="3741" y="2515"/>
              <a:ext cx="128" cy="99"/>
            </a:xfrm>
            <a:custGeom>
              <a:avLst/>
              <a:gdLst/>
              <a:ahLst/>
              <a:cxnLst>
                <a:cxn ang="0">
                  <a:pos x="358" y="299"/>
                </a:cxn>
                <a:cxn ang="0">
                  <a:pos x="384" y="266"/>
                </a:cxn>
                <a:cxn ang="0">
                  <a:pos x="26" y="0"/>
                </a:cxn>
                <a:cxn ang="0">
                  <a:pos x="0" y="34"/>
                </a:cxn>
                <a:cxn ang="0">
                  <a:pos x="358" y="299"/>
                </a:cxn>
              </a:cxnLst>
              <a:rect l="0" t="0" r="r" b="b"/>
              <a:pathLst>
                <a:path w="384" h="299">
                  <a:moveTo>
                    <a:pt x="358" y="299"/>
                  </a:moveTo>
                  <a:lnTo>
                    <a:pt x="384" y="266"/>
                  </a:lnTo>
                  <a:lnTo>
                    <a:pt x="26" y="0"/>
                  </a:lnTo>
                  <a:lnTo>
                    <a:pt x="0" y="34"/>
                  </a:lnTo>
                  <a:lnTo>
                    <a:pt x="358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23" name="Freeform 27"/>
            <p:cNvSpPr>
              <a:spLocks/>
            </p:cNvSpPr>
            <p:nvPr/>
          </p:nvSpPr>
          <p:spPr bwMode="auto">
            <a:xfrm>
              <a:off x="3701" y="2488"/>
              <a:ext cx="62" cy="56"/>
            </a:xfrm>
            <a:custGeom>
              <a:avLst/>
              <a:gdLst/>
              <a:ahLst/>
              <a:cxnLst>
                <a:cxn ang="0">
                  <a:pos x="187" y="32"/>
                </a:cxn>
                <a:cxn ang="0">
                  <a:pos x="0" y="0"/>
                </a:cxn>
                <a:cxn ang="0">
                  <a:pos x="87" y="168"/>
                </a:cxn>
                <a:cxn ang="0">
                  <a:pos x="187" y="32"/>
                </a:cxn>
              </a:cxnLst>
              <a:rect l="0" t="0" r="r" b="b"/>
              <a:pathLst>
                <a:path w="187" h="168">
                  <a:moveTo>
                    <a:pt x="187" y="32"/>
                  </a:moveTo>
                  <a:lnTo>
                    <a:pt x="0" y="0"/>
                  </a:lnTo>
                  <a:lnTo>
                    <a:pt x="87" y="168"/>
                  </a:lnTo>
                  <a:lnTo>
                    <a:pt x="18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3324" name="Group 28"/>
          <p:cNvGrpSpPr>
            <a:grpSpLocks/>
          </p:cNvGrpSpPr>
          <p:nvPr/>
        </p:nvGrpSpPr>
        <p:grpSpPr bwMode="auto">
          <a:xfrm>
            <a:off x="5329238" y="3663950"/>
            <a:ext cx="527050" cy="471488"/>
            <a:chOff x="3753" y="1804"/>
            <a:chExt cx="332" cy="297"/>
          </a:xfrm>
        </p:grpSpPr>
        <p:sp>
          <p:nvSpPr>
            <p:cNvPr id="183325" name="Freeform 29"/>
            <p:cNvSpPr>
              <a:spLocks/>
            </p:cNvSpPr>
            <p:nvPr/>
          </p:nvSpPr>
          <p:spPr bwMode="auto">
            <a:xfrm>
              <a:off x="3753" y="1836"/>
              <a:ext cx="296" cy="265"/>
            </a:xfrm>
            <a:custGeom>
              <a:avLst/>
              <a:gdLst/>
              <a:ahLst/>
              <a:cxnLst>
                <a:cxn ang="0">
                  <a:pos x="0" y="765"/>
                </a:cxn>
                <a:cxn ang="0">
                  <a:pos x="28" y="797"/>
                </a:cxn>
                <a:cxn ang="0">
                  <a:pos x="887" y="32"/>
                </a:cxn>
                <a:cxn ang="0">
                  <a:pos x="859" y="0"/>
                </a:cxn>
                <a:cxn ang="0">
                  <a:pos x="0" y="765"/>
                </a:cxn>
              </a:cxnLst>
              <a:rect l="0" t="0" r="r" b="b"/>
              <a:pathLst>
                <a:path w="887" h="797">
                  <a:moveTo>
                    <a:pt x="0" y="765"/>
                  </a:moveTo>
                  <a:lnTo>
                    <a:pt x="28" y="797"/>
                  </a:lnTo>
                  <a:lnTo>
                    <a:pt x="887" y="32"/>
                  </a:lnTo>
                  <a:lnTo>
                    <a:pt x="859" y="0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26" name="Freeform 30"/>
            <p:cNvSpPr>
              <a:spLocks/>
            </p:cNvSpPr>
            <p:nvPr/>
          </p:nvSpPr>
          <p:spPr bwMode="auto">
            <a:xfrm>
              <a:off x="4024" y="1804"/>
              <a:ext cx="61" cy="59"/>
            </a:xfrm>
            <a:custGeom>
              <a:avLst/>
              <a:gdLst/>
              <a:ahLst/>
              <a:cxnLst>
                <a:cxn ang="0">
                  <a:pos x="113" y="176"/>
                </a:cxn>
                <a:cxn ang="0">
                  <a:pos x="183" y="0"/>
                </a:cxn>
                <a:cxn ang="0">
                  <a:pos x="0" y="50"/>
                </a:cxn>
                <a:cxn ang="0">
                  <a:pos x="113" y="176"/>
                </a:cxn>
              </a:cxnLst>
              <a:rect l="0" t="0" r="r" b="b"/>
              <a:pathLst>
                <a:path w="183" h="176">
                  <a:moveTo>
                    <a:pt x="113" y="176"/>
                  </a:moveTo>
                  <a:lnTo>
                    <a:pt x="183" y="0"/>
                  </a:lnTo>
                  <a:lnTo>
                    <a:pt x="0" y="50"/>
                  </a:lnTo>
                  <a:lnTo>
                    <a:pt x="113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3327" name="Group 31"/>
          <p:cNvGrpSpPr>
            <a:grpSpLocks/>
          </p:cNvGrpSpPr>
          <p:nvPr/>
        </p:nvGrpSpPr>
        <p:grpSpPr bwMode="auto">
          <a:xfrm>
            <a:off x="4957763" y="4924425"/>
            <a:ext cx="90487" cy="79375"/>
            <a:chOff x="3519" y="2598"/>
            <a:chExt cx="57" cy="50"/>
          </a:xfrm>
        </p:grpSpPr>
        <p:sp>
          <p:nvSpPr>
            <p:cNvPr id="183328" name="Rectangle 32"/>
            <p:cNvSpPr>
              <a:spLocks noChangeArrowheads="1"/>
            </p:cNvSpPr>
            <p:nvPr/>
          </p:nvSpPr>
          <p:spPr bwMode="auto">
            <a:xfrm>
              <a:off x="3519" y="2641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29" name="Rectangle 33"/>
            <p:cNvSpPr>
              <a:spLocks noChangeArrowheads="1"/>
            </p:cNvSpPr>
            <p:nvPr/>
          </p:nvSpPr>
          <p:spPr bwMode="auto">
            <a:xfrm>
              <a:off x="3533" y="2619"/>
              <a:ext cx="7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30" name="Rectangle 34"/>
            <p:cNvSpPr>
              <a:spLocks noChangeArrowheads="1"/>
            </p:cNvSpPr>
            <p:nvPr/>
          </p:nvSpPr>
          <p:spPr bwMode="auto">
            <a:xfrm>
              <a:off x="3540" y="2619"/>
              <a:ext cx="15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31" name="Rectangle 35"/>
            <p:cNvSpPr>
              <a:spLocks noChangeArrowheads="1"/>
            </p:cNvSpPr>
            <p:nvPr/>
          </p:nvSpPr>
          <p:spPr bwMode="auto">
            <a:xfrm>
              <a:off x="3555" y="2598"/>
              <a:ext cx="7" cy="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32" name="Rectangle 36"/>
            <p:cNvSpPr>
              <a:spLocks noChangeArrowheads="1"/>
            </p:cNvSpPr>
            <p:nvPr/>
          </p:nvSpPr>
          <p:spPr bwMode="auto">
            <a:xfrm>
              <a:off x="3562" y="2598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3333" name="Freeform 37"/>
          <p:cNvSpPr>
            <a:spLocks/>
          </p:cNvSpPr>
          <p:nvPr/>
        </p:nvSpPr>
        <p:spPr bwMode="auto">
          <a:xfrm>
            <a:off x="5627688" y="4962525"/>
            <a:ext cx="1020762" cy="461963"/>
          </a:xfrm>
          <a:custGeom>
            <a:avLst/>
            <a:gdLst/>
            <a:ahLst/>
            <a:cxnLst>
              <a:cxn ang="0">
                <a:pos x="963" y="139"/>
              </a:cxn>
              <a:cxn ang="0">
                <a:pos x="772" y="81"/>
              </a:cxn>
              <a:cxn ang="0">
                <a:pos x="593" y="38"/>
              </a:cxn>
              <a:cxn ang="0">
                <a:pos x="429" y="12"/>
              </a:cxn>
              <a:cxn ang="0">
                <a:pos x="355" y="4"/>
              </a:cxn>
              <a:cxn ang="0">
                <a:pos x="286" y="0"/>
              </a:cxn>
              <a:cxn ang="0">
                <a:pos x="223" y="0"/>
              </a:cxn>
              <a:cxn ang="0">
                <a:pos x="167" y="4"/>
              </a:cxn>
              <a:cxn ang="0">
                <a:pos x="119" y="13"/>
              </a:cxn>
              <a:cxn ang="0">
                <a:pos x="78" y="25"/>
              </a:cxn>
              <a:cxn ang="0">
                <a:pos x="44" y="42"/>
              </a:cxn>
              <a:cxn ang="0">
                <a:pos x="20" y="62"/>
              </a:cxn>
              <a:cxn ang="0">
                <a:pos x="5" y="88"/>
              </a:cxn>
              <a:cxn ang="0">
                <a:pos x="0" y="117"/>
              </a:cxn>
              <a:cxn ang="0">
                <a:pos x="5" y="148"/>
              </a:cxn>
              <a:cxn ang="0">
                <a:pos x="20" y="183"/>
              </a:cxn>
              <a:cxn ang="0">
                <a:pos x="43" y="219"/>
              </a:cxn>
              <a:cxn ang="0">
                <a:pos x="75" y="256"/>
              </a:cxn>
              <a:cxn ang="0">
                <a:pos x="115" y="296"/>
              </a:cxn>
              <a:cxn ang="0">
                <a:pos x="163" y="336"/>
              </a:cxn>
              <a:cxn ang="0">
                <a:pos x="219" y="377"/>
              </a:cxn>
              <a:cxn ang="0">
                <a:pos x="281" y="420"/>
              </a:cxn>
              <a:cxn ang="0">
                <a:pos x="349" y="462"/>
              </a:cxn>
              <a:cxn ang="0">
                <a:pos x="423" y="504"/>
              </a:cxn>
              <a:cxn ang="0">
                <a:pos x="504" y="546"/>
              </a:cxn>
              <a:cxn ang="0">
                <a:pos x="678" y="626"/>
              </a:cxn>
              <a:cxn ang="0">
                <a:pos x="869" y="702"/>
              </a:cxn>
              <a:cxn ang="0">
                <a:pos x="1064" y="767"/>
              </a:cxn>
              <a:cxn ang="0">
                <a:pos x="1250" y="818"/>
              </a:cxn>
              <a:cxn ang="0">
                <a:pos x="1422" y="853"/>
              </a:cxn>
              <a:cxn ang="0">
                <a:pos x="1540" y="869"/>
              </a:cxn>
              <a:cxn ang="0">
                <a:pos x="1612" y="874"/>
              </a:cxn>
              <a:cxn ang="0">
                <a:pos x="1677" y="875"/>
              </a:cxn>
              <a:cxn ang="0">
                <a:pos x="1736" y="874"/>
              </a:cxn>
              <a:cxn ang="0">
                <a:pos x="1790" y="867"/>
              </a:cxn>
              <a:cxn ang="0">
                <a:pos x="1835" y="857"/>
              </a:cxn>
              <a:cxn ang="0">
                <a:pos x="1871" y="842"/>
              </a:cxn>
              <a:cxn ang="0">
                <a:pos x="1900" y="823"/>
              </a:cxn>
              <a:cxn ang="0">
                <a:pos x="1919" y="801"/>
              </a:cxn>
              <a:cxn ang="0">
                <a:pos x="1930" y="773"/>
              </a:cxn>
              <a:cxn ang="0">
                <a:pos x="1930" y="743"/>
              </a:cxn>
              <a:cxn ang="0">
                <a:pos x="1919" y="710"/>
              </a:cxn>
              <a:cxn ang="0">
                <a:pos x="1900" y="675"/>
              </a:cxn>
              <a:cxn ang="0">
                <a:pos x="1872" y="638"/>
              </a:cxn>
              <a:cxn ang="0">
                <a:pos x="1836" y="599"/>
              </a:cxn>
              <a:cxn ang="0">
                <a:pos x="1792" y="559"/>
              </a:cxn>
              <a:cxn ang="0">
                <a:pos x="1742" y="518"/>
              </a:cxn>
              <a:cxn ang="0">
                <a:pos x="1683" y="476"/>
              </a:cxn>
              <a:cxn ang="0">
                <a:pos x="1617" y="435"/>
              </a:cxn>
              <a:cxn ang="0">
                <a:pos x="1545" y="392"/>
              </a:cxn>
              <a:cxn ang="0">
                <a:pos x="1469" y="351"/>
              </a:cxn>
              <a:cxn ang="0">
                <a:pos x="1344" y="289"/>
              </a:cxn>
              <a:cxn ang="0">
                <a:pos x="1159" y="211"/>
              </a:cxn>
            </a:cxnLst>
            <a:rect l="0" t="0" r="r" b="b"/>
            <a:pathLst>
              <a:path w="1931" h="875">
                <a:moveTo>
                  <a:pt x="1062" y="173"/>
                </a:moveTo>
                <a:lnTo>
                  <a:pt x="963" y="139"/>
                </a:lnTo>
                <a:lnTo>
                  <a:pt x="867" y="108"/>
                </a:lnTo>
                <a:lnTo>
                  <a:pt x="772" y="81"/>
                </a:lnTo>
                <a:lnTo>
                  <a:pt x="681" y="58"/>
                </a:lnTo>
                <a:lnTo>
                  <a:pt x="593" y="38"/>
                </a:lnTo>
                <a:lnTo>
                  <a:pt x="509" y="22"/>
                </a:lnTo>
                <a:lnTo>
                  <a:pt x="429" y="12"/>
                </a:lnTo>
                <a:lnTo>
                  <a:pt x="391" y="6"/>
                </a:lnTo>
                <a:lnTo>
                  <a:pt x="355" y="4"/>
                </a:lnTo>
                <a:lnTo>
                  <a:pt x="319" y="1"/>
                </a:lnTo>
                <a:lnTo>
                  <a:pt x="286" y="0"/>
                </a:lnTo>
                <a:lnTo>
                  <a:pt x="254" y="0"/>
                </a:lnTo>
                <a:lnTo>
                  <a:pt x="223" y="0"/>
                </a:lnTo>
                <a:lnTo>
                  <a:pt x="195" y="1"/>
                </a:lnTo>
                <a:lnTo>
                  <a:pt x="167" y="4"/>
                </a:lnTo>
                <a:lnTo>
                  <a:pt x="142" y="8"/>
                </a:lnTo>
                <a:lnTo>
                  <a:pt x="119" y="13"/>
                </a:lnTo>
                <a:lnTo>
                  <a:pt x="98" y="18"/>
                </a:lnTo>
                <a:lnTo>
                  <a:pt x="78" y="25"/>
                </a:lnTo>
                <a:lnTo>
                  <a:pt x="60" y="33"/>
                </a:lnTo>
                <a:lnTo>
                  <a:pt x="44" y="42"/>
                </a:lnTo>
                <a:lnTo>
                  <a:pt x="31" y="52"/>
                </a:lnTo>
                <a:lnTo>
                  <a:pt x="20" y="62"/>
                </a:lnTo>
                <a:lnTo>
                  <a:pt x="12" y="74"/>
                </a:lnTo>
                <a:lnTo>
                  <a:pt x="5" y="88"/>
                </a:lnTo>
                <a:lnTo>
                  <a:pt x="1" y="103"/>
                </a:lnTo>
                <a:lnTo>
                  <a:pt x="0" y="117"/>
                </a:lnTo>
                <a:lnTo>
                  <a:pt x="1" y="132"/>
                </a:lnTo>
                <a:lnTo>
                  <a:pt x="5" y="148"/>
                </a:lnTo>
                <a:lnTo>
                  <a:pt x="12" y="165"/>
                </a:lnTo>
                <a:lnTo>
                  <a:pt x="20" y="183"/>
                </a:lnTo>
                <a:lnTo>
                  <a:pt x="31" y="200"/>
                </a:lnTo>
                <a:lnTo>
                  <a:pt x="43" y="219"/>
                </a:lnTo>
                <a:lnTo>
                  <a:pt x="59" y="237"/>
                </a:lnTo>
                <a:lnTo>
                  <a:pt x="75" y="256"/>
                </a:lnTo>
                <a:lnTo>
                  <a:pt x="95" y="276"/>
                </a:lnTo>
                <a:lnTo>
                  <a:pt x="115" y="296"/>
                </a:lnTo>
                <a:lnTo>
                  <a:pt x="139" y="316"/>
                </a:lnTo>
                <a:lnTo>
                  <a:pt x="163" y="336"/>
                </a:lnTo>
                <a:lnTo>
                  <a:pt x="190" y="357"/>
                </a:lnTo>
                <a:lnTo>
                  <a:pt x="219" y="377"/>
                </a:lnTo>
                <a:lnTo>
                  <a:pt x="248" y="399"/>
                </a:lnTo>
                <a:lnTo>
                  <a:pt x="281" y="420"/>
                </a:lnTo>
                <a:lnTo>
                  <a:pt x="314" y="440"/>
                </a:lnTo>
                <a:lnTo>
                  <a:pt x="349" y="462"/>
                </a:lnTo>
                <a:lnTo>
                  <a:pt x="386" y="483"/>
                </a:lnTo>
                <a:lnTo>
                  <a:pt x="423" y="504"/>
                </a:lnTo>
                <a:lnTo>
                  <a:pt x="462" y="524"/>
                </a:lnTo>
                <a:lnTo>
                  <a:pt x="504" y="546"/>
                </a:lnTo>
                <a:lnTo>
                  <a:pt x="588" y="587"/>
                </a:lnTo>
                <a:lnTo>
                  <a:pt x="678" y="626"/>
                </a:lnTo>
                <a:lnTo>
                  <a:pt x="772" y="664"/>
                </a:lnTo>
                <a:lnTo>
                  <a:pt x="869" y="702"/>
                </a:lnTo>
                <a:lnTo>
                  <a:pt x="968" y="737"/>
                </a:lnTo>
                <a:lnTo>
                  <a:pt x="1064" y="767"/>
                </a:lnTo>
                <a:lnTo>
                  <a:pt x="1159" y="794"/>
                </a:lnTo>
                <a:lnTo>
                  <a:pt x="1250" y="818"/>
                </a:lnTo>
                <a:lnTo>
                  <a:pt x="1338" y="837"/>
                </a:lnTo>
                <a:lnTo>
                  <a:pt x="1422" y="853"/>
                </a:lnTo>
                <a:lnTo>
                  <a:pt x="1502" y="863"/>
                </a:lnTo>
                <a:lnTo>
                  <a:pt x="1540" y="869"/>
                </a:lnTo>
                <a:lnTo>
                  <a:pt x="1576" y="871"/>
                </a:lnTo>
                <a:lnTo>
                  <a:pt x="1612" y="874"/>
                </a:lnTo>
                <a:lnTo>
                  <a:pt x="1645" y="875"/>
                </a:lnTo>
                <a:lnTo>
                  <a:pt x="1677" y="875"/>
                </a:lnTo>
                <a:lnTo>
                  <a:pt x="1708" y="875"/>
                </a:lnTo>
                <a:lnTo>
                  <a:pt x="1736" y="874"/>
                </a:lnTo>
                <a:lnTo>
                  <a:pt x="1764" y="871"/>
                </a:lnTo>
                <a:lnTo>
                  <a:pt x="1790" y="867"/>
                </a:lnTo>
                <a:lnTo>
                  <a:pt x="1812" y="862"/>
                </a:lnTo>
                <a:lnTo>
                  <a:pt x="1835" y="857"/>
                </a:lnTo>
                <a:lnTo>
                  <a:pt x="1854" y="850"/>
                </a:lnTo>
                <a:lnTo>
                  <a:pt x="1871" y="842"/>
                </a:lnTo>
                <a:lnTo>
                  <a:pt x="1887" y="834"/>
                </a:lnTo>
                <a:lnTo>
                  <a:pt x="1900" y="823"/>
                </a:lnTo>
                <a:lnTo>
                  <a:pt x="1911" y="813"/>
                </a:lnTo>
                <a:lnTo>
                  <a:pt x="1919" y="801"/>
                </a:lnTo>
                <a:lnTo>
                  <a:pt x="1926" y="787"/>
                </a:lnTo>
                <a:lnTo>
                  <a:pt x="1930" y="773"/>
                </a:lnTo>
                <a:lnTo>
                  <a:pt x="1931" y="758"/>
                </a:lnTo>
                <a:lnTo>
                  <a:pt x="1930" y="743"/>
                </a:lnTo>
                <a:lnTo>
                  <a:pt x="1926" y="727"/>
                </a:lnTo>
                <a:lnTo>
                  <a:pt x="1919" y="710"/>
                </a:lnTo>
                <a:lnTo>
                  <a:pt x="1911" y="693"/>
                </a:lnTo>
                <a:lnTo>
                  <a:pt x="1900" y="675"/>
                </a:lnTo>
                <a:lnTo>
                  <a:pt x="1888" y="656"/>
                </a:lnTo>
                <a:lnTo>
                  <a:pt x="1872" y="638"/>
                </a:lnTo>
                <a:lnTo>
                  <a:pt x="1856" y="619"/>
                </a:lnTo>
                <a:lnTo>
                  <a:pt x="1836" y="599"/>
                </a:lnTo>
                <a:lnTo>
                  <a:pt x="1816" y="579"/>
                </a:lnTo>
                <a:lnTo>
                  <a:pt x="1792" y="559"/>
                </a:lnTo>
                <a:lnTo>
                  <a:pt x="1768" y="539"/>
                </a:lnTo>
                <a:lnTo>
                  <a:pt x="1742" y="518"/>
                </a:lnTo>
                <a:lnTo>
                  <a:pt x="1712" y="498"/>
                </a:lnTo>
                <a:lnTo>
                  <a:pt x="1683" y="476"/>
                </a:lnTo>
                <a:lnTo>
                  <a:pt x="1651" y="455"/>
                </a:lnTo>
                <a:lnTo>
                  <a:pt x="1617" y="435"/>
                </a:lnTo>
                <a:lnTo>
                  <a:pt x="1583" y="414"/>
                </a:lnTo>
                <a:lnTo>
                  <a:pt x="1545" y="392"/>
                </a:lnTo>
                <a:lnTo>
                  <a:pt x="1508" y="371"/>
                </a:lnTo>
                <a:lnTo>
                  <a:pt x="1469" y="351"/>
                </a:lnTo>
                <a:lnTo>
                  <a:pt x="1428" y="329"/>
                </a:lnTo>
                <a:lnTo>
                  <a:pt x="1344" y="289"/>
                </a:lnTo>
                <a:lnTo>
                  <a:pt x="1253" y="249"/>
                </a:lnTo>
                <a:lnTo>
                  <a:pt x="1159" y="211"/>
                </a:lnTo>
                <a:lnTo>
                  <a:pt x="1062" y="173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34" name="Rectangle 38"/>
          <p:cNvSpPr>
            <a:spLocks noChangeArrowheads="1"/>
          </p:cNvSpPr>
          <p:nvPr/>
        </p:nvSpPr>
        <p:spPr bwMode="auto">
          <a:xfrm>
            <a:off x="6099175" y="5175250"/>
            <a:ext cx="292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35" name="Rectangle 39"/>
          <p:cNvSpPr>
            <a:spLocks noChangeArrowheads="1"/>
          </p:cNvSpPr>
          <p:nvPr/>
        </p:nvSpPr>
        <p:spPr bwMode="auto">
          <a:xfrm>
            <a:off x="6296025" y="5203825"/>
            <a:ext cx="220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PC</a:t>
            </a:r>
            <a:endParaRPr lang="en-US" altLang="en-GB"/>
          </a:p>
        </p:txBody>
      </p:sp>
      <p:sp>
        <p:nvSpPr>
          <p:cNvPr id="183336" name="Rectangle 40"/>
          <p:cNvSpPr>
            <a:spLocks noChangeArrowheads="1"/>
          </p:cNvSpPr>
          <p:nvPr/>
        </p:nvSpPr>
        <p:spPr bwMode="auto">
          <a:xfrm>
            <a:off x="2671763" y="2112963"/>
            <a:ext cx="185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37" name="Rectangle 41"/>
          <p:cNvSpPr>
            <a:spLocks noChangeArrowheads="1"/>
          </p:cNvSpPr>
          <p:nvPr/>
        </p:nvSpPr>
        <p:spPr bwMode="auto">
          <a:xfrm>
            <a:off x="3130550" y="2214563"/>
            <a:ext cx="109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</a:t>
            </a:r>
            <a:endParaRPr lang="en-US" altLang="en-GB"/>
          </a:p>
        </p:txBody>
      </p:sp>
      <p:grpSp>
        <p:nvGrpSpPr>
          <p:cNvPr id="183338" name="Group 42"/>
          <p:cNvGrpSpPr>
            <a:grpSpLocks/>
          </p:cNvGrpSpPr>
          <p:nvPr/>
        </p:nvGrpSpPr>
        <p:grpSpPr bwMode="auto">
          <a:xfrm>
            <a:off x="2754313" y="2070100"/>
            <a:ext cx="852487" cy="684213"/>
            <a:chOff x="1966" y="746"/>
            <a:chExt cx="537" cy="431"/>
          </a:xfrm>
        </p:grpSpPr>
        <p:sp>
          <p:nvSpPr>
            <p:cNvPr id="183339" name="Line 43"/>
            <p:cNvSpPr>
              <a:spLocks noChangeShapeType="1"/>
            </p:cNvSpPr>
            <p:nvPr/>
          </p:nvSpPr>
          <p:spPr bwMode="auto">
            <a:xfrm>
              <a:off x="1966" y="1109"/>
              <a:ext cx="168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40" name="Line 44"/>
            <p:cNvSpPr>
              <a:spLocks noChangeShapeType="1"/>
            </p:cNvSpPr>
            <p:nvPr/>
          </p:nvSpPr>
          <p:spPr bwMode="auto">
            <a:xfrm flipV="1">
              <a:off x="2138" y="1081"/>
              <a:ext cx="6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41" name="Line 45"/>
            <p:cNvSpPr>
              <a:spLocks noChangeShapeType="1"/>
            </p:cNvSpPr>
            <p:nvPr/>
          </p:nvSpPr>
          <p:spPr bwMode="auto">
            <a:xfrm>
              <a:off x="2203" y="1085"/>
              <a:ext cx="74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42" name="Line 46"/>
            <p:cNvSpPr>
              <a:spLocks noChangeShapeType="1"/>
            </p:cNvSpPr>
            <p:nvPr/>
          </p:nvSpPr>
          <p:spPr bwMode="auto">
            <a:xfrm>
              <a:off x="2281" y="1153"/>
              <a:ext cx="167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43" name="Line 47"/>
            <p:cNvSpPr>
              <a:spLocks noChangeShapeType="1"/>
            </p:cNvSpPr>
            <p:nvPr/>
          </p:nvSpPr>
          <p:spPr bwMode="auto">
            <a:xfrm flipV="1">
              <a:off x="2452" y="814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44" name="Line 48"/>
            <p:cNvSpPr>
              <a:spLocks noChangeShapeType="1"/>
            </p:cNvSpPr>
            <p:nvPr/>
          </p:nvSpPr>
          <p:spPr bwMode="auto">
            <a:xfrm flipH="1" flipV="1">
              <a:off x="2013" y="746"/>
              <a:ext cx="490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45" name="Line 49"/>
            <p:cNvSpPr>
              <a:spLocks noChangeShapeType="1"/>
            </p:cNvSpPr>
            <p:nvPr/>
          </p:nvSpPr>
          <p:spPr bwMode="auto">
            <a:xfrm flipV="1">
              <a:off x="1966" y="746"/>
              <a:ext cx="47" cy="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3346" name="Rectangle 50"/>
          <p:cNvSpPr>
            <a:spLocks noChangeArrowheads="1"/>
          </p:cNvSpPr>
          <p:nvPr/>
        </p:nvSpPr>
        <p:spPr bwMode="auto">
          <a:xfrm>
            <a:off x="4198938" y="2597150"/>
            <a:ext cx="3365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47" name="Rectangle 51"/>
          <p:cNvSpPr>
            <a:spLocks noChangeArrowheads="1"/>
          </p:cNvSpPr>
          <p:nvPr/>
        </p:nvSpPr>
        <p:spPr bwMode="auto">
          <a:xfrm>
            <a:off x="4240213" y="2625725"/>
            <a:ext cx="2651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TM</a:t>
            </a:r>
            <a:endParaRPr lang="en-US" altLang="en-GB"/>
          </a:p>
        </p:txBody>
      </p:sp>
      <p:sp>
        <p:nvSpPr>
          <p:cNvPr id="183348" name="Rectangle 52"/>
          <p:cNvSpPr>
            <a:spLocks noChangeArrowheads="1"/>
          </p:cNvSpPr>
          <p:nvPr/>
        </p:nvSpPr>
        <p:spPr bwMode="auto">
          <a:xfrm>
            <a:off x="2774950" y="5629275"/>
            <a:ext cx="1085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49" name="Rectangle 53"/>
          <p:cNvSpPr>
            <a:spLocks noChangeArrowheads="1"/>
          </p:cNvSpPr>
          <p:nvPr/>
        </p:nvSpPr>
        <p:spPr bwMode="auto">
          <a:xfrm>
            <a:off x="1198563" y="5762625"/>
            <a:ext cx="127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800">
                <a:solidFill>
                  <a:srgbClr val="000000"/>
                </a:solidFill>
              </a:rPr>
              <a:t>Endothelium</a:t>
            </a:r>
            <a:endParaRPr lang="en-US" altLang="en-GB" sz="4000"/>
          </a:p>
        </p:txBody>
      </p:sp>
      <p:sp>
        <p:nvSpPr>
          <p:cNvPr id="183350" name="Rectangle 54"/>
          <p:cNvSpPr>
            <a:spLocks noChangeArrowheads="1"/>
          </p:cNvSpPr>
          <p:nvPr/>
        </p:nvSpPr>
        <p:spPr bwMode="auto">
          <a:xfrm rot="19080000">
            <a:off x="4722813" y="4913313"/>
            <a:ext cx="298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100" b="0">
                <a:solidFill>
                  <a:srgbClr val="000000"/>
                </a:solidFill>
              </a:rPr>
              <a:t>+    +</a:t>
            </a:r>
            <a:endParaRPr lang="en-US" altLang="en-GB"/>
          </a:p>
        </p:txBody>
      </p:sp>
      <p:sp>
        <p:nvSpPr>
          <p:cNvPr id="183351" name="Rectangle 55"/>
          <p:cNvSpPr>
            <a:spLocks noChangeArrowheads="1"/>
          </p:cNvSpPr>
          <p:nvPr/>
        </p:nvSpPr>
        <p:spPr bwMode="auto">
          <a:xfrm>
            <a:off x="7010400" y="3527425"/>
            <a:ext cx="955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52" name="Rectangle 56"/>
          <p:cNvSpPr>
            <a:spLocks noChangeArrowheads="1"/>
          </p:cNvSpPr>
          <p:nvPr/>
        </p:nvSpPr>
        <p:spPr bwMode="auto">
          <a:xfrm>
            <a:off x="6642100" y="2055813"/>
            <a:ext cx="947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53" name="Rectangle 57"/>
          <p:cNvSpPr>
            <a:spLocks noChangeArrowheads="1"/>
          </p:cNvSpPr>
          <p:nvPr/>
        </p:nvSpPr>
        <p:spPr bwMode="auto">
          <a:xfrm>
            <a:off x="6496050" y="1628775"/>
            <a:ext cx="26479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>
                <a:solidFill>
                  <a:schemeClr val="accent2"/>
                </a:solidFill>
              </a:rPr>
              <a:t>Factor Va Leiden,</a:t>
            </a:r>
          </a:p>
          <a:p>
            <a:r>
              <a:rPr lang="en-GB" altLang="en-GB" sz="1900"/>
              <a:t>(Not so easily inactivated)</a:t>
            </a:r>
            <a:endParaRPr lang="en-US" altLang="en-GB" sz="4400"/>
          </a:p>
        </p:txBody>
      </p:sp>
      <p:sp>
        <p:nvSpPr>
          <p:cNvPr id="183354" name="Rectangle 58"/>
          <p:cNvSpPr>
            <a:spLocks noChangeArrowheads="1"/>
          </p:cNvSpPr>
          <p:nvPr/>
        </p:nvSpPr>
        <p:spPr bwMode="auto">
          <a:xfrm>
            <a:off x="7385050" y="2235200"/>
            <a:ext cx="13858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900">
                <a:solidFill>
                  <a:srgbClr val="FF0000"/>
                </a:solidFill>
              </a:rPr>
              <a:t>Factor VIIIai</a:t>
            </a:r>
            <a:endParaRPr lang="en-US" altLang="en-GB" sz="4400">
              <a:solidFill>
                <a:srgbClr val="FF0000"/>
              </a:solidFill>
            </a:endParaRPr>
          </a:p>
        </p:txBody>
      </p:sp>
      <p:sp>
        <p:nvSpPr>
          <p:cNvPr id="183355" name="Oval 59"/>
          <p:cNvSpPr>
            <a:spLocks noChangeArrowheads="1"/>
          </p:cNvSpPr>
          <p:nvPr/>
        </p:nvSpPr>
        <p:spPr bwMode="auto">
          <a:xfrm>
            <a:off x="6413500" y="2898775"/>
            <a:ext cx="538163" cy="50323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56" name="Freeform 60"/>
          <p:cNvSpPr>
            <a:spLocks/>
          </p:cNvSpPr>
          <p:nvPr/>
        </p:nvSpPr>
        <p:spPr bwMode="auto">
          <a:xfrm>
            <a:off x="6078538" y="2763838"/>
            <a:ext cx="703262" cy="612775"/>
          </a:xfrm>
          <a:custGeom>
            <a:avLst/>
            <a:gdLst/>
            <a:ahLst/>
            <a:cxnLst>
              <a:cxn ang="0">
                <a:pos x="956" y="807"/>
              </a:cxn>
              <a:cxn ang="0">
                <a:pos x="1068" y="697"/>
              </a:cxn>
              <a:cxn ang="0">
                <a:pos x="1163" y="585"/>
              </a:cxn>
              <a:cxn ang="0">
                <a:pos x="1238" y="474"/>
              </a:cxn>
              <a:cxn ang="0">
                <a:pos x="1268" y="421"/>
              </a:cxn>
              <a:cxn ang="0">
                <a:pos x="1292" y="368"/>
              </a:cxn>
              <a:cxn ang="0">
                <a:pos x="1310" y="317"/>
              </a:cxn>
              <a:cxn ang="0">
                <a:pos x="1323" y="269"/>
              </a:cxn>
              <a:cxn ang="0">
                <a:pos x="1330" y="223"/>
              </a:cxn>
              <a:cxn ang="0">
                <a:pos x="1330" y="181"/>
              </a:cxn>
              <a:cxn ang="0">
                <a:pos x="1323" y="141"/>
              </a:cxn>
              <a:cxn ang="0">
                <a:pos x="1310" y="105"/>
              </a:cxn>
              <a:cxn ang="0">
                <a:pos x="1290" y="74"/>
              </a:cxn>
              <a:cxn ang="0">
                <a:pos x="1263" y="47"/>
              </a:cxn>
              <a:cxn ang="0">
                <a:pos x="1231" y="27"/>
              </a:cxn>
              <a:cxn ang="0">
                <a:pos x="1194" y="12"/>
              </a:cxn>
              <a:cxn ang="0">
                <a:pos x="1152" y="3"/>
              </a:cxn>
              <a:cxn ang="0">
                <a:pos x="1105" y="0"/>
              </a:cxn>
              <a:cxn ang="0">
                <a:pos x="1055" y="2"/>
              </a:cxn>
              <a:cxn ang="0">
                <a:pos x="1001" y="10"/>
              </a:cxn>
              <a:cxn ang="0">
                <a:pos x="886" y="40"/>
              </a:cxn>
              <a:cxn ang="0">
                <a:pos x="762" y="90"/>
              </a:cxn>
              <a:cxn ang="0">
                <a:pos x="633" y="161"/>
              </a:cxn>
              <a:cxn ang="0">
                <a:pos x="502" y="247"/>
              </a:cxn>
              <a:cxn ang="0">
                <a:pos x="374" y="352"/>
              </a:cxn>
              <a:cxn ang="0">
                <a:pos x="261" y="461"/>
              </a:cxn>
              <a:cxn ang="0">
                <a:pos x="167" y="573"/>
              </a:cxn>
              <a:cxn ang="0">
                <a:pos x="92" y="684"/>
              </a:cxn>
              <a:cxn ang="0">
                <a:pos x="62" y="737"/>
              </a:cxn>
              <a:cxn ang="0">
                <a:pos x="37" y="791"/>
              </a:cxn>
              <a:cxn ang="0">
                <a:pos x="20" y="841"/>
              </a:cxn>
              <a:cxn ang="0">
                <a:pos x="6" y="889"/>
              </a:cxn>
              <a:cxn ang="0">
                <a:pos x="1" y="935"/>
              </a:cxn>
              <a:cxn ang="0">
                <a:pos x="0" y="979"/>
              </a:cxn>
              <a:cxn ang="0">
                <a:pos x="6" y="1018"/>
              </a:cxn>
              <a:cxn ang="0">
                <a:pos x="20" y="1054"/>
              </a:cxn>
              <a:cxn ang="0">
                <a:pos x="40" y="1084"/>
              </a:cxn>
              <a:cxn ang="0">
                <a:pos x="66" y="1111"/>
              </a:cxn>
              <a:cxn ang="0">
                <a:pos x="98" y="1131"/>
              </a:cxn>
              <a:cxn ang="0">
                <a:pos x="136" y="1146"/>
              </a:cxn>
              <a:cxn ang="0">
                <a:pos x="179" y="1155"/>
              </a:cxn>
              <a:cxn ang="0">
                <a:pos x="224" y="1158"/>
              </a:cxn>
              <a:cxn ang="0">
                <a:pos x="275" y="1156"/>
              </a:cxn>
              <a:cxn ang="0">
                <a:pos x="328" y="1148"/>
              </a:cxn>
              <a:cxn ang="0">
                <a:pos x="443" y="1118"/>
              </a:cxn>
              <a:cxn ang="0">
                <a:pos x="567" y="1068"/>
              </a:cxn>
              <a:cxn ang="0">
                <a:pos x="697" y="999"/>
              </a:cxn>
              <a:cxn ang="0">
                <a:pos x="828" y="911"/>
              </a:cxn>
            </a:cxnLst>
            <a:rect l="0" t="0" r="r" b="b"/>
            <a:pathLst>
              <a:path w="1330" h="1158">
                <a:moveTo>
                  <a:pt x="893" y="860"/>
                </a:moveTo>
                <a:lnTo>
                  <a:pt x="956" y="807"/>
                </a:lnTo>
                <a:lnTo>
                  <a:pt x="1015" y="752"/>
                </a:lnTo>
                <a:lnTo>
                  <a:pt x="1068" y="697"/>
                </a:lnTo>
                <a:lnTo>
                  <a:pt x="1119" y="641"/>
                </a:lnTo>
                <a:lnTo>
                  <a:pt x="1163" y="585"/>
                </a:lnTo>
                <a:lnTo>
                  <a:pt x="1203" y="529"/>
                </a:lnTo>
                <a:lnTo>
                  <a:pt x="1238" y="474"/>
                </a:lnTo>
                <a:lnTo>
                  <a:pt x="1254" y="448"/>
                </a:lnTo>
                <a:lnTo>
                  <a:pt x="1268" y="421"/>
                </a:lnTo>
                <a:lnTo>
                  <a:pt x="1280" y="394"/>
                </a:lnTo>
                <a:lnTo>
                  <a:pt x="1292" y="368"/>
                </a:lnTo>
                <a:lnTo>
                  <a:pt x="1302" y="342"/>
                </a:lnTo>
                <a:lnTo>
                  <a:pt x="1310" y="317"/>
                </a:lnTo>
                <a:lnTo>
                  <a:pt x="1318" y="293"/>
                </a:lnTo>
                <a:lnTo>
                  <a:pt x="1323" y="269"/>
                </a:lnTo>
                <a:lnTo>
                  <a:pt x="1327" y="246"/>
                </a:lnTo>
                <a:lnTo>
                  <a:pt x="1330" y="223"/>
                </a:lnTo>
                <a:lnTo>
                  <a:pt x="1330" y="201"/>
                </a:lnTo>
                <a:lnTo>
                  <a:pt x="1330" y="181"/>
                </a:lnTo>
                <a:lnTo>
                  <a:pt x="1327" y="159"/>
                </a:lnTo>
                <a:lnTo>
                  <a:pt x="1323" y="141"/>
                </a:lnTo>
                <a:lnTo>
                  <a:pt x="1318" y="122"/>
                </a:lnTo>
                <a:lnTo>
                  <a:pt x="1310" y="105"/>
                </a:lnTo>
                <a:lnTo>
                  <a:pt x="1300" y="89"/>
                </a:lnTo>
                <a:lnTo>
                  <a:pt x="1290" y="74"/>
                </a:lnTo>
                <a:lnTo>
                  <a:pt x="1278" y="61"/>
                </a:lnTo>
                <a:lnTo>
                  <a:pt x="1263" y="47"/>
                </a:lnTo>
                <a:lnTo>
                  <a:pt x="1247" y="36"/>
                </a:lnTo>
                <a:lnTo>
                  <a:pt x="1231" y="27"/>
                </a:lnTo>
                <a:lnTo>
                  <a:pt x="1212" y="19"/>
                </a:lnTo>
                <a:lnTo>
                  <a:pt x="1194" y="12"/>
                </a:lnTo>
                <a:lnTo>
                  <a:pt x="1173" y="7"/>
                </a:lnTo>
                <a:lnTo>
                  <a:pt x="1152" y="3"/>
                </a:lnTo>
                <a:lnTo>
                  <a:pt x="1129" y="2"/>
                </a:lnTo>
                <a:lnTo>
                  <a:pt x="1105" y="0"/>
                </a:lnTo>
                <a:lnTo>
                  <a:pt x="1080" y="0"/>
                </a:lnTo>
                <a:lnTo>
                  <a:pt x="1055" y="2"/>
                </a:lnTo>
                <a:lnTo>
                  <a:pt x="1029" y="6"/>
                </a:lnTo>
                <a:lnTo>
                  <a:pt x="1001" y="10"/>
                </a:lnTo>
                <a:lnTo>
                  <a:pt x="945" y="22"/>
                </a:lnTo>
                <a:lnTo>
                  <a:pt x="886" y="40"/>
                </a:lnTo>
                <a:lnTo>
                  <a:pt x="825" y="63"/>
                </a:lnTo>
                <a:lnTo>
                  <a:pt x="762" y="90"/>
                </a:lnTo>
                <a:lnTo>
                  <a:pt x="698" y="123"/>
                </a:lnTo>
                <a:lnTo>
                  <a:pt x="633" y="161"/>
                </a:lnTo>
                <a:lnTo>
                  <a:pt x="567" y="202"/>
                </a:lnTo>
                <a:lnTo>
                  <a:pt x="502" y="247"/>
                </a:lnTo>
                <a:lnTo>
                  <a:pt x="436" y="298"/>
                </a:lnTo>
                <a:lnTo>
                  <a:pt x="374" y="352"/>
                </a:lnTo>
                <a:lnTo>
                  <a:pt x="315" y="406"/>
                </a:lnTo>
                <a:lnTo>
                  <a:pt x="261" y="461"/>
                </a:lnTo>
                <a:lnTo>
                  <a:pt x="212" y="517"/>
                </a:lnTo>
                <a:lnTo>
                  <a:pt x="167" y="573"/>
                </a:lnTo>
                <a:lnTo>
                  <a:pt x="126" y="629"/>
                </a:lnTo>
                <a:lnTo>
                  <a:pt x="92" y="684"/>
                </a:lnTo>
                <a:lnTo>
                  <a:pt x="76" y="711"/>
                </a:lnTo>
                <a:lnTo>
                  <a:pt x="62" y="737"/>
                </a:lnTo>
                <a:lnTo>
                  <a:pt x="49" y="764"/>
                </a:lnTo>
                <a:lnTo>
                  <a:pt x="37" y="791"/>
                </a:lnTo>
                <a:lnTo>
                  <a:pt x="28" y="816"/>
                </a:lnTo>
                <a:lnTo>
                  <a:pt x="20" y="841"/>
                </a:lnTo>
                <a:lnTo>
                  <a:pt x="12" y="865"/>
                </a:lnTo>
                <a:lnTo>
                  <a:pt x="6" y="889"/>
                </a:lnTo>
                <a:lnTo>
                  <a:pt x="2" y="913"/>
                </a:lnTo>
                <a:lnTo>
                  <a:pt x="1" y="935"/>
                </a:lnTo>
                <a:lnTo>
                  <a:pt x="0" y="958"/>
                </a:lnTo>
                <a:lnTo>
                  <a:pt x="0" y="979"/>
                </a:lnTo>
                <a:lnTo>
                  <a:pt x="2" y="999"/>
                </a:lnTo>
                <a:lnTo>
                  <a:pt x="6" y="1018"/>
                </a:lnTo>
                <a:lnTo>
                  <a:pt x="12" y="1036"/>
                </a:lnTo>
                <a:lnTo>
                  <a:pt x="20" y="1054"/>
                </a:lnTo>
                <a:lnTo>
                  <a:pt x="29" y="1070"/>
                </a:lnTo>
                <a:lnTo>
                  <a:pt x="40" y="1084"/>
                </a:lnTo>
                <a:lnTo>
                  <a:pt x="52" y="1098"/>
                </a:lnTo>
                <a:lnTo>
                  <a:pt x="66" y="1111"/>
                </a:lnTo>
                <a:lnTo>
                  <a:pt x="82" y="1122"/>
                </a:lnTo>
                <a:lnTo>
                  <a:pt x="98" y="1131"/>
                </a:lnTo>
                <a:lnTo>
                  <a:pt x="117" y="1139"/>
                </a:lnTo>
                <a:lnTo>
                  <a:pt x="136" y="1146"/>
                </a:lnTo>
                <a:lnTo>
                  <a:pt x="156" y="1151"/>
                </a:lnTo>
                <a:lnTo>
                  <a:pt x="179" y="1155"/>
                </a:lnTo>
                <a:lnTo>
                  <a:pt x="200" y="1156"/>
                </a:lnTo>
                <a:lnTo>
                  <a:pt x="224" y="1158"/>
                </a:lnTo>
                <a:lnTo>
                  <a:pt x="249" y="1158"/>
                </a:lnTo>
                <a:lnTo>
                  <a:pt x="275" y="1156"/>
                </a:lnTo>
                <a:lnTo>
                  <a:pt x="300" y="1152"/>
                </a:lnTo>
                <a:lnTo>
                  <a:pt x="328" y="1148"/>
                </a:lnTo>
                <a:lnTo>
                  <a:pt x="384" y="1136"/>
                </a:lnTo>
                <a:lnTo>
                  <a:pt x="443" y="1118"/>
                </a:lnTo>
                <a:lnTo>
                  <a:pt x="504" y="1095"/>
                </a:lnTo>
                <a:lnTo>
                  <a:pt x="567" y="1068"/>
                </a:lnTo>
                <a:lnTo>
                  <a:pt x="631" y="1035"/>
                </a:lnTo>
                <a:lnTo>
                  <a:pt x="697" y="999"/>
                </a:lnTo>
                <a:lnTo>
                  <a:pt x="762" y="956"/>
                </a:lnTo>
                <a:lnTo>
                  <a:pt x="828" y="911"/>
                </a:lnTo>
                <a:lnTo>
                  <a:pt x="893" y="86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57" name="Rectangle 61"/>
          <p:cNvSpPr>
            <a:spLocks noChangeArrowheads="1"/>
          </p:cNvSpPr>
          <p:nvPr/>
        </p:nvSpPr>
        <p:spPr bwMode="auto">
          <a:xfrm>
            <a:off x="6234113" y="2970213"/>
            <a:ext cx="407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58" name="Rectangle 62"/>
          <p:cNvSpPr>
            <a:spLocks noChangeArrowheads="1"/>
          </p:cNvSpPr>
          <p:nvPr/>
        </p:nvSpPr>
        <p:spPr bwMode="auto">
          <a:xfrm>
            <a:off x="6357938" y="2911475"/>
            <a:ext cx="339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APC</a:t>
            </a:r>
            <a:endParaRPr lang="en-US" altLang="en-GB"/>
          </a:p>
        </p:txBody>
      </p:sp>
      <p:sp>
        <p:nvSpPr>
          <p:cNvPr id="183359" name="Rectangle 63"/>
          <p:cNvSpPr>
            <a:spLocks noChangeArrowheads="1"/>
          </p:cNvSpPr>
          <p:nvPr/>
        </p:nvSpPr>
        <p:spPr bwMode="auto">
          <a:xfrm>
            <a:off x="6710363" y="3106738"/>
            <a:ext cx="2651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60" name="Rectangle 64"/>
          <p:cNvSpPr>
            <a:spLocks noChangeArrowheads="1"/>
          </p:cNvSpPr>
          <p:nvPr/>
        </p:nvSpPr>
        <p:spPr bwMode="auto">
          <a:xfrm>
            <a:off x="6688138" y="3062288"/>
            <a:ext cx="193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300">
                <a:solidFill>
                  <a:srgbClr val="000000"/>
                </a:solidFill>
              </a:rPr>
              <a:t>PS</a:t>
            </a:r>
            <a:endParaRPr lang="en-US" altLang="en-GB"/>
          </a:p>
        </p:txBody>
      </p:sp>
      <p:sp>
        <p:nvSpPr>
          <p:cNvPr id="183361" name="Freeform 65"/>
          <p:cNvSpPr>
            <a:spLocks/>
          </p:cNvSpPr>
          <p:nvPr/>
        </p:nvSpPr>
        <p:spPr bwMode="auto">
          <a:xfrm>
            <a:off x="3324225" y="5348288"/>
            <a:ext cx="2940050" cy="430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6" y="2"/>
              </a:cxn>
              <a:cxn ang="0">
                <a:pos x="568" y="4"/>
              </a:cxn>
              <a:cxn ang="0">
                <a:pos x="846" y="10"/>
              </a:cxn>
              <a:cxn ang="0">
                <a:pos x="1119" y="16"/>
              </a:cxn>
              <a:cxn ang="0">
                <a:pos x="1389" y="26"/>
              </a:cxn>
              <a:cxn ang="0">
                <a:pos x="1521" y="31"/>
              </a:cxn>
              <a:cxn ang="0">
                <a:pos x="1652" y="36"/>
              </a:cxn>
              <a:cxn ang="0">
                <a:pos x="1782" y="43"/>
              </a:cxn>
              <a:cxn ang="0">
                <a:pos x="1910" y="50"/>
              </a:cxn>
              <a:cxn ang="0">
                <a:pos x="2037" y="56"/>
              </a:cxn>
              <a:cxn ang="0">
                <a:pos x="2162" y="64"/>
              </a:cxn>
              <a:cxn ang="0">
                <a:pos x="2287" y="72"/>
              </a:cxn>
              <a:cxn ang="0">
                <a:pos x="2408" y="80"/>
              </a:cxn>
              <a:cxn ang="0">
                <a:pos x="2530" y="90"/>
              </a:cxn>
              <a:cxn ang="0">
                <a:pos x="2648" y="98"/>
              </a:cxn>
              <a:cxn ang="0">
                <a:pos x="2765" y="108"/>
              </a:cxn>
              <a:cxn ang="0">
                <a:pos x="2881" y="118"/>
              </a:cxn>
              <a:cxn ang="0">
                <a:pos x="2994" y="128"/>
              </a:cxn>
              <a:cxn ang="0">
                <a:pos x="3107" y="139"/>
              </a:cxn>
              <a:cxn ang="0">
                <a:pos x="3216" y="150"/>
              </a:cxn>
              <a:cxn ang="0">
                <a:pos x="3324" y="162"/>
              </a:cxn>
              <a:cxn ang="0">
                <a:pos x="3430" y="174"/>
              </a:cxn>
              <a:cxn ang="0">
                <a:pos x="3534" y="186"/>
              </a:cxn>
              <a:cxn ang="0">
                <a:pos x="3635" y="198"/>
              </a:cxn>
              <a:cxn ang="0">
                <a:pos x="3736" y="211"/>
              </a:cxn>
              <a:cxn ang="0">
                <a:pos x="3833" y="224"/>
              </a:cxn>
              <a:cxn ang="0">
                <a:pos x="3928" y="238"/>
              </a:cxn>
              <a:cxn ang="0">
                <a:pos x="4021" y="251"/>
              </a:cxn>
              <a:cxn ang="0">
                <a:pos x="4112" y="266"/>
              </a:cxn>
              <a:cxn ang="0">
                <a:pos x="4200" y="281"/>
              </a:cxn>
              <a:cxn ang="0">
                <a:pos x="4287" y="295"/>
              </a:cxn>
              <a:cxn ang="0">
                <a:pos x="4371" y="311"/>
              </a:cxn>
              <a:cxn ang="0">
                <a:pos x="4451" y="326"/>
              </a:cxn>
              <a:cxn ang="0">
                <a:pos x="4530" y="342"/>
              </a:cxn>
              <a:cxn ang="0">
                <a:pos x="4606" y="358"/>
              </a:cxn>
              <a:cxn ang="0">
                <a:pos x="4681" y="374"/>
              </a:cxn>
              <a:cxn ang="0">
                <a:pos x="4752" y="391"/>
              </a:cxn>
              <a:cxn ang="0">
                <a:pos x="4820" y="407"/>
              </a:cxn>
              <a:cxn ang="0">
                <a:pos x="4885" y="425"/>
              </a:cxn>
              <a:cxn ang="0">
                <a:pos x="4948" y="442"/>
              </a:cxn>
              <a:cxn ang="0">
                <a:pos x="5008" y="459"/>
              </a:cxn>
              <a:cxn ang="0">
                <a:pos x="5064" y="478"/>
              </a:cxn>
              <a:cxn ang="0">
                <a:pos x="5119" y="495"/>
              </a:cxn>
              <a:cxn ang="0">
                <a:pos x="5170" y="514"/>
              </a:cxn>
              <a:cxn ang="0">
                <a:pos x="5219" y="533"/>
              </a:cxn>
              <a:cxn ang="0">
                <a:pos x="5263" y="552"/>
              </a:cxn>
              <a:cxn ang="0">
                <a:pos x="5306" y="570"/>
              </a:cxn>
              <a:cxn ang="0">
                <a:pos x="5345" y="590"/>
              </a:cxn>
              <a:cxn ang="0">
                <a:pos x="5381" y="609"/>
              </a:cxn>
              <a:cxn ang="0">
                <a:pos x="5413" y="629"/>
              </a:cxn>
              <a:cxn ang="0">
                <a:pos x="5442" y="648"/>
              </a:cxn>
              <a:cxn ang="0">
                <a:pos x="5469" y="668"/>
              </a:cxn>
              <a:cxn ang="0">
                <a:pos x="5492" y="688"/>
              </a:cxn>
              <a:cxn ang="0">
                <a:pos x="5512" y="709"/>
              </a:cxn>
              <a:cxn ang="0">
                <a:pos x="5528" y="729"/>
              </a:cxn>
              <a:cxn ang="0">
                <a:pos x="5540" y="749"/>
              </a:cxn>
              <a:cxn ang="0">
                <a:pos x="5549" y="770"/>
              </a:cxn>
              <a:cxn ang="0">
                <a:pos x="5554" y="790"/>
              </a:cxn>
              <a:cxn ang="0">
                <a:pos x="5556" y="812"/>
              </a:cxn>
            </a:cxnLst>
            <a:rect l="0" t="0" r="r" b="b"/>
            <a:pathLst>
              <a:path w="5556" h="812">
                <a:moveTo>
                  <a:pt x="0" y="0"/>
                </a:moveTo>
                <a:lnTo>
                  <a:pt x="286" y="2"/>
                </a:lnTo>
                <a:lnTo>
                  <a:pt x="568" y="4"/>
                </a:lnTo>
                <a:lnTo>
                  <a:pt x="846" y="10"/>
                </a:lnTo>
                <a:lnTo>
                  <a:pt x="1119" y="16"/>
                </a:lnTo>
                <a:lnTo>
                  <a:pt x="1389" y="26"/>
                </a:lnTo>
                <a:lnTo>
                  <a:pt x="1521" y="31"/>
                </a:lnTo>
                <a:lnTo>
                  <a:pt x="1652" y="36"/>
                </a:lnTo>
                <a:lnTo>
                  <a:pt x="1782" y="43"/>
                </a:lnTo>
                <a:lnTo>
                  <a:pt x="1910" y="50"/>
                </a:lnTo>
                <a:lnTo>
                  <a:pt x="2037" y="56"/>
                </a:lnTo>
                <a:lnTo>
                  <a:pt x="2162" y="64"/>
                </a:lnTo>
                <a:lnTo>
                  <a:pt x="2287" y="72"/>
                </a:lnTo>
                <a:lnTo>
                  <a:pt x="2408" y="80"/>
                </a:lnTo>
                <a:lnTo>
                  <a:pt x="2530" y="90"/>
                </a:lnTo>
                <a:lnTo>
                  <a:pt x="2648" y="98"/>
                </a:lnTo>
                <a:lnTo>
                  <a:pt x="2765" y="108"/>
                </a:lnTo>
                <a:lnTo>
                  <a:pt x="2881" y="118"/>
                </a:lnTo>
                <a:lnTo>
                  <a:pt x="2994" y="128"/>
                </a:lnTo>
                <a:lnTo>
                  <a:pt x="3107" y="139"/>
                </a:lnTo>
                <a:lnTo>
                  <a:pt x="3216" y="150"/>
                </a:lnTo>
                <a:lnTo>
                  <a:pt x="3324" y="162"/>
                </a:lnTo>
                <a:lnTo>
                  <a:pt x="3430" y="174"/>
                </a:lnTo>
                <a:lnTo>
                  <a:pt x="3534" y="186"/>
                </a:lnTo>
                <a:lnTo>
                  <a:pt x="3635" y="198"/>
                </a:lnTo>
                <a:lnTo>
                  <a:pt x="3736" y="211"/>
                </a:lnTo>
                <a:lnTo>
                  <a:pt x="3833" y="224"/>
                </a:lnTo>
                <a:lnTo>
                  <a:pt x="3928" y="238"/>
                </a:lnTo>
                <a:lnTo>
                  <a:pt x="4021" y="251"/>
                </a:lnTo>
                <a:lnTo>
                  <a:pt x="4112" y="266"/>
                </a:lnTo>
                <a:lnTo>
                  <a:pt x="4200" y="281"/>
                </a:lnTo>
                <a:lnTo>
                  <a:pt x="4287" y="295"/>
                </a:lnTo>
                <a:lnTo>
                  <a:pt x="4371" y="311"/>
                </a:lnTo>
                <a:lnTo>
                  <a:pt x="4451" y="326"/>
                </a:lnTo>
                <a:lnTo>
                  <a:pt x="4530" y="342"/>
                </a:lnTo>
                <a:lnTo>
                  <a:pt x="4606" y="358"/>
                </a:lnTo>
                <a:lnTo>
                  <a:pt x="4681" y="374"/>
                </a:lnTo>
                <a:lnTo>
                  <a:pt x="4752" y="391"/>
                </a:lnTo>
                <a:lnTo>
                  <a:pt x="4820" y="407"/>
                </a:lnTo>
                <a:lnTo>
                  <a:pt x="4885" y="425"/>
                </a:lnTo>
                <a:lnTo>
                  <a:pt x="4948" y="442"/>
                </a:lnTo>
                <a:lnTo>
                  <a:pt x="5008" y="459"/>
                </a:lnTo>
                <a:lnTo>
                  <a:pt x="5064" y="478"/>
                </a:lnTo>
                <a:lnTo>
                  <a:pt x="5119" y="495"/>
                </a:lnTo>
                <a:lnTo>
                  <a:pt x="5170" y="514"/>
                </a:lnTo>
                <a:lnTo>
                  <a:pt x="5219" y="533"/>
                </a:lnTo>
                <a:lnTo>
                  <a:pt x="5263" y="552"/>
                </a:lnTo>
                <a:lnTo>
                  <a:pt x="5306" y="570"/>
                </a:lnTo>
                <a:lnTo>
                  <a:pt x="5345" y="590"/>
                </a:lnTo>
                <a:lnTo>
                  <a:pt x="5381" y="609"/>
                </a:lnTo>
                <a:lnTo>
                  <a:pt x="5413" y="629"/>
                </a:lnTo>
                <a:lnTo>
                  <a:pt x="5442" y="648"/>
                </a:lnTo>
                <a:lnTo>
                  <a:pt x="5469" y="668"/>
                </a:lnTo>
                <a:lnTo>
                  <a:pt x="5492" y="688"/>
                </a:lnTo>
                <a:lnTo>
                  <a:pt x="5512" y="709"/>
                </a:lnTo>
                <a:lnTo>
                  <a:pt x="5528" y="729"/>
                </a:lnTo>
                <a:lnTo>
                  <a:pt x="5540" y="749"/>
                </a:lnTo>
                <a:lnTo>
                  <a:pt x="5549" y="770"/>
                </a:lnTo>
                <a:lnTo>
                  <a:pt x="5554" y="790"/>
                </a:lnTo>
                <a:lnTo>
                  <a:pt x="5556" y="81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62" name="Freeform 66"/>
          <p:cNvSpPr>
            <a:spLocks/>
          </p:cNvSpPr>
          <p:nvPr/>
        </p:nvSpPr>
        <p:spPr bwMode="auto">
          <a:xfrm>
            <a:off x="384175" y="5348288"/>
            <a:ext cx="2940050" cy="430212"/>
          </a:xfrm>
          <a:custGeom>
            <a:avLst/>
            <a:gdLst/>
            <a:ahLst/>
            <a:cxnLst>
              <a:cxn ang="0">
                <a:pos x="0" y="812"/>
              </a:cxn>
              <a:cxn ang="0">
                <a:pos x="1" y="790"/>
              </a:cxn>
              <a:cxn ang="0">
                <a:pos x="7" y="770"/>
              </a:cxn>
              <a:cxn ang="0">
                <a:pos x="16" y="749"/>
              </a:cxn>
              <a:cxn ang="0">
                <a:pos x="29" y="729"/>
              </a:cxn>
              <a:cxn ang="0">
                <a:pos x="44" y="709"/>
              </a:cxn>
              <a:cxn ang="0">
                <a:pos x="64" y="688"/>
              </a:cxn>
              <a:cxn ang="0">
                <a:pos x="87" y="668"/>
              </a:cxn>
              <a:cxn ang="0">
                <a:pos x="113" y="648"/>
              </a:cxn>
              <a:cxn ang="0">
                <a:pos x="143" y="629"/>
              </a:cxn>
              <a:cxn ang="0">
                <a:pos x="175" y="609"/>
              </a:cxn>
              <a:cxn ang="0">
                <a:pos x="211" y="590"/>
              </a:cxn>
              <a:cxn ang="0">
                <a:pos x="250" y="570"/>
              </a:cxn>
              <a:cxn ang="0">
                <a:pos x="292" y="552"/>
              </a:cxn>
              <a:cxn ang="0">
                <a:pos x="336" y="533"/>
              </a:cxn>
              <a:cxn ang="0">
                <a:pos x="386" y="514"/>
              </a:cxn>
              <a:cxn ang="0">
                <a:pos x="437" y="495"/>
              </a:cxn>
              <a:cxn ang="0">
                <a:pos x="490" y="478"/>
              </a:cxn>
              <a:cxn ang="0">
                <a:pos x="547" y="459"/>
              </a:cxn>
              <a:cxn ang="0">
                <a:pos x="608" y="442"/>
              </a:cxn>
              <a:cxn ang="0">
                <a:pos x="670" y="425"/>
              </a:cxn>
              <a:cxn ang="0">
                <a:pos x="736" y="407"/>
              </a:cxn>
              <a:cxn ang="0">
                <a:pos x="804" y="391"/>
              </a:cxn>
              <a:cxn ang="0">
                <a:pos x="875" y="374"/>
              </a:cxn>
              <a:cxn ang="0">
                <a:pos x="948" y="358"/>
              </a:cxn>
              <a:cxn ang="0">
                <a:pos x="1024" y="342"/>
              </a:cxn>
              <a:cxn ang="0">
                <a:pos x="1103" y="326"/>
              </a:cxn>
              <a:cxn ang="0">
                <a:pos x="1184" y="311"/>
              </a:cxn>
              <a:cxn ang="0">
                <a:pos x="1269" y="295"/>
              </a:cxn>
              <a:cxn ang="0">
                <a:pos x="1354" y="281"/>
              </a:cxn>
              <a:cxn ang="0">
                <a:pos x="1442" y="266"/>
              </a:cxn>
              <a:cxn ang="0">
                <a:pos x="1533" y="251"/>
              </a:cxn>
              <a:cxn ang="0">
                <a:pos x="1627" y="238"/>
              </a:cxn>
              <a:cxn ang="0">
                <a:pos x="1723" y="224"/>
              </a:cxn>
              <a:cxn ang="0">
                <a:pos x="1820" y="211"/>
              </a:cxn>
              <a:cxn ang="0">
                <a:pos x="1919" y="198"/>
              </a:cxn>
              <a:cxn ang="0">
                <a:pos x="2022" y="186"/>
              </a:cxn>
              <a:cxn ang="0">
                <a:pos x="2125" y="174"/>
              </a:cxn>
              <a:cxn ang="0">
                <a:pos x="2232" y="162"/>
              </a:cxn>
              <a:cxn ang="0">
                <a:pos x="2338" y="150"/>
              </a:cxn>
              <a:cxn ang="0">
                <a:pos x="2449" y="139"/>
              </a:cxn>
              <a:cxn ang="0">
                <a:pos x="2560" y="128"/>
              </a:cxn>
              <a:cxn ang="0">
                <a:pos x="2674" y="118"/>
              </a:cxn>
              <a:cxn ang="0">
                <a:pos x="2790" y="108"/>
              </a:cxn>
              <a:cxn ang="0">
                <a:pos x="2907" y="98"/>
              </a:cxn>
              <a:cxn ang="0">
                <a:pos x="3026" y="90"/>
              </a:cxn>
              <a:cxn ang="0">
                <a:pos x="3146" y="80"/>
              </a:cxn>
              <a:cxn ang="0">
                <a:pos x="3268" y="72"/>
              </a:cxn>
              <a:cxn ang="0">
                <a:pos x="3392" y="64"/>
              </a:cxn>
              <a:cxn ang="0">
                <a:pos x="3518" y="56"/>
              </a:cxn>
              <a:cxn ang="0">
                <a:pos x="3644" y="50"/>
              </a:cxn>
              <a:cxn ang="0">
                <a:pos x="3773" y="43"/>
              </a:cxn>
              <a:cxn ang="0">
                <a:pos x="3902" y="36"/>
              </a:cxn>
              <a:cxn ang="0">
                <a:pos x="4033" y="31"/>
              </a:cxn>
              <a:cxn ang="0">
                <a:pos x="4167" y="26"/>
              </a:cxn>
              <a:cxn ang="0">
                <a:pos x="4435" y="16"/>
              </a:cxn>
              <a:cxn ang="0">
                <a:pos x="4709" y="10"/>
              </a:cxn>
              <a:cxn ang="0">
                <a:pos x="4987" y="4"/>
              </a:cxn>
              <a:cxn ang="0">
                <a:pos x="5268" y="2"/>
              </a:cxn>
              <a:cxn ang="0">
                <a:pos x="5554" y="0"/>
              </a:cxn>
            </a:cxnLst>
            <a:rect l="0" t="0" r="r" b="b"/>
            <a:pathLst>
              <a:path w="5554" h="812">
                <a:moveTo>
                  <a:pt x="0" y="812"/>
                </a:moveTo>
                <a:lnTo>
                  <a:pt x="1" y="790"/>
                </a:lnTo>
                <a:lnTo>
                  <a:pt x="7" y="770"/>
                </a:lnTo>
                <a:lnTo>
                  <a:pt x="16" y="749"/>
                </a:lnTo>
                <a:lnTo>
                  <a:pt x="29" y="729"/>
                </a:lnTo>
                <a:lnTo>
                  <a:pt x="44" y="709"/>
                </a:lnTo>
                <a:lnTo>
                  <a:pt x="64" y="688"/>
                </a:lnTo>
                <a:lnTo>
                  <a:pt x="87" y="668"/>
                </a:lnTo>
                <a:lnTo>
                  <a:pt x="113" y="648"/>
                </a:lnTo>
                <a:lnTo>
                  <a:pt x="143" y="629"/>
                </a:lnTo>
                <a:lnTo>
                  <a:pt x="175" y="609"/>
                </a:lnTo>
                <a:lnTo>
                  <a:pt x="211" y="590"/>
                </a:lnTo>
                <a:lnTo>
                  <a:pt x="250" y="570"/>
                </a:lnTo>
                <a:lnTo>
                  <a:pt x="292" y="552"/>
                </a:lnTo>
                <a:lnTo>
                  <a:pt x="336" y="533"/>
                </a:lnTo>
                <a:lnTo>
                  <a:pt x="386" y="514"/>
                </a:lnTo>
                <a:lnTo>
                  <a:pt x="437" y="495"/>
                </a:lnTo>
                <a:lnTo>
                  <a:pt x="490" y="478"/>
                </a:lnTo>
                <a:lnTo>
                  <a:pt x="547" y="459"/>
                </a:lnTo>
                <a:lnTo>
                  <a:pt x="608" y="442"/>
                </a:lnTo>
                <a:lnTo>
                  <a:pt x="670" y="425"/>
                </a:lnTo>
                <a:lnTo>
                  <a:pt x="736" y="407"/>
                </a:lnTo>
                <a:lnTo>
                  <a:pt x="804" y="391"/>
                </a:lnTo>
                <a:lnTo>
                  <a:pt x="875" y="374"/>
                </a:lnTo>
                <a:lnTo>
                  <a:pt x="948" y="358"/>
                </a:lnTo>
                <a:lnTo>
                  <a:pt x="1024" y="342"/>
                </a:lnTo>
                <a:lnTo>
                  <a:pt x="1103" y="326"/>
                </a:lnTo>
                <a:lnTo>
                  <a:pt x="1184" y="311"/>
                </a:lnTo>
                <a:lnTo>
                  <a:pt x="1269" y="295"/>
                </a:lnTo>
                <a:lnTo>
                  <a:pt x="1354" y="281"/>
                </a:lnTo>
                <a:lnTo>
                  <a:pt x="1442" y="266"/>
                </a:lnTo>
                <a:lnTo>
                  <a:pt x="1533" y="251"/>
                </a:lnTo>
                <a:lnTo>
                  <a:pt x="1627" y="238"/>
                </a:lnTo>
                <a:lnTo>
                  <a:pt x="1723" y="224"/>
                </a:lnTo>
                <a:lnTo>
                  <a:pt x="1820" y="211"/>
                </a:lnTo>
                <a:lnTo>
                  <a:pt x="1919" y="198"/>
                </a:lnTo>
                <a:lnTo>
                  <a:pt x="2022" y="186"/>
                </a:lnTo>
                <a:lnTo>
                  <a:pt x="2125" y="174"/>
                </a:lnTo>
                <a:lnTo>
                  <a:pt x="2232" y="162"/>
                </a:lnTo>
                <a:lnTo>
                  <a:pt x="2338" y="150"/>
                </a:lnTo>
                <a:lnTo>
                  <a:pt x="2449" y="139"/>
                </a:lnTo>
                <a:lnTo>
                  <a:pt x="2560" y="128"/>
                </a:lnTo>
                <a:lnTo>
                  <a:pt x="2674" y="118"/>
                </a:lnTo>
                <a:lnTo>
                  <a:pt x="2790" y="108"/>
                </a:lnTo>
                <a:lnTo>
                  <a:pt x="2907" y="98"/>
                </a:lnTo>
                <a:lnTo>
                  <a:pt x="3026" y="90"/>
                </a:lnTo>
                <a:lnTo>
                  <a:pt x="3146" y="80"/>
                </a:lnTo>
                <a:lnTo>
                  <a:pt x="3268" y="72"/>
                </a:lnTo>
                <a:lnTo>
                  <a:pt x="3392" y="64"/>
                </a:lnTo>
                <a:lnTo>
                  <a:pt x="3518" y="56"/>
                </a:lnTo>
                <a:lnTo>
                  <a:pt x="3644" y="50"/>
                </a:lnTo>
                <a:lnTo>
                  <a:pt x="3773" y="43"/>
                </a:lnTo>
                <a:lnTo>
                  <a:pt x="3902" y="36"/>
                </a:lnTo>
                <a:lnTo>
                  <a:pt x="4033" y="31"/>
                </a:lnTo>
                <a:lnTo>
                  <a:pt x="4167" y="26"/>
                </a:lnTo>
                <a:lnTo>
                  <a:pt x="4435" y="16"/>
                </a:lnTo>
                <a:lnTo>
                  <a:pt x="4709" y="10"/>
                </a:lnTo>
                <a:lnTo>
                  <a:pt x="4987" y="4"/>
                </a:lnTo>
                <a:lnTo>
                  <a:pt x="5268" y="2"/>
                </a:lnTo>
                <a:lnTo>
                  <a:pt x="5554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63" name="Freeform 67"/>
          <p:cNvSpPr>
            <a:spLocks/>
          </p:cNvSpPr>
          <p:nvPr/>
        </p:nvSpPr>
        <p:spPr bwMode="auto">
          <a:xfrm>
            <a:off x="3322638" y="5553075"/>
            <a:ext cx="2805112" cy="32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1"/>
              </a:cxn>
              <a:cxn ang="0">
                <a:pos x="542" y="2"/>
              </a:cxn>
              <a:cxn ang="0">
                <a:pos x="806" y="6"/>
              </a:cxn>
              <a:cxn ang="0">
                <a:pos x="1068" y="12"/>
              </a:cxn>
              <a:cxn ang="0">
                <a:pos x="1325" y="20"/>
              </a:cxn>
              <a:cxn ang="0">
                <a:pos x="1576" y="28"/>
              </a:cxn>
              <a:cxn ang="0">
                <a:pos x="1700" y="32"/>
              </a:cxn>
              <a:cxn ang="0">
                <a:pos x="1823" y="37"/>
              </a:cxn>
              <a:cxn ang="0">
                <a:pos x="1943" y="42"/>
              </a:cxn>
              <a:cxn ang="0">
                <a:pos x="2063" y="49"/>
              </a:cxn>
              <a:cxn ang="0">
                <a:pos x="2181" y="54"/>
              </a:cxn>
              <a:cxn ang="0">
                <a:pos x="2298" y="61"/>
              </a:cxn>
              <a:cxn ang="0">
                <a:pos x="2413" y="68"/>
              </a:cxn>
              <a:cxn ang="0">
                <a:pos x="2527" y="74"/>
              </a:cxn>
              <a:cxn ang="0">
                <a:pos x="2639" y="82"/>
              </a:cxn>
              <a:cxn ang="0">
                <a:pos x="2748" y="89"/>
              </a:cxn>
              <a:cxn ang="0">
                <a:pos x="2856" y="97"/>
              </a:cxn>
              <a:cxn ang="0">
                <a:pos x="2963" y="105"/>
              </a:cxn>
              <a:cxn ang="0">
                <a:pos x="3069" y="114"/>
              </a:cxn>
              <a:cxn ang="0">
                <a:pos x="3172" y="122"/>
              </a:cxn>
              <a:cxn ang="0">
                <a:pos x="3272" y="132"/>
              </a:cxn>
              <a:cxn ang="0">
                <a:pos x="3372" y="141"/>
              </a:cxn>
              <a:cxn ang="0">
                <a:pos x="3468" y="150"/>
              </a:cxn>
              <a:cxn ang="0">
                <a:pos x="3564" y="161"/>
              </a:cxn>
              <a:cxn ang="0">
                <a:pos x="3656" y="171"/>
              </a:cxn>
              <a:cxn ang="0">
                <a:pos x="3749" y="181"/>
              </a:cxn>
              <a:cxn ang="0">
                <a:pos x="3837" y="192"/>
              </a:cxn>
              <a:cxn ang="0">
                <a:pos x="3924" y="203"/>
              </a:cxn>
              <a:cxn ang="0">
                <a:pos x="4008" y="213"/>
              </a:cxn>
              <a:cxn ang="0">
                <a:pos x="4090" y="225"/>
              </a:cxn>
              <a:cxn ang="0">
                <a:pos x="4169" y="237"/>
              </a:cxn>
              <a:cxn ang="0">
                <a:pos x="4248" y="249"/>
              </a:cxn>
              <a:cxn ang="0">
                <a:pos x="4323" y="261"/>
              </a:cxn>
              <a:cxn ang="0">
                <a:pos x="4395" y="273"/>
              </a:cxn>
              <a:cxn ang="0">
                <a:pos x="4466" y="285"/>
              </a:cxn>
              <a:cxn ang="0">
                <a:pos x="4532" y="299"/>
              </a:cxn>
              <a:cxn ang="0">
                <a:pos x="4598" y="311"/>
              </a:cxn>
              <a:cxn ang="0">
                <a:pos x="4661" y="324"/>
              </a:cxn>
              <a:cxn ang="0">
                <a:pos x="4721" y="337"/>
              </a:cxn>
              <a:cxn ang="0">
                <a:pos x="4778" y="351"/>
              </a:cxn>
              <a:cxn ang="0">
                <a:pos x="4832" y="364"/>
              </a:cxn>
              <a:cxn ang="0">
                <a:pos x="4884" y="379"/>
              </a:cxn>
              <a:cxn ang="0">
                <a:pos x="4933" y="392"/>
              </a:cxn>
              <a:cxn ang="0">
                <a:pos x="4979" y="407"/>
              </a:cxn>
              <a:cxn ang="0">
                <a:pos x="5021" y="420"/>
              </a:cxn>
              <a:cxn ang="0">
                <a:pos x="5063" y="435"/>
              </a:cxn>
              <a:cxn ang="0">
                <a:pos x="5099" y="449"/>
              </a:cxn>
              <a:cxn ang="0">
                <a:pos x="5133" y="464"/>
              </a:cxn>
              <a:cxn ang="0">
                <a:pos x="5164" y="479"/>
              </a:cxn>
              <a:cxn ang="0">
                <a:pos x="5192" y="495"/>
              </a:cxn>
              <a:cxn ang="0">
                <a:pos x="5218" y="510"/>
              </a:cxn>
              <a:cxn ang="0">
                <a:pos x="5239" y="524"/>
              </a:cxn>
              <a:cxn ang="0">
                <a:pos x="5258" y="540"/>
              </a:cxn>
              <a:cxn ang="0">
                <a:pos x="5274" y="556"/>
              </a:cxn>
              <a:cxn ang="0">
                <a:pos x="5284" y="571"/>
              </a:cxn>
              <a:cxn ang="0">
                <a:pos x="5294" y="587"/>
              </a:cxn>
              <a:cxn ang="0">
                <a:pos x="5299" y="603"/>
              </a:cxn>
              <a:cxn ang="0">
                <a:pos x="5300" y="619"/>
              </a:cxn>
            </a:cxnLst>
            <a:rect l="0" t="0" r="r" b="b"/>
            <a:pathLst>
              <a:path w="5300" h="619">
                <a:moveTo>
                  <a:pt x="0" y="0"/>
                </a:moveTo>
                <a:lnTo>
                  <a:pt x="272" y="1"/>
                </a:lnTo>
                <a:lnTo>
                  <a:pt x="542" y="2"/>
                </a:lnTo>
                <a:lnTo>
                  <a:pt x="806" y="6"/>
                </a:lnTo>
                <a:lnTo>
                  <a:pt x="1068" y="12"/>
                </a:lnTo>
                <a:lnTo>
                  <a:pt x="1325" y="20"/>
                </a:lnTo>
                <a:lnTo>
                  <a:pt x="1576" y="28"/>
                </a:lnTo>
                <a:lnTo>
                  <a:pt x="1700" y="32"/>
                </a:lnTo>
                <a:lnTo>
                  <a:pt x="1823" y="37"/>
                </a:lnTo>
                <a:lnTo>
                  <a:pt x="1943" y="42"/>
                </a:lnTo>
                <a:lnTo>
                  <a:pt x="2063" y="49"/>
                </a:lnTo>
                <a:lnTo>
                  <a:pt x="2181" y="54"/>
                </a:lnTo>
                <a:lnTo>
                  <a:pt x="2298" y="61"/>
                </a:lnTo>
                <a:lnTo>
                  <a:pt x="2413" y="68"/>
                </a:lnTo>
                <a:lnTo>
                  <a:pt x="2527" y="74"/>
                </a:lnTo>
                <a:lnTo>
                  <a:pt x="2639" y="82"/>
                </a:lnTo>
                <a:lnTo>
                  <a:pt x="2748" y="89"/>
                </a:lnTo>
                <a:lnTo>
                  <a:pt x="2856" y="97"/>
                </a:lnTo>
                <a:lnTo>
                  <a:pt x="2963" y="105"/>
                </a:lnTo>
                <a:lnTo>
                  <a:pt x="3069" y="114"/>
                </a:lnTo>
                <a:lnTo>
                  <a:pt x="3172" y="122"/>
                </a:lnTo>
                <a:lnTo>
                  <a:pt x="3272" y="132"/>
                </a:lnTo>
                <a:lnTo>
                  <a:pt x="3372" y="141"/>
                </a:lnTo>
                <a:lnTo>
                  <a:pt x="3468" y="150"/>
                </a:lnTo>
                <a:lnTo>
                  <a:pt x="3564" y="161"/>
                </a:lnTo>
                <a:lnTo>
                  <a:pt x="3656" y="171"/>
                </a:lnTo>
                <a:lnTo>
                  <a:pt x="3749" y="181"/>
                </a:lnTo>
                <a:lnTo>
                  <a:pt x="3837" y="192"/>
                </a:lnTo>
                <a:lnTo>
                  <a:pt x="3924" y="203"/>
                </a:lnTo>
                <a:lnTo>
                  <a:pt x="4008" y="213"/>
                </a:lnTo>
                <a:lnTo>
                  <a:pt x="4090" y="225"/>
                </a:lnTo>
                <a:lnTo>
                  <a:pt x="4169" y="237"/>
                </a:lnTo>
                <a:lnTo>
                  <a:pt x="4248" y="249"/>
                </a:lnTo>
                <a:lnTo>
                  <a:pt x="4323" y="261"/>
                </a:lnTo>
                <a:lnTo>
                  <a:pt x="4395" y="273"/>
                </a:lnTo>
                <a:lnTo>
                  <a:pt x="4466" y="285"/>
                </a:lnTo>
                <a:lnTo>
                  <a:pt x="4532" y="299"/>
                </a:lnTo>
                <a:lnTo>
                  <a:pt x="4598" y="311"/>
                </a:lnTo>
                <a:lnTo>
                  <a:pt x="4661" y="324"/>
                </a:lnTo>
                <a:lnTo>
                  <a:pt x="4721" y="337"/>
                </a:lnTo>
                <a:lnTo>
                  <a:pt x="4778" y="351"/>
                </a:lnTo>
                <a:lnTo>
                  <a:pt x="4832" y="364"/>
                </a:lnTo>
                <a:lnTo>
                  <a:pt x="4884" y="379"/>
                </a:lnTo>
                <a:lnTo>
                  <a:pt x="4933" y="392"/>
                </a:lnTo>
                <a:lnTo>
                  <a:pt x="4979" y="407"/>
                </a:lnTo>
                <a:lnTo>
                  <a:pt x="5021" y="420"/>
                </a:lnTo>
                <a:lnTo>
                  <a:pt x="5063" y="435"/>
                </a:lnTo>
                <a:lnTo>
                  <a:pt x="5099" y="449"/>
                </a:lnTo>
                <a:lnTo>
                  <a:pt x="5133" y="464"/>
                </a:lnTo>
                <a:lnTo>
                  <a:pt x="5164" y="479"/>
                </a:lnTo>
                <a:lnTo>
                  <a:pt x="5192" y="495"/>
                </a:lnTo>
                <a:lnTo>
                  <a:pt x="5218" y="510"/>
                </a:lnTo>
                <a:lnTo>
                  <a:pt x="5239" y="524"/>
                </a:lnTo>
                <a:lnTo>
                  <a:pt x="5258" y="540"/>
                </a:lnTo>
                <a:lnTo>
                  <a:pt x="5274" y="556"/>
                </a:lnTo>
                <a:lnTo>
                  <a:pt x="5284" y="571"/>
                </a:lnTo>
                <a:lnTo>
                  <a:pt x="5294" y="587"/>
                </a:lnTo>
                <a:lnTo>
                  <a:pt x="5299" y="603"/>
                </a:lnTo>
                <a:lnTo>
                  <a:pt x="5300" y="619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64" name="Freeform 68"/>
          <p:cNvSpPr>
            <a:spLocks/>
          </p:cNvSpPr>
          <p:nvPr/>
        </p:nvSpPr>
        <p:spPr bwMode="auto">
          <a:xfrm>
            <a:off x="520700" y="5553075"/>
            <a:ext cx="2803525" cy="327025"/>
          </a:xfrm>
          <a:custGeom>
            <a:avLst/>
            <a:gdLst/>
            <a:ahLst/>
            <a:cxnLst>
              <a:cxn ang="0">
                <a:pos x="0" y="619"/>
              </a:cxn>
              <a:cxn ang="0">
                <a:pos x="2" y="603"/>
              </a:cxn>
              <a:cxn ang="0">
                <a:pos x="7" y="587"/>
              </a:cxn>
              <a:cxn ang="0">
                <a:pos x="16" y="571"/>
              </a:cxn>
              <a:cxn ang="0">
                <a:pos x="28" y="556"/>
              </a:cxn>
              <a:cxn ang="0">
                <a:pos x="43" y="540"/>
              </a:cxn>
              <a:cxn ang="0">
                <a:pos x="62" y="524"/>
              </a:cxn>
              <a:cxn ang="0">
                <a:pos x="83" y="510"/>
              </a:cxn>
              <a:cxn ang="0">
                <a:pos x="108" y="495"/>
              </a:cxn>
              <a:cxn ang="0">
                <a:pos x="137" y="479"/>
              </a:cxn>
              <a:cxn ang="0">
                <a:pos x="167" y="464"/>
              </a:cxn>
              <a:cxn ang="0">
                <a:pos x="202" y="449"/>
              </a:cxn>
              <a:cxn ang="0">
                <a:pos x="238" y="435"/>
              </a:cxn>
              <a:cxn ang="0">
                <a:pos x="278" y="420"/>
              </a:cxn>
              <a:cxn ang="0">
                <a:pos x="322" y="407"/>
              </a:cxn>
              <a:cxn ang="0">
                <a:pos x="368" y="392"/>
              </a:cxn>
              <a:cxn ang="0">
                <a:pos x="417" y="379"/>
              </a:cxn>
              <a:cxn ang="0">
                <a:pos x="468" y="364"/>
              </a:cxn>
              <a:cxn ang="0">
                <a:pos x="522" y="351"/>
              </a:cxn>
              <a:cxn ang="0">
                <a:pos x="580" y="337"/>
              </a:cxn>
              <a:cxn ang="0">
                <a:pos x="640" y="324"/>
              </a:cxn>
              <a:cxn ang="0">
                <a:pos x="703" y="311"/>
              </a:cxn>
              <a:cxn ang="0">
                <a:pos x="767" y="299"/>
              </a:cxn>
              <a:cxn ang="0">
                <a:pos x="835" y="285"/>
              </a:cxn>
              <a:cxn ang="0">
                <a:pos x="906" y="273"/>
              </a:cxn>
              <a:cxn ang="0">
                <a:pos x="978" y="261"/>
              </a:cxn>
              <a:cxn ang="0">
                <a:pos x="1053" y="249"/>
              </a:cxn>
              <a:cxn ang="0">
                <a:pos x="1130" y="237"/>
              </a:cxn>
              <a:cxn ang="0">
                <a:pos x="1210" y="225"/>
              </a:cxn>
              <a:cxn ang="0">
                <a:pos x="1292" y="213"/>
              </a:cxn>
              <a:cxn ang="0">
                <a:pos x="1377" y="203"/>
              </a:cxn>
              <a:cxn ang="0">
                <a:pos x="1464" y="192"/>
              </a:cxn>
              <a:cxn ang="0">
                <a:pos x="1552" y="181"/>
              </a:cxn>
              <a:cxn ang="0">
                <a:pos x="1643" y="171"/>
              </a:cxn>
              <a:cxn ang="0">
                <a:pos x="1736" y="161"/>
              </a:cxn>
              <a:cxn ang="0">
                <a:pos x="1831" y="150"/>
              </a:cxn>
              <a:cxn ang="0">
                <a:pos x="1929" y="141"/>
              </a:cxn>
              <a:cxn ang="0">
                <a:pos x="2028" y="132"/>
              </a:cxn>
              <a:cxn ang="0">
                <a:pos x="2129" y="122"/>
              </a:cxn>
              <a:cxn ang="0">
                <a:pos x="2232" y="114"/>
              </a:cxn>
              <a:cxn ang="0">
                <a:pos x="2336" y="105"/>
              </a:cxn>
              <a:cxn ang="0">
                <a:pos x="2443" y="97"/>
              </a:cxn>
              <a:cxn ang="0">
                <a:pos x="2551" y="89"/>
              </a:cxn>
              <a:cxn ang="0">
                <a:pos x="2662" y="82"/>
              </a:cxn>
              <a:cxn ang="0">
                <a:pos x="2773" y="74"/>
              </a:cxn>
              <a:cxn ang="0">
                <a:pos x="2886" y="68"/>
              </a:cxn>
              <a:cxn ang="0">
                <a:pos x="3002" y="61"/>
              </a:cxn>
              <a:cxn ang="0">
                <a:pos x="3119" y="54"/>
              </a:cxn>
              <a:cxn ang="0">
                <a:pos x="3236" y="49"/>
              </a:cxn>
              <a:cxn ang="0">
                <a:pos x="3356" y="42"/>
              </a:cxn>
              <a:cxn ang="0">
                <a:pos x="3477" y="37"/>
              </a:cxn>
              <a:cxn ang="0">
                <a:pos x="3599" y="32"/>
              </a:cxn>
              <a:cxn ang="0">
                <a:pos x="3724" y="28"/>
              </a:cxn>
              <a:cxn ang="0">
                <a:pos x="3975" y="20"/>
              </a:cxn>
              <a:cxn ang="0">
                <a:pos x="4231" y="12"/>
              </a:cxn>
              <a:cxn ang="0">
                <a:pos x="4493" y="6"/>
              </a:cxn>
              <a:cxn ang="0">
                <a:pos x="4757" y="2"/>
              </a:cxn>
              <a:cxn ang="0">
                <a:pos x="5027" y="1"/>
              </a:cxn>
              <a:cxn ang="0">
                <a:pos x="5300" y="0"/>
              </a:cxn>
            </a:cxnLst>
            <a:rect l="0" t="0" r="r" b="b"/>
            <a:pathLst>
              <a:path w="5300" h="619">
                <a:moveTo>
                  <a:pt x="0" y="619"/>
                </a:moveTo>
                <a:lnTo>
                  <a:pt x="2" y="603"/>
                </a:lnTo>
                <a:lnTo>
                  <a:pt x="7" y="587"/>
                </a:lnTo>
                <a:lnTo>
                  <a:pt x="16" y="571"/>
                </a:lnTo>
                <a:lnTo>
                  <a:pt x="28" y="556"/>
                </a:lnTo>
                <a:lnTo>
                  <a:pt x="43" y="540"/>
                </a:lnTo>
                <a:lnTo>
                  <a:pt x="62" y="524"/>
                </a:lnTo>
                <a:lnTo>
                  <a:pt x="83" y="510"/>
                </a:lnTo>
                <a:lnTo>
                  <a:pt x="108" y="495"/>
                </a:lnTo>
                <a:lnTo>
                  <a:pt x="137" y="479"/>
                </a:lnTo>
                <a:lnTo>
                  <a:pt x="167" y="464"/>
                </a:lnTo>
                <a:lnTo>
                  <a:pt x="202" y="449"/>
                </a:lnTo>
                <a:lnTo>
                  <a:pt x="238" y="435"/>
                </a:lnTo>
                <a:lnTo>
                  <a:pt x="278" y="420"/>
                </a:lnTo>
                <a:lnTo>
                  <a:pt x="322" y="407"/>
                </a:lnTo>
                <a:lnTo>
                  <a:pt x="368" y="392"/>
                </a:lnTo>
                <a:lnTo>
                  <a:pt x="417" y="379"/>
                </a:lnTo>
                <a:lnTo>
                  <a:pt x="468" y="364"/>
                </a:lnTo>
                <a:lnTo>
                  <a:pt x="522" y="351"/>
                </a:lnTo>
                <a:lnTo>
                  <a:pt x="580" y="337"/>
                </a:lnTo>
                <a:lnTo>
                  <a:pt x="640" y="324"/>
                </a:lnTo>
                <a:lnTo>
                  <a:pt x="703" y="311"/>
                </a:lnTo>
                <a:lnTo>
                  <a:pt x="767" y="299"/>
                </a:lnTo>
                <a:lnTo>
                  <a:pt x="835" y="285"/>
                </a:lnTo>
                <a:lnTo>
                  <a:pt x="906" y="273"/>
                </a:lnTo>
                <a:lnTo>
                  <a:pt x="978" y="261"/>
                </a:lnTo>
                <a:lnTo>
                  <a:pt x="1053" y="249"/>
                </a:lnTo>
                <a:lnTo>
                  <a:pt x="1130" y="237"/>
                </a:lnTo>
                <a:lnTo>
                  <a:pt x="1210" y="225"/>
                </a:lnTo>
                <a:lnTo>
                  <a:pt x="1292" y="213"/>
                </a:lnTo>
                <a:lnTo>
                  <a:pt x="1377" y="203"/>
                </a:lnTo>
                <a:lnTo>
                  <a:pt x="1464" y="192"/>
                </a:lnTo>
                <a:lnTo>
                  <a:pt x="1552" y="181"/>
                </a:lnTo>
                <a:lnTo>
                  <a:pt x="1643" y="171"/>
                </a:lnTo>
                <a:lnTo>
                  <a:pt x="1736" y="161"/>
                </a:lnTo>
                <a:lnTo>
                  <a:pt x="1831" y="150"/>
                </a:lnTo>
                <a:lnTo>
                  <a:pt x="1929" y="141"/>
                </a:lnTo>
                <a:lnTo>
                  <a:pt x="2028" y="132"/>
                </a:lnTo>
                <a:lnTo>
                  <a:pt x="2129" y="122"/>
                </a:lnTo>
                <a:lnTo>
                  <a:pt x="2232" y="114"/>
                </a:lnTo>
                <a:lnTo>
                  <a:pt x="2336" y="105"/>
                </a:lnTo>
                <a:lnTo>
                  <a:pt x="2443" y="97"/>
                </a:lnTo>
                <a:lnTo>
                  <a:pt x="2551" y="89"/>
                </a:lnTo>
                <a:lnTo>
                  <a:pt x="2662" y="82"/>
                </a:lnTo>
                <a:lnTo>
                  <a:pt x="2773" y="74"/>
                </a:lnTo>
                <a:lnTo>
                  <a:pt x="2886" y="68"/>
                </a:lnTo>
                <a:lnTo>
                  <a:pt x="3002" y="61"/>
                </a:lnTo>
                <a:lnTo>
                  <a:pt x="3119" y="54"/>
                </a:lnTo>
                <a:lnTo>
                  <a:pt x="3236" y="49"/>
                </a:lnTo>
                <a:lnTo>
                  <a:pt x="3356" y="42"/>
                </a:lnTo>
                <a:lnTo>
                  <a:pt x="3477" y="37"/>
                </a:lnTo>
                <a:lnTo>
                  <a:pt x="3599" y="32"/>
                </a:lnTo>
                <a:lnTo>
                  <a:pt x="3724" y="28"/>
                </a:lnTo>
                <a:lnTo>
                  <a:pt x="3975" y="20"/>
                </a:lnTo>
                <a:lnTo>
                  <a:pt x="4231" y="12"/>
                </a:lnTo>
                <a:lnTo>
                  <a:pt x="4493" y="6"/>
                </a:lnTo>
                <a:lnTo>
                  <a:pt x="4757" y="2"/>
                </a:lnTo>
                <a:lnTo>
                  <a:pt x="5027" y="1"/>
                </a:lnTo>
                <a:lnTo>
                  <a:pt x="5300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83365" name="Group 69"/>
          <p:cNvGrpSpPr>
            <a:grpSpLocks/>
          </p:cNvGrpSpPr>
          <p:nvPr/>
        </p:nvGrpSpPr>
        <p:grpSpPr bwMode="auto">
          <a:xfrm>
            <a:off x="2882900" y="3257550"/>
            <a:ext cx="1090613" cy="1376363"/>
            <a:chOff x="2212" y="1548"/>
            <a:chExt cx="687" cy="867"/>
          </a:xfrm>
        </p:grpSpPr>
        <p:sp>
          <p:nvSpPr>
            <p:cNvPr id="183366" name="Freeform 70"/>
            <p:cNvSpPr>
              <a:spLocks/>
            </p:cNvSpPr>
            <p:nvPr/>
          </p:nvSpPr>
          <p:spPr bwMode="auto">
            <a:xfrm>
              <a:off x="2212" y="1548"/>
              <a:ext cx="637" cy="841"/>
            </a:xfrm>
            <a:custGeom>
              <a:avLst/>
              <a:gdLst/>
              <a:ahLst/>
              <a:cxnLst>
                <a:cxn ang="0">
                  <a:pos x="1910" y="2523"/>
                </a:cxn>
                <a:cxn ang="0">
                  <a:pos x="1784" y="2458"/>
                </a:cxn>
                <a:cxn ang="0">
                  <a:pos x="1661" y="2389"/>
                </a:cxn>
                <a:cxn ang="0">
                  <a:pos x="1542" y="2320"/>
                </a:cxn>
                <a:cxn ang="0">
                  <a:pos x="1427" y="2248"/>
                </a:cxn>
                <a:cxn ang="0">
                  <a:pos x="1315" y="2175"/>
                </a:cxn>
                <a:cxn ang="0">
                  <a:pos x="1207" y="2098"/>
                </a:cxn>
                <a:cxn ang="0">
                  <a:pos x="1103" y="2022"/>
                </a:cxn>
                <a:cxn ang="0">
                  <a:pos x="1003" y="1944"/>
                </a:cxn>
                <a:cxn ang="0">
                  <a:pos x="907" y="1864"/>
                </a:cxn>
                <a:cxn ang="0">
                  <a:pos x="814" y="1782"/>
                </a:cxn>
                <a:cxn ang="0">
                  <a:pos x="726" y="1701"/>
                </a:cxn>
                <a:cxn ang="0">
                  <a:pos x="644" y="1618"/>
                </a:cxn>
                <a:cxn ang="0">
                  <a:pos x="565" y="1534"/>
                </a:cxn>
                <a:cxn ang="0">
                  <a:pos x="490" y="1450"/>
                </a:cxn>
                <a:cxn ang="0">
                  <a:pos x="421" y="1364"/>
                </a:cxn>
                <a:cxn ang="0">
                  <a:pos x="356" y="1280"/>
                </a:cxn>
                <a:cxn ang="0">
                  <a:pos x="296" y="1195"/>
                </a:cxn>
                <a:cxn ang="0">
                  <a:pos x="243" y="1109"/>
                </a:cxn>
                <a:cxn ang="0">
                  <a:pos x="193" y="1024"/>
                </a:cxn>
                <a:cxn ang="0">
                  <a:pos x="171" y="983"/>
                </a:cxn>
                <a:cxn ang="0">
                  <a:pos x="149" y="940"/>
                </a:cxn>
                <a:cxn ang="0">
                  <a:pos x="129" y="897"/>
                </a:cxn>
                <a:cxn ang="0">
                  <a:pos x="111" y="856"/>
                </a:cxn>
                <a:cxn ang="0">
                  <a:pos x="93" y="813"/>
                </a:cxn>
                <a:cxn ang="0">
                  <a:pos x="77" y="772"/>
                </a:cxn>
                <a:cxn ang="0">
                  <a:pos x="64" y="730"/>
                </a:cxn>
                <a:cxn ang="0">
                  <a:pos x="51" y="689"/>
                </a:cxn>
                <a:cxn ang="0">
                  <a:pos x="39" y="647"/>
                </a:cxn>
                <a:cxn ang="0">
                  <a:pos x="29" y="607"/>
                </a:cxn>
                <a:cxn ang="0">
                  <a:pos x="20" y="566"/>
                </a:cxn>
                <a:cxn ang="0">
                  <a:pos x="13" y="526"/>
                </a:cxn>
                <a:cxn ang="0">
                  <a:pos x="8" y="486"/>
                </a:cxn>
                <a:cxn ang="0">
                  <a:pos x="4" y="446"/>
                </a:cxn>
                <a:cxn ang="0">
                  <a:pos x="1" y="407"/>
                </a:cxn>
                <a:cxn ang="0">
                  <a:pos x="0" y="367"/>
                </a:cxn>
                <a:cxn ang="0">
                  <a:pos x="0" y="328"/>
                </a:cxn>
                <a:cxn ang="0">
                  <a:pos x="3" y="291"/>
                </a:cxn>
                <a:cxn ang="0">
                  <a:pos x="7" y="252"/>
                </a:cxn>
                <a:cxn ang="0">
                  <a:pos x="12" y="215"/>
                </a:cxn>
                <a:cxn ang="0">
                  <a:pos x="19" y="178"/>
                </a:cxn>
                <a:cxn ang="0">
                  <a:pos x="27" y="142"/>
                </a:cxn>
                <a:cxn ang="0">
                  <a:pos x="37" y="106"/>
                </a:cxn>
                <a:cxn ang="0">
                  <a:pos x="49" y="69"/>
                </a:cxn>
                <a:cxn ang="0">
                  <a:pos x="63" y="35"/>
                </a:cxn>
                <a:cxn ang="0">
                  <a:pos x="77" y="0"/>
                </a:cxn>
              </a:cxnLst>
              <a:rect l="0" t="0" r="r" b="b"/>
              <a:pathLst>
                <a:path w="1910" h="2523">
                  <a:moveTo>
                    <a:pt x="1910" y="2523"/>
                  </a:moveTo>
                  <a:lnTo>
                    <a:pt x="1784" y="2458"/>
                  </a:lnTo>
                  <a:lnTo>
                    <a:pt x="1661" y="2389"/>
                  </a:lnTo>
                  <a:lnTo>
                    <a:pt x="1542" y="2320"/>
                  </a:lnTo>
                  <a:lnTo>
                    <a:pt x="1427" y="2248"/>
                  </a:lnTo>
                  <a:lnTo>
                    <a:pt x="1315" y="2175"/>
                  </a:lnTo>
                  <a:lnTo>
                    <a:pt x="1207" y="2098"/>
                  </a:lnTo>
                  <a:lnTo>
                    <a:pt x="1103" y="2022"/>
                  </a:lnTo>
                  <a:lnTo>
                    <a:pt x="1003" y="1944"/>
                  </a:lnTo>
                  <a:lnTo>
                    <a:pt x="907" y="1864"/>
                  </a:lnTo>
                  <a:lnTo>
                    <a:pt x="814" y="1782"/>
                  </a:lnTo>
                  <a:lnTo>
                    <a:pt x="726" y="1701"/>
                  </a:lnTo>
                  <a:lnTo>
                    <a:pt x="644" y="1618"/>
                  </a:lnTo>
                  <a:lnTo>
                    <a:pt x="565" y="1534"/>
                  </a:lnTo>
                  <a:lnTo>
                    <a:pt x="490" y="1450"/>
                  </a:lnTo>
                  <a:lnTo>
                    <a:pt x="421" y="1364"/>
                  </a:lnTo>
                  <a:lnTo>
                    <a:pt x="356" y="1280"/>
                  </a:lnTo>
                  <a:lnTo>
                    <a:pt x="296" y="1195"/>
                  </a:lnTo>
                  <a:lnTo>
                    <a:pt x="243" y="1109"/>
                  </a:lnTo>
                  <a:lnTo>
                    <a:pt x="193" y="1024"/>
                  </a:lnTo>
                  <a:lnTo>
                    <a:pt x="171" y="983"/>
                  </a:lnTo>
                  <a:lnTo>
                    <a:pt x="149" y="940"/>
                  </a:lnTo>
                  <a:lnTo>
                    <a:pt x="129" y="897"/>
                  </a:lnTo>
                  <a:lnTo>
                    <a:pt x="111" y="856"/>
                  </a:lnTo>
                  <a:lnTo>
                    <a:pt x="93" y="813"/>
                  </a:lnTo>
                  <a:lnTo>
                    <a:pt x="77" y="772"/>
                  </a:lnTo>
                  <a:lnTo>
                    <a:pt x="64" y="730"/>
                  </a:lnTo>
                  <a:lnTo>
                    <a:pt x="51" y="689"/>
                  </a:lnTo>
                  <a:lnTo>
                    <a:pt x="39" y="647"/>
                  </a:lnTo>
                  <a:lnTo>
                    <a:pt x="29" y="607"/>
                  </a:lnTo>
                  <a:lnTo>
                    <a:pt x="20" y="566"/>
                  </a:lnTo>
                  <a:lnTo>
                    <a:pt x="13" y="526"/>
                  </a:lnTo>
                  <a:lnTo>
                    <a:pt x="8" y="486"/>
                  </a:lnTo>
                  <a:lnTo>
                    <a:pt x="4" y="446"/>
                  </a:lnTo>
                  <a:lnTo>
                    <a:pt x="1" y="407"/>
                  </a:lnTo>
                  <a:lnTo>
                    <a:pt x="0" y="367"/>
                  </a:lnTo>
                  <a:lnTo>
                    <a:pt x="0" y="328"/>
                  </a:lnTo>
                  <a:lnTo>
                    <a:pt x="3" y="291"/>
                  </a:lnTo>
                  <a:lnTo>
                    <a:pt x="7" y="252"/>
                  </a:lnTo>
                  <a:lnTo>
                    <a:pt x="12" y="215"/>
                  </a:lnTo>
                  <a:lnTo>
                    <a:pt x="19" y="178"/>
                  </a:lnTo>
                  <a:lnTo>
                    <a:pt x="27" y="142"/>
                  </a:lnTo>
                  <a:lnTo>
                    <a:pt x="37" y="106"/>
                  </a:lnTo>
                  <a:lnTo>
                    <a:pt x="49" y="69"/>
                  </a:lnTo>
                  <a:lnTo>
                    <a:pt x="63" y="35"/>
                  </a:lnTo>
                  <a:lnTo>
                    <a:pt x="7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367" name="Freeform 71"/>
            <p:cNvSpPr>
              <a:spLocks/>
            </p:cNvSpPr>
            <p:nvPr/>
          </p:nvSpPr>
          <p:spPr bwMode="auto">
            <a:xfrm>
              <a:off x="2836" y="2364"/>
              <a:ext cx="63" cy="5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90" y="149"/>
                </a:cxn>
                <a:cxn ang="0">
                  <a:pos x="73" y="0"/>
                </a:cxn>
                <a:cxn ang="0">
                  <a:pos x="0" y="152"/>
                </a:cxn>
              </a:cxnLst>
              <a:rect l="0" t="0" r="r" b="b"/>
              <a:pathLst>
                <a:path w="190" h="152">
                  <a:moveTo>
                    <a:pt x="0" y="152"/>
                  </a:moveTo>
                  <a:lnTo>
                    <a:pt x="190" y="149"/>
                  </a:lnTo>
                  <a:lnTo>
                    <a:pt x="73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3368" name="Rectangle 72"/>
          <p:cNvSpPr>
            <a:spLocks noChangeArrowheads="1"/>
          </p:cNvSpPr>
          <p:nvPr/>
        </p:nvSpPr>
        <p:spPr bwMode="auto">
          <a:xfrm>
            <a:off x="1857375" y="5661025"/>
            <a:ext cx="54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369" name="Rectangle 73"/>
          <p:cNvSpPr>
            <a:spLocks noChangeArrowheads="1"/>
          </p:cNvSpPr>
          <p:nvPr/>
        </p:nvSpPr>
        <p:spPr bwMode="auto">
          <a:xfrm>
            <a:off x="6702425" y="5214938"/>
            <a:ext cx="1130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>
                <a:solidFill>
                  <a:schemeClr val="accent2"/>
                </a:solidFill>
              </a:rPr>
              <a:t>Protein C</a:t>
            </a:r>
          </a:p>
        </p:txBody>
      </p:sp>
      <p:sp>
        <p:nvSpPr>
          <p:cNvPr id="183370" name="Rectangle 74"/>
          <p:cNvSpPr>
            <a:spLocks noChangeArrowheads="1"/>
          </p:cNvSpPr>
          <p:nvPr/>
        </p:nvSpPr>
        <p:spPr bwMode="auto">
          <a:xfrm>
            <a:off x="1543050" y="21177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Thrombin</a:t>
            </a:r>
          </a:p>
        </p:txBody>
      </p:sp>
      <p:sp>
        <p:nvSpPr>
          <p:cNvPr id="183371" name="Rectangle 75"/>
          <p:cNvSpPr>
            <a:spLocks noChangeArrowheads="1"/>
          </p:cNvSpPr>
          <p:nvPr/>
        </p:nvSpPr>
        <p:spPr bwMode="auto">
          <a:xfrm>
            <a:off x="4089400" y="2582863"/>
            <a:ext cx="534988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72" name="Rectangle 76"/>
          <p:cNvSpPr>
            <a:spLocks noChangeArrowheads="1"/>
          </p:cNvSpPr>
          <p:nvPr/>
        </p:nvSpPr>
        <p:spPr bwMode="auto">
          <a:xfrm>
            <a:off x="3643313" y="5908675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Thrombomodulin</a:t>
            </a:r>
          </a:p>
        </p:txBody>
      </p:sp>
      <p:sp>
        <p:nvSpPr>
          <p:cNvPr id="183373" name="Rectangle 77"/>
          <p:cNvSpPr>
            <a:spLocks noChangeArrowheads="1"/>
          </p:cNvSpPr>
          <p:nvPr/>
        </p:nvSpPr>
        <p:spPr bwMode="auto">
          <a:xfrm>
            <a:off x="6054725" y="3344863"/>
            <a:ext cx="1279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800"/>
              <a:t>Activated</a:t>
            </a:r>
          </a:p>
          <a:p>
            <a:r>
              <a:rPr lang="en-US" altLang="en-GB" sz="1800"/>
              <a:t>Protein C</a:t>
            </a:r>
          </a:p>
          <a:p>
            <a:r>
              <a:rPr lang="en-US" altLang="en-GB" sz="1800"/>
              <a:t>+ </a:t>
            </a:r>
            <a:r>
              <a:rPr lang="en-US" altLang="en-GB" sz="1800">
                <a:solidFill>
                  <a:schemeClr val="accent2"/>
                </a:solidFill>
              </a:rPr>
              <a:t>Protein S</a:t>
            </a:r>
          </a:p>
        </p:txBody>
      </p:sp>
      <p:sp>
        <p:nvSpPr>
          <p:cNvPr id="183374" name="Arc 78"/>
          <p:cNvSpPr>
            <a:spLocks/>
          </p:cNvSpPr>
          <p:nvPr/>
        </p:nvSpPr>
        <p:spPr bwMode="auto">
          <a:xfrm>
            <a:off x="4011613" y="2006600"/>
            <a:ext cx="4025900" cy="148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77" name="Rectangle 81"/>
          <p:cNvSpPr>
            <a:spLocks noChangeArrowheads="1"/>
          </p:cNvSpPr>
          <p:nvPr/>
        </p:nvSpPr>
        <p:spPr bwMode="auto">
          <a:xfrm>
            <a:off x="7632700" y="3770313"/>
            <a:ext cx="1322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GB" sz="1900">
                <a:solidFill>
                  <a:srgbClr val="000000"/>
                </a:solidFill>
              </a:rPr>
              <a:t>Coagulation </a:t>
            </a:r>
          </a:p>
          <a:p>
            <a:pPr algn="ctr"/>
            <a:r>
              <a:rPr lang="en-US" altLang="en-GB" sz="1900">
                <a:solidFill>
                  <a:srgbClr val="000000"/>
                </a:solidFill>
              </a:rPr>
              <a:t>activation</a:t>
            </a:r>
            <a:endParaRPr lang="en-US" altLang="en-GB" sz="4400"/>
          </a:p>
        </p:txBody>
      </p:sp>
      <p:sp>
        <p:nvSpPr>
          <p:cNvPr id="183378" name="Text Box 82"/>
          <p:cNvSpPr txBox="1">
            <a:spLocks noChangeArrowheads="1"/>
          </p:cNvSpPr>
          <p:nvPr/>
        </p:nvSpPr>
        <p:spPr bwMode="auto">
          <a:xfrm>
            <a:off x="1303338" y="296863"/>
            <a:ext cx="6253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2400"/>
              <a:t>Factor V Leiden: Arg506Gln, a Polymorph</a:t>
            </a:r>
            <a:r>
              <a:rPr lang="en-GB" altLang="en-GB" sz="2400"/>
              <a:t>ism</a:t>
            </a:r>
            <a:endParaRPr lang="en-US" alt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2278063" y="2474913"/>
            <a:ext cx="48942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>
                <a:solidFill>
                  <a:schemeClr val="accent2"/>
                </a:solidFill>
              </a:rPr>
              <a:t>Antithrombin</a:t>
            </a:r>
            <a:r>
              <a:rPr lang="en-GB"/>
              <a:t> deficiency</a:t>
            </a:r>
          </a:p>
          <a:p>
            <a:pPr marL="457200" indent="-457200">
              <a:buFontTx/>
              <a:buAutoNum type="arabicPeriod"/>
            </a:pPr>
            <a:r>
              <a:rPr lang="en-GB">
                <a:solidFill>
                  <a:schemeClr val="accent2"/>
                </a:solidFill>
              </a:rPr>
              <a:t>Protein C</a:t>
            </a:r>
            <a:r>
              <a:rPr lang="en-GB"/>
              <a:t> deficiency</a:t>
            </a:r>
          </a:p>
          <a:p>
            <a:pPr marL="457200" indent="-457200"/>
            <a:r>
              <a:rPr lang="en-GB"/>
              <a:t>3. </a:t>
            </a:r>
            <a:r>
              <a:rPr lang="en-GB">
                <a:solidFill>
                  <a:schemeClr val="accent2"/>
                </a:solidFill>
              </a:rPr>
              <a:t>Protein S</a:t>
            </a:r>
            <a:r>
              <a:rPr lang="en-GB"/>
              <a:t> deficiency</a:t>
            </a:r>
          </a:p>
          <a:p>
            <a:pPr marL="457200" indent="-457200"/>
            <a:r>
              <a:rPr lang="en-GB"/>
              <a:t>4. </a:t>
            </a:r>
            <a:r>
              <a:rPr lang="en-GB">
                <a:solidFill>
                  <a:schemeClr val="accent2"/>
                </a:solidFill>
              </a:rPr>
              <a:t>Factor V Leiden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550863" y="633413"/>
            <a:ext cx="7935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/>
              <a:t>What happens when Coagulation Inhibitory </a:t>
            </a:r>
          </a:p>
          <a:p>
            <a:pPr algn="ctr"/>
            <a:r>
              <a:rPr lang="en-GB"/>
              <a:t>Mechanisms Fail?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63588" y="5300663"/>
            <a:ext cx="764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/>
              <a:t>….these are all risk factors for thrombosis!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84323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324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819150" y="1404938"/>
            <a:ext cx="7643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>
                <a:solidFill>
                  <a:schemeClr val="accent1"/>
                </a:solidFill>
              </a:rPr>
              <a:t>Normal haemostasis: a state of equilibrium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5043488" y="3759200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1071563" y="3724275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factors,</a:t>
            </a:r>
          </a:p>
          <a:p>
            <a:r>
              <a:rPr lang="en-US" altLang="en-GB" sz="2400"/>
              <a:t>anticoagulant proteins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004888" y="227013"/>
            <a:ext cx="7207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Haemostasis and Thrombosis: a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85347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348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109663" y="1138238"/>
            <a:ext cx="2386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GB" sz="3600">
                <a:solidFill>
                  <a:srgbClr val="CC0000"/>
                </a:solidFill>
              </a:rPr>
              <a:t>Bleeding</a:t>
            </a:r>
          </a:p>
        </p:txBody>
      </p:sp>
      <p:grpSp>
        <p:nvGrpSpPr>
          <p:cNvPr id="185350" name="Group 6"/>
          <p:cNvGrpSpPr>
            <a:grpSpLocks/>
          </p:cNvGrpSpPr>
          <p:nvPr/>
        </p:nvGrpSpPr>
        <p:grpSpPr bwMode="auto">
          <a:xfrm rot="-1571430">
            <a:off x="2103438" y="2435225"/>
            <a:ext cx="3795712" cy="2816225"/>
            <a:chOff x="1446" y="1546"/>
            <a:chExt cx="2391" cy="1774"/>
          </a:xfrm>
        </p:grpSpPr>
        <p:sp>
          <p:nvSpPr>
            <p:cNvPr id="185351" name="AutoShape 7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352" name="Rectangle 8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47675" y="4792663"/>
            <a:ext cx="1898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</a:t>
            </a:r>
          </a:p>
          <a:p>
            <a:r>
              <a:rPr lang="en-US" altLang="en-GB" sz="2400"/>
              <a:t>factors,</a:t>
            </a:r>
          </a:p>
          <a:p>
            <a:r>
              <a:rPr lang="en-US" altLang="en-GB" sz="2400" b="0"/>
              <a:t>anticoagulant </a:t>
            </a:r>
          </a:p>
          <a:p>
            <a:r>
              <a:rPr lang="en-US" altLang="en-GB" sz="2400" b="0"/>
              <a:t>proteins</a:t>
            </a:r>
            <a:endParaRPr lang="en-US" altLang="en-GB" sz="2400"/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4725988" y="3340100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85355" name="Arc 11"/>
          <p:cNvSpPr>
            <a:spLocks/>
          </p:cNvSpPr>
          <p:nvPr/>
        </p:nvSpPr>
        <p:spPr bwMode="auto">
          <a:xfrm flipH="1">
            <a:off x="3592513" y="2136775"/>
            <a:ext cx="722312" cy="2587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>
            <a:off x="7648575" y="3521075"/>
            <a:ext cx="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57" name="Line 13"/>
          <p:cNvSpPr>
            <a:spLocks noChangeShapeType="1"/>
          </p:cNvSpPr>
          <p:nvPr/>
        </p:nvSpPr>
        <p:spPr bwMode="auto">
          <a:xfrm flipV="1">
            <a:off x="303213" y="4878388"/>
            <a:ext cx="0" cy="46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7186613" y="2614613"/>
            <a:ext cx="722312" cy="62547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439738" y="3856038"/>
            <a:ext cx="722312" cy="62547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rgbClr val="CC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86371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6372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6373" name="Group 5"/>
          <p:cNvGrpSpPr>
            <a:grpSpLocks/>
          </p:cNvGrpSpPr>
          <p:nvPr/>
        </p:nvGrpSpPr>
        <p:grpSpPr bwMode="auto">
          <a:xfrm rot="1904838">
            <a:off x="3400425" y="2435225"/>
            <a:ext cx="3795713" cy="2816225"/>
            <a:chOff x="1446" y="1546"/>
            <a:chExt cx="2391" cy="1774"/>
          </a:xfrm>
        </p:grpSpPr>
        <p:sp>
          <p:nvSpPr>
            <p:cNvPr id="186374" name="AutoShape 6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6016625" y="1390650"/>
            <a:ext cx="2262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>
                <a:solidFill>
                  <a:srgbClr val="333399"/>
                </a:solidFill>
              </a:rPr>
              <a:t>Thrombosis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735013" y="2887663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factors,</a:t>
            </a:r>
          </a:p>
          <a:p>
            <a:r>
              <a:rPr lang="en-US" altLang="en-GB" sz="2400"/>
              <a:t>anticoagulant proteins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564313" y="5202238"/>
            <a:ext cx="1852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</a:t>
            </a:r>
          </a:p>
          <a:p>
            <a:r>
              <a:rPr lang="en-US" altLang="en-GB" sz="2400"/>
              <a:t>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86379" name="Arc 11"/>
          <p:cNvSpPr>
            <a:spLocks/>
          </p:cNvSpPr>
          <p:nvPr/>
        </p:nvSpPr>
        <p:spPr bwMode="auto">
          <a:xfrm>
            <a:off x="4921250" y="2179638"/>
            <a:ext cx="722313" cy="2587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>
            <a:off x="447675" y="3044825"/>
            <a:ext cx="0" cy="534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 flipV="1">
            <a:off x="8456613" y="5426075"/>
            <a:ext cx="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7737475" y="4271963"/>
            <a:ext cx="722313" cy="6254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447675" y="1968500"/>
            <a:ext cx="722313" cy="6254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chemeClr val="accent2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49325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Haemostatic Plug Formation: An Overview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044700" y="1368425"/>
            <a:ext cx="2613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Vessel constriction</a:t>
            </a:r>
          </a:p>
          <a:p>
            <a:endParaRPr lang="en-US" altLang="en-GB" sz="2400"/>
          </a:p>
          <a:p>
            <a:endParaRPr lang="en-US" altLang="en-GB" sz="24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 b="0" i="1"/>
              <a:t>Response to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949325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Haemostatic Plug Formation: An Overview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044700" y="1368425"/>
            <a:ext cx="51704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Vessel constriction</a:t>
            </a: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Formation of an unstable platelet plug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-platelet adhesion</a:t>
            </a:r>
          </a:p>
          <a:p>
            <a:r>
              <a:rPr lang="en-US" altLang="en-GB" sz="2400">
                <a:solidFill>
                  <a:srgbClr val="0066FF"/>
                </a:solidFill>
              </a:rPr>
              <a:t>	-platelet aggregation</a:t>
            </a:r>
            <a:endParaRPr lang="en-US" altLang="en-GB" sz="2400">
              <a:solidFill>
                <a:schemeClr val="accent1"/>
              </a:solidFill>
            </a:endParaRPr>
          </a:p>
          <a:p>
            <a:endParaRPr lang="en-US" altLang="en-GB" sz="2400"/>
          </a:p>
          <a:p>
            <a:endParaRPr lang="en-US" altLang="en-GB" sz="2400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375443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 b="0" i="1"/>
              <a:t>Response to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949325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Haemostatic Plug Formation: An Overview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2044700" y="1368425"/>
            <a:ext cx="51704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Vessel constriction</a:t>
            </a: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Formation of an unstable platelet plug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-platelet adhesion</a:t>
            </a:r>
          </a:p>
          <a:p>
            <a:r>
              <a:rPr lang="en-US" altLang="en-GB" sz="2400">
                <a:solidFill>
                  <a:srgbClr val="0066FF"/>
                </a:solidFill>
              </a:rPr>
              <a:t>	-platelet aggregation</a:t>
            </a:r>
            <a:endParaRPr lang="en-US" altLang="en-GB" sz="2400">
              <a:solidFill>
                <a:schemeClr val="accent1"/>
              </a:solidFill>
            </a:endParaRP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Stabilisation of the plug with fibrin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-blood coagulation</a:t>
            </a:r>
            <a:endParaRPr lang="en-US" altLang="en-GB" sz="2400"/>
          </a:p>
          <a:p>
            <a:endParaRPr lang="en-US" altLang="en-GB" sz="2400"/>
          </a:p>
          <a:p>
            <a:endParaRPr lang="en-US" altLang="en-GB" sz="2400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375443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71951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 b="0" i="1"/>
              <a:t>Response to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949325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dirty="0"/>
              <a:t>Haemostatic Plug Formation: An Overview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04470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Vessel constriction</a:t>
            </a: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Formation of an unstable platelet plug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-platelet adhesion</a:t>
            </a:r>
          </a:p>
          <a:p>
            <a:r>
              <a:rPr lang="en-US" altLang="en-GB" sz="2400">
                <a:solidFill>
                  <a:srgbClr val="0066FF"/>
                </a:solidFill>
              </a:rPr>
              <a:t>	-platelet aggregation</a:t>
            </a:r>
            <a:endParaRPr lang="en-US" altLang="en-GB" sz="2400">
              <a:solidFill>
                <a:schemeClr val="accent1"/>
              </a:solidFill>
            </a:endParaRP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Stabilisation of the plug with fibrin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-blood coagulation</a:t>
            </a:r>
            <a:endParaRPr lang="en-US" altLang="en-GB" sz="2400"/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Dissolution of clot and vessel repair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-fibrinolysis</a:t>
            </a:r>
            <a:endParaRPr lang="en-US" altLang="en-GB" sz="2400"/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375443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371951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374173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 b="0" i="1"/>
              <a:t>Response to injury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70100" y="4114800"/>
            <a:ext cx="5435600" cy="12573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87500"/>
            <a:ext cx="1915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dirty="0" smtClean="0">
                <a:solidFill>
                  <a:srgbClr val="FF0000"/>
                </a:solidFill>
              </a:rPr>
              <a:t>Primary </a:t>
            </a:r>
          </a:p>
          <a:p>
            <a:r>
              <a:rPr lang="en-GB" sz="2800" b="0" dirty="0" smtClean="0">
                <a:solidFill>
                  <a:srgbClr val="FF0000"/>
                </a:solidFill>
              </a:rPr>
              <a:t>haemostasis</a:t>
            </a:r>
            <a:endParaRPr lang="en-GB" sz="2800" b="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82800" y="2451100"/>
            <a:ext cx="5435600" cy="12573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914900"/>
            <a:ext cx="1915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dirty="0" smtClean="0">
                <a:solidFill>
                  <a:srgbClr val="FF0000"/>
                </a:solidFill>
              </a:rPr>
              <a:t>Secondary </a:t>
            </a:r>
          </a:p>
          <a:p>
            <a:r>
              <a:rPr lang="en-GB" sz="2800" b="0" dirty="0" smtClean="0">
                <a:solidFill>
                  <a:srgbClr val="FF0000"/>
                </a:solidFill>
              </a:rPr>
              <a:t>haemostasis</a:t>
            </a:r>
            <a:endParaRPr lang="en-GB" sz="28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1129-I comp (turned down).avi" descr="/Users/jtbc/Jim's Work/Jim's Presentations/1129-I comp (turned down).avi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81000"/>
            <a:ext cx="6375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/>
          </a:p>
        </p:txBody>
      </p:sp>
      <p:sp>
        <p:nvSpPr>
          <p:cNvPr id="8602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GB"/>
          </a:p>
        </p:txBody>
      </p:sp>
      <p:sp>
        <p:nvSpPr>
          <p:cNvPr id="86021" name="Line 3"/>
          <p:cNvSpPr>
            <a:spLocks noChangeShapeType="1"/>
          </p:cNvSpPr>
          <p:nvPr/>
        </p:nvSpPr>
        <p:spPr bwMode="auto">
          <a:xfrm>
            <a:off x="3165475" y="1770063"/>
            <a:ext cx="5368925" cy="341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6022" name="Line 4"/>
          <p:cNvSpPr>
            <a:spLocks noChangeShapeType="1"/>
          </p:cNvSpPr>
          <p:nvPr/>
        </p:nvSpPr>
        <p:spPr bwMode="auto">
          <a:xfrm>
            <a:off x="4114800" y="304800"/>
            <a:ext cx="44196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6023" name="Line 5"/>
          <p:cNvSpPr>
            <a:spLocks noChangeShapeType="1"/>
          </p:cNvSpPr>
          <p:nvPr/>
        </p:nvSpPr>
        <p:spPr bwMode="auto">
          <a:xfrm flipH="1" flipV="1">
            <a:off x="6096000" y="2362200"/>
            <a:ext cx="1389063" cy="8747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6024" name="Text Box 6"/>
          <p:cNvSpPr txBox="1">
            <a:spLocks noChangeArrowheads="1"/>
          </p:cNvSpPr>
          <p:nvPr/>
        </p:nvSpPr>
        <p:spPr bwMode="auto">
          <a:xfrm>
            <a:off x="0" y="1371600"/>
            <a:ext cx="28956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platelets (red);</a:t>
            </a:r>
            <a:endParaRPr lang="en-US" sz="18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8CC1D"/>
                </a:solidFill>
                <a:latin typeface="Arial" charset="0"/>
              </a:rPr>
              <a:t>tissue factor (green);</a:t>
            </a:r>
            <a:endParaRPr lang="en-US" sz="18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fibrin (blue);</a:t>
            </a:r>
            <a:r>
              <a:rPr lang="en-US" sz="18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rgbClr val="FFF91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911"/>
                </a:solidFill>
                <a:latin typeface="Arial" charset="0"/>
              </a:rPr>
              <a:t>platelets + tissue factor (yellow);</a:t>
            </a:r>
            <a:r>
              <a:rPr lang="en-US" sz="18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1"/>
                </a:solidFill>
                <a:latin typeface="Arial" charset="0"/>
              </a:rPr>
              <a:t>tissue factor + fibrin (turquoise);</a:t>
            </a:r>
            <a:r>
              <a:rPr lang="en-US" sz="18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platelets + fibrin + tissue factor (white).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9408FF"/>
                </a:solidFill>
                <a:latin typeface="Arial" charset="0"/>
              </a:rPr>
              <a:t>platelets + fibrin (magenta); </a:t>
            </a:r>
            <a:endParaRPr lang="en-US" sz="1800">
              <a:latin typeface="Arial" charset="0"/>
            </a:endParaRPr>
          </a:p>
        </p:txBody>
      </p:sp>
      <p:sp>
        <p:nvSpPr>
          <p:cNvPr id="86025" name="Text Box 7"/>
          <p:cNvSpPr txBox="1">
            <a:spLocks noChangeArrowheads="1"/>
          </p:cNvSpPr>
          <p:nvPr/>
        </p:nvSpPr>
        <p:spPr bwMode="auto">
          <a:xfrm>
            <a:off x="3336925" y="5761038"/>
            <a:ext cx="4735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latin typeface="Arial" charset="0"/>
              </a:rPr>
              <a:t>Images captured in real-time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6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1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1390</Words>
  <Application>Microsoft Office PowerPoint</Application>
  <PresentationFormat>On-screen Show (4:3)</PresentationFormat>
  <Paragraphs>724</Paragraphs>
  <Slides>49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A Lane</dc:creator>
  <cp:lastModifiedBy>Shiel, Nuala</cp:lastModifiedBy>
  <cp:revision>127</cp:revision>
  <cp:lastPrinted>2000-08-01T14:01:19Z</cp:lastPrinted>
  <dcterms:created xsi:type="dcterms:W3CDTF">1999-11-11T10:39:20Z</dcterms:created>
  <dcterms:modified xsi:type="dcterms:W3CDTF">2013-02-13T15:34:32Z</dcterms:modified>
</cp:coreProperties>
</file>