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2" r:id="rId2"/>
    <p:sldId id="272" r:id="rId3"/>
    <p:sldId id="303" r:id="rId4"/>
    <p:sldId id="304" r:id="rId5"/>
    <p:sldId id="305" r:id="rId6"/>
    <p:sldId id="306" r:id="rId7"/>
    <p:sldId id="311" r:id="rId8"/>
    <p:sldId id="312" r:id="rId9"/>
    <p:sldId id="307" r:id="rId10"/>
    <p:sldId id="309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38" autoAdjust="0"/>
  </p:normalViewPr>
  <p:slideViewPr>
    <p:cSldViewPr snapToGrid="0" showGuides="1">
      <p:cViewPr>
        <p:scale>
          <a:sx n="50" d="100"/>
          <a:sy n="50" d="100"/>
        </p:scale>
        <p:origin x="-684" y="-114"/>
      </p:cViewPr>
      <p:guideLst>
        <p:guide orient="horz" pos="664"/>
        <p:guide pos="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1F263C-BEE3-4359-AF7D-B2CC10213B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8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026F59-1344-4E48-A60C-65AB6D1B6A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54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3BEA-2491-449D-999E-9DD899C54FD3}" type="slidenum">
              <a:rPr lang="en-GB"/>
              <a:pPr/>
              <a:t>6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36E7A-E3CB-4E8A-A462-A29B4A1313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9A60C-680B-4AFD-86FF-3AF34DDDFA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57921-7FE3-4FC6-897B-2958903CE0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1C1132-90B0-41D0-ACF2-1FCC408435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7338E-512C-493A-AB7F-084314476E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8362A-278B-406C-A1D9-D9D3CEDF55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FD04A-5453-4821-8E8D-C131608248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129BD-7371-43C6-A394-F78C8E1E27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2C45-2B8F-4D74-BC31-1BDAA70D2A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9B8F4-DE77-410D-A31B-76F2CAFA34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3A22-2860-4ECC-A567-3E444A5861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ECE26-0308-40E6-AA05-344F72B5FF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DF3849-808A-49AA-BF87-1DA8053DC829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619250"/>
            <a:ext cx="8140700" cy="1581150"/>
          </a:xfrm>
        </p:spPr>
        <p:txBody>
          <a:bodyPr/>
          <a:lstStyle/>
          <a:p>
            <a:r>
              <a:rPr lang="en-GB" sz="5400" dirty="0">
                <a:latin typeface="Arial" charset="0"/>
              </a:rPr>
              <a:t>Integration of responses to haemorrhage</a:t>
            </a:r>
            <a:endParaRPr lang="en-GB" sz="54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790950"/>
            <a:ext cx="7772400" cy="147637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Ken MacLeod</a:t>
            </a:r>
          </a:p>
          <a:p>
            <a:pPr>
              <a:buFontTx/>
              <a:buNone/>
            </a:pP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6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London, UK</a:t>
            </a:r>
            <a:endParaRPr lang="en-GB" sz="1600" dirty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79388" y="6453188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Life Support Systems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1895476"/>
            <a:ext cx="2460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306388" y="185738"/>
            <a:ext cx="5824537" cy="4664076"/>
            <a:chOff x="306388" y="185738"/>
            <a:chExt cx="5824537" cy="4664076"/>
          </a:xfrm>
        </p:grpSpPr>
        <p:pic>
          <p:nvPicPr>
            <p:cNvPr id="1833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388" y="195263"/>
              <a:ext cx="1704975" cy="222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98675" y="1870076"/>
              <a:ext cx="1473200" cy="216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" y="2479676"/>
              <a:ext cx="1441450" cy="237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6450" y="185738"/>
              <a:ext cx="1579562" cy="164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3308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49675" y="188913"/>
              <a:ext cx="23812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368800" y="4876800"/>
            <a:ext cx="4559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Arial" charset="0"/>
              </a:rPr>
              <a:t>All suffer(</a:t>
            </a:r>
            <a:r>
              <a:rPr lang="en-GB" sz="3200" dirty="0" err="1">
                <a:latin typeface="Arial" charset="0"/>
              </a:rPr>
              <a:t>ed</a:t>
            </a:r>
            <a:r>
              <a:rPr lang="en-GB" sz="3200" dirty="0">
                <a:latin typeface="Arial" charset="0"/>
              </a:rPr>
              <a:t>) from  cardiovascular disease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8890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Hypertension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Atherosclerosis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Coronary heart disease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Angina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Myocardial Infarction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Thrombosis and embolism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Heart failure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13000" y="5040394"/>
            <a:ext cx="4063999" cy="14795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z="1800" i="1" dirty="0">
                <a:latin typeface="Arial" pitchFamily="34" charset="0"/>
                <a:cs typeface="Arial" pitchFamily="34" charset="0"/>
              </a:rPr>
              <a:t>It is not the strongest of species that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survive,  nor </a:t>
            </a:r>
            <a:r>
              <a:rPr lang="en-GB" sz="1800" i="1" dirty="0">
                <a:latin typeface="Arial" pitchFamily="34" charset="0"/>
                <a:cs typeface="Arial" pitchFamily="34" charset="0"/>
              </a:rPr>
              <a:t>the most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intelligent, </a:t>
            </a:r>
            <a:endParaRPr lang="en-GB" sz="1800" i="1" dirty="0">
              <a:latin typeface="Arial" pitchFamily="34" charset="0"/>
              <a:cs typeface="Arial" pitchFamily="34" charset="0"/>
            </a:endParaRPr>
          </a:p>
          <a:p>
            <a:r>
              <a:rPr lang="en-GB" sz="1800" i="1" dirty="0">
                <a:latin typeface="Arial" pitchFamily="34" charset="0"/>
                <a:cs typeface="Arial" pitchFamily="34" charset="0"/>
              </a:rPr>
              <a:t>but the most adaptable</a:t>
            </a:r>
          </a:p>
          <a:p>
            <a:endParaRPr lang="en-GB" sz="1800" i="1" dirty="0">
              <a:latin typeface="Arial" pitchFamily="34" charset="0"/>
              <a:cs typeface="Arial" pitchFamily="34" charset="0"/>
            </a:endParaRPr>
          </a:p>
          <a:p>
            <a:r>
              <a:rPr lang="en-GB" sz="1800" i="1" dirty="0">
                <a:latin typeface="Arial" pitchFamily="34" charset="0"/>
                <a:cs typeface="Arial" pitchFamily="34" charset="0"/>
              </a:rPr>
              <a:t>Charles Darwin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5545382" y="4360756"/>
            <a:ext cx="3077155" cy="2321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41300"/>
            <a:ext cx="7772400" cy="850900"/>
          </a:xfrm>
        </p:spPr>
        <p:txBody>
          <a:bodyPr/>
          <a:lstStyle/>
          <a:p>
            <a:r>
              <a:rPr lang="en-GB">
                <a:latin typeface="Arial" charset="0"/>
              </a:rPr>
              <a:t>Tutorial Scenario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892300"/>
            <a:ext cx="3810000" cy="4114800"/>
          </a:xfrm>
        </p:spPr>
        <p:txBody>
          <a:bodyPr/>
          <a:lstStyle/>
          <a:p>
            <a:r>
              <a:rPr lang="en-GB" sz="2000" dirty="0">
                <a:latin typeface="Arial" charset="0"/>
              </a:rPr>
              <a:t>Male with partially severed femoral artery  </a:t>
            </a:r>
          </a:p>
          <a:p>
            <a:r>
              <a:rPr lang="en-GB" sz="2000" dirty="0">
                <a:latin typeface="Arial" charset="0"/>
              </a:rPr>
              <a:t>On admission, he was </a:t>
            </a:r>
          </a:p>
          <a:p>
            <a:pPr lvl="1"/>
            <a:r>
              <a:rPr lang="en-GB" sz="1800" dirty="0">
                <a:latin typeface="Arial" charset="0"/>
              </a:rPr>
              <a:t>pale, </a:t>
            </a:r>
          </a:p>
          <a:p>
            <a:pPr lvl="1"/>
            <a:r>
              <a:rPr lang="en-GB" sz="1800" dirty="0">
                <a:latin typeface="Arial" charset="0"/>
              </a:rPr>
              <a:t>agitated,</a:t>
            </a:r>
          </a:p>
          <a:p>
            <a:pPr lvl="1"/>
            <a:r>
              <a:rPr lang="en-GB" sz="1800" dirty="0">
                <a:latin typeface="Arial" charset="0"/>
              </a:rPr>
              <a:t>thirsty, </a:t>
            </a:r>
          </a:p>
          <a:p>
            <a:pPr lvl="1"/>
            <a:r>
              <a:rPr lang="en-GB" sz="1800" dirty="0">
                <a:latin typeface="Arial" charset="0"/>
              </a:rPr>
              <a:t>cold extremities </a:t>
            </a:r>
          </a:p>
        </p:txBody>
      </p:sp>
      <p:graphicFrame>
        <p:nvGraphicFramePr>
          <p:cNvPr id="26697" name="Group 73"/>
          <p:cNvGraphicFramePr>
            <a:graphicFrameLocks noGrp="1"/>
          </p:cNvGraphicFramePr>
          <p:nvPr>
            <p:ph sz="half" idx="1"/>
          </p:nvPr>
        </p:nvGraphicFramePr>
        <p:xfrm>
          <a:off x="688975" y="1498600"/>
          <a:ext cx="4572000" cy="4251960"/>
        </p:xfrm>
        <a:graphic>
          <a:graphicData uri="http://schemas.openxmlformats.org/drawingml/2006/table">
            <a:tbl>
              <a:tblPr/>
              <a:tblGrid>
                <a:gridCol w="1771650"/>
                <a:gridCol w="1527175"/>
                <a:gridCol w="12731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admission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hrs later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 (beats/min)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 (mmHg)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venous pressure (cm saline)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Haemoglobin (g/l)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 (mM/l)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928885" y="4590181"/>
            <a:ext cx="2373866" cy="221615"/>
            <a:chOff x="4867" y="-3032"/>
            <a:chExt cx="3737" cy="349"/>
          </a:xfrm>
        </p:grpSpPr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867" y="-3032"/>
              <a:ext cx="3737" cy="349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3737" y="349"/>
                </a:cxn>
                <a:cxn ang="0">
                  <a:pos x="3737" y="0"/>
                </a:cxn>
                <a:cxn ang="0">
                  <a:pos x="0" y="0"/>
                </a:cxn>
                <a:cxn ang="0">
                  <a:pos x="0" y="349"/>
                </a:cxn>
              </a:cxnLst>
              <a:rect l="0" t="0" r="r" b="b"/>
              <a:pathLst>
                <a:path w="3737" h="349">
                  <a:moveTo>
                    <a:pt x="0" y="349"/>
                  </a:moveTo>
                  <a:lnTo>
                    <a:pt x="3737" y="349"/>
                  </a:lnTo>
                  <a:lnTo>
                    <a:pt x="3737" y="0"/>
                  </a:lnTo>
                  <a:lnTo>
                    <a:pt x="0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C3D9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5935873" y="4811796"/>
            <a:ext cx="2347186" cy="1270"/>
            <a:chOff x="4878" y="-2683"/>
            <a:chExt cx="3695" cy="2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878" y="-2683"/>
              <a:ext cx="36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6" y="0"/>
                </a:cxn>
              </a:cxnLst>
              <a:rect l="0" t="0" r="r" b="b"/>
              <a:pathLst>
                <a:path w="3695">
                  <a:moveTo>
                    <a:pt x="0" y="0"/>
                  </a:moveTo>
                  <a:lnTo>
                    <a:pt x="3696" y="0"/>
                  </a:lnTo>
                </a:path>
              </a:pathLst>
            </a:custGeom>
            <a:noFill/>
            <a:ln w="12700">
              <a:solidFill>
                <a:srgbClr val="0092C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5929520" y="4805446"/>
            <a:ext cx="12705" cy="12700"/>
            <a:chOff x="4868" y="-2693"/>
            <a:chExt cx="20" cy="2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868" y="-2693"/>
              <a:ext cx="20" cy="2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4" y="19"/>
                </a:cxn>
                <a:cxn ang="0">
                  <a:pos x="7" y="20"/>
                </a:cxn>
                <a:cxn ang="0">
                  <a:pos x="12" y="20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0" y="13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5" y="1"/>
                </a:cxn>
                <a:cxn ang="0">
                  <a:pos x="12" y="0"/>
                </a:cxn>
              </a:cxnLst>
              <a:rect l="0" t="0" r="r" b="b"/>
              <a:pathLst>
                <a:path w="20" h="20">
                  <a:moveTo>
                    <a:pt x="12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solidFill>
              <a:srgbClr val="0092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8290046" y="4805446"/>
            <a:ext cx="12705" cy="12700"/>
            <a:chOff x="8584" y="-2693"/>
            <a:chExt cx="20" cy="20"/>
          </a:xfrm>
        </p:grpSpPr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584" y="-2693"/>
              <a:ext cx="20" cy="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5" y="19"/>
                </a:cxn>
                <a:cxn ang="0">
                  <a:pos x="8" y="20"/>
                </a:cxn>
                <a:cxn ang="0">
                  <a:pos x="13" y="20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0" y="13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5" y="1"/>
                </a:cxn>
                <a:cxn ang="0">
                  <a:pos x="13" y="0"/>
                </a:cxn>
              </a:cxnLst>
              <a:rect l="0" t="0" r="r" b="b"/>
              <a:pathLst>
                <a:path w="20" h="20">
                  <a:moveTo>
                    <a:pt x="13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5" y="19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15" y="19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3" y="0"/>
                  </a:lnTo>
                </a:path>
              </a:pathLst>
            </a:custGeom>
            <a:solidFill>
              <a:srgbClr val="0092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5925709" y="4587006"/>
            <a:ext cx="2380218" cy="1856740"/>
            <a:chOff x="4862" y="-3037"/>
            <a:chExt cx="3747" cy="2924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862" y="-3037"/>
              <a:ext cx="3747" cy="29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47" y="0"/>
                </a:cxn>
                <a:cxn ang="0">
                  <a:pos x="3747" y="2924"/>
                </a:cxn>
                <a:cxn ang="0">
                  <a:pos x="0" y="2924"/>
                </a:cxn>
                <a:cxn ang="0">
                  <a:pos x="0" y="0"/>
                </a:cxn>
              </a:cxnLst>
              <a:rect l="0" t="0" r="r" b="b"/>
              <a:pathLst>
                <a:path w="3747" h="2924">
                  <a:moveTo>
                    <a:pt x="0" y="0"/>
                  </a:moveTo>
                  <a:lnTo>
                    <a:pt x="3747" y="0"/>
                  </a:lnTo>
                  <a:lnTo>
                    <a:pt x="3747" y="2924"/>
                  </a:lnTo>
                  <a:lnTo>
                    <a:pt x="0" y="29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92C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5973987" y="4892441"/>
            <a:ext cx="2296367" cy="1534160"/>
            <a:chOff x="4938" y="-2556"/>
            <a:chExt cx="3615" cy="2416"/>
          </a:xfrm>
        </p:grpSpPr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938" y="-2556"/>
              <a:ext cx="3615" cy="2416"/>
            </a:xfrm>
            <a:custGeom>
              <a:avLst/>
              <a:gdLst/>
              <a:ahLst/>
              <a:cxnLst>
                <a:cxn ang="0">
                  <a:pos x="1247" y="0"/>
                </a:cxn>
                <a:cxn ang="0">
                  <a:pos x="0" y="197"/>
                </a:cxn>
                <a:cxn ang="0">
                  <a:pos x="0" y="2415"/>
                </a:cxn>
                <a:cxn ang="0">
                  <a:pos x="3615" y="2415"/>
                </a:cxn>
                <a:cxn ang="0">
                  <a:pos x="3601" y="1248"/>
                </a:cxn>
                <a:cxn ang="0">
                  <a:pos x="1247" y="1248"/>
                </a:cxn>
                <a:cxn ang="0">
                  <a:pos x="1247" y="0"/>
                </a:cxn>
              </a:cxnLst>
              <a:rect l="0" t="0" r="r" b="b"/>
              <a:pathLst>
                <a:path w="3615" h="2416">
                  <a:moveTo>
                    <a:pt x="1247" y="0"/>
                  </a:moveTo>
                  <a:lnTo>
                    <a:pt x="0" y="197"/>
                  </a:lnTo>
                  <a:lnTo>
                    <a:pt x="0" y="2415"/>
                  </a:lnTo>
                  <a:lnTo>
                    <a:pt x="3615" y="2415"/>
                  </a:lnTo>
                  <a:lnTo>
                    <a:pt x="3601" y="1248"/>
                  </a:lnTo>
                  <a:lnTo>
                    <a:pt x="1247" y="1248"/>
                  </a:lnTo>
                  <a:lnTo>
                    <a:pt x="1247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7" y="-1304"/>
              <a:ext cx="2160" cy="830"/>
            </a:xfrm>
            <a:prstGeom prst="rect">
              <a:avLst/>
            </a:prstGeom>
            <a:noFill/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2" y="-954"/>
              <a:ext cx="88" cy="84"/>
            </a:xfrm>
            <a:prstGeom prst="rect">
              <a:avLst/>
            </a:prstGeom>
            <a:noFill/>
          </p:spPr>
        </p:pic>
      </p:grpSp>
      <p:grpSp>
        <p:nvGrpSpPr>
          <p:cNvPr id="1043" name="Group 19"/>
          <p:cNvGrpSpPr>
            <a:grpSpLocks/>
          </p:cNvGrpSpPr>
          <p:nvPr/>
        </p:nvGrpSpPr>
        <p:grpSpPr bwMode="auto">
          <a:xfrm>
            <a:off x="7828232" y="5839861"/>
            <a:ext cx="40020" cy="29210"/>
            <a:chOff x="7857" y="-1064"/>
            <a:chExt cx="63" cy="46"/>
          </a:xfrm>
        </p:grpSpPr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7857" y="-1064"/>
              <a:ext cx="63" cy="46"/>
            </a:xfrm>
            <a:custGeom>
              <a:avLst/>
              <a:gdLst/>
              <a:ahLst/>
              <a:cxnLst>
                <a:cxn ang="0">
                  <a:pos x="58" y="43"/>
                </a:cxn>
                <a:cxn ang="0">
                  <a:pos x="58" y="45"/>
                </a:cxn>
                <a:cxn ang="0">
                  <a:pos x="63" y="43"/>
                </a:cxn>
                <a:cxn ang="0">
                  <a:pos x="58" y="43"/>
                </a:cxn>
              </a:cxnLst>
              <a:rect l="0" t="0" r="r" b="b"/>
              <a:pathLst>
                <a:path w="63" h="46">
                  <a:moveTo>
                    <a:pt x="58" y="43"/>
                  </a:moveTo>
                  <a:lnTo>
                    <a:pt x="58" y="45"/>
                  </a:lnTo>
                  <a:lnTo>
                    <a:pt x="63" y="43"/>
                  </a:lnTo>
                  <a:lnTo>
                    <a:pt x="58" y="43"/>
                  </a:lnTo>
                </a:path>
              </a:pathLst>
            </a:custGeom>
            <a:solidFill>
              <a:srgbClr val="D223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7857" y="-1064"/>
              <a:ext cx="63" cy="4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7" y="15"/>
                </a:cxn>
                <a:cxn ang="0">
                  <a:pos x="2" y="28"/>
                </a:cxn>
                <a:cxn ang="0">
                  <a:pos x="5" y="31"/>
                </a:cxn>
                <a:cxn ang="0">
                  <a:pos x="23" y="40"/>
                </a:cxn>
                <a:cxn ang="0">
                  <a:pos x="45" y="43"/>
                </a:cxn>
                <a:cxn ang="0">
                  <a:pos x="58" y="43"/>
                </a:cxn>
                <a:cxn ang="0">
                  <a:pos x="61" y="21"/>
                </a:cxn>
                <a:cxn ang="0">
                  <a:pos x="60" y="11"/>
                </a:cxn>
                <a:cxn ang="0">
                  <a:pos x="56" y="2"/>
                </a:cxn>
                <a:cxn ang="0">
                  <a:pos x="36" y="0"/>
                </a:cxn>
              </a:cxnLst>
              <a:rect l="0" t="0" r="r" b="b"/>
              <a:pathLst>
                <a:path w="63" h="46">
                  <a:moveTo>
                    <a:pt x="36" y="0"/>
                  </a:moveTo>
                  <a:lnTo>
                    <a:pt x="17" y="0"/>
                  </a:lnTo>
                  <a:lnTo>
                    <a:pt x="0" y="5"/>
                  </a:lnTo>
                  <a:lnTo>
                    <a:pt x="7" y="15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23" y="40"/>
                  </a:lnTo>
                  <a:lnTo>
                    <a:pt x="45" y="43"/>
                  </a:lnTo>
                  <a:lnTo>
                    <a:pt x="58" y="43"/>
                  </a:lnTo>
                  <a:lnTo>
                    <a:pt x="61" y="21"/>
                  </a:lnTo>
                  <a:lnTo>
                    <a:pt x="60" y="11"/>
                  </a:lnTo>
                  <a:lnTo>
                    <a:pt x="56" y="2"/>
                  </a:lnTo>
                  <a:lnTo>
                    <a:pt x="36" y="0"/>
                  </a:lnTo>
                </a:path>
              </a:pathLst>
            </a:custGeom>
            <a:solidFill>
              <a:srgbClr val="D223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896837" y="5782076"/>
            <a:ext cx="122600" cy="110490"/>
            <a:chOff x="7965" y="-1155"/>
            <a:chExt cx="193" cy="174"/>
          </a:xfrm>
        </p:grpSpPr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50" y="135"/>
                </a:cxn>
                <a:cxn ang="0">
                  <a:pos x="97" y="135"/>
                </a:cxn>
                <a:cxn ang="0">
                  <a:pos x="117" y="136"/>
                </a:cxn>
                <a:cxn ang="0">
                  <a:pos x="119" y="146"/>
                </a:cxn>
                <a:cxn ang="0">
                  <a:pos x="102" y="156"/>
                </a:cxn>
                <a:cxn ang="0">
                  <a:pos x="94" y="163"/>
                </a:cxn>
                <a:cxn ang="0">
                  <a:pos x="88" y="166"/>
                </a:cxn>
                <a:cxn ang="0">
                  <a:pos x="88" y="173"/>
                </a:cxn>
                <a:cxn ang="0">
                  <a:pos x="106" y="173"/>
                </a:cxn>
                <a:cxn ang="0">
                  <a:pos x="124" y="167"/>
                </a:cxn>
                <a:cxn ang="0">
                  <a:pos x="141" y="158"/>
                </a:cxn>
                <a:cxn ang="0">
                  <a:pos x="141" y="146"/>
                </a:cxn>
                <a:cxn ang="0">
                  <a:pos x="150" y="135"/>
                </a:cxn>
              </a:cxnLst>
              <a:rect l="0" t="0" r="r" b="b"/>
              <a:pathLst>
                <a:path w="193" h="174">
                  <a:moveTo>
                    <a:pt x="150" y="135"/>
                  </a:moveTo>
                  <a:lnTo>
                    <a:pt x="97" y="135"/>
                  </a:lnTo>
                  <a:lnTo>
                    <a:pt x="117" y="136"/>
                  </a:lnTo>
                  <a:lnTo>
                    <a:pt x="119" y="146"/>
                  </a:lnTo>
                  <a:lnTo>
                    <a:pt x="102" y="156"/>
                  </a:lnTo>
                  <a:lnTo>
                    <a:pt x="94" y="163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106" y="173"/>
                  </a:lnTo>
                  <a:lnTo>
                    <a:pt x="124" y="167"/>
                  </a:lnTo>
                  <a:lnTo>
                    <a:pt x="141" y="158"/>
                  </a:lnTo>
                  <a:lnTo>
                    <a:pt x="141" y="146"/>
                  </a:lnTo>
                  <a:lnTo>
                    <a:pt x="150" y="135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81" y="109"/>
                </a:cxn>
                <a:cxn ang="0">
                  <a:pos x="55" y="109"/>
                </a:cxn>
                <a:cxn ang="0">
                  <a:pos x="61" y="115"/>
                </a:cxn>
                <a:cxn ang="0">
                  <a:pos x="48" y="122"/>
                </a:cxn>
                <a:cxn ang="0">
                  <a:pos x="50" y="147"/>
                </a:cxn>
                <a:cxn ang="0">
                  <a:pos x="68" y="141"/>
                </a:cxn>
                <a:cxn ang="0">
                  <a:pos x="97" y="135"/>
                </a:cxn>
                <a:cxn ang="0">
                  <a:pos x="150" y="135"/>
                </a:cxn>
                <a:cxn ang="0">
                  <a:pos x="154" y="131"/>
                </a:cxn>
                <a:cxn ang="0">
                  <a:pos x="168" y="119"/>
                </a:cxn>
                <a:cxn ang="0">
                  <a:pos x="178" y="111"/>
                </a:cxn>
                <a:cxn ang="0">
                  <a:pos x="181" y="109"/>
                </a:cxn>
              </a:cxnLst>
              <a:rect l="0" t="0" r="r" b="b"/>
              <a:pathLst>
                <a:path w="193" h="174">
                  <a:moveTo>
                    <a:pt x="181" y="109"/>
                  </a:moveTo>
                  <a:lnTo>
                    <a:pt x="55" y="109"/>
                  </a:lnTo>
                  <a:lnTo>
                    <a:pt x="61" y="115"/>
                  </a:lnTo>
                  <a:lnTo>
                    <a:pt x="48" y="122"/>
                  </a:lnTo>
                  <a:lnTo>
                    <a:pt x="50" y="147"/>
                  </a:lnTo>
                  <a:lnTo>
                    <a:pt x="68" y="141"/>
                  </a:lnTo>
                  <a:lnTo>
                    <a:pt x="97" y="135"/>
                  </a:lnTo>
                  <a:lnTo>
                    <a:pt x="150" y="135"/>
                  </a:lnTo>
                  <a:lnTo>
                    <a:pt x="154" y="131"/>
                  </a:lnTo>
                  <a:lnTo>
                    <a:pt x="168" y="119"/>
                  </a:lnTo>
                  <a:lnTo>
                    <a:pt x="178" y="111"/>
                  </a:lnTo>
                  <a:lnTo>
                    <a:pt x="181" y="109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06" y="0"/>
                </a:cxn>
                <a:cxn ang="0">
                  <a:pos x="71" y="9"/>
                </a:cxn>
                <a:cxn ang="0">
                  <a:pos x="52" y="16"/>
                </a:cxn>
                <a:cxn ang="0">
                  <a:pos x="58" y="21"/>
                </a:cxn>
                <a:cxn ang="0">
                  <a:pos x="72" y="23"/>
                </a:cxn>
                <a:cxn ang="0">
                  <a:pos x="60" y="35"/>
                </a:cxn>
                <a:cxn ang="0">
                  <a:pos x="40" y="47"/>
                </a:cxn>
                <a:cxn ang="0">
                  <a:pos x="31" y="59"/>
                </a:cxn>
                <a:cxn ang="0">
                  <a:pos x="42" y="63"/>
                </a:cxn>
                <a:cxn ang="0">
                  <a:pos x="55" y="64"/>
                </a:cxn>
                <a:cxn ang="0">
                  <a:pos x="56" y="72"/>
                </a:cxn>
                <a:cxn ang="0">
                  <a:pos x="42" y="83"/>
                </a:cxn>
                <a:cxn ang="0">
                  <a:pos x="23" y="92"/>
                </a:cxn>
                <a:cxn ang="0">
                  <a:pos x="6" y="104"/>
                </a:cxn>
                <a:cxn ang="0">
                  <a:pos x="0" y="121"/>
                </a:cxn>
                <a:cxn ang="0">
                  <a:pos x="18" y="119"/>
                </a:cxn>
                <a:cxn ang="0">
                  <a:pos x="37" y="113"/>
                </a:cxn>
                <a:cxn ang="0">
                  <a:pos x="55" y="109"/>
                </a:cxn>
                <a:cxn ang="0">
                  <a:pos x="181" y="109"/>
                </a:cxn>
                <a:cxn ang="0">
                  <a:pos x="189" y="103"/>
                </a:cxn>
                <a:cxn ang="0">
                  <a:pos x="179" y="94"/>
                </a:cxn>
                <a:cxn ang="0">
                  <a:pos x="163" y="94"/>
                </a:cxn>
                <a:cxn ang="0">
                  <a:pos x="158" y="88"/>
                </a:cxn>
                <a:cxn ang="0">
                  <a:pos x="171" y="80"/>
                </a:cxn>
                <a:cxn ang="0">
                  <a:pos x="189" y="70"/>
                </a:cxn>
                <a:cxn ang="0">
                  <a:pos x="198" y="60"/>
                </a:cxn>
                <a:cxn ang="0">
                  <a:pos x="194" y="54"/>
                </a:cxn>
                <a:cxn ang="0">
                  <a:pos x="180" y="54"/>
                </a:cxn>
                <a:cxn ang="0">
                  <a:pos x="179" y="41"/>
                </a:cxn>
                <a:cxn ang="0">
                  <a:pos x="187" y="41"/>
                </a:cxn>
                <a:cxn ang="0">
                  <a:pos x="188" y="38"/>
                </a:cxn>
                <a:cxn ang="0">
                  <a:pos x="179" y="26"/>
                </a:cxn>
                <a:cxn ang="0">
                  <a:pos x="160" y="20"/>
                </a:cxn>
                <a:cxn ang="0">
                  <a:pos x="154" y="15"/>
                </a:cxn>
                <a:cxn ang="0">
                  <a:pos x="154" y="9"/>
                </a:cxn>
                <a:cxn ang="0">
                  <a:pos x="148" y="3"/>
                </a:cxn>
                <a:cxn ang="0">
                  <a:pos x="137" y="3"/>
                </a:cxn>
                <a:cxn ang="0">
                  <a:pos x="115" y="0"/>
                </a:cxn>
              </a:cxnLst>
              <a:rect l="0" t="0" r="r" b="b"/>
              <a:pathLst>
                <a:path w="193" h="174">
                  <a:moveTo>
                    <a:pt x="115" y="0"/>
                  </a:moveTo>
                  <a:lnTo>
                    <a:pt x="106" y="0"/>
                  </a:lnTo>
                  <a:lnTo>
                    <a:pt x="71" y="9"/>
                  </a:lnTo>
                  <a:lnTo>
                    <a:pt x="52" y="16"/>
                  </a:lnTo>
                  <a:lnTo>
                    <a:pt x="58" y="21"/>
                  </a:lnTo>
                  <a:lnTo>
                    <a:pt x="72" y="23"/>
                  </a:lnTo>
                  <a:lnTo>
                    <a:pt x="60" y="35"/>
                  </a:lnTo>
                  <a:lnTo>
                    <a:pt x="40" y="47"/>
                  </a:lnTo>
                  <a:lnTo>
                    <a:pt x="31" y="59"/>
                  </a:lnTo>
                  <a:lnTo>
                    <a:pt x="42" y="63"/>
                  </a:lnTo>
                  <a:lnTo>
                    <a:pt x="55" y="64"/>
                  </a:lnTo>
                  <a:lnTo>
                    <a:pt x="56" y="72"/>
                  </a:lnTo>
                  <a:lnTo>
                    <a:pt x="42" y="83"/>
                  </a:lnTo>
                  <a:lnTo>
                    <a:pt x="23" y="92"/>
                  </a:lnTo>
                  <a:lnTo>
                    <a:pt x="6" y="104"/>
                  </a:lnTo>
                  <a:lnTo>
                    <a:pt x="0" y="121"/>
                  </a:lnTo>
                  <a:lnTo>
                    <a:pt x="18" y="119"/>
                  </a:lnTo>
                  <a:lnTo>
                    <a:pt x="37" y="113"/>
                  </a:lnTo>
                  <a:lnTo>
                    <a:pt x="55" y="109"/>
                  </a:lnTo>
                  <a:lnTo>
                    <a:pt x="181" y="109"/>
                  </a:lnTo>
                  <a:lnTo>
                    <a:pt x="189" y="103"/>
                  </a:lnTo>
                  <a:lnTo>
                    <a:pt x="179" y="94"/>
                  </a:lnTo>
                  <a:lnTo>
                    <a:pt x="163" y="94"/>
                  </a:lnTo>
                  <a:lnTo>
                    <a:pt x="158" y="88"/>
                  </a:lnTo>
                  <a:lnTo>
                    <a:pt x="171" y="80"/>
                  </a:lnTo>
                  <a:lnTo>
                    <a:pt x="189" y="70"/>
                  </a:lnTo>
                  <a:lnTo>
                    <a:pt x="198" y="60"/>
                  </a:lnTo>
                  <a:lnTo>
                    <a:pt x="194" y="54"/>
                  </a:lnTo>
                  <a:lnTo>
                    <a:pt x="180" y="54"/>
                  </a:lnTo>
                  <a:lnTo>
                    <a:pt x="179" y="41"/>
                  </a:lnTo>
                  <a:lnTo>
                    <a:pt x="187" y="41"/>
                  </a:lnTo>
                  <a:lnTo>
                    <a:pt x="188" y="38"/>
                  </a:lnTo>
                  <a:lnTo>
                    <a:pt x="179" y="26"/>
                  </a:lnTo>
                  <a:lnTo>
                    <a:pt x="160" y="20"/>
                  </a:lnTo>
                  <a:lnTo>
                    <a:pt x="154" y="15"/>
                  </a:lnTo>
                  <a:lnTo>
                    <a:pt x="154" y="9"/>
                  </a:lnTo>
                  <a:lnTo>
                    <a:pt x="148" y="3"/>
                  </a:lnTo>
                  <a:lnTo>
                    <a:pt x="137" y="3"/>
                  </a:lnTo>
                  <a:lnTo>
                    <a:pt x="115" y="0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74" y="90"/>
                </a:cxn>
                <a:cxn ang="0">
                  <a:pos x="163" y="94"/>
                </a:cxn>
                <a:cxn ang="0">
                  <a:pos x="179" y="94"/>
                </a:cxn>
                <a:cxn ang="0">
                  <a:pos x="174" y="90"/>
                </a:cxn>
              </a:cxnLst>
              <a:rect l="0" t="0" r="r" b="b"/>
              <a:pathLst>
                <a:path w="193" h="174">
                  <a:moveTo>
                    <a:pt x="174" y="90"/>
                  </a:moveTo>
                  <a:lnTo>
                    <a:pt x="163" y="94"/>
                  </a:lnTo>
                  <a:lnTo>
                    <a:pt x="179" y="94"/>
                  </a:lnTo>
                  <a:lnTo>
                    <a:pt x="174" y="90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93" y="53"/>
                </a:cxn>
                <a:cxn ang="0">
                  <a:pos x="180" y="54"/>
                </a:cxn>
                <a:cxn ang="0">
                  <a:pos x="194" y="54"/>
                </a:cxn>
                <a:cxn ang="0">
                  <a:pos x="193" y="53"/>
                </a:cxn>
              </a:cxnLst>
              <a:rect l="0" t="0" r="r" b="b"/>
              <a:pathLst>
                <a:path w="193" h="174">
                  <a:moveTo>
                    <a:pt x="193" y="53"/>
                  </a:moveTo>
                  <a:lnTo>
                    <a:pt x="180" y="54"/>
                  </a:lnTo>
                  <a:lnTo>
                    <a:pt x="194" y="54"/>
                  </a:lnTo>
                  <a:lnTo>
                    <a:pt x="193" y="53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87" y="41"/>
                </a:cxn>
                <a:cxn ang="0">
                  <a:pos x="179" y="41"/>
                </a:cxn>
                <a:cxn ang="0">
                  <a:pos x="186" y="42"/>
                </a:cxn>
                <a:cxn ang="0">
                  <a:pos x="187" y="41"/>
                </a:cxn>
              </a:cxnLst>
              <a:rect l="0" t="0" r="r" b="b"/>
              <a:pathLst>
                <a:path w="193" h="174">
                  <a:moveTo>
                    <a:pt x="187" y="41"/>
                  </a:moveTo>
                  <a:lnTo>
                    <a:pt x="179" y="41"/>
                  </a:lnTo>
                  <a:lnTo>
                    <a:pt x="186" y="42"/>
                  </a:lnTo>
                  <a:lnTo>
                    <a:pt x="187" y="41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7965" y="-1155"/>
              <a:ext cx="193" cy="174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37" y="3"/>
                </a:cxn>
                <a:cxn ang="0">
                  <a:pos x="148" y="3"/>
                </a:cxn>
                <a:cxn ang="0">
                  <a:pos x="145" y="0"/>
                </a:cxn>
              </a:cxnLst>
              <a:rect l="0" t="0" r="r" b="b"/>
              <a:pathLst>
                <a:path w="193" h="174">
                  <a:moveTo>
                    <a:pt x="145" y="0"/>
                  </a:moveTo>
                  <a:lnTo>
                    <a:pt x="137" y="3"/>
                  </a:lnTo>
                  <a:lnTo>
                    <a:pt x="148" y="3"/>
                  </a:lnTo>
                  <a:lnTo>
                    <a:pt x="145" y="0"/>
                  </a:lnTo>
                </a:path>
              </a:pathLst>
            </a:custGeom>
            <a:solidFill>
              <a:srgbClr val="D53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7924152" y="5790966"/>
            <a:ext cx="80675" cy="89535"/>
            <a:chOff x="8008" y="-1141"/>
            <a:chExt cx="127" cy="141"/>
          </a:xfrm>
        </p:grpSpPr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93" y="122"/>
                </a:cxn>
                <a:cxn ang="0">
                  <a:pos x="76" y="122"/>
                </a:cxn>
                <a:cxn ang="0">
                  <a:pos x="77" y="131"/>
                </a:cxn>
                <a:cxn ang="0">
                  <a:pos x="65" y="132"/>
                </a:cxn>
                <a:cxn ang="0">
                  <a:pos x="62" y="140"/>
                </a:cxn>
                <a:cxn ang="0">
                  <a:pos x="69" y="141"/>
                </a:cxn>
                <a:cxn ang="0">
                  <a:pos x="86" y="139"/>
                </a:cxn>
                <a:cxn ang="0">
                  <a:pos x="100" y="134"/>
                </a:cxn>
                <a:cxn ang="0">
                  <a:pos x="100" y="126"/>
                </a:cxn>
                <a:cxn ang="0">
                  <a:pos x="91" y="124"/>
                </a:cxn>
                <a:cxn ang="0">
                  <a:pos x="93" y="122"/>
                </a:cxn>
              </a:cxnLst>
              <a:rect l="0" t="0" r="r" b="b"/>
              <a:pathLst>
                <a:path w="127" h="141">
                  <a:moveTo>
                    <a:pt x="93" y="122"/>
                  </a:moveTo>
                  <a:lnTo>
                    <a:pt x="76" y="122"/>
                  </a:lnTo>
                  <a:lnTo>
                    <a:pt x="77" y="131"/>
                  </a:lnTo>
                  <a:lnTo>
                    <a:pt x="65" y="132"/>
                  </a:lnTo>
                  <a:lnTo>
                    <a:pt x="62" y="140"/>
                  </a:lnTo>
                  <a:lnTo>
                    <a:pt x="69" y="141"/>
                  </a:lnTo>
                  <a:lnTo>
                    <a:pt x="86" y="139"/>
                  </a:lnTo>
                  <a:lnTo>
                    <a:pt x="100" y="134"/>
                  </a:lnTo>
                  <a:lnTo>
                    <a:pt x="100" y="126"/>
                  </a:lnTo>
                  <a:lnTo>
                    <a:pt x="91" y="124"/>
                  </a:lnTo>
                  <a:lnTo>
                    <a:pt x="93" y="122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94" y="106"/>
                </a:cxn>
                <a:cxn ang="0">
                  <a:pos x="54" y="106"/>
                </a:cxn>
                <a:cxn ang="0">
                  <a:pos x="59" y="117"/>
                </a:cxn>
                <a:cxn ang="0">
                  <a:pos x="45" y="121"/>
                </a:cxn>
                <a:cxn ang="0">
                  <a:pos x="37" y="128"/>
                </a:cxn>
                <a:cxn ang="0">
                  <a:pos x="57" y="126"/>
                </a:cxn>
                <a:cxn ang="0">
                  <a:pos x="76" y="122"/>
                </a:cxn>
                <a:cxn ang="0">
                  <a:pos x="93" y="122"/>
                </a:cxn>
                <a:cxn ang="0">
                  <a:pos x="100" y="118"/>
                </a:cxn>
                <a:cxn ang="0">
                  <a:pos x="111" y="113"/>
                </a:cxn>
                <a:cxn ang="0">
                  <a:pos x="119" y="108"/>
                </a:cxn>
                <a:cxn ang="0">
                  <a:pos x="92" y="108"/>
                </a:cxn>
                <a:cxn ang="0">
                  <a:pos x="94" y="106"/>
                </a:cxn>
              </a:cxnLst>
              <a:rect l="0" t="0" r="r" b="b"/>
              <a:pathLst>
                <a:path w="127" h="141">
                  <a:moveTo>
                    <a:pt x="94" y="106"/>
                  </a:moveTo>
                  <a:lnTo>
                    <a:pt x="54" y="106"/>
                  </a:lnTo>
                  <a:lnTo>
                    <a:pt x="59" y="117"/>
                  </a:lnTo>
                  <a:lnTo>
                    <a:pt x="45" y="121"/>
                  </a:lnTo>
                  <a:lnTo>
                    <a:pt x="37" y="128"/>
                  </a:lnTo>
                  <a:lnTo>
                    <a:pt x="57" y="126"/>
                  </a:lnTo>
                  <a:lnTo>
                    <a:pt x="76" y="122"/>
                  </a:lnTo>
                  <a:lnTo>
                    <a:pt x="93" y="122"/>
                  </a:lnTo>
                  <a:lnTo>
                    <a:pt x="100" y="118"/>
                  </a:lnTo>
                  <a:lnTo>
                    <a:pt x="111" y="113"/>
                  </a:lnTo>
                  <a:lnTo>
                    <a:pt x="119" y="108"/>
                  </a:lnTo>
                  <a:lnTo>
                    <a:pt x="92" y="108"/>
                  </a:lnTo>
                  <a:lnTo>
                    <a:pt x="94" y="106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120" y="93"/>
                </a:cxn>
                <a:cxn ang="0">
                  <a:pos x="33" y="93"/>
                </a:cxn>
                <a:cxn ang="0">
                  <a:pos x="41" y="101"/>
                </a:cxn>
                <a:cxn ang="0">
                  <a:pos x="26" y="102"/>
                </a:cxn>
                <a:cxn ang="0">
                  <a:pos x="18" y="110"/>
                </a:cxn>
                <a:cxn ang="0">
                  <a:pos x="36" y="110"/>
                </a:cxn>
                <a:cxn ang="0">
                  <a:pos x="54" y="106"/>
                </a:cxn>
                <a:cxn ang="0">
                  <a:pos x="94" y="106"/>
                </a:cxn>
                <a:cxn ang="0">
                  <a:pos x="101" y="99"/>
                </a:cxn>
                <a:cxn ang="0">
                  <a:pos x="115" y="98"/>
                </a:cxn>
                <a:cxn ang="0">
                  <a:pos x="120" y="93"/>
                </a:cxn>
              </a:cxnLst>
              <a:rect l="0" t="0" r="r" b="b"/>
              <a:pathLst>
                <a:path w="127" h="141">
                  <a:moveTo>
                    <a:pt x="120" y="93"/>
                  </a:moveTo>
                  <a:lnTo>
                    <a:pt x="33" y="93"/>
                  </a:lnTo>
                  <a:lnTo>
                    <a:pt x="41" y="101"/>
                  </a:lnTo>
                  <a:lnTo>
                    <a:pt x="26" y="102"/>
                  </a:lnTo>
                  <a:lnTo>
                    <a:pt x="18" y="110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94" y="106"/>
                  </a:lnTo>
                  <a:lnTo>
                    <a:pt x="101" y="99"/>
                  </a:lnTo>
                  <a:lnTo>
                    <a:pt x="115" y="98"/>
                  </a:lnTo>
                  <a:lnTo>
                    <a:pt x="120" y="93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113" y="103"/>
                </a:cxn>
                <a:cxn ang="0">
                  <a:pos x="100" y="106"/>
                </a:cxn>
                <a:cxn ang="0">
                  <a:pos x="92" y="108"/>
                </a:cxn>
                <a:cxn ang="0">
                  <a:pos x="119" y="108"/>
                </a:cxn>
                <a:cxn ang="0">
                  <a:pos x="120" y="107"/>
                </a:cxn>
                <a:cxn ang="0">
                  <a:pos x="113" y="103"/>
                </a:cxn>
              </a:cxnLst>
              <a:rect l="0" t="0" r="r" b="b"/>
              <a:pathLst>
                <a:path w="127" h="141">
                  <a:moveTo>
                    <a:pt x="113" y="103"/>
                  </a:moveTo>
                  <a:lnTo>
                    <a:pt x="100" y="106"/>
                  </a:lnTo>
                  <a:lnTo>
                    <a:pt x="92" y="108"/>
                  </a:lnTo>
                  <a:lnTo>
                    <a:pt x="119" y="108"/>
                  </a:lnTo>
                  <a:lnTo>
                    <a:pt x="120" y="107"/>
                  </a:lnTo>
                  <a:lnTo>
                    <a:pt x="113" y="103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95" y="72"/>
                </a:cxn>
                <a:cxn ang="0">
                  <a:pos x="32" y="72"/>
                </a:cxn>
                <a:cxn ang="0">
                  <a:pos x="39" y="72"/>
                </a:cxn>
                <a:cxn ang="0">
                  <a:pos x="20" y="80"/>
                </a:cxn>
                <a:cxn ang="0">
                  <a:pos x="0" y="86"/>
                </a:cxn>
                <a:cxn ang="0">
                  <a:pos x="13" y="94"/>
                </a:cxn>
                <a:cxn ang="0">
                  <a:pos x="33" y="93"/>
                </a:cxn>
                <a:cxn ang="0">
                  <a:pos x="120" y="93"/>
                </a:cxn>
                <a:cxn ang="0">
                  <a:pos x="122" y="90"/>
                </a:cxn>
                <a:cxn ang="0">
                  <a:pos x="103" y="90"/>
                </a:cxn>
                <a:cxn ang="0">
                  <a:pos x="79" y="89"/>
                </a:cxn>
                <a:cxn ang="0">
                  <a:pos x="84" y="77"/>
                </a:cxn>
                <a:cxn ang="0">
                  <a:pos x="95" y="72"/>
                </a:cxn>
              </a:cxnLst>
              <a:rect l="0" t="0" r="r" b="b"/>
              <a:pathLst>
                <a:path w="127" h="141">
                  <a:moveTo>
                    <a:pt x="95" y="72"/>
                  </a:moveTo>
                  <a:lnTo>
                    <a:pt x="32" y="72"/>
                  </a:lnTo>
                  <a:lnTo>
                    <a:pt x="39" y="72"/>
                  </a:lnTo>
                  <a:lnTo>
                    <a:pt x="20" y="80"/>
                  </a:lnTo>
                  <a:lnTo>
                    <a:pt x="0" y="86"/>
                  </a:lnTo>
                  <a:lnTo>
                    <a:pt x="13" y="94"/>
                  </a:lnTo>
                  <a:lnTo>
                    <a:pt x="33" y="93"/>
                  </a:lnTo>
                  <a:lnTo>
                    <a:pt x="120" y="93"/>
                  </a:lnTo>
                  <a:lnTo>
                    <a:pt x="122" y="90"/>
                  </a:lnTo>
                  <a:lnTo>
                    <a:pt x="103" y="90"/>
                  </a:lnTo>
                  <a:lnTo>
                    <a:pt x="79" y="89"/>
                  </a:lnTo>
                  <a:lnTo>
                    <a:pt x="84" y="77"/>
                  </a:lnTo>
                  <a:lnTo>
                    <a:pt x="95" y="72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123" y="89"/>
                </a:cxn>
                <a:cxn ang="0">
                  <a:pos x="103" y="90"/>
                </a:cxn>
                <a:cxn ang="0">
                  <a:pos x="122" y="90"/>
                </a:cxn>
                <a:cxn ang="0">
                  <a:pos x="123" y="89"/>
                </a:cxn>
              </a:cxnLst>
              <a:rect l="0" t="0" r="r" b="b"/>
              <a:pathLst>
                <a:path w="127" h="141">
                  <a:moveTo>
                    <a:pt x="123" y="89"/>
                  </a:moveTo>
                  <a:lnTo>
                    <a:pt x="103" y="90"/>
                  </a:lnTo>
                  <a:lnTo>
                    <a:pt x="122" y="90"/>
                  </a:lnTo>
                  <a:lnTo>
                    <a:pt x="123" y="89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89" y="17"/>
                </a:cxn>
                <a:cxn ang="0">
                  <a:pos x="47" y="17"/>
                </a:cxn>
                <a:cxn ang="0">
                  <a:pos x="55" y="19"/>
                </a:cxn>
                <a:cxn ang="0">
                  <a:pos x="42" y="30"/>
                </a:cxn>
                <a:cxn ang="0">
                  <a:pos x="18" y="39"/>
                </a:cxn>
                <a:cxn ang="0">
                  <a:pos x="26" y="45"/>
                </a:cxn>
                <a:cxn ang="0">
                  <a:pos x="45" y="46"/>
                </a:cxn>
                <a:cxn ang="0">
                  <a:pos x="44" y="58"/>
                </a:cxn>
                <a:cxn ang="0">
                  <a:pos x="26" y="62"/>
                </a:cxn>
                <a:cxn ang="0">
                  <a:pos x="17" y="72"/>
                </a:cxn>
                <a:cxn ang="0">
                  <a:pos x="23" y="73"/>
                </a:cxn>
                <a:cxn ang="0">
                  <a:pos x="32" y="72"/>
                </a:cxn>
                <a:cxn ang="0">
                  <a:pos x="95" y="72"/>
                </a:cxn>
                <a:cxn ang="0">
                  <a:pos x="103" y="68"/>
                </a:cxn>
                <a:cxn ang="0">
                  <a:pos x="123" y="60"/>
                </a:cxn>
                <a:cxn ang="0">
                  <a:pos x="126" y="52"/>
                </a:cxn>
                <a:cxn ang="0">
                  <a:pos x="109" y="52"/>
                </a:cxn>
                <a:cxn ang="0">
                  <a:pos x="101" y="46"/>
                </a:cxn>
                <a:cxn ang="0">
                  <a:pos x="104" y="38"/>
                </a:cxn>
                <a:cxn ang="0">
                  <a:pos x="119" y="37"/>
                </a:cxn>
                <a:cxn ang="0">
                  <a:pos x="125" y="31"/>
                </a:cxn>
                <a:cxn ang="0">
                  <a:pos x="112" y="28"/>
                </a:cxn>
                <a:cxn ang="0">
                  <a:pos x="94" y="24"/>
                </a:cxn>
                <a:cxn ang="0">
                  <a:pos x="89" y="17"/>
                </a:cxn>
              </a:cxnLst>
              <a:rect l="0" t="0" r="r" b="b"/>
              <a:pathLst>
                <a:path w="127" h="141">
                  <a:moveTo>
                    <a:pt x="89" y="17"/>
                  </a:moveTo>
                  <a:lnTo>
                    <a:pt x="47" y="17"/>
                  </a:lnTo>
                  <a:lnTo>
                    <a:pt x="55" y="19"/>
                  </a:lnTo>
                  <a:lnTo>
                    <a:pt x="42" y="30"/>
                  </a:lnTo>
                  <a:lnTo>
                    <a:pt x="18" y="39"/>
                  </a:lnTo>
                  <a:lnTo>
                    <a:pt x="26" y="45"/>
                  </a:lnTo>
                  <a:lnTo>
                    <a:pt x="45" y="46"/>
                  </a:lnTo>
                  <a:lnTo>
                    <a:pt x="44" y="58"/>
                  </a:lnTo>
                  <a:lnTo>
                    <a:pt x="26" y="62"/>
                  </a:lnTo>
                  <a:lnTo>
                    <a:pt x="17" y="72"/>
                  </a:lnTo>
                  <a:lnTo>
                    <a:pt x="23" y="73"/>
                  </a:lnTo>
                  <a:lnTo>
                    <a:pt x="32" y="72"/>
                  </a:lnTo>
                  <a:lnTo>
                    <a:pt x="95" y="72"/>
                  </a:lnTo>
                  <a:lnTo>
                    <a:pt x="103" y="68"/>
                  </a:lnTo>
                  <a:lnTo>
                    <a:pt x="123" y="60"/>
                  </a:lnTo>
                  <a:lnTo>
                    <a:pt x="126" y="52"/>
                  </a:lnTo>
                  <a:lnTo>
                    <a:pt x="109" y="52"/>
                  </a:lnTo>
                  <a:lnTo>
                    <a:pt x="101" y="46"/>
                  </a:lnTo>
                  <a:lnTo>
                    <a:pt x="104" y="38"/>
                  </a:lnTo>
                  <a:lnTo>
                    <a:pt x="119" y="37"/>
                  </a:lnTo>
                  <a:lnTo>
                    <a:pt x="125" y="31"/>
                  </a:lnTo>
                  <a:lnTo>
                    <a:pt x="112" y="28"/>
                  </a:lnTo>
                  <a:lnTo>
                    <a:pt x="94" y="24"/>
                  </a:lnTo>
                  <a:lnTo>
                    <a:pt x="89" y="17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127" y="50"/>
                </a:cxn>
                <a:cxn ang="0">
                  <a:pos x="109" y="52"/>
                </a:cxn>
                <a:cxn ang="0">
                  <a:pos x="126" y="52"/>
                </a:cxn>
                <a:cxn ang="0">
                  <a:pos x="127" y="50"/>
                </a:cxn>
              </a:cxnLst>
              <a:rect l="0" t="0" r="r" b="b"/>
              <a:pathLst>
                <a:path w="127" h="141">
                  <a:moveTo>
                    <a:pt x="127" y="50"/>
                  </a:moveTo>
                  <a:lnTo>
                    <a:pt x="109" y="52"/>
                  </a:lnTo>
                  <a:lnTo>
                    <a:pt x="126" y="52"/>
                  </a:lnTo>
                  <a:lnTo>
                    <a:pt x="127" y="50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3" y="6"/>
                </a:cxn>
                <a:cxn ang="0">
                  <a:pos x="41" y="11"/>
                </a:cxn>
                <a:cxn ang="0">
                  <a:pos x="32" y="16"/>
                </a:cxn>
                <a:cxn ang="0">
                  <a:pos x="39" y="18"/>
                </a:cxn>
                <a:cxn ang="0">
                  <a:pos x="47" y="17"/>
                </a:cxn>
                <a:cxn ang="0">
                  <a:pos x="89" y="17"/>
                </a:cxn>
                <a:cxn ang="0">
                  <a:pos x="88" y="15"/>
                </a:cxn>
                <a:cxn ang="0">
                  <a:pos x="87" y="11"/>
                </a:cxn>
                <a:cxn ang="0">
                  <a:pos x="82" y="11"/>
                </a:cxn>
                <a:cxn ang="0">
                  <a:pos x="71" y="4"/>
                </a:cxn>
                <a:cxn ang="0">
                  <a:pos x="74" y="0"/>
                </a:cxn>
              </a:cxnLst>
              <a:rect l="0" t="0" r="r" b="b"/>
              <a:pathLst>
                <a:path w="127" h="141">
                  <a:moveTo>
                    <a:pt x="74" y="0"/>
                  </a:moveTo>
                  <a:lnTo>
                    <a:pt x="53" y="6"/>
                  </a:lnTo>
                  <a:lnTo>
                    <a:pt x="41" y="11"/>
                  </a:lnTo>
                  <a:lnTo>
                    <a:pt x="32" y="16"/>
                  </a:lnTo>
                  <a:lnTo>
                    <a:pt x="39" y="18"/>
                  </a:lnTo>
                  <a:lnTo>
                    <a:pt x="47" y="17"/>
                  </a:lnTo>
                  <a:lnTo>
                    <a:pt x="89" y="17"/>
                  </a:lnTo>
                  <a:lnTo>
                    <a:pt x="88" y="15"/>
                  </a:lnTo>
                  <a:lnTo>
                    <a:pt x="87" y="11"/>
                  </a:lnTo>
                  <a:lnTo>
                    <a:pt x="82" y="11"/>
                  </a:lnTo>
                  <a:lnTo>
                    <a:pt x="71" y="4"/>
                  </a:lnTo>
                  <a:lnTo>
                    <a:pt x="74" y="0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8008" y="-1141"/>
              <a:ext cx="127" cy="141"/>
            </a:xfrm>
            <a:custGeom>
              <a:avLst/>
              <a:gdLst/>
              <a:ahLst/>
              <a:cxnLst>
                <a:cxn ang="0">
                  <a:pos x="86" y="11"/>
                </a:cxn>
                <a:cxn ang="0">
                  <a:pos x="82" y="11"/>
                </a:cxn>
                <a:cxn ang="0">
                  <a:pos x="87" y="11"/>
                </a:cxn>
                <a:cxn ang="0">
                  <a:pos x="86" y="11"/>
                </a:cxn>
              </a:cxnLst>
              <a:rect l="0" t="0" r="r" b="b"/>
              <a:pathLst>
                <a:path w="127" h="141">
                  <a:moveTo>
                    <a:pt x="86" y="11"/>
                  </a:moveTo>
                  <a:lnTo>
                    <a:pt x="82" y="11"/>
                  </a:lnTo>
                  <a:lnTo>
                    <a:pt x="87" y="11"/>
                  </a:lnTo>
                  <a:lnTo>
                    <a:pt x="86" y="11"/>
                  </a:lnTo>
                </a:path>
              </a:pathLst>
            </a:custGeom>
            <a:solidFill>
              <a:srgbClr val="D850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65" name="Group 41"/>
          <p:cNvGrpSpPr>
            <a:grpSpLocks/>
          </p:cNvGrpSpPr>
          <p:nvPr/>
        </p:nvGrpSpPr>
        <p:grpSpPr bwMode="auto">
          <a:xfrm>
            <a:off x="7942574" y="5794141"/>
            <a:ext cx="50819" cy="81915"/>
            <a:chOff x="8037" y="-1136"/>
            <a:chExt cx="80" cy="129"/>
          </a:xfrm>
        </p:grpSpPr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63" y="113"/>
                </a:cxn>
                <a:cxn ang="0">
                  <a:pos x="59" y="114"/>
                </a:cxn>
                <a:cxn ang="0">
                  <a:pos x="48" y="118"/>
                </a:cxn>
                <a:cxn ang="0">
                  <a:pos x="45" y="126"/>
                </a:cxn>
                <a:cxn ang="0">
                  <a:pos x="52" y="129"/>
                </a:cxn>
                <a:cxn ang="0">
                  <a:pos x="63" y="118"/>
                </a:cxn>
                <a:cxn ang="0">
                  <a:pos x="70" y="115"/>
                </a:cxn>
                <a:cxn ang="0">
                  <a:pos x="63" y="113"/>
                </a:cxn>
              </a:cxnLst>
              <a:rect l="0" t="0" r="r" b="b"/>
              <a:pathLst>
                <a:path w="80" h="129">
                  <a:moveTo>
                    <a:pt x="63" y="113"/>
                  </a:moveTo>
                  <a:lnTo>
                    <a:pt x="59" y="114"/>
                  </a:lnTo>
                  <a:lnTo>
                    <a:pt x="48" y="118"/>
                  </a:lnTo>
                  <a:lnTo>
                    <a:pt x="45" y="126"/>
                  </a:lnTo>
                  <a:lnTo>
                    <a:pt x="52" y="129"/>
                  </a:lnTo>
                  <a:lnTo>
                    <a:pt x="63" y="118"/>
                  </a:lnTo>
                  <a:lnTo>
                    <a:pt x="70" y="115"/>
                  </a:lnTo>
                  <a:lnTo>
                    <a:pt x="63" y="113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59" y="108"/>
                </a:cxn>
                <a:cxn ang="0">
                  <a:pos x="53" y="109"/>
                </a:cxn>
                <a:cxn ang="0">
                  <a:pos x="44" y="116"/>
                </a:cxn>
                <a:cxn ang="0">
                  <a:pos x="52" y="116"/>
                </a:cxn>
                <a:cxn ang="0">
                  <a:pos x="59" y="114"/>
                </a:cxn>
                <a:cxn ang="0">
                  <a:pos x="59" y="108"/>
                </a:cxn>
              </a:cxnLst>
              <a:rect l="0" t="0" r="r" b="b"/>
              <a:pathLst>
                <a:path w="80" h="129">
                  <a:moveTo>
                    <a:pt x="59" y="108"/>
                  </a:moveTo>
                  <a:lnTo>
                    <a:pt x="53" y="109"/>
                  </a:lnTo>
                  <a:lnTo>
                    <a:pt x="44" y="116"/>
                  </a:lnTo>
                  <a:lnTo>
                    <a:pt x="52" y="116"/>
                  </a:lnTo>
                  <a:lnTo>
                    <a:pt x="59" y="114"/>
                  </a:lnTo>
                  <a:lnTo>
                    <a:pt x="59" y="108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70" y="103"/>
                </a:cxn>
                <a:cxn ang="0">
                  <a:pos x="50" y="103"/>
                </a:cxn>
                <a:cxn ang="0">
                  <a:pos x="59" y="106"/>
                </a:cxn>
                <a:cxn ang="0">
                  <a:pos x="59" y="108"/>
                </a:cxn>
                <a:cxn ang="0">
                  <a:pos x="67" y="107"/>
                </a:cxn>
                <a:cxn ang="0">
                  <a:pos x="70" y="103"/>
                </a:cxn>
              </a:cxnLst>
              <a:rect l="0" t="0" r="r" b="b"/>
              <a:pathLst>
                <a:path w="80" h="129">
                  <a:moveTo>
                    <a:pt x="70" y="103"/>
                  </a:moveTo>
                  <a:lnTo>
                    <a:pt x="50" y="103"/>
                  </a:lnTo>
                  <a:lnTo>
                    <a:pt x="59" y="106"/>
                  </a:lnTo>
                  <a:lnTo>
                    <a:pt x="59" y="108"/>
                  </a:lnTo>
                  <a:lnTo>
                    <a:pt x="67" y="107"/>
                  </a:lnTo>
                  <a:lnTo>
                    <a:pt x="70" y="103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35" y="99"/>
                </a:cxn>
                <a:cxn ang="0">
                  <a:pos x="31" y="107"/>
                </a:cxn>
                <a:cxn ang="0">
                  <a:pos x="40" y="107"/>
                </a:cxn>
                <a:cxn ang="0">
                  <a:pos x="50" y="103"/>
                </a:cxn>
                <a:cxn ang="0">
                  <a:pos x="70" y="103"/>
                </a:cxn>
                <a:cxn ang="0">
                  <a:pos x="71" y="102"/>
                </a:cxn>
                <a:cxn ang="0">
                  <a:pos x="45" y="102"/>
                </a:cxn>
                <a:cxn ang="0">
                  <a:pos x="43" y="99"/>
                </a:cxn>
                <a:cxn ang="0">
                  <a:pos x="35" y="99"/>
                </a:cxn>
              </a:cxnLst>
              <a:rect l="0" t="0" r="r" b="b"/>
              <a:pathLst>
                <a:path w="80" h="129">
                  <a:moveTo>
                    <a:pt x="35" y="99"/>
                  </a:moveTo>
                  <a:lnTo>
                    <a:pt x="31" y="107"/>
                  </a:lnTo>
                  <a:lnTo>
                    <a:pt x="40" y="107"/>
                  </a:lnTo>
                  <a:lnTo>
                    <a:pt x="50" y="103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45" y="102"/>
                  </a:lnTo>
                  <a:lnTo>
                    <a:pt x="43" y="99"/>
                  </a:lnTo>
                  <a:lnTo>
                    <a:pt x="35" y="99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67" y="99"/>
                </a:cxn>
                <a:cxn ang="0">
                  <a:pos x="45" y="102"/>
                </a:cxn>
                <a:cxn ang="0">
                  <a:pos x="71" y="102"/>
                </a:cxn>
                <a:cxn ang="0">
                  <a:pos x="73" y="99"/>
                </a:cxn>
                <a:cxn ang="0">
                  <a:pos x="67" y="99"/>
                </a:cxn>
              </a:cxnLst>
              <a:rect l="0" t="0" r="r" b="b"/>
              <a:pathLst>
                <a:path w="80" h="129">
                  <a:moveTo>
                    <a:pt x="67" y="99"/>
                  </a:moveTo>
                  <a:lnTo>
                    <a:pt x="45" y="102"/>
                  </a:lnTo>
                  <a:lnTo>
                    <a:pt x="71" y="102"/>
                  </a:lnTo>
                  <a:lnTo>
                    <a:pt x="73" y="99"/>
                  </a:lnTo>
                  <a:lnTo>
                    <a:pt x="67" y="99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48" y="92"/>
                </a:cxn>
                <a:cxn ang="0">
                  <a:pos x="40" y="94"/>
                </a:cxn>
                <a:cxn ang="0">
                  <a:pos x="43" y="99"/>
                </a:cxn>
                <a:cxn ang="0">
                  <a:pos x="50" y="99"/>
                </a:cxn>
                <a:cxn ang="0">
                  <a:pos x="48" y="92"/>
                </a:cxn>
              </a:cxnLst>
              <a:rect l="0" t="0" r="r" b="b"/>
              <a:pathLst>
                <a:path w="80" h="129">
                  <a:moveTo>
                    <a:pt x="48" y="92"/>
                  </a:moveTo>
                  <a:lnTo>
                    <a:pt x="40" y="94"/>
                  </a:lnTo>
                  <a:lnTo>
                    <a:pt x="43" y="99"/>
                  </a:lnTo>
                  <a:lnTo>
                    <a:pt x="50" y="99"/>
                  </a:lnTo>
                  <a:lnTo>
                    <a:pt x="48" y="92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41" y="79"/>
                </a:cxn>
                <a:cxn ang="0">
                  <a:pos x="38" y="79"/>
                </a:cxn>
                <a:cxn ang="0">
                  <a:pos x="32" y="86"/>
                </a:cxn>
                <a:cxn ang="0">
                  <a:pos x="20" y="89"/>
                </a:cxn>
                <a:cxn ang="0">
                  <a:pos x="10" y="95"/>
                </a:cxn>
                <a:cxn ang="0">
                  <a:pos x="29" y="95"/>
                </a:cxn>
                <a:cxn ang="0">
                  <a:pos x="40" y="94"/>
                </a:cxn>
                <a:cxn ang="0">
                  <a:pos x="37" y="88"/>
                </a:cxn>
                <a:cxn ang="0">
                  <a:pos x="56" y="82"/>
                </a:cxn>
                <a:cxn ang="0">
                  <a:pos x="59" y="80"/>
                </a:cxn>
                <a:cxn ang="0">
                  <a:pos x="42" y="79"/>
                </a:cxn>
                <a:cxn ang="0">
                  <a:pos x="41" y="79"/>
                </a:cxn>
              </a:cxnLst>
              <a:rect l="0" t="0" r="r" b="b"/>
              <a:pathLst>
                <a:path w="80" h="129">
                  <a:moveTo>
                    <a:pt x="41" y="79"/>
                  </a:moveTo>
                  <a:lnTo>
                    <a:pt x="38" y="79"/>
                  </a:lnTo>
                  <a:lnTo>
                    <a:pt x="32" y="86"/>
                  </a:lnTo>
                  <a:lnTo>
                    <a:pt x="20" y="89"/>
                  </a:lnTo>
                  <a:lnTo>
                    <a:pt x="10" y="95"/>
                  </a:lnTo>
                  <a:lnTo>
                    <a:pt x="29" y="95"/>
                  </a:lnTo>
                  <a:lnTo>
                    <a:pt x="40" y="94"/>
                  </a:lnTo>
                  <a:lnTo>
                    <a:pt x="37" y="88"/>
                  </a:lnTo>
                  <a:lnTo>
                    <a:pt x="56" y="82"/>
                  </a:lnTo>
                  <a:lnTo>
                    <a:pt x="59" y="80"/>
                  </a:lnTo>
                  <a:lnTo>
                    <a:pt x="42" y="79"/>
                  </a:lnTo>
                  <a:lnTo>
                    <a:pt x="41" y="79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52" y="75"/>
                </a:cxn>
                <a:cxn ang="0">
                  <a:pos x="42" y="80"/>
                </a:cxn>
                <a:cxn ang="0">
                  <a:pos x="59" y="79"/>
                </a:cxn>
                <a:cxn ang="0">
                  <a:pos x="61" y="78"/>
                </a:cxn>
                <a:cxn ang="0">
                  <a:pos x="52" y="75"/>
                </a:cxn>
              </a:cxnLst>
              <a:rect l="0" t="0" r="r" b="b"/>
              <a:pathLst>
                <a:path w="80" h="129">
                  <a:moveTo>
                    <a:pt x="52" y="75"/>
                  </a:moveTo>
                  <a:lnTo>
                    <a:pt x="42" y="80"/>
                  </a:lnTo>
                  <a:lnTo>
                    <a:pt x="59" y="79"/>
                  </a:lnTo>
                  <a:lnTo>
                    <a:pt x="61" y="78"/>
                  </a:lnTo>
                  <a:lnTo>
                    <a:pt x="52" y="75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50" y="63"/>
                </a:cxn>
                <a:cxn ang="0">
                  <a:pos x="28" y="63"/>
                </a:cxn>
                <a:cxn ang="0">
                  <a:pos x="41" y="65"/>
                </a:cxn>
                <a:cxn ang="0">
                  <a:pos x="21" y="69"/>
                </a:cxn>
                <a:cxn ang="0">
                  <a:pos x="0" y="76"/>
                </a:cxn>
                <a:cxn ang="0">
                  <a:pos x="18" y="79"/>
                </a:cxn>
                <a:cxn ang="0">
                  <a:pos x="38" y="79"/>
                </a:cxn>
                <a:cxn ang="0">
                  <a:pos x="41" y="79"/>
                </a:cxn>
                <a:cxn ang="0">
                  <a:pos x="33" y="76"/>
                </a:cxn>
                <a:cxn ang="0">
                  <a:pos x="47" y="64"/>
                </a:cxn>
                <a:cxn ang="0">
                  <a:pos x="50" y="63"/>
                </a:cxn>
              </a:cxnLst>
              <a:rect l="0" t="0" r="r" b="b"/>
              <a:pathLst>
                <a:path w="80" h="129">
                  <a:moveTo>
                    <a:pt x="50" y="63"/>
                  </a:moveTo>
                  <a:lnTo>
                    <a:pt x="28" y="63"/>
                  </a:lnTo>
                  <a:lnTo>
                    <a:pt x="41" y="65"/>
                  </a:lnTo>
                  <a:lnTo>
                    <a:pt x="21" y="69"/>
                  </a:lnTo>
                  <a:lnTo>
                    <a:pt x="0" y="76"/>
                  </a:lnTo>
                  <a:lnTo>
                    <a:pt x="18" y="79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3" y="76"/>
                  </a:lnTo>
                  <a:lnTo>
                    <a:pt x="47" y="64"/>
                  </a:lnTo>
                  <a:lnTo>
                    <a:pt x="50" y="63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8"/>
                </a:cxn>
                <a:cxn ang="0">
                  <a:pos x="42" y="29"/>
                </a:cxn>
                <a:cxn ang="0">
                  <a:pos x="26" y="36"/>
                </a:cxn>
                <a:cxn ang="0">
                  <a:pos x="8" y="37"/>
                </a:cxn>
                <a:cxn ang="0">
                  <a:pos x="20" y="42"/>
                </a:cxn>
                <a:cxn ang="0">
                  <a:pos x="41" y="43"/>
                </a:cxn>
                <a:cxn ang="0">
                  <a:pos x="33" y="53"/>
                </a:cxn>
                <a:cxn ang="0">
                  <a:pos x="11" y="63"/>
                </a:cxn>
                <a:cxn ang="0">
                  <a:pos x="14" y="69"/>
                </a:cxn>
                <a:cxn ang="0">
                  <a:pos x="28" y="63"/>
                </a:cxn>
                <a:cxn ang="0">
                  <a:pos x="50" y="63"/>
                </a:cxn>
                <a:cxn ang="0">
                  <a:pos x="69" y="55"/>
                </a:cxn>
                <a:cxn ang="0">
                  <a:pos x="69" y="52"/>
                </a:cxn>
                <a:cxn ang="0">
                  <a:pos x="59" y="52"/>
                </a:cxn>
                <a:cxn ang="0">
                  <a:pos x="53" y="51"/>
                </a:cxn>
                <a:cxn ang="0">
                  <a:pos x="61" y="48"/>
                </a:cxn>
                <a:cxn ang="0">
                  <a:pos x="74" y="46"/>
                </a:cxn>
                <a:cxn ang="0">
                  <a:pos x="80" y="40"/>
                </a:cxn>
                <a:cxn ang="0">
                  <a:pos x="74" y="36"/>
                </a:cxn>
                <a:cxn ang="0">
                  <a:pos x="55" y="36"/>
                </a:cxn>
                <a:cxn ang="0">
                  <a:pos x="45" y="29"/>
                </a:cxn>
                <a:cxn ang="0">
                  <a:pos x="46" y="28"/>
                </a:cxn>
              </a:cxnLst>
              <a:rect l="0" t="0" r="r" b="b"/>
              <a:pathLst>
                <a:path w="80" h="129">
                  <a:moveTo>
                    <a:pt x="46" y="28"/>
                  </a:moveTo>
                  <a:lnTo>
                    <a:pt x="31" y="28"/>
                  </a:lnTo>
                  <a:lnTo>
                    <a:pt x="42" y="29"/>
                  </a:lnTo>
                  <a:lnTo>
                    <a:pt x="26" y="36"/>
                  </a:lnTo>
                  <a:lnTo>
                    <a:pt x="8" y="37"/>
                  </a:lnTo>
                  <a:lnTo>
                    <a:pt x="20" y="42"/>
                  </a:lnTo>
                  <a:lnTo>
                    <a:pt x="41" y="43"/>
                  </a:lnTo>
                  <a:lnTo>
                    <a:pt x="33" y="53"/>
                  </a:lnTo>
                  <a:lnTo>
                    <a:pt x="11" y="63"/>
                  </a:lnTo>
                  <a:lnTo>
                    <a:pt x="14" y="69"/>
                  </a:lnTo>
                  <a:lnTo>
                    <a:pt x="28" y="63"/>
                  </a:lnTo>
                  <a:lnTo>
                    <a:pt x="50" y="63"/>
                  </a:lnTo>
                  <a:lnTo>
                    <a:pt x="69" y="55"/>
                  </a:lnTo>
                  <a:lnTo>
                    <a:pt x="69" y="52"/>
                  </a:lnTo>
                  <a:lnTo>
                    <a:pt x="59" y="52"/>
                  </a:lnTo>
                  <a:lnTo>
                    <a:pt x="53" y="51"/>
                  </a:lnTo>
                  <a:lnTo>
                    <a:pt x="61" y="48"/>
                  </a:lnTo>
                  <a:lnTo>
                    <a:pt x="74" y="46"/>
                  </a:lnTo>
                  <a:lnTo>
                    <a:pt x="80" y="40"/>
                  </a:lnTo>
                  <a:lnTo>
                    <a:pt x="74" y="36"/>
                  </a:lnTo>
                  <a:lnTo>
                    <a:pt x="55" y="36"/>
                  </a:lnTo>
                  <a:lnTo>
                    <a:pt x="45" y="29"/>
                  </a:lnTo>
                  <a:lnTo>
                    <a:pt x="46" y="28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68" y="49"/>
                </a:cxn>
                <a:cxn ang="0">
                  <a:pos x="59" y="52"/>
                </a:cxn>
                <a:cxn ang="0">
                  <a:pos x="69" y="52"/>
                </a:cxn>
                <a:cxn ang="0">
                  <a:pos x="68" y="49"/>
                </a:cxn>
              </a:cxnLst>
              <a:rect l="0" t="0" r="r" b="b"/>
              <a:pathLst>
                <a:path w="80" h="129">
                  <a:moveTo>
                    <a:pt x="68" y="49"/>
                  </a:moveTo>
                  <a:lnTo>
                    <a:pt x="59" y="52"/>
                  </a:lnTo>
                  <a:lnTo>
                    <a:pt x="69" y="52"/>
                  </a:lnTo>
                  <a:lnTo>
                    <a:pt x="68" y="49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71" y="34"/>
                </a:cxn>
                <a:cxn ang="0">
                  <a:pos x="55" y="36"/>
                </a:cxn>
                <a:cxn ang="0">
                  <a:pos x="74" y="36"/>
                </a:cxn>
                <a:cxn ang="0">
                  <a:pos x="71" y="34"/>
                </a:cxn>
              </a:cxnLst>
              <a:rect l="0" t="0" r="r" b="b"/>
              <a:pathLst>
                <a:path w="80" h="129">
                  <a:moveTo>
                    <a:pt x="71" y="34"/>
                  </a:moveTo>
                  <a:lnTo>
                    <a:pt x="55" y="36"/>
                  </a:lnTo>
                  <a:lnTo>
                    <a:pt x="74" y="36"/>
                  </a:lnTo>
                  <a:lnTo>
                    <a:pt x="71" y="34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35" y="16"/>
                </a:cxn>
                <a:cxn ang="0">
                  <a:pos x="32" y="24"/>
                </a:cxn>
                <a:cxn ang="0">
                  <a:pos x="15" y="26"/>
                </a:cxn>
                <a:cxn ang="0">
                  <a:pos x="8" y="30"/>
                </a:cxn>
                <a:cxn ang="0">
                  <a:pos x="18" y="33"/>
                </a:cxn>
                <a:cxn ang="0">
                  <a:pos x="31" y="28"/>
                </a:cxn>
                <a:cxn ang="0">
                  <a:pos x="46" y="28"/>
                </a:cxn>
                <a:cxn ang="0">
                  <a:pos x="49" y="27"/>
                </a:cxn>
                <a:cxn ang="0">
                  <a:pos x="54" y="26"/>
                </a:cxn>
                <a:cxn ang="0">
                  <a:pos x="58" y="25"/>
                </a:cxn>
                <a:cxn ang="0">
                  <a:pos x="56" y="20"/>
                </a:cxn>
                <a:cxn ang="0">
                  <a:pos x="41" y="20"/>
                </a:cxn>
                <a:cxn ang="0">
                  <a:pos x="35" y="16"/>
                </a:cxn>
              </a:cxnLst>
              <a:rect l="0" t="0" r="r" b="b"/>
              <a:pathLst>
                <a:path w="80" h="129">
                  <a:moveTo>
                    <a:pt x="35" y="16"/>
                  </a:moveTo>
                  <a:lnTo>
                    <a:pt x="32" y="24"/>
                  </a:lnTo>
                  <a:lnTo>
                    <a:pt x="15" y="26"/>
                  </a:lnTo>
                  <a:lnTo>
                    <a:pt x="8" y="30"/>
                  </a:lnTo>
                  <a:lnTo>
                    <a:pt x="18" y="33"/>
                  </a:lnTo>
                  <a:lnTo>
                    <a:pt x="31" y="28"/>
                  </a:lnTo>
                  <a:lnTo>
                    <a:pt x="46" y="28"/>
                  </a:lnTo>
                  <a:lnTo>
                    <a:pt x="49" y="27"/>
                  </a:lnTo>
                  <a:lnTo>
                    <a:pt x="54" y="26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41" y="20"/>
                  </a:lnTo>
                  <a:lnTo>
                    <a:pt x="35" y="16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55" y="18"/>
                </a:cxn>
                <a:cxn ang="0">
                  <a:pos x="41" y="20"/>
                </a:cxn>
                <a:cxn ang="0">
                  <a:pos x="56" y="20"/>
                </a:cxn>
                <a:cxn ang="0">
                  <a:pos x="55" y="18"/>
                </a:cxn>
              </a:cxnLst>
              <a:rect l="0" t="0" r="r" b="b"/>
              <a:pathLst>
                <a:path w="80" h="129">
                  <a:moveTo>
                    <a:pt x="55" y="18"/>
                  </a:moveTo>
                  <a:lnTo>
                    <a:pt x="41" y="20"/>
                  </a:lnTo>
                  <a:lnTo>
                    <a:pt x="56" y="20"/>
                  </a:lnTo>
                  <a:lnTo>
                    <a:pt x="55" y="18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35" y="16"/>
                </a:cxn>
                <a:cxn ang="0">
                  <a:pos x="35" y="15"/>
                </a:cxn>
                <a:cxn ang="0">
                  <a:pos x="34" y="15"/>
                </a:cxn>
              </a:cxnLst>
              <a:rect l="0" t="0" r="r" b="b"/>
              <a:pathLst>
                <a:path w="80" h="129">
                  <a:moveTo>
                    <a:pt x="34" y="15"/>
                  </a:moveTo>
                  <a:lnTo>
                    <a:pt x="35" y="16"/>
                  </a:lnTo>
                  <a:lnTo>
                    <a:pt x="35" y="15"/>
                  </a:lnTo>
                  <a:lnTo>
                    <a:pt x="34" y="15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27" y="12"/>
                </a:cxn>
                <a:cxn ang="0">
                  <a:pos x="34" y="15"/>
                </a:cxn>
                <a:cxn ang="0">
                  <a:pos x="35" y="12"/>
                </a:cxn>
              </a:cxnLst>
              <a:rect l="0" t="0" r="r" b="b"/>
              <a:pathLst>
                <a:path w="80" h="129">
                  <a:moveTo>
                    <a:pt x="35" y="12"/>
                  </a:moveTo>
                  <a:lnTo>
                    <a:pt x="27" y="12"/>
                  </a:lnTo>
                  <a:lnTo>
                    <a:pt x="34" y="15"/>
                  </a:lnTo>
                  <a:lnTo>
                    <a:pt x="35" y="12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43" y="9"/>
                </a:cxn>
                <a:cxn ang="0">
                  <a:pos x="36" y="9"/>
                </a:cxn>
                <a:cxn ang="0">
                  <a:pos x="43" y="13"/>
                </a:cxn>
                <a:cxn ang="0">
                  <a:pos x="43" y="9"/>
                </a:cxn>
              </a:cxnLst>
              <a:rect l="0" t="0" r="r" b="b"/>
              <a:pathLst>
                <a:path w="80" h="129">
                  <a:moveTo>
                    <a:pt x="43" y="9"/>
                  </a:moveTo>
                  <a:lnTo>
                    <a:pt x="36" y="9"/>
                  </a:lnTo>
                  <a:lnTo>
                    <a:pt x="43" y="13"/>
                  </a:lnTo>
                  <a:lnTo>
                    <a:pt x="43" y="9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8037" y="-1136"/>
              <a:ext cx="80" cy="12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4" y="3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17" y="13"/>
                </a:cxn>
                <a:cxn ang="0">
                  <a:pos x="27" y="12"/>
                </a:cxn>
                <a:cxn ang="0">
                  <a:pos x="35" y="12"/>
                </a:cxn>
                <a:cxn ang="0">
                  <a:pos x="36" y="9"/>
                </a:cxn>
                <a:cxn ang="0">
                  <a:pos x="43" y="9"/>
                </a:cxn>
                <a:cxn ang="0">
                  <a:pos x="44" y="7"/>
                </a:cxn>
                <a:cxn ang="0">
                  <a:pos x="41" y="7"/>
                </a:cxn>
                <a:cxn ang="0">
                  <a:pos x="40" y="5"/>
                </a:cxn>
                <a:cxn ang="0">
                  <a:pos x="39" y="4"/>
                </a:cxn>
                <a:cxn ang="0">
                  <a:pos x="44" y="0"/>
                </a:cxn>
              </a:cxnLst>
              <a:rect l="0" t="0" r="r" b="b"/>
              <a:pathLst>
                <a:path w="80" h="129">
                  <a:moveTo>
                    <a:pt x="44" y="0"/>
                  </a:moveTo>
                  <a:lnTo>
                    <a:pt x="34" y="3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17" y="13"/>
                  </a:lnTo>
                  <a:lnTo>
                    <a:pt x="27" y="12"/>
                  </a:lnTo>
                  <a:lnTo>
                    <a:pt x="35" y="12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44" y="0"/>
                  </a:lnTo>
                </a:path>
              </a:pathLst>
            </a:custGeom>
            <a:solidFill>
              <a:srgbClr val="D95A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61" y="-1067"/>
              <a:ext cx="46" cy="47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6" y="-1106"/>
              <a:ext cx="34" cy="21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48" y="-1029"/>
              <a:ext cx="94" cy="37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5" y="-1368"/>
              <a:ext cx="3349" cy="1237"/>
            </a:xfrm>
            <a:prstGeom prst="rect">
              <a:avLst/>
            </a:prstGeom>
            <a:noFill/>
          </p:spPr>
        </p:pic>
      </p:grpSp>
      <p:sp>
        <p:nvSpPr>
          <p:cNvPr id="1089" name="Freeform 65"/>
          <p:cNvSpPr>
            <a:spLocks/>
          </p:cNvSpPr>
          <p:nvPr/>
        </p:nvSpPr>
        <p:spPr bwMode="auto">
          <a:xfrm>
            <a:off x="6151852" y="5648726"/>
            <a:ext cx="2108974" cy="770255"/>
          </a:xfrm>
          <a:custGeom>
            <a:avLst/>
            <a:gdLst/>
            <a:ahLst/>
            <a:cxnLst>
              <a:cxn ang="0">
                <a:pos x="3141" y="830"/>
              </a:cxn>
              <a:cxn ang="0">
                <a:pos x="2911" y="796"/>
              </a:cxn>
              <a:cxn ang="0">
                <a:pos x="2794" y="796"/>
              </a:cxn>
              <a:cxn ang="0">
                <a:pos x="2873" y="815"/>
              </a:cxn>
              <a:cxn ang="0">
                <a:pos x="3106" y="843"/>
              </a:cxn>
              <a:cxn ang="0">
                <a:pos x="3285" y="948"/>
              </a:cxn>
              <a:cxn ang="0">
                <a:pos x="3253" y="1081"/>
              </a:cxn>
              <a:cxn ang="0">
                <a:pos x="3051" y="1147"/>
              </a:cxn>
              <a:cxn ang="0">
                <a:pos x="2902" y="1147"/>
              </a:cxn>
              <a:cxn ang="0">
                <a:pos x="2625" y="1132"/>
              </a:cxn>
              <a:cxn ang="0">
                <a:pos x="2390" y="1117"/>
              </a:cxn>
              <a:cxn ang="0">
                <a:pos x="2156" y="1097"/>
              </a:cxn>
              <a:cxn ang="0">
                <a:pos x="1921" y="1070"/>
              </a:cxn>
              <a:cxn ang="0">
                <a:pos x="1689" y="1032"/>
              </a:cxn>
              <a:cxn ang="0">
                <a:pos x="1460" y="981"/>
              </a:cxn>
              <a:cxn ang="0">
                <a:pos x="1235" y="915"/>
              </a:cxn>
              <a:cxn ang="0">
                <a:pos x="1133" y="879"/>
              </a:cxn>
              <a:cxn ang="0">
                <a:pos x="941" y="823"/>
              </a:cxn>
              <a:cxn ang="0">
                <a:pos x="625" y="805"/>
              </a:cxn>
              <a:cxn ang="0">
                <a:pos x="479" y="859"/>
              </a:cxn>
              <a:cxn ang="0">
                <a:pos x="409" y="1015"/>
              </a:cxn>
              <a:cxn ang="0">
                <a:pos x="337" y="1150"/>
              </a:cxn>
              <a:cxn ang="0">
                <a:pos x="192" y="1191"/>
              </a:cxn>
              <a:cxn ang="0">
                <a:pos x="37" y="1081"/>
              </a:cxn>
              <a:cxn ang="0">
                <a:pos x="0" y="0"/>
              </a:cxn>
              <a:cxn ang="0">
                <a:pos x="19" y="1094"/>
              </a:cxn>
              <a:cxn ang="0">
                <a:pos x="172" y="1209"/>
              </a:cxn>
              <a:cxn ang="0">
                <a:pos x="293" y="1196"/>
              </a:cxn>
              <a:cxn ang="0">
                <a:pos x="423" y="1064"/>
              </a:cxn>
              <a:cxn ang="0">
                <a:pos x="462" y="913"/>
              </a:cxn>
              <a:cxn ang="0">
                <a:pos x="788" y="826"/>
              </a:cxn>
              <a:cxn ang="0">
                <a:pos x="929" y="841"/>
              </a:cxn>
              <a:cxn ang="0">
                <a:pos x="1102" y="891"/>
              </a:cxn>
              <a:cxn ang="0">
                <a:pos x="1302" y="959"/>
              </a:cxn>
              <a:cxn ang="0">
                <a:pos x="1530" y="1020"/>
              </a:cxn>
              <a:cxn ang="0">
                <a:pos x="1762" y="1066"/>
              </a:cxn>
              <a:cxn ang="0">
                <a:pos x="1996" y="1100"/>
              </a:cxn>
              <a:cxn ang="0">
                <a:pos x="2231" y="1125"/>
              </a:cxn>
              <a:cxn ang="0">
                <a:pos x="2466" y="1143"/>
              </a:cxn>
              <a:cxn ang="0">
                <a:pos x="2701" y="1157"/>
              </a:cxn>
              <a:cxn ang="0">
                <a:pos x="2944" y="1170"/>
              </a:cxn>
              <a:cxn ang="0">
                <a:pos x="3088" y="1164"/>
              </a:cxn>
              <a:cxn ang="0">
                <a:pos x="3278" y="1092"/>
              </a:cxn>
              <a:cxn ang="0">
                <a:pos x="3319" y="991"/>
              </a:cxn>
              <a:cxn ang="0">
                <a:pos x="3266" y="890"/>
              </a:cxn>
            </a:cxnLst>
            <a:rect l="0" t="0" r="r" b="b"/>
            <a:pathLst>
              <a:path w="3320" h="1213">
                <a:moveTo>
                  <a:pt x="3266" y="890"/>
                </a:moveTo>
                <a:lnTo>
                  <a:pt x="3203" y="851"/>
                </a:lnTo>
                <a:lnTo>
                  <a:pt x="3141" y="830"/>
                </a:lnTo>
                <a:lnTo>
                  <a:pt x="3070" y="815"/>
                </a:lnTo>
                <a:lnTo>
                  <a:pt x="2992" y="804"/>
                </a:lnTo>
                <a:lnTo>
                  <a:pt x="2911" y="796"/>
                </a:lnTo>
                <a:lnTo>
                  <a:pt x="2827" y="792"/>
                </a:lnTo>
                <a:lnTo>
                  <a:pt x="2799" y="791"/>
                </a:lnTo>
                <a:lnTo>
                  <a:pt x="2794" y="796"/>
                </a:lnTo>
                <a:lnTo>
                  <a:pt x="2793" y="804"/>
                </a:lnTo>
                <a:lnTo>
                  <a:pt x="2790" y="811"/>
                </a:lnTo>
                <a:lnTo>
                  <a:pt x="2873" y="815"/>
                </a:lnTo>
                <a:lnTo>
                  <a:pt x="2955" y="821"/>
                </a:lnTo>
                <a:lnTo>
                  <a:pt x="3034" y="830"/>
                </a:lnTo>
                <a:lnTo>
                  <a:pt x="3106" y="843"/>
                </a:lnTo>
                <a:lnTo>
                  <a:pt x="3171" y="861"/>
                </a:lnTo>
                <a:lnTo>
                  <a:pt x="3238" y="895"/>
                </a:lnTo>
                <a:lnTo>
                  <a:pt x="3285" y="948"/>
                </a:lnTo>
                <a:lnTo>
                  <a:pt x="3298" y="1003"/>
                </a:lnTo>
                <a:lnTo>
                  <a:pt x="3295" y="1022"/>
                </a:lnTo>
                <a:lnTo>
                  <a:pt x="3253" y="1081"/>
                </a:lnTo>
                <a:lnTo>
                  <a:pt x="3196" y="1115"/>
                </a:lnTo>
                <a:lnTo>
                  <a:pt x="3134" y="1135"/>
                </a:lnTo>
                <a:lnTo>
                  <a:pt x="3051" y="1147"/>
                </a:lnTo>
                <a:lnTo>
                  <a:pt x="2982" y="1149"/>
                </a:lnTo>
                <a:lnTo>
                  <a:pt x="2943" y="1149"/>
                </a:lnTo>
                <a:lnTo>
                  <a:pt x="2902" y="1147"/>
                </a:lnTo>
                <a:lnTo>
                  <a:pt x="2780" y="1140"/>
                </a:lnTo>
                <a:lnTo>
                  <a:pt x="2702" y="1136"/>
                </a:lnTo>
                <a:lnTo>
                  <a:pt x="2625" y="1132"/>
                </a:lnTo>
                <a:lnTo>
                  <a:pt x="2547" y="1127"/>
                </a:lnTo>
                <a:lnTo>
                  <a:pt x="2469" y="1122"/>
                </a:lnTo>
                <a:lnTo>
                  <a:pt x="2390" y="1117"/>
                </a:lnTo>
                <a:lnTo>
                  <a:pt x="2312" y="1111"/>
                </a:lnTo>
                <a:lnTo>
                  <a:pt x="2234" y="1104"/>
                </a:lnTo>
                <a:lnTo>
                  <a:pt x="2156" y="1097"/>
                </a:lnTo>
                <a:lnTo>
                  <a:pt x="2077" y="1089"/>
                </a:lnTo>
                <a:lnTo>
                  <a:pt x="1999" y="1080"/>
                </a:lnTo>
                <a:lnTo>
                  <a:pt x="1921" y="1070"/>
                </a:lnTo>
                <a:lnTo>
                  <a:pt x="1844" y="1059"/>
                </a:lnTo>
                <a:lnTo>
                  <a:pt x="1766" y="1046"/>
                </a:lnTo>
                <a:lnTo>
                  <a:pt x="1689" y="1032"/>
                </a:lnTo>
                <a:lnTo>
                  <a:pt x="1612" y="1017"/>
                </a:lnTo>
                <a:lnTo>
                  <a:pt x="1536" y="1000"/>
                </a:lnTo>
                <a:lnTo>
                  <a:pt x="1460" y="981"/>
                </a:lnTo>
                <a:lnTo>
                  <a:pt x="1384" y="961"/>
                </a:lnTo>
                <a:lnTo>
                  <a:pt x="1309" y="939"/>
                </a:lnTo>
                <a:lnTo>
                  <a:pt x="1235" y="915"/>
                </a:lnTo>
                <a:lnTo>
                  <a:pt x="1170" y="892"/>
                </a:lnTo>
                <a:lnTo>
                  <a:pt x="1152" y="886"/>
                </a:lnTo>
                <a:lnTo>
                  <a:pt x="1133" y="879"/>
                </a:lnTo>
                <a:lnTo>
                  <a:pt x="1057" y="854"/>
                </a:lnTo>
                <a:lnTo>
                  <a:pt x="1000" y="837"/>
                </a:lnTo>
                <a:lnTo>
                  <a:pt x="941" y="823"/>
                </a:lnTo>
                <a:lnTo>
                  <a:pt x="882" y="812"/>
                </a:lnTo>
                <a:lnTo>
                  <a:pt x="821" y="806"/>
                </a:lnTo>
                <a:lnTo>
                  <a:pt x="625" y="805"/>
                </a:lnTo>
                <a:lnTo>
                  <a:pt x="601" y="807"/>
                </a:lnTo>
                <a:lnTo>
                  <a:pt x="535" y="824"/>
                </a:lnTo>
                <a:lnTo>
                  <a:pt x="479" y="859"/>
                </a:lnTo>
                <a:lnTo>
                  <a:pt x="438" y="908"/>
                </a:lnTo>
                <a:lnTo>
                  <a:pt x="414" y="968"/>
                </a:lnTo>
                <a:lnTo>
                  <a:pt x="409" y="1015"/>
                </a:lnTo>
                <a:lnTo>
                  <a:pt x="405" y="1039"/>
                </a:lnTo>
                <a:lnTo>
                  <a:pt x="379" y="1102"/>
                </a:lnTo>
                <a:lnTo>
                  <a:pt x="337" y="1150"/>
                </a:lnTo>
                <a:lnTo>
                  <a:pt x="281" y="1181"/>
                </a:lnTo>
                <a:lnTo>
                  <a:pt x="216" y="1192"/>
                </a:lnTo>
                <a:lnTo>
                  <a:pt x="192" y="1191"/>
                </a:lnTo>
                <a:lnTo>
                  <a:pt x="127" y="1172"/>
                </a:lnTo>
                <a:lnTo>
                  <a:pt x="74" y="1134"/>
                </a:lnTo>
                <a:lnTo>
                  <a:pt x="37" y="1081"/>
                </a:lnTo>
                <a:lnTo>
                  <a:pt x="22" y="1017"/>
                </a:lnTo>
                <a:lnTo>
                  <a:pt x="22" y="0"/>
                </a:lnTo>
                <a:lnTo>
                  <a:pt x="0" y="0"/>
                </a:lnTo>
                <a:lnTo>
                  <a:pt x="0" y="1009"/>
                </a:lnTo>
                <a:lnTo>
                  <a:pt x="1" y="1032"/>
                </a:lnTo>
                <a:lnTo>
                  <a:pt x="19" y="1094"/>
                </a:lnTo>
                <a:lnTo>
                  <a:pt x="56" y="1147"/>
                </a:lnTo>
                <a:lnTo>
                  <a:pt x="109" y="1186"/>
                </a:lnTo>
                <a:lnTo>
                  <a:pt x="172" y="1209"/>
                </a:lnTo>
                <a:lnTo>
                  <a:pt x="195" y="1212"/>
                </a:lnTo>
                <a:lnTo>
                  <a:pt x="222" y="1211"/>
                </a:lnTo>
                <a:lnTo>
                  <a:pt x="293" y="1196"/>
                </a:lnTo>
                <a:lnTo>
                  <a:pt x="352" y="1164"/>
                </a:lnTo>
                <a:lnTo>
                  <a:pt x="396" y="1119"/>
                </a:lnTo>
                <a:lnTo>
                  <a:pt x="423" y="1064"/>
                </a:lnTo>
                <a:lnTo>
                  <a:pt x="432" y="998"/>
                </a:lnTo>
                <a:lnTo>
                  <a:pt x="436" y="975"/>
                </a:lnTo>
                <a:lnTo>
                  <a:pt x="462" y="913"/>
                </a:lnTo>
                <a:lnTo>
                  <a:pt x="506" y="866"/>
                </a:lnTo>
                <a:lnTo>
                  <a:pt x="563" y="836"/>
                </a:lnTo>
                <a:lnTo>
                  <a:pt x="788" y="826"/>
                </a:lnTo>
                <a:lnTo>
                  <a:pt x="809" y="826"/>
                </a:lnTo>
                <a:lnTo>
                  <a:pt x="869" y="831"/>
                </a:lnTo>
                <a:lnTo>
                  <a:pt x="929" y="841"/>
                </a:lnTo>
                <a:lnTo>
                  <a:pt x="987" y="855"/>
                </a:lnTo>
                <a:lnTo>
                  <a:pt x="1045" y="872"/>
                </a:lnTo>
                <a:lnTo>
                  <a:pt x="1102" y="891"/>
                </a:lnTo>
                <a:lnTo>
                  <a:pt x="1159" y="910"/>
                </a:lnTo>
                <a:lnTo>
                  <a:pt x="1227" y="934"/>
                </a:lnTo>
                <a:lnTo>
                  <a:pt x="1302" y="959"/>
                </a:lnTo>
                <a:lnTo>
                  <a:pt x="1378" y="981"/>
                </a:lnTo>
                <a:lnTo>
                  <a:pt x="1454" y="1001"/>
                </a:lnTo>
                <a:lnTo>
                  <a:pt x="1530" y="1020"/>
                </a:lnTo>
                <a:lnTo>
                  <a:pt x="1607" y="1037"/>
                </a:lnTo>
                <a:lnTo>
                  <a:pt x="1684" y="1052"/>
                </a:lnTo>
                <a:lnTo>
                  <a:pt x="1762" y="1066"/>
                </a:lnTo>
                <a:lnTo>
                  <a:pt x="1839" y="1079"/>
                </a:lnTo>
                <a:lnTo>
                  <a:pt x="1917" y="1090"/>
                </a:lnTo>
                <a:lnTo>
                  <a:pt x="1996" y="1100"/>
                </a:lnTo>
                <a:lnTo>
                  <a:pt x="2074" y="1110"/>
                </a:lnTo>
                <a:lnTo>
                  <a:pt x="2152" y="1118"/>
                </a:lnTo>
                <a:lnTo>
                  <a:pt x="2231" y="1125"/>
                </a:lnTo>
                <a:lnTo>
                  <a:pt x="2309" y="1132"/>
                </a:lnTo>
                <a:lnTo>
                  <a:pt x="2388" y="1137"/>
                </a:lnTo>
                <a:lnTo>
                  <a:pt x="2466" y="1143"/>
                </a:lnTo>
                <a:lnTo>
                  <a:pt x="2545" y="1148"/>
                </a:lnTo>
                <a:lnTo>
                  <a:pt x="2623" y="1152"/>
                </a:lnTo>
                <a:lnTo>
                  <a:pt x="2701" y="1157"/>
                </a:lnTo>
                <a:lnTo>
                  <a:pt x="2779" y="1161"/>
                </a:lnTo>
                <a:lnTo>
                  <a:pt x="2900" y="1168"/>
                </a:lnTo>
                <a:lnTo>
                  <a:pt x="2944" y="1170"/>
                </a:lnTo>
                <a:lnTo>
                  <a:pt x="2984" y="1170"/>
                </a:lnTo>
                <a:lnTo>
                  <a:pt x="3022" y="1169"/>
                </a:lnTo>
                <a:lnTo>
                  <a:pt x="3088" y="1164"/>
                </a:lnTo>
                <a:lnTo>
                  <a:pt x="3168" y="1148"/>
                </a:lnTo>
                <a:lnTo>
                  <a:pt x="3227" y="1126"/>
                </a:lnTo>
                <a:lnTo>
                  <a:pt x="3278" y="1092"/>
                </a:lnTo>
                <a:lnTo>
                  <a:pt x="3316" y="1030"/>
                </a:lnTo>
                <a:lnTo>
                  <a:pt x="3319" y="1010"/>
                </a:lnTo>
                <a:lnTo>
                  <a:pt x="3319" y="991"/>
                </a:lnTo>
                <a:lnTo>
                  <a:pt x="3294" y="921"/>
                </a:lnTo>
                <a:lnTo>
                  <a:pt x="3271" y="894"/>
                </a:lnTo>
                <a:lnTo>
                  <a:pt x="3266" y="890"/>
                </a:lnTo>
              </a:path>
            </a:pathLst>
          </a:custGeom>
          <a:noFill/>
          <a:ln w="2743">
            <a:solidFill>
              <a:srgbClr val="231F2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91" name="Group 67"/>
          <p:cNvGrpSpPr>
            <a:grpSpLocks/>
          </p:cNvGrpSpPr>
          <p:nvPr/>
        </p:nvGrpSpPr>
        <p:grpSpPr bwMode="auto">
          <a:xfrm>
            <a:off x="6121996" y="5506486"/>
            <a:ext cx="74322" cy="502285"/>
            <a:chOff x="5171" y="-1589"/>
            <a:chExt cx="117" cy="791"/>
          </a:xfrm>
        </p:grpSpPr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5171" y="-1589"/>
              <a:ext cx="117" cy="79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1"/>
                </a:cxn>
                <a:cxn ang="0">
                  <a:pos x="39" y="12"/>
                </a:cxn>
                <a:cxn ang="0">
                  <a:pos x="39" y="46"/>
                </a:cxn>
                <a:cxn ang="0">
                  <a:pos x="36" y="65"/>
                </a:cxn>
                <a:cxn ang="0">
                  <a:pos x="29" y="85"/>
                </a:cxn>
                <a:cxn ang="0">
                  <a:pos x="14" y="107"/>
                </a:cxn>
                <a:cxn ang="0">
                  <a:pos x="5" y="125"/>
                </a:cxn>
                <a:cxn ang="0">
                  <a:pos x="0" y="146"/>
                </a:cxn>
                <a:cxn ang="0">
                  <a:pos x="0" y="384"/>
                </a:cxn>
                <a:cxn ang="0">
                  <a:pos x="3" y="403"/>
                </a:cxn>
                <a:cxn ang="0">
                  <a:pos x="11" y="423"/>
                </a:cxn>
                <a:cxn ang="0">
                  <a:pos x="28" y="445"/>
                </a:cxn>
                <a:cxn ang="0">
                  <a:pos x="34" y="463"/>
                </a:cxn>
                <a:cxn ang="0">
                  <a:pos x="29" y="482"/>
                </a:cxn>
                <a:cxn ang="0">
                  <a:pos x="15" y="499"/>
                </a:cxn>
                <a:cxn ang="0">
                  <a:pos x="5" y="517"/>
                </a:cxn>
                <a:cxn ang="0">
                  <a:pos x="0" y="537"/>
                </a:cxn>
                <a:cxn ang="0">
                  <a:pos x="0" y="766"/>
                </a:cxn>
                <a:cxn ang="0">
                  <a:pos x="0" y="780"/>
                </a:cxn>
                <a:cxn ang="0">
                  <a:pos x="11" y="791"/>
                </a:cxn>
                <a:cxn ang="0">
                  <a:pos x="47" y="791"/>
                </a:cxn>
                <a:cxn ang="0">
                  <a:pos x="58" y="780"/>
                </a:cxn>
                <a:cxn ang="0">
                  <a:pos x="58" y="766"/>
                </a:cxn>
                <a:cxn ang="0">
                  <a:pos x="116" y="766"/>
                </a:cxn>
                <a:cxn ang="0">
                  <a:pos x="116" y="543"/>
                </a:cxn>
                <a:cxn ang="0">
                  <a:pos x="113" y="524"/>
                </a:cxn>
                <a:cxn ang="0">
                  <a:pos x="104" y="504"/>
                </a:cxn>
                <a:cxn ang="0">
                  <a:pos x="89" y="484"/>
                </a:cxn>
                <a:cxn ang="0">
                  <a:pos x="82" y="466"/>
                </a:cxn>
                <a:cxn ang="0">
                  <a:pos x="87" y="447"/>
                </a:cxn>
                <a:cxn ang="0">
                  <a:pos x="101" y="428"/>
                </a:cxn>
                <a:cxn ang="0">
                  <a:pos x="111" y="411"/>
                </a:cxn>
                <a:cxn ang="0">
                  <a:pos x="116" y="390"/>
                </a:cxn>
                <a:cxn ang="0">
                  <a:pos x="116" y="153"/>
                </a:cxn>
                <a:cxn ang="0">
                  <a:pos x="113" y="133"/>
                </a:cxn>
                <a:cxn ang="0">
                  <a:pos x="106" y="113"/>
                </a:cxn>
                <a:cxn ang="0">
                  <a:pos x="91" y="91"/>
                </a:cxn>
                <a:cxn ang="0">
                  <a:pos x="82" y="73"/>
                </a:cxn>
                <a:cxn ang="0">
                  <a:pos x="77" y="52"/>
                </a:cxn>
                <a:cxn ang="0">
                  <a:pos x="77" y="26"/>
                </a:cxn>
                <a:cxn ang="0">
                  <a:pos x="77" y="24"/>
                </a:cxn>
                <a:cxn ang="0">
                  <a:pos x="58" y="24"/>
                </a:cxn>
                <a:cxn ang="0">
                  <a:pos x="58" y="10"/>
                </a:cxn>
                <a:cxn ang="0">
                  <a:pos x="54" y="0"/>
                </a:cxn>
              </a:cxnLst>
              <a:rect l="0" t="0" r="r" b="b"/>
              <a:pathLst>
                <a:path w="117" h="791">
                  <a:moveTo>
                    <a:pt x="54" y="0"/>
                  </a:moveTo>
                  <a:lnTo>
                    <a:pt x="44" y="1"/>
                  </a:lnTo>
                  <a:lnTo>
                    <a:pt x="39" y="12"/>
                  </a:lnTo>
                  <a:lnTo>
                    <a:pt x="39" y="46"/>
                  </a:lnTo>
                  <a:lnTo>
                    <a:pt x="36" y="65"/>
                  </a:lnTo>
                  <a:lnTo>
                    <a:pt x="29" y="85"/>
                  </a:lnTo>
                  <a:lnTo>
                    <a:pt x="14" y="107"/>
                  </a:lnTo>
                  <a:lnTo>
                    <a:pt x="5" y="125"/>
                  </a:lnTo>
                  <a:lnTo>
                    <a:pt x="0" y="146"/>
                  </a:lnTo>
                  <a:lnTo>
                    <a:pt x="0" y="384"/>
                  </a:lnTo>
                  <a:lnTo>
                    <a:pt x="3" y="403"/>
                  </a:lnTo>
                  <a:lnTo>
                    <a:pt x="11" y="423"/>
                  </a:lnTo>
                  <a:lnTo>
                    <a:pt x="28" y="445"/>
                  </a:lnTo>
                  <a:lnTo>
                    <a:pt x="34" y="463"/>
                  </a:lnTo>
                  <a:lnTo>
                    <a:pt x="29" y="482"/>
                  </a:lnTo>
                  <a:lnTo>
                    <a:pt x="15" y="499"/>
                  </a:lnTo>
                  <a:lnTo>
                    <a:pt x="5" y="517"/>
                  </a:lnTo>
                  <a:lnTo>
                    <a:pt x="0" y="537"/>
                  </a:lnTo>
                  <a:lnTo>
                    <a:pt x="0" y="766"/>
                  </a:lnTo>
                  <a:lnTo>
                    <a:pt x="0" y="780"/>
                  </a:lnTo>
                  <a:lnTo>
                    <a:pt x="11" y="791"/>
                  </a:lnTo>
                  <a:lnTo>
                    <a:pt x="47" y="791"/>
                  </a:lnTo>
                  <a:lnTo>
                    <a:pt x="58" y="780"/>
                  </a:lnTo>
                  <a:lnTo>
                    <a:pt x="58" y="766"/>
                  </a:lnTo>
                  <a:lnTo>
                    <a:pt x="116" y="766"/>
                  </a:lnTo>
                  <a:lnTo>
                    <a:pt x="116" y="543"/>
                  </a:lnTo>
                  <a:lnTo>
                    <a:pt x="113" y="524"/>
                  </a:lnTo>
                  <a:lnTo>
                    <a:pt x="104" y="504"/>
                  </a:lnTo>
                  <a:lnTo>
                    <a:pt x="89" y="484"/>
                  </a:lnTo>
                  <a:lnTo>
                    <a:pt x="82" y="466"/>
                  </a:lnTo>
                  <a:lnTo>
                    <a:pt x="87" y="447"/>
                  </a:lnTo>
                  <a:lnTo>
                    <a:pt x="101" y="428"/>
                  </a:lnTo>
                  <a:lnTo>
                    <a:pt x="111" y="411"/>
                  </a:lnTo>
                  <a:lnTo>
                    <a:pt x="116" y="390"/>
                  </a:lnTo>
                  <a:lnTo>
                    <a:pt x="116" y="153"/>
                  </a:lnTo>
                  <a:lnTo>
                    <a:pt x="113" y="133"/>
                  </a:lnTo>
                  <a:lnTo>
                    <a:pt x="106" y="113"/>
                  </a:lnTo>
                  <a:lnTo>
                    <a:pt x="91" y="91"/>
                  </a:lnTo>
                  <a:lnTo>
                    <a:pt x="82" y="73"/>
                  </a:lnTo>
                  <a:lnTo>
                    <a:pt x="77" y="52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58" y="24"/>
                  </a:lnTo>
                  <a:lnTo>
                    <a:pt x="58" y="10"/>
                  </a:lnTo>
                  <a:lnTo>
                    <a:pt x="54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93" name="Group 69"/>
          <p:cNvGrpSpPr>
            <a:grpSpLocks/>
          </p:cNvGrpSpPr>
          <p:nvPr/>
        </p:nvGrpSpPr>
        <p:grpSpPr bwMode="auto">
          <a:xfrm>
            <a:off x="6158840" y="5992896"/>
            <a:ext cx="36844" cy="15875"/>
            <a:chOff x="5229" y="-823"/>
            <a:chExt cx="58" cy="25"/>
          </a:xfrm>
        </p:grpSpPr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229" y="-823"/>
              <a:ext cx="58" cy="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25"/>
                </a:cxn>
                <a:cxn ang="0">
                  <a:pos x="47" y="25"/>
                </a:cxn>
                <a:cxn ang="0">
                  <a:pos x="58" y="14"/>
                </a:cxn>
                <a:cxn ang="0">
                  <a:pos x="58" y="0"/>
                </a:cxn>
              </a:cxnLst>
              <a:rect l="0" t="0" r="r" b="b"/>
              <a:pathLst>
                <a:path w="58" h="25">
                  <a:moveTo>
                    <a:pt x="5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1" y="25"/>
                  </a:lnTo>
                  <a:lnTo>
                    <a:pt x="47" y="25"/>
                  </a:lnTo>
                  <a:lnTo>
                    <a:pt x="58" y="14"/>
                  </a:lnTo>
                  <a:lnTo>
                    <a:pt x="58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6158840" y="5506486"/>
            <a:ext cx="12069" cy="15240"/>
            <a:chOff x="5229" y="-1589"/>
            <a:chExt cx="19" cy="24"/>
          </a:xfrm>
        </p:grpSpPr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5229" y="-1589"/>
              <a:ext cx="19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0" y="24"/>
                </a:cxn>
                <a:cxn ang="0">
                  <a:pos x="19" y="24"/>
                </a:cxn>
                <a:cxn ang="0">
                  <a:pos x="19" y="12"/>
                </a:cxn>
                <a:cxn ang="0">
                  <a:pos x="14" y="1"/>
                </a:cxn>
                <a:cxn ang="0">
                  <a:pos x="4" y="0"/>
                </a:cxn>
              </a:cxnLst>
              <a:rect l="0" t="0" r="r" b="b"/>
              <a:pathLst>
                <a:path w="19" h="24">
                  <a:moveTo>
                    <a:pt x="4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19" y="24"/>
                  </a:lnTo>
                  <a:lnTo>
                    <a:pt x="19" y="12"/>
                  </a:lnTo>
                  <a:lnTo>
                    <a:pt x="14" y="1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6121996" y="5506486"/>
            <a:ext cx="74322" cy="502285"/>
            <a:chOff x="5171" y="-1589"/>
            <a:chExt cx="117" cy="791"/>
          </a:xfrm>
        </p:grpSpPr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171" y="-1589"/>
              <a:ext cx="117" cy="791"/>
            </a:xfrm>
            <a:custGeom>
              <a:avLst/>
              <a:gdLst/>
              <a:ahLst/>
              <a:cxnLst>
                <a:cxn ang="0">
                  <a:pos x="101" y="428"/>
                </a:cxn>
                <a:cxn ang="0">
                  <a:pos x="111" y="411"/>
                </a:cxn>
                <a:cxn ang="0">
                  <a:pos x="116" y="390"/>
                </a:cxn>
                <a:cxn ang="0">
                  <a:pos x="116" y="153"/>
                </a:cxn>
                <a:cxn ang="0">
                  <a:pos x="113" y="133"/>
                </a:cxn>
                <a:cxn ang="0">
                  <a:pos x="106" y="113"/>
                </a:cxn>
                <a:cxn ang="0">
                  <a:pos x="91" y="91"/>
                </a:cxn>
                <a:cxn ang="0">
                  <a:pos x="82" y="73"/>
                </a:cxn>
                <a:cxn ang="0">
                  <a:pos x="77" y="52"/>
                </a:cxn>
                <a:cxn ang="0">
                  <a:pos x="77" y="26"/>
                </a:cxn>
                <a:cxn ang="0">
                  <a:pos x="77" y="12"/>
                </a:cxn>
                <a:cxn ang="0">
                  <a:pos x="72" y="1"/>
                </a:cxn>
                <a:cxn ang="0">
                  <a:pos x="67" y="0"/>
                </a:cxn>
                <a:cxn ang="0">
                  <a:pos x="62" y="0"/>
                </a:cxn>
                <a:cxn ang="0">
                  <a:pos x="58" y="10"/>
                </a:cxn>
                <a:cxn ang="0">
                  <a:pos x="58" y="24"/>
                </a:cxn>
                <a:cxn ang="0">
                  <a:pos x="58" y="10"/>
                </a:cxn>
                <a:cxn ang="0">
                  <a:pos x="54" y="0"/>
                </a:cxn>
                <a:cxn ang="0">
                  <a:pos x="49" y="0"/>
                </a:cxn>
                <a:cxn ang="0">
                  <a:pos x="44" y="1"/>
                </a:cxn>
                <a:cxn ang="0">
                  <a:pos x="39" y="12"/>
                </a:cxn>
                <a:cxn ang="0">
                  <a:pos x="39" y="26"/>
                </a:cxn>
                <a:cxn ang="0">
                  <a:pos x="39" y="46"/>
                </a:cxn>
                <a:cxn ang="0">
                  <a:pos x="36" y="65"/>
                </a:cxn>
                <a:cxn ang="0">
                  <a:pos x="29" y="85"/>
                </a:cxn>
                <a:cxn ang="0">
                  <a:pos x="14" y="107"/>
                </a:cxn>
                <a:cxn ang="0">
                  <a:pos x="5" y="125"/>
                </a:cxn>
                <a:cxn ang="0">
                  <a:pos x="0" y="146"/>
                </a:cxn>
                <a:cxn ang="0">
                  <a:pos x="0" y="384"/>
                </a:cxn>
                <a:cxn ang="0">
                  <a:pos x="3" y="403"/>
                </a:cxn>
                <a:cxn ang="0">
                  <a:pos x="11" y="423"/>
                </a:cxn>
                <a:cxn ang="0">
                  <a:pos x="28" y="445"/>
                </a:cxn>
                <a:cxn ang="0">
                  <a:pos x="34" y="463"/>
                </a:cxn>
                <a:cxn ang="0">
                  <a:pos x="29" y="482"/>
                </a:cxn>
                <a:cxn ang="0">
                  <a:pos x="15" y="499"/>
                </a:cxn>
                <a:cxn ang="0">
                  <a:pos x="5" y="517"/>
                </a:cxn>
                <a:cxn ang="0">
                  <a:pos x="0" y="537"/>
                </a:cxn>
                <a:cxn ang="0">
                  <a:pos x="0" y="766"/>
                </a:cxn>
                <a:cxn ang="0">
                  <a:pos x="0" y="780"/>
                </a:cxn>
                <a:cxn ang="0">
                  <a:pos x="11" y="791"/>
                </a:cxn>
                <a:cxn ang="0">
                  <a:pos x="24" y="791"/>
                </a:cxn>
                <a:cxn ang="0">
                  <a:pos x="33" y="791"/>
                </a:cxn>
                <a:cxn ang="0">
                  <a:pos x="47" y="791"/>
                </a:cxn>
                <a:cxn ang="0">
                  <a:pos x="58" y="780"/>
                </a:cxn>
                <a:cxn ang="0">
                  <a:pos x="58" y="766"/>
                </a:cxn>
                <a:cxn ang="0">
                  <a:pos x="58" y="780"/>
                </a:cxn>
                <a:cxn ang="0">
                  <a:pos x="69" y="791"/>
                </a:cxn>
                <a:cxn ang="0">
                  <a:pos x="83" y="791"/>
                </a:cxn>
                <a:cxn ang="0">
                  <a:pos x="91" y="791"/>
                </a:cxn>
                <a:cxn ang="0">
                  <a:pos x="105" y="791"/>
                </a:cxn>
                <a:cxn ang="0">
                  <a:pos x="116" y="780"/>
                </a:cxn>
                <a:cxn ang="0">
                  <a:pos x="116" y="766"/>
                </a:cxn>
                <a:cxn ang="0">
                  <a:pos x="116" y="543"/>
                </a:cxn>
                <a:cxn ang="0">
                  <a:pos x="113" y="524"/>
                </a:cxn>
                <a:cxn ang="0">
                  <a:pos x="104" y="504"/>
                </a:cxn>
                <a:cxn ang="0">
                  <a:pos x="89" y="484"/>
                </a:cxn>
                <a:cxn ang="0">
                  <a:pos x="82" y="466"/>
                </a:cxn>
                <a:cxn ang="0">
                  <a:pos x="87" y="447"/>
                </a:cxn>
                <a:cxn ang="0">
                  <a:pos x="101" y="428"/>
                </a:cxn>
              </a:cxnLst>
              <a:rect l="0" t="0" r="r" b="b"/>
              <a:pathLst>
                <a:path w="117" h="791">
                  <a:moveTo>
                    <a:pt x="101" y="428"/>
                  </a:moveTo>
                  <a:lnTo>
                    <a:pt x="111" y="411"/>
                  </a:lnTo>
                  <a:lnTo>
                    <a:pt x="116" y="390"/>
                  </a:lnTo>
                  <a:lnTo>
                    <a:pt x="116" y="153"/>
                  </a:lnTo>
                  <a:lnTo>
                    <a:pt x="113" y="133"/>
                  </a:lnTo>
                  <a:lnTo>
                    <a:pt x="106" y="113"/>
                  </a:lnTo>
                  <a:lnTo>
                    <a:pt x="91" y="91"/>
                  </a:lnTo>
                  <a:lnTo>
                    <a:pt x="82" y="73"/>
                  </a:lnTo>
                  <a:lnTo>
                    <a:pt x="77" y="52"/>
                  </a:lnTo>
                  <a:lnTo>
                    <a:pt x="77" y="26"/>
                  </a:lnTo>
                  <a:lnTo>
                    <a:pt x="77" y="12"/>
                  </a:lnTo>
                  <a:lnTo>
                    <a:pt x="72" y="1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10"/>
                  </a:lnTo>
                  <a:lnTo>
                    <a:pt x="58" y="24"/>
                  </a:lnTo>
                  <a:lnTo>
                    <a:pt x="58" y="1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4" y="1"/>
                  </a:lnTo>
                  <a:lnTo>
                    <a:pt x="39" y="12"/>
                  </a:lnTo>
                  <a:lnTo>
                    <a:pt x="39" y="26"/>
                  </a:lnTo>
                  <a:lnTo>
                    <a:pt x="39" y="46"/>
                  </a:lnTo>
                  <a:lnTo>
                    <a:pt x="36" y="65"/>
                  </a:lnTo>
                  <a:lnTo>
                    <a:pt x="29" y="85"/>
                  </a:lnTo>
                  <a:lnTo>
                    <a:pt x="14" y="107"/>
                  </a:lnTo>
                  <a:lnTo>
                    <a:pt x="5" y="125"/>
                  </a:lnTo>
                  <a:lnTo>
                    <a:pt x="0" y="146"/>
                  </a:lnTo>
                  <a:lnTo>
                    <a:pt x="0" y="384"/>
                  </a:lnTo>
                  <a:lnTo>
                    <a:pt x="3" y="403"/>
                  </a:lnTo>
                  <a:lnTo>
                    <a:pt x="11" y="423"/>
                  </a:lnTo>
                  <a:lnTo>
                    <a:pt x="28" y="445"/>
                  </a:lnTo>
                  <a:lnTo>
                    <a:pt x="34" y="463"/>
                  </a:lnTo>
                  <a:lnTo>
                    <a:pt x="29" y="482"/>
                  </a:lnTo>
                  <a:lnTo>
                    <a:pt x="15" y="499"/>
                  </a:lnTo>
                  <a:lnTo>
                    <a:pt x="5" y="517"/>
                  </a:lnTo>
                  <a:lnTo>
                    <a:pt x="0" y="537"/>
                  </a:lnTo>
                  <a:lnTo>
                    <a:pt x="0" y="766"/>
                  </a:lnTo>
                  <a:lnTo>
                    <a:pt x="0" y="780"/>
                  </a:lnTo>
                  <a:lnTo>
                    <a:pt x="11" y="791"/>
                  </a:lnTo>
                  <a:lnTo>
                    <a:pt x="24" y="791"/>
                  </a:lnTo>
                  <a:lnTo>
                    <a:pt x="33" y="791"/>
                  </a:lnTo>
                  <a:lnTo>
                    <a:pt x="47" y="791"/>
                  </a:lnTo>
                  <a:lnTo>
                    <a:pt x="58" y="780"/>
                  </a:lnTo>
                  <a:lnTo>
                    <a:pt x="58" y="766"/>
                  </a:lnTo>
                  <a:lnTo>
                    <a:pt x="58" y="780"/>
                  </a:lnTo>
                  <a:lnTo>
                    <a:pt x="69" y="791"/>
                  </a:lnTo>
                  <a:lnTo>
                    <a:pt x="83" y="791"/>
                  </a:lnTo>
                  <a:lnTo>
                    <a:pt x="91" y="791"/>
                  </a:lnTo>
                  <a:lnTo>
                    <a:pt x="105" y="791"/>
                  </a:lnTo>
                  <a:lnTo>
                    <a:pt x="116" y="780"/>
                  </a:lnTo>
                  <a:lnTo>
                    <a:pt x="116" y="766"/>
                  </a:lnTo>
                  <a:lnTo>
                    <a:pt x="116" y="543"/>
                  </a:lnTo>
                  <a:lnTo>
                    <a:pt x="113" y="524"/>
                  </a:lnTo>
                  <a:lnTo>
                    <a:pt x="104" y="504"/>
                  </a:lnTo>
                  <a:lnTo>
                    <a:pt x="89" y="484"/>
                  </a:lnTo>
                  <a:lnTo>
                    <a:pt x="82" y="466"/>
                  </a:lnTo>
                  <a:lnTo>
                    <a:pt x="87" y="447"/>
                  </a:lnTo>
                  <a:lnTo>
                    <a:pt x="101" y="428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99" name="Group 75"/>
          <p:cNvGrpSpPr>
            <a:grpSpLocks/>
          </p:cNvGrpSpPr>
          <p:nvPr/>
        </p:nvGrpSpPr>
        <p:grpSpPr bwMode="auto">
          <a:xfrm>
            <a:off x="6135336" y="5519186"/>
            <a:ext cx="47007" cy="15875"/>
            <a:chOff x="5192" y="-1569"/>
            <a:chExt cx="74" cy="25"/>
          </a:xfrm>
        </p:grpSpPr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192" y="-1569"/>
              <a:ext cx="74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0"/>
                </a:cxn>
                <a:cxn ang="0">
                  <a:pos x="11" y="26"/>
                </a:cxn>
                <a:cxn ang="0">
                  <a:pos x="63" y="26"/>
                </a:cxn>
                <a:cxn ang="0">
                  <a:pos x="74" y="0"/>
                </a:cxn>
              </a:cxnLst>
              <a:rect l="0" t="0" r="r" b="b"/>
              <a:pathLst>
                <a:path w="74" h="25">
                  <a:moveTo>
                    <a:pt x="74" y="0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63" y="26"/>
                  </a:lnTo>
                  <a:lnTo>
                    <a:pt x="74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01" name="Group 77"/>
          <p:cNvGrpSpPr>
            <a:grpSpLocks/>
          </p:cNvGrpSpPr>
          <p:nvPr/>
        </p:nvGrpSpPr>
        <p:grpSpPr bwMode="auto">
          <a:xfrm>
            <a:off x="6135336" y="5519186"/>
            <a:ext cx="47007" cy="15875"/>
            <a:chOff x="5192" y="-1569"/>
            <a:chExt cx="74" cy="25"/>
          </a:xfrm>
        </p:grpSpPr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5192" y="-1569"/>
              <a:ext cx="74" cy="25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0"/>
                </a:cxn>
                <a:cxn ang="0">
                  <a:pos x="11" y="26"/>
                </a:cxn>
                <a:cxn ang="0">
                  <a:pos x="63" y="26"/>
                </a:cxn>
                <a:cxn ang="0">
                  <a:pos x="74" y="0"/>
                </a:cxn>
              </a:cxnLst>
              <a:rect l="0" t="0" r="r" b="b"/>
              <a:pathLst>
                <a:path w="74" h="25">
                  <a:moveTo>
                    <a:pt x="74" y="0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63" y="26"/>
                  </a:lnTo>
                  <a:lnTo>
                    <a:pt x="74" y="0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022900" y="5097546"/>
            <a:ext cx="185488" cy="421640"/>
            <a:chOff x="5015" y="-2233"/>
            <a:chExt cx="292" cy="664"/>
          </a:xfrm>
        </p:grpSpPr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5015" y="-2233"/>
              <a:ext cx="292" cy="664"/>
            </a:xfrm>
            <a:custGeom>
              <a:avLst/>
              <a:gdLst/>
              <a:ahLst/>
              <a:cxnLst>
                <a:cxn ang="0">
                  <a:pos x="292" y="591"/>
                </a:cxn>
                <a:cxn ang="0">
                  <a:pos x="136" y="591"/>
                </a:cxn>
                <a:cxn ang="0">
                  <a:pos x="176" y="613"/>
                </a:cxn>
                <a:cxn ang="0">
                  <a:pos x="176" y="664"/>
                </a:cxn>
                <a:cxn ang="0">
                  <a:pos x="177" y="664"/>
                </a:cxn>
                <a:cxn ang="0">
                  <a:pos x="251" y="664"/>
                </a:cxn>
                <a:cxn ang="0">
                  <a:pos x="251" y="664"/>
                </a:cxn>
                <a:cxn ang="0">
                  <a:pos x="251" y="613"/>
                </a:cxn>
                <a:cxn ang="0">
                  <a:pos x="292" y="591"/>
                </a:cxn>
              </a:cxnLst>
              <a:rect l="0" t="0" r="r" b="b"/>
              <a:pathLst>
                <a:path w="292" h="664">
                  <a:moveTo>
                    <a:pt x="292" y="591"/>
                  </a:moveTo>
                  <a:lnTo>
                    <a:pt x="136" y="591"/>
                  </a:lnTo>
                  <a:lnTo>
                    <a:pt x="176" y="613"/>
                  </a:lnTo>
                  <a:lnTo>
                    <a:pt x="176" y="664"/>
                  </a:lnTo>
                  <a:lnTo>
                    <a:pt x="177" y="664"/>
                  </a:lnTo>
                  <a:lnTo>
                    <a:pt x="251" y="664"/>
                  </a:lnTo>
                  <a:lnTo>
                    <a:pt x="251" y="613"/>
                  </a:lnTo>
                  <a:lnTo>
                    <a:pt x="292" y="591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5015" y="-2233"/>
              <a:ext cx="292" cy="664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0" y="0"/>
                </a:cxn>
                <a:cxn ang="0">
                  <a:pos x="28" y="5"/>
                </a:cxn>
                <a:cxn ang="0">
                  <a:pos x="11" y="19"/>
                </a:cxn>
                <a:cxn ang="0">
                  <a:pos x="1" y="38"/>
                </a:cxn>
                <a:cxn ang="0">
                  <a:pos x="0" y="467"/>
                </a:cxn>
                <a:cxn ang="0">
                  <a:pos x="3" y="487"/>
                </a:cxn>
                <a:cxn ang="0">
                  <a:pos x="11" y="507"/>
                </a:cxn>
                <a:cxn ang="0">
                  <a:pos x="24" y="525"/>
                </a:cxn>
                <a:cxn ang="0">
                  <a:pos x="39" y="538"/>
                </a:cxn>
                <a:cxn ang="0">
                  <a:pos x="84" y="562"/>
                </a:cxn>
                <a:cxn ang="0">
                  <a:pos x="84" y="658"/>
                </a:cxn>
                <a:cxn ang="0">
                  <a:pos x="136" y="658"/>
                </a:cxn>
                <a:cxn ang="0">
                  <a:pos x="136" y="591"/>
                </a:cxn>
                <a:cxn ang="0">
                  <a:pos x="292" y="591"/>
                </a:cxn>
                <a:cxn ang="0">
                  <a:pos x="384" y="541"/>
                </a:cxn>
                <a:cxn ang="0">
                  <a:pos x="423" y="492"/>
                </a:cxn>
                <a:cxn ang="0">
                  <a:pos x="428" y="50"/>
                </a:cxn>
                <a:cxn ang="0">
                  <a:pos x="423" y="28"/>
                </a:cxn>
                <a:cxn ang="0">
                  <a:pos x="409" y="11"/>
                </a:cxn>
                <a:cxn ang="0">
                  <a:pos x="390" y="2"/>
                </a:cxn>
                <a:cxn ang="0">
                  <a:pos x="378" y="0"/>
                </a:cxn>
              </a:cxnLst>
              <a:rect l="0" t="0" r="r" b="b"/>
              <a:pathLst>
                <a:path w="292" h="664">
                  <a:moveTo>
                    <a:pt x="378" y="0"/>
                  </a:moveTo>
                  <a:lnTo>
                    <a:pt x="50" y="0"/>
                  </a:lnTo>
                  <a:lnTo>
                    <a:pt x="28" y="5"/>
                  </a:lnTo>
                  <a:lnTo>
                    <a:pt x="11" y="19"/>
                  </a:lnTo>
                  <a:lnTo>
                    <a:pt x="1" y="38"/>
                  </a:lnTo>
                  <a:lnTo>
                    <a:pt x="0" y="467"/>
                  </a:lnTo>
                  <a:lnTo>
                    <a:pt x="3" y="487"/>
                  </a:lnTo>
                  <a:lnTo>
                    <a:pt x="11" y="507"/>
                  </a:lnTo>
                  <a:lnTo>
                    <a:pt x="24" y="525"/>
                  </a:lnTo>
                  <a:lnTo>
                    <a:pt x="39" y="538"/>
                  </a:lnTo>
                  <a:lnTo>
                    <a:pt x="84" y="562"/>
                  </a:lnTo>
                  <a:lnTo>
                    <a:pt x="84" y="658"/>
                  </a:lnTo>
                  <a:lnTo>
                    <a:pt x="136" y="658"/>
                  </a:lnTo>
                  <a:lnTo>
                    <a:pt x="136" y="591"/>
                  </a:lnTo>
                  <a:lnTo>
                    <a:pt x="292" y="591"/>
                  </a:lnTo>
                  <a:lnTo>
                    <a:pt x="384" y="541"/>
                  </a:lnTo>
                  <a:lnTo>
                    <a:pt x="423" y="492"/>
                  </a:lnTo>
                  <a:lnTo>
                    <a:pt x="428" y="50"/>
                  </a:lnTo>
                  <a:lnTo>
                    <a:pt x="423" y="28"/>
                  </a:lnTo>
                  <a:lnTo>
                    <a:pt x="409" y="11"/>
                  </a:lnTo>
                  <a:lnTo>
                    <a:pt x="390" y="2"/>
                  </a:lnTo>
                  <a:lnTo>
                    <a:pt x="378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06" name="Group 82"/>
          <p:cNvGrpSpPr>
            <a:grpSpLocks/>
          </p:cNvGrpSpPr>
          <p:nvPr/>
        </p:nvGrpSpPr>
        <p:grpSpPr bwMode="auto">
          <a:xfrm>
            <a:off x="6022900" y="5097546"/>
            <a:ext cx="271880" cy="421640"/>
            <a:chOff x="5015" y="-2233"/>
            <a:chExt cx="428" cy="664"/>
          </a:xfrm>
        </p:grpSpPr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5015" y="-2233"/>
              <a:ext cx="428" cy="664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0" y="0"/>
                </a:cxn>
                <a:cxn ang="0">
                  <a:pos x="28" y="5"/>
                </a:cxn>
                <a:cxn ang="0">
                  <a:pos x="11" y="19"/>
                </a:cxn>
                <a:cxn ang="0">
                  <a:pos x="1" y="38"/>
                </a:cxn>
                <a:cxn ang="0">
                  <a:pos x="0" y="467"/>
                </a:cxn>
                <a:cxn ang="0">
                  <a:pos x="3" y="487"/>
                </a:cxn>
                <a:cxn ang="0">
                  <a:pos x="11" y="507"/>
                </a:cxn>
                <a:cxn ang="0">
                  <a:pos x="24" y="525"/>
                </a:cxn>
                <a:cxn ang="0">
                  <a:pos x="39" y="538"/>
                </a:cxn>
                <a:cxn ang="0">
                  <a:pos x="84" y="562"/>
                </a:cxn>
                <a:cxn ang="0">
                  <a:pos x="84" y="658"/>
                </a:cxn>
                <a:cxn ang="0">
                  <a:pos x="136" y="658"/>
                </a:cxn>
                <a:cxn ang="0">
                  <a:pos x="136" y="591"/>
                </a:cxn>
                <a:cxn ang="0">
                  <a:pos x="172" y="610"/>
                </a:cxn>
                <a:cxn ang="0">
                  <a:pos x="173" y="611"/>
                </a:cxn>
                <a:cxn ang="0">
                  <a:pos x="176" y="613"/>
                </a:cxn>
                <a:cxn ang="0">
                  <a:pos x="176" y="664"/>
                </a:cxn>
                <a:cxn ang="0">
                  <a:pos x="177" y="664"/>
                </a:cxn>
                <a:cxn ang="0">
                  <a:pos x="251" y="664"/>
                </a:cxn>
                <a:cxn ang="0">
                  <a:pos x="251" y="664"/>
                </a:cxn>
                <a:cxn ang="0">
                  <a:pos x="251" y="613"/>
                </a:cxn>
                <a:cxn ang="0">
                  <a:pos x="254" y="611"/>
                </a:cxn>
                <a:cxn ang="0">
                  <a:pos x="384" y="541"/>
                </a:cxn>
                <a:cxn ang="0">
                  <a:pos x="423" y="492"/>
                </a:cxn>
                <a:cxn ang="0">
                  <a:pos x="428" y="50"/>
                </a:cxn>
                <a:cxn ang="0">
                  <a:pos x="423" y="28"/>
                </a:cxn>
                <a:cxn ang="0">
                  <a:pos x="409" y="11"/>
                </a:cxn>
                <a:cxn ang="0">
                  <a:pos x="390" y="2"/>
                </a:cxn>
                <a:cxn ang="0">
                  <a:pos x="378" y="0"/>
                </a:cxn>
              </a:cxnLst>
              <a:rect l="0" t="0" r="r" b="b"/>
              <a:pathLst>
                <a:path w="428" h="664">
                  <a:moveTo>
                    <a:pt x="378" y="0"/>
                  </a:moveTo>
                  <a:lnTo>
                    <a:pt x="50" y="0"/>
                  </a:lnTo>
                  <a:lnTo>
                    <a:pt x="28" y="5"/>
                  </a:lnTo>
                  <a:lnTo>
                    <a:pt x="11" y="19"/>
                  </a:lnTo>
                  <a:lnTo>
                    <a:pt x="1" y="38"/>
                  </a:lnTo>
                  <a:lnTo>
                    <a:pt x="0" y="467"/>
                  </a:lnTo>
                  <a:lnTo>
                    <a:pt x="3" y="487"/>
                  </a:lnTo>
                  <a:lnTo>
                    <a:pt x="11" y="507"/>
                  </a:lnTo>
                  <a:lnTo>
                    <a:pt x="24" y="525"/>
                  </a:lnTo>
                  <a:lnTo>
                    <a:pt x="39" y="538"/>
                  </a:lnTo>
                  <a:lnTo>
                    <a:pt x="84" y="562"/>
                  </a:lnTo>
                  <a:lnTo>
                    <a:pt x="84" y="658"/>
                  </a:lnTo>
                  <a:lnTo>
                    <a:pt x="136" y="658"/>
                  </a:lnTo>
                  <a:lnTo>
                    <a:pt x="136" y="591"/>
                  </a:lnTo>
                  <a:lnTo>
                    <a:pt x="172" y="610"/>
                  </a:lnTo>
                  <a:lnTo>
                    <a:pt x="173" y="611"/>
                  </a:lnTo>
                  <a:lnTo>
                    <a:pt x="176" y="613"/>
                  </a:lnTo>
                  <a:lnTo>
                    <a:pt x="176" y="664"/>
                  </a:lnTo>
                  <a:lnTo>
                    <a:pt x="177" y="664"/>
                  </a:lnTo>
                  <a:lnTo>
                    <a:pt x="251" y="664"/>
                  </a:lnTo>
                  <a:lnTo>
                    <a:pt x="251" y="613"/>
                  </a:lnTo>
                  <a:lnTo>
                    <a:pt x="254" y="611"/>
                  </a:lnTo>
                  <a:lnTo>
                    <a:pt x="384" y="541"/>
                  </a:lnTo>
                  <a:lnTo>
                    <a:pt x="423" y="492"/>
                  </a:lnTo>
                  <a:lnTo>
                    <a:pt x="428" y="50"/>
                  </a:lnTo>
                  <a:lnTo>
                    <a:pt x="423" y="28"/>
                  </a:lnTo>
                  <a:lnTo>
                    <a:pt x="409" y="11"/>
                  </a:lnTo>
                  <a:lnTo>
                    <a:pt x="390" y="2"/>
                  </a:lnTo>
                  <a:lnTo>
                    <a:pt x="378" y="0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08" name="Group 84"/>
          <p:cNvGrpSpPr>
            <a:grpSpLocks/>
          </p:cNvGrpSpPr>
          <p:nvPr/>
        </p:nvGrpSpPr>
        <p:grpSpPr bwMode="auto">
          <a:xfrm>
            <a:off x="6038780" y="5113421"/>
            <a:ext cx="240118" cy="389890"/>
            <a:chOff x="5040" y="-2208"/>
            <a:chExt cx="378" cy="614"/>
          </a:xfrm>
        </p:grpSpPr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5040" y="-2208"/>
              <a:ext cx="378" cy="614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442"/>
                </a:cxn>
                <a:cxn ang="0">
                  <a:pos x="4" y="462"/>
                </a:cxn>
                <a:cxn ang="0">
                  <a:pos x="15" y="481"/>
                </a:cxn>
                <a:cxn ang="0">
                  <a:pos x="83" y="523"/>
                </a:cxn>
                <a:cxn ang="0">
                  <a:pos x="86" y="524"/>
                </a:cxn>
                <a:cxn ang="0">
                  <a:pos x="175" y="570"/>
                </a:cxn>
                <a:cxn ang="0">
                  <a:pos x="175" y="611"/>
                </a:cxn>
                <a:cxn ang="0">
                  <a:pos x="180" y="614"/>
                </a:cxn>
                <a:cxn ang="0">
                  <a:pos x="202" y="614"/>
                </a:cxn>
                <a:cxn ang="0">
                  <a:pos x="202" y="571"/>
                </a:cxn>
                <a:cxn ang="0">
                  <a:pos x="220" y="563"/>
                </a:cxn>
                <a:cxn ang="0">
                  <a:pos x="347" y="494"/>
                </a:cxn>
                <a:cxn ang="0">
                  <a:pos x="362" y="481"/>
                </a:cxn>
                <a:cxn ang="0">
                  <a:pos x="374" y="462"/>
                </a:cxn>
                <a:cxn ang="0">
                  <a:pos x="378" y="25"/>
                </a:cxn>
                <a:cxn ang="0">
                  <a:pos x="378" y="11"/>
                </a:cxn>
                <a:cxn ang="0">
                  <a:pos x="367" y="0"/>
                </a:cxn>
              </a:cxnLst>
              <a:rect l="0" t="0" r="r" b="b"/>
              <a:pathLst>
                <a:path w="378" h="614">
                  <a:moveTo>
                    <a:pt x="367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442"/>
                  </a:lnTo>
                  <a:lnTo>
                    <a:pt x="4" y="462"/>
                  </a:lnTo>
                  <a:lnTo>
                    <a:pt x="15" y="481"/>
                  </a:lnTo>
                  <a:lnTo>
                    <a:pt x="83" y="523"/>
                  </a:lnTo>
                  <a:lnTo>
                    <a:pt x="86" y="524"/>
                  </a:lnTo>
                  <a:lnTo>
                    <a:pt x="175" y="570"/>
                  </a:lnTo>
                  <a:lnTo>
                    <a:pt x="175" y="611"/>
                  </a:lnTo>
                  <a:lnTo>
                    <a:pt x="180" y="614"/>
                  </a:lnTo>
                  <a:lnTo>
                    <a:pt x="202" y="614"/>
                  </a:lnTo>
                  <a:lnTo>
                    <a:pt x="202" y="571"/>
                  </a:lnTo>
                  <a:lnTo>
                    <a:pt x="220" y="563"/>
                  </a:lnTo>
                  <a:lnTo>
                    <a:pt x="347" y="494"/>
                  </a:lnTo>
                  <a:lnTo>
                    <a:pt x="362" y="481"/>
                  </a:lnTo>
                  <a:lnTo>
                    <a:pt x="374" y="462"/>
                  </a:lnTo>
                  <a:lnTo>
                    <a:pt x="378" y="25"/>
                  </a:lnTo>
                  <a:lnTo>
                    <a:pt x="378" y="11"/>
                  </a:lnTo>
                  <a:lnTo>
                    <a:pt x="367" y="0"/>
                  </a:lnTo>
                </a:path>
              </a:pathLst>
            </a:custGeom>
            <a:solidFill>
              <a:srgbClr val="FFEA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10" name="Group 86"/>
          <p:cNvGrpSpPr>
            <a:grpSpLocks/>
          </p:cNvGrpSpPr>
          <p:nvPr/>
        </p:nvGrpSpPr>
        <p:grpSpPr bwMode="auto">
          <a:xfrm>
            <a:off x="6047674" y="5113421"/>
            <a:ext cx="146104" cy="1270"/>
            <a:chOff x="5054" y="-2208"/>
            <a:chExt cx="230" cy="2"/>
          </a:xfrm>
        </p:grpSpPr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5054" y="-2208"/>
              <a:ext cx="230" cy="2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2"/>
                </a:cxn>
              </a:cxnLst>
              <a:rect l="0" t="0" r="r" b="b"/>
              <a:pathLst>
                <a:path w="230" h="2">
                  <a:moveTo>
                    <a:pt x="230" y="0"/>
                  </a:moveTo>
                  <a:lnTo>
                    <a:pt x="230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noFill/>
            <a:ln w="274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12" name="Group 88"/>
          <p:cNvGrpSpPr>
            <a:grpSpLocks/>
          </p:cNvGrpSpPr>
          <p:nvPr/>
        </p:nvGrpSpPr>
        <p:grpSpPr bwMode="auto">
          <a:xfrm>
            <a:off x="6238244" y="5113421"/>
            <a:ext cx="40655" cy="71120"/>
            <a:chOff x="5354" y="-2208"/>
            <a:chExt cx="64" cy="112"/>
          </a:xfrm>
        </p:grpSpPr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5354" y="-2208"/>
              <a:ext cx="64" cy="112"/>
            </a:xfrm>
            <a:custGeom>
              <a:avLst/>
              <a:gdLst/>
              <a:ahLst/>
              <a:cxnLst>
                <a:cxn ang="0">
                  <a:pos x="64" y="112"/>
                </a:cxn>
                <a:cxn ang="0">
                  <a:pos x="64" y="80"/>
                </a:cxn>
                <a:cxn ang="0">
                  <a:pos x="64" y="53"/>
                </a:cxn>
                <a:cxn ang="0">
                  <a:pos x="64" y="35"/>
                </a:cxn>
                <a:cxn ang="0">
                  <a:pos x="64" y="26"/>
                </a:cxn>
                <a:cxn ang="0">
                  <a:pos x="64" y="11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64" h="112">
                  <a:moveTo>
                    <a:pt x="64" y="112"/>
                  </a:moveTo>
                  <a:lnTo>
                    <a:pt x="64" y="80"/>
                  </a:lnTo>
                  <a:lnTo>
                    <a:pt x="64" y="53"/>
                  </a:lnTo>
                  <a:lnTo>
                    <a:pt x="64" y="35"/>
                  </a:lnTo>
                  <a:lnTo>
                    <a:pt x="64" y="26"/>
                  </a:lnTo>
                  <a:lnTo>
                    <a:pt x="64" y="11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274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14" name="Group 90"/>
          <p:cNvGrpSpPr>
            <a:grpSpLocks/>
          </p:cNvGrpSpPr>
          <p:nvPr/>
        </p:nvGrpSpPr>
        <p:grpSpPr bwMode="auto">
          <a:xfrm>
            <a:off x="6278899" y="5234706"/>
            <a:ext cx="1270" cy="138430"/>
            <a:chOff x="5418" y="-2017"/>
            <a:chExt cx="2" cy="218"/>
          </a:xfrm>
        </p:grpSpPr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5418" y="-2017"/>
              <a:ext cx="2" cy="218"/>
            </a:xfrm>
            <a:custGeom>
              <a:avLst/>
              <a:gdLst/>
              <a:ahLst/>
              <a:cxnLst>
                <a:cxn ang="0">
                  <a:pos x="0" y="219"/>
                </a:cxn>
                <a:cxn ang="0">
                  <a:pos x="0" y="205"/>
                </a:cxn>
                <a:cxn ang="0">
                  <a:pos x="0" y="189"/>
                </a:cxn>
                <a:cxn ang="0">
                  <a:pos x="0" y="172"/>
                </a:cxn>
                <a:cxn ang="0">
                  <a:pos x="0" y="153"/>
                </a:cxn>
                <a:cxn ang="0">
                  <a:pos x="0" y="133"/>
                </a:cxn>
                <a:cxn ang="0">
                  <a:pos x="0" y="112"/>
                </a:cxn>
                <a:cxn ang="0">
                  <a:pos x="0" y="90"/>
                </a:cxn>
                <a:cxn ang="0">
                  <a:pos x="0" y="68"/>
                </a:cxn>
                <a:cxn ang="0">
                  <a:pos x="0" y="45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h="218">
                  <a:moveTo>
                    <a:pt x="0" y="219"/>
                  </a:moveTo>
                  <a:lnTo>
                    <a:pt x="0" y="205"/>
                  </a:lnTo>
                  <a:lnTo>
                    <a:pt x="0" y="189"/>
                  </a:lnTo>
                  <a:lnTo>
                    <a:pt x="0" y="172"/>
                  </a:lnTo>
                  <a:lnTo>
                    <a:pt x="0" y="153"/>
                  </a:lnTo>
                  <a:lnTo>
                    <a:pt x="0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noFill/>
            <a:ln w="274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6105480" y="5412506"/>
            <a:ext cx="167702" cy="90805"/>
            <a:chOff x="5145" y="-1737"/>
            <a:chExt cx="264" cy="143"/>
          </a:xfrm>
        </p:grpSpPr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5145" y="-1737"/>
              <a:ext cx="264" cy="14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64" y="95"/>
                </a:cxn>
                <a:cxn ang="0">
                  <a:pos x="70" y="137"/>
                </a:cxn>
                <a:cxn ang="0">
                  <a:pos x="75" y="143"/>
                </a:cxn>
                <a:cxn ang="0">
                  <a:pos x="92" y="143"/>
                </a:cxn>
                <a:cxn ang="0">
                  <a:pos x="97" y="143"/>
                </a:cxn>
                <a:cxn ang="0">
                  <a:pos x="97" y="118"/>
                </a:cxn>
                <a:cxn ang="0">
                  <a:pos x="97" y="100"/>
                </a:cxn>
                <a:cxn ang="0">
                  <a:pos x="115" y="92"/>
                </a:cxn>
                <a:cxn ang="0">
                  <a:pos x="242" y="23"/>
                </a:cxn>
                <a:cxn ang="0">
                  <a:pos x="251" y="18"/>
                </a:cxn>
                <a:cxn ang="0">
                  <a:pos x="258" y="10"/>
                </a:cxn>
                <a:cxn ang="0">
                  <a:pos x="264" y="0"/>
                </a:cxn>
              </a:cxnLst>
              <a:rect l="0" t="0" r="r" b="b"/>
              <a:pathLst>
                <a:path w="264" h="143">
                  <a:moveTo>
                    <a:pt x="0" y="63"/>
                  </a:moveTo>
                  <a:lnTo>
                    <a:pt x="64" y="95"/>
                  </a:lnTo>
                  <a:lnTo>
                    <a:pt x="70" y="137"/>
                  </a:lnTo>
                  <a:lnTo>
                    <a:pt x="75" y="143"/>
                  </a:lnTo>
                  <a:lnTo>
                    <a:pt x="92" y="143"/>
                  </a:lnTo>
                  <a:lnTo>
                    <a:pt x="97" y="143"/>
                  </a:lnTo>
                  <a:lnTo>
                    <a:pt x="97" y="118"/>
                  </a:lnTo>
                  <a:lnTo>
                    <a:pt x="97" y="100"/>
                  </a:lnTo>
                  <a:lnTo>
                    <a:pt x="115" y="92"/>
                  </a:lnTo>
                  <a:lnTo>
                    <a:pt x="242" y="23"/>
                  </a:lnTo>
                  <a:lnTo>
                    <a:pt x="251" y="18"/>
                  </a:lnTo>
                  <a:lnTo>
                    <a:pt x="258" y="10"/>
                  </a:lnTo>
                  <a:lnTo>
                    <a:pt x="264" y="0"/>
                  </a:lnTo>
                </a:path>
              </a:pathLst>
            </a:custGeom>
            <a:noFill/>
            <a:ln w="274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18" name="Group 94"/>
          <p:cNvGrpSpPr>
            <a:grpSpLocks/>
          </p:cNvGrpSpPr>
          <p:nvPr/>
        </p:nvGrpSpPr>
        <p:grpSpPr bwMode="auto">
          <a:xfrm>
            <a:off x="6038780" y="5326146"/>
            <a:ext cx="41290" cy="113030"/>
            <a:chOff x="5040" y="-1873"/>
            <a:chExt cx="65" cy="178"/>
          </a:xfrm>
        </p:grpSpPr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5040" y="-1873"/>
              <a:ext cx="65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0" y="60"/>
                </a:cxn>
                <a:cxn ang="0">
                  <a:pos x="0" y="83"/>
                </a:cxn>
                <a:cxn ang="0">
                  <a:pos x="0" y="99"/>
                </a:cxn>
                <a:cxn ang="0">
                  <a:pos x="0" y="107"/>
                </a:cxn>
                <a:cxn ang="0">
                  <a:pos x="4" y="127"/>
                </a:cxn>
                <a:cxn ang="0">
                  <a:pos x="15" y="145"/>
                </a:cxn>
                <a:cxn ang="0">
                  <a:pos x="30" y="159"/>
                </a:cxn>
                <a:cxn ang="0">
                  <a:pos x="50" y="170"/>
                </a:cxn>
                <a:cxn ang="0">
                  <a:pos x="65" y="178"/>
                </a:cxn>
              </a:cxnLst>
              <a:rect l="0" t="0" r="r" b="b"/>
              <a:pathLst>
                <a:path w="65" h="178">
                  <a:moveTo>
                    <a:pt x="0" y="0"/>
                  </a:moveTo>
                  <a:lnTo>
                    <a:pt x="0" y="32"/>
                  </a:lnTo>
                  <a:lnTo>
                    <a:pt x="0" y="60"/>
                  </a:lnTo>
                  <a:lnTo>
                    <a:pt x="0" y="83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4" y="127"/>
                  </a:lnTo>
                  <a:lnTo>
                    <a:pt x="15" y="145"/>
                  </a:lnTo>
                  <a:lnTo>
                    <a:pt x="30" y="159"/>
                  </a:lnTo>
                  <a:lnTo>
                    <a:pt x="50" y="170"/>
                  </a:lnTo>
                  <a:lnTo>
                    <a:pt x="65" y="178"/>
                  </a:lnTo>
                </a:path>
              </a:pathLst>
            </a:custGeom>
            <a:noFill/>
            <a:ln w="274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20" name="Group 96"/>
          <p:cNvGrpSpPr>
            <a:grpSpLocks/>
          </p:cNvGrpSpPr>
          <p:nvPr/>
        </p:nvGrpSpPr>
        <p:grpSpPr bwMode="auto">
          <a:xfrm>
            <a:off x="6038780" y="5148346"/>
            <a:ext cx="1270" cy="139065"/>
            <a:chOff x="5040" y="-2153"/>
            <a:chExt cx="2" cy="219"/>
          </a:xfrm>
        </p:grpSpPr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5040" y="-2153"/>
              <a:ext cx="2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07"/>
                </a:cxn>
                <a:cxn ang="0">
                  <a:pos x="0" y="129"/>
                </a:cxn>
                <a:cxn ang="0">
                  <a:pos x="0" y="151"/>
                </a:cxn>
                <a:cxn ang="0">
                  <a:pos x="0" y="174"/>
                </a:cxn>
                <a:cxn ang="0">
                  <a:pos x="0" y="196"/>
                </a:cxn>
                <a:cxn ang="0">
                  <a:pos x="0" y="219"/>
                </a:cxn>
              </a:cxnLst>
              <a:rect l="0" t="0" r="r" b="b"/>
              <a:pathLst>
                <a:path h="219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0" y="107"/>
                  </a:lnTo>
                  <a:lnTo>
                    <a:pt x="0" y="129"/>
                  </a:lnTo>
                  <a:lnTo>
                    <a:pt x="0" y="151"/>
                  </a:lnTo>
                  <a:lnTo>
                    <a:pt x="0" y="174"/>
                  </a:lnTo>
                  <a:lnTo>
                    <a:pt x="0" y="196"/>
                  </a:lnTo>
                  <a:lnTo>
                    <a:pt x="0" y="219"/>
                  </a:lnTo>
                </a:path>
              </a:pathLst>
            </a:custGeom>
            <a:noFill/>
            <a:ln w="2743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6142959" y="5966861"/>
            <a:ext cx="33032" cy="93980"/>
            <a:chOff x="5204" y="-864"/>
            <a:chExt cx="52" cy="148"/>
          </a:xfrm>
        </p:grpSpPr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5204" y="-864"/>
              <a:ext cx="52" cy="1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137"/>
                </a:cxn>
                <a:cxn ang="0">
                  <a:pos x="12" y="149"/>
                </a:cxn>
                <a:cxn ang="0">
                  <a:pos x="40" y="149"/>
                </a:cxn>
                <a:cxn ang="0">
                  <a:pos x="52" y="137"/>
                </a:cxn>
                <a:cxn ang="0">
                  <a:pos x="52" y="12"/>
                </a:cxn>
                <a:cxn ang="0">
                  <a:pos x="40" y="0"/>
                </a:cxn>
              </a:cxnLst>
              <a:rect l="0" t="0" r="r" b="b"/>
              <a:pathLst>
                <a:path w="52" h="148">
                  <a:moveTo>
                    <a:pt x="40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0" y="137"/>
                  </a:lnTo>
                  <a:lnTo>
                    <a:pt x="12" y="149"/>
                  </a:lnTo>
                  <a:lnTo>
                    <a:pt x="40" y="149"/>
                  </a:lnTo>
                  <a:lnTo>
                    <a:pt x="52" y="137"/>
                  </a:lnTo>
                  <a:lnTo>
                    <a:pt x="52" y="12"/>
                  </a:lnTo>
                  <a:lnTo>
                    <a:pt x="4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24" name="Group 100"/>
          <p:cNvGrpSpPr>
            <a:grpSpLocks/>
          </p:cNvGrpSpPr>
          <p:nvPr/>
        </p:nvGrpSpPr>
        <p:grpSpPr bwMode="auto">
          <a:xfrm>
            <a:off x="6142959" y="5966861"/>
            <a:ext cx="33032" cy="93980"/>
            <a:chOff x="5204" y="-864"/>
            <a:chExt cx="52" cy="148"/>
          </a:xfrm>
        </p:grpSpPr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5204" y="-864"/>
              <a:ext cx="52" cy="148"/>
            </a:xfrm>
            <a:custGeom>
              <a:avLst/>
              <a:gdLst/>
              <a:ahLst/>
              <a:cxnLst>
                <a:cxn ang="0">
                  <a:pos x="52" y="123"/>
                </a:cxn>
                <a:cxn ang="0">
                  <a:pos x="52" y="137"/>
                </a:cxn>
                <a:cxn ang="0">
                  <a:pos x="40" y="149"/>
                </a:cxn>
                <a:cxn ang="0">
                  <a:pos x="26" y="149"/>
                </a:cxn>
                <a:cxn ang="0">
                  <a:pos x="12" y="149"/>
                </a:cxn>
                <a:cxn ang="0">
                  <a:pos x="0" y="137"/>
                </a:cxn>
                <a:cxn ang="0">
                  <a:pos x="0" y="123"/>
                </a:cxn>
                <a:cxn ang="0">
                  <a:pos x="0" y="26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6" y="0"/>
                </a:cxn>
                <a:cxn ang="0">
                  <a:pos x="40" y="0"/>
                </a:cxn>
                <a:cxn ang="0">
                  <a:pos x="52" y="12"/>
                </a:cxn>
                <a:cxn ang="0">
                  <a:pos x="52" y="26"/>
                </a:cxn>
                <a:cxn ang="0">
                  <a:pos x="52" y="123"/>
                </a:cxn>
              </a:cxnLst>
              <a:rect l="0" t="0" r="r" b="b"/>
              <a:pathLst>
                <a:path w="52" h="148">
                  <a:moveTo>
                    <a:pt x="52" y="123"/>
                  </a:moveTo>
                  <a:lnTo>
                    <a:pt x="52" y="137"/>
                  </a:lnTo>
                  <a:lnTo>
                    <a:pt x="40" y="149"/>
                  </a:lnTo>
                  <a:lnTo>
                    <a:pt x="26" y="149"/>
                  </a:lnTo>
                  <a:lnTo>
                    <a:pt x="12" y="149"/>
                  </a:lnTo>
                  <a:lnTo>
                    <a:pt x="0" y="137"/>
                  </a:lnTo>
                  <a:lnTo>
                    <a:pt x="0" y="123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52" y="12"/>
                  </a:lnTo>
                  <a:lnTo>
                    <a:pt x="52" y="26"/>
                  </a:lnTo>
                  <a:lnTo>
                    <a:pt x="52" y="123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26" name="Group 102"/>
          <p:cNvGrpSpPr>
            <a:grpSpLocks/>
          </p:cNvGrpSpPr>
          <p:nvPr/>
        </p:nvGrpSpPr>
        <p:grpSpPr bwMode="auto">
          <a:xfrm>
            <a:off x="6135336" y="5928126"/>
            <a:ext cx="46372" cy="43180"/>
            <a:chOff x="5192" y="-925"/>
            <a:chExt cx="73" cy="68"/>
          </a:xfrm>
        </p:grpSpPr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5192" y="-925"/>
              <a:ext cx="73" cy="6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14"/>
                </a:cxn>
                <a:cxn ang="0">
                  <a:pos x="0" y="36"/>
                </a:cxn>
                <a:cxn ang="0">
                  <a:pos x="6" y="53"/>
                </a:cxn>
                <a:cxn ang="0">
                  <a:pos x="23" y="65"/>
                </a:cxn>
                <a:cxn ang="0">
                  <a:pos x="49" y="68"/>
                </a:cxn>
                <a:cxn ang="0">
                  <a:pos x="66" y="54"/>
                </a:cxn>
                <a:cxn ang="0">
                  <a:pos x="73" y="33"/>
                </a:cxn>
                <a:cxn ang="0">
                  <a:pos x="73" y="30"/>
                </a:cxn>
                <a:cxn ang="0">
                  <a:pos x="66" y="13"/>
                </a:cxn>
                <a:cxn ang="0">
                  <a:pos x="49" y="2"/>
                </a:cxn>
                <a:cxn ang="0">
                  <a:pos x="22" y="0"/>
                </a:cxn>
              </a:cxnLst>
              <a:rect l="0" t="0" r="r" b="b"/>
              <a:pathLst>
                <a:path w="73" h="68">
                  <a:moveTo>
                    <a:pt x="22" y="0"/>
                  </a:moveTo>
                  <a:lnTo>
                    <a:pt x="6" y="14"/>
                  </a:lnTo>
                  <a:lnTo>
                    <a:pt x="0" y="36"/>
                  </a:lnTo>
                  <a:lnTo>
                    <a:pt x="6" y="53"/>
                  </a:lnTo>
                  <a:lnTo>
                    <a:pt x="23" y="65"/>
                  </a:lnTo>
                  <a:lnTo>
                    <a:pt x="49" y="68"/>
                  </a:lnTo>
                  <a:lnTo>
                    <a:pt x="66" y="54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66" y="13"/>
                  </a:lnTo>
                  <a:lnTo>
                    <a:pt x="49" y="2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6135336" y="5928126"/>
            <a:ext cx="46372" cy="43180"/>
            <a:chOff x="5192" y="-925"/>
            <a:chExt cx="73" cy="68"/>
          </a:xfrm>
        </p:grpSpPr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5192" y="-925"/>
              <a:ext cx="73" cy="68"/>
            </a:xfrm>
            <a:custGeom>
              <a:avLst/>
              <a:gdLst/>
              <a:ahLst/>
              <a:cxnLst>
                <a:cxn ang="0">
                  <a:pos x="73" y="33"/>
                </a:cxn>
                <a:cxn ang="0">
                  <a:pos x="66" y="54"/>
                </a:cxn>
                <a:cxn ang="0">
                  <a:pos x="49" y="68"/>
                </a:cxn>
                <a:cxn ang="0">
                  <a:pos x="23" y="65"/>
                </a:cxn>
                <a:cxn ang="0">
                  <a:pos x="6" y="53"/>
                </a:cxn>
                <a:cxn ang="0">
                  <a:pos x="0" y="36"/>
                </a:cxn>
                <a:cxn ang="0">
                  <a:pos x="6" y="14"/>
                </a:cxn>
                <a:cxn ang="0">
                  <a:pos x="22" y="0"/>
                </a:cxn>
                <a:cxn ang="0">
                  <a:pos x="49" y="2"/>
                </a:cxn>
                <a:cxn ang="0">
                  <a:pos x="66" y="13"/>
                </a:cxn>
                <a:cxn ang="0">
                  <a:pos x="73" y="30"/>
                </a:cxn>
                <a:cxn ang="0">
                  <a:pos x="73" y="33"/>
                </a:cxn>
              </a:cxnLst>
              <a:rect l="0" t="0" r="r" b="b"/>
              <a:pathLst>
                <a:path w="73" h="68">
                  <a:moveTo>
                    <a:pt x="73" y="33"/>
                  </a:moveTo>
                  <a:lnTo>
                    <a:pt x="66" y="54"/>
                  </a:lnTo>
                  <a:lnTo>
                    <a:pt x="49" y="68"/>
                  </a:lnTo>
                  <a:lnTo>
                    <a:pt x="23" y="65"/>
                  </a:lnTo>
                  <a:lnTo>
                    <a:pt x="6" y="53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22" y="0"/>
                  </a:lnTo>
                  <a:lnTo>
                    <a:pt x="49" y="2"/>
                  </a:lnTo>
                  <a:lnTo>
                    <a:pt x="66" y="13"/>
                  </a:lnTo>
                  <a:lnTo>
                    <a:pt x="73" y="30"/>
                  </a:lnTo>
                  <a:lnTo>
                    <a:pt x="73" y="33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0" name="Group 106"/>
          <p:cNvGrpSpPr>
            <a:grpSpLocks/>
          </p:cNvGrpSpPr>
          <p:nvPr/>
        </p:nvGrpSpPr>
        <p:grpSpPr bwMode="auto">
          <a:xfrm>
            <a:off x="6135336" y="5966861"/>
            <a:ext cx="46372" cy="43180"/>
            <a:chOff x="5192" y="-864"/>
            <a:chExt cx="73" cy="68"/>
          </a:xfrm>
        </p:grpSpPr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5192" y="-864"/>
              <a:ext cx="73" cy="6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14"/>
                </a:cxn>
                <a:cxn ang="0">
                  <a:pos x="0" y="36"/>
                </a:cxn>
                <a:cxn ang="0">
                  <a:pos x="6" y="53"/>
                </a:cxn>
                <a:cxn ang="0">
                  <a:pos x="23" y="65"/>
                </a:cxn>
                <a:cxn ang="0">
                  <a:pos x="49" y="68"/>
                </a:cxn>
                <a:cxn ang="0">
                  <a:pos x="66" y="55"/>
                </a:cxn>
                <a:cxn ang="0">
                  <a:pos x="73" y="34"/>
                </a:cxn>
                <a:cxn ang="0">
                  <a:pos x="73" y="30"/>
                </a:cxn>
                <a:cxn ang="0">
                  <a:pos x="66" y="13"/>
                </a:cxn>
                <a:cxn ang="0">
                  <a:pos x="49" y="3"/>
                </a:cxn>
                <a:cxn ang="0">
                  <a:pos x="22" y="0"/>
                </a:cxn>
              </a:cxnLst>
              <a:rect l="0" t="0" r="r" b="b"/>
              <a:pathLst>
                <a:path w="73" h="68">
                  <a:moveTo>
                    <a:pt x="22" y="0"/>
                  </a:moveTo>
                  <a:lnTo>
                    <a:pt x="6" y="14"/>
                  </a:lnTo>
                  <a:lnTo>
                    <a:pt x="0" y="36"/>
                  </a:lnTo>
                  <a:lnTo>
                    <a:pt x="6" y="53"/>
                  </a:lnTo>
                  <a:lnTo>
                    <a:pt x="23" y="65"/>
                  </a:lnTo>
                  <a:lnTo>
                    <a:pt x="49" y="68"/>
                  </a:lnTo>
                  <a:lnTo>
                    <a:pt x="66" y="55"/>
                  </a:lnTo>
                  <a:lnTo>
                    <a:pt x="73" y="34"/>
                  </a:lnTo>
                  <a:lnTo>
                    <a:pt x="73" y="30"/>
                  </a:lnTo>
                  <a:lnTo>
                    <a:pt x="66" y="13"/>
                  </a:lnTo>
                  <a:lnTo>
                    <a:pt x="49" y="3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2" name="Group 108"/>
          <p:cNvGrpSpPr>
            <a:grpSpLocks/>
          </p:cNvGrpSpPr>
          <p:nvPr/>
        </p:nvGrpSpPr>
        <p:grpSpPr bwMode="auto">
          <a:xfrm>
            <a:off x="6135336" y="5966861"/>
            <a:ext cx="46372" cy="43180"/>
            <a:chOff x="5192" y="-864"/>
            <a:chExt cx="73" cy="68"/>
          </a:xfrm>
        </p:grpSpPr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5192" y="-864"/>
              <a:ext cx="73" cy="68"/>
            </a:xfrm>
            <a:custGeom>
              <a:avLst/>
              <a:gdLst/>
              <a:ahLst/>
              <a:cxnLst>
                <a:cxn ang="0">
                  <a:pos x="73" y="34"/>
                </a:cxn>
                <a:cxn ang="0">
                  <a:pos x="66" y="55"/>
                </a:cxn>
                <a:cxn ang="0">
                  <a:pos x="49" y="68"/>
                </a:cxn>
                <a:cxn ang="0">
                  <a:pos x="23" y="65"/>
                </a:cxn>
                <a:cxn ang="0">
                  <a:pos x="6" y="53"/>
                </a:cxn>
                <a:cxn ang="0">
                  <a:pos x="0" y="36"/>
                </a:cxn>
                <a:cxn ang="0">
                  <a:pos x="6" y="14"/>
                </a:cxn>
                <a:cxn ang="0">
                  <a:pos x="22" y="0"/>
                </a:cxn>
                <a:cxn ang="0">
                  <a:pos x="49" y="3"/>
                </a:cxn>
                <a:cxn ang="0">
                  <a:pos x="66" y="13"/>
                </a:cxn>
                <a:cxn ang="0">
                  <a:pos x="73" y="30"/>
                </a:cxn>
                <a:cxn ang="0">
                  <a:pos x="73" y="34"/>
                </a:cxn>
              </a:cxnLst>
              <a:rect l="0" t="0" r="r" b="b"/>
              <a:pathLst>
                <a:path w="73" h="68">
                  <a:moveTo>
                    <a:pt x="73" y="34"/>
                  </a:moveTo>
                  <a:lnTo>
                    <a:pt x="66" y="55"/>
                  </a:lnTo>
                  <a:lnTo>
                    <a:pt x="49" y="68"/>
                  </a:lnTo>
                  <a:lnTo>
                    <a:pt x="23" y="65"/>
                  </a:lnTo>
                  <a:lnTo>
                    <a:pt x="6" y="53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22" y="0"/>
                  </a:lnTo>
                  <a:lnTo>
                    <a:pt x="49" y="3"/>
                  </a:lnTo>
                  <a:lnTo>
                    <a:pt x="66" y="13"/>
                  </a:lnTo>
                  <a:lnTo>
                    <a:pt x="73" y="30"/>
                  </a:lnTo>
                  <a:lnTo>
                    <a:pt x="73" y="34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4" name="Group 110"/>
          <p:cNvGrpSpPr>
            <a:grpSpLocks/>
          </p:cNvGrpSpPr>
          <p:nvPr/>
        </p:nvGrpSpPr>
        <p:grpSpPr bwMode="auto">
          <a:xfrm>
            <a:off x="6105480" y="5981466"/>
            <a:ext cx="46372" cy="43180"/>
            <a:chOff x="5145" y="-841"/>
            <a:chExt cx="73" cy="68"/>
          </a:xfrm>
        </p:grpSpPr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5145" y="-841"/>
              <a:ext cx="73" cy="6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14"/>
                </a:cxn>
                <a:cxn ang="0">
                  <a:pos x="0" y="36"/>
                </a:cxn>
                <a:cxn ang="0">
                  <a:pos x="6" y="53"/>
                </a:cxn>
                <a:cxn ang="0">
                  <a:pos x="22" y="64"/>
                </a:cxn>
                <a:cxn ang="0">
                  <a:pos x="49" y="67"/>
                </a:cxn>
                <a:cxn ang="0">
                  <a:pos x="66" y="54"/>
                </a:cxn>
                <a:cxn ang="0">
                  <a:pos x="72" y="33"/>
                </a:cxn>
                <a:cxn ang="0">
                  <a:pos x="72" y="30"/>
                </a:cxn>
                <a:cxn ang="0">
                  <a:pos x="65" y="13"/>
                </a:cxn>
                <a:cxn ang="0">
                  <a:pos x="49" y="2"/>
                </a:cxn>
                <a:cxn ang="0">
                  <a:pos x="22" y="0"/>
                </a:cxn>
              </a:cxnLst>
              <a:rect l="0" t="0" r="r" b="b"/>
              <a:pathLst>
                <a:path w="73" h="68">
                  <a:moveTo>
                    <a:pt x="22" y="0"/>
                  </a:moveTo>
                  <a:lnTo>
                    <a:pt x="6" y="14"/>
                  </a:lnTo>
                  <a:lnTo>
                    <a:pt x="0" y="36"/>
                  </a:lnTo>
                  <a:lnTo>
                    <a:pt x="6" y="53"/>
                  </a:lnTo>
                  <a:lnTo>
                    <a:pt x="22" y="64"/>
                  </a:lnTo>
                  <a:lnTo>
                    <a:pt x="49" y="67"/>
                  </a:lnTo>
                  <a:lnTo>
                    <a:pt x="66" y="54"/>
                  </a:lnTo>
                  <a:lnTo>
                    <a:pt x="72" y="33"/>
                  </a:lnTo>
                  <a:lnTo>
                    <a:pt x="72" y="30"/>
                  </a:lnTo>
                  <a:lnTo>
                    <a:pt x="65" y="13"/>
                  </a:lnTo>
                  <a:lnTo>
                    <a:pt x="49" y="2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6105480" y="5981466"/>
            <a:ext cx="46372" cy="43180"/>
            <a:chOff x="5145" y="-841"/>
            <a:chExt cx="73" cy="68"/>
          </a:xfrm>
        </p:grpSpPr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5145" y="-841"/>
              <a:ext cx="73" cy="68"/>
            </a:xfrm>
            <a:custGeom>
              <a:avLst/>
              <a:gdLst/>
              <a:ahLst/>
              <a:cxnLst>
                <a:cxn ang="0">
                  <a:pos x="72" y="33"/>
                </a:cxn>
                <a:cxn ang="0">
                  <a:pos x="66" y="54"/>
                </a:cxn>
                <a:cxn ang="0">
                  <a:pos x="49" y="67"/>
                </a:cxn>
                <a:cxn ang="0">
                  <a:pos x="22" y="64"/>
                </a:cxn>
                <a:cxn ang="0">
                  <a:pos x="6" y="53"/>
                </a:cxn>
                <a:cxn ang="0">
                  <a:pos x="0" y="36"/>
                </a:cxn>
                <a:cxn ang="0">
                  <a:pos x="6" y="14"/>
                </a:cxn>
                <a:cxn ang="0">
                  <a:pos x="22" y="0"/>
                </a:cxn>
                <a:cxn ang="0">
                  <a:pos x="49" y="2"/>
                </a:cxn>
                <a:cxn ang="0">
                  <a:pos x="65" y="13"/>
                </a:cxn>
                <a:cxn ang="0">
                  <a:pos x="72" y="30"/>
                </a:cxn>
                <a:cxn ang="0">
                  <a:pos x="72" y="33"/>
                </a:cxn>
              </a:cxnLst>
              <a:rect l="0" t="0" r="r" b="b"/>
              <a:pathLst>
                <a:path w="73" h="68">
                  <a:moveTo>
                    <a:pt x="72" y="33"/>
                  </a:moveTo>
                  <a:lnTo>
                    <a:pt x="66" y="54"/>
                  </a:lnTo>
                  <a:lnTo>
                    <a:pt x="49" y="67"/>
                  </a:lnTo>
                  <a:lnTo>
                    <a:pt x="22" y="64"/>
                  </a:lnTo>
                  <a:lnTo>
                    <a:pt x="6" y="53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22" y="0"/>
                  </a:lnTo>
                  <a:lnTo>
                    <a:pt x="49" y="2"/>
                  </a:lnTo>
                  <a:lnTo>
                    <a:pt x="65" y="13"/>
                  </a:lnTo>
                  <a:lnTo>
                    <a:pt x="72" y="30"/>
                  </a:lnTo>
                  <a:lnTo>
                    <a:pt x="72" y="33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8" name="Group 114"/>
          <p:cNvGrpSpPr>
            <a:grpSpLocks/>
          </p:cNvGrpSpPr>
          <p:nvPr/>
        </p:nvGrpSpPr>
        <p:grpSpPr bwMode="auto">
          <a:xfrm>
            <a:off x="6165827" y="5981466"/>
            <a:ext cx="46372" cy="43180"/>
            <a:chOff x="5240" y="-841"/>
            <a:chExt cx="73" cy="68"/>
          </a:xfrm>
        </p:grpSpPr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5240" y="-841"/>
              <a:ext cx="73" cy="6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14"/>
                </a:cxn>
                <a:cxn ang="0">
                  <a:pos x="0" y="36"/>
                </a:cxn>
                <a:cxn ang="0">
                  <a:pos x="6" y="53"/>
                </a:cxn>
                <a:cxn ang="0">
                  <a:pos x="22" y="64"/>
                </a:cxn>
                <a:cxn ang="0">
                  <a:pos x="49" y="67"/>
                </a:cxn>
                <a:cxn ang="0">
                  <a:pos x="66" y="54"/>
                </a:cxn>
                <a:cxn ang="0">
                  <a:pos x="72" y="33"/>
                </a:cxn>
                <a:cxn ang="0">
                  <a:pos x="72" y="30"/>
                </a:cxn>
                <a:cxn ang="0">
                  <a:pos x="65" y="13"/>
                </a:cxn>
                <a:cxn ang="0">
                  <a:pos x="49" y="2"/>
                </a:cxn>
                <a:cxn ang="0">
                  <a:pos x="22" y="0"/>
                </a:cxn>
              </a:cxnLst>
              <a:rect l="0" t="0" r="r" b="b"/>
              <a:pathLst>
                <a:path w="73" h="68">
                  <a:moveTo>
                    <a:pt x="22" y="0"/>
                  </a:moveTo>
                  <a:lnTo>
                    <a:pt x="6" y="14"/>
                  </a:lnTo>
                  <a:lnTo>
                    <a:pt x="0" y="36"/>
                  </a:lnTo>
                  <a:lnTo>
                    <a:pt x="6" y="53"/>
                  </a:lnTo>
                  <a:lnTo>
                    <a:pt x="22" y="64"/>
                  </a:lnTo>
                  <a:lnTo>
                    <a:pt x="49" y="67"/>
                  </a:lnTo>
                  <a:lnTo>
                    <a:pt x="66" y="54"/>
                  </a:lnTo>
                  <a:lnTo>
                    <a:pt x="72" y="33"/>
                  </a:lnTo>
                  <a:lnTo>
                    <a:pt x="72" y="30"/>
                  </a:lnTo>
                  <a:lnTo>
                    <a:pt x="65" y="13"/>
                  </a:lnTo>
                  <a:lnTo>
                    <a:pt x="49" y="2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40" name="Group 116"/>
          <p:cNvGrpSpPr>
            <a:grpSpLocks/>
          </p:cNvGrpSpPr>
          <p:nvPr/>
        </p:nvGrpSpPr>
        <p:grpSpPr bwMode="auto">
          <a:xfrm>
            <a:off x="6165827" y="5981466"/>
            <a:ext cx="46372" cy="43180"/>
            <a:chOff x="5240" y="-841"/>
            <a:chExt cx="73" cy="68"/>
          </a:xfrm>
        </p:grpSpPr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5240" y="-841"/>
              <a:ext cx="73" cy="68"/>
            </a:xfrm>
            <a:custGeom>
              <a:avLst/>
              <a:gdLst/>
              <a:ahLst/>
              <a:cxnLst>
                <a:cxn ang="0">
                  <a:pos x="72" y="33"/>
                </a:cxn>
                <a:cxn ang="0">
                  <a:pos x="66" y="54"/>
                </a:cxn>
                <a:cxn ang="0">
                  <a:pos x="49" y="67"/>
                </a:cxn>
                <a:cxn ang="0">
                  <a:pos x="22" y="64"/>
                </a:cxn>
                <a:cxn ang="0">
                  <a:pos x="6" y="53"/>
                </a:cxn>
                <a:cxn ang="0">
                  <a:pos x="0" y="36"/>
                </a:cxn>
                <a:cxn ang="0">
                  <a:pos x="6" y="14"/>
                </a:cxn>
                <a:cxn ang="0">
                  <a:pos x="22" y="0"/>
                </a:cxn>
                <a:cxn ang="0">
                  <a:pos x="49" y="2"/>
                </a:cxn>
                <a:cxn ang="0">
                  <a:pos x="65" y="13"/>
                </a:cxn>
                <a:cxn ang="0">
                  <a:pos x="72" y="30"/>
                </a:cxn>
                <a:cxn ang="0">
                  <a:pos x="72" y="33"/>
                </a:cxn>
              </a:cxnLst>
              <a:rect l="0" t="0" r="r" b="b"/>
              <a:pathLst>
                <a:path w="73" h="68">
                  <a:moveTo>
                    <a:pt x="72" y="33"/>
                  </a:moveTo>
                  <a:lnTo>
                    <a:pt x="66" y="54"/>
                  </a:lnTo>
                  <a:lnTo>
                    <a:pt x="49" y="67"/>
                  </a:lnTo>
                  <a:lnTo>
                    <a:pt x="22" y="64"/>
                  </a:lnTo>
                  <a:lnTo>
                    <a:pt x="6" y="53"/>
                  </a:lnTo>
                  <a:lnTo>
                    <a:pt x="0" y="36"/>
                  </a:lnTo>
                  <a:lnTo>
                    <a:pt x="6" y="14"/>
                  </a:lnTo>
                  <a:lnTo>
                    <a:pt x="22" y="0"/>
                  </a:lnTo>
                  <a:lnTo>
                    <a:pt x="49" y="2"/>
                  </a:lnTo>
                  <a:lnTo>
                    <a:pt x="65" y="13"/>
                  </a:lnTo>
                  <a:lnTo>
                    <a:pt x="72" y="30"/>
                  </a:lnTo>
                  <a:lnTo>
                    <a:pt x="72" y="33"/>
                  </a:lnTo>
                </a:path>
              </a:pathLst>
            </a:custGeom>
            <a:noFill/>
            <a:ln w="349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42" name="Group 118"/>
          <p:cNvGrpSpPr>
            <a:grpSpLocks/>
          </p:cNvGrpSpPr>
          <p:nvPr/>
        </p:nvGrpSpPr>
        <p:grpSpPr bwMode="auto">
          <a:xfrm>
            <a:off x="7465514" y="4856246"/>
            <a:ext cx="635233" cy="566420"/>
            <a:chOff x="7286" y="-2613"/>
            <a:chExt cx="1000" cy="892"/>
          </a:xfrm>
        </p:grpSpPr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7286" y="-2613"/>
              <a:ext cx="1000" cy="8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01" y="0"/>
                </a:cxn>
                <a:cxn ang="0">
                  <a:pos x="1001" y="892"/>
                </a:cxn>
                <a:cxn ang="0">
                  <a:pos x="1" y="892"/>
                </a:cxn>
                <a:cxn ang="0">
                  <a:pos x="1" y="0"/>
                </a:cxn>
              </a:cxnLst>
              <a:rect l="0" t="0" r="r" b="b"/>
              <a:pathLst>
                <a:path w="1000" h="892">
                  <a:moveTo>
                    <a:pt x="1" y="0"/>
                  </a:moveTo>
                  <a:lnTo>
                    <a:pt x="1001" y="0"/>
                  </a:lnTo>
                  <a:lnTo>
                    <a:pt x="1001" y="892"/>
                  </a:lnTo>
                  <a:lnTo>
                    <a:pt x="1" y="892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44" name="Group 120"/>
          <p:cNvGrpSpPr>
            <a:grpSpLocks/>
          </p:cNvGrpSpPr>
          <p:nvPr/>
        </p:nvGrpSpPr>
        <p:grpSpPr bwMode="auto">
          <a:xfrm>
            <a:off x="7527131" y="4868946"/>
            <a:ext cx="517715" cy="452755"/>
            <a:chOff x="7383" y="-2593"/>
            <a:chExt cx="815" cy="713"/>
          </a:xfrm>
        </p:grpSpPr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7383" y="-2593"/>
              <a:ext cx="815" cy="713"/>
            </a:xfrm>
            <a:custGeom>
              <a:avLst/>
              <a:gdLst/>
              <a:ahLst/>
              <a:cxnLst>
                <a:cxn ang="0">
                  <a:pos x="776" y="0"/>
                </a:cxn>
                <a:cxn ang="0">
                  <a:pos x="23" y="4"/>
                </a:cxn>
                <a:cxn ang="0">
                  <a:pos x="7" y="18"/>
                </a:cxn>
                <a:cxn ang="0">
                  <a:pos x="0" y="40"/>
                </a:cxn>
                <a:cxn ang="0">
                  <a:pos x="4" y="691"/>
                </a:cxn>
                <a:cxn ang="0">
                  <a:pos x="19" y="707"/>
                </a:cxn>
                <a:cxn ang="0">
                  <a:pos x="40" y="713"/>
                </a:cxn>
                <a:cxn ang="0">
                  <a:pos x="793" y="710"/>
                </a:cxn>
                <a:cxn ang="0">
                  <a:pos x="809" y="695"/>
                </a:cxn>
                <a:cxn ang="0">
                  <a:pos x="815" y="674"/>
                </a:cxn>
                <a:cxn ang="0">
                  <a:pos x="811" y="22"/>
                </a:cxn>
                <a:cxn ang="0">
                  <a:pos x="797" y="6"/>
                </a:cxn>
                <a:cxn ang="0">
                  <a:pos x="776" y="0"/>
                </a:cxn>
              </a:cxnLst>
              <a:rect l="0" t="0" r="r" b="b"/>
              <a:pathLst>
                <a:path w="815" h="713">
                  <a:moveTo>
                    <a:pt x="776" y="0"/>
                  </a:moveTo>
                  <a:lnTo>
                    <a:pt x="23" y="4"/>
                  </a:lnTo>
                  <a:lnTo>
                    <a:pt x="7" y="18"/>
                  </a:lnTo>
                  <a:lnTo>
                    <a:pt x="0" y="40"/>
                  </a:lnTo>
                  <a:lnTo>
                    <a:pt x="4" y="691"/>
                  </a:lnTo>
                  <a:lnTo>
                    <a:pt x="19" y="707"/>
                  </a:lnTo>
                  <a:lnTo>
                    <a:pt x="40" y="713"/>
                  </a:lnTo>
                  <a:lnTo>
                    <a:pt x="793" y="710"/>
                  </a:lnTo>
                  <a:lnTo>
                    <a:pt x="809" y="695"/>
                  </a:lnTo>
                  <a:lnTo>
                    <a:pt x="815" y="674"/>
                  </a:lnTo>
                  <a:lnTo>
                    <a:pt x="811" y="22"/>
                  </a:lnTo>
                  <a:lnTo>
                    <a:pt x="797" y="6"/>
                  </a:lnTo>
                  <a:lnTo>
                    <a:pt x="776" y="0"/>
                  </a:lnTo>
                </a:path>
              </a:pathLst>
            </a:custGeom>
            <a:solidFill>
              <a:srgbClr val="C7E6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46" name="Group 122"/>
          <p:cNvGrpSpPr>
            <a:grpSpLocks/>
          </p:cNvGrpSpPr>
          <p:nvPr/>
        </p:nvGrpSpPr>
        <p:grpSpPr bwMode="auto">
          <a:xfrm>
            <a:off x="7527131" y="4868946"/>
            <a:ext cx="517715" cy="452755"/>
            <a:chOff x="7383" y="-2593"/>
            <a:chExt cx="815" cy="713"/>
          </a:xfrm>
        </p:grpSpPr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7383" y="-2593"/>
              <a:ext cx="815" cy="713"/>
            </a:xfrm>
            <a:custGeom>
              <a:avLst/>
              <a:gdLst/>
              <a:ahLst/>
              <a:cxnLst>
                <a:cxn ang="0">
                  <a:pos x="815" y="674"/>
                </a:cxn>
                <a:cxn ang="0">
                  <a:pos x="809" y="695"/>
                </a:cxn>
                <a:cxn ang="0">
                  <a:pos x="793" y="710"/>
                </a:cxn>
                <a:cxn ang="0">
                  <a:pos x="40" y="713"/>
                </a:cxn>
                <a:cxn ang="0">
                  <a:pos x="19" y="707"/>
                </a:cxn>
                <a:cxn ang="0">
                  <a:pos x="4" y="691"/>
                </a:cxn>
                <a:cxn ang="0">
                  <a:pos x="0" y="40"/>
                </a:cxn>
                <a:cxn ang="0">
                  <a:pos x="7" y="18"/>
                </a:cxn>
                <a:cxn ang="0">
                  <a:pos x="23" y="4"/>
                </a:cxn>
                <a:cxn ang="0">
                  <a:pos x="776" y="0"/>
                </a:cxn>
                <a:cxn ang="0">
                  <a:pos x="797" y="6"/>
                </a:cxn>
                <a:cxn ang="0">
                  <a:pos x="811" y="22"/>
                </a:cxn>
                <a:cxn ang="0">
                  <a:pos x="815" y="674"/>
                </a:cxn>
              </a:cxnLst>
              <a:rect l="0" t="0" r="r" b="b"/>
              <a:pathLst>
                <a:path w="815" h="713">
                  <a:moveTo>
                    <a:pt x="815" y="674"/>
                  </a:moveTo>
                  <a:lnTo>
                    <a:pt x="809" y="695"/>
                  </a:lnTo>
                  <a:lnTo>
                    <a:pt x="793" y="710"/>
                  </a:lnTo>
                  <a:lnTo>
                    <a:pt x="40" y="713"/>
                  </a:lnTo>
                  <a:lnTo>
                    <a:pt x="19" y="707"/>
                  </a:lnTo>
                  <a:lnTo>
                    <a:pt x="4" y="691"/>
                  </a:lnTo>
                  <a:lnTo>
                    <a:pt x="0" y="40"/>
                  </a:lnTo>
                  <a:lnTo>
                    <a:pt x="7" y="18"/>
                  </a:lnTo>
                  <a:lnTo>
                    <a:pt x="23" y="4"/>
                  </a:lnTo>
                  <a:lnTo>
                    <a:pt x="776" y="0"/>
                  </a:lnTo>
                  <a:lnTo>
                    <a:pt x="797" y="6"/>
                  </a:lnTo>
                  <a:lnTo>
                    <a:pt x="811" y="22"/>
                  </a:lnTo>
                  <a:lnTo>
                    <a:pt x="815" y="674"/>
                  </a:lnTo>
                  <a:close/>
                </a:path>
              </a:pathLst>
            </a:custGeom>
            <a:noFill/>
            <a:ln w="833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48" name="Group 124"/>
          <p:cNvGrpSpPr>
            <a:grpSpLocks/>
          </p:cNvGrpSpPr>
          <p:nvPr/>
        </p:nvGrpSpPr>
        <p:grpSpPr bwMode="auto">
          <a:xfrm>
            <a:off x="7527131" y="5101356"/>
            <a:ext cx="517715" cy="110490"/>
            <a:chOff x="7383" y="-2227"/>
            <a:chExt cx="815" cy="174"/>
          </a:xfrm>
        </p:grpSpPr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7383" y="-2227"/>
              <a:ext cx="815" cy="174"/>
            </a:xfrm>
            <a:custGeom>
              <a:avLst/>
              <a:gdLst/>
              <a:ahLst/>
              <a:cxnLst>
                <a:cxn ang="0">
                  <a:pos x="815" y="0"/>
                </a:cxn>
                <a:cxn ang="0">
                  <a:pos x="0" y="0"/>
                </a:cxn>
                <a:cxn ang="0">
                  <a:pos x="0" y="123"/>
                </a:cxn>
                <a:cxn ang="0">
                  <a:pos x="321" y="123"/>
                </a:cxn>
                <a:cxn ang="0">
                  <a:pos x="334" y="139"/>
                </a:cxn>
                <a:cxn ang="0">
                  <a:pos x="349" y="153"/>
                </a:cxn>
                <a:cxn ang="0">
                  <a:pos x="367" y="163"/>
                </a:cxn>
                <a:cxn ang="0">
                  <a:pos x="386" y="171"/>
                </a:cxn>
                <a:cxn ang="0">
                  <a:pos x="407" y="174"/>
                </a:cxn>
                <a:cxn ang="0">
                  <a:pos x="431" y="173"/>
                </a:cxn>
                <a:cxn ang="0">
                  <a:pos x="453" y="168"/>
                </a:cxn>
                <a:cxn ang="0">
                  <a:pos x="472" y="159"/>
                </a:cxn>
                <a:cxn ang="0">
                  <a:pos x="488" y="149"/>
                </a:cxn>
                <a:cxn ang="0">
                  <a:pos x="502" y="135"/>
                </a:cxn>
                <a:cxn ang="0">
                  <a:pos x="815" y="123"/>
                </a:cxn>
                <a:cxn ang="0">
                  <a:pos x="815" y="0"/>
                </a:cxn>
              </a:cxnLst>
              <a:rect l="0" t="0" r="r" b="b"/>
              <a:pathLst>
                <a:path w="815" h="174">
                  <a:moveTo>
                    <a:pt x="815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321" y="123"/>
                  </a:lnTo>
                  <a:lnTo>
                    <a:pt x="334" y="139"/>
                  </a:lnTo>
                  <a:lnTo>
                    <a:pt x="349" y="153"/>
                  </a:lnTo>
                  <a:lnTo>
                    <a:pt x="367" y="163"/>
                  </a:lnTo>
                  <a:lnTo>
                    <a:pt x="386" y="171"/>
                  </a:lnTo>
                  <a:lnTo>
                    <a:pt x="407" y="174"/>
                  </a:lnTo>
                  <a:lnTo>
                    <a:pt x="431" y="173"/>
                  </a:lnTo>
                  <a:lnTo>
                    <a:pt x="453" y="168"/>
                  </a:lnTo>
                  <a:lnTo>
                    <a:pt x="472" y="159"/>
                  </a:lnTo>
                  <a:lnTo>
                    <a:pt x="488" y="149"/>
                  </a:lnTo>
                  <a:lnTo>
                    <a:pt x="502" y="135"/>
                  </a:lnTo>
                  <a:lnTo>
                    <a:pt x="815" y="123"/>
                  </a:lnTo>
                  <a:lnTo>
                    <a:pt x="815" y="0"/>
                  </a:lnTo>
                </a:path>
              </a:pathLst>
            </a:custGeom>
            <a:solidFill>
              <a:srgbClr val="9BD3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0" name="Group 126"/>
          <p:cNvGrpSpPr>
            <a:grpSpLocks/>
          </p:cNvGrpSpPr>
          <p:nvPr/>
        </p:nvGrpSpPr>
        <p:grpSpPr bwMode="auto">
          <a:xfrm>
            <a:off x="7752639" y="4868946"/>
            <a:ext cx="78134" cy="232410"/>
            <a:chOff x="7738" y="-2593"/>
            <a:chExt cx="123" cy="366"/>
          </a:xfrm>
        </p:grpSpPr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7738" y="-2593"/>
              <a:ext cx="123" cy="366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122" y="366"/>
                </a:cxn>
                <a:cxn ang="0">
                  <a:pos x="122" y="0"/>
                </a:cxn>
              </a:cxnLst>
              <a:rect l="0" t="0" r="r" b="b"/>
              <a:pathLst>
                <a:path w="123" h="366">
                  <a:moveTo>
                    <a:pt x="12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122" y="366"/>
                  </a:lnTo>
                  <a:lnTo>
                    <a:pt x="122" y="0"/>
                  </a:lnTo>
                </a:path>
              </a:pathLst>
            </a:custGeom>
            <a:solidFill>
              <a:srgbClr val="9BD3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2" name="Group 128"/>
          <p:cNvGrpSpPr>
            <a:grpSpLocks/>
          </p:cNvGrpSpPr>
          <p:nvPr/>
        </p:nvGrpSpPr>
        <p:grpSpPr bwMode="auto">
          <a:xfrm>
            <a:off x="7527131" y="4868946"/>
            <a:ext cx="517715" cy="342900"/>
            <a:chOff x="7383" y="-2593"/>
            <a:chExt cx="815" cy="540"/>
          </a:xfrm>
        </p:grpSpPr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7383" y="-2593"/>
              <a:ext cx="815" cy="540"/>
            </a:xfrm>
            <a:custGeom>
              <a:avLst/>
              <a:gdLst/>
              <a:ahLst/>
              <a:cxnLst>
                <a:cxn ang="0">
                  <a:pos x="477" y="366"/>
                </a:cxn>
                <a:cxn ang="0">
                  <a:pos x="477" y="0"/>
                </a:cxn>
                <a:cxn ang="0">
                  <a:pos x="355" y="0"/>
                </a:cxn>
                <a:cxn ang="0">
                  <a:pos x="355" y="366"/>
                </a:cxn>
                <a:cxn ang="0">
                  <a:pos x="0" y="366"/>
                </a:cxn>
                <a:cxn ang="0">
                  <a:pos x="0" y="489"/>
                </a:cxn>
                <a:cxn ang="0">
                  <a:pos x="321" y="489"/>
                </a:cxn>
                <a:cxn ang="0">
                  <a:pos x="334" y="505"/>
                </a:cxn>
                <a:cxn ang="0">
                  <a:pos x="349" y="519"/>
                </a:cxn>
                <a:cxn ang="0">
                  <a:pos x="367" y="529"/>
                </a:cxn>
                <a:cxn ang="0">
                  <a:pos x="386" y="537"/>
                </a:cxn>
                <a:cxn ang="0">
                  <a:pos x="407" y="540"/>
                </a:cxn>
                <a:cxn ang="0">
                  <a:pos x="431" y="539"/>
                </a:cxn>
                <a:cxn ang="0">
                  <a:pos x="453" y="534"/>
                </a:cxn>
                <a:cxn ang="0">
                  <a:pos x="472" y="525"/>
                </a:cxn>
                <a:cxn ang="0">
                  <a:pos x="488" y="515"/>
                </a:cxn>
                <a:cxn ang="0">
                  <a:pos x="502" y="501"/>
                </a:cxn>
                <a:cxn ang="0">
                  <a:pos x="815" y="489"/>
                </a:cxn>
                <a:cxn ang="0">
                  <a:pos x="815" y="366"/>
                </a:cxn>
                <a:cxn ang="0">
                  <a:pos x="477" y="366"/>
                </a:cxn>
              </a:cxnLst>
              <a:rect l="0" t="0" r="r" b="b"/>
              <a:pathLst>
                <a:path w="815" h="540">
                  <a:moveTo>
                    <a:pt x="477" y="366"/>
                  </a:moveTo>
                  <a:lnTo>
                    <a:pt x="477" y="0"/>
                  </a:lnTo>
                  <a:lnTo>
                    <a:pt x="355" y="0"/>
                  </a:lnTo>
                  <a:lnTo>
                    <a:pt x="355" y="366"/>
                  </a:lnTo>
                  <a:lnTo>
                    <a:pt x="0" y="366"/>
                  </a:lnTo>
                  <a:lnTo>
                    <a:pt x="0" y="489"/>
                  </a:lnTo>
                  <a:lnTo>
                    <a:pt x="321" y="489"/>
                  </a:lnTo>
                  <a:lnTo>
                    <a:pt x="334" y="505"/>
                  </a:lnTo>
                  <a:lnTo>
                    <a:pt x="349" y="519"/>
                  </a:lnTo>
                  <a:lnTo>
                    <a:pt x="367" y="529"/>
                  </a:lnTo>
                  <a:lnTo>
                    <a:pt x="386" y="537"/>
                  </a:lnTo>
                  <a:lnTo>
                    <a:pt x="407" y="540"/>
                  </a:lnTo>
                  <a:lnTo>
                    <a:pt x="431" y="539"/>
                  </a:lnTo>
                  <a:lnTo>
                    <a:pt x="453" y="534"/>
                  </a:lnTo>
                  <a:lnTo>
                    <a:pt x="472" y="525"/>
                  </a:lnTo>
                  <a:lnTo>
                    <a:pt x="488" y="515"/>
                  </a:lnTo>
                  <a:lnTo>
                    <a:pt x="502" y="501"/>
                  </a:lnTo>
                  <a:lnTo>
                    <a:pt x="815" y="489"/>
                  </a:lnTo>
                  <a:lnTo>
                    <a:pt x="815" y="366"/>
                  </a:lnTo>
                  <a:lnTo>
                    <a:pt x="477" y="366"/>
                  </a:lnTo>
                  <a:close/>
                </a:path>
              </a:pathLst>
            </a:custGeom>
            <a:noFill/>
            <a:ln w="4166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7772967" y="4987691"/>
            <a:ext cx="37479" cy="306070"/>
            <a:chOff x="7770" y="-2406"/>
            <a:chExt cx="59" cy="482"/>
          </a:xfrm>
        </p:grpSpPr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7770" y="-2406"/>
              <a:ext cx="59" cy="48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9"/>
                </a:cxn>
                <a:cxn ang="0">
                  <a:pos x="0" y="29"/>
                </a:cxn>
                <a:cxn ang="0">
                  <a:pos x="0" y="456"/>
                </a:cxn>
                <a:cxn ang="0">
                  <a:pos x="10" y="474"/>
                </a:cxn>
                <a:cxn ang="0">
                  <a:pos x="31" y="481"/>
                </a:cxn>
                <a:cxn ang="0">
                  <a:pos x="51" y="472"/>
                </a:cxn>
                <a:cxn ang="0">
                  <a:pos x="59" y="452"/>
                </a:cxn>
                <a:cxn ang="0">
                  <a:pos x="58" y="26"/>
                </a:cxn>
                <a:cxn ang="0">
                  <a:pos x="48" y="7"/>
                </a:cxn>
                <a:cxn ang="0">
                  <a:pos x="27" y="0"/>
                </a:cxn>
              </a:cxnLst>
              <a:rect l="0" t="0" r="r" b="b"/>
              <a:pathLst>
                <a:path w="59" h="482">
                  <a:moveTo>
                    <a:pt x="27" y="0"/>
                  </a:moveTo>
                  <a:lnTo>
                    <a:pt x="7" y="9"/>
                  </a:lnTo>
                  <a:lnTo>
                    <a:pt x="0" y="29"/>
                  </a:lnTo>
                  <a:lnTo>
                    <a:pt x="0" y="456"/>
                  </a:lnTo>
                  <a:lnTo>
                    <a:pt x="10" y="474"/>
                  </a:lnTo>
                  <a:lnTo>
                    <a:pt x="31" y="481"/>
                  </a:lnTo>
                  <a:lnTo>
                    <a:pt x="51" y="472"/>
                  </a:lnTo>
                  <a:lnTo>
                    <a:pt x="59" y="452"/>
                  </a:lnTo>
                  <a:lnTo>
                    <a:pt x="58" y="26"/>
                  </a:lnTo>
                  <a:lnTo>
                    <a:pt x="48" y="7"/>
                  </a:lnTo>
                  <a:lnTo>
                    <a:pt x="27" y="0"/>
                  </a:lnTo>
                </a:path>
              </a:pathLst>
            </a:custGeom>
            <a:solidFill>
              <a:srgbClr val="0099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6" name="Group 132"/>
          <p:cNvGrpSpPr>
            <a:grpSpLocks/>
          </p:cNvGrpSpPr>
          <p:nvPr/>
        </p:nvGrpSpPr>
        <p:grpSpPr bwMode="auto">
          <a:xfrm>
            <a:off x="7772967" y="4987691"/>
            <a:ext cx="37479" cy="306070"/>
            <a:chOff x="7770" y="-2406"/>
            <a:chExt cx="59" cy="482"/>
          </a:xfrm>
        </p:grpSpPr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7770" y="-2406"/>
              <a:ext cx="59" cy="482"/>
            </a:xfrm>
            <a:custGeom>
              <a:avLst/>
              <a:gdLst/>
              <a:ahLst/>
              <a:cxnLst>
                <a:cxn ang="0">
                  <a:pos x="59" y="452"/>
                </a:cxn>
                <a:cxn ang="0">
                  <a:pos x="51" y="472"/>
                </a:cxn>
                <a:cxn ang="0">
                  <a:pos x="31" y="481"/>
                </a:cxn>
                <a:cxn ang="0">
                  <a:pos x="10" y="474"/>
                </a:cxn>
                <a:cxn ang="0">
                  <a:pos x="0" y="456"/>
                </a:cxn>
                <a:cxn ang="0">
                  <a:pos x="0" y="29"/>
                </a:cxn>
                <a:cxn ang="0">
                  <a:pos x="7" y="9"/>
                </a:cxn>
                <a:cxn ang="0">
                  <a:pos x="27" y="0"/>
                </a:cxn>
                <a:cxn ang="0">
                  <a:pos x="48" y="7"/>
                </a:cxn>
                <a:cxn ang="0">
                  <a:pos x="58" y="26"/>
                </a:cxn>
                <a:cxn ang="0">
                  <a:pos x="59" y="452"/>
                </a:cxn>
              </a:cxnLst>
              <a:rect l="0" t="0" r="r" b="b"/>
              <a:pathLst>
                <a:path w="59" h="482">
                  <a:moveTo>
                    <a:pt x="59" y="452"/>
                  </a:moveTo>
                  <a:lnTo>
                    <a:pt x="51" y="472"/>
                  </a:lnTo>
                  <a:lnTo>
                    <a:pt x="31" y="481"/>
                  </a:lnTo>
                  <a:lnTo>
                    <a:pt x="10" y="474"/>
                  </a:lnTo>
                  <a:lnTo>
                    <a:pt x="0" y="456"/>
                  </a:lnTo>
                  <a:lnTo>
                    <a:pt x="0" y="29"/>
                  </a:lnTo>
                  <a:lnTo>
                    <a:pt x="7" y="9"/>
                  </a:lnTo>
                  <a:lnTo>
                    <a:pt x="27" y="0"/>
                  </a:lnTo>
                  <a:lnTo>
                    <a:pt x="48" y="7"/>
                  </a:lnTo>
                  <a:lnTo>
                    <a:pt x="58" y="26"/>
                  </a:lnTo>
                  <a:lnTo>
                    <a:pt x="59" y="452"/>
                  </a:lnTo>
                  <a:close/>
                </a:path>
              </a:pathLst>
            </a:custGeom>
            <a:noFill/>
            <a:ln w="4166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58" name="Group 134"/>
          <p:cNvGrpSpPr>
            <a:grpSpLocks/>
          </p:cNvGrpSpPr>
          <p:nvPr/>
        </p:nvGrpSpPr>
        <p:grpSpPr bwMode="auto">
          <a:xfrm>
            <a:off x="7788212" y="5121676"/>
            <a:ext cx="156267" cy="37465"/>
            <a:chOff x="7794" y="-2195"/>
            <a:chExt cx="246" cy="59"/>
          </a:xfrm>
        </p:grpSpPr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7794" y="-2195"/>
              <a:ext cx="246" cy="59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216" y="59"/>
                </a:cxn>
                <a:cxn ang="0">
                  <a:pos x="237" y="51"/>
                </a:cxn>
                <a:cxn ang="0">
                  <a:pos x="246" y="32"/>
                </a:cxn>
                <a:cxn ang="0">
                  <a:pos x="238" y="10"/>
                </a:cxn>
                <a:cxn ang="0">
                  <a:pos x="220" y="0"/>
                </a:cxn>
                <a:cxn ang="0">
                  <a:pos x="216" y="0"/>
                </a:cxn>
              </a:cxnLst>
              <a:rect l="0" t="0" r="r" b="b"/>
              <a:pathLst>
                <a:path w="246" h="59">
                  <a:moveTo>
                    <a:pt x="216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216" y="59"/>
                  </a:lnTo>
                  <a:lnTo>
                    <a:pt x="237" y="51"/>
                  </a:lnTo>
                  <a:lnTo>
                    <a:pt x="246" y="32"/>
                  </a:lnTo>
                  <a:lnTo>
                    <a:pt x="238" y="10"/>
                  </a:lnTo>
                  <a:lnTo>
                    <a:pt x="220" y="0"/>
                  </a:lnTo>
                  <a:lnTo>
                    <a:pt x="216" y="0"/>
                  </a:lnTo>
                </a:path>
              </a:pathLst>
            </a:custGeom>
            <a:solidFill>
              <a:srgbClr val="0099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0" name="Group 136"/>
          <p:cNvGrpSpPr>
            <a:grpSpLocks/>
          </p:cNvGrpSpPr>
          <p:nvPr/>
        </p:nvGrpSpPr>
        <p:grpSpPr bwMode="auto">
          <a:xfrm>
            <a:off x="7788212" y="5121676"/>
            <a:ext cx="156267" cy="37465"/>
            <a:chOff x="7794" y="-2195"/>
            <a:chExt cx="246" cy="59"/>
          </a:xfrm>
        </p:grpSpPr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7794" y="-2195"/>
              <a:ext cx="246" cy="59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216" y="59"/>
                </a:cxn>
                <a:cxn ang="0">
                  <a:pos x="237" y="51"/>
                </a:cxn>
                <a:cxn ang="0">
                  <a:pos x="246" y="32"/>
                </a:cxn>
                <a:cxn ang="0">
                  <a:pos x="238" y="10"/>
                </a:cxn>
                <a:cxn ang="0">
                  <a:pos x="220" y="0"/>
                </a:cxn>
                <a:cxn ang="0">
                  <a:pos x="216" y="0"/>
                </a:cxn>
              </a:cxnLst>
              <a:rect l="0" t="0" r="r" b="b"/>
              <a:pathLst>
                <a:path w="246" h="59">
                  <a:moveTo>
                    <a:pt x="216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216" y="59"/>
                  </a:lnTo>
                  <a:lnTo>
                    <a:pt x="237" y="51"/>
                  </a:lnTo>
                  <a:lnTo>
                    <a:pt x="246" y="32"/>
                  </a:lnTo>
                  <a:lnTo>
                    <a:pt x="238" y="10"/>
                  </a:lnTo>
                  <a:lnTo>
                    <a:pt x="220" y="0"/>
                  </a:lnTo>
                  <a:lnTo>
                    <a:pt x="216" y="0"/>
                  </a:lnTo>
                  <a:close/>
                </a:path>
              </a:pathLst>
            </a:custGeom>
            <a:noFill/>
            <a:ln w="4166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2" name="Group 138"/>
          <p:cNvGrpSpPr>
            <a:grpSpLocks/>
          </p:cNvGrpSpPr>
          <p:nvPr/>
        </p:nvGrpSpPr>
        <p:grpSpPr bwMode="auto">
          <a:xfrm>
            <a:off x="7734853" y="5084846"/>
            <a:ext cx="113707" cy="112395"/>
            <a:chOff x="7710" y="-2253"/>
            <a:chExt cx="179" cy="177"/>
          </a:xfrm>
        </p:grpSpPr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7710" y="-2253"/>
              <a:ext cx="179" cy="17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9" y="34"/>
                </a:cxn>
                <a:cxn ang="0">
                  <a:pos x="0" y="102"/>
                </a:cxn>
                <a:cxn ang="0">
                  <a:pos x="6" y="123"/>
                </a:cxn>
                <a:cxn ang="0">
                  <a:pos x="51" y="167"/>
                </a:cxn>
                <a:cxn ang="0">
                  <a:pos x="97" y="177"/>
                </a:cxn>
                <a:cxn ang="0">
                  <a:pos x="119" y="172"/>
                </a:cxn>
                <a:cxn ang="0">
                  <a:pos x="168" y="131"/>
                </a:cxn>
                <a:cxn ang="0">
                  <a:pos x="179" y="88"/>
                </a:cxn>
                <a:cxn ang="0">
                  <a:pos x="179" y="84"/>
                </a:cxn>
                <a:cxn ang="0">
                  <a:pos x="140" y="17"/>
                </a:cxn>
                <a:cxn ang="0">
                  <a:pos x="69" y="0"/>
                </a:cxn>
              </a:cxnLst>
              <a:rect l="0" t="0" r="r" b="b"/>
              <a:pathLst>
                <a:path w="179" h="177">
                  <a:moveTo>
                    <a:pt x="69" y="0"/>
                  </a:moveTo>
                  <a:lnTo>
                    <a:pt x="19" y="34"/>
                  </a:lnTo>
                  <a:lnTo>
                    <a:pt x="0" y="102"/>
                  </a:lnTo>
                  <a:lnTo>
                    <a:pt x="6" y="123"/>
                  </a:lnTo>
                  <a:lnTo>
                    <a:pt x="51" y="167"/>
                  </a:lnTo>
                  <a:lnTo>
                    <a:pt x="97" y="177"/>
                  </a:lnTo>
                  <a:lnTo>
                    <a:pt x="119" y="172"/>
                  </a:lnTo>
                  <a:lnTo>
                    <a:pt x="168" y="131"/>
                  </a:lnTo>
                  <a:lnTo>
                    <a:pt x="179" y="88"/>
                  </a:lnTo>
                  <a:lnTo>
                    <a:pt x="179" y="84"/>
                  </a:lnTo>
                  <a:lnTo>
                    <a:pt x="140" y="17"/>
                  </a:lnTo>
                  <a:lnTo>
                    <a:pt x="69" y="0"/>
                  </a:lnTo>
                </a:path>
              </a:pathLst>
            </a:custGeom>
            <a:solidFill>
              <a:srgbClr val="0099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4" name="Group 140"/>
          <p:cNvGrpSpPr>
            <a:grpSpLocks/>
          </p:cNvGrpSpPr>
          <p:nvPr/>
        </p:nvGrpSpPr>
        <p:grpSpPr bwMode="auto">
          <a:xfrm>
            <a:off x="7734853" y="5084846"/>
            <a:ext cx="113707" cy="112395"/>
            <a:chOff x="7710" y="-2253"/>
            <a:chExt cx="179" cy="177"/>
          </a:xfrm>
        </p:grpSpPr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7710" y="-2253"/>
              <a:ext cx="179" cy="177"/>
            </a:xfrm>
            <a:custGeom>
              <a:avLst/>
              <a:gdLst/>
              <a:ahLst/>
              <a:cxnLst>
                <a:cxn ang="0">
                  <a:pos x="179" y="88"/>
                </a:cxn>
                <a:cxn ang="0">
                  <a:pos x="155" y="148"/>
                </a:cxn>
                <a:cxn ang="0">
                  <a:pos x="97" y="177"/>
                </a:cxn>
                <a:cxn ang="0">
                  <a:pos x="73" y="175"/>
                </a:cxn>
                <a:cxn ang="0">
                  <a:pos x="17" y="141"/>
                </a:cxn>
                <a:cxn ang="0">
                  <a:pos x="0" y="102"/>
                </a:cxn>
                <a:cxn ang="0">
                  <a:pos x="2" y="76"/>
                </a:cxn>
                <a:cxn ang="0">
                  <a:pos x="33" y="18"/>
                </a:cxn>
                <a:cxn ang="0">
                  <a:pos x="69" y="0"/>
                </a:cxn>
                <a:cxn ang="0">
                  <a:pos x="97" y="1"/>
                </a:cxn>
                <a:cxn ang="0">
                  <a:pos x="156" y="30"/>
                </a:cxn>
                <a:cxn ang="0">
                  <a:pos x="179" y="88"/>
                </a:cxn>
              </a:cxnLst>
              <a:rect l="0" t="0" r="r" b="b"/>
              <a:pathLst>
                <a:path w="179" h="177">
                  <a:moveTo>
                    <a:pt x="179" y="88"/>
                  </a:moveTo>
                  <a:lnTo>
                    <a:pt x="155" y="148"/>
                  </a:lnTo>
                  <a:lnTo>
                    <a:pt x="97" y="177"/>
                  </a:lnTo>
                  <a:lnTo>
                    <a:pt x="73" y="175"/>
                  </a:lnTo>
                  <a:lnTo>
                    <a:pt x="17" y="141"/>
                  </a:lnTo>
                  <a:lnTo>
                    <a:pt x="0" y="102"/>
                  </a:lnTo>
                  <a:lnTo>
                    <a:pt x="2" y="76"/>
                  </a:lnTo>
                  <a:lnTo>
                    <a:pt x="33" y="18"/>
                  </a:lnTo>
                  <a:lnTo>
                    <a:pt x="69" y="0"/>
                  </a:lnTo>
                  <a:lnTo>
                    <a:pt x="97" y="1"/>
                  </a:lnTo>
                  <a:lnTo>
                    <a:pt x="156" y="30"/>
                  </a:lnTo>
                  <a:lnTo>
                    <a:pt x="179" y="88"/>
                  </a:lnTo>
                  <a:close/>
                </a:path>
              </a:pathLst>
            </a:custGeom>
            <a:noFill/>
            <a:ln w="4166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6" name="Group 142"/>
          <p:cNvGrpSpPr>
            <a:grpSpLocks/>
          </p:cNvGrpSpPr>
          <p:nvPr/>
        </p:nvGrpSpPr>
        <p:grpSpPr bwMode="auto">
          <a:xfrm>
            <a:off x="7758991" y="5109611"/>
            <a:ext cx="64794" cy="62230"/>
            <a:chOff x="7748" y="-2214"/>
            <a:chExt cx="102" cy="98"/>
          </a:xfrm>
        </p:grpSpPr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7748" y="-2214"/>
              <a:ext cx="102" cy="9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6" y="11"/>
                </a:cxn>
                <a:cxn ang="0">
                  <a:pos x="4" y="29"/>
                </a:cxn>
                <a:cxn ang="0">
                  <a:pos x="0" y="53"/>
                </a:cxn>
                <a:cxn ang="0">
                  <a:pos x="5" y="71"/>
                </a:cxn>
                <a:cxn ang="0">
                  <a:pos x="18" y="86"/>
                </a:cxn>
                <a:cxn ang="0">
                  <a:pos x="38" y="95"/>
                </a:cxn>
                <a:cxn ang="0">
                  <a:pos x="65" y="98"/>
                </a:cxn>
                <a:cxn ang="0">
                  <a:pos x="84" y="88"/>
                </a:cxn>
                <a:cxn ang="0">
                  <a:pos x="97" y="70"/>
                </a:cxn>
                <a:cxn ang="0">
                  <a:pos x="102" y="49"/>
                </a:cxn>
                <a:cxn ang="0">
                  <a:pos x="102" y="42"/>
                </a:cxn>
                <a:cxn ang="0">
                  <a:pos x="96" y="24"/>
                </a:cxn>
                <a:cxn ang="0">
                  <a:pos x="82" y="11"/>
                </a:cxn>
                <a:cxn ang="0">
                  <a:pos x="62" y="2"/>
                </a:cxn>
                <a:cxn ang="0">
                  <a:pos x="34" y="0"/>
                </a:cxn>
              </a:cxnLst>
              <a:rect l="0" t="0" r="r" b="b"/>
              <a:pathLst>
                <a:path w="102" h="98">
                  <a:moveTo>
                    <a:pt x="34" y="0"/>
                  </a:moveTo>
                  <a:lnTo>
                    <a:pt x="16" y="11"/>
                  </a:lnTo>
                  <a:lnTo>
                    <a:pt x="4" y="29"/>
                  </a:lnTo>
                  <a:lnTo>
                    <a:pt x="0" y="53"/>
                  </a:lnTo>
                  <a:lnTo>
                    <a:pt x="5" y="71"/>
                  </a:lnTo>
                  <a:lnTo>
                    <a:pt x="18" y="86"/>
                  </a:lnTo>
                  <a:lnTo>
                    <a:pt x="38" y="95"/>
                  </a:lnTo>
                  <a:lnTo>
                    <a:pt x="65" y="98"/>
                  </a:lnTo>
                  <a:lnTo>
                    <a:pt x="84" y="88"/>
                  </a:lnTo>
                  <a:lnTo>
                    <a:pt x="97" y="70"/>
                  </a:lnTo>
                  <a:lnTo>
                    <a:pt x="102" y="49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2" y="11"/>
                  </a:lnTo>
                  <a:lnTo>
                    <a:pt x="62" y="2"/>
                  </a:lnTo>
                  <a:lnTo>
                    <a:pt x="34" y="0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68" name="Group 144"/>
          <p:cNvGrpSpPr>
            <a:grpSpLocks/>
          </p:cNvGrpSpPr>
          <p:nvPr/>
        </p:nvGrpSpPr>
        <p:grpSpPr bwMode="auto">
          <a:xfrm>
            <a:off x="7771061" y="4894346"/>
            <a:ext cx="41290" cy="70485"/>
            <a:chOff x="7767" y="-2553"/>
            <a:chExt cx="65" cy="111"/>
          </a:xfrm>
        </p:grpSpPr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7767" y="-2553"/>
              <a:ext cx="65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11"/>
                </a:cxn>
                <a:cxn ang="0">
                  <a:pos x="57" y="27"/>
                </a:cxn>
                <a:cxn ang="0">
                  <a:pos x="32" y="27"/>
                </a:cxn>
                <a:cxn ang="0">
                  <a:pos x="0" y="0"/>
                </a:cxn>
              </a:cxnLst>
              <a:rect l="0" t="0" r="r" b="b"/>
              <a:pathLst>
                <a:path w="65" h="111">
                  <a:moveTo>
                    <a:pt x="0" y="0"/>
                  </a:moveTo>
                  <a:lnTo>
                    <a:pt x="32" y="111"/>
                  </a:lnTo>
                  <a:lnTo>
                    <a:pt x="57" y="27"/>
                  </a:lnTo>
                  <a:lnTo>
                    <a:pt x="32" y="27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7767" y="-2553"/>
              <a:ext cx="65" cy="11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2" y="27"/>
                </a:cxn>
                <a:cxn ang="0">
                  <a:pos x="57" y="27"/>
                </a:cxn>
                <a:cxn ang="0">
                  <a:pos x="64" y="0"/>
                </a:cxn>
              </a:cxnLst>
              <a:rect l="0" t="0" r="r" b="b"/>
              <a:pathLst>
                <a:path w="65" h="111">
                  <a:moveTo>
                    <a:pt x="64" y="0"/>
                  </a:moveTo>
                  <a:lnTo>
                    <a:pt x="32" y="27"/>
                  </a:lnTo>
                  <a:lnTo>
                    <a:pt x="57" y="27"/>
                  </a:lnTo>
                  <a:lnTo>
                    <a:pt x="64" y="0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71" name="Group 147"/>
          <p:cNvGrpSpPr>
            <a:grpSpLocks/>
          </p:cNvGrpSpPr>
          <p:nvPr/>
        </p:nvGrpSpPr>
        <p:grpSpPr bwMode="auto">
          <a:xfrm>
            <a:off x="7959725" y="5119771"/>
            <a:ext cx="70511" cy="41275"/>
            <a:chOff x="8064" y="-2198"/>
            <a:chExt cx="111" cy="65"/>
          </a:xfrm>
        </p:grpSpPr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8064" y="-2198"/>
              <a:ext cx="11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33"/>
                </a:cxn>
                <a:cxn ang="0">
                  <a:pos x="0" y="65"/>
                </a:cxn>
                <a:cxn ang="0">
                  <a:pos x="111" y="33"/>
                </a:cxn>
                <a:cxn ang="0">
                  <a:pos x="0" y="0"/>
                </a:cxn>
              </a:cxnLst>
              <a:rect l="0" t="0" r="r" b="b"/>
              <a:pathLst>
                <a:path w="111" h="65">
                  <a:moveTo>
                    <a:pt x="0" y="0"/>
                  </a:moveTo>
                  <a:lnTo>
                    <a:pt x="26" y="33"/>
                  </a:lnTo>
                  <a:lnTo>
                    <a:pt x="0" y="65"/>
                  </a:lnTo>
                  <a:lnTo>
                    <a:pt x="111" y="33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73" name="Group 149"/>
          <p:cNvGrpSpPr>
            <a:grpSpLocks/>
          </p:cNvGrpSpPr>
          <p:nvPr/>
        </p:nvGrpSpPr>
        <p:grpSpPr bwMode="auto">
          <a:xfrm>
            <a:off x="7661801" y="5114056"/>
            <a:ext cx="48278" cy="54610"/>
            <a:chOff x="7595" y="-2207"/>
            <a:chExt cx="76" cy="86"/>
          </a:xfrm>
        </p:grpSpPr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7595" y="-2207"/>
              <a:ext cx="76" cy="8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27" y="42"/>
                </a:cxn>
                <a:cxn ang="0">
                  <a:pos x="0" y="86"/>
                </a:cxn>
                <a:cxn ang="0">
                  <a:pos x="21" y="86"/>
                </a:cxn>
                <a:cxn ang="0">
                  <a:pos x="38" y="57"/>
                </a:cxn>
                <a:cxn ang="0">
                  <a:pos x="58" y="57"/>
                </a:cxn>
                <a:cxn ang="0">
                  <a:pos x="48" y="42"/>
                </a:cxn>
                <a:cxn ang="0">
                  <a:pos x="57" y="28"/>
                </a:cxn>
                <a:cxn ang="0">
                  <a:pos x="38" y="28"/>
                </a:cxn>
                <a:cxn ang="0">
                  <a:pos x="23" y="0"/>
                </a:cxn>
              </a:cxnLst>
              <a:rect l="0" t="0" r="r" b="b"/>
              <a:pathLst>
                <a:path w="76" h="86">
                  <a:moveTo>
                    <a:pt x="23" y="0"/>
                  </a:moveTo>
                  <a:lnTo>
                    <a:pt x="1" y="0"/>
                  </a:lnTo>
                  <a:lnTo>
                    <a:pt x="27" y="42"/>
                  </a:lnTo>
                  <a:lnTo>
                    <a:pt x="0" y="86"/>
                  </a:lnTo>
                  <a:lnTo>
                    <a:pt x="21" y="86"/>
                  </a:lnTo>
                  <a:lnTo>
                    <a:pt x="38" y="57"/>
                  </a:lnTo>
                  <a:lnTo>
                    <a:pt x="58" y="57"/>
                  </a:lnTo>
                  <a:lnTo>
                    <a:pt x="48" y="42"/>
                  </a:lnTo>
                  <a:lnTo>
                    <a:pt x="57" y="28"/>
                  </a:lnTo>
                  <a:lnTo>
                    <a:pt x="38" y="28"/>
                  </a:lnTo>
                  <a:lnTo>
                    <a:pt x="23" y="0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7595" y="-2207"/>
              <a:ext cx="76" cy="86"/>
            </a:xfrm>
            <a:custGeom>
              <a:avLst/>
              <a:gdLst/>
              <a:ahLst/>
              <a:cxnLst>
                <a:cxn ang="0">
                  <a:pos x="58" y="57"/>
                </a:cxn>
                <a:cxn ang="0">
                  <a:pos x="38" y="57"/>
                </a:cxn>
                <a:cxn ang="0">
                  <a:pos x="54" y="86"/>
                </a:cxn>
                <a:cxn ang="0">
                  <a:pos x="76" y="86"/>
                </a:cxn>
                <a:cxn ang="0">
                  <a:pos x="58" y="57"/>
                </a:cxn>
              </a:cxnLst>
              <a:rect l="0" t="0" r="r" b="b"/>
              <a:pathLst>
                <a:path w="76" h="86">
                  <a:moveTo>
                    <a:pt x="58" y="57"/>
                  </a:moveTo>
                  <a:lnTo>
                    <a:pt x="38" y="57"/>
                  </a:lnTo>
                  <a:lnTo>
                    <a:pt x="54" y="86"/>
                  </a:lnTo>
                  <a:lnTo>
                    <a:pt x="76" y="86"/>
                  </a:lnTo>
                  <a:lnTo>
                    <a:pt x="58" y="57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7595" y="-2207"/>
              <a:ext cx="76" cy="8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38" y="28"/>
                </a:cxn>
                <a:cxn ang="0">
                  <a:pos x="57" y="28"/>
                </a:cxn>
                <a:cxn ang="0">
                  <a:pos x="74" y="0"/>
                </a:cxn>
              </a:cxnLst>
              <a:rect l="0" t="0" r="r" b="b"/>
              <a:pathLst>
                <a:path w="76" h="86">
                  <a:moveTo>
                    <a:pt x="74" y="0"/>
                  </a:moveTo>
                  <a:lnTo>
                    <a:pt x="54" y="0"/>
                  </a:lnTo>
                  <a:lnTo>
                    <a:pt x="38" y="28"/>
                  </a:lnTo>
                  <a:lnTo>
                    <a:pt x="57" y="28"/>
                  </a:lnTo>
                  <a:lnTo>
                    <a:pt x="74" y="0"/>
                  </a:ln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77" name="Group 153"/>
          <p:cNvGrpSpPr>
            <a:grpSpLocks/>
          </p:cNvGrpSpPr>
          <p:nvPr/>
        </p:nvGrpSpPr>
        <p:grpSpPr bwMode="auto">
          <a:xfrm>
            <a:off x="6204576" y="4987056"/>
            <a:ext cx="116883" cy="217170"/>
            <a:chOff x="5301" y="-2407"/>
            <a:chExt cx="184" cy="342"/>
          </a:xfrm>
        </p:grpSpPr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5301" y="-2407"/>
              <a:ext cx="184" cy="34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342"/>
                </a:cxn>
              </a:cxnLst>
              <a:rect l="0" t="0" r="r" b="b"/>
              <a:pathLst>
                <a:path w="184" h="342">
                  <a:moveTo>
                    <a:pt x="184" y="0"/>
                  </a:moveTo>
                  <a:lnTo>
                    <a:pt x="0" y="342"/>
                  </a:lnTo>
                </a:path>
              </a:pathLst>
            </a:custGeom>
            <a:noFill/>
            <a:ln w="3175">
              <a:solidFill>
                <a:srgbClr val="58595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79" name="Group 155"/>
          <p:cNvGrpSpPr>
            <a:grpSpLocks/>
          </p:cNvGrpSpPr>
          <p:nvPr/>
        </p:nvGrpSpPr>
        <p:grpSpPr bwMode="auto">
          <a:xfrm>
            <a:off x="7393097" y="5159141"/>
            <a:ext cx="216614" cy="111760"/>
            <a:chOff x="7172" y="-2136"/>
            <a:chExt cx="341" cy="176"/>
          </a:xfrm>
        </p:grpSpPr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7172" y="-2136"/>
              <a:ext cx="341" cy="176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175"/>
                </a:cxn>
              </a:cxnLst>
              <a:rect l="0" t="0" r="r" b="b"/>
              <a:pathLst>
                <a:path w="341" h="176">
                  <a:moveTo>
                    <a:pt x="341" y="0"/>
                  </a:moveTo>
                  <a:lnTo>
                    <a:pt x="0" y="175"/>
                  </a:lnTo>
                </a:path>
              </a:pathLst>
            </a:custGeom>
            <a:noFill/>
            <a:ln w="3175">
              <a:solidFill>
                <a:srgbClr val="58595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5887532" y="4557844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Manometer  system</a:t>
            </a:r>
            <a:endParaRPr lang="en-GB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834131" y="4804334"/>
            <a:ext cx="1119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Intravenous fluid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442776" y="501901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Manometer</a:t>
            </a:r>
            <a:endParaRPr lang="en-GB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938341" y="5257556"/>
            <a:ext cx="1000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Three-way tap</a:t>
            </a:r>
            <a:endParaRPr lang="en-GB" sz="1000" dirty="0"/>
          </a:p>
        </p:txBody>
      </p:sp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8053" y="5192161"/>
            <a:ext cx="1395607" cy="102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688975" y="6350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Central venous pressure low </a:t>
            </a:r>
          </a:p>
        </p:txBody>
      </p:sp>
      <p:grpSp>
        <p:nvGrpSpPr>
          <p:cNvPr id="170020" name="Group 36"/>
          <p:cNvGrpSpPr>
            <a:grpSpLocks/>
          </p:cNvGrpSpPr>
          <p:nvPr/>
        </p:nvGrpSpPr>
        <p:grpSpPr bwMode="auto">
          <a:xfrm>
            <a:off x="2616200" y="685800"/>
            <a:ext cx="3060700" cy="701675"/>
            <a:chOff x="1648" y="432"/>
            <a:chExt cx="1928" cy="442"/>
          </a:xfrm>
        </p:grpSpPr>
        <p:sp>
          <p:nvSpPr>
            <p:cNvPr id="169989" name="Text Box 5"/>
            <p:cNvSpPr txBox="1">
              <a:spLocks noChangeArrowheads="1"/>
            </p:cNvSpPr>
            <p:nvPr/>
          </p:nvSpPr>
          <p:spPr bwMode="auto">
            <a:xfrm>
              <a:off x="2192" y="432"/>
              <a:ext cx="1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Indicates low blood volume</a:t>
              </a:r>
            </a:p>
          </p:txBody>
        </p:sp>
        <p:sp>
          <p:nvSpPr>
            <p:cNvPr id="169997" name="Line 13"/>
            <p:cNvSpPr>
              <a:spLocks noChangeShapeType="1"/>
            </p:cNvSpPr>
            <p:nvPr/>
          </p:nvSpPr>
          <p:spPr bwMode="auto">
            <a:xfrm>
              <a:off x="1648" y="640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64" name="Group 80"/>
          <p:cNvGrpSpPr>
            <a:grpSpLocks/>
          </p:cNvGrpSpPr>
          <p:nvPr/>
        </p:nvGrpSpPr>
        <p:grpSpPr bwMode="auto">
          <a:xfrm>
            <a:off x="5287963" y="355600"/>
            <a:ext cx="3856037" cy="1006475"/>
            <a:chOff x="3331" y="224"/>
            <a:chExt cx="2429" cy="634"/>
          </a:xfrm>
        </p:grpSpPr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3968" y="224"/>
              <a:ext cx="179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Less blood returning to heart – lower venous return</a:t>
              </a:r>
            </a:p>
          </p:txBody>
        </p:sp>
        <p:sp>
          <p:nvSpPr>
            <p:cNvPr id="169998" name="Line 14"/>
            <p:cNvSpPr>
              <a:spLocks noChangeShapeType="1"/>
            </p:cNvSpPr>
            <p:nvPr/>
          </p:nvSpPr>
          <p:spPr bwMode="auto">
            <a:xfrm>
              <a:off x="3331" y="499"/>
              <a:ext cx="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2" name="Group 38"/>
          <p:cNvGrpSpPr>
            <a:grpSpLocks/>
          </p:cNvGrpSpPr>
          <p:nvPr/>
        </p:nvGrpSpPr>
        <p:grpSpPr bwMode="auto">
          <a:xfrm>
            <a:off x="6515100" y="1308100"/>
            <a:ext cx="2201863" cy="1397000"/>
            <a:chOff x="4104" y="824"/>
            <a:chExt cx="1387" cy="880"/>
          </a:xfrm>
        </p:grpSpPr>
        <p:sp>
          <p:nvSpPr>
            <p:cNvPr id="169991" name="Text Box 7"/>
            <p:cNvSpPr txBox="1">
              <a:spLocks noChangeArrowheads="1"/>
            </p:cNvSpPr>
            <p:nvPr/>
          </p:nvSpPr>
          <p:spPr bwMode="auto">
            <a:xfrm>
              <a:off x="4139" y="1419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Stroke volume</a:t>
              </a: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4104" y="1456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9999" name="Line 15"/>
            <p:cNvSpPr>
              <a:spLocks noChangeShapeType="1"/>
            </p:cNvSpPr>
            <p:nvPr/>
          </p:nvSpPr>
          <p:spPr bwMode="auto">
            <a:xfrm>
              <a:off x="4768" y="824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560763" y="2260600"/>
            <a:ext cx="2674937" cy="449263"/>
            <a:chOff x="2243" y="1424"/>
            <a:chExt cx="1685" cy="283"/>
          </a:xfrm>
        </p:grpSpPr>
        <p:sp>
          <p:nvSpPr>
            <p:cNvPr id="169992" name="Text Box 8"/>
            <p:cNvSpPr txBox="1">
              <a:spLocks noChangeArrowheads="1"/>
            </p:cNvSpPr>
            <p:nvPr/>
          </p:nvSpPr>
          <p:spPr bwMode="auto">
            <a:xfrm>
              <a:off x="2256" y="1424"/>
              <a:ext cx="1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Cardiac output</a:t>
              </a:r>
            </a:p>
          </p:txBody>
        </p:sp>
        <p:sp>
          <p:nvSpPr>
            <p:cNvPr id="169995" name="Line 11"/>
            <p:cNvSpPr>
              <a:spLocks noChangeShapeType="1"/>
            </p:cNvSpPr>
            <p:nvPr/>
          </p:nvSpPr>
          <p:spPr bwMode="auto">
            <a:xfrm>
              <a:off x="2243" y="1459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01" name="Line 17"/>
            <p:cNvSpPr>
              <a:spLocks noChangeShapeType="1"/>
            </p:cNvSpPr>
            <p:nvPr/>
          </p:nvSpPr>
          <p:spPr bwMode="auto">
            <a:xfrm flipH="1">
              <a:off x="3480" y="1560"/>
              <a:ext cx="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4" name="Group 40"/>
          <p:cNvGrpSpPr>
            <a:grpSpLocks/>
          </p:cNvGrpSpPr>
          <p:nvPr/>
        </p:nvGrpSpPr>
        <p:grpSpPr bwMode="auto">
          <a:xfrm>
            <a:off x="688975" y="2247900"/>
            <a:ext cx="2663825" cy="436563"/>
            <a:chOff x="434" y="1416"/>
            <a:chExt cx="1678" cy="275"/>
          </a:xfrm>
        </p:grpSpPr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434" y="1416"/>
              <a:ext cx="1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pressure</a:t>
              </a:r>
            </a:p>
          </p:txBody>
        </p:sp>
        <p:sp>
          <p:nvSpPr>
            <p:cNvPr id="169996" name="Line 12"/>
            <p:cNvSpPr>
              <a:spLocks noChangeShapeType="1"/>
            </p:cNvSpPr>
            <p:nvPr/>
          </p:nvSpPr>
          <p:spPr bwMode="auto">
            <a:xfrm>
              <a:off x="434" y="1443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02" name="Line 18"/>
            <p:cNvSpPr>
              <a:spLocks noChangeShapeType="1"/>
            </p:cNvSpPr>
            <p:nvPr/>
          </p:nvSpPr>
          <p:spPr bwMode="auto">
            <a:xfrm flipH="1">
              <a:off x="1656" y="1560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8" name="Group 44"/>
          <p:cNvGrpSpPr>
            <a:grpSpLocks/>
          </p:cNvGrpSpPr>
          <p:nvPr/>
        </p:nvGrpSpPr>
        <p:grpSpPr bwMode="auto">
          <a:xfrm>
            <a:off x="6908800" y="3340100"/>
            <a:ext cx="2082800" cy="396875"/>
            <a:chOff x="4352" y="2104"/>
            <a:chExt cx="1312" cy="250"/>
          </a:xfrm>
        </p:grpSpPr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4904" y="2104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HR</a:t>
              </a:r>
            </a:p>
          </p:txBody>
        </p:sp>
        <p:sp>
          <p:nvSpPr>
            <p:cNvPr id="170014" name="Line 30"/>
            <p:cNvSpPr>
              <a:spLocks noChangeShapeType="1"/>
            </p:cNvSpPr>
            <p:nvPr/>
          </p:nvSpPr>
          <p:spPr bwMode="auto">
            <a:xfrm>
              <a:off x="4352" y="2240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18" name="Line 34"/>
            <p:cNvSpPr>
              <a:spLocks noChangeShapeType="1"/>
            </p:cNvSpPr>
            <p:nvPr/>
          </p:nvSpPr>
          <p:spPr bwMode="auto">
            <a:xfrm flipV="1">
              <a:off x="4891" y="2139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32" name="Group 48"/>
          <p:cNvGrpSpPr>
            <a:grpSpLocks/>
          </p:cNvGrpSpPr>
          <p:nvPr/>
        </p:nvGrpSpPr>
        <p:grpSpPr bwMode="auto">
          <a:xfrm>
            <a:off x="6946900" y="5791200"/>
            <a:ext cx="1790700" cy="396875"/>
            <a:chOff x="4376" y="3648"/>
            <a:chExt cx="1128" cy="250"/>
          </a:xfrm>
        </p:grpSpPr>
        <p:sp>
          <p:nvSpPr>
            <p:cNvPr id="170011" name="Text Box 27"/>
            <p:cNvSpPr txBox="1">
              <a:spLocks noChangeArrowheads="1"/>
            </p:cNvSpPr>
            <p:nvPr/>
          </p:nvSpPr>
          <p:spPr bwMode="auto">
            <a:xfrm>
              <a:off x="4848" y="3648"/>
              <a:ext cx="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TPR</a:t>
              </a:r>
            </a:p>
          </p:txBody>
        </p:sp>
        <p:sp>
          <p:nvSpPr>
            <p:cNvPr id="170016" name="Line 32"/>
            <p:cNvSpPr>
              <a:spLocks noChangeShapeType="1"/>
            </p:cNvSpPr>
            <p:nvPr/>
          </p:nvSpPr>
          <p:spPr bwMode="auto">
            <a:xfrm>
              <a:off x="4376" y="38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19" name="Line 35"/>
            <p:cNvSpPr>
              <a:spLocks noChangeShapeType="1"/>
            </p:cNvSpPr>
            <p:nvPr/>
          </p:nvSpPr>
          <p:spPr bwMode="auto">
            <a:xfrm flipV="1">
              <a:off x="4824" y="3688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26" name="Group 42"/>
          <p:cNvGrpSpPr>
            <a:grpSpLocks/>
          </p:cNvGrpSpPr>
          <p:nvPr/>
        </p:nvGrpSpPr>
        <p:grpSpPr bwMode="auto">
          <a:xfrm>
            <a:off x="1816100" y="2755900"/>
            <a:ext cx="3200400" cy="1084263"/>
            <a:chOff x="1144" y="1736"/>
            <a:chExt cx="2016" cy="683"/>
          </a:xfrm>
        </p:grpSpPr>
        <p:sp>
          <p:nvSpPr>
            <p:cNvPr id="170003" name="Text Box 19"/>
            <p:cNvSpPr txBox="1">
              <a:spLocks noChangeArrowheads="1"/>
            </p:cNvSpPr>
            <p:nvPr/>
          </p:nvSpPr>
          <p:spPr bwMode="auto">
            <a:xfrm>
              <a:off x="1330" y="2128"/>
              <a:ext cx="18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Baroreceptor firing</a:t>
              </a:r>
            </a:p>
          </p:txBody>
        </p:sp>
        <p:sp>
          <p:nvSpPr>
            <p:cNvPr id="170004" name="Line 20"/>
            <p:cNvSpPr>
              <a:spLocks noChangeShapeType="1"/>
            </p:cNvSpPr>
            <p:nvPr/>
          </p:nvSpPr>
          <p:spPr bwMode="auto">
            <a:xfrm>
              <a:off x="1306" y="2171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25" name="Line 41"/>
            <p:cNvSpPr>
              <a:spLocks noChangeShapeType="1"/>
            </p:cNvSpPr>
            <p:nvPr/>
          </p:nvSpPr>
          <p:spPr bwMode="auto">
            <a:xfrm>
              <a:off x="1144" y="1736"/>
              <a:ext cx="64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34" name="Group 50"/>
          <p:cNvGrpSpPr>
            <a:grpSpLocks/>
          </p:cNvGrpSpPr>
          <p:nvPr/>
        </p:nvGrpSpPr>
        <p:grpSpPr bwMode="auto">
          <a:xfrm>
            <a:off x="4419600" y="3225800"/>
            <a:ext cx="2743200" cy="701675"/>
            <a:chOff x="2784" y="2032"/>
            <a:chExt cx="1728" cy="442"/>
          </a:xfrm>
        </p:grpSpPr>
        <p:sp>
          <p:nvSpPr>
            <p:cNvPr id="170005" name="Line 21"/>
            <p:cNvSpPr>
              <a:spLocks noChangeShapeType="1"/>
            </p:cNvSpPr>
            <p:nvPr/>
          </p:nvSpPr>
          <p:spPr bwMode="auto">
            <a:xfrm>
              <a:off x="2784" y="2248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06" name="Text Box 22"/>
            <p:cNvSpPr txBox="1">
              <a:spLocks noChangeArrowheads="1"/>
            </p:cNvSpPr>
            <p:nvPr/>
          </p:nvSpPr>
          <p:spPr bwMode="auto">
            <a:xfrm>
              <a:off x="3472" y="2032"/>
              <a:ext cx="10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Parasymp. to heart</a:t>
              </a:r>
            </a:p>
          </p:txBody>
        </p:sp>
        <p:sp>
          <p:nvSpPr>
            <p:cNvPr id="170033" name="Line 49"/>
            <p:cNvSpPr>
              <a:spLocks noChangeShapeType="1"/>
            </p:cNvSpPr>
            <p:nvPr/>
          </p:nvSpPr>
          <p:spPr bwMode="auto">
            <a:xfrm>
              <a:off x="3456" y="2136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39" name="Group 55"/>
          <p:cNvGrpSpPr>
            <a:grpSpLocks/>
          </p:cNvGrpSpPr>
          <p:nvPr/>
        </p:nvGrpSpPr>
        <p:grpSpPr bwMode="auto">
          <a:xfrm>
            <a:off x="3302000" y="3911600"/>
            <a:ext cx="3683000" cy="1222375"/>
            <a:chOff x="2080" y="2464"/>
            <a:chExt cx="2320" cy="770"/>
          </a:xfrm>
        </p:grpSpPr>
        <p:sp>
          <p:nvSpPr>
            <p:cNvPr id="170008" name="Text Box 24"/>
            <p:cNvSpPr txBox="1">
              <a:spLocks noChangeArrowheads="1"/>
            </p:cNvSpPr>
            <p:nvPr/>
          </p:nvSpPr>
          <p:spPr bwMode="auto">
            <a:xfrm>
              <a:off x="3488" y="2792"/>
              <a:ext cx="9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Symp. to heart</a:t>
              </a:r>
            </a:p>
          </p:txBody>
        </p:sp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>
              <a:off x="2080" y="2464"/>
              <a:ext cx="13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37" name="Line 53"/>
            <p:cNvSpPr>
              <a:spLocks noChangeShapeType="1"/>
            </p:cNvSpPr>
            <p:nvPr/>
          </p:nvSpPr>
          <p:spPr bwMode="auto">
            <a:xfrm flipV="1">
              <a:off x="3488" y="2896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40" name="Group 56"/>
          <p:cNvGrpSpPr>
            <a:grpSpLocks/>
          </p:cNvGrpSpPr>
          <p:nvPr/>
        </p:nvGrpSpPr>
        <p:grpSpPr bwMode="auto">
          <a:xfrm>
            <a:off x="3022600" y="3962400"/>
            <a:ext cx="4132263" cy="2446338"/>
            <a:chOff x="1904" y="2496"/>
            <a:chExt cx="2603" cy="1541"/>
          </a:xfrm>
        </p:grpSpPr>
        <p:sp>
          <p:nvSpPr>
            <p:cNvPr id="170010" name="Text Box 26"/>
            <p:cNvSpPr txBox="1">
              <a:spLocks noChangeArrowheads="1"/>
            </p:cNvSpPr>
            <p:nvPr/>
          </p:nvSpPr>
          <p:spPr bwMode="auto">
            <a:xfrm>
              <a:off x="3443" y="3403"/>
              <a:ext cx="10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Symp. tone to blood vessels</a:t>
              </a:r>
            </a:p>
          </p:txBody>
        </p:sp>
        <p:sp>
          <p:nvSpPr>
            <p:cNvPr id="170013" name="Line 29"/>
            <p:cNvSpPr>
              <a:spLocks noChangeShapeType="1"/>
            </p:cNvSpPr>
            <p:nvPr/>
          </p:nvSpPr>
          <p:spPr bwMode="auto">
            <a:xfrm>
              <a:off x="1904" y="2496"/>
              <a:ext cx="1424" cy="1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38" name="Line 54"/>
            <p:cNvSpPr>
              <a:spLocks noChangeShapeType="1"/>
            </p:cNvSpPr>
            <p:nvPr/>
          </p:nvSpPr>
          <p:spPr bwMode="auto">
            <a:xfrm flipV="1">
              <a:off x="3435" y="3648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041" name="Text Box 57"/>
          <p:cNvSpPr txBox="1">
            <a:spLocks noChangeArrowheads="1"/>
          </p:cNvSpPr>
          <p:nvPr/>
        </p:nvSpPr>
        <p:spPr bwMode="auto">
          <a:xfrm>
            <a:off x="1603375" y="5791200"/>
            <a:ext cx="220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CO = HR x SV</a:t>
            </a:r>
          </a:p>
        </p:txBody>
      </p:sp>
      <p:grpSp>
        <p:nvGrpSpPr>
          <p:cNvPr id="170044" name="Group 60"/>
          <p:cNvGrpSpPr>
            <a:grpSpLocks/>
          </p:cNvGrpSpPr>
          <p:nvPr/>
        </p:nvGrpSpPr>
        <p:grpSpPr bwMode="auto">
          <a:xfrm>
            <a:off x="6121400" y="3683000"/>
            <a:ext cx="3124200" cy="1438275"/>
            <a:chOff x="3856" y="2320"/>
            <a:chExt cx="1968" cy="906"/>
          </a:xfrm>
        </p:grpSpPr>
        <p:sp>
          <p:nvSpPr>
            <p:cNvPr id="170009" name="Text Box 25"/>
            <p:cNvSpPr txBox="1">
              <a:spLocks noChangeArrowheads="1"/>
            </p:cNvSpPr>
            <p:nvPr/>
          </p:nvSpPr>
          <p:spPr bwMode="auto">
            <a:xfrm>
              <a:off x="4744" y="2784"/>
              <a:ext cx="10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Force of contraction</a:t>
              </a:r>
            </a:p>
          </p:txBody>
        </p:sp>
        <p:sp>
          <p:nvSpPr>
            <p:cNvPr id="170015" name="Line 31"/>
            <p:cNvSpPr>
              <a:spLocks noChangeShapeType="1"/>
            </p:cNvSpPr>
            <p:nvPr/>
          </p:nvSpPr>
          <p:spPr bwMode="auto">
            <a:xfrm>
              <a:off x="4264" y="3000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17" name="Line 33"/>
            <p:cNvSpPr>
              <a:spLocks noChangeShapeType="1"/>
            </p:cNvSpPr>
            <p:nvPr/>
          </p:nvSpPr>
          <p:spPr bwMode="auto">
            <a:xfrm flipV="1">
              <a:off x="4744" y="2904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43" name="Line 59"/>
            <p:cNvSpPr>
              <a:spLocks noChangeShapeType="1"/>
            </p:cNvSpPr>
            <p:nvPr/>
          </p:nvSpPr>
          <p:spPr bwMode="auto">
            <a:xfrm flipV="1">
              <a:off x="3856" y="2320"/>
              <a:ext cx="8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0048" name="Group 64"/>
          <p:cNvGrpSpPr>
            <a:grpSpLocks/>
          </p:cNvGrpSpPr>
          <p:nvPr/>
        </p:nvGrpSpPr>
        <p:grpSpPr bwMode="auto">
          <a:xfrm>
            <a:off x="7454900" y="3251200"/>
            <a:ext cx="1498600" cy="2984500"/>
            <a:chOff x="4696" y="2048"/>
            <a:chExt cx="944" cy="1880"/>
          </a:xfrm>
        </p:grpSpPr>
        <p:sp>
          <p:nvSpPr>
            <p:cNvPr id="170045" name="Rectangle 61"/>
            <p:cNvSpPr>
              <a:spLocks noChangeArrowheads="1"/>
            </p:cNvSpPr>
            <p:nvPr/>
          </p:nvSpPr>
          <p:spPr bwMode="auto">
            <a:xfrm>
              <a:off x="4808" y="2048"/>
              <a:ext cx="440" cy="34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46" name="Rectangle 62"/>
            <p:cNvSpPr>
              <a:spLocks noChangeArrowheads="1"/>
            </p:cNvSpPr>
            <p:nvPr/>
          </p:nvSpPr>
          <p:spPr bwMode="auto">
            <a:xfrm>
              <a:off x="4696" y="2792"/>
              <a:ext cx="944" cy="43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047" name="Rectangle 63"/>
            <p:cNvSpPr>
              <a:spLocks noChangeArrowheads="1"/>
            </p:cNvSpPr>
            <p:nvPr/>
          </p:nvSpPr>
          <p:spPr bwMode="auto">
            <a:xfrm>
              <a:off x="4752" y="3624"/>
              <a:ext cx="568" cy="304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0052" name="Group 68"/>
          <p:cNvGrpSpPr>
            <a:grpSpLocks/>
          </p:cNvGrpSpPr>
          <p:nvPr/>
        </p:nvGrpSpPr>
        <p:grpSpPr bwMode="auto">
          <a:xfrm>
            <a:off x="2540000" y="6223000"/>
            <a:ext cx="614363" cy="322263"/>
            <a:chOff x="1600" y="3920"/>
            <a:chExt cx="387" cy="203"/>
          </a:xfrm>
        </p:grpSpPr>
        <p:sp>
          <p:nvSpPr>
            <p:cNvPr id="170049" name="Line 65"/>
            <p:cNvSpPr>
              <a:spLocks noChangeShapeType="1"/>
            </p:cNvSpPr>
            <p:nvPr/>
          </p:nvSpPr>
          <p:spPr bwMode="auto">
            <a:xfrm flipV="1">
              <a:off x="1600" y="3920"/>
              <a:ext cx="0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0050" name="Line 66"/>
            <p:cNvSpPr>
              <a:spLocks noChangeShapeType="1"/>
            </p:cNvSpPr>
            <p:nvPr/>
          </p:nvSpPr>
          <p:spPr bwMode="auto">
            <a:xfrm flipV="1">
              <a:off x="1987" y="3931"/>
              <a:ext cx="0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051" name="AutoShape 67"/>
          <p:cNvSpPr>
            <a:spLocks noChangeArrowheads="1"/>
          </p:cNvSpPr>
          <p:nvPr/>
        </p:nvSpPr>
        <p:spPr bwMode="auto">
          <a:xfrm>
            <a:off x="1892300" y="6235700"/>
            <a:ext cx="88900" cy="4445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0054" name="Group 70"/>
          <p:cNvGrpSpPr>
            <a:grpSpLocks/>
          </p:cNvGrpSpPr>
          <p:nvPr/>
        </p:nvGrpSpPr>
        <p:grpSpPr bwMode="auto">
          <a:xfrm>
            <a:off x="254000" y="4686300"/>
            <a:ext cx="2984500" cy="1104900"/>
            <a:chOff x="160" y="2952"/>
            <a:chExt cx="1880" cy="696"/>
          </a:xfrm>
        </p:grpSpPr>
        <p:sp>
          <p:nvSpPr>
            <p:cNvPr id="170042" name="Text Box 58"/>
            <p:cNvSpPr txBox="1">
              <a:spLocks noChangeArrowheads="1"/>
            </p:cNvSpPr>
            <p:nvPr/>
          </p:nvSpPr>
          <p:spPr bwMode="auto">
            <a:xfrm>
              <a:off x="160" y="2952"/>
              <a:ext cx="18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Mean BP = CO x TPR</a:t>
              </a:r>
            </a:p>
          </p:txBody>
        </p:sp>
        <p:sp>
          <p:nvSpPr>
            <p:cNvPr id="170053" name="Line 69"/>
            <p:cNvSpPr>
              <a:spLocks noChangeShapeType="1"/>
            </p:cNvSpPr>
            <p:nvPr/>
          </p:nvSpPr>
          <p:spPr bwMode="auto">
            <a:xfrm flipV="1">
              <a:off x="1176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055" name="Line 71"/>
          <p:cNvSpPr>
            <a:spLocks noChangeShapeType="1"/>
          </p:cNvSpPr>
          <p:nvPr/>
        </p:nvSpPr>
        <p:spPr bwMode="auto">
          <a:xfrm flipV="1">
            <a:off x="2590800" y="5067300"/>
            <a:ext cx="0" cy="342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>
            <a:off x="688975" y="5097463"/>
            <a:ext cx="88900" cy="4445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>
            <a:off x="1003300" y="2781300"/>
            <a:ext cx="139700" cy="1689100"/>
          </a:xfrm>
          <a:prstGeom prst="upArrow">
            <a:avLst>
              <a:gd name="adj1" fmla="val 50000"/>
              <a:gd name="adj2" fmla="val 30227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70061" name="Picture 77" descr="12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527175"/>
            <a:ext cx="6705600" cy="4211638"/>
          </a:xfrm>
          <a:prstGeom prst="rect">
            <a:avLst/>
          </a:prstGeom>
          <a:noFill/>
        </p:spPr>
      </p:pic>
      <p:pic>
        <p:nvPicPr>
          <p:cNvPr id="170062" name="Picture 78" descr="ca_proc_adap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765300"/>
            <a:ext cx="5380037" cy="3813175"/>
          </a:xfrm>
          <a:prstGeom prst="rect">
            <a:avLst/>
          </a:prstGeom>
          <a:noFill/>
        </p:spPr>
      </p:pic>
      <p:pic>
        <p:nvPicPr>
          <p:cNvPr id="170063" name="Picture 79" descr="12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038" y="952500"/>
            <a:ext cx="3895725" cy="5486400"/>
          </a:xfrm>
          <a:prstGeom prst="rect">
            <a:avLst/>
          </a:prstGeom>
          <a:noFill/>
        </p:spPr>
      </p:pic>
      <p:pic>
        <p:nvPicPr>
          <p:cNvPr id="170065" name="Picture 81" descr="ca_proc_adapt2smooth mu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300" y="1930400"/>
            <a:ext cx="5092700" cy="3402013"/>
          </a:xfrm>
          <a:prstGeom prst="rect">
            <a:avLst/>
          </a:prstGeom>
          <a:noFill/>
        </p:spPr>
      </p:pic>
      <p:pic>
        <p:nvPicPr>
          <p:cNvPr id="69" name="Picture 68" descr="ca_proc_adapt2smooth musc_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8988" y="1783080"/>
            <a:ext cx="5526024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41" grpId="0"/>
      <p:bldP spid="170051" grpId="0" animBg="1"/>
      <p:bldP spid="170055" grpId="0" animBg="1"/>
      <p:bldP spid="170056" grpId="0" animBg="1"/>
      <p:bldP spid="1700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997075" y="368300"/>
            <a:ext cx="5076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Redistribution of blood flow – sympathetic vasoconstriction is not uniform</a:t>
            </a:r>
          </a:p>
        </p:txBody>
      </p:sp>
      <p:grpSp>
        <p:nvGrpSpPr>
          <p:cNvPr id="171046" name="Group 38"/>
          <p:cNvGrpSpPr>
            <a:grpSpLocks/>
          </p:cNvGrpSpPr>
          <p:nvPr/>
        </p:nvGrpSpPr>
        <p:grpSpPr bwMode="auto">
          <a:xfrm>
            <a:off x="688975" y="1574800"/>
            <a:ext cx="4241800" cy="2160588"/>
            <a:chOff x="434" y="992"/>
            <a:chExt cx="2672" cy="1361"/>
          </a:xfrm>
        </p:grpSpPr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434" y="992"/>
              <a:ext cx="17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skin</a:t>
              </a:r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434" y="1336"/>
              <a:ext cx="2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skeletal muscles</a:t>
              </a:r>
            </a:p>
          </p:txBody>
        </p:sp>
        <p:sp>
          <p:nvSpPr>
            <p:cNvPr id="171015" name="Text Box 7"/>
            <p:cNvSpPr txBox="1">
              <a:spLocks noChangeArrowheads="1"/>
            </p:cNvSpPr>
            <p:nvPr/>
          </p:nvSpPr>
          <p:spPr bwMode="auto">
            <a:xfrm>
              <a:off x="434" y="1728"/>
              <a:ext cx="15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gut</a:t>
              </a:r>
            </a:p>
          </p:txBody>
        </p:sp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434" y="2088"/>
              <a:ext cx="20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Blood flow to kidney</a:t>
              </a:r>
            </a:p>
          </p:txBody>
        </p:sp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>
              <a:off x="434" y="1032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434" y="1371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>
              <a:off x="434" y="1766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>
              <a:off x="434" y="2129"/>
              <a:ext cx="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47" name="Group 39"/>
          <p:cNvGrpSpPr>
            <a:grpSpLocks/>
          </p:cNvGrpSpPr>
          <p:nvPr/>
        </p:nvGrpSpPr>
        <p:grpSpPr bwMode="auto">
          <a:xfrm>
            <a:off x="2959100" y="1435100"/>
            <a:ext cx="4140200" cy="701675"/>
            <a:chOff x="1864" y="904"/>
            <a:chExt cx="2608" cy="442"/>
          </a:xfrm>
        </p:grpSpPr>
        <p:sp>
          <p:nvSpPr>
            <p:cNvPr id="171021" name="Line 13"/>
            <p:cNvSpPr>
              <a:spLocks noChangeShapeType="1"/>
            </p:cNvSpPr>
            <p:nvPr/>
          </p:nvSpPr>
          <p:spPr bwMode="auto">
            <a:xfrm>
              <a:off x="1864" y="1112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2904" y="904"/>
              <a:ext cx="15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Subject is pale and skin feels cold</a:t>
              </a:r>
            </a:p>
          </p:txBody>
        </p:sp>
      </p:grp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4648200" y="2654300"/>
            <a:ext cx="3302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Cerebral and cardiac blood flow unchanged</a:t>
            </a:r>
          </a:p>
        </p:txBody>
      </p:sp>
      <p:grpSp>
        <p:nvGrpSpPr>
          <p:cNvPr id="171051" name="Group 43"/>
          <p:cNvGrpSpPr>
            <a:grpSpLocks/>
          </p:cNvGrpSpPr>
          <p:nvPr/>
        </p:nvGrpSpPr>
        <p:grpSpPr bwMode="auto">
          <a:xfrm>
            <a:off x="6342063" y="5092700"/>
            <a:ext cx="673100" cy="638175"/>
            <a:chOff x="3995" y="3208"/>
            <a:chExt cx="424" cy="402"/>
          </a:xfrm>
        </p:grpSpPr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3995" y="3360"/>
              <a:ext cx="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AII</a:t>
              </a:r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4168" y="3208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3" name="Group 45"/>
          <p:cNvGrpSpPr>
            <a:grpSpLocks/>
          </p:cNvGrpSpPr>
          <p:nvPr/>
        </p:nvGrpSpPr>
        <p:grpSpPr bwMode="auto">
          <a:xfrm>
            <a:off x="5448300" y="5715000"/>
            <a:ext cx="2146300" cy="831850"/>
            <a:chOff x="3432" y="3600"/>
            <a:chExt cx="1352" cy="524"/>
          </a:xfrm>
        </p:grpSpPr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>
              <a:off x="3432" y="3856"/>
              <a:ext cx="1352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Vasoconstrictor</a:t>
              </a:r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176" y="3600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2" name="Group 44"/>
          <p:cNvGrpSpPr>
            <a:grpSpLocks/>
          </p:cNvGrpSpPr>
          <p:nvPr/>
        </p:nvGrpSpPr>
        <p:grpSpPr bwMode="auto">
          <a:xfrm>
            <a:off x="6845300" y="5562600"/>
            <a:ext cx="1981200" cy="958850"/>
            <a:chOff x="4312" y="3504"/>
            <a:chExt cx="1248" cy="604"/>
          </a:xfrm>
        </p:grpSpPr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>
              <a:off x="4944" y="3840"/>
              <a:ext cx="616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Thirst</a:t>
              </a:r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4312" y="3504"/>
              <a:ext cx="79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0" name="Group 42"/>
          <p:cNvGrpSpPr>
            <a:grpSpLocks/>
          </p:cNvGrpSpPr>
          <p:nvPr/>
        </p:nvGrpSpPr>
        <p:grpSpPr bwMode="auto">
          <a:xfrm>
            <a:off x="6794500" y="5016500"/>
            <a:ext cx="1778000" cy="396875"/>
            <a:chOff x="4280" y="3160"/>
            <a:chExt cx="1120" cy="250"/>
          </a:xfrm>
        </p:grpSpPr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4864" y="3160"/>
              <a:ext cx="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ACE</a:t>
              </a:r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4280" y="3280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49" name="Group 41"/>
          <p:cNvGrpSpPr>
            <a:grpSpLocks/>
          </p:cNvGrpSpPr>
          <p:nvPr/>
        </p:nvGrpSpPr>
        <p:grpSpPr bwMode="auto">
          <a:xfrm>
            <a:off x="5168900" y="3771900"/>
            <a:ext cx="3556000" cy="1336675"/>
            <a:chOff x="3256" y="2376"/>
            <a:chExt cx="2240" cy="842"/>
          </a:xfrm>
        </p:grpSpPr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3360" y="2376"/>
              <a:ext cx="21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Angiotensinogen (liver)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4032" y="2968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AI</a:t>
              </a:r>
            </a:p>
          </p:txBody>
        </p: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4168" y="2640"/>
              <a:ext cx="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42" name="Line 34"/>
            <p:cNvSpPr>
              <a:spLocks noChangeShapeType="1"/>
            </p:cNvSpPr>
            <p:nvPr/>
          </p:nvSpPr>
          <p:spPr bwMode="auto">
            <a:xfrm>
              <a:off x="3256" y="2800"/>
              <a:ext cx="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523875" y="3784600"/>
            <a:ext cx="4822825" cy="879475"/>
            <a:chOff x="330" y="2384"/>
            <a:chExt cx="3038" cy="554"/>
          </a:xfrm>
        </p:grpSpPr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>
              <a:off x="1024" y="2384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330" y="2688"/>
              <a:ext cx="21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Low renal artery pressure</a:t>
              </a:r>
            </a:p>
          </p:txBody>
        </p:sp>
        <p:sp>
          <p:nvSpPr>
            <p:cNvPr id="171034" name="Text Box 26"/>
            <p:cNvSpPr txBox="1">
              <a:spLocks noChangeArrowheads="1"/>
            </p:cNvSpPr>
            <p:nvPr/>
          </p:nvSpPr>
          <p:spPr bwMode="auto">
            <a:xfrm>
              <a:off x="2768" y="2680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renin</a:t>
              </a:r>
            </a:p>
          </p:txBody>
        </p:sp>
        <p:sp>
          <p:nvSpPr>
            <p:cNvPr id="171035" name="Line 27"/>
            <p:cNvSpPr>
              <a:spLocks noChangeShapeType="1"/>
            </p:cNvSpPr>
            <p:nvPr/>
          </p:nvSpPr>
          <p:spPr bwMode="auto">
            <a:xfrm flipV="1">
              <a:off x="2768" y="270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1043" name="Line 35"/>
            <p:cNvSpPr>
              <a:spLocks noChangeShapeType="1"/>
            </p:cNvSpPr>
            <p:nvPr/>
          </p:nvSpPr>
          <p:spPr bwMode="auto">
            <a:xfrm>
              <a:off x="2296" y="2800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4" name="Group 46"/>
          <p:cNvGrpSpPr>
            <a:grpSpLocks/>
          </p:cNvGrpSpPr>
          <p:nvPr/>
        </p:nvGrpSpPr>
        <p:grpSpPr bwMode="auto">
          <a:xfrm>
            <a:off x="1320800" y="5334000"/>
            <a:ext cx="5003800" cy="396875"/>
            <a:chOff x="832" y="3360"/>
            <a:chExt cx="3152" cy="250"/>
          </a:xfrm>
        </p:grpSpPr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>
              <a:off x="832" y="3360"/>
              <a:ext cx="2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Aldosterone (adrenal cortex)</a:t>
              </a:r>
            </a:p>
          </p:txBody>
        </p:sp>
        <p:sp>
          <p:nvSpPr>
            <p:cNvPr id="171044" name="Line 36"/>
            <p:cNvSpPr>
              <a:spLocks noChangeShapeType="1"/>
            </p:cNvSpPr>
            <p:nvPr/>
          </p:nvSpPr>
          <p:spPr bwMode="auto">
            <a:xfrm flipH="1">
              <a:off x="2992" y="3472"/>
              <a:ext cx="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055" name="Group 47"/>
          <p:cNvGrpSpPr>
            <a:grpSpLocks/>
          </p:cNvGrpSpPr>
          <p:nvPr/>
        </p:nvGrpSpPr>
        <p:grpSpPr bwMode="auto">
          <a:xfrm>
            <a:off x="2628900" y="5740400"/>
            <a:ext cx="1866900" cy="958850"/>
            <a:chOff x="1656" y="3616"/>
            <a:chExt cx="1176" cy="604"/>
          </a:xfrm>
        </p:grpSpPr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>
              <a:off x="1656" y="3952"/>
              <a:ext cx="1176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Na retention</a:t>
              </a:r>
            </a:p>
          </p:txBody>
        </p:sp>
        <p:sp>
          <p:nvSpPr>
            <p:cNvPr id="171045" name="Line 37"/>
            <p:cNvSpPr>
              <a:spLocks noChangeShapeType="1"/>
            </p:cNvSpPr>
            <p:nvPr/>
          </p:nvSpPr>
          <p:spPr bwMode="auto">
            <a:xfrm>
              <a:off x="2152" y="36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1057" name="Picture 49" descr="12_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96975"/>
            <a:ext cx="6705600" cy="4005263"/>
          </a:xfrm>
          <a:prstGeom prst="rect">
            <a:avLst/>
          </a:prstGeom>
          <a:noFill/>
        </p:spPr>
      </p:pic>
      <p:pic>
        <p:nvPicPr>
          <p:cNvPr id="171058" name="Picture 50" descr="14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03275"/>
            <a:ext cx="54864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816100" y="1054100"/>
            <a:ext cx="275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Low venous return</a:t>
            </a:r>
          </a:p>
        </p:txBody>
      </p:sp>
      <p:grpSp>
        <p:nvGrpSpPr>
          <p:cNvPr id="172055" name="Group 23"/>
          <p:cNvGrpSpPr>
            <a:grpSpLocks/>
          </p:cNvGrpSpPr>
          <p:nvPr/>
        </p:nvGrpSpPr>
        <p:grpSpPr bwMode="auto">
          <a:xfrm>
            <a:off x="4241800" y="1054100"/>
            <a:ext cx="4229100" cy="396875"/>
            <a:chOff x="2344" y="664"/>
            <a:chExt cx="2664" cy="250"/>
          </a:xfrm>
        </p:grpSpPr>
        <p:sp>
          <p:nvSpPr>
            <p:cNvPr id="172037" name="Text Box 5"/>
            <p:cNvSpPr txBox="1">
              <a:spLocks noChangeArrowheads="1"/>
            </p:cNvSpPr>
            <p:nvPr/>
          </p:nvSpPr>
          <p:spPr bwMode="auto">
            <a:xfrm>
              <a:off x="3184" y="664"/>
              <a:ext cx="18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Left atrial pressure</a:t>
              </a:r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2344" y="784"/>
              <a:ext cx="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3176" y="664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5668963" y="1536700"/>
            <a:ext cx="3411537" cy="1273175"/>
            <a:chOff x="3131" y="968"/>
            <a:chExt cx="2149" cy="802"/>
          </a:xfrm>
        </p:grpSpPr>
        <p:sp>
          <p:nvSpPr>
            <p:cNvPr id="172038" name="Text Box 6"/>
            <p:cNvSpPr txBox="1">
              <a:spLocks noChangeArrowheads="1"/>
            </p:cNvSpPr>
            <p:nvPr/>
          </p:nvSpPr>
          <p:spPr bwMode="auto">
            <a:xfrm>
              <a:off x="3160" y="1520"/>
              <a:ext cx="21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ADH secretion (post. pit)</a:t>
              </a:r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 flipV="1">
              <a:off x="3131" y="1531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3832" y="968"/>
              <a:ext cx="0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57" name="Group 25"/>
          <p:cNvGrpSpPr>
            <a:grpSpLocks/>
          </p:cNvGrpSpPr>
          <p:nvPr/>
        </p:nvGrpSpPr>
        <p:grpSpPr bwMode="auto">
          <a:xfrm>
            <a:off x="4822825" y="2870200"/>
            <a:ext cx="4689475" cy="1006475"/>
            <a:chOff x="2598" y="1808"/>
            <a:chExt cx="2954" cy="634"/>
          </a:xfrm>
        </p:grpSpPr>
        <p:sp>
          <p:nvSpPr>
            <p:cNvPr id="172039" name="Text Box 7"/>
            <p:cNvSpPr txBox="1">
              <a:spLocks noChangeArrowheads="1"/>
            </p:cNvSpPr>
            <p:nvPr/>
          </p:nvSpPr>
          <p:spPr bwMode="auto">
            <a:xfrm>
              <a:off x="2608" y="2192"/>
              <a:ext cx="29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Kidney tubule permeability to water</a:t>
              </a:r>
            </a:p>
          </p:txBody>
        </p:sp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 flipV="1">
              <a:off x="2598" y="2190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50" name="Line 18"/>
            <p:cNvSpPr>
              <a:spLocks noChangeShapeType="1"/>
            </p:cNvSpPr>
            <p:nvPr/>
          </p:nvSpPr>
          <p:spPr bwMode="auto">
            <a:xfrm>
              <a:off x="3840" y="1808"/>
              <a:ext cx="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58" name="Group 26"/>
          <p:cNvGrpSpPr>
            <a:grpSpLocks/>
          </p:cNvGrpSpPr>
          <p:nvPr/>
        </p:nvGrpSpPr>
        <p:grpSpPr bwMode="auto">
          <a:xfrm>
            <a:off x="5691188" y="3911600"/>
            <a:ext cx="2576512" cy="1158875"/>
            <a:chOff x="3145" y="2464"/>
            <a:chExt cx="1623" cy="730"/>
          </a:xfrm>
        </p:grpSpPr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3168" y="2944"/>
              <a:ext cx="1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H</a:t>
              </a:r>
              <a:r>
                <a:rPr lang="en-GB" sz="2000" baseline="-25000">
                  <a:latin typeface="Arial" charset="0"/>
                </a:rPr>
                <a:t>2</a:t>
              </a:r>
              <a:r>
                <a:rPr lang="en-GB" sz="2000">
                  <a:latin typeface="Arial" charset="0"/>
                </a:rPr>
                <a:t>O reabsorption</a:t>
              </a:r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 flipV="1">
              <a:off x="3145" y="2961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>
              <a:off x="3848" y="2464"/>
              <a:ext cx="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2060" name="Group 28"/>
          <p:cNvGrpSpPr>
            <a:grpSpLocks/>
          </p:cNvGrpSpPr>
          <p:nvPr/>
        </p:nvGrpSpPr>
        <p:grpSpPr bwMode="auto">
          <a:xfrm>
            <a:off x="1676400" y="4368800"/>
            <a:ext cx="3098800" cy="1257300"/>
            <a:chOff x="616" y="2752"/>
            <a:chExt cx="1952" cy="792"/>
          </a:xfrm>
        </p:grpSpPr>
        <p:sp>
          <p:nvSpPr>
            <p:cNvPr id="172043" name="Text Box 11"/>
            <p:cNvSpPr txBox="1">
              <a:spLocks noChangeArrowheads="1"/>
            </p:cNvSpPr>
            <p:nvPr/>
          </p:nvSpPr>
          <p:spPr bwMode="auto">
            <a:xfrm>
              <a:off x="616" y="2752"/>
              <a:ext cx="1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Preserve blood volume</a:t>
              </a:r>
            </a:p>
          </p:txBody>
        </p:sp>
        <p:sp>
          <p:nvSpPr>
            <p:cNvPr id="172052" name="AutoShape 20"/>
            <p:cNvSpPr>
              <a:spLocks noChangeArrowheads="1"/>
            </p:cNvSpPr>
            <p:nvPr/>
          </p:nvSpPr>
          <p:spPr bwMode="auto">
            <a:xfrm>
              <a:off x="1248" y="3000"/>
              <a:ext cx="56" cy="544"/>
            </a:xfrm>
            <a:prstGeom prst="upArrow">
              <a:avLst>
                <a:gd name="adj1" fmla="val 50000"/>
                <a:gd name="adj2" fmla="val 242857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2059" name="Group 27"/>
          <p:cNvGrpSpPr>
            <a:grpSpLocks/>
          </p:cNvGrpSpPr>
          <p:nvPr/>
        </p:nvGrpSpPr>
        <p:grpSpPr bwMode="auto">
          <a:xfrm>
            <a:off x="1651000" y="5029200"/>
            <a:ext cx="5956300" cy="1250950"/>
            <a:chOff x="600" y="3168"/>
            <a:chExt cx="3752" cy="788"/>
          </a:xfrm>
        </p:grpSpPr>
        <p:sp>
          <p:nvSpPr>
            <p:cNvPr id="172041" name="Text Box 9"/>
            <p:cNvSpPr txBox="1">
              <a:spLocks noChangeArrowheads="1"/>
            </p:cNvSpPr>
            <p:nvPr/>
          </p:nvSpPr>
          <p:spPr bwMode="auto">
            <a:xfrm>
              <a:off x="3280" y="3688"/>
              <a:ext cx="1072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Na retention</a:t>
              </a:r>
            </a:p>
          </p:txBody>
        </p:sp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600" y="3672"/>
              <a:ext cx="1352" cy="26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Low urine output</a:t>
              </a:r>
            </a:p>
          </p:txBody>
        </p:sp>
        <p:sp>
          <p:nvSpPr>
            <p:cNvPr id="172053" name="Line 21"/>
            <p:cNvSpPr>
              <a:spLocks noChangeShapeType="1"/>
            </p:cNvSpPr>
            <p:nvPr/>
          </p:nvSpPr>
          <p:spPr bwMode="auto">
            <a:xfrm flipH="1">
              <a:off x="2032" y="3168"/>
              <a:ext cx="9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2054" name="Line 22"/>
            <p:cNvSpPr>
              <a:spLocks noChangeShapeType="1"/>
            </p:cNvSpPr>
            <p:nvPr/>
          </p:nvSpPr>
          <p:spPr bwMode="auto">
            <a:xfrm flipH="1" flipV="1">
              <a:off x="2064" y="3824"/>
              <a:ext cx="1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1831975" y="2184400"/>
            <a:ext cx="215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Vessel damage</a:t>
            </a:r>
          </a:p>
        </p:txBody>
      </p:sp>
      <p:sp>
        <p:nvSpPr>
          <p:cNvPr id="172065" name="Line 33"/>
          <p:cNvSpPr>
            <a:spLocks noChangeShapeType="1"/>
          </p:cNvSpPr>
          <p:nvPr/>
        </p:nvSpPr>
        <p:spPr bwMode="auto">
          <a:xfrm>
            <a:off x="2730500" y="3505200"/>
            <a:ext cx="0" cy="800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72067" name="Group 35"/>
          <p:cNvGrpSpPr>
            <a:grpSpLocks/>
          </p:cNvGrpSpPr>
          <p:nvPr/>
        </p:nvGrpSpPr>
        <p:grpSpPr bwMode="auto">
          <a:xfrm>
            <a:off x="1387475" y="2108200"/>
            <a:ext cx="3336925" cy="1320800"/>
            <a:chOff x="434" y="1328"/>
            <a:chExt cx="2102" cy="832"/>
          </a:xfrm>
        </p:grpSpPr>
        <p:grpSp>
          <p:nvGrpSpPr>
            <p:cNvPr id="172064" name="Group 32"/>
            <p:cNvGrpSpPr>
              <a:grpSpLocks/>
            </p:cNvGrpSpPr>
            <p:nvPr/>
          </p:nvGrpSpPr>
          <p:grpSpPr bwMode="auto">
            <a:xfrm>
              <a:off x="434" y="1640"/>
              <a:ext cx="2102" cy="506"/>
              <a:chOff x="434" y="1640"/>
              <a:chExt cx="2102" cy="506"/>
            </a:xfrm>
          </p:grpSpPr>
          <p:sp>
            <p:nvSpPr>
              <p:cNvPr id="172062" name="Text Box 30"/>
              <p:cNvSpPr txBox="1">
                <a:spLocks noChangeArrowheads="1"/>
              </p:cNvSpPr>
              <p:nvPr/>
            </p:nvSpPr>
            <p:spPr bwMode="auto">
              <a:xfrm>
                <a:off x="434" y="1896"/>
                <a:ext cx="21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Arial" charset="0"/>
                  </a:rPr>
                  <a:t>Haemostatic mechanisms</a:t>
                </a:r>
              </a:p>
            </p:txBody>
          </p:sp>
          <p:sp>
            <p:nvSpPr>
              <p:cNvPr id="172063" name="Line 31"/>
              <p:cNvSpPr>
                <a:spLocks noChangeShapeType="1"/>
              </p:cNvSpPr>
              <p:nvPr/>
            </p:nvSpPr>
            <p:spPr bwMode="auto">
              <a:xfrm>
                <a:off x="1280" y="164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2066" name="Rectangle 34"/>
            <p:cNvSpPr>
              <a:spLocks noChangeArrowheads="1"/>
            </p:cNvSpPr>
            <p:nvPr/>
          </p:nvSpPr>
          <p:spPr bwMode="auto">
            <a:xfrm>
              <a:off x="434" y="1328"/>
              <a:ext cx="1942" cy="83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2070" name="Group 38"/>
          <p:cNvGrpSpPr>
            <a:grpSpLocks/>
          </p:cNvGrpSpPr>
          <p:nvPr/>
        </p:nvGrpSpPr>
        <p:grpSpPr bwMode="auto">
          <a:xfrm>
            <a:off x="263525" y="4760913"/>
            <a:ext cx="2174875" cy="701675"/>
            <a:chOff x="166" y="2999"/>
            <a:chExt cx="1370" cy="442"/>
          </a:xfrm>
        </p:grpSpPr>
        <p:sp>
          <p:nvSpPr>
            <p:cNvPr id="172068" name="Text Box 36"/>
            <p:cNvSpPr txBox="1">
              <a:spLocks noChangeArrowheads="1"/>
            </p:cNvSpPr>
            <p:nvPr/>
          </p:nvSpPr>
          <p:spPr bwMode="auto">
            <a:xfrm>
              <a:off x="166" y="2999"/>
              <a:ext cx="9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" charset="0"/>
                </a:rPr>
                <a:t>Volume </a:t>
              </a:r>
            </a:p>
            <a:p>
              <a:r>
                <a:rPr lang="en-GB" sz="2000">
                  <a:latin typeface="Arial" charset="0"/>
                </a:rPr>
                <a:t>replacement</a:t>
              </a:r>
            </a:p>
          </p:txBody>
        </p:sp>
        <p:sp>
          <p:nvSpPr>
            <p:cNvPr id="172069" name="Line 37"/>
            <p:cNvSpPr>
              <a:spLocks noChangeShapeType="1"/>
            </p:cNvSpPr>
            <p:nvPr/>
          </p:nvSpPr>
          <p:spPr bwMode="auto">
            <a:xfrm flipV="1">
              <a:off x="840" y="3000"/>
              <a:ext cx="696" cy="1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2073" name="Picture 41" descr="12_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685800"/>
            <a:ext cx="330358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61" grpId="0"/>
      <p:bldP spid="172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/>
          <a:lstStyle/>
          <a:p>
            <a:pPr algn="l"/>
            <a:r>
              <a:rPr lang="en-GB">
                <a:latin typeface="Arial" charset="0"/>
              </a:rPr>
              <a:t>Volume Replacement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9898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Tekton Pro" pitchFamily="34" charset="0"/>
              </a:rPr>
              <a:t>Crystalloid solutions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Isotonic (0.9%) sodium chloride solution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Ringer’s Lactate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Tekton Pro" pitchFamily="34" charset="0"/>
              </a:rPr>
              <a:t>Colloids (Haemacel, Gelofusin)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  <a:sym typeface="Symbol" pitchFamily="18" charset="2"/>
              </a:rPr>
              <a:t> plasma oncotic pressure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Remain in intravascular space for hours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Tekton Pro" pitchFamily="34" charset="0"/>
              </a:rPr>
              <a:t>Blood products (</a:t>
            </a:r>
            <a:r>
              <a:rPr lang="en-GB" sz="2000">
                <a:latin typeface="Tekton Pro" pitchFamily="34" charset="0"/>
              </a:rPr>
              <a:t>if no response after infusion of 2 litres of crystalloid</a:t>
            </a:r>
            <a:r>
              <a:rPr lang="en-GB" sz="2400">
                <a:latin typeface="Tekton Pro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Packed red blood cells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Arial" charset="0"/>
              </a:rPr>
              <a:t>Fresh Frozen Plasma (FFP)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Tekton Pro" pitchFamily="34" charset="0"/>
              </a:rPr>
              <a:t>Whole blood crossmatched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>
              <a:latin typeface="Tekton Pro" pitchFamily="34" charset="0"/>
            </a:endParaRPr>
          </a:p>
          <a:p>
            <a:pPr lvl="1">
              <a:lnSpc>
                <a:spcPct val="90000"/>
              </a:lnSpc>
            </a:pPr>
            <a:endParaRPr lang="en-GB" sz="2000">
              <a:latin typeface="Tekton Pro" pitchFamily="34" charset="0"/>
              <a:sym typeface="Symbol" pitchFamily="18" charset="2"/>
            </a:endParaRPr>
          </a:p>
        </p:txBody>
      </p:sp>
      <p:pic>
        <p:nvPicPr>
          <p:cNvPr id="179204" name="Picture 4" descr="CVR1"/>
          <p:cNvPicPr>
            <a:picLocks noChangeAspect="1" noChangeArrowheads="1"/>
          </p:cNvPicPr>
          <p:nvPr/>
        </p:nvPicPr>
        <p:blipFill>
          <a:blip r:embed="rId3" cstate="print"/>
          <a:srcRect r="29120"/>
          <a:stretch>
            <a:fillRect/>
          </a:stretch>
        </p:blipFill>
        <p:spPr bwMode="auto">
          <a:xfrm>
            <a:off x="7235825" y="620713"/>
            <a:ext cx="1584325" cy="297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254000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Integration with other systems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700" y="3035300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CVS response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75" y="30480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renal response 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700" y="172720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Physiological challenge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3" idx="0"/>
          </p:cNvCxnSpPr>
          <p:nvPr/>
        </p:nvCxnSpPr>
        <p:spPr>
          <a:xfrm rot="5400000">
            <a:off x="4181475" y="2644775"/>
            <a:ext cx="774700" cy="635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641600" y="3568700"/>
            <a:ext cx="3886200" cy="1656497"/>
            <a:chOff x="2641600" y="3568700"/>
            <a:chExt cx="3886200" cy="1656497"/>
          </a:xfrm>
        </p:grpSpPr>
        <p:sp>
          <p:nvSpPr>
            <p:cNvPr id="5" name="TextBox 4"/>
            <p:cNvSpPr txBox="1"/>
            <p:nvPr/>
          </p:nvSpPr>
          <p:spPr>
            <a:xfrm>
              <a:off x="2641600" y="4394200"/>
              <a:ext cx="388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</a:rPr>
                <a:t>fluid, O</a:t>
              </a:r>
              <a:r>
                <a:rPr lang="en-GB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and CO</a:t>
              </a:r>
              <a:r>
                <a:rPr lang="en-GB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delivery and exchange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181475" y="3952875"/>
              <a:ext cx="774700" cy="635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790700" y="5207000"/>
            <a:ext cx="6096000" cy="1217136"/>
            <a:chOff x="1790700" y="5207000"/>
            <a:chExt cx="6096000" cy="1217136"/>
          </a:xfrm>
        </p:grpSpPr>
        <p:sp>
          <p:nvSpPr>
            <p:cNvPr id="12" name="TextBox 11"/>
            <p:cNvSpPr txBox="1"/>
            <p:nvPr/>
          </p:nvSpPr>
          <p:spPr>
            <a:xfrm>
              <a:off x="1790700" y="5962471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Preservation of the internal environment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4168775" y="5591175"/>
              <a:ext cx="774700" cy="635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>
            <a:stCxn id="3" idx="1"/>
          </p:cNvCxnSpPr>
          <p:nvPr/>
        </p:nvCxnSpPr>
        <p:spPr>
          <a:xfrm rot="10800000" flipV="1">
            <a:off x="2641600" y="3266132"/>
            <a:ext cx="800100" cy="1046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36700" y="3568700"/>
            <a:ext cx="1511300" cy="7747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546225" y="2159000"/>
            <a:ext cx="7800975" cy="2311400"/>
            <a:chOff x="1546225" y="2159000"/>
            <a:chExt cx="7800975" cy="2311400"/>
          </a:xfrm>
        </p:grpSpPr>
        <p:grpSp>
          <p:nvGrpSpPr>
            <p:cNvPr id="32" name="Group 31"/>
            <p:cNvGrpSpPr/>
            <p:nvPr/>
          </p:nvGrpSpPr>
          <p:grpSpPr>
            <a:xfrm>
              <a:off x="1546225" y="2159000"/>
              <a:ext cx="7800975" cy="1337965"/>
              <a:chOff x="1546225" y="2159000"/>
              <a:chExt cx="7800975" cy="13379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159500" y="3035300"/>
                <a:ext cx="3187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respiratory response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6121400" y="2159000"/>
                <a:ext cx="1371600" cy="876300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4" idx="0"/>
              </p:cNvCxnSpPr>
              <p:nvPr/>
            </p:nvCxnSpPr>
            <p:spPr>
              <a:xfrm rot="10800000" flipV="1">
                <a:off x="1546225" y="2168524"/>
                <a:ext cx="1193800" cy="879475"/>
              </a:xfrm>
              <a:prstGeom prst="straightConnector1">
                <a:avLst/>
              </a:prstGeom>
              <a:ln w="571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rot="10800000" flipV="1">
              <a:off x="6413500" y="3543300"/>
              <a:ext cx="1244600" cy="92710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254000"/>
            <a:ext cx="7772400" cy="11430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Integration with other systems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700" y="3035300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CVS response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75" y="30480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renal response 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700" y="172720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Physiological challenge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3" idx="0"/>
          </p:cNvCxnSpPr>
          <p:nvPr/>
        </p:nvCxnSpPr>
        <p:spPr>
          <a:xfrm rot="5400000">
            <a:off x="4181475" y="2644775"/>
            <a:ext cx="774700" cy="635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41600" y="4394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fluid, O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CO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delivery and exchange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0700" y="596247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Preservation of the internal environment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168775" y="5591175"/>
            <a:ext cx="774700" cy="635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1"/>
          <p:cNvGrpSpPr/>
          <p:nvPr/>
        </p:nvGrpSpPr>
        <p:grpSpPr>
          <a:xfrm>
            <a:off x="1546225" y="2159000"/>
            <a:ext cx="7800975" cy="1337965"/>
            <a:chOff x="1546225" y="2159000"/>
            <a:chExt cx="7800975" cy="1337965"/>
          </a:xfrm>
        </p:grpSpPr>
        <p:sp>
          <p:nvSpPr>
            <p:cNvPr id="6" name="TextBox 5"/>
            <p:cNvSpPr txBox="1"/>
            <p:nvPr/>
          </p:nvSpPr>
          <p:spPr>
            <a:xfrm>
              <a:off x="6159500" y="3035300"/>
              <a:ext cx="318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respiratory response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121400" y="2159000"/>
              <a:ext cx="1371600" cy="87630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4" idx="0"/>
            </p:cNvCxnSpPr>
            <p:nvPr/>
          </p:nvCxnSpPr>
          <p:spPr>
            <a:xfrm rot="10800000" flipV="1">
              <a:off x="1546225" y="2168524"/>
              <a:ext cx="1193800" cy="879475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10800000">
            <a:off x="5524500" y="3289300"/>
            <a:ext cx="685800" cy="158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679700" y="3263900"/>
            <a:ext cx="685800" cy="158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5400000">
            <a:off x="4143375" y="695325"/>
            <a:ext cx="698500" cy="6686550"/>
          </a:xfrm>
          <a:prstGeom prst="rightBrace">
            <a:avLst>
              <a:gd name="adj1" fmla="val 8333"/>
              <a:gd name="adj2" fmla="val 4909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022600" y="3543300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Integrated response</a:t>
            </a:r>
            <a:endParaRPr lang="en-GB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9017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Respiratory system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079500"/>
            <a:ext cx="6565900" cy="165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>
                <a:latin typeface="Arial" charset="0"/>
              </a:rPr>
              <a:t>Chemoreceptors are chemosensitive cells sensitive to oxygen lack, CO</a:t>
            </a:r>
            <a:r>
              <a:rPr lang="en-GB" sz="1800" baseline="-25000">
                <a:latin typeface="Arial" charset="0"/>
              </a:rPr>
              <a:t>2</a:t>
            </a:r>
            <a:r>
              <a:rPr lang="en-GB" sz="1800">
                <a:latin typeface="Arial" charset="0"/>
              </a:rPr>
              <a:t> excess, or H</a:t>
            </a:r>
            <a:r>
              <a:rPr lang="en-GB" sz="1800" baseline="30000">
                <a:latin typeface="Arial" charset="0"/>
              </a:rPr>
              <a:t>+</a:t>
            </a:r>
            <a:r>
              <a:rPr lang="en-GB" sz="1800">
                <a:latin typeface="Arial" charset="0"/>
              </a:rPr>
              <a:t> ion excess.</a:t>
            </a:r>
          </a:p>
          <a:p>
            <a:pPr>
              <a:lnSpc>
                <a:spcPct val="80000"/>
              </a:lnSpc>
            </a:pPr>
            <a:r>
              <a:rPr lang="en-GB" sz="1800">
                <a:latin typeface="Arial" charset="0"/>
              </a:rPr>
              <a:t>Chemoreceptors are located in carotid bodies near the carotid bifurcation and on the arch of the aorta.</a:t>
            </a:r>
          </a:p>
          <a:p>
            <a:pPr>
              <a:lnSpc>
                <a:spcPct val="80000"/>
              </a:lnSpc>
            </a:pPr>
            <a:r>
              <a:rPr lang="en-GB" sz="1800">
                <a:latin typeface="Arial" charset="0"/>
              </a:rPr>
              <a:t>Activation of chemosensitive receptors results in excitation of the vasomotor centre.</a:t>
            </a:r>
          </a:p>
        </p:txBody>
      </p:sp>
      <p:pic>
        <p:nvPicPr>
          <p:cNvPr id="181254" name="Picture 6" descr="13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0" y="508000"/>
            <a:ext cx="1682750" cy="2349500"/>
          </a:xfrm>
          <a:prstGeom prst="rect">
            <a:avLst/>
          </a:prstGeom>
          <a:noFill/>
        </p:spPr>
      </p:pic>
      <p:grpSp>
        <p:nvGrpSpPr>
          <p:cNvPr id="181274" name="Group 26"/>
          <p:cNvGrpSpPr>
            <a:grpSpLocks/>
          </p:cNvGrpSpPr>
          <p:nvPr/>
        </p:nvGrpSpPr>
        <p:grpSpPr bwMode="auto">
          <a:xfrm>
            <a:off x="690563" y="2641600"/>
            <a:ext cx="7924800" cy="1244600"/>
            <a:chOff x="435" y="1664"/>
            <a:chExt cx="4992" cy="784"/>
          </a:xfrm>
        </p:grpSpPr>
        <p:sp>
          <p:nvSpPr>
            <p:cNvPr id="181255" name="Text Box 7"/>
            <p:cNvSpPr txBox="1">
              <a:spLocks noChangeArrowheads="1"/>
            </p:cNvSpPr>
            <p:nvPr/>
          </p:nvSpPr>
          <p:spPr bwMode="auto">
            <a:xfrm>
              <a:off x="456" y="1664"/>
              <a:ext cx="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O</a:t>
              </a:r>
              <a:r>
                <a:rPr lang="en-GB" baseline="-25000">
                  <a:latin typeface="Arial" charset="0"/>
                </a:rPr>
                <a:t>2</a:t>
              </a:r>
            </a:p>
          </p:txBody>
        </p:sp>
        <p:sp>
          <p:nvSpPr>
            <p:cNvPr id="181256" name="Text Box 8"/>
            <p:cNvSpPr txBox="1">
              <a:spLocks noChangeArrowheads="1"/>
            </p:cNvSpPr>
            <p:nvPr/>
          </p:nvSpPr>
          <p:spPr bwMode="auto">
            <a:xfrm>
              <a:off x="456" y="2160"/>
              <a:ext cx="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pH</a:t>
              </a:r>
            </a:p>
          </p:txBody>
        </p:sp>
        <p:sp>
          <p:nvSpPr>
            <p:cNvPr id="181257" name="Text Box 9"/>
            <p:cNvSpPr txBox="1">
              <a:spLocks noChangeArrowheads="1"/>
            </p:cNvSpPr>
            <p:nvPr/>
          </p:nvSpPr>
          <p:spPr bwMode="auto">
            <a:xfrm>
              <a:off x="448" y="1912"/>
              <a:ext cx="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CO</a:t>
              </a:r>
              <a:r>
                <a:rPr lang="en-GB" baseline="-25000">
                  <a:latin typeface="Arial" charset="0"/>
                </a:rPr>
                <a:t>2</a:t>
              </a:r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 flipV="1">
              <a:off x="440" y="1960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1261" name="Line 13"/>
            <p:cNvSpPr>
              <a:spLocks noChangeShapeType="1"/>
            </p:cNvSpPr>
            <p:nvPr/>
          </p:nvSpPr>
          <p:spPr bwMode="auto">
            <a:xfrm>
              <a:off x="435" y="1707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1262" name="Line 14"/>
            <p:cNvSpPr>
              <a:spLocks noChangeShapeType="1"/>
            </p:cNvSpPr>
            <p:nvPr/>
          </p:nvSpPr>
          <p:spPr bwMode="auto">
            <a:xfrm>
              <a:off x="446" y="2214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1263" name="Text Box 15"/>
            <p:cNvSpPr txBox="1">
              <a:spLocks noChangeArrowheads="1"/>
            </p:cNvSpPr>
            <p:nvPr/>
          </p:nvSpPr>
          <p:spPr bwMode="auto">
            <a:xfrm>
              <a:off x="1136" y="1936"/>
              <a:ext cx="1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chemoreceptors</a:t>
              </a:r>
            </a:p>
          </p:txBody>
        </p:sp>
        <p:sp>
          <p:nvSpPr>
            <p:cNvPr id="181264" name="Text Box 16"/>
            <p:cNvSpPr txBox="1">
              <a:spLocks noChangeArrowheads="1"/>
            </p:cNvSpPr>
            <p:nvPr/>
          </p:nvSpPr>
          <p:spPr bwMode="auto">
            <a:xfrm>
              <a:off x="3075" y="1939"/>
              <a:ext cx="2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vasomotor centre (VMC)</a:t>
              </a:r>
            </a:p>
          </p:txBody>
        </p:sp>
        <p:sp>
          <p:nvSpPr>
            <p:cNvPr id="181269" name="AutoShape 21"/>
            <p:cNvSpPr>
              <a:spLocks/>
            </p:cNvSpPr>
            <p:nvPr/>
          </p:nvSpPr>
          <p:spPr bwMode="auto">
            <a:xfrm>
              <a:off x="944" y="1744"/>
              <a:ext cx="136" cy="688"/>
            </a:xfrm>
            <a:prstGeom prst="rightBrace">
              <a:avLst>
                <a:gd name="adj1" fmla="val 4215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1270" name="Line 22"/>
            <p:cNvSpPr>
              <a:spLocks noChangeShapeType="1"/>
            </p:cNvSpPr>
            <p:nvPr/>
          </p:nvSpPr>
          <p:spPr bwMode="auto">
            <a:xfrm>
              <a:off x="2632" y="2088"/>
              <a:ext cx="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1277" name="Group 29"/>
          <p:cNvGrpSpPr>
            <a:grpSpLocks/>
          </p:cNvGrpSpPr>
          <p:nvPr/>
        </p:nvGrpSpPr>
        <p:grpSpPr bwMode="auto">
          <a:xfrm>
            <a:off x="5148263" y="3543300"/>
            <a:ext cx="3170237" cy="1782763"/>
            <a:chOff x="3243" y="2232"/>
            <a:chExt cx="1997" cy="1123"/>
          </a:xfrm>
        </p:grpSpPr>
        <p:sp>
          <p:nvSpPr>
            <p:cNvPr id="181265" name="Text Box 17"/>
            <p:cNvSpPr txBox="1">
              <a:spLocks noChangeArrowheads="1"/>
            </p:cNvSpPr>
            <p:nvPr/>
          </p:nvSpPr>
          <p:spPr bwMode="auto">
            <a:xfrm>
              <a:off x="3296" y="2504"/>
              <a:ext cx="19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sympathetic activity</a:t>
              </a:r>
            </a:p>
          </p:txBody>
        </p:sp>
        <p:sp>
          <p:nvSpPr>
            <p:cNvPr id="181266" name="Text Box 18"/>
            <p:cNvSpPr txBox="1">
              <a:spLocks noChangeArrowheads="1"/>
            </p:cNvSpPr>
            <p:nvPr/>
          </p:nvSpPr>
          <p:spPr bwMode="auto">
            <a:xfrm>
              <a:off x="3571" y="3067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blood pressure</a:t>
              </a:r>
            </a:p>
          </p:txBody>
        </p:sp>
        <p:sp>
          <p:nvSpPr>
            <p:cNvPr id="181267" name="Line 19"/>
            <p:cNvSpPr>
              <a:spLocks noChangeShapeType="1"/>
            </p:cNvSpPr>
            <p:nvPr/>
          </p:nvSpPr>
          <p:spPr bwMode="auto">
            <a:xfrm flipV="1">
              <a:off x="3243" y="2555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1268" name="Line 20"/>
            <p:cNvSpPr>
              <a:spLocks noChangeShapeType="1"/>
            </p:cNvSpPr>
            <p:nvPr/>
          </p:nvSpPr>
          <p:spPr bwMode="auto">
            <a:xfrm flipV="1">
              <a:off x="3526" y="3102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1271" name="Line 23"/>
            <p:cNvSpPr>
              <a:spLocks noChangeShapeType="1"/>
            </p:cNvSpPr>
            <p:nvPr/>
          </p:nvSpPr>
          <p:spPr bwMode="auto">
            <a:xfrm>
              <a:off x="4152" y="2232"/>
              <a:ext cx="0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1272" name="Line 24"/>
            <p:cNvSpPr>
              <a:spLocks noChangeShapeType="1"/>
            </p:cNvSpPr>
            <p:nvPr/>
          </p:nvSpPr>
          <p:spPr bwMode="auto">
            <a:xfrm>
              <a:off x="4168" y="2808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1278" name="Group 30"/>
          <p:cNvGrpSpPr>
            <a:grpSpLocks/>
          </p:cNvGrpSpPr>
          <p:nvPr/>
        </p:nvGrpSpPr>
        <p:grpSpPr bwMode="auto">
          <a:xfrm>
            <a:off x="708025" y="4191000"/>
            <a:ext cx="8067675" cy="2514600"/>
            <a:chOff x="446" y="2640"/>
            <a:chExt cx="5082" cy="1584"/>
          </a:xfrm>
        </p:grpSpPr>
        <p:pic>
          <p:nvPicPr>
            <p:cNvPr id="181253" name="Picture 5" descr="13_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" y="2640"/>
              <a:ext cx="1512" cy="1584"/>
            </a:xfrm>
            <a:prstGeom prst="rect">
              <a:avLst/>
            </a:prstGeom>
            <a:noFill/>
          </p:spPr>
        </p:pic>
        <p:sp>
          <p:nvSpPr>
            <p:cNvPr id="181273" name="Text Box 25"/>
            <p:cNvSpPr txBox="1">
              <a:spLocks noChangeArrowheads="1"/>
            </p:cNvSpPr>
            <p:nvPr/>
          </p:nvSpPr>
          <p:spPr bwMode="auto">
            <a:xfrm>
              <a:off x="2048" y="3560"/>
              <a:ext cx="34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1"/>
                  </a:solidFill>
                  <a:latin typeface="Arial" charset="0"/>
                </a:rPr>
                <a:t>Cardiovascular responses to respiratory needs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b ChB CVS core course_mechanical properties">
  <a:themeElements>
    <a:clrScheme name="Mb ChB CVS core course_mechanical properti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b ChB CVS core course_mechanical properti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b ChB CVS core course_mechanical properti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 ChB CVS core course_mechanical properti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 ChB CVS core course_mechanical properties</Template>
  <TotalTime>4656</TotalTime>
  <Words>465</Words>
  <Application>Microsoft Office PowerPoint</Application>
  <PresentationFormat>On-screen Show (4:3)</PresentationFormat>
  <Paragraphs>129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Mb ChB CVS core course_mechanical properties</vt:lpstr>
      <vt:lpstr>Integration of responses to haemorrhage</vt:lpstr>
      <vt:lpstr>Tutorial Scenario</vt:lpstr>
      <vt:lpstr>PowerPoint Presentation</vt:lpstr>
      <vt:lpstr>PowerPoint Presentation</vt:lpstr>
      <vt:lpstr>PowerPoint Presentation</vt:lpstr>
      <vt:lpstr>Volume Replacement</vt:lpstr>
      <vt:lpstr>Integration with other systems</vt:lpstr>
      <vt:lpstr>Integration with other systems</vt:lpstr>
      <vt:lpstr>Respiratory system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Properties of the Heart</dc:title>
  <dc:creator>Dr. K.T. MacLeod</dc:creator>
  <cp:lastModifiedBy>Shiel, Nuala</cp:lastModifiedBy>
  <cp:revision>70</cp:revision>
  <dcterms:created xsi:type="dcterms:W3CDTF">2004-08-24T08:23:07Z</dcterms:created>
  <dcterms:modified xsi:type="dcterms:W3CDTF">2013-02-25T15:21:04Z</dcterms:modified>
</cp:coreProperties>
</file>