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handoutMasterIdLst>
    <p:handoutMasterId r:id="rId38"/>
  </p:handoutMasterIdLst>
  <p:sldIdLst>
    <p:sldId id="270" r:id="rId2"/>
    <p:sldId id="303" r:id="rId3"/>
    <p:sldId id="297" r:id="rId4"/>
    <p:sldId id="298" r:id="rId5"/>
    <p:sldId id="299" r:id="rId6"/>
    <p:sldId id="300" r:id="rId7"/>
    <p:sldId id="301" r:id="rId8"/>
    <p:sldId id="275" r:id="rId9"/>
    <p:sldId id="323" r:id="rId10"/>
    <p:sldId id="293" r:id="rId11"/>
    <p:sldId id="302" r:id="rId12"/>
    <p:sldId id="322" r:id="rId13"/>
    <p:sldId id="272" r:id="rId14"/>
    <p:sldId id="324" r:id="rId15"/>
    <p:sldId id="325" r:id="rId16"/>
    <p:sldId id="306" r:id="rId17"/>
    <p:sldId id="273" r:id="rId18"/>
    <p:sldId id="294" r:id="rId19"/>
    <p:sldId id="274" r:id="rId20"/>
    <p:sldId id="278" r:id="rId21"/>
    <p:sldId id="326" r:id="rId22"/>
    <p:sldId id="327" r:id="rId23"/>
    <p:sldId id="309" r:id="rId24"/>
    <p:sldId id="308" r:id="rId25"/>
    <p:sldId id="317" r:id="rId26"/>
    <p:sldId id="316" r:id="rId27"/>
    <p:sldId id="310" r:id="rId28"/>
    <p:sldId id="311" r:id="rId29"/>
    <p:sldId id="312" r:id="rId30"/>
    <p:sldId id="314" r:id="rId31"/>
    <p:sldId id="315" r:id="rId32"/>
    <p:sldId id="320" r:id="rId33"/>
    <p:sldId id="318" r:id="rId34"/>
    <p:sldId id="319" r:id="rId35"/>
    <p:sldId id="313" r:id="rId36"/>
  </p:sldIdLst>
  <p:sldSz cx="9144000" cy="6858000" type="screen4x3"/>
  <p:notesSz cx="6662738" cy="98663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90929"/>
  </p:normalViewPr>
  <p:slideViewPr>
    <p:cSldViewPr>
      <p:cViewPr>
        <p:scale>
          <a:sx n="50" d="100"/>
          <a:sy n="50" d="100"/>
        </p:scale>
        <p:origin x="-714" y="-60"/>
      </p:cViewPr>
      <p:guideLst>
        <p:guide orient="horz" pos="864"/>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596" y="-60"/>
      </p:cViewPr>
      <p:guideLst>
        <p:guide orient="horz" pos="310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5059" name="Rectangle 3"/>
          <p:cNvSpPr>
            <a:spLocks noGrp="1" noChangeArrowheads="1"/>
          </p:cNvSpPr>
          <p:nvPr>
            <p:ph type="dt" sz="quarter" idx="1"/>
          </p:nvPr>
        </p:nvSpPr>
        <p:spPr bwMode="auto">
          <a:xfrm>
            <a:off x="3775075"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5060" name="Rectangle 4"/>
          <p:cNvSpPr>
            <a:spLocks noGrp="1" noChangeArrowheads="1"/>
          </p:cNvSpPr>
          <p:nvPr>
            <p:ph type="ftr" sz="quarter" idx="2"/>
          </p:nvPr>
        </p:nvSpPr>
        <p:spPr bwMode="auto">
          <a:xfrm>
            <a:off x="0"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5061" name="Rectangle 5"/>
          <p:cNvSpPr>
            <a:spLocks noGrp="1" noChangeArrowheads="1"/>
          </p:cNvSpPr>
          <p:nvPr>
            <p:ph type="sldNum" sz="quarter" idx="3"/>
          </p:nvPr>
        </p:nvSpPr>
        <p:spPr bwMode="auto">
          <a:xfrm>
            <a:off x="3775075"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5636EF-DE4B-471F-8BF3-E63ECA6D62EC}" type="slidenum">
              <a:rPr lang="en-GB"/>
              <a:pPr/>
              <a:t>‹#›</a:t>
            </a:fld>
            <a:endParaRPr lang="en-GB"/>
          </a:p>
        </p:txBody>
      </p:sp>
    </p:spTree>
    <p:extLst>
      <p:ext uri="{BB962C8B-B14F-4D97-AF65-F5344CB8AC3E}">
        <p14:creationId xmlns:p14="http://schemas.microsoft.com/office/powerpoint/2010/main" val="18978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6083" name="Rectangle 3"/>
          <p:cNvSpPr>
            <a:spLocks noGrp="1" noChangeArrowheads="1"/>
          </p:cNvSpPr>
          <p:nvPr>
            <p:ph type="dt" idx="1"/>
          </p:nvPr>
        </p:nvSpPr>
        <p:spPr bwMode="auto">
          <a:xfrm>
            <a:off x="3775075"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6084" name="Rectangle 4"/>
          <p:cNvSpPr>
            <a:spLocks noGrp="1" noRot="1" noChangeAspect="1" noChangeArrowheads="1" noTextEdit="1"/>
          </p:cNvSpPr>
          <p:nvPr>
            <p:ph type="sldImg" idx="2"/>
          </p:nvPr>
        </p:nvSpPr>
        <p:spPr bwMode="auto">
          <a:xfrm>
            <a:off x="865188" y="739775"/>
            <a:ext cx="4933950" cy="3700463"/>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889000" y="4686300"/>
            <a:ext cx="4884738"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6086" name="Rectangle 6"/>
          <p:cNvSpPr>
            <a:spLocks noGrp="1" noChangeArrowheads="1"/>
          </p:cNvSpPr>
          <p:nvPr>
            <p:ph type="ftr" sz="quarter" idx="4"/>
          </p:nvPr>
        </p:nvSpPr>
        <p:spPr bwMode="auto">
          <a:xfrm>
            <a:off x="0"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6087" name="Rectangle 7"/>
          <p:cNvSpPr>
            <a:spLocks noGrp="1" noChangeArrowheads="1"/>
          </p:cNvSpPr>
          <p:nvPr>
            <p:ph type="sldNum" sz="quarter" idx="5"/>
          </p:nvPr>
        </p:nvSpPr>
        <p:spPr bwMode="auto">
          <a:xfrm>
            <a:off x="3775075"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D7B3BA8-6077-4E63-AEF0-F780F17D21ED}" type="slidenum">
              <a:rPr lang="en-GB"/>
              <a:pPr/>
              <a:t>‹#›</a:t>
            </a:fld>
            <a:endParaRPr lang="en-GB"/>
          </a:p>
        </p:txBody>
      </p:sp>
    </p:spTree>
    <p:extLst>
      <p:ext uri="{BB962C8B-B14F-4D97-AF65-F5344CB8AC3E}">
        <p14:creationId xmlns:p14="http://schemas.microsoft.com/office/powerpoint/2010/main" val="31259823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A4D393-DDF9-446C-893C-4698BFF2C8EC}" type="slidenum">
              <a:rPr lang="en-GB" altLang="en-GB" smtClean="0"/>
              <a:pPr/>
              <a:t>16</a:t>
            </a:fld>
            <a:endParaRPr lang="en-GB" alt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7B3BA8-6077-4E63-AEF0-F780F17D21ED}" type="slidenum">
              <a:rPr lang="en-GB" smtClean="0"/>
              <a:pPr/>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B59399EC-0405-456F-9292-0BE82FBF83C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7E6F9EB-AC0E-46CA-854D-2F79E478D89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228600"/>
            <a:ext cx="20193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2286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FF599CB-536D-450B-B615-9F3FCFA9A10E}"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D1F21CAB-A2F1-4BCF-89BA-05DD86E6B5E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B19064FB-1BB7-4D35-854B-C567C8C7DD34}"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p:spPr>
        <p:txBody>
          <a:bodyPr/>
          <a:lstStyle>
            <a:lvl1pPr>
              <a:defRPr/>
            </a:lvl1pPr>
          </a:lstStyle>
          <a:p>
            <a:fld id="{1F12BAC1-5144-4B22-A1B6-DB5D3F82A4A0}"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CDD7920-1864-45F9-ABD3-9C51DB2501F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4FB8D31-BB05-45A5-BC87-DC0FB669128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E3BFCC7A-E596-4A91-97BA-6825AE72F8B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6C519A8-E8C7-4354-9595-68B843A1788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A857206D-3EC4-41EE-B47A-4C603BA3D86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67BF76-5F6A-4D77-BFB1-2C679135318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5BDF51-398C-44CF-ADAD-D6B2E5B33CF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A9FDD6B-1C2E-45EF-9A22-9B9B3C2BBBC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381000" y="228600"/>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6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6676" name="Rectangle 4"/>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accent2"/>
                </a:solidFill>
                <a:latin typeface="+mn-lt"/>
              </a:defRPr>
            </a:lvl1pPr>
          </a:lstStyle>
          <a:p>
            <a:fld id="{DFB27F2D-F1A8-44C7-B63D-D0F0FFFC4270}" type="slidenum">
              <a:rPr lang="en-GB"/>
              <a:pPr/>
              <a:t>‹#›</a:t>
            </a:fld>
            <a:endParaRPr lang="en-GB"/>
          </a:p>
        </p:txBody>
      </p:sp>
      <p:sp>
        <p:nvSpPr>
          <p:cNvPr id="156677" name="Text Box 5"/>
          <p:cNvSpPr txBox="1">
            <a:spLocks noChangeArrowheads="1"/>
          </p:cNvSpPr>
          <p:nvPr/>
        </p:nvSpPr>
        <p:spPr bwMode="auto">
          <a:xfrm>
            <a:off x="304800" y="6324600"/>
            <a:ext cx="2057400" cy="244475"/>
          </a:xfrm>
          <a:prstGeom prst="rect">
            <a:avLst/>
          </a:prstGeom>
          <a:noFill/>
          <a:ln w="9525">
            <a:noFill/>
            <a:miter lim="800000"/>
            <a:headEnd/>
            <a:tailEnd/>
          </a:ln>
          <a:effectLst/>
        </p:spPr>
        <p:txBody>
          <a:bodyPr>
            <a:spAutoFit/>
          </a:bodyPr>
          <a:lstStyle/>
          <a:p>
            <a:pPr eaLnBrk="0" hangingPunct="0"/>
            <a:r>
              <a:rPr lang="en-GB" altLang="en-GB" sz="1000">
                <a:solidFill>
                  <a:srgbClr val="0C479D"/>
                </a:solidFill>
                <a:latin typeface="Arial" charset="0"/>
              </a:rPr>
              <a:t>© Imperial College London</a:t>
            </a:r>
            <a:endParaRPr lang="en-GB" altLang="en-GB" sz="100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l" rtl="0" fontAlgn="base">
        <a:spcBef>
          <a:spcPct val="0"/>
        </a:spcBef>
        <a:spcAft>
          <a:spcPct val="0"/>
        </a:spcAft>
        <a:defRPr sz="4400">
          <a:solidFill>
            <a:srgbClr val="FF9900"/>
          </a:solidFill>
          <a:latin typeface="+mj-lt"/>
          <a:ea typeface="+mj-ea"/>
          <a:cs typeface="+mj-cs"/>
        </a:defRPr>
      </a:lvl1pPr>
      <a:lvl2pPr algn="l" rtl="0" fontAlgn="base">
        <a:spcBef>
          <a:spcPct val="0"/>
        </a:spcBef>
        <a:spcAft>
          <a:spcPct val="0"/>
        </a:spcAft>
        <a:defRPr sz="4400">
          <a:solidFill>
            <a:srgbClr val="FF9900"/>
          </a:solidFill>
          <a:latin typeface="Arial" charset="0"/>
        </a:defRPr>
      </a:lvl2pPr>
      <a:lvl3pPr algn="l" rtl="0" fontAlgn="base">
        <a:spcBef>
          <a:spcPct val="0"/>
        </a:spcBef>
        <a:spcAft>
          <a:spcPct val="0"/>
        </a:spcAft>
        <a:defRPr sz="4400">
          <a:solidFill>
            <a:srgbClr val="FF9900"/>
          </a:solidFill>
          <a:latin typeface="Arial" charset="0"/>
        </a:defRPr>
      </a:lvl3pPr>
      <a:lvl4pPr algn="l" rtl="0" fontAlgn="base">
        <a:spcBef>
          <a:spcPct val="0"/>
        </a:spcBef>
        <a:spcAft>
          <a:spcPct val="0"/>
        </a:spcAft>
        <a:defRPr sz="4400">
          <a:solidFill>
            <a:srgbClr val="FF9900"/>
          </a:solidFill>
          <a:latin typeface="Arial" charset="0"/>
        </a:defRPr>
      </a:lvl4pPr>
      <a:lvl5pPr algn="l" rtl="0" fontAlgn="base">
        <a:spcBef>
          <a:spcPct val="0"/>
        </a:spcBef>
        <a:spcAft>
          <a:spcPct val="0"/>
        </a:spcAft>
        <a:defRPr sz="4400">
          <a:solidFill>
            <a:srgbClr val="FF9900"/>
          </a:solidFill>
          <a:latin typeface="Arial" charset="0"/>
        </a:defRPr>
      </a:lvl5pPr>
      <a:lvl6pPr marL="457200" algn="l" rtl="0" fontAlgn="base">
        <a:spcBef>
          <a:spcPct val="0"/>
        </a:spcBef>
        <a:spcAft>
          <a:spcPct val="0"/>
        </a:spcAft>
        <a:defRPr sz="4400">
          <a:solidFill>
            <a:srgbClr val="FF9900"/>
          </a:solidFill>
          <a:latin typeface="Arial" charset="0"/>
        </a:defRPr>
      </a:lvl6pPr>
      <a:lvl7pPr marL="914400" algn="l" rtl="0" fontAlgn="base">
        <a:spcBef>
          <a:spcPct val="0"/>
        </a:spcBef>
        <a:spcAft>
          <a:spcPct val="0"/>
        </a:spcAft>
        <a:defRPr sz="4400">
          <a:solidFill>
            <a:srgbClr val="FF9900"/>
          </a:solidFill>
          <a:latin typeface="Arial" charset="0"/>
        </a:defRPr>
      </a:lvl7pPr>
      <a:lvl8pPr marL="1371600" algn="l" rtl="0" fontAlgn="base">
        <a:spcBef>
          <a:spcPct val="0"/>
        </a:spcBef>
        <a:spcAft>
          <a:spcPct val="0"/>
        </a:spcAft>
        <a:defRPr sz="4400">
          <a:solidFill>
            <a:srgbClr val="FF9900"/>
          </a:solidFill>
          <a:latin typeface="Arial" charset="0"/>
        </a:defRPr>
      </a:lvl8pPr>
      <a:lvl9pPr marL="1828800" algn="l" rtl="0" fontAlgn="base">
        <a:spcBef>
          <a:spcPct val="0"/>
        </a:spcBef>
        <a:spcAft>
          <a:spcPct val="0"/>
        </a:spcAft>
        <a:defRPr sz="4400">
          <a:solidFill>
            <a:srgbClr val="FF9900"/>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685800" y="838200"/>
            <a:ext cx="7772400" cy="1371600"/>
          </a:xfrm>
          <a:prstGeom prst="rect">
            <a:avLst/>
          </a:prstGeom>
          <a:noFill/>
          <a:ln w="9525">
            <a:noFill/>
            <a:miter lim="800000"/>
            <a:headEnd/>
            <a:tailEnd/>
          </a:ln>
          <a:effectLst/>
        </p:spPr>
        <p:txBody>
          <a:bodyPr anchor="ctr"/>
          <a:lstStyle/>
          <a:p>
            <a:pPr algn="ctr"/>
            <a:endParaRPr lang="en-US" sz="4400">
              <a:solidFill>
                <a:schemeClr val="tx2"/>
              </a:solidFill>
            </a:endParaRPr>
          </a:p>
        </p:txBody>
      </p:sp>
      <p:sp>
        <p:nvSpPr>
          <p:cNvPr id="21508" name="Rectangle 4"/>
          <p:cNvSpPr>
            <a:spLocks noChangeArrowheads="1"/>
          </p:cNvSpPr>
          <p:nvPr/>
        </p:nvSpPr>
        <p:spPr bwMode="auto">
          <a:xfrm>
            <a:off x="990600" y="2057400"/>
            <a:ext cx="6400800" cy="1752600"/>
          </a:xfrm>
          <a:prstGeom prst="rect">
            <a:avLst/>
          </a:prstGeom>
          <a:noFill/>
          <a:ln w="9525">
            <a:noFill/>
            <a:miter lim="800000"/>
            <a:headEnd/>
            <a:tailEnd/>
          </a:ln>
          <a:effectLst/>
        </p:spPr>
        <p:txBody>
          <a:bodyPr/>
          <a:lstStyle/>
          <a:p>
            <a:pPr>
              <a:spcBef>
                <a:spcPct val="20000"/>
              </a:spcBef>
              <a:buFontTx/>
              <a:buChar char="•"/>
            </a:pPr>
            <a:endParaRPr lang="en-US" sz="3200"/>
          </a:p>
        </p:txBody>
      </p:sp>
      <p:sp>
        <p:nvSpPr>
          <p:cNvPr id="21512" name="Rectangle 8"/>
          <p:cNvSpPr>
            <a:spLocks noGrp="1" noChangeArrowheads="1"/>
          </p:cNvSpPr>
          <p:nvPr>
            <p:ph type="ctrTitle"/>
          </p:nvPr>
        </p:nvSpPr>
        <p:spPr>
          <a:xfrm>
            <a:off x="323850" y="1562100"/>
            <a:ext cx="8496622" cy="1219200"/>
          </a:xfrm>
        </p:spPr>
        <p:txBody>
          <a:bodyPr/>
          <a:lstStyle/>
          <a:p>
            <a:r>
              <a:rPr lang="en-GB" dirty="0">
                <a:solidFill>
                  <a:srgbClr val="FFFF00"/>
                </a:solidFill>
              </a:rPr>
              <a:t>E</a:t>
            </a:r>
            <a:r>
              <a:rPr lang="en-GB" dirty="0" smtClean="0">
                <a:solidFill>
                  <a:srgbClr val="FFFF00"/>
                </a:solidFill>
              </a:rPr>
              <a:t>lectrical properties of the heart </a:t>
            </a:r>
            <a:endParaRPr lang="en-GB" dirty="0">
              <a:solidFill>
                <a:srgbClr val="FFFF00"/>
              </a:solidFill>
            </a:endParaRPr>
          </a:p>
        </p:txBody>
      </p:sp>
      <p:sp>
        <p:nvSpPr>
          <p:cNvPr id="21513" name="Rectangle 9"/>
          <p:cNvSpPr>
            <a:spLocks noGrp="1" noChangeArrowheads="1"/>
          </p:cNvSpPr>
          <p:nvPr>
            <p:ph type="subTitle" idx="1"/>
          </p:nvPr>
        </p:nvSpPr>
        <p:spPr>
          <a:xfrm>
            <a:off x="323850" y="2997200"/>
            <a:ext cx="8136582" cy="1752600"/>
          </a:xfrm>
        </p:spPr>
        <p:txBody>
          <a:bodyPr/>
          <a:lstStyle/>
          <a:p>
            <a:pPr algn="l"/>
            <a:r>
              <a:rPr lang="en-GB" altLang="en-GB" dirty="0" smtClean="0">
                <a:solidFill>
                  <a:srgbClr val="FF9900"/>
                </a:solidFill>
                <a:latin typeface="Arial" charset="0"/>
              </a:rPr>
              <a:t>Dr </a:t>
            </a:r>
            <a:r>
              <a:rPr lang="en-GB" altLang="en-GB" dirty="0" smtClean="0">
                <a:solidFill>
                  <a:srgbClr val="FF9900"/>
                </a:solidFill>
                <a:latin typeface="Arial" charset="0"/>
              </a:rPr>
              <a:t>Ken MacLeod</a:t>
            </a:r>
          </a:p>
          <a:p>
            <a:pPr algn="l"/>
            <a:r>
              <a:rPr lang="en-GB" altLang="en-GB" sz="1800" dirty="0" smtClean="0">
                <a:solidFill>
                  <a:srgbClr val="FF9900"/>
                </a:solidFill>
                <a:latin typeface="Arial" charset="0"/>
              </a:rPr>
              <a:t>Cardiac Medicine, NHLI, Faculty of Medicine, Imperial </a:t>
            </a:r>
            <a:r>
              <a:rPr lang="en-GB" altLang="en-GB" sz="1800" dirty="0" smtClean="0">
                <a:solidFill>
                  <a:srgbClr val="FF9900"/>
                </a:solidFill>
                <a:latin typeface="Arial" charset="0"/>
              </a:rPr>
              <a:t>College London</a:t>
            </a:r>
            <a:r>
              <a:rPr lang="en-GB" altLang="en-GB" sz="1800" dirty="0" smtClean="0">
                <a:solidFill>
                  <a:srgbClr val="FF9900"/>
                </a:solidFill>
                <a:latin typeface="Arial" charset="0"/>
              </a:rPr>
              <a:t>, UK</a:t>
            </a:r>
            <a:endParaRPr lang="en-GB" sz="1800" dirty="0" smtClean="0">
              <a:solidFill>
                <a:srgbClr val="FF9900"/>
              </a:solidFill>
              <a:latin typeface="Arial" charset="0"/>
            </a:endParaRPr>
          </a:p>
          <a:p>
            <a:pPr algn="l"/>
            <a:endParaRPr lang="en-GB" dirty="0"/>
          </a:p>
        </p:txBody>
      </p:sp>
      <p:pic>
        <p:nvPicPr>
          <p:cNvPr id="21520" name="Picture 16"/>
          <p:cNvPicPr>
            <a:picLocks noChangeAspect="1" noChangeArrowheads="1"/>
          </p:cNvPicPr>
          <p:nvPr/>
        </p:nvPicPr>
        <p:blipFill>
          <a:blip r:embed="rId2" cstate="print"/>
          <a:srcRect/>
          <a:stretch>
            <a:fillRect/>
          </a:stretch>
        </p:blipFill>
        <p:spPr bwMode="auto">
          <a:xfrm>
            <a:off x="511175" y="333375"/>
            <a:ext cx="3124200" cy="788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a:t>Resting membrane potential – contd.</a:t>
            </a:r>
          </a:p>
        </p:txBody>
      </p:sp>
      <p:sp>
        <p:nvSpPr>
          <p:cNvPr id="140291" name="Rectangle 3"/>
          <p:cNvSpPr>
            <a:spLocks noGrp="1" noChangeArrowheads="1"/>
          </p:cNvSpPr>
          <p:nvPr>
            <p:ph type="body" sz="half" idx="1"/>
          </p:nvPr>
        </p:nvSpPr>
        <p:spPr>
          <a:xfrm>
            <a:off x="685800" y="1981200"/>
            <a:ext cx="6910388" cy="2455863"/>
          </a:xfrm>
        </p:spPr>
        <p:txBody>
          <a:bodyPr/>
          <a:lstStyle/>
          <a:p>
            <a:r>
              <a:rPr lang="en-GB" sz="2800"/>
              <a:t>In reality membrane potential better described by Goldman-Hodgkin-Katz equation</a:t>
            </a:r>
          </a:p>
          <a:p>
            <a:r>
              <a:rPr lang="en-GB" sz="2800"/>
              <a:t>Takes into account relative permeabilities of ions</a:t>
            </a:r>
          </a:p>
        </p:txBody>
      </p:sp>
      <p:graphicFrame>
        <p:nvGraphicFramePr>
          <p:cNvPr id="140293" name="Object 5"/>
          <p:cNvGraphicFramePr>
            <a:graphicFrameLocks noGrp="1" noChangeAspect="1"/>
          </p:cNvGraphicFramePr>
          <p:nvPr>
            <p:ph sz="half" idx="2"/>
          </p:nvPr>
        </p:nvGraphicFramePr>
        <p:xfrm>
          <a:off x="1042988" y="4724400"/>
          <a:ext cx="6265862" cy="1023938"/>
        </p:xfrm>
        <a:graphic>
          <a:graphicData uri="http://schemas.openxmlformats.org/presentationml/2006/ole">
            <mc:AlternateContent xmlns:mc="http://schemas.openxmlformats.org/markup-compatibility/2006">
              <mc:Choice xmlns:v="urn:schemas-microsoft-com:vml" Requires="v">
                <p:oleObj spid="_x0000_s140294" name="Equation" r:id="rId3" imgW="2641320" imgH="431640" progId="Equation.3">
                  <p:embed/>
                </p:oleObj>
              </mc:Choice>
              <mc:Fallback>
                <p:oleObj name="Equation" r:id="rId3" imgW="26413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724400"/>
                        <a:ext cx="6265862"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sz="4000"/>
              <a:t>Nerve action potential - reminder</a:t>
            </a:r>
          </a:p>
        </p:txBody>
      </p:sp>
      <p:pic>
        <p:nvPicPr>
          <p:cNvPr id="164870" name="Picture 6" descr="06_18"/>
          <p:cNvPicPr>
            <a:picLocks noChangeAspect="1" noChangeArrowheads="1"/>
          </p:cNvPicPr>
          <p:nvPr/>
        </p:nvPicPr>
        <p:blipFill>
          <a:blip r:embed="rId2" cstate="print"/>
          <a:srcRect/>
          <a:stretch>
            <a:fillRect/>
          </a:stretch>
        </p:blipFill>
        <p:spPr bwMode="auto">
          <a:xfrm>
            <a:off x="3132138" y="3141663"/>
            <a:ext cx="3098800" cy="3319462"/>
          </a:xfrm>
          <a:prstGeom prst="rect">
            <a:avLst/>
          </a:prstGeom>
          <a:noFill/>
        </p:spPr>
      </p:pic>
      <p:pic>
        <p:nvPicPr>
          <p:cNvPr id="164868" name="Picture 4" descr="06_17"/>
          <p:cNvPicPr>
            <a:picLocks noChangeAspect="1" noChangeArrowheads="1"/>
          </p:cNvPicPr>
          <p:nvPr/>
        </p:nvPicPr>
        <p:blipFill>
          <a:blip r:embed="rId3" cstate="print"/>
          <a:srcRect/>
          <a:stretch>
            <a:fillRect/>
          </a:stretch>
        </p:blipFill>
        <p:spPr bwMode="auto">
          <a:xfrm>
            <a:off x="900113" y="1700213"/>
            <a:ext cx="6705600" cy="29321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Cardiac action potential</a:t>
            </a:r>
            <a:endParaRPr lang="en-GB" dirty="0"/>
          </a:p>
        </p:txBody>
      </p:sp>
      <p:pic>
        <p:nvPicPr>
          <p:cNvPr id="3" name="Picture 2" descr="AP_currents_simple.tif"/>
          <p:cNvPicPr>
            <a:picLocks noChangeAspect="1"/>
          </p:cNvPicPr>
          <p:nvPr/>
        </p:nvPicPr>
        <p:blipFill>
          <a:blip r:embed="rId2" cstate="print"/>
          <a:stretch>
            <a:fillRect/>
          </a:stretch>
        </p:blipFill>
        <p:spPr>
          <a:xfrm>
            <a:off x="2316856" y="972626"/>
            <a:ext cx="4415384" cy="5624726"/>
          </a:xfrm>
          <a:prstGeom prst="rect">
            <a:avLst/>
          </a:prstGeom>
        </p:spPr>
      </p:pic>
      <p:cxnSp>
        <p:nvCxnSpPr>
          <p:cNvPr id="5" name="Straight Connector 4"/>
          <p:cNvCxnSpPr/>
          <p:nvPr/>
        </p:nvCxnSpPr>
        <p:spPr>
          <a:xfrm>
            <a:off x="3419872" y="1772816"/>
            <a:ext cx="0" cy="1080120"/>
          </a:xfrm>
          <a:prstGeom prst="line">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1880" y="908720"/>
            <a:ext cx="2736304" cy="1440160"/>
            <a:chOff x="3491880" y="908720"/>
            <a:chExt cx="2736304" cy="1440160"/>
          </a:xfrm>
        </p:grpSpPr>
        <p:cxnSp>
          <p:nvCxnSpPr>
            <p:cNvPr id="9" name="Straight Arrow Connector 8"/>
            <p:cNvCxnSpPr>
              <a:stCxn id="10" idx="1"/>
            </p:cNvCxnSpPr>
            <p:nvPr/>
          </p:nvCxnSpPr>
          <p:spPr>
            <a:xfrm flipH="1">
              <a:off x="3491880" y="1139553"/>
              <a:ext cx="1152128" cy="120932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4008" y="908720"/>
              <a:ext cx="1584176" cy="461665"/>
            </a:xfrm>
            <a:prstGeom prst="rect">
              <a:avLst/>
            </a:prstGeom>
            <a:noFill/>
          </p:spPr>
          <p:txBody>
            <a:bodyPr wrap="square" rtlCol="0">
              <a:spAutoFit/>
            </a:bodyPr>
            <a:lstStyle/>
            <a:p>
              <a:r>
                <a:rPr lang="en-GB" sz="1200" dirty="0" smtClean="0">
                  <a:solidFill>
                    <a:schemeClr val="accent2"/>
                  </a:solidFill>
                  <a:latin typeface="Arial" pitchFamily="34" charset="0"/>
                  <a:cs typeface="Arial" pitchFamily="34" charset="0"/>
                </a:rPr>
                <a:t>Resting membrane potential</a:t>
              </a:r>
              <a:endParaRPr lang="en-GB" sz="1200" dirty="0">
                <a:solidFill>
                  <a:schemeClr val="accent2"/>
                </a:solidFill>
                <a:latin typeface="Arial" pitchFamily="34" charset="0"/>
                <a:cs typeface="Arial" pitchFamily="34" charset="0"/>
              </a:endParaRPr>
            </a:p>
          </p:txBody>
        </p:sp>
      </p:grpSp>
      <p:grpSp>
        <p:nvGrpSpPr>
          <p:cNvPr id="18" name="Group 17"/>
          <p:cNvGrpSpPr/>
          <p:nvPr/>
        </p:nvGrpSpPr>
        <p:grpSpPr>
          <a:xfrm>
            <a:off x="3779912" y="1628800"/>
            <a:ext cx="3168352" cy="864096"/>
            <a:chOff x="3779912" y="1628800"/>
            <a:chExt cx="3168352" cy="864096"/>
          </a:xfrm>
        </p:grpSpPr>
        <p:cxnSp>
          <p:nvCxnSpPr>
            <p:cNvPr id="11" name="Straight Connector 10"/>
            <p:cNvCxnSpPr/>
            <p:nvPr/>
          </p:nvCxnSpPr>
          <p:spPr>
            <a:xfrm flipH="1">
              <a:off x="3779912" y="2492896"/>
              <a:ext cx="1512168" cy="0"/>
            </a:xfrm>
            <a:prstGeom prst="line">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056" y="1628800"/>
              <a:ext cx="1872208" cy="461665"/>
            </a:xfrm>
            <a:prstGeom prst="rect">
              <a:avLst/>
            </a:prstGeom>
            <a:noFill/>
          </p:spPr>
          <p:txBody>
            <a:bodyPr wrap="square" rtlCol="0">
              <a:spAutoFit/>
            </a:bodyPr>
            <a:lstStyle/>
            <a:p>
              <a:r>
                <a:rPr lang="en-GB" sz="1200" dirty="0" smtClean="0">
                  <a:solidFill>
                    <a:schemeClr val="accent2"/>
                  </a:solidFill>
                  <a:latin typeface="Arial" pitchFamily="34" charset="0"/>
                  <a:cs typeface="Arial" pitchFamily="34" charset="0"/>
                </a:rPr>
                <a:t>Absolute  refractory period</a:t>
              </a:r>
              <a:endParaRPr lang="en-GB" sz="1200" dirty="0">
                <a:solidFill>
                  <a:schemeClr val="accent2"/>
                </a:solidFill>
                <a:latin typeface="Arial" pitchFamily="34" charset="0"/>
                <a:cs typeface="Arial" pitchFamily="34" charset="0"/>
              </a:endParaRPr>
            </a:p>
          </p:txBody>
        </p:sp>
        <p:cxnSp>
          <p:nvCxnSpPr>
            <p:cNvPr id="19" name="Straight Arrow Connector 18"/>
            <p:cNvCxnSpPr/>
            <p:nvPr/>
          </p:nvCxnSpPr>
          <p:spPr>
            <a:xfrm flipH="1">
              <a:off x="4427984" y="1916832"/>
              <a:ext cx="720080" cy="57606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779912" y="2204864"/>
            <a:ext cx="3456384" cy="576064"/>
            <a:chOff x="3779912" y="2204864"/>
            <a:chExt cx="3456384" cy="576064"/>
          </a:xfrm>
        </p:grpSpPr>
        <p:cxnSp>
          <p:nvCxnSpPr>
            <p:cNvPr id="14" name="Straight Connector 13"/>
            <p:cNvCxnSpPr/>
            <p:nvPr/>
          </p:nvCxnSpPr>
          <p:spPr>
            <a:xfrm flipH="1">
              <a:off x="3779912" y="2780928"/>
              <a:ext cx="1656184" cy="0"/>
            </a:xfrm>
            <a:prstGeom prst="line">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64088" y="2204864"/>
              <a:ext cx="1872208" cy="461665"/>
            </a:xfrm>
            <a:prstGeom prst="rect">
              <a:avLst/>
            </a:prstGeom>
            <a:noFill/>
          </p:spPr>
          <p:txBody>
            <a:bodyPr wrap="square" rtlCol="0">
              <a:spAutoFit/>
            </a:bodyPr>
            <a:lstStyle/>
            <a:p>
              <a:r>
                <a:rPr lang="en-GB" sz="1200" dirty="0" smtClean="0">
                  <a:solidFill>
                    <a:schemeClr val="accent2"/>
                  </a:solidFill>
                  <a:latin typeface="Arial" pitchFamily="34" charset="0"/>
                  <a:cs typeface="Arial" pitchFamily="34" charset="0"/>
                </a:rPr>
                <a:t>Relative refractory period</a:t>
              </a:r>
              <a:endParaRPr lang="en-GB" sz="1200" dirty="0">
                <a:solidFill>
                  <a:schemeClr val="accent2"/>
                </a:solidFill>
                <a:latin typeface="Arial" pitchFamily="34" charset="0"/>
                <a:cs typeface="Arial" pitchFamily="34" charset="0"/>
              </a:endParaRPr>
            </a:p>
          </p:txBody>
        </p:sp>
        <p:cxnSp>
          <p:nvCxnSpPr>
            <p:cNvPr id="23" name="Straight Arrow Connector 22"/>
            <p:cNvCxnSpPr/>
            <p:nvPr/>
          </p:nvCxnSpPr>
          <p:spPr>
            <a:xfrm flipH="1">
              <a:off x="4716016" y="2492896"/>
              <a:ext cx="720080" cy="28803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0"/>
            <a:ext cx="7772400" cy="762000"/>
          </a:xfrm>
        </p:spPr>
        <p:txBody>
          <a:bodyPr/>
          <a:lstStyle/>
          <a:p>
            <a:r>
              <a:rPr lang="en-GB" dirty="0"/>
              <a:t>Cardiac </a:t>
            </a:r>
            <a:r>
              <a:rPr lang="en-GB" dirty="0" smtClean="0"/>
              <a:t>action potential</a:t>
            </a:r>
            <a:endParaRPr lang="en-GB" dirty="0"/>
          </a:p>
        </p:txBody>
      </p:sp>
      <p:sp>
        <p:nvSpPr>
          <p:cNvPr id="26652" name="Rectangle 28"/>
          <p:cNvSpPr>
            <a:spLocks noGrp="1" noChangeArrowheads="1"/>
          </p:cNvSpPr>
          <p:nvPr>
            <p:ph type="body" sz="half" idx="2"/>
          </p:nvPr>
        </p:nvSpPr>
        <p:spPr>
          <a:xfrm>
            <a:off x="395536" y="1340222"/>
            <a:ext cx="8351837" cy="4681066"/>
          </a:xfrm>
        </p:spPr>
        <p:txBody>
          <a:bodyPr/>
          <a:lstStyle/>
          <a:p>
            <a:pPr marL="381000" indent="-381000">
              <a:lnSpc>
                <a:spcPct val="90000"/>
              </a:lnSpc>
              <a:spcBef>
                <a:spcPct val="50000"/>
              </a:spcBef>
            </a:pPr>
            <a:r>
              <a:rPr lang="en-GB" sz="2000" dirty="0"/>
              <a:t>Cardiac action potential is long (several hundred milliseconds) e.g. compared with nerve </a:t>
            </a:r>
          </a:p>
          <a:p>
            <a:pPr marL="381000" indent="-381000">
              <a:lnSpc>
                <a:spcPct val="90000"/>
              </a:lnSpc>
            </a:pPr>
            <a:r>
              <a:rPr lang="en-GB" sz="2000" dirty="0"/>
              <a:t>Duration of action potential controls the duration of contraction of the heart</a:t>
            </a:r>
          </a:p>
          <a:p>
            <a:pPr marL="381000" indent="-381000">
              <a:lnSpc>
                <a:spcPct val="90000"/>
              </a:lnSpc>
            </a:pPr>
            <a:r>
              <a:rPr lang="en-GB" sz="2000" dirty="0"/>
              <a:t>Long, slow contraction is required to produce an effective </a:t>
            </a:r>
            <a:r>
              <a:rPr lang="en-GB" sz="2000" dirty="0" smtClean="0"/>
              <a:t>pump</a:t>
            </a:r>
          </a:p>
          <a:p>
            <a:pPr marL="381000" indent="-381000">
              <a:lnSpc>
                <a:spcPct val="90000"/>
              </a:lnSpc>
            </a:pPr>
            <a:r>
              <a:rPr lang="en-GB" sz="2000" dirty="0" smtClean="0"/>
              <a:t>At rest membrane potential determined by K </a:t>
            </a:r>
          </a:p>
          <a:p>
            <a:pPr marL="381000" indent="-381000">
              <a:lnSpc>
                <a:spcPct val="90000"/>
              </a:lnSpc>
            </a:pPr>
            <a:r>
              <a:rPr lang="en-GB" sz="2000" dirty="0" smtClean="0"/>
              <a:t>Large </a:t>
            </a:r>
            <a:r>
              <a:rPr lang="en-GB" sz="2000" dirty="0" err="1" smtClean="0"/>
              <a:t>P</a:t>
            </a:r>
            <a:r>
              <a:rPr lang="en-GB" sz="2000" baseline="-25000" dirty="0" err="1" smtClean="0"/>
              <a:t>K</a:t>
            </a:r>
            <a:r>
              <a:rPr lang="en-GB" sz="2000" baseline="-25000" dirty="0" smtClean="0"/>
              <a:t> </a:t>
            </a:r>
            <a:r>
              <a:rPr lang="en-GB" sz="2000" dirty="0" smtClean="0"/>
              <a:t> stabilizes membrane potential reducing risk of arrhythmias by requiring a large stimulus to excite the cells</a:t>
            </a:r>
          </a:p>
          <a:p>
            <a:pPr marL="381000" indent="-381000">
              <a:lnSpc>
                <a:spcPct val="90000"/>
              </a:lnSpc>
            </a:pPr>
            <a:r>
              <a:rPr lang="en-GB" sz="2000" dirty="0" smtClean="0"/>
              <a:t>Absolute refractory period = time during which no action potential can be initiated regardless of stimulus intensity</a:t>
            </a:r>
          </a:p>
          <a:p>
            <a:pPr marL="381000" indent="-381000">
              <a:lnSpc>
                <a:spcPct val="90000"/>
              </a:lnSpc>
            </a:pPr>
            <a:r>
              <a:rPr lang="en-GB" sz="2000" dirty="0" smtClean="0"/>
              <a:t>Relative refractory period = period after ARP where an AP can be elicited but only with stimulus strength larger than normal.</a:t>
            </a:r>
          </a:p>
          <a:p>
            <a:pPr marL="381000" indent="-381000">
              <a:lnSpc>
                <a:spcPct val="90000"/>
              </a:lnSpc>
            </a:pPr>
            <a:r>
              <a:rPr lang="en-GB" sz="2000" dirty="0" smtClean="0"/>
              <a:t>Full recovery time = the time at which a normal AP can be elicited with normal stimulus </a:t>
            </a:r>
          </a:p>
          <a:p>
            <a:pPr marL="381000" indent="-381000">
              <a:lnSpc>
                <a:spcPct val="90000"/>
              </a:lnSpc>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Refractory period</a:t>
            </a:r>
            <a:endParaRPr lang="en-GB" dirty="0"/>
          </a:p>
        </p:txBody>
      </p:sp>
      <p:pic>
        <p:nvPicPr>
          <p:cNvPr id="162818" name="Picture 2"/>
          <p:cNvPicPr>
            <a:picLocks noChangeAspect="1" noChangeArrowheads="1"/>
          </p:cNvPicPr>
          <p:nvPr/>
        </p:nvPicPr>
        <p:blipFill>
          <a:blip r:embed="rId2" cstate="print"/>
          <a:srcRect/>
          <a:stretch>
            <a:fillRect/>
          </a:stretch>
        </p:blipFill>
        <p:spPr bwMode="auto">
          <a:xfrm>
            <a:off x="539552" y="2132856"/>
            <a:ext cx="3394535" cy="3312368"/>
          </a:xfrm>
          <a:prstGeom prst="rect">
            <a:avLst/>
          </a:prstGeom>
          <a:noFill/>
          <a:ln w="9525">
            <a:noFill/>
            <a:miter lim="800000"/>
            <a:headEnd/>
            <a:tailEnd/>
          </a:ln>
        </p:spPr>
      </p:pic>
      <p:pic>
        <p:nvPicPr>
          <p:cNvPr id="4" name="Picture 3" descr="AP refractory_Na channels.tif"/>
          <p:cNvPicPr>
            <a:picLocks noChangeAspect="1"/>
          </p:cNvPicPr>
          <p:nvPr/>
        </p:nvPicPr>
        <p:blipFill>
          <a:blip r:embed="rId3" cstate="print"/>
          <a:stretch>
            <a:fillRect/>
          </a:stretch>
        </p:blipFill>
        <p:spPr>
          <a:xfrm>
            <a:off x="4644008" y="2132856"/>
            <a:ext cx="3946764" cy="3348769"/>
          </a:xfrm>
          <a:prstGeom prst="rect">
            <a:avLst/>
          </a:prstGeom>
        </p:spPr>
      </p:pic>
      <p:sp>
        <p:nvSpPr>
          <p:cNvPr id="5" name="TextBox 4"/>
          <p:cNvSpPr txBox="1"/>
          <p:nvPr/>
        </p:nvSpPr>
        <p:spPr>
          <a:xfrm>
            <a:off x="827584" y="1196752"/>
            <a:ext cx="6984776" cy="707886"/>
          </a:xfrm>
          <a:prstGeom prst="rect">
            <a:avLst/>
          </a:prstGeom>
          <a:noFill/>
        </p:spPr>
        <p:txBody>
          <a:bodyPr wrap="square" rtlCol="0">
            <a:spAutoFit/>
          </a:bodyPr>
          <a:lstStyle/>
          <a:p>
            <a:r>
              <a:rPr lang="en-GB" sz="2000" dirty="0" smtClean="0">
                <a:solidFill>
                  <a:schemeClr val="bg1"/>
                </a:solidFill>
                <a:latin typeface="Arial" pitchFamily="34" charset="0"/>
                <a:cs typeface="Arial" pitchFamily="34" charset="0"/>
              </a:rPr>
              <a:t>Occurs as a result of Na channel inactivation.  Na channels recover from inactivation when the membrane is </a:t>
            </a:r>
            <a:r>
              <a:rPr lang="en-GB" sz="2000" dirty="0" err="1" smtClean="0">
                <a:solidFill>
                  <a:schemeClr val="bg1"/>
                </a:solidFill>
                <a:latin typeface="Arial" pitchFamily="34" charset="0"/>
                <a:cs typeface="Arial" pitchFamily="34" charset="0"/>
              </a:rPr>
              <a:t>repolarized</a:t>
            </a:r>
            <a:r>
              <a:rPr lang="en-GB" sz="2000" dirty="0" smtClean="0">
                <a:solidFill>
                  <a:schemeClr val="bg1"/>
                </a:solidFill>
                <a:latin typeface="Arial" pitchFamily="34" charset="0"/>
                <a:cs typeface="Arial" pitchFamily="34" charset="0"/>
              </a:rPr>
              <a:t> </a:t>
            </a:r>
            <a:endParaRPr lang="en-GB"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6632"/>
            <a:ext cx="7772400" cy="685800"/>
          </a:xfrm>
        </p:spPr>
        <p:txBody>
          <a:bodyPr/>
          <a:lstStyle/>
          <a:p>
            <a:r>
              <a:rPr lang="en-GB" dirty="0" smtClean="0"/>
              <a:t>Muscle excitation and tetanus</a:t>
            </a:r>
            <a:endParaRPr lang="en-GB" dirty="0"/>
          </a:p>
        </p:txBody>
      </p:sp>
      <p:pic>
        <p:nvPicPr>
          <p:cNvPr id="163842" name="Picture 2" descr="Z:\digital_content\chapt09\art_library\color_art_library\09_14.jpg"/>
          <p:cNvPicPr>
            <a:picLocks noChangeAspect="1" noChangeArrowheads="1"/>
          </p:cNvPicPr>
          <p:nvPr/>
        </p:nvPicPr>
        <p:blipFill>
          <a:blip r:embed="rId2" cstate="print"/>
          <a:srcRect/>
          <a:stretch>
            <a:fillRect/>
          </a:stretch>
        </p:blipFill>
        <p:spPr bwMode="auto">
          <a:xfrm>
            <a:off x="971600" y="1268760"/>
            <a:ext cx="2880320" cy="2384265"/>
          </a:xfrm>
          <a:prstGeom prst="rect">
            <a:avLst/>
          </a:prstGeom>
          <a:noFill/>
        </p:spPr>
      </p:pic>
      <p:pic>
        <p:nvPicPr>
          <p:cNvPr id="163843" name="Picture 3" descr="Z:\digital_content\chapt09\art_library\color_art_library\09_24.jpg"/>
          <p:cNvPicPr>
            <a:picLocks noChangeAspect="1" noChangeArrowheads="1"/>
          </p:cNvPicPr>
          <p:nvPr/>
        </p:nvPicPr>
        <p:blipFill>
          <a:blip r:embed="rId3" cstate="print"/>
          <a:srcRect/>
          <a:stretch>
            <a:fillRect/>
          </a:stretch>
        </p:blipFill>
        <p:spPr bwMode="auto">
          <a:xfrm>
            <a:off x="323528" y="3717032"/>
            <a:ext cx="4320480" cy="1629999"/>
          </a:xfrm>
          <a:prstGeom prst="rect">
            <a:avLst/>
          </a:prstGeom>
          <a:noFill/>
        </p:spPr>
      </p:pic>
      <p:pic>
        <p:nvPicPr>
          <p:cNvPr id="163844" name="Picture 4" descr="Z:\digital_content\chapt12\art_library\color_art_library\12_18.jpg"/>
          <p:cNvPicPr>
            <a:picLocks noChangeAspect="1" noChangeArrowheads="1"/>
          </p:cNvPicPr>
          <p:nvPr/>
        </p:nvPicPr>
        <p:blipFill>
          <a:blip r:embed="rId4" cstate="print"/>
          <a:srcRect/>
          <a:stretch>
            <a:fillRect/>
          </a:stretch>
        </p:blipFill>
        <p:spPr bwMode="auto">
          <a:xfrm>
            <a:off x="5004048" y="1340768"/>
            <a:ext cx="3207342" cy="2448272"/>
          </a:xfrm>
          <a:prstGeom prst="rect">
            <a:avLst/>
          </a:prstGeom>
          <a:noFill/>
        </p:spPr>
      </p:pic>
      <p:sp>
        <p:nvSpPr>
          <p:cNvPr id="6" name="TextBox 5"/>
          <p:cNvSpPr txBox="1"/>
          <p:nvPr/>
        </p:nvSpPr>
        <p:spPr>
          <a:xfrm>
            <a:off x="1331640" y="836712"/>
            <a:ext cx="2376264" cy="461665"/>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Skeletal muscle</a:t>
            </a:r>
            <a:endParaRPr lang="en-GB" dirty="0">
              <a:solidFill>
                <a:schemeClr val="bg1"/>
              </a:solidFill>
              <a:latin typeface="Arial" pitchFamily="34" charset="0"/>
              <a:cs typeface="Arial" pitchFamily="34" charset="0"/>
            </a:endParaRPr>
          </a:p>
        </p:txBody>
      </p:sp>
      <p:sp>
        <p:nvSpPr>
          <p:cNvPr id="7" name="TextBox 6"/>
          <p:cNvSpPr txBox="1"/>
          <p:nvPr/>
        </p:nvSpPr>
        <p:spPr>
          <a:xfrm>
            <a:off x="5364088" y="836712"/>
            <a:ext cx="2376264" cy="461665"/>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Cardiac muscle</a:t>
            </a:r>
            <a:endParaRPr lang="en-GB" dirty="0">
              <a:solidFill>
                <a:schemeClr val="bg1"/>
              </a:solidFill>
              <a:latin typeface="Arial" pitchFamily="34" charset="0"/>
              <a:cs typeface="Arial" pitchFamily="34" charset="0"/>
            </a:endParaRPr>
          </a:p>
        </p:txBody>
      </p:sp>
      <p:sp>
        <p:nvSpPr>
          <p:cNvPr id="8" name="TextBox 7"/>
          <p:cNvSpPr txBox="1"/>
          <p:nvPr/>
        </p:nvSpPr>
        <p:spPr>
          <a:xfrm>
            <a:off x="4932040" y="3861048"/>
            <a:ext cx="3672408" cy="1077218"/>
          </a:xfrm>
          <a:prstGeom prst="rect">
            <a:avLst/>
          </a:prstGeom>
          <a:noFill/>
        </p:spPr>
        <p:txBody>
          <a:bodyPr wrap="square" rtlCol="0">
            <a:spAutoFit/>
          </a:bodyPr>
          <a:lstStyle/>
          <a:p>
            <a:r>
              <a:rPr lang="en-GB" sz="1600" dirty="0" smtClean="0">
                <a:solidFill>
                  <a:schemeClr val="bg1"/>
                </a:solidFill>
                <a:latin typeface="Arial" pitchFamily="34" charset="0"/>
                <a:cs typeface="Arial" pitchFamily="34" charset="0"/>
              </a:rPr>
              <a:t>In cardiac muscle it is not possible to re-excite the muscle until the process of contraction is well underway hence cardiac muscle cannot be </a:t>
            </a:r>
            <a:r>
              <a:rPr lang="en-GB" sz="1600" dirty="0" err="1" smtClean="0">
                <a:solidFill>
                  <a:schemeClr val="bg1"/>
                </a:solidFill>
                <a:latin typeface="Arial" pitchFamily="34" charset="0"/>
                <a:cs typeface="Arial" pitchFamily="34" charset="0"/>
              </a:rPr>
              <a:t>tetanized</a:t>
            </a:r>
            <a:r>
              <a:rPr lang="en-GB" sz="1600" dirty="0" smtClean="0">
                <a:solidFill>
                  <a:schemeClr val="bg1"/>
                </a:solidFill>
                <a:latin typeface="Arial" pitchFamily="34" charset="0"/>
                <a:cs typeface="Arial" pitchFamily="34" charset="0"/>
              </a:rPr>
              <a:t>.</a:t>
            </a:r>
            <a:endParaRPr lang="en-GB" sz="1600" dirty="0">
              <a:solidFill>
                <a:schemeClr val="bg1"/>
              </a:solidFill>
              <a:latin typeface="Arial" pitchFamily="34" charset="0"/>
              <a:cs typeface="Arial" pitchFamily="34" charset="0"/>
            </a:endParaRPr>
          </a:p>
        </p:txBody>
      </p:sp>
      <p:sp>
        <p:nvSpPr>
          <p:cNvPr id="10" name="TextBox 9"/>
          <p:cNvSpPr txBox="1"/>
          <p:nvPr/>
        </p:nvSpPr>
        <p:spPr>
          <a:xfrm>
            <a:off x="179512" y="5334307"/>
            <a:ext cx="4680520" cy="830997"/>
          </a:xfrm>
          <a:prstGeom prst="rect">
            <a:avLst/>
          </a:prstGeom>
          <a:noFill/>
        </p:spPr>
        <p:txBody>
          <a:bodyPr wrap="square" rtlCol="0">
            <a:spAutoFit/>
          </a:bodyPr>
          <a:lstStyle/>
          <a:p>
            <a:r>
              <a:rPr lang="en-GB" sz="1600" dirty="0" smtClean="0">
                <a:solidFill>
                  <a:schemeClr val="bg1"/>
                </a:solidFill>
                <a:latin typeface="Arial" pitchFamily="34" charset="0"/>
                <a:cs typeface="Arial" pitchFamily="34" charset="0"/>
              </a:rPr>
              <a:t>In skeletal muscle </a:t>
            </a:r>
            <a:r>
              <a:rPr lang="en-GB" sz="1600" dirty="0" err="1" smtClean="0">
                <a:solidFill>
                  <a:schemeClr val="bg1"/>
                </a:solidFill>
                <a:latin typeface="Arial" pitchFamily="34" charset="0"/>
                <a:cs typeface="Arial" pitchFamily="34" charset="0"/>
              </a:rPr>
              <a:t>repolarization</a:t>
            </a:r>
            <a:r>
              <a:rPr lang="en-GB" sz="1600" dirty="0" smtClean="0">
                <a:solidFill>
                  <a:schemeClr val="bg1"/>
                </a:solidFill>
                <a:latin typeface="Arial" pitchFamily="34" charset="0"/>
                <a:cs typeface="Arial" pitchFamily="34" charset="0"/>
              </a:rPr>
              <a:t> occurs very early in the contraction phase making re-stimulation  and summation of contraction possible. </a:t>
            </a:r>
            <a:endParaRPr lang="en-GB"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dirty="0" smtClean="0"/>
              <a:t>The electrical properties of the heart are intrinsic  (</a:t>
            </a:r>
            <a:r>
              <a:rPr lang="en-US" sz="3200" dirty="0" err="1" smtClean="0"/>
              <a:t>ie</a:t>
            </a:r>
            <a:r>
              <a:rPr lang="en-US" sz="3200" dirty="0" smtClean="0"/>
              <a:t> inherent to the heart itself) </a:t>
            </a:r>
          </a:p>
        </p:txBody>
      </p:sp>
      <p:sp>
        <p:nvSpPr>
          <p:cNvPr id="9219" name="Rectangle 3"/>
          <p:cNvSpPr>
            <a:spLocks noGrp="1" noChangeArrowheads="1"/>
          </p:cNvSpPr>
          <p:nvPr>
            <p:ph type="body" idx="1"/>
          </p:nvPr>
        </p:nvSpPr>
        <p:spPr>
          <a:xfrm>
            <a:off x="683568" y="1268760"/>
            <a:ext cx="7772400" cy="4114800"/>
          </a:xfrm>
        </p:spPr>
        <p:txBody>
          <a:bodyPr/>
          <a:lstStyle/>
          <a:p>
            <a:endParaRPr lang="en-US" sz="2400" dirty="0" smtClean="0"/>
          </a:p>
          <a:p>
            <a:r>
              <a:rPr lang="en-US" sz="2400" dirty="0" smtClean="0"/>
              <a:t>Independent generation and propagation of electrical activity </a:t>
            </a:r>
          </a:p>
          <a:p>
            <a:r>
              <a:rPr lang="en-US" sz="2400" dirty="0" err="1" smtClean="0"/>
              <a:t>Specialised</a:t>
            </a:r>
            <a:r>
              <a:rPr lang="en-US" sz="2400" dirty="0" smtClean="0"/>
              <a:t> conduction system</a:t>
            </a:r>
          </a:p>
          <a:p>
            <a:r>
              <a:rPr lang="en-US" sz="2400" dirty="0" smtClean="0"/>
              <a:t>The heart can beat independently even after being separated from its nerve supply </a:t>
            </a:r>
          </a:p>
          <a:p>
            <a:r>
              <a:rPr lang="en-US" sz="2400" dirty="0" smtClean="0"/>
              <a:t>The extrinsic nerve supply coming from the </a:t>
            </a:r>
            <a:r>
              <a:rPr lang="en-US" sz="2400" dirty="0" smtClean="0">
                <a:solidFill>
                  <a:srgbClr val="FFFF00"/>
                </a:solidFill>
              </a:rPr>
              <a:t>Autonomic Nervous System</a:t>
            </a:r>
            <a:r>
              <a:rPr lang="en-US" sz="2400" dirty="0" smtClean="0"/>
              <a:t> serves to modify and control the intrinsic beating established by the heart</a:t>
            </a:r>
          </a:p>
          <a:p>
            <a:pPr>
              <a:buFontTx/>
              <a:buNone/>
            </a:pPr>
            <a:endParaRPr lang="en-US" sz="2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228600"/>
            <a:ext cx="7772400" cy="1143000"/>
          </a:xfrm>
        </p:spPr>
        <p:txBody>
          <a:bodyPr/>
          <a:lstStyle/>
          <a:p>
            <a:r>
              <a:rPr lang="en-GB"/>
              <a:t>Action potential profiles</a:t>
            </a:r>
          </a:p>
        </p:txBody>
      </p:sp>
      <p:sp>
        <p:nvSpPr>
          <p:cNvPr id="115715" name="Rectangle 3"/>
          <p:cNvSpPr>
            <a:spLocks noGrp="1" noChangeArrowheads="1"/>
          </p:cNvSpPr>
          <p:nvPr>
            <p:ph type="body" sz="half" idx="2"/>
          </p:nvPr>
        </p:nvSpPr>
        <p:spPr>
          <a:xfrm>
            <a:off x="5508625" y="1731963"/>
            <a:ext cx="3635375" cy="4505325"/>
          </a:xfrm>
        </p:spPr>
        <p:txBody>
          <a:bodyPr/>
          <a:lstStyle/>
          <a:p>
            <a:pPr>
              <a:lnSpc>
                <a:spcPct val="90000"/>
              </a:lnSpc>
            </a:pPr>
            <a:r>
              <a:rPr lang="en-GB" sz="2800" dirty="0"/>
              <a:t>Different parts of the heart have different action potential shapes</a:t>
            </a:r>
          </a:p>
          <a:p>
            <a:pPr>
              <a:lnSpc>
                <a:spcPct val="90000"/>
              </a:lnSpc>
            </a:pPr>
            <a:r>
              <a:rPr lang="en-GB" sz="2800" dirty="0"/>
              <a:t>Due to different ionic currents flowing</a:t>
            </a:r>
          </a:p>
          <a:p>
            <a:pPr>
              <a:lnSpc>
                <a:spcPct val="90000"/>
              </a:lnSpc>
            </a:pPr>
            <a:r>
              <a:rPr lang="en-GB" sz="2800" dirty="0"/>
              <a:t>Different degrees of expression of ionic channels</a:t>
            </a:r>
          </a:p>
        </p:txBody>
      </p:sp>
      <p:pic>
        <p:nvPicPr>
          <p:cNvPr id="115718" name="Picture 6"/>
          <p:cNvPicPr>
            <a:picLocks noChangeAspect="1" noChangeArrowheads="1"/>
          </p:cNvPicPr>
          <p:nvPr/>
        </p:nvPicPr>
        <p:blipFill>
          <a:blip r:embed="rId2" cstate="print"/>
          <a:srcRect/>
          <a:stretch>
            <a:fillRect/>
          </a:stretch>
        </p:blipFill>
        <p:spPr bwMode="auto">
          <a:xfrm>
            <a:off x="323850" y="1700213"/>
            <a:ext cx="5111750" cy="4054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a:xfrm>
            <a:off x="342900" y="0"/>
            <a:ext cx="8458200" cy="1447800"/>
          </a:xfrm>
        </p:spPr>
        <p:txBody>
          <a:bodyPr/>
          <a:lstStyle/>
          <a:p>
            <a:r>
              <a:rPr lang="en-GB"/>
              <a:t>Action potentials through myocardial wall</a:t>
            </a:r>
          </a:p>
        </p:txBody>
      </p:sp>
      <p:sp>
        <p:nvSpPr>
          <p:cNvPr id="141316" name="Rectangle 1028"/>
          <p:cNvSpPr>
            <a:spLocks noGrp="1" noChangeArrowheads="1"/>
          </p:cNvSpPr>
          <p:nvPr>
            <p:ph type="body" sz="half" idx="2"/>
          </p:nvPr>
        </p:nvSpPr>
        <p:spPr>
          <a:xfrm>
            <a:off x="4572000" y="2852936"/>
            <a:ext cx="4316288" cy="3048000"/>
          </a:xfrm>
        </p:spPr>
        <p:txBody>
          <a:bodyPr/>
          <a:lstStyle/>
          <a:p>
            <a:pPr>
              <a:lnSpc>
                <a:spcPct val="90000"/>
              </a:lnSpc>
            </a:pPr>
            <a:r>
              <a:rPr lang="en-GB" sz="2400" dirty="0"/>
              <a:t>More channels expressed that give rise to I</a:t>
            </a:r>
            <a:r>
              <a:rPr lang="en-GB" sz="2400" baseline="-25000" dirty="0"/>
              <a:t>to</a:t>
            </a:r>
            <a:r>
              <a:rPr lang="en-GB" sz="2400" dirty="0"/>
              <a:t> in </a:t>
            </a:r>
            <a:r>
              <a:rPr lang="en-GB" sz="2400" dirty="0" err="1"/>
              <a:t>epi</a:t>
            </a:r>
            <a:r>
              <a:rPr lang="en-GB" sz="2400" dirty="0"/>
              <a:t>- vs. </a:t>
            </a:r>
            <a:r>
              <a:rPr lang="en-GB" sz="2400" dirty="0" err="1"/>
              <a:t>endocardium</a:t>
            </a:r>
            <a:endParaRPr lang="en-GB" sz="2400" dirty="0"/>
          </a:p>
          <a:p>
            <a:pPr>
              <a:lnSpc>
                <a:spcPct val="90000"/>
              </a:lnSpc>
            </a:pPr>
            <a:r>
              <a:rPr lang="en-GB" sz="2400" dirty="0"/>
              <a:t>Channels that produce </a:t>
            </a:r>
            <a:r>
              <a:rPr lang="en-GB" sz="2400" dirty="0" err="1" smtClean="0"/>
              <a:t>I</a:t>
            </a:r>
            <a:r>
              <a:rPr lang="en-GB" sz="2400" baseline="-25000" dirty="0" err="1" smtClean="0"/>
              <a:t>K</a:t>
            </a:r>
            <a:r>
              <a:rPr lang="en-GB" sz="2400" dirty="0" smtClean="0"/>
              <a:t> </a:t>
            </a:r>
            <a:r>
              <a:rPr lang="en-GB" sz="2400" dirty="0"/>
              <a:t>are expressed about half as much in </a:t>
            </a:r>
            <a:r>
              <a:rPr lang="en-GB" sz="2400" dirty="0" err="1" smtClean="0"/>
              <a:t>midmyocardium</a:t>
            </a:r>
            <a:r>
              <a:rPr lang="en-GB" sz="2400" dirty="0" smtClean="0"/>
              <a:t> </a:t>
            </a:r>
            <a:r>
              <a:rPr lang="en-GB" sz="2400" dirty="0"/>
              <a:t>compared with </a:t>
            </a:r>
            <a:r>
              <a:rPr lang="en-GB" sz="2400" dirty="0" err="1"/>
              <a:t>epi</a:t>
            </a:r>
            <a:r>
              <a:rPr lang="en-GB" sz="2400" dirty="0"/>
              <a:t>- and </a:t>
            </a:r>
            <a:r>
              <a:rPr lang="en-GB" sz="2400" dirty="0" err="1"/>
              <a:t>endocardium</a:t>
            </a:r>
            <a:endParaRPr lang="en-GB" sz="2400" dirty="0"/>
          </a:p>
        </p:txBody>
      </p:sp>
      <p:pic>
        <p:nvPicPr>
          <p:cNvPr id="141317" name="Picture 1029" descr="ap3"/>
          <p:cNvPicPr>
            <a:picLocks noChangeAspect="1" noChangeArrowheads="1"/>
          </p:cNvPicPr>
          <p:nvPr/>
        </p:nvPicPr>
        <p:blipFill>
          <a:blip r:embed="rId2" cstate="print"/>
          <a:srcRect/>
          <a:stretch>
            <a:fillRect/>
          </a:stretch>
        </p:blipFill>
        <p:spPr bwMode="auto">
          <a:xfrm>
            <a:off x="392113" y="1341438"/>
            <a:ext cx="2820987" cy="4973637"/>
          </a:xfrm>
          <a:prstGeom prst="rect">
            <a:avLst/>
          </a:prstGeom>
          <a:noFill/>
        </p:spPr>
      </p:pic>
      <p:sp>
        <p:nvSpPr>
          <p:cNvPr id="141318" name="Text Box 1030"/>
          <p:cNvSpPr txBox="1">
            <a:spLocks noChangeArrowheads="1"/>
          </p:cNvSpPr>
          <p:nvPr/>
        </p:nvSpPr>
        <p:spPr bwMode="auto">
          <a:xfrm>
            <a:off x="3203575" y="2205038"/>
            <a:ext cx="1655763" cy="457200"/>
          </a:xfrm>
          <a:prstGeom prst="rect">
            <a:avLst/>
          </a:prstGeom>
          <a:noFill/>
          <a:ln w="9525">
            <a:noFill/>
            <a:miter lim="800000"/>
            <a:headEnd/>
            <a:tailEnd/>
          </a:ln>
          <a:effectLst/>
        </p:spPr>
        <p:txBody>
          <a:bodyPr>
            <a:spAutoFit/>
          </a:bodyPr>
          <a:lstStyle/>
          <a:p>
            <a:pPr>
              <a:spcBef>
                <a:spcPct val="50000"/>
              </a:spcBef>
            </a:pPr>
            <a:r>
              <a:rPr lang="en-GB">
                <a:solidFill>
                  <a:schemeClr val="bg1"/>
                </a:solidFill>
                <a:latin typeface="Arial" charset="0"/>
              </a:rPr>
              <a:t>outer wall</a:t>
            </a:r>
          </a:p>
        </p:txBody>
      </p:sp>
      <p:sp>
        <p:nvSpPr>
          <p:cNvPr id="141319" name="Text Box 1031"/>
          <p:cNvSpPr txBox="1">
            <a:spLocks noChangeArrowheads="1"/>
          </p:cNvSpPr>
          <p:nvPr/>
        </p:nvSpPr>
        <p:spPr bwMode="auto">
          <a:xfrm>
            <a:off x="3203575" y="5805488"/>
            <a:ext cx="1871663" cy="457200"/>
          </a:xfrm>
          <a:prstGeom prst="rect">
            <a:avLst/>
          </a:prstGeom>
          <a:noFill/>
          <a:ln w="9525">
            <a:noFill/>
            <a:miter lim="800000"/>
            <a:headEnd/>
            <a:tailEnd/>
          </a:ln>
          <a:effectLst/>
        </p:spPr>
        <p:txBody>
          <a:bodyPr>
            <a:spAutoFit/>
          </a:bodyPr>
          <a:lstStyle/>
          <a:p>
            <a:r>
              <a:rPr lang="en-GB">
                <a:solidFill>
                  <a:schemeClr val="bg1"/>
                </a:solidFill>
                <a:latin typeface="Arial" charset="0"/>
              </a:rPr>
              <a:t>inner wall</a:t>
            </a:r>
          </a:p>
        </p:txBody>
      </p:sp>
      <p:sp>
        <p:nvSpPr>
          <p:cNvPr id="141320" name="Line 1032"/>
          <p:cNvSpPr>
            <a:spLocks noChangeShapeType="1"/>
          </p:cNvSpPr>
          <p:nvPr/>
        </p:nvSpPr>
        <p:spPr bwMode="auto">
          <a:xfrm>
            <a:off x="3924300" y="2781300"/>
            <a:ext cx="0" cy="2952750"/>
          </a:xfrm>
          <a:prstGeom prst="line">
            <a:avLst/>
          </a:prstGeom>
          <a:noFill/>
          <a:ln w="38100">
            <a:solidFill>
              <a:schemeClr val="bg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GB"/>
              <a:t>Phases of the action potential</a:t>
            </a:r>
          </a:p>
        </p:txBody>
      </p:sp>
      <p:sp>
        <p:nvSpPr>
          <p:cNvPr id="117764" name="Rectangle 4"/>
          <p:cNvSpPr>
            <a:spLocks noGrp="1" noChangeArrowheads="1"/>
          </p:cNvSpPr>
          <p:nvPr>
            <p:ph type="body" sz="half" idx="2"/>
          </p:nvPr>
        </p:nvSpPr>
        <p:spPr>
          <a:xfrm>
            <a:off x="4211638" y="2565400"/>
            <a:ext cx="4932362" cy="3103563"/>
          </a:xfrm>
        </p:spPr>
        <p:txBody>
          <a:bodyPr/>
          <a:lstStyle/>
          <a:p>
            <a:r>
              <a:rPr lang="en-GB" sz="2400"/>
              <a:t>Phase 0 = upstroke</a:t>
            </a:r>
          </a:p>
          <a:p>
            <a:r>
              <a:rPr lang="en-GB" sz="2400"/>
              <a:t>Phase 1 = early repolarisation</a:t>
            </a:r>
          </a:p>
          <a:p>
            <a:r>
              <a:rPr lang="en-GB" sz="2400"/>
              <a:t>Phase 2 = plateau</a:t>
            </a:r>
          </a:p>
          <a:p>
            <a:r>
              <a:rPr lang="en-GB" sz="2400"/>
              <a:t>Phase 3 = repolarization</a:t>
            </a:r>
          </a:p>
          <a:p>
            <a:r>
              <a:rPr lang="en-GB" sz="2400"/>
              <a:t>Phase 4 = resting membrane potential (diastole)</a:t>
            </a:r>
          </a:p>
        </p:txBody>
      </p:sp>
      <p:pic>
        <p:nvPicPr>
          <p:cNvPr id="117774" name="Picture 14" descr="apd_phases"/>
          <p:cNvPicPr>
            <a:picLocks noGrp="1" noChangeAspect="1" noChangeArrowheads="1"/>
          </p:cNvPicPr>
          <p:nvPr>
            <p:ph sz="half" idx="1"/>
          </p:nvPr>
        </p:nvPicPr>
        <p:blipFill>
          <a:blip r:embed="rId2" cstate="print"/>
          <a:srcRect/>
          <a:stretch>
            <a:fillRect/>
          </a:stretch>
        </p:blipFill>
        <p:spPr>
          <a:xfrm>
            <a:off x="250825" y="2133600"/>
            <a:ext cx="3810000" cy="3406775"/>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Topics covered – learning objectives</a:t>
            </a:r>
            <a:endParaRPr lang="en-GB" sz="3600" dirty="0"/>
          </a:p>
        </p:txBody>
      </p:sp>
      <p:sp>
        <p:nvSpPr>
          <p:cNvPr id="3" name="Rectangle 2"/>
          <p:cNvSpPr/>
          <p:nvPr/>
        </p:nvSpPr>
        <p:spPr>
          <a:xfrm>
            <a:off x="827584" y="2090172"/>
            <a:ext cx="7416824" cy="4154984"/>
          </a:xfrm>
          <a:prstGeom prst="rect">
            <a:avLst/>
          </a:prstGeom>
        </p:spPr>
        <p:txBody>
          <a:bodyPr wrap="square">
            <a:spAutoFit/>
          </a:bodyPr>
          <a:lstStyle/>
          <a:p>
            <a:pPr indent="-457200">
              <a:buFont typeface="Arial" pitchFamily="34" charset="0"/>
              <a:buChar char="•"/>
            </a:pPr>
            <a:r>
              <a:rPr lang="en-GB" dirty="0" smtClean="0">
                <a:solidFill>
                  <a:schemeClr val="bg1"/>
                </a:solidFill>
                <a:latin typeface="+mn-lt"/>
              </a:rPr>
              <a:t>How does a membrane potential form?</a:t>
            </a:r>
          </a:p>
          <a:p>
            <a:pPr indent="-457200">
              <a:buFont typeface="Arial" pitchFamily="34" charset="0"/>
              <a:buChar char="•"/>
            </a:pPr>
            <a:endParaRPr lang="en-GB" dirty="0" smtClean="0">
              <a:solidFill>
                <a:schemeClr val="bg1"/>
              </a:solidFill>
              <a:latin typeface="+mn-lt"/>
            </a:endParaRPr>
          </a:p>
          <a:p>
            <a:pPr indent="-457200">
              <a:buFont typeface="Arial" pitchFamily="34" charset="0"/>
              <a:buChar char="•"/>
            </a:pPr>
            <a:r>
              <a:rPr lang="en-GB" dirty="0" smtClean="0">
                <a:solidFill>
                  <a:schemeClr val="bg1"/>
                </a:solidFill>
                <a:latin typeface="+mn-lt"/>
              </a:rPr>
              <a:t>How is the ventricular action potential generated?</a:t>
            </a:r>
          </a:p>
          <a:p>
            <a:pPr lvl="2" indent="-457200">
              <a:buFont typeface="Arial" pitchFamily="34" charset="0"/>
              <a:buChar char="‒"/>
            </a:pPr>
            <a:r>
              <a:rPr lang="en-GB" dirty="0" smtClean="0">
                <a:solidFill>
                  <a:schemeClr val="bg1"/>
                </a:solidFill>
                <a:latin typeface="+mn-lt"/>
              </a:rPr>
              <a:t>Phase 0 through to Phase 4</a:t>
            </a:r>
          </a:p>
          <a:p>
            <a:pPr indent="-457200">
              <a:buFont typeface="Arial" pitchFamily="34" charset="0"/>
              <a:buChar char="•"/>
            </a:pPr>
            <a:endParaRPr lang="en-GB" dirty="0" smtClean="0">
              <a:solidFill>
                <a:schemeClr val="bg1"/>
              </a:solidFill>
              <a:latin typeface="+mn-lt"/>
            </a:endParaRPr>
          </a:p>
          <a:p>
            <a:pPr indent="-457200">
              <a:buFont typeface="Arial" pitchFamily="34" charset="0"/>
              <a:buChar char="•"/>
            </a:pPr>
            <a:r>
              <a:rPr lang="en-GB" dirty="0" smtClean="0">
                <a:solidFill>
                  <a:schemeClr val="bg1"/>
                </a:solidFill>
                <a:latin typeface="+mn-lt"/>
              </a:rPr>
              <a:t>The action potential in different parts of the heart</a:t>
            </a:r>
          </a:p>
          <a:p>
            <a:pPr indent="-457200">
              <a:buFont typeface="Arial" pitchFamily="34" charset="0"/>
              <a:buChar char="•"/>
            </a:pPr>
            <a:endParaRPr lang="en-GB" dirty="0" smtClean="0">
              <a:solidFill>
                <a:schemeClr val="bg1"/>
              </a:solidFill>
              <a:latin typeface="+mn-lt"/>
            </a:endParaRPr>
          </a:p>
          <a:p>
            <a:pPr indent="-457200">
              <a:buFont typeface="Arial" pitchFamily="34" charset="0"/>
              <a:buChar char="•"/>
            </a:pPr>
            <a:r>
              <a:rPr lang="en-GB" dirty="0" smtClean="0">
                <a:solidFill>
                  <a:schemeClr val="bg1"/>
                </a:solidFill>
                <a:latin typeface="+mn-lt"/>
              </a:rPr>
              <a:t>From cells to the whole heart</a:t>
            </a:r>
          </a:p>
          <a:p>
            <a:pPr lvl="2" indent="-457200">
              <a:buFont typeface="Arial" pitchFamily="34" charset="0"/>
              <a:buChar char="‒"/>
            </a:pPr>
            <a:r>
              <a:rPr lang="en-GB" dirty="0" smtClean="0">
                <a:solidFill>
                  <a:schemeClr val="bg1"/>
                </a:solidFill>
                <a:latin typeface="+mn-lt"/>
              </a:rPr>
              <a:t>conduction system</a:t>
            </a:r>
          </a:p>
          <a:p>
            <a:pPr lvl="2" indent="-457200">
              <a:buFont typeface="Arial" pitchFamily="34" charset="0"/>
              <a:buChar char="‒"/>
            </a:pPr>
            <a:r>
              <a:rPr lang="en-GB" dirty="0" smtClean="0">
                <a:solidFill>
                  <a:schemeClr val="bg1"/>
                </a:solidFill>
                <a:latin typeface="+mn-lt"/>
              </a:rPr>
              <a:t>Impulse propagation</a:t>
            </a:r>
          </a:p>
          <a:p>
            <a:pPr indent="-457200">
              <a:buFont typeface="Arial" pitchFamily="34" charset="0"/>
              <a:buChar char="•"/>
            </a:pPr>
            <a:r>
              <a:rPr lang="en-GB" dirty="0" err="1" smtClean="0">
                <a:solidFill>
                  <a:schemeClr val="bg1"/>
                </a:solidFill>
                <a:latin typeface="+mn-lt"/>
              </a:rPr>
              <a:t>ECG</a:t>
            </a:r>
            <a:endParaRPr lang="en-US"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04800" y="228600"/>
            <a:ext cx="8610600" cy="1143000"/>
          </a:xfrm>
        </p:spPr>
        <p:txBody>
          <a:bodyPr/>
          <a:lstStyle/>
          <a:p>
            <a:r>
              <a:rPr lang="en-GB" sz="3600" dirty="0"/>
              <a:t>Phase 2 </a:t>
            </a:r>
            <a:r>
              <a:rPr lang="en-GB" sz="3600" dirty="0" smtClean="0"/>
              <a:t>– Ca influx during early plateau</a:t>
            </a:r>
            <a:endParaRPr lang="en-GB" sz="3600" dirty="0"/>
          </a:p>
        </p:txBody>
      </p:sp>
      <p:sp>
        <p:nvSpPr>
          <p:cNvPr id="124932" name="Rectangle 4"/>
          <p:cNvSpPr>
            <a:spLocks noGrp="1" noChangeArrowheads="1"/>
          </p:cNvSpPr>
          <p:nvPr>
            <p:ph type="body" sz="half" idx="2"/>
          </p:nvPr>
        </p:nvSpPr>
        <p:spPr>
          <a:xfrm>
            <a:off x="4355976" y="1773238"/>
            <a:ext cx="4788024" cy="4578350"/>
          </a:xfrm>
        </p:spPr>
        <p:txBody>
          <a:bodyPr/>
          <a:lstStyle/>
          <a:p>
            <a:pPr>
              <a:lnSpc>
                <a:spcPct val="90000"/>
              </a:lnSpc>
            </a:pPr>
            <a:r>
              <a:rPr lang="en-GB" sz="2400" dirty="0" smtClean="0">
                <a:solidFill>
                  <a:srgbClr val="FF0000"/>
                </a:solidFill>
              </a:rPr>
              <a:t>Ca influx required to trigger Ca release from intracellular stores </a:t>
            </a:r>
          </a:p>
          <a:p>
            <a:pPr>
              <a:lnSpc>
                <a:spcPct val="90000"/>
              </a:lnSpc>
            </a:pPr>
            <a:r>
              <a:rPr lang="en-GB" sz="2400" dirty="0" smtClean="0">
                <a:solidFill>
                  <a:srgbClr val="FF0000"/>
                </a:solidFill>
              </a:rPr>
              <a:t>Required for contraction</a:t>
            </a:r>
          </a:p>
          <a:p>
            <a:pPr>
              <a:lnSpc>
                <a:spcPct val="90000"/>
              </a:lnSpc>
            </a:pPr>
            <a:r>
              <a:rPr lang="en-GB" sz="2400" dirty="0" smtClean="0"/>
              <a:t>Activates </a:t>
            </a:r>
            <a:r>
              <a:rPr lang="en-GB" sz="2400" dirty="0"/>
              <a:t>rapidly (within </a:t>
            </a:r>
            <a:r>
              <a:rPr lang="en-GB" sz="2400" dirty="0" smtClean="0"/>
              <a:t>a few  </a:t>
            </a:r>
            <a:r>
              <a:rPr lang="en-GB" sz="2400" dirty="0"/>
              <a:t>milliseconds) but upstroke dependent more on </a:t>
            </a:r>
            <a:r>
              <a:rPr lang="en-GB" sz="2400" dirty="0" err="1"/>
              <a:t>I</a:t>
            </a:r>
            <a:r>
              <a:rPr lang="en-GB" sz="2400" baseline="-25000" dirty="0" err="1"/>
              <a:t>Na</a:t>
            </a:r>
            <a:endParaRPr lang="en-GB" sz="2400" baseline="-25000" dirty="0"/>
          </a:p>
          <a:p>
            <a:pPr>
              <a:lnSpc>
                <a:spcPct val="90000"/>
              </a:lnSpc>
            </a:pPr>
            <a:r>
              <a:rPr lang="en-GB" sz="2400" dirty="0"/>
              <a:t>Inhibited by </a:t>
            </a:r>
            <a:r>
              <a:rPr lang="en-GB" sz="2400" dirty="0" err="1"/>
              <a:t>dihydropyridine</a:t>
            </a:r>
            <a:r>
              <a:rPr lang="en-GB" sz="2400" dirty="0"/>
              <a:t> Ca channel antagonists</a:t>
            </a:r>
          </a:p>
          <a:p>
            <a:pPr lvl="1">
              <a:lnSpc>
                <a:spcPct val="90000"/>
              </a:lnSpc>
            </a:pPr>
            <a:r>
              <a:rPr lang="en-GB" sz="2400" dirty="0" err="1"/>
              <a:t>Nifedipine</a:t>
            </a:r>
            <a:endParaRPr lang="en-GB" sz="2400" dirty="0"/>
          </a:p>
          <a:p>
            <a:pPr lvl="1">
              <a:lnSpc>
                <a:spcPct val="90000"/>
              </a:lnSpc>
            </a:pPr>
            <a:r>
              <a:rPr lang="en-GB" sz="2400" dirty="0" err="1"/>
              <a:t>Nitrendipine</a:t>
            </a:r>
            <a:endParaRPr lang="en-GB" sz="2400" dirty="0"/>
          </a:p>
          <a:p>
            <a:pPr lvl="1">
              <a:lnSpc>
                <a:spcPct val="90000"/>
              </a:lnSpc>
            </a:pPr>
            <a:r>
              <a:rPr lang="en-GB" sz="2400" dirty="0" err="1"/>
              <a:t>Nisoldipine</a:t>
            </a:r>
            <a:endParaRPr lang="en-GB" sz="2400" dirty="0"/>
          </a:p>
        </p:txBody>
      </p:sp>
      <p:pic>
        <p:nvPicPr>
          <p:cNvPr id="6" name="Picture 5" descr="AP_currents_simple.tif"/>
          <p:cNvPicPr>
            <a:picLocks noChangeAspect="1"/>
          </p:cNvPicPr>
          <p:nvPr/>
        </p:nvPicPr>
        <p:blipFill>
          <a:blip r:embed="rId2" cstate="print"/>
          <a:stretch>
            <a:fillRect/>
          </a:stretch>
        </p:blipFill>
        <p:spPr>
          <a:xfrm>
            <a:off x="467544" y="1700808"/>
            <a:ext cx="3384376" cy="4311332"/>
          </a:xfrm>
          <a:prstGeom prst="rect">
            <a:avLst/>
          </a:prstGeom>
        </p:spPr>
      </p:pic>
      <p:cxnSp>
        <p:nvCxnSpPr>
          <p:cNvPr id="8" name="Straight Arrow Connector 7"/>
          <p:cNvCxnSpPr/>
          <p:nvPr/>
        </p:nvCxnSpPr>
        <p:spPr>
          <a:xfrm flipH="1">
            <a:off x="1907704" y="2420888"/>
            <a:ext cx="2376264" cy="158417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51520" y="0"/>
            <a:ext cx="7772400" cy="914400"/>
          </a:xfrm>
        </p:spPr>
        <p:txBody>
          <a:bodyPr/>
          <a:lstStyle/>
          <a:p>
            <a:r>
              <a:rPr lang="en-GB" dirty="0" smtClean="0">
                <a:sym typeface="Symbol" pitchFamily="18" charset="2"/>
              </a:rPr>
              <a:t>SA node</a:t>
            </a:r>
            <a:endParaRPr lang="en-GB" dirty="0">
              <a:sym typeface="Symbol" pitchFamily="18" charset="2"/>
            </a:endParaRPr>
          </a:p>
        </p:txBody>
      </p:sp>
      <p:sp>
        <p:nvSpPr>
          <p:cNvPr id="136196" name="Rectangle 4"/>
          <p:cNvSpPr>
            <a:spLocks noGrp="1" noChangeArrowheads="1"/>
          </p:cNvSpPr>
          <p:nvPr>
            <p:ph type="body" sz="half" idx="2"/>
          </p:nvPr>
        </p:nvSpPr>
        <p:spPr>
          <a:xfrm>
            <a:off x="2915816" y="1700808"/>
            <a:ext cx="3528392" cy="4144963"/>
          </a:xfrm>
        </p:spPr>
        <p:txBody>
          <a:bodyPr/>
          <a:lstStyle/>
          <a:p>
            <a:pPr>
              <a:lnSpc>
                <a:spcPct val="90000"/>
              </a:lnSpc>
            </a:pPr>
            <a:r>
              <a:rPr lang="en-GB" sz="2000" dirty="0"/>
              <a:t>Most channels exist in SA node – </a:t>
            </a:r>
            <a:r>
              <a:rPr lang="en-GB" sz="2000" b="1" u="sng" dirty="0">
                <a:solidFill>
                  <a:srgbClr val="FF0000"/>
                </a:solidFill>
              </a:rPr>
              <a:t>to some extent</a:t>
            </a:r>
          </a:p>
          <a:p>
            <a:pPr>
              <a:lnSpc>
                <a:spcPct val="90000"/>
              </a:lnSpc>
            </a:pPr>
            <a:r>
              <a:rPr lang="en-GB" sz="2000" dirty="0"/>
              <a:t>Exception is I</a:t>
            </a:r>
            <a:r>
              <a:rPr lang="en-GB" sz="2000" baseline="-25000" dirty="0"/>
              <a:t>K1</a:t>
            </a:r>
            <a:r>
              <a:rPr lang="en-GB" sz="2000" dirty="0"/>
              <a:t> – no I</a:t>
            </a:r>
            <a:r>
              <a:rPr lang="en-GB" sz="2000" baseline="-25000" dirty="0"/>
              <a:t>K1</a:t>
            </a:r>
            <a:r>
              <a:rPr lang="en-GB" sz="2000" dirty="0"/>
              <a:t> in SA node</a:t>
            </a:r>
          </a:p>
          <a:p>
            <a:pPr>
              <a:lnSpc>
                <a:spcPct val="90000"/>
              </a:lnSpc>
            </a:pPr>
            <a:r>
              <a:rPr lang="en-GB" sz="2000" dirty="0"/>
              <a:t>Very little </a:t>
            </a:r>
            <a:r>
              <a:rPr lang="en-GB" sz="2000" dirty="0" smtClean="0"/>
              <a:t>Na influx </a:t>
            </a:r>
            <a:r>
              <a:rPr lang="en-GB" sz="2000" dirty="0"/>
              <a:t>– upstroke produced by </a:t>
            </a:r>
            <a:r>
              <a:rPr lang="en-GB" sz="2000" dirty="0" smtClean="0"/>
              <a:t>Ca influx </a:t>
            </a:r>
            <a:endParaRPr lang="en-GB" sz="2000" dirty="0"/>
          </a:p>
          <a:p>
            <a:pPr>
              <a:lnSpc>
                <a:spcPct val="90000"/>
              </a:lnSpc>
            </a:pPr>
            <a:r>
              <a:rPr lang="en-GB" sz="2000" dirty="0"/>
              <a:t>Also T-type Ca channels that activate </a:t>
            </a:r>
            <a:r>
              <a:rPr lang="en-GB" sz="2000" dirty="0" smtClean="0"/>
              <a:t>at more </a:t>
            </a:r>
            <a:r>
              <a:rPr lang="en-GB" sz="2000" dirty="0"/>
              <a:t>negative potentials than </a:t>
            </a:r>
            <a:r>
              <a:rPr lang="en-GB" sz="2000" dirty="0" smtClean="0"/>
              <a:t>L-type</a:t>
            </a:r>
            <a:endParaRPr lang="en-GB" sz="2000" dirty="0"/>
          </a:p>
          <a:p>
            <a:pPr>
              <a:lnSpc>
                <a:spcPct val="90000"/>
              </a:lnSpc>
            </a:pPr>
            <a:r>
              <a:rPr lang="en-GB" sz="2000" dirty="0"/>
              <a:t>I</a:t>
            </a:r>
            <a:r>
              <a:rPr lang="en-GB" sz="2000" baseline="-25000" dirty="0"/>
              <a:t>to</a:t>
            </a:r>
            <a:r>
              <a:rPr lang="en-GB" sz="2000" dirty="0"/>
              <a:t> is very small</a:t>
            </a:r>
          </a:p>
          <a:p>
            <a:pPr>
              <a:lnSpc>
                <a:spcPct val="90000"/>
              </a:lnSpc>
            </a:pPr>
            <a:r>
              <a:rPr lang="en-GB" sz="2000" dirty="0" smtClean="0"/>
              <a:t>Pacemaker current (I</a:t>
            </a:r>
            <a:r>
              <a:rPr lang="en-GB" sz="2000" baseline="-25000" dirty="0" smtClean="0"/>
              <a:t>f</a:t>
            </a:r>
            <a:r>
              <a:rPr lang="en-GB" sz="2000" dirty="0" smtClean="0"/>
              <a:t>) present</a:t>
            </a:r>
            <a:endParaRPr lang="en-GB" sz="2000" dirty="0"/>
          </a:p>
        </p:txBody>
      </p:sp>
      <p:pic>
        <p:nvPicPr>
          <p:cNvPr id="5" name="Picture 3" descr="f:\Sheri\chapt12\art_library\color_art_library\12_14.jpg"/>
          <p:cNvPicPr>
            <a:picLocks noChangeAspect="1" noChangeArrowheads="1"/>
          </p:cNvPicPr>
          <p:nvPr/>
        </p:nvPicPr>
        <p:blipFill>
          <a:blip r:embed="rId2" cstate="print"/>
          <a:srcRect/>
          <a:stretch>
            <a:fillRect/>
          </a:stretch>
        </p:blipFill>
        <p:spPr bwMode="auto">
          <a:xfrm>
            <a:off x="6372200" y="1628800"/>
            <a:ext cx="2620898" cy="4320480"/>
          </a:xfrm>
          <a:prstGeom prst="rect">
            <a:avLst/>
          </a:prstGeom>
          <a:noFill/>
          <a:ln w="9525">
            <a:noFill/>
            <a:miter lim="800000"/>
            <a:headEnd/>
            <a:tailEnd/>
          </a:ln>
          <a:effectLst/>
        </p:spPr>
      </p:pic>
      <p:pic>
        <p:nvPicPr>
          <p:cNvPr id="6" name="Picture 3" descr="f:\Sheri\chapt12\art_library\color_art_library\12_13.jpg"/>
          <p:cNvPicPr>
            <a:picLocks noChangeAspect="1" noChangeArrowheads="1"/>
          </p:cNvPicPr>
          <p:nvPr/>
        </p:nvPicPr>
        <p:blipFill>
          <a:blip r:embed="rId3" cstate="print"/>
          <a:srcRect/>
          <a:stretch>
            <a:fillRect/>
          </a:stretch>
        </p:blipFill>
        <p:spPr bwMode="auto">
          <a:xfrm>
            <a:off x="323528" y="1628800"/>
            <a:ext cx="2593024" cy="4437112"/>
          </a:xfrm>
          <a:prstGeom prst="rect">
            <a:avLst/>
          </a:prstGeom>
          <a:noFill/>
          <a:ln w="9525">
            <a:noFill/>
            <a:miter lim="800000"/>
            <a:headEnd/>
            <a:tailEnd/>
          </a:ln>
          <a:effectLst/>
        </p:spPr>
      </p:pic>
      <p:sp>
        <p:nvSpPr>
          <p:cNvPr id="7" name="TextBox 6"/>
          <p:cNvSpPr txBox="1"/>
          <p:nvPr/>
        </p:nvSpPr>
        <p:spPr>
          <a:xfrm>
            <a:off x="683568" y="1196752"/>
            <a:ext cx="2088232" cy="400110"/>
          </a:xfrm>
          <a:prstGeom prst="rect">
            <a:avLst/>
          </a:prstGeom>
          <a:noFill/>
        </p:spPr>
        <p:txBody>
          <a:bodyPr wrap="square" rtlCol="0">
            <a:spAutoFit/>
          </a:bodyPr>
          <a:lstStyle/>
          <a:p>
            <a:r>
              <a:rPr lang="en-GB" sz="2000" dirty="0" smtClean="0">
                <a:solidFill>
                  <a:schemeClr val="bg1"/>
                </a:solidFill>
                <a:latin typeface="Arial" pitchFamily="34" charset="0"/>
                <a:cs typeface="Arial" pitchFamily="34" charset="0"/>
              </a:rPr>
              <a:t>Ventricular cell</a:t>
            </a:r>
            <a:endParaRPr lang="en-GB" sz="2000" dirty="0">
              <a:solidFill>
                <a:schemeClr val="bg1"/>
              </a:solidFill>
              <a:latin typeface="Arial" pitchFamily="34" charset="0"/>
              <a:cs typeface="Arial" pitchFamily="34" charset="0"/>
            </a:endParaRPr>
          </a:p>
        </p:txBody>
      </p:sp>
      <p:sp>
        <p:nvSpPr>
          <p:cNvPr id="8" name="TextBox 7"/>
          <p:cNvSpPr txBox="1"/>
          <p:nvPr/>
        </p:nvSpPr>
        <p:spPr>
          <a:xfrm>
            <a:off x="6804248" y="1228690"/>
            <a:ext cx="2088232" cy="400110"/>
          </a:xfrm>
          <a:prstGeom prst="rect">
            <a:avLst/>
          </a:prstGeom>
          <a:noFill/>
        </p:spPr>
        <p:txBody>
          <a:bodyPr wrap="square" rtlCol="0">
            <a:spAutoFit/>
          </a:bodyPr>
          <a:lstStyle/>
          <a:p>
            <a:r>
              <a:rPr lang="en-GB" sz="2000" dirty="0" smtClean="0">
                <a:solidFill>
                  <a:schemeClr val="bg1"/>
                </a:solidFill>
                <a:latin typeface="Arial" pitchFamily="34" charset="0"/>
                <a:cs typeface="Arial" pitchFamily="34" charset="0"/>
              </a:rPr>
              <a:t>SA node cell</a:t>
            </a:r>
            <a:endParaRPr lang="en-GB"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Pacemaker and heart rate</a:t>
            </a:r>
            <a:endParaRPr lang="en-GB" dirty="0"/>
          </a:p>
        </p:txBody>
      </p:sp>
      <p:pic>
        <p:nvPicPr>
          <p:cNvPr id="164866" name="Picture 2" descr="Z:\digital_content\chapt12\art_library\color_art_library\12_22.jpg"/>
          <p:cNvPicPr>
            <a:picLocks noChangeAspect="1" noChangeArrowheads="1"/>
          </p:cNvPicPr>
          <p:nvPr/>
        </p:nvPicPr>
        <p:blipFill>
          <a:blip r:embed="rId2" cstate="print"/>
          <a:srcRect/>
          <a:stretch>
            <a:fillRect/>
          </a:stretch>
        </p:blipFill>
        <p:spPr bwMode="auto">
          <a:xfrm>
            <a:off x="1219200" y="1322832"/>
            <a:ext cx="6705600" cy="42123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conduction system</a:t>
            </a:r>
            <a:endParaRPr lang="en-GB" dirty="0"/>
          </a:p>
        </p:txBody>
      </p:sp>
      <p:sp>
        <p:nvSpPr>
          <p:cNvPr id="3" name="Rectangle 3"/>
          <p:cNvSpPr txBox="1">
            <a:spLocks noChangeArrowheads="1"/>
          </p:cNvSpPr>
          <p:nvPr/>
        </p:nvSpPr>
        <p:spPr>
          <a:xfrm>
            <a:off x="468313" y="1196975"/>
            <a:ext cx="77724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There are four basic components to the heart's conduction system</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(1) </a:t>
            </a:r>
            <a:r>
              <a:rPr kumimoji="0" lang="en-US" sz="2800" b="0" i="0" u="none" strike="noStrike" kern="0" cap="none" spc="0" normalizeH="0" baseline="0" noProof="0" dirty="0" err="1" smtClean="0">
                <a:ln>
                  <a:noFill/>
                </a:ln>
                <a:solidFill>
                  <a:schemeClr val="bg1"/>
                </a:solidFill>
                <a:effectLst/>
                <a:uLnTx/>
                <a:uFillTx/>
                <a:latin typeface="+mn-lt"/>
                <a:ea typeface="+mn-ea"/>
                <a:cs typeface="+mn-cs"/>
              </a:rPr>
              <a:t>sinoatrial</a:t>
            </a:r>
            <a:r>
              <a:rPr kumimoji="0" lang="en-US" sz="2800" b="0" i="0" u="none" strike="noStrike" kern="0" cap="none" spc="0" normalizeH="0" baseline="0" noProof="0" dirty="0" smtClean="0">
                <a:ln>
                  <a:noFill/>
                </a:ln>
                <a:solidFill>
                  <a:schemeClr val="bg1"/>
                </a:solidFill>
                <a:effectLst/>
                <a:uLnTx/>
                <a:uFillTx/>
                <a:latin typeface="+mn-lt"/>
                <a:ea typeface="+mn-ea"/>
                <a:cs typeface="+mn-cs"/>
              </a:rPr>
              <a:t> node (SA node)</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(2) inter-nodal </a:t>
            </a:r>
            <a:r>
              <a:rPr kumimoji="0" lang="en-US" sz="2800" b="0" i="0" u="none" strike="noStrike" kern="0" cap="none" spc="0" normalizeH="0" baseline="0" noProof="0" dirty="0" err="1" smtClean="0">
                <a:ln>
                  <a:noFill/>
                </a:ln>
                <a:solidFill>
                  <a:schemeClr val="bg1"/>
                </a:solidFill>
                <a:effectLst/>
                <a:uLnTx/>
                <a:uFillTx/>
                <a:latin typeface="+mn-lt"/>
                <a:ea typeface="+mn-ea"/>
                <a:cs typeface="+mn-cs"/>
              </a:rPr>
              <a:t>fibre</a:t>
            </a:r>
            <a:r>
              <a:rPr kumimoji="0" lang="en-US" sz="2800" b="0" i="0" u="none" strike="noStrike" kern="0" cap="none" spc="0" normalizeH="0" baseline="0" noProof="0" dirty="0" smtClean="0">
                <a:ln>
                  <a:noFill/>
                </a:ln>
                <a:solidFill>
                  <a:schemeClr val="bg1"/>
                </a:solidFill>
                <a:effectLst/>
                <a:uLnTx/>
                <a:uFillTx/>
                <a:latin typeface="+mn-lt"/>
                <a:ea typeface="+mn-ea"/>
                <a:cs typeface="+mn-cs"/>
              </a:rPr>
              <a:t> bundles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(3) </a:t>
            </a:r>
            <a:r>
              <a:rPr kumimoji="0" lang="en-US" sz="2800" b="0" i="0" u="none" strike="noStrike" kern="0" cap="none" spc="0" normalizeH="0" baseline="0" noProof="0" dirty="0" err="1" smtClean="0">
                <a:ln>
                  <a:noFill/>
                </a:ln>
                <a:solidFill>
                  <a:schemeClr val="bg1"/>
                </a:solidFill>
                <a:effectLst/>
                <a:uLnTx/>
                <a:uFillTx/>
                <a:latin typeface="+mn-lt"/>
                <a:ea typeface="+mn-ea"/>
                <a:cs typeface="+mn-cs"/>
              </a:rPr>
              <a:t>atrioventricular</a:t>
            </a:r>
            <a:r>
              <a:rPr kumimoji="0" lang="en-US" sz="2800" b="0" i="0" u="none" strike="noStrike" kern="0" cap="none" spc="0" normalizeH="0" baseline="0" noProof="0" dirty="0" smtClean="0">
                <a:ln>
                  <a:noFill/>
                </a:ln>
                <a:solidFill>
                  <a:schemeClr val="bg1"/>
                </a:solidFill>
                <a:effectLst/>
                <a:uLnTx/>
                <a:uFillTx/>
                <a:latin typeface="+mn-lt"/>
                <a:ea typeface="+mn-ea"/>
                <a:cs typeface="+mn-cs"/>
              </a:rPr>
              <a:t> node (AV node)</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(4) ventricular bundles (bundle branches and Purkinje </a:t>
            </a:r>
            <a:r>
              <a:rPr kumimoji="0" lang="en-US" sz="2800" b="0" i="0" u="none" strike="noStrike" kern="0" cap="none" spc="0" normalizeH="0" baseline="0" noProof="0" dirty="0" err="1" smtClean="0">
                <a:ln>
                  <a:noFill/>
                </a:ln>
                <a:solidFill>
                  <a:schemeClr val="bg1"/>
                </a:solidFill>
                <a:effectLst/>
                <a:uLnTx/>
                <a:uFillTx/>
                <a:latin typeface="+mn-lt"/>
                <a:ea typeface="+mn-ea"/>
                <a:cs typeface="+mn-cs"/>
              </a:rPr>
              <a:t>fibres</a:t>
            </a:r>
            <a:r>
              <a:rPr kumimoji="0" lang="en-US" sz="2800" b="0" i="0" u="none" strike="noStrike" kern="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he1"/>
          <p:cNvPicPr>
            <a:picLocks noGrp="1" noChangeAspect="1" noChangeArrowheads="1"/>
          </p:cNvPicPr>
          <p:nvPr>
            <p:ph type="body" idx="1"/>
          </p:nvPr>
        </p:nvPicPr>
        <p:blipFill>
          <a:blip r:embed="rId2" cstate="print"/>
          <a:srcRect/>
          <a:stretch>
            <a:fillRect/>
          </a:stretch>
        </p:blipFill>
        <p:spPr>
          <a:xfrm>
            <a:off x="1043608" y="908720"/>
            <a:ext cx="7162800" cy="5738813"/>
          </a:xfrm>
        </p:spPr>
      </p:pic>
      <p:sp>
        <p:nvSpPr>
          <p:cNvPr id="3077" name="Text Box 5"/>
          <p:cNvSpPr txBox="1">
            <a:spLocks noChangeArrowheads="1"/>
          </p:cNvSpPr>
          <p:nvPr/>
        </p:nvSpPr>
        <p:spPr bwMode="auto">
          <a:xfrm>
            <a:off x="3995936" y="980728"/>
            <a:ext cx="1296144" cy="369332"/>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FF0000"/>
                </a:solidFill>
                <a:latin typeface="Arial" charset="0"/>
              </a:rPr>
              <a:t>Left Atrium</a:t>
            </a:r>
          </a:p>
        </p:txBody>
      </p:sp>
      <p:sp>
        <p:nvSpPr>
          <p:cNvPr id="3080" name="Text Box 8"/>
          <p:cNvSpPr txBox="1">
            <a:spLocks noChangeArrowheads="1"/>
          </p:cNvSpPr>
          <p:nvPr/>
        </p:nvSpPr>
        <p:spPr bwMode="auto">
          <a:xfrm>
            <a:off x="1043608" y="3140968"/>
            <a:ext cx="1008112" cy="784830"/>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FF0000"/>
                </a:solidFill>
                <a:latin typeface="Arial" charset="0"/>
              </a:rPr>
              <a:t>Right </a:t>
            </a:r>
            <a:endParaRPr lang="en-GB" sz="1800" dirty="0" smtClean="0">
              <a:solidFill>
                <a:srgbClr val="FF0000"/>
              </a:solidFill>
              <a:latin typeface="Arial" charset="0"/>
            </a:endParaRPr>
          </a:p>
          <a:p>
            <a:pPr>
              <a:spcBef>
                <a:spcPct val="50000"/>
              </a:spcBef>
            </a:pPr>
            <a:r>
              <a:rPr lang="en-GB" sz="1800" dirty="0" smtClean="0">
                <a:solidFill>
                  <a:srgbClr val="FF0000"/>
                </a:solidFill>
                <a:latin typeface="Arial" charset="0"/>
              </a:rPr>
              <a:t>Atrium</a:t>
            </a:r>
            <a:endParaRPr lang="en-GB" sz="1800" dirty="0">
              <a:latin typeface="Arial" charset="0"/>
            </a:endParaRPr>
          </a:p>
        </p:txBody>
      </p:sp>
      <p:sp>
        <p:nvSpPr>
          <p:cNvPr id="3081" name="Text Box 9"/>
          <p:cNvSpPr txBox="1">
            <a:spLocks noChangeArrowheads="1"/>
          </p:cNvSpPr>
          <p:nvPr/>
        </p:nvSpPr>
        <p:spPr bwMode="auto">
          <a:xfrm>
            <a:off x="6444208" y="2348880"/>
            <a:ext cx="1905000" cy="369332"/>
          </a:xfrm>
          <a:prstGeom prst="rect">
            <a:avLst/>
          </a:prstGeom>
          <a:noFill/>
          <a:ln w="9525">
            <a:noFill/>
            <a:miter lim="800000"/>
            <a:headEnd/>
            <a:tailEnd/>
          </a:ln>
          <a:effectLst/>
        </p:spPr>
        <p:txBody>
          <a:bodyPr>
            <a:spAutoFit/>
          </a:bodyPr>
          <a:lstStyle/>
          <a:p>
            <a:pPr>
              <a:spcBef>
                <a:spcPct val="50000"/>
              </a:spcBef>
            </a:pPr>
            <a:r>
              <a:rPr lang="en-GB" sz="1800" dirty="0">
                <a:solidFill>
                  <a:srgbClr val="FF0000"/>
                </a:solidFill>
                <a:latin typeface="Arial" charset="0"/>
              </a:rPr>
              <a:t>Left Ventricle</a:t>
            </a:r>
          </a:p>
        </p:txBody>
      </p:sp>
      <p:sp>
        <p:nvSpPr>
          <p:cNvPr id="3083" name="Text Box 11"/>
          <p:cNvSpPr txBox="1">
            <a:spLocks noChangeArrowheads="1"/>
          </p:cNvSpPr>
          <p:nvPr/>
        </p:nvSpPr>
        <p:spPr bwMode="auto">
          <a:xfrm>
            <a:off x="1835696" y="5661248"/>
            <a:ext cx="1944216" cy="369332"/>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FF0000"/>
                </a:solidFill>
                <a:latin typeface="Arial" charset="0"/>
              </a:rPr>
              <a:t>Right Ventricle</a:t>
            </a:r>
            <a:endParaRPr lang="en-GB" sz="1800" dirty="0">
              <a:latin typeface="Arial" charset="0"/>
            </a:endParaRPr>
          </a:p>
        </p:txBody>
      </p:sp>
      <p:sp>
        <p:nvSpPr>
          <p:cNvPr id="3084" name="Line 12"/>
          <p:cNvSpPr>
            <a:spLocks noChangeShapeType="1"/>
          </p:cNvSpPr>
          <p:nvPr/>
        </p:nvSpPr>
        <p:spPr bwMode="auto">
          <a:xfrm flipH="1">
            <a:off x="4499992" y="1412776"/>
            <a:ext cx="288032" cy="864096"/>
          </a:xfrm>
          <a:prstGeom prst="line">
            <a:avLst/>
          </a:prstGeom>
          <a:noFill/>
          <a:ln w="28575">
            <a:solidFill>
              <a:schemeClr val="tx1"/>
            </a:solidFill>
            <a:round/>
            <a:headEnd/>
            <a:tailEnd/>
          </a:ln>
          <a:effectLst/>
        </p:spPr>
        <p:txBody>
          <a:bodyPr wrap="none" anchor="ctr"/>
          <a:lstStyle/>
          <a:p>
            <a:endParaRPr lang="en-GB"/>
          </a:p>
        </p:txBody>
      </p:sp>
      <p:sp>
        <p:nvSpPr>
          <p:cNvPr id="3090" name="Line 18"/>
          <p:cNvSpPr>
            <a:spLocks noChangeShapeType="1"/>
          </p:cNvSpPr>
          <p:nvPr/>
        </p:nvSpPr>
        <p:spPr bwMode="auto">
          <a:xfrm>
            <a:off x="1691680" y="3573016"/>
            <a:ext cx="1368152" cy="144016"/>
          </a:xfrm>
          <a:prstGeom prst="line">
            <a:avLst/>
          </a:prstGeom>
          <a:noFill/>
          <a:ln w="28575">
            <a:solidFill>
              <a:schemeClr val="tx1"/>
            </a:solidFill>
            <a:round/>
            <a:headEnd/>
            <a:tailEnd/>
          </a:ln>
          <a:effectLst/>
        </p:spPr>
        <p:txBody>
          <a:bodyPr wrap="none" anchor="ctr"/>
          <a:lstStyle/>
          <a:p>
            <a:endParaRPr lang="en-GB"/>
          </a:p>
        </p:txBody>
      </p:sp>
      <p:sp>
        <p:nvSpPr>
          <p:cNvPr id="3092" name="Line 20"/>
          <p:cNvSpPr>
            <a:spLocks noChangeShapeType="1"/>
          </p:cNvSpPr>
          <p:nvPr/>
        </p:nvSpPr>
        <p:spPr bwMode="auto">
          <a:xfrm flipV="1">
            <a:off x="5436096" y="2708920"/>
            <a:ext cx="1152128" cy="1080120"/>
          </a:xfrm>
          <a:prstGeom prst="line">
            <a:avLst/>
          </a:prstGeom>
          <a:noFill/>
          <a:ln w="28575">
            <a:solidFill>
              <a:schemeClr val="tx1"/>
            </a:solidFill>
            <a:round/>
            <a:headEnd/>
            <a:tailEnd/>
          </a:ln>
          <a:effectLst/>
        </p:spPr>
        <p:txBody>
          <a:bodyPr wrap="none" anchor="ctr"/>
          <a:lstStyle/>
          <a:p>
            <a:endParaRPr lang="en-GB"/>
          </a:p>
        </p:txBody>
      </p:sp>
      <p:sp>
        <p:nvSpPr>
          <p:cNvPr id="3106" name="Line 34"/>
          <p:cNvSpPr>
            <a:spLocks noChangeShapeType="1"/>
          </p:cNvSpPr>
          <p:nvPr/>
        </p:nvSpPr>
        <p:spPr bwMode="auto">
          <a:xfrm flipV="1">
            <a:off x="3491880" y="4581128"/>
            <a:ext cx="1168152" cy="1152128"/>
          </a:xfrm>
          <a:prstGeom prst="line">
            <a:avLst/>
          </a:prstGeom>
          <a:noFill/>
          <a:ln w="28575">
            <a:solidFill>
              <a:schemeClr val="tx1"/>
            </a:solidFill>
            <a:round/>
            <a:headEnd/>
            <a:tailEnd/>
          </a:ln>
          <a:effectLst/>
        </p:spPr>
        <p:txBody>
          <a:bodyPr wrap="none" anchor="ctr"/>
          <a:lstStyle/>
          <a:p>
            <a:endParaRPr lang="en-GB"/>
          </a:p>
        </p:txBody>
      </p:sp>
      <p:grpSp>
        <p:nvGrpSpPr>
          <p:cNvPr id="22" name="Group 21"/>
          <p:cNvGrpSpPr/>
          <p:nvPr/>
        </p:nvGrpSpPr>
        <p:grpSpPr>
          <a:xfrm>
            <a:off x="971600" y="1124744"/>
            <a:ext cx="2438400" cy="2023864"/>
            <a:chOff x="971600" y="1124744"/>
            <a:chExt cx="2438400" cy="2023864"/>
          </a:xfrm>
        </p:grpSpPr>
        <p:sp>
          <p:nvSpPr>
            <p:cNvPr id="3107" name="Text Box 35"/>
            <p:cNvSpPr txBox="1">
              <a:spLocks noChangeArrowheads="1"/>
            </p:cNvSpPr>
            <p:nvPr/>
          </p:nvSpPr>
          <p:spPr bwMode="auto">
            <a:xfrm>
              <a:off x="971600" y="1124744"/>
              <a:ext cx="2438400" cy="369332"/>
            </a:xfrm>
            <a:prstGeom prst="rect">
              <a:avLst/>
            </a:prstGeom>
            <a:noFill/>
            <a:ln w="9525">
              <a:noFill/>
              <a:miter lim="800000"/>
              <a:headEnd/>
              <a:tailEnd/>
            </a:ln>
            <a:effectLst/>
          </p:spPr>
          <p:txBody>
            <a:bodyPr>
              <a:spAutoFit/>
            </a:bodyPr>
            <a:lstStyle/>
            <a:p>
              <a:pPr>
                <a:spcBef>
                  <a:spcPct val="50000"/>
                </a:spcBef>
              </a:pPr>
              <a:r>
                <a:rPr lang="en-GB" sz="1800" dirty="0" smtClean="0">
                  <a:solidFill>
                    <a:schemeClr val="accent2"/>
                  </a:solidFill>
                  <a:latin typeface="Arial" charset="0"/>
                </a:rPr>
                <a:t>Sino-</a:t>
              </a:r>
              <a:r>
                <a:rPr lang="en-GB" sz="1800" dirty="0" err="1">
                  <a:solidFill>
                    <a:schemeClr val="accent2"/>
                  </a:solidFill>
                  <a:latin typeface="Arial" charset="0"/>
                </a:rPr>
                <a:t>A</a:t>
              </a:r>
              <a:r>
                <a:rPr lang="en-GB" sz="1800" dirty="0" err="1" smtClean="0">
                  <a:solidFill>
                    <a:schemeClr val="accent2"/>
                  </a:solidFill>
                  <a:latin typeface="Arial" charset="0"/>
                </a:rPr>
                <a:t>trial</a:t>
              </a:r>
              <a:r>
                <a:rPr lang="en-GB" sz="1800" dirty="0" smtClean="0">
                  <a:solidFill>
                    <a:schemeClr val="accent2"/>
                  </a:solidFill>
                  <a:latin typeface="Arial" charset="0"/>
                </a:rPr>
                <a:t> </a:t>
              </a:r>
              <a:r>
                <a:rPr lang="en-GB" sz="1800" dirty="0">
                  <a:solidFill>
                    <a:schemeClr val="accent2"/>
                  </a:solidFill>
                  <a:latin typeface="Arial" charset="0"/>
                </a:rPr>
                <a:t>Node</a:t>
              </a:r>
            </a:p>
          </p:txBody>
        </p:sp>
        <p:sp>
          <p:nvSpPr>
            <p:cNvPr id="3109" name="Line 37"/>
            <p:cNvSpPr>
              <a:spLocks noChangeShapeType="1"/>
            </p:cNvSpPr>
            <p:nvPr/>
          </p:nvSpPr>
          <p:spPr bwMode="auto">
            <a:xfrm>
              <a:off x="1979712" y="1484784"/>
              <a:ext cx="943744" cy="1663824"/>
            </a:xfrm>
            <a:prstGeom prst="line">
              <a:avLst/>
            </a:prstGeom>
            <a:noFill/>
            <a:ln w="28575">
              <a:solidFill>
                <a:schemeClr val="tx1"/>
              </a:solidFill>
              <a:round/>
              <a:headEnd/>
              <a:tailEnd/>
            </a:ln>
            <a:effectLst/>
          </p:spPr>
          <p:txBody>
            <a:bodyPr wrap="none" anchor="ctr"/>
            <a:lstStyle/>
            <a:p>
              <a:endParaRPr lang="en-GB"/>
            </a:p>
          </p:txBody>
        </p:sp>
      </p:grpSp>
      <p:grpSp>
        <p:nvGrpSpPr>
          <p:cNvPr id="23" name="Group 22"/>
          <p:cNvGrpSpPr/>
          <p:nvPr/>
        </p:nvGrpSpPr>
        <p:grpSpPr>
          <a:xfrm>
            <a:off x="4139952" y="1196752"/>
            <a:ext cx="4712568" cy="2287488"/>
            <a:chOff x="4139952" y="1196752"/>
            <a:chExt cx="4712568" cy="2287488"/>
          </a:xfrm>
        </p:grpSpPr>
        <p:sp>
          <p:nvSpPr>
            <p:cNvPr id="3112" name="Text Box 40"/>
            <p:cNvSpPr txBox="1">
              <a:spLocks noChangeArrowheads="1"/>
            </p:cNvSpPr>
            <p:nvPr/>
          </p:nvSpPr>
          <p:spPr bwMode="auto">
            <a:xfrm>
              <a:off x="5652120" y="1196752"/>
              <a:ext cx="3200400" cy="369332"/>
            </a:xfrm>
            <a:prstGeom prst="rect">
              <a:avLst/>
            </a:prstGeom>
            <a:noFill/>
            <a:ln w="9525">
              <a:noFill/>
              <a:miter lim="800000"/>
              <a:headEnd/>
              <a:tailEnd/>
            </a:ln>
            <a:effectLst/>
          </p:spPr>
          <p:txBody>
            <a:bodyPr>
              <a:spAutoFit/>
            </a:bodyPr>
            <a:lstStyle/>
            <a:p>
              <a:pPr>
                <a:spcBef>
                  <a:spcPct val="50000"/>
                </a:spcBef>
              </a:pPr>
              <a:r>
                <a:rPr lang="en-GB" sz="1800" dirty="0" err="1">
                  <a:solidFill>
                    <a:schemeClr val="accent2"/>
                  </a:solidFill>
                  <a:latin typeface="Arial" charset="0"/>
                </a:rPr>
                <a:t>Atrio</a:t>
              </a:r>
              <a:r>
                <a:rPr lang="en-GB" sz="1800" dirty="0">
                  <a:solidFill>
                    <a:schemeClr val="accent2"/>
                  </a:solidFill>
                  <a:latin typeface="Arial" charset="0"/>
                </a:rPr>
                <a:t>-Ventricular Node</a:t>
              </a:r>
            </a:p>
          </p:txBody>
        </p:sp>
        <p:sp>
          <p:nvSpPr>
            <p:cNvPr id="3113" name="Line 41"/>
            <p:cNvSpPr>
              <a:spLocks noChangeShapeType="1"/>
            </p:cNvSpPr>
            <p:nvPr/>
          </p:nvSpPr>
          <p:spPr bwMode="auto">
            <a:xfrm flipH="1">
              <a:off x="4139952" y="1628800"/>
              <a:ext cx="1872208" cy="1855440"/>
            </a:xfrm>
            <a:prstGeom prst="line">
              <a:avLst/>
            </a:prstGeom>
            <a:noFill/>
            <a:ln w="28575">
              <a:solidFill>
                <a:schemeClr val="tx1"/>
              </a:solidFill>
              <a:round/>
              <a:headEnd/>
              <a:tailEnd/>
            </a:ln>
            <a:effectLst/>
          </p:spPr>
          <p:txBody>
            <a:bodyPr wrap="none" anchor="ctr"/>
            <a:lstStyle/>
            <a:p>
              <a:endParaRPr lang="en-GB"/>
            </a:p>
          </p:txBody>
        </p:sp>
      </p:grpSp>
      <p:grpSp>
        <p:nvGrpSpPr>
          <p:cNvPr id="24" name="Group 23"/>
          <p:cNvGrpSpPr/>
          <p:nvPr/>
        </p:nvGrpSpPr>
        <p:grpSpPr>
          <a:xfrm>
            <a:off x="1080120" y="4102235"/>
            <a:ext cx="3601138" cy="1280273"/>
            <a:chOff x="1080120" y="4102235"/>
            <a:chExt cx="3601138" cy="1280273"/>
          </a:xfrm>
        </p:grpSpPr>
        <p:sp>
          <p:nvSpPr>
            <p:cNvPr id="3114" name="Text Box 42"/>
            <p:cNvSpPr txBox="1">
              <a:spLocks noChangeArrowheads="1"/>
            </p:cNvSpPr>
            <p:nvPr/>
          </p:nvSpPr>
          <p:spPr bwMode="auto">
            <a:xfrm>
              <a:off x="1080120" y="5013176"/>
              <a:ext cx="1691680" cy="369332"/>
            </a:xfrm>
            <a:prstGeom prst="rect">
              <a:avLst/>
            </a:prstGeom>
            <a:noFill/>
            <a:ln w="9525">
              <a:noFill/>
              <a:miter lim="800000"/>
              <a:headEnd/>
              <a:tailEnd/>
            </a:ln>
            <a:effectLst/>
          </p:spPr>
          <p:txBody>
            <a:bodyPr wrap="square">
              <a:spAutoFit/>
            </a:bodyPr>
            <a:lstStyle/>
            <a:p>
              <a:pPr>
                <a:spcBef>
                  <a:spcPct val="50000"/>
                </a:spcBef>
              </a:pPr>
              <a:r>
                <a:rPr lang="en-GB" sz="1800" dirty="0">
                  <a:solidFill>
                    <a:schemeClr val="accent2"/>
                  </a:solidFill>
                  <a:latin typeface="Arial" charset="0"/>
                </a:rPr>
                <a:t>Bundle of His</a:t>
              </a:r>
            </a:p>
          </p:txBody>
        </p:sp>
        <p:sp>
          <p:nvSpPr>
            <p:cNvPr id="3115" name="Line 43"/>
            <p:cNvSpPr>
              <a:spLocks noChangeShapeType="1"/>
            </p:cNvSpPr>
            <p:nvPr/>
          </p:nvSpPr>
          <p:spPr bwMode="auto">
            <a:xfrm rot="20917658" flipV="1">
              <a:off x="2166658" y="4102235"/>
              <a:ext cx="2514600" cy="685800"/>
            </a:xfrm>
            <a:prstGeom prst="line">
              <a:avLst/>
            </a:prstGeom>
            <a:noFill/>
            <a:ln w="28575">
              <a:solidFill>
                <a:schemeClr val="tx1"/>
              </a:solidFill>
              <a:round/>
              <a:headEnd/>
              <a:tailEnd/>
            </a:ln>
            <a:effectLst/>
          </p:spPr>
          <p:txBody>
            <a:bodyPr wrap="none" anchor="ctr"/>
            <a:lstStyle/>
            <a:p>
              <a:endParaRPr lang="en-GB"/>
            </a:p>
          </p:txBody>
        </p:sp>
      </p:grpSp>
      <p:grpSp>
        <p:nvGrpSpPr>
          <p:cNvPr id="25" name="Group 24"/>
          <p:cNvGrpSpPr/>
          <p:nvPr/>
        </p:nvGrpSpPr>
        <p:grpSpPr>
          <a:xfrm>
            <a:off x="5868144" y="4237752"/>
            <a:ext cx="2489448" cy="1648812"/>
            <a:chOff x="5868144" y="4237752"/>
            <a:chExt cx="2489448" cy="1648812"/>
          </a:xfrm>
        </p:grpSpPr>
        <p:sp>
          <p:nvSpPr>
            <p:cNvPr id="3116" name="Text Box 44"/>
            <p:cNvSpPr txBox="1">
              <a:spLocks noChangeArrowheads="1"/>
            </p:cNvSpPr>
            <p:nvPr/>
          </p:nvSpPr>
          <p:spPr bwMode="auto">
            <a:xfrm>
              <a:off x="6300192" y="5517232"/>
              <a:ext cx="2057400" cy="369332"/>
            </a:xfrm>
            <a:prstGeom prst="rect">
              <a:avLst/>
            </a:prstGeom>
            <a:noFill/>
            <a:ln w="9525">
              <a:noFill/>
              <a:miter lim="800000"/>
              <a:headEnd/>
              <a:tailEnd/>
            </a:ln>
            <a:effectLst/>
          </p:spPr>
          <p:txBody>
            <a:bodyPr>
              <a:spAutoFit/>
            </a:bodyPr>
            <a:lstStyle/>
            <a:p>
              <a:pPr>
                <a:spcBef>
                  <a:spcPct val="50000"/>
                </a:spcBef>
              </a:pPr>
              <a:r>
                <a:rPr lang="en-GB" sz="1800" dirty="0">
                  <a:solidFill>
                    <a:schemeClr val="accent2"/>
                  </a:solidFill>
                  <a:latin typeface="Arial" charset="0"/>
                </a:rPr>
                <a:t>Bundle Branches</a:t>
              </a:r>
            </a:p>
          </p:txBody>
        </p:sp>
        <p:sp>
          <p:nvSpPr>
            <p:cNvPr id="3117" name="Line 45"/>
            <p:cNvSpPr>
              <a:spLocks noChangeShapeType="1"/>
            </p:cNvSpPr>
            <p:nvPr/>
          </p:nvSpPr>
          <p:spPr bwMode="auto">
            <a:xfrm>
              <a:off x="5868144" y="5085184"/>
              <a:ext cx="1080120" cy="432048"/>
            </a:xfrm>
            <a:prstGeom prst="line">
              <a:avLst/>
            </a:prstGeom>
            <a:noFill/>
            <a:ln w="28575">
              <a:solidFill>
                <a:schemeClr val="tx1"/>
              </a:solidFill>
              <a:round/>
              <a:headEnd/>
              <a:tailEnd/>
            </a:ln>
            <a:effectLst/>
          </p:spPr>
          <p:txBody>
            <a:bodyPr wrap="none" anchor="ctr"/>
            <a:lstStyle/>
            <a:p>
              <a:endParaRPr lang="en-GB"/>
            </a:p>
          </p:txBody>
        </p:sp>
        <p:sp>
          <p:nvSpPr>
            <p:cNvPr id="3118" name="Line 46"/>
            <p:cNvSpPr>
              <a:spLocks noChangeShapeType="1"/>
            </p:cNvSpPr>
            <p:nvPr/>
          </p:nvSpPr>
          <p:spPr bwMode="auto">
            <a:xfrm rot="580622">
              <a:off x="6188765" y="4237752"/>
              <a:ext cx="1155837" cy="1190807"/>
            </a:xfrm>
            <a:prstGeom prst="line">
              <a:avLst/>
            </a:prstGeom>
            <a:noFill/>
            <a:ln w="28575">
              <a:solidFill>
                <a:schemeClr val="tx1"/>
              </a:solidFill>
              <a:round/>
              <a:headEnd/>
              <a:tailEnd/>
            </a:ln>
            <a:effectLst/>
          </p:spPr>
          <p:txBody>
            <a:bodyPr wrap="none" anchor="ctr"/>
            <a:lstStyle/>
            <a:p>
              <a:endParaRPr lang="en-GB"/>
            </a:p>
          </p:txBody>
        </p:sp>
      </p:grpSp>
      <p:grpSp>
        <p:nvGrpSpPr>
          <p:cNvPr id="26" name="Group 25"/>
          <p:cNvGrpSpPr/>
          <p:nvPr/>
        </p:nvGrpSpPr>
        <p:grpSpPr>
          <a:xfrm>
            <a:off x="3491880" y="5229200"/>
            <a:ext cx="3276600" cy="1377444"/>
            <a:chOff x="3491880" y="5229200"/>
            <a:chExt cx="3276600" cy="1377444"/>
          </a:xfrm>
        </p:grpSpPr>
        <p:sp>
          <p:nvSpPr>
            <p:cNvPr id="3119" name="Text Box 47"/>
            <p:cNvSpPr txBox="1">
              <a:spLocks noChangeArrowheads="1"/>
            </p:cNvSpPr>
            <p:nvPr/>
          </p:nvSpPr>
          <p:spPr bwMode="auto">
            <a:xfrm>
              <a:off x="3491880" y="6237312"/>
              <a:ext cx="3276600" cy="369332"/>
            </a:xfrm>
            <a:prstGeom prst="rect">
              <a:avLst/>
            </a:prstGeom>
            <a:noFill/>
            <a:ln w="9525">
              <a:noFill/>
              <a:miter lim="800000"/>
              <a:headEnd/>
              <a:tailEnd/>
            </a:ln>
            <a:effectLst/>
          </p:spPr>
          <p:txBody>
            <a:bodyPr>
              <a:spAutoFit/>
            </a:bodyPr>
            <a:lstStyle/>
            <a:p>
              <a:pPr>
                <a:spcBef>
                  <a:spcPct val="50000"/>
                </a:spcBef>
              </a:pPr>
              <a:r>
                <a:rPr lang="en-GB" sz="1800" dirty="0">
                  <a:solidFill>
                    <a:schemeClr val="accent2"/>
                  </a:solidFill>
                  <a:latin typeface="Arial" charset="0"/>
                </a:rPr>
                <a:t>Purkinje Fibres</a:t>
              </a:r>
            </a:p>
          </p:txBody>
        </p:sp>
        <p:sp>
          <p:nvSpPr>
            <p:cNvPr id="3120" name="Line 48"/>
            <p:cNvSpPr>
              <a:spLocks noChangeShapeType="1"/>
            </p:cNvSpPr>
            <p:nvPr/>
          </p:nvSpPr>
          <p:spPr bwMode="auto">
            <a:xfrm flipH="1">
              <a:off x="4355976" y="5229200"/>
              <a:ext cx="288032" cy="1008112"/>
            </a:xfrm>
            <a:prstGeom prst="line">
              <a:avLst/>
            </a:prstGeom>
            <a:noFill/>
            <a:ln w="28575">
              <a:solidFill>
                <a:schemeClr val="tx1"/>
              </a:solidFill>
              <a:round/>
              <a:headEnd/>
              <a:tailEnd/>
            </a:ln>
            <a:effectLst/>
          </p:spPr>
          <p:txBody>
            <a:bodyPr wrap="none" anchor="ctr"/>
            <a:lstStyle/>
            <a:p>
              <a:endParaRPr lang="en-GB"/>
            </a:p>
          </p:txBody>
        </p:sp>
      </p:grpSp>
      <p:sp>
        <p:nvSpPr>
          <p:cNvPr id="27" name="Rectangle 26"/>
          <p:cNvSpPr/>
          <p:nvPr/>
        </p:nvSpPr>
        <p:spPr>
          <a:xfrm>
            <a:off x="395536" y="404664"/>
            <a:ext cx="6120680" cy="504056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800" dirty="0" smtClean="0">
                <a:solidFill>
                  <a:schemeClr val="bg2"/>
                </a:solidFill>
                <a:latin typeface="Arial" charset="0"/>
              </a:rPr>
              <a:t>SA node</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A small mass of </a:t>
            </a:r>
            <a:r>
              <a:rPr lang="en-US" sz="1800" dirty="0" err="1" smtClean="0">
                <a:solidFill>
                  <a:schemeClr val="bg2"/>
                </a:solidFill>
                <a:latin typeface="Arial" charset="0"/>
              </a:rPr>
              <a:t>specialised</a:t>
            </a:r>
            <a:r>
              <a:rPr lang="en-US" sz="1800" dirty="0" smtClean="0">
                <a:solidFill>
                  <a:schemeClr val="bg2"/>
                </a:solidFill>
                <a:latin typeface="Arial" charset="0"/>
              </a:rPr>
              <a:t> cardiac muscle situated in the superior aspect of the right atrium.</a:t>
            </a:r>
          </a:p>
          <a:p>
            <a:pPr>
              <a:lnSpc>
                <a:spcPct val="80000"/>
              </a:lnSpc>
            </a:pPr>
            <a:r>
              <a:rPr lang="en-US" sz="1800" dirty="0" smtClean="0">
                <a:solidFill>
                  <a:schemeClr val="bg2"/>
                </a:solidFill>
                <a:latin typeface="Arial" charset="0"/>
              </a:rPr>
              <a:t> </a:t>
            </a:r>
          </a:p>
          <a:p>
            <a:pPr>
              <a:lnSpc>
                <a:spcPct val="80000"/>
              </a:lnSpc>
            </a:pPr>
            <a:r>
              <a:rPr lang="en-US" sz="1800" dirty="0" smtClean="0">
                <a:solidFill>
                  <a:schemeClr val="bg2"/>
                </a:solidFill>
                <a:latin typeface="Arial" charset="0"/>
              </a:rPr>
              <a:t>Located in the </a:t>
            </a:r>
            <a:r>
              <a:rPr lang="en-US" sz="1800" dirty="0" err="1" smtClean="0">
                <a:solidFill>
                  <a:schemeClr val="bg2"/>
                </a:solidFill>
                <a:latin typeface="Arial" charset="0"/>
              </a:rPr>
              <a:t>anterolateral</a:t>
            </a:r>
            <a:r>
              <a:rPr lang="en-US" sz="1800" dirty="0" smtClean="0">
                <a:solidFill>
                  <a:schemeClr val="bg2"/>
                </a:solidFill>
                <a:latin typeface="Arial" charset="0"/>
              </a:rPr>
              <a:t> margin between the orifice of the superior vena cava and the atrium. </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Automatic self-excitation: it initiates each beat of the heart. Therefore, the SA node is the pacemaker of the heart.</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Since the </a:t>
            </a:r>
            <a:r>
              <a:rPr lang="en-US" sz="1800" dirty="0" err="1" smtClean="0">
                <a:solidFill>
                  <a:schemeClr val="bg2"/>
                </a:solidFill>
                <a:latin typeface="Arial" charset="0"/>
              </a:rPr>
              <a:t>fibres</a:t>
            </a:r>
            <a:r>
              <a:rPr lang="en-US" sz="1800" dirty="0" smtClean="0">
                <a:solidFill>
                  <a:schemeClr val="bg2"/>
                </a:solidFill>
                <a:latin typeface="Arial" charset="0"/>
              </a:rPr>
              <a:t> of the SA node fuse with the surrounding </a:t>
            </a:r>
            <a:r>
              <a:rPr lang="en-US" sz="1800" dirty="0" err="1" smtClean="0">
                <a:solidFill>
                  <a:schemeClr val="bg2"/>
                </a:solidFill>
                <a:latin typeface="Arial" charset="0"/>
              </a:rPr>
              <a:t>atrial</a:t>
            </a:r>
            <a:r>
              <a:rPr lang="en-US" sz="1800" dirty="0" smtClean="0">
                <a:solidFill>
                  <a:schemeClr val="bg2"/>
                </a:solidFill>
                <a:latin typeface="Arial" charset="0"/>
              </a:rPr>
              <a:t> muscle </a:t>
            </a:r>
            <a:r>
              <a:rPr lang="en-US" sz="1800" dirty="0" err="1" smtClean="0">
                <a:solidFill>
                  <a:schemeClr val="bg2"/>
                </a:solidFill>
                <a:latin typeface="Arial" charset="0"/>
              </a:rPr>
              <a:t>fibres</a:t>
            </a:r>
            <a:r>
              <a:rPr lang="en-US" sz="1800" dirty="0" smtClean="0">
                <a:solidFill>
                  <a:schemeClr val="bg2"/>
                </a:solidFill>
                <a:latin typeface="Arial" charset="0"/>
              </a:rPr>
              <a:t>, the action potential generated in the nodal tissue spreads throughout both atria at a rate of approximately 0.3 meter per second and produces </a:t>
            </a:r>
            <a:r>
              <a:rPr lang="en-US" sz="1800" dirty="0" err="1" smtClean="0">
                <a:solidFill>
                  <a:schemeClr val="bg2"/>
                </a:solidFill>
                <a:latin typeface="Arial" charset="0"/>
              </a:rPr>
              <a:t>atrial</a:t>
            </a:r>
            <a:r>
              <a:rPr lang="en-US" sz="1800" dirty="0" smtClean="0">
                <a:solidFill>
                  <a:schemeClr val="bg2"/>
                </a:solidFill>
                <a:latin typeface="Arial" charset="0"/>
              </a:rPr>
              <a:t> contraction. </a:t>
            </a:r>
          </a:p>
        </p:txBody>
      </p:sp>
      <p:sp>
        <p:nvSpPr>
          <p:cNvPr id="28" name="Rectangle 27"/>
          <p:cNvSpPr/>
          <p:nvPr/>
        </p:nvSpPr>
        <p:spPr>
          <a:xfrm>
            <a:off x="1547664" y="1196752"/>
            <a:ext cx="6120680" cy="51125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800" dirty="0" smtClean="0">
                <a:solidFill>
                  <a:schemeClr val="bg2"/>
                </a:solidFill>
                <a:latin typeface="Arial" charset="0"/>
              </a:rPr>
              <a:t>Inter-nodal </a:t>
            </a:r>
            <a:r>
              <a:rPr lang="en-US" sz="1800" dirty="0" err="1" smtClean="0">
                <a:solidFill>
                  <a:schemeClr val="bg2"/>
                </a:solidFill>
                <a:latin typeface="Arial" charset="0"/>
              </a:rPr>
              <a:t>fibre</a:t>
            </a:r>
            <a:r>
              <a:rPr lang="en-US" sz="1800" dirty="0" smtClean="0">
                <a:solidFill>
                  <a:schemeClr val="bg2"/>
                </a:solidFill>
                <a:latin typeface="Arial" charset="0"/>
              </a:rPr>
              <a:t> bundles and AV node:</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Inter nodal </a:t>
            </a:r>
            <a:r>
              <a:rPr lang="en-US" sz="1800" dirty="0" err="1" smtClean="0">
                <a:solidFill>
                  <a:schemeClr val="bg2"/>
                </a:solidFill>
                <a:latin typeface="Arial" charset="0"/>
              </a:rPr>
              <a:t>fibre</a:t>
            </a:r>
            <a:r>
              <a:rPr lang="en-US" sz="1800" dirty="0" smtClean="0">
                <a:solidFill>
                  <a:schemeClr val="bg2"/>
                </a:solidFill>
                <a:latin typeface="Arial" charset="0"/>
              </a:rPr>
              <a:t> bundles: interspersed among the </a:t>
            </a:r>
            <a:r>
              <a:rPr lang="en-US" sz="1800" dirty="0" err="1" smtClean="0">
                <a:solidFill>
                  <a:schemeClr val="bg2"/>
                </a:solidFill>
                <a:latin typeface="Arial" charset="0"/>
              </a:rPr>
              <a:t>atrial</a:t>
            </a:r>
            <a:r>
              <a:rPr lang="en-US" sz="1800" dirty="0" smtClean="0">
                <a:solidFill>
                  <a:schemeClr val="bg2"/>
                </a:solidFill>
                <a:latin typeface="Arial" charset="0"/>
              </a:rPr>
              <a:t> muscle </a:t>
            </a:r>
            <a:r>
              <a:rPr lang="en-US" sz="1800" dirty="0" err="1" smtClean="0">
                <a:solidFill>
                  <a:schemeClr val="bg2"/>
                </a:solidFill>
                <a:latin typeface="Arial" charset="0"/>
              </a:rPr>
              <a:t>fibres</a:t>
            </a:r>
            <a:r>
              <a:rPr lang="en-US" sz="1800" dirty="0" smtClean="0">
                <a:solidFill>
                  <a:schemeClr val="bg2"/>
                </a:solidFill>
                <a:latin typeface="Arial" charset="0"/>
              </a:rPr>
              <a:t>; they conduct the action potential to the </a:t>
            </a:r>
            <a:r>
              <a:rPr lang="en-US" sz="1800" dirty="0" err="1" smtClean="0">
                <a:solidFill>
                  <a:schemeClr val="bg2"/>
                </a:solidFill>
                <a:latin typeface="Arial" charset="0"/>
              </a:rPr>
              <a:t>atrioventricular</a:t>
            </a:r>
            <a:r>
              <a:rPr lang="en-US" sz="1800" dirty="0" smtClean="0">
                <a:solidFill>
                  <a:schemeClr val="bg2"/>
                </a:solidFill>
                <a:latin typeface="Arial" charset="0"/>
              </a:rPr>
              <a:t> (AV) node with a greater velocity (approximately 1.0 meter per second) than ordinary </a:t>
            </a:r>
            <a:r>
              <a:rPr lang="en-US" sz="1800" dirty="0" err="1" smtClean="0">
                <a:solidFill>
                  <a:schemeClr val="bg2"/>
                </a:solidFill>
                <a:latin typeface="Arial" charset="0"/>
              </a:rPr>
              <a:t>atrial</a:t>
            </a:r>
            <a:r>
              <a:rPr lang="en-US" sz="1800" dirty="0" smtClean="0">
                <a:solidFill>
                  <a:schemeClr val="bg2"/>
                </a:solidFill>
                <a:latin typeface="Arial" charset="0"/>
              </a:rPr>
              <a:t> muscle. </a:t>
            </a:r>
          </a:p>
          <a:p>
            <a:pPr>
              <a:lnSpc>
                <a:spcPct val="80000"/>
              </a:lnSpc>
            </a:pPr>
            <a:endParaRPr lang="en-US" sz="1800" dirty="0">
              <a:solidFill>
                <a:schemeClr val="bg2"/>
              </a:solidFill>
              <a:latin typeface="Arial" charset="0"/>
            </a:endParaRPr>
          </a:p>
          <a:p>
            <a:pPr>
              <a:lnSpc>
                <a:spcPct val="90000"/>
              </a:lnSpc>
            </a:pPr>
            <a:r>
              <a:rPr lang="en-US" sz="1800" dirty="0" smtClean="0">
                <a:solidFill>
                  <a:schemeClr val="bg2"/>
                </a:solidFill>
                <a:latin typeface="Arial" charset="0"/>
              </a:rPr>
              <a:t>AV node: located at the border of the right atrium near the lower part of the </a:t>
            </a:r>
            <a:r>
              <a:rPr lang="en-US" sz="1800" dirty="0" err="1" smtClean="0">
                <a:solidFill>
                  <a:schemeClr val="bg2"/>
                </a:solidFill>
                <a:latin typeface="Arial" charset="0"/>
              </a:rPr>
              <a:t>interatrial</a:t>
            </a:r>
            <a:r>
              <a:rPr lang="en-US" sz="1800" dirty="0" smtClean="0">
                <a:solidFill>
                  <a:schemeClr val="bg2"/>
                </a:solidFill>
                <a:latin typeface="Arial" charset="0"/>
              </a:rPr>
              <a:t> septum. Electrically c</a:t>
            </a:r>
            <a:r>
              <a:rPr lang="en-GB" sz="1800" dirty="0" err="1" smtClean="0">
                <a:solidFill>
                  <a:schemeClr val="bg2"/>
                </a:solidFill>
                <a:latin typeface="Arial" charset="0"/>
              </a:rPr>
              <a:t>onnects</a:t>
            </a:r>
            <a:r>
              <a:rPr lang="en-GB" sz="1800" dirty="0" smtClean="0">
                <a:solidFill>
                  <a:schemeClr val="bg2"/>
                </a:solidFill>
                <a:latin typeface="Arial" charset="0"/>
              </a:rPr>
              <a:t> the conduction system between </a:t>
            </a:r>
            <a:r>
              <a:rPr lang="en-GB" sz="1800" dirty="0" err="1" smtClean="0">
                <a:solidFill>
                  <a:schemeClr val="bg2"/>
                </a:solidFill>
                <a:latin typeface="Arial" charset="0"/>
              </a:rPr>
              <a:t>atrial</a:t>
            </a:r>
            <a:r>
              <a:rPr lang="en-GB" sz="1800" dirty="0" smtClean="0">
                <a:solidFill>
                  <a:schemeClr val="bg2"/>
                </a:solidFill>
                <a:latin typeface="Arial" charset="0"/>
              </a:rPr>
              <a:t> and ventricular chambers.</a:t>
            </a:r>
            <a:endParaRPr lang="en-US" sz="1800" dirty="0" smtClean="0">
              <a:solidFill>
                <a:schemeClr val="bg2"/>
              </a:solidFill>
              <a:latin typeface="Arial" charset="0"/>
            </a:endParaRPr>
          </a:p>
          <a:p>
            <a:pPr>
              <a:lnSpc>
                <a:spcPct val="90000"/>
              </a:lnSpc>
            </a:pPr>
            <a:endParaRPr lang="en-US" sz="1800" dirty="0" smtClean="0">
              <a:solidFill>
                <a:schemeClr val="bg2"/>
              </a:solidFill>
              <a:latin typeface="Arial" charset="0"/>
            </a:endParaRPr>
          </a:p>
          <a:p>
            <a:pPr>
              <a:lnSpc>
                <a:spcPct val="90000"/>
              </a:lnSpc>
            </a:pPr>
            <a:r>
              <a:rPr lang="en-US" sz="1800" dirty="0" smtClean="0">
                <a:solidFill>
                  <a:schemeClr val="bg2"/>
                </a:solidFill>
                <a:latin typeface="Arial" charset="0"/>
              </a:rPr>
              <a:t>Produces short delay (approximately 0.1 second) in transmission of the impulse to the ventricles (important because it permits the atria to complete their contraction and empty their blood into the ventricles before the ventricles contract).</a:t>
            </a:r>
          </a:p>
          <a:p>
            <a:pPr>
              <a:lnSpc>
                <a:spcPct val="90000"/>
              </a:lnSpc>
            </a:pPr>
            <a:r>
              <a:rPr lang="en-US" sz="1800" dirty="0" smtClean="0">
                <a:solidFill>
                  <a:schemeClr val="bg2"/>
                </a:solidFill>
                <a:latin typeface="Arial" charset="0"/>
              </a:rPr>
              <a:t>The delay occurs within the </a:t>
            </a:r>
            <a:r>
              <a:rPr lang="en-US" sz="1800" dirty="0" err="1" smtClean="0">
                <a:solidFill>
                  <a:schemeClr val="bg2"/>
                </a:solidFill>
                <a:latin typeface="Arial" charset="0"/>
              </a:rPr>
              <a:t>fibres</a:t>
            </a:r>
            <a:r>
              <a:rPr lang="en-US" sz="1800" dirty="0" smtClean="0">
                <a:solidFill>
                  <a:schemeClr val="bg2"/>
                </a:solidFill>
                <a:latin typeface="Arial" charset="0"/>
              </a:rPr>
              <a:t> of the AV node itself as well as in special </a:t>
            </a:r>
            <a:r>
              <a:rPr lang="en-US" sz="1800" dirty="0" err="1" smtClean="0">
                <a:solidFill>
                  <a:schemeClr val="bg2"/>
                </a:solidFill>
                <a:latin typeface="Arial" charset="0"/>
              </a:rPr>
              <a:t>junctional</a:t>
            </a:r>
            <a:r>
              <a:rPr lang="en-US" sz="1800" dirty="0" smtClean="0">
                <a:solidFill>
                  <a:schemeClr val="bg2"/>
                </a:solidFill>
                <a:latin typeface="Arial" charset="0"/>
              </a:rPr>
              <a:t> </a:t>
            </a:r>
            <a:r>
              <a:rPr lang="en-US" sz="1800" dirty="0" err="1" smtClean="0">
                <a:solidFill>
                  <a:schemeClr val="bg2"/>
                </a:solidFill>
                <a:latin typeface="Arial" charset="0"/>
              </a:rPr>
              <a:t>fibres</a:t>
            </a:r>
            <a:r>
              <a:rPr lang="en-US" sz="1800" dirty="0" smtClean="0">
                <a:solidFill>
                  <a:schemeClr val="bg2"/>
                </a:solidFill>
                <a:latin typeface="Arial" charset="0"/>
              </a:rPr>
              <a:t> that connect the node with ordinary </a:t>
            </a:r>
            <a:r>
              <a:rPr lang="en-US" sz="1800" dirty="0" err="1" smtClean="0">
                <a:solidFill>
                  <a:schemeClr val="bg2"/>
                </a:solidFill>
                <a:latin typeface="Arial" charset="0"/>
              </a:rPr>
              <a:t>atrial</a:t>
            </a:r>
            <a:r>
              <a:rPr lang="en-US" sz="1800" dirty="0" smtClean="0">
                <a:solidFill>
                  <a:schemeClr val="bg2"/>
                </a:solidFill>
                <a:latin typeface="Arial" charset="0"/>
              </a:rPr>
              <a:t> </a:t>
            </a:r>
            <a:r>
              <a:rPr lang="en-US" sz="1800" dirty="0" err="1" smtClean="0">
                <a:solidFill>
                  <a:schemeClr val="bg2"/>
                </a:solidFill>
                <a:latin typeface="Arial" charset="0"/>
              </a:rPr>
              <a:t>fibres</a:t>
            </a:r>
            <a:r>
              <a:rPr lang="en-US" sz="1800" dirty="0" smtClean="0">
                <a:solidFill>
                  <a:schemeClr val="bg2"/>
                </a:solidFill>
                <a:latin typeface="Arial" charset="0"/>
              </a:rPr>
              <a:t>.</a:t>
            </a:r>
          </a:p>
        </p:txBody>
      </p:sp>
      <p:sp>
        <p:nvSpPr>
          <p:cNvPr id="29" name="Rectangle 28"/>
          <p:cNvSpPr/>
          <p:nvPr/>
        </p:nvSpPr>
        <p:spPr>
          <a:xfrm>
            <a:off x="1115616" y="1268760"/>
            <a:ext cx="6120680" cy="51125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800" dirty="0" smtClean="0">
                <a:solidFill>
                  <a:schemeClr val="bg2"/>
                </a:solidFill>
                <a:latin typeface="Arial" charset="0"/>
              </a:rPr>
              <a:t>Bundle of His and Bundle branches:</a:t>
            </a:r>
          </a:p>
          <a:p>
            <a:pPr>
              <a:lnSpc>
                <a:spcPct val="80000"/>
              </a:lnSpc>
            </a:pPr>
            <a:endParaRPr lang="en-US" sz="1800" dirty="0">
              <a:solidFill>
                <a:schemeClr val="bg2"/>
              </a:solidFill>
              <a:latin typeface="Arial" charset="0"/>
            </a:endParaRPr>
          </a:p>
          <a:p>
            <a:pPr>
              <a:lnSpc>
                <a:spcPct val="80000"/>
              </a:lnSpc>
            </a:pPr>
            <a:r>
              <a:rPr lang="en-US" sz="1800" dirty="0" smtClean="0">
                <a:solidFill>
                  <a:schemeClr val="bg2"/>
                </a:solidFill>
                <a:latin typeface="Arial" charset="0"/>
              </a:rPr>
              <a:t>As the AV bundle leaves the AV node, it descends in the </a:t>
            </a:r>
            <a:r>
              <a:rPr lang="en-US" sz="1800" dirty="0" err="1" smtClean="0">
                <a:solidFill>
                  <a:schemeClr val="bg2"/>
                </a:solidFill>
                <a:latin typeface="Arial" charset="0"/>
              </a:rPr>
              <a:t>interventricular</a:t>
            </a:r>
            <a:r>
              <a:rPr lang="en-US" sz="1800" dirty="0" smtClean="0">
                <a:solidFill>
                  <a:schemeClr val="bg2"/>
                </a:solidFill>
                <a:latin typeface="Arial" charset="0"/>
              </a:rPr>
              <a:t> septum for a short distance (Bundle of His) and then divides into two large branches, the right and left bundle branches.</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These comprise of </a:t>
            </a:r>
            <a:r>
              <a:rPr lang="en-US" sz="1800" dirty="0" err="1" smtClean="0">
                <a:solidFill>
                  <a:schemeClr val="bg2"/>
                </a:solidFill>
                <a:latin typeface="Arial" charset="0"/>
              </a:rPr>
              <a:t>specialised</a:t>
            </a:r>
            <a:r>
              <a:rPr lang="en-US" sz="1800" dirty="0" smtClean="0">
                <a:solidFill>
                  <a:schemeClr val="bg2"/>
                </a:solidFill>
                <a:latin typeface="Arial" charset="0"/>
              </a:rPr>
              <a:t> muscle </a:t>
            </a:r>
            <a:r>
              <a:rPr lang="en-US" sz="1800" dirty="0" err="1" smtClean="0">
                <a:solidFill>
                  <a:schemeClr val="bg2"/>
                </a:solidFill>
                <a:latin typeface="Arial" charset="0"/>
              </a:rPr>
              <a:t>fibres</a:t>
            </a:r>
            <a:r>
              <a:rPr lang="en-US" sz="1800" dirty="0" smtClean="0">
                <a:solidFill>
                  <a:schemeClr val="bg2"/>
                </a:solidFill>
                <a:latin typeface="Arial" charset="0"/>
              </a:rPr>
              <a:t> called Purkinje </a:t>
            </a:r>
            <a:r>
              <a:rPr lang="en-US" sz="1800" dirty="0" err="1" smtClean="0">
                <a:solidFill>
                  <a:schemeClr val="bg2"/>
                </a:solidFill>
                <a:latin typeface="Arial" charset="0"/>
              </a:rPr>
              <a:t>fibres</a:t>
            </a:r>
            <a:r>
              <a:rPr lang="en-US" sz="1800" dirty="0" smtClean="0">
                <a:solidFill>
                  <a:schemeClr val="bg2"/>
                </a:solidFill>
                <a:latin typeface="Arial" charset="0"/>
              </a:rPr>
              <a:t> which terminate in a finger-like fashion on the working myocardial cells.</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They are very large; conduct the action potential at about six times the velocity of ordinary cardiac muscle (i.e., 1.5 to 4.0 meters per second). </a:t>
            </a:r>
          </a:p>
          <a:p>
            <a:pPr>
              <a:lnSpc>
                <a:spcPct val="80000"/>
              </a:lnSpc>
            </a:pPr>
            <a:endParaRPr lang="en-US" sz="1800" dirty="0" smtClean="0">
              <a:solidFill>
                <a:schemeClr val="bg2"/>
              </a:solidFill>
              <a:latin typeface="Arial" charset="0"/>
            </a:endParaRPr>
          </a:p>
        </p:txBody>
      </p:sp>
      <p:sp>
        <p:nvSpPr>
          <p:cNvPr id="30" name="Rectangle 29"/>
          <p:cNvSpPr/>
          <p:nvPr/>
        </p:nvSpPr>
        <p:spPr>
          <a:xfrm>
            <a:off x="2627784" y="1556792"/>
            <a:ext cx="6120680" cy="511256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1800" dirty="0" smtClean="0">
                <a:solidFill>
                  <a:schemeClr val="bg2"/>
                </a:solidFill>
                <a:latin typeface="Arial" charset="0"/>
              </a:rPr>
              <a:t>Purkinje </a:t>
            </a:r>
            <a:r>
              <a:rPr lang="en-US" sz="1800" dirty="0" err="1" smtClean="0">
                <a:solidFill>
                  <a:schemeClr val="bg2"/>
                </a:solidFill>
                <a:latin typeface="Arial" charset="0"/>
              </a:rPr>
              <a:t>fibres</a:t>
            </a:r>
            <a:r>
              <a:rPr lang="en-US" sz="1800" dirty="0" smtClean="0">
                <a:solidFill>
                  <a:schemeClr val="bg2"/>
                </a:solidFill>
                <a:latin typeface="Arial" charset="0"/>
              </a:rPr>
              <a:t>:</a:t>
            </a:r>
          </a:p>
          <a:p>
            <a:pPr>
              <a:lnSpc>
                <a:spcPct val="80000"/>
              </a:lnSpc>
            </a:pPr>
            <a:endParaRPr lang="en-US" sz="1800" dirty="0">
              <a:solidFill>
                <a:schemeClr val="bg2"/>
              </a:solidFill>
              <a:latin typeface="Arial" charset="0"/>
            </a:endParaRPr>
          </a:p>
          <a:p>
            <a:pPr>
              <a:lnSpc>
                <a:spcPct val="80000"/>
              </a:lnSpc>
            </a:pPr>
            <a:r>
              <a:rPr lang="en-US" sz="1800" dirty="0" smtClean="0">
                <a:solidFill>
                  <a:schemeClr val="bg2"/>
                </a:solidFill>
                <a:latin typeface="Arial" charset="0"/>
              </a:rPr>
              <a:t>The terminal Purkinje </a:t>
            </a:r>
            <a:r>
              <a:rPr lang="en-US" sz="1800" dirty="0" err="1" smtClean="0">
                <a:solidFill>
                  <a:schemeClr val="bg2"/>
                </a:solidFill>
                <a:latin typeface="Arial" charset="0"/>
              </a:rPr>
              <a:t>fibres</a:t>
            </a:r>
            <a:r>
              <a:rPr lang="en-US" sz="1800" dirty="0" smtClean="0">
                <a:solidFill>
                  <a:schemeClr val="bg2"/>
                </a:solidFill>
                <a:latin typeface="Arial" charset="0"/>
              </a:rPr>
              <a:t> extend beneath the </a:t>
            </a:r>
            <a:r>
              <a:rPr lang="en-US" sz="1800" dirty="0" err="1" smtClean="0">
                <a:solidFill>
                  <a:schemeClr val="bg2"/>
                </a:solidFill>
                <a:latin typeface="Arial" charset="0"/>
              </a:rPr>
              <a:t>endocardium</a:t>
            </a:r>
            <a:r>
              <a:rPr lang="en-US" sz="1800" dirty="0" smtClean="0">
                <a:solidFill>
                  <a:schemeClr val="bg2"/>
                </a:solidFill>
                <a:latin typeface="Arial" charset="0"/>
              </a:rPr>
              <a:t> and penetrate approximately one-third of the distance into the myocardium. </a:t>
            </a:r>
          </a:p>
          <a:p>
            <a:pPr>
              <a:lnSpc>
                <a:spcPct val="80000"/>
              </a:lnSpc>
            </a:pPr>
            <a:endParaRPr lang="en-US" sz="1800" dirty="0">
              <a:solidFill>
                <a:schemeClr val="bg2"/>
              </a:solidFill>
              <a:latin typeface="Arial" charset="0"/>
            </a:endParaRPr>
          </a:p>
          <a:p>
            <a:pPr>
              <a:lnSpc>
                <a:spcPct val="80000"/>
              </a:lnSpc>
            </a:pPr>
            <a:r>
              <a:rPr lang="en-US" sz="1800" dirty="0" smtClean="0">
                <a:solidFill>
                  <a:schemeClr val="bg2"/>
                </a:solidFill>
                <a:latin typeface="Arial" charset="0"/>
              </a:rPr>
              <a:t>They end on ordinary cardiac muscle within the ventricles, and the impulse proceeds through the ventricular muscle at about 0.3 to 0.5 meters per second. </a:t>
            </a:r>
          </a:p>
          <a:p>
            <a:pPr>
              <a:lnSpc>
                <a:spcPct val="80000"/>
              </a:lnSpc>
            </a:pPr>
            <a:endParaRPr lang="en-US" sz="1800" dirty="0" smtClean="0">
              <a:solidFill>
                <a:schemeClr val="bg2"/>
              </a:solidFill>
              <a:latin typeface="Arial" charset="0"/>
            </a:endParaRPr>
          </a:p>
          <a:p>
            <a:pPr>
              <a:lnSpc>
                <a:spcPct val="80000"/>
              </a:lnSpc>
            </a:pPr>
            <a:r>
              <a:rPr lang="en-US" sz="1800" dirty="0" smtClean="0">
                <a:solidFill>
                  <a:schemeClr val="bg2"/>
                </a:solidFill>
                <a:latin typeface="Arial" charset="0"/>
              </a:rPr>
              <a:t>The excitation of the ventricles proceeds upward from the apex of the heart toward its base. </a:t>
            </a:r>
          </a:p>
          <a:p>
            <a:pPr>
              <a:lnSpc>
                <a:spcPct val="80000"/>
              </a:lnSpc>
            </a:pPr>
            <a:endParaRPr lang="en-US" sz="1800" dirty="0" smtClean="0">
              <a:solidFill>
                <a:schemeClr val="bg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Impulse propagation</a:t>
            </a:r>
            <a:endParaRPr lang="en-GB" dirty="0"/>
          </a:p>
        </p:txBody>
      </p:sp>
      <p:pic>
        <p:nvPicPr>
          <p:cNvPr id="3" name="Picture 4"/>
          <p:cNvPicPr>
            <a:picLocks noChangeAspect="1" noChangeArrowheads="1"/>
          </p:cNvPicPr>
          <p:nvPr/>
        </p:nvPicPr>
        <p:blipFill>
          <a:blip r:embed="rId2" cstate="print"/>
          <a:srcRect/>
          <a:stretch>
            <a:fillRect/>
          </a:stretch>
        </p:blipFill>
        <p:spPr bwMode="auto">
          <a:xfrm>
            <a:off x="1042988" y="1196975"/>
            <a:ext cx="6810375" cy="3133725"/>
          </a:xfrm>
          <a:prstGeom prst="rect">
            <a:avLst/>
          </a:prstGeom>
          <a:noFill/>
          <a:ln w="15875" algn="ctr">
            <a:noFill/>
            <a:miter lim="800000"/>
            <a:headEnd/>
            <a:tailEnd/>
          </a:ln>
        </p:spPr>
      </p:pic>
      <p:sp>
        <p:nvSpPr>
          <p:cNvPr id="4" name="Rectangle 3"/>
          <p:cNvSpPr/>
          <p:nvPr/>
        </p:nvSpPr>
        <p:spPr>
          <a:xfrm>
            <a:off x="971600" y="4365104"/>
            <a:ext cx="7200800" cy="1631216"/>
          </a:xfrm>
          <a:prstGeom prst="rect">
            <a:avLst/>
          </a:prstGeom>
        </p:spPr>
        <p:txBody>
          <a:bodyPr wrap="square">
            <a:spAutoFit/>
          </a:bodyPr>
          <a:lstStyle/>
          <a:p>
            <a:r>
              <a:rPr lang="en-GB" sz="2000" dirty="0" smtClean="0">
                <a:solidFill>
                  <a:schemeClr val="bg1"/>
                </a:solidFill>
                <a:latin typeface="+mn-lt"/>
              </a:rPr>
              <a:t>The propagation of the action potential is due to a combination of passive spread of current and the existence of a threshold.</a:t>
            </a:r>
          </a:p>
          <a:p>
            <a:endParaRPr lang="en-GB" sz="2000" dirty="0" smtClean="0">
              <a:solidFill>
                <a:schemeClr val="bg1"/>
              </a:solidFill>
              <a:latin typeface="+mn-lt"/>
            </a:endParaRPr>
          </a:p>
          <a:p>
            <a:r>
              <a:rPr lang="en-GB" sz="2000" dirty="0" smtClean="0">
                <a:solidFill>
                  <a:schemeClr val="bg1"/>
                </a:solidFill>
                <a:latin typeface="+mn-lt"/>
              </a:rPr>
              <a:t>Coupling resistance of the cells (gap junction resistance) determines extent of spread of current</a:t>
            </a:r>
            <a:endParaRPr lang="en-GB"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Conduction</a:t>
            </a:r>
            <a:endParaRPr lang="en-GB" dirty="0"/>
          </a:p>
        </p:txBody>
      </p:sp>
      <p:pic>
        <p:nvPicPr>
          <p:cNvPr id="3" name="Picture 7" descr="Ross414"/>
          <p:cNvPicPr>
            <a:picLocks noChangeAspect="1" noChangeArrowheads="1"/>
          </p:cNvPicPr>
          <p:nvPr/>
        </p:nvPicPr>
        <p:blipFill>
          <a:blip r:embed="rId2" cstate="print"/>
          <a:srcRect/>
          <a:stretch>
            <a:fillRect/>
          </a:stretch>
        </p:blipFill>
        <p:spPr bwMode="auto">
          <a:xfrm>
            <a:off x="1115616" y="1556792"/>
            <a:ext cx="4105275" cy="3721100"/>
          </a:xfrm>
          <a:prstGeom prst="rect">
            <a:avLst/>
          </a:prstGeom>
          <a:noFill/>
          <a:ln w="9525">
            <a:noFill/>
            <a:miter lim="800000"/>
            <a:headEnd/>
            <a:tailEnd/>
          </a:ln>
        </p:spPr>
      </p:pic>
      <p:sp>
        <p:nvSpPr>
          <p:cNvPr id="4" name="TextBox 3"/>
          <p:cNvSpPr txBox="1"/>
          <p:nvPr/>
        </p:nvSpPr>
        <p:spPr>
          <a:xfrm>
            <a:off x="5652120" y="2420888"/>
            <a:ext cx="2952328" cy="2308324"/>
          </a:xfrm>
          <a:prstGeom prst="rect">
            <a:avLst/>
          </a:prstGeom>
          <a:noFill/>
        </p:spPr>
        <p:txBody>
          <a:bodyPr wrap="square" rtlCol="0">
            <a:spAutoFit/>
          </a:bodyPr>
          <a:lstStyle/>
          <a:p>
            <a:r>
              <a:rPr lang="en-GB" dirty="0" smtClean="0">
                <a:solidFill>
                  <a:schemeClr val="bg1"/>
                </a:solidFill>
                <a:latin typeface="+mn-lt"/>
              </a:rPr>
              <a:t>Intercellular communication and impulse conduction from one cell to the next relies on gap junctions</a:t>
            </a:r>
            <a:endParaRPr lang="en-GB" dirty="0">
              <a:solidFill>
                <a:schemeClr val="bg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1"/>
          <p:cNvPicPr>
            <a:picLocks noChangeAspect="1" noChangeArrowheads="1"/>
          </p:cNvPicPr>
          <p:nvPr/>
        </p:nvPicPr>
        <p:blipFill>
          <a:blip r:embed="rId2" cstate="print"/>
          <a:srcRect/>
          <a:stretch>
            <a:fillRect/>
          </a:stretch>
        </p:blipFill>
        <p:spPr bwMode="auto">
          <a:xfrm>
            <a:off x="1676400" y="760413"/>
            <a:ext cx="6248400" cy="6097587"/>
          </a:xfrm>
          <a:prstGeom prst="rect">
            <a:avLst/>
          </a:prstGeom>
          <a:noFill/>
        </p:spPr>
      </p:pic>
      <p:sp>
        <p:nvSpPr>
          <p:cNvPr id="4099" name="Oval 3"/>
          <p:cNvSpPr>
            <a:spLocks noChangeArrowheads="1"/>
          </p:cNvSpPr>
          <p:nvPr/>
        </p:nvSpPr>
        <p:spPr bwMode="auto">
          <a:xfrm>
            <a:off x="3200400" y="3048000"/>
            <a:ext cx="152400" cy="152400"/>
          </a:xfrm>
          <a:prstGeom prst="ellipse">
            <a:avLst/>
          </a:prstGeom>
          <a:solidFill>
            <a:srgbClr val="FF9900"/>
          </a:solidFill>
          <a:ln w="9525">
            <a:solidFill>
              <a:schemeClr val="tx1"/>
            </a:solidFill>
            <a:round/>
            <a:headEnd/>
            <a:tailEnd/>
          </a:ln>
          <a:effectLst/>
        </p:spPr>
        <p:txBody>
          <a:bodyPr wrap="none" anchor="ctr"/>
          <a:lstStyle/>
          <a:p>
            <a:endParaRPr lang="en-GB"/>
          </a:p>
        </p:txBody>
      </p:sp>
      <p:sp>
        <p:nvSpPr>
          <p:cNvPr id="4100" name="Oval 4"/>
          <p:cNvSpPr>
            <a:spLocks noChangeArrowheads="1"/>
          </p:cNvSpPr>
          <p:nvPr/>
        </p:nvSpPr>
        <p:spPr bwMode="auto">
          <a:xfrm>
            <a:off x="2895600" y="2743200"/>
            <a:ext cx="762000" cy="685800"/>
          </a:xfrm>
          <a:prstGeom prst="ellipse">
            <a:avLst/>
          </a:prstGeom>
          <a:solidFill>
            <a:srgbClr val="FF9900"/>
          </a:solidFill>
          <a:ln w="9525">
            <a:solidFill>
              <a:schemeClr val="tx1"/>
            </a:solidFill>
            <a:round/>
            <a:headEnd/>
            <a:tailEnd/>
          </a:ln>
          <a:effectLst/>
        </p:spPr>
        <p:txBody>
          <a:bodyPr wrap="none" anchor="ctr"/>
          <a:lstStyle/>
          <a:p>
            <a:endParaRPr lang="en-GB"/>
          </a:p>
        </p:txBody>
      </p:sp>
      <p:sp>
        <p:nvSpPr>
          <p:cNvPr id="4101" name="Oval 5"/>
          <p:cNvSpPr>
            <a:spLocks noChangeArrowheads="1"/>
          </p:cNvSpPr>
          <p:nvPr/>
        </p:nvSpPr>
        <p:spPr bwMode="auto">
          <a:xfrm>
            <a:off x="2819400" y="2514600"/>
            <a:ext cx="1371600" cy="1371600"/>
          </a:xfrm>
          <a:prstGeom prst="ellipse">
            <a:avLst/>
          </a:prstGeom>
          <a:solidFill>
            <a:srgbClr val="FF9900"/>
          </a:solidFill>
          <a:ln w="9525">
            <a:solidFill>
              <a:schemeClr val="tx1"/>
            </a:solidFill>
            <a:round/>
            <a:headEnd/>
            <a:tailEnd/>
          </a:ln>
          <a:effectLst/>
        </p:spPr>
        <p:txBody>
          <a:bodyPr wrap="none" anchor="ctr"/>
          <a:lstStyle/>
          <a:p>
            <a:endParaRPr lang="en-GB"/>
          </a:p>
        </p:txBody>
      </p:sp>
      <p:sp>
        <p:nvSpPr>
          <p:cNvPr id="4105" name="Text Box 9"/>
          <p:cNvSpPr txBox="1">
            <a:spLocks noChangeArrowheads="1"/>
          </p:cNvSpPr>
          <p:nvPr/>
        </p:nvSpPr>
        <p:spPr bwMode="auto">
          <a:xfrm>
            <a:off x="5943600" y="2057400"/>
            <a:ext cx="2438400" cy="457200"/>
          </a:xfrm>
          <a:prstGeom prst="rect">
            <a:avLst/>
          </a:prstGeom>
          <a:noFill/>
          <a:ln w="9525">
            <a:noFill/>
            <a:miter lim="800000"/>
            <a:headEnd/>
            <a:tailEnd/>
          </a:ln>
          <a:effectLst/>
        </p:spPr>
        <p:txBody>
          <a:bodyPr>
            <a:spAutoFit/>
          </a:bodyPr>
          <a:lstStyle/>
          <a:p>
            <a:pPr>
              <a:spcBef>
                <a:spcPct val="50000"/>
              </a:spcBef>
            </a:pPr>
            <a:endParaRPr lang="en-US" b="1"/>
          </a:p>
        </p:txBody>
      </p:sp>
      <p:sp>
        <p:nvSpPr>
          <p:cNvPr id="4107" name="Text Box 11"/>
          <p:cNvSpPr txBox="1">
            <a:spLocks noChangeArrowheads="1"/>
          </p:cNvSpPr>
          <p:nvPr/>
        </p:nvSpPr>
        <p:spPr bwMode="auto">
          <a:xfrm>
            <a:off x="251520" y="188640"/>
            <a:ext cx="4724400" cy="641350"/>
          </a:xfrm>
          <a:prstGeom prst="rect">
            <a:avLst/>
          </a:prstGeom>
          <a:noFill/>
          <a:ln w="9525">
            <a:noFill/>
            <a:miter lim="800000"/>
            <a:headEnd/>
            <a:tailEnd/>
          </a:ln>
          <a:effectLst/>
        </p:spPr>
        <p:txBody>
          <a:bodyPr>
            <a:spAutoFit/>
          </a:bodyPr>
          <a:lstStyle/>
          <a:p>
            <a:pPr algn="ctr">
              <a:spcBef>
                <a:spcPct val="50000"/>
              </a:spcBef>
            </a:pPr>
            <a:r>
              <a:rPr lang="en-GB" sz="3600" dirty="0" err="1">
                <a:solidFill>
                  <a:srgbClr val="FFC000"/>
                </a:solidFill>
                <a:latin typeface="Arial" charset="0"/>
              </a:rPr>
              <a:t>Atrial</a:t>
            </a:r>
            <a:r>
              <a:rPr lang="en-GB" sz="3600" dirty="0">
                <a:solidFill>
                  <a:srgbClr val="FFC000"/>
                </a:solidFill>
                <a:latin typeface="Arial" charset="0"/>
              </a:rPr>
              <a:t> Depolarisation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1"/>
          <p:cNvPicPr>
            <a:picLocks noChangeAspect="1" noChangeArrowheads="1"/>
          </p:cNvPicPr>
          <p:nvPr/>
        </p:nvPicPr>
        <p:blipFill>
          <a:blip r:embed="rId2" cstate="print"/>
          <a:srcRect/>
          <a:stretch>
            <a:fillRect/>
          </a:stretch>
        </p:blipFill>
        <p:spPr bwMode="auto">
          <a:xfrm>
            <a:off x="1676400" y="762000"/>
            <a:ext cx="6324600" cy="6272213"/>
          </a:xfrm>
          <a:prstGeom prst="rect">
            <a:avLst/>
          </a:prstGeom>
          <a:solidFill>
            <a:srgbClr val="FF3300"/>
          </a:solidFill>
        </p:spPr>
      </p:pic>
      <p:sp>
        <p:nvSpPr>
          <p:cNvPr id="7171" name="Oval 3"/>
          <p:cNvSpPr>
            <a:spLocks noChangeArrowheads="1"/>
          </p:cNvSpPr>
          <p:nvPr/>
        </p:nvSpPr>
        <p:spPr bwMode="auto">
          <a:xfrm>
            <a:off x="4191000" y="3581400"/>
            <a:ext cx="304800" cy="228600"/>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7172" name="Freeform 4"/>
          <p:cNvSpPr>
            <a:spLocks/>
          </p:cNvSpPr>
          <p:nvPr/>
        </p:nvSpPr>
        <p:spPr bwMode="auto">
          <a:xfrm>
            <a:off x="4495800" y="3581400"/>
            <a:ext cx="790575" cy="788988"/>
          </a:xfrm>
          <a:custGeom>
            <a:avLst/>
            <a:gdLst/>
            <a:ahLst/>
            <a:cxnLst>
              <a:cxn ang="0">
                <a:pos x="31" y="1"/>
              </a:cxn>
              <a:cxn ang="0">
                <a:pos x="131" y="12"/>
              </a:cxn>
              <a:cxn ang="0">
                <a:pos x="153" y="46"/>
              </a:cxn>
              <a:cxn ang="0">
                <a:pos x="264" y="157"/>
              </a:cxn>
              <a:cxn ang="0">
                <a:pos x="387" y="290"/>
              </a:cxn>
              <a:cxn ang="0">
                <a:pos x="442" y="346"/>
              </a:cxn>
              <a:cxn ang="0">
                <a:pos x="487" y="390"/>
              </a:cxn>
              <a:cxn ang="0">
                <a:pos x="498" y="423"/>
              </a:cxn>
              <a:cxn ang="0">
                <a:pos x="398" y="468"/>
              </a:cxn>
              <a:cxn ang="0">
                <a:pos x="320" y="390"/>
              </a:cxn>
              <a:cxn ang="0">
                <a:pos x="220" y="279"/>
              </a:cxn>
              <a:cxn ang="0">
                <a:pos x="142" y="201"/>
              </a:cxn>
              <a:cxn ang="0">
                <a:pos x="31" y="101"/>
              </a:cxn>
              <a:cxn ang="0">
                <a:pos x="31" y="1"/>
              </a:cxn>
            </a:cxnLst>
            <a:rect l="0" t="0" r="r" b="b"/>
            <a:pathLst>
              <a:path w="498" h="497">
                <a:moveTo>
                  <a:pt x="31" y="1"/>
                </a:moveTo>
                <a:cubicBezTo>
                  <a:pt x="64" y="5"/>
                  <a:pt x="100" y="0"/>
                  <a:pt x="131" y="12"/>
                </a:cubicBezTo>
                <a:cubicBezTo>
                  <a:pt x="144" y="17"/>
                  <a:pt x="145" y="35"/>
                  <a:pt x="153" y="46"/>
                </a:cubicBezTo>
                <a:cubicBezTo>
                  <a:pt x="186" y="88"/>
                  <a:pt x="219" y="127"/>
                  <a:pt x="264" y="157"/>
                </a:cubicBezTo>
                <a:cubicBezTo>
                  <a:pt x="281" y="204"/>
                  <a:pt x="349" y="257"/>
                  <a:pt x="387" y="290"/>
                </a:cubicBezTo>
                <a:cubicBezTo>
                  <a:pt x="407" y="307"/>
                  <a:pt x="442" y="346"/>
                  <a:pt x="442" y="346"/>
                </a:cubicBezTo>
                <a:cubicBezTo>
                  <a:pt x="471" y="433"/>
                  <a:pt x="427" y="332"/>
                  <a:pt x="487" y="390"/>
                </a:cubicBezTo>
                <a:cubicBezTo>
                  <a:pt x="495" y="398"/>
                  <a:pt x="494" y="412"/>
                  <a:pt x="498" y="423"/>
                </a:cubicBezTo>
                <a:cubicBezTo>
                  <a:pt x="480" y="497"/>
                  <a:pt x="469" y="482"/>
                  <a:pt x="398" y="468"/>
                </a:cubicBezTo>
                <a:cubicBezTo>
                  <a:pt x="374" y="432"/>
                  <a:pt x="356" y="414"/>
                  <a:pt x="320" y="390"/>
                </a:cubicBezTo>
                <a:cubicBezTo>
                  <a:pt x="282" y="332"/>
                  <a:pt x="274" y="315"/>
                  <a:pt x="220" y="279"/>
                </a:cubicBezTo>
                <a:cubicBezTo>
                  <a:pt x="196" y="242"/>
                  <a:pt x="179" y="225"/>
                  <a:pt x="142" y="201"/>
                </a:cubicBezTo>
                <a:cubicBezTo>
                  <a:pt x="114" y="159"/>
                  <a:pt x="73" y="129"/>
                  <a:pt x="31" y="101"/>
                </a:cubicBezTo>
                <a:cubicBezTo>
                  <a:pt x="0" y="55"/>
                  <a:pt x="7" y="50"/>
                  <a:pt x="31" y="1"/>
                </a:cubicBezTo>
                <a:close/>
              </a:path>
            </a:pathLst>
          </a:custGeom>
          <a:solidFill>
            <a:srgbClr val="FF3300"/>
          </a:solidFill>
          <a:ln w="9525">
            <a:solidFill>
              <a:schemeClr val="tx1"/>
            </a:solidFill>
            <a:round/>
            <a:headEnd/>
            <a:tailEnd/>
          </a:ln>
          <a:effectLst/>
        </p:spPr>
        <p:txBody>
          <a:bodyPr wrap="none" anchor="ctr"/>
          <a:lstStyle/>
          <a:p>
            <a:endParaRPr lang="en-GB"/>
          </a:p>
        </p:txBody>
      </p:sp>
      <p:grpSp>
        <p:nvGrpSpPr>
          <p:cNvPr id="10" name="Group 9"/>
          <p:cNvGrpSpPr/>
          <p:nvPr/>
        </p:nvGrpSpPr>
        <p:grpSpPr>
          <a:xfrm>
            <a:off x="3810000" y="2819400"/>
            <a:ext cx="2584450" cy="2974975"/>
            <a:chOff x="3810000" y="2819400"/>
            <a:chExt cx="2584450" cy="2974975"/>
          </a:xfrm>
        </p:grpSpPr>
        <p:sp>
          <p:nvSpPr>
            <p:cNvPr id="7173" name="Freeform 5"/>
            <p:cNvSpPr>
              <a:spLocks/>
            </p:cNvSpPr>
            <p:nvPr/>
          </p:nvSpPr>
          <p:spPr bwMode="auto">
            <a:xfrm>
              <a:off x="5029200" y="4191000"/>
              <a:ext cx="1331913" cy="987425"/>
            </a:xfrm>
            <a:custGeom>
              <a:avLst/>
              <a:gdLst/>
              <a:ahLst/>
              <a:cxnLst>
                <a:cxn ang="0">
                  <a:pos x="116" y="0"/>
                </a:cxn>
                <a:cxn ang="0">
                  <a:pos x="83" y="11"/>
                </a:cxn>
                <a:cxn ang="0">
                  <a:pos x="150" y="33"/>
                </a:cxn>
                <a:cxn ang="0">
                  <a:pos x="228" y="155"/>
                </a:cxn>
                <a:cxn ang="0">
                  <a:pos x="250" y="189"/>
                </a:cxn>
                <a:cxn ang="0">
                  <a:pos x="372" y="277"/>
                </a:cxn>
                <a:cxn ang="0">
                  <a:pos x="416" y="333"/>
                </a:cxn>
                <a:cxn ang="0">
                  <a:pos x="494" y="400"/>
                </a:cxn>
                <a:cxn ang="0">
                  <a:pos x="516" y="433"/>
                </a:cxn>
                <a:cxn ang="0">
                  <a:pos x="583" y="477"/>
                </a:cxn>
                <a:cxn ang="0">
                  <a:pos x="628" y="522"/>
                </a:cxn>
                <a:cxn ang="0">
                  <a:pos x="694" y="544"/>
                </a:cxn>
                <a:cxn ang="0">
                  <a:pos x="728" y="555"/>
                </a:cxn>
                <a:cxn ang="0">
                  <a:pos x="772" y="455"/>
                </a:cxn>
                <a:cxn ang="0">
                  <a:pos x="783" y="311"/>
                </a:cxn>
                <a:cxn ang="0">
                  <a:pos x="828" y="322"/>
                </a:cxn>
                <a:cxn ang="0">
                  <a:pos x="839" y="355"/>
                </a:cxn>
                <a:cxn ang="0">
                  <a:pos x="828" y="544"/>
                </a:cxn>
                <a:cxn ang="0">
                  <a:pos x="805" y="566"/>
                </a:cxn>
                <a:cxn ang="0">
                  <a:pos x="794" y="600"/>
                </a:cxn>
                <a:cxn ang="0">
                  <a:pos x="728" y="622"/>
                </a:cxn>
                <a:cxn ang="0">
                  <a:pos x="639" y="611"/>
                </a:cxn>
                <a:cxn ang="0">
                  <a:pos x="561" y="533"/>
                </a:cxn>
                <a:cxn ang="0">
                  <a:pos x="483" y="466"/>
                </a:cxn>
                <a:cxn ang="0">
                  <a:pos x="416" y="433"/>
                </a:cxn>
                <a:cxn ang="0">
                  <a:pos x="339" y="344"/>
                </a:cxn>
                <a:cxn ang="0">
                  <a:pos x="283" y="300"/>
                </a:cxn>
                <a:cxn ang="0">
                  <a:pos x="216" y="233"/>
                </a:cxn>
                <a:cxn ang="0">
                  <a:pos x="116" y="0"/>
                </a:cxn>
              </a:cxnLst>
              <a:rect l="0" t="0" r="r" b="b"/>
              <a:pathLst>
                <a:path w="839" h="622">
                  <a:moveTo>
                    <a:pt x="116" y="0"/>
                  </a:moveTo>
                  <a:cubicBezTo>
                    <a:pt x="105" y="4"/>
                    <a:pt x="75" y="3"/>
                    <a:pt x="83" y="11"/>
                  </a:cubicBezTo>
                  <a:cubicBezTo>
                    <a:pt x="100" y="27"/>
                    <a:pt x="150" y="33"/>
                    <a:pt x="150" y="33"/>
                  </a:cubicBezTo>
                  <a:cubicBezTo>
                    <a:pt x="167" y="83"/>
                    <a:pt x="197" y="116"/>
                    <a:pt x="228" y="155"/>
                  </a:cubicBezTo>
                  <a:cubicBezTo>
                    <a:pt x="236" y="166"/>
                    <a:pt x="240" y="180"/>
                    <a:pt x="250" y="189"/>
                  </a:cubicBezTo>
                  <a:cubicBezTo>
                    <a:pt x="285" y="220"/>
                    <a:pt x="335" y="246"/>
                    <a:pt x="372" y="277"/>
                  </a:cubicBezTo>
                  <a:cubicBezTo>
                    <a:pt x="401" y="301"/>
                    <a:pt x="391" y="302"/>
                    <a:pt x="416" y="333"/>
                  </a:cubicBezTo>
                  <a:cubicBezTo>
                    <a:pt x="439" y="361"/>
                    <a:pt x="472" y="372"/>
                    <a:pt x="494" y="400"/>
                  </a:cubicBezTo>
                  <a:cubicBezTo>
                    <a:pt x="502" y="410"/>
                    <a:pt x="506" y="424"/>
                    <a:pt x="516" y="433"/>
                  </a:cubicBezTo>
                  <a:cubicBezTo>
                    <a:pt x="536" y="450"/>
                    <a:pt x="561" y="462"/>
                    <a:pt x="583" y="477"/>
                  </a:cubicBezTo>
                  <a:cubicBezTo>
                    <a:pt x="601" y="489"/>
                    <a:pt x="608" y="515"/>
                    <a:pt x="628" y="522"/>
                  </a:cubicBezTo>
                  <a:cubicBezTo>
                    <a:pt x="650" y="529"/>
                    <a:pt x="672" y="537"/>
                    <a:pt x="694" y="544"/>
                  </a:cubicBezTo>
                  <a:cubicBezTo>
                    <a:pt x="705" y="548"/>
                    <a:pt x="728" y="555"/>
                    <a:pt x="728" y="555"/>
                  </a:cubicBezTo>
                  <a:cubicBezTo>
                    <a:pt x="801" y="537"/>
                    <a:pt x="786" y="526"/>
                    <a:pt x="772" y="455"/>
                  </a:cubicBezTo>
                  <a:cubicBezTo>
                    <a:pt x="776" y="407"/>
                    <a:pt x="764" y="355"/>
                    <a:pt x="783" y="311"/>
                  </a:cubicBezTo>
                  <a:cubicBezTo>
                    <a:pt x="789" y="297"/>
                    <a:pt x="816" y="312"/>
                    <a:pt x="828" y="322"/>
                  </a:cubicBezTo>
                  <a:cubicBezTo>
                    <a:pt x="837" y="329"/>
                    <a:pt x="835" y="344"/>
                    <a:pt x="839" y="355"/>
                  </a:cubicBezTo>
                  <a:cubicBezTo>
                    <a:pt x="835" y="418"/>
                    <a:pt x="838" y="482"/>
                    <a:pt x="828" y="544"/>
                  </a:cubicBezTo>
                  <a:cubicBezTo>
                    <a:pt x="826" y="554"/>
                    <a:pt x="811" y="557"/>
                    <a:pt x="805" y="566"/>
                  </a:cubicBezTo>
                  <a:cubicBezTo>
                    <a:pt x="799" y="576"/>
                    <a:pt x="804" y="593"/>
                    <a:pt x="794" y="600"/>
                  </a:cubicBezTo>
                  <a:cubicBezTo>
                    <a:pt x="775" y="614"/>
                    <a:pt x="728" y="622"/>
                    <a:pt x="728" y="622"/>
                  </a:cubicBezTo>
                  <a:cubicBezTo>
                    <a:pt x="698" y="618"/>
                    <a:pt x="668" y="619"/>
                    <a:pt x="639" y="611"/>
                  </a:cubicBezTo>
                  <a:cubicBezTo>
                    <a:pt x="598" y="600"/>
                    <a:pt x="587" y="559"/>
                    <a:pt x="561" y="533"/>
                  </a:cubicBezTo>
                  <a:cubicBezTo>
                    <a:pt x="537" y="509"/>
                    <a:pt x="507" y="490"/>
                    <a:pt x="483" y="466"/>
                  </a:cubicBezTo>
                  <a:cubicBezTo>
                    <a:pt x="465" y="448"/>
                    <a:pt x="435" y="449"/>
                    <a:pt x="416" y="433"/>
                  </a:cubicBezTo>
                  <a:cubicBezTo>
                    <a:pt x="320" y="349"/>
                    <a:pt x="392" y="408"/>
                    <a:pt x="339" y="344"/>
                  </a:cubicBezTo>
                  <a:cubicBezTo>
                    <a:pt x="310" y="308"/>
                    <a:pt x="321" y="333"/>
                    <a:pt x="283" y="300"/>
                  </a:cubicBezTo>
                  <a:cubicBezTo>
                    <a:pt x="259" y="279"/>
                    <a:pt x="238" y="255"/>
                    <a:pt x="216" y="233"/>
                  </a:cubicBezTo>
                  <a:cubicBezTo>
                    <a:pt x="161" y="175"/>
                    <a:pt x="0" y="29"/>
                    <a:pt x="116" y="0"/>
                  </a:cubicBezTo>
                  <a:close/>
                </a:path>
              </a:pathLst>
            </a:custGeom>
            <a:solidFill>
              <a:srgbClr val="FF3300"/>
            </a:solidFill>
            <a:ln w="9525">
              <a:solidFill>
                <a:schemeClr val="tx1"/>
              </a:solidFill>
              <a:round/>
              <a:headEnd/>
              <a:tailEnd/>
            </a:ln>
            <a:effectLst/>
          </p:spPr>
          <p:txBody>
            <a:bodyPr wrap="none" anchor="ctr"/>
            <a:lstStyle/>
            <a:p>
              <a:endParaRPr lang="en-GB"/>
            </a:p>
          </p:txBody>
        </p:sp>
        <p:sp>
          <p:nvSpPr>
            <p:cNvPr id="7174" name="Freeform 6"/>
            <p:cNvSpPr>
              <a:spLocks/>
            </p:cNvSpPr>
            <p:nvPr/>
          </p:nvSpPr>
          <p:spPr bwMode="auto">
            <a:xfrm>
              <a:off x="5105400" y="4267200"/>
              <a:ext cx="925513" cy="1527175"/>
            </a:xfrm>
            <a:custGeom>
              <a:avLst/>
              <a:gdLst/>
              <a:ahLst/>
              <a:cxnLst>
                <a:cxn ang="0">
                  <a:pos x="61" y="0"/>
                </a:cxn>
                <a:cxn ang="0">
                  <a:pos x="27" y="11"/>
                </a:cxn>
                <a:cxn ang="0">
                  <a:pos x="39" y="44"/>
                </a:cxn>
                <a:cxn ang="0">
                  <a:pos x="128" y="133"/>
                </a:cxn>
                <a:cxn ang="0">
                  <a:pos x="172" y="189"/>
                </a:cxn>
                <a:cxn ang="0">
                  <a:pos x="250" y="267"/>
                </a:cxn>
                <a:cxn ang="0">
                  <a:pos x="361" y="378"/>
                </a:cxn>
                <a:cxn ang="0">
                  <a:pos x="428" y="467"/>
                </a:cxn>
                <a:cxn ang="0">
                  <a:pos x="472" y="533"/>
                </a:cxn>
                <a:cxn ang="0">
                  <a:pos x="550" y="667"/>
                </a:cxn>
                <a:cxn ang="0">
                  <a:pos x="572" y="733"/>
                </a:cxn>
                <a:cxn ang="0">
                  <a:pos x="583" y="767"/>
                </a:cxn>
                <a:cxn ang="0">
                  <a:pos x="516" y="878"/>
                </a:cxn>
                <a:cxn ang="0">
                  <a:pos x="383" y="955"/>
                </a:cxn>
                <a:cxn ang="0">
                  <a:pos x="228" y="944"/>
                </a:cxn>
                <a:cxn ang="0">
                  <a:pos x="239" y="900"/>
                </a:cxn>
                <a:cxn ang="0">
                  <a:pos x="461" y="889"/>
                </a:cxn>
                <a:cxn ang="0">
                  <a:pos x="528" y="800"/>
                </a:cxn>
                <a:cxn ang="0">
                  <a:pos x="516" y="689"/>
                </a:cxn>
                <a:cxn ang="0">
                  <a:pos x="461" y="633"/>
                </a:cxn>
                <a:cxn ang="0">
                  <a:pos x="405" y="544"/>
                </a:cxn>
                <a:cxn ang="0">
                  <a:pos x="350" y="444"/>
                </a:cxn>
                <a:cxn ang="0">
                  <a:pos x="283" y="400"/>
                </a:cxn>
                <a:cxn ang="0">
                  <a:pos x="116" y="222"/>
                </a:cxn>
                <a:cxn ang="0">
                  <a:pos x="61" y="133"/>
                </a:cxn>
                <a:cxn ang="0">
                  <a:pos x="61" y="0"/>
                </a:cxn>
              </a:cxnLst>
              <a:rect l="0" t="0" r="r" b="b"/>
              <a:pathLst>
                <a:path w="583" h="962">
                  <a:moveTo>
                    <a:pt x="61" y="0"/>
                  </a:moveTo>
                  <a:cubicBezTo>
                    <a:pt x="50" y="4"/>
                    <a:pt x="32" y="0"/>
                    <a:pt x="27" y="11"/>
                  </a:cubicBezTo>
                  <a:cubicBezTo>
                    <a:pt x="22" y="21"/>
                    <a:pt x="34" y="34"/>
                    <a:pt x="39" y="44"/>
                  </a:cubicBezTo>
                  <a:cubicBezTo>
                    <a:pt x="59" y="84"/>
                    <a:pt x="97" y="103"/>
                    <a:pt x="128" y="133"/>
                  </a:cubicBezTo>
                  <a:cubicBezTo>
                    <a:pt x="153" y="210"/>
                    <a:pt x="118" y="127"/>
                    <a:pt x="172" y="189"/>
                  </a:cubicBezTo>
                  <a:cubicBezTo>
                    <a:pt x="245" y="273"/>
                    <a:pt x="181" y="245"/>
                    <a:pt x="250" y="267"/>
                  </a:cubicBezTo>
                  <a:cubicBezTo>
                    <a:pt x="266" y="316"/>
                    <a:pt x="318" y="349"/>
                    <a:pt x="361" y="378"/>
                  </a:cubicBezTo>
                  <a:cubicBezTo>
                    <a:pt x="411" y="453"/>
                    <a:pt x="386" y="425"/>
                    <a:pt x="428" y="467"/>
                  </a:cubicBezTo>
                  <a:cubicBezTo>
                    <a:pt x="449" y="531"/>
                    <a:pt x="424" y="470"/>
                    <a:pt x="472" y="533"/>
                  </a:cubicBezTo>
                  <a:cubicBezTo>
                    <a:pt x="501" y="570"/>
                    <a:pt x="531" y="623"/>
                    <a:pt x="550" y="667"/>
                  </a:cubicBezTo>
                  <a:cubicBezTo>
                    <a:pt x="559" y="688"/>
                    <a:pt x="565" y="711"/>
                    <a:pt x="572" y="733"/>
                  </a:cubicBezTo>
                  <a:cubicBezTo>
                    <a:pt x="576" y="744"/>
                    <a:pt x="583" y="767"/>
                    <a:pt x="583" y="767"/>
                  </a:cubicBezTo>
                  <a:cubicBezTo>
                    <a:pt x="572" y="841"/>
                    <a:pt x="582" y="857"/>
                    <a:pt x="516" y="878"/>
                  </a:cubicBezTo>
                  <a:cubicBezTo>
                    <a:pt x="479" y="915"/>
                    <a:pt x="433" y="938"/>
                    <a:pt x="383" y="955"/>
                  </a:cubicBezTo>
                  <a:cubicBezTo>
                    <a:pt x="331" y="951"/>
                    <a:pt x="276" y="962"/>
                    <a:pt x="228" y="944"/>
                  </a:cubicBezTo>
                  <a:cubicBezTo>
                    <a:pt x="214" y="939"/>
                    <a:pt x="224" y="903"/>
                    <a:pt x="239" y="900"/>
                  </a:cubicBezTo>
                  <a:cubicBezTo>
                    <a:pt x="311" y="883"/>
                    <a:pt x="387" y="893"/>
                    <a:pt x="461" y="889"/>
                  </a:cubicBezTo>
                  <a:cubicBezTo>
                    <a:pt x="500" y="863"/>
                    <a:pt x="512" y="843"/>
                    <a:pt x="528" y="800"/>
                  </a:cubicBezTo>
                  <a:cubicBezTo>
                    <a:pt x="524" y="763"/>
                    <a:pt x="530" y="724"/>
                    <a:pt x="516" y="689"/>
                  </a:cubicBezTo>
                  <a:cubicBezTo>
                    <a:pt x="506" y="665"/>
                    <a:pt x="461" y="633"/>
                    <a:pt x="461" y="633"/>
                  </a:cubicBezTo>
                  <a:cubicBezTo>
                    <a:pt x="448" y="595"/>
                    <a:pt x="433" y="572"/>
                    <a:pt x="405" y="544"/>
                  </a:cubicBezTo>
                  <a:cubicBezTo>
                    <a:pt x="386" y="486"/>
                    <a:pt x="400" y="521"/>
                    <a:pt x="350" y="444"/>
                  </a:cubicBezTo>
                  <a:cubicBezTo>
                    <a:pt x="335" y="422"/>
                    <a:pt x="283" y="400"/>
                    <a:pt x="283" y="400"/>
                  </a:cubicBezTo>
                  <a:cubicBezTo>
                    <a:pt x="257" y="323"/>
                    <a:pt x="182" y="265"/>
                    <a:pt x="116" y="222"/>
                  </a:cubicBezTo>
                  <a:cubicBezTo>
                    <a:pt x="95" y="190"/>
                    <a:pt x="87" y="160"/>
                    <a:pt x="61" y="133"/>
                  </a:cubicBezTo>
                  <a:cubicBezTo>
                    <a:pt x="40" y="70"/>
                    <a:pt x="0" y="61"/>
                    <a:pt x="61" y="0"/>
                  </a:cubicBezTo>
                  <a:close/>
                </a:path>
              </a:pathLst>
            </a:custGeom>
            <a:solidFill>
              <a:srgbClr val="FF3300"/>
            </a:solidFill>
            <a:ln w="9525">
              <a:solidFill>
                <a:schemeClr val="tx1"/>
              </a:solidFill>
              <a:round/>
              <a:headEnd/>
              <a:tailEnd/>
            </a:ln>
            <a:effectLst/>
          </p:spPr>
          <p:txBody>
            <a:bodyPr wrap="none" anchor="ctr"/>
            <a:lstStyle/>
            <a:p>
              <a:endParaRPr lang="en-GB"/>
            </a:p>
          </p:txBody>
        </p:sp>
        <p:sp>
          <p:nvSpPr>
            <p:cNvPr id="7175" name="Freeform 7"/>
            <p:cNvSpPr>
              <a:spLocks/>
            </p:cNvSpPr>
            <p:nvPr/>
          </p:nvSpPr>
          <p:spPr bwMode="auto">
            <a:xfrm>
              <a:off x="5410200" y="2819400"/>
              <a:ext cx="984250" cy="1952625"/>
            </a:xfrm>
            <a:custGeom>
              <a:avLst/>
              <a:gdLst/>
              <a:ahLst/>
              <a:cxnLst>
                <a:cxn ang="0">
                  <a:pos x="571" y="1230"/>
                </a:cxn>
                <a:cxn ang="0">
                  <a:pos x="505" y="1030"/>
                </a:cxn>
                <a:cxn ang="0">
                  <a:pos x="427" y="797"/>
                </a:cxn>
                <a:cxn ang="0">
                  <a:pos x="382" y="663"/>
                </a:cxn>
                <a:cxn ang="0">
                  <a:pos x="338" y="597"/>
                </a:cxn>
                <a:cxn ang="0">
                  <a:pos x="293" y="508"/>
                </a:cxn>
                <a:cxn ang="0">
                  <a:pos x="227" y="385"/>
                </a:cxn>
                <a:cxn ang="0">
                  <a:pos x="193" y="330"/>
                </a:cxn>
                <a:cxn ang="0">
                  <a:pos x="182" y="297"/>
                </a:cxn>
                <a:cxn ang="0">
                  <a:pos x="160" y="274"/>
                </a:cxn>
                <a:cxn ang="0">
                  <a:pos x="93" y="174"/>
                </a:cxn>
                <a:cxn ang="0">
                  <a:pos x="60" y="108"/>
                </a:cxn>
                <a:cxn ang="0">
                  <a:pos x="49" y="74"/>
                </a:cxn>
                <a:cxn ang="0">
                  <a:pos x="16" y="52"/>
                </a:cxn>
                <a:cxn ang="0">
                  <a:pos x="5" y="19"/>
                </a:cxn>
                <a:cxn ang="0">
                  <a:pos x="38" y="8"/>
                </a:cxn>
                <a:cxn ang="0">
                  <a:pos x="60" y="74"/>
                </a:cxn>
                <a:cxn ang="0">
                  <a:pos x="82" y="97"/>
                </a:cxn>
                <a:cxn ang="0">
                  <a:pos x="149" y="174"/>
                </a:cxn>
                <a:cxn ang="0">
                  <a:pos x="216" y="252"/>
                </a:cxn>
                <a:cxn ang="0">
                  <a:pos x="305" y="374"/>
                </a:cxn>
                <a:cxn ang="0">
                  <a:pos x="360" y="497"/>
                </a:cxn>
                <a:cxn ang="0">
                  <a:pos x="416" y="619"/>
                </a:cxn>
                <a:cxn ang="0">
                  <a:pos x="438" y="685"/>
                </a:cxn>
                <a:cxn ang="0">
                  <a:pos x="482" y="741"/>
                </a:cxn>
                <a:cxn ang="0">
                  <a:pos x="516" y="797"/>
                </a:cxn>
                <a:cxn ang="0">
                  <a:pos x="593" y="997"/>
                </a:cxn>
                <a:cxn ang="0">
                  <a:pos x="616" y="1063"/>
                </a:cxn>
                <a:cxn ang="0">
                  <a:pos x="605" y="1219"/>
                </a:cxn>
                <a:cxn ang="0">
                  <a:pos x="571" y="1208"/>
                </a:cxn>
                <a:cxn ang="0">
                  <a:pos x="571" y="1230"/>
                </a:cxn>
              </a:cxnLst>
              <a:rect l="0" t="0" r="r" b="b"/>
              <a:pathLst>
                <a:path w="620" h="1230">
                  <a:moveTo>
                    <a:pt x="571" y="1230"/>
                  </a:moveTo>
                  <a:cubicBezTo>
                    <a:pt x="559" y="1155"/>
                    <a:pt x="539" y="1095"/>
                    <a:pt x="505" y="1030"/>
                  </a:cubicBezTo>
                  <a:cubicBezTo>
                    <a:pt x="469" y="960"/>
                    <a:pt x="452" y="872"/>
                    <a:pt x="427" y="797"/>
                  </a:cubicBezTo>
                  <a:cubicBezTo>
                    <a:pt x="413" y="755"/>
                    <a:pt x="403" y="702"/>
                    <a:pt x="382" y="663"/>
                  </a:cubicBezTo>
                  <a:cubicBezTo>
                    <a:pt x="369" y="640"/>
                    <a:pt x="338" y="597"/>
                    <a:pt x="338" y="597"/>
                  </a:cubicBezTo>
                  <a:cubicBezTo>
                    <a:pt x="313" y="520"/>
                    <a:pt x="333" y="546"/>
                    <a:pt x="293" y="508"/>
                  </a:cubicBezTo>
                  <a:cubicBezTo>
                    <a:pt x="274" y="451"/>
                    <a:pt x="268" y="428"/>
                    <a:pt x="227" y="385"/>
                  </a:cubicBezTo>
                  <a:cubicBezTo>
                    <a:pt x="196" y="293"/>
                    <a:pt x="239" y="405"/>
                    <a:pt x="193" y="330"/>
                  </a:cubicBezTo>
                  <a:cubicBezTo>
                    <a:pt x="187" y="320"/>
                    <a:pt x="188" y="307"/>
                    <a:pt x="182" y="297"/>
                  </a:cubicBezTo>
                  <a:cubicBezTo>
                    <a:pt x="177" y="288"/>
                    <a:pt x="167" y="282"/>
                    <a:pt x="160" y="274"/>
                  </a:cubicBezTo>
                  <a:cubicBezTo>
                    <a:pt x="126" y="231"/>
                    <a:pt x="136" y="217"/>
                    <a:pt x="93" y="174"/>
                  </a:cubicBezTo>
                  <a:cubicBezTo>
                    <a:pt x="64" y="88"/>
                    <a:pt x="104" y="197"/>
                    <a:pt x="60" y="108"/>
                  </a:cubicBezTo>
                  <a:cubicBezTo>
                    <a:pt x="55" y="97"/>
                    <a:pt x="56" y="83"/>
                    <a:pt x="49" y="74"/>
                  </a:cubicBezTo>
                  <a:cubicBezTo>
                    <a:pt x="41" y="64"/>
                    <a:pt x="27" y="59"/>
                    <a:pt x="16" y="52"/>
                  </a:cubicBezTo>
                  <a:cubicBezTo>
                    <a:pt x="12" y="41"/>
                    <a:pt x="0" y="29"/>
                    <a:pt x="5" y="19"/>
                  </a:cubicBezTo>
                  <a:cubicBezTo>
                    <a:pt x="10" y="9"/>
                    <a:pt x="30" y="0"/>
                    <a:pt x="38" y="8"/>
                  </a:cubicBezTo>
                  <a:cubicBezTo>
                    <a:pt x="54" y="24"/>
                    <a:pt x="53" y="52"/>
                    <a:pt x="60" y="74"/>
                  </a:cubicBezTo>
                  <a:cubicBezTo>
                    <a:pt x="63" y="84"/>
                    <a:pt x="75" y="89"/>
                    <a:pt x="82" y="97"/>
                  </a:cubicBezTo>
                  <a:cubicBezTo>
                    <a:pt x="97" y="143"/>
                    <a:pt x="113" y="145"/>
                    <a:pt x="149" y="174"/>
                  </a:cubicBezTo>
                  <a:cubicBezTo>
                    <a:pt x="176" y="196"/>
                    <a:pt x="191" y="228"/>
                    <a:pt x="216" y="252"/>
                  </a:cubicBezTo>
                  <a:cubicBezTo>
                    <a:pt x="234" y="307"/>
                    <a:pt x="258" y="344"/>
                    <a:pt x="305" y="374"/>
                  </a:cubicBezTo>
                  <a:cubicBezTo>
                    <a:pt x="322" y="424"/>
                    <a:pt x="325" y="461"/>
                    <a:pt x="360" y="497"/>
                  </a:cubicBezTo>
                  <a:cubicBezTo>
                    <a:pt x="377" y="548"/>
                    <a:pt x="379" y="584"/>
                    <a:pt x="416" y="619"/>
                  </a:cubicBezTo>
                  <a:cubicBezTo>
                    <a:pt x="423" y="641"/>
                    <a:pt x="422" y="668"/>
                    <a:pt x="438" y="685"/>
                  </a:cubicBezTo>
                  <a:cubicBezTo>
                    <a:pt x="457" y="705"/>
                    <a:pt x="469" y="714"/>
                    <a:pt x="482" y="741"/>
                  </a:cubicBezTo>
                  <a:cubicBezTo>
                    <a:pt x="511" y="799"/>
                    <a:pt x="471" y="752"/>
                    <a:pt x="516" y="797"/>
                  </a:cubicBezTo>
                  <a:cubicBezTo>
                    <a:pt x="539" y="867"/>
                    <a:pt x="570" y="928"/>
                    <a:pt x="593" y="997"/>
                  </a:cubicBezTo>
                  <a:cubicBezTo>
                    <a:pt x="600" y="1019"/>
                    <a:pt x="616" y="1063"/>
                    <a:pt x="616" y="1063"/>
                  </a:cubicBezTo>
                  <a:cubicBezTo>
                    <a:pt x="612" y="1115"/>
                    <a:pt x="620" y="1169"/>
                    <a:pt x="605" y="1219"/>
                  </a:cubicBezTo>
                  <a:cubicBezTo>
                    <a:pt x="601" y="1230"/>
                    <a:pt x="582" y="1204"/>
                    <a:pt x="571" y="1208"/>
                  </a:cubicBezTo>
                  <a:cubicBezTo>
                    <a:pt x="564" y="1210"/>
                    <a:pt x="571" y="1223"/>
                    <a:pt x="571" y="1230"/>
                  </a:cubicBezTo>
                  <a:close/>
                </a:path>
              </a:pathLst>
            </a:custGeom>
            <a:solidFill>
              <a:srgbClr val="FF3300"/>
            </a:solidFill>
            <a:ln w="9525">
              <a:solidFill>
                <a:schemeClr val="tx1"/>
              </a:solidFill>
              <a:round/>
              <a:headEnd/>
              <a:tailEnd/>
            </a:ln>
            <a:effectLst/>
          </p:spPr>
          <p:txBody>
            <a:bodyPr wrap="none" anchor="ctr"/>
            <a:lstStyle/>
            <a:p>
              <a:endParaRPr lang="en-GB"/>
            </a:p>
          </p:txBody>
        </p:sp>
        <p:sp>
          <p:nvSpPr>
            <p:cNvPr id="7176" name="Freeform 8"/>
            <p:cNvSpPr>
              <a:spLocks/>
            </p:cNvSpPr>
            <p:nvPr/>
          </p:nvSpPr>
          <p:spPr bwMode="auto">
            <a:xfrm>
              <a:off x="3810000" y="4648200"/>
              <a:ext cx="1792288" cy="1128713"/>
            </a:xfrm>
            <a:custGeom>
              <a:avLst/>
              <a:gdLst/>
              <a:ahLst/>
              <a:cxnLst>
                <a:cxn ang="0">
                  <a:pos x="1111" y="667"/>
                </a:cxn>
                <a:cxn ang="0">
                  <a:pos x="1033" y="611"/>
                </a:cxn>
                <a:cxn ang="0">
                  <a:pos x="977" y="567"/>
                </a:cxn>
                <a:cxn ang="0">
                  <a:pos x="888" y="545"/>
                </a:cxn>
                <a:cxn ang="0">
                  <a:pos x="822" y="522"/>
                </a:cxn>
                <a:cxn ang="0">
                  <a:pos x="788" y="511"/>
                </a:cxn>
                <a:cxn ang="0">
                  <a:pos x="688" y="456"/>
                </a:cxn>
                <a:cxn ang="0">
                  <a:pos x="622" y="422"/>
                </a:cxn>
                <a:cxn ang="0">
                  <a:pos x="600" y="389"/>
                </a:cxn>
                <a:cxn ang="0">
                  <a:pos x="544" y="345"/>
                </a:cxn>
                <a:cxn ang="0">
                  <a:pos x="488" y="300"/>
                </a:cxn>
                <a:cxn ang="0">
                  <a:pos x="388" y="245"/>
                </a:cxn>
                <a:cxn ang="0">
                  <a:pos x="288" y="189"/>
                </a:cxn>
                <a:cxn ang="0">
                  <a:pos x="222" y="145"/>
                </a:cxn>
                <a:cxn ang="0">
                  <a:pos x="111" y="67"/>
                </a:cxn>
                <a:cxn ang="0">
                  <a:pos x="22" y="0"/>
                </a:cxn>
                <a:cxn ang="0">
                  <a:pos x="22" y="67"/>
                </a:cxn>
                <a:cxn ang="0">
                  <a:pos x="55" y="78"/>
                </a:cxn>
                <a:cxn ang="0">
                  <a:pos x="88" y="100"/>
                </a:cxn>
                <a:cxn ang="0">
                  <a:pos x="300" y="222"/>
                </a:cxn>
                <a:cxn ang="0">
                  <a:pos x="388" y="289"/>
                </a:cxn>
                <a:cxn ang="0">
                  <a:pos x="433" y="334"/>
                </a:cxn>
                <a:cxn ang="0">
                  <a:pos x="466" y="345"/>
                </a:cxn>
                <a:cxn ang="0">
                  <a:pos x="533" y="378"/>
                </a:cxn>
                <a:cxn ang="0">
                  <a:pos x="800" y="589"/>
                </a:cxn>
                <a:cxn ang="0">
                  <a:pos x="900" y="622"/>
                </a:cxn>
                <a:cxn ang="0">
                  <a:pos x="933" y="633"/>
                </a:cxn>
                <a:cxn ang="0">
                  <a:pos x="966" y="645"/>
                </a:cxn>
                <a:cxn ang="0">
                  <a:pos x="1022" y="689"/>
                </a:cxn>
                <a:cxn ang="0">
                  <a:pos x="1089" y="711"/>
                </a:cxn>
                <a:cxn ang="0">
                  <a:pos x="1111" y="667"/>
                </a:cxn>
              </a:cxnLst>
              <a:rect l="0" t="0" r="r" b="b"/>
              <a:pathLst>
                <a:path w="1129" h="711">
                  <a:moveTo>
                    <a:pt x="1111" y="667"/>
                  </a:moveTo>
                  <a:cubicBezTo>
                    <a:pt x="1087" y="594"/>
                    <a:pt x="1122" y="670"/>
                    <a:pt x="1033" y="611"/>
                  </a:cubicBezTo>
                  <a:cubicBezTo>
                    <a:pt x="1013" y="598"/>
                    <a:pt x="997" y="579"/>
                    <a:pt x="977" y="567"/>
                  </a:cubicBezTo>
                  <a:cubicBezTo>
                    <a:pt x="957" y="555"/>
                    <a:pt x="904" y="550"/>
                    <a:pt x="888" y="545"/>
                  </a:cubicBezTo>
                  <a:cubicBezTo>
                    <a:pt x="866" y="539"/>
                    <a:pt x="844" y="529"/>
                    <a:pt x="822" y="522"/>
                  </a:cubicBezTo>
                  <a:cubicBezTo>
                    <a:pt x="811" y="518"/>
                    <a:pt x="788" y="511"/>
                    <a:pt x="788" y="511"/>
                  </a:cubicBezTo>
                  <a:cubicBezTo>
                    <a:pt x="712" y="460"/>
                    <a:pt x="747" y="475"/>
                    <a:pt x="688" y="456"/>
                  </a:cubicBezTo>
                  <a:cubicBezTo>
                    <a:pt x="667" y="442"/>
                    <a:pt x="641" y="438"/>
                    <a:pt x="622" y="422"/>
                  </a:cubicBezTo>
                  <a:cubicBezTo>
                    <a:pt x="612" y="414"/>
                    <a:pt x="608" y="399"/>
                    <a:pt x="600" y="389"/>
                  </a:cubicBezTo>
                  <a:cubicBezTo>
                    <a:pt x="583" y="368"/>
                    <a:pt x="566" y="360"/>
                    <a:pt x="544" y="345"/>
                  </a:cubicBezTo>
                  <a:cubicBezTo>
                    <a:pt x="503" y="282"/>
                    <a:pt x="546" y="332"/>
                    <a:pt x="488" y="300"/>
                  </a:cubicBezTo>
                  <a:cubicBezTo>
                    <a:pt x="373" y="237"/>
                    <a:pt x="465" y="270"/>
                    <a:pt x="388" y="245"/>
                  </a:cubicBezTo>
                  <a:cubicBezTo>
                    <a:pt x="312" y="193"/>
                    <a:pt x="347" y="208"/>
                    <a:pt x="288" y="189"/>
                  </a:cubicBezTo>
                  <a:cubicBezTo>
                    <a:pt x="266" y="174"/>
                    <a:pt x="241" y="164"/>
                    <a:pt x="222" y="145"/>
                  </a:cubicBezTo>
                  <a:cubicBezTo>
                    <a:pt x="183" y="106"/>
                    <a:pt x="163" y="84"/>
                    <a:pt x="111" y="67"/>
                  </a:cubicBezTo>
                  <a:cubicBezTo>
                    <a:pt x="84" y="41"/>
                    <a:pt x="22" y="0"/>
                    <a:pt x="22" y="0"/>
                  </a:cubicBezTo>
                  <a:cubicBezTo>
                    <a:pt x="15" y="22"/>
                    <a:pt x="0" y="45"/>
                    <a:pt x="22" y="67"/>
                  </a:cubicBezTo>
                  <a:cubicBezTo>
                    <a:pt x="30" y="75"/>
                    <a:pt x="45" y="73"/>
                    <a:pt x="55" y="78"/>
                  </a:cubicBezTo>
                  <a:cubicBezTo>
                    <a:pt x="67" y="84"/>
                    <a:pt x="78" y="92"/>
                    <a:pt x="88" y="100"/>
                  </a:cubicBezTo>
                  <a:cubicBezTo>
                    <a:pt x="146" y="145"/>
                    <a:pt x="229" y="199"/>
                    <a:pt x="300" y="222"/>
                  </a:cubicBezTo>
                  <a:cubicBezTo>
                    <a:pt x="340" y="264"/>
                    <a:pt x="313" y="239"/>
                    <a:pt x="388" y="289"/>
                  </a:cubicBezTo>
                  <a:cubicBezTo>
                    <a:pt x="406" y="301"/>
                    <a:pt x="418" y="319"/>
                    <a:pt x="433" y="334"/>
                  </a:cubicBezTo>
                  <a:cubicBezTo>
                    <a:pt x="441" y="342"/>
                    <a:pt x="456" y="340"/>
                    <a:pt x="466" y="345"/>
                  </a:cubicBezTo>
                  <a:cubicBezTo>
                    <a:pt x="552" y="387"/>
                    <a:pt x="451" y="351"/>
                    <a:pt x="533" y="378"/>
                  </a:cubicBezTo>
                  <a:cubicBezTo>
                    <a:pt x="613" y="459"/>
                    <a:pt x="705" y="527"/>
                    <a:pt x="800" y="589"/>
                  </a:cubicBezTo>
                  <a:cubicBezTo>
                    <a:pt x="803" y="591"/>
                    <a:pt x="882" y="616"/>
                    <a:pt x="900" y="622"/>
                  </a:cubicBezTo>
                  <a:cubicBezTo>
                    <a:pt x="911" y="626"/>
                    <a:pt x="922" y="629"/>
                    <a:pt x="933" y="633"/>
                  </a:cubicBezTo>
                  <a:cubicBezTo>
                    <a:pt x="944" y="637"/>
                    <a:pt x="966" y="645"/>
                    <a:pt x="966" y="645"/>
                  </a:cubicBezTo>
                  <a:cubicBezTo>
                    <a:pt x="984" y="662"/>
                    <a:pt x="999" y="679"/>
                    <a:pt x="1022" y="689"/>
                  </a:cubicBezTo>
                  <a:cubicBezTo>
                    <a:pt x="1044" y="698"/>
                    <a:pt x="1089" y="711"/>
                    <a:pt x="1089" y="711"/>
                  </a:cubicBezTo>
                  <a:cubicBezTo>
                    <a:pt x="1129" y="684"/>
                    <a:pt x="1128" y="701"/>
                    <a:pt x="1111" y="667"/>
                  </a:cubicBezTo>
                  <a:close/>
                </a:path>
              </a:pathLst>
            </a:custGeom>
            <a:solidFill>
              <a:srgbClr val="FF3300"/>
            </a:solidFill>
            <a:ln w="9525">
              <a:solidFill>
                <a:schemeClr val="tx1"/>
              </a:solidFill>
              <a:round/>
              <a:headEnd/>
              <a:tailEnd/>
            </a:ln>
            <a:effectLst/>
          </p:spPr>
          <p:txBody>
            <a:bodyPr wrap="none" anchor="ctr"/>
            <a:lstStyle/>
            <a:p>
              <a:endParaRPr lang="en-GB"/>
            </a:p>
          </p:txBody>
        </p:sp>
      </p:grpSp>
      <p:sp>
        <p:nvSpPr>
          <p:cNvPr id="7187" name="Text Box 19"/>
          <p:cNvSpPr txBox="1">
            <a:spLocks noChangeArrowheads="1"/>
          </p:cNvSpPr>
          <p:nvPr/>
        </p:nvSpPr>
        <p:spPr bwMode="auto">
          <a:xfrm>
            <a:off x="107504" y="116632"/>
            <a:ext cx="5791200" cy="641350"/>
          </a:xfrm>
          <a:prstGeom prst="rect">
            <a:avLst/>
          </a:prstGeom>
          <a:noFill/>
          <a:ln w="9525">
            <a:noFill/>
            <a:miter lim="800000"/>
            <a:headEnd/>
            <a:tailEnd/>
          </a:ln>
          <a:effectLst/>
        </p:spPr>
        <p:txBody>
          <a:bodyPr>
            <a:spAutoFit/>
          </a:bodyPr>
          <a:lstStyle/>
          <a:p>
            <a:pPr algn="ctr">
              <a:spcBef>
                <a:spcPct val="50000"/>
              </a:spcBef>
            </a:pPr>
            <a:r>
              <a:rPr lang="en-GB" sz="3600" dirty="0">
                <a:solidFill>
                  <a:srgbClr val="FFC000"/>
                </a:solidFill>
                <a:latin typeface="Arial" charset="0"/>
              </a:rPr>
              <a:t>Ventricular Depolarisation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basis of the </a:t>
            </a:r>
            <a:r>
              <a:rPr lang="en-GB" dirty="0" err="1" smtClean="0"/>
              <a:t>ECG</a:t>
            </a:r>
            <a:endParaRPr lang="en-GB" dirty="0"/>
          </a:p>
        </p:txBody>
      </p:sp>
      <p:sp>
        <p:nvSpPr>
          <p:cNvPr id="3" name="Rectangle 2"/>
          <p:cNvSpPr/>
          <p:nvPr/>
        </p:nvSpPr>
        <p:spPr>
          <a:xfrm>
            <a:off x="1187624" y="1268760"/>
            <a:ext cx="6048672" cy="1200329"/>
          </a:xfrm>
          <a:prstGeom prst="rect">
            <a:avLst/>
          </a:prstGeom>
        </p:spPr>
        <p:txBody>
          <a:bodyPr wrap="square">
            <a:spAutoFit/>
          </a:bodyPr>
          <a:lstStyle/>
          <a:p>
            <a:r>
              <a:rPr lang="en-GB" dirty="0" smtClean="0">
                <a:solidFill>
                  <a:schemeClr val="bg1"/>
                </a:solidFill>
                <a:latin typeface="Arial" charset="0"/>
              </a:rPr>
              <a:t>The effects of a wave of depolarisation are detected as the potential difference between two electrodes.</a:t>
            </a:r>
            <a:endParaRPr lang="en-GB" dirty="0">
              <a:solidFill>
                <a:schemeClr val="bg1"/>
              </a:solidFill>
            </a:endParaRPr>
          </a:p>
        </p:txBody>
      </p:sp>
      <p:sp>
        <p:nvSpPr>
          <p:cNvPr id="4" name="Rectangle 3"/>
          <p:cNvSpPr/>
          <p:nvPr/>
        </p:nvSpPr>
        <p:spPr>
          <a:xfrm>
            <a:off x="1187624" y="2492896"/>
            <a:ext cx="6048672" cy="2492990"/>
          </a:xfrm>
          <a:prstGeom prst="rect">
            <a:avLst/>
          </a:prstGeom>
        </p:spPr>
        <p:txBody>
          <a:bodyPr wrap="square">
            <a:spAutoFit/>
          </a:bodyPr>
          <a:lstStyle/>
          <a:p>
            <a:pPr>
              <a:spcBef>
                <a:spcPct val="50000"/>
              </a:spcBef>
            </a:pPr>
            <a:r>
              <a:rPr lang="en-GB" dirty="0" smtClean="0">
                <a:solidFill>
                  <a:schemeClr val="bg1"/>
                </a:solidFill>
                <a:latin typeface="Arial" charset="0"/>
              </a:rPr>
              <a:t>When a wave of </a:t>
            </a:r>
            <a:r>
              <a:rPr lang="en-GB" dirty="0" smtClean="0">
                <a:solidFill>
                  <a:srgbClr val="FFFF00"/>
                </a:solidFill>
                <a:latin typeface="Arial" charset="0"/>
              </a:rPr>
              <a:t>depolarisation</a:t>
            </a:r>
            <a:r>
              <a:rPr lang="en-GB" dirty="0" smtClean="0">
                <a:solidFill>
                  <a:schemeClr val="bg1"/>
                </a:solidFill>
                <a:latin typeface="Arial" charset="0"/>
              </a:rPr>
              <a:t> is moving TOWARDS  the positive electrode it causes an UPWARD deflection. </a:t>
            </a:r>
          </a:p>
          <a:p>
            <a:pPr>
              <a:spcBef>
                <a:spcPct val="50000"/>
              </a:spcBef>
            </a:pPr>
            <a:r>
              <a:rPr lang="en-GB" dirty="0" smtClean="0">
                <a:solidFill>
                  <a:schemeClr val="bg1"/>
                </a:solidFill>
                <a:latin typeface="Arial" charset="0"/>
              </a:rPr>
              <a:t>When it is moving AWAY from the positive electrode it causes a DOWNWARD deflection.</a:t>
            </a:r>
            <a:endParaRPr lang="en-GB" dirty="0">
              <a:solidFill>
                <a:schemeClr val="bg1"/>
              </a:solidFill>
              <a:latin typeface="Arial" charset="0"/>
            </a:endParaRPr>
          </a:p>
        </p:txBody>
      </p:sp>
      <p:sp>
        <p:nvSpPr>
          <p:cNvPr id="5" name="Rectangle 4"/>
          <p:cNvSpPr/>
          <p:nvPr/>
        </p:nvSpPr>
        <p:spPr>
          <a:xfrm>
            <a:off x="1187624" y="5085184"/>
            <a:ext cx="6048672" cy="1200329"/>
          </a:xfrm>
          <a:prstGeom prst="rect">
            <a:avLst/>
          </a:prstGeom>
        </p:spPr>
        <p:txBody>
          <a:bodyPr wrap="square">
            <a:spAutoFit/>
          </a:bodyPr>
          <a:lstStyle/>
          <a:p>
            <a:pPr>
              <a:spcBef>
                <a:spcPct val="50000"/>
              </a:spcBef>
            </a:pPr>
            <a:r>
              <a:rPr lang="en-GB" dirty="0" smtClean="0">
                <a:solidFill>
                  <a:schemeClr val="bg1"/>
                </a:solidFill>
                <a:latin typeface="Arial" charset="0"/>
              </a:rPr>
              <a:t>When a wave of </a:t>
            </a:r>
            <a:r>
              <a:rPr lang="en-GB" dirty="0" smtClean="0">
                <a:solidFill>
                  <a:srgbClr val="FFFF00"/>
                </a:solidFill>
                <a:latin typeface="Arial" charset="0"/>
              </a:rPr>
              <a:t>repolarising</a:t>
            </a:r>
            <a:r>
              <a:rPr lang="en-GB" dirty="0" smtClean="0">
                <a:solidFill>
                  <a:schemeClr val="bg1"/>
                </a:solidFill>
                <a:latin typeface="Arial" charset="0"/>
              </a:rPr>
              <a:t> current is moving AWAY the positive electrode it causes an UPWARD deflection.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t>The potassium hypothesis</a:t>
            </a:r>
          </a:p>
        </p:txBody>
      </p:sp>
      <p:sp>
        <p:nvSpPr>
          <p:cNvPr id="158723" name="Rectangle 3"/>
          <p:cNvSpPr>
            <a:spLocks noGrp="1" noChangeArrowheads="1"/>
          </p:cNvSpPr>
          <p:nvPr>
            <p:ph type="body" idx="1"/>
          </p:nvPr>
        </p:nvSpPr>
        <p:spPr>
          <a:xfrm>
            <a:off x="381000" y="1955800"/>
            <a:ext cx="3436938" cy="3648075"/>
          </a:xfrm>
        </p:spPr>
        <p:txBody>
          <a:bodyPr/>
          <a:lstStyle/>
          <a:p>
            <a:pPr>
              <a:lnSpc>
                <a:spcPct val="90000"/>
              </a:lnSpc>
            </a:pPr>
            <a:r>
              <a:rPr lang="en-GB" sz="1800"/>
              <a:t>2 chambers separated by impermeable membrane</a:t>
            </a:r>
          </a:p>
          <a:p>
            <a:pPr>
              <a:lnSpc>
                <a:spcPct val="90000"/>
              </a:lnSpc>
            </a:pPr>
            <a:r>
              <a:rPr lang="en-GB" sz="1800"/>
              <a:t>2 different concentrations of KCl added to each compartment (high conc. on one side &amp; low conc. on the other)</a:t>
            </a:r>
          </a:p>
          <a:p>
            <a:pPr>
              <a:lnSpc>
                <a:spcPct val="90000"/>
              </a:lnSpc>
            </a:pPr>
            <a:r>
              <a:rPr lang="en-GB" sz="1800"/>
              <a:t>Add measuring device</a:t>
            </a:r>
          </a:p>
          <a:p>
            <a:pPr>
              <a:lnSpc>
                <a:spcPct val="90000"/>
              </a:lnSpc>
            </a:pPr>
            <a:r>
              <a:rPr lang="en-GB" sz="1800"/>
              <a:t>Chemical concentration gradient but since barrier is impermeable there is no potential difference between the chambers</a:t>
            </a:r>
          </a:p>
        </p:txBody>
      </p:sp>
      <p:grpSp>
        <p:nvGrpSpPr>
          <p:cNvPr id="158724" name="Group 4"/>
          <p:cNvGrpSpPr>
            <a:grpSpLocks/>
          </p:cNvGrpSpPr>
          <p:nvPr/>
        </p:nvGrpSpPr>
        <p:grpSpPr bwMode="auto">
          <a:xfrm>
            <a:off x="4572000" y="3429000"/>
            <a:ext cx="3600450" cy="1944688"/>
            <a:chOff x="2880" y="2160"/>
            <a:chExt cx="2268" cy="1225"/>
          </a:xfrm>
        </p:grpSpPr>
        <p:sp>
          <p:nvSpPr>
            <p:cNvPr id="158725" name="Line 5"/>
            <p:cNvSpPr>
              <a:spLocks noChangeShapeType="1"/>
            </p:cNvSpPr>
            <p:nvPr/>
          </p:nvSpPr>
          <p:spPr bwMode="auto">
            <a:xfrm>
              <a:off x="2880" y="2160"/>
              <a:ext cx="0" cy="1225"/>
            </a:xfrm>
            <a:prstGeom prst="line">
              <a:avLst/>
            </a:prstGeom>
            <a:noFill/>
            <a:ln w="28575">
              <a:solidFill>
                <a:schemeClr val="bg1"/>
              </a:solidFill>
              <a:round/>
              <a:headEnd/>
              <a:tailEnd/>
            </a:ln>
            <a:effectLst/>
          </p:spPr>
          <p:txBody>
            <a:bodyPr/>
            <a:lstStyle/>
            <a:p>
              <a:endParaRPr lang="en-GB"/>
            </a:p>
          </p:txBody>
        </p:sp>
        <p:sp>
          <p:nvSpPr>
            <p:cNvPr id="158726" name="Line 6"/>
            <p:cNvSpPr>
              <a:spLocks noChangeShapeType="1"/>
            </p:cNvSpPr>
            <p:nvPr/>
          </p:nvSpPr>
          <p:spPr bwMode="auto">
            <a:xfrm>
              <a:off x="2880" y="3385"/>
              <a:ext cx="2268" cy="0"/>
            </a:xfrm>
            <a:prstGeom prst="line">
              <a:avLst/>
            </a:prstGeom>
            <a:noFill/>
            <a:ln w="28575">
              <a:solidFill>
                <a:schemeClr val="bg1"/>
              </a:solidFill>
              <a:round/>
              <a:headEnd/>
              <a:tailEnd/>
            </a:ln>
            <a:effectLst/>
          </p:spPr>
          <p:txBody>
            <a:bodyPr/>
            <a:lstStyle/>
            <a:p>
              <a:endParaRPr lang="en-GB"/>
            </a:p>
          </p:txBody>
        </p:sp>
        <p:sp>
          <p:nvSpPr>
            <p:cNvPr id="158727" name="Line 7"/>
            <p:cNvSpPr>
              <a:spLocks noChangeShapeType="1"/>
            </p:cNvSpPr>
            <p:nvPr/>
          </p:nvSpPr>
          <p:spPr bwMode="auto">
            <a:xfrm>
              <a:off x="5148" y="2160"/>
              <a:ext cx="0" cy="1225"/>
            </a:xfrm>
            <a:prstGeom prst="line">
              <a:avLst/>
            </a:prstGeom>
            <a:noFill/>
            <a:ln w="28575">
              <a:solidFill>
                <a:schemeClr val="bg1"/>
              </a:solidFill>
              <a:round/>
              <a:headEnd/>
              <a:tailEnd/>
            </a:ln>
            <a:effectLst/>
          </p:spPr>
          <p:txBody>
            <a:bodyPr/>
            <a:lstStyle/>
            <a:p>
              <a:endParaRPr lang="en-GB"/>
            </a:p>
          </p:txBody>
        </p:sp>
        <p:sp>
          <p:nvSpPr>
            <p:cNvPr id="158728" name="Line 8"/>
            <p:cNvSpPr>
              <a:spLocks noChangeShapeType="1"/>
            </p:cNvSpPr>
            <p:nvPr/>
          </p:nvSpPr>
          <p:spPr bwMode="auto">
            <a:xfrm>
              <a:off x="4014" y="2160"/>
              <a:ext cx="0" cy="1225"/>
            </a:xfrm>
            <a:prstGeom prst="line">
              <a:avLst/>
            </a:prstGeom>
            <a:noFill/>
            <a:ln w="9525">
              <a:solidFill>
                <a:schemeClr val="bg1"/>
              </a:solidFill>
              <a:round/>
              <a:headEnd/>
              <a:tailEnd/>
            </a:ln>
            <a:effectLst/>
          </p:spPr>
          <p:txBody>
            <a:bodyPr/>
            <a:lstStyle/>
            <a:p>
              <a:endParaRPr lang="en-GB"/>
            </a:p>
          </p:txBody>
        </p:sp>
      </p:grpSp>
      <p:grpSp>
        <p:nvGrpSpPr>
          <p:cNvPr id="158729" name="Group 9"/>
          <p:cNvGrpSpPr>
            <a:grpSpLocks/>
          </p:cNvGrpSpPr>
          <p:nvPr/>
        </p:nvGrpSpPr>
        <p:grpSpPr bwMode="auto">
          <a:xfrm>
            <a:off x="5070475" y="1025525"/>
            <a:ext cx="2540000" cy="3194050"/>
            <a:chOff x="3194" y="646"/>
            <a:chExt cx="1600" cy="2012"/>
          </a:xfrm>
        </p:grpSpPr>
        <p:grpSp>
          <p:nvGrpSpPr>
            <p:cNvPr id="158730" name="Group 10"/>
            <p:cNvGrpSpPr>
              <a:grpSpLocks/>
            </p:cNvGrpSpPr>
            <p:nvPr/>
          </p:nvGrpSpPr>
          <p:grpSpPr bwMode="auto">
            <a:xfrm>
              <a:off x="3411" y="1704"/>
              <a:ext cx="45" cy="949"/>
              <a:chOff x="1995" y="1026"/>
              <a:chExt cx="45" cy="949"/>
            </a:xfrm>
          </p:grpSpPr>
          <p:sp>
            <p:nvSpPr>
              <p:cNvPr id="158731" name="Line 11"/>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58732" name="Rectangle 12"/>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58733" name="Group 13"/>
            <p:cNvGrpSpPr>
              <a:grpSpLocks/>
            </p:cNvGrpSpPr>
            <p:nvPr/>
          </p:nvGrpSpPr>
          <p:grpSpPr bwMode="auto">
            <a:xfrm>
              <a:off x="4538" y="1709"/>
              <a:ext cx="45" cy="949"/>
              <a:chOff x="1995" y="1026"/>
              <a:chExt cx="45" cy="949"/>
            </a:xfrm>
          </p:grpSpPr>
          <p:sp>
            <p:nvSpPr>
              <p:cNvPr id="158734" name="Line 14"/>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58735" name="Rectangle 15"/>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58736" name="Group 16"/>
            <p:cNvGrpSpPr>
              <a:grpSpLocks/>
            </p:cNvGrpSpPr>
            <p:nvPr/>
          </p:nvGrpSpPr>
          <p:grpSpPr bwMode="auto">
            <a:xfrm>
              <a:off x="3194" y="646"/>
              <a:ext cx="1600" cy="1063"/>
              <a:chOff x="3194" y="646"/>
              <a:chExt cx="1600" cy="1063"/>
            </a:xfrm>
          </p:grpSpPr>
          <p:sp>
            <p:nvSpPr>
              <p:cNvPr id="158737" name="Rectangle 17"/>
              <p:cNvSpPr>
                <a:spLocks noChangeArrowheads="1"/>
              </p:cNvSpPr>
              <p:nvPr/>
            </p:nvSpPr>
            <p:spPr bwMode="auto">
              <a:xfrm>
                <a:off x="3194" y="646"/>
                <a:ext cx="1600" cy="10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58738" name="Rectangle 18"/>
              <p:cNvSpPr>
                <a:spLocks noChangeArrowheads="1"/>
              </p:cNvSpPr>
              <p:nvPr/>
            </p:nvSpPr>
            <p:spPr bwMode="auto">
              <a:xfrm>
                <a:off x="3372" y="790"/>
                <a:ext cx="1260" cy="52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58739" name="Line 19"/>
              <p:cNvSpPr>
                <a:spLocks noChangeShapeType="1"/>
              </p:cNvSpPr>
              <p:nvPr/>
            </p:nvSpPr>
            <p:spPr bwMode="auto">
              <a:xfrm>
                <a:off x="3373" y="1056"/>
                <a:ext cx="1254" cy="0"/>
              </a:xfrm>
              <a:prstGeom prst="line">
                <a:avLst/>
              </a:prstGeom>
              <a:noFill/>
              <a:ln w="9525">
                <a:solidFill>
                  <a:schemeClr val="tx1"/>
                </a:solidFill>
                <a:round/>
                <a:headEnd/>
                <a:tailEnd/>
              </a:ln>
              <a:effectLst/>
            </p:spPr>
            <p:txBody>
              <a:bodyPr/>
              <a:lstStyle/>
              <a:p>
                <a:endParaRPr lang="en-GB"/>
              </a:p>
            </p:txBody>
          </p:sp>
          <p:grpSp>
            <p:nvGrpSpPr>
              <p:cNvPr id="158740" name="Group 20"/>
              <p:cNvGrpSpPr>
                <a:grpSpLocks/>
              </p:cNvGrpSpPr>
              <p:nvPr/>
            </p:nvGrpSpPr>
            <p:grpSpPr bwMode="auto">
              <a:xfrm>
                <a:off x="3792" y="1022"/>
                <a:ext cx="448" cy="68"/>
                <a:chOff x="3786" y="950"/>
                <a:chExt cx="454" cy="206"/>
              </a:xfrm>
            </p:grpSpPr>
            <p:sp>
              <p:nvSpPr>
                <p:cNvPr id="158741" name="Line 21"/>
                <p:cNvSpPr>
                  <a:spLocks noChangeShapeType="1"/>
                </p:cNvSpPr>
                <p:nvPr/>
              </p:nvSpPr>
              <p:spPr bwMode="auto">
                <a:xfrm>
                  <a:off x="4240" y="950"/>
                  <a:ext cx="0" cy="206"/>
                </a:xfrm>
                <a:prstGeom prst="line">
                  <a:avLst/>
                </a:prstGeom>
                <a:noFill/>
                <a:ln w="9525">
                  <a:solidFill>
                    <a:schemeClr val="tx1"/>
                  </a:solidFill>
                  <a:round/>
                  <a:headEnd/>
                  <a:tailEnd/>
                </a:ln>
                <a:effectLst/>
              </p:spPr>
              <p:txBody>
                <a:bodyPr/>
                <a:lstStyle/>
                <a:p>
                  <a:endParaRPr lang="en-GB"/>
                </a:p>
              </p:txBody>
            </p:sp>
            <p:sp>
              <p:nvSpPr>
                <p:cNvPr id="158742" name="Line 22"/>
                <p:cNvSpPr>
                  <a:spLocks noChangeShapeType="1"/>
                </p:cNvSpPr>
                <p:nvPr/>
              </p:nvSpPr>
              <p:spPr bwMode="auto">
                <a:xfrm>
                  <a:off x="3786" y="950"/>
                  <a:ext cx="0" cy="201"/>
                </a:xfrm>
                <a:prstGeom prst="line">
                  <a:avLst/>
                </a:prstGeom>
                <a:noFill/>
                <a:ln w="9525">
                  <a:solidFill>
                    <a:schemeClr val="tx1"/>
                  </a:solidFill>
                  <a:round/>
                  <a:headEnd/>
                  <a:tailEnd/>
                </a:ln>
                <a:effectLst/>
              </p:spPr>
              <p:txBody>
                <a:bodyPr/>
                <a:lstStyle/>
                <a:p>
                  <a:endParaRPr lang="en-GB"/>
                </a:p>
              </p:txBody>
            </p:sp>
          </p:grpSp>
          <p:grpSp>
            <p:nvGrpSpPr>
              <p:cNvPr id="158743" name="Group 23"/>
              <p:cNvGrpSpPr>
                <a:grpSpLocks/>
              </p:cNvGrpSpPr>
              <p:nvPr/>
            </p:nvGrpSpPr>
            <p:grpSpPr bwMode="auto">
              <a:xfrm>
                <a:off x="3570" y="1002"/>
                <a:ext cx="870" cy="106"/>
                <a:chOff x="3570" y="948"/>
                <a:chExt cx="870" cy="208"/>
              </a:xfrm>
            </p:grpSpPr>
            <p:sp>
              <p:nvSpPr>
                <p:cNvPr id="158744" name="Line 24"/>
                <p:cNvSpPr>
                  <a:spLocks noChangeShapeType="1"/>
                </p:cNvSpPr>
                <p:nvPr/>
              </p:nvSpPr>
              <p:spPr bwMode="auto">
                <a:xfrm>
                  <a:off x="4022" y="948"/>
                  <a:ext cx="0" cy="205"/>
                </a:xfrm>
                <a:prstGeom prst="line">
                  <a:avLst/>
                </a:prstGeom>
                <a:noFill/>
                <a:ln w="9525">
                  <a:solidFill>
                    <a:schemeClr val="tx1"/>
                  </a:solidFill>
                  <a:round/>
                  <a:headEnd/>
                  <a:tailEnd/>
                </a:ln>
                <a:effectLst/>
              </p:spPr>
              <p:txBody>
                <a:bodyPr/>
                <a:lstStyle/>
                <a:p>
                  <a:endParaRPr lang="en-GB"/>
                </a:p>
              </p:txBody>
            </p:sp>
            <p:sp>
              <p:nvSpPr>
                <p:cNvPr id="158745" name="Line 25"/>
                <p:cNvSpPr>
                  <a:spLocks noChangeShapeType="1"/>
                </p:cNvSpPr>
                <p:nvPr/>
              </p:nvSpPr>
              <p:spPr bwMode="auto">
                <a:xfrm>
                  <a:off x="4440" y="950"/>
                  <a:ext cx="0" cy="206"/>
                </a:xfrm>
                <a:prstGeom prst="line">
                  <a:avLst/>
                </a:prstGeom>
                <a:noFill/>
                <a:ln w="9525">
                  <a:solidFill>
                    <a:schemeClr val="tx1"/>
                  </a:solidFill>
                  <a:round/>
                  <a:headEnd/>
                  <a:tailEnd/>
                </a:ln>
                <a:effectLst/>
              </p:spPr>
              <p:txBody>
                <a:bodyPr/>
                <a:lstStyle/>
                <a:p>
                  <a:endParaRPr lang="en-GB"/>
                </a:p>
              </p:txBody>
            </p:sp>
            <p:sp>
              <p:nvSpPr>
                <p:cNvPr id="158746" name="Line 26"/>
                <p:cNvSpPr>
                  <a:spLocks noChangeShapeType="1"/>
                </p:cNvSpPr>
                <p:nvPr/>
              </p:nvSpPr>
              <p:spPr bwMode="auto">
                <a:xfrm>
                  <a:off x="3570" y="950"/>
                  <a:ext cx="0" cy="206"/>
                </a:xfrm>
                <a:prstGeom prst="line">
                  <a:avLst/>
                </a:prstGeom>
                <a:noFill/>
                <a:ln w="9525">
                  <a:solidFill>
                    <a:schemeClr val="tx1"/>
                  </a:solidFill>
                  <a:round/>
                  <a:headEnd/>
                  <a:tailEnd/>
                </a:ln>
                <a:effectLst/>
              </p:spPr>
              <p:txBody>
                <a:bodyPr/>
                <a:lstStyle/>
                <a:p>
                  <a:endParaRPr lang="en-GB"/>
                </a:p>
              </p:txBody>
            </p:sp>
          </p:grpSp>
          <p:sp>
            <p:nvSpPr>
              <p:cNvPr id="158747" name="Text Box 27"/>
              <p:cNvSpPr txBox="1">
                <a:spLocks noChangeArrowheads="1"/>
              </p:cNvSpPr>
              <p:nvPr/>
            </p:nvSpPr>
            <p:spPr bwMode="auto">
              <a:xfrm>
                <a:off x="3382" y="828"/>
                <a:ext cx="376"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58748" name="Text Box 28"/>
              <p:cNvSpPr txBox="1">
                <a:spLocks noChangeArrowheads="1"/>
              </p:cNvSpPr>
              <p:nvPr/>
            </p:nvSpPr>
            <p:spPr bwMode="auto">
              <a:xfrm>
                <a:off x="4286" y="830"/>
                <a:ext cx="376"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58749" name="Text Box 29"/>
              <p:cNvSpPr txBox="1">
                <a:spLocks noChangeArrowheads="1"/>
              </p:cNvSpPr>
              <p:nvPr/>
            </p:nvSpPr>
            <p:spPr bwMode="auto">
              <a:xfrm>
                <a:off x="3932" y="832"/>
                <a:ext cx="220"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0</a:t>
                </a:r>
              </a:p>
            </p:txBody>
          </p:sp>
          <p:sp>
            <p:nvSpPr>
              <p:cNvPr id="158750" name="Line 30"/>
              <p:cNvSpPr>
                <a:spLocks noChangeShapeType="1"/>
              </p:cNvSpPr>
              <p:nvPr/>
            </p:nvSpPr>
            <p:spPr bwMode="auto">
              <a:xfrm>
                <a:off x="4020" y="1150"/>
                <a:ext cx="0" cy="160"/>
              </a:xfrm>
              <a:prstGeom prst="line">
                <a:avLst/>
              </a:prstGeom>
              <a:noFill/>
              <a:ln w="28575">
                <a:solidFill>
                  <a:schemeClr val="tx1"/>
                </a:solidFill>
                <a:round/>
                <a:headEnd/>
                <a:tailEnd/>
              </a:ln>
              <a:effectLst/>
            </p:spPr>
            <p:txBody>
              <a:bodyPr/>
              <a:lstStyle/>
              <a:p>
                <a:endParaRPr lang="en-GB"/>
              </a:p>
            </p:txBody>
          </p:sp>
          <p:sp>
            <p:nvSpPr>
              <p:cNvPr id="158751" name="Rectangle 31"/>
              <p:cNvSpPr>
                <a:spLocks noChangeArrowheads="1"/>
              </p:cNvSpPr>
              <p:nvPr/>
            </p:nvSpPr>
            <p:spPr bwMode="auto">
              <a:xfrm>
                <a:off x="3744" y="1422"/>
                <a:ext cx="538" cy="23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58752" name="Text Box 32"/>
              <p:cNvSpPr txBox="1">
                <a:spLocks noChangeArrowheads="1"/>
              </p:cNvSpPr>
              <p:nvPr/>
            </p:nvSpPr>
            <p:spPr bwMode="auto">
              <a:xfrm>
                <a:off x="3842" y="1444"/>
                <a:ext cx="448" cy="192"/>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0 mV</a:t>
                </a:r>
              </a:p>
            </p:txBody>
          </p:sp>
        </p:grpSp>
      </p:grpSp>
      <p:grpSp>
        <p:nvGrpSpPr>
          <p:cNvPr id="158753" name="Group 33"/>
          <p:cNvGrpSpPr>
            <a:grpSpLocks/>
          </p:cNvGrpSpPr>
          <p:nvPr/>
        </p:nvGrpSpPr>
        <p:grpSpPr bwMode="auto">
          <a:xfrm>
            <a:off x="3708400" y="3573463"/>
            <a:ext cx="5440363" cy="1692275"/>
            <a:chOff x="2336" y="2251"/>
            <a:chExt cx="3427" cy="1066"/>
          </a:xfrm>
        </p:grpSpPr>
        <p:sp>
          <p:nvSpPr>
            <p:cNvPr id="158754" name="Text Box 34"/>
            <p:cNvSpPr txBox="1">
              <a:spLocks noChangeArrowheads="1"/>
            </p:cNvSpPr>
            <p:nvPr/>
          </p:nvSpPr>
          <p:spPr bwMode="auto">
            <a:xfrm>
              <a:off x="2971" y="2251"/>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55" name="Text Box 35"/>
            <p:cNvSpPr txBox="1">
              <a:spLocks noChangeArrowheads="1"/>
            </p:cNvSpPr>
            <p:nvPr/>
          </p:nvSpPr>
          <p:spPr bwMode="auto">
            <a:xfrm>
              <a:off x="3198" y="2296"/>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56" name="Text Box 36"/>
            <p:cNvSpPr txBox="1">
              <a:spLocks noChangeArrowheads="1"/>
            </p:cNvSpPr>
            <p:nvPr/>
          </p:nvSpPr>
          <p:spPr bwMode="auto">
            <a:xfrm>
              <a:off x="3651" y="2478"/>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57" name="Text Box 37"/>
            <p:cNvSpPr txBox="1">
              <a:spLocks noChangeArrowheads="1"/>
            </p:cNvSpPr>
            <p:nvPr/>
          </p:nvSpPr>
          <p:spPr bwMode="auto">
            <a:xfrm>
              <a:off x="3107" y="2704"/>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58" name="Text Box 38"/>
            <p:cNvSpPr txBox="1">
              <a:spLocks noChangeArrowheads="1"/>
            </p:cNvSpPr>
            <p:nvPr/>
          </p:nvSpPr>
          <p:spPr bwMode="auto">
            <a:xfrm>
              <a:off x="3288" y="3022"/>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59" name="Text Box 39"/>
            <p:cNvSpPr txBox="1">
              <a:spLocks noChangeArrowheads="1"/>
            </p:cNvSpPr>
            <p:nvPr/>
          </p:nvSpPr>
          <p:spPr bwMode="auto">
            <a:xfrm>
              <a:off x="3515" y="2795"/>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60" name="Text Box 40"/>
            <p:cNvSpPr txBox="1">
              <a:spLocks noChangeArrowheads="1"/>
            </p:cNvSpPr>
            <p:nvPr/>
          </p:nvSpPr>
          <p:spPr bwMode="auto">
            <a:xfrm>
              <a:off x="3742" y="2704"/>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61" name="Text Box 41"/>
            <p:cNvSpPr txBox="1">
              <a:spLocks noChangeArrowheads="1"/>
            </p:cNvSpPr>
            <p:nvPr/>
          </p:nvSpPr>
          <p:spPr bwMode="auto">
            <a:xfrm>
              <a:off x="3742" y="2931"/>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2" name="Text Box 42"/>
            <p:cNvSpPr txBox="1">
              <a:spLocks noChangeArrowheads="1"/>
            </p:cNvSpPr>
            <p:nvPr/>
          </p:nvSpPr>
          <p:spPr bwMode="auto">
            <a:xfrm>
              <a:off x="3515" y="2614"/>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3" name="Text Box 43"/>
            <p:cNvSpPr txBox="1">
              <a:spLocks noChangeArrowheads="1"/>
            </p:cNvSpPr>
            <p:nvPr/>
          </p:nvSpPr>
          <p:spPr bwMode="auto">
            <a:xfrm>
              <a:off x="3424" y="3022"/>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4" name="Text Box 44"/>
            <p:cNvSpPr txBox="1">
              <a:spLocks noChangeArrowheads="1"/>
            </p:cNvSpPr>
            <p:nvPr/>
          </p:nvSpPr>
          <p:spPr bwMode="auto">
            <a:xfrm>
              <a:off x="2925" y="3067"/>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5" name="Text Box 45"/>
            <p:cNvSpPr txBox="1">
              <a:spLocks noChangeArrowheads="1"/>
            </p:cNvSpPr>
            <p:nvPr/>
          </p:nvSpPr>
          <p:spPr bwMode="auto">
            <a:xfrm>
              <a:off x="3198" y="2568"/>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6" name="Text Box 46"/>
            <p:cNvSpPr txBox="1">
              <a:spLocks noChangeArrowheads="1"/>
            </p:cNvSpPr>
            <p:nvPr/>
          </p:nvSpPr>
          <p:spPr bwMode="auto">
            <a:xfrm>
              <a:off x="2925" y="2432"/>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7" name="Text Box 47"/>
            <p:cNvSpPr txBox="1">
              <a:spLocks noChangeArrowheads="1"/>
            </p:cNvSpPr>
            <p:nvPr/>
          </p:nvSpPr>
          <p:spPr bwMode="auto">
            <a:xfrm>
              <a:off x="3560" y="2273"/>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8" name="Text Box 48"/>
            <p:cNvSpPr txBox="1">
              <a:spLocks noChangeArrowheads="1"/>
            </p:cNvSpPr>
            <p:nvPr/>
          </p:nvSpPr>
          <p:spPr bwMode="auto">
            <a:xfrm>
              <a:off x="2925" y="2795"/>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69" name="Text Box 49"/>
            <p:cNvSpPr txBox="1">
              <a:spLocks noChangeArrowheads="1"/>
            </p:cNvSpPr>
            <p:nvPr/>
          </p:nvSpPr>
          <p:spPr bwMode="auto">
            <a:xfrm>
              <a:off x="3787" y="2251"/>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70" name="Text Box 50"/>
            <p:cNvSpPr txBox="1">
              <a:spLocks noChangeArrowheads="1"/>
            </p:cNvSpPr>
            <p:nvPr/>
          </p:nvSpPr>
          <p:spPr bwMode="auto">
            <a:xfrm>
              <a:off x="4241" y="2432"/>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71" name="Text Box 51"/>
            <p:cNvSpPr txBox="1">
              <a:spLocks noChangeArrowheads="1"/>
            </p:cNvSpPr>
            <p:nvPr/>
          </p:nvSpPr>
          <p:spPr bwMode="auto">
            <a:xfrm>
              <a:off x="4558" y="2840"/>
              <a:ext cx="227" cy="231"/>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58772" name="Text Box 52"/>
            <p:cNvSpPr txBox="1">
              <a:spLocks noChangeArrowheads="1"/>
            </p:cNvSpPr>
            <p:nvPr/>
          </p:nvSpPr>
          <p:spPr bwMode="auto">
            <a:xfrm>
              <a:off x="4195" y="3067"/>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73" name="Text Box 53"/>
            <p:cNvSpPr txBox="1">
              <a:spLocks noChangeArrowheads="1"/>
            </p:cNvSpPr>
            <p:nvPr/>
          </p:nvSpPr>
          <p:spPr bwMode="auto">
            <a:xfrm>
              <a:off x="4604" y="2387"/>
              <a:ext cx="273" cy="250"/>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8774" name="Text Box 54"/>
            <p:cNvSpPr txBox="1">
              <a:spLocks noChangeArrowheads="1"/>
            </p:cNvSpPr>
            <p:nvPr/>
          </p:nvSpPr>
          <p:spPr bwMode="auto">
            <a:xfrm>
              <a:off x="2336" y="2611"/>
              <a:ext cx="718" cy="212"/>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latin typeface="Arial" charset="0"/>
                </a:rPr>
                <a:t>100mM</a:t>
              </a:r>
            </a:p>
          </p:txBody>
        </p:sp>
        <p:sp>
          <p:nvSpPr>
            <p:cNvPr id="158775" name="Text Box 55"/>
            <p:cNvSpPr txBox="1">
              <a:spLocks noChangeArrowheads="1"/>
            </p:cNvSpPr>
            <p:nvPr/>
          </p:nvSpPr>
          <p:spPr bwMode="auto">
            <a:xfrm>
              <a:off x="5131" y="2606"/>
              <a:ext cx="632" cy="212"/>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latin typeface="Arial" charset="0"/>
                </a:rPr>
                <a:t>10mM</a:t>
              </a:r>
            </a:p>
          </p:txBody>
        </p:sp>
      </p:grpSp>
      <p:grpSp>
        <p:nvGrpSpPr>
          <p:cNvPr id="158776" name="Group 56"/>
          <p:cNvGrpSpPr>
            <a:grpSpLocks/>
          </p:cNvGrpSpPr>
          <p:nvPr/>
        </p:nvGrpSpPr>
        <p:grpSpPr bwMode="auto">
          <a:xfrm>
            <a:off x="5503863" y="5884863"/>
            <a:ext cx="1839912" cy="728662"/>
            <a:chOff x="3467" y="3707"/>
            <a:chExt cx="1159" cy="459"/>
          </a:xfrm>
        </p:grpSpPr>
        <p:sp>
          <p:nvSpPr>
            <p:cNvPr id="158777" name="AutoShape 57"/>
            <p:cNvSpPr>
              <a:spLocks noChangeArrowheads="1"/>
            </p:cNvSpPr>
            <p:nvPr/>
          </p:nvSpPr>
          <p:spPr bwMode="auto">
            <a:xfrm>
              <a:off x="3511" y="3707"/>
              <a:ext cx="981" cy="190"/>
            </a:xfrm>
            <a:prstGeom prst="rightArrow">
              <a:avLst>
                <a:gd name="adj1" fmla="val 50000"/>
                <a:gd name="adj2" fmla="val 129079"/>
              </a:avLst>
            </a:prstGeom>
            <a:gradFill rotWithShape="1">
              <a:gsLst>
                <a:gs pos="0">
                  <a:srgbClr val="FF6600"/>
                </a:gs>
                <a:gs pos="100000">
                  <a:srgbClr val="FF6600">
                    <a:gamma/>
                    <a:shade val="46275"/>
                    <a:invGamma/>
                  </a:srgbClr>
                </a:gs>
              </a:gsLst>
              <a:lin ang="0" scaled="1"/>
            </a:gradFill>
            <a:ln w="9525">
              <a:solidFill>
                <a:schemeClr val="tx1"/>
              </a:solidFill>
              <a:miter lim="800000"/>
              <a:headEnd/>
              <a:tailEnd/>
            </a:ln>
            <a:effectLst/>
          </p:spPr>
          <p:txBody>
            <a:bodyPr wrap="none" anchor="ctr"/>
            <a:lstStyle/>
            <a:p>
              <a:endParaRPr lang="en-GB"/>
            </a:p>
          </p:txBody>
        </p:sp>
        <p:sp>
          <p:nvSpPr>
            <p:cNvPr id="158778" name="Text Box 58"/>
            <p:cNvSpPr txBox="1">
              <a:spLocks noChangeArrowheads="1"/>
            </p:cNvSpPr>
            <p:nvPr/>
          </p:nvSpPr>
          <p:spPr bwMode="auto">
            <a:xfrm>
              <a:off x="3467" y="3916"/>
              <a:ext cx="1159" cy="250"/>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[KCl] gradient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7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87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72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8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83488" cy="685800"/>
          </a:xfrm>
        </p:spPr>
        <p:txBody>
          <a:bodyPr/>
          <a:lstStyle/>
          <a:p>
            <a:r>
              <a:rPr lang="en-GB" dirty="0" smtClean="0"/>
              <a:t>Depolarising current on the </a:t>
            </a:r>
            <a:r>
              <a:rPr lang="en-GB" dirty="0" err="1" smtClean="0"/>
              <a:t>ECG</a:t>
            </a:r>
            <a:endParaRPr lang="en-GB" dirty="0"/>
          </a:p>
        </p:txBody>
      </p:sp>
      <p:sp>
        <p:nvSpPr>
          <p:cNvPr id="3" name="Flowchart: Direct Access Storage 2"/>
          <p:cNvSpPr/>
          <p:nvPr/>
        </p:nvSpPr>
        <p:spPr>
          <a:xfrm rot="10800000">
            <a:off x="2627784" y="2996952"/>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3923928" y="3284984"/>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Striped Right Arrow 8"/>
          <p:cNvSpPr/>
          <p:nvPr/>
        </p:nvSpPr>
        <p:spPr>
          <a:xfrm>
            <a:off x="683568" y="2996952"/>
            <a:ext cx="1008112" cy="576064"/>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6012160" y="1988840"/>
            <a:ext cx="2448272" cy="1296144"/>
            <a:chOff x="6012160" y="1988840"/>
            <a:chExt cx="2448272" cy="1296144"/>
          </a:xfrm>
        </p:grpSpPr>
        <p:cxnSp>
          <p:nvCxnSpPr>
            <p:cNvPr id="10" name="Straight Connector 9"/>
            <p:cNvCxnSpPr/>
            <p:nvPr/>
          </p:nvCxnSpPr>
          <p:spPr>
            <a:xfrm>
              <a:off x="6012160"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76256" y="1988840"/>
              <a:ext cx="36004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6296" y="1988840"/>
              <a:ext cx="351656" cy="1287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96336"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627784" y="3039343"/>
            <a:ext cx="504056" cy="461665"/>
          </a:xfrm>
          <a:prstGeom prst="rect">
            <a:avLst/>
          </a:prstGeom>
          <a:noFill/>
        </p:spPr>
        <p:txBody>
          <a:bodyPr wrap="square" rtlCol="0">
            <a:spAutoFit/>
          </a:bodyPr>
          <a:lstStyle/>
          <a:p>
            <a:r>
              <a:rPr lang="en-GB" dirty="0" smtClean="0">
                <a:latin typeface="+mn-lt"/>
              </a:rPr>
              <a:t>+</a:t>
            </a:r>
            <a:endParaRPr lang="en-GB" dirty="0">
              <a:latin typeface="+mn-lt"/>
            </a:endParaRPr>
          </a:p>
        </p:txBody>
      </p:sp>
      <p:sp>
        <p:nvSpPr>
          <p:cNvPr id="22" name="TextBox 21"/>
          <p:cNvSpPr txBox="1"/>
          <p:nvPr/>
        </p:nvSpPr>
        <p:spPr>
          <a:xfrm>
            <a:off x="539552" y="2420888"/>
            <a:ext cx="2232248" cy="461665"/>
          </a:xfrm>
          <a:prstGeom prst="rect">
            <a:avLst/>
          </a:prstGeom>
          <a:noFill/>
        </p:spPr>
        <p:txBody>
          <a:bodyPr wrap="square" rtlCol="0">
            <a:spAutoFit/>
          </a:bodyPr>
          <a:lstStyle/>
          <a:p>
            <a:r>
              <a:rPr lang="en-GB" dirty="0" smtClean="0">
                <a:solidFill>
                  <a:srgbClr val="FFFF00"/>
                </a:solidFill>
                <a:latin typeface="+mn-lt"/>
              </a:rPr>
              <a:t>Depolarisation</a:t>
            </a:r>
            <a:endParaRPr lang="en-GB" dirty="0">
              <a:solidFill>
                <a:srgbClr val="FFFF00"/>
              </a:solidFill>
              <a:latin typeface="+mn-lt"/>
            </a:endParaRPr>
          </a:p>
        </p:txBody>
      </p:sp>
      <p:sp>
        <p:nvSpPr>
          <p:cNvPr id="23" name="Flowchart: Direct Access Storage 22"/>
          <p:cNvSpPr/>
          <p:nvPr/>
        </p:nvSpPr>
        <p:spPr>
          <a:xfrm rot="10800000">
            <a:off x="2555776" y="4725144"/>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3851920" y="5013176"/>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Striped Right Arrow 24"/>
          <p:cNvSpPr/>
          <p:nvPr/>
        </p:nvSpPr>
        <p:spPr>
          <a:xfrm rot="10800000">
            <a:off x="1331640" y="4725144"/>
            <a:ext cx="1008112" cy="576064"/>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555776" y="4767535"/>
            <a:ext cx="504056" cy="461665"/>
          </a:xfrm>
          <a:prstGeom prst="rect">
            <a:avLst/>
          </a:prstGeom>
          <a:noFill/>
        </p:spPr>
        <p:txBody>
          <a:bodyPr wrap="square" rtlCol="0">
            <a:spAutoFit/>
          </a:bodyPr>
          <a:lstStyle/>
          <a:p>
            <a:r>
              <a:rPr lang="en-GB" dirty="0" smtClean="0">
                <a:latin typeface="+mn-lt"/>
              </a:rPr>
              <a:t>+</a:t>
            </a:r>
            <a:endParaRPr lang="en-GB" dirty="0">
              <a:latin typeface="+mn-lt"/>
            </a:endParaRPr>
          </a:p>
        </p:txBody>
      </p:sp>
      <p:sp>
        <p:nvSpPr>
          <p:cNvPr id="27" name="TextBox 26"/>
          <p:cNvSpPr txBox="1"/>
          <p:nvPr/>
        </p:nvSpPr>
        <p:spPr>
          <a:xfrm>
            <a:off x="467544" y="4149080"/>
            <a:ext cx="2232248" cy="461665"/>
          </a:xfrm>
          <a:prstGeom prst="rect">
            <a:avLst/>
          </a:prstGeom>
          <a:noFill/>
        </p:spPr>
        <p:txBody>
          <a:bodyPr wrap="square" rtlCol="0">
            <a:spAutoFit/>
          </a:bodyPr>
          <a:lstStyle/>
          <a:p>
            <a:r>
              <a:rPr lang="en-GB" dirty="0" smtClean="0">
                <a:solidFill>
                  <a:srgbClr val="FFFF00"/>
                </a:solidFill>
                <a:latin typeface="+mn-lt"/>
              </a:rPr>
              <a:t>Depolarisation</a:t>
            </a:r>
            <a:endParaRPr lang="en-GB" dirty="0">
              <a:solidFill>
                <a:srgbClr val="FFFF00"/>
              </a:solidFill>
              <a:latin typeface="+mn-lt"/>
            </a:endParaRPr>
          </a:p>
        </p:txBody>
      </p:sp>
      <p:grpSp>
        <p:nvGrpSpPr>
          <p:cNvPr id="28" name="Group 27"/>
          <p:cNvGrpSpPr/>
          <p:nvPr/>
        </p:nvGrpSpPr>
        <p:grpSpPr>
          <a:xfrm rot="10800000">
            <a:off x="6012160" y="5013176"/>
            <a:ext cx="2448272" cy="1296144"/>
            <a:chOff x="6012160" y="1988840"/>
            <a:chExt cx="2448272" cy="1296144"/>
          </a:xfrm>
        </p:grpSpPr>
        <p:cxnSp>
          <p:nvCxnSpPr>
            <p:cNvPr id="29" name="Straight Connector 28"/>
            <p:cNvCxnSpPr/>
            <p:nvPr/>
          </p:nvCxnSpPr>
          <p:spPr>
            <a:xfrm>
              <a:off x="6012160"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76256" y="1988840"/>
              <a:ext cx="36004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6296" y="1988840"/>
              <a:ext cx="351656" cy="1287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96336"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11111E-6 4.81481E-6 L 0.07882 4.81481E-6 " pathEditMode="relative" rAng="0" ptsTypes="AA">
                                      <p:cBhvr>
                                        <p:cTn id="6" dur="2000" fill="hold"/>
                                        <p:tgtEl>
                                          <p:spTgt spid="9"/>
                                        </p:tgtEl>
                                        <p:attrNameLst>
                                          <p:attrName>ppt_x</p:attrName>
                                          <p:attrName>ppt_y</p:attrName>
                                        </p:attrNameLst>
                                      </p:cBhvr>
                                      <p:rCtr x="39"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5.55556E-7 1.48148E-6 L -0.10243 1.48148E-6 " pathEditMode="relative" rAng="0" ptsTypes="AA">
                                      <p:cBhvr>
                                        <p:cTn id="14" dur="2000" fill="hold"/>
                                        <p:tgtEl>
                                          <p:spTgt spid="25"/>
                                        </p:tgtEl>
                                        <p:attrNameLst>
                                          <p:attrName>ppt_x</p:attrName>
                                          <p:attrName>ppt_y</p:attrName>
                                        </p:attrNameLst>
                                      </p:cBhvr>
                                      <p:rCtr x="-51"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11480" cy="685800"/>
          </a:xfrm>
        </p:spPr>
        <p:txBody>
          <a:bodyPr/>
          <a:lstStyle/>
          <a:p>
            <a:r>
              <a:rPr lang="en-GB" dirty="0" smtClean="0"/>
              <a:t>Repolarising current on the </a:t>
            </a:r>
            <a:r>
              <a:rPr lang="en-GB" dirty="0" err="1" smtClean="0"/>
              <a:t>ECG</a:t>
            </a:r>
            <a:endParaRPr lang="en-GB" dirty="0"/>
          </a:p>
        </p:txBody>
      </p:sp>
      <p:sp>
        <p:nvSpPr>
          <p:cNvPr id="3" name="Flowchart: Direct Access Storage 2"/>
          <p:cNvSpPr/>
          <p:nvPr/>
        </p:nvSpPr>
        <p:spPr>
          <a:xfrm rot="10800000">
            <a:off x="2627784" y="2996952"/>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3923928" y="3284984"/>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Striped Right Arrow 8"/>
          <p:cNvSpPr/>
          <p:nvPr/>
        </p:nvSpPr>
        <p:spPr>
          <a:xfrm>
            <a:off x="683568" y="2996952"/>
            <a:ext cx="1008112" cy="576064"/>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20"/>
          <p:cNvGrpSpPr/>
          <p:nvPr/>
        </p:nvGrpSpPr>
        <p:grpSpPr>
          <a:xfrm>
            <a:off x="6084168" y="4365104"/>
            <a:ext cx="2448272" cy="1296144"/>
            <a:chOff x="6012160" y="1988840"/>
            <a:chExt cx="2448272" cy="1296144"/>
          </a:xfrm>
        </p:grpSpPr>
        <p:cxnSp>
          <p:nvCxnSpPr>
            <p:cNvPr id="10" name="Straight Connector 9"/>
            <p:cNvCxnSpPr/>
            <p:nvPr/>
          </p:nvCxnSpPr>
          <p:spPr>
            <a:xfrm>
              <a:off x="6012160"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76256" y="1988840"/>
              <a:ext cx="36004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6296" y="1988840"/>
              <a:ext cx="351656" cy="1287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96336"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627784" y="3039343"/>
            <a:ext cx="504056" cy="461665"/>
          </a:xfrm>
          <a:prstGeom prst="rect">
            <a:avLst/>
          </a:prstGeom>
          <a:noFill/>
        </p:spPr>
        <p:txBody>
          <a:bodyPr wrap="square" rtlCol="0">
            <a:spAutoFit/>
          </a:bodyPr>
          <a:lstStyle/>
          <a:p>
            <a:r>
              <a:rPr lang="en-GB" dirty="0" smtClean="0">
                <a:latin typeface="+mn-lt"/>
              </a:rPr>
              <a:t>+</a:t>
            </a:r>
            <a:endParaRPr lang="en-GB" dirty="0">
              <a:latin typeface="+mn-lt"/>
            </a:endParaRPr>
          </a:p>
        </p:txBody>
      </p:sp>
      <p:sp>
        <p:nvSpPr>
          <p:cNvPr id="22" name="TextBox 21"/>
          <p:cNvSpPr txBox="1"/>
          <p:nvPr/>
        </p:nvSpPr>
        <p:spPr>
          <a:xfrm>
            <a:off x="539552" y="2420888"/>
            <a:ext cx="2232248" cy="461665"/>
          </a:xfrm>
          <a:prstGeom prst="rect">
            <a:avLst/>
          </a:prstGeom>
          <a:noFill/>
        </p:spPr>
        <p:txBody>
          <a:bodyPr wrap="square" rtlCol="0">
            <a:spAutoFit/>
          </a:bodyPr>
          <a:lstStyle/>
          <a:p>
            <a:r>
              <a:rPr lang="en-GB" dirty="0" smtClean="0">
                <a:solidFill>
                  <a:srgbClr val="FFFF00"/>
                </a:solidFill>
                <a:latin typeface="+mn-lt"/>
              </a:rPr>
              <a:t>Repolarisation</a:t>
            </a:r>
            <a:endParaRPr lang="en-GB" dirty="0">
              <a:solidFill>
                <a:srgbClr val="FFFF00"/>
              </a:solidFill>
              <a:latin typeface="+mn-lt"/>
            </a:endParaRPr>
          </a:p>
        </p:txBody>
      </p:sp>
      <p:sp>
        <p:nvSpPr>
          <p:cNvPr id="23" name="Flowchart: Direct Access Storage 22"/>
          <p:cNvSpPr/>
          <p:nvPr/>
        </p:nvSpPr>
        <p:spPr>
          <a:xfrm rot="10800000">
            <a:off x="2555776" y="4725144"/>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3851920" y="5013176"/>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Striped Right Arrow 24"/>
          <p:cNvSpPr/>
          <p:nvPr/>
        </p:nvSpPr>
        <p:spPr>
          <a:xfrm rot="10800000">
            <a:off x="1331640" y="4725144"/>
            <a:ext cx="1008112" cy="576064"/>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555776" y="4767535"/>
            <a:ext cx="504056" cy="461665"/>
          </a:xfrm>
          <a:prstGeom prst="rect">
            <a:avLst/>
          </a:prstGeom>
          <a:noFill/>
        </p:spPr>
        <p:txBody>
          <a:bodyPr wrap="square" rtlCol="0">
            <a:spAutoFit/>
          </a:bodyPr>
          <a:lstStyle/>
          <a:p>
            <a:r>
              <a:rPr lang="en-GB" dirty="0" smtClean="0">
                <a:latin typeface="+mn-lt"/>
              </a:rPr>
              <a:t>+</a:t>
            </a:r>
            <a:endParaRPr lang="en-GB" dirty="0">
              <a:latin typeface="+mn-lt"/>
            </a:endParaRPr>
          </a:p>
        </p:txBody>
      </p:sp>
      <p:sp>
        <p:nvSpPr>
          <p:cNvPr id="27" name="TextBox 26"/>
          <p:cNvSpPr txBox="1"/>
          <p:nvPr/>
        </p:nvSpPr>
        <p:spPr>
          <a:xfrm>
            <a:off x="467544" y="4149080"/>
            <a:ext cx="2232248" cy="461665"/>
          </a:xfrm>
          <a:prstGeom prst="rect">
            <a:avLst/>
          </a:prstGeom>
          <a:noFill/>
        </p:spPr>
        <p:txBody>
          <a:bodyPr wrap="square" rtlCol="0">
            <a:spAutoFit/>
          </a:bodyPr>
          <a:lstStyle/>
          <a:p>
            <a:r>
              <a:rPr lang="en-GB" dirty="0" smtClean="0">
                <a:solidFill>
                  <a:srgbClr val="FFFF00"/>
                </a:solidFill>
                <a:latin typeface="+mn-lt"/>
              </a:rPr>
              <a:t>Repolarisation</a:t>
            </a:r>
            <a:endParaRPr lang="en-GB" dirty="0">
              <a:solidFill>
                <a:srgbClr val="FFFF00"/>
              </a:solidFill>
              <a:latin typeface="+mn-lt"/>
            </a:endParaRPr>
          </a:p>
        </p:txBody>
      </p:sp>
      <p:grpSp>
        <p:nvGrpSpPr>
          <p:cNvPr id="6" name="Group 27"/>
          <p:cNvGrpSpPr/>
          <p:nvPr/>
        </p:nvGrpSpPr>
        <p:grpSpPr>
          <a:xfrm rot="10800000">
            <a:off x="6084168" y="2708920"/>
            <a:ext cx="2448272" cy="1296144"/>
            <a:chOff x="6012160" y="1988840"/>
            <a:chExt cx="2448272" cy="1296144"/>
          </a:xfrm>
        </p:grpSpPr>
        <p:cxnSp>
          <p:nvCxnSpPr>
            <p:cNvPr id="29" name="Straight Connector 28"/>
            <p:cNvCxnSpPr/>
            <p:nvPr/>
          </p:nvCxnSpPr>
          <p:spPr>
            <a:xfrm>
              <a:off x="6012160"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76256" y="1988840"/>
              <a:ext cx="36004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36296" y="1988840"/>
              <a:ext cx="351656" cy="1287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96336" y="328498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3568" y="1196752"/>
            <a:ext cx="7056784" cy="830997"/>
          </a:xfrm>
          <a:prstGeom prst="rect">
            <a:avLst/>
          </a:prstGeom>
          <a:noFill/>
        </p:spPr>
        <p:txBody>
          <a:bodyPr wrap="square" rtlCol="0">
            <a:spAutoFit/>
          </a:bodyPr>
          <a:lstStyle/>
          <a:p>
            <a:r>
              <a:rPr lang="en-GB" dirty="0" smtClean="0">
                <a:solidFill>
                  <a:schemeClr val="bg1"/>
                </a:solidFill>
                <a:latin typeface="+mn-lt"/>
              </a:rPr>
              <a:t>Repolarising current is of opposite polarity to depolarising current</a:t>
            </a:r>
            <a:endParaRPr lang="en-GB"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11111E-6 4.81481E-6 L 0.07882 4.81481E-6 " pathEditMode="relative" rAng="0" ptsTypes="AA">
                                      <p:cBhvr>
                                        <p:cTn id="6" dur="2000" fill="hold"/>
                                        <p:tgtEl>
                                          <p:spTgt spid="9"/>
                                        </p:tgtEl>
                                        <p:attrNameLst>
                                          <p:attrName>ppt_x</p:attrName>
                                          <p:attrName>ppt_y</p:attrName>
                                        </p:attrNameLst>
                                      </p:cBhvr>
                                      <p:rCtr x="39"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5.55556E-7 1.48148E-6 L -0.10243 1.48148E-6 " pathEditMode="relative" rAng="0" ptsTypes="AA">
                                      <p:cBhvr>
                                        <p:cTn id="14" dur="2000" fill="hold"/>
                                        <p:tgtEl>
                                          <p:spTgt spid="25"/>
                                        </p:tgtEl>
                                        <p:attrNameLst>
                                          <p:attrName>ppt_x</p:attrName>
                                          <p:attrName>ppt_y</p:attrName>
                                        </p:attrNameLst>
                                      </p:cBhvr>
                                      <p:rCtr x="-51"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ECG</a:t>
            </a:r>
            <a:r>
              <a:rPr lang="en-GB" dirty="0" smtClean="0"/>
              <a:t> leads</a:t>
            </a:r>
            <a:endParaRPr lang="en-GB" dirty="0"/>
          </a:p>
        </p:txBody>
      </p:sp>
      <p:pic>
        <p:nvPicPr>
          <p:cNvPr id="152578" name="Picture 2"/>
          <p:cNvPicPr>
            <a:picLocks noChangeAspect="1" noChangeArrowheads="1"/>
          </p:cNvPicPr>
          <p:nvPr/>
        </p:nvPicPr>
        <p:blipFill>
          <a:blip r:embed="rId2" cstate="print"/>
          <a:srcRect/>
          <a:stretch>
            <a:fillRect/>
          </a:stretch>
        </p:blipFill>
        <p:spPr bwMode="auto">
          <a:xfrm>
            <a:off x="4211960" y="3429000"/>
            <a:ext cx="2873896" cy="2579322"/>
          </a:xfrm>
          <a:prstGeom prst="rect">
            <a:avLst/>
          </a:prstGeom>
          <a:noFill/>
          <a:ln w="9525">
            <a:noFill/>
            <a:miter lim="800000"/>
            <a:headEnd/>
            <a:tailEnd/>
          </a:ln>
        </p:spPr>
      </p:pic>
      <p:sp>
        <p:nvSpPr>
          <p:cNvPr id="4" name="Rectangle 3"/>
          <p:cNvSpPr/>
          <p:nvPr/>
        </p:nvSpPr>
        <p:spPr>
          <a:xfrm>
            <a:off x="611560" y="1268760"/>
            <a:ext cx="7128792" cy="1569660"/>
          </a:xfrm>
          <a:prstGeom prst="rect">
            <a:avLst/>
          </a:prstGeom>
        </p:spPr>
        <p:txBody>
          <a:bodyPr wrap="square">
            <a:spAutoFit/>
          </a:bodyPr>
          <a:lstStyle/>
          <a:p>
            <a:r>
              <a:rPr lang="en-GB" dirty="0" smtClean="0">
                <a:solidFill>
                  <a:schemeClr val="bg1"/>
                </a:solidFill>
                <a:latin typeface="+mn-lt"/>
              </a:rPr>
              <a:t>If we know the position of an </a:t>
            </a:r>
            <a:r>
              <a:rPr lang="en-GB" dirty="0" err="1" smtClean="0">
                <a:solidFill>
                  <a:schemeClr val="bg1"/>
                </a:solidFill>
                <a:latin typeface="+mn-lt"/>
              </a:rPr>
              <a:t>ECG</a:t>
            </a:r>
            <a:r>
              <a:rPr lang="en-GB" dirty="0" smtClean="0">
                <a:solidFill>
                  <a:schemeClr val="bg1"/>
                </a:solidFill>
                <a:latin typeface="+mn-lt"/>
              </a:rPr>
              <a:t> electrode relative to the heart we can predict the waveform that it should record assuming a normal process of excitation.  </a:t>
            </a:r>
            <a:endParaRPr lang="en-GB" dirty="0">
              <a:solidFill>
                <a:schemeClr val="bg1"/>
              </a:solidFill>
              <a:latin typeface="+mn-lt"/>
            </a:endParaRPr>
          </a:p>
        </p:txBody>
      </p:sp>
      <p:pic>
        <p:nvPicPr>
          <p:cNvPr id="152582" name="Picture 6"/>
          <p:cNvPicPr>
            <a:picLocks noChangeAspect="1" noChangeArrowheads="1"/>
          </p:cNvPicPr>
          <p:nvPr/>
        </p:nvPicPr>
        <p:blipFill>
          <a:blip r:embed="rId3" cstate="print"/>
          <a:srcRect/>
          <a:stretch>
            <a:fillRect/>
          </a:stretch>
        </p:blipFill>
        <p:spPr bwMode="auto">
          <a:xfrm>
            <a:off x="611560" y="3573016"/>
            <a:ext cx="2352675" cy="2305050"/>
          </a:xfrm>
          <a:prstGeom prst="rect">
            <a:avLst/>
          </a:prstGeom>
          <a:noFill/>
          <a:ln w="9525">
            <a:noFill/>
            <a:miter lim="800000"/>
            <a:headEnd/>
            <a:tailEnd/>
          </a:ln>
        </p:spPr>
      </p:pic>
      <p:sp>
        <p:nvSpPr>
          <p:cNvPr id="9" name="TextBox 8"/>
          <p:cNvSpPr txBox="1"/>
          <p:nvPr/>
        </p:nvSpPr>
        <p:spPr>
          <a:xfrm>
            <a:off x="611560" y="5877852"/>
            <a:ext cx="1584176" cy="215444"/>
          </a:xfrm>
          <a:prstGeom prst="rect">
            <a:avLst/>
          </a:prstGeom>
          <a:noFill/>
        </p:spPr>
        <p:txBody>
          <a:bodyPr wrap="square" rtlCol="0">
            <a:spAutoFit/>
          </a:bodyPr>
          <a:lstStyle/>
          <a:p>
            <a:r>
              <a:rPr lang="en-GB" sz="800" dirty="0" smtClean="0">
                <a:solidFill>
                  <a:schemeClr val="bg1"/>
                </a:solidFill>
                <a:latin typeface="+mn-lt"/>
              </a:rPr>
              <a:t>University of Nottingham</a:t>
            </a:r>
            <a:endParaRPr lang="en-GB" sz="800" dirty="0">
              <a:solidFill>
                <a:schemeClr val="bg1"/>
              </a:solidFill>
              <a:latin typeface="+mn-lt"/>
            </a:endParaRPr>
          </a:p>
        </p:txBody>
      </p:sp>
      <p:sp>
        <p:nvSpPr>
          <p:cNvPr id="10" name="TextBox 9"/>
          <p:cNvSpPr txBox="1"/>
          <p:nvPr/>
        </p:nvSpPr>
        <p:spPr>
          <a:xfrm>
            <a:off x="4139952" y="6021868"/>
            <a:ext cx="1584176" cy="215444"/>
          </a:xfrm>
          <a:prstGeom prst="rect">
            <a:avLst/>
          </a:prstGeom>
          <a:noFill/>
        </p:spPr>
        <p:txBody>
          <a:bodyPr wrap="square" rtlCol="0">
            <a:spAutoFit/>
          </a:bodyPr>
          <a:lstStyle/>
          <a:p>
            <a:r>
              <a:rPr lang="en-GB" sz="800" dirty="0" smtClean="0">
                <a:solidFill>
                  <a:schemeClr val="bg1"/>
                </a:solidFill>
                <a:latin typeface="+mn-lt"/>
              </a:rPr>
              <a:t>University of Nottingham</a:t>
            </a:r>
            <a:endParaRPr lang="en-GB" sz="800" dirty="0">
              <a:solidFill>
                <a:schemeClr val="bg1"/>
              </a:solidFill>
              <a:latin typeface="+mn-lt"/>
            </a:endParaRPr>
          </a:p>
        </p:txBody>
      </p:sp>
      <p:sp>
        <p:nvSpPr>
          <p:cNvPr id="11" name="TextBox 10"/>
          <p:cNvSpPr txBox="1"/>
          <p:nvPr/>
        </p:nvSpPr>
        <p:spPr>
          <a:xfrm>
            <a:off x="539552" y="3068960"/>
            <a:ext cx="2880320" cy="400110"/>
          </a:xfrm>
          <a:prstGeom prst="rect">
            <a:avLst/>
          </a:prstGeom>
          <a:noFill/>
        </p:spPr>
        <p:txBody>
          <a:bodyPr wrap="square" rtlCol="0">
            <a:spAutoFit/>
          </a:bodyPr>
          <a:lstStyle/>
          <a:p>
            <a:r>
              <a:rPr lang="en-GB" sz="2000" dirty="0" smtClean="0">
                <a:solidFill>
                  <a:schemeClr val="bg1"/>
                </a:solidFill>
                <a:latin typeface="+mn-lt"/>
              </a:rPr>
              <a:t>Limb lead configuration</a:t>
            </a:r>
            <a:endParaRPr lang="en-GB" sz="2000" dirty="0">
              <a:solidFill>
                <a:schemeClr val="bg1"/>
              </a:solidFill>
              <a:latin typeface="+mn-lt"/>
            </a:endParaRPr>
          </a:p>
        </p:txBody>
      </p:sp>
      <p:sp>
        <p:nvSpPr>
          <p:cNvPr id="12" name="TextBox 11"/>
          <p:cNvSpPr txBox="1"/>
          <p:nvPr/>
        </p:nvSpPr>
        <p:spPr>
          <a:xfrm>
            <a:off x="4139952" y="3068960"/>
            <a:ext cx="3456384" cy="400110"/>
          </a:xfrm>
          <a:prstGeom prst="rect">
            <a:avLst/>
          </a:prstGeom>
          <a:noFill/>
        </p:spPr>
        <p:txBody>
          <a:bodyPr wrap="square" rtlCol="0">
            <a:spAutoFit/>
          </a:bodyPr>
          <a:lstStyle/>
          <a:p>
            <a:r>
              <a:rPr lang="en-GB" sz="2000" dirty="0" smtClean="0">
                <a:solidFill>
                  <a:schemeClr val="bg1"/>
                </a:solidFill>
                <a:latin typeface="+mn-lt"/>
              </a:rPr>
              <a:t>Chest lead configuration</a:t>
            </a:r>
            <a:endParaRPr lang="en-GB" sz="2000" dirty="0">
              <a:solidFill>
                <a:schemeClr val="bg1"/>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2400" cy="685800"/>
          </a:xfrm>
        </p:spPr>
        <p:txBody>
          <a:bodyPr/>
          <a:lstStyle/>
          <a:p>
            <a:r>
              <a:rPr lang="en-GB" sz="3200" dirty="0" smtClean="0"/>
              <a:t>Excitation sequence</a:t>
            </a:r>
            <a:endParaRPr lang="en-GB" sz="3200" dirty="0"/>
          </a:p>
        </p:txBody>
      </p:sp>
      <p:pic>
        <p:nvPicPr>
          <p:cNvPr id="57" name="Picture 3" descr="f:\Sheri\chapt12\art_library\color_art_library\12_12.jpg"/>
          <p:cNvPicPr>
            <a:picLocks noChangeAspect="1" noChangeArrowheads="1"/>
          </p:cNvPicPr>
          <p:nvPr/>
        </p:nvPicPr>
        <p:blipFill>
          <a:blip r:embed="rId2" cstate="print"/>
          <a:srcRect/>
          <a:stretch>
            <a:fillRect/>
          </a:stretch>
        </p:blipFill>
        <p:spPr bwMode="auto">
          <a:xfrm>
            <a:off x="26988" y="908720"/>
            <a:ext cx="9117012" cy="4716462"/>
          </a:xfrm>
          <a:prstGeom prst="rect">
            <a:avLst/>
          </a:prstGeom>
          <a:noFill/>
          <a:ln w="9525">
            <a:noFill/>
            <a:miter lim="800000"/>
            <a:headEnd/>
            <a:tailEnd/>
          </a:ln>
          <a:effectLst/>
        </p:spPr>
      </p:pic>
      <p:grpSp>
        <p:nvGrpSpPr>
          <p:cNvPr id="61" name="Group 60"/>
          <p:cNvGrpSpPr/>
          <p:nvPr/>
        </p:nvGrpSpPr>
        <p:grpSpPr>
          <a:xfrm rot="2268554">
            <a:off x="2074371" y="4766287"/>
            <a:ext cx="1375711" cy="310104"/>
            <a:chOff x="2195736" y="5661248"/>
            <a:chExt cx="2808312" cy="576064"/>
          </a:xfrm>
        </p:grpSpPr>
        <p:sp>
          <p:nvSpPr>
            <p:cNvPr id="58" name="Flowchart: Direct Access Storage 57"/>
            <p:cNvSpPr/>
            <p:nvPr/>
          </p:nvSpPr>
          <p:spPr>
            <a:xfrm rot="10800000">
              <a:off x="2195736" y="5661248"/>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a:off x="3491880" y="5949280"/>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059832" y="5157192"/>
            <a:ext cx="1584176" cy="338554"/>
          </a:xfrm>
          <a:prstGeom prst="rect">
            <a:avLst/>
          </a:prstGeom>
          <a:noFill/>
        </p:spPr>
        <p:txBody>
          <a:bodyPr wrap="square" rtlCol="0">
            <a:spAutoFit/>
          </a:bodyPr>
          <a:lstStyle/>
          <a:p>
            <a:r>
              <a:rPr lang="en-GB" sz="1600" dirty="0" smtClean="0">
                <a:latin typeface="+mn-lt"/>
              </a:rPr>
              <a:t>Electrode</a:t>
            </a:r>
            <a:endParaRPr lang="en-GB" sz="1600" dirty="0">
              <a:latin typeface="+mn-lt"/>
            </a:endParaRPr>
          </a:p>
        </p:txBody>
      </p:sp>
      <p:sp>
        <p:nvSpPr>
          <p:cNvPr id="63" name="Down Arrow 62"/>
          <p:cNvSpPr/>
          <p:nvPr/>
        </p:nvSpPr>
        <p:spPr>
          <a:xfrm rot="17240989">
            <a:off x="839237" y="3079555"/>
            <a:ext cx="241927" cy="504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Group 97"/>
          <p:cNvGrpSpPr/>
          <p:nvPr/>
        </p:nvGrpSpPr>
        <p:grpSpPr>
          <a:xfrm>
            <a:off x="395536" y="6021288"/>
            <a:ext cx="546652" cy="144016"/>
            <a:chOff x="395536" y="6021288"/>
            <a:chExt cx="546652" cy="144016"/>
          </a:xfrm>
        </p:grpSpPr>
        <p:sp>
          <p:nvSpPr>
            <p:cNvPr id="65" name="Freeform 64"/>
            <p:cNvSpPr/>
            <p:nvPr/>
          </p:nvSpPr>
          <p:spPr>
            <a:xfrm>
              <a:off x="755576" y="6021288"/>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7" name="Straight Connector 66"/>
            <p:cNvCxnSpPr/>
            <p:nvPr/>
          </p:nvCxnSpPr>
          <p:spPr>
            <a:xfrm>
              <a:off x="395536" y="6165304"/>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585188" y="3306088"/>
            <a:ext cx="1229080" cy="2859216"/>
            <a:chOff x="2585188" y="3306088"/>
            <a:chExt cx="1229080" cy="2859216"/>
          </a:xfrm>
        </p:grpSpPr>
        <p:sp>
          <p:nvSpPr>
            <p:cNvPr id="70" name="Freeform 69"/>
            <p:cNvSpPr/>
            <p:nvPr/>
          </p:nvSpPr>
          <p:spPr>
            <a:xfrm flipH="1">
              <a:off x="3089244" y="6021288"/>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2945228" y="6021288"/>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2" name="Straight Connector 71"/>
            <p:cNvCxnSpPr/>
            <p:nvPr/>
          </p:nvCxnSpPr>
          <p:spPr>
            <a:xfrm>
              <a:off x="2585188" y="6165304"/>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275856" y="6165304"/>
              <a:ext cx="28803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Down Arrow 75"/>
            <p:cNvSpPr/>
            <p:nvPr/>
          </p:nvSpPr>
          <p:spPr>
            <a:xfrm rot="15619132">
              <a:off x="3362603" y="3096351"/>
              <a:ext cx="241927" cy="66140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Down Arrow 76"/>
          <p:cNvSpPr/>
          <p:nvPr/>
        </p:nvSpPr>
        <p:spPr>
          <a:xfrm rot="20348429">
            <a:off x="5661925" y="3743586"/>
            <a:ext cx="241927" cy="504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4745428" y="5733256"/>
            <a:ext cx="1122716" cy="864096"/>
            <a:chOff x="4745428" y="5733256"/>
            <a:chExt cx="1122716" cy="864096"/>
          </a:xfrm>
        </p:grpSpPr>
        <p:sp>
          <p:nvSpPr>
            <p:cNvPr id="78" name="Freeform 77"/>
            <p:cNvSpPr/>
            <p:nvPr/>
          </p:nvSpPr>
          <p:spPr>
            <a:xfrm flipH="1">
              <a:off x="5249484" y="6453336"/>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5105468" y="6453336"/>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0" name="Straight Connector 79"/>
            <p:cNvCxnSpPr/>
            <p:nvPr/>
          </p:nvCxnSpPr>
          <p:spPr>
            <a:xfrm>
              <a:off x="4745428" y="6597352"/>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36096" y="6597352"/>
              <a:ext cx="28803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724128" y="5733256"/>
              <a:ext cx="144016" cy="864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905668" y="4030682"/>
            <a:ext cx="1943959" cy="2566670"/>
            <a:chOff x="6905668" y="4030682"/>
            <a:chExt cx="1943959" cy="2566670"/>
          </a:xfrm>
        </p:grpSpPr>
        <p:sp>
          <p:nvSpPr>
            <p:cNvPr id="88" name="Down Arrow 87"/>
            <p:cNvSpPr/>
            <p:nvPr/>
          </p:nvSpPr>
          <p:spPr>
            <a:xfrm rot="6492317">
              <a:off x="7727400" y="4378056"/>
              <a:ext cx="241927" cy="504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Down Arrow 88"/>
            <p:cNvSpPr/>
            <p:nvPr/>
          </p:nvSpPr>
          <p:spPr>
            <a:xfrm rot="11936505">
              <a:off x="8607700" y="4030682"/>
              <a:ext cx="241927" cy="504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flipH="1">
              <a:off x="7409724" y="6453336"/>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7265708" y="6453336"/>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2" name="Straight Connector 91"/>
            <p:cNvCxnSpPr/>
            <p:nvPr/>
          </p:nvCxnSpPr>
          <p:spPr>
            <a:xfrm>
              <a:off x="6905668" y="6597352"/>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596336" y="6597352"/>
              <a:ext cx="28803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7884368" y="5733256"/>
              <a:ext cx="144016" cy="864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028384" y="5733256"/>
              <a:ext cx="216024" cy="864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244408" y="6597352"/>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Repolarisation</a:t>
            </a:r>
            <a:endParaRPr lang="en-GB" dirty="0"/>
          </a:p>
        </p:txBody>
      </p:sp>
      <p:sp>
        <p:nvSpPr>
          <p:cNvPr id="3" name="TextBox 2"/>
          <p:cNvSpPr txBox="1"/>
          <p:nvPr/>
        </p:nvSpPr>
        <p:spPr>
          <a:xfrm>
            <a:off x="683568" y="1124744"/>
            <a:ext cx="7056784" cy="830997"/>
          </a:xfrm>
          <a:prstGeom prst="rect">
            <a:avLst/>
          </a:prstGeom>
          <a:noFill/>
        </p:spPr>
        <p:txBody>
          <a:bodyPr wrap="square" rtlCol="0">
            <a:spAutoFit/>
          </a:bodyPr>
          <a:lstStyle/>
          <a:p>
            <a:r>
              <a:rPr lang="en-GB" dirty="0" smtClean="0">
                <a:solidFill>
                  <a:schemeClr val="bg1"/>
                </a:solidFill>
                <a:latin typeface="+mn-lt"/>
              </a:rPr>
              <a:t>Remember:  repolarising current is of opposite polarity to depolarising current</a:t>
            </a:r>
            <a:endParaRPr lang="en-GB" dirty="0">
              <a:solidFill>
                <a:schemeClr val="bg1"/>
              </a:solidFill>
              <a:latin typeface="+mn-lt"/>
            </a:endParaRPr>
          </a:p>
        </p:txBody>
      </p:sp>
      <p:pic>
        <p:nvPicPr>
          <p:cNvPr id="4" name="Picture 3" descr="f:\Sheri\chapt12\art_library\color_art_library\12_11.jpg"/>
          <p:cNvPicPr>
            <a:picLocks noChangeAspect="1" noChangeArrowheads="1"/>
          </p:cNvPicPr>
          <p:nvPr/>
        </p:nvPicPr>
        <p:blipFill>
          <a:blip r:embed="rId2" cstate="print"/>
          <a:srcRect/>
          <a:stretch>
            <a:fillRect/>
          </a:stretch>
        </p:blipFill>
        <p:spPr bwMode="auto">
          <a:xfrm>
            <a:off x="683568" y="2132856"/>
            <a:ext cx="3210657" cy="3103323"/>
          </a:xfrm>
          <a:prstGeom prst="rect">
            <a:avLst/>
          </a:prstGeom>
          <a:noFill/>
          <a:ln w="9525">
            <a:noFill/>
            <a:miter lim="800000"/>
            <a:headEnd/>
            <a:tailEnd/>
          </a:ln>
          <a:effectLst/>
        </p:spPr>
      </p:pic>
      <p:sp>
        <p:nvSpPr>
          <p:cNvPr id="9" name="Freeform 8"/>
          <p:cNvSpPr/>
          <p:nvPr/>
        </p:nvSpPr>
        <p:spPr>
          <a:xfrm flipH="1">
            <a:off x="4961452" y="4005064"/>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4817436" y="4005064"/>
            <a:ext cx="186612" cy="139959"/>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4457396" y="4149080"/>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48064" y="4149080"/>
            <a:ext cx="28803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36096" y="3284984"/>
            <a:ext cx="144016" cy="864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80112" y="3284984"/>
            <a:ext cx="216024" cy="864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6136" y="4149080"/>
            <a:ext cx="3600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rot="2268554">
            <a:off x="3226499" y="4550263"/>
            <a:ext cx="1375711" cy="310104"/>
            <a:chOff x="2195736" y="5661248"/>
            <a:chExt cx="2808312" cy="576064"/>
          </a:xfrm>
        </p:grpSpPr>
        <p:sp>
          <p:nvSpPr>
            <p:cNvPr id="17" name="Flowchart: Direct Access Storage 16"/>
            <p:cNvSpPr/>
            <p:nvPr/>
          </p:nvSpPr>
          <p:spPr>
            <a:xfrm rot="10800000">
              <a:off x="2195736" y="5661248"/>
              <a:ext cx="1296144" cy="576064"/>
            </a:xfrm>
            <a:prstGeom prst="flowChartMagneticDrum">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3491880" y="5949280"/>
              <a:ext cx="1512168"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211960" y="5157192"/>
            <a:ext cx="1584176" cy="338554"/>
          </a:xfrm>
          <a:prstGeom prst="rect">
            <a:avLst/>
          </a:prstGeom>
          <a:noFill/>
        </p:spPr>
        <p:txBody>
          <a:bodyPr wrap="square" rtlCol="0">
            <a:spAutoFit/>
          </a:bodyPr>
          <a:lstStyle/>
          <a:p>
            <a:r>
              <a:rPr lang="en-GB" sz="1600" dirty="0" smtClean="0">
                <a:solidFill>
                  <a:schemeClr val="bg1"/>
                </a:solidFill>
                <a:latin typeface="+mn-lt"/>
              </a:rPr>
              <a:t>Electrode</a:t>
            </a:r>
            <a:endParaRPr lang="en-GB" sz="1600" dirty="0">
              <a:solidFill>
                <a:schemeClr val="bg1"/>
              </a:solidFill>
              <a:latin typeface="+mn-lt"/>
            </a:endParaRPr>
          </a:p>
        </p:txBody>
      </p:sp>
      <p:grpSp>
        <p:nvGrpSpPr>
          <p:cNvPr id="23" name="Group 22"/>
          <p:cNvGrpSpPr/>
          <p:nvPr/>
        </p:nvGrpSpPr>
        <p:grpSpPr>
          <a:xfrm>
            <a:off x="1894720" y="3861048"/>
            <a:ext cx="5053544" cy="951082"/>
            <a:chOff x="1894720" y="3861048"/>
            <a:chExt cx="5053544" cy="951082"/>
          </a:xfrm>
        </p:grpSpPr>
        <p:sp>
          <p:nvSpPr>
            <p:cNvPr id="5" name="Down Arrow 4"/>
            <p:cNvSpPr/>
            <p:nvPr/>
          </p:nvSpPr>
          <p:spPr>
            <a:xfrm rot="6492317">
              <a:off x="3084784" y="3919740"/>
              <a:ext cx="241927" cy="3256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6492317">
              <a:off x="2987319" y="4224041"/>
              <a:ext cx="241927" cy="3256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6492317">
              <a:off x="2889854" y="4528342"/>
              <a:ext cx="241927" cy="3256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2355870">
              <a:off x="1894720" y="4401608"/>
              <a:ext cx="241927" cy="3256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flipH="1">
              <a:off x="6372200" y="3861048"/>
              <a:ext cx="216024" cy="283975"/>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6156176" y="3861048"/>
              <a:ext cx="216024" cy="283975"/>
            </a:xfrm>
            <a:custGeom>
              <a:avLst/>
              <a:gdLst>
                <a:gd name="connsiteX0" fmla="*/ 0 w 186612"/>
                <a:gd name="connsiteY0" fmla="*/ 139959 h 139959"/>
                <a:gd name="connsiteX1" fmla="*/ 74645 w 186612"/>
                <a:gd name="connsiteY1" fmla="*/ 27991 h 139959"/>
                <a:gd name="connsiteX2" fmla="*/ 186612 w 186612"/>
                <a:gd name="connsiteY2" fmla="*/ 0 h 139959"/>
                <a:gd name="connsiteX3" fmla="*/ 186612 w 186612"/>
                <a:gd name="connsiteY3" fmla="*/ 0 h 139959"/>
              </a:gdLst>
              <a:ahLst/>
              <a:cxnLst>
                <a:cxn ang="0">
                  <a:pos x="connsiteX0" y="connsiteY0"/>
                </a:cxn>
                <a:cxn ang="0">
                  <a:pos x="connsiteX1" y="connsiteY1"/>
                </a:cxn>
                <a:cxn ang="0">
                  <a:pos x="connsiteX2" y="connsiteY2"/>
                </a:cxn>
                <a:cxn ang="0">
                  <a:pos x="connsiteX3" y="connsiteY3"/>
                </a:cxn>
              </a:cxnLst>
              <a:rect l="l" t="t" r="r" b="b"/>
              <a:pathLst>
                <a:path w="186612" h="139959">
                  <a:moveTo>
                    <a:pt x="0" y="139959"/>
                  </a:moveTo>
                  <a:cubicBezTo>
                    <a:pt x="21771" y="95638"/>
                    <a:pt x="43543" y="51317"/>
                    <a:pt x="74645" y="27991"/>
                  </a:cubicBezTo>
                  <a:cubicBezTo>
                    <a:pt x="105747" y="4665"/>
                    <a:pt x="186612" y="0"/>
                    <a:pt x="186612" y="0"/>
                  </a:cubicBezTo>
                  <a:lnTo>
                    <a:pt x="186612"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Straight Connector 21"/>
            <p:cNvCxnSpPr/>
            <p:nvPr/>
          </p:nvCxnSpPr>
          <p:spPr>
            <a:xfrm>
              <a:off x="6588224" y="4149080"/>
              <a:ext cx="360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The Electrocardiogram (</a:t>
            </a:r>
            <a:r>
              <a:rPr lang="en-GB" dirty="0" err="1"/>
              <a:t>ECG</a:t>
            </a:r>
            <a:r>
              <a:rPr lang="en-GB" dirty="0" smtClean="0"/>
              <a:t>)</a:t>
            </a:r>
            <a:endParaRPr lang="en-GB" dirty="0"/>
          </a:p>
        </p:txBody>
      </p:sp>
      <p:pic>
        <p:nvPicPr>
          <p:cNvPr id="3" name="Picture 5"/>
          <p:cNvPicPr>
            <a:picLocks noChangeAspect="1" noChangeArrowheads="1"/>
          </p:cNvPicPr>
          <p:nvPr/>
        </p:nvPicPr>
        <p:blipFill>
          <a:blip r:embed="rId2" cstate="print"/>
          <a:srcRect/>
          <a:stretch>
            <a:fillRect/>
          </a:stretch>
        </p:blipFill>
        <p:spPr bwMode="auto">
          <a:xfrm>
            <a:off x="395536" y="1268760"/>
            <a:ext cx="4464496" cy="5003467"/>
          </a:xfrm>
          <a:prstGeom prst="rect">
            <a:avLst/>
          </a:prstGeom>
          <a:noFill/>
          <a:ln w="15875" algn="ctr">
            <a:noFill/>
            <a:miter lim="800000"/>
            <a:headEnd/>
            <a:tailEnd/>
          </a:ln>
        </p:spPr>
      </p:pic>
      <p:pic>
        <p:nvPicPr>
          <p:cNvPr id="5" name="Picture 6" descr="http://www.virtualmedicalcentre.com/uploads/VMC/DiseaseImages/1287_ECG_Definitions3.jpg"/>
          <p:cNvPicPr>
            <a:picLocks noChangeAspect="1" noChangeArrowheads="1"/>
          </p:cNvPicPr>
          <p:nvPr/>
        </p:nvPicPr>
        <p:blipFill>
          <a:blip r:embed="rId3" cstate="print"/>
          <a:srcRect/>
          <a:stretch>
            <a:fillRect/>
          </a:stretch>
        </p:blipFill>
        <p:spPr bwMode="auto">
          <a:xfrm>
            <a:off x="5143500" y="2071688"/>
            <a:ext cx="3725863"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t>The potassium hypothesis - 2</a:t>
            </a:r>
          </a:p>
        </p:txBody>
      </p:sp>
      <p:sp>
        <p:nvSpPr>
          <p:cNvPr id="159747" name="Rectangle 3"/>
          <p:cNvSpPr>
            <a:spLocks noGrp="1" noChangeArrowheads="1"/>
          </p:cNvSpPr>
          <p:nvPr>
            <p:ph type="body" idx="1"/>
          </p:nvPr>
        </p:nvSpPr>
        <p:spPr>
          <a:xfrm>
            <a:off x="381000" y="1955800"/>
            <a:ext cx="3436938" cy="3648075"/>
          </a:xfrm>
        </p:spPr>
        <p:txBody>
          <a:bodyPr/>
          <a:lstStyle/>
          <a:p>
            <a:r>
              <a:rPr lang="en-GB" sz="1800"/>
              <a:t>Replace impermeable membrane with a semi-permeable one.  </a:t>
            </a:r>
          </a:p>
          <a:p>
            <a:r>
              <a:rPr lang="en-GB" sz="1800"/>
              <a:t>Make it permeable only to K</a:t>
            </a:r>
          </a:p>
          <a:p>
            <a:r>
              <a:rPr lang="en-GB" sz="1800"/>
              <a:t>Cl ions are still separated by  impermeable barrier so there is a concentration gradient for Cl ions but no movement of Cl from one chamber to another</a:t>
            </a:r>
          </a:p>
        </p:txBody>
      </p:sp>
      <p:grpSp>
        <p:nvGrpSpPr>
          <p:cNvPr id="159748" name="Group 4"/>
          <p:cNvGrpSpPr>
            <a:grpSpLocks/>
          </p:cNvGrpSpPr>
          <p:nvPr/>
        </p:nvGrpSpPr>
        <p:grpSpPr bwMode="auto">
          <a:xfrm>
            <a:off x="4572000" y="3429000"/>
            <a:ext cx="3600450" cy="1944688"/>
            <a:chOff x="2880" y="2160"/>
            <a:chExt cx="2268" cy="1225"/>
          </a:xfrm>
        </p:grpSpPr>
        <p:sp>
          <p:nvSpPr>
            <p:cNvPr id="159749" name="Line 5"/>
            <p:cNvSpPr>
              <a:spLocks noChangeShapeType="1"/>
            </p:cNvSpPr>
            <p:nvPr/>
          </p:nvSpPr>
          <p:spPr bwMode="auto">
            <a:xfrm>
              <a:off x="2880" y="2160"/>
              <a:ext cx="0" cy="1225"/>
            </a:xfrm>
            <a:prstGeom prst="line">
              <a:avLst/>
            </a:prstGeom>
            <a:noFill/>
            <a:ln w="28575">
              <a:solidFill>
                <a:schemeClr val="bg1"/>
              </a:solidFill>
              <a:round/>
              <a:headEnd/>
              <a:tailEnd/>
            </a:ln>
            <a:effectLst/>
          </p:spPr>
          <p:txBody>
            <a:bodyPr/>
            <a:lstStyle/>
            <a:p>
              <a:endParaRPr lang="en-GB"/>
            </a:p>
          </p:txBody>
        </p:sp>
        <p:sp>
          <p:nvSpPr>
            <p:cNvPr id="159750" name="Line 6"/>
            <p:cNvSpPr>
              <a:spLocks noChangeShapeType="1"/>
            </p:cNvSpPr>
            <p:nvPr/>
          </p:nvSpPr>
          <p:spPr bwMode="auto">
            <a:xfrm>
              <a:off x="2880" y="3385"/>
              <a:ext cx="2268" cy="0"/>
            </a:xfrm>
            <a:prstGeom prst="line">
              <a:avLst/>
            </a:prstGeom>
            <a:noFill/>
            <a:ln w="28575">
              <a:solidFill>
                <a:schemeClr val="bg1"/>
              </a:solidFill>
              <a:round/>
              <a:headEnd/>
              <a:tailEnd/>
            </a:ln>
            <a:effectLst/>
          </p:spPr>
          <p:txBody>
            <a:bodyPr/>
            <a:lstStyle/>
            <a:p>
              <a:endParaRPr lang="en-GB"/>
            </a:p>
          </p:txBody>
        </p:sp>
        <p:sp>
          <p:nvSpPr>
            <p:cNvPr id="159751" name="Line 7"/>
            <p:cNvSpPr>
              <a:spLocks noChangeShapeType="1"/>
            </p:cNvSpPr>
            <p:nvPr/>
          </p:nvSpPr>
          <p:spPr bwMode="auto">
            <a:xfrm>
              <a:off x="5148" y="2160"/>
              <a:ext cx="0" cy="1225"/>
            </a:xfrm>
            <a:prstGeom prst="line">
              <a:avLst/>
            </a:prstGeom>
            <a:noFill/>
            <a:ln w="28575">
              <a:solidFill>
                <a:schemeClr val="bg1"/>
              </a:solidFill>
              <a:round/>
              <a:headEnd/>
              <a:tailEnd/>
            </a:ln>
            <a:effectLst/>
          </p:spPr>
          <p:txBody>
            <a:bodyPr/>
            <a:lstStyle/>
            <a:p>
              <a:endParaRPr lang="en-GB"/>
            </a:p>
          </p:txBody>
        </p:sp>
        <p:sp>
          <p:nvSpPr>
            <p:cNvPr id="159752" name="Line 8"/>
            <p:cNvSpPr>
              <a:spLocks noChangeShapeType="1"/>
            </p:cNvSpPr>
            <p:nvPr/>
          </p:nvSpPr>
          <p:spPr bwMode="auto">
            <a:xfrm>
              <a:off x="4014" y="2160"/>
              <a:ext cx="0" cy="1225"/>
            </a:xfrm>
            <a:prstGeom prst="line">
              <a:avLst/>
            </a:prstGeom>
            <a:noFill/>
            <a:ln w="9525">
              <a:solidFill>
                <a:schemeClr val="bg1"/>
              </a:solidFill>
              <a:round/>
              <a:headEnd/>
              <a:tailEnd/>
            </a:ln>
            <a:effectLst/>
          </p:spPr>
          <p:txBody>
            <a:bodyPr/>
            <a:lstStyle/>
            <a:p>
              <a:endParaRPr lang="en-GB"/>
            </a:p>
          </p:txBody>
        </p:sp>
      </p:grpSp>
      <p:grpSp>
        <p:nvGrpSpPr>
          <p:cNvPr id="159753" name="Group 9"/>
          <p:cNvGrpSpPr>
            <a:grpSpLocks/>
          </p:cNvGrpSpPr>
          <p:nvPr/>
        </p:nvGrpSpPr>
        <p:grpSpPr bwMode="auto">
          <a:xfrm>
            <a:off x="5070475" y="1025525"/>
            <a:ext cx="2540000" cy="3194050"/>
            <a:chOff x="3194" y="646"/>
            <a:chExt cx="1600" cy="2012"/>
          </a:xfrm>
        </p:grpSpPr>
        <p:grpSp>
          <p:nvGrpSpPr>
            <p:cNvPr id="159754" name="Group 10"/>
            <p:cNvGrpSpPr>
              <a:grpSpLocks/>
            </p:cNvGrpSpPr>
            <p:nvPr/>
          </p:nvGrpSpPr>
          <p:grpSpPr bwMode="auto">
            <a:xfrm>
              <a:off x="3411" y="1704"/>
              <a:ext cx="45" cy="949"/>
              <a:chOff x="1995" y="1026"/>
              <a:chExt cx="45" cy="949"/>
            </a:xfrm>
          </p:grpSpPr>
          <p:sp>
            <p:nvSpPr>
              <p:cNvPr id="159755" name="Line 11"/>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59756" name="Rectangle 12"/>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59757" name="Group 13"/>
            <p:cNvGrpSpPr>
              <a:grpSpLocks/>
            </p:cNvGrpSpPr>
            <p:nvPr/>
          </p:nvGrpSpPr>
          <p:grpSpPr bwMode="auto">
            <a:xfrm>
              <a:off x="4538" y="1709"/>
              <a:ext cx="45" cy="949"/>
              <a:chOff x="1995" y="1026"/>
              <a:chExt cx="45" cy="949"/>
            </a:xfrm>
          </p:grpSpPr>
          <p:sp>
            <p:nvSpPr>
              <p:cNvPr id="159758" name="Line 14"/>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59759" name="Rectangle 15"/>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59760" name="Group 16"/>
            <p:cNvGrpSpPr>
              <a:grpSpLocks/>
            </p:cNvGrpSpPr>
            <p:nvPr/>
          </p:nvGrpSpPr>
          <p:grpSpPr bwMode="auto">
            <a:xfrm>
              <a:off x="3194" y="646"/>
              <a:ext cx="1600" cy="1063"/>
              <a:chOff x="3194" y="646"/>
              <a:chExt cx="1600" cy="1063"/>
            </a:xfrm>
          </p:grpSpPr>
          <p:sp>
            <p:nvSpPr>
              <p:cNvPr id="159761" name="Rectangle 17"/>
              <p:cNvSpPr>
                <a:spLocks noChangeArrowheads="1"/>
              </p:cNvSpPr>
              <p:nvPr/>
            </p:nvSpPr>
            <p:spPr bwMode="auto">
              <a:xfrm>
                <a:off x="3194" y="646"/>
                <a:ext cx="1600" cy="10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59762" name="Rectangle 18"/>
              <p:cNvSpPr>
                <a:spLocks noChangeArrowheads="1"/>
              </p:cNvSpPr>
              <p:nvPr/>
            </p:nvSpPr>
            <p:spPr bwMode="auto">
              <a:xfrm>
                <a:off x="3372" y="790"/>
                <a:ext cx="1260" cy="52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59763" name="Line 19"/>
              <p:cNvSpPr>
                <a:spLocks noChangeShapeType="1"/>
              </p:cNvSpPr>
              <p:nvPr/>
            </p:nvSpPr>
            <p:spPr bwMode="auto">
              <a:xfrm>
                <a:off x="3373" y="1056"/>
                <a:ext cx="1254" cy="0"/>
              </a:xfrm>
              <a:prstGeom prst="line">
                <a:avLst/>
              </a:prstGeom>
              <a:noFill/>
              <a:ln w="9525">
                <a:solidFill>
                  <a:schemeClr val="tx1"/>
                </a:solidFill>
                <a:round/>
                <a:headEnd/>
                <a:tailEnd/>
              </a:ln>
              <a:effectLst/>
            </p:spPr>
            <p:txBody>
              <a:bodyPr/>
              <a:lstStyle/>
              <a:p>
                <a:endParaRPr lang="en-GB"/>
              </a:p>
            </p:txBody>
          </p:sp>
          <p:grpSp>
            <p:nvGrpSpPr>
              <p:cNvPr id="159764" name="Group 20"/>
              <p:cNvGrpSpPr>
                <a:grpSpLocks/>
              </p:cNvGrpSpPr>
              <p:nvPr/>
            </p:nvGrpSpPr>
            <p:grpSpPr bwMode="auto">
              <a:xfrm>
                <a:off x="3792" y="1022"/>
                <a:ext cx="448" cy="68"/>
                <a:chOff x="3786" y="950"/>
                <a:chExt cx="454" cy="206"/>
              </a:xfrm>
            </p:grpSpPr>
            <p:sp>
              <p:nvSpPr>
                <p:cNvPr id="159765" name="Line 21"/>
                <p:cNvSpPr>
                  <a:spLocks noChangeShapeType="1"/>
                </p:cNvSpPr>
                <p:nvPr/>
              </p:nvSpPr>
              <p:spPr bwMode="auto">
                <a:xfrm>
                  <a:off x="4240" y="950"/>
                  <a:ext cx="0" cy="206"/>
                </a:xfrm>
                <a:prstGeom prst="line">
                  <a:avLst/>
                </a:prstGeom>
                <a:noFill/>
                <a:ln w="9525">
                  <a:solidFill>
                    <a:schemeClr val="tx1"/>
                  </a:solidFill>
                  <a:round/>
                  <a:headEnd/>
                  <a:tailEnd/>
                </a:ln>
                <a:effectLst/>
              </p:spPr>
              <p:txBody>
                <a:bodyPr/>
                <a:lstStyle/>
                <a:p>
                  <a:endParaRPr lang="en-GB"/>
                </a:p>
              </p:txBody>
            </p:sp>
            <p:sp>
              <p:nvSpPr>
                <p:cNvPr id="159766" name="Line 22"/>
                <p:cNvSpPr>
                  <a:spLocks noChangeShapeType="1"/>
                </p:cNvSpPr>
                <p:nvPr/>
              </p:nvSpPr>
              <p:spPr bwMode="auto">
                <a:xfrm>
                  <a:off x="3786" y="950"/>
                  <a:ext cx="0" cy="201"/>
                </a:xfrm>
                <a:prstGeom prst="line">
                  <a:avLst/>
                </a:prstGeom>
                <a:noFill/>
                <a:ln w="9525">
                  <a:solidFill>
                    <a:schemeClr val="tx1"/>
                  </a:solidFill>
                  <a:round/>
                  <a:headEnd/>
                  <a:tailEnd/>
                </a:ln>
                <a:effectLst/>
              </p:spPr>
              <p:txBody>
                <a:bodyPr/>
                <a:lstStyle/>
                <a:p>
                  <a:endParaRPr lang="en-GB"/>
                </a:p>
              </p:txBody>
            </p:sp>
          </p:grpSp>
          <p:grpSp>
            <p:nvGrpSpPr>
              <p:cNvPr id="159767" name="Group 23"/>
              <p:cNvGrpSpPr>
                <a:grpSpLocks/>
              </p:cNvGrpSpPr>
              <p:nvPr/>
            </p:nvGrpSpPr>
            <p:grpSpPr bwMode="auto">
              <a:xfrm>
                <a:off x="3570" y="1002"/>
                <a:ext cx="870" cy="106"/>
                <a:chOff x="3570" y="948"/>
                <a:chExt cx="870" cy="208"/>
              </a:xfrm>
            </p:grpSpPr>
            <p:sp>
              <p:nvSpPr>
                <p:cNvPr id="159768" name="Line 24"/>
                <p:cNvSpPr>
                  <a:spLocks noChangeShapeType="1"/>
                </p:cNvSpPr>
                <p:nvPr/>
              </p:nvSpPr>
              <p:spPr bwMode="auto">
                <a:xfrm>
                  <a:off x="4022" y="948"/>
                  <a:ext cx="0" cy="205"/>
                </a:xfrm>
                <a:prstGeom prst="line">
                  <a:avLst/>
                </a:prstGeom>
                <a:noFill/>
                <a:ln w="9525">
                  <a:solidFill>
                    <a:schemeClr val="tx1"/>
                  </a:solidFill>
                  <a:round/>
                  <a:headEnd/>
                  <a:tailEnd/>
                </a:ln>
                <a:effectLst/>
              </p:spPr>
              <p:txBody>
                <a:bodyPr/>
                <a:lstStyle/>
                <a:p>
                  <a:endParaRPr lang="en-GB"/>
                </a:p>
              </p:txBody>
            </p:sp>
            <p:sp>
              <p:nvSpPr>
                <p:cNvPr id="159769" name="Line 25"/>
                <p:cNvSpPr>
                  <a:spLocks noChangeShapeType="1"/>
                </p:cNvSpPr>
                <p:nvPr/>
              </p:nvSpPr>
              <p:spPr bwMode="auto">
                <a:xfrm>
                  <a:off x="4440" y="950"/>
                  <a:ext cx="0" cy="206"/>
                </a:xfrm>
                <a:prstGeom prst="line">
                  <a:avLst/>
                </a:prstGeom>
                <a:noFill/>
                <a:ln w="9525">
                  <a:solidFill>
                    <a:schemeClr val="tx1"/>
                  </a:solidFill>
                  <a:round/>
                  <a:headEnd/>
                  <a:tailEnd/>
                </a:ln>
                <a:effectLst/>
              </p:spPr>
              <p:txBody>
                <a:bodyPr/>
                <a:lstStyle/>
                <a:p>
                  <a:endParaRPr lang="en-GB"/>
                </a:p>
              </p:txBody>
            </p:sp>
            <p:sp>
              <p:nvSpPr>
                <p:cNvPr id="159770" name="Line 26"/>
                <p:cNvSpPr>
                  <a:spLocks noChangeShapeType="1"/>
                </p:cNvSpPr>
                <p:nvPr/>
              </p:nvSpPr>
              <p:spPr bwMode="auto">
                <a:xfrm>
                  <a:off x="3570" y="950"/>
                  <a:ext cx="0" cy="206"/>
                </a:xfrm>
                <a:prstGeom prst="line">
                  <a:avLst/>
                </a:prstGeom>
                <a:noFill/>
                <a:ln w="9525">
                  <a:solidFill>
                    <a:schemeClr val="tx1"/>
                  </a:solidFill>
                  <a:round/>
                  <a:headEnd/>
                  <a:tailEnd/>
                </a:ln>
                <a:effectLst/>
              </p:spPr>
              <p:txBody>
                <a:bodyPr/>
                <a:lstStyle/>
                <a:p>
                  <a:endParaRPr lang="en-GB"/>
                </a:p>
              </p:txBody>
            </p:sp>
          </p:grpSp>
          <p:sp>
            <p:nvSpPr>
              <p:cNvPr id="159771" name="Text Box 27"/>
              <p:cNvSpPr txBox="1">
                <a:spLocks noChangeArrowheads="1"/>
              </p:cNvSpPr>
              <p:nvPr/>
            </p:nvSpPr>
            <p:spPr bwMode="auto">
              <a:xfrm>
                <a:off x="3382" y="828"/>
                <a:ext cx="376"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59772" name="Text Box 28"/>
              <p:cNvSpPr txBox="1">
                <a:spLocks noChangeArrowheads="1"/>
              </p:cNvSpPr>
              <p:nvPr/>
            </p:nvSpPr>
            <p:spPr bwMode="auto">
              <a:xfrm>
                <a:off x="4286" y="830"/>
                <a:ext cx="376"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59773" name="Text Box 29"/>
              <p:cNvSpPr txBox="1">
                <a:spLocks noChangeArrowheads="1"/>
              </p:cNvSpPr>
              <p:nvPr/>
            </p:nvSpPr>
            <p:spPr bwMode="auto">
              <a:xfrm>
                <a:off x="3932" y="832"/>
                <a:ext cx="220" cy="192"/>
              </a:xfrm>
              <a:prstGeom prst="rect">
                <a:avLst/>
              </a:prstGeom>
              <a:noFill/>
              <a:ln w="9525">
                <a:noFill/>
                <a:miter lim="800000"/>
                <a:headEnd/>
                <a:tailEnd/>
              </a:ln>
              <a:effectLst/>
            </p:spPr>
            <p:txBody>
              <a:bodyPr>
                <a:spAutoFit/>
              </a:bodyPr>
              <a:lstStyle/>
              <a:p>
                <a:pPr>
                  <a:spcBef>
                    <a:spcPct val="50000"/>
                  </a:spcBef>
                </a:pPr>
                <a:r>
                  <a:rPr lang="en-GB" sz="1400">
                    <a:latin typeface="Arial" charset="0"/>
                  </a:rPr>
                  <a:t>0</a:t>
                </a:r>
              </a:p>
            </p:txBody>
          </p:sp>
          <p:sp>
            <p:nvSpPr>
              <p:cNvPr id="159774" name="Line 30"/>
              <p:cNvSpPr>
                <a:spLocks noChangeShapeType="1"/>
              </p:cNvSpPr>
              <p:nvPr/>
            </p:nvSpPr>
            <p:spPr bwMode="auto">
              <a:xfrm>
                <a:off x="4020" y="1150"/>
                <a:ext cx="0" cy="160"/>
              </a:xfrm>
              <a:prstGeom prst="line">
                <a:avLst/>
              </a:prstGeom>
              <a:noFill/>
              <a:ln w="28575">
                <a:solidFill>
                  <a:schemeClr val="tx1"/>
                </a:solidFill>
                <a:round/>
                <a:headEnd/>
                <a:tailEnd/>
              </a:ln>
              <a:effectLst/>
            </p:spPr>
            <p:txBody>
              <a:bodyPr/>
              <a:lstStyle/>
              <a:p>
                <a:endParaRPr lang="en-GB"/>
              </a:p>
            </p:txBody>
          </p:sp>
          <p:sp>
            <p:nvSpPr>
              <p:cNvPr id="159775" name="Rectangle 31"/>
              <p:cNvSpPr>
                <a:spLocks noChangeArrowheads="1"/>
              </p:cNvSpPr>
              <p:nvPr/>
            </p:nvSpPr>
            <p:spPr bwMode="auto">
              <a:xfrm>
                <a:off x="3744" y="1422"/>
                <a:ext cx="538" cy="23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59776" name="Text Box 32"/>
              <p:cNvSpPr txBox="1">
                <a:spLocks noChangeArrowheads="1"/>
              </p:cNvSpPr>
              <p:nvPr/>
            </p:nvSpPr>
            <p:spPr bwMode="auto">
              <a:xfrm>
                <a:off x="3842" y="1444"/>
                <a:ext cx="448" cy="192"/>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0 mV</a:t>
                </a:r>
              </a:p>
            </p:txBody>
          </p:sp>
        </p:grpSp>
      </p:grpSp>
      <p:sp>
        <p:nvSpPr>
          <p:cNvPr id="159777" name="Text Box 33"/>
          <p:cNvSpPr txBox="1">
            <a:spLocks noChangeArrowheads="1"/>
          </p:cNvSpPr>
          <p:nvPr/>
        </p:nvSpPr>
        <p:spPr bwMode="auto">
          <a:xfrm>
            <a:off x="5940425" y="4652963"/>
            <a:ext cx="433388"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78" name="Text Box 34"/>
          <p:cNvSpPr txBox="1">
            <a:spLocks noChangeArrowheads="1"/>
          </p:cNvSpPr>
          <p:nvPr/>
        </p:nvSpPr>
        <p:spPr bwMode="auto">
          <a:xfrm>
            <a:off x="5580063" y="4149725"/>
            <a:ext cx="433387"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79" name="Text Box 35"/>
          <p:cNvSpPr txBox="1">
            <a:spLocks noChangeArrowheads="1"/>
          </p:cNvSpPr>
          <p:nvPr/>
        </p:nvSpPr>
        <p:spPr bwMode="auto">
          <a:xfrm>
            <a:off x="5435600" y="4797425"/>
            <a:ext cx="433388"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0" name="Text Box 36"/>
          <p:cNvSpPr txBox="1">
            <a:spLocks noChangeArrowheads="1"/>
          </p:cNvSpPr>
          <p:nvPr/>
        </p:nvSpPr>
        <p:spPr bwMode="auto">
          <a:xfrm>
            <a:off x="4643438" y="4868863"/>
            <a:ext cx="433387"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1" name="Text Box 37"/>
          <p:cNvSpPr txBox="1">
            <a:spLocks noChangeArrowheads="1"/>
          </p:cNvSpPr>
          <p:nvPr/>
        </p:nvSpPr>
        <p:spPr bwMode="auto">
          <a:xfrm>
            <a:off x="5076825" y="4076700"/>
            <a:ext cx="433388"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2" name="Text Box 38"/>
          <p:cNvSpPr txBox="1">
            <a:spLocks noChangeArrowheads="1"/>
          </p:cNvSpPr>
          <p:nvPr/>
        </p:nvSpPr>
        <p:spPr bwMode="auto">
          <a:xfrm>
            <a:off x="4643438" y="3860800"/>
            <a:ext cx="433387"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3" name="Text Box 39"/>
          <p:cNvSpPr txBox="1">
            <a:spLocks noChangeArrowheads="1"/>
          </p:cNvSpPr>
          <p:nvPr/>
        </p:nvSpPr>
        <p:spPr bwMode="auto">
          <a:xfrm>
            <a:off x="5651500" y="3608388"/>
            <a:ext cx="433388"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4" name="Text Box 40"/>
          <p:cNvSpPr txBox="1">
            <a:spLocks noChangeArrowheads="1"/>
          </p:cNvSpPr>
          <p:nvPr/>
        </p:nvSpPr>
        <p:spPr bwMode="auto">
          <a:xfrm>
            <a:off x="4643438" y="4437063"/>
            <a:ext cx="433387"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5" name="Text Box 41"/>
          <p:cNvSpPr txBox="1">
            <a:spLocks noChangeArrowheads="1"/>
          </p:cNvSpPr>
          <p:nvPr/>
        </p:nvSpPr>
        <p:spPr bwMode="auto">
          <a:xfrm>
            <a:off x="6659563" y="4868863"/>
            <a:ext cx="433387"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6" name="Text Box 42"/>
          <p:cNvSpPr txBox="1">
            <a:spLocks noChangeArrowheads="1"/>
          </p:cNvSpPr>
          <p:nvPr/>
        </p:nvSpPr>
        <p:spPr bwMode="auto">
          <a:xfrm>
            <a:off x="7308850" y="3789363"/>
            <a:ext cx="433388" cy="396875"/>
          </a:xfrm>
          <a:prstGeom prst="rect">
            <a:avLst/>
          </a:prstGeom>
          <a:noFill/>
          <a:ln w="9525">
            <a:noFill/>
            <a:miter lim="800000"/>
            <a:headEnd/>
            <a:tailEnd/>
          </a:ln>
          <a:effectLst/>
        </p:spPr>
        <p:txBody>
          <a:bodyPr>
            <a:spAutoFit/>
          </a:bodyPr>
          <a:lstStyle/>
          <a:p>
            <a:pPr>
              <a:spcBef>
                <a:spcPct val="50000"/>
              </a:spcBef>
            </a:pPr>
            <a:r>
              <a:rPr lang="en-GB" sz="2000">
                <a:solidFill>
                  <a:srgbClr val="FFFF00"/>
                </a:solidFill>
                <a:latin typeface="Arial" charset="0"/>
              </a:rPr>
              <a:t>Cl</a:t>
            </a:r>
          </a:p>
        </p:txBody>
      </p:sp>
      <p:sp>
        <p:nvSpPr>
          <p:cNvPr id="159787" name="Text Box 43"/>
          <p:cNvSpPr txBox="1">
            <a:spLocks noChangeArrowheads="1"/>
          </p:cNvSpPr>
          <p:nvPr/>
        </p:nvSpPr>
        <p:spPr bwMode="auto">
          <a:xfrm>
            <a:off x="3708400" y="4144963"/>
            <a:ext cx="1139825" cy="33655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latin typeface="Arial" charset="0"/>
              </a:rPr>
              <a:t>100mM</a:t>
            </a:r>
          </a:p>
        </p:txBody>
      </p:sp>
      <p:sp>
        <p:nvSpPr>
          <p:cNvPr id="159788" name="Text Box 44"/>
          <p:cNvSpPr txBox="1">
            <a:spLocks noChangeArrowheads="1"/>
          </p:cNvSpPr>
          <p:nvPr/>
        </p:nvSpPr>
        <p:spPr bwMode="auto">
          <a:xfrm>
            <a:off x="8145463" y="4137025"/>
            <a:ext cx="1003300" cy="336550"/>
          </a:xfrm>
          <a:prstGeom prst="rect">
            <a:avLst/>
          </a:prstGeom>
          <a:noFill/>
          <a:ln w="9525">
            <a:noFill/>
            <a:miter lim="800000"/>
            <a:headEnd/>
            <a:tailEnd/>
          </a:ln>
          <a:effectLst/>
        </p:spPr>
        <p:txBody>
          <a:bodyPr>
            <a:spAutoFit/>
          </a:bodyPr>
          <a:lstStyle/>
          <a:p>
            <a:pPr>
              <a:spcBef>
                <a:spcPct val="50000"/>
              </a:spcBef>
            </a:pPr>
            <a:r>
              <a:rPr lang="en-GB" sz="1600">
                <a:solidFill>
                  <a:schemeClr val="bg1"/>
                </a:solidFill>
                <a:latin typeface="Arial" charset="0"/>
              </a:rPr>
              <a:t>10mM</a:t>
            </a:r>
          </a:p>
        </p:txBody>
      </p:sp>
      <p:sp>
        <p:nvSpPr>
          <p:cNvPr id="159789" name="AutoShape 45"/>
          <p:cNvSpPr>
            <a:spLocks noChangeArrowheads="1"/>
          </p:cNvSpPr>
          <p:nvPr/>
        </p:nvSpPr>
        <p:spPr bwMode="auto">
          <a:xfrm>
            <a:off x="5573713" y="5884863"/>
            <a:ext cx="1557337" cy="301625"/>
          </a:xfrm>
          <a:prstGeom prst="rightArrow">
            <a:avLst>
              <a:gd name="adj1" fmla="val 50000"/>
              <a:gd name="adj2" fmla="val 129079"/>
            </a:avLst>
          </a:prstGeom>
          <a:gradFill rotWithShape="1">
            <a:gsLst>
              <a:gs pos="0">
                <a:srgbClr val="CCCC00"/>
              </a:gs>
              <a:gs pos="100000">
                <a:srgbClr val="CCCC00">
                  <a:gamma/>
                  <a:shade val="46275"/>
                  <a:invGamma/>
                </a:srgbClr>
              </a:gs>
            </a:gsLst>
            <a:lin ang="0" scaled="1"/>
          </a:gradFill>
          <a:ln w="9525">
            <a:solidFill>
              <a:schemeClr val="tx1"/>
            </a:solidFill>
            <a:miter lim="800000"/>
            <a:headEnd/>
            <a:tailEnd/>
          </a:ln>
          <a:effectLst/>
        </p:spPr>
        <p:txBody>
          <a:bodyPr wrap="none" anchor="ctr"/>
          <a:lstStyle/>
          <a:p>
            <a:endParaRPr lang="en-GB"/>
          </a:p>
        </p:txBody>
      </p:sp>
      <p:sp>
        <p:nvSpPr>
          <p:cNvPr id="159790" name="Text Box 46"/>
          <p:cNvSpPr txBox="1">
            <a:spLocks noChangeArrowheads="1"/>
          </p:cNvSpPr>
          <p:nvPr/>
        </p:nvSpPr>
        <p:spPr bwMode="auto">
          <a:xfrm>
            <a:off x="5503863" y="6216650"/>
            <a:ext cx="1839912"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[Cl] gradient</a:t>
            </a:r>
          </a:p>
        </p:txBody>
      </p:sp>
      <p:sp>
        <p:nvSpPr>
          <p:cNvPr id="159791" name="AutoShape 47"/>
          <p:cNvSpPr>
            <a:spLocks noChangeArrowheads="1"/>
          </p:cNvSpPr>
          <p:nvPr/>
        </p:nvSpPr>
        <p:spPr bwMode="auto">
          <a:xfrm rot="-5400000">
            <a:off x="6280944" y="4309269"/>
            <a:ext cx="176212" cy="374650"/>
          </a:xfrm>
          <a:prstGeom prst="can">
            <a:avLst>
              <a:gd name="adj" fmla="val 53153"/>
            </a:avLst>
          </a:prstGeom>
          <a:solidFill>
            <a:srgbClr val="6699FF"/>
          </a:solidFill>
          <a:ln w="9525">
            <a:solidFill>
              <a:schemeClr val="tx1"/>
            </a:solidFill>
            <a:round/>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a:t>The potassium hypothesis - 3</a:t>
            </a:r>
          </a:p>
        </p:txBody>
      </p:sp>
      <p:sp>
        <p:nvSpPr>
          <p:cNvPr id="160771" name="Rectangle 3"/>
          <p:cNvSpPr>
            <a:spLocks noGrp="1" noChangeArrowheads="1"/>
          </p:cNvSpPr>
          <p:nvPr>
            <p:ph type="body" idx="1"/>
          </p:nvPr>
        </p:nvSpPr>
        <p:spPr>
          <a:xfrm>
            <a:off x="381000" y="1955800"/>
            <a:ext cx="3436938" cy="3648075"/>
          </a:xfrm>
        </p:spPr>
        <p:txBody>
          <a:bodyPr/>
          <a:lstStyle/>
          <a:p>
            <a:r>
              <a:rPr lang="en-GB" sz="1800"/>
              <a:t>K ions diffuse down their concentration gradient carrying positive charge with them</a:t>
            </a:r>
          </a:p>
        </p:txBody>
      </p:sp>
      <p:grpSp>
        <p:nvGrpSpPr>
          <p:cNvPr id="160772" name="Group 4"/>
          <p:cNvGrpSpPr>
            <a:grpSpLocks/>
          </p:cNvGrpSpPr>
          <p:nvPr/>
        </p:nvGrpSpPr>
        <p:grpSpPr bwMode="auto">
          <a:xfrm>
            <a:off x="4572000" y="3429000"/>
            <a:ext cx="3600450" cy="1944688"/>
            <a:chOff x="2880" y="2160"/>
            <a:chExt cx="2268" cy="1225"/>
          </a:xfrm>
        </p:grpSpPr>
        <p:sp>
          <p:nvSpPr>
            <p:cNvPr id="160773" name="Line 5"/>
            <p:cNvSpPr>
              <a:spLocks noChangeShapeType="1"/>
            </p:cNvSpPr>
            <p:nvPr/>
          </p:nvSpPr>
          <p:spPr bwMode="auto">
            <a:xfrm>
              <a:off x="2880" y="2160"/>
              <a:ext cx="0" cy="1225"/>
            </a:xfrm>
            <a:prstGeom prst="line">
              <a:avLst/>
            </a:prstGeom>
            <a:noFill/>
            <a:ln w="28575">
              <a:solidFill>
                <a:schemeClr val="bg1"/>
              </a:solidFill>
              <a:round/>
              <a:headEnd/>
              <a:tailEnd/>
            </a:ln>
            <a:effectLst/>
          </p:spPr>
          <p:txBody>
            <a:bodyPr/>
            <a:lstStyle/>
            <a:p>
              <a:endParaRPr lang="en-GB"/>
            </a:p>
          </p:txBody>
        </p:sp>
        <p:sp>
          <p:nvSpPr>
            <p:cNvPr id="160774" name="Line 6"/>
            <p:cNvSpPr>
              <a:spLocks noChangeShapeType="1"/>
            </p:cNvSpPr>
            <p:nvPr/>
          </p:nvSpPr>
          <p:spPr bwMode="auto">
            <a:xfrm>
              <a:off x="2880" y="3385"/>
              <a:ext cx="2268" cy="0"/>
            </a:xfrm>
            <a:prstGeom prst="line">
              <a:avLst/>
            </a:prstGeom>
            <a:noFill/>
            <a:ln w="28575">
              <a:solidFill>
                <a:schemeClr val="bg1"/>
              </a:solidFill>
              <a:round/>
              <a:headEnd/>
              <a:tailEnd/>
            </a:ln>
            <a:effectLst/>
          </p:spPr>
          <p:txBody>
            <a:bodyPr/>
            <a:lstStyle/>
            <a:p>
              <a:endParaRPr lang="en-GB"/>
            </a:p>
          </p:txBody>
        </p:sp>
        <p:sp>
          <p:nvSpPr>
            <p:cNvPr id="160775" name="Line 7"/>
            <p:cNvSpPr>
              <a:spLocks noChangeShapeType="1"/>
            </p:cNvSpPr>
            <p:nvPr/>
          </p:nvSpPr>
          <p:spPr bwMode="auto">
            <a:xfrm>
              <a:off x="5148" y="2160"/>
              <a:ext cx="0" cy="1225"/>
            </a:xfrm>
            <a:prstGeom prst="line">
              <a:avLst/>
            </a:prstGeom>
            <a:noFill/>
            <a:ln w="28575">
              <a:solidFill>
                <a:schemeClr val="bg1"/>
              </a:solidFill>
              <a:round/>
              <a:headEnd/>
              <a:tailEnd/>
            </a:ln>
            <a:effectLst/>
          </p:spPr>
          <p:txBody>
            <a:bodyPr/>
            <a:lstStyle/>
            <a:p>
              <a:endParaRPr lang="en-GB"/>
            </a:p>
          </p:txBody>
        </p:sp>
        <p:sp>
          <p:nvSpPr>
            <p:cNvPr id="160776" name="Line 8"/>
            <p:cNvSpPr>
              <a:spLocks noChangeShapeType="1"/>
            </p:cNvSpPr>
            <p:nvPr/>
          </p:nvSpPr>
          <p:spPr bwMode="auto">
            <a:xfrm>
              <a:off x="4014" y="2160"/>
              <a:ext cx="0" cy="1225"/>
            </a:xfrm>
            <a:prstGeom prst="line">
              <a:avLst/>
            </a:prstGeom>
            <a:noFill/>
            <a:ln w="9525">
              <a:solidFill>
                <a:schemeClr val="bg1"/>
              </a:solidFill>
              <a:round/>
              <a:headEnd/>
              <a:tailEnd/>
            </a:ln>
            <a:effectLst/>
          </p:spPr>
          <p:txBody>
            <a:bodyPr/>
            <a:lstStyle/>
            <a:p>
              <a:endParaRPr lang="en-GB"/>
            </a:p>
          </p:txBody>
        </p:sp>
      </p:grpSp>
      <p:grpSp>
        <p:nvGrpSpPr>
          <p:cNvPr id="160777" name="Group 9"/>
          <p:cNvGrpSpPr>
            <a:grpSpLocks/>
          </p:cNvGrpSpPr>
          <p:nvPr/>
        </p:nvGrpSpPr>
        <p:grpSpPr bwMode="auto">
          <a:xfrm>
            <a:off x="5414963" y="2705100"/>
            <a:ext cx="71437" cy="1506538"/>
            <a:chOff x="1995" y="1026"/>
            <a:chExt cx="45" cy="949"/>
          </a:xfrm>
        </p:grpSpPr>
        <p:sp>
          <p:nvSpPr>
            <p:cNvPr id="160778" name="Line 10"/>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0779" name="Rectangle 11"/>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60780" name="Group 12"/>
          <p:cNvGrpSpPr>
            <a:grpSpLocks/>
          </p:cNvGrpSpPr>
          <p:nvPr/>
        </p:nvGrpSpPr>
        <p:grpSpPr bwMode="auto">
          <a:xfrm>
            <a:off x="7204075" y="2713038"/>
            <a:ext cx="71438" cy="1506537"/>
            <a:chOff x="1995" y="1026"/>
            <a:chExt cx="45" cy="949"/>
          </a:xfrm>
        </p:grpSpPr>
        <p:sp>
          <p:nvSpPr>
            <p:cNvPr id="160781" name="Line 13"/>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0782" name="Rectangle 14"/>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sp>
        <p:nvSpPr>
          <p:cNvPr id="160783" name="Rectangle 15"/>
          <p:cNvSpPr>
            <a:spLocks noChangeArrowheads="1"/>
          </p:cNvSpPr>
          <p:nvPr/>
        </p:nvSpPr>
        <p:spPr bwMode="auto">
          <a:xfrm>
            <a:off x="5070475" y="1025525"/>
            <a:ext cx="2540000" cy="168751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60784" name="Rectangle 16"/>
          <p:cNvSpPr>
            <a:spLocks noChangeArrowheads="1"/>
          </p:cNvSpPr>
          <p:nvPr/>
        </p:nvSpPr>
        <p:spPr bwMode="auto">
          <a:xfrm>
            <a:off x="5353050" y="1254125"/>
            <a:ext cx="2000250" cy="82550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0785" name="Line 17"/>
          <p:cNvSpPr>
            <a:spLocks noChangeShapeType="1"/>
          </p:cNvSpPr>
          <p:nvPr/>
        </p:nvSpPr>
        <p:spPr bwMode="auto">
          <a:xfrm>
            <a:off x="5354638" y="1676400"/>
            <a:ext cx="1990725" cy="0"/>
          </a:xfrm>
          <a:prstGeom prst="line">
            <a:avLst/>
          </a:prstGeom>
          <a:noFill/>
          <a:ln w="9525">
            <a:solidFill>
              <a:schemeClr val="tx1"/>
            </a:solidFill>
            <a:round/>
            <a:headEnd/>
            <a:tailEnd/>
          </a:ln>
          <a:effectLst/>
        </p:spPr>
        <p:txBody>
          <a:bodyPr/>
          <a:lstStyle/>
          <a:p>
            <a:endParaRPr lang="en-GB"/>
          </a:p>
        </p:txBody>
      </p:sp>
      <p:grpSp>
        <p:nvGrpSpPr>
          <p:cNvPr id="160786" name="Group 18"/>
          <p:cNvGrpSpPr>
            <a:grpSpLocks/>
          </p:cNvGrpSpPr>
          <p:nvPr/>
        </p:nvGrpSpPr>
        <p:grpSpPr bwMode="auto">
          <a:xfrm>
            <a:off x="6019800" y="1622425"/>
            <a:ext cx="711200" cy="107950"/>
            <a:chOff x="3786" y="950"/>
            <a:chExt cx="454" cy="206"/>
          </a:xfrm>
        </p:grpSpPr>
        <p:sp>
          <p:nvSpPr>
            <p:cNvPr id="160787" name="Line 19"/>
            <p:cNvSpPr>
              <a:spLocks noChangeShapeType="1"/>
            </p:cNvSpPr>
            <p:nvPr/>
          </p:nvSpPr>
          <p:spPr bwMode="auto">
            <a:xfrm>
              <a:off x="4240" y="950"/>
              <a:ext cx="0" cy="206"/>
            </a:xfrm>
            <a:prstGeom prst="line">
              <a:avLst/>
            </a:prstGeom>
            <a:noFill/>
            <a:ln w="9525">
              <a:solidFill>
                <a:schemeClr val="tx1"/>
              </a:solidFill>
              <a:round/>
              <a:headEnd/>
              <a:tailEnd/>
            </a:ln>
            <a:effectLst/>
          </p:spPr>
          <p:txBody>
            <a:bodyPr/>
            <a:lstStyle/>
            <a:p>
              <a:endParaRPr lang="en-GB"/>
            </a:p>
          </p:txBody>
        </p:sp>
        <p:sp>
          <p:nvSpPr>
            <p:cNvPr id="160788" name="Line 20"/>
            <p:cNvSpPr>
              <a:spLocks noChangeShapeType="1"/>
            </p:cNvSpPr>
            <p:nvPr/>
          </p:nvSpPr>
          <p:spPr bwMode="auto">
            <a:xfrm>
              <a:off x="3786" y="950"/>
              <a:ext cx="0" cy="201"/>
            </a:xfrm>
            <a:prstGeom prst="line">
              <a:avLst/>
            </a:prstGeom>
            <a:noFill/>
            <a:ln w="9525">
              <a:solidFill>
                <a:schemeClr val="tx1"/>
              </a:solidFill>
              <a:round/>
              <a:headEnd/>
              <a:tailEnd/>
            </a:ln>
            <a:effectLst/>
          </p:spPr>
          <p:txBody>
            <a:bodyPr/>
            <a:lstStyle/>
            <a:p>
              <a:endParaRPr lang="en-GB"/>
            </a:p>
          </p:txBody>
        </p:sp>
      </p:grpSp>
      <p:grpSp>
        <p:nvGrpSpPr>
          <p:cNvPr id="160789" name="Group 21"/>
          <p:cNvGrpSpPr>
            <a:grpSpLocks/>
          </p:cNvGrpSpPr>
          <p:nvPr/>
        </p:nvGrpSpPr>
        <p:grpSpPr bwMode="auto">
          <a:xfrm>
            <a:off x="5667375" y="1590675"/>
            <a:ext cx="1381125" cy="168275"/>
            <a:chOff x="3570" y="948"/>
            <a:chExt cx="870" cy="208"/>
          </a:xfrm>
        </p:grpSpPr>
        <p:sp>
          <p:nvSpPr>
            <p:cNvPr id="160790" name="Line 22"/>
            <p:cNvSpPr>
              <a:spLocks noChangeShapeType="1"/>
            </p:cNvSpPr>
            <p:nvPr/>
          </p:nvSpPr>
          <p:spPr bwMode="auto">
            <a:xfrm>
              <a:off x="4022" y="948"/>
              <a:ext cx="0" cy="205"/>
            </a:xfrm>
            <a:prstGeom prst="line">
              <a:avLst/>
            </a:prstGeom>
            <a:noFill/>
            <a:ln w="9525">
              <a:solidFill>
                <a:schemeClr val="tx1"/>
              </a:solidFill>
              <a:round/>
              <a:headEnd/>
              <a:tailEnd/>
            </a:ln>
            <a:effectLst/>
          </p:spPr>
          <p:txBody>
            <a:bodyPr/>
            <a:lstStyle/>
            <a:p>
              <a:endParaRPr lang="en-GB"/>
            </a:p>
          </p:txBody>
        </p:sp>
        <p:sp>
          <p:nvSpPr>
            <p:cNvPr id="160791" name="Line 23"/>
            <p:cNvSpPr>
              <a:spLocks noChangeShapeType="1"/>
            </p:cNvSpPr>
            <p:nvPr/>
          </p:nvSpPr>
          <p:spPr bwMode="auto">
            <a:xfrm>
              <a:off x="4440" y="950"/>
              <a:ext cx="0" cy="206"/>
            </a:xfrm>
            <a:prstGeom prst="line">
              <a:avLst/>
            </a:prstGeom>
            <a:noFill/>
            <a:ln w="9525">
              <a:solidFill>
                <a:schemeClr val="tx1"/>
              </a:solidFill>
              <a:round/>
              <a:headEnd/>
              <a:tailEnd/>
            </a:ln>
            <a:effectLst/>
          </p:spPr>
          <p:txBody>
            <a:bodyPr/>
            <a:lstStyle/>
            <a:p>
              <a:endParaRPr lang="en-GB"/>
            </a:p>
          </p:txBody>
        </p:sp>
        <p:sp>
          <p:nvSpPr>
            <p:cNvPr id="160792" name="Line 24"/>
            <p:cNvSpPr>
              <a:spLocks noChangeShapeType="1"/>
            </p:cNvSpPr>
            <p:nvPr/>
          </p:nvSpPr>
          <p:spPr bwMode="auto">
            <a:xfrm>
              <a:off x="3570" y="950"/>
              <a:ext cx="0" cy="206"/>
            </a:xfrm>
            <a:prstGeom prst="line">
              <a:avLst/>
            </a:prstGeom>
            <a:noFill/>
            <a:ln w="9525">
              <a:solidFill>
                <a:schemeClr val="tx1"/>
              </a:solidFill>
              <a:round/>
              <a:headEnd/>
              <a:tailEnd/>
            </a:ln>
            <a:effectLst/>
          </p:spPr>
          <p:txBody>
            <a:bodyPr/>
            <a:lstStyle/>
            <a:p>
              <a:endParaRPr lang="en-GB"/>
            </a:p>
          </p:txBody>
        </p:sp>
      </p:grpSp>
      <p:sp>
        <p:nvSpPr>
          <p:cNvPr id="160793" name="Text Box 25"/>
          <p:cNvSpPr txBox="1">
            <a:spLocks noChangeArrowheads="1"/>
          </p:cNvSpPr>
          <p:nvPr/>
        </p:nvSpPr>
        <p:spPr bwMode="auto">
          <a:xfrm>
            <a:off x="5368925" y="1314450"/>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0794" name="Text Box 26"/>
          <p:cNvSpPr txBox="1">
            <a:spLocks noChangeArrowheads="1"/>
          </p:cNvSpPr>
          <p:nvPr/>
        </p:nvSpPr>
        <p:spPr bwMode="auto">
          <a:xfrm>
            <a:off x="6804025" y="1317625"/>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0795" name="Text Box 27"/>
          <p:cNvSpPr txBox="1">
            <a:spLocks noChangeArrowheads="1"/>
          </p:cNvSpPr>
          <p:nvPr/>
        </p:nvSpPr>
        <p:spPr bwMode="auto">
          <a:xfrm>
            <a:off x="6242050" y="1320800"/>
            <a:ext cx="34925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0</a:t>
            </a:r>
          </a:p>
        </p:txBody>
      </p:sp>
      <p:sp>
        <p:nvSpPr>
          <p:cNvPr id="160796" name="Line 28"/>
          <p:cNvSpPr>
            <a:spLocks noChangeShapeType="1"/>
          </p:cNvSpPr>
          <p:nvPr/>
        </p:nvSpPr>
        <p:spPr bwMode="auto">
          <a:xfrm>
            <a:off x="6381750" y="1825625"/>
            <a:ext cx="0" cy="254000"/>
          </a:xfrm>
          <a:prstGeom prst="line">
            <a:avLst/>
          </a:prstGeom>
          <a:noFill/>
          <a:ln w="28575">
            <a:solidFill>
              <a:schemeClr val="tx1"/>
            </a:solidFill>
            <a:round/>
            <a:headEnd/>
            <a:tailEnd/>
          </a:ln>
          <a:effectLst/>
        </p:spPr>
        <p:txBody>
          <a:bodyPr/>
          <a:lstStyle/>
          <a:p>
            <a:endParaRPr lang="en-GB"/>
          </a:p>
        </p:txBody>
      </p:sp>
      <p:sp>
        <p:nvSpPr>
          <p:cNvPr id="160797" name="Rectangle 29"/>
          <p:cNvSpPr>
            <a:spLocks noChangeArrowheads="1"/>
          </p:cNvSpPr>
          <p:nvPr/>
        </p:nvSpPr>
        <p:spPr bwMode="auto">
          <a:xfrm>
            <a:off x="5943600" y="2257425"/>
            <a:ext cx="854075" cy="37465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0798" name="Text Box 30"/>
          <p:cNvSpPr txBox="1">
            <a:spLocks noChangeArrowheads="1"/>
          </p:cNvSpPr>
          <p:nvPr/>
        </p:nvSpPr>
        <p:spPr bwMode="auto">
          <a:xfrm>
            <a:off x="6099175" y="2292350"/>
            <a:ext cx="711200" cy="304800"/>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0 mV</a:t>
            </a:r>
          </a:p>
        </p:txBody>
      </p:sp>
      <p:sp>
        <p:nvSpPr>
          <p:cNvPr id="160799" name="Text Box 31"/>
          <p:cNvSpPr txBox="1">
            <a:spLocks noChangeArrowheads="1"/>
          </p:cNvSpPr>
          <p:nvPr/>
        </p:nvSpPr>
        <p:spPr bwMode="auto">
          <a:xfrm>
            <a:off x="47164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0" name="Text Box 32"/>
          <p:cNvSpPr txBox="1">
            <a:spLocks noChangeArrowheads="1"/>
          </p:cNvSpPr>
          <p:nvPr/>
        </p:nvSpPr>
        <p:spPr bwMode="auto">
          <a:xfrm>
            <a:off x="5076825" y="36449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1" name="Text Box 33"/>
          <p:cNvSpPr txBox="1">
            <a:spLocks noChangeArrowheads="1"/>
          </p:cNvSpPr>
          <p:nvPr/>
        </p:nvSpPr>
        <p:spPr bwMode="auto">
          <a:xfrm>
            <a:off x="5795963" y="3933825"/>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2" name="Text Box 34"/>
          <p:cNvSpPr txBox="1">
            <a:spLocks noChangeArrowheads="1"/>
          </p:cNvSpPr>
          <p:nvPr/>
        </p:nvSpPr>
        <p:spPr bwMode="auto">
          <a:xfrm>
            <a:off x="4932363" y="42926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3" name="Text Box 35"/>
          <p:cNvSpPr txBox="1">
            <a:spLocks noChangeArrowheads="1"/>
          </p:cNvSpPr>
          <p:nvPr/>
        </p:nvSpPr>
        <p:spPr bwMode="auto">
          <a:xfrm>
            <a:off x="5219700" y="4797425"/>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4" name="Text Box 36"/>
          <p:cNvSpPr txBox="1">
            <a:spLocks noChangeArrowheads="1"/>
          </p:cNvSpPr>
          <p:nvPr/>
        </p:nvSpPr>
        <p:spPr bwMode="auto">
          <a:xfrm>
            <a:off x="5580063" y="44370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5" name="Text Box 37"/>
          <p:cNvSpPr txBox="1">
            <a:spLocks noChangeArrowheads="1"/>
          </p:cNvSpPr>
          <p:nvPr/>
        </p:nvSpPr>
        <p:spPr bwMode="auto">
          <a:xfrm>
            <a:off x="5940425" y="42926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6" name="Text Box 38"/>
          <p:cNvSpPr txBox="1">
            <a:spLocks noChangeArrowheads="1"/>
          </p:cNvSpPr>
          <p:nvPr/>
        </p:nvSpPr>
        <p:spPr bwMode="auto">
          <a:xfrm>
            <a:off x="60118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7" name="Text Box 39"/>
          <p:cNvSpPr txBox="1">
            <a:spLocks noChangeArrowheads="1"/>
          </p:cNvSpPr>
          <p:nvPr/>
        </p:nvSpPr>
        <p:spPr bwMode="auto">
          <a:xfrm>
            <a:off x="6732588" y="38608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8" name="Text Box 40"/>
          <p:cNvSpPr txBox="1">
            <a:spLocks noChangeArrowheads="1"/>
          </p:cNvSpPr>
          <p:nvPr/>
        </p:nvSpPr>
        <p:spPr bwMode="auto">
          <a:xfrm>
            <a:off x="7235825" y="45085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0809" name="AutoShape 41"/>
          <p:cNvSpPr>
            <a:spLocks noChangeArrowheads="1"/>
          </p:cNvSpPr>
          <p:nvPr/>
        </p:nvSpPr>
        <p:spPr bwMode="auto">
          <a:xfrm>
            <a:off x="5595938" y="5595938"/>
            <a:ext cx="1557337" cy="301625"/>
          </a:xfrm>
          <a:prstGeom prst="rightArrow">
            <a:avLst>
              <a:gd name="adj1" fmla="val 50000"/>
              <a:gd name="adj2" fmla="val 129079"/>
            </a:avLst>
          </a:prstGeom>
          <a:gradFill rotWithShape="1">
            <a:gsLst>
              <a:gs pos="0">
                <a:srgbClr val="6699FF"/>
              </a:gs>
              <a:gs pos="100000">
                <a:srgbClr val="6699FF">
                  <a:gamma/>
                  <a:shade val="46275"/>
                  <a:invGamma/>
                </a:srgbClr>
              </a:gs>
            </a:gsLst>
            <a:lin ang="0" scaled="1"/>
          </a:gradFill>
          <a:ln w="9525">
            <a:solidFill>
              <a:schemeClr val="tx1"/>
            </a:solidFill>
            <a:miter lim="800000"/>
            <a:headEnd/>
            <a:tailEnd/>
          </a:ln>
          <a:effectLst/>
        </p:spPr>
        <p:txBody>
          <a:bodyPr wrap="none" anchor="ctr"/>
          <a:lstStyle/>
          <a:p>
            <a:endParaRPr lang="en-GB"/>
          </a:p>
        </p:txBody>
      </p:sp>
      <p:sp>
        <p:nvSpPr>
          <p:cNvPr id="160810" name="Text Box 42"/>
          <p:cNvSpPr txBox="1">
            <a:spLocks noChangeArrowheads="1"/>
          </p:cNvSpPr>
          <p:nvPr/>
        </p:nvSpPr>
        <p:spPr bwMode="auto">
          <a:xfrm>
            <a:off x="4041775" y="5508625"/>
            <a:ext cx="1554163"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[K] gradient</a:t>
            </a:r>
          </a:p>
        </p:txBody>
      </p:sp>
      <p:sp>
        <p:nvSpPr>
          <p:cNvPr id="160811" name="AutoShape 43"/>
          <p:cNvSpPr>
            <a:spLocks noChangeArrowheads="1"/>
          </p:cNvSpPr>
          <p:nvPr/>
        </p:nvSpPr>
        <p:spPr bwMode="auto">
          <a:xfrm rot="-5400000">
            <a:off x="6280944" y="4309269"/>
            <a:ext cx="176212" cy="374650"/>
          </a:xfrm>
          <a:prstGeom prst="can">
            <a:avLst>
              <a:gd name="adj" fmla="val 53153"/>
            </a:avLst>
          </a:prstGeom>
          <a:solidFill>
            <a:srgbClr val="6699FF"/>
          </a:solidFill>
          <a:ln w="9525">
            <a:solidFill>
              <a:schemeClr val="tx1"/>
            </a:solidFill>
            <a:round/>
            <a:headEnd/>
            <a:tailEnd/>
          </a:ln>
          <a:effectLst/>
        </p:spPr>
        <p:txBody>
          <a:bodyPr wrap="none" anchor="ctr"/>
          <a:lstStyle/>
          <a:p>
            <a:endParaRPr lang="en-GB"/>
          </a:p>
        </p:txBody>
      </p:sp>
      <p:grpSp>
        <p:nvGrpSpPr>
          <p:cNvPr id="160812" name="Group 44"/>
          <p:cNvGrpSpPr>
            <a:grpSpLocks/>
          </p:cNvGrpSpPr>
          <p:nvPr/>
        </p:nvGrpSpPr>
        <p:grpSpPr bwMode="auto">
          <a:xfrm>
            <a:off x="4633913" y="4876800"/>
            <a:ext cx="3408362" cy="411163"/>
            <a:chOff x="2919" y="3072"/>
            <a:chExt cx="2147" cy="259"/>
          </a:xfrm>
        </p:grpSpPr>
        <p:sp>
          <p:nvSpPr>
            <p:cNvPr id="160813" name="Text Box 45"/>
            <p:cNvSpPr txBox="1">
              <a:spLocks noChangeArrowheads="1"/>
            </p:cNvSpPr>
            <p:nvPr/>
          </p:nvSpPr>
          <p:spPr bwMode="auto">
            <a:xfrm>
              <a:off x="4865" y="3081"/>
              <a:ext cx="201" cy="250"/>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sp>
          <p:nvSpPr>
            <p:cNvPr id="160814" name="Text Box 46"/>
            <p:cNvSpPr txBox="1">
              <a:spLocks noChangeArrowheads="1"/>
            </p:cNvSpPr>
            <p:nvPr/>
          </p:nvSpPr>
          <p:spPr bwMode="auto">
            <a:xfrm>
              <a:off x="2919" y="3072"/>
              <a:ext cx="201" cy="250"/>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grpSp>
      <p:grpSp>
        <p:nvGrpSpPr>
          <p:cNvPr id="160815" name="Group 47"/>
          <p:cNvGrpSpPr>
            <a:grpSpLocks/>
          </p:cNvGrpSpPr>
          <p:nvPr/>
        </p:nvGrpSpPr>
        <p:grpSpPr bwMode="auto">
          <a:xfrm>
            <a:off x="5875338" y="2251075"/>
            <a:ext cx="928687" cy="374650"/>
            <a:chOff x="1182" y="2564"/>
            <a:chExt cx="585" cy="236"/>
          </a:xfrm>
        </p:grpSpPr>
        <p:sp>
          <p:nvSpPr>
            <p:cNvPr id="160816" name="Rectangle 48"/>
            <p:cNvSpPr>
              <a:spLocks noChangeArrowheads="1"/>
            </p:cNvSpPr>
            <p:nvPr/>
          </p:nvSpPr>
          <p:spPr bwMode="auto">
            <a:xfrm>
              <a:off x="1229" y="2564"/>
              <a:ext cx="538" cy="23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0817" name="Text Box 49"/>
            <p:cNvSpPr txBox="1">
              <a:spLocks noChangeArrowheads="1"/>
            </p:cNvSpPr>
            <p:nvPr/>
          </p:nvSpPr>
          <p:spPr bwMode="auto">
            <a:xfrm>
              <a:off x="1182" y="2608"/>
              <a:ext cx="580" cy="192"/>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-12 mV</a:t>
              </a:r>
            </a:p>
          </p:txBody>
        </p:sp>
      </p:grpSp>
      <p:sp>
        <p:nvSpPr>
          <p:cNvPr id="160818" name="AutoShape 50"/>
          <p:cNvSpPr>
            <a:spLocks noChangeArrowheads="1"/>
          </p:cNvSpPr>
          <p:nvPr/>
        </p:nvSpPr>
        <p:spPr bwMode="auto">
          <a:xfrm flipH="1">
            <a:off x="6702425" y="5934075"/>
            <a:ext cx="379413" cy="290513"/>
          </a:xfrm>
          <a:prstGeom prst="rightArrow">
            <a:avLst>
              <a:gd name="adj1" fmla="val 50000"/>
              <a:gd name="adj2" fmla="val 32650"/>
            </a:avLst>
          </a:prstGeom>
          <a:solidFill>
            <a:schemeClr val="bg1"/>
          </a:solidFill>
          <a:ln w="9525">
            <a:solidFill>
              <a:schemeClr val="tx1"/>
            </a:solidFill>
            <a:miter lim="800000"/>
            <a:headEnd/>
            <a:tailEnd/>
          </a:ln>
          <a:effectLst/>
        </p:spPr>
        <p:txBody>
          <a:bodyPr wrap="none" anchor="ctr"/>
          <a:lstStyle/>
          <a:p>
            <a:endParaRPr lang="en-GB"/>
          </a:p>
        </p:txBody>
      </p:sp>
      <p:sp>
        <p:nvSpPr>
          <p:cNvPr id="160819" name="Text Box 51"/>
          <p:cNvSpPr txBox="1">
            <a:spLocks noChangeArrowheads="1"/>
          </p:cNvSpPr>
          <p:nvPr/>
        </p:nvSpPr>
        <p:spPr bwMode="auto">
          <a:xfrm>
            <a:off x="7173913" y="5805488"/>
            <a:ext cx="1455737" cy="7016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Electrical gradient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par>
                          <p:cTn id="7" fill="hold">
                            <p:stCondLst>
                              <p:cond delay="0"/>
                            </p:stCondLst>
                            <p:childTnLst>
                              <p:par>
                                <p:cTn id="8" presetID="63" presetClass="path" presetSubtype="0" repeatCount="3000" accel="50000" decel="50000" fill="hold" grpId="0" nodeType="afterEffect">
                                  <p:stCondLst>
                                    <p:cond delay="0"/>
                                  </p:stCondLst>
                                  <p:childTnLst>
                                    <p:animMotion origin="layout" path="M -8.33333E-7 -3.45362E-6 L 0.0849 -3.45362E-6 " pathEditMode="relative" rAng="0" ptsTypes="AA">
                                      <p:cBhvr>
                                        <p:cTn id="9" dur="2000" fill="hold"/>
                                        <p:tgtEl>
                                          <p:spTgt spid="160805"/>
                                        </p:tgtEl>
                                        <p:attrNameLst>
                                          <p:attrName>ppt_x</p:attrName>
                                          <p:attrName>ppt_y</p:attrName>
                                        </p:attrNameLst>
                                      </p:cBhvr>
                                      <p:rCtr x="42" y="0"/>
                                    </p:animMotion>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160812"/>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0"/>
                                          </p:stCondLst>
                                        </p:cTn>
                                        <p:tgtEl>
                                          <p:spTgt spid="160815"/>
                                        </p:tgtEl>
                                        <p:attrNameLst>
                                          <p:attrName>style.visibility</p:attrName>
                                        </p:attrNameLst>
                                      </p:cBhvr>
                                      <p:to>
                                        <p:strVal val="visible"/>
                                      </p:to>
                                    </p:set>
                                  </p:childTnLst>
                                </p:cTn>
                              </p:par>
                              <p:par>
                                <p:cTn id="16" presetID="0" presetClass="path" presetSubtype="0" accel="50000" decel="50000" fill="hold" grpId="0" nodeType="withEffect">
                                  <p:stCondLst>
                                    <p:cond delay="0"/>
                                  </p:stCondLst>
                                  <p:childTnLst>
                                    <p:animMotion origin="layout" path="M -0.00052 -0.00208 L -0.01615 -0.00208 " pathEditMode="relative" ptsTypes="AA">
                                      <p:cBhvr>
                                        <p:cTn id="17" dur="2000" fill="hold"/>
                                        <p:tgtEl>
                                          <p:spTgt spid="160796"/>
                                        </p:tgtEl>
                                        <p:attrNameLst>
                                          <p:attrName>ppt_x</p:attrName>
                                          <p:attrName>ppt_y</p:attrName>
                                        </p:attrNameLst>
                                      </p:cBhvr>
                                    </p:animMotion>
                                  </p:childTnLst>
                                </p:cTn>
                              </p:par>
                              <p:par>
                                <p:cTn id="18" presetID="1" presetClass="entr" presetSubtype="0" fill="hold" grpId="0" nodeType="withEffect">
                                  <p:stCondLst>
                                    <p:cond delay="0"/>
                                  </p:stCondLst>
                                  <p:childTnLst>
                                    <p:set>
                                      <p:cBhvr>
                                        <p:cTn id="19" dur="1" fill="hold">
                                          <p:stCondLst>
                                            <p:cond delay="0"/>
                                          </p:stCondLst>
                                        </p:cTn>
                                        <p:tgtEl>
                                          <p:spTgt spid="1608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0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6" grpId="0" animBg="1"/>
      <p:bldP spid="160805" grpId="0"/>
      <p:bldP spid="160818" grpId="0" animBg="1"/>
      <p:bldP spid="1608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GB"/>
              <a:t>The potassium hypothesis - 4</a:t>
            </a:r>
          </a:p>
        </p:txBody>
      </p:sp>
      <p:sp>
        <p:nvSpPr>
          <p:cNvPr id="161795" name="Rectangle 3"/>
          <p:cNvSpPr>
            <a:spLocks noGrp="1" noChangeArrowheads="1"/>
          </p:cNvSpPr>
          <p:nvPr>
            <p:ph type="body" idx="1"/>
          </p:nvPr>
        </p:nvSpPr>
        <p:spPr>
          <a:xfrm>
            <a:off x="381000" y="1955800"/>
            <a:ext cx="3436938" cy="3648075"/>
          </a:xfrm>
        </p:spPr>
        <p:txBody>
          <a:bodyPr/>
          <a:lstStyle/>
          <a:p>
            <a:r>
              <a:rPr lang="en-GB" sz="1800"/>
              <a:t>K ions diffuse down their concentration gradient carrying positive charge with them</a:t>
            </a:r>
          </a:p>
          <a:p>
            <a:r>
              <a:rPr lang="en-GB" sz="1800"/>
              <a:t>Positive charge accumulates in the right hand compartment and an electrical gradient builds up</a:t>
            </a:r>
          </a:p>
          <a:p>
            <a:r>
              <a:rPr lang="en-GB" sz="1800"/>
              <a:t>Electrical gradient opposes the movement of K</a:t>
            </a:r>
          </a:p>
          <a:p>
            <a:r>
              <a:rPr lang="en-GB" sz="1800"/>
              <a:t>When the electrical gradient exactly balances the chemical gradient, equilibrium is achieved and there is no further net movement of ions</a:t>
            </a:r>
          </a:p>
        </p:txBody>
      </p:sp>
      <p:grpSp>
        <p:nvGrpSpPr>
          <p:cNvPr id="161796" name="Group 4"/>
          <p:cNvGrpSpPr>
            <a:grpSpLocks/>
          </p:cNvGrpSpPr>
          <p:nvPr/>
        </p:nvGrpSpPr>
        <p:grpSpPr bwMode="auto">
          <a:xfrm>
            <a:off x="4572000" y="3429000"/>
            <a:ext cx="3600450" cy="1944688"/>
            <a:chOff x="2880" y="2160"/>
            <a:chExt cx="2268" cy="1225"/>
          </a:xfrm>
        </p:grpSpPr>
        <p:sp>
          <p:nvSpPr>
            <p:cNvPr id="161797" name="Line 5"/>
            <p:cNvSpPr>
              <a:spLocks noChangeShapeType="1"/>
            </p:cNvSpPr>
            <p:nvPr/>
          </p:nvSpPr>
          <p:spPr bwMode="auto">
            <a:xfrm>
              <a:off x="2880" y="2160"/>
              <a:ext cx="0" cy="1225"/>
            </a:xfrm>
            <a:prstGeom prst="line">
              <a:avLst/>
            </a:prstGeom>
            <a:noFill/>
            <a:ln w="28575">
              <a:solidFill>
                <a:schemeClr val="bg1"/>
              </a:solidFill>
              <a:round/>
              <a:headEnd/>
              <a:tailEnd/>
            </a:ln>
            <a:effectLst/>
          </p:spPr>
          <p:txBody>
            <a:bodyPr/>
            <a:lstStyle/>
            <a:p>
              <a:endParaRPr lang="en-GB"/>
            </a:p>
          </p:txBody>
        </p:sp>
        <p:sp>
          <p:nvSpPr>
            <p:cNvPr id="161798" name="Line 6"/>
            <p:cNvSpPr>
              <a:spLocks noChangeShapeType="1"/>
            </p:cNvSpPr>
            <p:nvPr/>
          </p:nvSpPr>
          <p:spPr bwMode="auto">
            <a:xfrm>
              <a:off x="2880" y="3385"/>
              <a:ext cx="2268" cy="0"/>
            </a:xfrm>
            <a:prstGeom prst="line">
              <a:avLst/>
            </a:prstGeom>
            <a:noFill/>
            <a:ln w="28575">
              <a:solidFill>
                <a:schemeClr val="bg1"/>
              </a:solidFill>
              <a:round/>
              <a:headEnd/>
              <a:tailEnd/>
            </a:ln>
            <a:effectLst/>
          </p:spPr>
          <p:txBody>
            <a:bodyPr/>
            <a:lstStyle/>
            <a:p>
              <a:endParaRPr lang="en-GB"/>
            </a:p>
          </p:txBody>
        </p:sp>
        <p:sp>
          <p:nvSpPr>
            <p:cNvPr id="161799" name="Line 7"/>
            <p:cNvSpPr>
              <a:spLocks noChangeShapeType="1"/>
            </p:cNvSpPr>
            <p:nvPr/>
          </p:nvSpPr>
          <p:spPr bwMode="auto">
            <a:xfrm>
              <a:off x="5148" y="2160"/>
              <a:ext cx="0" cy="1225"/>
            </a:xfrm>
            <a:prstGeom prst="line">
              <a:avLst/>
            </a:prstGeom>
            <a:noFill/>
            <a:ln w="28575">
              <a:solidFill>
                <a:schemeClr val="bg1"/>
              </a:solidFill>
              <a:round/>
              <a:headEnd/>
              <a:tailEnd/>
            </a:ln>
            <a:effectLst/>
          </p:spPr>
          <p:txBody>
            <a:bodyPr/>
            <a:lstStyle/>
            <a:p>
              <a:endParaRPr lang="en-GB"/>
            </a:p>
          </p:txBody>
        </p:sp>
        <p:sp>
          <p:nvSpPr>
            <p:cNvPr id="161800" name="Line 8"/>
            <p:cNvSpPr>
              <a:spLocks noChangeShapeType="1"/>
            </p:cNvSpPr>
            <p:nvPr/>
          </p:nvSpPr>
          <p:spPr bwMode="auto">
            <a:xfrm>
              <a:off x="4014" y="2160"/>
              <a:ext cx="0" cy="1225"/>
            </a:xfrm>
            <a:prstGeom prst="line">
              <a:avLst/>
            </a:prstGeom>
            <a:noFill/>
            <a:ln w="9525">
              <a:solidFill>
                <a:schemeClr val="bg1"/>
              </a:solidFill>
              <a:round/>
              <a:headEnd/>
              <a:tailEnd/>
            </a:ln>
            <a:effectLst/>
          </p:spPr>
          <p:txBody>
            <a:bodyPr/>
            <a:lstStyle/>
            <a:p>
              <a:endParaRPr lang="en-GB"/>
            </a:p>
          </p:txBody>
        </p:sp>
      </p:grpSp>
      <p:grpSp>
        <p:nvGrpSpPr>
          <p:cNvPr id="161801" name="Group 9"/>
          <p:cNvGrpSpPr>
            <a:grpSpLocks/>
          </p:cNvGrpSpPr>
          <p:nvPr/>
        </p:nvGrpSpPr>
        <p:grpSpPr bwMode="auto">
          <a:xfrm>
            <a:off x="5414963" y="2705100"/>
            <a:ext cx="71437" cy="1506538"/>
            <a:chOff x="1995" y="1026"/>
            <a:chExt cx="45" cy="949"/>
          </a:xfrm>
        </p:grpSpPr>
        <p:sp>
          <p:nvSpPr>
            <p:cNvPr id="161802" name="Line 10"/>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1803" name="Rectangle 11"/>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61804" name="Group 12"/>
          <p:cNvGrpSpPr>
            <a:grpSpLocks/>
          </p:cNvGrpSpPr>
          <p:nvPr/>
        </p:nvGrpSpPr>
        <p:grpSpPr bwMode="auto">
          <a:xfrm>
            <a:off x="7204075" y="2713038"/>
            <a:ext cx="71438" cy="1506537"/>
            <a:chOff x="1995" y="1026"/>
            <a:chExt cx="45" cy="949"/>
          </a:xfrm>
        </p:grpSpPr>
        <p:sp>
          <p:nvSpPr>
            <p:cNvPr id="161805" name="Line 13"/>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1806" name="Rectangle 14"/>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sp>
        <p:nvSpPr>
          <p:cNvPr id="161807" name="Rectangle 15"/>
          <p:cNvSpPr>
            <a:spLocks noChangeArrowheads="1"/>
          </p:cNvSpPr>
          <p:nvPr/>
        </p:nvSpPr>
        <p:spPr bwMode="auto">
          <a:xfrm>
            <a:off x="5070475" y="1025525"/>
            <a:ext cx="2540000" cy="168751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61808" name="Rectangle 16"/>
          <p:cNvSpPr>
            <a:spLocks noChangeArrowheads="1"/>
          </p:cNvSpPr>
          <p:nvPr/>
        </p:nvSpPr>
        <p:spPr bwMode="auto">
          <a:xfrm>
            <a:off x="5353050" y="1254125"/>
            <a:ext cx="2000250" cy="82550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1809" name="Line 17"/>
          <p:cNvSpPr>
            <a:spLocks noChangeShapeType="1"/>
          </p:cNvSpPr>
          <p:nvPr/>
        </p:nvSpPr>
        <p:spPr bwMode="auto">
          <a:xfrm>
            <a:off x="5354638" y="1676400"/>
            <a:ext cx="1990725" cy="0"/>
          </a:xfrm>
          <a:prstGeom prst="line">
            <a:avLst/>
          </a:prstGeom>
          <a:noFill/>
          <a:ln w="9525">
            <a:solidFill>
              <a:schemeClr val="tx1"/>
            </a:solidFill>
            <a:round/>
            <a:headEnd/>
            <a:tailEnd/>
          </a:ln>
          <a:effectLst/>
        </p:spPr>
        <p:txBody>
          <a:bodyPr/>
          <a:lstStyle/>
          <a:p>
            <a:endParaRPr lang="en-GB"/>
          </a:p>
        </p:txBody>
      </p:sp>
      <p:grpSp>
        <p:nvGrpSpPr>
          <p:cNvPr id="161810" name="Group 18"/>
          <p:cNvGrpSpPr>
            <a:grpSpLocks/>
          </p:cNvGrpSpPr>
          <p:nvPr/>
        </p:nvGrpSpPr>
        <p:grpSpPr bwMode="auto">
          <a:xfrm>
            <a:off x="6019800" y="1622425"/>
            <a:ext cx="711200" cy="107950"/>
            <a:chOff x="3786" y="950"/>
            <a:chExt cx="454" cy="206"/>
          </a:xfrm>
        </p:grpSpPr>
        <p:sp>
          <p:nvSpPr>
            <p:cNvPr id="161811" name="Line 19"/>
            <p:cNvSpPr>
              <a:spLocks noChangeShapeType="1"/>
            </p:cNvSpPr>
            <p:nvPr/>
          </p:nvSpPr>
          <p:spPr bwMode="auto">
            <a:xfrm>
              <a:off x="4240" y="950"/>
              <a:ext cx="0" cy="206"/>
            </a:xfrm>
            <a:prstGeom prst="line">
              <a:avLst/>
            </a:prstGeom>
            <a:noFill/>
            <a:ln w="9525">
              <a:solidFill>
                <a:schemeClr val="tx1"/>
              </a:solidFill>
              <a:round/>
              <a:headEnd/>
              <a:tailEnd/>
            </a:ln>
            <a:effectLst/>
          </p:spPr>
          <p:txBody>
            <a:bodyPr/>
            <a:lstStyle/>
            <a:p>
              <a:endParaRPr lang="en-GB"/>
            </a:p>
          </p:txBody>
        </p:sp>
        <p:sp>
          <p:nvSpPr>
            <p:cNvPr id="161812" name="Line 20"/>
            <p:cNvSpPr>
              <a:spLocks noChangeShapeType="1"/>
            </p:cNvSpPr>
            <p:nvPr/>
          </p:nvSpPr>
          <p:spPr bwMode="auto">
            <a:xfrm>
              <a:off x="3786" y="950"/>
              <a:ext cx="0" cy="201"/>
            </a:xfrm>
            <a:prstGeom prst="line">
              <a:avLst/>
            </a:prstGeom>
            <a:noFill/>
            <a:ln w="9525">
              <a:solidFill>
                <a:schemeClr val="tx1"/>
              </a:solidFill>
              <a:round/>
              <a:headEnd/>
              <a:tailEnd/>
            </a:ln>
            <a:effectLst/>
          </p:spPr>
          <p:txBody>
            <a:bodyPr/>
            <a:lstStyle/>
            <a:p>
              <a:endParaRPr lang="en-GB"/>
            </a:p>
          </p:txBody>
        </p:sp>
      </p:grpSp>
      <p:grpSp>
        <p:nvGrpSpPr>
          <p:cNvPr id="161813" name="Group 21"/>
          <p:cNvGrpSpPr>
            <a:grpSpLocks/>
          </p:cNvGrpSpPr>
          <p:nvPr/>
        </p:nvGrpSpPr>
        <p:grpSpPr bwMode="auto">
          <a:xfrm>
            <a:off x="5667375" y="1590675"/>
            <a:ext cx="1381125" cy="168275"/>
            <a:chOff x="3570" y="948"/>
            <a:chExt cx="870" cy="208"/>
          </a:xfrm>
        </p:grpSpPr>
        <p:sp>
          <p:nvSpPr>
            <p:cNvPr id="161814" name="Line 22"/>
            <p:cNvSpPr>
              <a:spLocks noChangeShapeType="1"/>
            </p:cNvSpPr>
            <p:nvPr/>
          </p:nvSpPr>
          <p:spPr bwMode="auto">
            <a:xfrm>
              <a:off x="4022" y="948"/>
              <a:ext cx="0" cy="205"/>
            </a:xfrm>
            <a:prstGeom prst="line">
              <a:avLst/>
            </a:prstGeom>
            <a:noFill/>
            <a:ln w="9525">
              <a:solidFill>
                <a:schemeClr val="tx1"/>
              </a:solidFill>
              <a:round/>
              <a:headEnd/>
              <a:tailEnd/>
            </a:ln>
            <a:effectLst/>
          </p:spPr>
          <p:txBody>
            <a:bodyPr/>
            <a:lstStyle/>
            <a:p>
              <a:endParaRPr lang="en-GB"/>
            </a:p>
          </p:txBody>
        </p:sp>
        <p:sp>
          <p:nvSpPr>
            <p:cNvPr id="161815" name="Line 23"/>
            <p:cNvSpPr>
              <a:spLocks noChangeShapeType="1"/>
            </p:cNvSpPr>
            <p:nvPr/>
          </p:nvSpPr>
          <p:spPr bwMode="auto">
            <a:xfrm>
              <a:off x="4440" y="950"/>
              <a:ext cx="0" cy="206"/>
            </a:xfrm>
            <a:prstGeom prst="line">
              <a:avLst/>
            </a:prstGeom>
            <a:noFill/>
            <a:ln w="9525">
              <a:solidFill>
                <a:schemeClr val="tx1"/>
              </a:solidFill>
              <a:round/>
              <a:headEnd/>
              <a:tailEnd/>
            </a:ln>
            <a:effectLst/>
          </p:spPr>
          <p:txBody>
            <a:bodyPr/>
            <a:lstStyle/>
            <a:p>
              <a:endParaRPr lang="en-GB"/>
            </a:p>
          </p:txBody>
        </p:sp>
        <p:sp>
          <p:nvSpPr>
            <p:cNvPr id="161816" name="Line 24"/>
            <p:cNvSpPr>
              <a:spLocks noChangeShapeType="1"/>
            </p:cNvSpPr>
            <p:nvPr/>
          </p:nvSpPr>
          <p:spPr bwMode="auto">
            <a:xfrm>
              <a:off x="3570" y="950"/>
              <a:ext cx="0" cy="206"/>
            </a:xfrm>
            <a:prstGeom prst="line">
              <a:avLst/>
            </a:prstGeom>
            <a:noFill/>
            <a:ln w="9525">
              <a:solidFill>
                <a:schemeClr val="tx1"/>
              </a:solidFill>
              <a:round/>
              <a:headEnd/>
              <a:tailEnd/>
            </a:ln>
            <a:effectLst/>
          </p:spPr>
          <p:txBody>
            <a:bodyPr/>
            <a:lstStyle/>
            <a:p>
              <a:endParaRPr lang="en-GB"/>
            </a:p>
          </p:txBody>
        </p:sp>
      </p:grpSp>
      <p:sp>
        <p:nvSpPr>
          <p:cNvPr id="161817" name="Text Box 25"/>
          <p:cNvSpPr txBox="1">
            <a:spLocks noChangeArrowheads="1"/>
          </p:cNvSpPr>
          <p:nvPr/>
        </p:nvSpPr>
        <p:spPr bwMode="auto">
          <a:xfrm>
            <a:off x="5368925" y="1314450"/>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1818" name="Text Box 26"/>
          <p:cNvSpPr txBox="1">
            <a:spLocks noChangeArrowheads="1"/>
          </p:cNvSpPr>
          <p:nvPr/>
        </p:nvSpPr>
        <p:spPr bwMode="auto">
          <a:xfrm>
            <a:off x="6804025" y="1317625"/>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1819" name="Text Box 27"/>
          <p:cNvSpPr txBox="1">
            <a:spLocks noChangeArrowheads="1"/>
          </p:cNvSpPr>
          <p:nvPr/>
        </p:nvSpPr>
        <p:spPr bwMode="auto">
          <a:xfrm>
            <a:off x="6242050" y="1320800"/>
            <a:ext cx="34925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0</a:t>
            </a:r>
          </a:p>
        </p:txBody>
      </p:sp>
      <p:sp>
        <p:nvSpPr>
          <p:cNvPr id="161820" name="Line 28"/>
          <p:cNvSpPr>
            <a:spLocks noChangeShapeType="1"/>
          </p:cNvSpPr>
          <p:nvPr/>
        </p:nvSpPr>
        <p:spPr bwMode="auto">
          <a:xfrm>
            <a:off x="6248400" y="1825625"/>
            <a:ext cx="0" cy="254000"/>
          </a:xfrm>
          <a:prstGeom prst="line">
            <a:avLst/>
          </a:prstGeom>
          <a:noFill/>
          <a:ln w="28575">
            <a:solidFill>
              <a:schemeClr val="tx1"/>
            </a:solidFill>
            <a:round/>
            <a:headEnd/>
            <a:tailEnd/>
          </a:ln>
          <a:effectLst/>
        </p:spPr>
        <p:txBody>
          <a:bodyPr/>
          <a:lstStyle/>
          <a:p>
            <a:endParaRPr lang="en-GB"/>
          </a:p>
        </p:txBody>
      </p:sp>
      <p:sp>
        <p:nvSpPr>
          <p:cNvPr id="161821" name="Rectangle 29"/>
          <p:cNvSpPr>
            <a:spLocks noChangeArrowheads="1"/>
          </p:cNvSpPr>
          <p:nvPr/>
        </p:nvSpPr>
        <p:spPr bwMode="auto">
          <a:xfrm>
            <a:off x="5943600" y="2257425"/>
            <a:ext cx="854075" cy="37465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1822" name="Text Box 30"/>
          <p:cNvSpPr txBox="1">
            <a:spLocks noChangeArrowheads="1"/>
          </p:cNvSpPr>
          <p:nvPr/>
        </p:nvSpPr>
        <p:spPr bwMode="auto">
          <a:xfrm>
            <a:off x="5918200" y="2292350"/>
            <a:ext cx="892175" cy="304800"/>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-12 mV</a:t>
            </a:r>
          </a:p>
        </p:txBody>
      </p:sp>
      <p:sp>
        <p:nvSpPr>
          <p:cNvPr id="161823" name="Text Box 31"/>
          <p:cNvSpPr txBox="1">
            <a:spLocks noChangeArrowheads="1"/>
          </p:cNvSpPr>
          <p:nvPr/>
        </p:nvSpPr>
        <p:spPr bwMode="auto">
          <a:xfrm>
            <a:off x="47164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4" name="Text Box 32"/>
          <p:cNvSpPr txBox="1">
            <a:spLocks noChangeArrowheads="1"/>
          </p:cNvSpPr>
          <p:nvPr/>
        </p:nvSpPr>
        <p:spPr bwMode="auto">
          <a:xfrm>
            <a:off x="5076825" y="36449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5" name="Text Box 33"/>
          <p:cNvSpPr txBox="1">
            <a:spLocks noChangeArrowheads="1"/>
          </p:cNvSpPr>
          <p:nvPr/>
        </p:nvSpPr>
        <p:spPr bwMode="auto">
          <a:xfrm>
            <a:off x="5795963" y="3933825"/>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6" name="Text Box 34"/>
          <p:cNvSpPr txBox="1">
            <a:spLocks noChangeArrowheads="1"/>
          </p:cNvSpPr>
          <p:nvPr/>
        </p:nvSpPr>
        <p:spPr bwMode="auto">
          <a:xfrm>
            <a:off x="4932363" y="42926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7" name="Text Box 35"/>
          <p:cNvSpPr txBox="1">
            <a:spLocks noChangeArrowheads="1"/>
          </p:cNvSpPr>
          <p:nvPr/>
        </p:nvSpPr>
        <p:spPr bwMode="auto">
          <a:xfrm>
            <a:off x="5219700" y="4797425"/>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8" name="Text Box 36"/>
          <p:cNvSpPr txBox="1">
            <a:spLocks noChangeArrowheads="1"/>
          </p:cNvSpPr>
          <p:nvPr/>
        </p:nvSpPr>
        <p:spPr bwMode="auto">
          <a:xfrm>
            <a:off x="5580063" y="44370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29" name="Text Box 37"/>
          <p:cNvSpPr txBox="1">
            <a:spLocks noChangeArrowheads="1"/>
          </p:cNvSpPr>
          <p:nvPr/>
        </p:nvSpPr>
        <p:spPr bwMode="auto">
          <a:xfrm>
            <a:off x="5940425" y="42926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30" name="Text Box 38"/>
          <p:cNvSpPr txBox="1">
            <a:spLocks noChangeArrowheads="1"/>
          </p:cNvSpPr>
          <p:nvPr/>
        </p:nvSpPr>
        <p:spPr bwMode="auto">
          <a:xfrm>
            <a:off x="60118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31" name="Text Box 39"/>
          <p:cNvSpPr txBox="1">
            <a:spLocks noChangeArrowheads="1"/>
          </p:cNvSpPr>
          <p:nvPr/>
        </p:nvSpPr>
        <p:spPr bwMode="auto">
          <a:xfrm>
            <a:off x="6732588" y="38608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32" name="Text Box 40"/>
          <p:cNvSpPr txBox="1">
            <a:spLocks noChangeArrowheads="1"/>
          </p:cNvSpPr>
          <p:nvPr/>
        </p:nvSpPr>
        <p:spPr bwMode="auto">
          <a:xfrm>
            <a:off x="7235825" y="45085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1833" name="AutoShape 41"/>
          <p:cNvSpPr>
            <a:spLocks noChangeArrowheads="1"/>
          </p:cNvSpPr>
          <p:nvPr/>
        </p:nvSpPr>
        <p:spPr bwMode="auto">
          <a:xfrm>
            <a:off x="5595938" y="5595938"/>
            <a:ext cx="1557337" cy="301625"/>
          </a:xfrm>
          <a:prstGeom prst="rightArrow">
            <a:avLst>
              <a:gd name="adj1" fmla="val 50000"/>
              <a:gd name="adj2" fmla="val 129079"/>
            </a:avLst>
          </a:prstGeom>
          <a:gradFill rotWithShape="1">
            <a:gsLst>
              <a:gs pos="0">
                <a:srgbClr val="6699FF"/>
              </a:gs>
              <a:gs pos="100000">
                <a:srgbClr val="6699FF">
                  <a:gamma/>
                  <a:shade val="46275"/>
                  <a:invGamma/>
                </a:srgbClr>
              </a:gs>
            </a:gsLst>
            <a:lin ang="0" scaled="1"/>
          </a:gradFill>
          <a:ln w="9525">
            <a:solidFill>
              <a:schemeClr val="tx1"/>
            </a:solidFill>
            <a:miter lim="800000"/>
            <a:headEnd/>
            <a:tailEnd/>
          </a:ln>
          <a:effectLst/>
        </p:spPr>
        <p:txBody>
          <a:bodyPr wrap="none" anchor="ctr"/>
          <a:lstStyle/>
          <a:p>
            <a:endParaRPr lang="en-GB"/>
          </a:p>
        </p:txBody>
      </p:sp>
      <p:sp>
        <p:nvSpPr>
          <p:cNvPr id="161834" name="Text Box 42"/>
          <p:cNvSpPr txBox="1">
            <a:spLocks noChangeArrowheads="1"/>
          </p:cNvSpPr>
          <p:nvPr/>
        </p:nvSpPr>
        <p:spPr bwMode="auto">
          <a:xfrm>
            <a:off x="4041775" y="5508625"/>
            <a:ext cx="1554163"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[K] gradient</a:t>
            </a:r>
          </a:p>
        </p:txBody>
      </p:sp>
      <p:sp>
        <p:nvSpPr>
          <p:cNvPr id="161835" name="AutoShape 43"/>
          <p:cNvSpPr>
            <a:spLocks noChangeArrowheads="1"/>
          </p:cNvSpPr>
          <p:nvPr/>
        </p:nvSpPr>
        <p:spPr bwMode="auto">
          <a:xfrm rot="-5400000">
            <a:off x="6280944" y="4309269"/>
            <a:ext cx="176212" cy="374650"/>
          </a:xfrm>
          <a:prstGeom prst="can">
            <a:avLst>
              <a:gd name="adj" fmla="val 53153"/>
            </a:avLst>
          </a:prstGeom>
          <a:solidFill>
            <a:srgbClr val="6699FF"/>
          </a:solidFill>
          <a:ln w="9525">
            <a:solidFill>
              <a:schemeClr val="tx1"/>
            </a:solidFill>
            <a:round/>
            <a:headEnd/>
            <a:tailEnd/>
          </a:ln>
          <a:effectLst/>
        </p:spPr>
        <p:txBody>
          <a:bodyPr wrap="none" anchor="ctr"/>
          <a:lstStyle/>
          <a:p>
            <a:endParaRPr lang="en-GB"/>
          </a:p>
        </p:txBody>
      </p:sp>
      <p:sp>
        <p:nvSpPr>
          <p:cNvPr id="161836" name="Text Box 44"/>
          <p:cNvSpPr txBox="1">
            <a:spLocks noChangeArrowheads="1"/>
          </p:cNvSpPr>
          <p:nvPr/>
        </p:nvSpPr>
        <p:spPr bwMode="auto">
          <a:xfrm>
            <a:off x="7723188" y="4891088"/>
            <a:ext cx="319087"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sp>
        <p:nvSpPr>
          <p:cNvPr id="161837" name="Text Box 45"/>
          <p:cNvSpPr txBox="1">
            <a:spLocks noChangeArrowheads="1"/>
          </p:cNvSpPr>
          <p:nvPr/>
        </p:nvSpPr>
        <p:spPr bwMode="auto">
          <a:xfrm>
            <a:off x="4633913" y="4876800"/>
            <a:ext cx="319087"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grpSp>
        <p:nvGrpSpPr>
          <p:cNvPr id="161838" name="Group 46"/>
          <p:cNvGrpSpPr>
            <a:grpSpLocks/>
          </p:cNvGrpSpPr>
          <p:nvPr/>
        </p:nvGrpSpPr>
        <p:grpSpPr bwMode="auto">
          <a:xfrm>
            <a:off x="5875338" y="2255838"/>
            <a:ext cx="928687" cy="374650"/>
            <a:chOff x="1182" y="2564"/>
            <a:chExt cx="585" cy="236"/>
          </a:xfrm>
        </p:grpSpPr>
        <p:sp>
          <p:nvSpPr>
            <p:cNvPr id="161839" name="Rectangle 47"/>
            <p:cNvSpPr>
              <a:spLocks noChangeArrowheads="1"/>
            </p:cNvSpPr>
            <p:nvPr/>
          </p:nvSpPr>
          <p:spPr bwMode="auto">
            <a:xfrm>
              <a:off x="1229" y="2564"/>
              <a:ext cx="538" cy="23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1840" name="Text Box 48"/>
            <p:cNvSpPr txBox="1">
              <a:spLocks noChangeArrowheads="1"/>
            </p:cNvSpPr>
            <p:nvPr/>
          </p:nvSpPr>
          <p:spPr bwMode="auto">
            <a:xfrm>
              <a:off x="1182" y="2608"/>
              <a:ext cx="580" cy="192"/>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-58 mV</a:t>
              </a:r>
            </a:p>
          </p:txBody>
        </p:sp>
      </p:grpSp>
      <p:sp>
        <p:nvSpPr>
          <p:cNvPr id="161841" name="AutoShape 49"/>
          <p:cNvSpPr>
            <a:spLocks noChangeArrowheads="1"/>
          </p:cNvSpPr>
          <p:nvPr/>
        </p:nvSpPr>
        <p:spPr bwMode="auto">
          <a:xfrm flipH="1">
            <a:off x="5611813" y="5934075"/>
            <a:ext cx="1470025" cy="312738"/>
          </a:xfrm>
          <a:prstGeom prst="rightArrow">
            <a:avLst>
              <a:gd name="adj1" fmla="val 50000"/>
              <a:gd name="adj2" fmla="val 117513"/>
            </a:avLst>
          </a:prstGeom>
          <a:solidFill>
            <a:schemeClr val="bg1"/>
          </a:solidFill>
          <a:ln w="9525">
            <a:solidFill>
              <a:schemeClr val="tx1"/>
            </a:solidFill>
            <a:miter lim="800000"/>
            <a:headEnd/>
            <a:tailEnd/>
          </a:ln>
          <a:effectLst/>
        </p:spPr>
        <p:txBody>
          <a:bodyPr wrap="none" anchor="ctr"/>
          <a:lstStyle/>
          <a:p>
            <a:endParaRPr lang="en-GB"/>
          </a:p>
        </p:txBody>
      </p:sp>
      <p:sp>
        <p:nvSpPr>
          <p:cNvPr id="161842" name="Text Box 50"/>
          <p:cNvSpPr txBox="1">
            <a:spLocks noChangeArrowheads="1"/>
          </p:cNvSpPr>
          <p:nvPr/>
        </p:nvSpPr>
        <p:spPr bwMode="auto">
          <a:xfrm>
            <a:off x="7173913" y="5805488"/>
            <a:ext cx="1455737" cy="7016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Electrical gradient</a:t>
            </a:r>
          </a:p>
        </p:txBody>
      </p:sp>
      <p:grpSp>
        <p:nvGrpSpPr>
          <p:cNvPr id="161843" name="Group 51"/>
          <p:cNvGrpSpPr>
            <a:grpSpLocks/>
          </p:cNvGrpSpPr>
          <p:nvPr/>
        </p:nvGrpSpPr>
        <p:grpSpPr bwMode="auto">
          <a:xfrm>
            <a:off x="4595813" y="4521200"/>
            <a:ext cx="3700462" cy="1057275"/>
            <a:chOff x="2895" y="2848"/>
            <a:chExt cx="2331" cy="666"/>
          </a:xfrm>
        </p:grpSpPr>
        <p:sp>
          <p:nvSpPr>
            <p:cNvPr id="161844" name="Text Box 52"/>
            <p:cNvSpPr txBox="1">
              <a:spLocks noChangeArrowheads="1"/>
            </p:cNvSpPr>
            <p:nvPr/>
          </p:nvSpPr>
          <p:spPr bwMode="auto">
            <a:xfrm>
              <a:off x="4761" y="2880"/>
              <a:ext cx="465" cy="634"/>
            </a:xfrm>
            <a:prstGeom prst="rect">
              <a:avLst/>
            </a:prstGeom>
            <a:noFill/>
            <a:ln w="9525">
              <a:noFill/>
              <a:miter lim="800000"/>
              <a:headEnd/>
              <a:tailEnd/>
            </a:ln>
            <a:effectLst/>
          </p:spPr>
          <p:txBody>
            <a:bodyPr>
              <a:spAutoFit/>
            </a:bodyPr>
            <a:lstStyle/>
            <a:p>
              <a:pPr>
                <a:spcBef>
                  <a:spcPct val="50000"/>
                </a:spcBef>
              </a:pPr>
              <a:r>
                <a:rPr lang="en-GB" sz="6000">
                  <a:solidFill>
                    <a:schemeClr val="bg1"/>
                  </a:solidFill>
                  <a:latin typeface="Arial" charset="0"/>
                </a:rPr>
                <a:t>+</a:t>
              </a:r>
            </a:p>
          </p:txBody>
        </p:sp>
        <p:sp>
          <p:nvSpPr>
            <p:cNvPr id="161845" name="Text Box 53"/>
            <p:cNvSpPr txBox="1">
              <a:spLocks noChangeArrowheads="1"/>
            </p:cNvSpPr>
            <p:nvPr/>
          </p:nvSpPr>
          <p:spPr bwMode="auto">
            <a:xfrm>
              <a:off x="2895" y="2848"/>
              <a:ext cx="201" cy="634"/>
            </a:xfrm>
            <a:prstGeom prst="rect">
              <a:avLst/>
            </a:prstGeom>
            <a:noFill/>
            <a:ln w="9525">
              <a:noFill/>
              <a:miter lim="800000"/>
              <a:headEnd/>
              <a:tailEnd/>
            </a:ln>
            <a:effectLst/>
          </p:spPr>
          <p:txBody>
            <a:bodyPr>
              <a:spAutoFit/>
            </a:bodyPr>
            <a:lstStyle/>
            <a:p>
              <a:pPr>
                <a:spcBef>
                  <a:spcPct val="50000"/>
                </a:spcBef>
              </a:pPr>
              <a:r>
                <a:rPr lang="en-GB" sz="6000">
                  <a:solidFill>
                    <a:schemeClr val="bg1"/>
                  </a:solidFill>
                  <a:latin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childTnLst>
                                </p:cTn>
                              </p:par>
                            </p:childTnLst>
                          </p:cTn>
                        </p:par>
                        <p:par>
                          <p:cTn id="7" fill="hold">
                            <p:stCondLst>
                              <p:cond delay="0"/>
                            </p:stCondLst>
                            <p:childTnLst>
                              <p:par>
                                <p:cTn id="8" presetID="63" presetClass="path" presetSubtype="0" repeatCount="3000" accel="50000" decel="50000" fill="hold" grpId="0" nodeType="afterEffect">
                                  <p:stCondLst>
                                    <p:cond delay="0"/>
                                  </p:stCondLst>
                                  <p:childTnLst>
                                    <p:animMotion origin="layout" path="M -8.33333E-7 -3.45362E-6 L 0.0849 -3.45362E-6 " pathEditMode="relative" rAng="0" ptsTypes="AA">
                                      <p:cBhvr>
                                        <p:cTn id="9" dur="2000" fill="hold"/>
                                        <p:tgtEl>
                                          <p:spTgt spid="161829"/>
                                        </p:tgtEl>
                                        <p:attrNameLst>
                                          <p:attrName>ppt_x</p:attrName>
                                          <p:attrName>ppt_y</p:attrName>
                                        </p:attrNameLst>
                                      </p:cBhvr>
                                      <p:rCtr x="42" y="0"/>
                                    </p:animMotion>
                                  </p:childTnLst>
                                </p:cTn>
                              </p:par>
                              <p:par>
                                <p:cTn id="10" presetID="1" presetClass="entr" presetSubtype="0" fill="hold" nodeType="withEffect">
                                  <p:stCondLst>
                                    <p:cond delay="0"/>
                                  </p:stCondLst>
                                  <p:childTnLst>
                                    <p:set>
                                      <p:cBhvr>
                                        <p:cTn id="11" dur="1" fill="hold">
                                          <p:stCondLst>
                                            <p:cond delay="0"/>
                                          </p:stCondLst>
                                        </p:cTn>
                                        <p:tgtEl>
                                          <p:spTgt spid="16184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1838"/>
                                        </p:tgtEl>
                                        <p:attrNameLst>
                                          <p:attrName>style.visibility</p:attrName>
                                        </p:attrNameLst>
                                      </p:cBhvr>
                                      <p:to>
                                        <p:strVal val="visible"/>
                                      </p:to>
                                    </p:set>
                                  </p:childTnLst>
                                </p:cTn>
                              </p:par>
                              <p:par>
                                <p:cTn id="14" presetID="0" presetClass="path" presetSubtype="0" accel="50000" decel="50000" fill="hold" grpId="0" nodeType="withEffect">
                                  <p:stCondLst>
                                    <p:cond delay="0"/>
                                  </p:stCondLst>
                                  <p:childTnLst>
                                    <p:animMotion origin="layout" path="M -0.00052 -2.22222E-6 L -0.03073 -2.22222E-6 " pathEditMode="relative" rAng="0" ptsTypes="AA">
                                      <p:cBhvr>
                                        <p:cTn id="15" dur="2000" fill="hold"/>
                                        <p:tgtEl>
                                          <p:spTgt spid="161820"/>
                                        </p:tgtEl>
                                        <p:attrNameLst>
                                          <p:attrName>ppt_x</p:attrName>
                                          <p:attrName>ppt_y</p:attrName>
                                        </p:attrNameLst>
                                      </p:cBhvr>
                                      <p:rCtr x="-15" y="0"/>
                                    </p:animMotion>
                                  </p:childTnLst>
                                </p:cTn>
                              </p:par>
                            </p:childTnLst>
                          </p:cTn>
                        </p:par>
                        <p:par>
                          <p:cTn id="16" fill="hold">
                            <p:stCondLst>
                              <p:cond delay="6000"/>
                            </p:stCondLst>
                            <p:childTnLst>
                              <p:par>
                                <p:cTn id="17" presetID="1" presetClass="entr" presetSubtype="0" fill="hold" nodeType="after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79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8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0" grpId="0" animBg="1"/>
      <p:bldP spid="161829" grpId="0"/>
      <p:bldP spid="161841" grpId="0" animBg="1"/>
      <p:bldP spid="1618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a:t>The potassium hypothesis - 5</a:t>
            </a:r>
          </a:p>
        </p:txBody>
      </p:sp>
      <p:sp>
        <p:nvSpPr>
          <p:cNvPr id="162819" name="Rectangle 3"/>
          <p:cNvSpPr>
            <a:spLocks noGrp="1" noChangeArrowheads="1"/>
          </p:cNvSpPr>
          <p:nvPr>
            <p:ph type="body" idx="1"/>
          </p:nvPr>
        </p:nvSpPr>
        <p:spPr>
          <a:xfrm>
            <a:off x="381000" y="1955800"/>
            <a:ext cx="3436938" cy="3648075"/>
          </a:xfrm>
        </p:spPr>
        <p:txBody>
          <a:bodyPr/>
          <a:lstStyle/>
          <a:p>
            <a:r>
              <a:rPr lang="en-GB" sz="1800"/>
              <a:t>At equilibrium, K ions more randomly back and forth</a:t>
            </a:r>
          </a:p>
          <a:p>
            <a:r>
              <a:rPr lang="en-GB" sz="1800"/>
              <a:t>The driving force, the difference between the concentration and the electrical gradient, is zero at equilibrium</a:t>
            </a:r>
          </a:p>
        </p:txBody>
      </p:sp>
      <p:grpSp>
        <p:nvGrpSpPr>
          <p:cNvPr id="162820" name="Group 4"/>
          <p:cNvGrpSpPr>
            <a:grpSpLocks/>
          </p:cNvGrpSpPr>
          <p:nvPr/>
        </p:nvGrpSpPr>
        <p:grpSpPr bwMode="auto">
          <a:xfrm>
            <a:off x="4572000" y="3429000"/>
            <a:ext cx="3600450" cy="1944688"/>
            <a:chOff x="2880" y="2160"/>
            <a:chExt cx="2268" cy="1225"/>
          </a:xfrm>
        </p:grpSpPr>
        <p:sp>
          <p:nvSpPr>
            <p:cNvPr id="162821" name="Line 5"/>
            <p:cNvSpPr>
              <a:spLocks noChangeShapeType="1"/>
            </p:cNvSpPr>
            <p:nvPr/>
          </p:nvSpPr>
          <p:spPr bwMode="auto">
            <a:xfrm>
              <a:off x="2880" y="2160"/>
              <a:ext cx="0" cy="1225"/>
            </a:xfrm>
            <a:prstGeom prst="line">
              <a:avLst/>
            </a:prstGeom>
            <a:noFill/>
            <a:ln w="28575">
              <a:solidFill>
                <a:schemeClr val="bg1"/>
              </a:solidFill>
              <a:round/>
              <a:headEnd/>
              <a:tailEnd/>
            </a:ln>
            <a:effectLst/>
          </p:spPr>
          <p:txBody>
            <a:bodyPr/>
            <a:lstStyle/>
            <a:p>
              <a:endParaRPr lang="en-GB"/>
            </a:p>
          </p:txBody>
        </p:sp>
        <p:sp>
          <p:nvSpPr>
            <p:cNvPr id="162822" name="Line 6"/>
            <p:cNvSpPr>
              <a:spLocks noChangeShapeType="1"/>
            </p:cNvSpPr>
            <p:nvPr/>
          </p:nvSpPr>
          <p:spPr bwMode="auto">
            <a:xfrm>
              <a:off x="2880" y="3385"/>
              <a:ext cx="2268" cy="0"/>
            </a:xfrm>
            <a:prstGeom prst="line">
              <a:avLst/>
            </a:prstGeom>
            <a:noFill/>
            <a:ln w="28575">
              <a:solidFill>
                <a:schemeClr val="bg1"/>
              </a:solidFill>
              <a:round/>
              <a:headEnd/>
              <a:tailEnd/>
            </a:ln>
            <a:effectLst/>
          </p:spPr>
          <p:txBody>
            <a:bodyPr/>
            <a:lstStyle/>
            <a:p>
              <a:endParaRPr lang="en-GB"/>
            </a:p>
          </p:txBody>
        </p:sp>
        <p:sp>
          <p:nvSpPr>
            <p:cNvPr id="162823" name="Line 7"/>
            <p:cNvSpPr>
              <a:spLocks noChangeShapeType="1"/>
            </p:cNvSpPr>
            <p:nvPr/>
          </p:nvSpPr>
          <p:spPr bwMode="auto">
            <a:xfrm>
              <a:off x="5148" y="2160"/>
              <a:ext cx="0" cy="1225"/>
            </a:xfrm>
            <a:prstGeom prst="line">
              <a:avLst/>
            </a:prstGeom>
            <a:noFill/>
            <a:ln w="28575">
              <a:solidFill>
                <a:schemeClr val="bg1"/>
              </a:solidFill>
              <a:round/>
              <a:headEnd/>
              <a:tailEnd/>
            </a:ln>
            <a:effectLst/>
          </p:spPr>
          <p:txBody>
            <a:bodyPr/>
            <a:lstStyle/>
            <a:p>
              <a:endParaRPr lang="en-GB"/>
            </a:p>
          </p:txBody>
        </p:sp>
        <p:sp>
          <p:nvSpPr>
            <p:cNvPr id="162824" name="Line 8"/>
            <p:cNvSpPr>
              <a:spLocks noChangeShapeType="1"/>
            </p:cNvSpPr>
            <p:nvPr/>
          </p:nvSpPr>
          <p:spPr bwMode="auto">
            <a:xfrm>
              <a:off x="4014" y="2160"/>
              <a:ext cx="0" cy="1225"/>
            </a:xfrm>
            <a:prstGeom prst="line">
              <a:avLst/>
            </a:prstGeom>
            <a:noFill/>
            <a:ln w="9525">
              <a:solidFill>
                <a:schemeClr val="bg1"/>
              </a:solidFill>
              <a:round/>
              <a:headEnd/>
              <a:tailEnd/>
            </a:ln>
            <a:effectLst/>
          </p:spPr>
          <p:txBody>
            <a:bodyPr/>
            <a:lstStyle/>
            <a:p>
              <a:endParaRPr lang="en-GB"/>
            </a:p>
          </p:txBody>
        </p:sp>
      </p:grpSp>
      <p:grpSp>
        <p:nvGrpSpPr>
          <p:cNvPr id="162825" name="Group 9"/>
          <p:cNvGrpSpPr>
            <a:grpSpLocks/>
          </p:cNvGrpSpPr>
          <p:nvPr/>
        </p:nvGrpSpPr>
        <p:grpSpPr bwMode="auto">
          <a:xfrm>
            <a:off x="5414963" y="2705100"/>
            <a:ext cx="71437" cy="1506538"/>
            <a:chOff x="1995" y="1026"/>
            <a:chExt cx="45" cy="949"/>
          </a:xfrm>
        </p:grpSpPr>
        <p:sp>
          <p:nvSpPr>
            <p:cNvPr id="162826" name="Line 10"/>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2827" name="Rectangle 11"/>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grpSp>
        <p:nvGrpSpPr>
          <p:cNvPr id="162828" name="Group 12"/>
          <p:cNvGrpSpPr>
            <a:grpSpLocks/>
          </p:cNvGrpSpPr>
          <p:nvPr/>
        </p:nvGrpSpPr>
        <p:grpSpPr bwMode="auto">
          <a:xfrm>
            <a:off x="7204075" y="2713038"/>
            <a:ext cx="71438" cy="1506537"/>
            <a:chOff x="1995" y="1026"/>
            <a:chExt cx="45" cy="949"/>
          </a:xfrm>
        </p:grpSpPr>
        <p:sp>
          <p:nvSpPr>
            <p:cNvPr id="162829" name="Line 13"/>
            <p:cNvSpPr>
              <a:spLocks noChangeShapeType="1"/>
            </p:cNvSpPr>
            <p:nvPr/>
          </p:nvSpPr>
          <p:spPr bwMode="auto">
            <a:xfrm flipV="1">
              <a:off x="2018" y="1026"/>
              <a:ext cx="0" cy="817"/>
            </a:xfrm>
            <a:prstGeom prst="line">
              <a:avLst/>
            </a:prstGeom>
            <a:noFill/>
            <a:ln w="9525">
              <a:solidFill>
                <a:schemeClr val="folHlink"/>
              </a:solidFill>
              <a:round/>
              <a:headEnd/>
              <a:tailEnd/>
            </a:ln>
            <a:effectLst/>
          </p:spPr>
          <p:txBody>
            <a:bodyPr/>
            <a:lstStyle/>
            <a:p>
              <a:endParaRPr lang="en-GB"/>
            </a:p>
          </p:txBody>
        </p:sp>
        <p:sp>
          <p:nvSpPr>
            <p:cNvPr id="162830" name="Rectangle 14"/>
            <p:cNvSpPr>
              <a:spLocks noChangeArrowheads="1"/>
            </p:cNvSpPr>
            <p:nvPr/>
          </p:nvSpPr>
          <p:spPr bwMode="auto">
            <a:xfrm>
              <a:off x="1995" y="1793"/>
              <a:ext cx="45" cy="182"/>
            </a:xfrm>
            <a:prstGeom prst="rect">
              <a:avLst/>
            </a:prstGeom>
            <a:solidFill>
              <a:schemeClr val="bg2"/>
            </a:solidFill>
            <a:ln w="9525">
              <a:solidFill>
                <a:schemeClr val="folHlink"/>
              </a:solidFill>
              <a:miter lim="800000"/>
              <a:headEnd/>
              <a:tailEnd/>
            </a:ln>
            <a:effectLst/>
          </p:spPr>
          <p:txBody>
            <a:bodyPr wrap="none" anchor="ctr"/>
            <a:lstStyle/>
            <a:p>
              <a:endParaRPr lang="en-GB"/>
            </a:p>
          </p:txBody>
        </p:sp>
      </p:grpSp>
      <p:sp>
        <p:nvSpPr>
          <p:cNvPr id="162831" name="Rectangle 15"/>
          <p:cNvSpPr>
            <a:spLocks noChangeArrowheads="1"/>
          </p:cNvSpPr>
          <p:nvPr/>
        </p:nvSpPr>
        <p:spPr bwMode="auto">
          <a:xfrm>
            <a:off x="5070475" y="1025525"/>
            <a:ext cx="2540000" cy="168751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62832" name="Rectangle 16"/>
          <p:cNvSpPr>
            <a:spLocks noChangeArrowheads="1"/>
          </p:cNvSpPr>
          <p:nvPr/>
        </p:nvSpPr>
        <p:spPr bwMode="auto">
          <a:xfrm>
            <a:off x="5353050" y="1254125"/>
            <a:ext cx="2000250" cy="82550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2833" name="Line 17"/>
          <p:cNvSpPr>
            <a:spLocks noChangeShapeType="1"/>
          </p:cNvSpPr>
          <p:nvPr/>
        </p:nvSpPr>
        <p:spPr bwMode="auto">
          <a:xfrm>
            <a:off x="5354638" y="1676400"/>
            <a:ext cx="1990725" cy="0"/>
          </a:xfrm>
          <a:prstGeom prst="line">
            <a:avLst/>
          </a:prstGeom>
          <a:noFill/>
          <a:ln w="9525">
            <a:solidFill>
              <a:schemeClr val="tx1"/>
            </a:solidFill>
            <a:round/>
            <a:headEnd/>
            <a:tailEnd/>
          </a:ln>
          <a:effectLst/>
        </p:spPr>
        <p:txBody>
          <a:bodyPr/>
          <a:lstStyle/>
          <a:p>
            <a:endParaRPr lang="en-GB"/>
          </a:p>
        </p:txBody>
      </p:sp>
      <p:grpSp>
        <p:nvGrpSpPr>
          <p:cNvPr id="162834" name="Group 18"/>
          <p:cNvGrpSpPr>
            <a:grpSpLocks/>
          </p:cNvGrpSpPr>
          <p:nvPr/>
        </p:nvGrpSpPr>
        <p:grpSpPr bwMode="auto">
          <a:xfrm>
            <a:off x="6019800" y="1622425"/>
            <a:ext cx="711200" cy="107950"/>
            <a:chOff x="3786" y="950"/>
            <a:chExt cx="454" cy="206"/>
          </a:xfrm>
        </p:grpSpPr>
        <p:sp>
          <p:nvSpPr>
            <p:cNvPr id="162835" name="Line 19"/>
            <p:cNvSpPr>
              <a:spLocks noChangeShapeType="1"/>
            </p:cNvSpPr>
            <p:nvPr/>
          </p:nvSpPr>
          <p:spPr bwMode="auto">
            <a:xfrm>
              <a:off x="4240" y="950"/>
              <a:ext cx="0" cy="206"/>
            </a:xfrm>
            <a:prstGeom prst="line">
              <a:avLst/>
            </a:prstGeom>
            <a:noFill/>
            <a:ln w="9525">
              <a:solidFill>
                <a:schemeClr val="tx1"/>
              </a:solidFill>
              <a:round/>
              <a:headEnd/>
              <a:tailEnd/>
            </a:ln>
            <a:effectLst/>
          </p:spPr>
          <p:txBody>
            <a:bodyPr/>
            <a:lstStyle/>
            <a:p>
              <a:endParaRPr lang="en-GB"/>
            </a:p>
          </p:txBody>
        </p:sp>
        <p:sp>
          <p:nvSpPr>
            <p:cNvPr id="162836" name="Line 20"/>
            <p:cNvSpPr>
              <a:spLocks noChangeShapeType="1"/>
            </p:cNvSpPr>
            <p:nvPr/>
          </p:nvSpPr>
          <p:spPr bwMode="auto">
            <a:xfrm>
              <a:off x="3786" y="950"/>
              <a:ext cx="0" cy="201"/>
            </a:xfrm>
            <a:prstGeom prst="line">
              <a:avLst/>
            </a:prstGeom>
            <a:noFill/>
            <a:ln w="9525">
              <a:solidFill>
                <a:schemeClr val="tx1"/>
              </a:solidFill>
              <a:round/>
              <a:headEnd/>
              <a:tailEnd/>
            </a:ln>
            <a:effectLst/>
          </p:spPr>
          <p:txBody>
            <a:bodyPr/>
            <a:lstStyle/>
            <a:p>
              <a:endParaRPr lang="en-GB"/>
            </a:p>
          </p:txBody>
        </p:sp>
      </p:grpSp>
      <p:grpSp>
        <p:nvGrpSpPr>
          <p:cNvPr id="162837" name="Group 21"/>
          <p:cNvGrpSpPr>
            <a:grpSpLocks/>
          </p:cNvGrpSpPr>
          <p:nvPr/>
        </p:nvGrpSpPr>
        <p:grpSpPr bwMode="auto">
          <a:xfrm>
            <a:off x="5667375" y="1590675"/>
            <a:ext cx="1381125" cy="168275"/>
            <a:chOff x="3570" y="948"/>
            <a:chExt cx="870" cy="208"/>
          </a:xfrm>
        </p:grpSpPr>
        <p:sp>
          <p:nvSpPr>
            <p:cNvPr id="162838" name="Line 22"/>
            <p:cNvSpPr>
              <a:spLocks noChangeShapeType="1"/>
            </p:cNvSpPr>
            <p:nvPr/>
          </p:nvSpPr>
          <p:spPr bwMode="auto">
            <a:xfrm>
              <a:off x="4022" y="948"/>
              <a:ext cx="0" cy="205"/>
            </a:xfrm>
            <a:prstGeom prst="line">
              <a:avLst/>
            </a:prstGeom>
            <a:noFill/>
            <a:ln w="9525">
              <a:solidFill>
                <a:schemeClr val="tx1"/>
              </a:solidFill>
              <a:round/>
              <a:headEnd/>
              <a:tailEnd/>
            </a:ln>
            <a:effectLst/>
          </p:spPr>
          <p:txBody>
            <a:bodyPr/>
            <a:lstStyle/>
            <a:p>
              <a:endParaRPr lang="en-GB"/>
            </a:p>
          </p:txBody>
        </p:sp>
        <p:sp>
          <p:nvSpPr>
            <p:cNvPr id="162839" name="Line 23"/>
            <p:cNvSpPr>
              <a:spLocks noChangeShapeType="1"/>
            </p:cNvSpPr>
            <p:nvPr/>
          </p:nvSpPr>
          <p:spPr bwMode="auto">
            <a:xfrm>
              <a:off x="4440" y="950"/>
              <a:ext cx="0" cy="206"/>
            </a:xfrm>
            <a:prstGeom prst="line">
              <a:avLst/>
            </a:prstGeom>
            <a:noFill/>
            <a:ln w="9525">
              <a:solidFill>
                <a:schemeClr val="tx1"/>
              </a:solidFill>
              <a:round/>
              <a:headEnd/>
              <a:tailEnd/>
            </a:ln>
            <a:effectLst/>
          </p:spPr>
          <p:txBody>
            <a:bodyPr/>
            <a:lstStyle/>
            <a:p>
              <a:endParaRPr lang="en-GB"/>
            </a:p>
          </p:txBody>
        </p:sp>
        <p:sp>
          <p:nvSpPr>
            <p:cNvPr id="162840" name="Line 24"/>
            <p:cNvSpPr>
              <a:spLocks noChangeShapeType="1"/>
            </p:cNvSpPr>
            <p:nvPr/>
          </p:nvSpPr>
          <p:spPr bwMode="auto">
            <a:xfrm>
              <a:off x="3570" y="950"/>
              <a:ext cx="0" cy="206"/>
            </a:xfrm>
            <a:prstGeom prst="line">
              <a:avLst/>
            </a:prstGeom>
            <a:noFill/>
            <a:ln w="9525">
              <a:solidFill>
                <a:schemeClr val="tx1"/>
              </a:solidFill>
              <a:round/>
              <a:headEnd/>
              <a:tailEnd/>
            </a:ln>
            <a:effectLst/>
          </p:spPr>
          <p:txBody>
            <a:bodyPr/>
            <a:lstStyle/>
            <a:p>
              <a:endParaRPr lang="en-GB"/>
            </a:p>
          </p:txBody>
        </p:sp>
      </p:grpSp>
      <p:sp>
        <p:nvSpPr>
          <p:cNvPr id="162841" name="Text Box 25"/>
          <p:cNvSpPr txBox="1">
            <a:spLocks noChangeArrowheads="1"/>
          </p:cNvSpPr>
          <p:nvPr/>
        </p:nvSpPr>
        <p:spPr bwMode="auto">
          <a:xfrm>
            <a:off x="5368925" y="1314450"/>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2842" name="Text Box 26"/>
          <p:cNvSpPr txBox="1">
            <a:spLocks noChangeArrowheads="1"/>
          </p:cNvSpPr>
          <p:nvPr/>
        </p:nvSpPr>
        <p:spPr bwMode="auto">
          <a:xfrm>
            <a:off x="6804025" y="1317625"/>
            <a:ext cx="59690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100</a:t>
            </a:r>
          </a:p>
        </p:txBody>
      </p:sp>
      <p:sp>
        <p:nvSpPr>
          <p:cNvPr id="162843" name="Text Box 27"/>
          <p:cNvSpPr txBox="1">
            <a:spLocks noChangeArrowheads="1"/>
          </p:cNvSpPr>
          <p:nvPr/>
        </p:nvSpPr>
        <p:spPr bwMode="auto">
          <a:xfrm>
            <a:off x="6242050" y="1320800"/>
            <a:ext cx="349250" cy="304800"/>
          </a:xfrm>
          <a:prstGeom prst="rect">
            <a:avLst/>
          </a:prstGeom>
          <a:noFill/>
          <a:ln w="9525">
            <a:noFill/>
            <a:miter lim="800000"/>
            <a:headEnd/>
            <a:tailEnd/>
          </a:ln>
          <a:effectLst/>
        </p:spPr>
        <p:txBody>
          <a:bodyPr>
            <a:spAutoFit/>
          </a:bodyPr>
          <a:lstStyle/>
          <a:p>
            <a:pPr>
              <a:spcBef>
                <a:spcPct val="50000"/>
              </a:spcBef>
            </a:pPr>
            <a:r>
              <a:rPr lang="en-GB" sz="1400">
                <a:latin typeface="Arial" charset="0"/>
              </a:rPr>
              <a:t>0</a:t>
            </a:r>
          </a:p>
        </p:txBody>
      </p:sp>
      <p:sp>
        <p:nvSpPr>
          <p:cNvPr id="162844" name="Line 28"/>
          <p:cNvSpPr>
            <a:spLocks noChangeShapeType="1"/>
          </p:cNvSpPr>
          <p:nvPr/>
        </p:nvSpPr>
        <p:spPr bwMode="auto">
          <a:xfrm>
            <a:off x="5972175" y="1830388"/>
            <a:ext cx="0" cy="254000"/>
          </a:xfrm>
          <a:prstGeom prst="line">
            <a:avLst/>
          </a:prstGeom>
          <a:noFill/>
          <a:ln w="28575">
            <a:solidFill>
              <a:schemeClr val="tx1"/>
            </a:solidFill>
            <a:round/>
            <a:headEnd/>
            <a:tailEnd/>
          </a:ln>
          <a:effectLst/>
        </p:spPr>
        <p:txBody>
          <a:bodyPr/>
          <a:lstStyle/>
          <a:p>
            <a:endParaRPr lang="en-GB"/>
          </a:p>
        </p:txBody>
      </p:sp>
      <p:sp>
        <p:nvSpPr>
          <p:cNvPr id="162845" name="Rectangle 29"/>
          <p:cNvSpPr>
            <a:spLocks noChangeArrowheads="1"/>
          </p:cNvSpPr>
          <p:nvPr/>
        </p:nvSpPr>
        <p:spPr bwMode="auto">
          <a:xfrm>
            <a:off x="5943600" y="2257425"/>
            <a:ext cx="854075" cy="374650"/>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2846" name="Text Box 30"/>
          <p:cNvSpPr txBox="1">
            <a:spLocks noChangeArrowheads="1"/>
          </p:cNvSpPr>
          <p:nvPr/>
        </p:nvSpPr>
        <p:spPr bwMode="auto">
          <a:xfrm>
            <a:off x="5918200" y="2292350"/>
            <a:ext cx="892175" cy="304800"/>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-12 mV</a:t>
            </a:r>
          </a:p>
        </p:txBody>
      </p:sp>
      <p:sp>
        <p:nvSpPr>
          <p:cNvPr id="162847" name="Text Box 31"/>
          <p:cNvSpPr txBox="1">
            <a:spLocks noChangeArrowheads="1"/>
          </p:cNvSpPr>
          <p:nvPr/>
        </p:nvSpPr>
        <p:spPr bwMode="auto">
          <a:xfrm>
            <a:off x="47164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48" name="Text Box 32"/>
          <p:cNvSpPr txBox="1">
            <a:spLocks noChangeArrowheads="1"/>
          </p:cNvSpPr>
          <p:nvPr/>
        </p:nvSpPr>
        <p:spPr bwMode="auto">
          <a:xfrm>
            <a:off x="5076825" y="36449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49" name="Text Box 33"/>
          <p:cNvSpPr txBox="1">
            <a:spLocks noChangeArrowheads="1"/>
          </p:cNvSpPr>
          <p:nvPr/>
        </p:nvSpPr>
        <p:spPr bwMode="auto">
          <a:xfrm>
            <a:off x="5795963" y="3933825"/>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0" name="Text Box 34"/>
          <p:cNvSpPr txBox="1">
            <a:spLocks noChangeArrowheads="1"/>
          </p:cNvSpPr>
          <p:nvPr/>
        </p:nvSpPr>
        <p:spPr bwMode="auto">
          <a:xfrm>
            <a:off x="4932363" y="42926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1" name="Text Box 35"/>
          <p:cNvSpPr txBox="1">
            <a:spLocks noChangeArrowheads="1"/>
          </p:cNvSpPr>
          <p:nvPr/>
        </p:nvSpPr>
        <p:spPr bwMode="auto">
          <a:xfrm>
            <a:off x="5219700" y="4797425"/>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2" name="Text Box 36"/>
          <p:cNvSpPr txBox="1">
            <a:spLocks noChangeArrowheads="1"/>
          </p:cNvSpPr>
          <p:nvPr/>
        </p:nvSpPr>
        <p:spPr bwMode="auto">
          <a:xfrm>
            <a:off x="5580063" y="44370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3" name="Text Box 37"/>
          <p:cNvSpPr txBox="1">
            <a:spLocks noChangeArrowheads="1"/>
          </p:cNvSpPr>
          <p:nvPr/>
        </p:nvSpPr>
        <p:spPr bwMode="auto">
          <a:xfrm>
            <a:off x="5940425" y="42926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4" name="Text Box 38"/>
          <p:cNvSpPr txBox="1">
            <a:spLocks noChangeArrowheads="1"/>
          </p:cNvSpPr>
          <p:nvPr/>
        </p:nvSpPr>
        <p:spPr bwMode="auto">
          <a:xfrm>
            <a:off x="6011863" y="3573463"/>
            <a:ext cx="360362" cy="366712"/>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5" name="Text Box 39"/>
          <p:cNvSpPr txBox="1">
            <a:spLocks noChangeArrowheads="1"/>
          </p:cNvSpPr>
          <p:nvPr/>
        </p:nvSpPr>
        <p:spPr bwMode="auto">
          <a:xfrm>
            <a:off x="6732588" y="3860800"/>
            <a:ext cx="360362"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6" name="Text Box 40"/>
          <p:cNvSpPr txBox="1">
            <a:spLocks noChangeArrowheads="1"/>
          </p:cNvSpPr>
          <p:nvPr/>
        </p:nvSpPr>
        <p:spPr bwMode="auto">
          <a:xfrm>
            <a:off x="7235825" y="4508500"/>
            <a:ext cx="360363" cy="366713"/>
          </a:xfrm>
          <a:prstGeom prst="rect">
            <a:avLst/>
          </a:prstGeom>
          <a:noFill/>
          <a:ln w="9525">
            <a:noFill/>
            <a:miter lim="800000"/>
            <a:headEnd/>
            <a:tailEnd/>
          </a:ln>
          <a:effectLst/>
        </p:spPr>
        <p:txBody>
          <a:bodyPr>
            <a:spAutoFit/>
          </a:bodyPr>
          <a:lstStyle/>
          <a:p>
            <a:pPr>
              <a:spcBef>
                <a:spcPct val="50000"/>
              </a:spcBef>
            </a:pPr>
            <a:r>
              <a:rPr lang="en-GB" sz="1800">
                <a:solidFill>
                  <a:schemeClr val="bg1"/>
                </a:solidFill>
                <a:latin typeface="Arial" charset="0"/>
              </a:rPr>
              <a:t>K</a:t>
            </a:r>
          </a:p>
        </p:txBody>
      </p:sp>
      <p:sp>
        <p:nvSpPr>
          <p:cNvPr id="162857" name="AutoShape 41"/>
          <p:cNvSpPr>
            <a:spLocks noChangeArrowheads="1"/>
          </p:cNvSpPr>
          <p:nvPr/>
        </p:nvSpPr>
        <p:spPr bwMode="auto">
          <a:xfrm>
            <a:off x="5595938" y="5595938"/>
            <a:ext cx="1557337" cy="301625"/>
          </a:xfrm>
          <a:prstGeom prst="rightArrow">
            <a:avLst>
              <a:gd name="adj1" fmla="val 50000"/>
              <a:gd name="adj2" fmla="val 129079"/>
            </a:avLst>
          </a:prstGeom>
          <a:gradFill rotWithShape="1">
            <a:gsLst>
              <a:gs pos="0">
                <a:srgbClr val="6699FF"/>
              </a:gs>
              <a:gs pos="100000">
                <a:srgbClr val="6699FF">
                  <a:gamma/>
                  <a:shade val="46275"/>
                  <a:invGamma/>
                </a:srgbClr>
              </a:gs>
            </a:gsLst>
            <a:lin ang="0" scaled="1"/>
          </a:gradFill>
          <a:ln w="9525">
            <a:solidFill>
              <a:schemeClr val="tx1"/>
            </a:solidFill>
            <a:miter lim="800000"/>
            <a:headEnd/>
            <a:tailEnd/>
          </a:ln>
          <a:effectLst/>
        </p:spPr>
        <p:txBody>
          <a:bodyPr wrap="none" anchor="ctr"/>
          <a:lstStyle/>
          <a:p>
            <a:endParaRPr lang="en-GB"/>
          </a:p>
        </p:txBody>
      </p:sp>
      <p:sp>
        <p:nvSpPr>
          <p:cNvPr id="162858" name="Text Box 42"/>
          <p:cNvSpPr txBox="1">
            <a:spLocks noChangeArrowheads="1"/>
          </p:cNvSpPr>
          <p:nvPr/>
        </p:nvSpPr>
        <p:spPr bwMode="auto">
          <a:xfrm>
            <a:off x="4041775" y="5508625"/>
            <a:ext cx="1554163"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[K] gradient</a:t>
            </a:r>
          </a:p>
        </p:txBody>
      </p:sp>
      <p:sp>
        <p:nvSpPr>
          <p:cNvPr id="162859" name="AutoShape 43"/>
          <p:cNvSpPr>
            <a:spLocks noChangeArrowheads="1"/>
          </p:cNvSpPr>
          <p:nvPr/>
        </p:nvSpPr>
        <p:spPr bwMode="auto">
          <a:xfrm rot="-5400000">
            <a:off x="6280944" y="4309269"/>
            <a:ext cx="176212" cy="374650"/>
          </a:xfrm>
          <a:prstGeom prst="can">
            <a:avLst>
              <a:gd name="adj" fmla="val 53153"/>
            </a:avLst>
          </a:prstGeom>
          <a:solidFill>
            <a:srgbClr val="6699FF"/>
          </a:solidFill>
          <a:ln w="9525">
            <a:solidFill>
              <a:schemeClr val="tx1"/>
            </a:solidFill>
            <a:round/>
            <a:headEnd/>
            <a:tailEnd/>
          </a:ln>
          <a:effectLst/>
        </p:spPr>
        <p:txBody>
          <a:bodyPr wrap="none" anchor="ctr"/>
          <a:lstStyle/>
          <a:p>
            <a:endParaRPr lang="en-GB"/>
          </a:p>
        </p:txBody>
      </p:sp>
      <p:sp>
        <p:nvSpPr>
          <p:cNvPr id="162860" name="Text Box 44"/>
          <p:cNvSpPr txBox="1">
            <a:spLocks noChangeArrowheads="1"/>
          </p:cNvSpPr>
          <p:nvPr/>
        </p:nvSpPr>
        <p:spPr bwMode="auto">
          <a:xfrm>
            <a:off x="7723188" y="4891088"/>
            <a:ext cx="319087"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sp>
        <p:nvSpPr>
          <p:cNvPr id="162861" name="Text Box 45"/>
          <p:cNvSpPr txBox="1">
            <a:spLocks noChangeArrowheads="1"/>
          </p:cNvSpPr>
          <p:nvPr/>
        </p:nvSpPr>
        <p:spPr bwMode="auto">
          <a:xfrm>
            <a:off x="4633913" y="4876800"/>
            <a:ext cx="319087" cy="3968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a:t>
            </a:r>
          </a:p>
        </p:txBody>
      </p:sp>
      <p:grpSp>
        <p:nvGrpSpPr>
          <p:cNvPr id="162862" name="Group 46"/>
          <p:cNvGrpSpPr>
            <a:grpSpLocks/>
          </p:cNvGrpSpPr>
          <p:nvPr/>
        </p:nvGrpSpPr>
        <p:grpSpPr bwMode="auto">
          <a:xfrm>
            <a:off x="5875338" y="2266950"/>
            <a:ext cx="928687" cy="374650"/>
            <a:chOff x="1182" y="2564"/>
            <a:chExt cx="585" cy="236"/>
          </a:xfrm>
        </p:grpSpPr>
        <p:sp>
          <p:nvSpPr>
            <p:cNvPr id="162863" name="Rectangle 47"/>
            <p:cNvSpPr>
              <a:spLocks noChangeArrowheads="1"/>
            </p:cNvSpPr>
            <p:nvPr/>
          </p:nvSpPr>
          <p:spPr bwMode="auto">
            <a:xfrm>
              <a:off x="1229" y="2564"/>
              <a:ext cx="538" cy="236"/>
            </a:xfrm>
            <a:prstGeom prst="rect">
              <a:avLst/>
            </a:prstGeom>
            <a:solidFill>
              <a:schemeClr val="bg1"/>
            </a:solidFill>
            <a:ln w="9525">
              <a:solidFill>
                <a:schemeClr val="tx1"/>
              </a:solidFill>
              <a:miter lim="800000"/>
              <a:headEnd/>
              <a:tailEnd/>
            </a:ln>
            <a:effectLst/>
          </p:spPr>
          <p:txBody>
            <a:bodyPr wrap="none" anchor="ctr"/>
            <a:lstStyle/>
            <a:p>
              <a:endParaRPr lang="en-GB"/>
            </a:p>
          </p:txBody>
        </p:sp>
        <p:sp>
          <p:nvSpPr>
            <p:cNvPr id="162864" name="Text Box 48"/>
            <p:cNvSpPr txBox="1">
              <a:spLocks noChangeArrowheads="1"/>
            </p:cNvSpPr>
            <p:nvPr/>
          </p:nvSpPr>
          <p:spPr bwMode="auto">
            <a:xfrm>
              <a:off x="1182" y="2608"/>
              <a:ext cx="580" cy="192"/>
            </a:xfrm>
            <a:prstGeom prst="rect">
              <a:avLst/>
            </a:prstGeom>
            <a:noFill/>
            <a:ln w="9525">
              <a:noFill/>
              <a:miter lim="800000"/>
              <a:headEnd/>
              <a:tailEnd/>
            </a:ln>
            <a:effectLst/>
          </p:spPr>
          <p:txBody>
            <a:bodyPr>
              <a:spAutoFit/>
            </a:bodyPr>
            <a:lstStyle/>
            <a:p>
              <a:pPr algn="r">
                <a:spcBef>
                  <a:spcPct val="50000"/>
                </a:spcBef>
              </a:pPr>
              <a:r>
                <a:rPr lang="en-GB" sz="1400">
                  <a:latin typeface="Arial" charset="0"/>
                </a:rPr>
                <a:t>-58 mV</a:t>
              </a:r>
            </a:p>
          </p:txBody>
        </p:sp>
      </p:grpSp>
      <p:sp>
        <p:nvSpPr>
          <p:cNvPr id="162865" name="AutoShape 49"/>
          <p:cNvSpPr>
            <a:spLocks noChangeArrowheads="1"/>
          </p:cNvSpPr>
          <p:nvPr/>
        </p:nvSpPr>
        <p:spPr bwMode="auto">
          <a:xfrm flipH="1">
            <a:off x="5611813" y="5934075"/>
            <a:ext cx="1470025" cy="312738"/>
          </a:xfrm>
          <a:prstGeom prst="rightArrow">
            <a:avLst>
              <a:gd name="adj1" fmla="val 50000"/>
              <a:gd name="adj2" fmla="val 117513"/>
            </a:avLst>
          </a:prstGeom>
          <a:solidFill>
            <a:schemeClr val="bg1"/>
          </a:solidFill>
          <a:ln w="9525">
            <a:solidFill>
              <a:schemeClr val="tx1"/>
            </a:solidFill>
            <a:miter lim="800000"/>
            <a:headEnd/>
            <a:tailEnd/>
          </a:ln>
          <a:effectLst/>
        </p:spPr>
        <p:txBody>
          <a:bodyPr wrap="none" anchor="ctr"/>
          <a:lstStyle/>
          <a:p>
            <a:endParaRPr lang="en-GB"/>
          </a:p>
        </p:txBody>
      </p:sp>
      <p:sp>
        <p:nvSpPr>
          <p:cNvPr id="162866" name="Text Box 50"/>
          <p:cNvSpPr txBox="1">
            <a:spLocks noChangeArrowheads="1"/>
          </p:cNvSpPr>
          <p:nvPr/>
        </p:nvSpPr>
        <p:spPr bwMode="auto">
          <a:xfrm>
            <a:off x="7173913" y="5805488"/>
            <a:ext cx="1455737" cy="701675"/>
          </a:xfrm>
          <a:prstGeom prst="rect">
            <a:avLst/>
          </a:prstGeom>
          <a:noFill/>
          <a:ln w="9525">
            <a:noFill/>
            <a:miter lim="800000"/>
            <a:headEnd/>
            <a:tailEnd/>
          </a:ln>
          <a:effectLst/>
        </p:spPr>
        <p:txBody>
          <a:bodyPr>
            <a:spAutoFit/>
          </a:bodyPr>
          <a:lstStyle/>
          <a:p>
            <a:pPr>
              <a:spcBef>
                <a:spcPct val="50000"/>
              </a:spcBef>
            </a:pPr>
            <a:r>
              <a:rPr lang="en-GB" sz="2000">
                <a:solidFill>
                  <a:schemeClr val="bg1"/>
                </a:solidFill>
                <a:latin typeface="Arial" charset="0"/>
              </a:rPr>
              <a:t>Electrical gradient</a:t>
            </a:r>
          </a:p>
        </p:txBody>
      </p:sp>
      <p:grpSp>
        <p:nvGrpSpPr>
          <p:cNvPr id="162867" name="Group 51"/>
          <p:cNvGrpSpPr>
            <a:grpSpLocks/>
          </p:cNvGrpSpPr>
          <p:nvPr/>
        </p:nvGrpSpPr>
        <p:grpSpPr bwMode="auto">
          <a:xfrm>
            <a:off x="4595813" y="4521200"/>
            <a:ext cx="3700462" cy="1057275"/>
            <a:chOff x="2895" y="2848"/>
            <a:chExt cx="2331" cy="666"/>
          </a:xfrm>
        </p:grpSpPr>
        <p:sp>
          <p:nvSpPr>
            <p:cNvPr id="162868" name="Text Box 52"/>
            <p:cNvSpPr txBox="1">
              <a:spLocks noChangeArrowheads="1"/>
            </p:cNvSpPr>
            <p:nvPr/>
          </p:nvSpPr>
          <p:spPr bwMode="auto">
            <a:xfrm>
              <a:off x="4761" y="2880"/>
              <a:ext cx="465" cy="634"/>
            </a:xfrm>
            <a:prstGeom prst="rect">
              <a:avLst/>
            </a:prstGeom>
            <a:noFill/>
            <a:ln w="9525">
              <a:noFill/>
              <a:miter lim="800000"/>
              <a:headEnd/>
              <a:tailEnd/>
            </a:ln>
            <a:effectLst/>
          </p:spPr>
          <p:txBody>
            <a:bodyPr>
              <a:spAutoFit/>
            </a:bodyPr>
            <a:lstStyle/>
            <a:p>
              <a:pPr>
                <a:spcBef>
                  <a:spcPct val="50000"/>
                </a:spcBef>
              </a:pPr>
              <a:r>
                <a:rPr lang="en-GB" sz="6000">
                  <a:solidFill>
                    <a:schemeClr val="bg1"/>
                  </a:solidFill>
                  <a:latin typeface="Arial" charset="0"/>
                </a:rPr>
                <a:t>+</a:t>
              </a:r>
            </a:p>
          </p:txBody>
        </p:sp>
        <p:sp>
          <p:nvSpPr>
            <p:cNvPr id="162869" name="Text Box 53"/>
            <p:cNvSpPr txBox="1">
              <a:spLocks noChangeArrowheads="1"/>
            </p:cNvSpPr>
            <p:nvPr/>
          </p:nvSpPr>
          <p:spPr bwMode="auto">
            <a:xfrm>
              <a:off x="2895" y="2848"/>
              <a:ext cx="201" cy="634"/>
            </a:xfrm>
            <a:prstGeom prst="rect">
              <a:avLst/>
            </a:prstGeom>
            <a:noFill/>
            <a:ln w="9525">
              <a:noFill/>
              <a:miter lim="800000"/>
              <a:headEnd/>
              <a:tailEnd/>
            </a:ln>
            <a:effectLst/>
          </p:spPr>
          <p:txBody>
            <a:bodyPr>
              <a:spAutoFit/>
            </a:bodyPr>
            <a:lstStyle/>
            <a:p>
              <a:pPr>
                <a:spcBef>
                  <a:spcPct val="50000"/>
                </a:spcBef>
              </a:pPr>
              <a:r>
                <a:rPr lang="en-GB" sz="6000">
                  <a:solidFill>
                    <a:schemeClr val="bg1"/>
                  </a:solidFill>
                  <a:latin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par>
                          <p:cTn id="7" fill="hold">
                            <p:stCondLst>
                              <p:cond delay="0"/>
                            </p:stCondLst>
                            <p:childTnLst>
                              <p:par>
                                <p:cTn id="8" presetID="0" presetClass="path" presetSubtype="0" repeatCount="indefinite" accel="50000" decel="50000" autoRev="1" fill="hold" grpId="0" nodeType="afterEffect">
                                  <p:stCondLst>
                                    <p:cond delay="0"/>
                                  </p:stCondLst>
                                  <p:endCondLst>
                                    <p:cond evt="onNext" delay="0">
                                      <p:tgtEl>
                                        <p:sldTgt/>
                                      </p:tgtEl>
                                    </p:cond>
                                  </p:endCondLst>
                                  <p:childTnLst>
                                    <p:animMotion origin="layout" path="M -8.33333E-7 -3.45362E-6 L 0.09774 -3.45362E-6 " pathEditMode="relative" rAng="0" ptsTypes="AA">
                                      <p:cBhvr>
                                        <p:cTn id="9" dur="2000" fill="hold"/>
                                        <p:tgtEl>
                                          <p:spTgt spid="162853"/>
                                        </p:tgtEl>
                                        <p:attrNameLst>
                                          <p:attrName>ppt_x</p:attrName>
                                          <p:attrName>ppt_y</p:attrName>
                                        </p:attrNameLst>
                                      </p:cBhvr>
                                      <p:rCtr x="49"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11560" y="188640"/>
            <a:ext cx="7772400" cy="762000"/>
          </a:xfrm>
        </p:spPr>
        <p:txBody>
          <a:bodyPr/>
          <a:lstStyle/>
          <a:p>
            <a:r>
              <a:rPr lang="en-GB" sz="4000" dirty="0" smtClean="0"/>
              <a:t>The </a:t>
            </a:r>
            <a:r>
              <a:rPr lang="en-GB" sz="4000" dirty="0"/>
              <a:t>resting membrane potential</a:t>
            </a:r>
          </a:p>
        </p:txBody>
      </p:sp>
      <p:sp>
        <p:nvSpPr>
          <p:cNvPr id="118792" name="Rectangle 8"/>
          <p:cNvSpPr>
            <a:spLocks noGrp="1" noChangeArrowheads="1"/>
          </p:cNvSpPr>
          <p:nvPr>
            <p:ph type="body" sz="half" idx="1"/>
          </p:nvPr>
        </p:nvSpPr>
        <p:spPr>
          <a:xfrm>
            <a:off x="251520" y="1371600"/>
            <a:ext cx="5040560" cy="4577680"/>
          </a:xfrm>
        </p:spPr>
        <p:txBody>
          <a:bodyPr/>
          <a:lstStyle/>
          <a:p>
            <a:pPr>
              <a:lnSpc>
                <a:spcPct val="80000"/>
              </a:lnSpc>
            </a:pPr>
            <a:r>
              <a:rPr lang="en-GB" sz="2000" dirty="0" smtClean="0"/>
              <a:t>The membrane potential depends on the flow of K out of cells</a:t>
            </a:r>
          </a:p>
          <a:p>
            <a:pPr>
              <a:lnSpc>
                <a:spcPct val="80000"/>
              </a:lnSpc>
            </a:pPr>
            <a:r>
              <a:rPr lang="en-GB" sz="2000" dirty="0" smtClean="0"/>
              <a:t>We can predict what a potential will be across a semi-permeable membrane using the </a:t>
            </a:r>
            <a:r>
              <a:rPr lang="en-GB" sz="2000" b="1" dirty="0" smtClean="0">
                <a:solidFill>
                  <a:srgbClr val="FFC000"/>
                </a:solidFill>
              </a:rPr>
              <a:t>Nernst equation</a:t>
            </a:r>
            <a:r>
              <a:rPr lang="en-GB" sz="2000" dirty="0" smtClean="0"/>
              <a:t> </a:t>
            </a:r>
          </a:p>
          <a:p>
            <a:pPr>
              <a:lnSpc>
                <a:spcPct val="80000"/>
              </a:lnSpc>
            </a:pPr>
            <a:endParaRPr lang="en-GB" sz="2000" dirty="0" smtClean="0"/>
          </a:p>
          <a:p>
            <a:pPr>
              <a:lnSpc>
                <a:spcPct val="80000"/>
              </a:lnSpc>
            </a:pPr>
            <a:r>
              <a:rPr lang="en-GB" sz="2000" dirty="0" smtClean="0"/>
              <a:t>If the membrane </a:t>
            </a:r>
            <a:r>
              <a:rPr lang="en-GB" sz="2000" dirty="0"/>
              <a:t>is </a:t>
            </a:r>
            <a:r>
              <a:rPr lang="en-GB" sz="2000" dirty="0" smtClean="0"/>
              <a:t>only  </a:t>
            </a:r>
            <a:r>
              <a:rPr lang="en-GB" sz="2000" dirty="0"/>
              <a:t>permeable to K at rest (diastole) then </a:t>
            </a:r>
            <a:r>
              <a:rPr lang="en-GB" sz="2000" dirty="0" smtClean="0"/>
              <a:t>the potential across it will equal the </a:t>
            </a:r>
            <a:r>
              <a:rPr lang="en-GB" sz="2000" dirty="0"/>
              <a:t>K equilibrium potential, </a:t>
            </a:r>
            <a:r>
              <a:rPr lang="en-GB" sz="2000" dirty="0" err="1"/>
              <a:t>E</a:t>
            </a:r>
            <a:r>
              <a:rPr lang="en-GB" sz="2000" baseline="-25000" dirty="0" err="1"/>
              <a:t>K</a:t>
            </a:r>
            <a:endParaRPr lang="en-GB" sz="2000" baseline="-25000" dirty="0"/>
          </a:p>
          <a:p>
            <a:pPr>
              <a:lnSpc>
                <a:spcPct val="80000"/>
              </a:lnSpc>
            </a:pPr>
            <a:r>
              <a:rPr lang="en-GB" sz="2000" dirty="0"/>
              <a:t>Equilibrium potential is calculated by solving the  Nernst equation for K</a:t>
            </a:r>
          </a:p>
          <a:p>
            <a:pPr>
              <a:lnSpc>
                <a:spcPct val="80000"/>
              </a:lnSpc>
            </a:pPr>
            <a:r>
              <a:rPr lang="en-GB" sz="2000" dirty="0" smtClean="0"/>
              <a:t>K </a:t>
            </a:r>
            <a:r>
              <a:rPr lang="en-GB" sz="2000" dirty="0"/>
              <a:t>concentration maintained by Na/K </a:t>
            </a:r>
            <a:r>
              <a:rPr lang="en-GB" sz="2000" dirty="0" err="1"/>
              <a:t>ATPase</a:t>
            </a:r>
            <a:endParaRPr lang="en-GB" sz="2000" dirty="0"/>
          </a:p>
          <a:p>
            <a:pPr>
              <a:lnSpc>
                <a:spcPct val="80000"/>
              </a:lnSpc>
            </a:pPr>
            <a:endParaRPr lang="en-GB" sz="2000" dirty="0"/>
          </a:p>
        </p:txBody>
      </p:sp>
      <p:graphicFrame>
        <p:nvGraphicFramePr>
          <p:cNvPr id="118790" name="Object 6"/>
          <p:cNvGraphicFramePr>
            <a:graphicFrameLocks noChangeAspect="1"/>
          </p:cNvGraphicFramePr>
          <p:nvPr/>
        </p:nvGraphicFramePr>
        <p:xfrm>
          <a:off x="5220072" y="1268760"/>
          <a:ext cx="3001962" cy="1562100"/>
        </p:xfrm>
        <a:graphic>
          <a:graphicData uri="http://schemas.openxmlformats.org/presentationml/2006/ole">
            <mc:AlternateContent xmlns:mc="http://schemas.openxmlformats.org/markup-compatibility/2006">
              <mc:Choice xmlns:v="urn:schemas-microsoft-com:vml" Requires="v">
                <p:oleObj spid="_x0000_s118791" name="Equation" r:id="rId3" imgW="1269720" imgH="660240" progId="Equation.3">
                  <p:embed/>
                </p:oleObj>
              </mc:Choice>
              <mc:Fallback>
                <p:oleObj name="Equation" r:id="rId3" imgW="1269720" imgH="6602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68760"/>
                        <a:ext cx="3001962"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1" name="Text Box 7"/>
          <p:cNvSpPr txBox="1">
            <a:spLocks noChangeArrowheads="1"/>
          </p:cNvSpPr>
          <p:nvPr/>
        </p:nvSpPr>
        <p:spPr bwMode="auto">
          <a:xfrm>
            <a:off x="5724128" y="3068960"/>
            <a:ext cx="2362200" cy="1569660"/>
          </a:xfrm>
          <a:prstGeom prst="rect">
            <a:avLst/>
          </a:prstGeom>
          <a:noFill/>
          <a:ln w="9525">
            <a:noFill/>
            <a:miter lim="800000"/>
            <a:headEnd/>
            <a:tailEnd/>
          </a:ln>
          <a:effectLst/>
        </p:spPr>
        <p:txBody>
          <a:bodyPr>
            <a:spAutoFit/>
          </a:bodyPr>
          <a:lstStyle/>
          <a:p>
            <a:pPr>
              <a:spcBef>
                <a:spcPct val="50000"/>
              </a:spcBef>
            </a:pPr>
            <a:r>
              <a:rPr lang="en-GB" dirty="0" smtClean="0">
                <a:solidFill>
                  <a:schemeClr val="bg1"/>
                </a:solidFill>
                <a:latin typeface="Arial" charset="0"/>
              </a:rPr>
              <a:t>[K</a:t>
            </a:r>
            <a:r>
              <a:rPr lang="en-GB" baseline="30000" dirty="0" smtClean="0">
                <a:solidFill>
                  <a:schemeClr val="bg1"/>
                </a:solidFill>
                <a:latin typeface="Arial" charset="0"/>
              </a:rPr>
              <a:t>+</a:t>
            </a:r>
            <a:r>
              <a:rPr lang="en-GB" dirty="0" smtClean="0">
                <a:solidFill>
                  <a:schemeClr val="bg1"/>
                </a:solidFill>
                <a:latin typeface="Arial" charset="0"/>
              </a:rPr>
              <a:t>]</a:t>
            </a:r>
            <a:r>
              <a:rPr lang="en-GB" baseline="-25000" dirty="0" smtClean="0">
                <a:solidFill>
                  <a:schemeClr val="bg1"/>
                </a:solidFill>
                <a:latin typeface="Arial" charset="0"/>
              </a:rPr>
              <a:t>o </a:t>
            </a:r>
            <a:r>
              <a:rPr lang="en-GB" dirty="0" smtClean="0">
                <a:solidFill>
                  <a:schemeClr val="bg1"/>
                </a:solidFill>
                <a:latin typeface="Arial" charset="0"/>
              </a:rPr>
              <a:t>= 5 </a:t>
            </a:r>
            <a:r>
              <a:rPr lang="en-GB" dirty="0" err="1" smtClean="0">
                <a:solidFill>
                  <a:schemeClr val="bg1"/>
                </a:solidFill>
                <a:latin typeface="Arial" charset="0"/>
              </a:rPr>
              <a:t>mM</a:t>
            </a:r>
            <a:endParaRPr lang="en-GB" dirty="0" smtClean="0">
              <a:solidFill>
                <a:schemeClr val="bg1"/>
              </a:solidFill>
              <a:latin typeface="Arial" charset="0"/>
            </a:endParaRPr>
          </a:p>
          <a:p>
            <a:pPr>
              <a:spcBef>
                <a:spcPct val="50000"/>
              </a:spcBef>
            </a:pPr>
            <a:r>
              <a:rPr lang="en-GB" dirty="0" smtClean="0">
                <a:solidFill>
                  <a:schemeClr val="bg1"/>
                </a:solidFill>
                <a:latin typeface="Arial" charset="0"/>
              </a:rPr>
              <a:t>[K</a:t>
            </a:r>
            <a:r>
              <a:rPr lang="en-GB" baseline="30000" dirty="0" smtClean="0">
                <a:solidFill>
                  <a:schemeClr val="bg1"/>
                </a:solidFill>
                <a:latin typeface="Arial" charset="0"/>
              </a:rPr>
              <a:t>+</a:t>
            </a:r>
            <a:r>
              <a:rPr lang="en-GB" dirty="0" smtClean="0">
                <a:solidFill>
                  <a:schemeClr val="bg1"/>
                </a:solidFill>
                <a:latin typeface="Arial" charset="0"/>
              </a:rPr>
              <a:t>]</a:t>
            </a:r>
            <a:r>
              <a:rPr lang="en-GB" baseline="-25000" dirty="0" smtClean="0">
                <a:solidFill>
                  <a:schemeClr val="bg1"/>
                </a:solidFill>
                <a:latin typeface="Arial" charset="0"/>
              </a:rPr>
              <a:t>i </a:t>
            </a:r>
            <a:r>
              <a:rPr lang="en-GB" dirty="0" smtClean="0">
                <a:solidFill>
                  <a:schemeClr val="bg1"/>
                </a:solidFill>
                <a:latin typeface="Arial" charset="0"/>
              </a:rPr>
              <a:t>= 120 </a:t>
            </a:r>
            <a:r>
              <a:rPr lang="en-GB" dirty="0" err="1" smtClean="0">
                <a:solidFill>
                  <a:schemeClr val="bg1"/>
                </a:solidFill>
                <a:latin typeface="Arial" charset="0"/>
              </a:rPr>
              <a:t>mM</a:t>
            </a:r>
            <a:endParaRPr lang="en-GB" dirty="0" smtClean="0">
              <a:solidFill>
                <a:schemeClr val="bg1"/>
              </a:solidFill>
              <a:latin typeface="Arial" charset="0"/>
            </a:endParaRPr>
          </a:p>
          <a:p>
            <a:pPr>
              <a:spcBef>
                <a:spcPct val="50000"/>
              </a:spcBef>
            </a:pPr>
            <a:r>
              <a:rPr lang="en-GB" dirty="0" err="1" smtClean="0">
                <a:solidFill>
                  <a:schemeClr val="bg1"/>
                </a:solidFill>
                <a:latin typeface="Arial" charset="0"/>
              </a:rPr>
              <a:t>E</a:t>
            </a:r>
            <a:r>
              <a:rPr lang="en-GB" baseline="-25000" dirty="0" err="1" smtClean="0">
                <a:solidFill>
                  <a:schemeClr val="bg1"/>
                </a:solidFill>
                <a:latin typeface="Arial" charset="0"/>
              </a:rPr>
              <a:t>K</a:t>
            </a:r>
            <a:r>
              <a:rPr lang="en-GB" baseline="-25000" dirty="0" smtClean="0">
                <a:solidFill>
                  <a:schemeClr val="bg1"/>
                </a:solidFill>
                <a:latin typeface="Arial" charset="0"/>
              </a:rPr>
              <a:t> </a:t>
            </a:r>
            <a:r>
              <a:rPr lang="en-GB" dirty="0" smtClean="0">
                <a:solidFill>
                  <a:schemeClr val="bg1"/>
                </a:solidFill>
                <a:latin typeface="Arial" charset="0"/>
              </a:rPr>
              <a:t>= -80 mV</a:t>
            </a:r>
            <a:endParaRPr lang="en-GB"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11560" y="188640"/>
            <a:ext cx="7772400" cy="762000"/>
          </a:xfrm>
        </p:spPr>
        <p:txBody>
          <a:bodyPr/>
          <a:lstStyle/>
          <a:p>
            <a:r>
              <a:rPr lang="en-GB" sz="4000" dirty="0" smtClean="0"/>
              <a:t>Changing the permeability of the membrane to Na</a:t>
            </a:r>
            <a:endParaRPr lang="en-GB" sz="4000" dirty="0"/>
          </a:p>
        </p:txBody>
      </p:sp>
      <p:sp>
        <p:nvSpPr>
          <p:cNvPr id="118792" name="Rectangle 8"/>
          <p:cNvSpPr>
            <a:spLocks noGrp="1" noChangeArrowheads="1"/>
          </p:cNvSpPr>
          <p:nvPr>
            <p:ph type="body" sz="half" idx="1"/>
          </p:nvPr>
        </p:nvSpPr>
        <p:spPr>
          <a:xfrm>
            <a:off x="251520" y="2019672"/>
            <a:ext cx="5040560" cy="4577680"/>
          </a:xfrm>
        </p:spPr>
        <p:txBody>
          <a:bodyPr/>
          <a:lstStyle/>
          <a:p>
            <a:pPr>
              <a:lnSpc>
                <a:spcPct val="80000"/>
              </a:lnSpc>
            </a:pPr>
            <a:r>
              <a:rPr lang="en-GB" sz="2000" dirty="0" smtClean="0"/>
              <a:t>The membrane potential will change depending on the relative </a:t>
            </a:r>
            <a:r>
              <a:rPr lang="en-GB" sz="2000" dirty="0" err="1" smtClean="0"/>
              <a:t>permeabilities</a:t>
            </a:r>
            <a:r>
              <a:rPr lang="en-GB" sz="2000" dirty="0" smtClean="0"/>
              <a:t> of the membrane to various ions</a:t>
            </a:r>
          </a:p>
          <a:p>
            <a:pPr>
              <a:lnSpc>
                <a:spcPct val="80000"/>
              </a:lnSpc>
            </a:pPr>
            <a:r>
              <a:rPr lang="en-GB" sz="2000" dirty="0" smtClean="0"/>
              <a:t>We can predict what a potential will be across a semi-permeable membrane when the membrane is permeable to Na also using the Nernst equation. </a:t>
            </a:r>
          </a:p>
          <a:p>
            <a:pPr>
              <a:lnSpc>
                <a:spcPct val="80000"/>
              </a:lnSpc>
              <a:buNone/>
            </a:pPr>
            <a:endParaRPr lang="en-GB" sz="2000" dirty="0" smtClean="0"/>
          </a:p>
          <a:p>
            <a:pPr>
              <a:lnSpc>
                <a:spcPct val="80000"/>
              </a:lnSpc>
            </a:pPr>
            <a:r>
              <a:rPr lang="en-GB" sz="2000" dirty="0" smtClean="0"/>
              <a:t>If the membrane </a:t>
            </a:r>
            <a:r>
              <a:rPr lang="en-GB" sz="2000" dirty="0"/>
              <a:t>is </a:t>
            </a:r>
            <a:r>
              <a:rPr lang="en-GB" sz="2000" dirty="0" smtClean="0"/>
              <a:t>only permeable </a:t>
            </a:r>
            <a:r>
              <a:rPr lang="en-GB" sz="2000" dirty="0"/>
              <a:t>to </a:t>
            </a:r>
            <a:r>
              <a:rPr lang="en-GB" sz="2000" dirty="0" smtClean="0"/>
              <a:t>Na (during the upstroke of the action potential) then the potential across it will equal the Na </a:t>
            </a:r>
            <a:r>
              <a:rPr lang="en-GB" sz="2000" dirty="0"/>
              <a:t>equilibrium potential, </a:t>
            </a:r>
            <a:r>
              <a:rPr lang="en-GB" sz="2000" dirty="0" err="1" smtClean="0"/>
              <a:t>E</a:t>
            </a:r>
            <a:r>
              <a:rPr lang="en-GB" sz="2000" baseline="-25000" dirty="0" err="1" smtClean="0"/>
              <a:t>Na</a:t>
            </a:r>
            <a:endParaRPr lang="en-GB" sz="2000" baseline="-25000" dirty="0"/>
          </a:p>
        </p:txBody>
      </p:sp>
      <p:graphicFrame>
        <p:nvGraphicFramePr>
          <p:cNvPr id="118790" name="Object 6"/>
          <p:cNvGraphicFramePr>
            <a:graphicFrameLocks noChangeAspect="1"/>
          </p:cNvGraphicFramePr>
          <p:nvPr/>
        </p:nvGraphicFramePr>
        <p:xfrm>
          <a:off x="5531743" y="1931348"/>
          <a:ext cx="3360737" cy="1562100"/>
        </p:xfrm>
        <a:graphic>
          <a:graphicData uri="http://schemas.openxmlformats.org/presentationml/2006/ole">
            <mc:AlternateContent xmlns:mc="http://schemas.openxmlformats.org/markup-compatibility/2006">
              <mc:Choice xmlns:v="urn:schemas-microsoft-com:vml" Requires="v">
                <p:oleObj spid="_x0000_s152579" name="Equation" r:id="rId3" imgW="1422360" imgH="660240" progId="Equation.3">
                  <p:embed/>
                </p:oleObj>
              </mc:Choice>
              <mc:Fallback>
                <p:oleObj name="Equation" r:id="rId3" imgW="142236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743" y="1931348"/>
                        <a:ext cx="3360737"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1" name="Text Box 7"/>
          <p:cNvSpPr txBox="1">
            <a:spLocks noChangeArrowheads="1"/>
          </p:cNvSpPr>
          <p:nvPr/>
        </p:nvSpPr>
        <p:spPr bwMode="auto">
          <a:xfrm>
            <a:off x="5963791" y="3731548"/>
            <a:ext cx="2520280" cy="1569660"/>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latin typeface="Arial" charset="0"/>
              </a:rPr>
              <a:t>[Na</a:t>
            </a:r>
            <a:r>
              <a:rPr lang="en-GB" baseline="30000" dirty="0" smtClean="0">
                <a:solidFill>
                  <a:schemeClr val="bg1"/>
                </a:solidFill>
                <a:latin typeface="Arial" charset="0"/>
              </a:rPr>
              <a:t>+</a:t>
            </a:r>
            <a:r>
              <a:rPr lang="en-GB" dirty="0" smtClean="0">
                <a:solidFill>
                  <a:schemeClr val="bg1"/>
                </a:solidFill>
                <a:latin typeface="Arial" charset="0"/>
              </a:rPr>
              <a:t>]</a:t>
            </a:r>
            <a:r>
              <a:rPr lang="en-GB" baseline="-25000" dirty="0" smtClean="0">
                <a:solidFill>
                  <a:schemeClr val="bg1"/>
                </a:solidFill>
                <a:latin typeface="Arial" charset="0"/>
              </a:rPr>
              <a:t>o </a:t>
            </a:r>
            <a:r>
              <a:rPr lang="en-GB" dirty="0" smtClean="0">
                <a:solidFill>
                  <a:schemeClr val="bg1"/>
                </a:solidFill>
                <a:latin typeface="Arial" charset="0"/>
              </a:rPr>
              <a:t>= 140 </a:t>
            </a:r>
            <a:r>
              <a:rPr lang="en-GB" dirty="0" err="1" smtClean="0">
                <a:solidFill>
                  <a:schemeClr val="bg1"/>
                </a:solidFill>
                <a:latin typeface="Arial" charset="0"/>
              </a:rPr>
              <a:t>mM</a:t>
            </a:r>
            <a:endParaRPr lang="en-GB" dirty="0" smtClean="0">
              <a:solidFill>
                <a:schemeClr val="bg1"/>
              </a:solidFill>
              <a:latin typeface="Arial" charset="0"/>
            </a:endParaRPr>
          </a:p>
          <a:p>
            <a:pPr>
              <a:spcBef>
                <a:spcPct val="50000"/>
              </a:spcBef>
            </a:pPr>
            <a:r>
              <a:rPr lang="en-GB" dirty="0" smtClean="0">
                <a:solidFill>
                  <a:schemeClr val="bg1"/>
                </a:solidFill>
                <a:latin typeface="Arial" charset="0"/>
              </a:rPr>
              <a:t>[Na</a:t>
            </a:r>
            <a:r>
              <a:rPr lang="en-GB" baseline="30000" dirty="0" smtClean="0">
                <a:solidFill>
                  <a:schemeClr val="bg1"/>
                </a:solidFill>
                <a:latin typeface="Arial" charset="0"/>
              </a:rPr>
              <a:t>+</a:t>
            </a:r>
            <a:r>
              <a:rPr lang="en-GB" dirty="0" smtClean="0">
                <a:solidFill>
                  <a:schemeClr val="bg1"/>
                </a:solidFill>
                <a:latin typeface="Arial" charset="0"/>
              </a:rPr>
              <a:t>]</a:t>
            </a:r>
            <a:r>
              <a:rPr lang="en-GB" baseline="-25000" dirty="0" smtClean="0">
                <a:solidFill>
                  <a:schemeClr val="bg1"/>
                </a:solidFill>
                <a:latin typeface="Arial" charset="0"/>
              </a:rPr>
              <a:t>i </a:t>
            </a:r>
            <a:r>
              <a:rPr lang="en-GB" dirty="0" smtClean="0">
                <a:solidFill>
                  <a:schemeClr val="bg1"/>
                </a:solidFill>
                <a:latin typeface="Arial" charset="0"/>
              </a:rPr>
              <a:t>= 10 </a:t>
            </a:r>
            <a:r>
              <a:rPr lang="en-GB" dirty="0" err="1" smtClean="0">
                <a:solidFill>
                  <a:schemeClr val="bg1"/>
                </a:solidFill>
                <a:latin typeface="Arial" charset="0"/>
              </a:rPr>
              <a:t>mM</a:t>
            </a:r>
            <a:endParaRPr lang="en-GB" dirty="0" smtClean="0">
              <a:solidFill>
                <a:schemeClr val="bg1"/>
              </a:solidFill>
              <a:latin typeface="Arial" charset="0"/>
            </a:endParaRPr>
          </a:p>
          <a:p>
            <a:pPr>
              <a:spcBef>
                <a:spcPct val="50000"/>
              </a:spcBef>
            </a:pPr>
            <a:r>
              <a:rPr lang="en-GB" dirty="0" err="1" smtClean="0">
                <a:solidFill>
                  <a:schemeClr val="bg1"/>
                </a:solidFill>
                <a:latin typeface="Arial" charset="0"/>
              </a:rPr>
              <a:t>E</a:t>
            </a:r>
            <a:r>
              <a:rPr lang="en-GB" baseline="-25000" dirty="0" err="1" smtClean="0">
                <a:solidFill>
                  <a:schemeClr val="bg1"/>
                </a:solidFill>
                <a:latin typeface="Arial" charset="0"/>
              </a:rPr>
              <a:t>Na</a:t>
            </a:r>
            <a:r>
              <a:rPr lang="en-GB" dirty="0" smtClean="0">
                <a:solidFill>
                  <a:schemeClr val="bg1"/>
                </a:solidFill>
                <a:latin typeface="Arial" charset="0"/>
              </a:rPr>
              <a:t>= +66 mV</a:t>
            </a:r>
            <a:endParaRPr lang="en-GB"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_template_using">
  <a:themeElements>
    <a:clrScheme name="IC_template_us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C_template_us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_template_us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_template_us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_template_us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_template_us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_template_us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_template_us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_template_us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IC_template_using</Template>
  <TotalTime>5795</TotalTime>
  <Words>1809</Words>
  <Application>Microsoft Office PowerPoint</Application>
  <PresentationFormat>On-screen Show (4:3)</PresentationFormat>
  <Paragraphs>305</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IC_template_using</vt:lpstr>
      <vt:lpstr>Equation</vt:lpstr>
      <vt:lpstr>Electrical properties of the heart </vt:lpstr>
      <vt:lpstr>Topics covered – learning objectives</vt:lpstr>
      <vt:lpstr>The potassium hypothesis</vt:lpstr>
      <vt:lpstr>The potassium hypothesis - 2</vt:lpstr>
      <vt:lpstr>The potassium hypothesis - 3</vt:lpstr>
      <vt:lpstr>The potassium hypothesis - 4</vt:lpstr>
      <vt:lpstr>The potassium hypothesis - 5</vt:lpstr>
      <vt:lpstr>The resting membrane potential</vt:lpstr>
      <vt:lpstr>Changing the permeability of the membrane to Na</vt:lpstr>
      <vt:lpstr>Resting membrane potential – contd.</vt:lpstr>
      <vt:lpstr>Nerve action potential - reminder</vt:lpstr>
      <vt:lpstr>Cardiac action potential</vt:lpstr>
      <vt:lpstr>Cardiac action potential</vt:lpstr>
      <vt:lpstr>Refractory period</vt:lpstr>
      <vt:lpstr>Muscle excitation and tetanus</vt:lpstr>
      <vt:lpstr>The electrical properties of the heart are intrinsic  (ie inherent to the heart itself) </vt:lpstr>
      <vt:lpstr>Action potential profiles</vt:lpstr>
      <vt:lpstr>Action potentials through myocardial wall</vt:lpstr>
      <vt:lpstr>Phases of the action potential</vt:lpstr>
      <vt:lpstr>Phase 2 – Ca influx during early plateau</vt:lpstr>
      <vt:lpstr>SA node</vt:lpstr>
      <vt:lpstr>Pacemaker and heart rate</vt:lpstr>
      <vt:lpstr>The conduction system</vt:lpstr>
      <vt:lpstr>PowerPoint Presentation</vt:lpstr>
      <vt:lpstr>Impulse propagation</vt:lpstr>
      <vt:lpstr>Conduction</vt:lpstr>
      <vt:lpstr>PowerPoint Presentation</vt:lpstr>
      <vt:lpstr>PowerPoint Presentation</vt:lpstr>
      <vt:lpstr>The basis of the ECG</vt:lpstr>
      <vt:lpstr>Depolarising current on the ECG</vt:lpstr>
      <vt:lpstr>Repolarising current on the ECG</vt:lpstr>
      <vt:lpstr>ECG leads</vt:lpstr>
      <vt:lpstr>Excitation sequence</vt:lpstr>
      <vt:lpstr>Repolarisation</vt:lpstr>
      <vt:lpstr>The Electrocardiogram (ECG)</vt:lpstr>
    </vt:vector>
  </TitlesOfParts>
  <Company>NHLI, 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changes to the action potential and Ca transient</dc:title>
  <dc:creator>Ken MacLeod</dc:creator>
  <cp:lastModifiedBy>Shiel, Nuala</cp:lastModifiedBy>
  <cp:revision>209</cp:revision>
  <dcterms:created xsi:type="dcterms:W3CDTF">2001-05-30T17:01:41Z</dcterms:created>
  <dcterms:modified xsi:type="dcterms:W3CDTF">2013-01-21T15:08:20Z</dcterms:modified>
</cp:coreProperties>
</file>