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sldIdLst>
    <p:sldId id="256" r:id="rId2"/>
    <p:sldId id="331" r:id="rId3"/>
    <p:sldId id="332" r:id="rId4"/>
    <p:sldId id="410" r:id="rId5"/>
    <p:sldId id="399" r:id="rId6"/>
    <p:sldId id="366" r:id="rId7"/>
    <p:sldId id="411" r:id="rId8"/>
    <p:sldId id="392" r:id="rId9"/>
    <p:sldId id="391" r:id="rId10"/>
    <p:sldId id="337" r:id="rId11"/>
    <p:sldId id="316" r:id="rId12"/>
    <p:sldId id="409" r:id="rId13"/>
    <p:sldId id="412" r:id="rId14"/>
    <p:sldId id="402" r:id="rId15"/>
    <p:sldId id="415" r:id="rId16"/>
    <p:sldId id="325" r:id="rId17"/>
    <p:sldId id="422" r:id="rId18"/>
    <p:sldId id="407" r:id="rId19"/>
    <p:sldId id="416" r:id="rId20"/>
    <p:sldId id="363" r:id="rId21"/>
    <p:sldId id="424" r:id="rId22"/>
    <p:sldId id="368" r:id="rId23"/>
    <p:sldId id="362" r:id="rId24"/>
    <p:sldId id="414" r:id="rId25"/>
    <p:sldId id="322" r:id="rId26"/>
    <p:sldId id="426" r:id="rId27"/>
    <p:sldId id="377" r:id="rId28"/>
    <p:sldId id="427" r:id="rId29"/>
    <p:sldId id="379" r:id="rId30"/>
    <p:sldId id="378" r:id="rId31"/>
    <p:sldId id="380" r:id="rId32"/>
    <p:sldId id="382" r:id="rId33"/>
    <p:sldId id="381" r:id="rId34"/>
    <p:sldId id="425" r:id="rId35"/>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843B8"/>
    <a:srgbClr val="FFFF99"/>
    <a:srgbClr val="FFFFCC"/>
    <a:srgbClr val="66CCFF"/>
    <a:srgbClr val="CC00FF"/>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86885" autoAdjust="0"/>
  </p:normalViewPr>
  <p:slideViewPr>
    <p:cSldViewPr snapToGrid="0">
      <p:cViewPr>
        <p:scale>
          <a:sx n="50" d="100"/>
          <a:sy n="50" d="100"/>
        </p:scale>
        <p:origin x="-684" y="-18"/>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New Roman"/>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Times New Roman"/>
                <a:cs typeface="+mn-cs"/>
              </a:defRPr>
            </a:lvl1pPr>
          </a:lstStyle>
          <a:p>
            <a:pPr>
              <a:defRPr/>
            </a:pPr>
            <a:fld id="{82A558EF-D900-47F1-B21C-8C4721FB8F60}" type="datetimeFigureOut">
              <a:rPr lang="en-US"/>
              <a:pPr>
                <a:defRPr/>
              </a:pPr>
              <a:t>1/29/2013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New Roman"/>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Times New Roman"/>
                <a:cs typeface="+mn-cs"/>
              </a:defRPr>
            </a:lvl1pPr>
          </a:lstStyle>
          <a:p>
            <a:pPr>
              <a:defRPr/>
            </a:pPr>
            <a:fld id="{4C2900F2-71E2-48A4-8311-4FAE18F9D82B}" type="slidenum">
              <a:rPr lang="en-GB"/>
              <a:pPr>
                <a:defRPr/>
              </a:pPr>
              <a:t>‹#›</a:t>
            </a:fld>
            <a:endParaRPr lang="en-GB"/>
          </a:p>
        </p:txBody>
      </p:sp>
    </p:spTree>
    <p:extLst>
      <p:ext uri="{BB962C8B-B14F-4D97-AF65-F5344CB8AC3E}">
        <p14:creationId xmlns:p14="http://schemas.microsoft.com/office/powerpoint/2010/main" val="2930606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 Alun Hughes 01/01/11</a:t>
            </a:r>
          </a:p>
        </p:txBody>
      </p:sp>
      <p:sp>
        <p:nvSpPr>
          <p:cNvPr id="4" name="Slide Number Placeholder 3"/>
          <p:cNvSpPr>
            <a:spLocks noGrp="1"/>
          </p:cNvSpPr>
          <p:nvPr>
            <p:ph type="sldNum" sz="quarter" idx="5"/>
          </p:nvPr>
        </p:nvSpPr>
        <p:spPr/>
        <p:txBody>
          <a:bodyPr/>
          <a:lstStyle/>
          <a:p>
            <a:pPr>
              <a:defRPr/>
            </a:pPr>
            <a:fld id="{803548F8-FE9E-4640-8A7D-1A077B21857E}"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91CDD95-EEF1-4CAC-8184-159209D437B1}" type="slidenum">
              <a:rPr lang="en-GB" smtClean="0">
                <a:latin typeface="Times New Roman" pitchFamily="18" charset="0"/>
              </a:rPr>
              <a:pPr/>
              <a:t>10</a:t>
            </a:fld>
            <a:endParaRPr lang="en-GB" smtClean="0">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14400" y="4343400"/>
            <a:ext cx="5029200" cy="4114800"/>
          </a:xfrm>
          <a:noFill/>
          <a:ln/>
        </p:spPr>
        <p:txBody>
          <a:bodyPr/>
          <a:lstStyle/>
          <a:p>
            <a:r>
              <a:rPr lang="en-GB" sz="1000" dirty="0" smtClean="0">
                <a:latin typeface="Times New Roman" pitchFamily="18" charset="0"/>
              </a:rPr>
              <a:t>In</a:t>
            </a:r>
            <a:r>
              <a:rPr lang="en-GB" sz="1000" baseline="0" dirty="0" smtClean="0">
                <a:latin typeface="Times New Roman" pitchFamily="18" charset="0"/>
              </a:rPr>
              <a:t> its simplest form the circulation can be equated to an electrical circuit. The pressure difference (P) is equivalent to the potential difference (V); the fluid flow (Q) is equivalent to current flow (I) and the fluid resistance (R) equates to the electrical resistance (R). Ohm’s law can be used to describe the relationship between V, I and R or P, Q and R.</a:t>
            </a:r>
            <a:endParaRPr lang="en-GB" sz="1000"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p:txBody>
          <a:bodyPr/>
          <a:lstStyle/>
          <a:p>
            <a:pPr>
              <a:defRPr/>
            </a:pPr>
            <a:fld id="{D11AC9DD-9ED8-4C83-B592-04D111FF0BC5}" type="slidenum">
              <a:rPr lang="en-GB" smtClean="0">
                <a:latin typeface="Times New Roman" pitchFamily="18" charset="0"/>
              </a:rPr>
              <a:pPr>
                <a:defRPr/>
              </a:pPr>
              <a:t>11</a:t>
            </a:fld>
            <a:endParaRPr lang="en-GB" smtClean="0">
              <a:latin typeface="Times New Roman" pitchFamily="18"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GB" sz="1000" dirty="0" smtClean="0">
                <a:latin typeface="Times New Roman" pitchFamily="18" charset="0"/>
              </a:rPr>
              <a:t>In the circulation (systemic &amp; pulmonary) Ohm’s relationship between pressure, flow and resistance can be restated in physiological terms</a:t>
            </a:r>
            <a:r>
              <a:rPr lang="en-GB" sz="1000" baseline="0" dirty="0" smtClean="0">
                <a:latin typeface="Times New Roman" pitchFamily="18" charset="0"/>
              </a:rPr>
              <a:t> </a:t>
            </a:r>
            <a:r>
              <a:rPr lang="en-GB" sz="1000" dirty="0" smtClean="0">
                <a:latin typeface="Times New Roman" pitchFamily="18" charset="0"/>
              </a:rPr>
              <a:t>as:</a:t>
            </a:r>
          </a:p>
          <a:p>
            <a:pPr eaLnBrk="1" hangingPunct="1"/>
            <a:endParaRPr lang="en-GB" sz="1000" b="1" dirty="0" smtClean="0">
              <a:latin typeface="Times New Roman" pitchFamily="18" charset="0"/>
            </a:endParaRPr>
          </a:p>
          <a:p>
            <a:pPr eaLnBrk="1" hangingPunct="1"/>
            <a:r>
              <a:rPr lang="en-GB" sz="1000" b="1" dirty="0" smtClean="0">
                <a:latin typeface="Times New Roman" pitchFamily="18" charset="0"/>
              </a:rPr>
              <a:t>MBP = CO x PVR</a:t>
            </a:r>
          </a:p>
          <a:p>
            <a:pPr eaLnBrk="1" hangingPunct="1"/>
            <a:endParaRPr lang="en-GB" sz="1000" i="1" dirty="0" smtClean="0">
              <a:latin typeface="Times New Roman" pitchFamily="18" charset="0"/>
            </a:endParaRPr>
          </a:p>
          <a:p>
            <a:pPr eaLnBrk="1" hangingPunct="1"/>
            <a:r>
              <a:rPr lang="en-GB" sz="1000" i="1" dirty="0" smtClean="0">
                <a:latin typeface="Times New Roman" pitchFamily="18" charset="0"/>
              </a:rPr>
              <a:t>where MBP = mean blood pressure, CO = cardiac output (=stroke volume x heart rate), PVR = peripheral vascular resistance. </a:t>
            </a:r>
          </a:p>
          <a:p>
            <a:pPr eaLnBrk="1" hangingPunct="1"/>
            <a:endParaRPr lang="en-GB" sz="1000" dirty="0" smtClean="0">
              <a:latin typeface="Times New Roman" pitchFamily="18" charset="0"/>
            </a:endParaRPr>
          </a:p>
          <a:p>
            <a:pPr eaLnBrk="1" hangingPunct="1"/>
            <a:r>
              <a:rPr lang="en-GB" sz="1000" dirty="0" smtClean="0">
                <a:latin typeface="Times New Roman" pitchFamily="18" charset="0"/>
              </a:rPr>
              <a:t>This relationship is an approximation since flow is the circulation is not steady (due to the intermittent pumping of the heart) and blood vessels are not rigid. Nevertheless it is a simple and useful relationship which is applicable in many situations. The relationship between  pressure and flow can be used to estimate the resistance of the circulation using estimates of cardiac output as bulk flow/unit time and the difference between mean arterial and venous pressure as the pressure drop across the circulation. Remember it is pressure drop not absolute pressure itself that drive flow. If this is done for the systemic and pulmonary circulation then it is clear that the resistance of the pulmonary circulation is substantially less than the systemic. Physiologically, regulation of flow is achieved by variation in resistance while blood pressure remains relatively constant. </a:t>
            </a:r>
          </a:p>
          <a:p>
            <a:pPr eaLnBrk="1" hangingPunct="1"/>
            <a:endParaRPr lang="en-GB" sz="1000"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p:txBody>
          <a:bodyPr/>
          <a:lstStyle/>
          <a:p>
            <a:pPr>
              <a:defRPr/>
            </a:pPr>
            <a:fld id="{9CE77194-B6A2-47EF-88AE-ABCC6A8787DA}" type="slidenum">
              <a:rPr lang="en-GB" smtClean="0">
                <a:latin typeface="Times New Roman" pitchFamily="18" charset="0"/>
              </a:rPr>
              <a:pPr>
                <a:defRPr/>
              </a:pPr>
              <a:t>12</a:t>
            </a:fld>
            <a:endParaRPr lang="en-GB" smtClean="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GB" sz="1000" dirty="0" smtClean="0">
                <a:latin typeface="Times New Roman" pitchFamily="18" charset="0"/>
              </a:rPr>
              <a:t>Pressure is not constant in the circulation. It falls due to the resistance to blood flow provided by the blood vessels. The distribution of pressure throughout the circulation is illustrated in the figure. Both the maximum (systolic) and minimum (diastolic) pressures are illustrated. It is important to remember that it is the pressure </a:t>
            </a:r>
            <a:r>
              <a:rPr lang="en-GB" sz="1000" b="1" dirty="0" smtClean="0">
                <a:latin typeface="Times New Roman" pitchFamily="18" charset="0"/>
              </a:rPr>
              <a:t>difference </a:t>
            </a:r>
            <a:r>
              <a:rPr lang="en-GB" sz="1000" dirty="0" smtClean="0">
                <a:latin typeface="Times New Roman" pitchFamily="18" charset="0"/>
              </a:rPr>
              <a:t>between points in the circulation that drives flow not the absolute pressure. </a:t>
            </a:r>
          </a:p>
          <a:p>
            <a:r>
              <a:rPr lang="en-GB" sz="1000" dirty="0" smtClean="0">
                <a:latin typeface="Times New Roman" pitchFamily="18" charset="0"/>
              </a:rPr>
              <a:t>The magnitude of oscillation in pressure (pulse pressure) is damped in the smaller arteries and arterioles. Ignore the fact that systolic pressure rises in peripheral large arteries such as the brachial or femoral, the explanation of this pressure peaking is complex and doesn’t need to be understood at undergraduate level. The diagram also illustrates that the major site of resistance (i.e. major region of pressure drop) is in small muscular arteries (&lt;0.5mm internal diameter) and arterioles. Note</a:t>
            </a:r>
            <a:r>
              <a:rPr lang="en-GB" sz="1000" baseline="0" dirty="0" smtClean="0">
                <a:latin typeface="Times New Roman" pitchFamily="18" charset="0"/>
              </a:rPr>
              <a:t> that the pulmonary circulation operates at lower pressures but shows a broadly similar distribution of pressure across the difference components of the circulation.</a:t>
            </a:r>
            <a:endParaRPr lang="en-GB" sz="1000"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p:txBody>
          <a:bodyPr/>
          <a:lstStyle/>
          <a:p>
            <a:pPr>
              <a:defRPr/>
            </a:pPr>
            <a:fld id="{D11AC9DD-9ED8-4C83-B592-04D111FF0BC5}" type="slidenum">
              <a:rPr lang="en-GB" smtClean="0">
                <a:latin typeface="Times New Roman" pitchFamily="18" charset="0"/>
              </a:rPr>
              <a:pPr>
                <a:defRPr/>
              </a:pPr>
              <a:t>13</a:t>
            </a:fld>
            <a:endParaRPr lang="en-GB" smtClean="0">
              <a:latin typeface="Times New Roman" pitchFamily="18"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z="1000"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2DD4A1E-FA6F-4491-B05D-4A322DB5CBA2}" type="slidenum">
              <a:rPr lang="en-GB" smtClean="0">
                <a:latin typeface="Times New Roman" pitchFamily="18" charset="0"/>
              </a:rPr>
              <a:pPr/>
              <a:t>14</a:t>
            </a:fld>
            <a:endParaRPr lang="en-GB" smtClean="0">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14400" y="4343400"/>
            <a:ext cx="5029200" cy="4114800"/>
          </a:xfrm>
          <a:noFill/>
          <a:ln/>
        </p:spPr>
        <p:txBody>
          <a:bodyPr/>
          <a:lstStyle/>
          <a:p>
            <a:r>
              <a:rPr lang="en-GB" sz="1000" dirty="0" smtClean="0">
                <a:latin typeface="Times New Roman" pitchFamily="18" charset="0"/>
              </a:rPr>
              <a:t>In the normal circulation flow is</a:t>
            </a:r>
            <a:r>
              <a:rPr lang="en-GB" sz="1000" baseline="0" dirty="0" smtClean="0">
                <a:latin typeface="Times New Roman" pitchFamily="18" charset="0"/>
              </a:rPr>
              <a:t> laminar, i.e. the fluid behaves as if it flows in layers or streamlines. Laminar flow can be demonstrated by injecting a dye into fluid, showing the existence of a clearly defined streamline.</a:t>
            </a:r>
            <a:endParaRPr lang="en-GB" sz="1000"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2DD4A1E-FA6F-4491-B05D-4A322DB5CBA2}" type="slidenum">
              <a:rPr lang="en-GB" smtClean="0">
                <a:latin typeface="Times New Roman" pitchFamily="18" charset="0"/>
              </a:rPr>
              <a:pPr/>
              <a:t>15</a:t>
            </a:fld>
            <a:endParaRPr lang="en-GB" smtClean="0">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14400" y="4343400"/>
            <a:ext cx="5029200" cy="4114800"/>
          </a:xfrm>
          <a:noFill/>
          <a:ln/>
        </p:spPr>
        <p:txBody>
          <a:bodyPr/>
          <a:lstStyle/>
          <a:p>
            <a:r>
              <a:rPr lang="en-GB" sz="1000" dirty="0" smtClean="0">
                <a:latin typeface="Times New Roman" pitchFamily="18" charset="0"/>
              </a:rPr>
              <a:t>Viscosity is a measure of the resistance</a:t>
            </a:r>
            <a:r>
              <a:rPr lang="en-GB" sz="1000" baseline="0" dirty="0" smtClean="0">
                <a:latin typeface="Times New Roman" pitchFamily="18" charset="0"/>
              </a:rPr>
              <a:t> of a fluid to deform under shear stress. Resistance arises as  result of the resistance due to friction between fluid </a:t>
            </a:r>
            <a:r>
              <a:rPr lang="en-GB" sz="1000" baseline="0" dirty="0" err="1" smtClean="0">
                <a:latin typeface="Times New Roman" pitchFamily="18" charset="0"/>
              </a:rPr>
              <a:t>laminae</a:t>
            </a:r>
            <a:r>
              <a:rPr lang="en-GB" sz="1000" baseline="0" dirty="0" smtClean="0">
                <a:latin typeface="Times New Roman" pitchFamily="18" charset="0"/>
              </a:rPr>
              <a:t> moving at different velocities. </a:t>
            </a:r>
            <a:endParaRPr lang="en-GB" sz="1000"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A  force per unit area (the pressure difference) is needed to move the fluid  in opposition to viscosity. </a:t>
            </a:r>
            <a:r>
              <a:rPr lang="en-GB" dirty="0" smtClean="0"/>
              <a:t>T</a:t>
            </a:r>
            <a:r>
              <a:rPr lang="en-GB" baseline="0" dirty="0" smtClean="0"/>
              <a:t>he flow velocity on the surface of the vessel wall is zero (so called no slip condition) but in a flowing fluid, the velocity of each lamina increases progressively as you move further way from the wall. The spatial velocity gradient is called the shear rate and the shear rate multiplied by the dynamic viscosity is the shear stress. The shear stress near the wall is believed to be an important influence on endothelial function in health and disease.</a:t>
            </a:r>
            <a:endParaRPr lang="en-GB" dirty="0"/>
          </a:p>
        </p:txBody>
      </p:sp>
      <p:sp>
        <p:nvSpPr>
          <p:cNvPr id="4" name="Slide Number Placeholder 3"/>
          <p:cNvSpPr>
            <a:spLocks noGrp="1"/>
          </p:cNvSpPr>
          <p:nvPr>
            <p:ph type="sldNum" sz="quarter" idx="10"/>
          </p:nvPr>
        </p:nvSpPr>
        <p:spPr/>
        <p:txBody>
          <a:bodyPr/>
          <a:lstStyle/>
          <a:p>
            <a:pPr>
              <a:defRPr/>
            </a:pPr>
            <a:fld id="{4C2900F2-71E2-48A4-8311-4FAE18F9D82B}"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GB" smtClean="0">
                <a:latin typeface="Times New Roman" pitchFamily="18" charset="0"/>
              </a:rPr>
              <a:t>Shear stress is an important determinant of endothelial function and influences the development of atherosclerosis (this will be covered in more detail elsewhere.)</a:t>
            </a:r>
          </a:p>
        </p:txBody>
      </p:sp>
      <p:sp>
        <p:nvSpPr>
          <p:cNvPr id="46084" name="Slide Number Placeholder 3"/>
          <p:cNvSpPr>
            <a:spLocks noGrp="1"/>
          </p:cNvSpPr>
          <p:nvPr>
            <p:ph type="sldNum" sz="quarter" idx="5"/>
          </p:nvPr>
        </p:nvSpPr>
        <p:spPr/>
        <p:txBody>
          <a:bodyPr/>
          <a:lstStyle/>
          <a:p>
            <a:pPr>
              <a:defRPr/>
            </a:pPr>
            <a:fld id="{D849058F-B059-4C4C-AF16-88AA9CD6F0EA}" type="slidenum">
              <a:rPr lang="en-GB" smtClean="0">
                <a:latin typeface="Times New Roman" pitchFamily="18" charset="0"/>
              </a:rPr>
              <a:pPr>
                <a:defRPr/>
              </a:pPr>
              <a:t>17</a:t>
            </a:fld>
            <a:endParaRPr lang="en-GB"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latin typeface="Times New Roman" pitchFamily="18" charset="0"/>
              </a:rPr>
              <a:t>Experiments performed by Jean </a:t>
            </a:r>
            <a:r>
              <a:rPr lang="en-GB" sz="1200" dirty="0" err="1" smtClean="0">
                <a:latin typeface="Times New Roman" pitchFamily="18" charset="0"/>
              </a:rPr>
              <a:t>Poiseuille</a:t>
            </a:r>
            <a:r>
              <a:rPr lang="en-GB" sz="1200" dirty="0" smtClean="0">
                <a:latin typeface="Times New Roman" pitchFamily="18" charset="0"/>
              </a:rPr>
              <a:t> (</a:t>
            </a:r>
            <a:r>
              <a:rPr lang="en-GB" dirty="0" smtClean="0">
                <a:latin typeface="Times New Roman" pitchFamily="18" charset="0"/>
              </a:rPr>
              <a:t>1797-1869) </a:t>
            </a:r>
            <a:r>
              <a:rPr lang="en-GB" sz="1200" dirty="0" smtClean="0">
                <a:latin typeface="Times New Roman" pitchFamily="18" charset="0"/>
              </a:rPr>
              <a:t>in long glass tubes </a:t>
            </a:r>
            <a:r>
              <a:rPr lang="en-GB" sz="1200" dirty="0" err="1" smtClean="0">
                <a:latin typeface="Times New Roman" pitchFamily="18" charset="0"/>
              </a:rPr>
              <a:t>eludicated</a:t>
            </a:r>
            <a:r>
              <a:rPr lang="en-GB" sz="1200" dirty="0" smtClean="0">
                <a:latin typeface="Times New Roman" pitchFamily="18" charset="0"/>
              </a:rPr>
              <a:t> the relationship between pressure and laminar flow (i.e. resistance)</a:t>
            </a:r>
            <a:r>
              <a:rPr lang="en-GB" sz="1200" baseline="0" dirty="0" smtClean="0">
                <a:latin typeface="Times New Roman" pitchFamily="18" charset="0"/>
              </a:rPr>
              <a:t> </a:t>
            </a:r>
            <a:r>
              <a:rPr lang="en-GB" sz="1200" dirty="0" smtClean="0">
                <a:latin typeface="Times New Roman" pitchFamily="18" charset="0"/>
              </a:rPr>
              <a:t>in long straight tubes.</a:t>
            </a:r>
            <a:r>
              <a:rPr lang="en-GB" sz="1200" baseline="0" dirty="0" smtClean="0">
                <a:latin typeface="Times New Roman" pitchFamily="18" charset="0"/>
              </a:rPr>
              <a:t> Subsequently the theoretical basis of this relationship was derived by </a:t>
            </a:r>
            <a:r>
              <a:rPr lang="de-DE" sz="1200" baseline="0" dirty="0" smtClean="0">
                <a:latin typeface="Times New Roman" pitchFamily="18" charset="0"/>
              </a:rPr>
              <a:t>Wiedman, and Neumann and Hagenbach</a:t>
            </a:r>
            <a:r>
              <a:rPr lang="en-GB" sz="1200" dirty="0" smtClean="0">
                <a:latin typeface="Times New Roman" pitchFamily="18" charset="0"/>
              </a:rPr>
              <a:t>. The resistance to flow in a long straight rigid tube depends on the viscosity of the fluid (</a:t>
            </a:r>
            <a:r>
              <a:rPr lang="en-GB" sz="1200" dirty="0" smtClean="0">
                <a:latin typeface="Times New Roman" pitchFamily="18" charset="0"/>
                <a:sym typeface="Symbol" pitchFamily="18" charset="2"/>
              </a:rPr>
              <a:t></a:t>
            </a:r>
            <a:r>
              <a:rPr lang="en-GB" sz="1200" dirty="0" smtClean="0">
                <a:latin typeface="Times New Roman" pitchFamily="18" charset="0"/>
              </a:rPr>
              <a:t>), the length of the tube (L) and the radius of the tube (r) and is described by Poiseuille’s equation</a:t>
            </a:r>
          </a:p>
          <a:p>
            <a:endParaRPr lang="en-GB" sz="1200" dirty="0" smtClean="0">
              <a:latin typeface="Times New Roman" pitchFamily="18" charset="0"/>
            </a:endParaRPr>
          </a:p>
          <a:p>
            <a:r>
              <a:rPr lang="en-GB" sz="1200" b="1" dirty="0" smtClean="0">
                <a:latin typeface="Times New Roman" pitchFamily="18" charset="0"/>
              </a:rPr>
              <a:t>Resistance = 8</a:t>
            </a:r>
            <a:r>
              <a:rPr lang="en-GB" sz="1200" b="1" dirty="0" smtClean="0">
                <a:latin typeface="Times New Roman" pitchFamily="18" charset="0"/>
                <a:sym typeface="Symbol" pitchFamily="18" charset="2"/>
              </a:rPr>
              <a:t></a:t>
            </a:r>
            <a:r>
              <a:rPr lang="en-GB" sz="1200" b="1" dirty="0" smtClean="0">
                <a:latin typeface="Times New Roman" pitchFamily="18" charset="0"/>
              </a:rPr>
              <a:t> L/ </a:t>
            </a:r>
            <a:r>
              <a:rPr lang="en-GB" sz="1200" b="1" dirty="0" smtClean="0">
                <a:latin typeface="Times New Roman" pitchFamily="18" charset="0"/>
                <a:sym typeface="Symbol" pitchFamily="18" charset="2"/>
              </a:rPr>
              <a:t></a:t>
            </a:r>
            <a:r>
              <a:rPr lang="en-GB" sz="1200" b="1" dirty="0" smtClean="0">
                <a:latin typeface="Times New Roman" pitchFamily="18" charset="0"/>
              </a:rPr>
              <a:t> r</a:t>
            </a:r>
            <a:r>
              <a:rPr lang="en-GB" sz="1200" b="1" baseline="30000" dirty="0" smtClean="0">
                <a:latin typeface="Times New Roman" pitchFamily="18" charset="0"/>
              </a:rPr>
              <a:t>4</a:t>
            </a:r>
          </a:p>
          <a:p>
            <a:endParaRPr lang="en-GB" sz="1200" i="1" dirty="0" smtClean="0">
              <a:latin typeface="Times New Roman" pitchFamily="18" charset="0"/>
            </a:endParaRPr>
          </a:p>
          <a:p>
            <a:r>
              <a:rPr lang="en-GB" sz="1200" i="1" dirty="0" smtClean="0">
                <a:latin typeface="Times New Roman" pitchFamily="18" charset="0"/>
              </a:rPr>
              <a:t>Where </a:t>
            </a:r>
            <a:r>
              <a:rPr lang="en-GB" sz="1200" i="1" dirty="0" smtClean="0">
                <a:latin typeface="Times New Roman" pitchFamily="18" charset="0"/>
                <a:sym typeface="Symbol" pitchFamily="18" charset="2"/>
              </a:rPr>
              <a:t> = fluid viscosity, L = vessel length, r = vessel radius.</a:t>
            </a:r>
            <a:endParaRPr lang="en-GB" sz="1200" i="1" dirty="0" smtClean="0">
              <a:latin typeface="Times New Roman" pitchFamily="18" charset="0"/>
            </a:endParaRPr>
          </a:p>
          <a:p>
            <a:endParaRPr lang="en-GB" sz="1200" dirty="0" smtClean="0">
              <a:latin typeface="Times New Roman" pitchFamily="18" charset="0"/>
            </a:endParaRPr>
          </a:p>
          <a:p>
            <a:r>
              <a:rPr lang="en-GB" sz="1200" dirty="0" smtClean="0">
                <a:latin typeface="Times New Roman" pitchFamily="18" charset="0"/>
              </a:rPr>
              <a:t>This equation emphasizes the importance of arterial diameter as a determinant of resistance. Consequently relatively small changes in vascular tone (vasoconstriction/vasodilatation) can achieve marked changes in flow.</a:t>
            </a:r>
          </a:p>
          <a:p>
            <a:endParaRPr lang="en-GB" dirty="0"/>
          </a:p>
        </p:txBody>
      </p:sp>
      <p:sp>
        <p:nvSpPr>
          <p:cNvPr id="4" name="Slide Number Placeholder 3"/>
          <p:cNvSpPr>
            <a:spLocks noGrp="1"/>
          </p:cNvSpPr>
          <p:nvPr>
            <p:ph type="sldNum" sz="quarter" idx="10"/>
          </p:nvPr>
        </p:nvSpPr>
        <p:spPr/>
        <p:txBody>
          <a:bodyPr/>
          <a:lstStyle/>
          <a:p>
            <a:pPr>
              <a:defRPr/>
            </a:pPr>
            <a:fld id="{4C2900F2-71E2-48A4-8311-4FAE18F9D82B}"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p:txBody>
          <a:bodyPr/>
          <a:lstStyle/>
          <a:p>
            <a:pPr>
              <a:defRPr/>
            </a:pPr>
            <a:fld id="{E86B9261-2E1A-4903-A593-3516AF3948C7}" type="slidenum">
              <a:rPr lang="en-GB" smtClean="0">
                <a:latin typeface="Times New Roman" pitchFamily="18" charset="0"/>
              </a:rPr>
              <a:pPr>
                <a:defRPr/>
              </a:pPr>
              <a:t>19</a:t>
            </a:fld>
            <a:endParaRPr lang="en-GB" smtClean="0">
              <a:latin typeface="Times New Roman" pitchFamily="18" charset="0"/>
            </a:endParaRPr>
          </a:p>
        </p:txBody>
      </p:sp>
      <p:sp>
        <p:nvSpPr>
          <p:cNvPr id="43011" name="Rectangle 2"/>
          <p:cNvSpPr>
            <a:spLocks noGrp="1" noRot="1" noChangeAspect="1" noChangeArrowheads="1" noTextEdit="1"/>
          </p:cNvSpPr>
          <p:nvPr>
            <p:ph type="sldImg"/>
          </p:nvPr>
        </p:nvSpPr>
        <p:spPr>
          <a:xfrm>
            <a:off x="1143000" y="685800"/>
            <a:ext cx="4573588" cy="3429000"/>
          </a:xfrm>
          <a:ln/>
        </p:spPr>
      </p:sp>
      <p:sp>
        <p:nvSpPr>
          <p:cNvPr id="43012" name="Rectangle 3"/>
          <p:cNvSpPr>
            <a:spLocks noGrp="1" noChangeArrowheads="1"/>
          </p:cNvSpPr>
          <p:nvPr>
            <p:ph type="body" idx="1"/>
          </p:nvPr>
        </p:nvSpPr>
        <p:spPr>
          <a:noFill/>
          <a:ln/>
        </p:spPr>
        <p:txBody>
          <a:bodyPr/>
          <a:lstStyle/>
          <a:p>
            <a:r>
              <a:rPr lang="en-US" sz="1000" smtClean="0">
                <a:latin typeface="Times New Roman" pitchFamily="18" charset="0"/>
              </a:rPr>
              <a:t>Due to the 4</a:t>
            </a:r>
            <a:r>
              <a:rPr lang="en-US" sz="1000" baseline="30000" smtClean="0">
                <a:latin typeface="Times New Roman" pitchFamily="18" charset="0"/>
              </a:rPr>
              <a:t>th</a:t>
            </a:r>
            <a:r>
              <a:rPr lang="en-US" sz="1000" smtClean="0">
                <a:latin typeface="Times New Roman" pitchFamily="18" charset="0"/>
              </a:rPr>
              <a:t> order relationship between diameter and flow, relatively small changes in diameter have marked effects on flow. This explains why active changes in arterial and arteriolar diameter are so important in the physiological regulation of blood flow and blood pressure.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C2900F2-71E2-48A4-8311-4FAE18F9D82B}"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fld id="{4A3F713E-3C23-4CE9-AA94-F98C1908A872}" type="slidenum">
              <a:rPr lang="en-GB" smtClean="0">
                <a:latin typeface="Times New Roman" pitchFamily="18" charset="0"/>
              </a:rPr>
              <a:pPr/>
              <a:t>20</a:t>
            </a:fld>
            <a:endParaRPr lang="en-GB" smtClean="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dirty="0" smtClean="0">
                <a:latin typeface="Times New Roman" pitchFamily="18" charset="0"/>
              </a:rPr>
              <a:t>A striking example of this is during</a:t>
            </a:r>
            <a:r>
              <a:rPr lang="en-US" baseline="0" dirty="0" smtClean="0">
                <a:latin typeface="Times New Roman" pitchFamily="18" charset="0"/>
              </a:rPr>
              <a:t> exercise where dilation of the arteries and arterioles feeding skeletal muscle results in a ~30fold increase in muscle blood flow.</a:t>
            </a:r>
            <a:endParaRPr lang="en-US"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p:txBody>
          <a:bodyPr/>
          <a:lstStyle/>
          <a:p>
            <a:pPr>
              <a:defRPr/>
            </a:pPr>
            <a:fld id="{D2E7F2EF-1724-426D-B8C3-BFB42B28CEBE}" type="slidenum">
              <a:rPr lang="en-GB" smtClean="0">
                <a:latin typeface="Times New Roman" pitchFamily="18" charset="0"/>
              </a:rPr>
              <a:pPr>
                <a:defRPr/>
              </a:pPr>
              <a:t>21</a:t>
            </a:fld>
            <a:endParaRPr lang="en-GB" smtClean="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GB" dirty="0" smtClean="0">
                <a:latin typeface="Times New Roman" pitchFamily="18" charset="0"/>
              </a:rPr>
              <a:t>Conventionally blood pressure measurements are made in the arm. Blood pressure varies over the cardiac cycle</a:t>
            </a:r>
            <a:r>
              <a:rPr lang="en-GB" baseline="0" dirty="0" smtClean="0">
                <a:latin typeface="Times New Roman" pitchFamily="18" charset="0"/>
              </a:rPr>
              <a:t> with a peak in systole and a minimum in diastole. The systolic (</a:t>
            </a:r>
            <a:r>
              <a:rPr lang="en-GB" dirty="0" smtClean="0">
                <a:latin typeface="Times New Roman" pitchFamily="18" charset="0"/>
              </a:rPr>
              <a:t>SBP) and</a:t>
            </a:r>
            <a:r>
              <a:rPr lang="en-GB" baseline="0" dirty="0" smtClean="0">
                <a:latin typeface="Times New Roman" pitchFamily="18" charset="0"/>
              </a:rPr>
              <a:t> diastolic pressure (DBP) are usually recorded in clinic as SBP</a:t>
            </a:r>
            <a:r>
              <a:rPr lang="en-GB" dirty="0" smtClean="0">
                <a:latin typeface="Times New Roman" pitchFamily="18" charset="0"/>
              </a:rPr>
              <a:t>/DBP (e.g. 110/70). Values of blood pressure vary widely in a community. High levels of blood pressure are termed</a:t>
            </a:r>
            <a:r>
              <a:rPr lang="en-GB" baseline="0" dirty="0" smtClean="0">
                <a:latin typeface="Times New Roman" pitchFamily="18" charset="0"/>
              </a:rPr>
              <a:t> hypertension. </a:t>
            </a:r>
            <a:endParaRPr lang="en-GB" dirty="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slides shows an example of </a:t>
            </a:r>
            <a:r>
              <a:rPr lang="en-GB" baseline="0" dirty="0" err="1" smtClean="0"/>
              <a:t>Wigger’s</a:t>
            </a:r>
            <a:r>
              <a:rPr lang="en-GB" baseline="0" dirty="0" smtClean="0"/>
              <a:t> diagram. Note the difference in ventricular and aortic pressure in </a:t>
            </a:r>
            <a:r>
              <a:rPr lang="en-GB" dirty="0" smtClean="0"/>
              <a:t>diastole. </a:t>
            </a:r>
            <a:r>
              <a:rPr lang="en-GB" baseline="0" dirty="0" smtClean="0"/>
              <a:t>Once the aortic valve closes ventricular pressure falls rapidly but aortic pressure only falls slowly in diastole (see slide). This can be explained by the elasticity of the aorta and large arteries which act to ‘buffer’ the change in pulse pressure. </a:t>
            </a:r>
          </a:p>
        </p:txBody>
      </p:sp>
      <p:sp>
        <p:nvSpPr>
          <p:cNvPr id="4" name="Slide Number Placeholder 3"/>
          <p:cNvSpPr>
            <a:spLocks noGrp="1"/>
          </p:cNvSpPr>
          <p:nvPr>
            <p:ph type="sldNum" sz="quarter" idx="10"/>
          </p:nvPr>
        </p:nvSpPr>
        <p:spPr/>
        <p:txBody>
          <a:bodyPr/>
          <a:lstStyle/>
          <a:p>
            <a:pPr>
              <a:defRPr/>
            </a:pPr>
            <a:fld id="{4C2900F2-71E2-48A4-8311-4FAE18F9D82B}" type="slidenum">
              <a:rPr lang="en-GB" smtClean="0"/>
              <a:pPr>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p:txBody>
          <a:bodyPr/>
          <a:lstStyle/>
          <a:p>
            <a:pPr>
              <a:defRPr/>
            </a:pPr>
            <a:fld id="{CE37306A-3B8B-4920-B9BC-F2D564612A48}" type="slidenum">
              <a:rPr lang="en-GB" smtClean="0">
                <a:latin typeface="Times New Roman" pitchFamily="18" charset="0"/>
              </a:rPr>
              <a:pPr>
                <a:defRPr/>
              </a:pPr>
              <a:t>23</a:t>
            </a:fld>
            <a:endParaRPr lang="en-GB" smtClean="0">
              <a:latin typeface="Times New Roman" pitchFamily="18" charset="0"/>
            </a:endParaRPr>
          </a:p>
        </p:txBody>
      </p:sp>
      <p:sp>
        <p:nvSpPr>
          <p:cNvPr id="39939"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GB" sz="1000" dirty="0" smtClean="0">
                <a:latin typeface="Times New Roman" pitchFamily="18" charset="0"/>
              </a:rPr>
              <a:t>The ability of the aorta  and the elastic arteries to buffer or damp the oscillation in blood pressure is often termed a Windkessel  (German for air chamber) after the device used in early fire-engines. This conceptual model is an over simplification, but useful</a:t>
            </a:r>
            <a:r>
              <a:rPr lang="en-GB" sz="1000" baseline="0" dirty="0" smtClean="0">
                <a:latin typeface="Times New Roman" pitchFamily="18" charset="0"/>
              </a:rPr>
              <a:t> in understanding how arterial elasticity or compliance influences pulse pressure.</a:t>
            </a:r>
            <a:endParaRPr lang="en-GB" sz="1000" dirty="0" smtClean="0">
              <a:latin typeface="Times New Roman" pitchFamily="18" charset="0"/>
            </a:endParaRPr>
          </a:p>
          <a:p>
            <a:pPr eaLnBrk="1" hangingPunct="1"/>
            <a:r>
              <a:rPr lang="en-GB" sz="1000" dirty="0" smtClean="0">
                <a:latin typeface="Times New Roman" pitchFamily="18" charset="0"/>
              </a:rPr>
              <a:t>In systole more blood is ejected</a:t>
            </a:r>
            <a:r>
              <a:rPr lang="en-GB" sz="1000" baseline="0" dirty="0" smtClean="0">
                <a:latin typeface="Times New Roman" pitchFamily="18" charset="0"/>
              </a:rPr>
              <a:t> into the aorta and large elastic arteries than leaves them. This distends these vessels. In effect </a:t>
            </a:r>
            <a:r>
              <a:rPr lang="en-GB" sz="1000" dirty="0" smtClean="0">
                <a:latin typeface="Times New Roman" pitchFamily="18" charset="0"/>
              </a:rPr>
              <a:t>some of the pressure energy generated in systole is converted to elastic energy in the artery wall which is stored during systole. Once the heart ceases ejection and the aortic valve closes, pressure starts to fall. Consequently</a:t>
            </a:r>
            <a:r>
              <a:rPr lang="en-GB" sz="1000" baseline="0" dirty="0" smtClean="0">
                <a:latin typeface="Times New Roman" pitchFamily="18" charset="0"/>
              </a:rPr>
              <a:t> t</a:t>
            </a:r>
            <a:r>
              <a:rPr lang="en-GB" sz="1000" dirty="0" smtClean="0">
                <a:latin typeface="Times New Roman" pitchFamily="18" charset="0"/>
              </a:rPr>
              <a:t>he walls of the aorta and elastic arteries recoil and the elastic energy is reconverted into pressure and the stored volume</a:t>
            </a:r>
            <a:r>
              <a:rPr lang="en-GB" sz="1000" baseline="0" dirty="0" smtClean="0">
                <a:latin typeface="Times New Roman" pitchFamily="18" charset="0"/>
              </a:rPr>
              <a:t> is discharged.</a:t>
            </a:r>
            <a:r>
              <a:rPr lang="en-GB" sz="1000" dirty="0" smtClean="0">
                <a:latin typeface="Times New Roman" pitchFamily="18" charset="0"/>
              </a:rPr>
              <a:t> This process damps the magnitude of pressure change and accounts (to a large extent) for the diastolic component of arterial pressure. It also accounts for the maintenance</a:t>
            </a:r>
            <a:r>
              <a:rPr lang="en-GB" sz="1000" baseline="0" dirty="0" smtClean="0">
                <a:latin typeface="Times New Roman" pitchFamily="18" charset="0"/>
              </a:rPr>
              <a:t> of flow in the microcirculation during diastole. If arterial compliance is reduced (i.e. arteries get stiffer e.g. with age) then this mechanism is less able to damp the fluctuation in pressure and pulse pressure increases. </a:t>
            </a:r>
            <a:endParaRPr lang="en-GB" sz="1000" dirty="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p:txBody>
          <a:bodyPr/>
          <a:lstStyle/>
          <a:p>
            <a:pPr>
              <a:defRPr/>
            </a:pPr>
            <a:fld id="{D11AC9DD-9ED8-4C83-B592-04D111FF0BC5}" type="slidenum">
              <a:rPr lang="en-GB" smtClean="0">
                <a:latin typeface="Times New Roman" pitchFamily="18" charset="0"/>
              </a:rPr>
              <a:pPr>
                <a:defRPr/>
              </a:pPr>
              <a:t>24</a:t>
            </a:fld>
            <a:endParaRPr lang="en-GB" smtClean="0">
              <a:latin typeface="Times New Roman" pitchFamily="18"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z="1000" dirty="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Pressure difference between to locations</a:t>
            </a:r>
            <a:r>
              <a:rPr lang="en-GB" baseline="0" dirty="0" smtClean="0"/>
              <a:t> in the circulation </a:t>
            </a:r>
            <a:r>
              <a:rPr lang="en-GB" dirty="0" smtClean="0"/>
              <a:t>is important for flow,</a:t>
            </a:r>
            <a:r>
              <a:rPr lang="en-GB" baseline="0" dirty="0" smtClean="0"/>
              <a:t> but the pressure inside the vessel (transmural pressure) determines the distension of the vessel wall. The relationship between transmural pressure and wall tension is determined by Laplace’s law. This and the wall thickness determines the circumferential stress. In extreme cases over a prolonged period in a weakened vessel high circumferential stress can cause a balloon like distension (aneurysm) or even rupture. </a:t>
            </a:r>
            <a:endParaRPr lang="en-GB" dirty="0"/>
          </a:p>
        </p:txBody>
      </p:sp>
      <p:sp>
        <p:nvSpPr>
          <p:cNvPr id="4" name="Slide Number Placeholder 3"/>
          <p:cNvSpPr>
            <a:spLocks noGrp="1"/>
          </p:cNvSpPr>
          <p:nvPr>
            <p:ph type="sldNum" sz="quarter" idx="10"/>
          </p:nvPr>
        </p:nvSpPr>
        <p:spPr/>
        <p:txBody>
          <a:bodyPr/>
          <a:lstStyle/>
          <a:p>
            <a:pPr>
              <a:defRPr/>
            </a:pPr>
            <a:fld id="{4C2900F2-71E2-48A4-8311-4FAE18F9D82B}" type="slidenum">
              <a:rPr lang="en-GB" smtClean="0"/>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AB16C06-1329-4750-A130-1ED4CC195B19}" type="slidenum">
              <a:rPr lang="en-GB"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elastic properties of blood vessels depend mainly on structural</a:t>
            </a:r>
            <a:r>
              <a:rPr lang="en-GB" baseline="0" dirty="0" smtClean="0"/>
              <a:t> proteins, </a:t>
            </a:r>
            <a:r>
              <a:rPr lang="en-GB" baseline="0" dirty="0" err="1" smtClean="0"/>
              <a:t>elastin</a:t>
            </a:r>
            <a:r>
              <a:rPr lang="en-GB" baseline="0" dirty="0" smtClean="0"/>
              <a:t> and collagen. Elastin is much more distensible than collagen. The combination of </a:t>
            </a:r>
            <a:r>
              <a:rPr lang="en-GB" baseline="0" dirty="0" err="1" smtClean="0"/>
              <a:t>elastin</a:t>
            </a:r>
            <a:r>
              <a:rPr lang="en-GB" baseline="0" dirty="0" smtClean="0"/>
              <a:t> and collagen in vessels results in a non-linear relationship between vessel pressure and volume (i.e. non-linear compliance). </a:t>
            </a:r>
            <a:endParaRPr lang="en-GB" dirty="0" smtClean="0"/>
          </a:p>
          <a:p>
            <a:r>
              <a:rPr lang="en-GB" dirty="0" smtClean="0"/>
              <a:t>The elastic properties of arteries and veins differ and this is important for their function. Veins</a:t>
            </a:r>
            <a:r>
              <a:rPr lang="en-GB" baseline="0" dirty="0" smtClean="0"/>
              <a:t> are highly compliant at low pressures while arteries are compliant over a wider pressure range. This means that relatively small changes in venous pressure distend veins and increase the volume of blood stored in them. This is important when the pressure in veins changes for example on standing. </a:t>
            </a:r>
            <a:endParaRPr lang="en-GB" dirty="0"/>
          </a:p>
        </p:txBody>
      </p:sp>
      <p:sp>
        <p:nvSpPr>
          <p:cNvPr id="4" name="Slide Number Placeholder 3"/>
          <p:cNvSpPr>
            <a:spLocks noGrp="1"/>
          </p:cNvSpPr>
          <p:nvPr>
            <p:ph type="sldNum" sz="quarter" idx="10"/>
          </p:nvPr>
        </p:nvSpPr>
        <p:spPr/>
        <p:txBody>
          <a:bodyPr/>
          <a:lstStyle/>
          <a:p>
            <a:pPr>
              <a:defRPr/>
            </a:pPr>
            <a:fld id="{4C2900F2-71E2-48A4-8311-4FAE18F9D82B}" type="slidenum">
              <a:rPr lang="en-GB" smtClean="0"/>
              <a:pPr>
                <a:defRPr/>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fld id="{B2B6D196-FAA7-4CFC-BA63-F1004C00427D}" type="slidenum">
              <a:rPr lang="en-GB" smtClean="0">
                <a:latin typeface="Times New Roman" pitchFamily="18" charset="0"/>
              </a:rPr>
              <a:pPr/>
              <a:t>29</a:t>
            </a:fld>
            <a:endParaRPr lang="en-GB" smtClean="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GB" sz="1400" dirty="0" smtClean="0">
                <a:latin typeface="Arial" charset="0"/>
              </a:rPr>
              <a:t>In man (and other bipeds) the venous reservoir is not always at the same level as the heart. On standing gravity increases pressure in the lower limbs (~80mmHg) . Since veins are compliant this increases the volume of blood in these vessels and (transiently) reduces the venous volume returning to the heart. This would reduce cardiac output and blood pressure if there were no compensatory response. </a:t>
            </a:r>
          </a:p>
          <a:p>
            <a:r>
              <a:rPr lang="en-GB" sz="1000" dirty="0" smtClean="0">
                <a:latin typeface="Arial" charset="0"/>
              </a:rPr>
              <a:t>When the wrist is held at heart level venous pressure = central venous pressure = 15–20 mmHg. If the wrist is raised above the heart, pressure will fall with respect to the</a:t>
            </a:r>
            <a:r>
              <a:rPr lang="en-GB" sz="1000" baseline="0" dirty="0" smtClean="0">
                <a:latin typeface="Arial" charset="0"/>
              </a:rPr>
              <a:t> heart</a:t>
            </a:r>
            <a:r>
              <a:rPr lang="en-GB" sz="1000" dirty="0" smtClean="0">
                <a:latin typeface="Arial" charset="0"/>
              </a:rPr>
              <a:t>.</a:t>
            </a:r>
            <a:r>
              <a:rPr lang="en-GB" sz="1000" baseline="0" dirty="0" smtClean="0">
                <a:latin typeface="Arial" charset="0"/>
              </a:rPr>
              <a:t> 1</a:t>
            </a:r>
            <a:r>
              <a:rPr lang="en-GB" sz="1000" dirty="0" smtClean="0">
                <a:latin typeface="Arial" charset="0"/>
              </a:rPr>
              <a:t>5mmHg </a:t>
            </a:r>
            <a:r>
              <a:rPr lang="en-GB" sz="1000" dirty="0" smtClean="0">
                <a:latin typeface="Arial" charset="0"/>
                <a:cs typeface="Times New Roman" pitchFamily="18" charset="0"/>
              </a:rPr>
              <a:t>is roughly equivalent to </a:t>
            </a:r>
            <a:r>
              <a:rPr lang="en-GB" sz="1000" dirty="0" smtClean="0">
                <a:latin typeface="Arial" charset="0"/>
              </a:rPr>
              <a:t>20cmH</a:t>
            </a:r>
            <a:r>
              <a:rPr lang="en-GB" sz="1000" baseline="-25000" dirty="0" smtClean="0">
                <a:latin typeface="Arial" charset="0"/>
              </a:rPr>
              <a:t>2</a:t>
            </a:r>
            <a:r>
              <a:rPr lang="en-GB" sz="1000" dirty="0" smtClean="0">
                <a:latin typeface="Arial" charset="0"/>
              </a:rPr>
              <a:t>O so if the arm is raised 20cm above the heart the pressure inside the vein will equal zero and the vein will collapse.</a:t>
            </a:r>
          </a:p>
          <a:p>
            <a:endParaRPr lang="en-GB" dirty="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7293E2CA-50DE-46A2-85D9-8A296DD0917A}" type="slidenum">
              <a:rPr lang="en-GB" smtClean="0">
                <a:latin typeface="Times New Roman" pitchFamily="18" charset="0"/>
              </a:rPr>
              <a:pPr/>
              <a:t>30</a:t>
            </a:fld>
            <a:endParaRPr lang="en-GB" smtClean="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GB" sz="800" dirty="0" smtClean="0">
                <a:solidFill>
                  <a:srgbClr val="336600"/>
                </a:solidFill>
                <a:latin typeface="Times New Roman" pitchFamily="18" charset="0"/>
              </a:rPr>
              <a:t>The effect of gravity and posture</a:t>
            </a:r>
            <a:r>
              <a:rPr lang="en-GB" sz="800" baseline="0" dirty="0" smtClean="0">
                <a:solidFill>
                  <a:srgbClr val="336600"/>
                </a:solidFill>
                <a:latin typeface="Times New Roman" pitchFamily="18" charset="0"/>
              </a:rPr>
              <a:t> affects the transmural pressure in all vessels, but at any particular location the gradient of pressure from large artery to capillary to vein is maintained so flow still occurs in the same way. The major effect of gravity is on the distensible veins in the leg and the volume of blood contained in them.</a:t>
            </a:r>
            <a:endParaRPr lang="en-GB" sz="800" dirty="0" smtClean="0">
              <a:solidFill>
                <a:srgbClr val="336600"/>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p:spPr>
        <p:txBody>
          <a:bodyPr/>
          <a:lstStyle/>
          <a:p>
            <a:fld id="{824B8902-3C16-4B9A-98F3-A7C1F6389DA7}" type="slidenum">
              <a:rPr lang="en-GB" smtClean="0">
                <a:latin typeface="Times New Roman" pitchFamily="18" charset="0"/>
              </a:rPr>
              <a:pPr/>
              <a:t>3</a:t>
            </a:fld>
            <a:endParaRPr lang="en-GB" smtClean="0">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GB" b="1" dirty="0" smtClean="0">
                <a:latin typeface="Times New Roman" pitchFamily="18" charset="0"/>
              </a:rPr>
              <a:t>Design of the circulation</a:t>
            </a:r>
          </a:p>
          <a:p>
            <a:r>
              <a:rPr lang="en-GB" dirty="0" smtClean="0">
                <a:latin typeface="Times New Roman" pitchFamily="18" charset="0"/>
              </a:rPr>
              <a:t>The primary role of the circulation is to deliver oxygen and nutrients and to remove metabolites and carbon dioxide. This achieved by the simple device of connecting a pump to a system of branching pipes which converge at the pump to complete the circuit. The pump (heart) generates a pressure gradient that drives bulk flow of blood through the network of blood vessels. At the capillary level, gas and nutrient exchange is accomplished by diffusion. This means that for exchange to work effectively no cell should be further than 10</a:t>
            </a:r>
            <a:r>
              <a:rPr lang="en-GB" dirty="0" smtClean="0">
                <a:latin typeface="Times New Roman" pitchFamily="18" charset="0"/>
                <a:sym typeface="Symbol" pitchFamily="18" charset="2"/>
              </a:rPr>
              <a:t></a:t>
            </a:r>
            <a:r>
              <a:rPr lang="en-GB" dirty="0" smtClean="0">
                <a:latin typeface="Times New Roman" pitchFamily="18" charset="0"/>
              </a:rPr>
              <a:t>m from a capillary. These considerations impose a number of limitations on circulatory design and from a fluid dynamics perspective the circulation is extremely complex.</a:t>
            </a:r>
          </a:p>
          <a:p>
            <a:r>
              <a:rPr lang="en-GB" dirty="0" smtClean="0">
                <a:latin typeface="Times New Roman" pitchFamily="18" charset="0"/>
              </a:rPr>
              <a:t>In reality in adults the circulatory system consists of two such circuits both originating and terminating in the heart. Blood is pumped by the right heart through the low resistance </a:t>
            </a:r>
            <a:r>
              <a:rPr lang="en-GB" b="1" dirty="0" smtClean="0">
                <a:latin typeface="Times New Roman" pitchFamily="18" charset="0"/>
              </a:rPr>
              <a:t>pulmonary</a:t>
            </a:r>
            <a:r>
              <a:rPr lang="en-GB" dirty="0" smtClean="0">
                <a:latin typeface="Times New Roman" pitchFamily="18" charset="0"/>
              </a:rPr>
              <a:t> circulation to the left heart (figure). En route the blood is oxygenated. The left heart then pumps blood through the </a:t>
            </a:r>
            <a:r>
              <a:rPr lang="en-GB" b="1" dirty="0" smtClean="0">
                <a:latin typeface="Times New Roman" pitchFamily="18" charset="0"/>
              </a:rPr>
              <a:t>systemic</a:t>
            </a:r>
            <a:r>
              <a:rPr lang="en-GB" dirty="0" smtClean="0">
                <a:latin typeface="Times New Roman" pitchFamily="18" charset="0"/>
              </a:rPr>
              <a:t> circulation which supplies the tissues (figure) and return blood to the right heart.</a:t>
            </a:r>
          </a:p>
          <a:p>
            <a:endParaRPr lang="en-GB" dirty="0" smtClean="0">
              <a:latin typeface="Times New Roman" pitchFamily="18" charset="0"/>
            </a:endParaRPr>
          </a:p>
          <a:p>
            <a:endParaRPr lang="en-GB" sz="1400" dirty="0" smtClean="0">
              <a:latin typeface="Times New Roman" pitchFamily="18" charset="0"/>
            </a:endParaRPr>
          </a:p>
          <a:p>
            <a:endParaRPr lang="en-GB" sz="1400" dirty="0" smtClean="0">
              <a:latin typeface="Times New Roman" pitchFamily="18" charset="0"/>
            </a:endParaRPr>
          </a:p>
          <a:p>
            <a:endParaRPr lang="en-GB" dirty="0"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2C5A2632-8DAA-4A12-8480-9F1F2BF6BA29}" type="slidenum">
              <a:rPr lang="en-GB" smtClean="0">
                <a:latin typeface="Times New Roman" pitchFamily="18" charset="0"/>
              </a:rPr>
              <a:pPr/>
              <a:t>31</a:t>
            </a:fld>
            <a:endParaRPr lang="en-GB" smtClean="0">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GB" dirty="0" smtClean="0">
                <a:latin typeface="Times New Roman" pitchFamily="18" charset="0"/>
              </a:rPr>
              <a:t>A</a:t>
            </a:r>
            <a:r>
              <a:rPr lang="en-GB" baseline="0" dirty="0" smtClean="0">
                <a:latin typeface="Times New Roman" pitchFamily="18" charset="0"/>
              </a:rPr>
              <a:t> number of mechanisms act to limit the effect of blood pooling in the lower limb veins on the circulation (slide). </a:t>
            </a:r>
          </a:p>
          <a:p>
            <a:r>
              <a:rPr lang="en-GB" sz="1200" dirty="0" smtClean="0">
                <a:latin typeface="Times New Roman" pitchFamily="18" charset="0"/>
              </a:rPr>
              <a:t>Veins act as an important reservoir for blood. This is because despite the low pressures, vein walls are relatively thin and compliant therefore they accommodate large volumes of blood (~2/3 total blood volume) at low pressures. This reservoir/compliance function is physiologically regulated. Vein walls, although thin, do contain smooth muscle. The role of this muscle is not to narrow venous diameter and affect resistance (as it does in small arteries), but to stiffen the wall i.e. reduce compliance. Stimulation of the sympathetic nervous system which innervates this smooth muscle (noradrenaline acting via alpha </a:t>
            </a:r>
            <a:r>
              <a:rPr lang="en-GB" sz="1200" dirty="0" err="1" smtClean="0">
                <a:latin typeface="Times New Roman" pitchFamily="18" charset="0"/>
              </a:rPr>
              <a:t>adrenoceptors</a:t>
            </a:r>
            <a:r>
              <a:rPr lang="en-GB" sz="1200" dirty="0" smtClean="0">
                <a:latin typeface="Times New Roman" pitchFamily="18" charset="0"/>
              </a:rPr>
              <a:t>) therefore reduces venous compliance and hence increases venous return to the heart. This is a important site of action of the sympathetic nervous system and contributes to reflex responses to standing and haemorrhage.</a:t>
            </a:r>
            <a:endParaRPr lang="en-GB" dirty="0"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C6158476-EC93-45BC-A0BE-9440828D87AF}" type="slidenum">
              <a:rPr lang="en-GB" smtClean="0">
                <a:latin typeface="Times New Roman" pitchFamily="18" charset="0"/>
              </a:rPr>
              <a:pPr/>
              <a:t>32</a:t>
            </a:fld>
            <a:endParaRPr lang="en-GB" smtClean="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GB" sz="1000" dirty="0" smtClean="0">
                <a:latin typeface="Times New Roman" pitchFamily="18" charset="0"/>
              </a:rPr>
              <a:t>Return of blood to the heart during upright posture is  assisted by the contraction of skeletal muscle in the lower limb which compresses veins within the muscle and forces blood back to the heart (Figure). This is called the muscle pump.</a:t>
            </a:r>
          </a:p>
          <a:p>
            <a:r>
              <a:rPr lang="en-GB" sz="1000" dirty="0" smtClean="0">
                <a:latin typeface="Times New Roman" pitchFamily="18" charset="0"/>
              </a:rPr>
              <a:t>Another mechanism called the respiratory pump also</a:t>
            </a:r>
            <a:r>
              <a:rPr lang="en-GB" sz="1000" baseline="0" dirty="0" smtClean="0">
                <a:latin typeface="Times New Roman" pitchFamily="18" charset="0"/>
              </a:rPr>
              <a:t> assists venous return. </a:t>
            </a:r>
            <a:r>
              <a:rPr lang="en-GB" sz="1000" dirty="0" smtClean="0">
                <a:latin typeface="Times New Roman" pitchFamily="18" charset="0"/>
              </a:rPr>
              <a:t>During respiration expansion of the chest and diaphragm causes a negative pressure within the thorax which effectively sucks blood into the central veins by reducing the extra-vascular pressure in the thorax and increasing it in the abdominal cavity. </a:t>
            </a:r>
          </a:p>
          <a:p>
            <a:r>
              <a:rPr lang="en-GB" sz="1000" dirty="0" smtClean="0">
                <a:latin typeface="Times New Roman" pitchFamily="18" charset="0"/>
              </a:rPr>
              <a:t>Both the skeletal and respiratory pump depend on the presence of valves in the veins outside the chest to prevent retrograde flow. </a:t>
            </a:r>
          </a:p>
          <a:p>
            <a:endParaRPr lang="en-GB" sz="1000" dirty="0"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p:spPr>
        <p:txBody>
          <a:bodyPr/>
          <a:lstStyle/>
          <a:p>
            <a:fld id="{1BD8FDC5-835E-41F6-A8A3-74BBC777195C}" type="slidenum">
              <a:rPr lang="en-GB" smtClean="0">
                <a:latin typeface="Times New Roman" pitchFamily="18" charset="0"/>
              </a:rPr>
              <a:pPr/>
              <a:t>33</a:t>
            </a:fld>
            <a:endParaRPr lang="en-GB" smtClean="0">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GB" dirty="0"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Rod </a:t>
            </a:r>
            <a:r>
              <a:rPr lang="en-GB" dirty="0" err="1" smtClean="0"/>
              <a:t>Levick’s</a:t>
            </a:r>
            <a:r>
              <a:rPr lang="en-GB" dirty="0" smtClean="0"/>
              <a:t> textbook</a:t>
            </a:r>
            <a:r>
              <a:rPr lang="en-GB" baseline="0" dirty="0" smtClean="0"/>
              <a:t> </a:t>
            </a:r>
            <a:r>
              <a:rPr lang="en-GB" dirty="0" smtClean="0"/>
              <a:t>is a good basic reference for circulatory physiology.  Vogel’s book is aimed  at a general reader, </a:t>
            </a:r>
            <a:r>
              <a:rPr lang="en-GB" baseline="0" dirty="0" smtClean="0"/>
              <a:t>but is insightful and very well (and entertainingly) written. The other articles give useful insights into understanding circulatory physiology (and how to teach it!).</a:t>
            </a:r>
            <a:endParaRPr lang="en-GB" dirty="0"/>
          </a:p>
        </p:txBody>
      </p:sp>
      <p:sp>
        <p:nvSpPr>
          <p:cNvPr id="4" name="Slide Number Placeholder 3"/>
          <p:cNvSpPr>
            <a:spLocks noGrp="1"/>
          </p:cNvSpPr>
          <p:nvPr>
            <p:ph type="sldNum" sz="quarter" idx="10"/>
          </p:nvPr>
        </p:nvSpPr>
        <p:spPr/>
        <p:txBody>
          <a:bodyPr/>
          <a:lstStyle/>
          <a:p>
            <a:pPr>
              <a:defRPr/>
            </a:pPr>
            <a:fld id="{BAB16C06-1329-4750-A130-1ED4CC195B19}" type="slidenum">
              <a:rPr lang="en-GB" smtClean="0"/>
              <a:pPr>
                <a:defRPr/>
              </a:pPr>
              <a:t>34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GB" dirty="0" smtClean="0">
                <a:latin typeface="Times New Roman" pitchFamily="18" charset="0"/>
              </a:rPr>
              <a:t>The structure of the circulation is dealt with elsewhere but this slide illustrates that the structure of vessels is highly appropriate for their function e.g. large elastic arteries act as conduits and dampening vessels, while muscular arteries and arterioles have extensive smooth muscle in their walls so they can regulate their diameter and the resistance to blood flow. While capillaries are very numerous and have very thin</a:t>
            </a:r>
            <a:r>
              <a:rPr lang="en-GB" baseline="0" dirty="0" smtClean="0">
                <a:latin typeface="Times New Roman" pitchFamily="18" charset="0"/>
              </a:rPr>
              <a:t> walls to facilitate transport and diffusion and veins are highly compliant and act as a reservoir for blood volume.</a:t>
            </a:r>
            <a:endParaRPr lang="en-GB" dirty="0" smtClean="0">
              <a:latin typeface="Times New Roman" pitchFamily="18" charset="0"/>
            </a:endParaRPr>
          </a:p>
        </p:txBody>
      </p:sp>
      <p:sp>
        <p:nvSpPr>
          <p:cNvPr id="48132" name="Slide Number Placeholder 3"/>
          <p:cNvSpPr>
            <a:spLocks noGrp="1"/>
          </p:cNvSpPr>
          <p:nvPr>
            <p:ph type="sldNum" sz="quarter" idx="5"/>
          </p:nvPr>
        </p:nvSpPr>
        <p:spPr/>
        <p:txBody>
          <a:bodyPr/>
          <a:lstStyle/>
          <a:p>
            <a:pPr>
              <a:defRPr/>
            </a:pPr>
            <a:fld id="{70ECC3F0-3B5A-4222-AD3E-01BDACE8BEF9}" type="slidenum">
              <a:rPr lang="en-GB" smtClean="0">
                <a:latin typeface="Times New Roman" pitchFamily="18" charset="0"/>
              </a:rPr>
              <a:pPr>
                <a:defRPr/>
              </a:pPr>
              <a:t>4</a:t>
            </a:fld>
            <a:endParaRPr lang="en-GB"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GB" dirty="0" smtClean="0">
                <a:latin typeface="Times New Roman" pitchFamily="18" charset="0"/>
              </a:rPr>
              <a:t>In essence the CVS consists of two pumps and circuits (systemic and pulmonary circulations) connected in series. </a:t>
            </a:r>
          </a:p>
        </p:txBody>
      </p:sp>
      <p:sp>
        <p:nvSpPr>
          <p:cNvPr id="37892" name="Slide Number Placeholder 3"/>
          <p:cNvSpPr>
            <a:spLocks noGrp="1"/>
          </p:cNvSpPr>
          <p:nvPr>
            <p:ph type="sldNum" sz="quarter" idx="5"/>
          </p:nvPr>
        </p:nvSpPr>
        <p:spPr/>
        <p:txBody>
          <a:bodyPr/>
          <a:lstStyle/>
          <a:p>
            <a:pPr>
              <a:defRPr/>
            </a:pPr>
            <a:fld id="{A4A049C7-8141-41F6-B67E-E458DCCE0CBB}" type="slidenum">
              <a:rPr lang="en-GB" smtClean="0">
                <a:latin typeface="Times New Roman" pitchFamily="18" charset="0"/>
              </a:rPr>
              <a:pPr>
                <a:defRPr/>
              </a:pPr>
              <a:t>5</a:t>
            </a:fld>
            <a:endParaRPr lang="en-GB"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EFDE6FEE-04A8-4D5D-B2C4-CD9E0089D36E}" type="slidenum">
              <a:rPr lang="en-GB" smtClean="0">
                <a:latin typeface="Times New Roman" pitchFamily="18" charset="0"/>
              </a:rPr>
              <a:pPr/>
              <a:t>6</a:t>
            </a:fld>
            <a:endParaRPr lang="en-GB" smtClean="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GB" smtClean="0">
                <a:latin typeface="Times New Roman" pitchFamily="18" charset="0"/>
              </a:rPr>
              <a:t>The diameter of the blood vessels changes dramatically from the aorta (25mm in man) to the capillaries (5</a:t>
            </a:r>
            <a:r>
              <a:rPr lang="en-GB" smtClean="0">
                <a:latin typeface="Times New Roman" pitchFamily="18" charset="0"/>
                <a:sym typeface="Symbol" pitchFamily="18" charset="2"/>
              </a:rPr>
              <a:t></a:t>
            </a:r>
            <a:r>
              <a:rPr lang="en-GB" smtClean="0">
                <a:latin typeface="Times New Roman" pitchFamily="18" charset="0"/>
              </a:rPr>
              <a:t>m = 0.005mm). As a result of the change in diameter and the expansion of components of the vascular system due to branching there are large changes in the cross-sectional area of the vasculature at different levels. There are billions of capillaries and this segments resents by far the largest cross-sectional are of the circulation. This presents a huge surface area for exchange to take place. Although the volume in a single capillary is tiny, the equivalent of the whole cardiac output passes through the capillary bed every minute. The majority of  blood volume is contained within the venous part of the circulation. Regulation of the capacitance of the veins and venules regulates how much blood is stored and influences venous return to the heart and ventricular work via the Frank-Starling effect in the heart.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p:txBody>
          <a:bodyPr/>
          <a:lstStyle/>
          <a:p>
            <a:pPr>
              <a:defRPr/>
            </a:pPr>
            <a:fld id="{D11AC9DD-9ED8-4C83-B592-04D111FF0BC5}" type="slidenum">
              <a:rPr lang="en-GB" smtClean="0">
                <a:latin typeface="Times New Roman" pitchFamily="18" charset="0"/>
              </a:rPr>
              <a:pPr>
                <a:defRPr/>
              </a:pPr>
              <a:t>7</a:t>
            </a:fld>
            <a:endParaRPr lang="en-GB" smtClean="0">
              <a:latin typeface="Times New Roman" pitchFamily="18"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z="1000"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p:txBody>
          <a:bodyPr/>
          <a:lstStyle/>
          <a:p>
            <a:pPr>
              <a:defRPr/>
            </a:pPr>
            <a:fld id="{6CEC0D56-63FA-48F1-A727-C5301F5E652D}" type="slidenum">
              <a:rPr lang="en-GB" smtClean="0">
                <a:latin typeface="Times New Roman" pitchFamily="18" charset="0"/>
              </a:rPr>
              <a:pPr>
                <a:defRPr/>
              </a:pPr>
              <a:t>8</a:t>
            </a:fld>
            <a:endParaRPr lang="en-GB" smtClean="0">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dirty="0" smtClean="0">
                <a:latin typeface="Times New Roman" pitchFamily="18" charset="0"/>
              </a:rPr>
              <a:t>Steven Hales was the first person to measure blood pressure in a horse – 8 feet of water corresponds</a:t>
            </a:r>
            <a:r>
              <a:rPr lang="en-US" baseline="0" dirty="0" smtClean="0">
                <a:latin typeface="Times New Roman" pitchFamily="18" charset="0"/>
              </a:rPr>
              <a:t> to about 180mmHg (</a:t>
            </a:r>
            <a:r>
              <a:rPr lang="en-GB" sz="1200" b="0" i="0" kern="1200" dirty="0" smtClean="0">
                <a:solidFill>
                  <a:schemeClr val="tx1"/>
                </a:solidFill>
                <a:latin typeface="+mn-lt"/>
                <a:ea typeface="+mn-ea"/>
                <a:cs typeface="+mn-cs"/>
              </a:rPr>
              <a:t>1 inch = 25.4 mm; specific gravity of mercury =13.6). This is high for</a:t>
            </a:r>
            <a:r>
              <a:rPr lang="en-GB" sz="1200" b="0" i="0" kern="1200" baseline="0" dirty="0" smtClean="0">
                <a:solidFill>
                  <a:schemeClr val="tx1"/>
                </a:solidFill>
                <a:latin typeface="+mn-lt"/>
                <a:ea typeface="+mn-ea"/>
                <a:cs typeface="+mn-cs"/>
              </a:rPr>
              <a:t> a horse (typically 120/70mmHg)  but it is reasonable to suppose that the mare was rather anxious about the whole procedure!</a:t>
            </a:r>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a very simple</a:t>
            </a:r>
            <a:r>
              <a:rPr lang="en-GB" baseline="0" dirty="0" smtClean="0"/>
              <a:t> model of the circulation but it is useful in understanding how the system works. It assumes that the action of the heart (pump) has established a pressure in the tank (the aorta) equivalent to 8 ft of water (as measured by Hales). This drives a steady flow (Q) through the circulation. The branching vessels of the circulation are simplified into a single long rigid pipe for the purposes of this model. Pressure drops along this pipe due to viscous losses of energy (friction), so that the pressure measured at the end (P</a:t>
            </a:r>
            <a:r>
              <a:rPr lang="en-GB" baseline="-25000" dirty="0" smtClean="0"/>
              <a:t>2</a:t>
            </a:r>
            <a:r>
              <a:rPr lang="en-GB" baseline="0" dirty="0" smtClean="0"/>
              <a:t>) is lower than at P</a:t>
            </a:r>
            <a:r>
              <a:rPr lang="en-GB" baseline="-25000" dirty="0" smtClean="0"/>
              <a:t>1</a:t>
            </a:r>
            <a:r>
              <a:rPr lang="en-GB" baseline="0" dirty="0" smtClean="0"/>
              <a:t> – this pressure difference drives the flow (Q). At the end of the circulation the system empties into the right atrium of the heart which is almost at atmospheric pressure.</a:t>
            </a:r>
            <a:endParaRPr lang="en-GB" dirty="0"/>
          </a:p>
        </p:txBody>
      </p:sp>
      <p:sp>
        <p:nvSpPr>
          <p:cNvPr id="4" name="Slide Number Placeholder 3"/>
          <p:cNvSpPr>
            <a:spLocks noGrp="1"/>
          </p:cNvSpPr>
          <p:nvPr>
            <p:ph type="sldNum" sz="quarter" idx="10"/>
          </p:nvPr>
        </p:nvSpPr>
        <p:spPr/>
        <p:txBody>
          <a:bodyPr/>
          <a:lstStyle/>
          <a:p>
            <a:pPr>
              <a:defRPr/>
            </a:pPr>
            <a:fld id="{4C2900F2-71E2-48A4-8311-4FAE18F9D82B}"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23/1/09 (c) ADH</a:t>
            </a: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3A2B094-DB1C-4BDE-A3A1-8D4931B36EF2}"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23/1/09 (c) ADH</a:t>
            </a: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FDB71C7-FEF3-4AC9-BC90-F07A1E7A50F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23/1/09 (c) ADH</a:t>
            </a: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A30A83E-46CB-4FD5-A94F-8096F3B79AA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smtClean="0"/>
              <a:t>23/1/09 (c) ADH</a:t>
            </a: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62984D0-5E1F-43C8-8ED4-3712FE1BB2C9}"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23/1/09 (c) ADH</a:t>
            </a: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65625F9-86DF-483C-91E3-009164B661C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r>
              <a:rPr lang="en-US" smtClean="0"/>
              <a:t>23/1/09 (c) ADH</a:t>
            </a: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1BFC4A7-512D-40A6-9200-088CD44AF23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r>
              <a:rPr lang="en-US" smtClean="0"/>
              <a:t>23/1/09 (c) ADH</a:t>
            </a: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BBA65D1-A752-4639-8429-179FB1DFEA7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r>
              <a:rPr lang="en-US" smtClean="0"/>
              <a:t>23/1/09 (c) ADH</a:t>
            </a: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5FD7E9A-BC96-4DD7-8BB6-1AF731C1C9D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23/1/09 (c) ADH</a:t>
            </a: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B5EE68E-7628-4400-8F4A-EF3E194542E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23/1/09 (c) ADH</a:t>
            </a: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EA81BA2-5D78-48BE-917F-86E124944A1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23/1/09 (c) ADH</a:t>
            </a: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D280A0A-8AE8-48F6-AF92-1D4AD9BC134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Times New Roman"/>
                <a:cs typeface="+mn-cs"/>
              </a:defRPr>
            </a:lvl1pPr>
          </a:lstStyle>
          <a:p>
            <a:pPr>
              <a:defRPr/>
            </a:pPr>
            <a:r>
              <a:rPr lang="en-US" smtClean="0"/>
              <a:t>23/1/09 (c) ADH</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New Roman"/>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Times New Roman"/>
                <a:cs typeface="+mn-cs"/>
              </a:defRPr>
            </a:lvl1pPr>
          </a:lstStyle>
          <a:p>
            <a:pPr>
              <a:defRPr/>
            </a:pPr>
            <a:fld id="{C22E50B0-D0A2-44B5-8A11-B0E37BA66FD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file:///\\icfs16.cc.ic.ac.uk\adh30\ADH1\Movies\laminar%20flow%20in%20pipe.avi"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file:///\\icfs16.cc.ic.ac.uk\adh30\ADH1\Movies\viscosity.avi"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685800" y="1276351"/>
            <a:ext cx="7772400" cy="2114550"/>
          </a:xfrm>
        </p:spPr>
        <p:txBody>
          <a:bodyPr/>
          <a:lstStyle/>
          <a:p>
            <a:pPr eaLnBrk="1" hangingPunct="1"/>
            <a:r>
              <a:rPr lang="en-GB" dirty="0" smtClean="0">
                <a:latin typeface="Arial" pitchFamily="34" charset="0"/>
                <a:cs typeface="Arial" pitchFamily="34" charset="0"/>
              </a:rPr>
              <a:t>Blood </a:t>
            </a:r>
            <a:r>
              <a:rPr lang="en-GB" dirty="0" smtClean="0">
                <a:latin typeface="Arial" pitchFamily="34" charset="0"/>
                <a:cs typeface="Arial" pitchFamily="34" charset="0"/>
              </a:rPr>
              <a:t>pressure </a:t>
            </a:r>
            <a:r>
              <a:rPr lang="en-GB" dirty="0" smtClean="0">
                <a:latin typeface="Arial" pitchFamily="34" charset="0"/>
                <a:cs typeface="Arial" pitchFamily="34" charset="0"/>
              </a:rPr>
              <a:t>and </a:t>
            </a:r>
            <a:r>
              <a:rPr lang="en-GB" dirty="0" smtClean="0">
                <a:latin typeface="Arial" pitchFamily="34" charset="0"/>
                <a:cs typeface="Arial" pitchFamily="34" charset="0"/>
              </a:rPr>
              <a:t>flow</a:t>
            </a:r>
            <a:r>
              <a:rPr lang="en-GB" dirty="0" smtClean="0">
                <a:latin typeface="Arial" pitchFamily="34" charset="0"/>
                <a:cs typeface="Arial" pitchFamily="34" charset="0"/>
              </a:rPr>
              <a:t/>
            </a:r>
            <a:br>
              <a:rPr lang="en-GB" dirty="0" smtClean="0">
                <a:latin typeface="Arial" pitchFamily="34" charset="0"/>
                <a:cs typeface="Arial" pitchFamily="34" charset="0"/>
              </a:rPr>
            </a:br>
            <a:r>
              <a:rPr lang="en-GB" dirty="0" smtClean="0">
                <a:latin typeface="Arial" pitchFamily="34" charset="0"/>
                <a:cs typeface="Arial" pitchFamily="34" charset="0"/>
              </a:rPr>
              <a:t>CVS 1</a:t>
            </a:r>
          </a:p>
        </p:txBody>
      </p:sp>
      <p:sp>
        <p:nvSpPr>
          <p:cNvPr id="5" name="Content Placeholder 4"/>
          <p:cNvSpPr>
            <a:spLocks noGrp="1"/>
          </p:cNvSpPr>
          <p:nvPr>
            <p:ph type="subTitle" idx="1"/>
          </p:nvPr>
        </p:nvSpPr>
        <p:spPr/>
        <p:txBody>
          <a:bodyPr rtlCol="0">
            <a:normAutofit/>
          </a:bodyPr>
          <a:lstStyle/>
          <a:p>
            <a:pPr eaLnBrk="1" fontAlgn="auto" hangingPunct="1">
              <a:spcAft>
                <a:spcPts val="0"/>
              </a:spcAft>
              <a:defRPr/>
            </a:pPr>
            <a:r>
              <a:rPr lang="en-GB" dirty="0" smtClean="0"/>
              <a:t>hello</a:t>
            </a:r>
            <a:endParaRPr lang="en-GB" dirty="0"/>
          </a:p>
        </p:txBody>
      </p:sp>
      <p:pic>
        <p:nvPicPr>
          <p:cNvPr id="3076" name="Picture 2"/>
          <p:cNvPicPr>
            <a:picLocks noChangeAspect="1" noChangeArrowheads="1"/>
          </p:cNvPicPr>
          <p:nvPr/>
        </p:nvPicPr>
        <p:blipFill>
          <a:blip r:embed="rId3" cstate="print"/>
          <a:srcRect/>
          <a:stretch>
            <a:fillRect/>
          </a:stretch>
        </p:blipFill>
        <p:spPr bwMode="auto">
          <a:xfrm>
            <a:off x="0" y="3497263"/>
            <a:ext cx="9228138" cy="3384550"/>
          </a:xfrm>
          <a:prstGeom prst="rect">
            <a:avLst/>
          </a:prstGeom>
          <a:noFill/>
          <a:ln w="9525">
            <a:noFill/>
            <a:miter lim="800000"/>
            <a:headEnd/>
            <a:tailEnd/>
          </a:ln>
        </p:spPr>
      </p:pic>
      <p:sp>
        <p:nvSpPr>
          <p:cNvPr id="3077" name="TextBox 7"/>
          <p:cNvSpPr txBox="1">
            <a:spLocks noChangeArrowheads="1"/>
          </p:cNvSpPr>
          <p:nvPr/>
        </p:nvSpPr>
        <p:spPr bwMode="auto">
          <a:xfrm>
            <a:off x="1771650" y="3667125"/>
            <a:ext cx="5505450" cy="1384995"/>
          </a:xfrm>
          <a:prstGeom prst="rect">
            <a:avLst/>
          </a:prstGeom>
          <a:noFill/>
          <a:ln w="9525">
            <a:noFill/>
            <a:miter lim="800000"/>
            <a:headEnd/>
            <a:tailEnd/>
          </a:ln>
        </p:spPr>
        <p:txBody>
          <a:bodyPr wrap="square">
            <a:spAutoFit/>
          </a:bodyPr>
          <a:lstStyle/>
          <a:p>
            <a:pPr algn="ctr" eaLnBrk="0" hangingPunct="0"/>
            <a:endParaRPr lang="en-GB" dirty="0">
              <a:solidFill>
                <a:schemeClr val="bg1"/>
              </a:solidFill>
              <a:latin typeface="Gill Sans MT" pitchFamily="34" charset="0"/>
            </a:endParaRPr>
          </a:p>
          <a:p>
            <a:pPr algn="ctr" eaLnBrk="0" hangingPunct="0"/>
            <a:r>
              <a:rPr lang="en-GB" sz="3200" dirty="0" err="1">
                <a:solidFill>
                  <a:schemeClr val="bg1"/>
                </a:solidFill>
                <a:latin typeface="Arial" pitchFamily="34" charset="0"/>
              </a:rPr>
              <a:t>Alun</a:t>
            </a:r>
            <a:r>
              <a:rPr lang="en-GB" sz="3200" dirty="0">
                <a:solidFill>
                  <a:schemeClr val="bg1"/>
                </a:solidFill>
                <a:latin typeface="Arial" pitchFamily="34" charset="0"/>
              </a:rPr>
              <a:t> Hughes </a:t>
            </a:r>
          </a:p>
          <a:p>
            <a:pPr algn="ctr" eaLnBrk="0" hangingPunct="0"/>
            <a:r>
              <a:rPr lang="en-GB" sz="2800" dirty="0">
                <a:solidFill>
                  <a:schemeClr val="bg1"/>
                </a:solidFill>
                <a:latin typeface="Arial" pitchFamily="34" charset="0"/>
              </a:rPr>
              <a:t>ICCH, Imperial College London</a:t>
            </a:r>
          </a:p>
        </p:txBody>
      </p:sp>
      <p:sp>
        <p:nvSpPr>
          <p:cNvPr id="6" name="TextBox 5"/>
          <p:cNvSpPr txBox="1"/>
          <p:nvPr/>
        </p:nvSpPr>
        <p:spPr>
          <a:xfrm>
            <a:off x="7803932" y="6495395"/>
            <a:ext cx="1296702" cy="276999"/>
          </a:xfrm>
          <a:prstGeom prst="rect">
            <a:avLst/>
          </a:prstGeom>
          <a:noFill/>
        </p:spPr>
        <p:txBody>
          <a:bodyPr wrap="none" rtlCol="0">
            <a:spAutoFit/>
          </a:bodyPr>
          <a:lstStyle/>
          <a:p>
            <a:r>
              <a:rPr lang="en-GB" sz="1200" dirty="0" smtClean="0">
                <a:solidFill>
                  <a:schemeClr val="tx1">
                    <a:lumMod val="75000"/>
                    <a:lumOff val="25000"/>
                  </a:schemeClr>
                </a:solidFill>
                <a:latin typeface="Arial" pitchFamily="34" charset="0"/>
              </a:rPr>
              <a:t>© ADH 29/01/13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1150883"/>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dirty="0" smtClean="0"/>
              <a:t>Resistance: linking flow and pressure</a:t>
            </a:r>
          </a:p>
        </p:txBody>
      </p:sp>
      <p:sp>
        <p:nvSpPr>
          <p:cNvPr id="11267" name="Rectangle 4"/>
          <p:cNvSpPr>
            <a:spLocks noChangeArrowheads="1"/>
          </p:cNvSpPr>
          <p:nvPr/>
        </p:nvSpPr>
        <p:spPr bwMode="auto">
          <a:xfrm>
            <a:off x="0" y="3067050"/>
            <a:ext cx="9144000" cy="0"/>
          </a:xfrm>
          <a:prstGeom prst="rect">
            <a:avLst/>
          </a:prstGeom>
          <a:noFill/>
          <a:ln w="9525">
            <a:noFill/>
            <a:miter lim="800000"/>
            <a:headEnd/>
            <a:tailEnd/>
          </a:ln>
        </p:spPr>
        <p:txBody>
          <a:bodyPr wrap="none" anchor="ctr">
            <a:spAutoFit/>
          </a:bodyPr>
          <a:lstStyle/>
          <a:p>
            <a:endParaRPr lang="en-US"/>
          </a:p>
        </p:txBody>
      </p:sp>
      <p:grpSp>
        <p:nvGrpSpPr>
          <p:cNvPr id="2" name="Group 5"/>
          <p:cNvGrpSpPr>
            <a:grpSpLocks/>
          </p:cNvGrpSpPr>
          <p:nvPr/>
        </p:nvGrpSpPr>
        <p:grpSpPr bwMode="auto">
          <a:xfrm>
            <a:off x="887413" y="1503363"/>
            <a:ext cx="2738437" cy="1757362"/>
            <a:chOff x="1251" y="991"/>
            <a:chExt cx="1725" cy="1107"/>
          </a:xfrm>
        </p:grpSpPr>
        <p:sp>
          <p:nvSpPr>
            <p:cNvPr id="11300" name="Line 6"/>
            <p:cNvSpPr>
              <a:spLocks noChangeShapeType="1"/>
            </p:cNvSpPr>
            <p:nvPr/>
          </p:nvSpPr>
          <p:spPr bwMode="auto">
            <a:xfrm>
              <a:off x="1251" y="1356"/>
              <a:ext cx="1370" cy="0"/>
            </a:xfrm>
            <a:prstGeom prst="line">
              <a:avLst/>
            </a:prstGeom>
            <a:noFill/>
            <a:ln w="9525">
              <a:solidFill>
                <a:schemeClr val="tx1"/>
              </a:solidFill>
              <a:round/>
              <a:headEnd/>
              <a:tailEnd/>
            </a:ln>
          </p:spPr>
          <p:txBody>
            <a:bodyPr wrap="none" anchor="ctr"/>
            <a:lstStyle/>
            <a:p>
              <a:endParaRPr lang="en-GB"/>
            </a:p>
          </p:txBody>
        </p:sp>
        <p:sp>
          <p:nvSpPr>
            <p:cNvPr id="11301" name="Line 7"/>
            <p:cNvSpPr>
              <a:spLocks noChangeShapeType="1"/>
            </p:cNvSpPr>
            <p:nvPr/>
          </p:nvSpPr>
          <p:spPr bwMode="auto">
            <a:xfrm>
              <a:off x="1251" y="1356"/>
              <a:ext cx="0" cy="654"/>
            </a:xfrm>
            <a:prstGeom prst="line">
              <a:avLst/>
            </a:prstGeom>
            <a:noFill/>
            <a:ln w="9525">
              <a:solidFill>
                <a:schemeClr val="tx1"/>
              </a:solidFill>
              <a:round/>
              <a:headEnd/>
              <a:tailEnd/>
            </a:ln>
          </p:spPr>
          <p:txBody>
            <a:bodyPr wrap="none" anchor="ctr"/>
            <a:lstStyle/>
            <a:p>
              <a:endParaRPr lang="en-GB"/>
            </a:p>
          </p:txBody>
        </p:sp>
        <p:sp>
          <p:nvSpPr>
            <p:cNvPr id="11302" name="Line 8"/>
            <p:cNvSpPr>
              <a:spLocks noChangeShapeType="1"/>
            </p:cNvSpPr>
            <p:nvPr/>
          </p:nvSpPr>
          <p:spPr bwMode="auto">
            <a:xfrm>
              <a:off x="1345" y="2010"/>
              <a:ext cx="1229" cy="0"/>
            </a:xfrm>
            <a:prstGeom prst="line">
              <a:avLst/>
            </a:prstGeom>
            <a:noFill/>
            <a:ln w="9525">
              <a:solidFill>
                <a:schemeClr val="tx1"/>
              </a:solidFill>
              <a:round/>
              <a:headEnd/>
              <a:tailEnd/>
            </a:ln>
          </p:spPr>
          <p:txBody>
            <a:bodyPr wrap="none" anchor="ctr"/>
            <a:lstStyle/>
            <a:p>
              <a:endParaRPr lang="en-GB"/>
            </a:p>
          </p:txBody>
        </p:sp>
        <p:sp>
          <p:nvSpPr>
            <p:cNvPr id="11303" name="Line 9"/>
            <p:cNvSpPr>
              <a:spLocks noChangeShapeType="1"/>
            </p:cNvSpPr>
            <p:nvPr/>
          </p:nvSpPr>
          <p:spPr bwMode="auto">
            <a:xfrm flipH="1">
              <a:off x="1251" y="2010"/>
              <a:ext cx="94" cy="0"/>
            </a:xfrm>
            <a:prstGeom prst="line">
              <a:avLst/>
            </a:prstGeom>
            <a:noFill/>
            <a:ln w="9525">
              <a:solidFill>
                <a:schemeClr val="tx1"/>
              </a:solidFill>
              <a:round/>
              <a:headEnd/>
              <a:tailEnd/>
            </a:ln>
          </p:spPr>
          <p:txBody>
            <a:bodyPr wrap="none" anchor="ctr"/>
            <a:lstStyle/>
            <a:p>
              <a:endParaRPr lang="en-GB"/>
            </a:p>
          </p:txBody>
        </p:sp>
        <p:sp>
          <p:nvSpPr>
            <p:cNvPr id="11304" name="Line 10"/>
            <p:cNvSpPr>
              <a:spLocks noChangeShapeType="1"/>
            </p:cNvSpPr>
            <p:nvPr/>
          </p:nvSpPr>
          <p:spPr bwMode="auto">
            <a:xfrm>
              <a:off x="2621" y="1356"/>
              <a:ext cx="0" cy="698"/>
            </a:xfrm>
            <a:prstGeom prst="line">
              <a:avLst/>
            </a:prstGeom>
            <a:noFill/>
            <a:ln w="9525">
              <a:solidFill>
                <a:schemeClr val="tx1"/>
              </a:solidFill>
              <a:round/>
              <a:headEnd/>
              <a:tailEnd/>
            </a:ln>
          </p:spPr>
          <p:txBody>
            <a:bodyPr wrap="none" anchor="ctr"/>
            <a:lstStyle/>
            <a:p>
              <a:endParaRPr lang="en-GB"/>
            </a:p>
          </p:txBody>
        </p:sp>
        <p:sp>
          <p:nvSpPr>
            <p:cNvPr id="11305" name="Line 11"/>
            <p:cNvSpPr>
              <a:spLocks noChangeShapeType="1"/>
            </p:cNvSpPr>
            <p:nvPr/>
          </p:nvSpPr>
          <p:spPr bwMode="auto">
            <a:xfrm>
              <a:off x="2574" y="2010"/>
              <a:ext cx="47" cy="0"/>
            </a:xfrm>
            <a:prstGeom prst="line">
              <a:avLst/>
            </a:prstGeom>
            <a:noFill/>
            <a:ln w="9525">
              <a:solidFill>
                <a:schemeClr val="tx1"/>
              </a:solidFill>
              <a:round/>
              <a:headEnd/>
              <a:tailEnd/>
            </a:ln>
          </p:spPr>
          <p:txBody>
            <a:bodyPr wrap="none" anchor="ctr"/>
            <a:lstStyle/>
            <a:p>
              <a:endParaRPr lang="en-GB"/>
            </a:p>
          </p:txBody>
        </p:sp>
        <p:sp>
          <p:nvSpPr>
            <p:cNvPr id="11306" name="Line 12"/>
            <p:cNvSpPr>
              <a:spLocks noChangeShapeType="1"/>
            </p:cNvSpPr>
            <p:nvPr/>
          </p:nvSpPr>
          <p:spPr bwMode="auto">
            <a:xfrm flipV="1">
              <a:off x="2621" y="2010"/>
              <a:ext cx="0" cy="44"/>
            </a:xfrm>
            <a:prstGeom prst="line">
              <a:avLst/>
            </a:prstGeom>
            <a:noFill/>
            <a:ln w="9525">
              <a:solidFill>
                <a:schemeClr val="bg1"/>
              </a:solidFill>
              <a:round/>
              <a:headEnd/>
              <a:tailEnd/>
            </a:ln>
          </p:spPr>
          <p:txBody>
            <a:bodyPr wrap="none" anchor="ctr"/>
            <a:lstStyle/>
            <a:p>
              <a:endParaRPr lang="en-GB"/>
            </a:p>
          </p:txBody>
        </p:sp>
        <p:cxnSp>
          <p:nvCxnSpPr>
            <p:cNvPr id="11307" name="AutoShape 13"/>
            <p:cNvCxnSpPr>
              <a:cxnSpLocks noChangeShapeType="1"/>
            </p:cNvCxnSpPr>
            <p:nvPr/>
          </p:nvCxnSpPr>
          <p:spPr bwMode="auto">
            <a:xfrm>
              <a:off x="2054" y="1095"/>
              <a:ext cx="0" cy="0"/>
            </a:xfrm>
            <a:prstGeom prst="straightConnector1">
              <a:avLst/>
            </a:prstGeom>
            <a:noFill/>
            <a:ln w="9525">
              <a:solidFill>
                <a:schemeClr val="tx1"/>
              </a:solidFill>
              <a:round/>
              <a:headEnd/>
              <a:tailEnd/>
            </a:ln>
          </p:spPr>
        </p:cxnSp>
        <p:sp>
          <p:nvSpPr>
            <p:cNvPr id="11308" name="Line 14"/>
            <p:cNvSpPr>
              <a:spLocks noChangeShapeType="1"/>
            </p:cNvSpPr>
            <p:nvPr/>
          </p:nvSpPr>
          <p:spPr bwMode="auto">
            <a:xfrm flipV="1">
              <a:off x="2007" y="1269"/>
              <a:ext cx="0" cy="174"/>
            </a:xfrm>
            <a:prstGeom prst="line">
              <a:avLst/>
            </a:prstGeom>
            <a:noFill/>
            <a:ln w="9525">
              <a:solidFill>
                <a:schemeClr val="tx1"/>
              </a:solidFill>
              <a:round/>
              <a:headEnd/>
              <a:tailEnd/>
            </a:ln>
          </p:spPr>
          <p:txBody>
            <a:bodyPr wrap="none" anchor="ctr"/>
            <a:lstStyle/>
            <a:p>
              <a:endParaRPr lang="en-GB"/>
            </a:p>
          </p:txBody>
        </p:sp>
        <p:sp>
          <p:nvSpPr>
            <p:cNvPr id="11309" name="Line 15"/>
            <p:cNvSpPr>
              <a:spLocks noChangeShapeType="1"/>
            </p:cNvSpPr>
            <p:nvPr/>
          </p:nvSpPr>
          <p:spPr bwMode="auto">
            <a:xfrm>
              <a:off x="1912" y="1313"/>
              <a:ext cx="0" cy="87"/>
            </a:xfrm>
            <a:prstGeom prst="line">
              <a:avLst/>
            </a:prstGeom>
            <a:noFill/>
            <a:ln w="38100">
              <a:solidFill>
                <a:schemeClr val="tx1"/>
              </a:solidFill>
              <a:round/>
              <a:headEnd/>
              <a:tailEnd/>
            </a:ln>
          </p:spPr>
          <p:txBody>
            <a:bodyPr wrap="none" anchor="ctr"/>
            <a:lstStyle/>
            <a:p>
              <a:endParaRPr lang="en-GB"/>
            </a:p>
          </p:txBody>
        </p:sp>
        <p:sp>
          <p:nvSpPr>
            <p:cNvPr id="11310" name="Line 16"/>
            <p:cNvSpPr>
              <a:spLocks noChangeShapeType="1"/>
            </p:cNvSpPr>
            <p:nvPr/>
          </p:nvSpPr>
          <p:spPr bwMode="auto">
            <a:xfrm flipH="1">
              <a:off x="1912" y="1356"/>
              <a:ext cx="95" cy="0"/>
            </a:xfrm>
            <a:prstGeom prst="line">
              <a:avLst/>
            </a:prstGeom>
            <a:noFill/>
            <a:ln w="9525">
              <a:solidFill>
                <a:schemeClr val="bg1"/>
              </a:solidFill>
              <a:round/>
              <a:headEnd/>
              <a:tailEnd/>
            </a:ln>
          </p:spPr>
          <p:txBody>
            <a:bodyPr wrap="none" anchor="ctr"/>
            <a:lstStyle/>
            <a:p>
              <a:endParaRPr lang="en-GB"/>
            </a:p>
          </p:txBody>
        </p:sp>
        <p:sp>
          <p:nvSpPr>
            <p:cNvPr id="11311" name="Line 17"/>
            <p:cNvSpPr>
              <a:spLocks noChangeShapeType="1"/>
            </p:cNvSpPr>
            <p:nvPr/>
          </p:nvSpPr>
          <p:spPr bwMode="auto">
            <a:xfrm>
              <a:off x="1723" y="2010"/>
              <a:ext cx="520" cy="0"/>
            </a:xfrm>
            <a:prstGeom prst="line">
              <a:avLst/>
            </a:prstGeom>
            <a:noFill/>
            <a:ln w="9525">
              <a:solidFill>
                <a:schemeClr val="bg1"/>
              </a:solidFill>
              <a:round/>
              <a:headEnd/>
              <a:tailEnd/>
            </a:ln>
          </p:spPr>
          <p:txBody>
            <a:bodyPr wrap="none" anchor="ctr"/>
            <a:lstStyle/>
            <a:p>
              <a:endParaRPr lang="en-GB"/>
            </a:p>
          </p:txBody>
        </p:sp>
        <p:sp>
          <p:nvSpPr>
            <p:cNvPr id="11312" name="Line 18"/>
            <p:cNvSpPr>
              <a:spLocks noChangeShapeType="1"/>
            </p:cNvSpPr>
            <p:nvPr/>
          </p:nvSpPr>
          <p:spPr bwMode="auto">
            <a:xfrm flipV="1">
              <a:off x="1723" y="1923"/>
              <a:ext cx="95" cy="87"/>
            </a:xfrm>
            <a:prstGeom prst="line">
              <a:avLst/>
            </a:prstGeom>
            <a:noFill/>
            <a:ln w="9525">
              <a:solidFill>
                <a:schemeClr val="tx1"/>
              </a:solidFill>
              <a:round/>
              <a:headEnd/>
              <a:tailEnd/>
            </a:ln>
          </p:spPr>
          <p:txBody>
            <a:bodyPr wrap="none" anchor="ctr"/>
            <a:lstStyle/>
            <a:p>
              <a:endParaRPr lang="en-GB"/>
            </a:p>
          </p:txBody>
        </p:sp>
        <p:sp>
          <p:nvSpPr>
            <p:cNvPr id="11313" name="Line 19"/>
            <p:cNvSpPr>
              <a:spLocks noChangeShapeType="1"/>
            </p:cNvSpPr>
            <p:nvPr/>
          </p:nvSpPr>
          <p:spPr bwMode="auto">
            <a:xfrm>
              <a:off x="1818" y="1923"/>
              <a:ext cx="94" cy="175"/>
            </a:xfrm>
            <a:prstGeom prst="line">
              <a:avLst/>
            </a:prstGeom>
            <a:noFill/>
            <a:ln w="9525">
              <a:solidFill>
                <a:schemeClr val="tx1"/>
              </a:solidFill>
              <a:round/>
              <a:headEnd/>
              <a:tailEnd/>
            </a:ln>
          </p:spPr>
          <p:txBody>
            <a:bodyPr wrap="none" anchor="ctr"/>
            <a:lstStyle/>
            <a:p>
              <a:endParaRPr lang="en-GB"/>
            </a:p>
          </p:txBody>
        </p:sp>
        <p:sp>
          <p:nvSpPr>
            <p:cNvPr id="11314" name="Line 20"/>
            <p:cNvSpPr>
              <a:spLocks noChangeShapeType="1"/>
            </p:cNvSpPr>
            <p:nvPr/>
          </p:nvSpPr>
          <p:spPr bwMode="auto">
            <a:xfrm flipV="1">
              <a:off x="1912" y="1923"/>
              <a:ext cx="95" cy="175"/>
            </a:xfrm>
            <a:prstGeom prst="line">
              <a:avLst/>
            </a:prstGeom>
            <a:noFill/>
            <a:ln w="9525">
              <a:solidFill>
                <a:schemeClr val="tx1"/>
              </a:solidFill>
              <a:round/>
              <a:headEnd/>
              <a:tailEnd/>
            </a:ln>
          </p:spPr>
          <p:txBody>
            <a:bodyPr wrap="none" anchor="ctr"/>
            <a:lstStyle/>
            <a:p>
              <a:endParaRPr lang="en-GB"/>
            </a:p>
          </p:txBody>
        </p:sp>
        <p:sp>
          <p:nvSpPr>
            <p:cNvPr id="11315" name="Line 21"/>
            <p:cNvSpPr>
              <a:spLocks noChangeShapeType="1"/>
            </p:cNvSpPr>
            <p:nvPr/>
          </p:nvSpPr>
          <p:spPr bwMode="auto">
            <a:xfrm>
              <a:off x="2007" y="1923"/>
              <a:ext cx="94" cy="175"/>
            </a:xfrm>
            <a:prstGeom prst="line">
              <a:avLst/>
            </a:prstGeom>
            <a:noFill/>
            <a:ln w="9525">
              <a:solidFill>
                <a:schemeClr val="tx1"/>
              </a:solidFill>
              <a:round/>
              <a:headEnd/>
              <a:tailEnd/>
            </a:ln>
          </p:spPr>
          <p:txBody>
            <a:bodyPr wrap="none" anchor="ctr"/>
            <a:lstStyle/>
            <a:p>
              <a:endParaRPr lang="en-GB"/>
            </a:p>
          </p:txBody>
        </p:sp>
        <p:sp>
          <p:nvSpPr>
            <p:cNvPr id="11316" name="Line 22"/>
            <p:cNvSpPr>
              <a:spLocks noChangeShapeType="1"/>
            </p:cNvSpPr>
            <p:nvPr/>
          </p:nvSpPr>
          <p:spPr bwMode="auto">
            <a:xfrm flipV="1">
              <a:off x="2101" y="1923"/>
              <a:ext cx="95" cy="175"/>
            </a:xfrm>
            <a:prstGeom prst="line">
              <a:avLst/>
            </a:prstGeom>
            <a:noFill/>
            <a:ln w="9525">
              <a:solidFill>
                <a:schemeClr val="tx1"/>
              </a:solidFill>
              <a:round/>
              <a:headEnd/>
              <a:tailEnd/>
            </a:ln>
          </p:spPr>
          <p:txBody>
            <a:bodyPr wrap="none" anchor="ctr"/>
            <a:lstStyle/>
            <a:p>
              <a:endParaRPr lang="en-GB"/>
            </a:p>
          </p:txBody>
        </p:sp>
        <p:sp>
          <p:nvSpPr>
            <p:cNvPr id="11317" name="Line 23"/>
            <p:cNvSpPr>
              <a:spLocks noChangeShapeType="1"/>
            </p:cNvSpPr>
            <p:nvPr/>
          </p:nvSpPr>
          <p:spPr bwMode="auto">
            <a:xfrm>
              <a:off x="2196" y="1923"/>
              <a:ext cx="47" cy="87"/>
            </a:xfrm>
            <a:prstGeom prst="line">
              <a:avLst/>
            </a:prstGeom>
            <a:noFill/>
            <a:ln w="9525">
              <a:solidFill>
                <a:schemeClr val="tx1"/>
              </a:solidFill>
              <a:round/>
              <a:headEnd/>
              <a:tailEnd/>
            </a:ln>
          </p:spPr>
          <p:txBody>
            <a:bodyPr wrap="none" anchor="ctr"/>
            <a:lstStyle/>
            <a:p>
              <a:endParaRPr lang="en-GB"/>
            </a:p>
          </p:txBody>
        </p:sp>
        <p:sp>
          <p:nvSpPr>
            <p:cNvPr id="11318" name="AutoShape 24"/>
            <p:cNvSpPr>
              <a:spLocks noChangeArrowheads="1"/>
            </p:cNvSpPr>
            <p:nvPr/>
          </p:nvSpPr>
          <p:spPr bwMode="auto">
            <a:xfrm>
              <a:off x="2763" y="1487"/>
              <a:ext cx="189" cy="305"/>
            </a:xfrm>
            <a:prstGeom prst="downArrow">
              <a:avLst>
                <a:gd name="adj1" fmla="val 50000"/>
                <a:gd name="adj2" fmla="val 40344"/>
              </a:avLst>
            </a:prstGeom>
            <a:solidFill>
              <a:srgbClr val="FF9933"/>
            </a:solidFill>
            <a:ln w="9525">
              <a:solidFill>
                <a:schemeClr val="tx1"/>
              </a:solidFill>
              <a:miter lim="800000"/>
              <a:headEnd/>
              <a:tailEnd/>
            </a:ln>
          </p:spPr>
          <p:txBody>
            <a:bodyPr wrap="none" anchor="ctr"/>
            <a:lstStyle/>
            <a:p>
              <a:endParaRPr lang="en-US"/>
            </a:p>
          </p:txBody>
        </p:sp>
        <p:sp>
          <p:nvSpPr>
            <p:cNvPr id="11319" name="Text Box 25"/>
            <p:cNvSpPr txBox="1">
              <a:spLocks noChangeArrowheads="1"/>
            </p:cNvSpPr>
            <p:nvPr/>
          </p:nvSpPr>
          <p:spPr bwMode="auto">
            <a:xfrm>
              <a:off x="1794" y="991"/>
              <a:ext cx="378" cy="250"/>
            </a:xfrm>
            <a:prstGeom prst="rect">
              <a:avLst/>
            </a:prstGeom>
            <a:noFill/>
            <a:ln w="9525">
              <a:noFill/>
              <a:miter lim="800000"/>
              <a:headEnd/>
              <a:tailEnd/>
            </a:ln>
          </p:spPr>
          <p:txBody>
            <a:bodyPr>
              <a:spAutoFit/>
            </a:bodyPr>
            <a:lstStyle/>
            <a:p>
              <a:pPr>
                <a:spcBef>
                  <a:spcPct val="50000"/>
                </a:spcBef>
              </a:pPr>
              <a:r>
                <a:rPr lang="en-GB" b="1">
                  <a:latin typeface="Arial" charset="0"/>
                </a:rPr>
                <a:t>V</a:t>
              </a:r>
              <a:endParaRPr lang="en-GB" sz="2400" b="1">
                <a:latin typeface="Arial" charset="0"/>
              </a:endParaRPr>
            </a:p>
          </p:txBody>
        </p:sp>
        <p:sp>
          <p:nvSpPr>
            <p:cNvPr id="11320" name="Text Box 26"/>
            <p:cNvSpPr txBox="1">
              <a:spLocks noChangeArrowheads="1"/>
            </p:cNvSpPr>
            <p:nvPr/>
          </p:nvSpPr>
          <p:spPr bwMode="auto">
            <a:xfrm>
              <a:off x="2740" y="1225"/>
              <a:ext cx="236" cy="250"/>
            </a:xfrm>
            <a:prstGeom prst="rect">
              <a:avLst/>
            </a:prstGeom>
            <a:noFill/>
            <a:ln w="9525">
              <a:noFill/>
              <a:miter lim="800000"/>
              <a:headEnd/>
              <a:tailEnd/>
            </a:ln>
          </p:spPr>
          <p:txBody>
            <a:bodyPr>
              <a:spAutoFit/>
            </a:bodyPr>
            <a:lstStyle/>
            <a:p>
              <a:pPr>
                <a:spcBef>
                  <a:spcPct val="50000"/>
                </a:spcBef>
              </a:pPr>
              <a:r>
                <a:rPr lang="en-GB" b="1">
                  <a:latin typeface="Arial" charset="0"/>
                </a:rPr>
                <a:t>I</a:t>
              </a:r>
              <a:endParaRPr lang="en-GB" sz="2400" b="1">
                <a:latin typeface="Arial" charset="0"/>
              </a:endParaRPr>
            </a:p>
          </p:txBody>
        </p:sp>
        <p:sp>
          <p:nvSpPr>
            <p:cNvPr id="11321" name="Text Box 27"/>
            <p:cNvSpPr txBox="1">
              <a:spLocks noChangeArrowheads="1"/>
            </p:cNvSpPr>
            <p:nvPr/>
          </p:nvSpPr>
          <p:spPr bwMode="auto">
            <a:xfrm>
              <a:off x="1818" y="1662"/>
              <a:ext cx="378" cy="250"/>
            </a:xfrm>
            <a:prstGeom prst="rect">
              <a:avLst/>
            </a:prstGeom>
            <a:noFill/>
            <a:ln w="9525">
              <a:noFill/>
              <a:miter lim="800000"/>
              <a:headEnd/>
              <a:tailEnd/>
            </a:ln>
          </p:spPr>
          <p:txBody>
            <a:bodyPr>
              <a:spAutoFit/>
            </a:bodyPr>
            <a:lstStyle/>
            <a:p>
              <a:pPr>
                <a:spcBef>
                  <a:spcPct val="50000"/>
                </a:spcBef>
              </a:pPr>
              <a:r>
                <a:rPr lang="en-GB" b="1">
                  <a:latin typeface="Arial" charset="0"/>
                </a:rPr>
                <a:t>R</a:t>
              </a:r>
              <a:endParaRPr lang="en-GB" sz="2400" b="1">
                <a:latin typeface="Arial" charset="0"/>
              </a:endParaRPr>
            </a:p>
          </p:txBody>
        </p:sp>
      </p:grpSp>
      <p:sp>
        <p:nvSpPr>
          <p:cNvPr id="11272" name="Text Box 58"/>
          <p:cNvSpPr txBox="1">
            <a:spLocks noChangeArrowheads="1"/>
          </p:cNvSpPr>
          <p:nvPr/>
        </p:nvSpPr>
        <p:spPr bwMode="auto">
          <a:xfrm>
            <a:off x="1037230" y="5538788"/>
            <a:ext cx="7093945" cy="830997"/>
          </a:xfrm>
          <a:prstGeom prst="rect">
            <a:avLst/>
          </a:prstGeom>
          <a:noFill/>
          <a:ln w="9525">
            <a:noFill/>
            <a:miter lim="800000"/>
            <a:headEnd/>
            <a:tailEnd/>
          </a:ln>
        </p:spPr>
        <p:txBody>
          <a:bodyPr wrap="square">
            <a:spAutoFit/>
          </a:bodyPr>
          <a:lstStyle/>
          <a:p>
            <a:pPr algn="l"/>
            <a:r>
              <a:rPr lang="en-GB" sz="1600" i="1" dirty="0">
                <a:latin typeface="Arial" charset="0"/>
              </a:rPr>
              <a:t>Where </a:t>
            </a:r>
          </a:p>
          <a:p>
            <a:pPr algn="l"/>
            <a:r>
              <a:rPr lang="en-GB" sz="1600" i="1" dirty="0">
                <a:latin typeface="Arial" charset="0"/>
              </a:rPr>
              <a:t>V = voltage difference, I = current flow, R = resistance</a:t>
            </a:r>
          </a:p>
          <a:p>
            <a:r>
              <a:rPr lang="en-GB" sz="1600" dirty="0" smtClean="0">
                <a:latin typeface="Symbol" pitchFamily="18" charset="2"/>
              </a:rPr>
              <a:t>D</a:t>
            </a:r>
            <a:r>
              <a:rPr lang="en-GB" sz="1600" i="1" dirty="0" smtClean="0">
                <a:latin typeface="Arial" charset="0"/>
              </a:rPr>
              <a:t>P </a:t>
            </a:r>
            <a:r>
              <a:rPr lang="en-GB" sz="1600" i="1" dirty="0">
                <a:latin typeface="Arial" charset="0"/>
              </a:rPr>
              <a:t>= pressure difference, Q = </a:t>
            </a:r>
            <a:r>
              <a:rPr lang="en-GB" sz="1600" i="1" dirty="0" smtClean="0">
                <a:latin typeface="Arial" charset="0"/>
              </a:rPr>
              <a:t>volumetric </a:t>
            </a:r>
            <a:r>
              <a:rPr lang="en-GB" sz="1600" i="1" dirty="0">
                <a:latin typeface="Arial" charset="0"/>
              </a:rPr>
              <a:t>flow, R = resistance</a:t>
            </a:r>
          </a:p>
        </p:txBody>
      </p:sp>
      <p:pic>
        <p:nvPicPr>
          <p:cNvPr id="86018" name="Picture 2"/>
          <p:cNvPicPr>
            <a:picLocks noChangeAspect="1" noChangeArrowheads="1"/>
          </p:cNvPicPr>
          <p:nvPr/>
        </p:nvPicPr>
        <p:blipFill>
          <a:blip r:embed="rId3" cstate="print"/>
          <a:srcRect/>
          <a:stretch>
            <a:fillRect/>
          </a:stretch>
        </p:blipFill>
        <p:spPr bwMode="auto">
          <a:xfrm>
            <a:off x="878575" y="3429000"/>
            <a:ext cx="2574309" cy="1959335"/>
          </a:xfrm>
          <a:prstGeom prst="rect">
            <a:avLst/>
          </a:prstGeom>
          <a:noFill/>
          <a:ln w="9525">
            <a:noFill/>
            <a:miter lim="800000"/>
            <a:headEnd/>
            <a:tailEnd/>
          </a:ln>
          <a:effectLst/>
        </p:spPr>
      </p:pic>
      <p:sp>
        <p:nvSpPr>
          <p:cNvPr id="31" name="Text Box 56"/>
          <p:cNvSpPr txBox="1">
            <a:spLocks noChangeArrowheads="1"/>
          </p:cNvSpPr>
          <p:nvPr/>
        </p:nvSpPr>
        <p:spPr bwMode="auto">
          <a:xfrm>
            <a:off x="4283107" y="1956593"/>
            <a:ext cx="4102100" cy="930275"/>
          </a:xfrm>
          <a:prstGeom prst="rect">
            <a:avLst/>
          </a:prstGeom>
          <a:noFill/>
          <a:ln w="9525">
            <a:noFill/>
            <a:miter lim="800000"/>
            <a:headEnd/>
            <a:tailEnd/>
          </a:ln>
        </p:spPr>
        <p:txBody>
          <a:bodyPr>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spcBef>
                <a:spcPct val="50000"/>
              </a:spcBef>
            </a:pPr>
            <a:r>
              <a:rPr lang="en-GB" sz="2200" b="1" dirty="0">
                <a:latin typeface="Arial" charset="0"/>
              </a:rPr>
              <a:t>Electrical Circuit </a:t>
            </a:r>
            <a:r>
              <a:rPr lang="en-GB" sz="2200" i="1" dirty="0">
                <a:latin typeface="Arial" charset="0"/>
              </a:rPr>
              <a:t>(Ohm’s Law)</a:t>
            </a:r>
          </a:p>
          <a:p>
            <a:pPr>
              <a:spcBef>
                <a:spcPct val="50000"/>
              </a:spcBef>
            </a:pPr>
            <a:r>
              <a:rPr lang="en-GB" sz="2200" dirty="0" smtClean="0">
                <a:latin typeface="Arial" charset="0"/>
              </a:rPr>
              <a:t>V </a:t>
            </a:r>
            <a:r>
              <a:rPr lang="en-GB" sz="2200" dirty="0">
                <a:latin typeface="Arial" charset="0"/>
              </a:rPr>
              <a:t>= </a:t>
            </a:r>
            <a:r>
              <a:rPr lang="en-GB" sz="2200" dirty="0" smtClean="0">
                <a:latin typeface="Arial" charset="0"/>
              </a:rPr>
              <a:t>I.R</a:t>
            </a:r>
            <a:endParaRPr lang="en-GB" sz="2200" dirty="0">
              <a:latin typeface="Arial" charset="0"/>
            </a:endParaRPr>
          </a:p>
        </p:txBody>
      </p:sp>
      <p:sp>
        <p:nvSpPr>
          <p:cNvPr id="32" name="Text Box 57"/>
          <p:cNvSpPr txBox="1">
            <a:spLocks noChangeArrowheads="1"/>
          </p:cNvSpPr>
          <p:nvPr/>
        </p:nvSpPr>
        <p:spPr bwMode="auto">
          <a:xfrm>
            <a:off x="4200557" y="3971131"/>
            <a:ext cx="4400550" cy="930275"/>
          </a:xfrm>
          <a:prstGeom prst="rect">
            <a:avLst/>
          </a:prstGeom>
          <a:noFill/>
          <a:ln w="9525">
            <a:noFill/>
            <a:miter lim="800000"/>
            <a:headEnd/>
            <a:tailEnd/>
          </a:ln>
        </p:spPr>
        <p:txBody>
          <a:bodyPr>
            <a:spAutoFit/>
          </a:bodyPr>
          <a:ls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spcBef>
                <a:spcPct val="50000"/>
              </a:spcBef>
            </a:pPr>
            <a:r>
              <a:rPr lang="en-GB" sz="2200" b="1" dirty="0">
                <a:latin typeface="Arial" charset="0"/>
              </a:rPr>
              <a:t>Fluid Circuit</a:t>
            </a:r>
            <a:r>
              <a:rPr lang="en-GB" sz="2200" dirty="0">
                <a:latin typeface="Arial" charset="0"/>
              </a:rPr>
              <a:t> (</a:t>
            </a:r>
            <a:r>
              <a:rPr lang="en-GB" sz="2200" i="1" dirty="0">
                <a:latin typeface="Arial" charset="0"/>
              </a:rPr>
              <a:t>Darcy’s Law</a:t>
            </a:r>
            <a:r>
              <a:rPr lang="en-GB" sz="2200" dirty="0">
                <a:latin typeface="Arial" charset="0"/>
              </a:rPr>
              <a:t>)</a:t>
            </a:r>
          </a:p>
          <a:p>
            <a:pPr>
              <a:spcBef>
                <a:spcPct val="50000"/>
              </a:spcBef>
            </a:pPr>
            <a:r>
              <a:rPr lang="en-GB" sz="2200" dirty="0" smtClean="0">
                <a:latin typeface="Symbol" pitchFamily="18" charset="2"/>
              </a:rPr>
              <a:t>D</a:t>
            </a:r>
            <a:r>
              <a:rPr lang="en-GB" sz="2200" dirty="0" smtClean="0">
                <a:latin typeface="Arial" charset="0"/>
              </a:rPr>
              <a:t>P </a:t>
            </a:r>
            <a:r>
              <a:rPr lang="en-GB" sz="2200" dirty="0">
                <a:latin typeface="Arial" charset="0"/>
              </a:rPr>
              <a:t>= </a:t>
            </a:r>
            <a:r>
              <a:rPr lang="en-GB" sz="2200" dirty="0" smtClean="0">
                <a:latin typeface="Arial" charset="0"/>
              </a:rPr>
              <a:t>Q.R</a:t>
            </a:r>
            <a:endParaRPr lang="en-GB" sz="2200" dirty="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3143250" cy="6857999"/>
          </a:xfrm>
          <a:gradFill>
            <a:gsLst>
              <a:gs pos="0">
                <a:srgbClr val="5E9EFF"/>
              </a:gs>
              <a:gs pos="39999">
                <a:srgbClr val="85C2FF">
                  <a:alpha val="31000"/>
                </a:srgbClr>
              </a:gs>
              <a:gs pos="100000">
                <a:schemeClr val="bg1"/>
              </a:gs>
            </a:gsLst>
            <a:lin ang="5400000" scaled="1"/>
          </a:gradFill>
        </p:spPr>
        <p:txBody>
          <a:bodyPr rtlCol="0">
            <a:normAutofit/>
          </a:bodyPr>
          <a:lstStyle/>
          <a:p>
            <a:pPr algn="l" eaLnBrk="1" fontAlgn="auto" hangingPunct="1">
              <a:spcAft>
                <a:spcPts val="0"/>
              </a:spcAft>
              <a:defRPr/>
            </a:pPr>
            <a:r>
              <a:rPr lang="en-GB" sz="3200" dirty="0" smtClean="0"/>
              <a:t>The hemodynamic determinants of mean blood pressure (MBP) </a:t>
            </a:r>
          </a:p>
        </p:txBody>
      </p:sp>
      <p:sp>
        <p:nvSpPr>
          <p:cNvPr id="11267" name="Rectangle 3"/>
          <p:cNvSpPr>
            <a:spLocks noGrp="1" noChangeArrowheads="1"/>
          </p:cNvSpPr>
          <p:nvPr>
            <p:ph idx="1"/>
          </p:nvPr>
        </p:nvSpPr>
        <p:spPr>
          <a:xfrm>
            <a:off x="3200400" y="2647950"/>
            <a:ext cx="5834063" cy="571500"/>
          </a:xfrm>
        </p:spPr>
        <p:txBody>
          <a:bodyPr/>
          <a:lstStyle/>
          <a:p>
            <a:pPr eaLnBrk="1" hangingPunct="1">
              <a:lnSpc>
                <a:spcPct val="90000"/>
              </a:lnSpc>
              <a:buFontTx/>
              <a:buNone/>
              <a:defRPr/>
            </a:pPr>
            <a:r>
              <a:rPr lang="en-GB" sz="2400" dirty="0" smtClean="0">
                <a:latin typeface="+mj-lt"/>
              </a:rPr>
              <a:t>MBP = Cardiac output (CO) x Resistance (PVR)</a:t>
            </a:r>
          </a:p>
          <a:p>
            <a:pPr algn="ctr" eaLnBrk="1" hangingPunct="1">
              <a:lnSpc>
                <a:spcPct val="90000"/>
              </a:lnSpc>
              <a:buFontTx/>
              <a:buNone/>
              <a:defRPr/>
            </a:pPr>
            <a:endParaRPr lang="en-GB" sz="2400" dirty="0" smtClean="0">
              <a:latin typeface="+mj-lt"/>
            </a:endParaRPr>
          </a:p>
        </p:txBody>
      </p:sp>
      <p:sp>
        <p:nvSpPr>
          <p:cNvPr id="11268" name="Text Box 4"/>
          <p:cNvSpPr txBox="1">
            <a:spLocks noChangeArrowheads="1"/>
          </p:cNvSpPr>
          <p:nvPr/>
        </p:nvSpPr>
        <p:spPr bwMode="auto">
          <a:xfrm>
            <a:off x="3360738" y="3746500"/>
            <a:ext cx="4779962" cy="461963"/>
          </a:xfrm>
          <a:prstGeom prst="rect">
            <a:avLst/>
          </a:prstGeom>
          <a:noFill/>
          <a:ln w="12700">
            <a:noFill/>
            <a:miter lim="800000"/>
            <a:headEnd type="none" w="sm" len="sm"/>
            <a:tailEnd type="none" w="sm" len="sm"/>
          </a:ln>
        </p:spPr>
        <p:txBody>
          <a:bodyPr wrap="none">
            <a:spAutoFit/>
          </a:bodyPr>
          <a:lstStyle/>
          <a:p>
            <a:pPr algn="ctr" eaLnBrk="0" hangingPunct="0">
              <a:defRPr/>
            </a:pPr>
            <a:r>
              <a:rPr lang="en-GB" i="1" dirty="0">
                <a:latin typeface="+mj-lt"/>
              </a:rPr>
              <a:t>stroke volume (SV) x heart rate (HR)</a:t>
            </a:r>
            <a:endParaRPr lang="en-US" i="1" dirty="0">
              <a:latin typeface="+mj-lt"/>
            </a:endParaRPr>
          </a:p>
        </p:txBody>
      </p:sp>
      <p:sp>
        <p:nvSpPr>
          <p:cNvPr id="5127" name="Line 8"/>
          <p:cNvSpPr>
            <a:spLocks noChangeShapeType="1"/>
          </p:cNvSpPr>
          <p:nvPr/>
        </p:nvSpPr>
        <p:spPr bwMode="auto">
          <a:xfrm>
            <a:off x="5146675" y="3086100"/>
            <a:ext cx="6350" cy="628650"/>
          </a:xfrm>
          <a:prstGeom prst="line">
            <a:avLst/>
          </a:prstGeom>
          <a:noFill/>
          <a:ln w="12700">
            <a:solidFill>
              <a:schemeClr val="tx1"/>
            </a:solidFill>
            <a:round/>
            <a:headEnd type="none" w="sm" len="sm"/>
            <a:tailEnd type="triangle" w="med" len="med"/>
          </a:ln>
        </p:spPr>
        <p:txBody>
          <a:bodyPr/>
          <a:lstStyle/>
          <a:p>
            <a:endParaRPr lang="en-GB"/>
          </a:p>
        </p:txBody>
      </p:sp>
      <p:sp>
        <p:nvSpPr>
          <p:cNvPr id="11270" name="Text Box 10"/>
          <p:cNvSpPr txBox="1">
            <a:spLocks noChangeArrowheads="1"/>
          </p:cNvSpPr>
          <p:nvPr/>
        </p:nvSpPr>
        <p:spPr bwMode="auto">
          <a:xfrm>
            <a:off x="3248167" y="5772150"/>
            <a:ext cx="5649771" cy="584775"/>
          </a:xfrm>
          <a:prstGeom prst="rect">
            <a:avLst/>
          </a:prstGeom>
          <a:noFill/>
          <a:ln w="9525">
            <a:noFill/>
            <a:miter lim="800000"/>
            <a:headEnd/>
            <a:tailEnd/>
          </a:ln>
        </p:spPr>
        <p:txBody>
          <a:bodyPr wrap="square">
            <a:spAutoFit/>
          </a:bodyPr>
          <a:lstStyle/>
          <a:p>
            <a:pPr algn="r" eaLnBrk="0" hangingPunct="0">
              <a:defRPr/>
            </a:pPr>
            <a:r>
              <a:rPr lang="en-GB" sz="1600" i="1" dirty="0" smtClean="0">
                <a:solidFill>
                  <a:srgbClr val="003399"/>
                </a:solidFill>
                <a:latin typeface="+mj-lt"/>
              </a:rPr>
              <a:t>(this </a:t>
            </a:r>
            <a:r>
              <a:rPr lang="en-GB" sz="1600" i="1" dirty="0">
                <a:solidFill>
                  <a:srgbClr val="003399"/>
                </a:solidFill>
                <a:latin typeface="+mj-lt"/>
              </a:rPr>
              <a:t>assumes steady flow and that right atrial pressure is negligible)</a:t>
            </a:r>
            <a:endParaRPr lang="en-US" sz="1600" i="1" dirty="0">
              <a:solidFill>
                <a:srgbClr val="003399"/>
              </a:solidFill>
              <a:latin typeface="+mj-lt"/>
            </a:endParaRPr>
          </a:p>
        </p:txBody>
      </p:sp>
      <p:sp>
        <p:nvSpPr>
          <p:cNvPr id="7" name="TextBox 6"/>
          <p:cNvSpPr txBox="1"/>
          <p:nvPr/>
        </p:nvSpPr>
        <p:spPr>
          <a:xfrm>
            <a:off x="3220872" y="1951626"/>
            <a:ext cx="4497187" cy="461665"/>
          </a:xfrm>
          <a:prstGeom prst="rect">
            <a:avLst/>
          </a:prstGeom>
          <a:noFill/>
        </p:spPr>
        <p:txBody>
          <a:bodyPr wrap="square" rtlCol="0">
            <a:spAutoFit/>
          </a:bodyPr>
          <a:lstStyle/>
          <a:p>
            <a:r>
              <a:rPr lang="en-GB" dirty="0" smtClean="0">
                <a:solidFill>
                  <a:schemeClr val="accent1"/>
                </a:solidFill>
                <a:latin typeface="Symbol" pitchFamily="18" charset="2"/>
              </a:rPr>
              <a:t> D</a:t>
            </a:r>
            <a:r>
              <a:rPr lang="en-GB" dirty="0" smtClean="0">
                <a:solidFill>
                  <a:schemeClr val="accent1"/>
                </a:solidFill>
                <a:latin typeface="+mn-lt"/>
              </a:rPr>
              <a:t>P   =             Q                     x        R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
            <a:ext cx="9144000" cy="930165"/>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dirty="0" smtClean="0"/>
              <a:t>Pressure throughout the circulation</a:t>
            </a:r>
            <a:endParaRPr lang="en-US" sz="3200" dirty="0" smtClean="0"/>
          </a:p>
        </p:txBody>
      </p:sp>
      <p:sp>
        <p:nvSpPr>
          <p:cNvPr id="24579" name="Rectangle 3"/>
          <p:cNvSpPr>
            <a:spLocks noChangeArrowheads="1"/>
          </p:cNvSpPr>
          <p:nvPr/>
        </p:nvSpPr>
        <p:spPr bwMode="auto">
          <a:xfrm>
            <a:off x="5833853" y="1157444"/>
            <a:ext cx="1019908" cy="4038600"/>
          </a:xfrm>
          <a:prstGeom prst="rect">
            <a:avLst/>
          </a:prstGeom>
          <a:solidFill>
            <a:srgbClr val="CCFF99"/>
          </a:solidFill>
          <a:ln w="9525">
            <a:noFill/>
            <a:miter lim="800000"/>
            <a:headEnd/>
            <a:tailEnd/>
          </a:ln>
        </p:spPr>
        <p:txBody>
          <a:bodyPr wrap="none" anchor="ctr"/>
          <a:lstStyle/>
          <a:p>
            <a:pPr eaLnBrk="0" hangingPunct="0"/>
            <a:endParaRPr lang="en-US"/>
          </a:p>
        </p:txBody>
      </p:sp>
      <p:sp>
        <p:nvSpPr>
          <p:cNvPr id="24580" name="Rectangle 4"/>
          <p:cNvSpPr>
            <a:spLocks noChangeArrowheads="1"/>
          </p:cNvSpPr>
          <p:nvPr/>
        </p:nvSpPr>
        <p:spPr bwMode="auto">
          <a:xfrm>
            <a:off x="5271146" y="1157444"/>
            <a:ext cx="1019908" cy="4038600"/>
          </a:xfrm>
          <a:prstGeom prst="rect">
            <a:avLst/>
          </a:prstGeom>
          <a:solidFill>
            <a:srgbClr val="CCFFCC"/>
          </a:solidFill>
          <a:ln w="9525">
            <a:noFill/>
            <a:miter lim="800000"/>
            <a:headEnd/>
            <a:tailEnd/>
          </a:ln>
        </p:spPr>
        <p:txBody>
          <a:bodyPr wrap="none" anchor="ctr"/>
          <a:lstStyle/>
          <a:p>
            <a:pPr eaLnBrk="0" hangingPunct="0"/>
            <a:endParaRPr lang="en-US"/>
          </a:p>
        </p:txBody>
      </p:sp>
      <p:sp>
        <p:nvSpPr>
          <p:cNvPr id="24581" name="Rectangle 5"/>
          <p:cNvSpPr>
            <a:spLocks noChangeArrowheads="1"/>
          </p:cNvSpPr>
          <p:nvPr/>
        </p:nvSpPr>
        <p:spPr bwMode="auto">
          <a:xfrm>
            <a:off x="4690853" y="1157444"/>
            <a:ext cx="650631" cy="4038600"/>
          </a:xfrm>
          <a:prstGeom prst="rect">
            <a:avLst/>
          </a:prstGeom>
          <a:solidFill>
            <a:srgbClr val="CCFFFF"/>
          </a:solidFill>
          <a:ln w="9525">
            <a:noFill/>
            <a:miter lim="800000"/>
            <a:headEnd/>
            <a:tailEnd/>
          </a:ln>
        </p:spPr>
        <p:txBody>
          <a:bodyPr wrap="none" anchor="ctr"/>
          <a:lstStyle/>
          <a:p>
            <a:pPr eaLnBrk="0" hangingPunct="0"/>
            <a:endParaRPr lang="en-US"/>
          </a:p>
        </p:txBody>
      </p:sp>
      <p:sp>
        <p:nvSpPr>
          <p:cNvPr id="24582" name="Rectangle 6"/>
          <p:cNvSpPr>
            <a:spLocks noChangeArrowheads="1"/>
          </p:cNvSpPr>
          <p:nvPr/>
        </p:nvSpPr>
        <p:spPr bwMode="auto">
          <a:xfrm>
            <a:off x="4198484" y="1157444"/>
            <a:ext cx="597877" cy="4038600"/>
          </a:xfrm>
          <a:prstGeom prst="rect">
            <a:avLst/>
          </a:prstGeom>
          <a:solidFill>
            <a:srgbClr val="CCECFF"/>
          </a:solidFill>
          <a:ln w="9525">
            <a:noFill/>
            <a:miter lim="800000"/>
            <a:headEnd/>
            <a:tailEnd/>
          </a:ln>
        </p:spPr>
        <p:txBody>
          <a:bodyPr wrap="none" anchor="ctr"/>
          <a:lstStyle/>
          <a:p>
            <a:pPr eaLnBrk="0" hangingPunct="0"/>
            <a:endParaRPr lang="en-US"/>
          </a:p>
        </p:txBody>
      </p:sp>
      <p:sp>
        <p:nvSpPr>
          <p:cNvPr id="24583" name="Rectangle 7"/>
          <p:cNvSpPr>
            <a:spLocks noChangeArrowheads="1"/>
          </p:cNvSpPr>
          <p:nvPr/>
        </p:nvSpPr>
        <p:spPr bwMode="auto">
          <a:xfrm>
            <a:off x="3530269" y="1157444"/>
            <a:ext cx="808892" cy="4038600"/>
          </a:xfrm>
          <a:prstGeom prst="rect">
            <a:avLst/>
          </a:prstGeom>
          <a:solidFill>
            <a:srgbClr val="FFCCFF"/>
          </a:solidFill>
          <a:ln w="9525">
            <a:noFill/>
            <a:miter lim="800000"/>
            <a:headEnd/>
            <a:tailEnd/>
          </a:ln>
        </p:spPr>
        <p:txBody>
          <a:bodyPr wrap="none" anchor="ctr"/>
          <a:lstStyle/>
          <a:p>
            <a:pPr eaLnBrk="0" hangingPunct="0"/>
            <a:endParaRPr lang="en-US"/>
          </a:p>
        </p:txBody>
      </p:sp>
      <p:sp>
        <p:nvSpPr>
          <p:cNvPr id="24584" name="Rectangle 8"/>
          <p:cNvSpPr>
            <a:spLocks noChangeArrowheads="1"/>
          </p:cNvSpPr>
          <p:nvPr/>
        </p:nvSpPr>
        <p:spPr bwMode="auto">
          <a:xfrm>
            <a:off x="3108238" y="1157444"/>
            <a:ext cx="492369" cy="4038600"/>
          </a:xfrm>
          <a:prstGeom prst="rect">
            <a:avLst/>
          </a:prstGeom>
          <a:solidFill>
            <a:srgbClr val="FF6699"/>
          </a:solidFill>
          <a:ln w="9525">
            <a:noFill/>
            <a:miter lim="800000"/>
            <a:headEnd/>
            <a:tailEnd/>
          </a:ln>
        </p:spPr>
        <p:txBody>
          <a:bodyPr wrap="none" anchor="ctr"/>
          <a:lstStyle/>
          <a:p>
            <a:pPr eaLnBrk="0" hangingPunct="0"/>
            <a:endParaRPr lang="en-US"/>
          </a:p>
        </p:txBody>
      </p:sp>
      <p:sp>
        <p:nvSpPr>
          <p:cNvPr id="24585" name="Rectangle 9"/>
          <p:cNvSpPr>
            <a:spLocks noChangeArrowheads="1"/>
          </p:cNvSpPr>
          <p:nvPr/>
        </p:nvSpPr>
        <p:spPr bwMode="auto">
          <a:xfrm>
            <a:off x="2615869" y="1157444"/>
            <a:ext cx="492369" cy="4038600"/>
          </a:xfrm>
          <a:prstGeom prst="rect">
            <a:avLst/>
          </a:prstGeom>
          <a:solidFill>
            <a:srgbClr val="FF6699"/>
          </a:solidFill>
          <a:ln w="9525" algn="ctr">
            <a:noFill/>
            <a:miter lim="800000"/>
            <a:headEnd/>
            <a:tailEnd/>
          </a:ln>
        </p:spPr>
        <p:txBody>
          <a:bodyPr wrap="none" anchor="ctr"/>
          <a:lstStyle/>
          <a:p>
            <a:pPr eaLnBrk="0" hangingPunct="0"/>
            <a:endParaRPr lang="en-US"/>
          </a:p>
        </p:txBody>
      </p:sp>
      <p:sp>
        <p:nvSpPr>
          <p:cNvPr id="24586" name="Rectangle 10"/>
          <p:cNvSpPr>
            <a:spLocks noChangeArrowheads="1"/>
          </p:cNvSpPr>
          <p:nvPr/>
        </p:nvSpPr>
        <p:spPr bwMode="auto">
          <a:xfrm>
            <a:off x="1930069" y="1157444"/>
            <a:ext cx="967154" cy="4038600"/>
          </a:xfrm>
          <a:prstGeom prst="rect">
            <a:avLst/>
          </a:prstGeom>
          <a:solidFill>
            <a:srgbClr val="FFCC99"/>
          </a:solidFill>
          <a:ln w="9525">
            <a:noFill/>
            <a:miter lim="800000"/>
            <a:headEnd/>
            <a:tailEnd/>
          </a:ln>
        </p:spPr>
        <p:txBody>
          <a:bodyPr wrap="none" anchor="ctr"/>
          <a:lstStyle/>
          <a:p>
            <a:pPr eaLnBrk="0" hangingPunct="0"/>
            <a:endParaRPr lang="en-US"/>
          </a:p>
        </p:txBody>
      </p:sp>
      <p:sp>
        <p:nvSpPr>
          <p:cNvPr id="24587" name="Freeform 11"/>
          <p:cNvSpPr>
            <a:spLocks/>
          </p:cNvSpPr>
          <p:nvPr/>
        </p:nvSpPr>
        <p:spPr bwMode="auto">
          <a:xfrm>
            <a:off x="1930069" y="1379695"/>
            <a:ext cx="2620108" cy="3330575"/>
          </a:xfrm>
          <a:custGeom>
            <a:avLst/>
            <a:gdLst>
              <a:gd name="T0" fmla="*/ 0 w 1788"/>
              <a:gd name="T1" fmla="*/ 2147483647 h 2098"/>
              <a:gd name="T2" fmla="*/ 2147483647 w 1788"/>
              <a:gd name="T3" fmla="*/ 2147483647 h 2098"/>
              <a:gd name="T4" fmla="*/ 2147483647 w 1788"/>
              <a:gd name="T5" fmla="*/ 2147483647 h 2098"/>
              <a:gd name="T6" fmla="*/ 2147483647 w 1788"/>
              <a:gd name="T7" fmla="*/ 2147483647 h 2098"/>
              <a:gd name="T8" fmla="*/ 2147483647 w 1788"/>
              <a:gd name="T9" fmla="*/ 2147483647 h 2098"/>
              <a:gd name="T10" fmla="*/ 2147483647 w 1788"/>
              <a:gd name="T11" fmla="*/ 2147483647 h 2098"/>
              <a:gd name="T12" fmla="*/ 2147483647 w 1788"/>
              <a:gd name="T13" fmla="*/ 2147483647 h 2098"/>
              <a:gd name="T14" fmla="*/ 2147483647 w 1788"/>
              <a:gd name="T15" fmla="*/ 2147483647 h 2098"/>
              <a:gd name="T16" fmla="*/ 2147483647 w 1788"/>
              <a:gd name="T17" fmla="*/ 2147483647 h 2098"/>
              <a:gd name="T18" fmla="*/ 2147483647 w 1788"/>
              <a:gd name="T19" fmla="*/ 2147483647 h 2098"/>
              <a:gd name="T20" fmla="*/ 2147483647 w 1788"/>
              <a:gd name="T21" fmla="*/ 2147483647 h 2098"/>
              <a:gd name="T22" fmla="*/ 2147483647 w 1788"/>
              <a:gd name="T23" fmla="*/ 2147483647 h 2098"/>
              <a:gd name="T24" fmla="*/ 2147483647 w 1788"/>
              <a:gd name="T25" fmla="*/ 0 h 2098"/>
              <a:gd name="T26" fmla="*/ 2147483647 w 1788"/>
              <a:gd name="T27" fmla="*/ 2147483647 h 2098"/>
              <a:gd name="T28" fmla="*/ 0 w 1788"/>
              <a:gd name="T29" fmla="*/ 2147483647 h 2098"/>
              <a:gd name="T30" fmla="*/ 0 w 1788"/>
              <a:gd name="T31" fmla="*/ 2147483647 h 20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88"/>
              <a:gd name="T49" fmla="*/ 0 h 2098"/>
              <a:gd name="T50" fmla="*/ 1788 w 1788"/>
              <a:gd name="T51" fmla="*/ 2098 h 20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88" h="2098">
                <a:moveTo>
                  <a:pt x="0" y="766"/>
                </a:moveTo>
                <a:lnTo>
                  <a:pt x="200" y="783"/>
                </a:lnTo>
                <a:lnTo>
                  <a:pt x="558" y="860"/>
                </a:lnTo>
                <a:lnTo>
                  <a:pt x="852" y="1450"/>
                </a:lnTo>
                <a:lnTo>
                  <a:pt x="952" y="1750"/>
                </a:lnTo>
                <a:lnTo>
                  <a:pt x="1063" y="1866"/>
                </a:lnTo>
                <a:lnTo>
                  <a:pt x="1237" y="1934"/>
                </a:lnTo>
                <a:lnTo>
                  <a:pt x="1788" y="2098"/>
                </a:lnTo>
                <a:lnTo>
                  <a:pt x="1402" y="1963"/>
                </a:lnTo>
                <a:lnTo>
                  <a:pt x="1145" y="1866"/>
                </a:lnTo>
                <a:lnTo>
                  <a:pt x="998" y="1692"/>
                </a:lnTo>
                <a:lnTo>
                  <a:pt x="925" y="1402"/>
                </a:lnTo>
                <a:lnTo>
                  <a:pt x="604" y="0"/>
                </a:lnTo>
                <a:lnTo>
                  <a:pt x="383" y="164"/>
                </a:lnTo>
                <a:lnTo>
                  <a:pt x="0" y="142"/>
                </a:lnTo>
                <a:lnTo>
                  <a:pt x="0" y="766"/>
                </a:lnTo>
                <a:close/>
              </a:path>
            </a:pathLst>
          </a:custGeom>
          <a:solidFill>
            <a:srgbClr val="FFCCCC"/>
          </a:solidFill>
          <a:ln w="9525">
            <a:solidFill>
              <a:schemeClr val="tx1"/>
            </a:solidFill>
            <a:round/>
            <a:headEnd/>
            <a:tailEnd/>
          </a:ln>
        </p:spPr>
        <p:txBody>
          <a:bodyPr/>
          <a:lstStyle/>
          <a:p>
            <a:endParaRPr lang="en-GB"/>
          </a:p>
        </p:txBody>
      </p:sp>
      <p:sp>
        <p:nvSpPr>
          <p:cNvPr id="24588" name="Freeform 12"/>
          <p:cNvSpPr>
            <a:spLocks/>
          </p:cNvSpPr>
          <p:nvPr/>
        </p:nvSpPr>
        <p:spPr bwMode="auto">
          <a:xfrm>
            <a:off x="4778776" y="4141944"/>
            <a:ext cx="550985" cy="782638"/>
          </a:xfrm>
          <a:custGeom>
            <a:avLst/>
            <a:gdLst>
              <a:gd name="T0" fmla="*/ 0 w 492"/>
              <a:gd name="T1" fmla="*/ 2147483647 h 612"/>
              <a:gd name="T2" fmla="*/ 2147483647 w 492"/>
              <a:gd name="T3" fmla="*/ 2147483647 h 612"/>
              <a:gd name="T4" fmla="*/ 2147483647 w 492"/>
              <a:gd name="T5" fmla="*/ 0 h 612"/>
              <a:gd name="T6" fmla="*/ 2147483647 w 492"/>
              <a:gd name="T7" fmla="*/ 0 h 612"/>
              <a:gd name="T8" fmla="*/ 2147483647 w 492"/>
              <a:gd name="T9" fmla="*/ 2147483647 h 612"/>
              <a:gd name="T10" fmla="*/ 0 w 492"/>
              <a:gd name="T11" fmla="*/ 2147483647 h 612"/>
              <a:gd name="T12" fmla="*/ 0 w 492"/>
              <a:gd name="T13" fmla="*/ 2147483647 h 612"/>
              <a:gd name="T14" fmla="*/ 0 60000 65536"/>
              <a:gd name="T15" fmla="*/ 0 60000 65536"/>
              <a:gd name="T16" fmla="*/ 0 60000 65536"/>
              <a:gd name="T17" fmla="*/ 0 60000 65536"/>
              <a:gd name="T18" fmla="*/ 0 60000 65536"/>
              <a:gd name="T19" fmla="*/ 0 60000 65536"/>
              <a:gd name="T20" fmla="*/ 0 60000 65536"/>
              <a:gd name="T21" fmla="*/ 0 w 492"/>
              <a:gd name="T22" fmla="*/ 0 h 612"/>
              <a:gd name="T23" fmla="*/ 492 w 492"/>
              <a:gd name="T24" fmla="*/ 612 h 6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2" h="612">
                <a:moveTo>
                  <a:pt x="0" y="612"/>
                </a:moveTo>
                <a:lnTo>
                  <a:pt x="492" y="612"/>
                </a:lnTo>
                <a:lnTo>
                  <a:pt x="492" y="0"/>
                </a:lnTo>
                <a:lnTo>
                  <a:pt x="228" y="0"/>
                </a:lnTo>
                <a:lnTo>
                  <a:pt x="228" y="420"/>
                </a:lnTo>
                <a:lnTo>
                  <a:pt x="0" y="420"/>
                </a:lnTo>
                <a:lnTo>
                  <a:pt x="0" y="612"/>
                </a:lnTo>
                <a:close/>
              </a:path>
            </a:pathLst>
          </a:custGeom>
          <a:solidFill>
            <a:srgbClr val="99CCFF"/>
          </a:solidFill>
          <a:ln w="9525">
            <a:solidFill>
              <a:schemeClr val="tx1"/>
            </a:solidFill>
            <a:round/>
            <a:headEnd/>
            <a:tailEnd/>
          </a:ln>
        </p:spPr>
        <p:txBody>
          <a:bodyPr/>
          <a:lstStyle/>
          <a:p>
            <a:endParaRPr lang="en-GB"/>
          </a:p>
        </p:txBody>
      </p:sp>
      <p:sp>
        <p:nvSpPr>
          <p:cNvPr id="24589" name="Freeform 13"/>
          <p:cNvSpPr>
            <a:spLocks/>
          </p:cNvSpPr>
          <p:nvPr/>
        </p:nvSpPr>
        <p:spPr bwMode="auto">
          <a:xfrm>
            <a:off x="5329762" y="4141944"/>
            <a:ext cx="631581" cy="522288"/>
          </a:xfrm>
          <a:custGeom>
            <a:avLst/>
            <a:gdLst>
              <a:gd name="T0" fmla="*/ 0 w 564"/>
              <a:gd name="T1" fmla="*/ 0 h 408"/>
              <a:gd name="T2" fmla="*/ 2147483647 w 564"/>
              <a:gd name="T3" fmla="*/ 2147483647 h 408"/>
              <a:gd name="T4" fmla="*/ 2147483647 w 564"/>
              <a:gd name="T5" fmla="*/ 2147483647 h 408"/>
              <a:gd name="T6" fmla="*/ 2147483647 w 564"/>
              <a:gd name="T7" fmla="*/ 2147483647 h 408"/>
              <a:gd name="T8" fmla="*/ 0 w 564"/>
              <a:gd name="T9" fmla="*/ 2147483647 h 408"/>
              <a:gd name="T10" fmla="*/ 0 w 564"/>
              <a:gd name="T11" fmla="*/ 0 h 408"/>
              <a:gd name="T12" fmla="*/ 0 60000 65536"/>
              <a:gd name="T13" fmla="*/ 0 60000 65536"/>
              <a:gd name="T14" fmla="*/ 0 60000 65536"/>
              <a:gd name="T15" fmla="*/ 0 60000 65536"/>
              <a:gd name="T16" fmla="*/ 0 60000 65536"/>
              <a:gd name="T17" fmla="*/ 0 60000 65536"/>
              <a:gd name="T18" fmla="*/ 0 w 564"/>
              <a:gd name="T19" fmla="*/ 0 h 408"/>
              <a:gd name="T20" fmla="*/ 564 w 564"/>
              <a:gd name="T21" fmla="*/ 408 h 408"/>
            </a:gdLst>
            <a:ahLst/>
            <a:cxnLst>
              <a:cxn ang="T12">
                <a:pos x="T0" y="T1"/>
              </a:cxn>
              <a:cxn ang="T13">
                <a:pos x="T2" y="T3"/>
              </a:cxn>
              <a:cxn ang="T14">
                <a:pos x="T4" y="T5"/>
              </a:cxn>
              <a:cxn ang="T15">
                <a:pos x="T6" y="T7"/>
              </a:cxn>
              <a:cxn ang="T16">
                <a:pos x="T8" y="T9"/>
              </a:cxn>
              <a:cxn ang="T17">
                <a:pos x="T10" y="T11"/>
              </a:cxn>
            </a:cxnLst>
            <a:rect l="T18" t="T19" r="T20" b="T21"/>
            <a:pathLst>
              <a:path w="564" h="408">
                <a:moveTo>
                  <a:pt x="0" y="0"/>
                </a:moveTo>
                <a:lnTo>
                  <a:pt x="360" y="312"/>
                </a:lnTo>
                <a:lnTo>
                  <a:pt x="564" y="408"/>
                </a:lnTo>
                <a:lnTo>
                  <a:pt x="336" y="384"/>
                </a:lnTo>
                <a:lnTo>
                  <a:pt x="0" y="336"/>
                </a:lnTo>
                <a:lnTo>
                  <a:pt x="0" y="0"/>
                </a:lnTo>
                <a:close/>
              </a:path>
            </a:pathLst>
          </a:custGeom>
          <a:solidFill>
            <a:srgbClr val="99CCFF"/>
          </a:solidFill>
          <a:ln w="9525">
            <a:solidFill>
              <a:schemeClr val="tx1"/>
            </a:solidFill>
            <a:round/>
            <a:headEnd/>
            <a:tailEnd/>
          </a:ln>
        </p:spPr>
        <p:txBody>
          <a:bodyPr/>
          <a:lstStyle/>
          <a:p>
            <a:endParaRPr lang="en-GB"/>
          </a:p>
        </p:txBody>
      </p:sp>
      <p:sp>
        <p:nvSpPr>
          <p:cNvPr id="24590" name="Freeform 14"/>
          <p:cNvSpPr>
            <a:spLocks/>
          </p:cNvSpPr>
          <p:nvPr/>
        </p:nvSpPr>
        <p:spPr bwMode="auto">
          <a:xfrm>
            <a:off x="6270539" y="1579719"/>
            <a:ext cx="565638" cy="3375025"/>
          </a:xfrm>
          <a:custGeom>
            <a:avLst/>
            <a:gdLst>
              <a:gd name="T0" fmla="*/ 2147483647 w 504"/>
              <a:gd name="T1" fmla="*/ 2147483647 h 2640"/>
              <a:gd name="T2" fmla="*/ 2147483647 w 504"/>
              <a:gd name="T3" fmla="*/ 2147483647 h 2640"/>
              <a:gd name="T4" fmla="*/ 2147483647 w 504"/>
              <a:gd name="T5" fmla="*/ 0 h 2640"/>
              <a:gd name="T6" fmla="*/ 2147483647 w 504"/>
              <a:gd name="T7" fmla="*/ 0 h 2640"/>
              <a:gd name="T8" fmla="*/ 2147483647 w 504"/>
              <a:gd name="T9" fmla="*/ 2147483647 h 2640"/>
              <a:gd name="T10" fmla="*/ 0 w 504"/>
              <a:gd name="T11" fmla="*/ 2147483647 h 2640"/>
              <a:gd name="T12" fmla="*/ 2147483647 w 504"/>
              <a:gd name="T13" fmla="*/ 2147483647 h 2640"/>
              <a:gd name="T14" fmla="*/ 0 60000 65536"/>
              <a:gd name="T15" fmla="*/ 0 60000 65536"/>
              <a:gd name="T16" fmla="*/ 0 60000 65536"/>
              <a:gd name="T17" fmla="*/ 0 60000 65536"/>
              <a:gd name="T18" fmla="*/ 0 60000 65536"/>
              <a:gd name="T19" fmla="*/ 0 60000 65536"/>
              <a:gd name="T20" fmla="*/ 0 60000 65536"/>
              <a:gd name="T21" fmla="*/ 0 w 504"/>
              <a:gd name="T22" fmla="*/ 0 h 2640"/>
              <a:gd name="T23" fmla="*/ 504 w 504"/>
              <a:gd name="T24" fmla="*/ 2640 h 26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 h="2640">
                <a:moveTo>
                  <a:pt x="12" y="2436"/>
                </a:moveTo>
                <a:lnTo>
                  <a:pt x="216" y="2436"/>
                </a:lnTo>
                <a:lnTo>
                  <a:pt x="216" y="0"/>
                </a:lnTo>
                <a:lnTo>
                  <a:pt x="504" y="0"/>
                </a:lnTo>
                <a:lnTo>
                  <a:pt x="504" y="2640"/>
                </a:lnTo>
                <a:lnTo>
                  <a:pt x="0" y="2640"/>
                </a:lnTo>
                <a:lnTo>
                  <a:pt x="12" y="2436"/>
                </a:lnTo>
                <a:close/>
              </a:path>
            </a:pathLst>
          </a:custGeom>
          <a:solidFill>
            <a:srgbClr val="FFCCCC"/>
          </a:solidFill>
          <a:ln w="9525">
            <a:solidFill>
              <a:schemeClr val="tx1"/>
            </a:solidFill>
            <a:round/>
            <a:headEnd/>
            <a:tailEnd/>
          </a:ln>
        </p:spPr>
        <p:txBody>
          <a:bodyPr/>
          <a:lstStyle/>
          <a:p>
            <a:endParaRPr lang="en-GB"/>
          </a:p>
        </p:txBody>
      </p:sp>
      <p:sp>
        <p:nvSpPr>
          <p:cNvPr id="24591" name="Freeform 15"/>
          <p:cNvSpPr>
            <a:spLocks/>
          </p:cNvSpPr>
          <p:nvPr/>
        </p:nvSpPr>
        <p:spPr bwMode="auto">
          <a:xfrm>
            <a:off x="4550177" y="4710270"/>
            <a:ext cx="524608" cy="106363"/>
          </a:xfrm>
          <a:custGeom>
            <a:avLst/>
            <a:gdLst>
              <a:gd name="T0" fmla="*/ 0 w 468"/>
              <a:gd name="T1" fmla="*/ 0 h 84"/>
              <a:gd name="T2" fmla="*/ 2147483647 w 468"/>
              <a:gd name="T3" fmla="*/ 2147483647 h 84"/>
              <a:gd name="T4" fmla="*/ 2147483647 w 468"/>
              <a:gd name="T5" fmla="*/ 2147483647 h 84"/>
              <a:gd name="T6" fmla="*/ 0 60000 65536"/>
              <a:gd name="T7" fmla="*/ 0 60000 65536"/>
              <a:gd name="T8" fmla="*/ 0 60000 65536"/>
              <a:gd name="T9" fmla="*/ 0 w 468"/>
              <a:gd name="T10" fmla="*/ 0 h 84"/>
              <a:gd name="T11" fmla="*/ 468 w 468"/>
              <a:gd name="T12" fmla="*/ 84 h 84"/>
            </a:gdLst>
            <a:ahLst/>
            <a:cxnLst>
              <a:cxn ang="T6">
                <a:pos x="T0" y="T1"/>
              </a:cxn>
              <a:cxn ang="T7">
                <a:pos x="T2" y="T3"/>
              </a:cxn>
              <a:cxn ang="T8">
                <a:pos x="T4" y="T5"/>
              </a:cxn>
            </a:cxnLst>
            <a:rect l="T9" t="T10" r="T11" b="T12"/>
            <a:pathLst>
              <a:path w="468" h="84">
                <a:moveTo>
                  <a:pt x="0" y="0"/>
                </a:moveTo>
                <a:lnTo>
                  <a:pt x="252" y="84"/>
                </a:lnTo>
                <a:lnTo>
                  <a:pt x="468" y="84"/>
                </a:lnTo>
              </a:path>
            </a:pathLst>
          </a:custGeom>
          <a:noFill/>
          <a:ln w="9525">
            <a:solidFill>
              <a:schemeClr val="tx1"/>
            </a:solidFill>
            <a:round/>
            <a:headEnd/>
            <a:tailEnd/>
          </a:ln>
        </p:spPr>
        <p:txBody>
          <a:bodyPr/>
          <a:lstStyle/>
          <a:p>
            <a:endParaRPr lang="en-GB"/>
          </a:p>
        </p:txBody>
      </p:sp>
      <p:sp>
        <p:nvSpPr>
          <p:cNvPr id="24592" name="Freeform 16"/>
          <p:cNvSpPr>
            <a:spLocks/>
          </p:cNvSpPr>
          <p:nvPr/>
        </p:nvSpPr>
        <p:spPr bwMode="auto">
          <a:xfrm>
            <a:off x="5961343" y="4648357"/>
            <a:ext cx="659423" cy="184150"/>
          </a:xfrm>
          <a:custGeom>
            <a:avLst/>
            <a:gdLst>
              <a:gd name="T0" fmla="*/ 0 w 588"/>
              <a:gd name="T1" fmla="*/ 0 h 144"/>
              <a:gd name="T2" fmla="*/ 2147483647 w 588"/>
              <a:gd name="T3" fmla="*/ 2147483647 h 144"/>
              <a:gd name="T4" fmla="*/ 2147483647 w 588"/>
              <a:gd name="T5" fmla="*/ 2147483647 h 144"/>
              <a:gd name="T6" fmla="*/ 0 60000 65536"/>
              <a:gd name="T7" fmla="*/ 0 60000 65536"/>
              <a:gd name="T8" fmla="*/ 0 60000 65536"/>
              <a:gd name="T9" fmla="*/ 0 w 588"/>
              <a:gd name="T10" fmla="*/ 0 h 144"/>
              <a:gd name="T11" fmla="*/ 588 w 588"/>
              <a:gd name="T12" fmla="*/ 144 h 144"/>
            </a:gdLst>
            <a:ahLst/>
            <a:cxnLst>
              <a:cxn ang="T6">
                <a:pos x="T0" y="T1"/>
              </a:cxn>
              <a:cxn ang="T7">
                <a:pos x="T2" y="T3"/>
              </a:cxn>
              <a:cxn ang="T8">
                <a:pos x="T4" y="T5"/>
              </a:cxn>
            </a:cxnLst>
            <a:rect l="T9" t="T10" r="T11" b="T12"/>
            <a:pathLst>
              <a:path w="588" h="144">
                <a:moveTo>
                  <a:pt x="0" y="0"/>
                </a:moveTo>
                <a:lnTo>
                  <a:pt x="360" y="144"/>
                </a:lnTo>
                <a:lnTo>
                  <a:pt x="588" y="144"/>
                </a:lnTo>
              </a:path>
            </a:pathLst>
          </a:custGeom>
          <a:noFill/>
          <a:ln w="9525">
            <a:solidFill>
              <a:schemeClr val="tx1"/>
            </a:solidFill>
            <a:round/>
            <a:headEnd/>
            <a:tailEnd/>
          </a:ln>
        </p:spPr>
        <p:txBody>
          <a:bodyPr/>
          <a:lstStyle/>
          <a:p>
            <a:endParaRPr lang="en-GB"/>
          </a:p>
        </p:txBody>
      </p:sp>
      <p:sp>
        <p:nvSpPr>
          <p:cNvPr id="24593" name="Line 17"/>
          <p:cNvSpPr>
            <a:spLocks noChangeShapeType="1"/>
          </p:cNvSpPr>
          <p:nvPr/>
        </p:nvSpPr>
        <p:spPr bwMode="auto">
          <a:xfrm>
            <a:off x="1930069" y="1119344"/>
            <a:ext cx="0" cy="4076700"/>
          </a:xfrm>
          <a:prstGeom prst="line">
            <a:avLst/>
          </a:prstGeom>
          <a:noFill/>
          <a:ln w="28575">
            <a:solidFill>
              <a:schemeClr val="tx1"/>
            </a:solidFill>
            <a:round/>
            <a:headEnd/>
            <a:tailEnd/>
          </a:ln>
        </p:spPr>
        <p:txBody>
          <a:bodyPr/>
          <a:lstStyle/>
          <a:p>
            <a:endParaRPr lang="en-GB"/>
          </a:p>
        </p:txBody>
      </p:sp>
      <p:sp>
        <p:nvSpPr>
          <p:cNvPr id="24594" name="Line 18"/>
          <p:cNvSpPr>
            <a:spLocks noChangeShapeType="1"/>
          </p:cNvSpPr>
          <p:nvPr/>
        </p:nvSpPr>
        <p:spPr bwMode="auto">
          <a:xfrm>
            <a:off x="1930069" y="5196044"/>
            <a:ext cx="5838092" cy="0"/>
          </a:xfrm>
          <a:prstGeom prst="line">
            <a:avLst/>
          </a:prstGeom>
          <a:noFill/>
          <a:ln w="28575">
            <a:solidFill>
              <a:schemeClr val="tx1"/>
            </a:solidFill>
            <a:round/>
            <a:headEnd/>
            <a:tailEnd/>
          </a:ln>
        </p:spPr>
        <p:txBody>
          <a:bodyPr/>
          <a:lstStyle/>
          <a:p>
            <a:endParaRPr lang="en-GB"/>
          </a:p>
        </p:txBody>
      </p:sp>
      <p:sp>
        <p:nvSpPr>
          <p:cNvPr id="24595" name="Freeform 19"/>
          <p:cNvSpPr>
            <a:spLocks/>
          </p:cNvSpPr>
          <p:nvPr/>
        </p:nvSpPr>
        <p:spPr bwMode="auto">
          <a:xfrm>
            <a:off x="1982823" y="2208370"/>
            <a:ext cx="1969477" cy="2301875"/>
          </a:xfrm>
          <a:custGeom>
            <a:avLst/>
            <a:gdLst>
              <a:gd name="T0" fmla="*/ 0 w 1344"/>
              <a:gd name="T1" fmla="*/ 2147483647 h 1450"/>
              <a:gd name="T2" fmla="*/ 2147483647 w 1344"/>
              <a:gd name="T3" fmla="*/ 2147483647 h 1450"/>
              <a:gd name="T4" fmla="*/ 2147483647 w 1344"/>
              <a:gd name="T5" fmla="*/ 2147483647 h 1450"/>
              <a:gd name="T6" fmla="*/ 2147483647 w 1344"/>
              <a:gd name="T7" fmla="*/ 2147483647 h 1450"/>
              <a:gd name="T8" fmla="*/ 2147483647 w 1344"/>
              <a:gd name="T9" fmla="*/ 2147483647 h 1450"/>
              <a:gd name="T10" fmla="*/ 2147483647 w 1344"/>
              <a:gd name="T11" fmla="*/ 2147483647 h 1450"/>
              <a:gd name="T12" fmla="*/ 2147483647 w 1344"/>
              <a:gd name="T13" fmla="*/ 2147483647 h 1450"/>
              <a:gd name="T14" fmla="*/ 2147483647 w 1344"/>
              <a:gd name="T15" fmla="*/ 2147483647 h 1450"/>
              <a:gd name="T16" fmla="*/ 2147483647 w 1344"/>
              <a:gd name="T17" fmla="*/ 2147483647 h 14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4"/>
              <a:gd name="T28" fmla="*/ 0 h 1450"/>
              <a:gd name="T29" fmla="*/ 1344 w 1344"/>
              <a:gd name="T30" fmla="*/ 1450 h 14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4" h="1450">
                <a:moveTo>
                  <a:pt x="0" y="1"/>
                </a:moveTo>
                <a:cubicBezTo>
                  <a:pt x="40" y="0"/>
                  <a:pt x="160" y="1"/>
                  <a:pt x="240" y="10"/>
                </a:cubicBezTo>
                <a:cubicBezTo>
                  <a:pt x="320" y="19"/>
                  <a:pt x="408" y="2"/>
                  <a:pt x="480" y="58"/>
                </a:cubicBezTo>
                <a:cubicBezTo>
                  <a:pt x="552" y="114"/>
                  <a:pt x="632" y="266"/>
                  <a:pt x="672" y="346"/>
                </a:cubicBezTo>
                <a:cubicBezTo>
                  <a:pt x="712" y="426"/>
                  <a:pt x="680" y="410"/>
                  <a:pt x="720" y="538"/>
                </a:cubicBezTo>
                <a:cubicBezTo>
                  <a:pt x="760" y="666"/>
                  <a:pt x="871" y="995"/>
                  <a:pt x="912" y="1114"/>
                </a:cubicBezTo>
                <a:cubicBezTo>
                  <a:pt x="953" y="1233"/>
                  <a:pt x="937" y="1213"/>
                  <a:pt x="966" y="1252"/>
                </a:cubicBezTo>
                <a:cubicBezTo>
                  <a:pt x="995" y="1291"/>
                  <a:pt x="1023" y="1315"/>
                  <a:pt x="1086" y="1348"/>
                </a:cubicBezTo>
                <a:cubicBezTo>
                  <a:pt x="1149" y="1381"/>
                  <a:pt x="1290" y="1429"/>
                  <a:pt x="1344" y="1450"/>
                </a:cubicBezTo>
              </a:path>
            </a:pathLst>
          </a:custGeom>
          <a:noFill/>
          <a:ln w="28575">
            <a:solidFill>
              <a:srgbClr val="008000"/>
            </a:solidFill>
            <a:prstDash val="dash"/>
            <a:round/>
            <a:headEnd/>
            <a:tailEnd/>
          </a:ln>
        </p:spPr>
        <p:txBody>
          <a:bodyPr/>
          <a:lstStyle/>
          <a:p>
            <a:endParaRPr lang="en-GB"/>
          </a:p>
        </p:txBody>
      </p:sp>
      <p:sp>
        <p:nvSpPr>
          <p:cNvPr id="24596" name="Text Box 20"/>
          <p:cNvSpPr txBox="1">
            <a:spLocks noChangeArrowheads="1"/>
          </p:cNvSpPr>
          <p:nvPr/>
        </p:nvSpPr>
        <p:spPr bwMode="auto">
          <a:xfrm>
            <a:off x="969476" y="2046445"/>
            <a:ext cx="841897" cy="461665"/>
          </a:xfrm>
          <a:prstGeom prst="rect">
            <a:avLst/>
          </a:prstGeom>
          <a:noFill/>
          <a:ln w="9525">
            <a:noFill/>
            <a:miter lim="800000"/>
            <a:headEnd/>
            <a:tailEnd/>
          </a:ln>
        </p:spPr>
        <p:txBody>
          <a:bodyPr wrap="none">
            <a:spAutoFit/>
          </a:bodyPr>
          <a:lstStyle/>
          <a:p>
            <a:pPr algn="r" eaLnBrk="0" hangingPunct="0"/>
            <a:r>
              <a:rPr lang="en-GB">
                <a:solidFill>
                  <a:srgbClr val="008000"/>
                </a:solidFill>
                <a:latin typeface="Verdana" pitchFamily="34" charset="0"/>
              </a:rPr>
              <a:t>MBP</a:t>
            </a:r>
            <a:endParaRPr lang="en-US">
              <a:solidFill>
                <a:srgbClr val="008000"/>
              </a:solidFill>
              <a:latin typeface="Verdana" pitchFamily="34" charset="0"/>
            </a:endParaRPr>
          </a:p>
        </p:txBody>
      </p:sp>
      <p:sp>
        <p:nvSpPr>
          <p:cNvPr id="24597" name="Text Box 21"/>
          <p:cNvSpPr txBox="1">
            <a:spLocks noChangeArrowheads="1"/>
          </p:cNvSpPr>
          <p:nvPr/>
        </p:nvSpPr>
        <p:spPr bwMode="auto">
          <a:xfrm rot="-5400000">
            <a:off x="1591077" y="3865204"/>
            <a:ext cx="1822450" cy="369332"/>
          </a:xfrm>
          <a:prstGeom prst="rect">
            <a:avLst/>
          </a:prstGeom>
          <a:noFill/>
          <a:ln w="9525">
            <a:noFill/>
            <a:miter lim="800000"/>
            <a:headEnd/>
            <a:tailEnd/>
          </a:ln>
        </p:spPr>
        <p:txBody>
          <a:bodyPr>
            <a:spAutoFit/>
          </a:bodyPr>
          <a:lstStyle/>
          <a:p>
            <a:r>
              <a:rPr lang="en-GB" sz="1800" i="1" dirty="0">
                <a:solidFill>
                  <a:srgbClr val="003399"/>
                </a:solidFill>
                <a:latin typeface="Arial" pitchFamily="34" charset="0"/>
              </a:rPr>
              <a:t>large arteries</a:t>
            </a:r>
            <a:endParaRPr lang="en-US" sz="1800" i="1" dirty="0">
              <a:solidFill>
                <a:srgbClr val="003399"/>
              </a:solidFill>
              <a:latin typeface="Arial" pitchFamily="34" charset="0"/>
            </a:endParaRPr>
          </a:p>
        </p:txBody>
      </p:sp>
      <p:sp>
        <p:nvSpPr>
          <p:cNvPr id="24598" name="Text Box 22"/>
          <p:cNvSpPr txBox="1">
            <a:spLocks noChangeArrowheads="1"/>
          </p:cNvSpPr>
          <p:nvPr/>
        </p:nvSpPr>
        <p:spPr bwMode="auto">
          <a:xfrm rot="-5400000">
            <a:off x="2084912" y="3865203"/>
            <a:ext cx="1822450" cy="369332"/>
          </a:xfrm>
          <a:prstGeom prst="rect">
            <a:avLst/>
          </a:prstGeom>
          <a:noFill/>
          <a:ln w="9525">
            <a:noFill/>
            <a:miter lim="800000"/>
            <a:headEnd/>
            <a:tailEnd/>
          </a:ln>
        </p:spPr>
        <p:txBody>
          <a:bodyPr>
            <a:spAutoFit/>
          </a:bodyPr>
          <a:lstStyle/>
          <a:p>
            <a:r>
              <a:rPr lang="en-GB" sz="1800" i="1">
                <a:solidFill>
                  <a:srgbClr val="003399"/>
                </a:solidFill>
                <a:latin typeface="Arial" pitchFamily="34" charset="0"/>
              </a:rPr>
              <a:t>small arteries</a:t>
            </a:r>
            <a:endParaRPr lang="en-US" sz="1800" i="1">
              <a:solidFill>
                <a:srgbClr val="003399"/>
              </a:solidFill>
              <a:latin typeface="Arial" pitchFamily="34" charset="0"/>
            </a:endParaRPr>
          </a:p>
        </p:txBody>
      </p:sp>
      <p:sp>
        <p:nvSpPr>
          <p:cNvPr id="24599" name="Text Box 23"/>
          <p:cNvSpPr txBox="1">
            <a:spLocks noChangeArrowheads="1"/>
          </p:cNvSpPr>
          <p:nvPr/>
        </p:nvSpPr>
        <p:spPr bwMode="auto">
          <a:xfrm rot="-5400000">
            <a:off x="2520131" y="2498367"/>
            <a:ext cx="1822450" cy="369332"/>
          </a:xfrm>
          <a:prstGeom prst="rect">
            <a:avLst/>
          </a:prstGeom>
          <a:noFill/>
          <a:ln w="9525">
            <a:noFill/>
            <a:miter lim="800000"/>
            <a:headEnd/>
            <a:tailEnd/>
          </a:ln>
        </p:spPr>
        <p:txBody>
          <a:bodyPr>
            <a:spAutoFit/>
          </a:bodyPr>
          <a:lstStyle/>
          <a:p>
            <a:r>
              <a:rPr lang="en-GB" sz="1800" i="1">
                <a:solidFill>
                  <a:srgbClr val="003399"/>
                </a:solidFill>
                <a:latin typeface="Arial" pitchFamily="34" charset="0"/>
              </a:rPr>
              <a:t>arterioles</a:t>
            </a:r>
            <a:endParaRPr lang="en-US" sz="1800" i="1">
              <a:solidFill>
                <a:srgbClr val="003399"/>
              </a:solidFill>
              <a:latin typeface="Arial" pitchFamily="34" charset="0"/>
            </a:endParaRPr>
          </a:p>
        </p:txBody>
      </p:sp>
      <p:sp>
        <p:nvSpPr>
          <p:cNvPr id="24600" name="Text Box 24"/>
          <p:cNvSpPr txBox="1">
            <a:spLocks noChangeArrowheads="1"/>
          </p:cNvSpPr>
          <p:nvPr/>
        </p:nvSpPr>
        <p:spPr bwMode="auto">
          <a:xfrm rot="-5400000">
            <a:off x="3049135" y="2498366"/>
            <a:ext cx="1822450" cy="369332"/>
          </a:xfrm>
          <a:prstGeom prst="rect">
            <a:avLst/>
          </a:prstGeom>
          <a:noFill/>
          <a:ln w="9525">
            <a:noFill/>
            <a:miter lim="800000"/>
            <a:headEnd/>
            <a:tailEnd/>
          </a:ln>
        </p:spPr>
        <p:txBody>
          <a:bodyPr>
            <a:spAutoFit/>
          </a:bodyPr>
          <a:lstStyle/>
          <a:p>
            <a:r>
              <a:rPr lang="en-GB" sz="1800" i="1">
                <a:solidFill>
                  <a:srgbClr val="003399"/>
                </a:solidFill>
                <a:latin typeface="Arial" pitchFamily="34" charset="0"/>
              </a:rPr>
              <a:t>capillaries</a:t>
            </a:r>
            <a:endParaRPr lang="en-US" sz="1800" i="1">
              <a:solidFill>
                <a:srgbClr val="003399"/>
              </a:solidFill>
              <a:latin typeface="Arial" pitchFamily="34" charset="0"/>
            </a:endParaRPr>
          </a:p>
        </p:txBody>
      </p:sp>
      <p:sp>
        <p:nvSpPr>
          <p:cNvPr id="24601" name="Text Box 25"/>
          <p:cNvSpPr txBox="1">
            <a:spLocks noChangeArrowheads="1"/>
          </p:cNvSpPr>
          <p:nvPr/>
        </p:nvSpPr>
        <p:spPr bwMode="auto">
          <a:xfrm rot="-5400000">
            <a:off x="3667527" y="2498366"/>
            <a:ext cx="1822450" cy="369332"/>
          </a:xfrm>
          <a:prstGeom prst="rect">
            <a:avLst/>
          </a:prstGeom>
          <a:noFill/>
          <a:ln w="9525">
            <a:noFill/>
            <a:miter lim="800000"/>
            <a:headEnd/>
            <a:tailEnd/>
          </a:ln>
        </p:spPr>
        <p:txBody>
          <a:bodyPr>
            <a:spAutoFit/>
          </a:bodyPr>
          <a:lstStyle/>
          <a:p>
            <a:r>
              <a:rPr lang="en-GB" sz="1800" i="1">
                <a:solidFill>
                  <a:srgbClr val="003399"/>
                </a:solidFill>
                <a:latin typeface="Arial" pitchFamily="34" charset="0"/>
              </a:rPr>
              <a:t>veins</a:t>
            </a:r>
            <a:endParaRPr lang="en-US" sz="1800" i="1">
              <a:solidFill>
                <a:srgbClr val="003399"/>
              </a:solidFill>
              <a:latin typeface="Arial" pitchFamily="34" charset="0"/>
            </a:endParaRPr>
          </a:p>
        </p:txBody>
      </p:sp>
      <p:sp>
        <p:nvSpPr>
          <p:cNvPr id="24602" name="Text Box 26"/>
          <p:cNvSpPr txBox="1">
            <a:spLocks noChangeArrowheads="1"/>
          </p:cNvSpPr>
          <p:nvPr/>
        </p:nvSpPr>
        <p:spPr bwMode="auto">
          <a:xfrm rot="-5400000">
            <a:off x="4177481" y="2498366"/>
            <a:ext cx="1822450" cy="369332"/>
          </a:xfrm>
          <a:prstGeom prst="rect">
            <a:avLst/>
          </a:prstGeom>
          <a:noFill/>
          <a:ln w="9525">
            <a:noFill/>
            <a:miter lim="800000"/>
            <a:headEnd/>
            <a:tailEnd/>
          </a:ln>
        </p:spPr>
        <p:txBody>
          <a:bodyPr>
            <a:spAutoFit/>
          </a:bodyPr>
          <a:lstStyle/>
          <a:p>
            <a:r>
              <a:rPr lang="en-GB" sz="1800" i="1">
                <a:solidFill>
                  <a:srgbClr val="003399"/>
                </a:solidFill>
                <a:latin typeface="Arial" pitchFamily="34" charset="0"/>
              </a:rPr>
              <a:t>right heart</a:t>
            </a:r>
            <a:endParaRPr lang="en-US" sz="1800" i="1">
              <a:solidFill>
                <a:srgbClr val="003399"/>
              </a:solidFill>
              <a:latin typeface="Arial" pitchFamily="34" charset="0"/>
            </a:endParaRPr>
          </a:p>
        </p:txBody>
      </p:sp>
      <p:sp>
        <p:nvSpPr>
          <p:cNvPr id="24603" name="Text Box 27"/>
          <p:cNvSpPr txBox="1">
            <a:spLocks noChangeArrowheads="1"/>
          </p:cNvSpPr>
          <p:nvPr/>
        </p:nvSpPr>
        <p:spPr bwMode="auto">
          <a:xfrm rot="-5400000">
            <a:off x="5755700" y="2498367"/>
            <a:ext cx="1822450" cy="369332"/>
          </a:xfrm>
          <a:prstGeom prst="rect">
            <a:avLst/>
          </a:prstGeom>
          <a:noFill/>
          <a:ln w="9525">
            <a:noFill/>
            <a:miter lim="800000"/>
            <a:headEnd/>
            <a:tailEnd/>
          </a:ln>
        </p:spPr>
        <p:txBody>
          <a:bodyPr>
            <a:spAutoFit/>
          </a:bodyPr>
          <a:lstStyle/>
          <a:p>
            <a:r>
              <a:rPr lang="en-GB" sz="1800" i="1">
                <a:solidFill>
                  <a:srgbClr val="003399"/>
                </a:solidFill>
                <a:latin typeface="Arial" pitchFamily="34" charset="0"/>
              </a:rPr>
              <a:t>left heart</a:t>
            </a:r>
            <a:endParaRPr lang="en-US" sz="1800" i="1">
              <a:solidFill>
                <a:srgbClr val="003399"/>
              </a:solidFill>
              <a:latin typeface="Arial" pitchFamily="34" charset="0"/>
            </a:endParaRPr>
          </a:p>
        </p:txBody>
      </p:sp>
      <p:sp>
        <p:nvSpPr>
          <p:cNvPr id="24604" name="Text Box 28"/>
          <p:cNvSpPr txBox="1">
            <a:spLocks noChangeArrowheads="1"/>
          </p:cNvSpPr>
          <p:nvPr/>
        </p:nvSpPr>
        <p:spPr bwMode="auto">
          <a:xfrm rot="-5400000">
            <a:off x="4933620" y="2498366"/>
            <a:ext cx="1822450" cy="369332"/>
          </a:xfrm>
          <a:prstGeom prst="rect">
            <a:avLst/>
          </a:prstGeom>
          <a:noFill/>
          <a:ln w="9525">
            <a:noFill/>
            <a:miter lim="800000"/>
            <a:headEnd/>
            <a:tailEnd/>
          </a:ln>
        </p:spPr>
        <p:txBody>
          <a:bodyPr>
            <a:spAutoFit/>
          </a:bodyPr>
          <a:lstStyle/>
          <a:p>
            <a:r>
              <a:rPr lang="en-GB" sz="1800" i="1">
                <a:solidFill>
                  <a:srgbClr val="003399"/>
                </a:solidFill>
                <a:latin typeface="Arial" pitchFamily="34" charset="0"/>
              </a:rPr>
              <a:t>Pulmonary circ</a:t>
            </a:r>
            <a:endParaRPr lang="en-US" sz="1800" i="1">
              <a:solidFill>
                <a:srgbClr val="003399"/>
              </a:solidFill>
              <a:latin typeface="Arial" pitchFamily="34" charset="0"/>
            </a:endParaRPr>
          </a:p>
        </p:txBody>
      </p:sp>
      <p:sp>
        <p:nvSpPr>
          <p:cNvPr id="24605" name="Text Box 31"/>
          <p:cNvSpPr txBox="1">
            <a:spLocks noChangeArrowheads="1"/>
          </p:cNvSpPr>
          <p:nvPr/>
        </p:nvSpPr>
        <p:spPr bwMode="auto">
          <a:xfrm>
            <a:off x="283780" y="5384024"/>
            <a:ext cx="8607972" cy="1569660"/>
          </a:xfrm>
          <a:prstGeom prst="rect">
            <a:avLst/>
          </a:prstGeom>
          <a:noFill/>
          <a:ln w="9525">
            <a:noFill/>
            <a:miter lim="800000"/>
            <a:headEnd/>
            <a:tailEnd/>
          </a:ln>
        </p:spPr>
        <p:txBody>
          <a:bodyPr wrap="square">
            <a:spAutoFit/>
          </a:bodyPr>
          <a:lstStyle/>
          <a:p>
            <a:pPr algn="ctr" eaLnBrk="0" hangingPunct="0"/>
            <a:r>
              <a:rPr lang="en-GB" dirty="0">
                <a:latin typeface="Arial" pitchFamily="34" charset="0"/>
              </a:rPr>
              <a:t>Pressure falls across the circulation due to viscous (frictional) pressure losses. Small arteries and arterioles present most resistance to flow.</a:t>
            </a:r>
          </a:p>
          <a:p>
            <a:pPr algn="ctr" eaLnBrk="0" hangingPunct="0"/>
            <a:r>
              <a:rPr lang="en-GB" dirty="0">
                <a:latin typeface="Arial" pitchFamily="34"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4367284" cy="6857999"/>
          </a:xfrm>
          <a:gradFill>
            <a:gsLst>
              <a:gs pos="0">
                <a:srgbClr val="5E9EFF"/>
              </a:gs>
              <a:gs pos="39999">
                <a:srgbClr val="85C2FF">
                  <a:alpha val="31000"/>
                </a:srgbClr>
              </a:gs>
              <a:gs pos="100000">
                <a:schemeClr val="bg1"/>
              </a:gs>
            </a:gsLst>
            <a:lin ang="5400000" scaled="1"/>
          </a:gradFill>
        </p:spPr>
        <p:txBody>
          <a:bodyPr rtlCol="0">
            <a:normAutofit/>
          </a:bodyPr>
          <a:lstStyle/>
          <a:p>
            <a:pPr algn="l" eaLnBrk="1" fontAlgn="auto" hangingPunct="1">
              <a:spcAft>
                <a:spcPts val="0"/>
              </a:spcAft>
              <a:defRPr/>
            </a:pPr>
            <a:r>
              <a:rPr lang="en-GB" sz="3200" dirty="0" smtClean="0"/>
              <a:t>Why is there resistance to blood flow?</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651000"/>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dirty="0" smtClean="0"/>
              <a:t>What accounts for resistance? – laminar flow </a:t>
            </a:r>
          </a:p>
        </p:txBody>
      </p:sp>
      <p:sp>
        <p:nvSpPr>
          <p:cNvPr id="6147" name="Rectangle 4"/>
          <p:cNvSpPr>
            <a:spLocks noChangeArrowheads="1"/>
          </p:cNvSpPr>
          <p:nvPr/>
        </p:nvSpPr>
        <p:spPr bwMode="auto">
          <a:xfrm>
            <a:off x="0" y="3067050"/>
            <a:ext cx="9144000" cy="0"/>
          </a:xfrm>
          <a:prstGeom prst="rect">
            <a:avLst/>
          </a:prstGeom>
          <a:noFill/>
          <a:ln w="9525">
            <a:noFill/>
            <a:miter lim="800000"/>
            <a:headEnd/>
            <a:tailEnd/>
          </a:ln>
        </p:spPr>
        <p:txBody>
          <a:bodyPr wrap="none" anchor="ctr">
            <a:spAutoFit/>
          </a:bodyPr>
          <a:lstStyle/>
          <a:p>
            <a:endParaRPr lang="en-US"/>
          </a:p>
        </p:txBody>
      </p:sp>
      <p:sp>
        <p:nvSpPr>
          <p:cNvPr id="6148" name="Rectangle 10"/>
          <p:cNvSpPr>
            <a:spLocks noChangeArrowheads="1"/>
          </p:cNvSpPr>
          <p:nvPr/>
        </p:nvSpPr>
        <p:spPr bwMode="auto">
          <a:xfrm>
            <a:off x="5029200" y="6313488"/>
            <a:ext cx="4114800" cy="304800"/>
          </a:xfrm>
          <a:prstGeom prst="rect">
            <a:avLst/>
          </a:prstGeom>
          <a:noFill/>
          <a:ln w="9525">
            <a:noFill/>
            <a:miter lim="800000"/>
            <a:headEnd/>
            <a:tailEnd/>
          </a:ln>
        </p:spPr>
        <p:txBody>
          <a:bodyPr wrap="none">
            <a:spAutoFit/>
          </a:bodyPr>
          <a:lstStyle/>
          <a:p>
            <a:r>
              <a:rPr lang="en-GB" sz="1400" dirty="0">
                <a:latin typeface="Arial" pitchFamily="34" charset="0"/>
              </a:rPr>
              <a:t>http://groups.physics.umn.edu/demo/fluids/movies</a:t>
            </a:r>
          </a:p>
        </p:txBody>
      </p:sp>
      <p:sp>
        <p:nvSpPr>
          <p:cNvPr id="6" name="Rectangle 3"/>
          <p:cNvSpPr txBox="1">
            <a:spLocks noChangeArrowheads="1"/>
          </p:cNvSpPr>
          <p:nvPr/>
        </p:nvSpPr>
        <p:spPr bwMode="auto">
          <a:xfrm>
            <a:off x="529392" y="4740439"/>
            <a:ext cx="7946652" cy="1395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GB" dirty="0" smtClean="0">
                <a:latin typeface="Arial" pitchFamily="34" charset="0"/>
                <a:cs typeface="+mn-cs"/>
              </a:rPr>
              <a:t>In the normal circulation fluid flows in </a:t>
            </a:r>
            <a:r>
              <a:rPr lang="en-GB" dirty="0" err="1" smtClean="0">
                <a:latin typeface="Arial" pitchFamily="34" charset="0"/>
                <a:cs typeface="+mn-cs"/>
              </a:rPr>
              <a:t>laminae</a:t>
            </a:r>
            <a:r>
              <a:rPr lang="en-GB" dirty="0" smtClean="0">
                <a:latin typeface="Arial" pitchFamily="34" charset="0"/>
                <a:cs typeface="+mn-cs"/>
              </a:rPr>
              <a:t> (layers) or streamlines.</a:t>
            </a:r>
            <a:endParaRPr kumimoji="0" lang="en-GB" b="0" i="0" u="none" strike="noStrike" kern="1200" cap="none" spc="0" normalizeH="0" baseline="0" noProof="0" dirty="0" smtClean="0">
              <a:ln>
                <a:noFill/>
              </a:ln>
              <a:solidFill>
                <a:schemeClr val="tx1"/>
              </a:solidFill>
              <a:effectLst/>
              <a:uLnTx/>
              <a:uFillTx/>
              <a:latin typeface="Arial" pitchFamily="34" charset="0"/>
              <a:ea typeface="+mn-ea"/>
              <a:cs typeface="+mn-cs"/>
            </a:endParaRPr>
          </a:p>
        </p:txBody>
      </p:sp>
      <p:pic>
        <p:nvPicPr>
          <p:cNvPr id="8" name="laminar flow in pipe.avi">
            <a:hlinkClick r:id="" action="ppaction://media"/>
          </p:cNvPr>
          <p:cNvPicPr>
            <a:picLocks noRot="1" noChangeAspect="1"/>
          </p:cNvPicPr>
          <p:nvPr>
            <a:videoFile r:link="rId1"/>
          </p:nvPr>
        </p:nvPicPr>
        <p:blipFill>
          <a:blip r:embed="rId4" cstate="print"/>
          <a:stretch>
            <a:fillRect/>
          </a:stretch>
        </p:blipFill>
        <p:spPr>
          <a:xfrm>
            <a:off x="2671010" y="1624259"/>
            <a:ext cx="3657600" cy="2743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651000"/>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dirty="0" smtClean="0"/>
              <a:t>What accounts for resistance? - viscosity </a:t>
            </a:r>
          </a:p>
        </p:txBody>
      </p:sp>
      <p:sp>
        <p:nvSpPr>
          <p:cNvPr id="6147" name="Rectangle 4"/>
          <p:cNvSpPr>
            <a:spLocks noChangeArrowheads="1"/>
          </p:cNvSpPr>
          <p:nvPr/>
        </p:nvSpPr>
        <p:spPr bwMode="auto">
          <a:xfrm>
            <a:off x="0" y="3067050"/>
            <a:ext cx="9144000" cy="0"/>
          </a:xfrm>
          <a:prstGeom prst="rect">
            <a:avLst/>
          </a:prstGeom>
          <a:noFill/>
          <a:ln w="9525">
            <a:noFill/>
            <a:miter lim="800000"/>
            <a:headEnd/>
            <a:tailEnd/>
          </a:ln>
        </p:spPr>
        <p:txBody>
          <a:bodyPr wrap="none" anchor="ctr">
            <a:spAutoFit/>
          </a:bodyPr>
          <a:lstStyle/>
          <a:p>
            <a:endParaRPr lang="en-US"/>
          </a:p>
        </p:txBody>
      </p:sp>
      <p:sp>
        <p:nvSpPr>
          <p:cNvPr id="6148" name="Rectangle 10"/>
          <p:cNvSpPr>
            <a:spLocks noChangeArrowheads="1"/>
          </p:cNvSpPr>
          <p:nvPr/>
        </p:nvSpPr>
        <p:spPr bwMode="auto">
          <a:xfrm>
            <a:off x="5029200" y="6313488"/>
            <a:ext cx="4114800" cy="304800"/>
          </a:xfrm>
          <a:prstGeom prst="rect">
            <a:avLst/>
          </a:prstGeom>
          <a:noFill/>
          <a:ln w="9525">
            <a:noFill/>
            <a:miter lim="800000"/>
            <a:headEnd/>
            <a:tailEnd/>
          </a:ln>
        </p:spPr>
        <p:txBody>
          <a:bodyPr wrap="none">
            <a:spAutoFit/>
          </a:bodyPr>
          <a:lstStyle/>
          <a:p>
            <a:r>
              <a:rPr lang="en-GB" sz="1400" dirty="0">
                <a:latin typeface="Arial" pitchFamily="34" charset="0"/>
              </a:rPr>
              <a:t>http://groups.physics.umn.edu/demo/fluids/movies</a:t>
            </a:r>
          </a:p>
        </p:txBody>
      </p:sp>
      <p:sp>
        <p:nvSpPr>
          <p:cNvPr id="6" name="Rectangle 3"/>
          <p:cNvSpPr txBox="1">
            <a:spLocks noChangeArrowheads="1"/>
          </p:cNvSpPr>
          <p:nvPr/>
        </p:nvSpPr>
        <p:spPr bwMode="auto">
          <a:xfrm>
            <a:off x="3870436" y="3011213"/>
            <a:ext cx="4942490" cy="20022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GB" sz="2000" dirty="0" smtClean="0">
                <a:latin typeface="Arial" pitchFamily="34" charset="0"/>
                <a:cs typeface="+mn-cs"/>
              </a:rPr>
              <a:t>The</a:t>
            </a:r>
            <a:r>
              <a:rPr kumimoji="0" lang="en-GB" sz="2000" b="0" i="0" u="none" strike="noStrike" kern="1200" cap="none" spc="0" normalizeH="0" baseline="0" noProof="0" dirty="0" smtClean="0">
                <a:ln>
                  <a:noFill/>
                </a:ln>
                <a:solidFill>
                  <a:srgbClr val="0843B8"/>
                </a:solidFill>
                <a:effectLst/>
                <a:uLnTx/>
                <a:uFillTx/>
                <a:latin typeface="Arial" pitchFamily="34" charset="0"/>
                <a:ea typeface="+mn-ea"/>
                <a:cs typeface="+mn-cs"/>
              </a:rPr>
              <a:t> dynamic viscosity </a:t>
            </a:r>
            <a:r>
              <a:rPr kumimoji="0" lang="en-GB" sz="2000" b="0" i="0" u="none" strike="noStrike" kern="1200" cap="none" spc="0" normalizeH="0" baseline="0" noProof="0" dirty="0" smtClean="0">
                <a:ln>
                  <a:noFill/>
                </a:ln>
                <a:solidFill>
                  <a:schemeClr val="tx1"/>
                </a:solidFill>
                <a:effectLst/>
                <a:uLnTx/>
                <a:uFillTx/>
                <a:latin typeface="Arial" pitchFamily="34" charset="0"/>
                <a:ea typeface="+mn-ea"/>
                <a:cs typeface="+mn-cs"/>
              </a:rPr>
              <a:t>(</a:t>
            </a:r>
            <a:r>
              <a:rPr kumimoji="0" lang="en-GB" sz="2000" b="0" i="0" u="none" strike="noStrike" kern="1200" cap="none" spc="0" normalizeH="0" baseline="0" noProof="0" dirty="0" smtClean="0">
                <a:ln>
                  <a:noFill/>
                </a:ln>
                <a:solidFill>
                  <a:schemeClr val="tx1"/>
                </a:solidFill>
                <a:effectLst/>
                <a:uLnTx/>
                <a:uFillTx/>
                <a:latin typeface="Arial" pitchFamily="34" charset="0"/>
                <a:ea typeface="+mn-ea"/>
                <a:cs typeface="+mn-cs"/>
                <a:sym typeface="Symbol" pitchFamily="18" charset="2"/>
              </a:rPr>
              <a:t></a:t>
            </a:r>
            <a:r>
              <a:rPr kumimoji="0" lang="en-GB" sz="2000" b="0" i="0" u="none" strike="noStrike" kern="1200" cap="none" spc="0" normalizeH="0" baseline="0" noProof="0" dirty="0" smtClean="0">
                <a:ln>
                  <a:noFill/>
                </a:ln>
                <a:solidFill>
                  <a:schemeClr val="tx1"/>
                </a:solidFill>
                <a:effectLst/>
                <a:uLnTx/>
                <a:uFillTx/>
                <a:latin typeface="Arial" pitchFamily="34" charset="0"/>
                <a:ea typeface="+mn-ea"/>
                <a:cs typeface="+mn-cs"/>
              </a:rPr>
              <a:t>) is a measure of the resistance of a fluid to deform under shear stress (</a:t>
            </a:r>
            <a:r>
              <a:rPr kumimoji="0" lang="en-GB"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GB" sz="2000" b="0" i="0" u="none" strike="noStrike" kern="1200" cap="none" spc="0" normalizeH="0" baseline="0" noProof="0" dirty="0" smtClean="0">
                <a:ln>
                  <a:noFill/>
                </a:ln>
                <a:solidFill>
                  <a:schemeClr val="tx1"/>
                </a:solidFill>
                <a:effectLst/>
                <a:uLnTx/>
                <a:uFillTx/>
                <a:latin typeface="Arial" pitchFamily="34" charset="0"/>
                <a:ea typeface="+mn-ea"/>
                <a:cs typeface="+mn-cs"/>
              </a:rPr>
              <a:t>thickness of a fluid”)</a:t>
            </a:r>
          </a:p>
        </p:txBody>
      </p:sp>
      <p:pic>
        <p:nvPicPr>
          <p:cNvPr id="7" name="viscosity.avi">
            <a:hlinkClick r:id="" action="ppaction://media"/>
          </p:cNvPr>
          <p:cNvPicPr>
            <a:picLocks noRot="1" noChangeAspect="1"/>
          </p:cNvPicPr>
          <p:nvPr>
            <a:videoFile r:link="rId1"/>
          </p:nvPr>
        </p:nvPicPr>
        <p:blipFill>
          <a:blip r:embed="rId4" cstate="print"/>
          <a:stretch>
            <a:fillRect/>
          </a:stretch>
        </p:blipFill>
        <p:spPr>
          <a:xfrm>
            <a:off x="473242" y="2237874"/>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3272008"/>
            <a:ext cx="9144000" cy="0"/>
          </a:xfrm>
          <a:prstGeom prst="rect">
            <a:avLst/>
          </a:prstGeom>
          <a:noFill/>
          <a:ln w="9525">
            <a:noFill/>
            <a:miter lim="800000"/>
            <a:headEnd/>
            <a:tailEnd/>
          </a:ln>
        </p:spPr>
        <p:txBody>
          <a:bodyPr wrap="none" anchor="ctr">
            <a:spAutoFit/>
          </a:bodyPr>
          <a:lstStyle/>
          <a:p>
            <a:endParaRPr lang="en-US"/>
          </a:p>
        </p:txBody>
      </p:sp>
      <p:pic>
        <p:nvPicPr>
          <p:cNvPr id="89091" name="Picture 3"/>
          <p:cNvPicPr>
            <a:picLocks noChangeAspect="1" noChangeArrowheads="1"/>
          </p:cNvPicPr>
          <p:nvPr/>
        </p:nvPicPr>
        <p:blipFill>
          <a:blip r:embed="rId3" cstate="print"/>
          <a:srcRect/>
          <a:stretch>
            <a:fillRect/>
          </a:stretch>
        </p:blipFill>
        <p:spPr bwMode="auto">
          <a:xfrm>
            <a:off x="2313854" y="4916925"/>
            <a:ext cx="4561194" cy="1393252"/>
          </a:xfrm>
          <a:prstGeom prst="rect">
            <a:avLst/>
          </a:prstGeom>
          <a:noFill/>
          <a:ln w="9525">
            <a:noFill/>
            <a:miter lim="800000"/>
            <a:headEnd/>
            <a:tailEnd/>
          </a:ln>
          <a:effectLst/>
        </p:spPr>
      </p:pic>
      <p:grpSp>
        <p:nvGrpSpPr>
          <p:cNvPr id="14" name="Group 13"/>
          <p:cNvGrpSpPr/>
          <p:nvPr/>
        </p:nvGrpSpPr>
        <p:grpSpPr>
          <a:xfrm>
            <a:off x="4176215" y="1523026"/>
            <a:ext cx="4707435" cy="3010873"/>
            <a:chOff x="4176215" y="1686802"/>
            <a:chExt cx="4707435" cy="3010873"/>
          </a:xfrm>
        </p:grpSpPr>
        <p:sp>
          <p:nvSpPr>
            <p:cNvPr id="7" name="Rectangle 13"/>
            <p:cNvSpPr>
              <a:spLocks noChangeArrowheads="1"/>
            </p:cNvSpPr>
            <p:nvPr/>
          </p:nvSpPr>
          <p:spPr bwMode="auto">
            <a:xfrm>
              <a:off x="4176215" y="1686802"/>
              <a:ext cx="4707435" cy="3010873"/>
            </a:xfrm>
            <a:prstGeom prst="rect">
              <a:avLst/>
            </a:prstGeom>
            <a:noFill/>
            <a:ln w="9525">
              <a:noFill/>
              <a:miter lim="800000"/>
              <a:headEnd/>
              <a:tailEnd/>
            </a:ln>
          </p:spPr>
          <p:txBody>
            <a:bodyPr/>
            <a:lstStyle/>
            <a:p>
              <a:pPr marL="342900" indent="-342900" algn="l">
                <a:spcBef>
                  <a:spcPct val="20000"/>
                </a:spcBef>
                <a:buFontTx/>
                <a:buChar char="•"/>
              </a:pPr>
              <a:r>
                <a:rPr lang="en-GB" sz="2200" dirty="0">
                  <a:latin typeface="Arial" charset="0"/>
                </a:rPr>
                <a:t>The </a:t>
              </a:r>
              <a:r>
                <a:rPr lang="en-GB" sz="2200" u="sng" dirty="0">
                  <a:latin typeface="Arial" charset="0"/>
                </a:rPr>
                <a:t>shear rate</a:t>
              </a:r>
              <a:r>
                <a:rPr lang="en-GB" sz="2200" dirty="0">
                  <a:latin typeface="Arial" charset="0"/>
                </a:rPr>
                <a:t> (s) is the </a:t>
              </a:r>
              <a:r>
                <a:rPr lang="en-GB" sz="2200" dirty="0" smtClean="0">
                  <a:latin typeface="Arial" charset="0"/>
                </a:rPr>
                <a:t>velocity </a:t>
              </a:r>
              <a:r>
                <a:rPr lang="en-GB" sz="2200" dirty="0">
                  <a:latin typeface="Arial" charset="0"/>
                </a:rPr>
                <a:t>gradient at any </a:t>
              </a:r>
              <a:r>
                <a:rPr lang="en-GB" sz="2200" dirty="0" smtClean="0">
                  <a:latin typeface="Arial" charset="0"/>
                </a:rPr>
                <a:t>point s =  </a:t>
              </a:r>
            </a:p>
            <a:p>
              <a:pPr marL="342900" indent="-342900" algn="l">
                <a:spcBef>
                  <a:spcPct val="20000"/>
                </a:spcBef>
                <a:buFontTx/>
                <a:buChar char="•"/>
              </a:pPr>
              <a:endParaRPr lang="en-GB" sz="2200" dirty="0" smtClean="0">
                <a:latin typeface="Arial" charset="0"/>
              </a:endParaRPr>
            </a:p>
            <a:p>
              <a:pPr marL="342900" indent="-342900" algn="l">
                <a:spcBef>
                  <a:spcPct val="20000"/>
                </a:spcBef>
                <a:buFontTx/>
                <a:buChar char="•"/>
              </a:pPr>
              <a:r>
                <a:rPr lang="en-GB" sz="2200" dirty="0" smtClean="0">
                  <a:latin typeface="Arial" charset="0"/>
                </a:rPr>
                <a:t>The </a:t>
              </a:r>
              <a:r>
                <a:rPr lang="en-GB" sz="2200" dirty="0">
                  <a:latin typeface="Arial" charset="0"/>
                </a:rPr>
                <a:t>shear stress (</a:t>
              </a:r>
              <a:r>
                <a:rPr lang="en-GB" sz="2200" dirty="0">
                  <a:latin typeface="Symbol" pitchFamily="18" charset="2"/>
                </a:rPr>
                <a:t></a:t>
              </a:r>
              <a:r>
                <a:rPr lang="en-GB" sz="2200" dirty="0" smtClean="0">
                  <a:latin typeface="Arial" charset="0"/>
                </a:rPr>
                <a:t>) = </a:t>
              </a:r>
              <a:endParaRPr lang="en-GB" sz="2200" dirty="0">
                <a:latin typeface="Arial" charset="0"/>
              </a:endParaRPr>
            </a:p>
            <a:p>
              <a:pPr marL="342900" indent="-342900">
                <a:spcBef>
                  <a:spcPct val="20000"/>
                </a:spcBef>
              </a:pPr>
              <a:r>
                <a:rPr lang="en-GB" sz="1800" dirty="0">
                  <a:latin typeface="Arial" charset="0"/>
                </a:rPr>
                <a:t>	 	</a:t>
              </a:r>
              <a:endParaRPr lang="en-GB" sz="1800" dirty="0" smtClean="0">
                <a:latin typeface="Arial" charset="0"/>
              </a:endParaRPr>
            </a:p>
            <a:p>
              <a:pPr marL="342900" indent="-342900">
                <a:spcBef>
                  <a:spcPct val="20000"/>
                </a:spcBef>
              </a:pPr>
              <a:r>
                <a:rPr lang="en-GB" sz="1800" dirty="0" smtClean="0">
                  <a:latin typeface="Arial" charset="0"/>
                </a:rPr>
                <a:t>(where </a:t>
              </a:r>
              <a:r>
                <a:rPr lang="en-GB" sz="2000" dirty="0" smtClean="0">
                  <a:cs typeface="Times New Roman" pitchFamily="18" charset="0"/>
                </a:rPr>
                <a:t>u</a:t>
              </a:r>
              <a:r>
                <a:rPr lang="en-GB" sz="1800" dirty="0" smtClean="0">
                  <a:latin typeface="Arial" charset="0"/>
                </a:rPr>
                <a:t> = velocity, </a:t>
              </a:r>
              <a:r>
                <a:rPr lang="en-GB" sz="2000" dirty="0" smtClean="0">
                  <a:cs typeface="Times New Roman" pitchFamily="18" charset="0"/>
                </a:rPr>
                <a:t>r</a:t>
              </a:r>
              <a:r>
                <a:rPr lang="en-GB" sz="1800" dirty="0" smtClean="0">
                  <a:latin typeface="Arial" charset="0"/>
                </a:rPr>
                <a:t> = radius, </a:t>
              </a:r>
              <a:r>
                <a:rPr lang="en-GB" sz="1800" i="1" dirty="0" smtClean="0">
                  <a:latin typeface="Arial"/>
                  <a:cs typeface="Arial"/>
                  <a:sym typeface="Symbol" pitchFamily="18" charset="2"/>
                </a:rPr>
                <a:t>µ = dynamic viscosity)</a:t>
              </a:r>
              <a:endParaRPr lang="en-GB" sz="1800" dirty="0">
                <a:latin typeface="Symbol" pitchFamily="18" charset="2"/>
                <a:sym typeface="Symbol" pitchFamily="18" charset="2"/>
              </a:endParaRPr>
            </a:p>
          </p:txBody>
        </p:sp>
        <p:pic>
          <p:nvPicPr>
            <p:cNvPr id="89094" name="Picture 6"/>
            <p:cNvPicPr>
              <a:picLocks noChangeAspect="1" noChangeArrowheads="1"/>
            </p:cNvPicPr>
            <p:nvPr/>
          </p:nvPicPr>
          <p:blipFill>
            <a:blip r:embed="rId4" cstate="print"/>
            <a:srcRect/>
            <a:stretch>
              <a:fillRect/>
            </a:stretch>
          </p:blipFill>
          <p:spPr bwMode="auto">
            <a:xfrm>
              <a:off x="7694454" y="1985750"/>
              <a:ext cx="310067" cy="730157"/>
            </a:xfrm>
            <a:prstGeom prst="rect">
              <a:avLst/>
            </a:prstGeom>
            <a:noFill/>
            <a:ln w="9525">
              <a:noFill/>
              <a:miter lim="800000"/>
              <a:headEnd/>
              <a:tailEnd/>
            </a:ln>
            <a:effectLst/>
          </p:spPr>
        </p:pic>
        <p:pic>
          <p:nvPicPr>
            <p:cNvPr id="89095" name="Picture 7"/>
            <p:cNvPicPr>
              <a:picLocks noChangeAspect="1" noChangeArrowheads="1"/>
            </p:cNvPicPr>
            <p:nvPr/>
          </p:nvPicPr>
          <p:blipFill>
            <a:blip r:embed="rId5" cstate="print"/>
            <a:srcRect/>
            <a:stretch>
              <a:fillRect/>
            </a:stretch>
          </p:blipFill>
          <p:spPr bwMode="auto">
            <a:xfrm>
              <a:off x="7044043" y="2721968"/>
              <a:ext cx="748830" cy="732897"/>
            </a:xfrm>
            <a:prstGeom prst="rect">
              <a:avLst/>
            </a:prstGeom>
            <a:noFill/>
            <a:ln w="9525">
              <a:noFill/>
              <a:miter lim="800000"/>
              <a:headEnd/>
              <a:tailEnd/>
            </a:ln>
            <a:effectLst/>
          </p:spPr>
        </p:pic>
      </p:grpSp>
      <p:sp>
        <p:nvSpPr>
          <p:cNvPr id="2" name="Title 1"/>
          <p:cNvSpPr>
            <a:spLocks noGrp="1"/>
          </p:cNvSpPr>
          <p:nvPr>
            <p:ph type="title"/>
          </p:nvPr>
        </p:nvSpPr>
        <p:spPr>
          <a:xfrm>
            <a:off x="0" y="0"/>
            <a:ext cx="9144000" cy="1310185"/>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dirty="0" smtClean="0"/>
              <a:t>Viscosity, flow and shear</a:t>
            </a:r>
          </a:p>
        </p:txBody>
      </p:sp>
      <p:grpSp>
        <p:nvGrpSpPr>
          <p:cNvPr id="16" name="Group 15"/>
          <p:cNvGrpSpPr/>
          <p:nvPr/>
        </p:nvGrpSpPr>
        <p:grpSpPr>
          <a:xfrm>
            <a:off x="504960" y="1050880"/>
            <a:ext cx="2979204" cy="2974103"/>
            <a:chOff x="900752" y="928048"/>
            <a:chExt cx="2979204" cy="2974103"/>
          </a:xfrm>
        </p:grpSpPr>
        <p:pic>
          <p:nvPicPr>
            <p:cNvPr id="60417" name="Picture 1"/>
            <p:cNvPicPr>
              <a:picLocks noChangeAspect="1" noChangeArrowheads="1"/>
            </p:cNvPicPr>
            <p:nvPr/>
          </p:nvPicPr>
          <p:blipFill>
            <a:blip r:embed="rId6" cstate="print"/>
            <a:srcRect/>
            <a:stretch>
              <a:fillRect/>
            </a:stretch>
          </p:blipFill>
          <p:spPr bwMode="auto">
            <a:xfrm>
              <a:off x="915237" y="1416348"/>
              <a:ext cx="2964719" cy="2485803"/>
            </a:xfrm>
            <a:prstGeom prst="rect">
              <a:avLst/>
            </a:prstGeom>
            <a:noFill/>
            <a:ln w="9525">
              <a:noFill/>
              <a:miter lim="800000"/>
              <a:headEnd/>
              <a:tailEnd/>
            </a:ln>
          </p:spPr>
        </p:pic>
        <p:sp>
          <p:nvSpPr>
            <p:cNvPr id="12" name="TextBox 11"/>
            <p:cNvSpPr txBox="1"/>
            <p:nvPr/>
          </p:nvSpPr>
          <p:spPr>
            <a:xfrm>
              <a:off x="1473957" y="1064523"/>
              <a:ext cx="447558" cy="461665"/>
            </a:xfrm>
            <a:prstGeom prst="rect">
              <a:avLst/>
            </a:prstGeom>
            <a:noFill/>
          </p:spPr>
          <p:txBody>
            <a:bodyPr wrap="none" rtlCol="0">
              <a:spAutoFit/>
            </a:bodyPr>
            <a:lstStyle/>
            <a:p>
              <a:r>
                <a:rPr lang="en-GB" dirty="0" smtClean="0">
                  <a:latin typeface="+mn-lt"/>
                </a:rPr>
                <a:t>P</a:t>
              </a:r>
              <a:r>
                <a:rPr lang="en-GB" baseline="-25000" dirty="0" smtClean="0">
                  <a:latin typeface="+mn-lt"/>
                </a:rPr>
                <a:t>1</a:t>
              </a:r>
            </a:p>
          </p:txBody>
        </p:sp>
        <p:sp>
          <p:nvSpPr>
            <p:cNvPr id="13" name="TextBox 12"/>
            <p:cNvSpPr txBox="1"/>
            <p:nvPr/>
          </p:nvSpPr>
          <p:spPr>
            <a:xfrm>
              <a:off x="2854677" y="1053147"/>
              <a:ext cx="447558" cy="461665"/>
            </a:xfrm>
            <a:prstGeom prst="rect">
              <a:avLst/>
            </a:prstGeom>
            <a:noFill/>
          </p:spPr>
          <p:txBody>
            <a:bodyPr wrap="none" rtlCol="0">
              <a:spAutoFit/>
            </a:bodyPr>
            <a:lstStyle/>
            <a:p>
              <a:r>
                <a:rPr lang="en-GB" dirty="0" smtClean="0">
                  <a:latin typeface="+mn-lt"/>
                </a:rPr>
                <a:t>P</a:t>
              </a:r>
              <a:r>
                <a:rPr lang="en-GB" baseline="-25000" dirty="0" smtClean="0">
                  <a:latin typeface="+mn-lt"/>
                </a:rPr>
                <a:t>2</a:t>
              </a:r>
            </a:p>
          </p:txBody>
        </p:sp>
        <p:sp>
          <p:nvSpPr>
            <p:cNvPr id="15" name="Oval 14"/>
            <p:cNvSpPr/>
            <p:nvPr/>
          </p:nvSpPr>
          <p:spPr>
            <a:xfrm>
              <a:off x="900752" y="928048"/>
              <a:ext cx="2961564" cy="2906973"/>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8" name="Straight Connector 17"/>
          <p:cNvCxnSpPr/>
          <p:nvPr/>
        </p:nvCxnSpPr>
        <p:spPr>
          <a:xfrm rot="16200000" flipV="1">
            <a:off x="2483895" y="2756850"/>
            <a:ext cx="3179927" cy="1487604"/>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419367" y="3848669"/>
            <a:ext cx="2470245" cy="124194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709613"/>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2900" dirty="0" smtClean="0"/>
              <a:t>Shear stress influences endothelial function</a:t>
            </a:r>
          </a:p>
        </p:txBody>
      </p:sp>
      <p:sp>
        <p:nvSpPr>
          <p:cNvPr id="14339" name="Text Box 3"/>
          <p:cNvSpPr txBox="1">
            <a:spLocks noChangeArrowheads="1"/>
          </p:cNvSpPr>
          <p:nvPr/>
        </p:nvSpPr>
        <p:spPr bwMode="auto">
          <a:xfrm>
            <a:off x="4821116" y="5907088"/>
            <a:ext cx="3098925" cy="307777"/>
          </a:xfrm>
          <a:prstGeom prst="rect">
            <a:avLst/>
          </a:prstGeom>
          <a:noFill/>
          <a:ln w="12700" algn="ctr">
            <a:noFill/>
            <a:miter lim="800000"/>
            <a:headEnd type="none" w="sm" len="sm"/>
            <a:tailEnd type="none" w="sm" len="sm"/>
          </a:ln>
        </p:spPr>
        <p:txBody>
          <a:bodyPr wrap="none">
            <a:spAutoFit/>
          </a:bodyPr>
          <a:lstStyle/>
          <a:p>
            <a:pPr eaLnBrk="0" hangingPunct="0"/>
            <a:r>
              <a:rPr lang="en-GB" sz="1400" i="1">
                <a:solidFill>
                  <a:srgbClr val="336699"/>
                </a:solidFill>
              </a:rPr>
              <a:t>Malek et al JAMA. 1999;282:2035-2042</a:t>
            </a:r>
          </a:p>
        </p:txBody>
      </p:sp>
      <p:pic>
        <p:nvPicPr>
          <p:cNvPr id="14340" name="Picture 4"/>
          <p:cNvPicPr>
            <a:picLocks noChangeAspect="1" noChangeArrowheads="1"/>
          </p:cNvPicPr>
          <p:nvPr/>
        </p:nvPicPr>
        <p:blipFill>
          <a:blip r:embed="rId3" cstate="print"/>
          <a:srcRect/>
          <a:stretch>
            <a:fillRect/>
          </a:stretch>
        </p:blipFill>
        <p:spPr bwMode="auto">
          <a:xfrm>
            <a:off x="545124" y="1762125"/>
            <a:ext cx="7348904" cy="39624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228299"/>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eaLnBrk="1" fontAlgn="auto" hangingPunct="1">
              <a:spcAft>
                <a:spcPts val="0"/>
              </a:spcAft>
              <a:defRPr/>
            </a:pPr>
            <a:r>
              <a:rPr lang="en-GB" sz="3200" dirty="0" smtClean="0"/>
              <a:t/>
            </a:r>
            <a:br>
              <a:rPr lang="en-GB" sz="3200" dirty="0" smtClean="0"/>
            </a:br>
            <a:r>
              <a:rPr lang="en-GB" sz="3200" dirty="0" smtClean="0"/>
              <a:t>Poiseuille’s law and vessel calibre</a:t>
            </a:r>
            <a:br>
              <a:rPr lang="en-GB" sz="3200" dirty="0" smtClean="0"/>
            </a:br>
            <a:endParaRPr lang="en-GB" sz="3200" dirty="0" smtClean="0"/>
          </a:p>
        </p:txBody>
      </p:sp>
      <p:sp>
        <p:nvSpPr>
          <p:cNvPr id="9219" name="Text Box 4"/>
          <p:cNvSpPr txBox="1">
            <a:spLocks noChangeArrowheads="1"/>
          </p:cNvSpPr>
          <p:nvPr/>
        </p:nvSpPr>
        <p:spPr bwMode="auto">
          <a:xfrm>
            <a:off x="7470632" y="2103826"/>
            <a:ext cx="570473" cy="410655"/>
          </a:xfrm>
          <a:prstGeom prst="rect">
            <a:avLst/>
          </a:prstGeom>
          <a:solidFill>
            <a:srgbClr val="FFFFFF"/>
          </a:solidFill>
          <a:ln w="9525">
            <a:noFill/>
            <a:miter lim="800000"/>
            <a:headEnd/>
            <a:tailEnd/>
          </a:ln>
        </p:spPr>
        <p:txBody>
          <a:bodyPr/>
          <a:lstStyle/>
          <a:p>
            <a:pPr algn="l" eaLnBrk="1" hangingPunct="1"/>
            <a:r>
              <a:rPr lang="en-US" sz="2000" i="1" dirty="0" smtClean="0">
                <a:latin typeface="Arial" charset="0"/>
              </a:rPr>
              <a:t>Q</a:t>
            </a:r>
            <a:endParaRPr lang="en-GB" sz="2000" i="1" dirty="0">
              <a:latin typeface="Arial" charset="0"/>
            </a:endParaRPr>
          </a:p>
        </p:txBody>
      </p:sp>
      <p:sp>
        <p:nvSpPr>
          <p:cNvPr id="9220" name="Text Box 5"/>
          <p:cNvSpPr txBox="1">
            <a:spLocks noChangeArrowheads="1"/>
          </p:cNvSpPr>
          <p:nvPr/>
        </p:nvSpPr>
        <p:spPr bwMode="auto">
          <a:xfrm>
            <a:off x="230188" y="2718937"/>
            <a:ext cx="1576387" cy="819126"/>
          </a:xfrm>
          <a:prstGeom prst="rect">
            <a:avLst/>
          </a:prstGeom>
          <a:solidFill>
            <a:srgbClr val="FFFFFF"/>
          </a:solidFill>
          <a:ln w="9525">
            <a:noFill/>
            <a:miter lim="800000"/>
            <a:headEnd/>
            <a:tailEnd/>
          </a:ln>
        </p:spPr>
        <p:txBody>
          <a:bodyPr/>
          <a:lstStyle/>
          <a:p>
            <a:pPr algn="l" eaLnBrk="1" hangingPunct="1"/>
            <a:r>
              <a:rPr lang="en-GB" sz="2000" dirty="0">
                <a:latin typeface="Arial" charset="0"/>
              </a:rPr>
              <a:t>Fluid of viscosity (</a:t>
            </a:r>
            <a:r>
              <a:rPr lang="el-GR" sz="2000" i="1" dirty="0">
                <a:latin typeface="Arial" charset="0"/>
                <a:cs typeface="Arial" charset="0"/>
                <a:sym typeface="Symbol" pitchFamily="18" charset="2"/>
              </a:rPr>
              <a:t>μ</a:t>
            </a:r>
            <a:r>
              <a:rPr lang="en-GB" sz="2000" dirty="0">
                <a:latin typeface="Arial" charset="0"/>
                <a:sym typeface="Symbol" pitchFamily="18" charset="2"/>
              </a:rPr>
              <a:t>)</a:t>
            </a:r>
          </a:p>
        </p:txBody>
      </p:sp>
      <p:sp>
        <p:nvSpPr>
          <p:cNvPr id="9221" name="Text Box 6"/>
          <p:cNvSpPr txBox="1">
            <a:spLocks noChangeArrowheads="1"/>
          </p:cNvSpPr>
          <p:nvPr/>
        </p:nvSpPr>
        <p:spPr bwMode="auto">
          <a:xfrm>
            <a:off x="3708400" y="1512437"/>
            <a:ext cx="1973263" cy="457200"/>
          </a:xfrm>
          <a:prstGeom prst="rect">
            <a:avLst/>
          </a:prstGeom>
          <a:noFill/>
          <a:ln w="9525">
            <a:noFill/>
            <a:miter lim="800000"/>
            <a:headEnd/>
            <a:tailEnd/>
          </a:ln>
        </p:spPr>
        <p:txBody>
          <a:bodyPr/>
          <a:lstStyle/>
          <a:p>
            <a:pPr algn="l" eaLnBrk="1" hangingPunct="1"/>
            <a:r>
              <a:rPr lang="en-GB" sz="2000" dirty="0">
                <a:latin typeface="Arial" charset="0"/>
              </a:rPr>
              <a:t>Length </a:t>
            </a:r>
            <a:r>
              <a:rPr lang="en-GB" sz="2000" dirty="0" smtClean="0">
                <a:latin typeface="Arial" charset="0"/>
              </a:rPr>
              <a:t>(</a:t>
            </a:r>
            <a:r>
              <a:rPr lang="en-GB" sz="2000" i="1" dirty="0" smtClean="0">
                <a:cs typeface="Times New Roman" pitchFamily="18" charset="0"/>
              </a:rPr>
              <a:t>L</a:t>
            </a:r>
            <a:r>
              <a:rPr lang="en-GB" sz="2000" dirty="0" smtClean="0">
                <a:latin typeface="Arial" charset="0"/>
              </a:rPr>
              <a:t>)</a:t>
            </a:r>
            <a:endParaRPr lang="en-GB" sz="2000" dirty="0">
              <a:latin typeface="Arial" charset="0"/>
            </a:endParaRPr>
          </a:p>
        </p:txBody>
      </p:sp>
      <p:sp>
        <p:nvSpPr>
          <p:cNvPr id="9222" name="Text Box 7"/>
          <p:cNvSpPr txBox="1">
            <a:spLocks noChangeArrowheads="1"/>
          </p:cNvSpPr>
          <p:nvPr/>
        </p:nvSpPr>
        <p:spPr bwMode="auto">
          <a:xfrm>
            <a:off x="2448669" y="2523126"/>
            <a:ext cx="631825" cy="574675"/>
          </a:xfrm>
          <a:prstGeom prst="rect">
            <a:avLst/>
          </a:prstGeom>
          <a:solidFill>
            <a:srgbClr val="FFFFFF"/>
          </a:solidFill>
          <a:ln w="9525">
            <a:noFill/>
            <a:miter lim="800000"/>
            <a:headEnd/>
            <a:tailEnd/>
          </a:ln>
        </p:spPr>
        <p:txBody>
          <a:bodyPr/>
          <a:lstStyle/>
          <a:p>
            <a:pPr eaLnBrk="1" hangingPunct="1"/>
            <a:r>
              <a:rPr lang="en-GB" sz="2000" dirty="0">
                <a:latin typeface="Arial" charset="0"/>
              </a:rPr>
              <a:t>P</a:t>
            </a:r>
            <a:r>
              <a:rPr lang="en-GB" sz="2000" baseline="-25000" dirty="0">
                <a:latin typeface="Arial" charset="0"/>
              </a:rPr>
              <a:t>1</a:t>
            </a:r>
            <a:endParaRPr lang="en-GB" sz="2000" dirty="0">
              <a:latin typeface="Arial" charset="0"/>
            </a:endParaRPr>
          </a:p>
        </p:txBody>
      </p:sp>
      <p:sp>
        <p:nvSpPr>
          <p:cNvPr id="9223" name="Text Box 8"/>
          <p:cNvSpPr txBox="1">
            <a:spLocks noChangeArrowheads="1"/>
          </p:cNvSpPr>
          <p:nvPr/>
        </p:nvSpPr>
        <p:spPr bwMode="auto">
          <a:xfrm>
            <a:off x="6397427" y="2523126"/>
            <a:ext cx="631825" cy="574675"/>
          </a:xfrm>
          <a:prstGeom prst="rect">
            <a:avLst/>
          </a:prstGeom>
          <a:solidFill>
            <a:srgbClr val="FFFFFF"/>
          </a:solidFill>
          <a:ln w="9525">
            <a:noFill/>
            <a:miter lim="800000"/>
            <a:headEnd/>
            <a:tailEnd/>
          </a:ln>
        </p:spPr>
        <p:txBody>
          <a:bodyPr/>
          <a:lstStyle/>
          <a:p>
            <a:pPr eaLnBrk="1" hangingPunct="1"/>
            <a:r>
              <a:rPr lang="en-GB" sz="2000" dirty="0">
                <a:latin typeface="Arial" charset="0"/>
              </a:rPr>
              <a:t>P</a:t>
            </a:r>
            <a:r>
              <a:rPr lang="en-GB" sz="2000" baseline="-25000" dirty="0">
                <a:latin typeface="Arial" charset="0"/>
              </a:rPr>
              <a:t>2</a:t>
            </a:r>
            <a:endParaRPr lang="en-GB" sz="2000" dirty="0">
              <a:latin typeface="Arial" charset="0"/>
            </a:endParaRPr>
          </a:p>
        </p:txBody>
      </p:sp>
      <p:sp>
        <p:nvSpPr>
          <p:cNvPr id="9226" name="Line 12"/>
          <p:cNvSpPr>
            <a:spLocks noChangeShapeType="1"/>
          </p:cNvSpPr>
          <p:nvPr/>
        </p:nvSpPr>
        <p:spPr bwMode="auto">
          <a:xfrm flipV="1">
            <a:off x="1473200" y="2328412"/>
            <a:ext cx="1106488" cy="573087"/>
          </a:xfrm>
          <a:prstGeom prst="line">
            <a:avLst/>
          </a:prstGeom>
          <a:noFill/>
          <a:ln w="9525">
            <a:solidFill>
              <a:schemeClr val="tx1"/>
            </a:solidFill>
            <a:round/>
            <a:headEnd/>
            <a:tailEnd type="triangle" w="med" len="med"/>
          </a:ln>
        </p:spPr>
        <p:txBody>
          <a:bodyPr/>
          <a:lstStyle/>
          <a:p>
            <a:endParaRPr lang="en-GB"/>
          </a:p>
        </p:txBody>
      </p:sp>
      <p:sp>
        <p:nvSpPr>
          <p:cNvPr id="9227" name="AutoShape 13"/>
          <p:cNvSpPr>
            <a:spLocks noChangeArrowheads="1"/>
          </p:cNvSpPr>
          <p:nvPr/>
        </p:nvSpPr>
        <p:spPr bwMode="auto">
          <a:xfrm>
            <a:off x="6646644" y="2118694"/>
            <a:ext cx="613960" cy="347212"/>
          </a:xfrm>
          <a:prstGeom prst="rightArrow">
            <a:avLst>
              <a:gd name="adj1" fmla="val 50000"/>
              <a:gd name="adj2" fmla="val 59551"/>
            </a:avLst>
          </a:prstGeom>
          <a:solidFill>
            <a:srgbClr val="66CCFF"/>
          </a:solidFill>
          <a:ln w="9525">
            <a:solidFill>
              <a:schemeClr val="tx1"/>
            </a:solidFill>
            <a:miter lim="800000"/>
            <a:headEnd/>
            <a:tailEnd/>
          </a:ln>
        </p:spPr>
        <p:txBody>
          <a:bodyPr wrap="none" anchor="ctr"/>
          <a:lstStyle/>
          <a:p>
            <a:endParaRPr lang="en-US"/>
          </a:p>
        </p:txBody>
      </p:sp>
      <p:pic>
        <p:nvPicPr>
          <p:cNvPr id="82945" name="Picture 1"/>
          <p:cNvPicPr>
            <a:picLocks noChangeAspect="1" noChangeArrowheads="1"/>
          </p:cNvPicPr>
          <p:nvPr/>
        </p:nvPicPr>
        <p:blipFill>
          <a:blip r:embed="rId3" cstate="print"/>
          <a:srcRect/>
          <a:stretch>
            <a:fillRect/>
          </a:stretch>
        </p:blipFill>
        <p:spPr bwMode="auto">
          <a:xfrm>
            <a:off x="3871913" y="3336558"/>
            <a:ext cx="2080321" cy="1825588"/>
          </a:xfrm>
          <a:prstGeom prst="rect">
            <a:avLst/>
          </a:prstGeom>
          <a:noFill/>
          <a:ln w="9525">
            <a:noFill/>
            <a:miter lim="800000"/>
            <a:headEnd/>
            <a:tailEnd/>
          </a:ln>
          <a:effectLst/>
        </p:spPr>
      </p:pic>
      <p:sp>
        <p:nvSpPr>
          <p:cNvPr id="25" name="TextBox 24"/>
          <p:cNvSpPr txBox="1"/>
          <p:nvPr/>
        </p:nvSpPr>
        <p:spPr>
          <a:xfrm>
            <a:off x="2866030" y="3988438"/>
            <a:ext cx="453970" cy="461665"/>
          </a:xfrm>
          <a:prstGeom prst="rect">
            <a:avLst/>
          </a:prstGeom>
          <a:noFill/>
        </p:spPr>
        <p:txBody>
          <a:bodyPr wrap="none" rtlCol="0">
            <a:spAutoFit/>
          </a:bodyPr>
          <a:lstStyle/>
          <a:p>
            <a:r>
              <a:rPr lang="en-GB" dirty="0" smtClean="0">
                <a:latin typeface="+mn-lt"/>
              </a:rPr>
              <a:t>or</a:t>
            </a:r>
          </a:p>
        </p:txBody>
      </p:sp>
      <p:pic>
        <p:nvPicPr>
          <p:cNvPr id="76802" name="Picture 2"/>
          <p:cNvPicPr>
            <a:picLocks noChangeAspect="1" noChangeArrowheads="1"/>
          </p:cNvPicPr>
          <p:nvPr/>
        </p:nvPicPr>
        <p:blipFill>
          <a:blip r:embed="rId4" cstate="print"/>
          <a:srcRect/>
          <a:stretch>
            <a:fillRect/>
          </a:stretch>
        </p:blipFill>
        <p:spPr bwMode="auto">
          <a:xfrm>
            <a:off x="2674960" y="2076901"/>
            <a:ext cx="3878204" cy="437580"/>
          </a:xfrm>
          <a:prstGeom prst="rect">
            <a:avLst/>
          </a:prstGeom>
          <a:noFill/>
          <a:ln w="9525">
            <a:noFill/>
            <a:miter lim="800000"/>
            <a:headEnd/>
            <a:tailEnd/>
          </a:ln>
          <a:effectLst/>
        </p:spPr>
      </p:pic>
      <p:sp>
        <p:nvSpPr>
          <p:cNvPr id="9233" name="Line 25"/>
          <p:cNvSpPr>
            <a:spLocks noChangeShapeType="1"/>
          </p:cNvSpPr>
          <p:nvPr/>
        </p:nvSpPr>
        <p:spPr bwMode="auto">
          <a:xfrm flipV="1">
            <a:off x="3698236" y="2109290"/>
            <a:ext cx="0" cy="330200"/>
          </a:xfrm>
          <a:prstGeom prst="line">
            <a:avLst/>
          </a:prstGeom>
          <a:noFill/>
          <a:ln w="9525">
            <a:solidFill>
              <a:schemeClr val="tx1"/>
            </a:solidFill>
            <a:round/>
            <a:headEnd type="arrow" w="med" len="med"/>
            <a:tailEnd type="arrow" w="med" len="med"/>
          </a:ln>
        </p:spPr>
        <p:txBody>
          <a:bodyPr/>
          <a:lstStyle/>
          <a:p>
            <a:endParaRPr lang="en-GB"/>
          </a:p>
        </p:txBody>
      </p:sp>
      <p:sp>
        <p:nvSpPr>
          <p:cNvPr id="9234" name="Text Box 26"/>
          <p:cNvSpPr txBox="1">
            <a:spLocks noChangeArrowheads="1"/>
          </p:cNvSpPr>
          <p:nvPr/>
        </p:nvSpPr>
        <p:spPr bwMode="auto">
          <a:xfrm>
            <a:off x="3275669" y="2071499"/>
            <a:ext cx="286413" cy="396875"/>
          </a:xfrm>
          <a:prstGeom prst="rect">
            <a:avLst/>
          </a:prstGeom>
          <a:noFill/>
          <a:ln w="9525" algn="ctr">
            <a:noFill/>
            <a:miter lim="800000"/>
            <a:headEnd/>
            <a:tailEnd/>
          </a:ln>
        </p:spPr>
        <p:txBody>
          <a:bodyPr/>
          <a:lstStyle/>
          <a:p>
            <a:pPr algn="l" eaLnBrk="1" hangingPunct="1"/>
            <a:r>
              <a:rPr lang="en-GB" sz="2000" dirty="0" smtClean="0">
                <a:latin typeface="Arial" charset="0"/>
              </a:rPr>
              <a:t>d</a:t>
            </a:r>
            <a:endParaRPr lang="en-GB" sz="2000" dirty="0">
              <a:latin typeface="Arial" charset="0"/>
            </a:endParaRPr>
          </a:p>
        </p:txBody>
      </p:sp>
      <p:sp>
        <p:nvSpPr>
          <p:cNvPr id="15" name="TextBox 14"/>
          <p:cNvSpPr txBox="1"/>
          <p:nvPr/>
        </p:nvSpPr>
        <p:spPr>
          <a:xfrm>
            <a:off x="791571" y="5448273"/>
            <a:ext cx="7683690" cy="1015663"/>
          </a:xfrm>
          <a:prstGeom prst="rect">
            <a:avLst/>
          </a:prstGeom>
          <a:noFill/>
        </p:spPr>
        <p:txBody>
          <a:bodyPr wrap="square" rtlCol="0">
            <a:spAutoFit/>
          </a:bodyPr>
          <a:lstStyle/>
          <a:p>
            <a:r>
              <a:rPr lang="en-GB" sz="2000" i="1" dirty="0" smtClean="0"/>
              <a:t>Where </a:t>
            </a:r>
            <a:r>
              <a:rPr lang="en-GB" sz="2000" i="1" dirty="0" smtClean="0">
                <a:sym typeface="Symbol" pitchFamily="18" charset="2"/>
              </a:rPr>
              <a:t> = fluid viscosity, L = vessel length, r = vessel radius d= diameter, </a:t>
            </a:r>
            <a:r>
              <a:rPr lang="el-GR" sz="2000" i="1" dirty="0" smtClean="0">
                <a:sym typeface="Symbol" pitchFamily="18" charset="2"/>
              </a:rPr>
              <a:t>Δ</a:t>
            </a:r>
            <a:r>
              <a:rPr lang="en-GB" sz="2000" i="1" dirty="0" smtClean="0">
                <a:sym typeface="Symbol" pitchFamily="18" charset="2"/>
              </a:rPr>
              <a:t>P = pressure difference (P</a:t>
            </a:r>
            <a:r>
              <a:rPr lang="en-GB" sz="2000" i="1" baseline="-25000" dirty="0" smtClean="0">
                <a:sym typeface="Symbol" pitchFamily="18" charset="2"/>
              </a:rPr>
              <a:t>1</a:t>
            </a:r>
            <a:r>
              <a:rPr lang="en-GB" sz="2000" i="1" dirty="0" smtClean="0">
                <a:sym typeface="Symbol" pitchFamily="18" charset="2"/>
              </a:rPr>
              <a:t>-P</a:t>
            </a:r>
            <a:r>
              <a:rPr lang="en-GB" sz="2000" i="1" baseline="-25000" dirty="0" smtClean="0">
                <a:sym typeface="Symbol" pitchFamily="18" charset="2"/>
              </a:rPr>
              <a:t>2</a:t>
            </a:r>
            <a:r>
              <a:rPr lang="en-GB" sz="2000" i="1" dirty="0" smtClean="0">
                <a:sym typeface="Symbol" pitchFamily="18" charset="2"/>
              </a:rPr>
              <a:t>), Q = volumetric flow and </a:t>
            </a:r>
            <a:r>
              <a:rPr lang="el-GR" sz="2000" i="1" dirty="0" smtClean="0">
                <a:sym typeface="Symbol" pitchFamily="18" charset="2"/>
              </a:rPr>
              <a:t>Δ</a:t>
            </a:r>
            <a:r>
              <a:rPr lang="en-GB" sz="2000" i="1" dirty="0" smtClean="0">
                <a:sym typeface="Symbol" pitchFamily="18" charset="2"/>
              </a:rPr>
              <a:t>P/Q = resistance</a:t>
            </a:r>
            <a:endParaRPr lang="en-GB" sz="2000" dirty="0" smtClean="0">
              <a:latin typeface="+mn-lt"/>
            </a:endParaRPr>
          </a:p>
        </p:txBody>
      </p:sp>
      <p:sp>
        <p:nvSpPr>
          <p:cNvPr id="16" name="TextBox 15"/>
          <p:cNvSpPr txBox="1"/>
          <p:nvPr/>
        </p:nvSpPr>
        <p:spPr>
          <a:xfrm>
            <a:off x="5675581" y="3469812"/>
            <a:ext cx="696024" cy="492443"/>
          </a:xfrm>
          <a:prstGeom prst="rect">
            <a:avLst/>
          </a:prstGeom>
          <a:noFill/>
        </p:spPr>
        <p:txBody>
          <a:bodyPr wrap="none" rtlCol="0">
            <a:spAutoFit/>
          </a:bodyPr>
          <a:lstStyle/>
          <a:p>
            <a:r>
              <a:rPr lang="en-GB" sz="2600" i="1" dirty="0" smtClean="0">
                <a:cs typeface="Times New Roman" pitchFamily="18" charset="0"/>
              </a:rPr>
              <a:t>= 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1308589" y="2055813"/>
            <a:ext cx="4290646" cy="469900"/>
          </a:xfrm>
          <a:prstGeom prst="rect">
            <a:avLst/>
          </a:prstGeom>
          <a:solidFill>
            <a:srgbClr val="66CCFF"/>
          </a:solidFill>
          <a:ln w="9525">
            <a:solidFill>
              <a:schemeClr val="tx1"/>
            </a:solidFill>
            <a:miter lim="800000"/>
            <a:headEnd/>
            <a:tailEnd/>
          </a:ln>
        </p:spPr>
        <p:txBody>
          <a:bodyPr wrap="none" anchor="ctr"/>
          <a:lstStyle/>
          <a:p>
            <a:pPr eaLnBrk="0" hangingPunct="0"/>
            <a:endParaRPr lang="en-US"/>
          </a:p>
        </p:txBody>
      </p:sp>
      <p:sp>
        <p:nvSpPr>
          <p:cNvPr id="2052" name="Rectangle 3"/>
          <p:cNvSpPr>
            <a:spLocks noGrp="1" noChangeArrowheads="1"/>
          </p:cNvSpPr>
          <p:nvPr>
            <p:ph type="title"/>
          </p:nvPr>
        </p:nvSpPr>
        <p:spPr>
          <a:xfrm>
            <a:off x="0" y="0"/>
            <a:ext cx="9144000" cy="812800"/>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eaLnBrk="1" fontAlgn="auto" hangingPunct="1">
              <a:spcAft>
                <a:spcPts val="0"/>
              </a:spcAft>
              <a:defRPr/>
            </a:pPr>
            <a:r>
              <a:rPr lang="en-GB" sz="2900" dirty="0" smtClean="0"/>
              <a:t>Arterial diameter is the major regulator of arterial resistance</a:t>
            </a:r>
          </a:p>
        </p:txBody>
      </p:sp>
      <p:sp>
        <p:nvSpPr>
          <p:cNvPr id="2053" name="Text Box 4"/>
          <p:cNvSpPr txBox="1">
            <a:spLocks noChangeArrowheads="1"/>
          </p:cNvSpPr>
          <p:nvPr/>
        </p:nvSpPr>
        <p:spPr bwMode="auto">
          <a:xfrm>
            <a:off x="832339" y="4943476"/>
            <a:ext cx="7656568" cy="830997"/>
          </a:xfrm>
          <a:prstGeom prst="rect">
            <a:avLst/>
          </a:prstGeom>
          <a:noFill/>
          <a:ln w="9525">
            <a:noFill/>
            <a:miter lim="800000"/>
            <a:headEnd/>
            <a:tailEnd/>
          </a:ln>
        </p:spPr>
        <p:txBody>
          <a:bodyPr wrap="square">
            <a:spAutoFit/>
          </a:bodyPr>
          <a:lstStyle/>
          <a:p>
            <a:pPr eaLnBrk="0" hangingPunct="0"/>
            <a:r>
              <a:rPr lang="en-GB" dirty="0">
                <a:latin typeface="Verdana" pitchFamily="34" charset="0"/>
                <a:sym typeface="Symbol" pitchFamily="18" charset="2"/>
              </a:rPr>
              <a:t>Flow </a:t>
            </a:r>
            <a:r>
              <a:rPr lang="en-GB" dirty="0">
                <a:latin typeface="Verdana" pitchFamily="34" charset="0"/>
              </a:rPr>
              <a:t> d</a:t>
            </a:r>
            <a:r>
              <a:rPr lang="en-GB" baseline="30000" dirty="0">
                <a:latin typeface="Verdana" pitchFamily="34" charset="0"/>
              </a:rPr>
              <a:t>4</a:t>
            </a:r>
            <a:r>
              <a:rPr lang="en-GB" dirty="0">
                <a:latin typeface="Verdana" pitchFamily="34" charset="0"/>
              </a:rPr>
              <a:t>  (Resistance = </a:t>
            </a:r>
            <a:r>
              <a:rPr lang="en-GB" dirty="0">
                <a:latin typeface="Symbol" pitchFamily="18" charset="2"/>
              </a:rPr>
              <a:t>D</a:t>
            </a:r>
            <a:r>
              <a:rPr lang="en-GB" dirty="0">
                <a:latin typeface="Verdana" pitchFamily="34" charset="0"/>
              </a:rPr>
              <a:t>P/Q </a:t>
            </a:r>
            <a:r>
              <a:rPr lang="en-GB" dirty="0">
                <a:latin typeface="Verdana" pitchFamily="34" charset="0"/>
                <a:sym typeface="Symbol" pitchFamily="18" charset="2"/>
              </a:rPr>
              <a:t></a:t>
            </a:r>
            <a:r>
              <a:rPr lang="en-GB" dirty="0">
                <a:latin typeface="Verdana" pitchFamily="34" charset="0"/>
              </a:rPr>
              <a:t> 1/d</a:t>
            </a:r>
            <a:r>
              <a:rPr lang="en-GB" baseline="30000" dirty="0">
                <a:latin typeface="Verdana" pitchFamily="34" charset="0"/>
              </a:rPr>
              <a:t>4)</a:t>
            </a:r>
          </a:p>
          <a:p>
            <a:pPr eaLnBrk="0" hangingPunct="0"/>
            <a:r>
              <a:rPr lang="en-GB" i="1" dirty="0" smtClean="0">
                <a:latin typeface="Verdana" pitchFamily="34" charset="0"/>
              </a:rPr>
              <a:t>So</a:t>
            </a:r>
            <a:r>
              <a:rPr lang="en-GB" dirty="0" smtClean="0">
                <a:latin typeface="Verdana" pitchFamily="34" charset="0"/>
              </a:rPr>
              <a:t>: Flow </a:t>
            </a:r>
            <a:r>
              <a:rPr lang="en-GB" dirty="0">
                <a:latin typeface="Verdana" pitchFamily="34" charset="0"/>
              </a:rPr>
              <a:t>(Q) through A is </a:t>
            </a:r>
            <a:r>
              <a:rPr lang="en-GB" u="sng" dirty="0">
                <a:latin typeface="Verdana" pitchFamily="34" charset="0"/>
              </a:rPr>
              <a:t>16 times</a:t>
            </a:r>
            <a:r>
              <a:rPr lang="en-GB" dirty="0">
                <a:latin typeface="Verdana" pitchFamily="34" charset="0"/>
              </a:rPr>
              <a:t> more than B</a:t>
            </a:r>
          </a:p>
        </p:txBody>
      </p:sp>
      <p:sp>
        <p:nvSpPr>
          <p:cNvPr id="2054" name="Rectangle 5"/>
          <p:cNvSpPr>
            <a:spLocks noChangeArrowheads="1"/>
          </p:cNvSpPr>
          <p:nvPr/>
        </p:nvSpPr>
        <p:spPr bwMode="auto">
          <a:xfrm>
            <a:off x="1336431" y="3352800"/>
            <a:ext cx="4290646" cy="234950"/>
          </a:xfrm>
          <a:prstGeom prst="rect">
            <a:avLst/>
          </a:prstGeom>
          <a:solidFill>
            <a:srgbClr val="66CCFF"/>
          </a:solidFill>
          <a:ln w="9525">
            <a:solidFill>
              <a:schemeClr val="tx1"/>
            </a:solidFill>
            <a:miter lim="800000"/>
            <a:headEnd/>
            <a:tailEnd/>
          </a:ln>
        </p:spPr>
        <p:txBody>
          <a:bodyPr wrap="none" anchor="ctr"/>
          <a:lstStyle/>
          <a:p>
            <a:pPr eaLnBrk="0" hangingPunct="0"/>
            <a:endParaRPr lang="en-US"/>
          </a:p>
        </p:txBody>
      </p:sp>
      <p:sp>
        <p:nvSpPr>
          <p:cNvPr id="2055" name="Freeform 6"/>
          <p:cNvSpPr>
            <a:spLocks/>
          </p:cNvSpPr>
          <p:nvPr/>
        </p:nvSpPr>
        <p:spPr bwMode="auto">
          <a:xfrm>
            <a:off x="5650523" y="3544888"/>
            <a:ext cx="826477" cy="939800"/>
          </a:xfrm>
          <a:custGeom>
            <a:avLst/>
            <a:gdLst>
              <a:gd name="T0" fmla="*/ 0 w 564"/>
              <a:gd name="T1" fmla="*/ 0 h 768"/>
              <a:gd name="T2" fmla="*/ 2147483647 w 564"/>
              <a:gd name="T3" fmla="*/ 2147483647 h 768"/>
              <a:gd name="T4" fmla="*/ 2147483647 w 564"/>
              <a:gd name="T5" fmla="*/ 2147483647 h 768"/>
              <a:gd name="T6" fmla="*/ 0 60000 65536"/>
              <a:gd name="T7" fmla="*/ 0 60000 65536"/>
              <a:gd name="T8" fmla="*/ 0 60000 65536"/>
              <a:gd name="T9" fmla="*/ 0 w 564"/>
              <a:gd name="T10" fmla="*/ 0 h 768"/>
              <a:gd name="T11" fmla="*/ 564 w 564"/>
              <a:gd name="T12" fmla="*/ 768 h 768"/>
            </a:gdLst>
            <a:ahLst/>
            <a:cxnLst>
              <a:cxn ang="T6">
                <a:pos x="T0" y="T1"/>
              </a:cxn>
              <a:cxn ang="T7">
                <a:pos x="T2" y="T3"/>
              </a:cxn>
              <a:cxn ang="T8">
                <a:pos x="T4" y="T5"/>
              </a:cxn>
            </a:cxnLst>
            <a:rect l="T9" t="T10" r="T11" b="T12"/>
            <a:pathLst>
              <a:path w="564" h="768">
                <a:moveTo>
                  <a:pt x="0" y="0"/>
                </a:moveTo>
                <a:cubicBezTo>
                  <a:pt x="63" y="24"/>
                  <a:pt x="278" y="16"/>
                  <a:pt x="372" y="144"/>
                </a:cubicBezTo>
                <a:cubicBezTo>
                  <a:pt x="466" y="272"/>
                  <a:pt x="532" y="656"/>
                  <a:pt x="564" y="768"/>
                </a:cubicBezTo>
              </a:path>
            </a:pathLst>
          </a:custGeom>
          <a:noFill/>
          <a:ln w="38100">
            <a:solidFill>
              <a:srgbClr val="66CCFF"/>
            </a:solidFill>
            <a:round/>
            <a:headEnd/>
            <a:tailEnd/>
          </a:ln>
        </p:spPr>
        <p:txBody>
          <a:bodyPr/>
          <a:lstStyle/>
          <a:p>
            <a:endParaRPr lang="en-GB"/>
          </a:p>
        </p:txBody>
      </p:sp>
      <p:sp>
        <p:nvSpPr>
          <p:cNvPr id="2056" name="Freeform 7"/>
          <p:cNvSpPr>
            <a:spLocks/>
          </p:cNvSpPr>
          <p:nvPr/>
        </p:nvSpPr>
        <p:spPr bwMode="auto">
          <a:xfrm>
            <a:off x="5632939" y="3398839"/>
            <a:ext cx="1030166" cy="865187"/>
          </a:xfrm>
          <a:custGeom>
            <a:avLst/>
            <a:gdLst>
              <a:gd name="T0" fmla="*/ 0 w 703"/>
              <a:gd name="T1" fmla="*/ 0 h 708"/>
              <a:gd name="T2" fmla="*/ 2147483647 w 703"/>
              <a:gd name="T3" fmla="*/ 2147483647 h 708"/>
              <a:gd name="T4" fmla="*/ 2147483647 w 703"/>
              <a:gd name="T5" fmla="*/ 2147483647 h 708"/>
              <a:gd name="T6" fmla="*/ 0 60000 65536"/>
              <a:gd name="T7" fmla="*/ 0 60000 65536"/>
              <a:gd name="T8" fmla="*/ 0 60000 65536"/>
              <a:gd name="T9" fmla="*/ 0 w 703"/>
              <a:gd name="T10" fmla="*/ 0 h 708"/>
              <a:gd name="T11" fmla="*/ 703 w 703"/>
              <a:gd name="T12" fmla="*/ 708 h 708"/>
            </a:gdLst>
            <a:ahLst/>
            <a:cxnLst>
              <a:cxn ang="T6">
                <a:pos x="T0" y="T1"/>
              </a:cxn>
              <a:cxn ang="T7">
                <a:pos x="T2" y="T3"/>
              </a:cxn>
              <a:cxn ang="T8">
                <a:pos x="T4" y="T5"/>
              </a:cxn>
            </a:cxnLst>
            <a:rect l="T9" t="T10" r="T11" b="T12"/>
            <a:pathLst>
              <a:path w="703" h="708">
                <a:moveTo>
                  <a:pt x="0" y="0"/>
                </a:moveTo>
                <a:cubicBezTo>
                  <a:pt x="73" y="22"/>
                  <a:pt x="323" y="14"/>
                  <a:pt x="440" y="132"/>
                </a:cubicBezTo>
                <a:cubicBezTo>
                  <a:pt x="557" y="250"/>
                  <a:pt x="648" y="588"/>
                  <a:pt x="703" y="708"/>
                </a:cubicBezTo>
              </a:path>
            </a:pathLst>
          </a:custGeom>
          <a:noFill/>
          <a:ln w="38100">
            <a:solidFill>
              <a:srgbClr val="66CCFF"/>
            </a:solidFill>
            <a:round/>
            <a:headEnd/>
            <a:tailEnd/>
          </a:ln>
        </p:spPr>
        <p:txBody>
          <a:bodyPr/>
          <a:lstStyle/>
          <a:p>
            <a:endParaRPr lang="en-GB"/>
          </a:p>
        </p:txBody>
      </p:sp>
      <p:sp>
        <p:nvSpPr>
          <p:cNvPr id="2057" name="Freeform 8"/>
          <p:cNvSpPr>
            <a:spLocks/>
          </p:cNvSpPr>
          <p:nvPr/>
        </p:nvSpPr>
        <p:spPr bwMode="auto">
          <a:xfrm>
            <a:off x="5638800" y="3467100"/>
            <a:ext cx="933450" cy="962025"/>
          </a:xfrm>
          <a:custGeom>
            <a:avLst/>
            <a:gdLst>
              <a:gd name="T0" fmla="*/ 0 w 637"/>
              <a:gd name="T1" fmla="*/ 0 h 787"/>
              <a:gd name="T2" fmla="*/ 2147483647 w 637"/>
              <a:gd name="T3" fmla="*/ 2147483647 h 787"/>
              <a:gd name="T4" fmla="*/ 2147483647 w 637"/>
              <a:gd name="T5" fmla="*/ 2147483647 h 787"/>
              <a:gd name="T6" fmla="*/ 0 60000 65536"/>
              <a:gd name="T7" fmla="*/ 0 60000 65536"/>
              <a:gd name="T8" fmla="*/ 0 60000 65536"/>
              <a:gd name="T9" fmla="*/ 0 w 637"/>
              <a:gd name="T10" fmla="*/ 0 h 787"/>
              <a:gd name="T11" fmla="*/ 637 w 637"/>
              <a:gd name="T12" fmla="*/ 787 h 787"/>
            </a:gdLst>
            <a:ahLst/>
            <a:cxnLst>
              <a:cxn ang="T6">
                <a:pos x="T0" y="T1"/>
              </a:cxn>
              <a:cxn ang="T7">
                <a:pos x="T2" y="T3"/>
              </a:cxn>
              <a:cxn ang="T8">
                <a:pos x="T4" y="T5"/>
              </a:cxn>
            </a:cxnLst>
            <a:rect l="T9" t="T10" r="T11" b="T12"/>
            <a:pathLst>
              <a:path w="637" h="787">
                <a:moveTo>
                  <a:pt x="0" y="0"/>
                </a:moveTo>
                <a:cubicBezTo>
                  <a:pt x="68" y="25"/>
                  <a:pt x="306" y="17"/>
                  <a:pt x="412" y="148"/>
                </a:cubicBezTo>
                <a:cubicBezTo>
                  <a:pt x="518" y="279"/>
                  <a:pt x="590" y="654"/>
                  <a:pt x="637" y="787"/>
                </a:cubicBezTo>
              </a:path>
            </a:pathLst>
          </a:custGeom>
          <a:noFill/>
          <a:ln w="38100">
            <a:solidFill>
              <a:srgbClr val="66CCFF"/>
            </a:solidFill>
            <a:round/>
            <a:headEnd/>
            <a:tailEnd/>
          </a:ln>
        </p:spPr>
        <p:txBody>
          <a:bodyPr/>
          <a:lstStyle/>
          <a:p>
            <a:endParaRPr lang="en-GB"/>
          </a:p>
        </p:txBody>
      </p:sp>
      <p:sp>
        <p:nvSpPr>
          <p:cNvPr id="2058" name="Freeform 9"/>
          <p:cNvSpPr>
            <a:spLocks/>
          </p:cNvSpPr>
          <p:nvPr/>
        </p:nvSpPr>
        <p:spPr bwMode="auto">
          <a:xfrm>
            <a:off x="5679831" y="2470151"/>
            <a:ext cx="1705708" cy="1573213"/>
          </a:xfrm>
          <a:custGeom>
            <a:avLst/>
            <a:gdLst>
              <a:gd name="T0" fmla="*/ 0 w 1164"/>
              <a:gd name="T1" fmla="*/ 2147483647 h 1288"/>
              <a:gd name="T2" fmla="*/ 2147483647 w 1164"/>
              <a:gd name="T3" fmla="*/ 2147483647 h 1288"/>
              <a:gd name="T4" fmla="*/ 2147483647 w 1164"/>
              <a:gd name="T5" fmla="*/ 2147483647 h 1288"/>
              <a:gd name="T6" fmla="*/ 2147483647 w 1164"/>
              <a:gd name="T7" fmla="*/ 2147483647 h 1288"/>
              <a:gd name="T8" fmla="*/ 2147483647 w 1164"/>
              <a:gd name="T9" fmla="*/ 2147483647 h 1288"/>
              <a:gd name="T10" fmla="*/ 0 60000 65536"/>
              <a:gd name="T11" fmla="*/ 0 60000 65536"/>
              <a:gd name="T12" fmla="*/ 0 60000 65536"/>
              <a:gd name="T13" fmla="*/ 0 60000 65536"/>
              <a:gd name="T14" fmla="*/ 0 60000 65536"/>
              <a:gd name="T15" fmla="*/ 0 w 1164"/>
              <a:gd name="T16" fmla="*/ 0 h 1288"/>
              <a:gd name="T17" fmla="*/ 1164 w 1164"/>
              <a:gd name="T18" fmla="*/ 1288 h 1288"/>
            </a:gdLst>
            <a:ahLst/>
            <a:cxnLst>
              <a:cxn ang="T10">
                <a:pos x="T0" y="T1"/>
              </a:cxn>
              <a:cxn ang="T11">
                <a:pos x="T2" y="T3"/>
              </a:cxn>
              <a:cxn ang="T12">
                <a:pos x="T4" y="T5"/>
              </a:cxn>
              <a:cxn ang="T13">
                <a:pos x="T6" y="T7"/>
              </a:cxn>
              <a:cxn ang="T14">
                <a:pos x="T8" y="T9"/>
              </a:cxn>
            </a:cxnLst>
            <a:rect l="T15" t="T16" r="T17" b="T18"/>
            <a:pathLst>
              <a:path w="1164" h="1288">
                <a:moveTo>
                  <a:pt x="0" y="16"/>
                </a:moveTo>
                <a:cubicBezTo>
                  <a:pt x="152" y="8"/>
                  <a:pt x="304" y="0"/>
                  <a:pt x="444" y="64"/>
                </a:cubicBezTo>
                <a:cubicBezTo>
                  <a:pt x="584" y="128"/>
                  <a:pt x="742" y="280"/>
                  <a:pt x="840" y="400"/>
                </a:cubicBezTo>
                <a:cubicBezTo>
                  <a:pt x="938" y="520"/>
                  <a:pt x="978" y="636"/>
                  <a:pt x="1032" y="784"/>
                </a:cubicBezTo>
                <a:cubicBezTo>
                  <a:pt x="1086" y="932"/>
                  <a:pt x="1125" y="1110"/>
                  <a:pt x="1164" y="1288"/>
                </a:cubicBezTo>
              </a:path>
            </a:pathLst>
          </a:custGeom>
          <a:noFill/>
          <a:ln w="38100">
            <a:solidFill>
              <a:srgbClr val="66CCFF"/>
            </a:solidFill>
            <a:round/>
            <a:headEnd/>
            <a:tailEnd/>
          </a:ln>
        </p:spPr>
        <p:txBody>
          <a:bodyPr/>
          <a:lstStyle/>
          <a:p>
            <a:endParaRPr lang="en-GB"/>
          </a:p>
        </p:txBody>
      </p:sp>
      <p:sp>
        <p:nvSpPr>
          <p:cNvPr id="2059" name="Freeform 10"/>
          <p:cNvSpPr>
            <a:spLocks/>
          </p:cNvSpPr>
          <p:nvPr/>
        </p:nvSpPr>
        <p:spPr bwMode="auto">
          <a:xfrm>
            <a:off x="5679831" y="2270125"/>
            <a:ext cx="2004646" cy="1481138"/>
          </a:xfrm>
          <a:custGeom>
            <a:avLst/>
            <a:gdLst>
              <a:gd name="T0" fmla="*/ 0 w 1368"/>
              <a:gd name="T1" fmla="*/ 2147483647 h 1212"/>
              <a:gd name="T2" fmla="*/ 2147483647 w 1368"/>
              <a:gd name="T3" fmla="*/ 2147483647 h 1212"/>
              <a:gd name="T4" fmla="*/ 2147483647 w 1368"/>
              <a:gd name="T5" fmla="*/ 2147483647 h 1212"/>
              <a:gd name="T6" fmla="*/ 2147483647 w 1368"/>
              <a:gd name="T7" fmla="*/ 2147483647 h 1212"/>
              <a:gd name="T8" fmla="*/ 2147483647 w 1368"/>
              <a:gd name="T9" fmla="*/ 2147483647 h 1212"/>
              <a:gd name="T10" fmla="*/ 0 60000 65536"/>
              <a:gd name="T11" fmla="*/ 0 60000 65536"/>
              <a:gd name="T12" fmla="*/ 0 60000 65536"/>
              <a:gd name="T13" fmla="*/ 0 60000 65536"/>
              <a:gd name="T14" fmla="*/ 0 60000 65536"/>
              <a:gd name="T15" fmla="*/ 0 w 1368"/>
              <a:gd name="T16" fmla="*/ 0 h 1212"/>
              <a:gd name="T17" fmla="*/ 1368 w 1368"/>
              <a:gd name="T18" fmla="*/ 1212 h 1212"/>
            </a:gdLst>
            <a:ahLst/>
            <a:cxnLst>
              <a:cxn ang="T10">
                <a:pos x="T0" y="T1"/>
              </a:cxn>
              <a:cxn ang="T11">
                <a:pos x="T2" y="T3"/>
              </a:cxn>
              <a:cxn ang="T12">
                <a:pos x="T4" y="T5"/>
              </a:cxn>
              <a:cxn ang="T13">
                <a:pos x="T6" y="T7"/>
              </a:cxn>
              <a:cxn ang="T14">
                <a:pos x="T8" y="T9"/>
              </a:cxn>
            </a:cxnLst>
            <a:rect l="T15" t="T16" r="T17" b="T18"/>
            <a:pathLst>
              <a:path w="1368" h="1212">
                <a:moveTo>
                  <a:pt x="0" y="24"/>
                </a:moveTo>
                <a:cubicBezTo>
                  <a:pt x="84" y="26"/>
                  <a:pt x="372" y="0"/>
                  <a:pt x="516" y="36"/>
                </a:cubicBezTo>
                <a:cubicBezTo>
                  <a:pt x="660" y="72"/>
                  <a:pt x="742" y="100"/>
                  <a:pt x="864" y="240"/>
                </a:cubicBezTo>
                <a:cubicBezTo>
                  <a:pt x="986" y="380"/>
                  <a:pt x="1164" y="714"/>
                  <a:pt x="1248" y="876"/>
                </a:cubicBezTo>
                <a:cubicBezTo>
                  <a:pt x="1332" y="1038"/>
                  <a:pt x="1350" y="1125"/>
                  <a:pt x="1368" y="1212"/>
                </a:cubicBezTo>
              </a:path>
            </a:pathLst>
          </a:custGeom>
          <a:noFill/>
          <a:ln w="38100">
            <a:solidFill>
              <a:srgbClr val="66CCFF"/>
            </a:solidFill>
            <a:round/>
            <a:headEnd/>
            <a:tailEnd/>
          </a:ln>
        </p:spPr>
        <p:txBody>
          <a:bodyPr/>
          <a:lstStyle/>
          <a:p>
            <a:endParaRPr lang="en-GB"/>
          </a:p>
        </p:txBody>
      </p:sp>
      <p:sp>
        <p:nvSpPr>
          <p:cNvPr id="2060" name="Freeform 11"/>
          <p:cNvSpPr>
            <a:spLocks/>
          </p:cNvSpPr>
          <p:nvPr/>
        </p:nvSpPr>
        <p:spPr bwMode="auto">
          <a:xfrm>
            <a:off x="5679831" y="2057401"/>
            <a:ext cx="2461846" cy="1414463"/>
          </a:xfrm>
          <a:custGeom>
            <a:avLst/>
            <a:gdLst>
              <a:gd name="T0" fmla="*/ 0 w 1680"/>
              <a:gd name="T1" fmla="*/ 2147483647 h 1158"/>
              <a:gd name="T2" fmla="*/ 2147483647 w 1680"/>
              <a:gd name="T3" fmla="*/ 2147483647 h 1158"/>
              <a:gd name="T4" fmla="*/ 2147483647 w 1680"/>
              <a:gd name="T5" fmla="*/ 2147483647 h 1158"/>
              <a:gd name="T6" fmla="*/ 2147483647 w 1680"/>
              <a:gd name="T7" fmla="*/ 2147483647 h 1158"/>
              <a:gd name="T8" fmla="*/ 2147483647 w 1680"/>
              <a:gd name="T9" fmla="*/ 2147483647 h 1158"/>
              <a:gd name="T10" fmla="*/ 0 60000 65536"/>
              <a:gd name="T11" fmla="*/ 0 60000 65536"/>
              <a:gd name="T12" fmla="*/ 0 60000 65536"/>
              <a:gd name="T13" fmla="*/ 0 60000 65536"/>
              <a:gd name="T14" fmla="*/ 0 60000 65536"/>
              <a:gd name="T15" fmla="*/ 0 w 1680"/>
              <a:gd name="T16" fmla="*/ 0 h 1158"/>
              <a:gd name="T17" fmla="*/ 1680 w 1680"/>
              <a:gd name="T18" fmla="*/ 1158 h 1158"/>
            </a:gdLst>
            <a:ahLst/>
            <a:cxnLst>
              <a:cxn ang="T10">
                <a:pos x="T0" y="T1"/>
              </a:cxn>
              <a:cxn ang="T11">
                <a:pos x="T2" y="T3"/>
              </a:cxn>
              <a:cxn ang="T12">
                <a:pos x="T4" y="T5"/>
              </a:cxn>
              <a:cxn ang="T13">
                <a:pos x="T6" y="T7"/>
              </a:cxn>
              <a:cxn ang="T14">
                <a:pos x="T8" y="T9"/>
              </a:cxn>
            </a:cxnLst>
            <a:rect l="T15" t="T16" r="T17" b="T18"/>
            <a:pathLst>
              <a:path w="1680" h="1158">
                <a:moveTo>
                  <a:pt x="0" y="18"/>
                </a:moveTo>
                <a:cubicBezTo>
                  <a:pt x="153" y="9"/>
                  <a:pt x="306" y="0"/>
                  <a:pt x="468" y="18"/>
                </a:cubicBezTo>
                <a:cubicBezTo>
                  <a:pt x="630" y="36"/>
                  <a:pt x="820" y="30"/>
                  <a:pt x="972" y="126"/>
                </a:cubicBezTo>
                <a:cubicBezTo>
                  <a:pt x="1124" y="222"/>
                  <a:pt x="1262" y="422"/>
                  <a:pt x="1380" y="594"/>
                </a:cubicBezTo>
                <a:cubicBezTo>
                  <a:pt x="1498" y="766"/>
                  <a:pt x="1589" y="962"/>
                  <a:pt x="1680" y="1158"/>
                </a:cubicBezTo>
              </a:path>
            </a:pathLst>
          </a:custGeom>
          <a:noFill/>
          <a:ln w="38100">
            <a:solidFill>
              <a:srgbClr val="66CCFF"/>
            </a:solidFill>
            <a:round/>
            <a:headEnd/>
            <a:tailEnd/>
          </a:ln>
        </p:spPr>
        <p:txBody>
          <a:bodyPr/>
          <a:lstStyle/>
          <a:p>
            <a:endParaRPr lang="en-GB"/>
          </a:p>
        </p:txBody>
      </p:sp>
      <p:sp>
        <p:nvSpPr>
          <p:cNvPr id="2061" name="Text Box 13"/>
          <p:cNvSpPr txBox="1">
            <a:spLocks noChangeArrowheads="1"/>
          </p:cNvSpPr>
          <p:nvPr/>
        </p:nvSpPr>
        <p:spPr bwMode="auto">
          <a:xfrm>
            <a:off x="2256692" y="1662113"/>
            <a:ext cx="338554" cy="461665"/>
          </a:xfrm>
          <a:prstGeom prst="rect">
            <a:avLst/>
          </a:prstGeom>
          <a:noFill/>
          <a:ln w="9525">
            <a:noFill/>
            <a:miter lim="800000"/>
            <a:headEnd/>
            <a:tailEnd/>
          </a:ln>
        </p:spPr>
        <p:txBody>
          <a:bodyPr wrap="none">
            <a:spAutoFit/>
          </a:bodyPr>
          <a:lstStyle/>
          <a:p>
            <a:pPr eaLnBrk="0" hangingPunct="0"/>
            <a:r>
              <a:rPr lang="en-GB" i="1">
                <a:latin typeface="Times New Roman" pitchFamily="18" charset="0"/>
              </a:rPr>
              <a:t>d</a:t>
            </a:r>
          </a:p>
        </p:txBody>
      </p:sp>
      <p:sp>
        <p:nvSpPr>
          <p:cNvPr id="2062" name="Text Box 16"/>
          <p:cNvSpPr txBox="1">
            <a:spLocks noChangeArrowheads="1"/>
          </p:cNvSpPr>
          <p:nvPr/>
        </p:nvSpPr>
        <p:spPr bwMode="auto">
          <a:xfrm>
            <a:off x="720969" y="3209925"/>
            <a:ext cx="404446" cy="457200"/>
          </a:xfrm>
          <a:prstGeom prst="rect">
            <a:avLst/>
          </a:prstGeom>
          <a:noFill/>
          <a:ln w="9525">
            <a:noFill/>
            <a:miter lim="800000"/>
            <a:headEnd/>
            <a:tailEnd/>
          </a:ln>
        </p:spPr>
        <p:txBody>
          <a:bodyPr wrap="none">
            <a:spAutoFit/>
          </a:bodyPr>
          <a:lstStyle/>
          <a:p>
            <a:pPr eaLnBrk="0" hangingPunct="0"/>
            <a:r>
              <a:rPr lang="en-GB" sz="2400" b="1" dirty="0">
                <a:latin typeface="Arial" pitchFamily="34" charset="0"/>
              </a:rPr>
              <a:t>B</a:t>
            </a:r>
          </a:p>
        </p:txBody>
      </p:sp>
      <p:sp>
        <p:nvSpPr>
          <p:cNvPr id="2063" name="Text Box 17"/>
          <p:cNvSpPr txBox="1">
            <a:spLocks noChangeArrowheads="1"/>
          </p:cNvSpPr>
          <p:nvPr/>
        </p:nvSpPr>
        <p:spPr bwMode="auto">
          <a:xfrm>
            <a:off x="720969" y="2036763"/>
            <a:ext cx="404446" cy="457200"/>
          </a:xfrm>
          <a:prstGeom prst="rect">
            <a:avLst/>
          </a:prstGeom>
          <a:noFill/>
          <a:ln w="9525">
            <a:noFill/>
            <a:miter lim="800000"/>
            <a:headEnd/>
            <a:tailEnd/>
          </a:ln>
        </p:spPr>
        <p:txBody>
          <a:bodyPr wrap="none">
            <a:spAutoFit/>
          </a:bodyPr>
          <a:lstStyle/>
          <a:p>
            <a:pPr eaLnBrk="0" hangingPunct="0"/>
            <a:r>
              <a:rPr lang="en-GB" sz="2400" b="1">
                <a:latin typeface="Arial" pitchFamily="34" charset="0"/>
              </a:rPr>
              <a:t>A</a:t>
            </a:r>
          </a:p>
        </p:txBody>
      </p:sp>
      <p:sp>
        <p:nvSpPr>
          <p:cNvPr id="2064" name="Text Box 18"/>
          <p:cNvSpPr txBox="1">
            <a:spLocks noChangeArrowheads="1"/>
          </p:cNvSpPr>
          <p:nvPr/>
        </p:nvSpPr>
        <p:spPr bwMode="auto">
          <a:xfrm>
            <a:off x="8150470" y="3694113"/>
            <a:ext cx="420566" cy="457200"/>
          </a:xfrm>
          <a:prstGeom prst="rect">
            <a:avLst/>
          </a:prstGeom>
          <a:noFill/>
          <a:ln w="9525">
            <a:noFill/>
            <a:miter lim="800000"/>
            <a:headEnd/>
            <a:tailEnd/>
          </a:ln>
        </p:spPr>
        <p:txBody>
          <a:bodyPr wrap="none">
            <a:spAutoFit/>
          </a:bodyPr>
          <a:lstStyle/>
          <a:p>
            <a:pPr eaLnBrk="0" hangingPunct="0"/>
            <a:r>
              <a:rPr lang="en-GB" sz="2400" b="1"/>
              <a:t>Q</a:t>
            </a:r>
          </a:p>
        </p:txBody>
      </p:sp>
      <p:sp>
        <p:nvSpPr>
          <p:cNvPr id="2065" name="Text Box 19"/>
          <p:cNvSpPr txBox="1">
            <a:spLocks noChangeArrowheads="1"/>
          </p:cNvSpPr>
          <p:nvPr/>
        </p:nvSpPr>
        <p:spPr bwMode="auto">
          <a:xfrm>
            <a:off x="6707066" y="4205288"/>
            <a:ext cx="844062" cy="457200"/>
          </a:xfrm>
          <a:prstGeom prst="rect">
            <a:avLst/>
          </a:prstGeom>
          <a:noFill/>
          <a:ln w="9525">
            <a:noFill/>
            <a:miter lim="800000"/>
            <a:headEnd/>
            <a:tailEnd/>
          </a:ln>
        </p:spPr>
        <p:txBody>
          <a:bodyPr wrap="none">
            <a:spAutoFit/>
          </a:bodyPr>
          <a:lstStyle/>
          <a:p>
            <a:pPr eaLnBrk="0" hangingPunct="0"/>
            <a:r>
              <a:rPr lang="en-GB" sz="2400" b="1"/>
              <a:t>Q/16</a:t>
            </a:r>
          </a:p>
        </p:txBody>
      </p:sp>
      <p:sp>
        <p:nvSpPr>
          <p:cNvPr id="2066" name="Freeform 20"/>
          <p:cNvSpPr>
            <a:spLocks/>
          </p:cNvSpPr>
          <p:nvPr/>
        </p:nvSpPr>
        <p:spPr bwMode="auto">
          <a:xfrm>
            <a:off x="5679831" y="2154238"/>
            <a:ext cx="2286000" cy="1479550"/>
          </a:xfrm>
          <a:custGeom>
            <a:avLst/>
            <a:gdLst>
              <a:gd name="T0" fmla="*/ 0 w 1560"/>
              <a:gd name="T1" fmla="*/ 2147483647 h 1210"/>
              <a:gd name="T2" fmla="*/ 2147483647 w 1560"/>
              <a:gd name="T3" fmla="*/ 2147483647 h 1210"/>
              <a:gd name="T4" fmla="*/ 2147483647 w 1560"/>
              <a:gd name="T5" fmla="*/ 2147483647 h 1210"/>
              <a:gd name="T6" fmla="*/ 2147483647 w 1560"/>
              <a:gd name="T7" fmla="*/ 2147483647 h 1210"/>
              <a:gd name="T8" fmla="*/ 2147483647 w 1560"/>
              <a:gd name="T9" fmla="*/ 2147483647 h 1210"/>
              <a:gd name="T10" fmla="*/ 0 60000 65536"/>
              <a:gd name="T11" fmla="*/ 0 60000 65536"/>
              <a:gd name="T12" fmla="*/ 0 60000 65536"/>
              <a:gd name="T13" fmla="*/ 0 60000 65536"/>
              <a:gd name="T14" fmla="*/ 0 60000 65536"/>
              <a:gd name="T15" fmla="*/ 0 w 1560"/>
              <a:gd name="T16" fmla="*/ 0 h 1210"/>
              <a:gd name="T17" fmla="*/ 1560 w 1560"/>
              <a:gd name="T18" fmla="*/ 1210 h 1210"/>
            </a:gdLst>
            <a:ahLst/>
            <a:cxnLst>
              <a:cxn ang="T10">
                <a:pos x="T0" y="T1"/>
              </a:cxn>
              <a:cxn ang="T11">
                <a:pos x="T2" y="T3"/>
              </a:cxn>
              <a:cxn ang="T12">
                <a:pos x="T4" y="T5"/>
              </a:cxn>
              <a:cxn ang="T13">
                <a:pos x="T6" y="T7"/>
              </a:cxn>
              <a:cxn ang="T14">
                <a:pos x="T8" y="T9"/>
              </a:cxn>
            </a:cxnLst>
            <a:rect l="T15" t="T16" r="T17" b="T18"/>
            <a:pathLst>
              <a:path w="1560" h="1210">
                <a:moveTo>
                  <a:pt x="0" y="34"/>
                </a:moveTo>
                <a:cubicBezTo>
                  <a:pt x="104" y="32"/>
                  <a:pt x="466" y="0"/>
                  <a:pt x="635" y="34"/>
                </a:cubicBezTo>
                <a:cubicBezTo>
                  <a:pt x="804" y="68"/>
                  <a:pt x="880" y="98"/>
                  <a:pt x="1013" y="238"/>
                </a:cubicBezTo>
                <a:cubicBezTo>
                  <a:pt x="1145" y="378"/>
                  <a:pt x="1338" y="712"/>
                  <a:pt x="1430" y="874"/>
                </a:cubicBezTo>
                <a:cubicBezTo>
                  <a:pt x="1521" y="1036"/>
                  <a:pt x="1540" y="1123"/>
                  <a:pt x="1560" y="1210"/>
                </a:cubicBezTo>
              </a:path>
            </a:pathLst>
          </a:custGeom>
          <a:noFill/>
          <a:ln w="38100">
            <a:solidFill>
              <a:srgbClr val="66CCFF"/>
            </a:solidFill>
            <a:round/>
            <a:headEnd/>
            <a:tailEnd/>
          </a:ln>
        </p:spPr>
        <p:txBody>
          <a:bodyPr/>
          <a:lstStyle/>
          <a:p>
            <a:endParaRPr lang="en-GB"/>
          </a:p>
        </p:txBody>
      </p:sp>
      <p:sp>
        <p:nvSpPr>
          <p:cNvPr id="2067" name="Freeform 21"/>
          <p:cNvSpPr>
            <a:spLocks/>
          </p:cNvSpPr>
          <p:nvPr/>
        </p:nvSpPr>
        <p:spPr bwMode="auto">
          <a:xfrm>
            <a:off x="5684227" y="2384426"/>
            <a:ext cx="1846385" cy="1482725"/>
          </a:xfrm>
          <a:custGeom>
            <a:avLst/>
            <a:gdLst>
              <a:gd name="T0" fmla="*/ 0 w 1260"/>
              <a:gd name="T1" fmla="*/ 2147483647 h 1214"/>
              <a:gd name="T2" fmla="*/ 2147483647 w 1260"/>
              <a:gd name="T3" fmla="*/ 2147483647 h 1214"/>
              <a:gd name="T4" fmla="*/ 2147483647 w 1260"/>
              <a:gd name="T5" fmla="*/ 2147483647 h 1214"/>
              <a:gd name="T6" fmla="*/ 2147483647 w 1260"/>
              <a:gd name="T7" fmla="*/ 2147483647 h 1214"/>
              <a:gd name="T8" fmla="*/ 2147483647 w 1260"/>
              <a:gd name="T9" fmla="*/ 2147483647 h 1214"/>
              <a:gd name="T10" fmla="*/ 0 60000 65536"/>
              <a:gd name="T11" fmla="*/ 0 60000 65536"/>
              <a:gd name="T12" fmla="*/ 0 60000 65536"/>
              <a:gd name="T13" fmla="*/ 0 60000 65536"/>
              <a:gd name="T14" fmla="*/ 0 60000 65536"/>
              <a:gd name="T15" fmla="*/ 0 w 1260"/>
              <a:gd name="T16" fmla="*/ 0 h 1214"/>
              <a:gd name="T17" fmla="*/ 1260 w 1260"/>
              <a:gd name="T18" fmla="*/ 1214 h 1214"/>
            </a:gdLst>
            <a:ahLst/>
            <a:cxnLst>
              <a:cxn ang="T10">
                <a:pos x="T0" y="T1"/>
              </a:cxn>
              <a:cxn ang="T11">
                <a:pos x="T2" y="T3"/>
              </a:cxn>
              <a:cxn ang="T12">
                <a:pos x="T4" y="T5"/>
              </a:cxn>
              <a:cxn ang="T13">
                <a:pos x="T6" y="T7"/>
              </a:cxn>
              <a:cxn ang="T14">
                <a:pos x="T8" y="T9"/>
              </a:cxn>
            </a:cxnLst>
            <a:rect l="T15" t="T16" r="T17" b="T18"/>
            <a:pathLst>
              <a:path w="1260" h="1214">
                <a:moveTo>
                  <a:pt x="0" y="14"/>
                </a:moveTo>
                <a:cubicBezTo>
                  <a:pt x="85" y="20"/>
                  <a:pt x="375" y="0"/>
                  <a:pt x="511" y="38"/>
                </a:cubicBezTo>
                <a:cubicBezTo>
                  <a:pt x="647" y="76"/>
                  <a:pt x="710" y="102"/>
                  <a:pt x="817" y="242"/>
                </a:cubicBezTo>
                <a:cubicBezTo>
                  <a:pt x="924" y="382"/>
                  <a:pt x="1081" y="716"/>
                  <a:pt x="1154" y="878"/>
                </a:cubicBezTo>
                <a:cubicBezTo>
                  <a:pt x="1228" y="1040"/>
                  <a:pt x="1244" y="1127"/>
                  <a:pt x="1260" y="1214"/>
                </a:cubicBezTo>
              </a:path>
            </a:pathLst>
          </a:custGeom>
          <a:noFill/>
          <a:ln w="38100">
            <a:solidFill>
              <a:srgbClr val="66CCFF"/>
            </a:solidFill>
            <a:round/>
            <a:headEnd/>
            <a:tailEnd/>
          </a:ln>
        </p:spPr>
        <p:txBody>
          <a:bodyPr/>
          <a:lstStyle/>
          <a:p>
            <a:endParaRPr lang="en-GB"/>
          </a:p>
        </p:txBody>
      </p:sp>
      <p:sp>
        <p:nvSpPr>
          <p:cNvPr id="2068" name="Rectangle 22"/>
          <p:cNvSpPr>
            <a:spLocks noChangeArrowheads="1"/>
          </p:cNvSpPr>
          <p:nvPr/>
        </p:nvSpPr>
        <p:spPr bwMode="auto">
          <a:xfrm>
            <a:off x="0" y="2836218"/>
            <a:ext cx="184731" cy="461665"/>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2050" name="Object 24"/>
          <p:cNvGraphicFramePr>
            <a:graphicFrameLocks noGrp="1" noChangeAspect="1"/>
          </p:cNvGraphicFramePr>
          <p:nvPr>
            <p:ph idx="1"/>
          </p:nvPr>
        </p:nvGraphicFramePr>
        <p:xfrm>
          <a:off x="2325566" y="3590925"/>
          <a:ext cx="231531" cy="598488"/>
        </p:xfrm>
        <a:graphic>
          <a:graphicData uri="http://schemas.openxmlformats.org/presentationml/2006/ole">
            <mc:AlternateContent xmlns:mc="http://schemas.openxmlformats.org/markup-compatibility/2006">
              <mc:Choice xmlns:v="urn:schemas-microsoft-com:vml" Requires="v">
                <p:oleObj spid="_x0000_s95243" name="Equation" r:id="rId4" imgW="164957" imgH="393359" progId="Equation.3">
                  <p:embed/>
                </p:oleObj>
              </mc:Choice>
              <mc:Fallback>
                <p:oleObj name="Equation" r:id="rId4" imgW="164957" imgH="393359" progId="Equation.3">
                  <p:embed/>
                  <p:pic>
                    <p:nvPicPr>
                      <p:cNvPr id="0" name="Picture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566" y="3590925"/>
                        <a:ext cx="231531"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69" name="Straight Arrow Connector 26"/>
          <p:cNvCxnSpPr>
            <a:cxnSpLocks noChangeShapeType="1"/>
          </p:cNvCxnSpPr>
          <p:nvPr/>
        </p:nvCxnSpPr>
        <p:spPr bwMode="auto">
          <a:xfrm rot="5400000">
            <a:off x="2094035" y="2289419"/>
            <a:ext cx="495300" cy="5862"/>
          </a:xfrm>
          <a:prstGeom prst="straightConnector1">
            <a:avLst/>
          </a:prstGeom>
          <a:noFill/>
          <a:ln w="9525" algn="ctr">
            <a:solidFill>
              <a:schemeClr val="tx1"/>
            </a:solidFill>
            <a:round/>
            <a:headEnd type="arrow" w="med" len="med"/>
            <a:tailEnd type="arrow" w="med" len="med"/>
          </a:ln>
        </p:spPr>
      </p:cxnSp>
      <p:cxnSp>
        <p:nvCxnSpPr>
          <p:cNvPr id="2070" name="Straight Arrow Connector 28"/>
          <p:cNvCxnSpPr>
            <a:cxnSpLocks noChangeShapeType="1"/>
          </p:cNvCxnSpPr>
          <p:nvPr/>
        </p:nvCxnSpPr>
        <p:spPr bwMode="auto">
          <a:xfrm rot="16200000" flipH="1">
            <a:off x="2214196" y="3470519"/>
            <a:ext cx="266700" cy="5862"/>
          </a:xfrm>
          <a:prstGeom prst="straightConnector1">
            <a:avLst/>
          </a:prstGeom>
          <a:noFill/>
          <a:ln w="9525" algn="ctr">
            <a:solidFill>
              <a:schemeClr val="tx1"/>
            </a:solidFill>
            <a:round/>
            <a:headEnd type="arrow" w="med" len="med"/>
            <a:tailEnd type="arrow" w="med" len="med"/>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9700"/>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dirty="0" smtClean="0"/>
              <a:t>Learning objectives</a:t>
            </a:r>
          </a:p>
        </p:txBody>
      </p:sp>
      <p:sp>
        <p:nvSpPr>
          <p:cNvPr id="3" name="Content Placeholder 2"/>
          <p:cNvSpPr>
            <a:spLocks noGrp="1"/>
          </p:cNvSpPr>
          <p:nvPr>
            <p:ph idx="1"/>
          </p:nvPr>
        </p:nvSpPr>
        <p:spPr>
          <a:xfrm>
            <a:off x="457200" y="1443790"/>
            <a:ext cx="8229600" cy="4682374"/>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GB" sz="2400" dirty="0" smtClean="0"/>
              <a:t>Understand the role and design of the normal circulation </a:t>
            </a:r>
          </a:p>
          <a:p>
            <a:pPr>
              <a:lnSpc>
                <a:spcPct val="80000"/>
              </a:lnSpc>
            </a:pPr>
            <a:r>
              <a:rPr lang="en-GB" sz="2400" dirty="0" smtClean="0"/>
              <a:t>Be able to describe physical factors  influencing flow., know ‘Ohms law for the circulation’ and the principles of the  Poiseuille’s equation</a:t>
            </a:r>
          </a:p>
          <a:p>
            <a:pPr>
              <a:lnSpc>
                <a:spcPct val="80000"/>
              </a:lnSpc>
            </a:pPr>
            <a:r>
              <a:rPr lang="en-GB" sz="2400" dirty="0" smtClean="0"/>
              <a:t>Be able to describe physical factors acting on blood vessels and know the Laplace equation,</a:t>
            </a:r>
          </a:p>
          <a:p>
            <a:pPr>
              <a:lnSpc>
                <a:spcPct val="80000"/>
              </a:lnSpc>
            </a:pPr>
            <a:r>
              <a:rPr lang="en-GB" sz="2400" dirty="0" smtClean="0"/>
              <a:t>Know  the basic mechanisms by which flow of blood and transmural pressure influence blood vessel structure and function</a:t>
            </a:r>
          </a:p>
          <a:p>
            <a:pPr>
              <a:lnSpc>
                <a:spcPct val="80000"/>
              </a:lnSpc>
            </a:pPr>
            <a:r>
              <a:rPr lang="en-GB" sz="2400" dirty="0" smtClean="0"/>
              <a:t>Understand how the compliance of the aorta and elastic arteries affect the pulse pressure</a:t>
            </a:r>
            <a:r>
              <a:rPr lang="en-GB" sz="2400" dirty="0"/>
              <a:t>. </a:t>
            </a:r>
            <a:endParaRPr lang="en-GB" sz="2400" dirty="0" smtClean="0"/>
          </a:p>
          <a:p>
            <a:pPr>
              <a:lnSpc>
                <a:spcPct val="80000"/>
              </a:lnSpc>
            </a:pPr>
            <a:r>
              <a:rPr lang="en-GB" sz="2400" dirty="0" smtClean="0"/>
              <a:t>Understand the role of veins in </a:t>
            </a:r>
            <a:r>
              <a:rPr lang="en-GB" sz="2400" smtClean="0"/>
              <a:t>circulatory physiology</a:t>
            </a:r>
          </a:p>
          <a:p>
            <a:pPr>
              <a:lnSpc>
                <a:spcPct val="80000"/>
              </a:lnSpc>
            </a:pPr>
            <a:r>
              <a:rPr lang="en-GB" sz="2400" dirty="0" smtClean="0"/>
              <a:t>Understand </a:t>
            </a:r>
            <a:r>
              <a:rPr lang="en-GB" sz="2400" dirty="0"/>
              <a:t>how standing (gravity) affects the circulation</a:t>
            </a:r>
          </a:p>
          <a:p>
            <a:pPr>
              <a:lnSpc>
                <a:spcPct val="80000"/>
              </a:lnSpc>
            </a:pPr>
            <a:endParaRPr lang="en-GB" sz="2400" dirty="0" smtClean="0"/>
          </a:p>
          <a:p>
            <a:pPr marL="342900" lvl="1" indent="-342900">
              <a:lnSpc>
                <a:spcPct val="80000"/>
              </a:lnSpc>
              <a:buFont typeface="Arial" pitchFamily="34" charset="0"/>
              <a:buChar char="•"/>
            </a:pPr>
            <a:endParaRPr lang="en-GB"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6"/>
          <p:cNvSpPr>
            <a:spLocks noGrp="1" noChangeArrowheads="1"/>
          </p:cNvSpPr>
          <p:nvPr>
            <p:ph type="title"/>
          </p:nvPr>
        </p:nvSpPr>
        <p:spPr>
          <a:xfrm>
            <a:off x="0" y="1"/>
            <a:ext cx="9144000" cy="646113"/>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smtClean="0"/>
              <a:t>Distribution of blood flow to organs</a:t>
            </a:r>
          </a:p>
        </p:txBody>
      </p:sp>
      <p:sp>
        <p:nvSpPr>
          <p:cNvPr id="18435" name="Text Box 89"/>
          <p:cNvSpPr txBox="1">
            <a:spLocks noChangeArrowheads="1"/>
          </p:cNvSpPr>
          <p:nvPr/>
        </p:nvSpPr>
        <p:spPr bwMode="auto">
          <a:xfrm>
            <a:off x="2420815" y="815976"/>
            <a:ext cx="6372958" cy="244475"/>
          </a:xfrm>
          <a:prstGeom prst="rect">
            <a:avLst/>
          </a:prstGeom>
          <a:noFill/>
          <a:ln w="9525">
            <a:noFill/>
            <a:miter lim="800000"/>
            <a:headEnd/>
            <a:tailEnd/>
          </a:ln>
        </p:spPr>
        <p:txBody>
          <a:bodyPr>
            <a:spAutoFit/>
          </a:bodyPr>
          <a:lstStyle/>
          <a:p>
            <a:pPr algn="r" eaLnBrk="0" hangingPunct="0"/>
            <a:r>
              <a:rPr lang="en-GB" sz="1000" i="1" dirty="0">
                <a:solidFill>
                  <a:schemeClr val="accent1"/>
                </a:solidFill>
              </a:rPr>
              <a:t>Chapter 19 : The Cardiovascular System: Blood Vessels. G.R. Pitts, J.R. Schiller, and J. F. Thompson</a:t>
            </a:r>
          </a:p>
        </p:txBody>
      </p:sp>
      <p:pic>
        <p:nvPicPr>
          <p:cNvPr id="18436" name="Picture 2"/>
          <p:cNvPicPr>
            <a:picLocks noChangeAspect="1" noChangeArrowheads="1"/>
          </p:cNvPicPr>
          <p:nvPr/>
        </p:nvPicPr>
        <p:blipFill>
          <a:blip r:embed="rId3" cstate="print"/>
          <a:srcRect/>
          <a:stretch>
            <a:fillRect/>
          </a:stretch>
        </p:blipFill>
        <p:spPr bwMode="auto">
          <a:xfrm>
            <a:off x="1336431" y="1500189"/>
            <a:ext cx="6419850" cy="498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
            <a:ext cx="9144000" cy="614363"/>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dirty="0" err="1" smtClean="0"/>
              <a:t>‘Blood pressure’</a:t>
            </a:r>
          </a:p>
        </p:txBody>
      </p:sp>
      <p:sp>
        <p:nvSpPr>
          <p:cNvPr id="20483" name="Rectangle 3"/>
          <p:cNvSpPr>
            <a:spLocks noGrp="1" noChangeArrowheads="1"/>
          </p:cNvSpPr>
          <p:nvPr>
            <p:ph type="body" idx="1"/>
          </p:nvPr>
        </p:nvSpPr>
        <p:spPr>
          <a:xfrm>
            <a:off x="395654" y="4814889"/>
            <a:ext cx="8228135" cy="1779587"/>
          </a:xfrm>
        </p:spPr>
        <p:txBody>
          <a:bodyPr/>
          <a:lstStyle/>
          <a:p>
            <a:pPr>
              <a:lnSpc>
                <a:spcPct val="80000"/>
              </a:lnSpc>
            </a:pPr>
            <a:r>
              <a:rPr lang="en-GB" sz="2400" dirty="0" smtClean="0">
                <a:latin typeface="Arial" pitchFamily="34" charset="0"/>
              </a:rPr>
              <a:t>Systolic blood pressure (SBP)</a:t>
            </a:r>
          </a:p>
          <a:p>
            <a:pPr>
              <a:lnSpc>
                <a:spcPct val="80000"/>
              </a:lnSpc>
            </a:pPr>
            <a:r>
              <a:rPr lang="en-GB" sz="2400" dirty="0" smtClean="0">
                <a:latin typeface="Arial" pitchFamily="34" charset="0"/>
              </a:rPr>
              <a:t>Diastolic blood pressure (DBP)</a:t>
            </a:r>
          </a:p>
          <a:p>
            <a:pPr>
              <a:lnSpc>
                <a:spcPct val="80000"/>
              </a:lnSpc>
            </a:pPr>
            <a:r>
              <a:rPr lang="en-GB" sz="2400" dirty="0" smtClean="0">
                <a:latin typeface="Arial" pitchFamily="34" charset="0"/>
              </a:rPr>
              <a:t>Pulse pressure (PP) = SBP - DBP</a:t>
            </a:r>
          </a:p>
          <a:p>
            <a:pPr>
              <a:lnSpc>
                <a:spcPct val="80000"/>
              </a:lnSpc>
            </a:pPr>
            <a:r>
              <a:rPr lang="en-GB" sz="2400" dirty="0" smtClean="0">
                <a:latin typeface="Arial" pitchFamily="34" charset="0"/>
              </a:rPr>
              <a:t>Mean blood pressure ≈ DBP + 1/3 PP</a:t>
            </a:r>
            <a:endParaRPr lang="en-GB" sz="2400" dirty="0" smtClean="0">
              <a:solidFill>
                <a:schemeClr val="accent2"/>
              </a:solidFill>
              <a:latin typeface="Arial" pitchFamily="34" charset="0"/>
            </a:endParaRPr>
          </a:p>
        </p:txBody>
      </p:sp>
      <p:sp>
        <p:nvSpPr>
          <p:cNvPr id="20484" name="Text Box 10"/>
          <p:cNvSpPr txBox="1">
            <a:spLocks noChangeArrowheads="1"/>
          </p:cNvSpPr>
          <p:nvPr/>
        </p:nvSpPr>
        <p:spPr bwMode="auto">
          <a:xfrm>
            <a:off x="6389077" y="4375150"/>
            <a:ext cx="1260281" cy="307777"/>
          </a:xfrm>
          <a:prstGeom prst="rect">
            <a:avLst/>
          </a:prstGeom>
          <a:noFill/>
          <a:ln w="9525">
            <a:noFill/>
            <a:miter lim="800000"/>
            <a:headEnd/>
            <a:tailEnd/>
          </a:ln>
        </p:spPr>
        <p:txBody>
          <a:bodyPr wrap="none">
            <a:spAutoFit/>
          </a:bodyPr>
          <a:lstStyle/>
          <a:p>
            <a:pPr eaLnBrk="0" hangingPunct="0"/>
            <a:r>
              <a:rPr lang="en-GB" sz="1400">
                <a:latin typeface="Arial" pitchFamily="34" charset="0"/>
              </a:rPr>
              <a:t>Cardiac cycle</a:t>
            </a:r>
          </a:p>
        </p:txBody>
      </p:sp>
      <p:sp>
        <p:nvSpPr>
          <p:cNvPr id="20486" name="Freeform 4"/>
          <p:cNvSpPr>
            <a:spLocks/>
          </p:cNvSpPr>
          <p:nvPr/>
        </p:nvSpPr>
        <p:spPr bwMode="auto">
          <a:xfrm>
            <a:off x="5243147" y="2325688"/>
            <a:ext cx="2272812" cy="1803400"/>
          </a:xfrm>
          <a:custGeom>
            <a:avLst/>
            <a:gdLst>
              <a:gd name="T0" fmla="*/ 0 w 1551"/>
              <a:gd name="T1" fmla="*/ 2147483647 h 1136"/>
              <a:gd name="T2" fmla="*/ 2147483647 w 1551"/>
              <a:gd name="T3" fmla="*/ 2147483647 h 1136"/>
              <a:gd name="T4" fmla="*/ 2147483647 w 1551"/>
              <a:gd name="T5" fmla="*/ 2147483647 h 1136"/>
              <a:gd name="T6" fmla="*/ 2147483647 w 1551"/>
              <a:gd name="T7" fmla="*/ 2147483647 h 1136"/>
              <a:gd name="T8" fmla="*/ 2147483647 w 1551"/>
              <a:gd name="T9" fmla="*/ 2147483647 h 1136"/>
              <a:gd name="T10" fmla="*/ 2147483647 w 1551"/>
              <a:gd name="T11" fmla="*/ 2147483647 h 1136"/>
              <a:gd name="T12" fmla="*/ 2147483647 w 1551"/>
              <a:gd name="T13" fmla="*/ 2147483647 h 1136"/>
              <a:gd name="T14" fmla="*/ 2147483647 w 1551"/>
              <a:gd name="T15" fmla="*/ 2147483647 h 1136"/>
              <a:gd name="T16" fmla="*/ 2147483647 w 1551"/>
              <a:gd name="T17" fmla="*/ 2147483647 h 1136"/>
              <a:gd name="T18" fmla="*/ 2147483647 w 1551"/>
              <a:gd name="T19" fmla="*/ 2147483647 h 1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1"/>
              <a:gd name="T31" fmla="*/ 0 h 1136"/>
              <a:gd name="T32" fmla="*/ 1551 w 1551"/>
              <a:gd name="T33" fmla="*/ 1136 h 1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1" h="1136">
                <a:moveTo>
                  <a:pt x="0" y="1080"/>
                </a:moveTo>
                <a:cubicBezTo>
                  <a:pt x="22" y="1086"/>
                  <a:pt x="91" y="1136"/>
                  <a:pt x="131" y="1104"/>
                </a:cubicBezTo>
                <a:cubicBezTo>
                  <a:pt x="170" y="1072"/>
                  <a:pt x="191" y="1050"/>
                  <a:pt x="238" y="888"/>
                </a:cubicBezTo>
                <a:cubicBezTo>
                  <a:pt x="286" y="726"/>
                  <a:pt x="362" y="264"/>
                  <a:pt x="415" y="132"/>
                </a:cubicBezTo>
                <a:cubicBezTo>
                  <a:pt x="467" y="0"/>
                  <a:pt x="512" y="30"/>
                  <a:pt x="553" y="96"/>
                </a:cubicBezTo>
                <a:cubicBezTo>
                  <a:pt x="594" y="162"/>
                  <a:pt x="629" y="458"/>
                  <a:pt x="661" y="528"/>
                </a:cubicBezTo>
                <a:cubicBezTo>
                  <a:pt x="693" y="598"/>
                  <a:pt x="711" y="490"/>
                  <a:pt x="745" y="516"/>
                </a:cubicBezTo>
                <a:cubicBezTo>
                  <a:pt x="780" y="542"/>
                  <a:pt x="802" y="620"/>
                  <a:pt x="868" y="684"/>
                </a:cubicBezTo>
                <a:cubicBezTo>
                  <a:pt x="935" y="748"/>
                  <a:pt x="1031" y="835"/>
                  <a:pt x="1145" y="900"/>
                </a:cubicBezTo>
                <a:cubicBezTo>
                  <a:pt x="1259" y="965"/>
                  <a:pt x="1466" y="1040"/>
                  <a:pt x="1551" y="1077"/>
                </a:cubicBezTo>
              </a:path>
            </a:pathLst>
          </a:custGeom>
          <a:noFill/>
          <a:ln w="19050">
            <a:solidFill>
              <a:srgbClr val="000066"/>
            </a:solidFill>
            <a:round/>
            <a:headEnd/>
            <a:tailEnd/>
          </a:ln>
        </p:spPr>
        <p:txBody>
          <a:bodyPr/>
          <a:lstStyle/>
          <a:p>
            <a:endParaRPr lang="en-GB">
              <a:latin typeface="Arial" pitchFamily="34" charset="0"/>
            </a:endParaRPr>
          </a:p>
        </p:txBody>
      </p:sp>
      <p:sp>
        <p:nvSpPr>
          <p:cNvPr id="20487" name="Text Box 5"/>
          <p:cNvSpPr txBox="1">
            <a:spLocks noChangeArrowheads="1"/>
          </p:cNvSpPr>
          <p:nvPr/>
        </p:nvSpPr>
        <p:spPr bwMode="auto">
          <a:xfrm>
            <a:off x="4626220" y="2232025"/>
            <a:ext cx="545342" cy="307777"/>
          </a:xfrm>
          <a:prstGeom prst="rect">
            <a:avLst/>
          </a:prstGeom>
          <a:noFill/>
          <a:ln w="9525">
            <a:noFill/>
            <a:miter lim="800000"/>
            <a:headEnd/>
            <a:tailEnd/>
          </a:ln>
        </p:spPr>
        <p:txBody>
          <a:bodyPr wrap="none">
            <a:spAutoFit/>
          </a:bodyPr>
          <a:lstStyle/>
          <a:p>
            <a:pPr eaLnBrk="0" hangingPunct="0"/>
            <a:r>
              <a:rPr lang="en-GB" sz="1400" dirty="0">
                <a:latin typeface="Arial" pitchFamily="34" charset="0"/>
              </a:rPr>
              <a:t>SBP</a:t>
            </a:r>
          </a:p>
        </p:txBody>
      </p:sp>
      <p:sp>
        <p:nvSpPr>
          <p:cNvPr id="20488" name="Text Box 6"/>
          <p:cNvSpPr txBox="1">
            <a:spLocks noChangeArrowheads="1"/>
          </p:cNvSpPr>
          <p:nvPr/>
        </p:nvSpPr>
        <p:spPr bwMode="auto">
          <a:xfrm>
            <a:off x="4630616" y="3895725"/>
            <a:ext cx="554960" cy="307777"/>
          </a:xfrm>
          <a:prstGeom prst="rect">
            <a:avLst/>
          </a:prstGeom>
          <a:noFill/>
          <a:ln w="9525">
            <a:noFill/>
            <a:miter lim="800000"/>
            <a:headEnd/>
            <a:tailEnd/>
          </a:ln>
        </p:spPr>
        <p:txBody>
          <a:bodyPr wrap="none">
            <a:spAutoFit/>
          </a:bodyPr>
          <a:lstStyle/>
          <a:p>
            <a:pPr eaLnBrk="0" hangingPunct="0"/>
            <a:r>
              <a:rPr lang="en-GB" sz="1400">
                <a:latin typeface="Arial" pitchFamily="34" charset="0"/>
              </a:rPr>
              <a:t>DBP</a:t>
            </a:r>
          </a:p>
        </p:txBody>
      </p:sp>
      <p:sp>
        <p:nvSpPr>
          <p:cNvPr id="20489" name="Line 7"/>
          <p:cNvSpPr>
            <a:spLocks noChangeShapeType="1"/>
          </p:cNvSpPr>
          <p:nvPr/>
        </p:nvSpPr>
        <p:spPr bwMode="auto">
          <a:xfrm>
            <a:off x="5106866" y="4097338"/>
            <a:ext cx="3188677" cy="0"/>
          </a:xfrm>
          <a:prstGeom prst="line">
            <a:avLst/>
          </a:prstGeom>
          <a:noFill/>
          <a:ln w="9525">
            <a:solidFill>
              <a:schemeClr val="accent1"/>
            </a:solidFill>
            <a:prstDash val="dash"/>
            <a:round/>
            <a:headEnd/>
            <a:tailEnd/>
          </a:ln>
        </p:spPr>
        <p:txBody>
          <a:bodyPr/>
          <a:lstStyle/>
          <a:p>
            <a:endParaRPr lang="en-GB">
              <a:latin typeface="Arial" pitchFamily="34" charset="0"/>
            </a:endParaRPr>
          </a:p>
        </p:txBody>
      </p:sp>
      <p:sp>
        <p:nvSpPr>
          <p:cNvPr id="20490" name="Line 8"/>
          <p:cNvSpPr>
            <a:spLocks noChangeShapeType="1"/>
          </p:cNvSpPr>
          <p:nvPr/>
        </p:nvSpPr>
        <p:spPr bwMode="auto">
          <a:xfrm>
            <a:off x="5106866" y="2379663"/>
            <a:ext cx="3188677" cy="0"/>
          </a:xfrm>
          <a:prstGeom prst="line">
            <a:avLst/>
          </a:prstGeom>
          <a:noFill/>
          <a:ln w="9525">
            <a:solidFill>
              <a:schemeClr val="accent1"/>
            </a:solidFill>
            <a:prstDash val="dash"/>
            <a:round/>
            <a:headEnd/>
            <a:tailEnd/>
          </a:ln>
        </p:spPr>
        <p:txBody>
          <a:bodyPr/>
          <a:lstStyle/>
          <a:p>
            <a:endParaRPr lang="en-GB">
              <a:latin typeface="Arial" pitchFamily="34" charset="0"/>
            </a:endParaRPr>
          </a:p>
        </p:txBody>
      </p:sp>
      <p:sp>
        <p:nvSpPr>
          <p:cNvPr id="20491" name="Line 9"/>
          <p:cNvSpPr>
            <a:spLocks noChangeShapeType="1"/>
          </p:cNvSpPr>
          <p:nvPr/>
        </p:nvSpPr>
        <p:spPr bwMode="auto">
          <a:xfrm>
            <a:off x="5354515" y="4344988"/>
            <a:ext cx="2275743" cy="0"/>
          </a:xfrm>
          <a:prstGeom prst="line">
            <a:avLst/>
          </a:prstGeom>
          <a:noFill/>
          <a:ln w="9525">
            <a:solidFill>
              <a:schemeClr val="tx1"/>
            </a:solidFill>
            <a:round/>
            <a:headEnd type="triangle" w="med" len="med"/>
            <a:tailEnd type="triangle" w="med" len="med"/>
          </a:ln>
        </p:spPr>
        <p:txBody>
          <a:bodyPr/>
          <a:lstStyle/>
          <a:p>
            <a:endParaRPr lang="en-GB">
              <a:latin typeface="Arial" pitchFamily="34" charset="0"/>
            </a:endParaRPr>
          </a:p>
        </p:txBody>
      </p:sp>
      <p:sp>
        <p:nvSpPr>
          <p:cNvPr id="20492" name="Text Box 12"/>
          <p:cNvSpPr txBox="1">
            <a:spLocks noChangeArrowheads="1"/>
          </p:cNvSpPr>
          <p:nvPr/>
        </p:nvSpPr>
        <p:spPr bwMode="auto">
          <a:xfrm>
            <a:off x="6427177" y="2717800"/>
            <a:ext cx="1338828" cy="307777"/>
          </a:xfrm>
          <a:prstGeom prst="rect">
            <a:avLst/>
          </a:prstGeom>
          <a:noFill/>
          <a:ln w="9525">
            <a:noFill/>
            <a:miter lim="800000"/>
            <a:headEnd/>
            <a:tailEnd/>
          </a:ln>
        </p:spPr>
        <p:txBody>
          <a:bodyPr wrap="none">
            <a:spAutoFit/>
          </a:bodyPr>
          <a:lstStyle/>
          <a:p>
            <a:pPr eaLnBrk="0" hangingPunct="0"/>
            <a:r>
              <a:rPr lang="en-GB" sz="1400">
                <a:latin typeface="Arial" pitchFamily="34" charset="0"/>
              </a:rPr>
              <a:t>dichrotic notch</a:t>
            </a:r>
          </a:p>
        </p:txBody>
      </p:sp>
      <p:sp>
        <p:nvSpPr>
          <p:cNvPr id="20493" name="Line 13"/>
          <p:cNvSpPr>
            <a:spLocks noChangeShapeType="1"/>
          </p:cNvSpPr>
          <p:nvPr/>
        </p:nvSpPr>
        <p:spPr bwMode="auto">
          <a:xfrm flipH="1">
            <a:off x="6267451" y="2897188"/>
            <a:ext cx="146538" cy="171450"/>
          </a:xfrm>
          <a:prstGeom prst="line">
            <a:avLst/>
          </a:prstGeom>
          <a:noFill/>
          <a:ln w="9525">
            <a:solidFill>
              <a:schemeClr val="tx1"/>
            </a:solidFill>
            <a:round/>
            <a:headEnd/>
            <a:tailEnd type="triangle" w="med" len="med"/>
          </a:ln>
        </p:spPr>
        <p:txBody>
          <a:bodyPr/>
          <a:lstStyle/>
          <a:p>
            <a:endParaRPr lang="en-GB">
              <a:latin typeface="Arial" pitchFamily="34" charset="0"/>
            </a:endParaRPr>
          </a:p>
        </p:txBody>
      </p:sp>
      <p:sp>
        <p:nvSpPr>
          <p:cNvPr id="20494" name="Line 14"/>
          <p:cNvSpPr>
            <a:spLocks noChangeShapeType="1"/>
          </p:cNvSpPr>
          <p:nvPr/>
        </p:nvSpPr>
        <p:spPr bwMode="auto">
          <a:xfrm>
            <a:off x="5962650" y="2392364"/>
            <a:ext cx="0" cy="1704975"/>
          </a:xfrm>
          <a:prstGeom prst="line">
            <a:avLst/>
          </a:prstGeom>
          <a:noFill/>
          <a:ln w="9525">
            <a:solidFill>
              <a:schemeClr val="tx1"/>
            </a:solidFill>
            <a:round/>
            <a:headEnd type="triangle" w="med" len="med"/>
            <a:tailEnd type="triangle" w="med" len="med"/>
          </a:ln>
        </p:spPr>
        <p:txBody>
          <a:bodyPr/>
          <a:lstStyle/>
          <a:p>
            <a:endParaRPr lang="en-GB">
              <a:latin typeface="Arial" pitchFamily="34" charset="0"/>
            </a:endParaRPr>
          </a:p>
        </p:txBody>
      </p:sp>
      <p:sp>
        <p:nvSpPr>
          <p:cNvPr id="20495" name="Text Box 15"/>
          <p:cNvSpPr txBox="1">
            <a:spLocks noChangeArrowheads="1"/>
          </p:cNvSpPr>
          <p:nvPr/>
        </p:nvSpPr>
        <p:spPr bwMode="auto">
          <a:xfrm>
            <a:off x="5959720" y="3355975"/>
            <a:ext cx="425116" cy="307777"/>
          </a:xfrm>
          <a:prstGeom prst="rect">
            <a:avLst/>
          </a:prstGeom>
          <a:noFill/>
          <a:ln w="9525" algn="ctr">
            <a:noFill/>
            <a:miter lim="800000"/>
            <a:headEnd/>
            <a:tailEnd/>
          </a:ln>
        </p:spPr>
        <p:txBody>
          <a:bodyPr wrap="none">
            <a:spAutoFit/>
          </a:bodyPr>
          <a:lstStyle/>
          <a:p>
            <a:pPr eaLnBrk="0" hangingPunct="0"/>
            <a:r>
              <a:rPr lang="en-GB" sz="1400">
                <a:latin typeface="Arial" pitchFamily="34" charset="0"/>
              </a:rPr>
              <a:t>PP</a:t>
            </a:r>
          </a:p>
        </p:txBody>
      </p:sp>
      <p:sp>
        <p:nvSpPr>
          <p:cNvPr id="20496" name="Rectangle 16"/>
          <p:cNvSpPr>
            <a:spLocks noChangeArrowheads="1"/>
          </p:cNvSpPr>
          <p:nvPr/>
        </p:nvSpPr>
        <p:spPr bwMode="auto">
          <a:xfrm>
            <a:off x="5166946" y="1944688"/>
            <a:ext cx="3481754" cy="304800"/>
          </a:xfrm>
          <a:prstGeom prst="rect">
            <a:avLst/>
          </a:prstGeom>
          <a:noFill/>
          <a:ln w="9525">
            <a:noFill/>
            <a:miter lim="800000"/>
            <a:headEnd/>
            <a:tailEnd/>
          </a:ln>
        </p:spPr>
        <p:txBody>
          <a:bodyPr>
            <a:spAutoFit/>
          </a:bodyPr>
          <a:lstStyle/>
          <a:p>
            <a:pPr eaLnBrk="0" hangingPunct="0"/>
            <a:r>
              <a:rPr lang="en-GB" sz="1400" i="1" dirty="0">
                <a:solidFill>
                  <a:schemeClr val="accent1"/>
                </a:solidFill>
                <a:latin typeface="Arial" pitchFamily="34" charset="0"/>
              </a:rPr>
              <a:t>Pressure waveform in the brachial artery</a:t>
            </a:r>
            <a:r>
              <a:rPr lang="en-GB" sz="1400" dirty="0">
                <a:solidFill>
                  <a:schemeClr val="accent1"/>
                </a:solidFill>
                <a:latin typeface="Arial" pitchFamily="34" charset="0"/>
              </a:rPr>
              <a:t> </a:t>
            </a:r>
          </a:p>
        </p:txBody>
      </p:sp>
      <p:pic>
        <p:nvPicPr>
          <p:cNvPr id="20497" name="Picture 19" descr="Nurse checking blood pressure"/>
          <p:cNvPicPr>
            <a:picLocks noChangeAspect="1" noChangeArrowheads="1"/>
          </p:cNvPicPr>
          <p:nvPr/>
        </p:nvPicPr>
        <p:blipFill>
          <a:blip r:embed="rId3" cstate="print"/>
          <a:srcRect/>
          <a:stretch>
            <a:fillRect/>
          </a:stretch>
        </p:blipFill>
        <p:spPr bwMode="auto">
          <a:xfrm>
            <a:off x="908539" y="2192339"/>
            <a:ext cx="2154115" cy="2039937"/>
          </a:xfrm>
          <a:prstGeom prst="rect">
            <a:avLst/>
          </a:prstGeom>
          <a:noFill/>
          <a:ln w="9525">
            <a:noFill/>
            <a:miter lim="800000"/>
            <a:headEnd/>
            <a:tailEnd/>
          </a:ln>
        </p:spPr>
      </p:pic>
      <p:sp>
        <p:nvSpPr>
          <p:cNvPr id="20498" name="Rectangle 20"/>
          <p:cNvSpPr>
            <a:spLocks noChangeArrowheads="1"/>
          </p:cNvSpPr>
          <p:nvPr/>
        </p:nvSpPr>
        <p:spPr bwMode="auto">
          <a:xfrm>
            <a:off x="580292" y="4319588"/>
            <a:ext cx="3565281" cy="523220"/>
          </a:xfrm>
          <a:prstGeom prst="rect">
            <a:avLst/>
          </a:prstGeom>
          <a:noFill/>
          <a:ln w="9525" algn="ctr">
            <a:noFill/>
            <a:miter lim="800000"/>
            <a:headEnd/>
            <a:tailEnd/>
          </a:ln>
        </p:spPr>
        <p:txBody>
          <a:bodyPr>
            <a:spAutoFit/>
          </a:bodyPr>
          <a:lstStyle/>
          <a:p>
            <a:pPr eaLnBrk="0" hangingPunct="0"/>
            <a:r>
              <a:rPr lang="en-GB" sz="1400" i="1" dirty="0">
                <a:solidFill>
                  <a:schemeClr val="accent1"/>
                </a:solidFill>
                <a:latin typeface="Arial" pitchFamily="34" charset="0"/>
              </a:rPr>
              <a:t>Image from: http://www.bhsoc.org/default.stm</a:t>
            </a:r>
          </a:p>
        </p:txBody>
      </p:sp>
      <p:sp>
        <p:nvSpPr>
          <p:cNvPr id="19" name="TextBox 18"/>
          <p:cNvSpPr txBox="1"/>
          <p:nvPr/>
        </p:nvSpPr>
        <p:spPr>
          <a:xfrm>
            <a:off x="781050" y="1047750"/>
            <a:ext cx="7179914" cy="461665"/>
          </a:xfrm>
          <a:prstGeom prst="rect">
            <a:avLst/>
          </a:prstGeom>
          <a:noFill/>
        </p:spPr>
        <p:txBody>
          <a:bodyPr wrap="none" rtlCol="0">
            <a:spAutoFit/>
          </a:bodyPr>
          <a:lstStyle/>
          <a:p>
            <a:r>
              <a:rPr lang="en-GB" dirty="0" smtClean="0">
                <a:latin typeface="+mn-lt"/>
              </a:rPr>
              <a:t>Most commonly measured with a cuff on the upper arm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8147"/>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dirty="0" smtClean="0"/>
              <a:t>Ventricular and aortic pressure why do they differ? </a:t>
            </a:r>
          </a:p>
        </p:txBody>
      </p:sp>
      <p:pic>
        <p:nvPicPr>
          <p:cNvPr id="77827" name="Picture 3"/>
          <p:cNvPicPr>
            <a:picLocks noChangeAspect="1" noChangeArrowheads="1"/>
          </p:cNvPicPr>
          <p:nvPr/>
        </p:nvPicPr>
        <p:blipFill>
          <a:blip r:embed="rId3" cstate="print"/>
          <a:srcRect/>
          <a:stretch>
            <a:fillRect/>
          </a:stretch>
        </p:blipFill>
        <p:spPr bwMode="auto">
          <a:xfrm>
            <a:off x="2478506" y="1395663"/>
            <a:ext cx="4667892" cy="5228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4912" y="-28575"/>
            <a:ext cx="9164516" cy="831850"/>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lnSpc>
                <a:spcPct val="80000"/>
              </a:lnSpc>
              <a:spcAft>
                <a:spcPts val="0"/>
              </a:spcAft>
              <a:defRPr/>
            </a:pPr>
            <a:r>
              <a:rPr lang="en-GB" sz="3200" dirty="0" smtClean="0"/>
              <a:t>Arterial compliance and pulse pressure</a:t>
            </a:r>
            <a:endParaRPr lang="en-US" sz="3200" dirty="0" smtClean="0"/>
          </a:p>
        </p:txBody>
      </p:sp>
      <p:sp>
        <p:nvSpPr>
          <p:cNvPr id="28677" name="Rectangle 3"/>
          <p:cNvSpPr>
            <a:spLocks noGrp="1" noChangeArrowheads="1"/>
          </p:cNvSpPr>
          <p:nvPr>
            <p:ph idx="1"/>
          </p:nvPr>
        </p:nvSpPr>
        <p:spPr>
          <a:xfrm>
            <a:off x="400050" y="819150"/>
            <a:ext cx="4819650" cy="5800725"/>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GB" sz="2400" dirty="0" smtClean="0"/>
              <a:t>During ejection blood enters the aortal and other elastic arteries faster than it leaves them. </a:t>
            </a:r>
          </a:p>
          <a:p>
            <a:pPr>
              <a:lnSpc>
                <a:spcPct val="80000"/>
              </a:lnSpc>
            </a:pPr>
            <a:r>
              <a:rPr lang="en-GB" sz="2400" dirty="0" smtClean="0"/>
              <a:t>~40% of the stroke volume is stored by the elastic  arteries.</a:t>
            </a:r>
          </a:p>
          <a:p>
            <a:pPr>
              <a:lnSpc>
                <a:spcPct val="80000"/>
              </a:lnSpc>
            </a:pPr>
            <a:r>
              <a:rPr lang="en-GB" sz="2400" dirty="0" smtClean="0"/>
              <a:t>When the aortic valve closes ejection ceases  but due to recoil of the elastic arteries pressure falls slowly and there is diastolic flow in the downstream circulation.</a:t>
            </a:r>
          </a:p>
          <a:p>
            <a:pPr>
              <a:lnSpc>
                <a:spcPct val="80000"/>
              </a:lnSpc>
            </a:pPr>
            <a:r>
              <a:rPr lang="en-GB" sz="2400" dirty="0" smtClean="0"/>
              <a:t>This damping effect is sometimes termed the ‘Windkessel’</a:t>
            </a:r>
          </a:p>
          <a:p>
            <a:pPr>
              <a:lnSpc>
                <a:spcPct val="80000"/>
              </a:lnSpc>
            </a:pPr>
            <a:r>
              <a:rPr lang="en-GB" sz="2400" dirty="0" smtClean="0"/>
              <a:t> If arterial  compliance decreases (arteries become stiffer), e.g. with age, the damping effect of the Windkessel is reduced and  the pulse pressure increases.</a:t>
            </a:r>
          </a:p>
          <a:p>
            <a:pPr>
              <a:lnSpc>
                <a:spcPct val="80000"/>
              </a:lnSpc>
            </a:pPr>
            <a:endParaRPr lang="en-GB" sz="2400" dirty="0" smtClean="0"/>
          </a:p>
        </p:txBody>
      </p:sp>
      <p:pic>
        <p:nvPicPr>
          <p:cNvPr id="28678" name="Picture 5"/>
          <p:cNvPicPr>
            <a:picLocks noChangeAspect="1" noChangeArrowheads="1"/>
          </p:cNvPicPr>
          <p:nvPr/>
        </p:nvPicPr>
        <p:blipFill>
          <a:blip r:embed="rId3" cstate="print"/>
          <a:srcRect/>
          <a:stretch>
            <a:fillRect/>
          </a:stretch>
        </p:blipFill>
        <p:spPr bwMode="auto">
          <a:xfrm>
            <a:off x="5381625" y="1970088"/>
            <a:ext cx="3595688" cy="4332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4367284" cy="6857999"/>
          </a:xfrm>
          <a:gradFill>
            <a:gsLst>
              <a:gs pos="0">
                <a:srgbClr val="5E9EFF"/>
              </a:gs>
              <a:gs pos="39999">
                <a:srgbClr val="85C2FF">
                  <a:alpha val="31000"/>
                </a:srgbClr>
              </a:gs>
              <a:gs pos="100000">
                <a:schemeClr val="bg1"/>
              </a:gs>
            </a:gsLst>
            <a:lin ang="5400000" scaled="1"/>
          </a:gradFill>
        </p:spPr>
        <p:txBody>
          <a:bodyPr rtlCol="0">
            <a:normAutofit/>
          </a:bodyPr>
          <a:lstStyle/>
          <a:p>
            <a:pPr algn="l" eaLnBrk="1" fontAlgn="auto" hangingPunct="1">
              <a:spcAft>
                <a:spcPts val="0"/>
              </a:spcAft>
              <a:defRPr/>
            </a:pPr>
            <a:r>
              <a:rPr lang="en-GB" sz="3200" dirty="0" smtClean="0"/>
              <a:t>What is the effect of the blood pressure on the vessel wall?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9700"/>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dirty="0" smtClean="0"/>
              <a:t>Pressure and the wall of blood vessels</a:t>
            </a:r>
          </a:p>
        </p:txBody>
      </p:sp>
      <p:sp>
        <p:nvSpPr>
          <p:cNvPr id="20" name="TextBox 19"/>
          <p:cNvSpPr txBox="1"/>
          <p:nvPr/>
        </p:nvSpPr>
        <p:spPr>
          <a:xfrm>
            <a:off x="2266620" y="2535133"/>
            <a:ext cx="4335289" cy="461665"/>
          </a:xfrm>
          <a:prstGeom prst="rect">
            <a:avLst/>
          </a:prstGeom>
          <a:noFill/>
        </p:spPr>
        <p:txBody>
          <a:bodyPr wrap="none" rtlCol="0">
            <a:spAutoFit/>
          </a:bodyPr>
          <a:lstStyle/>
          <a:p>
            <a:r>
              <a:rPr lang="en-GB" dirty="0" smtClean="0">
                <a:latin typeface="Calibri" pitchFamily="34" charset="0"/>
              </a:rPr>
              <a:t>P → circumferential (hoop) stress</a:t>
            </a:r>
            <a:endParaRPr lang="en-GB" dirty="0">
              <a:latin typeface="Calibri" pitchFamily="34" charset="0"/>
            </a:endParaRPr>
          </a:p>
        </p:txBody>
      </p:sp>
      <p:grpSp>
        <p:nvGrpSpPr>
          <p:cNvPr id="24" name="Group 23"/>
          <p:cNvGrpSpPr/>
          <p:nvPr/>
        </p:nvGrpSpPr>
        <p:grpSpPr>
          <a:xfrm>
            <a:off x="1137566" y="1110740"/>
            <a:ext cx="5358484" cy="1499110"/>
            <a:chOff x="1137566" y="1110740"/>
            <a:chExt cx="5928848" cy="1882012"/>
          </a:xfrm>
        </p:grpSpPr>
        <p:grpSp>
          <p:nvGrpSpPr>
            <p:cNvPr id="6" name="Group 5"/>
            <p:cNvGrpSpPr/>
            <p:nvPr/>
          </p:nvGrpSpPr>
          <p:grpSpPr>
            <a:xfrm>
              <a:off x="1137566" y="1625090"/>
              <a:ext cx="2647950" cy="895350"/>
              <a:chOff x="3200400" y="1676400"/>
              <a:chExt cx="2647950" cy="895350"/>
            </a:xfrm>
            <a:solidFill>
              <a:srgbClr val="66CCFF"/>
            </a:solidFill>
          </p:grpSpPr>
          <p:sp>
            <p:nvSpPr>
              <p:cNvPr id="4" name="Flowchart: Direct Access Storage 3"/>
              <p:cNvSpPr/>
              <p:nvPr/>
            </p:nvSpPr>
            <p:spPr>
              <a:xfrm flipH="1">
                <a:off x="3200400" y="1676400"/>
                <a:ext cx="1543050" cy="895350"/>
              </a:xfrm>
              <a:prstGeom prst="flowChartMagneticDrum">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latin typeface="Arial" pitchFamily="34" charset="0"/>
                  <a:cs typeface="Arial" pitchFamily="34" charset="0"/>
                </a:endParaRPr>
              </a:p>
            </p:txBody>
          </p:sp>
          <p:sp>
            <p:nvSpPr>
              <p:cNvPr id="5" name="Flowchart: Direct Access Storage 4"/>
              <p:cNvSpPr/>
              <p:nvPr/>
            </p:nvSpPr>
            <p:spPr>
              <a:xfrm flipH="1">
                <a:off x="4305300" y="1676400"/>
                <a:ext cx="1543050" cy="895350"/>
              </a:xfrm>
              <a:prstGeom prst="flowChartMagneticDrum">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latin typeface="Arial" pitchFamily="34" charset="0"/>
                  <a:cs typeface="Arial" pitchFamily="34" charset="0"/>
                </a:endParaRPr>
              </a:p>
            </p:txBody>
          </p:sp>
        </p:grpSp>
        <p:sp>
          <p:nvSpPr>
            <p:cNvPr id="7" name="TextBox 6"/>
            <p:cNvSpPr txBox="1"/>
            <p:nvPr/>
          </p:nvSpPr>
          <p:spPr>
            <a:xfrm>
              <a:off x="1156616" y="1110740"/>
              <a:ext cx="503664" cy="461665"/>
            </a:xfrm>
            <a:prstGeom prst="rect">
              <a:avLst/>
            </a:prstGeom>
            <a:noFill/>
          </p:spPr>
          <p:txBody>
            <a:bodyPr wrap="none" rtlCol="0">
              <a:spAutoFit/>
            </a:bodyPr>
            <a:lstStyle/>
            <a:p>
              <a:r>
                <a:rPr lang="en-GB" dirty="0" smtClean="0">
                  <a:latin typeface="Arial" pitchFamily="34" charset="0"/>
                </a:rPr>
                <a:t>P</a:t>
              </a:r>
              <a:r>
                <a:rPr lang="en-GB" baseline="-25000" dirty="0" smtClean="0">
                  <a:latin typeface="Arial" pitchFamily="34" charset="0"/>
                </a:rPr>
                <a:t>1</a:t>
              </a:r>
              <a:endParaRPr lang="en-GB" baseline="-25000" dirty="0">
                <a:latin typeface="Arial" pitchFamily="34" charset="0"/>
              </a:endParaRPr>
            </a:p>
          </p:txBody>
        </p:sp>
        <p:sp>
          <p:nvSpPr>
            <p:cNvPr id="8" name="TextBox 7"/>
            <p:cNvSpPr txBox="1"/>
            <p:nvPr/>
          </p:nvSpPr>
          <p:spPr>
            <a:xfrm>
              <a:off x="3366416" y="1110740"/>
              <a:ext cx="503664" cy="461665"/>
            </a:xfrm>
            <a:prstGeom prst="rect">
              <a:avLst/>
            </a:prstGeom>
            <a:noFill/>
          </p:spPr>
          <p:txBody>
            <a:bodyPr wrap="none" rtlCol="0">
              <a:spAutoFit/>
            </a:bodyPr>
            <a:lstStyle/>
            <a:p>
              <a:r>
                <a:rPr lang="en-GB" dirty="0" smtClean="0">
                  <a:latin typeface="Arial" pitchFamily="34" charset="0"/>
                </a:rPr>
                <a:t>P</a:t>
              </a:r>
              <a:r>
                <a:rPr lang="en-GB" baseline="-25000" dirty="0" smtClean="0">
                  <a:latin typeface="Arial" pitchFamily="34" charset="0"/>
                </a:rPr>
                <a:t>2</a:t>
              </a:r>
              <a:endParaRPr lang="en-GB" baseline="-25000" dirty="0">
                <a:latin typeface="Arial" pitchFamily="34" charset="0"/>
              </a:endParaRPr>
            </a:p>
          </p:txBody>
        </p:sp>
        <p:cxnSp>
          <p:nvCxnSpPr>
            <p:cNvPr id="10" name="Straight Arrow Connector 9"/>
            <p:cNvCxnSpPr/>
            <p:nvPr/>
          </p:nvCxnSpPr>
          <p:spPr>
            <a:xfrm rot="5400000" flipH="1" flipV="1">
              <a:off x="2299616" y="1386066"/>
              <a:ext cx="4572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2550392" y="1482571"/>
              <a:ext cx="328807" cy="12300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2706781" y="1707368"/>
              <a:ext cx="258184" cy="1926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V="1">
              <a:off x="2305374" y="2763358"/>
              <a:ext cx="4572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V="1">
              <a:off x="2607906" y="2445815"/>
              <a:ext cx="328807" cy="12300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V="1">
              <a:off x="2721165" y="2127174"/>
              <a:ext cx="258184" cy="1926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H="1" flipV="1">
              <a:off x="3876791" y="2076138"/>
              <a:ext cx="457200" cy="1588"/>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462816" y="1841171"/>
              <a:ext cx="2603598" cy="461665"/>
            </a:xfrm>
            <a:prstGeom prst="rect">
              <a:avLst/>
            </a:prstGeom>
            <a:noFill/>
          </p:spPr>
          <p:txBody>
            <a:bodyPr wrap="none" rtlCol="0">
              <a:spAutoFit/>
            </a:bodyPr>
            <a:lstStyle/>
            <a:p>
              <a:r>
                <a:rPr lang="en-GB" dirty="0" smtClean="0">
                  <a:latin typeface="Arial" pitchFamily="34" charset="0"/>
                </a:rPr>
                <a:t>P</a:t>
              </a:r>
              <a:r>
                <a:rPr lang="en-GB" baseline="-25000" dirty="0" smtClean="0">
                  <a:latin typeface="Arial" pitchFamily="34" charset="0"/>
                </a:rPr>
                <a:t>1</a:t>
              </a:r>
              <a:r>
                <a:rPr lang="en-GB" dirty="0" smtClean="0">
                  <a:latin typeface="Arial" pitchFamily="34" charset="0"/>
                </a:rPr>
                <a:t>-P</a:t>
              </a:r>
              <a:r>
                <a:rPr lang="en-GB" baseline="-25000" dirty="0" smtClean="0">
                  <a:latin typeface="Arial" pitchFamily="34" charset="0"/>
                </a:rPr>
                <a:t>2</a:t>
              </a:r>
              <a:r>
                <a:rPr lang="en-GB" dirty="0" smtClean="0">
                  <a:latin typeface="Arial" pitchFamily="34" charset="0"/>
                </a:rPr>
                <a:t> = </a:t>
              </a:r>
              <a:r>
                <a:rPr lang="en-GB" dirty="0" smtClean="0">
                  <a:latin typeface="Symbol" pitchFamily="18" charset="2"/>
                </a:rPr>
                <a:t>D</a:t>
              </a:r>
              <a:r>
                <a:rPr lang="en-GB" dirty="0" smtClean="0">
                  <a:latin typeface="Calibri" pitchFamily="34" charset="0"/>
                </a:rPr>
                <a:t>P → flow</a:t>
              </a:r>
              <a:endParaRPr lang="en-GB" dirty="0">
                <a:latin typeface="Calibri" pitchFamily="34" charset="0"/>
              </a:endParaRPr>
            </a:p>
          </p:txBody>
        </p:sp>
      </p:grpSp>
      <p:sp>
        <p:nvSpPr>
          <p:cNvPr id="19" name="Rectangle 18"/>
          <p:cNvSpPr/>
          <p:nvPr/>
        </p:nvSpPr>
        <p:spPr>
          <a:xfrm>
            <a:off x="304143" y="3076266"/>
            <a:ext cx="8363607" cy="3662541"/>
          </a:xfrm>
          <a:prstGeom prst="rect">
            <a:avLst/>
          </a:prstGeom>
        </p:spPr>
        <p:txBody>
          <a:bodyPr wrap="square">
            <a:spAutoFit/>
          </a:bodyPr>
          <a:lstStyle/>
          <a:p>
            <a:pPr>
              <a:spcAft>
                <a:spcPts val="1200"/>
              </a:spcAft>
            </a:pPr>
            <a:r>
              <a:rPr lang="en-GB" dirty="0" smtClean="0">
                <a:latin typeface="Calibri" pitchFamily="34" charset="0"/>
              </a:rPr>
              <a:t>Transmural pressure causes a  tension (T) in the wall described by Laplace’s relationship:</a:t>
            </a:r>
          </a:p>
          <a:p>
            <a:pPr>
              <a:spcAft>
                <a:spcPts val="1200"/>
              </a:spcAft>
            </a:pPr>
            <a:r>
              <a:rPr lang="en-GB" i="1" dirty="0" smtClean="0">
                <a:latin typeface="Calibri" pitchFamily="34" charset="0"/>
                <a:cs typeface="Times New Roman" pitchFamily="18" charset="0"/>
              </a:rPr>
              <a:t>				</a:t>
            </a:r>
            <a:r>
              <a:rPr lang="en-GB" i="1" dirty="0" smtClean="0">
                <a:cs typeface="Times New Roman" pitchFamily="18" charset="0"/>
              </a:rPr>
              <a:t>T </a:t>
            </a:r>
            <a:r>
              <a:rPr lang="en-GB" i="1" dirty="0">
                <a:cs typeface="Times New Roman" pitchFamily="18" charset="0"/>
              </a:rPr>
              <a:t>= </a:t>
            </a:r>
            <a:r>
              <a:rPr lang="en-GB" i="1" dirty="0" err="1" smtClean="0">
                <a:cs typeface="Times New Roman" pitchFamily="18" charset="0"/>
              </a:rPr>
              <a:t>P.r</a:t>
            </a:r>
            <a:endParaRPr lang="en-GB" i="1" dirty="0" smtClean="0">
              <a:cs typeface="Times New Roman" pitchFamily="18" charset="0"/>
            </a:endParaRPr>
          </a:p>
          <a:p>
            <a:pPr>
              <a:spcAft>
                <a:spcPts val="1200"/>
              </a:spcAft>
            </a:pPr>
            <a:r>
              <a:rPr lang="en-GB" dirty="0" smtClean="0">
                <a:latin typeface="Calibri" pitchFamily="34" charset="0"/>
              </a:rPr>
              <a:t>Circumferential (hoop) stress </a:t>
            </a:r>
            <a:r>
              <a:rPr lang="en-GB" dirty="0">
                <a:latin typeface="Calibri" pitchFamily="34" charset="0"/>
              </a:rPr>
              <a:t>(</a:t>
            </a:r>
            <a:r>
              <a:rPr lang="en-GB" dirty="0">
                <a:latin typeface="Symbol" pitchFamily="18" charset="2"/>
              </a:rPr>
              <a:t>s</a:t>
            </a:r>
            <a:r>
              <a:rPr lang="en-GB" dirty="0">
                <a:latin typeface="Calibri" pitchFamily="34" charset="0"/>
              </a:rPr>
              <a:t>) = Tension (T)/ wall thickness (h) </a:t>
            </a:r>
            <a:r>
              <a:rPr lang="en-GB" dirty="0" smtClean="0">
                <a:latin typeface="Calibri" pitchFamily="34" charset="0"/>
              </a:rPr>
              <a:t>:</a:t>
            </a:r>
          </a:p>
          <a:p>
            <a:pPr>
              <a:spcAft>
                <a:spcPts val="1200"/>
              </a:spcAft>
            </a:pPr>
            <a:endParaRPr lang="en-GB" dirty="0" smtClean="0">
              <a:latin typeface="Calibri" pitchFamily="34" charset="0"/>
            </a:endParaRPr>
          </a:p>
          <a:p>
            <a:pPr>
              <a:spcAft>
                <a:spcPts val="1200"/>
              </a:spcAft>
            </a:pPr>
            <a:r>
              <a:rPr lang="en-GB" dirty="0" smtClean="0">
                <a:latin typeface="Calibri" pitchFamily="34" charset="0"/>
              </a:rPr>
              <a:t>causes vessel distension. The relationship between the transmural pressure and the vessel volume is called the </a:t>
            </a:r>
            <a:r>
              <a:rPr lang="en-GB" u="sng" dirty="0" smtClean="0">
                <a:latin typeface="Calibri" pitchFamily="34" charset="0"/>
              </a:rPr>
              <a:t>compliance</a:t>
            </a:r>
            <a:r>
              <a:rPr lang="en-GB" dirty="0" smtClean="0">
                <a:latin typeface="Calibri" pitchFamily="34" charset="0"/>
              </a:rPr>
              <a:t> and depends on vessel elasticity</a:t>
            </a:r>
            <a:endParaRPr lang="en-GB" dirty="0">
              <a:latin typeface="Calibri" pitchFamily="34" charset="0"/>
            </a:endParaRPr>
          </a:p>
        </p:txBody>
      </p:sp>
      <p:pic>
        <p:nvPicPr>
          <p:cNvPr id="56323" name="Picture 3"/>
          <p:cNvPicPr>
            <a:picLocks noChangeAspect="1" noChangeArrowheads="1"/>
          </p:cNvPicPr>
          <p:nvPr/>
        </p:nvPicPr>
        <p:blipFill>
          <a:blip r:embed="rId3" cstate="print"/>
          <a:srcRect/>
          <a:stretch>
            <a:fillRect/>
          </a:stretch>
        </p:blipFill>
        <p:spPr bwMode="auto">
          <a:xfrm>
            <a:off x="4017963" y="4924425"/>
            <a:ext cx="992187" cy="741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61988"/>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dirty="0" smtClean="0"/>
              <a:t>Aneurysms</a:t>
            </a:r>
          </a:p>
        </p:txBody>
      </p:sp>
      <p:pic>
        <p:nvPicPr>
          <p:cNvPr id="15363" name="Picture 25" descr="cv013[1]"/>
          <p:cNvPicPr>
            <a:picLocks noChangeAspect="1" noChangeArrowheads="1"/>
          </p:cNvPicPr>
          <p:nvPr/>
        </p:nvPicPr>
        <p:blipFill>
          <a:blip r:embed="rId3" cstate="print"/>
          <a:srcRect/>
          <a:stretch>
            <a:fillRect/>
          </a:stretch>
        </p:blipFill>
        <p:spPr bwMode="auto">
          <a:xfrm>
            <a:off x="924352" y="1209177"/>
            <a:ext cx="2551234" cy="4179888"/>
          </a:xfrm>
          <a:prstGeom prst="rect">
            <a:avLst/>
          </a:prstGeom>
          <a:noFill/>
          <a:ln w="9525">
            <a:noFill/>
            <a:miter lim="800000"/>
            <a:headEnd/>
            <a:tailEnd/>
          </a:ln>
        </p:spPr>
      </p:pic>
      <p:sp>
        <p:nvSpPr>
          <p:cNvPr id="15364" name="Rectangle 4"/>
          <p:cNvSpPr>
            <a:spLocks noChangeArrowheads="1"/>
          </p:cNvSpPr>
          <p:nvPr/>
        </p:nvSpPr>
        <p:spPr bwMode="auto">
          <a:xfrm>
            <a:off x="4274221" y="1226641"/>
            <a:ext cx="4192465" cy="1385887"/>
          </a:xfrm>
          <a:prstGeom prst="rect">
            <a:avLst/>
          </a:prstGeom>
          <a:noFill/>
          <a:ln w="9525">
            <a:noFill/>
            <a:miter lim="800000"/>
            <a:headEnd/>
            <a:tailEnd/>
          </a:ln>
        </p:spPr>
        <p:txBody>
          <a:bodyPr>
            <a:spAutoFit/>
          </a:bodyPr>
          <a:lstStyle/>
          <a:p>
            <a:pPr eaLnBrk="0" hangingPunct="0"/>
            <a:r>
              <a:rPr lang="en-GB" sz="2800" dirty="0">
                <a:latin typeface="+mn-lt"/>
              </a:rPr>
              <a:t>When this fails a balloon-like dilation of the artery can occur – an aneurysm</a:t>
            </a:r>
          </a:p>
        </p:txBody>
      </p:sp>
      <p:cxnSp>
        <p:nvCxnSpPr>
          <p:cNvPr id="15365" name="Straight Arrow Connector 5"/>
          <p:cNvCxnSpPr>
            <a:cxnSpLocks noChangeShapeType="1"/>
          </p:cNvCxnSpPr>
          <p:nvPr/>
        </p:nvCxnSpPr>
        <p:spPr bwMode="auto">
          <a:xfrm rot="10800000">
            <a:off x="2328190" y="4127002"/>
            <a:ext cx="2422280" cy="774700"/>
          </a:xfrm>
          <a:prstGeom prst="straightConnector1">
            <a:avLst/>
          </a:prstGeom>
          <a:noFill/>
          <a:ln w="9525" algn="ctr">
            <a:solidFill>
              <a:schemeClr val="tx1"/>
            </a:solidFill>
            <a:round/>
            <a:headEnd/>
            <a:tailEnd type="arrow" w="med" len="med"/>
          </a:ln>
        </p:spPr>
      </p:cxnSp>
      <p:sp>
        <p:nvSpPr>
          <p:cNvPr id="15366" name="TextBox 6"/>
          <p:cNvSpPr txBox="1">
            <a:spLocks noChangeArrowheads="1"/>
          </p:cNvSpPr>
          <p:nvPr/>
        </p:nvSpPr>
        <p:spPr bwMode="auto">
          <a:xfrm>
            <a:off x="4933644" y="4862016"/>
            <a:ext cx="3959867" cy="1569660"/>
          </a:xfrm>
          <a:prstGeom prst="rect">
            <a:avLst/>
          </a:prstGeom>
          <a:noFill/>
          <a:ln w="9525">
            <a:noFill/>
            <a:miter lim="800000"/>
            <a:headEnd/>
            <a:tailEnd/>
          </a:ln>
        </p:spPr>
        <p:txBody>
          <a:bodyPr wrap="none">
            <a:spAutoFit/>
          </a:bodyPr>
          <a:lstStyle/>
          <a:p>
            <a:r>
              <a:rPr lang="en-GB">
                <a:latin typeface="+mn-lt"/>
              </a:rPr>
              <a:t>Aneurismal dilatation </a:t>
            </a:r>
            <a:br>
              <a:rPr lang="en-GB">
                <a:latin typeface="+mn-lt"/>
              </a:rPr>
            </a:br>
            <a:r>
              <a:rPr lang="en-GB">
                <a:latin typeface="+mn-lt"/>
              </a:rPr>
              <a:t>of the abdominal aorta</a:t>
            </a:r>
          </a:p>
          <a:p>
            <a:r>
              <a:rPr lang="en-GB">
                <a:latin typeface="+mn-lt"/>
              </a:rPr>
              <a:t>below the renal arteries </a:t>
            </a:r>
            <a:br>
              <a:rPr lang="en-GB">
                <a:latin typeface="+mn-lt"/>
              </a:rPr>
            </a:br>
            <a:r>
              <a:rPr lang="en-GB">
                <a:latin typeface="+mn-lt"/>
              </a:rPr>
              <a:t>and above the iliac bifurcation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a:xfrm>
            <a:off x="0" y="0"/>
            <a:ext cx="9144000" cy="971550"/>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dirty="0" smtClean="0"/>
              <a:t>Compliance properties of arteries and veins</a:t>
            </a:r>
          </a:p>
        </p:txBody>
      </p:sp>
      <p:sp>
        <p:nvSpPr>
          <p:cNvPr id="27" name="Freeform 26"/>
          <p:cNvSpPr/>
          <p:nvPr/>
        </p:nvSpPr>
        <p:spPr>
          <a:xfrm>
            <a:off x="2427256" y="1978924"/>
            <a:ext cx="1926380" cy="1552763"/>
          </a:xfrm>
          <a:custGeom>
            <a:avLst/>
            <a:gdLst>
              <a:gd name="connsiteX0" fmla="*/ 0 w 1885950"/>
              <a:gd name="connsiteY0" fmla="*/ 1447800 h 1447800"/>
              <a:gd name="connsiteX1" fmla="*/ 323850 w 1885950"/>
              <a:gd name="connsiteY1" fmla="*/ 552450 h 1447800"/>
              <a:gd name="connsiteX2" fmla="*/ 1885950 w 1885950"/>
              <a:gd name="connsiteY2" fmla="*/ 0 h 1447800"/>
              <a:gd name="connsiteX0" fmla="*/ 0 w 1885950"/>
              <a:gd name="connsiteY0" fmla="*/ 1460500 h 1460500"/>
              <a:gd name="connsiteX1" fmla="*/ 685800 w 1885950"/>
              <a:gd name="connsiteY1" fmla="*/ 241300 h 1460500"/>
              <a:gd name="connsiteX2" fmla="*/ 1885950 w 1885950"/>
              <a:gd name="connsiteY2" fmla="*/ 12700 h 1460500"/>
              <a:gd name="connsiteX0" fmla="*/ 0 w 1885950"/>
              <a:gd name="connsiteY0" fmla="*/ 1447800 h 1447800"/>
              <a:gd name="connsiteX1" fmla="*/ 231258 w 1885950"/>
              <a:gd name="connsiteY1" fmla="*/ 687129 h 1447800"/>
              <a:gd name="connsiteX2" fmla="*/ 685800 w 1885950"/>
              <a:gd name="connsiteY2" fmla="*/ 228600 h 1447800"/>
              <a:gd name="connsiteX3" fmla="*/ 1885950 w 1885950"/>
              <a:gd name="connsiteY3" fmla="*/ 0 h 1447800"/>
              <a:gd name="connsiteX0" fmla="*/ 0 w 1885950"/>
              <a:gd name="connsiteY0" fmla="*/ 1447800 h 1447800"/>
              <a:gd name="connsiteX1" fmla="*/ 231258 w 1885950"/>
              <a:gd name="connsiteY1" fmla="*/ 687129 h 1447800"/>
              <a:gd name="connsiteX2" fmla="*/ 909083 w 1885950"/>
              <a:gd name="connsiteY2" fmla="*/ 164805 h 1447800"/>
              <a:gd name="connsiteX3" fmla="*/ 1885950 w 1885950"/>
              <a:gd name="connsiteY3" fmla="*/ 0 h 1447800"/>
              <a:gd name="connsiteX0" fmla="*/ 0 w 1673299"/>
              <a:gd name="connsiteY0" fmla="*/ 1458432 h 1458432"/>
              <a:gd name="connsiteX1" fmla="*/ 231258 w 1673299"/>
              <a:gd name="connsiteY1" fmla="*/ 697761 h 1458432"/>
              <a:gd name="connsiteX2" fmla="*/ 909083 w 1673299"/>
              <a:gd name="connsiteY2" fmla="*/ 175437 h 1458432"/>
              <a:gd name="connsiteX3" fmla="*/ 1673299 w 1673299"/>
              <a:gd name="connsiteY3" fmla="*/ 0 h 1458432"/>
              <a:gd name="connsiteX0" fmla="*/ 0 w 1673299"/>
              <a:gd name="connsiteY0" fmla="*/ 1458432 h 1458432"/>
              <a:gd name="connsiteX1" fmla="*/ 231258 w 1673299"/>
              <a:gd name="connsiteY1" fmla="*/ 697761 h 1458432"/>
              <a:gd name="connsiteX2" fmla="*/ 728330 w 1673299"/>
              <a:gd name="connsiteY2" fmla="*/ 164805 h 1458432"/>
              <a:gd name="connsiteX3" fmla="*/ 1673299 w 1673299"/>
              <a:gd name="connsiteY3" fmla="*/ 0 h 1458432"/>
              <a:gd name="connsiteX0" fmla="*/ 0 w 1673299"/>
              <a:gd name="connsiteY0" fmla="*/ 1399288 h 1399288"/>
              <a:gd name="connsiteX1" fmla="*/ 231258 w 1673299"/>
              <a:gd name="connsiteY1" fmla="*/ 638617 h 1399288"/>
              <a:gd name="connsiteX2" fmla="*/ 728330 w 1673299"/>
              <a:gd name="connsiteY2" fmla="*/ 105661 h 1399288"/>
              <a:gd name="connsiteX3" fmla="*/ 1673299 w 1673299"/>
              <a:gd name="connsiteY3" fmla="*/ 4652 h 1399288"/>
              <a:gd name="connsiteX0" fmla="*/ 0 w 1673299"/>
              <a:gd name="connsiteY0" fmla="*/ 1401429 h 1401429"/>
              <a:gd name="connsiteX1" fmla="*/ 231258 w 1673299"/>
              <a:gd name="connsiteY1" fmla="*/ 640758 h 1401429"/>
              <a:gd name="connsiteX2" fmla="*/ 728330 w 1673299"/>
              <a:gd name="connsiteY2" fmla="*/ 107802 h 1401429"/>
              <a:gd name="connsiteX3" fmla="*/ 1673299 w 1673299"/>
              <a:gd name="connsiteY3" fmla="*/ 6793 h 1401429"/>
              <a:gd name="connsiteX0" fmla="*/ 0 w 1683931"/>
              <a:gd name="connsiteY0" fmla="*/ 1443959 h 1443959"/>
              <a:gd name="connsiteX1" fmla="*/ 231258 w 1683931"/>
              <a:gd name="connsiteY1" fmla="*/ 683288 h 1443959"/>
              <a:gd name="connsiteX2" fmla="*/ 728330 w 1683931"/>
              <a:gd name="connsiteY2" fmla="*/ 150332 h 1443959"/>
              <a:gd name="connsiteX3" fmla="*/ 1683931 w 1683931"/>
              <a:gd name="connsiteY3" fmla="*/ 6793 h 1443959"/>
            </a:gdLst>
            <a:ahLst/>
            <a:cxnLst>
              <a:cxn ang="0">
                <a:pos x="connsiteX0" y="connsiteY0"/>
              </a:cxn>
              <a:cxn ang="0">
                <a:pos x="connsiteX1" y="connsiteY1"/>
              </a:cxn>
              <a:cxn ang="0">
                <a:pos x="connsiteX2" y="connsiteY2"/>
              </a:cxn>
              <a:cxn ang="0">
                <a:pos x="connsiteX3" y="connsiteY3"/>
              </a:cxn>
            </a:cxnLst>
            <a:rect l="l" t="t" r="r" b="b"/>
            <a:pathLst>
              <a:path w="1683931" h="1443959">
                <a:moveTo>
                  <a:pt x="0" y="1443959"/>
                </a:moveTo>
                <a:cubicBezTo>
                  <a:pt x="47403" y="1327813"/>
                  <a:pt x="109870" y="898893"/>
                  <a:pt x="231258" y="683288"/>
                </a:cubicBezTo>
                <a:cubicBezTo>
                  <a:pt x="352646" y="467684"/>
                  <a:pt x="486218" y="263081"/>
                  <a:pt x="728330" y="150332"/>
                </a:cubicBezTo>
                <a:cubicBezTo>
                  <a:pt x="970442" y="37583"/>
                  <a:pt x="1417231" y="0"/>
                  <a:pt x="1683931" y="6793"/>
                </a:cubicBezTo>
              </a:path>
            </a:pathLst>
          </a:cu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Freeform 27"/>
          <p:cNvSpPr/>
          <p:nvPr/>
        </p:nvSpPr>
        <p:spPr>
          <a:xfrm>
            <a:off x="2588336" y="1790700"/>
            <a:ext cx="2453262" cy="1787882"/>
          </a:xfrm>
          <a:custGeom>
            <a:avLst/>
            <a:gdLst>
              <a:gd name="connsiteX0" fmla="*/ 0 w 1885950"/>
              <a:gd name="connsiteY0" fmla="*/ 1447800 h 1447800"/>
              <a:gd name="connsiteX1" fmla="*/ 323850 w 1885950"/>
              <a:gd name="connsiteY1" fmla="*/ 552450 h 1447800"/>
              <a:gd name="connsiteX2" fmla="*/ 1885950 w 1885950"/>
              <a:gd name="connsiteY2" fmla="*/ 0 h 1447800"/>
              <a:gd name="connsiteX0" fmla="*/ 0 w 1885950"/>
              <a:gd name="connsiteY0" fmla="*/ 1460500 h 1460500"/>
              <a:gd name="connsiteX1" fmla="*/ 685800 w 1885950"/>
              <a:gd name="connsiteY1" fmla="*/ 241300 h 1460500"/>
              <a:gd name="connsiteX2" fmla="*/ 1885950 w 1885950"/>
              <a:gd name="connsiteY2" fmla="*/ 12700 h 1460500"/>
              <a:gd name="connsiteX0" fmla="*/ 0 w 1885950"/>
              <a:gd name="connsiteY0" fmla="*/ 1447800 h 1447800"/>
              <a:gd name="connsiteX1" fmla="*/ 231258 w 1885950"/>
              <a:gd name="connsiteY1" fmla="*/ 687129 h 1447800"/>
              <a:gd name="connsiteX2" fmla="*/ 685800 w 1885950"/>
              <a:gd name="connsiteY2" fmla="*/ 228600 h 1447800"/>
              <a:gd name="connsiteX3" fmla="*/ 1885950 w 1885950"/>
              <a:gd name="connsiteY3" fmla="*/ 0 h 1447800"/>
              <a:gd name="connsiteX0" fmla="*/ 0 w 1885950"/>
              <a:gd name="connsiteY0" fmla="*/ 1447800 h 1447800"/>
              <a:gd name="connsiteX1" fmla="*/ 231258 w 1885950"/>
              <a:gd name="connsiteY1" fmla="*/ 687129 h 1447800"/>
              <a:gd name="connsiteX2" fmla="*/ 909083 w 1885950"/>
              <a:gd name="connsiteY2" fmla="*/ 164805 h 1447800"/>
              <a:gd name="connsiteX3" fmla="*/ 1885950 w 1885950"/>
              <a:gd name="connsiteY3" fmla="*/ 0 h 1447800"/>
              <a:gd name="connsiteX0" fmla="*/ 0 w 1673299"/>
              <a:gd name="connsiteY0" fmla="*/ 1458432 h 1458432"/>
              <a:gd name="connsiteX1" fmla="*/ 231258 w 1673299"/>
              <a:gd name="connsiteY1" fmla="*/ 697761 h 1458432"/>
              <a:gd name="connsiteX2" fmla="*/ 909083 w 1673299"/>
              <a:gd name="connsiteY2" fmla="*/ 175437 h 1458432"/>
              <a:gd name="connsiteX3" fmla="*/ 1673299 w 1673299"/>
              <a:gd name="connsiteY3" fmla="*/ 0 h 1458432"/>
              <a:gd name="connsiteX0" fmla="*/ 0 w 1673299"/>
              <a:gd name="connsiteY0" fmla="*/ 1458432 h 1458432"/>
              <a:gd name="connsiteX1" fmla="*/ 560867 w 1673299"/>
              <a:gd name="connsiteY1" fmla="*/ 697761 h 1458432"/>
              <a:gd name="connsiteX2" fmla="*/ 909083 w 1673299"/>
              <a:gd name="connsiteY2" fmla="*/ 175437 h 1458432"/>
              <a:gd name="connsiteX3" fmla="*/ 1673299 w 1673299"/>
              <a:gd name="connsiteY3" fmla="*/ 0 h 1458432"/>
              <a:gd name="connsiteX0" fmla="*/ 0 w 1673299"/>
              <a:gd name="connsiteY0" fmla="*/ 1458432 h 1458432"/>
              <a:gd name="connsiteX1" fmla="*/ 560867 w 1673299"/>
              <a:gd name="connsiteY1" fmla="*/ 697761 h 1458432"/>
              <a:gd name="connsiteX2" fmla="*/ 1206795 w 1673299"/>
              <a:gd name="connsiteY2" fmla="*/ 205899 h 1458432"/>
              <a:gd name="connsiteX3" fmla="*/ 1673299 w 1673299"/>
              <a:gd name="connsiteY3" fmla="*/ 0 h 1458432"/>
            </a:gdLst>
            <a:ahLst/>
            <a:cxnLst>
              <a:cxn ang="0">
                <a:pos x="connsiteX0" y="connsiteY0"/>
              </a:cxn>
              <a:cxn ang="0">
                <a:pos x="connsiteX1" y="connsiteY1"/>
              </a:cxn>
              <a:cxn ang="0">
                <a:pos x="connsiteX2" y="connsiteY2"/>
              </a:cxn>
              <a:cxn ang="0">
                <a:pos x="connsiteX3" y="connsiteY3"/>
              </a:cxn>
            </a:cxnLst>
            <a:rect l="l" t="t" r="r" b="b"/>
            <a:pathLst>
              <a:path w="1673299" h="1458432">
                <a:moveTo>
                  <a:pt x="0" y="1458432"/>
                </a:moveTo>
                <a:cubicBezTo>
                  <a:pt x="47403" y="1342286"/>
                  <a:pt x="359735" y="906517"/>
                  <a:pt x="560867" y="697761"/>
                </a:cubicBezTo>
                <a:cubicBezTo>
                  <a:pt x="762000" y="489006"/>
                  <a:pt x="1021390" y="322192"/>
                  <a:pt x="1206795" y="205899"/>
                </a:cubicBezTo>
                <a:cubicBezTo>
                  <a:pt x="1392200" y="89606"/>
                  <a:pt x="1406599" y="88900"/>
                  <a:pt x="1673299" y="0"/>
                </a:cubicBezTo>
              </a:path>
            </a:pathLst>
          </a:custGeom>
          <a:ln w="3810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TextBox 28"/>
          <p:cNvSpPr txBox="1"/>
          <p:nvPr/>
        </p:nvSpPr>
        <p:spPr>
          <a:xfrm>
            <a:off x="5106002" y="1233179"/>
            <a:ext cx="1070846" cy="610918"/>
          </a:xfrm>
          <a:prstGeom prst="rect">
            <a:avLst/>
          </a:prstGeom>
          <a:noFill/>
        </p:spPr>
        <p:txBody>
          <a:bodyPr wrap="none" rtlCol="0">
            <a:spAutoFit/>
          </a:bodyPr>
          <a:lstStyle/>
          <a:p>
            <a:r>
              <a:rPr lang="en-GB" dirty="0" smtClean="0">
                <a:latin typeface="+mn-lt"/>
              </a:rPr>
              <a:t>Vein</a:t>
            </a:r>
          </a:p>
        </p:txBody>
      </p:sp>
      <p:sp>
        <p:nvSpPr>
          <p:cNvPr id="30" name="TextBox 29"/>
          <p:cNvSpPr txBox="1"/>
          <p:nvPr/>
        </p:nvSpPr>
        <p:spPr>
          <a:xfrm>
            <a:off x="5186035" y="2397172"/>
            <a:ext cx="1424315" cy="610918"/>
          </a:xfrm>
          <a:prstGeom prst="rect">
            <a:avLst/>
          </a:prstGeom>
          <a:noFill/>
        </p:spPr>
        <p:txBody>
          <a:bodyPr wrap="none" rtlCol="0">
            <a:spAutoFit/>
          </a:bodyPr>
          <a:lstStyle/>
          <a:p>
            <a:r>
              <a:rPr lang="en-GB" dirty="0" smtClean="0">
                <a:latin typeface="+mn-lt"/>
              </a:rPr>
              <a:t>Artery</a:t>
            </a:r>
          </a:p>
        </p:txBody>
      </p:sp>
      <p:cxnSp>
        <p:nvCxnSpPr>
          <p:cNvPr id="32" name="Straight Arrow Connector 31"/>
          <p:cNvCxnSpPr/>
          <p:nvPr/>
        </p:nvCxnSpPr>
        <p:spPr>
          <a:xfrm rot="5400000" flipH="1" flipV="1">
            <a:off x="317702" y="2587565"/>
            <a:ext cx="2853477" cy="23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767809" y="4017449"/>
            <a:ext cx="4338658" cy="21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957872" y="4240473"/>
            <a:ext cx="1747478" cy="461665"/>
          </a:xfrm>
          <a:prstGeom prst="rect">
            <a:avLst/>
          </a:prstGeom>
          <a:noFill/>
        </p:spPr>
        <p:txBody>
          <a:bodyPr wrap="square" rtlCol="0">
            <a:spAutoFit/>
          </a:bodyPr>
          <a:lstStyle/>
          <a:p>
            <a:pPr algn="ctr"/>
            <a:r>
              <a:rPr lang="en-GB" dirty="0" smtClean="0">
                <a:latin typeface="+mn-lt"/>
              </a:rPr>
              <a:t>Pressure</a:t>
            </a:r>
          </a:p>
        </p:txBody>
      </p:sp>
      <p:sp>
        <p:nvSpPr>
          <p:cNvPr id="37" name="TextBox 36"/>
          <p:cNvSpPr txBox="1"/>
          <p:nvPr/>
        </p:nvSpPr>
        <p:spPr>
          <a:xfrm rot="16200000">
            <a:off x="509850" y="2328463"/>
            <a:ext cx="1537193" cy="461665"/>
          </a:xfrm>
          <a:prstGeom prst="rect">
            <a:avLst/>
          </a:prstGeom>
          <a:noFill/>
        </p:spPr>
        <p:txBody>
          <a:bodyPr wrap="square" rtlCol="0">
            <a:spAutoFit/>
          </a:bodyPr>
          <a:lstStyle/>
          <a:p>
            <a:pPr algn="ctr"/>
            <a:r>
              <a:rPr lang="en-GB" dirty="0" smtClean="0">
                <a:latin typeface="+mn-lt"/>
              </a:rPr>
              <a:t>Volume</a:t>
            </a:r>
          </a:p>
        </p:txBody>
      </p:sp>
      <p:sp>
        <p:nvSpPr>
          <p:cNvPr id="38" name="Rectangle 37"/>
          <p:cNvSpPr/>
          <p:nvPr/>
        </p:nvSpPr>
        <p:spPr>
          <a:xfrm>
            <a:off x="628649" y="4847916"/>
            <a:ext cx="8191501" cy="1508105"/>
          </a:xfrm>
          <a:prstGeom prst="rect">
            <a:avLst/>
          </a:prstGeom>
        </p:spPr>
        <p:txBody>
          <a:bodyPr wrap="square">
            <a:spAutoFit/>
          </a:bodyPr>
          <a:lstStyle/>
          <a:p>
            <a:pPr>
              <a:spcAft>
                <a:spcPts val="1200"/>
              </a:spcAft>
              <a:buFont typeface="Arial" pitchFamily="34" charset="0"/>
              <a:buChar char="•"/>
            </a:pPr>
            <a:r>
              <a:rPr lang="en-GB" dirty="0" smtClean="0">
                <a:latin typeface="Calibri" pitchFamily="34" charset="0"/>
              </a:rPr>
              <a:t> The relationship between pressure and volume is non-linear</a:t>
            </a:r>
          </a:p>
          <a:p>
            <a:pPr>
              <a:spcAft>
                <a:spcPts val="1200"/>
              </a:spcAft>
              <a:buFont typeface="Arial" pitchFamily="34" charset="0"/>
              <a:buChar char="•"/>
            </a:pPr>
            <a:r>
              <a:rPr lang="en-GB" dirty="0" smtClean="0">
                <a:latin typeface="Calibri" pitchFamily="34" charset="0"/>
              </a:rPr>
              <a:t> Veins are more compliant than arteries at lower pressures</a:t>
            </a:r>
          </a:p>
          <a:p>
            <a:pPr>
              <a:spcAft>
                <a:spcPts val="1200"/>
              </a:spcAft>
              <a:buFont typeface="Arial" pitchFamily="34" charset="0"/>
              <a:buChar char="•"/>
            </a:pPr>
            <a:r>
              <a:rPr lang="en-GB" dirty="0" smtClean="0">
                <a:latin typeface="Calibri" pitchFamily="34" charset="0"/>
              </a:rPr>
              <a:t> This explains why most blood volume is stored in the veins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6745"/>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dirty="0" smtClean="0"/>
              <a:t>Understanding the venous reservoir</a:t>
            </a:r>
          </a:p>
        </p:txBody>
      </p:sp>
      <p:pic>
        <p:nvPicPr>
          <p:cNvPr id="146436" name="Picture 4" descr="http://www.visualphotos.com/photo/2x4505370/Close_up_of_overflowing_bathroom_sink_pe0068167.jpg"/>
          <p:cNvPicPr>
            <a:picLocks noChangeAspect="1" noChangeArrowheads="1"/>
          </p:cNvPicPr>
          <p:nvPr/>
        </p:nvPicPr>
        <p:blipFill>
          <a:blip r:embed="rId2" cstate="print"/>
          <a:srcRect/>
          <a:stretch>
            <a:fillRect/>
          </a:stretch>
        </p:blipFill>
        <p:spPr bwMode="auto">
          <a:xfrm>
            <a:off x="1476375" y="1463675"/>
            <a:ext cx="6191250" cy="48387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0" y="0"/>
            <a:ext cx="9144000" cy="1708150"/>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dirty="0" smtClean="0"/>
              <a:t>Gravity and venous pressure – the problem of standing!</a:t>
            </a:r>
          </a:p>
        </p:txBody>
      </p:sp>
      <p:sp>
        <p:nvSpPr>
          <p:cNvPr id="22533" name="Rectangle 3"/>
          <p:cNvSpPr>
            <a:spLocks noGrp="1" noChangeArrowheads="1"/>
          </p:cNvSpPr>
          <p:nvPr>
            <p:ph type="body" idx="1"/>
          </p:nvPr>
        </p:nvSpPr>
        <p:spPr>
          <a:xfrm>
            <a:off x="410308" y="1792288"/>
            <a:ext cx="5990492" cy="2938462"/>
          </a:xfrm>
        </p:spPr>
        <p:txBody>
          <a:bodyPr/>
          <a:lstStyle/>
          <a:p>
            <a:pPr>
              <a:lnSpc>
                <a:spcPct val="80000"/>
              </a:lnSpc>
            </a:pPr>
            <a:r>
              <a:rPr lang="en-GB" sz="2400" dirty="0" smtClean="0">
                <a:latin typeface="Arial" charset="0"/>
              </a:rPr>
              <a:t>Standing increases hydrostatic pressure in leg to ~80mmHg as a result of gravity (</a:t>
            </a:r>
            <a:r>
              <a:rPr lang="en-GB" sz="2400" i="1" dirty="0" smtClean="0">
                <a:latin typeface="Arial" charset="0"/>
              </a:rPr>
              <a:t>h</a:t>
            </a:r>
            <a:r>
              <a:rPr lang="en-US" sz="2400" i="1" dirty="0" smtClean="0">
                <a:latin typeface="Arial" charset="0"/>
                <a:cs typeface="Arial" charset="0"/>
              </a:rPr>
              <a:t>·</a:t>
            </a:r>
            <a:r>
              <a:rPr lang="el-GR" sz="2400" i="1" dirty="0" smtClean="0">
                <a:latin typeface="Arial" charset="0"/>
                <a:cs typeface="Arial" charset="0"/>
              </a:rPr>
              <a:t>ρ</a:t>
            </a:r>
            <a:r>
              <a:rPr lang="en-US" sz="2400" i="1" dirty="0" smtClean="0">
                <a:latin typeface="Arial" charset="0"/>
                <a:cs typeface="Arial" charset="0"/>
              </a:rPr>
              <a:t>·</a:t>
            </a:r>
            <a:r>
              <a:rPr lang="en-GB" sz="2400" i="1" dirty="0" smtClean="0">
                <a:latin typeface="Arial" charset="0"/>
                <a:cs typeface="Arial" charset="0"/>
              </a:rPr>
              <a:t>g</a:t>
            </a:r>
            <a:r>
              <a:rPr lang="en-GB" sz="2400" dirty="0" smtClean="0">
                <a:latin typeface="Arial" charset="0"/>
                <a:cs typeface="Arial" charset="0"/>
              </a:rPr>
              <a:t>)</a:t>
            </a:r>
            <a:r>
              <a:rPr lang="en-GB" sz="2400" dirty="0" smtClean="0">
                <a:latin typeface="Arial" charset="0"/>
              </a:rPr>
              <a:t> . </a:t>
            </a:r>
          </a:p>
          <a:p>
            <a:pPr>
              <a:lnSpc>
                <a:spcPct val="80000"/>
              </a:lnSpc>
            </a:pPr>
            <a:r>
              <a:rPr lang="en-GB" sz="2400" dirty="0" smtClean="0">
                <a:latin typeface="Arial" charset="0"/>
              </a:rPr>
              <a:t>Blood ‘pools’ and reduces the venous volume returning to the heart. </a:t>
            </a:r>
          </a:p>
          <a:p>
            <a:pPr>
              <a:lnSpc>
                <a:spcPct val="80000"/>
              </a:lnSpc>
            </a:pPr>
            <a:r>
              <a:rPr lang="en-GB" sz="2400" dirty="0" smtClean="0">
                <a:latin typeface="Arial" charset="0"/>
              </a:rPr>
              <a:t>This would reduce cardiac output and blood pressure if there were no compensatory response. </a:t>
            </a:r>
          </a:p>
        </p:txBody>
      </p:sp>
      <p:pic>
        <p:nvPicPr>
          <p:cNvPr id="22534" name="Picture 7"/>
          <p:cNvPicPr>
            <a:picLocks noChangeAspect="1" noChangeArrowheads="1"/>
          </p:cNvPicPr>
          <p:nvPr/>
        </p:nvPicPr>
        <p:blipFill>
          <a:blip r:embed="rId3" cstate="print"/>
          <a:srcRect t="13196"/>
          <a:stretch>
            <a:fillRect/>
          </a:stretch>
        </p:blipFill>
        <p:spPr bwMode="auto">
          <a:xfrm>
            <a:off x="873370" y="4841876"/>
            <a:ext cx="4693627" cy="1535113"/>
          </a:xfrm>
          <a:prstGeom prst="rect">
            <a:avLst/>
          </a:prstGeom>
          <a:noFill/>
          <a:ln w="9525">
            <a:noFill/>
            <a:miter lim="800000"/>
            <a:headEnd/>
            <a:tailEnd/>
          </a:ln>
        </p:spPr>
      </p:pic>
      <p:sp>
        <p:nvSpPr>
          <p:cNvPr id="22535" name="Line 8"/>
          <p:cNvSpPr>
            <a:spLocks noChangeShapeType="1"/>
          </p:cNvSpPr>
          <p:nvPr/>
        </p:nvSpPr>
        <p:spPr bwMode="auto">
          <a:xfrm>
            <a:off x="7304943" y="3048000"/>
            <a:ext cx="0" cy="3397250"/>
          </a:xfrm>
          <a:prstGeom prst="line">
            <a:avLst/>
          </a:prstGeom>
          <a:noFill/>
          <a:ln w="9525">
            <a:solidFill>
              <a:schemeClr val="tx1"/>
            </a:solidFill>
            <a:round/>
            <a:headEnd type="triangle" w="med" len="med"/>
            <a:tailEnd type="triangle" w="med" len="med"/>
          </a:ln>
        </p:spPr>
        <p:txBody>
          <a:bodyPr/>
          <a:lstStyle/>
          <a:p>
            <a:endParaRPr lang="en-GB"/>
          </a:p>
        </p:txBody>
      </p:sp>
      <p:sp>
        <p:nvSpPr>
          <p:cNvPr id="22536" name="Text Box 9"/>
          <p:cNvSpPr txBox="1">
            <a:spLocks noChangeArrowheads="1"/>
          </p:cNvSpPr>
          <p:nvPr/>
        </p:nvSpPr>
        <p:spPr bwMode="auto">
          <a:xfrm>
            <a:off x="5483470" y="3935414"/>
            <a:ext cx="1717431" cy="1200329"/>
          </a:xfrm>
          <a:prstGeom prst="rect">
            <a:avLst/>
          </a:prstGeom>
          <a:noFill/>
          <a:ln w="9525">
            <a:noFill/>
            <a:miter lim="800000"/>
            <a:headEnd/>
            <a:tailEnd/>
          </a:ln>
        </p:spPr>
        <p:txBody>
          <a:bodyPr>
            <a:spAutoFit/>
          </a:bodyPr>
          <a:lstStyle/>
          <a:p>
            <a:pPr algn="r"/>
            <a:r>
              <a:rPr lang="en-GB" dirty="0">
                <a:latin typeface="Arial" pitchFamily="34" charset="0"/>
              </a:rPr>
              <a:t>120cm H</a:t>
            </a:r>
            <a:r>
              <a:rPr lang="en-GB" baseline="-25000" dirty="0">
                <a:latin typeface="Arial" pitchFamily="34" charset="0"/>
              </a:rPr>
              <a:t>2</a:t>
            </a:r>
            <a:r>
              <a:rPr lang="en-GB" dirty="0">
                <a:latin typeface="Arial" pitchFamily="34" charset="0"/>
              </a:rPr>
              <a:t>0 ≡</a:t>
            </a:r>
          </a:p>
          <a:p>
            <a:pPr algn="r"/>
            <a:r>
              <a:rPr lang="en-GB" dirty="0">
                <a:latin typeface="Arial" pitchFamily="34" charset="0"/>
              </a:rPr>
              <a:t>80mmHg</a:t>
            </a:r>
          </a:p>
        </p:txBody>
      </p:sp>
      <p:pic>
        <p:nvPicPr>
          <p:cNvPr id="8" name="Picture 2"/>
          <p:cNvPicPr>
            <a:picLocks noChangeAspect="1" noChangeArrowheads="1"/>
          </p:cNvPicPr>
          <p:nvPr/>
        </p:nvPicPr>
        <p:blipFill>
          <a:blip r:embed="rId4" cstate="print"/>
          <a:srcRect/>
          <a:stretch>
            <a:fillRect/>
          </a:stretch>
        </p:blipFill>
        <p:spPr bwMode="auto">
          <a:xfrm>
            <a:off x="7608541" y="1695785"/>
            <a:ext cx="1535459" cy="475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68923" y="404813"/>
            <a:ext cx="7772400" cy="1143000"/>
          </a:xfrm>
          <a:prstGeom prst="rect">
            <a:avLst/>
          </a:prstGeom>
          <a:noFill/>
          <a:ln w="9525">
            <a:noFill/>
            <a:miter lim="800000"/>
            <a:headEnd/>
            <a:tailEnd/>
          </a:ln>
        </p:spPr>
        <p:txBody>
          <a:bodyPr anchor="ctr"/>
          <a:lstStyle/>
          <a:p>
            <a:pPr algn="ctr"/>
            <a:endParaRPr lang="en-US" sz="4400">
              <a:solidFill>
                <a:schemeClr val="tx2"/>
              </a:solidFill>
              <a:latin typeface="Times New Roman" pitchFamily="18" charset="0"/>
            </a:endParaRPr>
          </a:p>
        </p:txBody>
      </p:sp>
      <p:sp>
        <p:nvSpPr>
          <p:cNvPr id="4099" name="Rectangle 6"/>
          <p:cNvSpPr>
            <a:spLocks noGrp="1" noChangeArrowheads="1"/>
          </p:cNvSpPr>
          <p:nvPr>
            <p:ph type="title"/>
          </p:nvPr>
        </p:nvSpPr>
        <p:spPr>
          <a:xfrm>
            <a:off x="0" y="0"/>
            <a:ext cx="9143999" cy="1450428"/>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dirty="0" smtClean="0"/>
              <a:t>Role and design of the circulation</a:t>
            </a:r>
          </a:p>
        </p:txBody>
      </p:sp>
      <p:sp>
        <p:nvSpPr>
          <p:cNvPr id="4100" name="Rectangle 7"/>
          <p:cNvSpPr>
            <a:spLocks noGrp="1" noChangeArrowheads="1"/>
          </p:cNvSpPr>
          <p:nvPr>
            <p:ph type="body" idx="1"/>
          </p:nvPr>
        </p:nvSpPr>
        <p:spPr>
          <a:xfrm>
            <a:off x="457200" y="1474072"/>
            <a:ext cx="8229600" cy="4847897"/>
          </a:xfrm>
        </p:spPr>
        <p:txBody>
          <a:bodyPr/>
          <a:lstStyle/>
          <a:p>
            <a:r>
              <a:rPr lang="en-GB" sz="2400" dirty="0" smtClean="0"/>
              <a:t>To transport blood around the body (gases, nutrients, metabolites, ions, hormones, heat)</a:t>
            </a:r>
          </a:p>
          <a:p>
            <a:r>
              <a:rPr lang="en-GB" sz="2400" dirty="0" smtClean="0"/>
              <a:t>Flow is achieved by the action of a muscular pump (heart) propelling blood through a network of tubes (blood vessels). </a:t>
            </a:r>
          </a:p>
          <a:p>
            <a:r>
              <a:rPr lang="en-GB" sz="2400" dirty="0" smtClean="0"/>
              <a:t>The circulation consists of two such pumps (left and right ventricle) which are physically coupled and pump through the systemic and pulmonary circulations respectively.</a:t>
            </a:r>
          </a:p>
          <a:p>
            <a:r>
              <a:rPr lang="en-GB" sz="2400" dirty="0" smtClean="0"/>
              <a:t>Diffusion is crucial for movement of materials through tissues</a:t>
            </a:r>
          </a:p>
          <a:p>
            <a:r>
              <a:rPr lang="en-GB" sz="2400" dirty="0" smtClean="0"/>
              <a:t>Diffusion is only effective over short distances so a capillary needs to be ~10</a:t>
            </a:r>
            <a:r>
              <a:rPr lang="en-GB" sz="2400" dirty="0" smtClean="0">
                <a:sym typeface="Symbol" pitchFamily="18" charset="2"/>
              </a:rPr>
              <a:t></a:t>
            </a:r>
            <a:r>
              <a:rPr lang="en-GB" sz="2400" dirty="0" smtClean="0"/>
              <a:t>m from every cell. This necessitates a highly branched structure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00405" y="333375"/>
            <a:ext cx="8519746" cy="1143000"/>
          </a:xfrm>
          <a:prstGeom prst="rect">
            <a:avLst/>
          </a:prstGeom>
          <a:noFill/>
          <a:ln w="9525">
            <a:noFill/>
            <a:miter lim="800000"/>
            <a:headEnd/>
            <a:tailEnd/>
          </a:ln>
        </p:spPr>
        <p:txBody>
          <a:bodyPr anchor="ctr"/>
          <a:lstStyle/>
          <a:p>
            <a:pPr algn="ctr"/>
            <a:r>
              <a:rPr lang="en-GB" sz="4000">
                <a:solidFill>
                  <a:schemeClr val="tx2"/>
                </a:solidFill>
                <a:latin typeface="Times New Roman" pitchFamily="18" charset="0"/>
              </a:rPr>
              <a:t/>
            </a:r>
            <a:br>
              <a:rPr lang="en-GB" sz="4000">
                <a:solidFill>
                  <a:schemeClr val="tx2"/>
                </a:solidFill>
                <a:latin typeface="Times New Roman" pitchFamily="18" charset="0"/>
              </a:rPr>
            </a:br>
            <a:endParaRPr lang="en-GB" sz="3200">
              <a:solidFill>
                <a:srgbClr val="336600"/>
              </a:solidFill>
              <a:latin typeface="Times New Roman" pitchFamily="18" charset="0"/>
            </a:endParaRPr>
          </a:p>
        </p:txBody>
      </p:sp>
      <p:sp>
        <p:nvSpPr>
          <p:cNvPr id="21507" name="Rectangle 4"/>
          <p:cNvSpPr>
            <a:spLocks noGrp="1" noChangeArrowheads="1"/>
          </p:cNvSpPr>
          <p:nvPr>
            <p:ph type="title"/>
          </p:nvPr>
        </p:nvSpPr>
        <p:spPr>
          <a:xfrm>
            <a:off x="0" y="0"/>
            <a:ext cx="9144000" cy="1593850"/>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dirty="0" smtClean="0"/>
              <a:t>Gravity and blood pressure across the circulation</a:t>
            </a:r>
          </a:p>
        </p:txBody>
      </p:sp>
      <p:sp>
        <p:nvSpPr>
          <p:cNvPr id="21508" name="Text Box 9"/>
          <p:cNvSpPr txBox="1">
            <a:spLocks noChangeArrowheads="1"/>
          </p:cNvSpPr>
          <p:nvPr/>
        </p:nvSpPr>
        <p:spPr bwMode="auto">
          <a:xfrm>
            <a:off x="1027235" y="1898650"/>
            <a:ext cx="612668" cy="400110"/>
          </a:xfrm>
          <a:prstGeom prst="rect">
            <a:avLst/>
          </a:prstGeom>
          <a:noFill/>
          <a:ln w="9525">
            <a:noFill/>
            <a:miter lim="800000"/>
            <a:headEnd/>
            <a:tailEnd/>
          </a:ln>
        </p:spPr>
        <p:txBody>
          <a:bodyPr wrap="none">
            <a:spAutoFit/>
          </a:bodyPr>
          <a:lstStyle/>
          <a:p>
            <a:r>
              <a:rPr lang="en-GB" sz="2000">
                <a:latin typeface="Arial" pitchFamily="34" charset="0"/>
              </a:rPr>
              <a:t>200</a:t>
            </a:r>
          </a:p>
        </p:txBody>
      </p:sp>
      <p:sp>
        <p:nvSpPr>
          <p:cNvPr id="21509" name="Text Box 10"/>
          <p:cNvSpPr txBox="1">
            <a:spLocks noChangeArrowheads="1"/>
          </p:cNvSpPr>
          <p:nvPr/>
        </p:nvSpPr>
        <p:spPr bwMode="auto">
          <a:xfrm>
            <a:off x="1027235" y="3605214"/>
            <a:ext cx="612668" cy="400110"/>
          </a:xfrm>
          <a:prstGeom prst="rect">
            <a:avLst/>
          </a:prstGeom>
          <a:noFill/>
          <a:ln w="9525">
            <a:noFill/>
            <a:miter lim="800000"/>
            <a:headEnd/>
            <a:tailEnd/>
          </a:ln>
        </p:spPr>
        <p:txBody>
          <a:bodyPr wrap="none">
            <a:spAutoFit/>
          </a:bodyPr>
          <a:lstStyle/>
          <a:p>
            <a:r>
              <a:rPr lang="en-GB" sz="2000">
                <a:latin typeface="Arial" pitchFamily="34" charset="0"/>
              </a:rPr>
              <a:t>100</a:t>
            </a:r>
          </a:p>
        </p:txBody>
      </p:sp>
      <p:sp>
        <p:nvSpPr>
          <p:cNvPr id="21510" name="Text Box 11"/>
          <p:cNvSpPr txBox="1">
            <a:spLocks noChangeArrowheads="1"/>
          </p:cNvSpPr>
          <p:nvPr/>
        </p:nvSpPr>
        <p:spPr bwMode="auto">
          <a:xfrm>
            <a:off x="1288074" y="5505451"/>
            <a:ext cx="327334" cy="400110"/>
          </a:xfrm>
          <a:prstGeom prst="rect">
            <a:avLst/>
          </a:prstGeom>
          <a:noFill/>
          <a:ln w="9525">
            <a:noFill/>
            <a:miter lim="800000"/>
            <a:headEnd/>
            <a:tailEnd/>
          </a:ln>
        </p:spPr>
        <p:txBody>
          <a:bodyPr wrap="none">
            <a:spAutoFit/>
          </a:bodyPr>
          <a:lstStyle/>
          <a:p>
            <a:r>
              <a:rPr lang="en-GB" sz="2000">
                <a:latin typeface="Arial" pitchFamily="34" charset="0"/>
              </a:rPr>
              <a:t>0</a:t>
            </a:r>
          </a:p>
        </p:txBody>
      </p:sp>
      <p:sp>
        <p:nvSpPr>
          <p:cNvPr id="21511" name="Text Box 12"/>
          <p:cNvSpPr txBox="1">
            <a:spLocks noChangeArrowheads="1"/>
          </p:cNvSpPr>
          <p:nvPr/>
        </p:nvSpPr>
        <p:spPr bwMode="auto">
          <a:xfrm rot="-5400000">
            <a:off x="-1349241" y="3625821"/>
            <a:ext cx="4169731" cy="400110"/>
          </a:xfrm>
          <a:prstGeom prst="rect">
            <a:avLst/>
          </a:prstGeom>
          <a:noFill/>
          <a:ln w="9525">
            <a:noFill/>
            <a:miter lim="800000"/>
            <a:headEnd/>
            <a:tailEnd/>
          </a:ln>
        </p:spPr>
        <p:txBody>
          <a:bodyPr wrap="none">
            <a:spAutoFit/>
          </a:bodyPr>
          <a:lstStyle/>
          <a:p>
            <a:r>
              <a:rPr lang="en-GB" sz="2000" dirty="0">
                <a:latin typeface="Arial" pitchFamily="34" charset="0"/>
              </a:rPr>
              <a:t>Mean transmural pressure (mmHg)</a:t>
            </a:r>
          </a:p>
        </p:txBody>
      </p:sp>
      <p:sp>
        <p:nvSpPr>
          <p:cNvPr id="21512" name="Line 5"/>
          <p:cNvSpPr>
            <a:spLocks noChangeShapeType="1"/>
          </p:cNvSpPr>
          <p:nvPr/>
        </p:nvSpPr>
        <p:spPr bwMode="auto">
          <a:xfrm>
            <a:off x="1647092" y="2090738"/>
            <a:ext cx="0" cy="3598862"/>
          </a:xfrm>
          <a:prstGeom prst="line">
            <a:avLst/>
          </a:prstGeom>
          <a:noFill/>
          <a:ln w="28575">
            <a:solidFill>
              <a:schemeClr val="tx1"/>
            </a:solidFill>
            <a:round/>
            <a:headEnd/>
            <a:tailEnd/>
          </a:ln>
        </p:spPr>
        <p:txBody>
          <a:bodyPr/>
          <a:lstStyle/>
          <a:p>
            <a:endParaRPr lang="en-GB"/>
          </a:p>
        </p:txBody>
      </p:sp>
      <p:sp>
        <p:nvSpPr>
          <p:cNvPr id="21513" name="Line 6"/>
          <p:cNvSpPr>
            <a:spLocks noChangeShapeType="1"/>
          </p:cNvSpPr>
          <p:nvPr/>
        </p:nvSpPr>
        <p:spPr bwMode="auto">
          <a:xfrm>
            <a:off x="1633905" y="5689600"/>
            <a:ext cx="5600700" cy="0"/>
          </a:xfrm>
          <a:prstGeom prst="line">
            <a:avLst/>
          </a:prstGeom>
          <a:noFill/>
          <a:ln w="28575">
            <a:solidFill>
              <a:schemeClr val="tx1"/>
            </a:solidFill>
            <a:round/>
            <a:headEnd/>
            <a:tailEnd type="triangle" w="med" len="med"/>
          </a:ln>
        </p:spPr>
        <p:txBody>
          <a:bodyPr/>
          <a:lstStyle/>
          <a:p>
            <a:endParaRPr lang="en-GB"/>
          </a:p>
        </p:txBody>
      </p:sp>
      <p:sp>
        <p:nvSpPr>
          <p:cNvPr id="21514" name="Freeform 7"/>
          <p:cNvSpPr>
            <a:spLocks/>
          </p:cNvSpPr>
          <p:nvPr/>
        </p:nvSpPr>
        <p:spPr bwMode="auto">
          <a:xfrm>
            <a:off x="2142393" y="3787776"/>
            <a:ext cx="5137638" cy="1800225"/>
          </a:xfrm>
          <a:custGeom>
            <a:avLst/>
            <a:gdLst>
              <a:gd name="T0" fmla="*/ 0 w 4068"/>
              <a:gd name="T1" fmla="*/ 0 h 1134"/>
              <a:gd name="T2" fmla="*/ 1187584 w 4068"/>
              <a:gd name="T3" fmla="*/ 44450 h 1134"/>
              <a:gd name="T4" fmla="*/ 1788218 w 4068"/>
              <a:gd name="T5" fmla="*/ 174625 h 1134"/>
              <a:gd name="T6" fmla="*/ 2351909 w 4068"/>
              <a:gd name="T7" fmla="*/ 595312 h 1134"/>
              <a:gd name="T8" fmla="*/ 2802043 w 4068"/>
              <a:gd name="T9" fmla="*/ 1233487 h 1134"/>
              <a:gd name="T10" fmla="*/ 3514867 w 4068"/>
              <a:gd name="T11" fmla="*/ 1582737 h 1134"/>
              <a:gd name="T12" fmla="*/ 5565775 w 4068"/>
              <a:gd name="T13" fmla="*/ 1800225 h 1134"/>
              <a:gd name="T14" fmla="*/ 0 60000 65536"/>
              <a:gd name="T15" fmla="*/ 0 60000 65536"/>
              <a:gd name="T16" fmla="*/ 0 60000 65536"/>
              <a:gd name="T17" fmla="*/ 0 60000 65536"/>
              <a:gd name="T18" fmla="*/ 0 60000 65536"/>
              <a:gd name="T19" fmla="*/ 0 60000 65536"/>
              <a:gd name="T20" fmla="*/ 0 60000 65536"/>
              <a:gd name="T21" fmla="*/ 0 w 4068"/>
              <a:gd name="T22" fmla="*/ 0 h 1134"/>
              <a:gd name="T23" fmla="*/ 4068 w 4068"/>
              <a:gd name="T24" fmla="*/ 1134 h 1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68" h="1134">
                <a:moveTo>
                  <a:pt x="0" y="0"/>
                </a:moveTo>
                <a:cubicBezTo>
                  <a:pt x="325" y="5"/>
                  <a:pt x="650" y="10"/>
                  <a:pt x="868" y="28"/>
                </a:cubicBezTo>
                <a:cubicBezTo>
                  <a:pt x="1086" y="46"/>
                  <a:pt x="1165" y="52"/>
                  <a:pt x="1307" y="110"/>
                </a:cubicBezTo>
                <a:cubicBezTo>
                  <a:pt x="1449" y="168"/>
                  <a:pt x="1595" y="264"/>
                  <a:pt x="1719" y="375"/>
                </a:cubicBezTo>
                <a:cubicBezTo>
                  <a:pt x="1843" y="486"/>
                  <a:pt x="1906" y="673"/>
                  <a:pt x="2048" y="777"/>
                </a:cubicBezTo>
                <a:cubicBezTo>
                  <a:pt x="2190" y="881"/>
                  <a:pt x="2232" y="938"/>
                  <a:pt x="2569" y="997"/>
                </a:cubicBezTo>
                <a:cubicBezTo>
                  <a:pt x="2906" y="1056"/>
                  <a:pt x="3487" y="1095"/>
                  <a:pt x="4068" y="1134"/>
                </a:cubicBezTo>
              </a:path>
            </a:pathLst>
          </a:custGeom>
          <a:noFill/>
          <a:ln w="28575">
            <a:solidFill>
              <a:srgbClr val="FF00FF"/>
            </a:solidFill>
            <a:round/>
            <a:headEnd/>
            <a:tailEnd/>
          </a:ln>
        </p:spPr>
        <p:txBody>
          <a:bodyPr/>
          <a:lstStyle/>
          <a:p>
            <a:endParaRPr lang="en-US"/>
          </a:p>
        </p:txBody>
      </p:sp>
      <p:sp>
        <p:nvSpPr>
          <p:cNvPr id="21515" name="Freeform 8"/>
          <p:cNvSpPr>
            <a:spLocks/>
          </p:cNvSpPr>
          <p:nvPr/>
        </p:nvSpPr>
        <p:spPr bwMode="auto">
          <a:xfrm>
            <a:off x="2167305" y="2560639"/>
            <a:ext cx="5136173" cy="1800225"/>
          </a:xfrm>
          <a:custGeom>
            <a:avLst/>
            <a:gdLst>
              <a:gd name="T0" fmla="*/ 0 w 4068"/>
              <a:gd name="T1" fmla="*/ 0 h 1134"/>
              <a:gd name="T2" fmla="*/ 1187245 w 4068"/>
              <a:gd name="T3" fmla="*/ 44450 h 1134"/>
              <a:gd name="T4" fmla="*/ 1787707 w 4068"/>
              <a:gd name="T5" fmla="*/ 174625 h 1134"/>
              <a:gd name="T6" fmla="*/ 2351238 w 4068"/>
              <a:gd name="T7" fmla="*/ 595312 h 1134"/>
              <a:gd name="T8" fmla="*/ 2801243 w 4068"/>
              <a:gd name="T9" fmla="*/ 1233487 h 1134"/>
              <a:gd name="T10" fmla="*/ 3513864 w 4068"/>
              <a:gd name="T11" fmla="*/ 1582737 h 1134"/>
              <a:gd name="T12" fmla="*/ 5564187 w 4068"/>
              <a:gd name="T13" fmla="*/ 1800225 h 1134"/>
              <a:gd name="T14" fmla="*/ 0 60000 65536"/>
              <a:gd name="T15" fmla="*/ 0 60000 65536"/>
              <a:gd name="T16" fmla="*/ 0 60000 65536"/>
              <a:gd name="T17" fmla="*/ 0 60000 65536"/>
              <a:gd name="T18" fmla="*/ 0 60000 65536"/>
              <a:gd name="T19" fmla="*/ 0 60000 65536"/>
              <a:gd name="T20" fmla="*/ 0 60000 65536"/>
              <a:gd name="T21" fmla="*/ 0 w 4068"/>
              <a:gd name="T22" fmla="*/ 0 h 1134"/>
              <a:gd name="T23" fmla="*/ 4068 w 4068"/>
              <a:gd name="T24" fmla="*/ 1134 h 1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68" h="1134">
                <a:moveTo>
                  <a:pt x="0" y="0"/>
                </a:moveTo>
                <a:cubicBezTo>
                  <a:pt x="325" y="5"/>
                  <a:pt x="650" y="10"/>
                  <a:pt x="868" y="28"/>
                </a:cubicBezTo>
                <a:cubicBezTo>
                  <a:pt x="1086" y="46"/>
                  <a:pt x="1165" y="52"/>
                  <a:pt x="1307" y="110"/>
                </a:cubicBezTo>
                <a:cubicBezTo>
                  <a:pt x="1449" y="168"/>
                  <a:pt x="1595" y="264"/>
                  <a:pt x="1719" y="375"/>
                </a:cubicBezTo>
                <a:cubicBezTo>
                  <a:pt x="1843" y="486"/>
                  <a:pt x="1906" y="673"/>
                  <a:pt x="2048" y="777"/>
                </a:cubicBezTo>
                <a:cubicBezTo>
                  <a:pt x="2190" y="881"/>
                  <a:pt x="2232" y="938"/>
                  <a:pt x="2569" y="997"/>
                </a:cubicBezTo>
                <a:cubicBezTo>
                  <a:pt x="2906" y="1056"/>
                  <a:pt x="3487" y="1095"/>
                  <a:pt x="4068" y="1134"/>
                </a:cubicBezTo>
              </a:path>
            </a:pathLst>
          </a:custGeom>
          <a:noFill/>
          <a:ln w="28575">
            <a:solidFill>
              <a:srgbClr val="008080"/>
            </a:solidFill>
            <a:round/>
            <a:headEnd/>
            <a:tailEnd/>
          </a:ln>
        </p:spPr>
        <p:txBody>
          <a:bodyPr/>
          <a:lstStyle/>
          <a:p>
            <a:endParaRPr lang="en-US"/>
          </a:p>
        </p:txBody>
      </p:sp>
      <p:sp>
        <p:nvSpPr>
          <p:cNvPr id="21516" name="Text Box 13"/>
          <p:cNvSpPr txBox="1">
            <a:spLocks noChangeArrowheads="1"/>
          </p:cNvSpPr>
          <p:nvPr/>
        </p:nvSpPr>
        <p:spPr bwMode="auto">
          <a:xfrm>
            <a:off x="6746631" y="3859214"/>
            <a:ext cx="883575" cy="461665"/>
          </a:xfrm>
          <a:prstGeom prst="rect">
            <a:avLst/>
          </a:prstGeom>
          <a:noFill/>
          <a:ln w="9525">
            <a:noFill/>
            <a:miter lim="800000"/>
            <a:headEnd/>
            <a:tailEnd/>
          </a:ln>
        </p:spPr>
        <p:txBody>
          <a:bodyPr wrap="none">
            <a:spAutoFit/>
          </a:bodyPr>
          <a:lstStyle/>
          <a:p>
            <a:r>
              <a:rPr lang="en-GB" i="1"/>
              <a:t>Ankle</a:t>
            </a:r>
          </a:p>
        </p:txBody>
      </p:sp>
      <p:sp>
        <p:nvSpPr>
          <p:cNvPr id="21517" name="Text Box 15"/>
          <p:cNvSpPr txBox="1">
            <a:spLocks noChangeArrowheads="1"/>
          </p:cNvSpPr>
          <p:nvPr/>
        </p:nvSpPr>
        <p:spPr bwMode="auto">
          <a:xfrm>
            <a:off x="6078416" y="5032376"/>
            <a:ext cx="3201517" cy="461665"/>
          </a:xfrm>
          <a:prstGeom prst="rect">
            <a:avLst/>
          </a:prstGeom>
          <a:noFill/>
          <a:ln w="9525" algn="ctr">
            <a:noFill/>
            <a:miter lim="800000"/>
            <a:headEnd/>
            <a:tailEnd/>
          </a:ln>
        </p:spPr>
        <p:txBody>
          <a:bodyPr wrap="none">
            <a:spAutoFit/>
          </a:bodyPr>
          <a:lstStyle/>
          <a:p>
            <a:r>
              <a:rPr lang="en-GB" i="1"/>
              <a:t>Upper arm (Heart level)</a:t>
            </a:r>
          </a:p>
        </p:txBody>
      </p:sp>
      <p:sp>
        <p:nvSpPr>
          <p:cNvPr id="21518" name="Text Box 16"/>
          <p:cNvSpPr txBox="1">
            <a:spLocks noChangeArrowheads="1"/>
          </p:cNvSpPr>
          <p:nvPr/>
        </p:nvSpPr>
        <p:spPr bwMode="auto">
          <a:xfrm>
            <a:off x="1928446" y="5932489"/>
            <a:ext cx="5292161" cy="369332"/>
          </a:xfrm>
          <a:prstGeom prst="rect">
            <a:avLst/>
          </a:prstGeom>
          <a:noFill/>
          <a:ln w="9525">
            <a:noFill/>
            <a:miter lim="800000"/>
            <a:headEnd/>
            <a:tailEnd/>
          </a:ln>
        </p:spPr>
        <p:txBody>
          <a:bodyPr wrap="square">
            <a:spAutoFit/>
          </a:bodyPr>
          <a:lstStyle/>
          <a:p>
            <a:r>
              <a:rPr lang="en-GB" sz="1800" dirty="0">
                <a:latin typeface="+mn-lt"/>
              </a:rPr>
              <a:t>Large arteries   </a:t>
            </a:r>
            <a:r>
              <a:rPr lang="en-GB" sz="1800" dirty="0" smtClean="0">
                <a:latin typeface="+mn-lt"/>
              </a:rPr>
              <a:t>   </a:t>
            </a:r>
            <a:r>
              <a:rPr lang="en-GB" sz="1800" dirty="0" err="1" smtClean="0">
                <a:latin typeface="+mn-lt"/>
              </a:rPr>
              <a:t>Microcirculatio</a:t>
            </a:r>
            <a:r>
              <a:rPr lang="en-GB" sz="1800" dirty="0" smtClean="0">
                <a:latin typeface="+mn-lt"/>
              </a:rPr>
              <a:t> n           Veins</a:t>
            </a:r>
            <a:endParaRPr lang="en-GB" sz="1800" dirty="0">
              <a:latin typeface="+mn-lt"/>
            </a:endParaRPr>
          </a:p>
        </p:txBody>
      </p:sp>
      <p:sp>
        <p:nvSpPr>
          <p:cNvPr id="21521" name="Line 20"/>
          <p:cNvSpPr>
            <a:spLocks noChangeShapeType="1"/>
          </p:cNvSpPr>
          <p:nvPr/>
        </p:nvSpPr>
        <p:spPr bwMode="auto">
          <a:xfrm>
            <a:off x="1633904" y="3802063"/>
            <a:ext cx="105508" cy="0"/>
          </a:xfrm>
          <a:prstGeom prst="line">
            <a:avLst/>
          </a:prstGeom>
          <a:noFill/>
          <a:ln w="28575">
            <a:solidFill>
              <a:schemeClr val="tx1"/>
            </a:solidFill>
            <a:round/>
            <a:headEnd/>
            <a:tailEnd/>
          </a:ln>
        </p:spPr>
        <p:txBody>
          <a:bodyPr/>
          <a:lstStyle/>
          <a:p>
            <a:endParaRPr lang="en-GB"/>
          </a:p>
        </p:txBody>
      </p:sp>
      <p:sp>
        <p:nvSpPr>
          <p:cNvPr id="21522" name="Line 21"/>
          <p:cNvSpPr>
            <a:spLocks noChangeShapeType="1"/>
          </p:cNvSpPr>
          <p:nvPr/>
        </p:nvSpPr>
        <p:spPr bwMode="auto">
          <a:xfrm>
            <a:off x="1647093" y="2089150"/>
            <a:ext cx="104043" cy="0"/>
          </a:xfrm>
          <a:prstGeom prst="line">
            <a:avLst/>
          </a:prstGeom>
          <a:noFill/>
          <a:ln w="28575">
            <a:solidFill>
              <a:schemeClr val="tx1"/>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258888"/>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dirty="0" smtClean="0"/>
              <a:t>Why we don’t faint on standing</a:t>
            </a:r>
          </a:p>
        </p:txBody>
      </p:sp>
      <p:sp>
        <p:nvSpPr>
          <p:cNvPr id="23555" name="Rectangle 3"/>
          <p:cNvSpPr>
            <a:spLocks noGrp="1" noChangeArrowheads="1"/>
          </p:cNvSpPr>
          <p:nvPr>
            <p:ph type="body" idx="1"/>
          </p:nvPr>
        </p:nvSpPr>
        <p:spPr>
          <a:xfrm>
            <a:off x="1691054" y="1357314"/>
            <a:ext cx="6994281" cy="5057775"/>
          </a:xfrm>
        </p:spPr>
        <p:txBody>
          <a:bodyPr/>
          <a:lstStyle/>
          <a:p>
            <a:pPr>
              <a:lnSpc>
                <a:spcPct val="80000"/>
              </a:lnSpc>
            </a:pPr>
            <a:r>
              <a:rPr lang="en-GB" sz="2400" dirty="0" smtClean="0">
                <a:latin typeface="Arial" charset="0"/>
              </a:rPr>
              <a:t>Standing causes:</a:t>
            </a:r>
          </a:p>
          <a:p>
            <a:pPr lvl="1">
              <a:lnSpc>
                <a:spcPct val="80000"/>
              </a:lnSpc>
            </a:pPr>
            <a:r>
              <a:rPr lang="en-GB" sz="2200" dirty="0" smtClean="0">
                <a:solidFill>
                  <a:schemeClr val="accent1">
                    <a:lumMod val="75000"/>
                  </a:schemeClr>
                </a:solidFill>
                <a:latin typeface="Arial" charset="0"/>
              </a:rPr>
              <a:t>Activation of the sympathetic nervous system to:</a:t>
            </a:r>
          </a:p>
          <a:p>
            <a:pPr lvl="2">
              <a:lnSpc>
                <a:spcPct val="80000"/>
              </a:lnSpc>
            </a:pPr>
            <a:r>
              <a:rPr lang="en-GB" sz="2200" dirty="0" smtClean="0">
                <a:solidFill>
                  <a:schemeClr val="accent1">
                    <a:lumMod val="75000"/>
                  </a:schemeClr>
                </a:solidFill>
                <a:latin typeface="Arial" charset="0"/>
              </a:rPr>
              <a:t>constrict venous smooth muscle and ‘stiffen’ the veins.</a:t>
            </a:r>
          </a:p>
          <a:p>
            <a:pPr lvl="2">
              <a:lnSpc>
                <a:spcPct val="80000"/>
              </a:lnSpc>
            </a:pPr>
            <a:r>
              <a:rPr lang="en-GB" sz="2200" dirty="0" smtClean="0">
                <a:solidFill>
                  <a:schemeClr val="accent1">
                    <a:lumMod val="75000"/>
                  </a:schemeClr>
                </a:solidFill>
                <a:latin typeface="Arial" charset="0"/>
              </a:rPr>
              <a:t>constrict arteries to increase resistance and maintain blood pressure</a:t>
            </a:r>
          </a:p>
          <a:p>
            <a:pPr lvl="2">
              <a:lnSpc>
                <a:spcPct val="80000"/>
              </a:lnSpc>
            </a:pPr>
            <a:r>
              <a:rPr lang="en-GB" sz="2200" dirty="0" smtClean="0">
                <a:solidFill>
                  <a:schemeClr val="accent1">
                    <a:lumMod val="75000"/>
                  </a:schemeClr>
                </a:solidFill>
                <a:latin typeface="Arial" charset="0"/>
              </a:rPr>
              <a:t>increase heart rate + force of contraction and maintain cardiac output</a:t>
            </a:r>
          </a:p>
          <a:p>
            <a:pPr lvl="1">
              <a:lnSpc>
                <a:spcPct val="80000"/>
              </a:lnSpc>
            </a:pPr>
            <a:r>
              <a:rPr lang="en-GB" sz="2200" dirty="0" err="1" smtClean="0">
                <a:solidFill>
                  <a:schemeClr val="accent1">
                    <a:lumMod val="75000"/>
                  </a:schemeClr>
                </a:solidFill>
                <a:latin typeface="Arial" charset="0"/>
              </a:rPr>
              <a:t>Myogenic</a:t>
            </a:r>
            <a:r>
              <a:rPr lang="en-GB" sz="2200" dirty="0" smtClean="0">
                <a:solidFill>
                  <a:schemeClr val="accent1">
                    <a:lumMod val="75000"/>
                  </a:schemeClr>
                </a:solidFill>
                <a:latin typeface="Arial" charset="0"/>
              </a:rPr>
              <a:t> </a:t>
            </a:r>
            <a:r>
              <a:rPr lang="en-GB" sz="2200" b="1" dirty="0" err="1" smtClean="0">
                <a:solidFill>
                  <a:schemeClr val="accent1">
                    <a:lumMod val="75000"/>
                  </a:schemeClr>
                </a:solidFill>
                <a:latin typeface="Arial" charset="0"/>
              </a:rPr>
              <a:t>veno</a:t>
            </a:r>
            <a:r>
              <a:rPr lang="en-GB" sz="2200" dirty="0" err="1" smtClean="0">
                <a:solidFill>
                  <a:schemeClr val="accent1">
                    <a:lumMod val="75000"/>
                  </a:schemeClr>
                </a:solidFill>
                <a:latin typeface="Arial" charset="0"/>
              </a:rPr>
              <a:t>constriction</a:t>
            </a:r>
            <a:r>
              <a:rPr lang="en-GB" sz="2200" dirty="0" smtClean="0">
                <a:solidFill>
                  <a:schemeClr val="accent1">
                    <a:lumMod val="75000"/>
                  </a:schemeClr>
                </a:solidFill>
                <a:latin typeface="Arial" charset="0"/>
              </a:rPr>
              <a:t> (in response to elevated venous pressure) to ‘stiffen’ veins</a:t>
            </a:r>
          </a:p>
          <a:p>
            <a:pPr lvl="1">
              <a:lnSpc>
                <a:spcPct val="80000"/>
              </a:lnSpc>
            </a:pPr>
            <a:r>
              <a:rPr lang="en-GB" sz="2200" dirty="0" smtClean="0">
                <a:solidFill>
                  <a:schemeClr val="accent1">
                    <a:lumMod val="75000"/>
                  </a:schemeClr>
                </a:solidFill>
                <a:latin typeface="Arial" charset="0"/>
              </a:rPr>
              <a:t>Use of muscle and respiratory ‘pumps’ to improve venous return</a:t>
            </a:r>
          </a:p>
          <a:p>
            <a:pPr>
              <a:lnSpc>
                <a:spcPct val="80000"/>
              </a:lnSpc>
            </a:pPr>
            <a:r>
              <a:rPr lang="en-GB" sz="2400" dirty="0" smtClean="0">
                <a:latin typeface="Arial" charset="0"/>
              </a:rPr>
              <a:t>Nevertheless cerebral blood flow falls on standing </a:t>
            </a:r>
          </a:p>
          <a:p>
            <a:pPr>
              <a:lnSpc>
                <a:spcPct val="80000"/>
              </a:lnSpc>
            </a:pPr>
            <a:r>
              <a:rPr lang="en-GB" sz="2400" i="1" dirty="0" smtClean="0">
                <a:latin typeface="Arial" charset="0"/>
              </a:rPr>
              <a:t>Failure of these mechanisms causes fainting (syncope)</a:t>
            </a:r>
          </a:p>
        </p:txBody>
      </p:sp>
      <p:pic>
        <p:nvPicPr>
          <p:cNvPr id="97282" name="Picture 2"/>
          <p:cNvPicPr>
            <a:picLocks noChangeAspect="1" noChangeArrowheads="1"/>
          </p:cNvPicPr>
          <p:nvPr/>
        </p:nvPicPr>
        <p:blipFill>
          <a:blip r:embed="rId3" cstate="print"/>
          <a:srcRect/>
          <a:stretch>
            <a:fillRect/>
          </a:stretch>
        </p:blipFill>
        <p:spPr bwMode="auto">
          <a:xfrm>
            <a:off x="292100" y="1358901"/>
            <a:ext cx="1535459" cy="475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123950"/>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dirty="0" smtClean="0"/>
              <a:t>Muscle and Respiratory ‘Pumps’</a:t>
            </a:r>
          </a:p>
        </p:txBody>
      </p:sp>
      <p:pic>
        <p:nvPicPr>
          <p:cNvPr id="25603" name="Picture 33"/>
          <p:cNvPicPr>
            <a:picLocks noChangeAspect="1" noChangeArrowheads="1"/>
          </p:cNvPicPr>
          <p:nvPr/>
        </p:nvPicPr>
        <p:blipFill>
          <a:blip r:embed="rId3" cstate="print"/>
          <a:srcRect/>
          <a:stretch>
            <a:fillRect/>
          </a:stretch>
        </p:blipFill>
        <p:spPr bwMode="auto">
          <a:xfrm>
            <a:off x="970085" y="1901826"/>
            <a:ext cx="2116015" cy="3865563"/>
          </a:xfrm>
          <a:prstGeom prst="rect">
            <a:avLst/>
          </a:prstGeom>
          <a:noFill/>
          <a:ln w="9525">
            <a:noFill/>
            <a:miter lim="800000"/>
            <a:headEnd/>
            <a:tailEnd/>
          </a:ln>
        </p:spPr>
      </p:pic>
      <p:pic>
        <p:nvPicPr>
          <p:cNvPr id="25604" name="Picture 61"/>
          <p:cNvPicPr>
            <a:picLocks noChangeAspect="1" noChangeArrowheads="1"/>
          </p:cNvPicPr>
          <p:nvPr/>
        </p:nvPicPr>
        <p:blipFill>
          <a:blip r:embed="rId4" cstate="print"/>
          <a:srcRect/>
          <a:stretch>
            <a:fillRect/>
          </a:stretch>
        </p:blipFill>
        <p:spPr bwMode="auto">
          <a:xfrm>
            <a:off x="5140569" y="1768475"/>
            <a:ext cx="2803281" cy="4514850"/>
          </a:xfrm>
          <a:prstGeom prst="rect">
            <a:avLst/>
          </a:prstGeom>
          <a:noFill/>
          <a:ln w="9525">
            <a:noFill/>
            <a:miter lim="800000"/>
            <a:headEnd/>
            <a:tailEnd/>
          </a:ln>
        </p:spPr>
      </p:pic>
      <p:sp>
        <p:nvSpPr>
          <p:cNvPr id="25605" name="Text Box 62"/>
          <p:cNvSpPr txBox="1">
            <a:spLocks noChangeArrowheads="1"/>
          </p:cNvSpPr>
          <p:nvPr/>
        </p:nvSpPr>
        <p:spPr bwMode="auto">
          <a:xfrm>
            <a:off x="6585438" y="3287713"/>
            <a:ext cx="633507" cy="307777"/>
          </a:xfrm>
          <a:prstGeom prst="rect">
            <a:avLst/>
          </a:prstGeom>
          <a:noFill/>
          <a:ln w="9525">
            <a:noFill/>
            <a:miter lim="800000"/>
            <a:headEnd/>
            <a:tailEnd/>
          </a:ln>
        </p:spPr>
        <p:txBody>
          <a:bodyPr wrap="none">
            <a:spAutoFit/>
          </a:bodyPr>
          <a:lstStyle/>
          <a:p>
            <a:r>
              <a:rPr lang="en-GB" sz="1400"/>
              <a:t>Lungs</a:t>
            </a:r>
          </a:p>
        </p:txBody>
      </p:sp>
      <p:sp>
        <p:nvSpPr>
          <p:cNvPr id="25606" name="Text Box 63"/>
          <p:cNvSpPr txBox="1">
            <a:spLocks noChangeArrowheads="1"/>
          </p:cNvSpPr>
          <p:nvPr/>
        </p:nvSpPr>
        <p:spPr bwMode="auto">
          <a:xfrm>
            <a:off x="2904393" y="5103813"/>
            <a:ext cx="688731" cy="304800"/>
          </a:xfrm>
          <a:prstGeom prst="rect">
            <a:avLst/>
          </a:prstGeom>
          <a:noFill/>
          <a:ln w="9525">
            <a:noFill/>
            <a:miter lim="800000"/>
            <a:headEnd/>
            <a:tailEnd/>
          </a:ln>
        </p:spPr>
        <p:txBody>
          <a:bodyPr wrap="none">
            <a:spAutoFit/>
          </a:bodyPr>
          <a:lstStyle/>
          <a:p>
            <a:r>
              <a:rPr lang="en-GB" sz="1400"/>
              <a:t>muscle</a:t>
            </a:r>
          </a:p>
        </p:txBody>
      </p:sp>
      <p:sp>
        <p:nvSpPr>
          <p:cNvPr id="25607" name="Line 64"/>
          <p:cNvSpPr>
            <a:spLocks noChangeShapeType="1"/>
          </p:cNvSpPr>
          <p:nvPr/>
        </p:nvSpPr>
        <p:spPr bwMode="auto">
          <a:xfrm flipH="1" flipV="1">
            <a:off x="2672861" y="4584700"/>
            <a:ext cx="269631" cy="584200"/>
          </a:xfrm>
          <a:prstGeom prst="line">
            <a:avLst/>
          </a:prstGeom>
          <a:noFill/>
          <a:ln w="9525">
            <a:solidFill>
              <a:schemeClr val="tx1"/>
            </a:solidFill>
            <a:round/>
            <a:headEnd/>
            <a:tailEnd/>
          </a:ln>
        </p:spPr>
        <p:txBody>
          <a:bodyPr/>
          <a:lstStyle/>
          <a:p>
            <a:endParaRPr lang="en-GB"/>
          </a:p>
        </p:txBody>
      </p:sp>
      <p:sp>
        <p:nvSpPr>
          <p:cNvPr id="25608" name="Line 65"/>
          <p:cNvSpPr>
            <a:spLocks noChangeShapeType="1"/>
          </p:cNvSpPr>
          <p:nvPr/>
        </p:nvSpPr>
        <p:spPr bwMode="auto">
          <a:xfrm flipH="1" flipV="1">
            <a:off x="1465385" y="4610100"/>
            <a:ext cx="1430215" cy="685800"/>
          </a:xfrm>
          <a:prstGeom prst="line">
            <a:avLst/>
          </a:prstGeom>
          <a:noFill/>
          <a:ln w="9525">
            <a:solidFill>
              <a:schemeClr val="tx1"/>
            </a:solidFill>
            <a:round/>
            <a:headEnd/>
            <a:tailEnd/>
          </a:ln>
        </p:spPr>
        <p:txBody>
          <a:bodyPr/>
          <a:lstStyle/>
          <a:p>
            <a:endParaRPr lang="en-GB"/>
          </a:p>
        </p:txBody>
      </p:sp>
      <p:sp>
        <p:nvSpPr>
          <p:cNvPr id="25609" name="Text Box 66"/>
          <p:cNvSpPr txBox="1">
            <a:spLocks noChangeArrowheads="1"/>
          </p:cNvSpPr>
          <p:nvPr/>
        </p:nvSpPr>
        <p:spPr bwMode="auto">
          <a:xfrm>
            <a:off x="2376854" y="2093913"/>
            <a:ext cx="494046" cy="307777"/>
          </a:xfrm>
          <a:prstGeom prst="rect">
            <a:avLst/>
          </a:prstGeom>
          <a:noFill/>
          <a:ln w="9525">
            <a:noFill/>
            <a:miter lim="800000"/>
            <a:headEnd/>
            <a:tailEnd/>
          </a:ln>
        </p:spPr>
        <p:txBody>
          <a:bodyPr wrap="none">
            <a:spAutoFit/>
          </a:bodyPr>
          <a:lstStyle/>
          <a:p>
            <a:r>
              <a:rPr lang="en-GB" sz="1400"/>
              <a:t>vein</a:t>
            </a:r>
          </a:p>
        </p:txBody>
      </p:sp>
      <p:sp>
        <p:nvSpPr>
          <p:cNvPr id="25610" name="Line 67"/>
          <p:cNvSpPr>
            <a:spLocks noChangeShapeType="1"/>
          </p:cNvSpPr>
          <p:nvPr/>
        </p:nvSpPr>
        <p:spPr bwMode="auto">
          <a:xfrm flipH="1">
            <a:off x="2168769" y="2374900"/>
            <a:ext cx="257908" cy="152400"/>
          </a:xfrm>
          <a:prstGeom prst="line">
            <a:avLst/>
          </a:prstGeom>
          <a:noFill/>
          <a:ln w="9525">
            <a:solidFill>
              <a:schemeClr val="tx1"/>
            </a:solidFill>
            <a:round/>
            <a:headEnd/>
            <a:tailEnd/>
          </a:ln>
        </p:spPr>
        <p:txBody>
          <a:bodyPr/>
          <a:lstStyle/>
          <a:p>
            <a:endParaRPr lang="en-GB"/>
          </a:p>
        </p:txBody>
      </p:sp>
      <p:sp>
        <p:nvSpPr>
          <p:cNvPr id="25611" name="Line 68"/>
          <p:cNvSpPr>
            <a:spLocks noChangeShapeType="1"/>
          </p:cNvSpPr>
          <p:nvPr/>
        </p:nvSpPr>
        <p:spPr bwMode="auto">
          <a:xfrm>
            <a:off x="1488831" y="2387600"/>
            <a:ext cx="398585" cy="342900"/>
          </a:xfrm>
          <a:prstGeom prst="line">
            <a:avLst/>
          </a:prstGeom>
          <a:noFill/>
          <a:ln w="9525">
            <a:solidFill>
              <a:schemeClr val="tx1"/>
            </a:solidFill>
            <a:round/>
            <a:headEnd/>
            <a:tailEnd/>
          </a:ln>
        </p:spPr>
        <p:txBody>
          <a:bodyPr/>
          <a:lstStyle/>
          <a:p>
            <a:endParaRPr lang="en-GB"/>
          </a:p>
        </p:txBody>
      </p:sp>
      <p:sp>
        <p:nvSpPr>
          <p:cNvPr id="25612" name="Text Box 69"/>
          <p:cNvSpPr txBox="1">
            <a:spLocks noChangeArrowheads="1"/>
          </p:cNvSpPr>
          <p:nvPr/>
        </p:nvSpPr>
        <p:spPr bwMode="auto">
          <a:xfrm>
            <a:off x="923193" y="2119313"/>
            <a:ext cx="574196" cy="307777"/>
          </a:xfrm>
          <a:prstGeom prst="rect">
            <a:avLst/>
          </a:prstGeom>
          <a:noFill/>
          <a:ln w="9525">
            <a:noFill/>
            <a:miter lim="800000"/>
            <a:headEnd/>
            <a:tailEnd/>
          </a:ln>
        </p:spPr>
        <p:txBody>
          <a:bodyPr wrap="none">
            <a:spAutoFit/>
          </a:bodyPr>
          <a:lstStyle/>
          <a:p>
            <a:r>
              <a:rPr lang="en-GB" sz="1400"/>
              <a:t>valve</a:t>
            </a:r>
          </a:p>
        </p:txBody>
      </p:sp>
      <p:sp>
        <p:nvSpPr>
          <p:cNvPr id="25613" name="Text Box 70"/>
          <p:cNvSpPr txBox="1">
            <a:spLocks noChangeArrowheads="1"/>
          </p:cNvSpPr>
          <p:nvPr/>
        </p:nvSpPr>
        <p:spPr bwMode="auto">
          <a:xfrm>
            <a:off x="548054" y="1316039"/>
            <a:ext cx="3573414" cy="461665"/>
          </a:xfrm>
          <a:prstGeom prst="rect">
            <a:avLst/>
          </a:prstGeom>
          <a:noFill/>
          <a:ln w="9525">
            <a:noFill/>
            <a:miter lim="800000"/>
            <a:headEnd/>
            <a:tailEnd/>
          </a:ln>
        </p:spPr>
        <p:txBody>
          <a:bodyPr wrap="none">
            <a:spAutoFit/>
          </a:bodyPr>
          <a:lstStyle/>
          <a:p>
            <a:r>
              <a:rPr lang="en-GB" dirty="0">
                <a:latin typeface="Arial" pitchFamily="34" charset="0"/>
              </a:rPr>
              <a:t>A. Skeletal muscle pump</a:t>
            </a:r>
          </a:p>
        </p:txBody>
      </p:sp>
      <p:sp>
        <p:nvSpPr>
          <p:cNvPr id="25614" name="Text Box 71"/>
          <p:cNvSpPr txBox="1">
            <a:spLocks noChangeArrowheads="1"/>
          </p:cNvSpPr>
          <p:nvPr/>
        </p:nvSpPr>
        <p:spPr bwMode="auto">
          <a:xfrm>
            <a:off x="5413131" y="1316039"/>
            <a:ext cx="2991525" cy="461665"/>
          </a:xfrm>
          <a:prstGeom prst="rect">
            <a:avLst/>
          </a:prstGeom>
          <a:noFill/>
          <a:ln w="9525">
            <a:noFill/>
            <a:miter lim="800000"/>
            <a:headEnd/>
            <a:tailEnd/>
          </a:ln>
        </p:spPr>
        <p:txBody>
          <a:bodyPr wrap="none">
            <a:spAutoFit/>
          </a:bodyPr>
          <a:lstStyle/>
          <a:p>
            <a:r>
              <a:rPr lang="en-GB">
                <a:latin typeface="Arial" pitchFamily="34" charset="0"/>
              </a:rPr>
              <a:t>B. Respiratory pump</a:t>
            </a:r>
          </a:p>
        </p:txBody>
      </p:sp>
      <p:sp>
        <p:nvSpPr>
          <p:cNvPr id="25615" name="Text Box 72"/>
          <p:cNvSpPr txBox="1">
            <a:spLocks noChangeArrowheads="1"/>
          </p:cNvSpPr>
          <p:nvPr/>
        </p:nvSpPr>
        <p:spPr bwMode="auto">
          <a:xfrm>
            <a:off x="7171593" y="5561013"/>
            <a:ext cx="1162050" cy="304800"/>
          </a:xfrm>
          <a:prstGeom prst="rect">
            <a:avLst/>
          </a:prstGeom>
          <a:noFill/>
          <a:ln w="9525">
            <a:noFill/>
            <a:miter lim="800000"/>
            <a:headEnd/>
            <a:tailEnd/>
          </a:ln>
        </p:spPr>
        <p:txBody>
          <a:bodyPr wrap="none">
            <a:spAutoFit/>
          </a:bodyPr>
          <a:lstStyle/>
          <a:p>
            <a:r>
              <a:rPr lang="en-GB" sz="1400"/>
              <a:t>Pleural space</a:t>
            </a:r>
          </a:p>
        </p:txBody>
      </p:sp>
      <p:sp>
        <p:nvSpPr>
          <p:cNvPr id="25616" name="Line 73"/>
          <p:cNvSpPr>
            <a:spLocks noChangeShapeType="1"/>
          </p:cNvSpPr>
          <p:nvPr/>
        </p:nvSpPr>
        <p:spPr bwMode="auto">
          <a:xfrm flipH="1" flipV="1">
            <a:off x="7151077" y="5067300"/>
            <a:ext cx="93785" cy="482600"/>
          </a:xfrm>
          <a:prstGeom prst="line">
            <a:avLst/>
          </a:prstGeom>
          <a:noFill/>
          <a:ln w="9525">
            <a:solidFill>
              <a:schemeClr val="tx1"/>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258888"/>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dirty="0" smtClean="0"/>
              <a:t>Other problems with standing</a:t>
            </a:r>
          </a:p>
        </p:txBody>
      </p:sp>
      <p:sp>
        <p:nvSpPr>
          <p:cNvPr id="24579" name="Rectangle 3"/>
          <p:cNvSpPr>
            <a:spLocks noGrp="1" noChangeArrowheads="1"/>
          </p:cNvSpPr>
          <p:nvPr>
            <p:ph type="body" idx="1"/>
          </p:nvPr>
        </p:nvSpPr>
        <p:spPr>
          <a:xfrm>
            <a:off x="3124201" y="1357314"/>
            <a:ext cx="5561135" cy="5057775"/>
          </a:xfrm>
        </p:spPr>
        <p:txBody>
          <a:bodyPr/>
          <a:lstStyle/>
          <a:p>
            <a:pPr>
              <a:lnSpc>
                <a:spcPct val="80000"/>
              </a:lnSpc>
            </a:pPr>
            <a:r>
              <a:rPr lang="en-GB" sz="2400" smtClean="0">
                <a:latin typeface="Arial" charset="0"/>
              </a:rPr>
              <a:t>Incompetent valves cause dilated superficial veins in the leg (varicose veins)</a:t>
            </a:r>
          </a:p>
          <a:p>
            <a:pPr>
              <a:lnSpc>
                <a:spcPct val="80000"/>
              </a:lnSpc>
            </a:pPr>
            <a:endParaRPr lang="en-GB" sz="2400" smtClean="0">
              <a:latin typeface="Arial" charset="0"/>
            </a:endParaRPr>
          </a:p>
          <a:p>
            <a:pPr>
              <a:lnSpc>
                <a:spcPct val="80000"/>
              </a:lnSpc>
            </a:pPr>
            <a:endParaRPr lang="en-GB" sz="2400" smtClean="0">
              <a:latin typeface="Arial" charset="0"/>
            </a:endParaRPr>
          </a:p>
          <a:p>
            <a:pPr>
              <a:lnSpc>
                <a:spcPct val="80000"/>
              </a:lnSpc>
            </a:pPr>
            <a:endParaRPr lang="en-GB" sz="2400" smtClean="0">
              <a:latin typeface="Arial" charset="0"/>
            </a:endParaRPr>
          </a:p>
          <a:p>
            <a:pPr>
              <a:lnSpc>
                <a:spcPct val="80000"/>
              </a:lnSpc>
            </a:pPr>
            <a:endParaRPr lang="en-GB" sz="2400" smtClean="0">
              <a:latin typeface="Arial" charset="0"/>
            </a:endParaRPr>
          </a:p>
          <a:p>
            <a:pPr>
              <a:lnSpc>
                <a:spcPct val="80000"/>
              </a:lnSpc>
            </a:pPr>
            <a:endParaRPr lang="en-GB" sz="2400" smtClean="0">
              <a:latin typeface="Arial" charset="0"/>
            </a:endParaRPr>
          </a:p>
          <a:p>
            <a:pPr>
              <a:lnSpc>
                <a:spcPct val="80000"/>
              </a:lnSpc>
            </a:pPr>
            <a:endParaRPr lang="en-GB" sz="2400" smtClean="0">
              <a:latin typeface="Arial" charset="0"/>
            </a:endParaRPr>
          </a:p>
          <a:p>
            <a:pPr>
              <a:lnSpc>
                <a:spcPct val="80000"/>
              </a:lnSpc>
            </a:pPr>
            <a:r>
              <a:rPr lang="en-GB" sz="2400" smtClean="0">
                <a:latin typeface="Arial" charset="0"/>
              </a:rPr>
              <a:t>Prolonged elevation of venous pressure (even with intact compensatory mechanisms) causes oedema in feet</a:t>
            </a:r>
          </a:p>
        </p:txBody>
      </p:sp>
      <p:pic>
        <p:nvPicPr>
          <p:cNvPr id="24580" name="Picture 7" descr="VV"/>
          <p:cNvPicPr>
            <a:picLocks noChangeAspect="1" noChangeArrowheads="1"/>
          </p:cNvPicPr>
          <p:nvPr/>
        </p:nvPicPr>
        <p:blipFill>
          <a:blip r:embed="rId3" cstate="print"/>
          <a:srcRect/>
          <a:stretch>
            <a:fillRect/>
          </a:stretch>
        </p:blipFill>
        <p:spPr bwMode="auto">
          <a:xfrm>
            <a:off x="703385" y="1414464"/>
            <a:ext cx="1831731" cy="2549525"/>
          </a:xfrm>
          <a:prstGeom prst="rect">
            <a:avLst/>
          </a:prstGeom>
          <a:noFill/>
          <a:ln w="9525">
            <a:noFill/>
            <a:miter lim="800000"/>
            <a:headEnd/>
            <a:tailEnd/>
          </a:ln>
        </p:spPr>
      </p:pic>
      <p:pic>
        <p:nvPicPr>
          <p:cNvPr id="24581" name="Picture 8" descr="19607[1]"/>
          <p:cNvPicPr>
            <a:picLocks noChangeAspect="1" noChangeArrowheads="1"/>
          </p:cNvPicPr>
          <p:nvPr/>
        </p:nvPicPr>
        <p:blipFill>
          <a:blip r:embed="rId4" cstate="print"/>
          <a:srcRect/>
          <a:stretch>
            <a:fillRect/>
          </a:stretch>
        </p:blipFill>
        <p:spPr bwMode="auto">
          <a:xfrm>
            <a:off x="294543" y="4268788"/>
            <a:ext cx="2696308" cy="233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title"/>
          </p:nvPr>
        </p:nvSpPr>
        <p:spPr>
          <a:xfrm>
            <a:off x="0" y="0"/>
            <a:ext cx="9144000" cy="725488"/>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lnSpc>
                <a:spcPct val="80000"/>
              </a:lnSpc>
              <a:spcAft>
                <a:spcPts val="0"/>
              </a:spcAft>
              <a:defRPr/>
            </a:pPr>
            <a:r>
              <a:rPr lang="en-GB" sz="3200" dirty="0" smtClean="0"/>
              <a:t>References and further reading</a:t>
            </a:r>
          </a:p>
        </p:txBody>
      </p:sp>
      <p:sp>
        <p:nvSpPr>
          <p:cNvPr id="33795" name="Rectangle 7"/>
          <p:cNvSpPr>
            <a:spLocks noGrp="1" noChangeArrowheads="1"/>
          </p:cNvSpPr>
          <p:nvPr>
            <p:ph type="body" idx="1"/>
          </p:nvPr>
        </p:nvSpPr>
        <p:spPr>
          <a:xfrm>
            <a:off x="685800" y="838200"/>
            <a:ext cx="7772400" cy="5257801"/>
          </a:xfrm>
        </p:spPr>
        <p:txBody>
          <a:bodyPr/>
          <a:lstStyle/>
          <a:p>
            <a:pPr>
              <a:buFontTx/>
              <a:buNone/>
            </a:pPr>
            <a:r>
              <a:rPr lang="en-GB" sz="2400" dirty="0" smtClean="0">
                <a:latin typeface="Arial" pitchFamily="34" charset="0"/>
              </a:rPr>
              <a:t>GENERAL</a:t>
            </a:r>
          </a:p>
          <a:p>
            <a:r>
              <a:rPr lang="en-GB" sz="2200" dirty="0" err="1" smtClean="0">
                <a:latin typeface="Arial" pitchFamily="34" charset="0"/>
              </a:rPr>
              <a:t>Levick</a:t>
            </a:r>
            <a:r>
              <a:rPr lang="en-GB" sz="2200" dirty="0" smtClean="0">
                <a:latin typeface="Arial" pitchFamily="34" charset="0"/>
              </a:rPr>
              <a:t> JR. An introduction to Cardiovascular Physiology, </a:t>
            </a:r>
            <a:r>
              <a:rPr lang="en-GB" sz="2200" dirty="0" err="1" smtClean="0">
                <a:latin typeface="Arial" pitchFamily="34" charset="0"/>
              </a:rPr>
              <a:t>Hodder</a:t>
            </a:r>
            <a:r>
              <a:rPr lang="en-GB" sz="2200" dirty="0" smtClean="0">
                <a:latin typeface="Arial" pitchFamily="34" charset="0"/>
              </a:rPr>
              <a:t> Arnold; 2003, ISBN: 0340809213 </a:t>
            </a:r>
          </a:p>
          <a:p>
            <a:pPr>
              <a:buFontTx/>
              <a:buNone/>
            </a:pPr>
            <a:r>
              <a:rPr lang="en-GB" sz="2400" dirty="0" smtClean="0">
                <a:latin typeface="Arial" pitchFamily="34" charset="0"/>
              </a:rPr>
              <a:t>FURTHER READING</a:t>
            </a:r>
          </a:p>
          <a:p>
            <a:r>
              <a:rPr lang="en-GB" sz="2200" dirty="0" smtClean="0">
                <a:latin typeface="Arial" pitchFamily="34" charset="0"/>
              </a:rPr>
              <a:t>Vogel S. Vital Circuits, Oxford University Press, 1991, ISBN 0195082699 (PBK)</a:t>
            </a:r>
          </a:p>
          <a:p>
            <a:r>
              <a:rPr lang="en-GB" sz="2200" dirty="0" smtClean="0">
                <a:latin typeface="Arial" pitchFamily="34" charset="0"/>
              </a:rPr>
              <a:t>Robert G. Carroll,  Cardiovascular pressure-flow relationships: what should be taught? </a:t>
            </a:r>
            <a:r>
              <a:rPr lang="en-GB" sz="2200" dirty="0" err="1" smtClean="0">
                <a:latin typeface="Arial" pitchFamily="34" charset="0"/>
              </a:rPr>
              <a:t>Advan</a:t>
            </a:r>
            <a:r>
              <a:rPr lang="en-GB" sz="2200" dirty="0" smtClean="0">
                <a:latin typeface="Arial" pitchFamily="34" charset="0"/>
              </a:rPr>
              <a:t> </a:t>
            </a:r>
            <a:r>
              <a:rPr lang="en-GB" sz="2200" dirty="0" err="1" smtClean="0">
                <a:latin typeface="Arial" pitchFamily="34" charset="0"/>
              </a:rPr>
              <a:t>Physiol</a:t>
            </a:r>
            <a:r>
              <a:rPr lang="en-GB" sz="2200" dirty="0" smtClean="0">
                <a:latin typeface="Arial" pitchFamily="34" charset="0"/>
              </a:rPr>
              <a:t> </a:t>
            </a:r>
            <a:r>
              <a:rPr lang="en-GB" sz="2200" dirty="0" err="1" smtClean="0">
                <a:latin typeface="Arial" pitchFamily="34" charset="0"/>
              </a:rPr>
              <a:t>Educ</a:t>
            </a:r>
            <a:r>
              <a:rPr lang="en-GB" sz="2200" dirty="0" smtClean="0">
                <a:latin typeface="Arial" pitchFamily="34" charset="0"/>
              </a:rPr>
              <a:t> 2001; 25: 8 - 14.</a:t>
            </a:r>
          </a:p>
          <a:p>
            <a:r>
              <a:rPr lang="en-GB" sz="2200" dirty="0" smtClean="0">
                <a:latin typeface="Arial" pitchFamily="34" charset="0"/>
              </a:rPr>
              <a:t>Henry S. </a:t>
            </a:r>
            <a:r>
              <a:rPr lang="en-GB" sz="2200" dirty="0" err="1" smtClean="0">
                <a:latin typeface="Arial" pitchFamily="34" charset="0"/>
              </a:rPr>
              <a:t>Badeer</a:t>
            </a:r>
            <a:r>
              <a:rPr lang="en-GB" sz="2200" dirty="0" smtClean="0">
                <a:latin typeface="Arial" pitchFamily="34" charset="0"/>
              </a:rPr>
              <a:t> Hemodynamics for medical students. </a:t>
            </a:r>
            <a:r>
              <a:rPr lang="en-GB" sz="2200" dirty="0" err="1" smtClean="0">
                <a:latin typeface="Arial" pitchFamily="34" charset="0"/>
              </a:rPr>
              <a:t>Advan</a:t>
            </a:r>
            <a:r>
              <a:rPr lang="en-GB" sz="2200" dirty="0" smtClean="0">
                <a:latin typeface="Arial" pitchFamily="34" charset="0"/>
              </a:rPr>
              <a:t> </a:t>
            </a:r>
            <a:r>
              <a:rPr lang="en-GB" sz="2200" dirty="0" err="1" smtClean="0">
                <a:latin typeface="Arial" pitchFamily="34" charset="0"/>
              </a:rPr>
              <a:t>Physiol</a:t>
            </a:r>
            <a:r>
              <a:rPr lang="en-GB" sz="2200" dirty="0" smtClean="0">
                <a:latin typeface="Arial" pitchFamily="34" charset="0"/>
              </a:rPr>
              <a:t> </a:t>
            </a:r>
            <a:r>
              <a:rPr lang="en-GB" sz="2200" dirty="0" err="1" smtClean="0">
                <a:latin typeface="Arial" pitchFamily="34" charset="0"/>
              </a:rPr>
              <a:t>Educ</a:t>
            </a:r>
            <a:r>
              <a:rPr lang="en-GB" sz="2200" dirty="0" smtClean="0">
                <a:latin typeface="Arial" pitchFamily="34" charset="0"/>
              </a:rPr>
              <a:t>, Mar 2001; 25: 44 - 52.</a:t>
            </a:r>
          </a:p>
          <a:p>
            <a:r>
              <a:rPr lang="en-GB" sz="2200" dirty="0" smtClean="0">
                <a:latin typeface="Arial" pitchFamily="34" charset="0"/>
              </a:rPr>
              <a:t>John E. Hall Integration and regulation of cardiovascular function. </a:t>
            </a:r>
            <a:r>
              <a:rPr lang="en-GB" sz="2200" dirty="0" err="1" smtClean="0">
                <a:latin typeface="Arial" pitchFamily="34" charset="0"/>
              </a:rPr>
              <a:t>Advan</a:t>
            </a:r>
            <a:r>
              <a:rPr lang="en-GB" sz="2200" dirty="0" smtClean="0">
                <a:latin typeface="Arial" pitchFamily="34" charset="0"/>
              </a:rPr>
              <a:t> </a:t>
            </a:r>
            <a:r>
              <a:rPr lang="en-GB" sz="2200" dirty="0" err="1" smtClean="0">
                <a:latin typeface="Arial" pitchFamily="34" charset="0"/>
              </a:rPr>
              <a:t>Physiol</a:t>
            </a:r>
            <a:r>
              <a:rPr lang="en-GB" sz="2200" dirty="0" smtClean="0">
                <a:latin typeface="Arial" pitchFamily="34" charset="0"/>
              </a:rPr>
              <a:t> </a:t>
            </a:r>
            <a:r>
              <a:rPr lang="en-GB" sz="2200" dirty="0" err="1" smtClean="0">
                <a:latin typeface="Arial" pitchFamily="34" charset="0"/>
              </a:rPr>
              <a:t>Educ</a:t>
            </a:r>
            <a:r>
              <a:rPr lang="en-GB" sz="2200" dirty="0" smtClean="0">
                <a:latin typeface="Arial" pitchFamily="34" charset="0"/>
              </a:rPr>
              <a:t>, 1999; 277: 174 - 186.</a:t>
            </a:r>
          </a:p>
          <a:p>
            <a:endParaRPr lang="en-GB" sz="2400" dirty="0" smtClean="0">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1"/>
          <p:cNvPicPr>
            <a:picLocks noChangeAspect="1" noChangeArrowheads="1"/>
          </p:cNvPicPr>
          <p:nvPr/>
        </p:nvPicPr>
        <p:blipFill>
          <a:blip r:embed="rId3" cstate="print"/>
          <a:srcRect/>
          <a:stretch>
            <a:fillRect/>
          </a:stretch>
        </p:blipFill>
        <p:spPr bwMode="auto">
          <a:xfrm>
            <a:off x="1826045" y="1042233"/>
            <a:ext cx="4962525" cy="5543550"/>
          </a:xfrm>
          <a:prstGeom prst="rect">
            <a:avLst/>
          </a:prstGeom>
          <a:noFill/>
          <a:ln w="9525">
            <a:noFill/>
            <a:miter lim="800000"/>
            <a:headEnd/>
            <a:tailEnd/>
          </a:ln>
        </p:spPr>
      </p:pic>
      <p:sp>
        <p:nvSpPr>
          <p:cNvPr id="16387" name="Rectangle 2"/>
          <p:cNvSpPr>
            <a:spLocks noGrp="1" noChangeArrowheads="1"/>
          </p:cNvSpPr>
          <p:nvPr>
            <p:ph type="title"/>
          </p:nvPr>
        </p:nvSpPr>
        <p:spPr>
          <a:xfrm>
            <a:off x="0" y="1"/>
            <a:ext cx="9144000" cy="677863"/>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dirty="0" smtClean="0">
                <a:latin typeface="Arial" pitchFamily="34" charset="0"/>
                <a:cs typeface="Arial" pitchFamily="34" charset="0"/>
              </a:rPr>
              <a:t>The structure of the systemic circulation</a:t>
            </a:r>
          </a:p>
        </p:txBody>
      </p:sp>
      <p:sp>
        <p:nvSpPr>
          <p:cNvPr id="16388" name="Text Box 7"/>
          <p:cNvSpPr txBox="1">
            <a:spLocks noChangeArrowheads="1"/>
          </p:cNvSpPr>
          <p:nvPr/>
        </p:nvSpPr>
        <p:spPr bwMode="auto">
          <a:xfrm>
            <a:off x="6156081" y="1347622"/>
            <a:ext cx="2317686" cy="369332"/>
          </a:xfrm>
          <a:prstGeom prst="rect">
            <a:avLst/>
          </a:prstGeom>
          <a:noFill/>
          <a:ln w="9525">
            <a:noFill/>
            <a:miter lim="800000"/>
            <a:headEnd/>
            <a:tailEnd/>
          </a:ln>
        </p:spPr>
        <p:txBody>
          <a:bodyPr wrap="none">
            <a:spAutoFit/>
          </a:bodyPr>
          <a:lstStyle/>
          <a:p>
            <a:pPr eaLnBrk="0" hangingPunct="0"/>
            <a:r>
              <a:rPr lang="en-GB" sz="1800" i="1">
                <a:latin typeface="+mj-lt"/>
              </a:rPr>
              <a:t>Large (elastic) arteries</a:t>
            </a:r>
          </a:p>
        </p:txBody>
      </p:sp>
      <p:sp>
        <p:nvSpPr>
          <p:cNvPr id="16389" name="Text Box 8"/>
          <p:cNvSpPr txBox="1">
            <a:spLocks noChangeArrowheads="1"/>
          </p:cNvSpPr>
          <p:nvPr/>
        </p:nvSpPr>
        <p:spPr bwMode="auto">
          <a:xfrm>
            <a:off x="6156081" y="3253666"/>
            <a:ext cx="2557110" cy="369332"/>
          </a:xfrm>
          <a:prstGeom prst="rect">
            <a:avLst/>
          </a:prstGeom>
          <a:noFill/>
          <a:ln w="9525">
            <a:noFill/>
            <a:miter lim="800000"/>
            <a:headEnd/>
            <a:tailEnd/>
          </a:ln>
        </p:spPr>
        <p:txBody>
          <a:bodyPr wrap="none">
            <a:spAutoFit/>
          </a:bodyPr>
          <a:lstStyle/>
          <a:p>
            <a:pPr eaLnBrk="0" hangingPunct="0"/>
            <a:r>
              <a:rPr lang="en-GB" sz="1800" i="1">
                <a:latin typeface="+mj-lt"/>
              </a:rPr>
              <a:t>Small (muscular) arteries</a:t>
            </a:r>
          </a:p>
        </p:txBody>
      </p:sp>
      <p:sp>
        <p:nvSpPr>
          <p:cNvPr id="16390" name="Text Box 9"/>
          <p:cNvSpPr txBox="1">
            <a:spLocks noChangeArrowheads="1"/>
          </p:cNvSpPr>
          <p:nvPr/>
        </p:nvSpPr>
        <p:spPr bwMode="auto">
          <a:xfrm>
            <a:off x="6141427" y="4520199"/>
            <a:ext cx="1235319" cy="366713"/>
          </a:xfrm>
          <a:prstGeom prst="rect">
            <a:avLst/>
          </a:prstGeom>
          <a:noFill/>
          <a:ln w="9525">
            <a:noFill/>
            <a:miter lim="800000"/>
            <a:headEnd/>
            <a:tailEnd/>
          </a:ln>
        </p:spPr>
        <p:txBody>
          <a:bodyPr>
            <a:spAutoFit/>
          </a:bodyPr>
          <a:lstStyle/>
          <a:p>
            <a:pPr eaLnBrk="0" hangingPunct="0"/>
            <a:r>
              <a:rPr lang="en-GB" sz="1800" i="1">
                <a:latin typeface="+mj-lt"/>
              </a:rPr>
              <a:t>Arterioles</a:t>
            </a:r>
          </a:p>
        </p:txBody>
      </p:sp>
      <p:sp>
        <p:nvSpPr>
          <p:cNvPr id="16391" name="Text Box 10"/>
          <p:cNvSpPr txBox="1">
            <a:spLocks noChangeArrowheads="1"/>
          </p:cNvSpPr>
          <p:nvPr/>
        </p:nvSpPr>
        <p:spPr bwMode="auto">
          <a:xfrm>
            <a:off x="2313843" y="6564314"/>
            <a:ext cx="184731" cy="461665"/>
          </a:xfrm>
          <a:prstGeom prst="rect">
            <a:avLst/>
          </a:prstGeom>
          <a:noFill/>
          <a:ln w="9525">
            <a:noFill/>
            <a:miter lim="800000"/>
            <a:headEnd/>
            <a:tailEnd/>
          </a:ln>
        </p:spPr>
        <p:txBody>
          <a:bodyPr wrap="none">
            <a:spAutoFit/>
          </a:bodyPr>
          <a:lstStyle/>
          <a:p>
            <a:pPr eaLnBrk="0" hangingPunct="0"/>
            <a:endParaRPr lang="en-US"/>
          </a:p>
        </p:txBody>
      </p:sp>
      <p:sp>
        <p:nvSpPr>
          <p:cNvPr id="16392" name="Text Box 11"/>
          <p:cNvSpPr txBox="1">
            <a:spLocks noChangeArrowheads="1"/>
          </p:cNvSpPr>
          <p:nvPr/>
        </p:nvSpPr>
        <p:spPr bwMode="auto">
          <a:xfrm>
            <a:off x="3670250" y="6322847"/>
            <a:ext cx="1235320" cy="366712"/>
          </a:xfrm>
          <a:prstGeom prst="rect">
            <a:avLst/>
          </a:prstGeom>
          <a:noFill/>
          <a:ln w="9525">
            <a:noFill/>
            <a:miter lim="800000"/>
            <a:headEnd/>
            <a:tailEnd/>
          </a:ln>
        </p:spPr>
        <p:txBody>
          <a:bodyPr>
            <a:spAutoFit/>
          </a:bodyPr>
          <a:lstStyle/>
          <a:p>
            <a:pPr eaLnBrk="0" hangingPunct="0"/>
            <a:r>
              <a:rPr lang="en-GB" sz="1800" i="1" dirty="0">
                <a:latin typeface="+mj-lt"/>
              </a:rPr>
              <a:t>Capillaries</a:t>
            </a:r>
          </a:p>
        </p:txBody>
      </p:sp>
      <p:sp>
        <p:nvSpPr>
          <p:cNvPr id="16393" name="Text Box 12"/>
          <p:cNvSpPr txBox="1">
            <a:spLocks noChangeArrowheads="1"/>
          </p:cNvSpPr>
          <p:nvPr/>
        </p:nvSpPr>
        <p:spPr bwMode="auto">
          <a:xfrm>
            <a:off x="1002555" y="4520199"/>
            <a:ext cx="1235319" cy="366713"/>
          </a:xfrm>
          <a:prstGeom prst="rect">
            <a:avLst/>
          </a:prstGeom>
          <a:noFill/>
          <a:ln w="9525">
            <a:noFill/>
            <a:miter lim="800000"/>
            <a:headEnd/>
            <a:tailEnd/>
          </a:ln>
        </p:spPr>
        <p:txBody>
          <a:bodyPr>
            <a:spAutoFit/>
          </a:bodyPr>
          <a:lstStyle/>
          <a:p>
            <a:pPr algn="r" eaLnBrk="0" hangingPunct="0"/>
            <a:r>
              <a:rPr lang="en-GB" sz="1800" i="1">
                <a:latin typeface="+mj-lt"/>
              </a:rPr>
              <a:t>Venules</a:t>
            </a:r>
          </a:p>
        </p:txBody>
      </p:sp>
      <p:sp>
        <p:nvSpPr>
          <p:cNvPr id="16394" name="Text Box 13"/>
          <p:cNvSpPr txBox="1">
            <a:spLocks noChangeArrowheads="1"/>
          </p:cNvSpPr>
          <p:nvPr/>
        </p:nvSpPr>
        <p:spPr bwMode="auto">
          <a:xfrm>
            <a:off x="144379" y="3253666"/>
            <a:ext cx="2093495" cy="369332"/>
          </a:xfrm>
          <a:prstGeom prst="rect">
            <a:avLst/>
          </a:prstGeom>
          <a:noFill/>
          <a:ln w="9525">
            <a:noFill/>
            <a:miter lim="800000"/>
            <a:headEnd/>
            <a:tailEnd/>
          </a:ln>
        </p:spPr>
        <p:txBody>
          <a:bodyPr wrap="square">
            <a:spAutoFit/>
          </a:bodyPr>
          <a:lstStyle/>
          <a:p>
            <a:pPr algn="r" eaLnBrk="0" hangingPunct="0"/>
            <a:r>
              <a:rPr lang="en-GB" sz="1800" i="1" dirty="0">
                <a:latin typeface="+mj-lt"/>
              </a:rPr>
              <a:t>Medium sized veins</a:t>
            </a:r>
          </a:p>
        </p:txBody>
      </p:sp>
      <p:sp>
        <p:nvSpPr>
          <p:cNvPr id="16395" name="Text Box 14"/>
          <p:cNvSpPr txBox="1">
            <a:spLocks noChangeArrowheads="1"/>
          </p:cNvSpPr>
          <p:nvPr/>
        </p:nvSpPr>
        <p:spPr bwMode="auto">
          <a:xfrm>
            <a:off x="895582" y="1347622"/>
            <a:ext cx="1342292" cy="366713"/>
          </a:xfrm>
          <a:prstGeom prst="rect">
            <a:avLst/>
          </a:prstGeom>
          <a:noFill/>
          <a:ln w="9525">
            <a:noFill/>
            <a:miter lim="800000"/>
            <a:headEnd/>
            <a:tailEnd/>
          </a:ln>
        </p:spPr>
        <p:txBody>
          <a:bodyPr>
            <a:spAutoFit/>
          </a:bodyPr>
          <a:lstStyle/>
          <a:p>
            <a:pPr algn="r" eaLnBrk="0" hangingPunct="0"/>
            <a:r>
              <a:rPr lang="en-GB" sz="1800" i="1" dirty="0">
                <a:latin typeface="+mj-lt"/>
              </a:rPr>
              <a:t>Large veins</a:t>
            </a:r>
          </a:p>
        </p:txBody>
      </p:sp>
      <p:sp>
        <p:nvSpPr>
          <p:cNvPr id="16396" name="Text Box 15"/>
          <p:cNvSpPr txBox="1">
            <a:spLocks noChangeArrowheads="1"/>
          </p:cNvSpPr>
          <p:nvPr/>
        </p:nvSpPr>
        <p:spPr bwMode="auto">
          <a:xfrm>
            <a:off x="2420815" y="804698"/>
            <a:ext cx="6372958" cy="276999"/>
          </a:xfrm>
          <a:prstGeom prst="rect">
            <a:avLst/>
          </a:prstGeom>
          <a:noFill/>
          <a:ln w="9525">
            <a:noFill/>
            <a:miter lim="800000"/>
            <a:headEnd/>
            <a:tailEnd/>
          </a:ln>
        </p:spPr>
        <p:txBody>
          <a:bodyPr>
            <a:spAutoFit/>
          </a:bodyPr>
          <a:lstStyle/>
          <a:p>
            <a:pPr algn="r" eaLnBrk="0" hangingPunct="0"/>
            <a:r>
              <a:rPr lang="en-GB" sz="1200" i="1" dirty="0">
                <a:solidFill>
                  <a:schemeClr val="accent1"/>
                </a:solidFill>
                <a:latin typeface="+mn-lt"/>
              </a:rPr>
              <a:t>Chapter 19 : The Cardiovascular System: Blood Vessels. G.R. Pitts, J.R. Schiller, and J. F. Thompson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14"/>
          <p:cNvSpPr>
            <a:spLocks noChangeArrowheads="1"/>
          </p:cNvSpPr>
          <p:nvPr/>
        </p:nvSpPr>
        <p:spPr bwMode="auto">
          <a:xfrm>
            <a:off x="4517781" y="1144588"/>
            <a:ext cx="3423138" cy="2582862"/>
          </a:xfrm>
          <a:prstGeom prst="ellipse">
            <a:avLst/>
          </a:prstGeom>
          <a:noFill/>
          <a:ln w="9525">
            <a:solidFill>
              <a:schemeClr val="tx2"/>
            </a:solidFill>
            <a:round/>
            <a:headEnd/>
            <a:tailEnd/>
          </a:ln>
        </p:spPr>
        <p:txBody>
          <a:bodyPr wrap="none" anchor="ctr"/>
          <a:lstStyle/>
          <a:p>
            <a:pPr eaLnBrk="0" hangingPunct="0"/>
            <a:endParaRPr lang="en-US" sz="1200">
              <a:latin typeface="Arial" pitchFamily="34" charset="0"/>
            </a:endParaRPr>
          </a:p>
        </p:txBody>
      </p:sp>
      <p:sp>
        <p:nvSpPr>
          <p:cNvPr id="9219" name="Rectangle 6"/>
          <p:cNvSpPr>
            <a:spLocks noGrp="1" noChangeArrowheads="1"/>
          </p:cNvSpPr>
          <p:nvPr>
            <p:ph type="title"/>
          </p:nvPr>
        </p:nvSpPr>
        <p:spPr>
          <a:xfrm>
            <a:off x="0" y="1"/>
            <a:ext cx="9144000" cy="784225"/>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dirty="0" smtClean="0">
                <a:latin typeface="Arial" pitchFamily="34" charset="0"/>
                <a:cs typeface="Arial" pitchFamily="34" charset="0"/>
              </a:rPr>
              <a:t>Design of the cardiovascular system</a:t>
            </a:r>
          </a:p>
        </p:txBody>
      </p:sp>
      <p:sp>
        <p:nvSpPr>
          <p:cNvPr id="9220" name="Oval 14"/>
          <p:cNvSpPr>
            <a:spLocks noChangeArrowheads="1"/>
          </p:cNvSpPr>
          <p:nvPr/>
        </p:nvSpPr>
        <p:spPr bwMode="auto">
          <a:xfrm>
            <a:off x="4488473" y="3709988"/>
            <a:ext cx="3421673" cy="2584450"/>
          </a:xfrm>
          <a:prstGeom prst="ellipse">
            <a:avLst/>
          </a:prstGeom>
          <a:noFill/>
          <a:ln w="9525">
            <a:solidFill>
              <a:schemeClr val="tx2"/>
            </a:solidFill>
            <a:round/>
            <a:headEnd/>
            <a:tailEnd/>
          </a:ln>
        </p:spPr>
        <p:txBody>
          <a:bodyPr wrap="none" anchor="ctr"/>
          <a:lstStyle/>
          <a:p>
            <a:pPr eaLnBrk="0" hangingPunct="0"/>
            <a:endParaRPr lang="en-US" sz="1200">
              <a:latin typeface="Arial" pitchFamily="34" charset="0"/>
            </a:endParaRPr>
          </a:p>
        </p:txBody>
      </p:sp>
      <p:sp>
        <p:nvSpPr>
          <p:cNvPr id="9222" name="Rectangle 10"/>
          <p:cNvSpPr>
            <a:spLocks noChangeArrowheads="1"/>
          </p:cNvSpPr>
          <p:nvPr/>
        </p:nvSpPr>
        <p:spPr bwMode="auto">
          <a:xfrm>
            <a:off x="7178920" y="5303839"/>
            <a:ext cx="1233854" cy="358775"/>
          </a:xfrm>
          <a:prstGeom prst="rect">
            <a:avLst/>
          </a:prstGeom>
          <a:solidFill>
            <a:srgbClr val="FF7C80"/>
          </a:solidFill>
          <a:ln w="9525">
            <a:solidFill>
              <a:schemeClr val="tx2"/>
            </a:solidFill>
            <a:miter lim="800000"/>
            <a:headEnd/>
            <a:tailEnd/>
          </a:ln>
        </p:spPr>
        <p:txBody>
          <a:bodyPr wrap="none" anchor="ctr"/>
          <a:lstStyle/>
          <a:p>
            <a:pPr algn="ctr" eaLnBrk="0" hangingPunct="0"/>
            <a:r>
              <a:rPr lang="en-GB" sz="1200">
                <a:latin typeface="Arial" pitchFamily="34" charset="0"/>
              </a:rPr>
              <a:t>RESISTANCE</a:t>
            </a:r>
          </a:p>
        </p:txBody>
      </p:sp>
      <p:sp>
        <p:nvSpPr>
          <p:cNvPr id="9223" name="Rectangle 11"/>
          <p:cNvSpPr>
            <a:spLocks noChangeArrowheads="1"/>
          </p:cNvSpPr>
          <p:nvPr/>
        </p:nvSpPr>
        <p:spPr bwMode="auto">
          <a:xfrm>
            <a:off x="5635870" y="6067426"/>
            <a:ext cx="1233854" cy="358775"/>
          </a:xfrm>
          <a:prstGeom prst="rect">
            <a:avLst/>
          </a:prstGeom>
          <a:solidFill>
            <a:srgbClr val="FF99CC"/>
          </a:solidFill>
          <a:ln w="9525">
            <a:solidFill>
              <a:schemeClr val="tx2"/>
            </a:solidFill>
            <a:miter lim="800000"/>
            <a:headEnd/>
            <a:tailEnd/>
          </a:ln>
        </p:spPr>
        <p:txBody>
          <a:bodyPr wrap="none" anchor="ctr"/>
          <a:lstStyle/>
          <a:p>
            <a:pPr algn="ctr" eaLnBrk="0" hangingPunct="0"/>
            <a:r>
              <a:rPr lang="en-GB" sz="1200">
                <a:latin typeface="Arial" pitchFamily="34" charset="0"/>
              </a:rPr>
              <a:t>EXCHANGE</a:t>
            </a:r>
          </a:p>
        </p:txBody>
      </p:sp>
      <p:sp>
        <p:nvSpPr>
          <p:cNvPr id="9224" name="Rectangle 12"/>
          <p:cNvSpPr>
            <a:spLocks noChangeArrowheads="1"/>
          </p:cNvSpPr>
          <p:nvPr/>
        </p:nvSpPr>
        <p:spPr bwMode="auto">
          <a:xfrm>
            <a:off x="3909647" y="4821239"/>
            <a:ext cx="1233854" cy="358775"/>
          </a:xfrm>
          <a:prstGeom prst="rect">
            <a:avLst/>
          </a:prstGeom>
          <a:solidFill>
            <a:schemeClr val="hlink"/>
          </a:solidFill>
          <a:ln w="9525">
            <a:solidFill>
              <a:schemeClr val="tx2"/>
            </a:solidFill>
            <a:miter lim="800000"/>
            <a:headEnd/>
            <a:tailEnd/>
          </a:ln>
        </p:spPr>
        <p:txBody>
          <a:bodyPr wrap="none" anchor="ctr"/>
          <a:lstStyle/>
          <a:p>
            <a:pPr algn="ctr" eaLnBrk="0" hangingPunct="0"/>
            <a:r>
              <a:rPr lang="en-GB" sz="1200" dirty="0">
                <a:solidFill>
                  <a:schemeClr val="bg1"/>
                </a:solidFill>
                <a:latin typeface="Arial" pitchFamily="34" charset="0"/>
              </a:rPr>
              <a:t>RESERVOIR</a:t>
            </a:r>
          </a:p>
        </p:txBody>
      </p:sp>
      <p:sp>
        <p:nvSpPr>
          <p:cNvPr id="9225" name="Freeform 15"/>
          <p:cNvSpPr>
            <a:spLocks/>
          </p:cNvSpPr>
          <p:nvPr/>
        </p:nvSpPr>
        <p:spPr bwMode="auto">
          <a:xfrm>
            <a:off x="4740520" y="4143375"/>
            <a:ext cx="186103" cy="179388"/>
          </a:xfrm>
          <a:custGeom>
            <a:avLst/>
            <a:gdLst>
              <a:gd name="T0" fmla="*/ 0 w 168"/>
              <a:gd name="T1" fmla="*/ 0 h 144"/>
              <a:gd name="T2" fmla="*/ 2147483647 w 168"/>
              <a:gd name="T3" fmla="*/ 0 h 144"/>
              <a:gd name="T4" fmla="*/ 2147483647 w 168"/>
              <a:gd name="T5" fmla="*/ 2147483647 h 144"/>
              <a:gd name="T6" fmla="*/ 0 60000 65536"/>
              <a:gd name="T7" fmla="*/ 0 60000 65536"/>
              <a:gd name="T8" fmla="*/ 0 60000 65536"/>
              <a:gd name="T9" fmla="*/ 0 w 168"/>
              <a:gd name="T10" fmla="*/ 0 h 144"/>
              <a:gd name="T11" fmla="*/ 168 w 168"/>
              <a:gd name="T12" fmla="*/ 144 h 144"/>
            </a:gdLst>
            <a:ahLst/>
            <a:cxnLst>
              <a:cxn ang="T6">
                <a:pos x="T0" y="T1"/>
              </a:cxn>
              <a:cxn ang="T7">
                <a:pos x="T2" y="T3"/>
              </a:cxn>
              <a:cxn ang="T8">
                <a:pos x="T4" y="T5"/>
              </a:cxn>
            </a:cxnLst>
            <a:rect l="T9" t="T10" r="T11" b="T12"/>
            <a:pathLst>
              <a:path w="168" h="144">
                <a:moveTo>
                  <a:pt x="0" y="0"/>
                </a:moveTo>
                <a:lnTo>
                  <a:pt x="168" y="0"/>
                </a:lnTo>
                <a:lnTo>
                  <a:pt x="168" y="144"/>
                </a:lnTo>
              </a:path>
            </a:pathLst>
          </a:custGeom>
          <a:noFill/>
          <a:ln w="9525">
            <a:solidFill>
              <a:schemeClr val="tx2"/>
            </a:solidFill>
            <a:round/>
            <a:headEnd/>
            <a:tailEnd/>
          </a:ln>
        </p:spPr>
        <p:txBody>
          <a:bodyPr/>
          <a:lstStyle/>
          <a:p>
            <a:endParaRPr lang="en-GB">
              <a:latin typeface="Arial" pitchFamily="34" charset="0"/>
            </a:endParaRPr>
          </a:p>
        </p:txBody>
      </p:sp>
      <p:sp>
        <p:nvSpPr>
          <p:cNvPr id="9226" name="Freeform 16"/>
          <p:cNvSpPr>
            <a:spLocks/>
          </p:cNvSpPr>
          <p:nvPr/>
        </p:nvSpPr>
        <p:spPr bwMode="auto">
          <a:xfrm>
            <a:off x="7817828" y="4995864"/>
            <a:ext cx="199292" cy="149225"/>
          </a:xfrm>
          <a:custGeom>
            <a:avLst/>
            <a:gdLst>
              <a:gd name="T0" fmla="*/ 0 w 180"/>
              <a:gd name="T1" fmla="*/ 0 h 120"/>
              <a:gd name="T2" fmla="*/ 2147483647 w 180"/>
              <a:gd name="T3" fmla="*/ 2147483647 h 120"/>
              <a:gd name="T4" fmla="*/ 2147483647 w 180"/>
              <a:gd name="T5" fmla="*/ 0 h 120"/>
              <a:gd name="T6" fmla="*/ 0 60000 65536"/>
              <a:gd name="T7" fmla="*/ 0 60000 65536"/>
              <a:gd name="T8" fmla="*/ 0 60000 65536"/>
              <a:gd name="T9" fmla="*/ 0 w 180"/>
              <a:gd name="T10" fmla="*/ 0 h 120"/>
              <a:gd name="T11" fmla="*/ 180 w 180"/>
              <a:gd name="T12" fmla="*/ 120 h 120"/>
            </a:gdLst>
            <a:ahLst/>
            <a:cxnLst>
              <a:cxn ang="T6">
                <a:pos x="T0" y="T1"/>
              </a:cxn>
              <a:cxn ang="T7">
                <a:pos x="T2" y="T3"/>
              </a:cxn>
              <a:cxn ang="T8">
                <a:pos x="T4" y="T5"/>
              </a:cxn>
            </a:cxnLst>
            <a:rect l="T9" t="T10" r="T11" b="T12"/>
            <a:pathLst>
              <a:path w="180" h="120">
                <a:moveTo>
                  <a:pt x="0" y="0"/>
                </a:moveTo>
                <a:lnTo>
                  <a:pt x="72" y="120"/>
                </a:lnTo>
                <a:lnTo>
                  <a:pt x="180" y="0"/>
                </a:lnTo>
              </a:path>
            </a:pathLst>
          </a:custGeom>
          <a:noFill/>
          <a:ln w="9525">
            <a:solidFill>
              <a:schemeClr val="tx2"/>
            </a:solidFill>
            <a:round/>
            <a:headEnd/>
            <a:tailEnd/>
          </a:ln>
        </p:spPr>
        <p:txBody>
          <a:bodyPr/>
          <a:lstStyle/>
          <a:p>
            <a:endParaRPr lang="en-GB">
              <a:latin typeface="Arial" pitchFamily="34" charset="0"/>
            </a:endParaRPr>
          </a:p>
        </p:txBody>
      </p:sp>
      <p:sp>
        <p:nvSpPr>
          <p:cNvPr id="9227" name="Freeform 17"/>
          <p:cNvSpPr>
            <a:spLocks/>
          </p:cNvSpPr>
          <p:nvPr/>
        </p:nvSpPr>
        <p:spPr bwMode="auto">
          <a:xfrm>
            <a:off x="4766897" y="5711826"/>
            <a:ext cx="146538" cy="149225"/>
          </a:xfrm>
          <a:custGeom>
            <a:avLst/>
            <a:gdLst>
              <a:gd name="T0" fmla="*/ 0 w 132"/>
              <a:gd name="T1" fmla="*/ 2147483647 h 120"/>
              <a:gd name="T2" fmla="*/ 0 w 132"/>
              <a:gd name="T3" fmla="*/ 0 h 120"/>
              <a:gd name="T4" fmla="*/ 2147483647 w 132"/>
              <a:gd name="T5" fmla="*/ 0 h 120"/>
              <a:gd name="T6" fmla="*/ 0 60000 65536"/>
              <a:gd name="T7" fmla="*/ 0 60000 65536"/>
              <a:gd name="T8" fmla="*/ 0 60000 65536"/>
              <a:gd name="T9" fmla="*/ 0 w 132"/>
              <a:gd name="T10" fmla="*/ 0 h 120"/>
              <a:gd name="T11" fmla="*/ 132 w 132"/>
              <a:gd name="T12" fmla="*/ 120 h 120"/>
            </a:gdLst>
            <a:ahLst/>
            <a:cxnLst>
              <a:cxn ang="T6">
                <a:pos x="T0" y="T1"/>
              </a:cxn>
              <a:cxn ang="T7">
                <a:pos x="T2" y="T3"/>
              </a:cxn>
              <a:cxn ang="T8">
                <a:pos x="T4" y="T5"/>
              </a:cxn>
            </a:cxnLst>
            <a:rect l="T9" t="T10" r="T11" b="T12"/>
            <a:pathLst>
              <a:path w="132" h="120">
                <a:moveTo>
                  <a:pt x="0" y="120"/>
                </a:moveTo>
                <a:lnTo>
                  <a:pt x="0" y="0"/>
                </a:lnTo>
                <a:lnTo>
                  <a:pt x="132" y="0"/>
                </a:lnTo>
              </a:path>
            </a:pathLst>
          </a:custGeom>
          <a:noFill/>
          <a:ln w="9525">
            <a:solidFill>
              <a:schemeClr val="tx2"/>
            </a:solidFill>
            <a:round/>
            <a:headEnd/>
            <a:tailEnd/>
          </a:ln>
        </p:spPr>
        <p:txBody>
          <a:bodyPr/>
          <a:lstStyle/>
          <a:p>
            <a:endParaRPr lang="en-GB">
              <a:latin typeface="Arial" pitchFamily="34" charset="0"/>
            </a:endParaRPr>
          </a:p>
        </p:txBody>
      </p:sp>
      <p:pic>
        <p:nvPicPr>
          <p:cNvPr id="9228" name="Picture 13" descr="circul.gif"/>
          <p:cNvPicPr>
            <a:picLocks noChangeAspect="1"/>
          </p:cNvPicPr>
          <p:nvPr/>
        </p:nvPicPr>
        <p:blipFill>
          <a:blip r:embed="rId3" cstate="print"/>
          <a:srcRect/>
          <a:stretch>
            <a:fillRect/>
          </a:stretch>
        </p:blipFill>
        <p:spPr bwMode="auto">
          <a:xfrm>
            <a:off x="269631" y="936626"/>
            <a:ext cx="2250831" cy="3876675"/>
          </a:xfrm>
          <a:prstGeom prst="rect">
            <a:avLst/>
          </a:prstGeom>
          <a:noFill/>
          <a:ln w="9525">
            <a:noFill/>
            <a:miter lim="800000"/>
            <a:headEnd/>
            <a:tailEnd/>
          </a:ln>
        </p:spPr>
      </p:pic>
      <p:sp>
        <p:nvSpPr>
          <p:cNvPr id="9229" name="Rectangle 9"/>
          <p:cNvSpPr>
            <a:spLocks noChangeArrowheads="1"/>
          </p:cNvSpPr>
          <p:nvPr/>
        </p:nvSpPr>
        <p:spPr bwMode="auto">
          <a:xfrm>
            <a:off x="3578772" y="2389189"/>
            <a:ext cx="1671702" cy="338245"/>
          </a:xfrm>
          <a:prstGeom prst="rect">
            <a:avLst/>
          </a:prstGeom>
          <a:solidFill>
            <a:srgbClr val="FFCC99"/>
          </a:solidFill>
          <a:ln w="9525">
            <a:solidFill>
              <a:schemeClr val="tx2"/>
            </a:solidFill>
            <a:miter lim="800000"/>
            <a:headEnd/>
            <a:tailEnd/>
          </a:ln>
        </p:spPr>
        <p:txBody>
          <a:bodyPr wrap="none" anchor="ctr"/>
          <a:lstStyle/>
          <a:p>
            <a:pPr algn="ctr" eaLnBrk="0" hangingPunct="0"/>
            <a:r>
              <a:rPr lang="en-GB" sz="1200" dirty="0" smtClean="0">
                <a:latin typeface="Arial" pitchFamily="34" charset="0"/>
              </a:rPr>
              <a:t>ELASTIC ARTERIES </a:t>
            </a:r>
            <a:endParaRPr lang="en-GB" sz="1200" dirty="0">
              <a:latin typeface="Arial" pitchFamily="34" charset="0"/>
            </a:endParaRPr>
          </a:p>
        </p:txBody>
      </p:sp>
      <p:sp>
        <p:nvSpPr>
          <p:cNvPr id="9230" name="Rectangle 10"/>
          <p:cNvSpPr>
            <a:spLocks noChangeArrowheads="1"/>
          </p:cNvSpPr>
          <p:nvPr/>
        </p:nvSpPr>
        <p:spPr bwMode="auto">
          <a:xfrm>
            <a:off x="4188069" y="1485901"/>
            <a:ext cx="1232389" cy="358775"/>
          </a:xfrm>
          <a:prstGeom prst="rect">
            <a:avLst/>
          </a:prstGeom>
          <a:solidFill>
            <a:srgbClr val="FF7C80"/>
          </a:solidFill>
          <a:ln w="9525">
            <a:solidFill>
              <a:schemeClr val="tx2"/>
            </a:solidFill>
            <a:miter lim="800000"/>
            <a:headEnd/>
            <a:tailEnd/>
          </a:ln>
        </p:spPr>
        <p:txBody>
          <a:bodyPr wrap="none" anchor="ctr"/>
          <a:lstStyle/>
          <a:p>
            <a:pPr algn="ctr" eaLnBrk="0" hangingPunct="0"/>
            <a:r>
              <a:rPr lang="en-GB" sz="1200">
                <a:latin typeface="Arial" pitchFamily="34" charset="0"/>
              </a:rPr>
              <a:t>RESISTANCE</a:t>
            </a:r>
          </a:p>
        </p:txBody>
      </p:sp>
      <p:sp>
        <p:nvSpPr>
          <p:cNvPr id="9231" name="Rectangle 11"/>
          <p:cNvSpPr>
            <a:spLocks noChangeArrowheads="1"/>
          </p:cNvSpPr>
          <p:nvPr/>
        </p:nvSpPr>
        <p:spPr bwMode="auto">
          <a:xfrm>
            <a:off x="5635870" y="974725"/>
            <a:ext cx="1233854" cy="357188"/>
          </a:xfrm>
          <a:prstGeom prst="rect">
            <a:avLst/>
          </a:prstGeom>
          <a:solidFill>
            <a:srgbClr val="FF99CC"/>
          </a:solidFill>
          <a:ln w="9525">
            <a:solidFill>
              <a:schemeClr val="tx2"/>
            </a:solidFill>
            <a:miter lim="800000"/>
            <a:headEnd/>
            <a:tailEnd/>
          </a:ln>
        </p:spPr>
        <p:txBody>
          <a:bodyPr wrap="none" anchor="ctr"/>
          <a:lstStyle/>
          <a:p>
            <a:pPr algn="ctr" eaLnBrk="0" hangingPunct="0"/>
            <a:r>
              <a:rPr lang="en-GB" sz="1200">
                <a:latin typeface="Arial" pitchFamily="34" charset="0"/>
              </a:rPr>
              <a:t>EXCHANGE</a:t>
            </a:r>
          </a:p>
        </p:txBody>
      </p:sp>
      <p:sp>
        <p:nvSpPr>
          <p:cNvPr id="9232" name="Rectangle 12"/>
          <p:cNvSpPr>
            <a:spLocks noChangeArrowheads="1"/>
          </p:cNvSpPr>
          <p:nvPr/>
        </p:nvSpPr>
        <p:spPr bwMode="auto">
          <a:xfrm>
            <a:off x="7337182" y="2254251"/>
            <a:ext cx="1233854" cy="358775"/>
          </a:xfrm>
          <a:prstGeom prst="rect">
            <a:avLst/>
          </a:prstGeom>
          <a:solidFill>
            <a:schemeClr val="hlink"/>
          </a:solidFill>
          <a:ln w="9525">
            <a:solidFill>
              <a:schemeClr val="tx2"/>
            </a:solidFill>
            <a:miter lim="800000"/>
            <a:headEnd/>
            <a:tailEnd/>
          </a:ln>
        </p:spPr>
        <p:txBody>
          <a:bodyPr wrap="none" anchor="ctr"/>
          <a:lstStyle/>
          <a:p>
            <a:pPr algn="ctr" eaLnBrk="0" hangingPunct="0"/>
            <a:r>
              <a:rPr lang="en-GB" sz="1200">
                <a:solidFill>
                  <a:schemeClr val="bg1"/>
                </a:solidFill>
                <a:latin typeface="Arial" pitchFamily="34" charset="0"/>
              </a:rPr>
              <a:t>RESERVOIR</a:t>
            </a:r>
          </a:p>
        </p:txBody>
      </p:sp>
      <p:sp>
        <p:nvSpPr>
          <p:cNvPr id="9233" name="Freeform 17"/>
          <p:cNvSpPr>
            <a:spLocks/>
          </p:cNvSpPr>
          <p:nvPr/>
        </p:nvSpPr>
        <p:spPr bwMode="auto">
          <a:xfrm>
            <a:off x="4818185" y="3170239"/>
            <a:ext cx="146538" cy="149225"/>
          </a:xfrm>
          <a:custGeom>
            <a:avLst/>
            <a:gdLst>
              <a:gd name="T0" fmla="*/ 0 w 132"/>
              <a:gd name="T1" fmla="*/ 2147483647 h 120"/>
              <a:gd name="T2" fmla="*/ 0 w 132"/>
              <a:gd name="T3" fmla="*/ 0 h 120"/>
              <a:gd name="T4" fmla="*/ 2147483647 w 132"/>
              <a:gd name="T5" fmla="*/ 0 h 120"/>
              <a:gd name="T6" fmla="*/ 0 60000 65536"/>
              <a:gd name="T7" fmla="*/ 0 60000 65536"/>
              <a:gd name="T8" fmla="*/ 0 60000 65536"/>
              <a:gd name="T9" fmla="*/ 0 w 132"/>
              <a:gd name="T10" fmla="*/ 0 h 120"/>
              <a:gd name="T11" fmla="*/ 132 w 132"/>
              <a:gd name="T12" fmla="*/ 120 h 120"/>
            </a:gdLst>
            <a:ahLst/>
            <a:cxnLst>
              <a:cxn ang="T6">
                <a:pos x="T0" y="T1"/>
              </a:cxn>
              <a:cxn ang="T7">
                <a:pos x="T2" y="T3"/>
              </a:cxn>
              <a:cxn ang="T8">
                <a:pos x="T4" y="T5"/>
              </a:cxn>
            </a:cxnLst>
            <a:rect l="T9" t="T10" r="T11" b="T12"/>
            <a:pathLst>
              <a:path w="132" h="120">
                <a:moveTo>
                  <a:pt x="0" y="120"/>
                </a:moveTo>
                <a:lnTo>
                  <a:pt x="0" y="0"/>
                </a:lnTo>
                <a:lnTo>
                  <a:pt x="132" y="0"/>
                </a:lnTo>
              </a:path>
            </a:pathLst>
          </a:custGeom>
          <a:noFill/>
          <a:ln w="9525">
            <a:solidFill>
              <a:schemeClr val="tx2"/>
            </a:solidFill>
            <a:round/>
            <a:headEnd/>
            <a:tailEnd/>
          </a:ln>
        </p:spPr>
        <p:txBody>
          <a:bodyPr/>
          <a:lstStyle/>
          <a:p>
            <a:endParaRPr lang="en-GB">
              <a:latin typeface="Arial" pitchFamily="34" charset="0"/>
            </a:endParaRPr>
          </a:p>
        </p:txBody>
      </p:sp>
      <p:sp>
        <p:nvSpPr>
          <p:cNvPr id="9234" name="Freeform 17"/>
          <p:cNvSpPr>
            <a:spLocks/>
          </p:cNvSpPr>
          <p:nvPr/>
        </p:nvSpPr>
        <p:spPr bwMode="auto">
          <a:xfrm flipV="1">
            <a:off x="7507166" y="3154364"/>
            <a:ext cx="145073" cy="149225"/>
          </a:xfrm>
          <a:custGeom>
            <a:avLst/>
            <a:gdLst>
              <a:gd name="T0" fmla="*/ 0 w 132"/>
              <a:gd name="T1" fmla="*/ 2147483647 h 120"/>
              <a:gd name="T2" fmla="*/ 0 w 132"/>
              <a:gd name="T3" fmla="*/ 0 h 120"/>
              <a:gd name="T4" fmla="*/ 2147483647 w 132"/>
              <a:gd name="T5" fmla="*/ 0 h 120"/>
              <a:gd name="T6" fmla="*/ 0 60000 65536"/>
              <a:gd name="T7" fmla="*/ 0 60000 65536"/>
              <a:gd name="T8" fmla="*/ 0 60000 65536"/>
              <a:gd name="T9" fmla="*/ 0 w 132"/>
              <a:gd name="T10" fmla="*/ 0 h 120"/>
              <a:gd name="T11" fmla="*/ 132 w 132"/>
              <a:gd name="T12" fmla="*/ 120 h 120"/>
            </a:gdLst>
            <a:ahLst/>
            <a:cxnLst>
              <a:cxn ang="T6">
                <a:pos x="T0" y="T1"/>
              </a:cxn>
              <a:cxn ang="T7">
                <a:pos x="T2" y="T3"/>
              </a:cxn>
              <a:cxn ang="T8">
                <a:pos x="T4" y="T5"/>
              </a:cxn>
            </a:cxnLst>
            <a:rect l="T9" t="T10" r="T11" b="T12"/>
            <a:pathLst>
              <a:path w="132" h="120">
                <a:moveTo>
                  <a:pt x="0" y="120"/>
                </a:moveTo>
                <a:lnTo>
                  <a:pt x="0" y="0"/>
                </a:lnTo>
                <a:lnTo>
                  <a:pt x="132" y="0"/>
                </a:lnTo>
              </a:path>
            </a:pathLst>
          </a:custGeom>
          <a:noFill/>
          <a:ln w="9525">
            <a:solidFill>
              <a:schemeClr val="tx2"/>
            </a:solidFill>
            <a:round/>
            <a:headEnd/>
            <a:tailEnd/>
          </a:ln>
        </p:spPr>
        <p:txBody>
          <a:bodyPr/>
          <a:lstStyle/>
          <a:p>
            <a:endParaRPr lang="en-GB">
              <a:latin typeface="Arial" pitchFamily="34" charset="0"/>
            </a:endParaRPr>
          </a:p>
        </p:txBody>
      </p:sp>
      <p:sp>
        <p:nvSpPr>
          <p:cNvPr id="9235" name="Rectangle 24"/>
          <p:cNvSpPr>
            <a:spLocks noChangeArrowheads="1"/>
          </p:cNvSpPr>
          <p:nvPr/>
        </p:nvSpPr>
        <p:spPr bwMode="auto">
          <a:xfrm>
            <a:off x="6144358" y="3560763"/>
            <a:ext cx="127488" cy="361950"/>
          </a:xfrm>
          <a:prstGeom prst="rect">
            <a:avLst/>
          </a:prstGeom>
          <a:solidFill>
            <a:schemeClr val="bg1"/>
          </a:solidFill>
          <a:ln w="9525" algn="ctr">
            <a:noFill/>
            <a:round/>
            <a:headEnd/>
            <a:tailEnd/>
          </a:ln>
        </p:spPr>
        <p:txBody>
          <a:bodyPr/>
          <a:lstStyle/>
          <a:p>
            <a:pPr eaLnBrk="0" hangingPunct="0"/>
            <a:endParaRPr lang="en-US">
              <a:latin typeface="Arial" pitchFamily="34" charset="0"/>
            </a:endParaRPr>
          </a:p>
        </p:txBody>
      </p:sp>
      <p:sp>
        <p:nvSpPr>
          <p:cNvPr id="9236" name="Rectangle 7"/>
          <p:cNvSpPr>
            <a:spLocks noChangeArrowheads="1"/>
          </p:cNvSpPr>
          <p:nvPr/>
        </p:nvSpPr>
        <p:spPr bwMode="auto">
          <a:xfrm>
            <a:off x="5480539" y="3536951"/>
            <a:ext cx="656492" cy="409575"/>
          </a:xfrm>
          <a:prstGeom prst="rect">
            <a:avLst/>
          </a:prstGeom>
          <a:solidFill>
            <a:srgbClr val="FF9966"/>
          </a:solidFill>
          <a:ln w="9525">
            <a:solidFill>
              <a:schemeClr val="tx2"/>
            </a:solidFill>
            <a:miter lim="800000"/>
            <a:headEnd/>
            <a:tailEnd/>
          </a:ln>
        </p:spPr>
        <p:txBody>
          <a:bodyPr wrap="none" anchor="ctr"/>
          <a:lstStyle/>
          <a:p>
            <a:pPr algn="ctr" eaLnBrk="0" hangingPunct="0"/>
            <a:r>
              <a:rPr lang="en-GB" sz="1200">
                <a:latin typeface="Arial" pitchFamily="34" charset="0"/>
              </a:rPr>
              <a:t>PUMP</a:t>
            </a:r>
          </a:p>
        </p:txBody>
      </p:sp>
      <p:sp>
        <p:nvSpPr>
          <p:cNvPr id="9237" name="Rectangle 7"/>
          <p:cNvSpPr>
            <a:spLocks noChangeArrowheads="1"/>
          </p:cNvSpPr>
          <p:nvPr/>
        </p:nvSpPr>
        <p:spPr bwMode="auto">
          <a:xfrm>
            <a:off x="6267451" y="3530601"/>
            <a:ext cx="656492" cy="409575"/>
          </a:xfrm>
          <a:prstGeom prst="rect">
            <a:avLst/>
          </a:prstGeom>
          <a:solidFill>
            <a:srgbClr val="FF9966"/>
          </a:solidFill>
          <a:ln w="9525">
            <a:solidFill>
              <a:schemeClr val="tx2"/>
            </a:solidFill>
            <a:miter lim="800000"/>
            <a:headEnd/>
            <a:tailEnd/>
          </a:ln>
        </p:spPr>
        <p:txBody>
          <a:bodyPr wrap="none" anchor="ctr"/>
          <a:lstStyle/>
          <a:p>
            <a:pPr algn="ctr" eaLnBrk="0" hangingPunct="0"/>
            <a:r>
              <a:rPr lang="en-GB" sz="1200">
                <a:latin typeface="Arial" pitchFamily="34" charset="0"/>
              </a:rPr>
              <a:t>PUMP</a:t>
            </a:r>
          </a:p>
        </p:txBody>
      </p:sp>
      <p:sp>
        <p:nvSpPr>
          <p:cNvPr id="9238" name="TextBox 25"/>
          <p:cNvSpPr txBox="1">
            <a:spLocks noChangeArrowheads="1"/>
          </p:cNvSpPr>
          <p:nvPr/>
        </p:nvSpPr>
        <p:spPr bwMode="auto">
          <a:xfrm>
            <a:off x="5564066" y="3124200"/>
            <a:ext cx="607089" cy="461665"/>
          </a:xfrm>
          <a:prstGeom prst="rect">
            <a:avLst/>
          </a:prstGeom>
          <a:noFill/>
          <a:ln w="9525">
            <a:noFill/>
            <a:miter lim="800000"/>
            <a:headEnd/>
            <a:tailEnd/>
          </a:ln>
        </p:spPr>
        <p:txBody>
          <a:bodyPr wrap="none">
            <a:spAutoFit/>
          </a:bodyPr>
          <a:lstStyle/>
          <a:p>
            <a:r>
              <a:rPr lang="en-GB">
                <a:latin typeface="Arial" pitchFamily="34" charset="0"/>
              </a:rPr>
              <a:t>RV</a:t>
            </a:r>
          </a:p>
        </p:txBody>
      </p:sp>
      <p:sp>
        <p:nvSpPr>
          <p:cNvPr id="9239" name="TextBox 26"/>
          <p:cNvSpPr txBox="1">
            <a:spLocks noChangeArrowheads="1"/>
          </p:cNvSpPr>
          <p:nvPr/>
        </p:nvSpPr>
        <p:spPr bwMode="auto">
          <a:xfrm>
            <a:off x="6346582" y="3128963"/>
            <a:ext cx="538545" cy="461665"/>
          </a:xfrm>
          <a:prstGeom prst="rect">
            <a:avLst/>
          </a:prstGeom>
          <a:noFill/>
          <a:ln w="9525">
            <a:noFill/>
            <a:miter lim="800000"/>
            <a:headEnd/>
            <a:tailEnd/>
          </a:ln>
        </p:spPr>
        <p:txBody>
          <a:bodyPr wrap="none">
            <a:spAutoFit/>
          </a:bodyPr>
          <a:lstStyle/>
          <a:p>
            <a:r>
              <a:rPr lang="en-GB">
                <a:latin typeface="Arial" pitchFamily="34" charset="0"/>
              </a:rPr>
              <a:t>LV</a:t>
            </a:r>
          </a:p>
        </p:txBody>
      </p:sp>
      <p:sp>
        <p:nvSpPr>
          <p:cNvPr id="9240" name="TextBox 27"/>
          <p:cNvSpPr txBox="1">
            <a:spLocks noChangeArrowheads="1"/>
          </p:cNvSpPr>
          <p:nvPr/>
        </p:nvSpPr>
        <p:spPr bwMode="auto">
          <a:xfrm>
            <a:off x="5430108" y="2024064"/>
            <a:ext cx="1657826" cy="830997"/>
          </a:xfrm>
          <a:prstGeom prst="rect">
            <a:avLst/>
          </a:prstGeom>
          <a:noFill/>
          <a:ln w="9525">
            <a:noFill/>
            <a:miter lim="800000"/>
            <a:headEnd/>
            <a:tailEnd/>
          </a:ln>
        </p:spPr>
        <p:txBody>
          <a:bodyPr wrap="none">
            <a:spAutoFit/>
          </a:bodyPr>
          <a:lstStyle/>
          <a:p>
            <a:pPr algn="ctr"/>
            <a:r>
              <a:rPr lang="en-GB" i="1">
                <a:latin typeface="Arial" pitchFamily="34" charset="0"/>
              </a:rPr>
              <a:t>Pulmonary</a:t>
            </a:r>
          </a:p>
          <a:p>
            <a:pPr algn="ctr"/>
            <a:r>
              <a:rPr lang="en-GB" i="1">
                <a:latin typeface="Arial" pitchFamily="34" charset="0"/>
              </a:rPr>
              <a:t>Circulation</a:t>
            </a:r>
          </a:p>
        </p:txBody>
      </p:sp>
      <p:sp>
        <p:nvSpPr>
          <p:cNvPr id="9241" name="TextBox 28"/>
          <p:cNvSpPr txBox="1">
            <a:spLocks noChangeArrowheads="1"/>
          </p:cNvSpPr>
          <p:nvPr/>
        </p:nvSpPr>
        <p:spPr bwMode="auto">
          <a:xfrm>
            <a:off x="5438123" y="4681539"/>
            <a:ext cx="1641796" cy="830997"/>
          </a:xfrm>
          <a:prstGeom prst="rect">
            <a:avLst/>
          </a:prstGeom>
          <a:noFill/>
          <a:ln w="9525">
            <a:noFill/>
            <a:miter lim="800000"/>
            <a:headEnd/>
            <a:tailEnd/>
          </a:ln>
        </p:spPr>
        <p:txBody>
          <a:bodyPr wrap="none">
            <a:spAutoFit/>
          </a:bodyPr>
          <a:lstStyle/>
          <a:p>
            <a:pPr algn="ctr"/>
            <a:r>
              <a:rPr lang="en-GB" i="1" dirty="0">
                <a:latin typeface="Arial" pitchFamily="34" charset="0"/>
              </a:rPr>
              <a:t>Systemic</a:t>
            </a:r>
          </a:p>
          <a:p>
            <a:pPr algn="ctr"/>
            <a:r>
              <a:rPr lang="en-GB" i="1" dirty="0">
                <a:latin typeface="Arial" pitchFamily="34" charset="0"/>
              </a:rPr>
              <a:t>Circulation</a:t>
            </a:r>
          </a:p>
        </p:txBody>
      </p:sp>
      <p:sp>
        <p:nvSpPr>
          <p:cNvPr id="26" name="Rectangle 9"/>
          <p:cNvSpPr>
            <a:spLocks noChangeArrowheads="1"/>
          </p:cNvSpPr>
          <p:nvPr/>
        </p:nvSpPr>
        <p:spPr bwMode="auto">
          <a:xfrm>
            <a:off x="6931568" y="4260030"/>
            <a:ext cx="1671702" cy="338245"/>
          </a:xfrm>
          <a:prstGeom prst="rect">
            <a:avLst/>
          </a:prstGeom>
          <a:solidFill>
            <a:srgbClr val="FFCC99"/>
          </a:solidFill>
          <a:ln w="9525">
            <a:solidFill>
              <a:schemeClr val="tx2"/>
            </a:solidFill>
            <a:miter lim="800000"/>
            <a:headEnd/>
            <a:tailEnd/>
          </a:ln>
        </p:spPr>
        <p:txBody>
          <a:bodyPr wrap="none" anchor="ctr"/>
          <a:lstStyle/>
          <a:p>
            <a:pPr algn="ctr" eaLnBrk="0" hangingPunct="0"/>
            <a:r>
              <a:rPr lang="en-GB" sz="1200" dirty="0" smtClean="0">
                <a:latin typeface="Arial" pitchFamily="34" charset="0"/>
              </a:rPr>
              <a:t>ELASTIC ARTERIES </a:t>
            </a:r>
            <a:endParaRPr lang="en-GB" sz="1200" dirty="0">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0" y="0"/>
            <a:ext cx="9144000" cy="788988"/>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dirty="0" smtClean="0"/>
              <a:t>Relative areas and volumes in the circulation</a:t>
            </a:r>
          </a:p>
        </p:txBody>
      </p:sp>
      <p:sp>
        <p:nvSpPr>
          <p:cNvPr id="17411" name="Rectangle 17"/>
          <p:cNvSpPr>
            <a:spLocks noChangeArrowheads="1"/>
          </p:cNvSpPr>
          <p:nvPr/>
        </p:nvSpPr>
        <p:spPr bwMode="auto">
          <a:xfrm>
            <a:off x="958362" y="1330326"/>
            <a:ext cx="3700052" cy="461665"/>
          </a:xfrm>
          <a:prstGeom prst="rect">
            <a:avLst/>
          </a:prstGeom>
          <a:noFill/>
          <a:ln w="9525" algn="ctr">
            <a:noFill/>
            <a:miter lim="800000"/>
            <a:headEnd/>
            <a:tailEnd/>
          </a:ln>
        </p:spPr>
        <p:txBody>
          <a:bodyPr wrap="none">
            <a:spAutoFit/>
          </a:bodyPr>
          <a:lstStyle/>
          <a:p>
            <a:pPr eaLnBrk="0" hangingPunct="0"/>
            <a:r>
              <a:rPr lang="en-GB" dirty="0">
                <a:latin typeface="+mn-lt"/>
              </a:rPr>
              <a:t>Relative cross-sectional area</a:t>
            </a:r>
          </a:p>
        </p:txBody>
      </p:sp>
      <p:sp>
        <p:nvSpPr>
          <p:cNvPr id="17412" name="Line 12"/>
          <p:cNvSpPr>
            <a:spLocks noChangeShapeType="1"/>
          </p:cNvSpPr>
          <p:nvPr/>
        </p:nvSpPr>
        <p:spPr bwMode="auto">
          <a:xfrm flipV="1">
            <a:off x="2823797" y="2195513"/>
            <a:ext cx="2931" cy="1136650"/>
          </a:xfrm>
          <a:prstGeom prst="line">
            <a:avLst/>
          </a:prstGeom>
          <a:noFill/>
          <a:ln w="9525">
            <a:solidFill>
              <a:srgbClr val="000000"/>
            </a:solidFill>
            <a:round/>
            <a:headEnd/>
            <a:tailEnd/>
          </a:ln>
        </p:spPr>
        <p:txBody>
          <a:bodyPr/>
          <a:lstStyle/>
          <a:p>
            <a:endParaRPr lang="en-GB"/>
          </a:p>
        </p:txBody>
      </p:sp>
      <p:sp>
        <p:nvSpPr>
          <p:cNvPr id="17413" name="Freeform 13"/>
          <p:cNvSpPr>
            <a:spLocks/>
          </p:cNvSpPr>
          <p:nvPr/>
        </p:nvSpPr>
        <p:spPr bwMode="auto">
          <a:xfrm>
            <a:off x="2888274" y="2212975"/>
            <a:ext cx="524608" cy="1136650"/>
          </a:xfrm>
          <a:custGeom>
            <a:avLst/>
            <a:gdLst>
              <a:gd name="T0" fmla="*/ 33 w 33"/>
              <a:gd name="T1" fmla="*/ 8 h 66"/>
              <a:gd name="T2" fmla="*/ 0 w 33"/>
              <a:gd name="T3" fmla="*/ 0 h 66"/>
              <a:gd name="T4" fmla="*/ 0 w 33"/>
              <a:gd name="T5" fmla="*/ 66 h 66"/>
              <a:gd name="T6" fmla="*/ 33 w 33"/>
              <a:gd name="T7" fmla="*/ 8 h 66"/>
              <a:gd name="T8" fmla="*/ 0 60000 65536"/>
              <a:gd name="T9" fmla="*/ 0 60000 65536"/>
              <a:gd name="T10" fmla="*/ 0 60000 65536"/>
              <a:gd name="T11" fmla="*/ 0 60000 65536"/>
              <a:gd name="T12" fmla="*/ 0 w 33"/>
              <a:gd name="T13" fmla="*/ 0 h 66"/>
              <a:gd name="T14" fmla="*/ 33 w 33"/>
              <a:gd name="T15" fmla="*/ 66 h 66"/>
            </a:gdLst>
            <a:ahLst/>
            <a:cxnLst>
              <a:cxn ang="T8">
                <a:pos x="T0" y="T1"/>
              </a:cxn>
              <a:cxn ang="T9">
                <a:pos x="T2" y="T3"/>
              </a:cxn>
              <a:cxn ang="T10">
                <a:pos x="T4" y="T5"/>
              </a:cxn>
              <a:cxn ang="T11">
                <a:pos x="T6" y="T7"/>
              </a:cxn>
            </a:cxnLst>
            <a:rect l="T12" t="T13" r="T14" b="T15"/>
            <a:pathLst>
              <a:path w="33" h="66">
                <a:moveTo>
                  <a:pt x="33" y="8"/>
                </a:moveTo>
                <a:cubicBezTo>
                  <a:pt x="23" y="3"/>
                  <a:pt x="11" y="0"/>
                  <a:pt x="0" y="0"/>
                </a:cubicBezTo>
                <a:lnTo>
                  <a:pt x="0" y="66"/>
                </a:lnTo>
                <a:lnTo>
                  <a:pt x="33" y="8"/>
                </a:lnTo>
                <a:close/>
              </a:path>
            </a:pathLst>
          </a:custGeom>
          <a:solidFill>
            <a:srgbClr val="FF0066"/>
          </a:solidFill>
          <a:ln w="9525">
            <a:solidFill>
              <a:srgbClr val="000000"/>
            </a:solidFill>
            <a:round/>
            <a:headEnd/>
            <a:tailEnd/>
          </a:ln>
        </p:spPr>
        <p:txBody>
          <a:bodyPr/>
          <a:lstStyle/>
          <a:p>
            <a:pPr eaLnBrk="0" hangingPunct="0"/>
            <a:endParaRPr lang="en-US"/>
          </a:p>
        </p:txBody>
      </p:sp>
      <p:sp>
        <p:nvSpPr>
          <p:cNvPr id="17414" name="Freeform 14"/>
          <p:cNvSpPr>
            <a:spLocks/>
          </p:cNvSpPr>
          <p:nvPr/>
        </p:nvSpPr>
        <p:spPr bwMode="auto">
          <a:xfrm>
            <a:off x="1776047" y="2917825"/>
            <a:ext cx="2096966" cy="2135188"/>
          </a:xfrm>
          <a:custGeom>
            <a:avLst/>
            <a:gdLst>
              <a:gd name="T0" fmla="*/ 32 w 132"/>
              <a:gd name="T1" fmla="*/ 0 h 124"/>
              <a:gd name="T2" fmla="*/ 0 w 132"/>
              <a:gd name="T3" fmla="*/ 57 h 124"/>
              <a:gd name="T4" fmla="*/ 66 w 132"/>
              <a:gd name="T5" fmla="*/ 124 h 124"/>
              <a:gd name="T6" fmla="*/ 132 w 132"/>
              <a:gd name="T7" fmla="*/ 58 h 124"/>
              <a:gd name="T8" fmla="*/ 99 w 132"/>
              <a:gd name="T9" fmla="*/ 0 h 124"/>
              <a:gd name="T10" fmla="*/ 66 w 132"/>
              <a:gd name="T11" fmla="*/ 58 h 124"/>
              <a:gd name="T12" fmla="*/ 32 w 132"/>
              <a:gd name="T13" fmla="*/ 0 h 124"/>
              <a:gd name="T14" fmla="*/ 0 60000 65536"/>
              <a:gd name="T15" fmla="*/ 0 60000 65536"/>
              <a:gd name="T16" fmla="*/ 0 60000 65536"/>
              <a:gd name="T17" fmla="*/ 0 60000 65536"/>
              <a:gd name="T18" fmla="*/ 0 60000 65536"/>
              <a:gd name="T19" fmla="*/ 0 60000 65536"/>
              <a:gd name="T20" fmla="*/ 0 60000 65536"/>
              <a:gd name="T21" fmla="*/ 0 w 132"/>
              <a:gd name="T22" fmla="*/ 0 h 124"/>
              <a:gd name="T23" fmla="*/ 132 w 132"/>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24">
                <a:moveTo>
                  <a:pt x="32" y="0"/>
                </a:moveTo>
                <a:cubicBezTo>
                  <a:pt x="12" y="12"/>
                  <a:pt x="0" y="34"/>
                  <a:pt x="0" y="57"/>
                </a:cubicBezTo>
                <a:cubicBezTo>
                  <a:pt x="0" y="94"/>
                  <a:pt x="29" y="124"/>
                  <a:pt x="66" y="124"/>
                </a:cubicBezTo>
                <a:cubicBezTo>
                  <a:pt x="102" y="124"/>
                  <a:pt x="132" y="94"/>
                  <a:pt x="132" y="58"/>
                </a:cubicBezTo>
                <a:cubicBezTo>
                  <a:pt x="132" y="34"/>
                  <a:pt x="119" y="12"/>
                  <a:pt x="99" y="0"/>
                </a:cubicBezTo>
                <a:lnTo>
                  <a:pt x="66" y="58"/>
                </a:lnTo>
                <a:lnTo>
                  <a:pt x="32" y="0"/>
                </a:lnTo>
                <a:close/>
              </a:path>
            </a:pathLst>
          </a:custGeom>
          <a:solidFill>
            <a:srgbClr val="FFFFCC"/>
          </a:solidFill>
          <a:ln w="9525">
            <a:solidFill>
              <a:srgbClr val="000000"/>
            </a:solidFill>
            <a:round/>
            <a:headEnd/>
            <a:tailEnd/>
          </a:ln>
        </p:spPr>
        <p:txBody>
          <a:bodyPr/>
          <a:lstStyle/>
          <a:p>
            <a:pPr eaLnBrk="0" hangingPunct="0"/>
            <a:endParaRPr lang="en-US"/>
          </a:p>
        </p:txBody>
      </p:sp>
      <p:sp>
        <p:nvSpPr>
          <p:cNvPr id="17415" name="Freeform 15"/>
          <p:cNvSpPr>
            <a:spLocks/>
          </p:cNvSpPr>
          <p:nvPr/>
        </p:nvSpPr>
        <p:spPr bwMode="auto">
          <a:xfrm>
            <a:off x="2220059" y="2212975"/>
            <a:ext cx="540726" cy="1136650"/>
          </a:xfrm>
          <a:custGeom>
            <a:avLst/>
            <a:gdLst>
              <a:gd name="T0" fmla="*/ 33 w 34"/>
              <a:gd name="T1" fmla="*/ 0 h 66"/>
              <a:gd name="T2" fmla="*/ 0 w 34"/>
              <a:gd name="T3" fmla="*/ 8 h 66"/>
              <a:gd name="T4" fmla="*/ 34 w 34"/>
              <a:gd name="T5" fmla="*/ 66 h 66"/>
              <a:gd name="T6" fmla="*/ 33 w 34"/>
              <a:gd name="T7" fmla="*/ 0 h 66"/>
              <a:gd name="T8" fmla="*/ 0 60000 65536"/>
              <a:gd name="T9" fmla="*/ 0 60000 65536"/>
              <a:gd name="T10" fmla="*/ 0 60000 65536"/>
              <a:gd name="T11" fmla="*/ 0 60000 65536"/>
              <a:gd name="T12" fmla="*/ 0 w 34"/>
              <a:gd name="T13" fmla="*/ 0 h 66"/>
              <a:gd name="T14" fmla="*/ 34 w 34"/>
              <a:gd name="T15" fmla="*/ 66 h 66"/>
            </a:gdLst>
            <a:ahLst/>
            <a:cxnLst>
              <a:cxn ang="T8">
                <a:pos x="T0" y="T1"/>
              </a:cxn>
              <a:cxn ang="T9">
                <a:pos x="T2" y="T3"/>
              </a:cxn>
              <a:cxn ang="T10">
                <a:pos x="T4" y="T5"/>
              </a:cxn>
              <a:cxn ang="T11">
                <a:pos x="T6" y="T7"/>
              </a:cxn>
            </a:cxnLst>
            <a:rect l="T12" t="T13" r="T14" b="T15"/>
            <a:pathLst>
              <a:path w="34" h="66">
                <a:moveTo>
                  <a:pt x="33" y="0"/>
                </a:moveTo>
                <a:cubicBezTo>
                  <a:pt x="22" y="0"/>
                  <a:pt x="10" y="3"/>
                  <a:pt x="0" y="8"/>
                </a:cubicBezTo>
                <a:lnTo>
                  <a:pt x="34" y="66"/>
                </a:lnTo>
                <a:lnTo>
                  <a:pt x="33" y="0"/>
                </a:lnTo>
                <a:close/>
              </a:path>
            </a:pathLst>
          </a:custGeom>
          <a:solidFill>
            <a:srgbClr val="3366FF"/>
          </a:solidFill>
          <a:ln w="9525">
            <a:solidFill>
              <a:srgbClr val="000000"/>
            </a:solidFill>
            <a:round/>
            <a:headEnd/>
            <a:tailEnd/>
          </a:ln>
        </p:spPr>
        <p:txBody>
          <a:bodyPr/>
          <a:lstStyle/>
          <a:p>
            <a:pPr eaLnBrk="0" hangingPunct="0"/>
            <a:endParaRPr lang="en-US"/>
          </a:p>
        </p:txBody>
      </p:sp>
      <p:sp>
        <p:nvSpPr>
          <p:cNvPr id="17416" name="Line 16"/>
          <p:cNvSpPr>
            <a:spLocks noChangeShapeType="1"/>
          </p:cNvSpPr>
          <p:nvPr/>
        </p:nvSpPr>
        <p:spPr bwMode="auto">
          <a:xfrm flipV="1">
            <a:off x="2823797" y="2195513"/>
            <a:ext cx="2931" cy="1136650"/>
          </a:xfrm>
          <a:prstGeom prst="line">
            <a:avLst/>
          </a:prstGeom>
          <a:noFill/>
          <a:ln w="9525">
            <a:solidFill>
              <a:srgbClr val="000000"/>
            </a:solidFill>
            <a:round/>
            <a:headEnd/>
            <a:tailEnd/>
          </a:ln>
        </p:spPr>
        <p:txBody>
          <a:bodyPr/>
          <a:lstStyle/>
          <a:p>
            <a:endParaRPr lang="en-GB"/>
          </a:p>
        </p:txBody>
      </p:sp>
      <p:sp>
        <p:nvSpPr>
          <p:cNvPr id="17417" name="Rectangle 19"/>
          <p:cNvSpPr>
            <a:spLocks noChangeArrowheads="1"/>
          </p:cNvSpPr>
          <p:nvPr/>
        </p:nvSpPr>
        <p:spPr bwMode="auto">
          <a:xfrm>
            <a:off x="668216" y="3154363"/>
            <a:ext cx="111369" cy="120650"/>
          </a:xfrm>
          <a:prstGeom prst="rect">
            <a:avLst/>
          </a:prstGeom>
          <a:solidFill>
            <a:srgbClr val="FF0000"/>
          </a:solidFill>
          <a:ln w="9525">
            <a:solidFill>
              <a:srgbClr val="000000"/>
            </a:solidFill>
            <a:miter lim="800000"/>
            <a:headEnd/>
            <a:tailEnd/>
          </a:ln>
        </p:spPr>
        <p:txBody>
          <a:bodyPr/>
          <a:lstStyle/>
          <a:p>
            <a:pPr eaLnBrk="0" hangingPunct="0"/>
            <a:endParaRPr lang="en-US"/>
          </a:p>
        </p:txBody>
      </p:sp>
      <p:sp>
        <p:nvSpPr>
          <p:cNvPr id="17418" name="Rectangle 20"/>
          <p:cNvSpPr>
            <a:spLocks noChangeArrowheads="1"/>
          </p:cNvSpPr>
          <p:nvPr/>
        </p:nvSpPr>
        <p:spPr bwMode="auto">
          <a:xfrm>
            <a:off x="842597" y="3141664"/>
            <a:ext cx="347596" cy="184666"/>
          </a:xfrm>
          <a:prstGeom prst="rect">
            <a:avLst/>
          </a:prstGeom>
          <a:noFill/>
          <a:ln w="9525">
            <a:noFill/>
            <a:miter lim="800000"/>
            <a:headEnd/>
            <a:tailEnd/>
          </a:ln>
        </p:spPr>
        <p:txBody>
          <a:bodyPr wrap="none" lIns="0" tIns="0" rIns="0" bIns="0">
            <a:spAutoFit/>
          </a:bodyPr>
          <a:lstStyle/>
          <a:p>
            <a:pPr eaLnBrk="0" hangingPunct="0"/>
            <a:r>
              <a:rPr lang="en-GB" sz="1200" dirty="0">
                <a:solidFill>
                  <a:srgbClr val="000000"/>
                </a:solidFill>
                <a:latin typeface="+mn-lt"/>
              </a:rPr>
              <a:t>Aorta</a:t>
            </a:r>
            <a:endParaRPr lang="en-GB" sz="1200" dirty="0">
              <a:latin typeface="+mn-lt"/>
            </a:endParaRPr>
          </a:p>
        </p:txBody>
      </p:sp>
      <p:sp>
        <p:nvSpPr>
          <p:cNvPr id="17419" name="Rectangle 21"/>
          <p:cNvSpPr>
            <a:spLocks noChangeArrowheads="1"/>
          </p:cNvSpPr>
          <p:nvPr/>
        </p:nvSpPr>
        <p:spPr bwMode="auto">
          <a:xfrm>
            <a:off x="668216" y="3498850"/>
            <a:ext cx="111369" cy="120650"/>
          </a:xfrm>
          <a:prstGeom prst="rect">
            <a:avLst/>
          </a:prstGeom>
          <a:solidFill>
            <a:srgbClr val="FF0066"/>
          </a:solidFill>
          <a:ln w="9525" algn="ctr">
            <a:solidFill>
              <a:srgbClr val="000000"/>
            </a:solidFill>
            <a:miter lim="800000"/>
            <a:headEnd/>
            <a:tailEnd/>
          </a:ln>
        </p:spPr>
        <p:txBody>
          <a:bodyPr/>
          <a:lstStyle/>
          <a:p>
            <a:pPr eaLnBrk="0" hangingPunct="0"/>
            <a:endParaRPr lang="en-US"/>
          </a:p>
        </p:txBody>
      </p:sp>
      <p:sp>
        <p:nvSpPr>
          <p:cNvPr id="17420" name="Rectangle 22"/>
          <p:cNvSpPr>
            <a:spLocks noChangeArrowheads="1"/>
          </p:cNvSpPr>
          <p:nvPr/>
        </p:nvSpPr>
        <p:spPr bwMode="auto">
          <a:xfrm>
            <a:off x="842597" y="3486150"/>
            <a:ext cx="612284" cy="184666"/>
          </a:xfrm>
          <a:prstGeom prst="rect">
            <a:avLst/>
          </a:prstGeom>
          <a:noFill/>
          <a:ln w="9525">
            <a:noFill/>
            <a:miter lim="800000"/>
            <a:headEnd/>
            <a:tailEnd/>
          </a:ln>
        </p:spPr>
        <p:txBody>
          <a:bodyPr wrap="none" lIns="0" tIns="0" rIns="0" bIns="0">
            <a:spAutoFit/>
          </a:bodyPr>
          <a:lstStyle/>
          <a:p>
            <a:pPr eaLnBrk="0" hangingPunct="0"/>
            <a:r>
              <a:rPr lang="en-GB" sz="1200">
                <a:solidFill>
                  <a:srgbClr val="000000"/>
                </a:solidFill>
                <a:latin typeface="+mn-lt"/>
              </a:rPr>
              <a:t>Arterioles</a:t>
            </a:r>
            <a:endParaRPr lang="en-GB" sz="1200">
              <a:latin typeface="+mn-lt"/>
            </a:endParaRPr>
          </a:p>
        </p:txBody>
      </p:sp>
      <p:sp>
        <p:nvSpPr>
          <p:cNvPr id="17421" name="Rectangle 23"/>
          <p:cNvSpPr>
            <a:spLocks noChangeArrowheads="1"/>
          </p:cNvSpPr>
          <p:nvPr/>
        </p:nvSpPr>
        <p:spPr bwMode="auto">
          <a:xfrm>
            <a:off x="668216" y="3841750"/>
            <a:ext cx="111369" cy="120650"/>
          </a:xfrm>
          <a:prstGeom prst="rect">
            <a:avLst/>
          </a:prstGeom>
          <a:solidFill>
            <a:srgbClr val="FFFFCC"/>
          </a:solidFill>
          <a:ln w="9525">
            <a:solidFill>
              <a:srgbClr val="000000"/>
            </a:solidFill>
            <a:miter lim="800000"/>
            <a:headEnd/>
            <a:tailEnd/>
          </a:ln>
        </p:spPr>
        <p:txBody>
          <a:bodyPr/>
          <a:lstStyle/>
          <a:p>
            <a:pPr eaLnBrk="0" hangingPunct="0"/>
            <a:endParaRPr lang="en-US"/>
          </a:p>
        </p:txBody>
      </p:sp>
      <p:sp>
        <p:nvSpPr>
          <p:cNvPr id="17422" name="Rectangle 24"/>
          <p:cNvSpPr>
            <a:spLocks noChangeArrowheads="1"/>
          </p:cNvSpPr>
          <p:nvPr/>
        </p:nvSpPr>
        <p:spPr bwMode="auto">
          <a:xfrm>
            <a:off x="842597" y="3830638"/>
            <a:ext cx="641201" cy="184666"/>
          </a:xfrm>
          <a:prstGeom prst="rect">
            <a:avLst/>
          </a:prstGeom>
          <a:noFill/>
          <a:ln w="9525">
            <a:noFill/>
            <a:miter lim="800000"/>
            <a:headEnd/>
            <a:tailEnd/>
          </a:ln>
        </p:spPr>
        <p:txBody>
          <a:bodyPr wrap="none" lIns="0" tIns="0" rIns="0" bIns="0">
            <a:spAutoFit/>
          </a:bodyPr>
          <a:lstStyle/>
          <a:p>
            <a:pPr eaLnBrk="0" hangingPunct="0"/>
            <a:r>
              <a:rPr lang="en-GB" sz="1200">
                <a:solidFill>
                  <a:srgbClr val="000000"/>
                </a:solidFill>
                <a:latin typeface="+mn-lt"/>
              </a:rPr>
              <a:t>Capillaries</a:t>
            </a:r>
            <a:endParaRPr lang="en-GB" sz="1200">
              <a:latin typeface="+mn-lt"/>
            </a:endParaRPr>
          </a:p>
        </p:txBody>
      </p:sp>
      <p:sp>
        <p:nvSpPr>
          <p:cNvPr id="17423" name="Rectangle 25"/>
          <p:cNvSpPr>
            <a:spLocks noChangeArrowheads="1"/>
          </p:cNvSpPr>
          <p:nvPr/>
        </p:nvSpPr>
        <p:spPr bwMode="auto">
          <a:xfrm>
            <a:off x="668216" y="4186238"/>
            <a:ext cx="111369" cy="120650"/>
          </a:xfrm>
          <a:prstGeom prst="rect">
            <a:avLst/>
          </a:prstGeom>
          <a:solidFill>
            <a:srgbClr val="3366FF"/>
          </a:solidFill>
          <a:ln w="9525" algn="ctr">
            <a:solidFill>
              <a:srgbClr val="000000"/>
            </a:solidFill>
            <a:miter lim="800000"/>
            <a:headEnd/>
            <a:tailEnd/>
          </a:ln>
        </p:spPr>
        <p:txBody>
          <a:bodyPr/>
          <a:lstStyle/>
          <a:p>
            <a:pPr eaLnBrk="0" hangingPunct="0"/>
            <a:endParaRPr lang="en-US"/>
          </a:p>
        </p:txBody>
      </p:sp>
      <p:sp>
        <p:nvSpPr>
          <p:cNvPr id="17424" name="Rectangle 26"/>
          <p:cNvSpPr>
            <a:spLocks noChangeArrowheads="1"/>
          </p:cNvSpPr>
          <p:nvPr/>
        </p:nvSpPr>
        <p:spPr bwMode="auto">
          <a:xfrm>
            <a:off x="842597" y="4175126"/>
            <a:ext cx="869277" cy="184666"/>
          </a:xfrm>
          <a:prstGeom prst="rect">
            <a:avLst/>
          </a:prstGeom>
          <a:noFill/>
          <a:ln w="9525">
            <a:noFill/>
            <a:miter lim="800000"/>
            <a:headEnd/>
            <a:tailEnd/>
          </a:ln>
        </p:spPr>
        <p:txBody>
          <a:bodyPr wrap="none" lIns="0" tIns="0" rIns="0" bIns="0">
            <a:spAutoFit/>
          </a:bodyPr>
          <a:lstStyle/>
          <a:p>
            <a:pPr eaLnBrk="0" hangingPunct="0"/>
            <a:r>
              <a:rPr lang="en-GB" sz="1200">
                <a:solidFill>
                  <a:srgbClr val="000000"/>
                </a:solidFill>
                <a:latin typeface="+mn-lt"/>
              </a:rPr>
              <a:t>Venules/veins</a:t>
            </a:r>
            <a:endParaRPr lang="en-GB" sz="1200">
              <a:latin typeface="+mn-lt"/>
            </a:endParaRPr>
          </a:p>
        </p:txBody>
      </p:sp>
      <p:sp>
        <p:nvSpPr>
          <p:cNvPr id="17425" name="Rectangle 27"/>
          <p:cNvSpPr>
            <a:spLocks noChangeArrowheads="1"/>
          </p:cNvSpPr>
          <p:nvPr/>
        </p:nvSpPr>
        <p:spPr bwMode="auto">
          <a:xfrm>
            <a:off x="668216" y="4530725"/>
            <a:ext cx="111369" cy="120650"/>
          </a:xfrm>
          <a:prstGeom prst="rect">
            <a:avLst/>
          </a:prstGeom>
          <a:solidFill>
            <a:srgbClr val="000066"/>
          </a:solidFill>
          <a:ln w="9525">
            <a:solidFill>
              <a:srgbClr val="000000"/>
            </a:solidFill>
            <a:miter lim="800000"/>
            <a:headEnd/>
            <a:tailEnd/>
          </a:ln>
        </p:spPr>
        <p:txBody>
          <a:bodyPr/>
          <a:lstStyle/>
          <a:p>
            <a:pPr eaLnBrk="0" hangingPunct="0"/>
            <a:endParaRPr lang="en-US"/>
          </a:p>
        </p:txBody>
      </p:sp>
      <p:sp>
        <p:nvSpPr>
          <p:cNvPr id="17426" name="Rectangle 28"/>
          <p:cNvSpPr>
            <a:spLocks noChangeArrowheads="1"/>
          </p:cNvSpPr>
          <p:nvPr/>
        </p:nvSpPr>
        <p:spPr bwMode="auto">
          <a:xfrm>
            <a:off x="842597" y="4519613"/>
            <a:ext cx="638316" cy="184666"/>
          </a:xfrm>
          <a:prstGeom prst="rect">
            <a:avLst/>
          </a:prstGeom>
          <a:noFill/>
          <a:ln w="9525">
            <a:noFill/>
            <a:miter lim="800000"/>
            <a:headEnd/>
            <a:tailEnd/>
          </a:ln>
        </p:spPr>
        <p:txBody>
          <a:bodyPr wrap="none" lIns="0" tIns="0" rIns="0" bIns="0">
            <a:spAutoFit/>
          </a:bodyPr>
          <a:lstStyle/>
          <a:p>
            <a:pPr eaLnBrk="0" hangingPunct="0"/>
            <a:r>
              <a:rPr lang="en-GB" sz="1200">
                <a:solidFill>
                  <a:srgbClr val="000000"/>
                </a:solidFill>
                <a:latin typeface="+mn-lt"/>
              </a:rPr>
              <a:t>Vena Cava</a:t>
            </a:r>
            <a:endParaRPr lang="en-GB" sz="1200">
              <a:latin typeface="+mn-lt"/>
            </a:endParaRPr>
          </a:p>
        </p:txBody>
      </p:sp>
      <p:sp>
        <p:nvSpPr>
          <p:cNvPr id="17427" name="Freeform 35"/>
          <p:cNvSpPr>
            <a:spLocks/>
          </p:cNvSpPr>
          <p:nvPr/>
        </p:nvSpPr>
        <p:spPr bwMode="auto">
          <a:xfrm>
            <a:off x="6166339" y="2395539"/>
            <a:ext cx="781050" cy="1049337"/>
          </a:xfrm>
          <a:custGeom>
            <a:avLst/>
            <a:gdLst>
              <a:gd name="T0" fmla="*/ 62 w 62"/>
              <a:gd name="T1" fmla="*/ 31 h 77"/>
              <a:gd name="T2" fmla="*/ 0 w 62"/>
              <a:gd name="T3" fmla="*/ 0 h 77"/>
              <a:gd name="T4" fmla="*/ 0 w 62"/>
              <a:gd name="T5" fmla="*/ 77 h 77"/>
              <a:gd name="T6" fmla="*/ 62 w 62"/>
              <a:gd name="T7" fmla="*/ 31 h 77"/>
              <a:gd name="T8" fmla="*/ 0 60000 65536"/>
              <a:gd name="T9" fmla="*/ 0 60000 65536"/>
              <a:gd name="T10" fmla="*/ 0 60000 65536"/>
              <a:gd name="T11" fmla="*/ 0 60000 65536"/>
              <a:gd name="T12" fmla="*/ 0 w 62"/>
              <a:gd name="T13" fmla="*/ 0 h 77"/>
              <a:gd name="T14" fmla="*/ 62 w 62"/>
              <a:gd name="T15" fmla="*/ 77 h 77"/>
            </a:gdLst>
            <a:ahLst/>
            <a:cxnLst>
              <a:cxn ang="T8">
                <a:pos x="T0" y="T1"/>
              </a:cxn>
              <a:cxn ang="T9">
                <a:pos x="T2" y="T3"/>
              </a:cxn>
              <a:cxn ang="T10">
                <a:pos x="T4" y="T5"/>
              </a:cxn>
              <a:cxn ang="T11">
                <a:pos x="T6" y="T7"/>
              </a:cxn>
            </a:cxnLst>
            <a:rect l="T12" t="T13" r="T14" b="T15"/>
            <a:pathLst>
              <a:path w="62" h="77">
                <a:moveTo>
                  <a:pt x="62" y="31"/>
                </a:moveTo>
                <a:cubicBezTo>
                  <a:pt x="47" y="11"/>
                  <a:pt x="24" y="0"/>
                  <a:pt x="0" y="0"/>
                </a:cubicBezTo>
                <a:lnTo>
                  <a:pt x="0" y="77"/>
                </a:lnTo>
                <a:lnTo>
                  <a:pt x="62" y="31"/>
                </a:lnTo>
                <a:close/>
              </a:path>
            </a:pathLst>
          </a:custGeom>
          <a:solidFill>
            <a:srgbClr val="FF0000"/>
          </a:solidFill>
          <a:ln w="9525">
            <a:solidFill>
              <a:srgbClr val="000000"/>
            </a:solidFill>
            <a:round/>
            <a:headEnd/>
            <a:tailEnd/>
          </a:ln>
        </p:spPr>
        <p:txBody>
          <a:bodyPr/>
          <a:lstStyle/>
          <a:p>
            <a:pPr eaLnBrk="0" hangingPunct="0"/>
            <a:endParaRPr lang="en-US"/>
          </a:p>
        </p:txBody>
      </p:sp>
      <p:sp>
        <p:nvSpPr>
          <p:cNvPr id="17428" name="Freeform 36"/>
          <p:cNvSpPr>
            <a:spLocks/>
          </p:cNvSpPr>
          <p:nvPr/>
        </p:nvSpPr>
        <p:spPr bwMode="auto">
          <a:xfrm>
            <a:off x="6267450" y="2941638"/>
            <a:ext cx="931985" cy="627062"/>
          </a:xfrm>
          <a:custGeom>
            <a:avLst/>
            <a:gdLst>
              <a:gd name="T0" fmla="*/ 74 w 74"/>
              <a:gd name="T1" fmla="*/ 27 h 46"/>
              <a:gd name="T2" fmla="*/ 62 w 74"/>
              <a:gd name="T3" fmla="*/ 0 h 46"/>
              <a:gd name="T4" fmla="*/ 0 w 74"/>
              <a:gd name="T5" fmla="*/ 46 h 46"/>
              <a:gd name="T6" fmla="*/ 74 w 74"/>
              <a:gd name="T7" fmla="*/ 27 h 46"/>
              <a:gd name="T8" fmla="*/ 0 60000 65536"/>
              <a:gd name="T9" fmla="*/ 0 60000 65536"/>
              <a:gd name="T10" fmla="*/ 0 60000 65536"/>
              <a:gd name="T11" fmla="*/ 0 60000 65536"/>
              <a:gd name="T12" fmla="*/ 0 w 74"/>
              <a:gd name="T13" fmla="*/ 0 h 46"/>
              <a:gd name="T14" fmla="*/ 74 w 74"/>
              <a:gd name="T15" fmla="*/ 46 h 46"/>
            </a:gdLst>
            <a:ahLst/>
            <a:cxnLst>
              <a:cxn ang="T8">
                <a:pos x="T0" y="T1"/>
              </a:cxn>
              <a:cxn ang="T9">
                <a:pos x="T2" y="T3"/>
              </a:cxn>
              <a:cxn ang="T10">
                <a:pos x="T4" y="T5"/>
              </a:cxn>
              <a:cxn ang="T11">
                <a:pos x="T6" y="T7"/>
              </a:cxn>
            </a:cxnLst>
            <a:rect l="T12" t="T13" r="T14" b="T15"/>
            <a:pathLst>
              <a:path w="74" h="46">
                <a:moveTo>
                  <a:pt x="74" y="27"/>
                </a:moveTo>
                <a:cubicBezTo>
                  <a:pt x="72" y="17"/>
                  <a:pt x="68" y="8"/>
                  <a:pt x="62" y="0"/>
                </a:cubicBezTo>
                <a:lnTo>
                  <a:pt x="0" y="46"/>
                </a:lnTo>
                <a:lnTo>
                  <a:pt x="74" y="27"/>
                </a:lnTo>
                <a:close/>
              </a:path>
            </a:pathLst>
          </a:custGeom>
          <a:solidFill>
            <a:srgbClr val="FF0066"/>
          </a:solidFill>
          <a:ln w="9525">
            <a:solidFill>
              <a:srgbClr val="000000"/>
            </a:solidFill>
            <a:round/>
            <a:headEnd/>
            <a:tailEnd/>
          </a:ln>
        </p:spPr>
        <p:txBody>
          <a:bodyPr/>
          <a:lstStyle/>
          <a:p>
            <a:pPr eaLnBrk="0" hangingPunct="0"/>
            <a:endParaRPr lang="en-US"/>
          </a:p>
        </p:txBody>
      </p:sp>
      <p:sp>
        <p:nvSpPr>
          <p:cNvPr id="17429" name="Freeform 37"/>
          <p:cNvSpPr>
            <a:spLocks/>
          </p:cNvSpPr>
          <p:nvPr/>
        </p:nvSpPr>
        <p:spPr bwMode="auto">
          <a:xfrm>
            <a:off x="5109797" y="3776664"/>
            <a:ext cx="1938703" cy="1309687"/>
          </a:xfrm>
          <a:custGeom>
            <a:avLst/>
            <a:gdLst>
              <a:gd name="T0" fmla="*/ 0 w 154"/>
              <a:gd name="T1" fmla="*/ 14 h 96"/>
              <a:gd name="T2" fmla="*/ 0 w 154"/>
              <a:gd name="T3" fmla="*/ 18 h 96"/>
              <a:gd name="T4" fmla="*/ 77 w 154"/>
              <a:gd name="T5" fmla="*/ 96 h 96"/>
              <a:gd name="T6" fmla="*/ 154 w 154"/>
              <a:gd name="T7" fmla="*/ 19 h 96"/>
              <a:gd name="T8" fmla="*/ 151 w 154"/>
              <a:gd name="T9" fmla="*/ 0 h 96"/>
              <a:gd name="T10" fmla="*/ 77 w 154"/>
              <a:gd name="T11" fmla="*/ 19 h 96"/>
              <a:gd name="T12" fmla="*/ 0 w 154"/>
              <a:gd name="T13" fmla="*/ 14 h 96"/>
              <a:gd name="T14" fmla="*/ 0 60000 65536"/>
              <a:gd name="T15" fmla="*/ 0 60000 65536"/>
              <a:gd name="T16" fmla="*/ 0 60000 65536"/>
              <a:gd name="T17" fmla="*/ 0 60000 65536"/>
              <a:gd name="T18" fmla="*/ 0 60000 65536"/>
              <a:gd name="T19" fmla="*/ 0 60000 65536"/>
              <a:gd name="T20" fmla="*/ 0 60000 65536"/>
              <a:gd name="T21" fmla="*/ 0 w 154"/>
              <a:gd name="T22" fmla="*/ 0 h 96"/>
              <a:gd name="T23" fmla="*/ 154 w 15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 h="96">
                <a:moveTo>
                  <a:pt x="0" y="14"/>
                </a:moveTo>
                <a:cubicBezTo>
                  <a:pt x="0" y="15"/>
                  <a:pt x="0" y="17"/>
                  <a:pt x="0" y="18"/>
                </a:cubicBezTo>
                <a:cubicBezTo>
                  <a:pt x="0" y="61"/>
                  <a:pt x="34" y="96"/>
                  <a:pt x="77" y="96"/>
                </a:cubicBezTo>
                <a:cubicBezTo>
                  <a:pt x="119" y="96"/>
                  <a:pt x="154" y="61"/>
                  <a:pt x="154" y="19"/>
                </a:cubicBezTo>
                <a:cubicBezTo>
                  <a:pt x="154" y="12"/>
                  <a:pt x="153" y="6"/>
                  <a:pt x="151" y="0"/>
                </a:cubicBezTo>
                <a:lnTo>
                  <a:pt x="77" y="19"/>
                </a:lnTo>
                <a:lnTo>
                  <a:pt x="0" y="14"/>
                </a:lnTo>
                <a:close/>
              </a:path>
            </a:pathLst>
          </a:custGeom>
          <a:solidFill>
            <a:srgbClr val="99CCFF"/>
          </a:solidFill>
          <a:ln w="9525">
            <a:solidFill>
              <a:srgbClr val="000000"/>
            </a:solidFill>
            <a:round/>
            <a:headEnd/>
            <a:tailEnd/>
          </a:ln>
        </p:spPr>
        <p:txBody>
          <a:bodyPr/>
          <a:lstStyle/>
          <a:p>
            <a:pPr eaLnBrk="0" hangingPunct="0"/>
            <a:endParaRPr lang="en-US"/>
          </a:p>
        </p:txBody>
      </p:sp>
      <p:sp>
        <p:nvSpPr>
          <p:cNvPr id="17430" name="Freeform 38"/>
          <p:cNvSpPr>
            <a:spLocks/>
          </p:cNvSpPr>
          <p:nvPr/>
        </p:nvSpPr>
        <p:spPr bwMode="auto">
          <a:xfrm>
            <a:off x="4857751" y="3159126"/>
            <a:ext cx="968619" cy="449263"/>
          </a:xfrm>
          <a:custGeom>
            <a:avLst/>
            <a:gdLst>
              <a:gd name="T0" fmla="*/ 7 w 77"/>
              <a:gd name="T1" fmla="*/ 0 h 33"/>
              <a:gd name="T2" fmla="*/ 0 w 77"/>
              <a:gd name="T3" fmla="*/ 28 h 33"/>
              <a:gd name="T4" fmla="*/ 77 w 77"/>
              <a:gd name="T5" fmla="*/ 33 h 33"/>
              <a:gd name="T6" fmla="*/ 7 w 77"/>
              <a:gd name="T7" fmla="*/ 0 h 33"/>
              <a:gd name="T8" fmla="*/ 0 60000 65536"/>
              <a:gd name="T9" fmla="*/ 0 60000 65536"/>
              <a:gd name="T10" fmla="*/ 0 60000 65536"/>
              <a:gd name="T11" fmla="*/ 0 60000 65536"/>
              <a:gd name="T12" fmla="*/ 0 w 77"/>
              <a:gd name="T13" fmla="*/ 0 h 33"/>
              <a:gd name="T14" fmla="*/ 77 w 77"/>
              <a:gd name="T15" fmla="*/ 33 h 33"/>
            </a:gdLst>
            <a:ahLst/>
            <a:cxnLst>
              <a:cxn ang="T8">
                <a:pos x="T0" y="T1"/>
              </a:cxn>
              <a:cxn ang="T9">
                <a:pos x="T2" y="T3"/>
              </a:cxn>
              <a:cxn ang="T10">
                <a:pos x="T4" y="T5"/>
              </a:cxn>
              <a:cxn ang="T11">
                <a:pos x="T6" y="T7"/>
              </a:cxn>
            </a:cxnLst>
            <a:rect l="T12" t="T13" r="T14" b="T15"/>
            <a:pathLst>
              <a:path w="77" h="33">
                <a:moveTo>
                  <a:pt x="7" y="0"/>
                </a:moveTo>
                <a:cubicBezTo>
                  <a:pt x="3" y="8"/>
                  <a:pt x="0" y="18"/>
                  <a:pt x="0" y="28"/>
                </a:cubicBezTo>
                <a:lnTo>
                  <a:pt x="77" y="33"/>
                </a:lnTo>
                <a:lnTo>
                  <a:pt x="7" y="0"/>
                </a:lnTo>
                <a:close/>
              </a:path>
            </a:pathLst>
          </a:custGeom>
          <a:solidFill>
            <a:srgbClr val="FFCC99"/>
          </a:solidFill>
          <a:ln w="9525">
            <a:solidFill>
              <a:srgbClr val="000000"/>
            </a:solidFill>
            <a:round/>
            <a:headEnd/>
            <a:tailEnd/>
          </a:ln>
        </p:spPr>
        <p:txBody>
          <a:bodyPr/>
          <a:lstStyle/>
          <a:p>
            <a:pPr eaLnBrk="0" hangingPunct="0"/>
            <a:endParaRPr lang="en-US"/>
          </a:p>
        </p:txBody>
      </p:sp>
      <p:sp>
        <p:nvSpPr>
          <p:cNvPr id="17431" name="Freeform 39"/>
          <p:cNvSpPr>
            <a:spLocks/>
          </p:cNvSpPr>
          <p:nvPr/>
        </p:nvSpPr>
        <p:spPr bwMode="auto">
          <a:xfrm>
            <a:off x="5046784" y="2409825"/>
            <a:ext cx="880697" cy="1049338"/>
          </a:xfrm>
          <a:custGeom>
            <a:avLst/>
            <a:gdLst>
              <a:gd name="T0" fmla="*/ 69 w 70"/>
              <a:gd name="T1" fmla="*/ 0 h 77"/>
              <a:gd name="T2" fmla="*/ 0 w 70"/>
              <a:gd name="T3" fmla="*/ 44 h 77"/>
              <a:gd name="T4" fmla="*/ 70 w 70"/>
              <a:gd name="T5" fmla="*/ 77 h 77"/>
              <a:gd name="T6" fmla="*/ 69 w 70"/>
              <a:gd name="T7" fmla="*/ 0 h 77"/>
              <a:gd name="T8" fmla="*/ 0 60000 65536"/>
              <a:gd name="T9" fmla="*/ 0 60000 65536"/>
              <a:gd name="T10" fmla="*/ 0 60000 65536"/>
              <a:gd name="T11" fmla="*/ 0 60000 65536"/>
              <a:gd name="T12" fmla="*/ 0 w 70"/>
              <a:gd name="T13" fmla="*/ 0 h 77"/>
              <a:gd name="T14" fmla="*/ 70 w 70"/>
              <a:gd name="T15" fmla="*/ 77 h 77"/>
            </a:gdLst>
            <a:ahLst/>
            <a:cxnLst>
              <a:cxn ang="T8">
                <a:pos x="T0" y="T1"/>
              </a:cxn>
              <a:cxn ang="T9">
                <a:pos x="T2" y="T3"/>
              </a:cxn>
              <a:cxn ang="T10">
                <a:pos x="T4" y="T5"/>
              </a:cxn>
              <a:cxn ang="T11">
                <a:pos x="T6" y="T7"/>
              </a:cxn>
            </a:cxnLst>
            <a:rect l="T12" t="T13" r="T14" b="T15"/>
            <a:pathLst>
              <a:path w="70" h="77">
                <a:moveTo>
                  <a:pt x="69" y="0"/>
                </a:moveTo>
                <a:cubicBezTo>
                  <a:pt x="40" y="0"/>
                  <a:pt x="13" y="17"/>
                  <a:pt x="0" y="44"/>
                </a:cubicBezTo>
                <a:lnTo>
                  <a:pt x="70" y="77"/>
                </a:lnTo>
                <a:lnTo>
                  <a:pt x="69" y="0"/>
                </a:lnTo>
                <a:close/>
              </a:path>
            </a:pathLst>
          </a:custGeom>
          <a:solidFill>
            <a:schemeClr val="accent1"/>
          </a:solidFill>
          <a:ln w="9525">
            <a:solidFill>
              <a:srgbClr val="000000"/>
            </a:solidFill>
            <a:round/>
            <a:headEnd/>
            <a:tailEnd/>
          </a:ln>
        </p:spPr>
        <p:txBody>
          <a:bodyPr/>
          <a:lstStyle/>
          <a:p>
            <a:pPr eaLnBrk="0" hangingPunct="0"/>
            <a:endParaRPr lang="en-US"/>
          </a:p>
        </p:txBody>
      </p:sp>
      <p:sp>
        <p:nvSpPr>
          <p:cNvPr id="17432" name="Rectangle 41"/>
          <p:cNvSpPr>
            <a:spLocks noChangeArrowheads="1"/>
          </p:cNvSpPr>
          <p:nvPr/>
        </p:nvSpPr>
        <p:spPr bwMode="auto">
          <a:xfrm>
            <a:off x="7559920" y="3048000"/>
            <a:ext cx="87923" cy="95250"/>
          </a:xfrm>
          <a:prstGeom prst="rect">
            <a:avLst/>
          </a:prstGeom>
          <a:solidFill>
            <a:srgbClr val="FF0000"/>
          </a:solidFill>
          <a:ln w="9525">
            <a:solidFill>
              <a:srgbClr val="000000"/>
            </a:solidFill>
            <a:miter lim="800000"/>
            <a:headEnd/>
            <a:tailEnd/>
          </a:ln>
        </p:spPr>
        <p:txBody>
          <a:bodyPr/>
          <a:lstStyle/>
          <a:p>
            <a:pPr eaLnBrk="0" hangingPunct="0"/>
            <a:endParaRPr lang="en-US"/>
          </a:p>
        </p:txBody>
      </p:sp>
      <p:sp>
        <p:nvSpPr>
          <p:cNvPr id="17433" name="Rectangle 42"/>
          <p:cNvSpPr>
            <a:spLocks noChangeArrowheads="1"/>
          </p:cNvSpPr>
          <p:nvPr/>
        </p:nvSpPr>
        <p:spPr bwMode="auto">
          <a:xfrm>
            <a:off x="7699131" y="3049589"/>
            <a:ext cx="347596" cy="184666"/>
          </a:xfrm>
          <a:prstGeom prst="rect">
            <a:avLst/>
          </a:prstGeom>
          <a:noFill/>
          <a:ln w="9525">
            <a:noFill/>
            <a:miter lim="800000"/>
            <a:headEnd/>
            <a:tailEnd/>
          </a:ln>
        </p:spPr>
        <p:txBody>
          <a:bodyPr wrap="none" lIns="0" tIns="0" rIns="0" bIns="0">
            <a:spAutoFit/>
          </a:bodyPr>
          <a:lstStyle/>
          <a:p>
            <a:pPr eaLnBrk="0" hangingPunct="0"/>
            <a:r>
              <a:rPr lang="en-GB" sz="1200">
                <a:solidFill>
                  <a:srgbClr val="000000"/>
                </a:solidFill>
                <a:latin typeface="+mn-lt"/>
              </a:rPr>
              <a:t>Aorta</a:t>
            </a:r>
            <a:endParaRPr lang="en-GB" sz="1200">
              <a:latin typeface="+mn-lt"/>
            </a:endParaRPr>
          </a:p>
        </p:txBody>
      </p:sp>
      <p:sp>
        <p:nvSpPr>
          <p:cNvPr id="17434" name="Rectangle 43"/>
          <p:cNvSpPr>
            <a:spLocks noChangeArrowheads="1"/>
          </p:cNvSpPr>
          <p:nvPr/>
        </p:nvSpPr>
        <p:spPr bwMode="auto">
          <a:xfrm>
            <a:off x="7559920" y="3319464"/>
            <a:ext cx="87923" cy="96837"/>
          </a:xfrm>
          <a:prstGeom prst="rect">
            <a:avLst/>
          </a:prstGeom>
          <a:solidFill>
            <a:srgbClr val="FF0066"/>
          </a:solidFill>
          <a:ln w="9525" algn="ctr">
            <a:solidFill>
              <a:srgbClr val="000000"/>
            </a:solidFill>
            <a:miter lim="800000"/>
            <a:headEnd/>
            <a:tailEnd/>
          </a:ln>
        </p:spPr>
        <p:txBody>
          <a:bodyPr/>
          <a:lstStyle/>
          <a:p>
            <a:pPr eaLnBrk="0" hangingPunct="0"/>
            <a:endParaRPr lang="en-US"/>
          </a:p>
        </p:txBody>
      </p:sp>
      <p:sp>
        <p:nvSpPr>
          <p:cNvPr id="17435" name="Rectangle 44"/>
          <p:cNvSpPr>
            <a:spLocks noChangeArrowheads="1"/>
          </p:cNvSpPr>
          <p:nvPr/>
        </p:nvSpPr>
        <p:spPr bwMode="auto">
          <a:xfrm>
            <a:off x="7699131" y="3322639"/>
            <a:ext cx="612284" cy="184666"/>
          </a:xfrm>
          <a:prstGeom prst="rect">
            <a:avLst/>
          </a:prstGeom>
          <a:noFill/>
          <a:ln w="9525">
            <a:noFill/>
            <a:miter lim="800000"/>
            <a:headEnd/>
            <a:tailEnd/>
          </a:ln>
        </p:spPr>
        <p:txBody>
          <a:bodyPr wrap="none" lIns="0" tIns="0" rIns="0" bIns="0">
            <a:spAutoFit/>
          </a:bodyPr>
          <a:lstStyle/>
          <a:p>
            <a:pPr eaLnBrk="0" hangingPunct="0"/>
            <a:r>
              <a:rPr lang="en-GB" sz="1200">
                <a:solidFill>
                  <a:srgbClr val="000000"/>
                </a:solidFill>
                <a:latin typeface="+mn-lt"/>
              </a:rPr>
              <a:t>Arterioles</a:t>
            </a:r>
            <a:endParaRPr lang="en-GB" sz="1200">
              <a:latin typeface="+mn-lt"/>
            </a:endParaRPr>
          </a:p>
        </p:txBody>
      </p:sp>
      <p:sp>
        <p:nvSpPr>
          <p:cNvPr id="17436" name="Rectangle 45"/>
          <p:cNvSpPr>
            <a:spLocks noChangeArrowheads="1"/>
          </p:cNvSpPr>
          <p:nvPr/>
        </p:nvSpPr>
        <p:spPr bwMode="auto">
          <a:xfrm>
            <a:off x="7559920" y="3592513"/>
            <a:ext cx="87923" cy="95250"/>
          </a:xfrm>
          <a:prstGeom prst="rect">
            <a:avLst/>
          </a:prstGeom>
          <a:solidFill>
            <a:srgbClr val="FFFFCC"/>
          </a:solidFill>
          <a:ln w="9525">
            <a:solidFill>
              <a:srgbClr val="000000"/>
            </a:solidFill>
            <a:miter lim="800000"/>
            <a:headEnd/>
            <a:tailEnd/>
          </a:ln>
        </p:spPr>
        <p:txBody>
          <a:bodyPr/>
          <a:lstStyle/>
          <a:p>
            <a:pPr eaLnBrk="0" hangingPunct="0"/>
            <a:endParaRPr lang="en-US"/>
          </a:p>
        </p:txBody>
      </p:sp>
      <p:sp>
        <p:nvSpPr>
          <p:cNvPr id="17437" name="Rectangle 46"/>
          <p:cNvSpPr>
            <a:spLocks noChangeArrowheads="1"/>
          </p:cNvSpPr>
          <p:nvPr/>
        </p:nvSpPr>
        <p:spPr bwMode="auto">
          <a:xfrm>
            <a:off x="7699131" y="3595689"/>
            <a:ext cx="641201" cy="184666"/>
          </a:xfrm>
          <a:prstGeom prst="rect">
            <a:avLst/>
          </a:prstGeom>
          <a:noFill/>
          <a:ln w="9525">
            <a:noFill/>
            <a:miter lim="800000"/>
            <a:headEnd/>
            <a:tailEnd/>
          </a:ln>
        </p:spPr>
        <p:txBody>
          <a:bodyPr wrap="none" lIns="0" tIns="0" rIns="0" bIns="0">
            <a:spAutoFit/>
          </a:bodyPr>
          <a:lstStyle/>
          <a:p>
            <a:pPr eaLnBrk="0" hangingPunct="0"/>
            <a:r>
              <a:rPr lang="en-GB" sz="1200">
                <a:solidFill>
                  <a:srgbClr val="000000"/>
                </a:solidFill>
                <a:latin typeface="+mn-lt"/>
              </a:rPr>
              <a:t>Capillaries</a:t>
            </a:r>
            <a:endParaRPr lang="en-GB" sz="1200">
              <a:latin typeface="+mn-lt"/>
            </a:endParaRPr>
          </a:p>
        </p:txBody>
      </p:sp>
      <p:sp>
        <p:nvSpPr>
          <p:cNvPr id="17438" name="Rectangle 47"/>
          <p:cNvSpPr>
            <a:spLocks noChangeArrowheads="1"/>
          </p:cNvSpPr>
          <p:nvPr/>
        </p:nvSpPr>
        <p:spPr bwMode="auto">
          <a:xfrm>
            <a:off x="7559920" y="4108450"/>
            <a:ext cx="87923" cy="95250"/>
          </a:xfrm>
          <a:prstGeom prst="rect">
            <a:avLst/>
          </a:prstGeom>
          <a:solidFill>
            <a:srgbClr val="FFCC99"/>
          </a:solidFill>
          <a:ln w="9525" algn="ctr">
            <a:solidFill>
              <a:srgbClr val="000000"/>
            </a:solidFill>
            <a:miter lim="800000"/>
            <a:headEnd/>
            <a:tailEnd/>
          </a:ln>
        </p:spPr>
        <p:txBody>
          <a:bodyPr/>
          <a:lstStyle/>
          <a:p>
            <a:pPr eaLnBrk="0" hangingPunct="0"/>
            <a:endParaRPr lang="en-US"/>
          </a:p>
        </p:txBody>
      </p:sp>
      <p:sp>
        <p:nvSpPr>
          <p:cNvPr id="17439" name="Rectangle 48"/>
          <p:cNvSpPr>
            <a:spLocks noChangeArrowheads="1"/>
          </p:cNvSpPr>
          <p:nvPr/>
        </p:nvSpPr>
        <p:spPr bwMode="auto">
          <a:xfrm>
            <a:off x="7699131" y="4111626"/>
            <a:ext cx="351058" cy="184666"/>
          </a:xfrm>
          <a:prstGeom prst="rect">
            <a:avLst/>
          </a:prstGeom>
          <a:noFill/>
          <a:ln w="9525">
            <a:noFill/>
            <a:miter lim="800000"/>
            <a:headEnd/>
            <a:tailEnd/>
          </a:ln>
        </p:spPr>
        <p:txBody>
          <a:bodyPr wrap="none" lIns="0" tIns="0" rIns="0" bIns="0">
            <a:spAutoFit/>
          </a:bodyPr>
          <a:lstStyle/>
          <a:p>
            <a:pPr eaLnBrk="0" hangingPunct="0"/>
            <a:r>
              <a:rPr lang="en-GB" sz="1200" dirty="0">
                <a:solidFill>
                  <a:srgbClr val="000000"/>
                </a:solidFill>
                <a:latin typeface="+mn-lt"/>
              </a:rPr>
              <a:t>Heart</a:t>
            </a:r>
            <a:endParaRPr lang="en-GB" sz="1200" dirty="0">
              <a:latin typeface="+mn-lt"/>
            </a:endParaRPr>
          </a:p>
        </p:txBody>
      </p:sp>
      <p:sp>
        <p:nvSpPr>
          <p:cNvPr id="17440" name="Rectangle 49"/>
          <p:cNvSpPr>
            <a:spLocks noChangeArrowheads="1"/>
          </p:cNvSpPr>
          <p:nvPr/>
        </p:nvSpPr>
        <p:spPr bwMode="auto">
          <a:xfrm>
            <a:off x="7559920" y="4381500"/>
            <a:ext cx="87923" cy="95250"/>
          </a:xfrm>
          <a:prstGeom prst="rect">
            <a:avLst/>
          </a:prstGeom>
          <a:solidFill>
            <a:schemeClr val="accent1"/>
          </a:solidFill>
          <a:ln w="9525" algn="ctr">
            <a:solidFill>
              <a:srgbClr val="000000"/>
            </a:solidFill>
            <a:miter lim="800000"/>
            <a:headEnd/>
            <a:tailEnd/>
          </a:ln>
        </p:spPr>
        <p:txBody>
          <a:bodyPr/>
          <a:lstStyle/>
          <a:p>
            <a:pPr eaLnBrk="0" hangingPunct="0"/>
            <a:endParaRPr lang="en-US"/>
          </a:p>
        </p:txBody>
      </p:sp>
      <p:sp>
        <p:nvSpPr>
          <p:cNvPr id="17441" name="Rectangle 50"/>
          <p:cNvSpPr>
            <a:spLocks noChangeArrowheads="1"/>
          </p:cNvSpPr>
          <p:nvPr/>
        </p:nvSpPr>
        <p:spPr bwMode="auto">
          <a:xfrm>
            <a:off x="7699131" y="4383089"/>
            <a:ext cx="1151854" cy="184666"/>
          </a:xfrm>
          <a:prstGeom prst="rect">
            <a:avLst/>
          </a:prstGeom>
          <a:noFill/>
          <a:ln w="9525">
            <a:noFill/>
            <a:miter lim="800000"/>
            <a:headEnd/>
            <a:tailEnd/>
          </a:ln>
        </p:spPr>
        <p:txBody>
          <a:bodyPr wrap="none" lIns="0" tIns="0" rIns="0" bIns="0">
            <a:spAutoFit/>
          </a:bodyPr>
          <a:lstStyle/>
          <a:p>
            <a:pPr eaLnBrk="0" hangingPunct="0"/>
            <a:r>
              <a:rPr lang="en-GB" sz="1200" dirty="0">
                <a:solidFill>
                  <a:srgbClr val="000000"/>
                </a:solidFill>
                <a:latin typeface="+mn-lt"/>
              </a:rPr>
              <a:t>Pulmonary vessels</a:t>
            </a:r>
            <a:endParaRPr lang="en-GB" sz="1200" dirty="0">
              <a:latin typeface="+mn-lt"/>
            </a:endParaRPr>
          </a:p>
        </p:txBody>
      </p:sp>
      <p:sp>
        <p:nvSpPr>
          <p:cNvPr id="17442" name="Text Box 52"/>
          <p:cNvSpPr txBox="1">
            <a:spLocks noChangeArrowheads="1"/>
          </p:cNvSpPr>
          <p:nvPr/>
        </p:nvSpPr>
        <p:spPr bwMode="auto">
          <a:xfrm>
            <a:off x="4926623" y="1330326"/>
            <a:ext cx="3365793" cy="461665"/>
          </a:xfrm>
          <a:prstGeom prst="rect">
            <a:avLst/>
          </a:prstGeom>
          <a:noFill/>
          <a:ln w="9525">
            <a:noFill/>
            <a:miter lim="800000"/>
            <a:headEnd/>
            <a:tailEnd/>
          </a:ln>
        </p:spPr>
        <p:txBody>
          <a:bodyPr wrap="none">
            <a:spAutoFit/>
          </a:bodyPr>
          <a:lstStyle/>
          <a:p>
            <a:pPr eaLnBrk="0" hangingPunct="0"/>
            <a:r>
              <a:rPr lang="en-GB">
                <a:latin typeface="+mn-lt"/>
              </a:rPr>
              <a:t>Blood Volume (Total = 5L)</a:t>
            </a:r>
          </a:p>
        </p:txBody>
      </p:sp>
      <p:sp>
        <p:nvSpPr>
          <p:cNvPr id="17443" name="Rectangle 57"/>
          <p:cNvSpPr>
            <a:spLocks noChangeArrowheads="1"/>
          </p:cNvSpPr>
          <p:nvPr/>
        </p:nvSpPr>
        <p:spPr bwMode="auto">
          <a:xfrm>
            <a:off x="7561385" y="3836988"/>
            <a:ext cx="87923" cy="95250"/>
          </a:xfrm>
          <a:prstGeom prst="rect">
            <a:avLst/>
          </a:prstGeom>
          <a:solidFill>
            <a:srgbClr val="99CCFF"/>
          </a:solidFill>
          <a:ln w="9525" algn="ctr">
            <a:solidFill>
              <a:srgbClr val="000000"/>
            </a:solidFill>
            <a:miter lim="800000"/>
            <a:headEnd/>
            <a:tailEnd/>
          </a:ln>
        </p:spPr>
        <p:txBody>
          <a:bodyPr/>
          <a:lstStyle/>
          <a:p>
            <a:pPr eaLnBrk="0" hangingPunct="0"/>
            <a:endParaRPr lang="en-US"/>
          </a:p>
        </p:txBody>
      </p:sp>
      <p:sp>
        <p:nvSpPr>
          <p:cNvPr id="17444" name="Rectangle 58"/>
          <p:cNvSpPr>
            <a:spLocks noChangeArrowheads="1"/>
          </p:cNvSpPr>
          <p:nvPr/>
        </p:nvSpPr>
        <p:spPr bwMode="auto">
          <a:xfrm>
            <a:off x="7700597" y="3840164"/>
            <a:ext cx="1114536" cy="184666"/>
          </a:xfrm>
          <a:prstGeom prst="rect">
            <a:avLst/>
          </a:prstGeom>
          <a:noFill/>
          <a:ln w="9525">
            <a:noFill/>
            <a:miter lim="800000"/>
            <a:headEnd/>
            <a:tailEnd/>
          </a:ln>
        </p:spPr>
        <p:txBody>
          <a:bodyPr wrap="none" lIns="0" tIns="0" rIns="0" bIns="0">
            <a:spAutoFit/>
          </a:bodyPr>
          <a:lstStyle/>
          <a:p>
            <a:pPr eaLnBrk="0" hangingPunct="0"/>
            <a:r>
              <a:rPr lang="en-GB" sz="1200">
                <a:solidFill>
                  <a:srgbClr val="000000"/>
                </a:solidFill>
                <a:latin typeface="+mn-lt"/>
              </a:rPr>
              <a:t>Venules and veins</a:t>
            </a:r>
            <a:endParaRPr lang="en-GB" sz="1200">
              <a:latin typeface="+mn-lt"/>
            </a:endParaRPr>
          </a:p>
        </p:txBody>
      </p:sp>
      <p:sp>
        <p:nvSpPr>
          <p:cNvPr id="17445" name="Freeform 59"/>
          <p:cNvSpPr>
            <a:spLocks/>
          </p:cNvSpPr>
          <p:nvPr/>
        </p:nvSpPr>
        <p:spPr bwMode="auto">
          <a:xfrm>
            <a:off x="6075485" y="3776664"/>
            <a:ext cx="967154" cy="261937"/>
          </a:xfrm>
          <a:custGeom>
            <a:avLst/>
            <a:gdLst>
              <a:gd name="T0" fmla="*/ 0 w 660"/>
              <a:gd name="T1" fmla="*/ 165 h 165"/>
              <a:gd name="T2" fmla="*/ 660 w 660"/>
              <a:gd name="T3" fmla="*/ 123 h 165"/>
              <a:gd name="T4" fmla="*/ 651 w 660"/>
              <a:gd name="T5" fmla="*/ 51 h 165"/>
              <a:gd name="T6" fmla="*/ 636 w 660"/>
              <a:gd name="T7" fmla="*/ 0 h 165"/>
              <a:gd name="T8" fmla="*/ 0 w 660"/>
              <a:gd name="T9" fmla="*/ 165 h 165"/>
              <a:gd name="T10" fmla="*/ 0 60000 65536"/>
              <a:gd name="T11" fmla="*/ 0 60000 65536"/>
              <a:gd name="T12" fmla="*/ 0 60000 65536"/>
              <a:gd name="T13" fmla="*/ 0 60000 65536"/>
              <a:gd name="T14" fmla="*/ 0 60000 65536"/>
              <a:gd name="T15" fmla="*/ 0 w 660"/>
              <a:gd name="T16" fmla="*/ 0 h 165"/>
              <a:gd name="T17" fmla="*/ 660 w 660"/>
              <a:gd name="T18" fmla="*/ 165 h 165"/>
            </a:gdLst>
            <a:ahLst/>
            <a:cxnLst>
              <a:cxn ang="T10">
                <a:pos x="T0" y="T1"/>
              </a:cxn>
              <a:cxn ang="T11">
                <a:pos x="T2" y="T3"/>
              </a:cxn>
              <a:cxn ang="T12">
                <a:pos x="T4" y="T5"/>
              </a:cxn>
              <a:cxn ang="T13">
                <a:pos x="T6" y="T7"/>
              </a:cxn>
              <a:cxn ang="T14">
                <a:pos x="T8" y="T9"/>
              </a:cxn>
            </a:cxnLst>
            <a:rect l="T15" t="T16" r="T17" b="T18"/>
            <a:pathLst>
              <a:path w="660" h="165">
                <a:moveTo>
                  <a:pt x="0" y="165"/>
                </a:moveTo>
                <a:lnTo>
                  <a:pt x="660" y="123"/>
                </a:lnTo>
                <a:lnTo>
                  <a:pt x="651" y="51"/>
                </a:lnTo>
                <a:lnTo>
                  <a:pt x="636" y="0"/>
                </a:lnTo>
                <a:lnTo>
                  <a:pt x="0" y="165"/>
                </a:lnTo>
                <a:close/>
              </a:path>
            </a:pathLst>
          </a:custGeom>
          <a:solidFill>
            <a:srgbClr val="FFFFCC"/>
          </a:solidFill>
          <a:ln w="9525">
            <a:solidFill>
              <a:srgbClr val="000000"/>
            </a:solidFill>
            <a:round/>
            <a:headEnd/>
            <a:tailEnd/>
          </a:ln>
        </p:spPr>
        <p:txBody>
          <a:bodyPr/>
          <a:lstStyle/>
          <a:p>
            <a:pPr eaLnBrk="0" hangingPunct="0"/>
            <a:endParaRPr lang="en-US"/>
          </a:p>
        </p:txBody>
      </p:sp>
      <p:sp>
        <p:nvSpPr>
          <p:cNvPr id="17446" name="Text Box 60"/>
          <p:cNvSpPr txBox="1">
            <a:spLocks noChangeArrowheads="1"/>
          </p:cNvSpPr>
          <p:nvPr/>
        </p:nvSpPr>
        <p:spPr bwMode="auto">
          <a:xfrm>
            <a:off x="1858108" y="5434014"/>
            <a:ext cx="2680157" cy="461665"/>
          </a:xfrm>
          <a:prstGeom prst="rect">
            <a:avLst/>
          </a:prstGeom>
          <a:noFill/>
          <a:ln w="9525">
            <a:noFill/>
            <a:miter lim="800000"/>
            <a:headEnd/>
            <a:tailEnd/>
          </a:ln>
        </p:spPr>
        <p:txBody>
          <a:bodyPr wrap="none">
            <a:spAutoFit/>
          </a:bodyPr>
          <a:lstStyle/>
          <a:p>
            <a:pPr eaLnBrk="0" hangingPunct="0"/>
            <a:r>
              <a:rPr lang="en-GB">
                <a:latin typeface="+mn-lt"/>
              </a:rPr>
              <a:t>‘Exchange’ function</a:t>
            </a:r>
          </a:p>
        </p:txBody>
      </p:sp>
      <p:sp>
        <p:nvSpPr>
          <p:cNvPr id="17447" name="Text Box 61"/>
          <p:cNvSpPr txBox="1">
            <a:spLocks noChangeArrowheads="1"/>
          </p:cNvSpPr>
          <p:nvPr/>
        </p:nvSpPr>
        <p:spPr bwMode="auto">
          <a:xfrm>
            <a:off x="4969120" y="5434014"/>
            <a:ext cx="2675541" cy="461665"/>
          </a:xfrm>
          <a:prstGeom prst="rect">
            <a:avLst/>
          </a:prstGeom>
          <a:noFill/>
          <a:ln w="9525">
            <a:noFill/>
            <a:miter lim="800000"/>
            <a:headEnd/>
            <a:tailEnd/>
          </a:ln>
        </p:spPr>
        <p:txBody>
          <a:bodyPr wrap="none">
            <a:spAutoFit/>
          </a:bodyPr>
          <a:lstStyle/>
          <a:p>
            <a:pPr eaLnBrk="0" hangingPunct="0"/>
            <a:r>
              <a:rPr lang="en-GB">
                <a:latin typeface="+mn-lt"/>
              </a:rPr>
              <a:t>‘Reservoir’ function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4367284" cy="6857999"/>
          </a:xfrm>
          <a:gradFill>
            <a:gsLst>
              <a:gs pos="0">
                <a:srgbClr val="5E9EFF"/>
              </a:gs>
              <a:gs pos="39999">
                <a:srgbClr val="85C2FF">
                  <a:alpha val="31000"/>
                </a:srgbClr>
              </a:gs>
              <a:gs pos="100000">
                <a:schemeClr val="bg1"/>
              </a:gs>
            </a:gsLst>
            <a:lin ang="5400000" scaled="1"/>
          </a:gradFill>
        </p:spPr>
        <p:txBody>
          <a:bodyPr rtlCol="0">
            <a:normAutofit/>
          </a:bodyPr>
          <a:lstStyle/>
          <a:p>
            <a:pPr algn="l" eaLnBrk="1" fontAlgn="auto" hangingPunct="1">
              <a:spcAft>
                <a:spcPts val="0"/>
              </a:spcAft>
              <a:defRPr/>
            </a:pPr>
            <a:r>
              <a:rPr lang="en-GB" sz="3200" dirty="0" smtClean="0"/>
              <a:t>Why does blood flow?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
            <a:ext cx="9144000" cy="614363"/>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dirty="0" smtClean="0"/>
              <a:t>Blood pressure – the force that drives the circulation</a:t>
            </a:r>
          </a:p>
        </p:txBody>
      </p:sp>
      <p:pic>
        <p:nvPicPr>
          <p:cNvPr id="19459" name="Picture 2"/>
          <p:cNvPicPr>
            <a:picLocks noChangeAspect="1" noChangeArrowheads="1"/>
          </p:cNvPicPr>
          <p:nvPr/>
        </p:nvPicPr>
        <p:blipFill>
          <a:blip r:embed="rId3" cstate="print"/>
          <a:srcRect/>
          <a:stretch>
            <a:fillRect/>
          </a:stretch>
        </p:blipFill>
        <p:spPr bwMode="auto">
          <a:xfrm>
            <a:off x="402981" y="1049338"/>
            <a:ext cx="3645877" cy="5168900"/>
          </a:xfrm>
          <a:prstGeom prst="rect">
            <a:avLst/>
          </a:prstGeom>
          <a:noFill/>
          <a:ln w="9525">
            <a:noFill/>
            <a:miter lim="800000"/>
            <a:headEnd/>
            <a:tailEnd/>
          </a:ln>
        </p:spPr>
      </p:pic>
      <p:sp>
        <p:nvSpPr>
          <p:cNvPr id="19460" name="Rectangle 20"/>
          <p:cNvSpPr>
            <a:spLocks noChangeArrowheads="1"/>
          </p:cNvSpPr>
          <p:nvPr/>
        </p:nvSpPr>
        <p:spPr bwMode="auto">
          <a:xfrm>
            <a:off x="-509954" y="6062663"/>
            <a:ext cx="4572000" cy="261610"/>
          </a:xfrm>
          <a:prstGeom prst="rect">
            <a:avLst/>
          </a:prstGeom>
          <a:noFill/>
          <a:ln w="9525">
            <a:noFill/>
            <a:miter lim="800000"/>
            <a:headEnd/>
            <a:tailEnd/>
          </a:ln>
        </p:spPr>
        <p:txBody>
          <a:bodyPr>
            <a:spAutoFit/>
          </a:bodyPr>
          <a:lstStyle/>
          <a:p>
            <a:pPr algn="r" eaLnBrk="0" hangingPunct="0"/>
            <a:r>
              <a:rPr lang="en-GB" sz="1100" i="1" dirty="0"/>
              <a:t>(Drawing by </a:t>
            </a:r>
            <a:r>
              <a:rPr lang="en-GB" sz="1100" i="1" dirty="0" err="1"/>
              <a:t>Cuzzo</a:t>
            </a:r>
            <a:r>
              <a:rPr lang="en-GB" sz="1100" i="1" dirty="0"/>
              <a:t>, 1944. </a:t>
            </a:r>
            <a:r>
              <a:rPr lang="en-GB" sz="1100" i="1" dirty="0" err="1"/>
              <a:t>Wellcome</a:t>
            </a:r>
            <a:r>
              <a:rPr lang="en-GB" sz="1100" i="1" dirty="0"/>
              <a:t> Institute Library, London.)</a:t>
            </a:r>
          </a:p>
        </p:txBody>
      </p:sp>
      <p:pic>
        <p:nvPicPr>
          <p:cNvPr id="19461" name="Picture 21" descr="hales3.jpg"/>
          <p:cNvPicPr>
            <a:picLocks noChangeAspect="1"/>
          </p:cNvPicPr>
          <p:nvPr/>
        </p:nvPicPr>
        <p:blipFill>
          <a:blip r:embed="rId4" cstate="print"/>
          <a:srcRect/>
          <a:stretch>
            <a:fillRect/>
          </a:stretch>
        </p:blipFill>
        <p:spPr bwMode="auto">
          <a:xfrm>
            <a:off x="7045569" y="855664"/>
            <a:ext cx="1846385" cy="2771775"/>
          </a:xfrm>
          <a:prstGeom prst="rect">
            <a:avLst/>
          </a:prstGeom>
          <a:noFill/>
          <a:ln w="9525">
            <a:noFill/>
            <a:miter lim="800000"/>
            <a:headEnd/>
            <a:tailEnd/>
          </a:ln>
        </p:spPr>
      </p:pic>
      <p:sp>
        <p:nvSpPr>
          <p:cNvPr id="19462" name="Rectangle 22"/>
          <p:cNvSpPr>
            <a:spLocks noChangeArrowheads="1"/>
          </p:cNvSpPr>
          <p:nvPr/>
        </p:nvSpPr>
        <p:spPr bwMode="auto">
          <a:xfrm>
            <a:off x="4702420" y="3714751"/>
            <a:ext cx="4218842" cy="2308324"/>
          </a:xfrm>
          <a:prstGeom prst="rect">
            <a:avLst/>
          </a:prstGeom>
          <a:noFill/>
          <a:ln w="9525">
            <a:noFill/>
            <a:miter lim="800000"/>
            <a:headEnd/>
            <a:tailEnd/>
          </a:ln>
        </p:spPr>
        <p:txBody>
          <a:bodyPr>
            <a:spAutoFit/>
          </a:bodyPr>
          <a:lstStyle/>
          <a:p>
            <a:pPr eaLnBrk="0" hangingPunct="0"/>
            <a:r>
              <a:rPr lang="en-GB" sz="1800" dirty="0"/>
              <a:t>“In December I caused a mare to be tied down alive … I inserted </a:t>
            </a:r>
            <a:r>
              <a:rPr lang="en-GB" sz="1800" dirty="0" smtClean="0"/>
              <a:t>a </a:t>
            </a:r>
            <a:r>
              <a:rPr lang="en-GB" sz="1800" dirty="0"/>
              <a:t>brass pipe </a:t>
            </a:r>
            <a:r>
              <a:rPr lang="en-GB" sz="1800" dirty="0" smtClean="0"/>
              <a:t>[</a:t>
            </a:r>
            <a:r>
              <a:rPr lang="en-GB" sz="1800" i="1" dirty="0"/>
              <a:t>into the </a:t>
            </a:r>
            <a:r>
              <a:rPr lang="en-GB" sz="1800" i="1" dirty="0" err="1"/>
              <a:t>crural</a:t>
            </a:r>
            <a:r>
              <a:rPr lang="en-GB" sz="1800" i="1" dirty="0"/>
              <a:t> artery</a:t>
            </a:r>
            <a:r>
              <a:rPr lang="en-GB" sz="1800" dirty="0"/>
              <a:t>] and to that …I fixed a glass tube …which was nine feet in length. Then, untying the ligature on the artery, the blood rose in the tube to </a:t>
            </a:r>
            <a:r>
              <a:rPr lang="en-GB" sz="1800" u="sng" dirty="0"/>
              <a:t>eight feet in length </a:t>
            </a:r>
            <a:r>
              <a:rPr lang="en-GB" sz="1800" dirty="0" smtClean="0"/>
              <a:t>above </a:t>
            </a:r>
            <a:r>
              <a:rPr lang="en-GB" sz="1800" dirty="0"/>
              <a:t>the level of the left ventricle of the heart”.</a:t>
            </a:r>
          </a:p>
        </p:txBody>
      </p:sp>
      <p:pic>
        <p:nvPicPr>
          <p:cNvPr id="19463" name="Picture 3"/>
          <p:cNvPicPr>
            <a:picLocks noChangeAspect="1" noChangeArrowheads="1"/>
          </p:cNvPicPr>
          <p:nvPr/>
        </p:nvPicPr>
        <p:blipFill>
          <a:blip r:embed="rId5" cstate="print"/>
          <a:srcRect/>
          <a:stretch>
            <a:fillRect/>
          </a:stretch>
        </p:blipFill>
        <p:spPr bwMode="auto">
          <a:xfrm>
            <a:off x="4774223" y="906463"/>
            <a:ext cx="2051538" cy="2679700"/>
          </a:xfrm>
          <a:prstGeom prst="rect">
            <a:avLst/>
          </a:prstGeom>
          <a:noFill/>
          <a:ln w="9525">
            <a:noFill/>
            <a:miter lim="800000"/>
            <a:headEnd/>
            <a:tailEnd/>
          </a:ln>
        </p:spPr>
      </p:pic>
      <p:sp>
        <p:nvSpPr>
          <p:cNvPr id="19464" name="TextBox 24"/>
          <p:cNvSpPr txBox="1">
            <a:spLocks noChangeArrowheads="1"/>
          </p:cNvSpPr>
          <p:nvPr/>
        </p:nvSpPr>
        <p:spPr bwMode="auto">
          <a:xfrm>
            <a:off x="552451" y="741363"/>
            <a:ext cx="2422458" cy="400110"/>
          </a:xfrm>
          <a:prstGeom prst="rect">
            <a:avLst/>
          </a:prstGeom>
          <a:noFill/>
          <a:ln w="9525">
            <a:noFill/>
            <a:miter lim="800000"/>
            <a:headEnd/>
            <a:tailEnd/>
          </a:ln>
        </p:spPr>
        <p:txBody>
          <a:bodyPr wrap="none">
            <a:spAutoFit/>
          </a:bodyPr>
          <a:lstStyle/>
          <a:p>
            <a:pPr eaLnBrk="0" hangingPunct="0"/>
            <a:r>
              <a:rPr lang="en-GB" sz="2000" dirty="0">
                <a:latin typeface="Arial" pitchFamily="34" charset="0"/>
              </a:rPr>
              <a:t>Steven Hales, 1733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p:cNvPicPr>
            <a:picLocks noChangeAspect="1" noChangeArrowheads="1"/>
          </p:cNvPicPr>
          <p:nvPr/>
        </p:nvPicPr>
        <p:blipFill>
          <a:blip r:embed="rId3" cstate="print"/>
          <a:srcRect/>
          <a:stretch>
            <a:fillRect/>
          </a:stretch>
        </p:blipFill>
        <p:spPr bwMode="auto">
          <a:xfrm>
            <a:off x="1" y="1315414"/>
            <a:ext cx="7693572" cy="5433049"/>
          </a:xfrm>
          <a:prstGeom prst="rect">
            <a:avLst/>
          </a:prstGeom>
          <a:noFill/>
          <a:ln w="9525">
            <a:noFill/>
            <a:miter lim="800000"/>
            <a:headEnd/>
            <a:tailEnd/>
          </a:ln>
        </p:spPr>
      </p:pic>
      <p:sp>
        <p:nvSpPr>
          <p:cNvPr id="2" name="Title 1"/>
          <p:cNvSpPr>
            <a:spLocks noGrp="1"/>
          </p:cNvSpPr>
          <p:nvPr>
            <p:ph type="title"/>
          </p:nvPr>
        </p:nvSpPr>
        <p:spPr>
          <a:xfrm>
            <a:off x="0" y="0"/>
            <a:ext cx="9144000" cy="1087821"/>
          </a:xfrm>
          <a:gradFill>
            <a:gsLst>
              <a:gs pos="0">
                <a:srgbClr val="5E9EFF"/>
              </a:gs>
              <a:gs pos="39999">
                <a:srgbClr val="85C2FF">
                  <a:alpha val="31000"/>
                </a:srgbClr>
              </a:gs>
              <a:gs pos="100000">
                <a:schemeClr val="bg1"/>
              </a:gs>
            </a:gsLst>
            <a:lin ang="5400000" scaled="1"/>
          </a:gra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dirty="0" smtClean="0"/>
              <a:t>A simplified model of the mare’s circulation in Hales experiment</a:t>
            </a:r>
            <a:endParaRPr lang="en-GB" sz="3200" dirty="0"/>
          </a:p>
        </p:txBody>
      </p:sp>
      <p:cxnSp>
        <p:nvCxnSpPr>
          <p:cNvPr id="17" name="Straight Connector 16"/>
          <p:cNvCxnSpPr/>
          <p:nvPr/>
        </p:nvCxnSpPr>
        <p:spPr>
          <a:xfrm>
            <a:off x="2569779" y="3326524"/>
            <a:ext cx="3499945" cy="2033752"/>
          </a:xfrm>
          <a:prstGeom prst="line">
            <a:avLst/>
          </a:prstGeom>
          <a:ln>
            <a:solidFill>
              <a:srgbClr val="0843B8"/>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09883" y="2995426"/>
            <a:ext cx="1263999" cy="1015663"/>
          </a:xfrm>
          <a:prstGeom prst="rect">
            <a:avLst/>
          </a:prstGeom>
          <a:noFill/>
        </p:spPr>
        <p:txBody>
          <a:bodyPr wrap="none" rtlCol="0">
            <a:spAutoFit/>
          </a:bodyPr>
          <a:lstStyle/>
          <a:p>
            <a:pPr algn="ctr"/>
            <a:r>
              <a:rPr lang="en-GB" sz="2000" dirty="0" smtClean="0">
                <a:latin typeface="+mj-lt"/>
              </a:rPr>
              <a:t>Pressure </a:t>
            </a:r>
          </a:p>
          <a:p>
            <a:pPr algn="ctr"/>
            <a:r>
              <a:rPr lang="en-GB" sz="2000" dirty="0" smtClean="0">
                <a:latin typeface="+mj-lt"/>
              </a:rPr>
              <a:t>Difference</a:t>
            </a:r>
          </a:p>
          <a:p>
            <a:pPr algn="ctr"/>
            <a:r>
              <a:rPr lang="en-GB" sz="2000" dirty="0" smtClean="0">
                <a:latin typeface="+mj-lt"/>
              </a:rPr>
              <a:t>(P</a:t>
            </a:r>
            <a:r>
              <a:rPr lang="en-GB" sz="2000" baseline="-25000" dirty="0" smtClean="0">
                <a:latin typeface="+mj-lt"/>
              </a:rPr>
              <a:t>1</a:t>
            </a:r>
            <a:r>
              <a:rPr lang="en-GB" sz="2000" dirty="0" smtClean="0">
                <a:latin typeface="+mj-lt"/>
              </a:rPr>
              <a:t> – P</a:t>
            </a:r>
            <a:r>
              <a:rPr lang="en-GB" sz="2000" baseline="-25000" dirty="0" smtClean="0">
                <a:latin typeface="+mj-lt"/>
              </a:rPr>
              <a:t>2</a:t>
            </a:r>
            <a:r>
              <a:rPr lang="en-GB" sz="2000" dirty="0" smtClean="0">
                <a:latin typeface="+mj-lt"/>
              </a:rPr>
              <a:t>)</a:t>
            </a:r>
          </a:p>
        </p:txBody>
      </p:sp>
      <p:sp>
        <p:nvSpPr>
          <p:cNvPr id="19" name="TextBox 18"/>
          <p:cNvSpPr txBox="1"/>
          <p:nvPr/>
        </p:nvSpPr>
        <p:spPr>
          <a:xfrm>
            <a:off x="6318702" y="5171090"/>
            <a:ext cx="1070678" cy="400110"/>
          </a:xfrm>
          <a:prstGeom prst="rect">
            <a:avLst/>
          </a:prstGeom>
          <a:noFill/>
        </p:spPr>
        <p:txBody>
          <a:bodyPr wrap="none" rtlCol="0">
            <a:spAutoFit/>
          </a:bodyPr>
          <a:lstStyle/>
          <a:p>
            <a:r>
              <a:rPr lang="en-GB" sz="2000" dirty="0" smtClean="0">
                <a:latin typeface="+mn-lt"/>
              </a:rPr>
              <a:t>Flow (Q)</a:t>
            </a:r>
          </a:p>
        </p:txBody>
      </p:sp>
      <p:sp>
        <p:nvSpPr>
          <p:cNvPr id="20" name="TextBox 19"/>
          <p:cNvSpPr txBox="1"/>
          <p:nvPr/>
        </p:nvSpPr>
        <p:spPr>
          <a:xfrm>
            <a:off x="3184659" y="5817475"/>
            <a:ext cx="2155077" cy="400110"/>
          </a:xfrm>
          <a:prstGeom prst="rect">
            <a:avLst/>
          </a:prstGeom>
          <a:noFill/>
        </p:spPr>
        <p:txBody>
          <a:bodyPr wrap="none" rtlCol="0">
            <a:spAutoFit/>
          </a:bodyPr>
          <a:lstStyle/>
          <a:p>
            <a:r>
              <a:rPr lang="en-GB" sz="2000" dirty="0" smtClean="0">
                <a:latin typeface="+mn-lt"/>
              </a:rPr>
              <a:t>Tube resistance (R)</a:t>
            </a:r>
          </a:p>
        </p:txBody>
      </p:sp>
      <p:sp>
        <p:nvSpPr>
          <p:cNvPr id="21" name="TextBox 20"/>
          <p:cNvSpPr txBox="1"/>
          <p:nvPr/>
        </p:nvSpPr>
        <p:spPr>
          <a:xfrm>
            <a:off x="31531" y="3894090"/>
            <a:ext cx="1245491" cy="707886"/>
          </a:xfrm>
          <a:prstGeom prst="rect">
            <a:avLst/>
          </a:prstGeom>
          <a:solidFill>
            <a:schemeClr val="bg1"/>
          </a:solidFill>
        </p:spPr>
        <p:txBody>
          <a:bodyPr wrap="square" rtlCol="0">
            <a:spAutoFit/>
          </a:bodyPr>
          <a:lstStyle/>
          <a:p>
            <a:pPr algn="ctr"/>
            <a:r>
              <a:rPr lang="en-GB" sz="2000" dirty="0" smtClean="0">
                <a:latin typeface="+mj-lt"/>
              </a:rPr>
              <a:t>Pressure</a:t>
            </a:r>
          </a:p>
          <a:p>
            <a:pPr algn="ctr"/>
            <a:r>
              <a:rPr lang="en-GB" sz="2000" dirty="0" smtClean="0">
                <a:latin typeface="+mj-lt"/>
              </a:rPr>
              <a:t>(P</a:t>
            </a:r>
            <a:r>
              <a:rPr lang="en-GB" sz="2000" baseline="-25000" dirty="0" smtClean="0">
                <a:latin typeface="+mj-lt"/>
              </a:rPr>
              <a:t>1</a:t>
            </a:r>
            <a:r>
              <a:rPr lang="en-GB" sz="2000" dirty="0" smtClean="0">
                <a:latin typeface="+mj-lt"/>
              </a:rPr>
              <a:t> = 8ft)</a:t>
            </a:r>
          </a:p>
        </p:txBody>
      </p:sp>
      <p:sp>
        <p:nvSpPr>
          <p:cNvPr id="23" name="Rectangle 22"/>
          <p:cNvSpPr/>
          <p:nvPr/>
        </p:nvSpPr>
        <p:spPr>
          <a:xfrm>
            <a:off x="6061047" y="4758956"/>
            <a:ext cx="404278" cy="400110"/>
          </a:xfrm>
          <a:prstGeom prst="rect">
            <a:avLst/>
          </a:prstGeom>
        </p:spPr>
        <p:txBody>
          <a:bodyPr wrap="none">
            <a:spAutoFit/>
          </a:bodyPr>
          <a:lstStyle/>
          <a:p>
            <a:r>
              <a:rPr lang="en-GB" sz="2000" dirty="0" smtClean="0">
                <a:latin typeface="+mn-lt"/>
              </a:rPr>
              <a:t>P</a:t>
            </a:r>
            <a:r>
              <a:rPr lang="en-GB" sz="2000" baseline="-25000" dirty="0" smtClean="0">
                <a:latin typeface="+mn-lt"/>
              </a:rPr>
              <a:t>2</a:t>
            </a:r>
          </a:p>
        </p:txBody>
      </p:sp>
      <p:sp>
        <p:nvSpPr>
          <p:cNvPr id="13" name="Rectangle 12"/>
          <p:cNvSpPr/>
          <p:nvPr/>
        </p:nvSpPr>
        <p:spPr>
          <a:xfrm>
            <a:off x="5106838" y="4658264"/>
            <a:ext cx="163902" cy="370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rot="5400000" flipH="1" flipV="1">
            <a:off x="5037835" y="4822150"/>
            <a:ext cx="267419" cy="603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5078097" y="4827908"/>
            <a:ext cx="267419" cy="603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15436</TotalTime>
  <Words>4199</Words>
  <Application>Microsoft Office PowerPoint</Application>
  <PresentationFormat>On-screen Show (4:3)</PresentationFormat>
  <Paragraphs>318</Paragraphs>
  <Slides>34</Slides>
  <Notes>33</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Equation</vt:lpstr>
      <vt:lpstr>Blood pressure and flow CVS 1</vt:lpstr>
      <vt:lpstr>Learning objectives</vt:lpstr>
      <vt:lpstr>Role and design of the circulation</vt:lpstr>
      <vt:lpstr>The structure of the systemic circulation</vt:lpstr>
      <vt:lpstr>Design of the cardiovascular system</vt:lpstr>
      <vt:lpstr>Relative areas and volumes in the circulation</vt:lpstr>
      <vt:lpstr>Why does blood flow?</vt:lpstr>
      <vt:lpstr>Blood pressure – the force that drives the circulation</vt:lpstr>
      <vt:lpstr>A simplified model of the mare’s circulation in Hales experiment</vt:lpstr>
      <vt:lpstr>Resistance: linking flow and pressure</vt:lpstr>
      <vt:lpstr>The hemodynamic determinants of mean blood pressure (MBP) </vt:lpstr>
      <vt:lpstr>Pressure throughout the circulation</vt:lpstr>
      <vt:lpstr>Why is there resistance to blood flow?</vt:lpstr>
      <vt:lpstr>What accounts for resistance? – laminar flow </vt:lpstr>
      <vt:lpstr>What accounts for resistance? - viscosity </vt:lpstr>
      <vt:lpstr>Viscosity, flow and shear</vt:lpstr>
      <vt:lpstr>Shear stress influences endothelial function</vt:lpstr>
      <vt:lpstr> Poiseuille’s law and vessel calibre </vt:lpstr>
      <vt:lpstr>Arterial diameter is the major regulator of arterial resistance</vt:lpstr>
      <vt:lpstr>Distribution of blood flow to organs</vt:lpstr>
      <vt:lpstr>‘Blood pressure’</vt:lpstr>
      <vt:lpstr>Ventricular and aortic pressure why do they differ? </vt:lpstr>
      <vt:lpstr>Arterial compliance and pulse pressure</vt:lpstr>
      <vt:lpstr>What is the effect of the blood pressure on the vessel wall?</vt:lpstr>
      <vt:lpstr>Pressure and the wall of blood vessels</vt:lpstr>
      <vt:lpstr>Aneurysms</vt:lpstr>
      <vt:lpstr>Compliance properties of arteries and veins</vt:lpstr>
      <vt:lpstr>Understanding the venous reservoir</vt:lpstr>
      <vt:lpstr>Gravity and venous pressure – the problem of standing!</vt:lpstr>
      <vt:lpstr>Gravity and blood pressure across the circulation</vt:lpstr>
      <vt:lpstr>Why we don’t faint on standing</vt:lpstr>
      <vt:lpstr>Muscle and Respiratory ‘Pumps’</vt:lpstr>
      <vt:lpstr>Other problems with standing</vt:lpstr>
      <vt:lpstr>References and further reading</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Hughes, Alun D</dc:creator>
  <cp:lastModifiedBy>Shiel, Nuala</cp:lastModifiedBy>
  <cp:revision>360</cp:revision>
  <dcterms:created xsi:type="dcterms:W3CDTF">2007-10-18T11:11:17Z</dcterms:created>
  <dcterms:modified xsi:type="dcterms:W3CDTF">2013-01-29T17:27:24Z</dcterms:modified>
</cp:coreProperties>
</file>